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15" r:id="rId2"/>
    <p:sldMasterId id="2147483829" r:id="rId3"/>
    <p:sldMasterId id="2147483841" r:id="rId4"/>
    <p:sldMasterId id="2147483847" r:id="rId5"/>
  </p:sldMasterIdLst>
  <p:notesMasterIdLst>
    <p:notesMasterId r:id="rId142"/>
  </p:notesMasterIdLst>
  <p:sldIdLst>
    <p:sldId id="256" r:id="rId6"/>
    <p:sldId id="257" r:id="rId7"/>
    <p:sldId id="413" r:id="rId8"/>
    <p:sldId id="292" r:id="rId9"/>
    <p:sldId id="293" r:id="rId10"/>
    <p:sldId id="296" r:id="rId11"/>
    <p:sldId id="295" r:id="rId12"/>
    <p:sldId id="297" r:id="rId13"/>
    <p:sldId id="298" r:id="rId14"/>
    <p:sldId id="299" r:id="rId15"/>
    <p:sldId id="300" r:id="rId16"/>
    <p:sldId id="301" r:id="rId17"/>
    <p:sldId id="302" r:id="rId18"/>
    <p:sldId id="304" r:id="rId19"/>
    <p:sldId id="303" r:id="rId20"/>
    <p:sldId id="409" r:id="rId21"/>
    <p:sldId id="305" r:id="rId22"/>
    <p:sldId id="415" r:id="rId23"/>
    <p:sldId id="405" r:id="rId24"/>
    <p:sldId id="414" r:id="rId25"/>
    <p:sldId id="406" r:id="rId26"/>
    <p:sldId id="416" r:id="rId27"/>
    <p:sldId id="412" r:id="rId28"/>
    <p:sldId id="407" r:id="rId29"/>
    <p:sldId id="410" r:id="rId30"/>
    <p:sldId id="411" r:id="rId31"/>
    <p:sldId id="408" r:id="rId32"/>
    <p:sldId id="324" r:id="rId33"/>
    <p:sldId id="325" r:id="rId34"/>
    <p:sldId id="328" r:id="rId35"/>
    <p:sldId id="456" r:id="rId36"/>
    <p:sldId id="327" r:id="rId37"/>
    <p:sldId id="316" r:id="rId38"/>
    <p:sldId id="402" r:id="rId39"/>
    <p:sldId id="329" r:id="rId40"/>
    <p:sldId id="330" r:id="rId41"/>
    <p:sldId id="331" r:id="rId42"/>
    <p:sldId id="332" r:id="rId43"/>
    <p:sldId id="334" r:id="rId44"/>
    <p:sldId id="335" r:id="rId45"/>
    <p:sldId id="336" r:id="rId46"/>
    <p:sldId id="457" r:id="rId47"/>
    <p:sldId id="458" r:id="rId48"/>
    <p:sldId id="459" r:id="rId49"/>
    <p:sldId id="460" r:id="rId50"/>
    <p:sldId id="461" r:id="rId51"/>
    <p:sldId id="462" r:id="rId52"/>
    <p:sldId id="463" r:id="rId53"/>
    <p:sldId id="272" r:id="rId54"/>
    <p:sldId id="273" r:id="rId55"/>
    <p:sldId id="274" r:id="rId56"/>
    <p:sldId id="275" r:id="rId57"/>
    <p:sldId id="276" r:id="rId58"/>
    <p:sldId id="277" r:id="rId59"/>
    <p:sldId id="278" r:id="rId60"/>
    <p:sldId id="279" r:id="rId61"/>
    <p:sldId id="417" r:id="rId62"/>
    <p:sldId id="281" r:id="rId63"/>
    <p:sldId id="258" r:id="rId64"/>
    <p:sldId id="283" r:id="rId65"/>
    <p:sldId id="259" r:id="rId66"/>
    <p:sldId id="284" r:id="rId67"/>
    <p:sldId id="285" r:id="rId68"/>
    <p:sldId id="260" r:id="rId69"/>
    <p:sldId id="287" r:id="rId70"/>
    <p:sldId id="286" r:id="rId71"/>
    <p:sldId id="261" r:id="rId72"/>
    <p:sldId id="262" r:id="rId73"/>
    <p:sldId id="263" r:id="rId74"/>
    <p:sldId id="264" r:id="rId75"/>
    <p:sldId id="265" r:id="rId76"/>
    <p:sldId id="266" r:id="rId77"/>
    <p:sldId id="267" r:id="rId78"/>
    <p:sldId id="268" r:id="rId79"/>
    <p:sldId id="269" r:id="rId80"/>
    <p:sldId id="270" r:id="rId81"/>
    <p:sldId id="418" r:id="rId82"/>
    <p:sldId id="419" r:id="rId83"/>
    <p:sldId id="420" r:id="rId84"/>
    <p:sldId id="421" r:id="rId85"/>
    <p:sldId id="422" r:id="rId86"/>
    <p:sldId id="288" r:id="rId87"/>
    <p:sldId id="289" r:id="rId88"/>
    <p:sldId id="290" r:id="rId89"/>
    <p:sldId id="291" r:id="rId90"/>
    <p:sldId id="423" r:id="rId91"/>
    <p:sldId id="424" r:id="rId92"/>
    <p:sldId id="294" r:id="rId93"/>
    <p:sldId id="425" r:id="rId94"/>
    <p:sldId id="426" r:id="rId95"/>
    <p:sldId id="427" r:id="rId96"/>
    <p:sldId id="428" r:id="rId97"/>
    <p:sldId id="429" r:id="rId98"/>
    <p:sldId id="430" r:id="rId99"/>
    <p:sldId id="431" r:id="rId100"/>
    <p:sldId id="432" r:id="rId101"/>
    <p:sldId id="433" r:id="rId102"/>
    <p:sldId id="434" r:id="rId103"/>
    <p:sldId id="435" r:id="rId104"/>
    <p:sldId id="436" r:id="rId105"/>
    <p:sldId id="437" r:id="rId106"/>
    <p:sldId id="438" r:id="rId107"/>
    <p:sldId id="439" r:id="rId108"/>
    <p:sldId id="308" r:id="rId109"/>
    <p:sldId id="440" r:id="rId110"/>
    <p:sldId id="441" r:id="rId111"/>
    <p:sldId id="442" r:id="rId112"/>
    <p:sldId id="443" r:id="rId113"/>
    <p:sldId id="444" r:id="rId114"/>
    <p:sldId id="307" r:id="rId115"/>
    <p:sldId id="377" r:id="rId116"/>
    <p:sldId id="451" r:id="rId117"/>
    <p:sldId id="378" r:id="rId118"/>
    <p:sldId id="452" r:id="rId119"/>
    <p:sldId id="379" r:id="rId120"/>
    <p:sldId id="380" r:id="rId121"/>
    <p:sldId id="381" r:id="rId122"/>
    <p:sldId id="453" r:id="rId123"/>
    <p:sldId id="382" r:id="rId124"/>
    <p:sldId id="454" r:id="rId125"/>
    <p:sldId id="466" r:id="rId126"/>
    <p:sldId id="383" r:id="rId127"/>
    <p:sldId id="384" r:id="rId128"/>
    <p:sldId id="385" r:id="rId129"/>
    <p:sldId id="386" r:id="rId130"/>
    <p:sldId id="455" r:id="rId131"/>
    <p:sldId id="387" r:id="rId132"/>
    <p:sldId id="388" r:id="rId133"/>
    <p:sldId id="445" r:id="rId134"/>
    <p:sldId id="446" r:id="rId135"/>
    <p:sldId id="447" r:id="rId136"/>
    <p:sldId id="448" r:id="rId137"/>
    <p:sldId id="449" r:id="rId138"/>
    <p:sldId id="450" r:id="rId139"/>
    <p:sldId id="464" r:id="rId140"/>
    <p:sldId id="465" r:id="rId1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66" d="100"/>
          <a:sy n="66" d="100"/>
        </p:scale>
        <p:origin x="69"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 /><Relationship Id="rId117" Type="http://schemas.openxmlformats.org/officeDocument/2006/relationships/slide" Target="slides/slide112.xml" /><Relationship Id="rId21" Type="http://schemas.openxmlformats.org/officeDocument/2006/relationships/slide" Target="slides/slide16.xml" /><Relationship Id="rId42" Type="http://schemas.openxmlformats.org/officeDocument/2006/relationships/slide" Target="slides/slide37.xml" /><Relationship Id="rId47" Type="http://schemas.openxmlformats.org/officeDocument/2006/relationships/slide" Target="slides/slide42.xml" /><Relationship Id="rId63" Type="http://schemas.openxmlformats.org/officeDocument/2006/relationships/slide" Target="slides/slide58.xml" /><Relationship Id="rId68" Type="http://schemas.openxmlformats.org/officeDocument/2006/relationships/slide" Target="slides/slide63.xml" /><Relationship Id="rId84" Type="http://schemas.openxmlformats.org/officeDocument/2006/relationships/slide" Target="slides/slide79.xml" /><Relationship Id="rId89" Type="http://schemas.openxmlformats.org/officeDocument/2006/relationships/slide" Target="slides/slide84.xml" /><Relationship Id="rId112" Type="http://schemas.openxmlformats.org/officeDocument/2006/relationships/slide" Target="slides/slide107.xml" /><Relationship Id="rId133" Type="http://schemas.openxmlformats.org/officeDocument/2006/relationships/slide" Target="slides/slide128.xml" /><Relationship Id="rId138" Type="http://schemas.openxmlformats.org/officeDocument/2006/relationships/slide" Target="slides/slide133.xml" /><Relationship Id="rId16" Type="http://schemas.openxmlformats.org/officeDocument/2006/relationships/slide" Target="slides/slide11.xml" /><Relationship Id="rId107" Type="http://schemas.openxmlformats.org/officeDocument/2006/relationships/slide" Target="slides/slide102.xml" /><Relationship Id="rId11" Type="http://schemas.openxmlformats.org/officeDocument/2006/relationships/slide" Target="slides/slide6.xml" /><Relationship Id="rId32" Type="http://schemas.openxmlformats.org/officeDocument/2006/relationships/slide" Target="slides/slide27.xml" /><Relationship Id="rId37" Type="http://schemas.openxmlformats.org/officeDocument/2006/relationships/slide" Target="slides/slide32.xml" /><Relationship Id="rId53" Type="http://schemas.openxmlformats.org/officeDocument/2006/relationships/slide" Target="slides/slide48.xml" /><Relationship Id="rId58" Type="http://schemas.openxmlformats.org/officeDocument/2006/relationships/slide" Target="slides/slide53.xml" /><Relationship Id="rId74" Type="http://schemas.openxmlformats.org/officeDocument/2006/relationships/slide" Target="slides/slide69.xml" /><Relationship Id="rId79" Type="http://schemas.openxmlformats.org/officeDocument/2006/relationships/slide" Target="slides/slide74.xml" /><Relationship Id="rId102" Type="http://schemas.openxmlformats.org/officeDocument/2006/relationships/slide" Target="slides/slide97.xml" /><Relationship Id="rId123" Type="http://schemas.openxmlformats.org/officeDocument/2006/relationships/slide" Target="slides/slide118.xml" /><Relationship Id="rId128" Type="http://schemas.openxmlformats.org/officeDocument/2006/relationships/slide" Target="slides/slide123.xml" /><Relationship Id="rId144" Type="http://schemas.openxmlformats.org/officeDocument/2006/relationships/viewProps" Target="viewProps.xml" /><Relationship Id="rId5" Type="http://schemas.openxmlformats.org/officeDocument/2006/relationships/slideMaster" Target="slideMasters/slideMaster5.xml" /><Relationship Id="rId90" Type="http://schemas.openxmlformats.org/officeDocument/2006/relationships/slide" Target="slides/slide85.xml" /><Relationship Id="rId95" Type="http://schemas.openxmlformats.org/officeDocument/2006/relationships/slide" Target="slides/slide90.xml" /><Relationship Id="rId22" Type="http://schemas.openxmlformats.org/officeDocument/2006/relationships/slide" Target="slides/slide17.xml" /><Relationship Id="rId27" Type="http://schemas.openxmlformats.org/officeDocument/2006/relationships/slide" Target="slides/slide22.xml" /><Relationship Id="rId43" Type="http://schemas.openxmlformats.org/officeDocument/2006/relationships/slide" Target="slides/slide38.xml" /><Relationship Id="rId48" Type="http://schemas.openxmlformats.org/officeDocument/2006/relationships/slide" Target="slides/slide43.xml" /><Relationship Id="rId64" Type="http://schemas.openxmlformats.org/officeDocument/2006/relationships/slide" Target="slides/slide59.xml" /><Relationship Id="rId69" Type="http://schemas.openxmlformats.org/officeDocument/2006/relationships/slide" Target="slides/slide64.xml" /><Relationship Id="rId113" Type="http://schemas.openxmlformats.org/officeDocument/2006/relationships/slide" Target="slides/slide108.xml" /><Relationship Id="rId118" Type="http://schemas.openxmlformats.org/officeDocument/2006/relationships/slide" Target="slides/slide113.xml" /><Relationship Id="rId134" Type="http://schemas.openxmlformats.org/officeDocument/2006/relationships/slide" Target="slides/slide129.xml" /><Relationship Id="rId139" Type="http://schemas.openxmlformats.org/officeDocument/2006/relationships/slide" Target="slides/slide134.xml" /><Relationship Id="rId80" Type="http://schemas.openxmlformats.org/officeDocument/2006/relationships/slide" Target="slides/slide75.xml" /><Relationship Id="rId85" Type="http://schemas.openxmlformats.org/officeDocument/2006/relationships/slide" Target="slides/slide80.xml" /><Relationship Id="rId3" Type="http://schemas.openxmlformats.org/officeDocument/2006/relationships/slideMaster" Target="slideMasters/slideMaster3.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33" Type="http://schemas.openxmlformats.org/officeDocument/2006/relationships/slide" Target="slides/slide28.xml" /><Relationship Id="rId38" Type="http://schemas.openxmlformats.org/officeDocument/2006/relationships/slide" Target="slides/slide33.xml" /><Relationship Id="rId46" Type="http://schemas.openxmlformats.org/officeDocument/2006/relationships/slide" Target="slides/slide41.xml" /><Relationship Id="rId59" Type="http://schemas.openxmlformats.org/officeDocument/2006/relationships/slide" Target="slides/slide54.xml" /><Relationship Id="rId67" Type="http://schemas.openxmlformats.org/officeDocument/2006/relationships/slide" Target="slides/slide62.xml" /><Relationship Id="rId103" Type="http://schemas.openxmlformats.org/officeDocument/2006/relationships/slide" Target="slides/slide98.xml" /><Relationship Id="rId108" Type="http://schemas.openxmlformats.org/officeDocument/2006/relationships/slide" Target="slides/slide103.xml" /><Relationship Id="rId116" Type="http://schemas.openxmlformats.org/officeDocument/2006/relationships/slide" Target="slides/slide111.xml" /><Relationship Id="rId124" Type="http://schemas.openxmlformats.org/officeDocument/2006/relationships/slide" Target="slides/slide119.xml" /><Relationship Id="rId129" Type="http://schemas.openxmlformats.org/officeDocument/2006/relationships/slide" Target="slides/slide124.xml" /><Relationship Id="rId137" Type="http://schemas.openxmlformats.org/officeDocument/2006/relationships/slide" Target="slides/slide132.xml" /><Relationship Id="rId20" Type="http://schemas.openxmlformats.org/officeDocument/2006/relationships/slide" Target="slides/slide15.xml" /><Relationship Id="rId41" Type="http://schemas.openxmlformats.org/officeDocument/2006/relationships/slide" Target="slides/slide36.xml" /><Relationship Id="rId54" Type="http://schemas.openxmlformats.org/officeDocument/2006/relationships/slide" Target="slides/slide49.xml" /><Relationship Id="rId62" Type="http://schemas.openxmlformats.org/officeDocument/2006/relationships/slide" Target="slides/slide57.xml" /><Relationship Id="rId70" Type="http://schemas.openxmlformats.org/officeDocument/2006/relationships/slide" Target="slides/slide65.xml" /><Relationship Id="rId75" Type="http://schemas.openxmlformats.org/officeDocument/2006/relationships/slide" Target="slides/slide70.xml" /><Relationship Id="rId83" Type="http://schemas.openxmlformats.org/officeDocument/2006/relationships/slide" Target="slides/slide78.xml" /><Relationship Id="rId88" Type="http://schemas.openxmlformats.org/officeDocument/2006/relationships/slide" Target="slides/slide83.xml" /><Relationship Id="rId91" Type="http://schemas.openxmlformats.org/officeDocument/2006/relationships/slide" Target="slides/slide86.xml" /><Relationship Id="rId96" Type="http://schemas.openxmlformats.org/officeDocument/2006/relationships/slide" Target="slides/slide91.xml" /><Relationship Id="rId111" Type="http://schemas.openxmlformats.org/officeDocument/2006/relationships/slide" Target="slides/slide106.xml" /><Relationship Id="rId132" Type="http://schemas.openxmlformats.org/officeDocument/2006/relationships/slide" Target="slides/slide127.xml" /><Relationship Id="rId140" Type="http://schemas.openxmlformats.org/officeDocument/2006/relationships/slide" Target="slides/slide135.xml" /><Relationship Id="rId145"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1.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slide" Target="slides/slide23.xml" /><Relationship Id="rId36" Type="http://schemas.openxmlformats.org/officeDocument/2006/relationships/slide" Target="slides/slide31.xml" /><Relationship Id="rId49" Type="http://schemas.openxmlformats.org/officeDocument/2006/relationships/slide" Target="slides/slide44.xml" /><Relationship Id="rId57" Type="http://schemas.openxmlformats.org/officeDocument/2006/relationships/slide" Target="slides/slide52.xml" /><Relationship Id="rId106" Type="http://schemas.openxmlformats.org/officeDocument/2006/relationships/slide" Target="slides/slide101.xml" /><Relationship Id="rId114" Type="http://schemas.openxmlformats.org/officeDocument/2006/relationships/slide" Target="slides/slide109.xml" /><Relationship Id="rId119" Type="http://schemas.openxmlformats.org/officeDocument/2006/relationships/slide" Target="slides/slide114.xml" /><Relationship Id="rId127" Type="http://schemas.openxmlformats.org/officeDocument/2006/relationships/slide" Target="slides/slide122.xml" /><Relationship Id="rId10" Type="http://schemas.openxmlformats.org/officeDocument/2006/relationships/slide" Target="slides/slide5.xml" /><Relationship Id="rId31" Type="http://schemas.openxmlformats.org/officeDocument/2006/relationships/slide" Target="slides/slide26.xml" /><Relationship Id="rId44" Type="http://schemas.openxmlformats.org/officeDocument/2006/relationships/slide" Target="slides/slide39.xml" /><Relationship Id="rId52" Type="http://schemas.openxmlformats.org/officeDocument/2006/relationships/slide" Target="slides/slide47.xml" /><Relationship Id="rId60" Type="http://schemas.openxmlformats.org/officeDocument/2006/relationships/slide" Target="slides/slide55.xml" /><Relationship Id="rId65" Type="http://schemas.openxmlformats.org/officeDocument/2006/relationships/slide" Target="slides/slide60.xml" /><Relationship Id="rId73" Type="http://schemas.openxmlformats.org/officeDocument/2006/relationships/slide" Target="slides/slide68.xml" /><Relationship Id="rId78" Type="http://schemas.openxmlformats.org/officeDocument/2006/relationships/slide" Target="slides/slide73.xml" /><Relationship Id="rId81" Type="http://schemas.openxmlformats.org/officeDocument/2006/relationships/slide" Target="slides/slide76.xml" /><Relationship Id="rId86" Type="http://schemas.openxmlformats.org/officeDocument/2006/relationships/slide" Target="slides/slide81.xml" /><Relationship Id="rId94" Type="http://schemas.openxmlformats.org/officeDocument/2006/relationships/slide" Target="slides/slide89.xml" /><Relationship Id="rId99" Type="http://schemas.openxmlformats.org/officeDocument/2006/relationships/slide" Target="slides/slide94.xml" /><Relationship Id="rId101" Type="http://schemas.openxmlformats.org/officeDocument/2006/relationships/slide" Target="slides/slide96.xml" /><Relationship Id="rId122" Type="http://schemas.openxmlformats.org/officeDocument/2006/relationships/slide" Target="slides/slide117.xml" /><Relationship Id="rId130" Type="http://schemas.openxmlformats.org/officeDocument/2006/relationships/slide" Target="slides/slide125.xml" /><Relationship Id="rId135" Type="http://schemas.openxmlformats.org/officeDocument/2006/relationships/slide" Target="slides/slide130.xml" /><Relationship Id="rId143" Type="http://schemas.openxmlformats.org/officeDocument/2006/relationships/presProps" Target="presProps.xml" /><Relationship Id="rId4" Type="http://schemas.openxmlformats.org/officeDocument/2006/relationships/slideMaster" Target="slideMasters/slideMaster4.xml" /><Relationship Id="rId9" Type="http://schemas.openxmlformats.org/officeDocument/2006/relationships/slide" Target="slides/slide4.xml" /><Relationship Id="rId13" Type="http://schemas.openxmlformats.org/officeDocument/2006/relationships/slide" Target="slides/slide8.xml" /><Relationship Id="rId18" Type="http://schemas.openxmlformats.org/officeDocument/2006/relationships/slide" Target="slides/slide13.xml" /><Relationship Id="rId39" Type="http://schemas.openxmlformats.org/officeDocument/2006/relationships/slide" Target="slides/slide34.xml" /><Relationship Id="rId109" Type="http://schemas.openxmlformats.org/officeDocument/2006/relationships/slide" Target="slides/slide104.xml" /><Relationship Id="rId34" Type="http://schemas.openxmlformats.org/officeDocument/2006/relationships/slide" Target="slides/slide29.xml" /><Relationship Id="rId50" Type="http://schemas.openxmlformats.org/officeDocument/2006/relationships/slide" Target="slides/slide45.xml" /><Relationship Id="rId55" Type="http://schemas.openxmlformats.org/officeDocument/2006/relationships/slide" Target="slides/slide50.xml" /><Relationship Id="rId76" Type="http://schemas.openxmlformats.org/officeDocument/2006/relationships/slide" Target="slides/slide71.xml" /><Relationship Id="rId97" Type="http://schemas.openxmlformats.org/officeDocument/2006/relationships/slide" Target="slides/slide92.xml" /><Relationship Id="rId104" Type="http://schemas.openxmlformats.org/officeDocument/2006/relationships/slide" Target="slides/slide99.xml" /><Relationship Id="rId120" Type="http://schemas.openxmlformats.org/officeDocument/2006/relationships/slide" Target="slides/slide115.xml" /><Relationship Id="rId125" Type="http://schemas.openxmlformats.org/officeDocument/2006/relationships/slide" Target="slides/slide120.xml" /><Relationship Id="rId141" Type="http://schemas.openxmlformats.org/officeDocument/2006/relationships/slide" Target="slides/slide136.xml" /><Relationship Id="rId146" Type="http://schemas.openxmlformats.org/officeDocument/2006/relationships/tableStyles" Target="tableStyles.xml" /><Relationship Id="rId7" Type="http://schemas.openxmlformats.org/officeDocument/2006/relationships/slide" Target="slides/slide2.xml" /><Relationship Id="rId71" Type="http://schemas.openxmlformats.org/officeDocument/2006/relationships/slide" Target="slides/slide66.xml" /><Relationship Id="rId92" Type="http://schemas.openxmlformats.org/officeDocument/2006/relationships/slide" Target="slides/slide87.xml" /><Relationship Id="rId2" Type="http://schemas.openxmlformats.org/officeDocument/2006/relationships/slideMaster" Target="slideMasters/slideMaster2.xml" /><Relationship Id="rId29" Type="http://schemas.openxmlformats.org/officeDocument/2006/relationships/slide" Target="slides/slide24.xml" /><Relationship Id="rId24" Type="http://schemas.openxmlformats.org/officeDocument/2006/relationships/slide" Target="slides/slide19.xml" /><Relationship Id="rId40" Type="http://schemas.openxmlformats.org/officeDocument/2006/relationships/slide" Target="slides/slide35.xml" /><Relationship Id="rId45" Type="http://schemas.openxmlformats.org/officeDocument/2006/relationships/slide" Target="slides/slide40.xml" /><Relationship Id="rId66" Type="http://schemas.openxmlformats.org/officeDocument/2006/relationships/slide" Target="slides/slide61.xml" /><Relationship Id="rId87" Type="http://schemas.openxmlformats.org/officeDocument/2006/relationships/slide" Target="slides/slide82.xml" /><Relationship Id="rId110" Type="http://schemas.openxmlformats.org/officeDocument/2006/relationships/slide" Target="slides/slide105.xml" /><Relationship Id="rId115" Type="http://schemas.openxmlformats.org/officeDocument/2006/relationships/slide" Target="slides/slide110.xml" /><Relationship Id="rId131" Type="http://schemas.openxmlformats.org/officeDocument/2006/relationships/slide" Target="slides/slide126.xml" /><Relationship Id="rId136" Type="http://schemas.openxmlformats.org/officeDocument/2006/relationships/slide" Target="slides/slide131.xml" /><Relationship Id="rId61" Type="http://schemas.openxmlformats.org/officeDocument/2006/relationships/slide" Target="slides/slide56.xml" /><Relationship Id="rId82" Type="http://schemas.openxmlformats.org/officeDocument/2006/relationships/slide" Target="slides/slide77.xml" /><Relationship Id="rId19" Type="http://schemas.openxmlformats.org/officeDocument/2006/relationships/slide" Target="slides/slide14.xml" /><Relationship Id="rId14" Type="http://schemas.openxmlformats.org/officeDocument/2006/relationships/slide" Target="slides/slide9.xml" /><Relationship Id="rId30" Type="http://schemas.openxmlformats.org/officeDocument/2006/relationships/slide" Target="slides/slide25.xml" /><Relationship Id="rId35" Type="http://schemas.openxmlformats.org/officeDocument/2006/relationships/slide" Target="slides/slide30.xml" /><Relationship Id="rId56" Type="http://schemas.openxmlformats.org/officeDocument/2006/relationships/slide" Target="slides/slide51.xml" /><Relationship Id="rId77" Type="http://schemas.openxmlformats.org/officeDocument/2006/relationships/slide" Target="slides/slide72.xml" /><Relationship Id="rId100" Type="http://schemas.openxmlformats.org/officeDocument/2006/relationships/slide" Target="slides/slide95.xml" /><Relationship Id="rId105" Type="http://schemas.openxmlformats.org/officeDocument/2006/relationships/slide" Target="slides/slide100.xml" /><Relationship Id="rId126" Type="http://schemas.openxmlformats.org/officeDocument/2006/relationships/slide" Target="slides/slide121.xml" /><Relationship Id="rId8" Type="http://schemas.openxmlformats.org/officeDocument/2006/relationships/slide" Target="slides/slide3.xml" /><Relationship Id="rId51" Type="http://schemas.openxmlformats.org/officeDocument/2006/relationships/slide" Target="slides/slide46.xml" /><Relationship Id="rId72" Type="http://schemas.openxmlformats.org/officeDocument/2006/relationships/slide" Target="slides/slide67.xml" /><Relationship Id="rId93" Type="http://schemas.openxmlformats.org/officeDocument/2006/relationships/slide" Target="slides/slide88.xml" /><Relationship Id="rId98" Type="http://schemas.openxmlformats.org/officeDocument/2006/relationships/slide" Target="slides/slide93.xml" /><Relationship Id="rId121" Type="http://schemas.openxmlformats.org/officeDocument/2006/relationships/slide" Target="slides/slide116.xml" /><Relationship Id="rId142"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609A4-C05A-4DB1-A69C-DDEBAE08A88A}" type="doc">
      <dgm:prSet loTypeId="urn:microsoft.com/office/officeart/2005/8/layout/hList1" loCatId="list" qsTypeId="urn:microsoft.com/office/officeart/2005/8/quickstyle/simple1" qsCatId="simple" csTypeId="urn:microsoft.com/office/officeart/2005/8/colors/colorful1#1" csCatId="colorful" phldr="1"/>
      <dgm:spPr/>
      <dgm:t>
        <a:bodyPr/>
        <a:lstStyle/>
        <a:p>
          <a:pPr rtl="1"/>
          <a:endParaRPr lang="ar-SA"/>
        </a:p>
      </dgm:t>
    </dgm:pt>
    <dgm:pt modelId="{73247EA9-E35E-405C-864C-39ACD26F9440}">
      <dgm:prSet phldrT="[نص]"/>
      <dgm:spPr/>
      <dgm:t>
        <a:bodyPr/>
        <a:lstStyle/>
        <a:p>
          <a:pPr rtl="1"/>
          <a:r>
            <a:rPr lang="en-US" b="1" dirty="0"/>
            <a:t>Maternal infection </a:t>
          </a:r>
          <a:endParaRPr lang="ar-SA" b="1" dirty="0"/>
        </a:p>
      </dgm:t>
    </dgm:pt>
    <dgm:pt modelId="{85C6F4EE-44B4-41A9-98D6-05592369E72D}" type="parTrans" cxnId="{6BD2ED3A-BC60-4D8F-B4E4-48059430C4A7}">
      <dgm:prSet/>
      <dgm:spPr/>
      <dgm:t>
        <a:bodyPr/>
        <a:lstStyle/>
        <a:p>
          <a:pPr rtl="1"/>
          <a:endParaRPr lang="ar-SA"/>
        </a:p>
      </dgm:t>
    </dgm:pt>
    <dgm:pt modelId="{EE5575B8-954C-46FE-B815-59234FB339BA}" type="sibTrans" cxnId="{6BD2ED3A-BC60-4D8F-B4E4-48059430C4A7}">
      <dgm:prSet/>
      <dgm:spPr/>
      <dgm:t>
        <a:bodyPr/>
        <a:lstStyle/>
        <a:p>
          <a:pPr rtl="1"/>
          <a:endParaRPr lang="ar-SA"/>
        </a:p>
      </dgm:t>
    </dgm:pt>
    <dgm:pt modelId="{2BEECD9A-C07D-4B87-A33E-2D28AE468BB6}">
      <dgm:prSet phldrT="[نص]" custT="1"/>
      <dgm:spPr/>
      <dgm:t>
        <a:bodyPr/>
        <a:lstStyle/>
        <a:p>
          <a:pPr algn="l" rtl="0"/>
          <a:r>
            <a:rPr lang="en-US" sz="1600" dirty="0">
              <a:solidFill>
                <a:srgbClr val="FF0000"/>
              </a:solidFill>
              <a:latin typeface="+mn-lt"/>
            </a:rPr>
            <a:t>Asymptomatic in &gt; 80 </a:t>
          </a:r>
          <a:r>
            <a:rPr lang="en-US" sz="1600" dirty="0">
              <a:solidFill>
                <a:schemeClr val="tx1"/>
              </a:solidFill>
              <a:latin typeface="+mn-lt"/>
            </a:rPr>
            <a:t>% of women </a:t>
          </a:r>
          <a:endParaRPr lang="ar-SA" sz="1600" dirty="0">
            <a:latin typeface="+mn-lt"/>
          </a:endParaRPr>
        </a:p>
      </dgm:t>
    </dgm:pt>
    <dgm:pt modelId="{BB425E1B-DDA6-45AA-9053-74C4FB34CC6B}" type="parTrans" cxnId="{3FA06323-6B73-486C-B3DB-FABBB5A9263A}">
      <dgm:prSet/>
      <dgm:spPr/>
      <dgm:t>
        <a:bodyPr/>
        <a:lstStyle/>
        <a:p>
          <a:pPr rtl="1"/>
          <a:endParaRPr lang="ar-SA"/>
        </a:p>
      </dgm:t>
    </dgm:pt>
    <dgm:pt modelId="{B0AEC176-937C-4A2D-9584-C4F8B6EE4637}" type="sibTrans" cxnId="{3FA06323-6B73-486C-B3DB-FABBB5A9263A}">
      <dgm:prSet/>
      <dgm:spPr/>
      <dgm:t>
        <a:bodyPr/>
        <a:lstStyle/>
        <a:p>
          <a:pPr rtl="1"/>
          <a:endParaRPr lang="ar-SA"/>
        </a:p>
      </dgm:t>
    </dgm:pt>
    <dgm:pt modelId="{B8266CF0-646D-46C9-BC08-7DF237ACAAC1}">
      <dgm:prSet phldrT="[نص]"/>
      <dgm:spPr>
        <a:solidFill>
          <a:schemeClr val="accent1"/>
        </a:solidFill>
      </dgm:spPr>
      <dgm:t>
        <a:bodyPr/>
        <a:lstStyle/>
        <a:p>
          <a:pPr rtl="1"/>
          <a:r>
            <a:rPr lang="en-US" b="1" dirty="0" err="1"/>
            <a:t>Congental</a:t>
          </a:r>
          <a:r>
            <a:rPr lang="en-US" b="1" dirty="0"/>
            <a:t> toxoplasmosis </a:t>
          </a:r>
          <a:endParaRPr lang="ar-SA" b="1" dirty="0"/>
        </a:p>
      </dgm:t>
    </dgm:pt>
    <dgm:pt modelId="{AE159B59-EA5C-437E-A4AF-03D69777388B}" type="parTrans" cxnId="{30955D15-5F5F-4EC1-9BC7-B035B7E71018}">
      <dgm:prSet/>
      <dgm:spPr/>
      <dgm:t>
        <a:bodyPr/>
        <a:lstStyle/>
        <a:p>
          <a:pPr rtl="1"/>
          <a:endParaRPr lang="ar-SA"/>
        </a:p>
      </dgm:t>
    </dgm:pt>
    <dgm:pt modelId="{C675BC30-BBCF-4A03-9D56-56D9D050FCBF}" type="sibTrans" cxnId="{30955D15-5F5F-4EC1-9BC7-B035B7E71018}">
      <dgm:prSet/>
      <dgm:spPr/>
      <dgm:t>
        <a:bodyPr/>
        <a:lstStyle/>
        <a:p>
          <a:pPr rtl="1"/>
          <a:endParaRPr lang="ar-SA"/>
        </a:p>
      </dgm:t>
    </dgm:pt>
    <dgm:pt modelId="{BE7AFCD0-D870-4C9E-BE02-52E8AC282068}">
      <dgm:prSet phldrT="[نص]"/>
      <dgm:spPr>
        <a:solidFill>
          <a:schemeClr val="accent5">
            <a:lumMod val="20000"/>
            <a:lumOff val="80000"/>
            <a:alpha val="90000"/>
          </a:schemeClr>
        </a:solidFill>
      </dgm:spPr>
      <dgm:t>
        <a:bodyPr/>
        <a:lstStyle/>
        <a:p>
          <a:pPr algn="l" rtl="0"/>
          <a:r>
            <a:rPr lang="en-US" dirty="0">
              <a:latin typeface="+mn-lt"/>
            </a:rPr>
            <a:t>70&gt;90 % </a:t>
          </a:r>
          <a:r>
            <a:rPr lang="en-US" dirty="0">
              <a:solidFill>
                <a:srgbClr val="FF0000"/>
              </a:solidFill>
              <a:latin typeface="+mn-lt"/>
            </a:rPr>
            <a:t>asymptomatic </a:t>
          </a:r>
          <a:r>
            <a:rPr lang="en-US" dirty="0">
              <a:latin typeface="+mn-lt"/>
            </a:rPr>
            <a:t>at birth  </a:t>
          </a:r>
          <a:endParaRPr lang="ar-SA" dirty="0">
            <a:latin typeface="+mn-lt"/>
          </a:endParaRPr>
        </a:p>
      </dgm:t>
    </dgm:pt>
    <dgm:pt modelId="{BAD8DB98-20A0-4AED-9442-C434DA76A0D6}" type="parTrans" cxnId="{D891C99D-BA42-46CD-9D69-8127B09C2BF4}">
      <dgm:prSet/>
      <dgm:spPr/>
      <dgm:t>
        <a:bodyPr/>
        <a:lstStyle/>
        <a:p>
          <a:pPr rtl="1"/>
          <a:endParaRPr lang="ar-SA"/>
        </a:p>
      </dgm:t>
    </dgm:pt>
    <dgm:pt modelId="{F305789D-F687-482D-8B44-E5FA6567144F}" type="sibTrans" cxnId="{D891C99D-BA42-46CD-9D69-8127B09C2BF4}">
      <dgm:prSet/>
      <dgm:spPr/>
      <dgm:t>
        <a:bodyPr/>
        <a:lstStyle/>
        <a:p>
          <a:pPr rtl="1"/>
          <a:endParaRPr lang="ar-SA"/>
        </a:p>
      </dgm:t>
    </dgm:pt>
    <dgm:pt modelId="{A449F87E-8979-47CF-B827-3F4EF5B786FB}">
      <dgm:prSet custT="1"/>
      <dgm:spPr/>
      <dgm:t>
        <a:bodyPr/>
        <a:lstStyle/>
        <a:p>
          <a:pPr algn="l" rtl="0"/>
          <a:r>
            <a:rPr lang="en-US" sz="1600" b="1" dirty="0">
              <a:solidFill>
                <a:srgbClr val="0070C0"/>
              </a:solidFill>
              <a:latin typeface="+mn-lt"/>
            </a:rPr>
            <a:t>Nonspecific symptom </a:t>
          </a:r>
          <a:r>
            <a:rPr lang="en-US" sz="1600" dirty="0">
              <a:solidFill>
                <a:schemeClr val="tx1"/>
              </a:solidFill>
              <a:latin typeface="+mn-lt"/>
            </a:rPr>
            <a:t>: fever-chills-Headache –HSM- </a:t>
          </a:r>
          <a:r>
            <a:rPr lang="en-US" sz="1600" dirty="0" err="1">
              <a:solidFill>
                <a:schemeClr val="tx1"/>
              </a:solidFill>
              <a:latin typeface="+mn-lt"/>
            </a:rPr>
            <a:t>myalgia</a:t>
          </a:r>
          <a:r>
            <a:rPr lang="en-US" sz="1600" dirty="0">
              <a:solidFill>
                <a:schemeClr val="tx1"/>
              </a:solidFill>
              <a:latin typeface="+mn-lt"/>
            </a:rPr>
            <a:t> –rash (diffuse non </a:t>
          </a:r>
          <a:r>
            <a:rPr lang="en-US" sz="1600" dirty="0" err="1">
              <a:solidFill>
                <a:schemeClr val="tx1"/>
              </a:solidFill>
              <a:latin typeface="+mn-lt"/>
            </a:rPr>
            <a:t>pruritic</a:t>
          </a:r>
          <a:r>
            <a:rPr lang="en-US" sz="1600" dirty="0">
              <a:solidFill>
                <a:schemeClr val="tx1"/>
              </a:solidFill>
              <a:latin typeface="+mn-lt"/>
            </a:rPr>
            <a:t> </a:t>
          </a:r>
          <a:r>
            <a:rPr lang="en-US" sz="1600" dirty="0" err="1">
              <a:solidFill>
                <a:schemeClr val="tx1"/>
              </a:solidFill>
              <a:latin typeface="+mn-lt"/>
            </a:rPr>
            <a:t>maculopapular</a:t>
          </a:r>
          <a:r>
            <a:rPr lang="en-US" sz="1600" dirty="0">
              <a:solidFill>
                <a:schemeClr val="tx1"/>
              </a:solidFill>
              <a:latin typeface="+mn-lt"/>
            </a:rPr>
            <a:t> )</a:t>
          </a:r>
        </a:p>
      </dgm:t>
    </dgm:pt>
    <dgm:pt modelId="{FA9E16BC-D06E-4235-9831-648DAEB7880C}" type="parTrans" cxnId="{2D91AD17-56FC-4337-9235-51A4884FA7E0}">
      <dgm:prSet/>
      <dgm:spPr/>
      <dgm:t>
        <a:bodyPr/>
        <a:lstStyle/>
        <a:p>
          <a:pPr rtl="1"/>
          <a:endParaRPr lang="ar-SA"/>
        </a:p>
      </dgm:t>
    </dgm:pt>
    <dgm:pt modelId="{D5F1E1AB-B1EF-4A7B-B7DD-C8A0695BD830}" type="sibTrans" cxnId="{2D91AD17-56FC-4337-9235-51A4884FA7E0}">
      <dgm:prSet/>
      <dgm:spPr/>
      <dgm:t>
        <a:bodyPr/>
        <a:lstStyle/>
        <a:p>
          <a:pPr rtl="1"/>
          <a:endParaRPr lang="ar-SA"/>
        </a:p>
      </dgm:t>
    </dgm:pt>
    <dgm:pt modelId="{A8A38C9F-E20F-4C0E-93B0-C246D70E05E7}">
      <dgm:prSet custT="1"/>
      <dgm:spPr/>
      <dgm:t>
        <a:bodyPr/>
        <a:lstStyle/>
        <a:p>
          <a:pPr algn="l" rtl="0"/>
          <a:r>
            <a:rPr lang="en-US" sz="1600" dirty="0" err="1">
              <a:solidFill>
                <a:srgbClr val="FF0000"/>
              </a:solidFill>
              <a:latin typeface="+mn-lt"/>
            </a:rPr>
            <a:t>Lymphadenopathy</a:t>
          </a:r>
          <a:r>
            <a:rPr lang="en-US" sz="1600" dirty="0">
              <a:solidFill>
                <a:srgbClr val="FF0000"/>
              </a:solidFill>
              <a:latin typeface="+mn-lt"/>
            </a:rPr>
            <a:t> </a:t>
          </a:r>
          <a:r>
            <a:rPr lang="en-US" sz="1600" dirty="0">
              <a:solidFill>
                <a:schemeClr val="tx1"/>
              </a:solidFill>
              <a:latin typeface="+mn-lt"/>
            </a:rPr>
            <a:t>(common – bilateral –symmetrical cervical 1-3 cm )</a:t>
          </a:r>
          <a:endParaRPr lang="en-US" sz="1600" dirty="0">
            <a:solidFill>
              <a:srgbClr val="FF0000"/>
            </a:solidFill>
            <a:latin typeface="+mn-lt"/>
          </a:endParaRPr>
        </a:p>
      </dgm:t>
    </dgm:pt>
    <dgm:pt modelId="{1E686A7D-3EAA-4CDC-9B55-FCB5E5702C53}" type="parTrans" cxnId="{DCB98D0E-D513-4DA8-B2DF-26A5DB021C33}">
      <dgm:prSet/>
      <dgm:spPr/>
      <dgm:t>
        <a:bodyPr/>
        <a:lstStyle/>
        <a:p>
          <a:pPr rtl="1"/>
          <a:endParaRPr lang="ar-SA"/>
        </a:p>
      </dgm:t>
    </dgm:pt>
    <dgm:pt modelId="{AA05EE63-0276-424C-A6BE-BF283285E578}" type="sibTrans" cxnId="{DCB98D0E-D513-4DA8-B2DF-26A5DB021C33}">
      <dgm:prSet/>
      <dgm:spPr/>
      <dgm:t>
        <a:bodyPr/>
        <a:lstStyle/>
        <a:p>
          <a:pPr rtl="1"/>
          <a:endParaRPr lang="ar-SA"/>
        </a:p>
      </dgm:t>
    </dgm:pt>
    <dgm:pt modelId="{E81931F2-8FC5-42F7-B424-3C58C8EAACCC}">
      <dgm:prSet custT="1"/>
      <dgm:spPr/>
      <dgm:t>
        <a:bodyPr/>
        <a:lstStyle/>
        <a:p>
          <a:pPr algn="l" rtl="0"/>
          <a:r>
            <a:rPr lang="en-US" sz="1600" b="1" dirty="0">
              <a:solidFill>
                <a:srgbClr val="0070C0"/>
              </a:solidFill>
              <a:latin typeface="+mn-lt"/>
            </a:rPr>
            <a:t>Ocular disease </a:t>
          </a:r>
          <a:r>
            <a:rPr lang="en-US" sz="1600" dirty="0">
              <a:solidFill>
                <a:schemeClr val="tx1"/>
              </a:solidFill>
              <a:latin typeface="+mn-lt"/>
            </a:rPr>
            <a:t>(</a:t>
          </a:r>
          <a:r>
            <a:rPr lang="en-US" sz="1600" dirty="0" err="1">
              <a:solidFill>
                <a:schemeClr val="tx1"/>
              </a:solidFill>
              <a:latin typeface="+mn-lt"/>
            </a:rPr>
            <a:t>chorioretinitis</a:t>
          </a:r>
          <a:r>
            <a:rPr lang="en-US" sz="1600" dirty="0">
              <a:solidFill>
                <a:schemeClr val="tx1"/>
              </a:solidFill>
              <a:latin typeface="+mn-lt"/>
            </a:rPr>
            <a:t> presented – decrease visual acuity or </a:t>
          </a:r>
          <a:r>
            <a:rPr lang="en-US" sz="1800" dirty="0">
              <a:solidFill>
                <a:schemeClr val="tx1"/>
              </a:solidFill>
              <a:latin typeface="+mn-lt"/>
            </a:rPr>
            <a:t>loss</a:t>
          </a:r>
          <a:r>
            <a:rPr lang="en-US" sz="1500" dirty="0">
              <a:solidFill>
                <a:schemeClr val="tx1"/>
              </a:solidFill>
              <a:latin typeface="Agency FB" panose="020B0503020202020204" pitchFamily="34" charset="0"/>
            </a:rPr>
            <a:t> </a:t>
          </a:r>
          <a:endParaRPr lang="ar-SA" sz="1500" dirty="0"/>
        </a:p>
      </dgm:t>
    </dgm:pt>
    <dgm:pt modelId="{81614DD7-BA42-4276-9F2F-1F321E05291A}" type="parTrans" cxnId="{9782521D-252C-434F-B439-8BF26E916F91}">
      <dgm:prSet/>
      <dgm:spPr/>
      <dgm:t>
        <a:bodyPr/>
        <a:lstStyle/>
        <a:p>
          <a:pPr rtl="1"/>
          <a:endParaRPr lang="ar-SA"/>
        </a:p>
      </dgm:t>
    </dgm:pt>
    <dgm:pt modelId="{311768BF-D672-4131-A17B-7E208A7963CC}" type="sibTrans" cxnId="{9782521D-252C-434F-B439-8BF26E916F91}">
      <dgm:prSet/>
      <dgm:spPr/>
      <dgm:t>
        <a:bodyPr/>
        <a:lstStyle/>
        <a:p>
          <a:pPr rtl="1"/>
          <a:endParaRPr lang="ar-SA"/>
        </a:p>
      </dgm:t>
    </dgm:pt>
    <dgm:pt modelId="{2843908B-2CAD-4833-B0D1-BB1479302089}">
      <dgm:prSet/>
      <dgm:spPr>
        <a:solidFill>
          <a:schemeClr val="accent5">
            <a:lumMod val="20000"/>
            <a:lumOff val="80000"/>
            <a:alpha val="90000"/>
          </a:schemeClr>
        </a:solidFill>
      </dgm:spPr>
      <dgm:t>
        <a:bodyPr/>
        <a:lstStyle/>
        <a:p>
          <a:pPr algn="l" rtl="0"/>
          <a:r>
            <a:rPr lang="en-US" dirty="0">
              <a:latin typeface="+mn-lt"/>
            </a:rPr>
            <a:t>Classic triad :</a:t>
          </a:r>
        </a:p>
      </dgm:t>
    </dgm:pt>
    <dgm:pt modelId="{2072EBB3-5FB9-4DD6-84B3-10BEC7DEF304}" type="parTrans" cxnId="{7509CECF-BAF9-40DD-9D02-80F961C64E8A}">
      <dgm:prSet/>
      <dgm:spPr/>
      <dgm:t>
        <a:bodyPr/>
        <a:lstStyle/>
        <a:p>
          <a:pPr rtl="1"/>
          <a:endParaRPr lang="ar-SA"/>
        </a:p>
      </dgm:t>
    </dgm:pt>
    <dgm:pt modelId="{CCE6DCB4-B6E9-4D7D-90B0-E3D17CD16975}" type="sibTrans" cxnId="{7509CECF-BAF9-40DD-9D02-80F961C64E8A}">
      <dgm:prSet/>
      <dgm:spPr/>
      <dgm:t>
        <a:bodyPr/>
        <a:lstStyle/>
        <a:p>
          <a:pPr rtl="1"/>
          <a:endParaRPr lang="ar-SA"/>
        </a:p>
      </dgm:t>
    </dgm:pt>
    <dgm:pt modelId="{DFF3FD84-E3D1-43D1-A172-98C1FC20467C}">
      <dgm:prSet/>
      <dgm:spPr>
        <a:solidFill>
          <a:schemeClr val="accent5">
            <a:lumMod val="20000"/>
            <a:lumOff val="80000"/>
            <a:alpha val="90000"/>
          </a:schemeClr>
        </a:solidFill>
      </dgm:spPr>
      <dgm:t>
        <a:bodyPr/>
        <a:lstStyle/>
        <a:p>
          <a:pPr algn="l" rtl="0"/>
          <a:r>
            <a:rPr lang="en-US" dirty="0" err="1">
              <a:solidFill>
                <a:srgbClr val="00B050"/>
              </a:solidFill>
              <a:latin typeface="+mn-lt"/>
            </a:rPr>
            <a:t>chorioretinitis</a:t>
          </a:r>
          <a:r>
            <a:rPr lang="en-US" dirty="0">
              <a:solidFill>
                <a:srgbClr val="00B050"/>
              </a:solidFill>
              <a:latin typeface="+mn-lt"/>
            </a:rPr>
            <a:t> </a:t>
          </a:r>
        </a:p>
      </dgm:t>
    </dgm:pt>
    <dgm:pt modelId="{B8C4AB20-28E1-4520-8AF1-DEC98CB92008}" type="parTrans" cxnId="{3C4D1198-9DDE-4F76-AA1A-A55AF29ECE9D}">
      <dgm:prSet/>
      <dgm:spPr/>
      <dgm:t>
        <a:bodyPr/>
        <a:lstStyle/>
        <a:p>
          <a:pPr rtl="1"/>
          <a:endParaRPr lang="ar-SA"/>
        </a:p>
      </dgm:t>
    </dgm:pt>
    <dgm:pt modelId="{46653064-5AB1-4E9A-9A99-27DC0D84D1F6}" type="sibTrans" cxnId="{3C4D1198-9DDE-4F76-AA1A-A55AF29ECE9D}">
      <dgm:prSet/>
      <dgm:spPr/>
      <dgm:t>
        <a:bodyPr/>
        <a:lstStyle/>
        <a:p>
          <a:pPr rtl="1"/>
          <a:endParaRPr lang="ar-SA"/>
        </a:p>
      </dgm:t>
    </dgm:pt>
    <dgm:pt modelId="{710A641F-333D-402F-81E4-8F9DC19D4A0F}">
      <dgm:prSet/>
      <dgm:spPr>
        <a:solidFill>
          <a:schemeClr val="accent5">
            <a:lumMod val="20000"/>
            <a:lumOff val="80000"/>
            <a:alpha val="90000"/>
          </a:schemeClr>
        </a:solidFill>
      </dgm:spPr>
      <dgm:t>
        <a:bodyPr/>
        <a:lstStyle/>
        <a:p>
          <a:pPr algn="l" rtl="0"/>
          <a:r>
            <a:rPr lang="en-US" dirty="0">
              <a:solidFill>
                <a:srgbClr val="00B050"/>
              </a:solidFill>
              <a:latin typeface="+mn-lt"/>
            </a:rPr>
            <a:t>Hydrocephalus </a:t>
          </a:r>
        </a:p>
      </dgm:t>
    </dgm:pt>
    <dgm:pt modelId="{0408E6D2-7D2A-485F-A0E9-94FF2DD8BAD1}" type="parTrans" cxnId="{6A3CD2ED-57DC-4114-82F9-940FA5D58D23}">
      <dgm:prSet/>
      <dgm:spPr/>
      <dgm:t>
        <a:bodyPr/>
        <a:lstStyle/>
        <a:p>
          <a:pPr rtl="1"/>
          <a:endParaRPr lang="ar-SA"/>
        </a:p>
      </dgm:t>
    </dgm:pt>
    <dgm:pt modelId="{26030368-6116-46E1-AE6D-E6E0095A9CD4}" type="sibTrans" cxnId="{6A3CD2ED-57DC-4114-82F9-940FA5D58D23}">
      <dgm:prSet/>
      <dgm:spPr/>
      <dgm:t>
        <a:bodyPr/>
        <a:lstStyle/>
        <a:p>
          <a:pPr rtl="1"/>
          <a:endParaRPr lang="ar-SA"/>
        </a:p>
      </dgm:t>
    </dgm:pt>
    <dgm:pt modelId="{F3547FB4-D242-4B82-B0A5-6268BFCF0389}">
      <dgm:prSet/>
      <dgm:spPr>
        <a:solidFill>
          <a:schemeClr val="accent5">
            <a:lumMod val="20000"/>
            <a:lumOff val="80000"/>
            <a:alpha val="90000"/>
          </a:schemeClr>
        </a:solidFill>
      </dgm:spPr>
      <dgm:t>
        <a:bodyPr/>
        <a:lstStyle/>
        <a:p>
          <a:pPr algn="l" rtl="0"/>
          <a:r>
            <a:rPr lang="en-US" dirty="0" err="1">
              <a:solidFill>
                <a:srgbClr val="00B050"/>
              </a:solidFill>
              <a:latin typeface="+mn-lt"/>
            </a:rPr>
            <a:t>Intracrainal</a:t>
          </a:r>
          <a:r>
            <a:rPr lang="en-US" dirty="0">
              <a:solidFill>
                <a:srgbClr val="00B050"/>
              </a:solidFill>
              <a:latin typeface="+mn-lt"/>
            </a:rPr>
            <a:t> calcification </a:t>
          </a:r>
        </a:p>
      </dgm:t>
    </dgm:pt>
    <dgm:pt modelId="{4309752A-1A5A-4E1D-B923-58E59F362A83}" type="parTrans" cxnId="{ED2932FE-B8C9-4FC4-9877-99EDE23A1ECC}">
      <dgm:prSet/>
      <dgm:spPr/>
      <dgm:t>
        <a:bodyPr/>
        <a:lstStyle/>
        <a:p>
          <a:pPr rtl="1"/>
          <a:endParaRPr lang="ar-SA"/>
        </a:p>
      </dgm:t>
    </dgm:pt>
    <dgm:pt modelId="{D239F7F9-A33D-41B3-88D1-55B32B5378D8}" type="sibTrans" cxnId="{ED2932FE-B8C9-4FC4-9877-99EDE23A1ECC}">
      <dgm:prSet/>
      <dgm:spPr/>
      <dgm:t>
        <a:bodyPr/>
        <a:lstStyle/>
        <a:p>
          <a:pPr rtl="1"/>
          <a:endParaRPr lang="ar-SA"/>
        </a:p>
      </dgm:t>
    </dgm:pt>
    <dgm:pt modelId="{95057FA4-B8BD-4197-8181-3BDD0094AFFC}">
      <dgm:prSet/>
      <dgm:spPr>
        <a:solidFill>
          <a:schemeClr val="accent5">
            <a:lumMod val="20000"/>
            <a:lumOff val="80000"/>
            <a:alpha val="90000"/>
          </a:schemeClr>
        </a:solidFill>
      </dgm:spPr>
      <dgm:t>
        <a:bodyPr/>
        <a:lstStyle/>
        <a:p>
          <a:pPr algn="l" rtl="0"/>
          <a:endParaRPr lang="en-US" dirty="0">
            <a:latin typeface="+mn-lt"/>
          </a:endParaRPr>
        </a:p>
      </dgm:t>
    </dgm:pt>
    <dgm:pt modelId="{99F711E6-A889-49B7-82BC-8057B099E986}" type="parTrans" cxnId="{D6846015-D8A1-4DE9-BC54-78EBBF408BB1}">
      <dgm:prSet/>
      <dgm:spPr/>
      <dgm:t>
        <a:bodyPr/>
        <a:lstStyle/>
        <a:p>
          <a:pPr rtl="1"/>
          <a:endParaRPr lang="ar-SA"/>
        </a:p>
      </dgm:t>
    </dgm:pt>
    <dgm:pt modelId="{F10B48AF-B2A8-4D87-9B2E-9068CDB129EE}" type="sibTrans" cxnId="{D6846015-D8A1-4DE9-BC54-78EBBF408BB1}">
      <dgm:prSet/>
      <dgm:spPr/>
      <dgm:t>
        <a:bodyPr/>
        <a:lstStyle/>
        <a:p>
          <a:pPr rtl="1"/>
          <a:endParaRPr lang="ar-SA"/>
        </a:p>
      </dgm:t>
    </dgm:pt>
    <dgm:pt modelId="{4A466A5B-3250-4B60-9504-26B5412E8FA5}">
      <dgm:prSet/>
      <dgm:spPr>
        <a:solidFill>
          <a:schemeClr val="accent5">
            <a:lumMod val="20000"/>
            <a:lumOff val="80000"/>
            <a:alpha val="90000"/>
          </a:schemeClr>
        </a:solidFill>
      </dgm:spPr>
      <dgm:t>
        <a:bodyPr/>
        <a:lstStyle/>
        <a:p>
          <a:pPr algn="l" rtl="0"/>
          <a:r>
            <a:rPr lang="en-US" dirty="0">
              <a:latin typeface="+mn-lt"/>
            </a:rPr>
            <a:t>Other manifestation : prematurity –IUGR- jaundice – </a:t>
          </a:r>
          <a:r>
            <a:rPr lang="en-US" dirty="0">
              <a:latin typeface="Agency FB" panose="020B0503020202020204" pitchFamily="34" charset="0"/>
            </a:rPr>
            <a:t>HSM –  anemia –</a:t>
          </a:r>
          <a:endParaRPr lang="ar-SA" dirty="0"/>
        </a:p>
      </dgm:t>
    </dgm:pt>
    <dgm:pt modelId="{7B9B91A7-E0D3-418D-ACD0-E6498A34BF61}" type="parTrans" cxnId="{67745844-4988-4289-BC98-7106613995D8}">
      <dgm:prSet/>
      <dgm:spPr/>
      <dgm:t>
        <a:bodyPr/>
        <a:lstStyle/>
        <a:p>
          <a:pPr rtl="1"/>
          <a:endParaRPr lang="ar-SA"/>
        </a:p>
      </dgm:t>
    </dgm:pt>
    <dgm:pt modelId="{AD0734EE-7302-4256-A46B-55CDD29342F7}" type="sibTrans" cxnId="{67745844-4988-4289-BC98-7106613995D8}">
      <dgm:prSet/>
      <dgm:spPr/>
      <dgm:t>
        <a:bodyPr/>
        <a:lstStyle/>
        <a:p>
          <a:pPr rtl="1"/>
          <a:endParaRPr lang="ar-SA"/>
        </a:p>
      </dgm:t>
    </dgm:pt>
    <dgm:pt modelId="{3FB40FF8-7A73-4B5A-A60D-78BED87C858E}">
      <dgm:prSet/>
      <dgm:spPr>
        <a:solidFill>
          <a:schemeClr val="accent5">
            <a:lumMod val="20000"/>
            <a:lumOff val="80000"/>
            <a:alpha val="90000"/>
          </a:schemeClr>
        </a:solidFill>
      </dgm:spPr>
      <dgm:t>
        <a:bodyPr/>
        <a:lstStyle/>
        <a:p>
          <a:pPr algn="l" rtl="0"/>
          <a:endParaRPr lang="en-US" dirty="0">
            <a:latin typeface="+mn-lt"/>
          </a:endParaRPr>
        </a:p>
      </dgm:t>
    </dgm:pt>
    <dgm:pt modelId="{0A701ABF-018B-4E49-8FD5-75D171BF40CE}" type="parTrans" cxnId="{1D40757A-B447-43B4-ABCC-6A7FEFEACAB3}">
      <dgm:prSet/>
      <dgm:spPr/>
      <dgm:t>
        <a:bodyPr/>
        <a:lstStyle/>
        <a:p>
          <a:pPr rtl="1"/>
          <a:endParaRPr lang="ar-SA"/>
        </a:p>
      </dgm:t>
    </dgm:pt>
    <dgm:pt modelId="{5699C524-16FB-4886-9A74-C2C80F0A01BC}" type="sibTrans" cxnId="{1D40757A-B447-43B4-ABCC-6A7FEFEACAB3}">
      <dgm:prSet/>
      <dgm:spPr/>
      <dgm:t>
        <a:bodyPr/>
        <a:lstStyle/>
        <a:p>
          <a:pPr rtl="1"/>
          <a:endParaRPr lang="ar-SA"/>
        </a:p>
      </dgm:t>
    </dgm:pt>
    <dgm:pt modelId="{09345C1E-C952-4303-9CA3-B15E9EB0A19C}">
      <dgm:prSet/>
      <dgm:spPr>
        <a:solidFill>
          <a:schemeClr val="accent5">
            <a:lumMod val="20000"/>
            <a:lumOff val="80000"/>
            <a:alpha val="90000"/>
          </a:schemeClr>
        </a:solidFill>
      </dgm:spPr>
      <dgm:t>
        <a:bodyPr/>
        <a:lstStyle/>
        <a:p>
          <a:pPr algn="l" rtl="0"/>
          <a:endParaRPr lang="en-US" dirty="0">
            <a:latin typeface="+mn-lt"/>
          </a:endParaRPr>
        </a:p>
      </dgm:t>
    </dgm:pt>
    <dgm:pt modelId="{24A71830-721E-418D-9F1D-B88CB3AD8DBF}" type="parTrans" cxnId="{B91D315E-FE30-43A0-A7D7-1CD7EBD73FDB}">
      <dgm:prSet/>
      <dgm:spPr/>
      <dgm:t>
        <a:bodyPr/>
        <a:lstStyle/>
        <a:p>
          <a:endParaRPr lang="en-US"/>
        </a:p>
      </dgm:t>
    </dgm:pt>
    <dgm:pt modelId="{D8CDEA65-2AA4-4D1A-B95A-4DC7130BCB23}" type="sibTrans" cxnId="{B91D315E-FE30-43A0-A7D7-1CD7EBD73FDB}">
      <dgm:prSet/>
      <dgm:spPr/>
      <dgm:t>
        <a:bodyPr/>
        <a:lstStyle/>
        <a:p>
          <a:endParaRPr lang="en-US"/>
        </a:p>
      </dgm:t>
    </dgm:pt>
    <dgm:pt modelId="{8DA462C0-CB71-4E5E-A8D5-809298DD9E44}">
      <dgm:prSet/>
      <dgm:spPr>
        <a:solidFill>
          <a:schemeClr val="accent5">
            <a:lumMod val="20000"/>
            <a:lumOff val="80000"/>
            <a:alpha val="90000"/>
          </a:schemeClr>
        </a:solidFill>
      </dgm:spPr>
      <dgm:t>
        <a:bodyPr/>
        <a:lstStyle/>
        <a:p>
          <a:pPr algn="l" rtl="0"/>
          <a:endParaRPr lang="en-US" dirty="0">
            <a:latin typeface="+mn-lt"/>
          </a:endParaRPr>
        </a:p>
      </dgm:t>
    </dgm:pt>
    <dgm:pt modelId="{5D31B316-DBA6-4027-91BC-9F93DACA66A2}" type="parTrans" cxnId="{206904B5-6A38-46A7-9010-2D9FD34CDEA6}">
      <dgm:prSet/>
      <dgm:spPr/>
      <dgm:t>
        <a:bodyPr/>
        <a:lstStyle/>
        <a:p>
          <a:endParaRPr lang="en-US"/>
        </a:p>
      </dgm:t>
    </dgm:pt>
    <dgm:pt modelId="{50B23EFF-A4C7-410D-97DC-95C4C5AFFB05}" type="sibTrans" cxnId="{206904B5-6A38-46A7-9010-2D9FD34CDEA6}">
      <dgm:prSet/>
      <dgm:spPr/>
      <dgm:t>
        <a:bodyPr/>
        <a:lstStyle/>
        <a:p>
          <a:endParaRPr lang="en-US"/>
        </a:p>
      </dgm:t>
    </dgm:pt>
    <dgm:pt modelId="{0D58E74D-9AD8-4970-83B5-12303C2A3CA1}">
      <dgm:prSet/>
      <dgm:spPr>
        <a:solidFill>
          <a:schemeClr val="accent5">
            <a:lumMod val="20000"/>
            <a:lumOff val="80000"/>
            <a:alpha val="90000"/>
          </a:schemeClr>
        </a:solidFill>
      </dgm:spPr>
      <dgm:t>
        <a:bodyPr/>
        <a:lstStyle/>
        <a:p>
          <a:pPr algn="l" rtl="0"/>
          <a:endParaRPr lang="en-US" dirty="0">
            <a:latin typeface="+mn-lt"/>
          </a:endParaRPr>
        </a:p>
      </dgm:t>
    </dgm:pt>
    <dgm:pt modelId="{A3347F45-3053-4703-B5A7-20E9D550EBA8}" type="parTrans" cxnId="{A92BDDF2-D5DC-4083-A41F-C4BD529DE98A}">
      <dgm:prSet/>
      <dgm:spPr/>
      <dgm:t>
        <a:bodyPr/>
        <a:lstStyle/>
        <a:p>
          <a:endParaRPr lang="en-US"/>
        </a:p>
      </dgm:t>
    </dgm:pt>
    <dgm:pt modelId="{7BE6065A-08AD-4616-965B-5E53EDAF69D8}" type="sibTrans" cxnId="{A92BDDF2-D5DC-4083-A41F-C4BD529DE98A}">
      <dgm:prSet/>
      <dgm:spPr/>
      <dgm:t>
        <a:bodyPr/>
        <a:lstStyle/>
        <a:p>
          <a:endParaRPr lang="en-US"/>
        </a:p>
      </dgm:t>
    </dgm:pt>
    <dgm:pt modelId="{0FEC74CA-72AC-4432-89D4-2C316C072A34}">
      <dgm:prSet/>
      <dgm:spPr>
        <a:solidFill>
          <a:schemeClr val="accent5">
            <a:lumMod val="20000"/>
            <a:lumOff val="80000"/>
            <a:alpha val="90000"/>
          </a:schemeClr>
        </a:solidFill>
      </dgm:spPr>
      <dgm:t>
        <a:bodyPr/>
        <a:lstStyle/>
        <a:p>
          <a:pPr algn="l" rtl="0"/>
          <a:endParaRPr lang="en-US" dirty="0">
            <a:latin typeface="+mn-lt"/>
          </a:endParaRPr>
        </a:p>
      </dgm:t>
    </dgm:pt>
    <dgm:pt modelId="{289FB330-54E0-4741-A8BD-95C037C2E1E3}" type="parTrans" cxnId="{29D6D92A-308F-48C2-AD33-12824C8AFE93}">
      <dgm:prSet/>
      <dgm:spPr/>
      <dgm:t>
        <a:bodyPr/>
        <a:lstStyle/>
        <a:p>
          <a:endParaRPr lang="en-US"/>
        </a:p>
      </dgm:t>
    </dgm:pt>
    <dgm:pt modelId="{4FA9C441-5F91-4243-8221-498A9A65E31F}" type="sibTrans" cxnId="{29D6D92A-308F-48C2-AD33-12824C8AFE93}">
      <dgm:prSet/>
      <dgm:spPr/>
      <dgm:t>
        <a:bodyPr/>
        <a:lstStyle/>
        <a:p>
          <a:endParaRPr lang="en-US"/>
        </a:p>
      </dgm:t>
    </dgm:pt>
    <dgm:pt modelId="{27607971-18F5-414D-AB5A-F7C23068DEB6}">
      <dgm:prSet/>
      <dgm:spPr>
        <a:solidFill>
          <a:schemeClr val="accent5">
            <a:lumMod val="20000"/>
            <a:lumOff val="80000"/>
            <a:alpha val="90000"/>
          </a:schemeClr>
        </a:solidFill>
      </dgm:spPr>
      <dgm:t>
        <a:bodyPr/>
        <a:lstStyle/>
        <a:p>
          <a:pPr algn="l" rtl="0"/>
          <a:endParaRPr lang="en-US" dirty="0">
            <a:latin typeface="+mn-lt"/>
          </a:endParaRPr>
        </a:p>
      </dgm:t>
    </dgm:pt>
    <dgm:pt modelId="{37B7BE08-07D3-4BA3-AB23-B8BD5766F266}" type="parTrans" cxnId="{957EBABE-4440-49E5-A0D6-4D2331A36F9D}">
      <dgm:prSet/>
      <dgm:spPr/>
      <dgm:t>
        <a:bodyPr/>
        <a:lstStyle/>
        <a:p>
          <a:endParaRPr lang="en-US"/>
        </a:p>
      </dgm:t>
    </dgm:pt>
    <dgm:pt modelId="{CE0BE80B-D572-40A8-A23C-427913C59838}" type="sibTrans" cxnId="{957EBABE-4440-49E5-A0D6-4D2331A36F9D}">
      <dgm:prSet/>
      <dgm:spPr/>
      <dgm:t>
        <a:bodyPr/>
        <a:lstStyle/>
        <a:p>
          <a:endParaRPr lang="en-US"/>
        </a:p>
      </dgm:t>
    </dgm:pt>
    <dgm:pt modelId="{B15AA08A-A3C1-4E60-BD9C-47DD58B87885}" type="pres">
      <dgm:prSet presAssocID="{8A9609A4-C05A-4DB1-A69C-DDEBAE08A88A}" presName="Name0" presStyleCnt="0">
        <dgm:presLayoutVars>
          <dgm:dir/>
          <dgm:animLvl val="lvl"/>
          <dgm:resizeHandles val="exact"/>
        </dgm:presLayoutVars>
      </dgm:prSet>
      <dgm:spPr/>
    </dgm:pt>
    <dgm:pt modelId="{07DCC1AC-9A3A-4795-8FCD-5671A0B73B89}" type="pres">
      <dgm:prSet presAssocID="{73247EA9-E35E-405C-864C-39ACD26F9440}" presName="composite" presStyleCnt="0"/>
      <dgm:spPr/>
    </dgm:pt>
    <dgm:pt modelId="{167454D0-D1C1-4A7A-BDDE-726E9209C54C}" type="pres">
      <dgm:prSet presAssocID="{73247EA9-E35E-405C-864C-39ACD26F9440}" presName="parTx" presStyleLbl="alignNode1" presStyleIdx="0" presStyleCnt="2">
        <dgm:presLayoutVars>
          <dgm:chMax val="0"/>
          <dgm:chPref val="0"/>
          <dgm:bulletEnabled val="1"/>
        </dgm:presLayoutVars>
      </dgm:prSet>
      <dgm:spPr/>
    </dgm:pt>
    <dgm:pt modelId="{056517F0-CA39-482A-932A-50DA4694EF89}" type="pres">
      <dgm:prSet presAssocID="{73247EA9-E35E-405C-864C-39ACD26F9440}" presName="desTx" presStyleLbl="alignAccFollowNode1" presStyleIdx="0" presStyleCnt="2">
        <dgm:presLayoutVars>
          <dgm:bulletEnabled val="1"/>
        </dgm:presLayoutVars>
      </dgm:prSet>
      <dgm:spPr/>
    </dgm:pt>
    <dgm:pt modelId="{BC8993CF-55E7-488A-A7ED-F4AA5D28B93F}" type="pres">
      <dgm:prSet presAssocID="{EE5575B8-954C-46FE-B815-59234FB339BA}" presName="space" presStyleCnt="0"/>
      <dgm:spPr/>
    </dgm:pt>
    <dgm:pt modelId="{361F8AB9-8C64-4A03-A284-821E03323ADC}" type="pres">
      <dgm:prSet presAssocID="{B8266CF0-646D-46C9-BC08-7DF237ACAAC1}" presName="composite" presStyleCnt="0"/>
      <dgm:spPr/>
    </dgm:pt>
    <dgm:pt modelId="{787B628F-44E3-4DED-B926-B7993C6004AF}" type="pres">
      <dgm:prSet presAssocID="{B8266CF0-646D-46C9-BC08-7DF237ACAAC1}" presName="parTx" presStyleLbl="alignNode1" presStyleIdx="1" presStyleCnt="2">
        <dgm:presLayoutVars>
          <dgm:chMax val="0"/>
          <dgm:chPref val="0"/>
          <dgm:bulletEnabled val="1"/>
        </dgm:presLayoutVars>
      </dgm:prSet>
      <dgm:spPr/>
    </dgm:pt>
    <dgm:pt modelId="{1B98D134-D9A4-4E26-A5BC-152733E7D07F}" type="pres">
      <dgm:prSet presAssocID="{B8266CF0-646D-46C9-BC08-7DF237ACAAC1}" presName="desTx" presStyleLbl="alignAccFollowNode1" presStyleIdx="1" presStyleCnt="2">
        <dgm:presLayoutVars>
          <dgm:bulletEnabled val="1"/>
        </dgm:presLayoutVars>
      </dgm:prSet>
      <dgm:spPr/>
    </dgm:pt>
  </dgm:ptLst>
  <dgm:cxnLst>
    <dgm:cxn modelId="{56F3D009-AB60-49DA-A05F-52610A3A4182}" type="presOf" srcId="{8DA462C0-CB71-4E5E-A8D5-809298DD9E44}" destId="{1B98D134-D9A4-4E26-A5BC-152733E7D07F}" srcOrd="0" destOrd="7" presId="urn:microsoft.com/office/officeart/2005/8/layout/hList1"/>
    <dgm:cxn modelId="{8512480E-35A6-41D2-9939-237EE9A12147}" type="presOf" srcId="{4A466A5B-3250-4B60-9504-26B5412E8FA5}" destId="{1B98D134-D9A4-4E26-A5BC-152733E7D07F}" srcOrd="0" destOrd="12" presId="urn:microsoft.com/office/officeart/2005/8/layout/hList1"/>
    <dgm:cxn modelId="{DCB98D0E-D513-4DA8-B2DF-26A5DB021C33}" srcId="{73247EA9-E35E-405C-864C-39ACD26F9440}" destId="{A8A38C9F-E20F-4C0E-93B0-C246D70E05E7}" srcOrd="2" destOrd="0" parTransId="{1E686A7D-3EAA-4CDC-9B55-FCB5E5702C53}" sibTransId="{AA05EE63-0276-424C-A6BE-BF283285E578}"/>
    <dgm:cxn modelId="{30955D15-5F5F-4EC1-9BC7-B035B7E71018}" srcId="{8A9609A4-C05A-4DB1-A69C-DDEBAE08A88A}" destId="{B8266CF0-646D-46C9-BC08-7DF237ACAAC1}" srcOrd="1" destOrd="0" parTransId="{AE159B59-EA5C-437E-A4AF-03D69777388B}" sibTransId="{C675BC30-BBCF-4A03-9D56-56D9D050FCBF}"/>
    <dgm:cxn modelId="{D6846015-D8A1-4DE9-BC54-78EBBF408BB1}" srcId="{B8266CF0-646D-46C9-BC08-7DF237ACAAC1}" destId="{95057FA4-B8BD-4197-8181-3BDD0094AFFC}" srcOrd="11" destOrd="0" parTransId="{99F711E6-A889-49B7-82BC-8057B099E986}" sibTransId="{F10B48AF-B2A8-4D87-9B2E-9068CDB129EE}"/>
    <dgm:cxn modelId="{2D91AD17-56FC-4337-9235-51A4884FA7E0}" srcId="{73247EA9-E35E-405C-864C-39ACD26F9440}" destId="{A449F87E-8979-47CF-B827-3F4EF5B786FB}" srcOrd="1" destOrd="0" parTransId="{FA9E16BC-D06E-4235-9831-648DAEB7880C}" sibTransId="{D5F1E1AB-B1EF-4A7B-B7DD-C8A0695BD830}"/>
    <dgm:cxn modelId="{9782521D-252C-434F-B439-8BF26E916F91}" srcId="{73247EA9-E35E-405C-864C-39ACD26F9440}" destId="{E81931F2-8FC5-42F7-B424-3C58C8EAACCC}" srcOrd="3" destOrd="0" parTransId="{81614DD7-BA42-4276-9F2F-1F321E05291A}" sibTransId="{311768BF-D672-4131-A17B-7E208A7963CC}"/>
    <dgm:cxn modelId="{CC80CE20-4F17-4793-AB03-A132E1D96AB4}" type="presOf" srcId="{0D58E74D-9AD8-4970-83B5-12303C2A3CA1}" destId="{1B98D134-D9A4-4E26-A5BC-152733E7D07F}" srcOrd="0" destOrd="8" presId="urn:microsoft.com/office/officeart/2005/8/layout/hList1"/>
    <dgm:cxn modelId="{3FA06323-6B73-486C-B3DB-FABBB5A9263A}" srcId="{73247EA9-E35E-405C-864C-39ACD26F9440}" destId="{2BEECD9A-C07D-4B87-A33E-2D28AE468BB6}" srcOrd="0" destOrd="0" parTransId="{BB425E1B-DDA6-45AA-9053-74C4FB34CC6B}" sibTransId="{B0AEC176-937C-4A2D-9584-C4F8B6EE4637}"/>
    <dgm:cxn modelId="{E2140627-8E6D-4EE0-8CC7-1595C65387C2}" type="presOf" srcId="{DFF3FD84-E3D1-43D1-A172-98C1FC20467C}" destId="{1B98D134-D9A4-4E26-A5BC-152733E7D07F}" srcOrd="0" destOrd="2" presId="urn:microsoft.com/office/officeart/2005/8/layout/hList1"/>
    <dgm:cxn modelId="{29D6D92A-308F-48C2-AD33-12824C8AFE93}" srcId="{B8266CF0-646D-46C9-BC08-7DF237ACAAC1}" destId="{0FEC74CA-72AC-4432-89D4-2C316C072A34}" srcOrd="9" destOrd="0" parTransId="{289FB330-54E0-4741-A8BD-95C037C2E1E3}" sibTransId="{4FA9C441-5F91-4243-8221-498A9A65E31F}"/>
    <dgm:cxn modelId="{950BA52B-CF94-4D28-8245-9EFD378D01CF}" type="presOf" srcId="{73247EA9-E35E-405C-864C-39ACD26F9440}" destId="{167454D0-D1C1-4A7A-BDDE-726E9209C54C}" srcOrd="0" destOrd="0" presId="urn:microsoft.com/office/officeart/2005/8/layout/hList1"/>
    <dgm:cxn modelId="{6BD2ED3A-BC60-4D8F-B4E4-48059430C4A7}" srcId="{8A9609A4-C05A-4DB1-A69C-DDEBAE08A88A}" destId="{73247EA9-E35E-405C-864C-39ACD26F9440}" srcOrd="0" destOrd="0" parTransId="{85C6F4EE-44B4-41A9-98D6-05592369E72D}" sibTransId="{EE5575B8-954C-46FE-B815-59234FB339BA}"/>
    <dgm:cxn modelId="{7D3BF15D-EAA7-416E-9E24-1B73266B015B}" type="presOf" srcId="{710A641F-333D-402F-81E4-8F9DC19D4A0F}" destId="{1B98D134-D9A4-4E26-A5BC-152733E7D07F}" srcOrd="0" destOrd="3" presId="urn:microsoft.com/office/officeart/2005/8/layout/hList1"/>
    <dgm:cxn modelId="{B91D315E-FE30-43A0-A7D7-1CD7EBD73FDB}" srcId="{B8266CF0-646D-46C9-BC08-7DF237ACAAC1}" destId="{09345C1E-C952-4303-9CA3-B15E9EB0A19C}" srcOrd="6" destOrd="0" parTransId="{24A71830-721E-418D-9F1D-B88CB3AD8DBF}" sibTransId="{D8CDEA65-2AA4-4D1A-B95A-4DC7130BCB23}"/>
    <dgm:cxn modelId="{67745844-4988-4289-BC98-7106613995D8}" srcId="{B8266CF0-646D-46C9-BC08-7DF237ACAAC1}" destId="{4A466A5B-3250-4B60-9504-26B5412E8FA5}" srcOrd="12" destOrd="0" parTransId="{7B9B91A7-E0D3-418D-ACD0-E6498A34BF61}" sibTransId="{AD0734EE-7302-4256-A46B-55CDD29342F7}"/>
    <dgm:cxn modelId="{E3E9DA44-EB47-489F-8A79-239AFFBF48DA}" type="presOf" srcId="{2BEECD9A-C07D-4B87-A33E-2D28AE468BB6}" destId="{056517F0-CA39-482A-932A-50DA4694EF89}" srcOrd="0" destOrd="0" presId="urn:microsoft.com/office/officeart/2005/8/layout/hList1"/>
    <dgm:cxn modelId="{F490A446-DE9C-4A10-B725-6395539373A4}" type="presOf" srcId="{B8266CF0-646D-46C9-BC08-7DF237ACAAC1}" destId="{787B628F-44E3-4DED-B926-B7993C6004AF}" srcOrd="0" destOrd="0" presId="urn:microsoft.com/office/officeart/2005/8/layout/hList1"/>
    <dgm:cxn modelId="{D39A1470-F36A-4CC9-BBB9-951C8C595BDE}" type="presOf" srcId="{3FB40FF8-7A73-4B5A-A60D-78BED87C858E}" destId="{1B98D134-D9A4-4E26-A5BC-152733E7D07F}" srcOrd="0" destOrd="5" presId="urn:microsoft.com/office/officeart/2005/8/layout/hList1"/>
    <dgm:cxn modelId="{C0A2A258-3B17-41BA-9155-5250C850A4AE}" type="presOf" srcId="{A8A38C9F-E20F-4C0E-93B0-C246D70E05E7}" destId="{056517F0-CA39-482A-932A-50DA4694EF89}" srcOrd="0" destOrd="2" presId="urn:microsoft.com/office/officeart/2005/8/layout/hList1"/>
    <dgm:cxn modelId="{1D40757A-B447-43B4-ABCC-6A7FEFEACAB3}" srcId="{B8266CF0-646D-46C9-BC08-7DF237ACAAC1}" destId="{3FB40FF8-7A73-4B5A-A60D-78BED87C858E}" srcOrd="5" destOrd="0" parTransId="{0A701ABF-018B-4E49-8FD5-75D171BF40CE}" sibTransId="{5699C524-16FB-4886-9A74-C2C80F0A01BC}"/>
    <dgm:cxn modelId="{3C4D1198-9DDE-4F76-AA1A-A55AF29ECE9D}" srcId="{B8266CF0-646D-46C9-BC08-7DF237ACAAC1}" destId="{DFF3FD84-E3D1-43D1-A172-98C1FC20467C}" srcOrd="2" destOrd="0" parTransId="{B8C4AB20-28E1-4520-8AF1-DEC98CB92008}" sibTransId="{46653064-5AB1-4E9A-9A99-27DC0D84D1F6}"/>
    <dgm:cxn modelId="{D891C99D-BA42-46CD-9D69-8127B09C2BF4}" srcId="{B8266CF0-646D-46C9-BC08-7DF237ACAAC1}" destId="{BE7AFCD0-D870-4C9E-BE02-52E8AC282068}" srcOrd="0" destOrd="0" parTransId="{BAD8DB98-20A0-4AED-9442-C434DA76A0D6}" sibTransId="{F305789D-F687-482D-8B44-E5FA6567144F}"/>
    <dgm:cxn modelId="{237193A2-FD03-4D8C-BDEA-AE78E64CEC20}" type="presOf" srcId="{27607971-18F5-414D-AB5A-F7C23068DEB6}" destId="{1B98D134-D9A4-4E26-A5BC-152733E7D07F}" srcOrd="0" destOrd="10" presId="urn:microsoft.com/office/officeart/2005/8/layout/hList1"/>
    <dgm:cxn modelId="{FD7825A4-3DF5-4317-90F7-31BFC4B2A4BF}" type="presOf" srcId="{0FEC74CA-72AC-4432-89D4-2C316C072A34}" destId="{1B98D134-D9A4-4E26-A5BC-152733E7D07F}" srcOrd="0" destOrd="9" presId="urn:microsoft.com/office/officeart/2005/8/layout/hList1"/>
    <dgm:cxn modelId="{4347ADB2-A12E-40EE-BAC3-50B0E377567F}" type="presOf" srcId="{95057FA4-B8BD-4197-8181-3BDD0094AFFC}" destId="{1B98D134-D9A4-4E26-A5BC-152733E7D07F}" srcOrd="0" destOrd="11" presId="urn:microsoft.com/office/officeart/2005/8/layout/hList1"/>
    <dgm:cxn modelId="{206904B5-6A38-46A7-9010-2D9FD34CDEA6}" srcId="{B8266CF0-646D-46C9-BC08-7DF237ACAAC1}" destId="{8DA462C0-CB71-4E5E-A8D5-809298DD9E44}" srcOrd="7" destOrd="0" parTransId="{5D31B316-DBA6-4027-91BC-9F93DACA66A2}" sibTransId="{50B23EFF-A4C7-410D-97DC-95C4C5AFFB05}"/>
    <dgm:cxn modelId="{957EBABE-4440-49E5-A0D6-4D2331A36F9D}" srcId="{B8266CF0-646D-46C9-BC08-7DF237ACAAC1}" destId="{27607971-18F5-414D-AB5A-F7C23068DEB6}" srcOrd="10" destOrd="0" parTransId="{37B7BE08-07D3-4BA3-AB23-B8BD5766F266}" sibTransId="{CE0BE80B-D572-40A8-A23C-427913C59838}"/>
    <dgm:cxn modelId="{42FEDFC2-9EF0-4C30-9D50-DCF2889BE08F}" type="presOf" srcId="{BE7AFCD0-D870-4C9E-BE02-52E8AC282068}" destId="{1B98D134-D9A4-4E26-A5BC-152733E7D07F}" srcOrd="0" destOrd="0" presId="urn:microsoft.com/office/officeart/2005/8/layout/hList1"/>
    <dgm:cxn modelId="{18EC19CC-F33D-4001-A34C-5D0184B6A849}" type="presOf" srcId="{09345C1E-C952-4303-9CA3-B15E9EB0A19C}" destId="{1B98D134-D9A4-4E26-A5BC-152733E7D07F}" srcOrd="0" destOrd="6" presId="urn:microsoft.com/office/officeart/2005/8/layout/hList1"/>
    <dgm:cxn modelId="{7509CECF-BAF9-40DD-9D02-80F961C64E8A}" srcId="{B8266CF0-646D-46C9-BC08-7DF237ACAAC1}" destId="{2843908B-2CAD-4833-B0D1-BB1479302089}" srcOrd="1" destOrd="0" parTransId="{2072EBB3-5FB9-4DD6-84B3-10BEC7DEF304}" sibTransId="{CCE6DCB4-B6E9-4D7D-90B0-E3D17CD16975}"/>
    <dgm:cxn modelId="{E776DAD1-6F42-4369-B4DC-625029D34975}" type="presOf" srcId="{2843908B-2CAD-4833-B0D1-BB1479302089}" destId="{1B98D134-D9A4-4E26-A5BC-152733E7D07F}" srcOrd="0" destOrd="1" presId="urn:microsoft.com/office/officeart/2005/8/layout/hList1"/>
    <dgm:cxn modelId="{FA2B2EDC-8EB3-4704-A39F-160F64DFDAA1}" type="presOf" srcId="{F3547FB4-D242-4B82-B0A5-6268BFCF0389}" destId="{1B98D134-D9A4-4E26-A5BC-152733E7D07F}" srcOrd="0" destOrd="4" presId="urn:microsoft.com/office/officeart/2005/8/layout/hList1"/>
    <dgm:cxn modelId="{84FBDBDE-1D44-4C93-83B4-5D19E9C253B0}" type="presOf" srcId="{8A9609A4-C05A-4DB1-A69C-DDEBAE08A88A}" destId="{B15AA08A-A3C1-4E60-BD9C-47DD58B87885}" srcOrd="0" destOrd="0" presId="urn:microsoft.com/office/officeart/2005/8/layout/hList1"/>
    <dgm:cxn modelId="{A6E2C6DF-F516-452E-8767-7DB79CB05983}" type="presOf" srcId="{A449F87E-8979-47CF-B827-3F4EF5B786FB}" destId="{056517F0-CA39-482A-932A-50DA4694EF89}" srcOrd="0" destOrd="1" presId="urn:microsoft.com/office/officeart/2005/8/layout/hList1"/>
    <dgm:cxn modelId="{92398AE5-3ECD-4348-AD36-BE90D890C508}" type="presOf" srcId="{E81931F2-8FC5-42F7-B424-3C58C8EAACCC}" destId="{056517F0-CA39-482A-932A-50DA4694EF89}" srcOrd="0" destOrd="3" presId="urn:microsoft.com/office/officeart/2005/8/layout/hList1"/>
    <dgm:cxn modelId="{6A3CD2ED-57DC-4114-82F9-940FA5D58D23}" srcId="{B8266CF0-646D-46C9-BC08-7DF237ACAAC1}" destId="{710A641F-333D-402F-81E4-8F9DC19D4A0F}" srcOrd="3" destOrd="0" parTransId="{0408E6D2-7D2A-485F-A0E9-94FF2DD8BAD1}" sibTransId="{26030368-6116-46E1-AE6D-E6E0095A9CD4}"/>
    <dgm:cxn modelId="{A92BDDF2-D5DC-4083-A41F-C4BD529DE98A}" srcId="{B8266CF0-646D-46C9-BC08-7DF237ACAAC1}" destId="{0D58E74D-9AD8-4970-83B5-12303C2A3CA1}" srcOrd="8" destOrd="0" parTransId="{A3347F45-3053-4703-B5A7-20E9D550EBA8}" sibTransId="{7BE6065A-08AD-4616-965B-5E53EDAF69D8}"/>
    <dgm:cxn modelId="{ED2932FE-B8C9-4FC4-9877-99EDE23A1ECC}" srcId="{B8266CF0-646D-46C9-BC08-7DF237ACAAC1}" destId="{F3547FB4-D242-4B82-B0A5-6268BFCF0389}" srcOrd="4" destOrd="0" parTransId="{4309752A-1A5A-4E1D-B923-58E59F362A83}" sibTransId="{D239F7F9-A33D-41B3-88D1-55B32B5378D8}"/>
    <dgm:cxn modelId="{DF2BE376-E638-463D-A4CB-8359B19C77D6}" type="presParOf" srcId="{B15AA08A-A3C1-4E60-BD9C-47DD58B87885}" destId="{07DCC1AC-9A3A-4795-8FCD-5671A0B73B89}" srcOrd="0" destOrd="0" presId="urn:microsoft.com/office/officeart/2005/8/layout/hList1"/>
    <dgm:cxn modelId="{9DCB8057-7723-4AE1-9635-AB8602BDF85C}" type="presParOf" srcId="{07DCC1AC-9A3A-4795-8FCD-5671A0B73B89}" destId="{167454D0-D1C1-4A7A-BDDE-726E9209C54C}" srcOrd="0" destOrd="0" presId="urn:microsoft.com/office/officeart/2005/8/layout/hList1"/>
    <dgm:cxn modelId="{E29C79D0-E04D-41F4-BDB7-E4A7EE8682B9}" type="presParOf" srcId="{07DCC1AC-9A3A-4795-8FCD-5671A0B73B89}" destId="{056517F0-CA39-482A-932A-50DA4694EF89}" srcOrd="1" destOrd="0" presId="urn:microsoft.com/office/officeart/2005/8/layout/hList1"/>
    <dgm:cxn modelId="{D4A42B69-AA7B-4BC3-9FF0-2FF0A7C477F6}" type="presParOf" srcId="{B15AA08A-A3C1-4E60-BD9C-47DD58B87885}" destId="{BC8993CF-55E7-488A-A7ED-F4AA5D28B93F}" srcOrd="1" destOrd="0" presId="urn:microsoft.com/office/officeart/2005/8/layout/hList1"/>
    <dgm:cxn modelId="{111E593A-B377-46AD-8188-08B4BAE82DF1}" type="presParOf" srcId="{B15AA08A-A3C1-4E60-BD9C-47DD58B87885}" destId="{361F8AB9-8C64-4A03-A284-821E03323ADC}" srcOrd="2" destOrd="0" presId="urn:microsoft.com/office/officeart/2005/8/layout/hList1"/>
    <dgm:cxn modelId="{DD5650F1-3777-4745-9009-17B4763D6BB7}" type="presParOf" srcId="{361F8AB9-8C64-4A03-A284-821E03323ADC}" destId="{787B628F-44E3-4DED-B926-B7993C6004AF}" srcOrd="0" destOrd="0" presId="urn:microsoft.com/office/officeart/2005/8/layout/hList1"/>
    <dgm:cxn modelId="{7F0BC2A3-A42C-46C5-BB59-5837E26B21DF}" type="presParOf" srcId="{361F8AB9-8C64-4A03-A284-821E03323ADC}" destId="{1B98D134-D9A4-4E26-A5BC-152733E7D0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454D0-D1C1-4A7A-BDDE-726E9209C54C}">
      <dsp:nvSpPr>
        <dsp:cNvPr id="0" name=""/>
        <dsp:cNvSpPr/>
      </dsp:nvSpPr>
      <dsp:spPr>
        <a:xfrm>
          <a:off x="52" y="8163"/>
          <a:ext cx="5066387"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en-US" sz="1800" b="1" kern="1200" dirty="0"/>
            <a:t>Maternal infection </a:t>
          </a:r>
          <a:endParaRPr lang="ar-SA" sz="1800" b="1" kern="1200" dirty="0"/>
        </a:p>
      </dsp:txBody>
      <dsp:txXfrm>
        <a:off x="52" y="8163"/>
        <a:ext cx="5066387" cy="518400"/>
      </dsp:txXfrm>
    </dsp:sp>
    <dsp:sp modelId="{056517F0-CA39-482A-932A-50DA4694EF89}">
      <dsp:nvSpPr>
        <dsp:cNvPr id="0" name=""/>
        <dsp:cNvSpPr/>
      </dsp:nvSpPr>
      <dsp:spPr>
        <a:xfrm>
          <a:off x="52" y="526563"/>
          <a:ext cx="5066387" cy="408558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rgbClr val="FF0000"/>
              </a:solidFill>
              <a:latin typeface="+mn-lt"/>
            </a:rPr>
            <a:t>Asymptomatic in &gt; 80 </a:t>
          </a:r>
          <a:r>
            <a:rPr lang="en-US" sz="1600" kern="1200" dirty="0">
              <a:solidFill>
                <a:schemeClr val="tx1"/>
              </a:solidFill>
              <a:latin typeface="+mn-lt"/>
            </a:rPr>
            <a:t>% of women </a:t>
          </a:r>
          <a:endParaRPr lang="ar-SA" sz="1600" kern="1200" dirty="0">
            <a:latin typeface="+mn-lt"/>
          </a:endParaRPr>
        </a:p>
        <a:p>
          <a:pPr marL="171450" lvl="1" indent="-171450" algn="l" defTabSz="711200" rtl="0">
            <a:lnSpc>
              <a:spcPct val="90000"/>
            </a:lnSpc>
            <a:spcBef>
              <a:spcPct val="0"/>
            </a:spcBef>
            <a:spcAft>
              <a:spcPct val="15000"/>
            </a:spcAft>
            <a:buChar char="•"/>
          </a:pPr>
          <a:r>
            <a:rPr lang="en-US" sz="1600" b="1" kern="1200" dirty="0">
              <a:solidFill>
                <a:srgbClr val="0070C0"/>
              </a:solidFill>
              <a:latin typeface="+mn-lt"/>
            </a:rPr>
            <a:t>Nonspecific symptom </a:t>
          </a:r>
          <a:r>
            <a:rPr lang="en-US" sz="1600" kern="1200" dirty="0">
              <a:solidFill>
                <a:schemeClr val="tx1"/>
              </a:solidFill>
              <a:latin typeface="+mn-lt"/>
            </a:rPr>
            <a:t>: fever-chills-Headache –HSM- </a:t>
          </a:r>
          <a:r>
            <a:rPr lang="en-US" sz="1600" kern="1200" dirty="0" err="1">
              <a:solidFill>
                <a:schemeClr val="tx1"/>
              </a:solidFill>
              <a:latin typeface="+mn-lt"/>
            </a:rPr>
            <a:t>myalgia</a:t>
          </a:r>
          <a:r>
            <a:rPr lang="en-US" sz="1600" kern="1200" dirty="0">
              <a:solidFill>
                <a:schemeClr val="tx1"/>
              </a:solidFill>
              <a:latin typeface="+mn-lt"/>
            </a:rPr>
            <a:t> –rash (diffuse non </a:t>
          </a:r>
          <a:r>
            <a:rPr lang="en-US" sz="1600" kern="1200" dirty="0" err="1">
              <a:solidFill>
                <a:schemeClr val="tx1"/>
              </a:solidFill>
              <a:latin typeface="+mn-lt"/>
            </a:rPr>
            <a:t>pruritic</a:t>
          </a:r>
          <a:r>
            <a:rPr lang="en-US" sz="1600" kern="1200" dirty="0">
              <a:solidFill>
                <a:schemeClr val="tx1"/>
              </a:solidFill>
              <a:latin typeface="+mn-lt"/>
            </a:rPr>
            <a:t> </a:t>
          </a:r>
          <a:r>
            <a:rPr lang="en-US" sz="1600" kern="1200" dirty="0" err="1">
              <a:solidFill>
                <a:schemeClr val="tx1"/>
              </a:solidFill>
              <a:latin typeface="+mn-lt"/>
            </a:rPr>
            <a:t>maculopapular</a:t>
          </a:r>
          <a:r>
            <a:rPr lang="en-US" sz="1600" kern="1200" dirty="0">
              <a:solidFill>
                <a:schemeClr val="tx1"/>
              </a:solidFill>
              <a:latin typeface="+mn-lt"/>
            </a:rPr>
            <a:t> )</a:t>
          </a:r>
        </a:p>
        <a:p>
          <a:pPr marL="171450" lvl="1" indent="-171450" algn="l" defTabSz="711200" rtl="0">
            <a:lnSpc>
              <a:spcPct val="90000"/>
            </a:lnSpc>
            <a:spcBef>
              <a:spcPct val="0"/>
            </a:spcBef>
            <a:spcAft>
              <a:spcPct val="15000"/>
            </a:spcAft>
            <a:buChar char="•"/>
          </a:pPr>
          <a:r>
            <a:rPr lang="en-US" sz="1600" kern="1200" dirty="0" err="1">
              <a:solidFill>
                <a:srgbClr val="FF0000"/>
              </a:solidFill>
              <a:latin typeface="+mn-lt"/>
            </a:rPr>
            <a:t>Lymphadenopathy</a:t>
          </a:r>
          <a:r>
            <a:rPr lang="en-US" sz="1600" kern="1200" dirty="0">
              <a:solidFill>
                <a:srgbClr val="FF0000"/>
              </a:solidFill>
              <a:latin typeface="+mn-lt"/>
            </a:rPr>
            <a:t> </a:t>
          </a:r>
          <a:r>
            <a:rPr lang="en-US" sz="1600" kern="1200" dirty="0">
              <a:solidFill>
                <a:schemeClr val="tx1"/>
              </a:solidFill>
              <a:latin typeface="+mn-lt"/>
            </a:rPr>
            <a:t>(common – bilateral –symmetrical cervical 1-3 cm )</a:t>
          </a:r>
          <a:endParaRPr lang="en-US" sz="1600" kern="1200" dirty="0">
            <a:solidFill>
              <a:srgbClr val="FF0000"/>
            </a:solidFill>
            <a:latin typeface="+mn-lt"/>
          </a:endParaRPr>
        </a:p>
        <a:p>
          <a:pPr marL="171450" lvl="1" indent="-171450" algn="l" defTabSz="711200" rtl="0">
            <a:lnSpc>
              <a:spcPct val="90000"/>
            </a:lnSpc>
            <a:spcBef>
              <a:spcPct val="0"/>
            </a:spcBef>
            <a:spcAft>
              <a:spcPct val="15000"/>
            </a:spcAft>
            <a:buChar char="•"/>
          </a:pPr>
          <a:r>
            <a:rPr lang="en-US" sz="1600" b="1" kern="1200" dirty="0">
              <a:solidFill>
                <a:srgbClr val="0070C0"/>
              </a:solidFill>
              <a:latin typeface="+mn-lt"/>
            </a:rPr>
            <a:t>Ocular disease </a:t>
          </a:r>
          <a:r>
            <a:rPr lang="en-US" sz="1600" kern="1200" dirty="0">
              <a:solidFill>
                <a:schemeClr val="tx1"/>
              </a:solidFill>
              <a:latin typeface="+mn-lt"/>
            </a:rPr>
            <a:t>(</a:t>
          </a:r>
          <a:r>
            <a:rPr lang="en-US" sz="1600" kern="1200" dirty="0" err="1">
              <a:solidFill>
                <a:schemeClr val="tx1"/>
              </a:solidFill>
              <a:latin typeface="+mn-lt"/>
            </a:rPr>
            <a:t>chorioretinitis</a:t>
          </a:r>
          <a:r>
            <a:rPr lang="en-US" sz="1600" kern="1200" dirty="0">
              <a:solidFill>
                <a:schemeClr val="tx1"/>
              </a:solidFill>
              <a:latin typeface="+mn-lt"/>
            </a:rPr>
            <a:t> presented – decrease visual acuity or </a:t>
          </a:r>
          <a:r>
            <a:rPr lang="en-US" sz="1800" kern="1200" dirty="0">
              <a:solidFill>
                <a:schemeClr val="tx1"/>
              </a:solidFill>
              <a:latin typeface="+mn-lt"/>
            </a:rPr>
            <a:t>loss</a:t>
          </a:r>
          <a:r>
            <a:rPr lang="en-US" sz="1500" kern="1200" dirty="0">
              <a:solidFill>
                <a:schemeClr val="tx1"/>
              </a:solidFill>
              <a:latin typeface="Agency FB" panose="020B0503020202020204" pitchFamily="34" charset="0"/>
            </a:rPr>
            <a:t> </a:t>
          </a:r>
          <a:endParaRPr lang="ar-SA" sz="1500" kern="1200" dirty="0"/>
        </a:p>
      </dsp:txBody>
      <dsp:txXfrm>
        <a:off x="52" y="526563"/>
        <a:ext cx="5066387" cy="4085589"/>
      </dsp:txXfrm>
    </dsp:sp>
    <dsp:sp modelId="{787B628F-44E3-4DED-B926-B7993C6004AF}">
      <dsp:nvSpPr>
        <dsp:cNvPr id="0" name=""/>
        <dsp:cNvSpPr/>
      </dsp:nvSpPr>
      <dsp:spPr>
        <a:xfrm>
          <a:off x="5775735" y="8163"/>
          <a:ext cx="5066387" cy="518400"/>
        </a:xfrm>
        <a:prstGeom prst="rect">
          <a:avLst/>
        </a:prstGeom>
        <a:solidFill>
          <a:schemeClr val="accent1"/>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en-US" sz="1800" b="1" kern="1200" dirty="0" err="1"/>
            <a:t>Congental</a:t>
          </a:r>
          <a:r>
            <a:rPr lang="en-US" sz="1800" b="1" kern="1200" dirty="0"/>
            <a:t> toxoplasmosis </a:t>
          </a:r>
          <a:endParaRPr lang="ar-SA" sz="1800" b="1" kern="1200" dirty="0"/>
        </a:p>
      </dsp:txBody>
      <dsp:txXfrm>
        <a:off x="5775735" y="8163"/>
        <a:ext cx="5066387" cy="518400"/>
      </dsp:txXfrm>
    </dsp:sp>
    <dsp:sp modelId="{1B98D134-D9A4-4E26-A5BC-152733E7D07F}">
      <dsp:nvSpPr>
        <dsp:cNvPr id="0" name=""/>
        <dsp:cNvSpPr/>
      </dsp:nvSpPr>
      <dsp:spPr>
        <a:xfrm>
          <a:off x="5775735" y="526563"/>
          <a:ext cx="5066387" cy="4085589"/>
        </a:xfrm>
        <a:prstGeom prst="rect">
          <a:avLst/>
        </a:prstGeom>
        <a:solidFill>
          <a:schemeClr val="accent5">
            <a:lumMod val="20000"/>
            <a:lumOff val="8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mn-lt"/>
            </a:rPr>
            <a:t>70&gt;90 % </a:t>
          </a:r>
          <a:r>
            <a:rPr lang="en-US" sz="1800" kern="1200" dirty="0">
              <a:solidFill>
                <a:srgbClr val="FF0000"/>
              </a:solidFill>
              <a:latin typeface="+mn-lt"/>
            </a:rPr>
            <a:t>asymptomatic </a:t>
          </a:r>
          <a:r>
            <a:rPr lang="en-US" sz="1800" kern="1200" dirty="0">
              <a:latin typeface="+mn-lt"/>
            </a:rPr>
            <a:t>at birth  </a:t>
          </a:r>
          <a:endParaRPr lang="ar-SA" sz="1800" kern="1200" dirty="0">
            <a:latin typeface="+mn-lt"/>
          </a:endParaRPr>
        </a:p>
        <a:p>
          <a:pPr marL="171450" lvl="1" indent="-171450" algn="l" defTabSz="800100" rtl="0">
            <a:lnSpc>
              <a:spcPct val="90000"/>
            </a:lnSpc>
            <a:spcBef>
              <a:spcPct val="0"/>
            </a:spcBef>
            <a:spcAft>
              <a:spcPct val="15000"/>
            </a:spcAft>
            <a:buChar char="•"/>
          </a:pPr>
          <a:r>
            <a:rPr lang="en-US" sz="1800" kern="1200" dirty="0">
              <a:latin typeface="+mn-lt"/>
            </a:rPr>
            <a:t>Classic triad :</a:t>
          </a:r>
        </a:p>
        <a:p>
          <a:pPr marL="171450" lvl="1" indent="-171450" algn="l" defTabSz="800100" rtl="0">
            <a:lnSpc>
              <a:spcPct val="90000"/>
            </a:lnSpc>
            <a:spcBef>
              <a:spcPct val="0"/>
            </a:spcBef>
            <a:spcAft>
              <a:spcPct val="15000"/>
            </a:spcAft>
            <a:buChar char="•"/>
          </a:pPr>
          <a:r>
            <a:rPr lang="en-US" sz="1800" kern="1200" dirty="0" err="1">
              <a:solidFill>
                <a:srgbClr val="00B050"/>
              </a:solidFill>
              <a:latin typeface="+mn-lt"/>
            </a:rPr>
            <a:t>chorioretinitis</a:t>
          </a:r>
          <a:r>
            <a:rPr lang="en-US" sz="1800" kern="1200" dirty="0">
              <a:solidFill>
                <a:srgbClr val="00B050"/>
              </a:solidFill>
              <a:latin typeface="+mn-lt"/>
            </a:rPr>
            <a:t> </a:t>
          </a:r>
        </a:p>
        <a:p>
          <a:pPr marL="171450" lvl="1" indent="-171450" algn="l" defTabSz="800100" rtl="0">
            <a:lnSpc>
              <a:spcPct val="90000"/>
            </a:lnSpc>
            <a:spcBef>
              <a:spcPct val="0"/>
            </a:spcBef>
            <a:spcAft>
              <a:spcPct val="15000"/>
            </a:spcAft>
            <a:buChar char="•"/>
          </a:pPr>
          <a:r>
            <a:rPr lang="en-US" sz="1800" kern="1200" dirty="0">
              <a:solidFill>
                <a:srgbClr val="00B050"/>
              </a:solidFill>
              <a:latin typeface="+mn-lt"/>
            </a:rPr>
            <a:t>Hydrocephalus </a:t>
          </a:r>
        </a:p>
        <a:p>
          <a:pPr marL="171450" lvl="1" indent="-171450" algn="l" defTabSz="800100" rtl="0">
            <a:lnSpc>
              <a:spcPct val="90000"/>
            </a:lnSpc>
            <a:spcBef>
              <a:spcPct val="0"/>
            </a:spcBef>
            <a:spcAft>
              <a:spcPct val="15000"/>
            </a:spcAft>
            <a:buChar char="•"/>
          </a:pPr>
          <a:r>
            <a:rPr lang="en-US" sz="1800" kern="1200" dirty="0" err="1">
              <a:solidFill>
                <a:srgbClr val="00B050"/>
              </a:solidFill>
              <a:latin typeface="+mn-lt"/>
            </a:rPr>
            <a:t>Intracrainal</a:t>
          </a:r>
          <a:r>
            <a:rPr lang="en-US" sz="1800" kern="1200" dirty="0">
              <a:solidFill>
                <a:srgbClr val="00B050"/>
              </a:solidFill>
              <a:latin typeface="+mn-lt"/>
            </a:rPr>
            <a:t> calcification </a:t>
          </a: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endParaRPr lang="en-US" sz="1800" kern="1200" dirty="0">
            <a:latin typeface="+mn-lt"/>
          </a:endParaRPr>
        </a:p>
        <a:p>
          <a:pPr marL="171450" lvl="1" indent="-171450" algn="l" defTabSz="800100" rtl="0">
            <a:lnSpc>
              <a:spcPct val="90000"/>
            </a:lnSpc>
            <a:spcBef>
              <a:spcPct val="0"/>
            </a:spcBef>
            <a:spcAft>
              <a:spcPct val="15000"/>
            </a:spcAft>
            <a:buChar char="•"/>
          </a:pPr>
          <a:r>
            <a:rPr lang="en-US" sz="1800" kern="1200" dirty="0">
              <a:latin typeface="+mn-lt"/>
            </a:rPr>
            <a:t>Other manifestation : prematurity –IUGR- jaundice – </a:t>
          </a:r>
          <a:r>
            <a:rPr lang="en-US" sz="1800" kern="1200" dirty="0">
              <a:latin typeface="Agency FB" panose="020B0503020202020204" pitchFamily="34" charset="0"/>
            </a:rPr>
            <a:t>HSM –  anemia –</a:t>
          </a:r>
          <a:endParaRPr lang="ar-SA" sz="1800" kern="1200" dirty="0"/>
        </a:p>
      </dsp:txBody>
      <dsp:txXfrm>
        <a:off x="5775735" y="526563"/>
        <a:ext cx="5066387" cy="40855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0FA05-8234-4D70-A5D4-61C45A785868}"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99712-D897-4013-A61F-3A329D9C8E44}" type="slidenum">
              <a:rPr lang="en-US" smtClean="0"/>
              <a:t>‹#›</a:t>
            </a:fld>
            <a:endParaRPr lang="en-US"/>
          </a:p>
        </p:txBody>
      </p:sp>
    </p:spTree>
    <p:extLst>
      <p:ext uri="{BB962C8B-B14F-4D97-AF65-F5344CB8AC3E}">
        <p14:creationId xmlns:p14="http://schemas.microsoft.com/office/powerpoint/2010/main" val="349947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7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48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16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76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28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94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JO" dirty="0"/>
          </a:p>
        </p:txBody>
      </p:sp>
    </p:spTree>
    <p:extLst>
      <p:ext uri="{BB962C8B-B14F-4D97-AF65-F5344CB8AC3E}">
        <p14:creationId xmlns:p14="http://schemas.microsoft.com/office/powerpoint/2010/main" val="181760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pPr/>
              <a:t>85</a:t>
            </a:fld>
            <a:endParaRPr lang="en-US"/>
          </a:p>
        </p:txBody>
      </p:sp>
    </p:spTree>
    <p:extLst>
      <p:ext uri="{BB962C8B-B14F-4D97-AF65-F5344CB8AC3E}">
        <p14:creationId xmlns:p14="http://schemas.microsoft.com/office/powerpoint/2010/main" val="84844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pPr/>
              <a:t>86</a:t>
            </a:fld>
            <a:endParaRPr lang="en-US"/>
          </a:p>
        </p:txBody>
      </p:sp>
    </p:spTree>
    <p:extLst>
      <p:ext uri="{BB962C8B-B14F-4D97-AF65-F5344CB8AC3E}">
        <p14:creationId xmlns:p14="http://schemas.microsoft.com/office/powerpoint/2010/main" val="282624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pPr/>
              <a:t>88</a:t>
            </a:fld>
            <a:endParaRPr lang="en-US"/>
          </a:p>
        </p:txBody>
      </p:sp>
    </p:spTree>
    <p:extLst>
      <p:ext uri="{BB962C8B-B14F-4D97-AF65-F5344CB8AC3E}">
        <p14:creationId xmlns:p14="http://schemas.microsoft.com/office/powerpoint/2010/main" val="217445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0"/>
        <p:cNvGrpSpPr/>
        <p:nvPr/>
      </p:nvGrpSpPr>
      <p:grpSpPr>
        <a:xfrm>
          <a:off x="0" y="0"/>
          <a:ext cx="0" cy="0"/>
          <a:chOff x="0" y="0"/>
          <a:chExt cx="0" cy="0"/>
        </a:xfrm>
      </p:grpSpPr>
      <p:sp>
        <p:nvSpPr>
          <p:cNvPr id="14361" name="Google Shape;14361;g1238d807a2f93a2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62" name="Google Shape;14362;g1238d807a2f93a2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72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32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buClrTx/>
              <a:buFontTx/>
              <a:buNone/>
            </a:pPr>
            <a:r>
              <a:rPr lang="en-US" sz="1200" kern="1200" dirty="0">
                <a:solidFill>
                  <a:prstClr val="black"/>
                </a:solidFill>
                <a:latin typeface="Calibri"/>
                <a:ea typeface="+mn-lt"/>
                <a:cs typeface="+mn-lt"/>
              </a:rPr>
              <a:t>Cutaneous scars in a dermatomal pattern</a:t>
            </a:r>
            <a:r>
              <a:rPr lang="en-US" sz="1200" kern="1200" dirty="0">
                <a:solidFill>
                  <a:prstClr val="black"/>
                </a:solidFill>
                <a:latin typeface="Calibri"/>
                <a:ea typeface="+mn-lt"/>
                <a:cs typeface="Calibri" panose="020F0502020204030204"/>
              </a:rPr>
              <a:t> ,</a:t>
            </a:r>
            <a:r>
              <a:rPr lang="en-US" sz="1200" kern="1200" dirty="0">
                <a:solidFill>
                  <a:prstClr val="black"/>
                </a:solidFill>
                <a:latin typeface="Calibri"/>
                <a:ea typeface="+mn-lt"/>
                <a:cs typeface="+mn-lt"/>
              </a:rPr>
              <a:t>Neurological abnormalities (</a:t>
            </a:r>
            <a:r>
              <a:rPr lang="en-US" sz="1200" kern="1200" dirty="0" err="1">
                <a:solidFill>
                  <a:prstClr val="black"/>
                </a:solidFill>
                <a:latin typeface="Calibri"/>
                <a:ea typeface="+mn-lt"/>
                <a:cs typeface="+mn-lt"/>
              </a:rPr>
              <a:t>eg</a:t>
            </a:r>
            <a:r>
              <a:rPr lang="en-US" sz="1200" kern="1200" dirty="0">
                <a:solidFill>
                  <a:prstClr val="black"/>
                </a:solidFill>
                <a:latin typeface="Calibri"/>
                <a:ea typeface="+mn-lt"/>
                <a:cs typeface="+mn-lt"/>
              </a:rPr>
              <a:t>, intellectual disability, microcephaly, hydrocephalus, seizures, Horner’s syndrome) </a:t>
            </a:r>
            <a:r>
              <a:rPr lang="en-US" sz="1200" kern="1200" dirty="0">
                <a:solidFill>
                  <a:prstClr val="black"/>
                </a:solidFill>
                <a:latin typeface="Calibri"/>
                <a:ea typeface="+mn-lt"/>
                <a:cs typeface="Calibri" panose="020F0502020204030204"/>
              </a:rPr>
              <a:t>,</a:t>
            </a:r>
            <a:r>
              <a:rPr lang="en-US" sz="1200" kern="1200" dirty="0">
                <a:solidFill>
                  <a:prstClr val="black"/>
                </a:solidFill>
                <a:latin typeface="Calibri"/>
                <a:ea typeface="+mn-lt"/>
                <a:cs typeface="+mn-lt"/>
              </a:rPr>
              <a:t>Ocular abnormalities (</a:t>
            </a:r>
            <a:r>
              <a:rPr lang="en-US" sz="1200" kern="1200" dirty="0" err="1">
                <a:solidFill>
                  <a:prstClr val="black"/>
                </a:solidFill>
                <a:latin typeface="Calibri"/>
                <a:ea typeface="+mn-lt"/>
                <a:cs typeface="+mn-lt"/>
              </a:rPr>
              <a:t>eg</a:t>
            </a:r>
            <a:r>
              <a:rPr lang="en-US" sz="1200" kern="1200" dirty="0">
                <a:solidFill>
                  <a:prstClr val="black"/>
                </a:solidFill>
                <a:latin typeface="Calibri"/>
                <a:ea typeface="+mn-lt"/>
                <a:cs typeface="+mn-lt"/>
              </a:rPr>
              <a:t>, optic nerve atrophy, cataracts, chorioretinitis ,microphthalmos, nystagmus) , Limb abnormalities (hypoplasia, atrophy, paresis)</a:t>
            </a:r>
            <a:endParaRPr lang="en-US" sz="1200" kern="1200" dirty="0">
              <a:solidFill>
                <a:prstClr val="black"/>
              </a:solidFill>
              <a:latin typeface="Calibri"/>
              <a:cs typeface="Calibri"/>
            </a:endParaRPr>
          </a:p>
          <a:p>
            <a:pPr rtl="1">
              <a:buClrTx/>
              <a:buFontTx/>
              <a:buNone/>
            </a:pPr>
            <a:r>
              <a:rPr lang="en-US" sz="1200" kern="1200" dirty="0">
                <a:solidFill>
                  <a:prstClr val="black"/>
                </a:solidFill>
                <a:latin typeface="Calibri"/>
                <a:ea typeface="+mn-lt"/>
                <a:cs typeface="+mn-lt"/>
              </a:rPr>
              <a:t>Gastrointestinal abnormalities (gastroesophageal reflux, atretic or stenotic bowel)</a:t>
            </a:r>
            <a:endParaRPr lang="en-US" sz="1200" kern="12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6D150-EEB1-4351-9D4D-C96AEC06E45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7011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D-DINExp"/>
              </a:rPr>
              <a:t>Neonatal varicella can present with severe manifestations, including a vesicular rash, disseminated infection, and complications such as pneumonia or encephalitis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6D150-EEB1-4351-9D4D-C96AEC06E45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694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01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1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120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79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02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80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14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10/9/2024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71757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10/9/2024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3109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10/9/2024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9816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4235" y="1473167"/>
            <a:ext cx="6281600" cy="3271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934235" y="4793233"/>
            <a:ext cx="4870800" cy="59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5741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52400" y="3138900"/>
            <a:ext cx="40640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952400" y="4604200"/>
            <a:ext cx="33624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4" name="Google Shape;14;p3"/>
          <p:cNvSpPr txBox="1">
            <a:spLocks noGrp="1"/>
          </p:cNvSpPr>
          <p:nvPr>
            <p:ph type="title" idx="2" hasCustomPrompt="1"/>
          </p:nvPr>
        </p:nvSpPr>
        <p:spPr>
          <a:xfrm>
            <a:off x="952400" y="1346800"/>
            <a:ext cx="4064000" cy="18644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None/>
              <a:defRPr sz="10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Tree>
    <p:extLst>
      <p:ext uri="{BB962C8B-B14F-4D97-AF65-F5344CB8AC3E}">
        <p14:creationId xmlns:p14="http://schemas.microsoft.com/office/powerpoint/2010/main" val="1003660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grpSp>
        <p:nvGrpSpPr>
          <p:cNvPr id="16" name="Google Shape;16;p4"/>
          <p:cNvGrpSpPr/>
          <p:nvPr/>
        </p:nvGrpSpPr>
        <p:grpSpPr>
          <a:xfrm>
            <a:off x="-34" y="0"/>
            <a:ext cx="12192027" cy="457200"/>
            <a:chOff x="-25" y="0"/>
            <a:chExt cx="9144020" cy="342900"/>
          </a:xfrm>
        </p:grpSpPr>
        <p:sp>
          <p:nvSpPr>
            <p:cNvPr id="17" name="Google Shape;17;p4"/>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 name="Google Shape;18;p4"/>
            <p:cNvGrpSpPr/>
            <p:nvPr/>
          </p:nvGrpSpPr>
          <p:grpSpPr>
            <a:xfrm>
              <a:off x="215975" y="111150"/>
              <a:ext cx="642950" cy="120600"/>
              <a:chOff x="215975" y="152625"/>
              <a:chExt cx="642950" cy="120600"/>
            </a:xfrm>
          </p:grpSpPr>
          <p:sp>
            <p:nvSpPr>
              <p:cNvPr id="19" name="Google Shape;19;p4"/>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4"/>
          <p:cNvSpPr txBox="1">
            <a:spLocks noGrp="1"/>
          </p:cNvSpPr>
          <p:nvPr>
            <p:ph type="subTitle" idx="1"/>
          </p:nvPr>
        </p:nvSpPr>
        <p:spPr>
          <a:xfrm>
            <a:off x="952400"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1600"/>
            </a:lvl1pPr>
            <a:lvl2pPr lvl="1" rtl="0">
              <a:lnSpc>
                <a:spcPct val="100000"/>
              </a:lnSpc>
              <a:spcBef>
                <a:spcPts val="0"/>
              </a:spcBef>
              <a:spcAft>
                <a:spcPts val="0"/>
              </a:spcAft>
              <a:buClr>
                <a:srgbClr val="434343"/>
              </a:buClr>
              <a:buSzPts val="1200"/>
              <a:buFont typeface="Roboto Condensed Light"/>
              <a:buAutoNum type="alphaLcPeriod"/>
              <a:defRPr sz="1600"/>
            </a:lvl2pPr>
            <a:lvl3pPr lvl="2" rtl="0">
              <a:lnSpc>
                <a:spcPct val="100000"/>
              </a:lnSpc>
              <a:spcBef>
                <a:spcPts val="0"/>
              </a:spcBef>
              <a:spcAft>
                <a:spcPts val="0"/>
              </a:spcAft>
              <a:buClr>
                <a:srgbClr val="434343"/>
              </a:buClr>
              <a:buSzPts val="1200"/>
              <a:buFont typeface="Roboto Condensed Light"/>
              <a:buAutoNum type="romanLcPeriod"/>
              <a:defRPr sz="1600"/>
            </a:lvl3pPr>
            <a:lvl4pPr lvl="3" rtl="0">
              <a:lnSpc>
                <a:spcPct val="100000"/>
              </a:lnSpc>
              <a:spcBef>
                <a:spcPts val="0"/>
              </a:spcBef>
              <a:spcAft>
                <a:spcPts val="0"/>
              </a:spcAft>
              <a:buClr>
                <a:srgbClr val="434343"/>
              </a:buClr>
              <a:buSzPts val="1200"/>
              <a:buFont typeface="Roboto Condensed Light"/>
              <a:buAutoNum type="arabicPeriod"/>
              <a:defRPr sz="1600"/>
            </a:lvl4pPr>
            <a:lvl5pPr lvl="4" rtl="0">
              <a:lnSpc>
                <a:spcPct val="100000"/>
              </a:lnSpc>
              <a:spcBef>
                <a:spcPts val="0"/>
              </a:spcBef>
              <a:spcAft>
                <a:spcPts val="0"/>
              </a:spcAft>
              <a:buClr>
                <a:srgbClr val="434343"/>
              </a:buClr>
              <a:buSzPts val="1200"/>
              <a:buFont typeface="Roboto Condensed Light"/>
              <a:buAutoNum type="alphaLcPeriod"/>
              <a:defRPr sz="1600"/>
            </a:lvl5pPr>
            <a:lvl6pPr lvl="5" rtl="0">
              <a:lnSpc>
                <a:spcPct val="100000"/>
              </a:lnSpc>
              <a:spcBef>
                <a:spcPts val="0"/>
              </a:spcBef>
              <a:spcAft>
                <a:spcPts val="0"/>
              </a:spcAft>
              <a:buClr>
                <a:srgbClr val="434343"/>
              </a:buClr>
              <a:buSzPts val="1200"/>
              <a:buFont typeface="Roboto Condensed Light"/>
              <a:buAutoNum type="romanLcPeriod"/>
              <a:defRPr sz="1600"/>
            </a:lvl6pPr>
            <a:lvl7pPr lvl="6" rtl="0">
              <a:lnSpc>
                <a:spcPct val="100000"/>
              </a:lnSpc>
              <a:spcBef>
                <a:spcPts val="0"/>
              </a:spcBef>
              <a:spcAft>
                <a:spcPts val="0"/>
              </a:spcAft>
              <a:buClr>
                <a:srgbClr val="434343"/>
              </a:buClr>
              <a:buSzPts val="1200"/>
              <a:buFont typeface="Roboto Condensed Light"/>
              <a:buAutoNum type="arabicPeriod"/>
              <a:defRPr sz="1600"/>
            </a:lvl7pPr>
            <a:lvl8pPr lvl="7" rtl="0">
              <a:lnSpc>
                <a:spcPct val="100000"/>
              </a:lnSpc>
              <a:spcBef>
                <a:spcPts val="0"/>
              </a:spcBef>
              <a:spcAft>
                <a:spcPts val="0"/>
              </a:spcAft>
              <a:buClr>
                <a:srgbClr val="434343"/>
              </a:buClr>
              <a:buSzPts val="1200"/>
              <a:buFont typeface="Roboto Condensed Light"/>
              <a:buAutoNum type="alphaLcPeriod"/>
              <a:defRPr sz="1600"/>
            </a:lvl8pPr>
            <a:lvl9pPr lvl="8" rtl="0">
              <a:lnSpc>
                <a:spcPct val="100000"/>
              </a:lnSpc>
              <a:spcBef>
                <a:spcPts val="0"/>
              </a:spcBef>
              <a:spcAft>
                <a:spcPts val="0"/>
              </a:spcAft>
              <a:buClr>
                <a:srgbClr val="434343"/>
              </a:buClr>
              <a:buSzPts val="1200"/>
              <a:buFont typeface="Roboto Condensed Light"/>
              <a:buAutoNum type="romanLcPeriod"/>
              <a:defRPr sz="1600"/>
            </a:lvl9pPr>
          </a:lstStyle>
          <a:p>
            <a:endParaRPr/>
          </a:p>
        </p:txBody>
      </p:sp>
      <p:sp>
        <p:nvSpPr>
          <p:cNvPr id="23" name="Google Shape;23;p4"/>
          <p:cNvSpPr txBox="1">
            <a:spLocks noGrp="1"/>
          </p:cNvSpPr>
          <p:nvPr>
            <p:ph type="title"/>
          </p:nvPr>
        </p:nvSpPr>
        <p:spPr>
          <a:xfrm>
            <a:off x="952400"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6673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746643" y="3147167"/>
            <a:ext cx="3418000" cy="6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subTitle" idx="1"/>
          </p:nvPr>
        </p:nvSpPr>
        <p:spPr>
          <a:xfrm>
            <a:off x="2024900" y="4014600"/>
            <a:ext cx="34180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27" name="Google Shape;27;p5"/>
          <p:cNvSpPr txBox="1">
            <a:spLocks noGrp="1"/>
          </p:cNvSpPr>
          <p:nvPr>
            <p:ph type="subTitle" idx="2"/>
          </p:nvPr>
        </p:nvSpPr>
        <p:spPr>
          <a:xfrm>
            <a:off x="6746635" y="4014600"/>
            <a:ext cx="34180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28" name="Google Shape;28;p5"/>
          <p:cNvSpPr txBox="1">
            <a:spLocks noGrp="1"/>
          </p:cNvSpPr>
          <p:nvPr>
            <p:ph type="title" idx="3"/>
          </p:nvPr>
        </p:nvSpPr>
        <p:spPr>
          <a:xfrm>
            <a:off x="2024900" y="3147167"/>
            <a:ext cx="3418000" cy="6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3894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952400" y="732800"/>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 name="Google Shape;31;p6"/>
          <p:cNvGrpSpPr/>
          <p:nvPr/>
        </p:nvGrpSpPr>
        <p:grpSpPr>
          <a:xfrm>
            <a:off x="-34" y="0"/>
            <a:ext cx="12192027" cy="457200"/>
            <a:chOff x="-25" y="0"/>
            <a:chExt cx="9144020" cy="342900"/>
          </a:xfrm>
        </p:grpSpPr>
        <p:sp>
          <p:nvSpPr>
            <p:cNvPr id="32" name="Google Shape;32;p6"/>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6"/>
            <p:cNvGrpSpPr/>
            <p:nvPr/>
          </p:nvGrpSpPr>
          <p:grpSpPr>
            <a:xfrm>
              <a:off x="215975" y="111150"/>
              <a:ext cx="642950" cy="120600"/>
              <a:chOff x="215975" y="152625"/>
              <a:chExt cx="642950" cy="120600"/>
            </a:xfrm>
          </p:grpSpPr>
          <p:sp>
            <p:nvSpPr>
              <p:cNvPr id="34" name="Google Shape;34;p6"/>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6"/>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6"/>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09940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txBox="1">
            <a:spLocks noGrp="1"/>
          </p:cNvSpPr>
          <p:nvPr>
            <p:ph type="subTitle" idx="1"/>
          </p:nvPr>
        </p:nvSpPr>
        <p:spPr>
          <a:xfrm>
            <a:off x="952400" y="2409167"/>
            <a:ext cx="5052000" cy="359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7"/>
            </a:lvl1pPr>
            <a:lvl2pPr lvl="1" rtl="0">
              <a:lnSpc>
                <a:spcPct val="100000"/>
              </a:lnSpc>
              <a:spcBef>
                <a:spcPts val="0"/>
              </a:spcBef>
              <a:spcAft>
                <a:spcPts val="0"/>
              </a:spcAft>
              <a:buSzPts val="1300"/>
              <a:buAutoNum type="alphaLcPeriod"/>
              <a:defRPr/>
            </a:lvl2pPr>
            <a:lvl3pPr lvl="2" rtl="0">
              <a:lnSpc>
                <a:spcPct val="100000"/>
              </a:lnSpc>
              <a:spcBef>
                <a:spcPts val="0"/>
              </a:spcBef>
              <a:spcAft>
                <a:spcPts val="0"/>
              </a:spcAft>
              <a:buSzPts val="1300"/>
              <a:buAutoNum type="romanLcPeriod"/>
              <a:defRPr/>
            </a:lvl3pPr>
            <a:lvl4pPr lvl="3" rtl="0">
              <a:lnSpc>
                <a:spcPct val="100000"/>
              </a:lnSpc>
              <a:spcBef>
                <a:spcPts val="0"/>
              </a:spcBef>
              <a:spcAft>
                <a:spcPts val="0"/>
              </a:spcAft>
              <a:buSzPts val="1300"/>
              <a:buAutoNum type="arabicPeriod"/>
              <a:defRPr/>
            </a:lvl4pPr>
            <a:lvl5pPr lvl="4" rtl="0">
              <a:lnSpc>
                <a:spcPct val="100000"/>
              </a:lnSpc>
              <a:spcBef>
                <a:spcPts val="0"/>
              </a:spcBef>
              <a:spcAft>
                <a:spcPts val="0"/>
              </a:spcAft>
              <a:buSzPts val="1300"/>
              <a:buAutoNum type="alphaLcPeriod"/>
              <a:defRPr/>
            </a:lvl5pPr>
            <a:lvl6pPr lvl="5" rtl="0">
              <a:lnSpc>
                <a:spcPct val="100000"/>
              </a:lnSpc>
              <a:spcBef>
                <a:spcPts val="0"/>
              </a:spcBef>
              <a:spcAft>
                <a:spcPts val="0"/>
              </a:spcAft>
              <a:buSzPts val="1300"/>
              <a:buAutoNum type="romanLcPeriod"/>
              <a:defRPr/>
            </a:lvl6pPr>
            <a:lvl7pPr lvl="6" rtl="0">
              <a:lnSpc>
                <a:spcPct val="100000"/>
              </a:lnSpc>
              <a:spcBef>
                <a:spcPts val="0"/>
              </a:spcBef>
              <a:spcAft>
                <a:spcPts val="0"/>
              </a:spcAft>
              <a:buSzPts val="1300"/>
              <a:buAutoNum type="arabicPeriod"/>
              <a:defRPr/>
            </a:lvl7pPr>
            <a:lvl8pPr lvl="7" rtl="0">
              <a:lnSpc>
                <a:spcPct val="100000"/>
              </a:lnSpc>
              <a:spcBef>
                <a:spcPts val="0"/>
              </a:spcBef>
              <a:spcAft>
                <a:spcPts val="0"/>
              </a:spcAft>
              <a:buSzPts val="1300"/>
              <a:buAutoNum type="alphaLcPeriod"/>
              <a:defRPr/>
            </a:lvl8pPr>
            <a:lvl9pPr lvl="8" rtl="0">
              <a:lnSpc>
                <a:spcPct val="100000"/>
              </a:lnSpc>
              <a:spcBef>
                <a:spcPts val="0"/>
              </a:spcBef>
              <a:spcAft>
                <a:spcPts val="0"/>
              </a:spcAft>
              <a:buSzPts val="1300"/>
              <a:buAutoNum type="romanLcPeriod"/>
              <a:defRPr/>
            </a:lvl9pPr>
          </a:lstStyle>
          <a:p>
            <a:endParaRPr/>
          </a:p>
        </p:txBody>
      </p:sp>
      <p:sp>
        <p:nvSpPr>
          <p:cNvPr id="39" name="Google Shape;39;p7"/>
          <p:cNvSpPr txBox="1">
            <a:spLocks noGrp="1"/>
          </p:cNvSpPr>
          <p:nvPr>
            <p:ph type="title"/>
          </p:nvPr>
        </p:nvSpPr>
        <p:spPr>
          <a:xfrm>
            <a:off x="952400" y="1425133"/>
            <a:ext cx="40028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1878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095300" y="2693517"/>
            <a:ext cx="5388000" cy="239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550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586400" y="1864684"/>
            <a:ext cx="5653200" cy="11316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667"/>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4" name="Google Shape;44;p9"/>
          <p:cNvSpPr txBox="1">
            <a:spLocks noGrp="1"/>
          </p:cNvSpPr>
          <p:nvPr>
            <p:ph type="subTitle" idx="1"/>
          </p:nvPr>
        </p:nvSpPr>
        <p:spPr>
          <a:xfrm>
            <a:off x="6688300" y="3157700"/>
            <a:ext cx="4563200" cy="198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grpSp>
        <p:nvGrpSpPr>
          <p:cNvPr id="45" name="Google Shape;45;p9"/>
          <p:cNvGrpSpPr/>
          <p:nvPr/>
        </p:nvGrpSpPr>
        <p:grpSpPr>
          <a:xfrm>
            <a:off x="-34" y="0"/>
            <a:ext cx="12192027" cy="457200"/>
            <a:chOff x="-25" y="0"/>
            <a:chExt cx="9144020" cy="342900"/>
          </a:xfrm>
        </p:grpSpPr>
        <p:sp>
          <p:nvSpPr>
            <p:cNvPr id="46" name="Google Shape;46;p9"/>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 name="Google Shape;47;p9"/>
            <p:cNvGrpSpPr/>
            <p:nvPr/>
          </p:nvGrpSpPr>
          <p:grpSpPr>
            <a:xfrm>
              <a:off x="215975" y="111150"/>
              <a:ext cx="642950" cy="120600"/>
              <a:chOff x="215975" y="152625"/>
              <a:chExt cx="642950" cy="120600"/>
            </a:xfrm>
          </p:grpSpPr>
          <p:sp>
            <p:nvSpPr>
              <p:cNvPr id="48" name="Google Shape;48;p9"/>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9"/>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9"/>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1" name="Google Shape;51;p9"/>
          <p:cNvGrpSpPr/>
          <p:nvPr/>
        </p:nvGrpSpPr>
        <p:grpSpPr>
          <a:xfrm>
            <a:off x="88867" y="273000"/>
            <a:ext cx="12103171" cy="6585200"/>
            <a:chOff x="104750" y="204750"/>
            <a:chExt cx="9077378" cy="4938900"/>
          </a:xfrm>
        </p:grpSpPr>
        <p:grpSp>
          <p:nvGrpSpPr>
            <p:cNvPr id="52" name="Google Shape;52;p9"/>
            <p:cNvGrpSpPr/>
            <p:nvPr/>
          </p:nvGrpSpPr>
          <p:grpSpPr>
            <a:xfrm>
              <a:off x="104750" y="206700"/>
              <a:ext cx="9077378" cy="342900"/>
              <a:chOff x="-25" y="0"/>
              <a:chExt cx="9182983" cy="342900"/>
            </a:xfrm>
          </p:grpSpPr>
          <p:sp>
            <p:nvSpPr>
              <p:cNvPr id="53" name="Google Shape;53;p9"/>
              <p:cNvSpPr/>
              <p:nvPr/>
            </p:nvSpPr>
            <p:spPr>
              <a:xfrm>
                <a:off x="-25" y="0"/>
                <a:ext cx="9182983"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 name="Google Shape;54;p9"/>
              <p:cNvGrpSpPr/>
              <p:nvPr/>
            </p:nvGrpSpPr>
            <p:grpSpPr>
              <a:xfrm>
                <a:off x="215975" y="111150"/>
                <a:ext cx="642950" cy="120600"/>
                <a:chOff x="215975" y="152625"/>
                <a:chExt cx="642950" cy="120600"/>
              </a:xfrm>
            </p:grpSpPr>
            <p:sp>
              <p:nvSpPr>
                <p:cNvPr id="55" name="Google Shape;55;p9"/>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9"/>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9"/>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cxnSp>
          <p:nvCxnSpPr>
            <p:cNvPr id="58" name="Google Shape;58;p9"/>
            <p:cNvCxnSpPr/>
            <p:nvPr/>
          </p:nvCxnSpPr>
          <p:spPr>
            <a:xfrm>
              <a:off x="104775" y="204750"/>
              <a:ext cx="0" cy="4938900"/>
            </a:xfrm>
            <a:prstGeom prst="straightConnector1">
              <a:avLst/>
            </a:prstGeom>
            <a:noFill/>
            <a:ln w="9525" cap="flat" cmpd="sng">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280425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10/9/2024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587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5518967" y="4194151"/>
            <a:ext cx="5721200" cy="15644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4133"/>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76709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2182000" y="2796467"/>
            <a:ext cx="8285200" cy="15020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92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63" name="Google Shape;63;p11"/>
          <p:cNvSpPr txBox="1">
            <a:spLocks noGrp="1"/>
          </p:cNvSpPr>
          <p:nvPr>
            <p:ph type="subTitle" idx="1"/>
          </p:nvPr>
        </p:nvSpPr>
        <p:spPr>
          <a:xfrm>
            <a:off x="2844800" y="4414233"/>
            <a:ext cx="69596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866296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111424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D3261-AD71-4CD2-82D7-5572C80CBC6A}"/>
              </a:ext>
            </a:extLst>
          </p:cNvPr>
          <p:cNvSpPr>
            <a:spLocks noGrp="1"/>
          </p:cNvSpPr>
          <p:nvPr>
            <p:ph idx="1"/>
          </p:nvPr>
        </p:nvSpPr>
        <p:spPr>
          <a:xfrm>
            <a:off x="826876" y="1731523"/>
            <a:ext cx="10515600" cy="4416359"/>
          </a:xfrm>
        </p:spPr>
        <p:txBody>
          <a:bodyPr>
            <a:normAutofit/>
          </a:bodyPr>
          <a:lstStyle>
            <a:lvl1pPr>
              <a:defRPr sz="3733">
                <a:solidFill>
                  <a:schemeClr val="tx1">
                    <a:lumMod val="75000"/>
                    <a:lumOff val="25000"/>
                  </a:schemeClr>
                </a:solidFill>
              </a:defRPr>
            </a:lvl1pPr>
            <a:lvl2pPr>
              <a:defRPr sz="3200">
                <a:solidFill>
                  <a:schemeClr val="tx1">
                    <a:lumMod val="75000"/>
                    <a:lumOff val="25000"/>
                  </a:schemeClr>
                </a:solidFill>
              </a:defRPr>
            </a:lvl2pPr>
            <a:lvl3pPr>
              <a:defRPr sz="2667">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3E0604-B1BD-4A95-B566-46CAAC056EBF}"/>
              </a:ext>
            </a:extLst>
          </p:cNvPr>
          <p:cNvSpPr>
            <a:spLocks noGrp="1"/>
          </p:cNvSpPr>
          <p:nvPr>
            <p:ph type="dt" sz="half" idx="10"/>
          </p:nvPr>
        </p:nvSpPr>
        <p:spPr>
          <a:xfrm>
            <a:off x="8737600" y="6356352"/>
            <a:ext cx="2844800" cy="365125"/>
          </a:xfrm>
          <a:prstGeom prst="rect">
            <a:avLst/>
          </a:prstGeom>
        </p:spPr>
        <p:txBody>
          <a:bodyPr/>
          <a:lstStyle/>
          <a:p>
            <a:fld id="{21D80106-1F8E-40F8-BAFA-D476825043F1}" type="datetimeFigureOut">
              <a:rPr lang="en-US" smtClean="0"/>
              <a:pPr/>
              <a:t>10/9/2024</a:t>
            </a:fld>
            <a:endParaRPr lang="en-US"/>
          </a:p>
        </p:txBody>
      </p:sp>
      <p:sp>
        <p:nvSpPr>
          <p:cNvPr id="5" name="Footer Placeholder 4">
            <a:extLst>
              <a:ext uri="{FF2B5EF4-FFF2-40B4-BE49-F238E27FC236}">
                <a16:creationId xmlns:a16="http://schemas.microsoft.com/office/drawing/2014/main" id="{F63A4D58-E53C-45E1-9F29-58E47055E0AD}"/>
              </a:ext>
            </a:extLst>
          </p:cNvPr>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66B493-E264-4AC7-B7E8-77F5A6B375C2}"/>
              </a:ext>
            </a:extLst>
          </p:cNvPr>
          <p:cNvSpPr>
            <a:spLocks noGrp="1"/>
          </p:cNvSpPr>
          <p:nvPr>
            <p:ph type="sldNum" sz="quarter" idx="12"/>
          </p:nvPr>
        </p:nvSpPr>
        <p:spPr>
          <a:xfrm>
            <a:off x="609600" y="6356352"/>
            <a:ext cx="2844800" cy="365125"/>
          </a:xfrm>
          <a:prstGeom prst="rect">
            <a:avLst/>
          </a:prstGeom>
        </p:spPr>
        <p:txBody>
          <a:bodyPr/>
          <a:lstStyle/>
          <a:p>
            <a:fld id="{2AEB6883-34D9-4ABA-8EA4-A970866A9AB9}" type="slidenum">
              <a:rPr lang="en-US" smtClean="0"/>
              <a:pPr/>
              <a:t>‹#›</a:t>
            </a:fld>
            <a:endParaRPr lang="en-US"/>
          </a:p>
        </p:txBody>
      </p:sp>
      <p:sp>
        <p:nvSpPr>
          <p:cNvPr id="14" name="Title 12">
            <a:extLst>
              <a:ext uri="{FF2B5EF4-FFF2-40B4-BE49-F238E27FC236}">
                <a16:creationId xmlns:a16="http://schemas.microsoft.com/office/drawing/2014/main" id="{3FE447C0-1EDC-41FD-A41A-6CAE314AC960}"/>
              </a:ext>
            </a:extLst>
          </p:cNvPr>
          <p:cNvSpPr>
            <a:spLocks noGrp="1"/>
          </p:cNvSpPr>
          <p:nvPr>
            <p:ph type="title"/>
          </p:nvPr>
        </p:nvSpPr>
        <p:spPr>
          <a:xfrm>
            <a:off x="838200" y="161182"/>
            <a:ext cx="10515600" cy="844447"/>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1383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1996820" y="2295906"/>
            <a:ext cx="3804920" cy="430887"/>
          </a:xfrm>
          <a:prstGeom prst="rect">
            <a:avLst/>
          </a:prstGeom>
        </p:spPr>
        <p:txBody>
          <a:bodyPr wrap="square" lIns="0" tIns="0" rIns="0" bIns="0">
            <a:spAutoFit/>
          </a:bodyPr>
          <a:lstStyle>
            <a:lvl1pPr>
              <a:defRPr sz="2800" b="1" i="0">
                <a:solidFill>
                  <a:srgbClr val="EFA12D"/>
                </a:solidFill>
                <a:latin typeface="Trebuchet MS"/>
                <a:cs typeface="Trebuchet MS"/>
              </a:defRPr>
            </a:lvl1pPr>
          </a:lstStyle>
          <a:p>
            <a:endParaRPr/>
          </a:p>
        </p:txBody>
      </p:sp>
      <p:sp>
        <p:nvSpPr>
          <p:cNvPr id="4" name="Holder 4"/>
          <p:cNvSpPr>
            <a:spLocks noGrp="1"/>
          </p:cNvSpPr>
          <p:nvPr>
            <p:ph sz="half" idx="3"/>
          </p:nvPr>
        </p:nvSpPr>
        <p:spPr>
          <a:xfrm>
            <a:off x="6607303" y="2223339"/>
            <a:ext cx="4333875" cy="430887"/>
          </a:xfrm>
          <a:prstGeom prst="rect">
            <a:avLst/>
          </a:prstGeom>
        </p:spPr>
        <p:txBody>
          <a:bodyPr wrap="square" lIns="0" tIns="0" rIns="0" bIns="0">
            <a:spAutoFit/>
          </a:bodyPr>
          <a:lstStyle>
            <a:lvl1pPr>
              <a:defRPr sz="2800" b="1" i="0">
                <a:solidFill>
                  <a:srgbClr val="EFA12D"/>
                </a:solidFill>
                <a:latin typeface="Trebuchet MS"/>
                <a:cs typeface="Trebuchet MS"/>
              </a:defRPr>
            </a:lvl1pPr>
          </a:lstStyle>
          <a:p>
            <a:endParaRPr/>
          </a:p>
        </p:txBody>
      </p:sp>
      <p:sp>
        <p:nvSpPr>
          <p:cNvPr id="5" name="Holder 5"/>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1"/>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7" name="Holder 7"/>
          <p:cNvSpPr>
            <a:spLocks noGrp="1"/>
          </p:cNvSpPr>
          <p:nvPr>
            <p:ph type="sldNum" sz="quarter" idx="7"/>
          </p:nvPr>
        </p:nvSpPr>
        <p:spPr>
          <a:xfrm>
            <a:off x="8778240" y="63779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86849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10/9/2024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937032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10/9/2024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0710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10/9/2024</a:t>
            </a:fld>
            <a:endParaRPr lang="en-US" dirty="0"/>
          </a:p>
        </p:txBody>
      </p:sp>
    </p:spTree>
    <p:extLst>
      <p:ext uri="{BB962C8B-B14F-4D97-AF65-F5344CB8AC3E}">
        <p14:creationId xmlns:p14="http://schemas.microsoft.com/office/powerpoint/2010/main" val="1265261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10/9/2024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79959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10/9/2024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1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10/9/2024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11970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10/9/2024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651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10/9/2024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77076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10/9/2024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82528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10/9/2024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79119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10/9/2024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39290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35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47642" y="1974291"/>
            <a:ext cx="4696714" cy="1367789"/>
          </a:xfrm>
          <a:prstGeom prst="rect">
            <a:avLst/>
          </a:prstGeom>
        </p:spPr>
        <p:txBody>
          <a:bodyPr wrap="square" lIns="0" tIns="0" rIns="0" bIns="0">
            <a:spAutoFit/>
          </a:bodyPr>
          <a:lstStyle>
            <a:lvl1pPr>
              <a:defRPr sz="4400" b="0" i="0">
                <a:solidFill>
                  <a:schemeClr val="tx1"/>
                </a:solidFill>
                <a:latin typeface="Calibri" panose="020F0502020204030204"/>
                <a:cs typeface="Calibri" panose="020F050202020403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475497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sz="2400" b="1" i="0">
                <a:solidFill>
                  <a:srgbClr val="FF0000"/>
                </a:solidFill>
                <a:latin typeface="Arial" panose="020B0604020202020204"/>
                <a:cs typeface="Arial" panose="020B0604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141118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1996820" y="2295905"/>
            <a:ext cx="3804920" cy="4023995"/>
          </a:xfrm>
          <a:prstGeom prst="rect">
            <a:avLst/>
          </a:prstGeom>
        </p:spPr>
        <p:txBody>
          <a:bodyPr wrap="square" lIns="0" tIns="0" rIns="0" bIns="0">
            <a:spAutoFit/>
          </a:bodyPr>
          <a:lstStyle>
            <a:lvl1pPr>
              <a:defRPr sz="2800" b="1" i="0">
                <a:solidFill>
                  <a:srgbClr val="EFA12D"/>
                </a:solidFill>
                <a:latin typeface="Trebuchet MS" panose="020B0603020202020204"/>
                <a:cs typeface="Trebuchet MS" panose="020B0603020202020204"/>
              </a:defRPr>
            </a:lvl1pPr>
          </a:lstStyle>
          <a:p>
            <a:endParaRPr/>
          </a:p>
        </p:txBody>
      </p:sp>
      <p:sp>
        <p:nvSpPr>
          <p:cNvPr id="4" name="Holder 4"/>
          <p:cNvSpPr>
            <a:spLocks noGrp="1"/>
          </p:cNvSpPr>
          <p:nvPr>
            <p:ph sz="half" idx="3"/>
          </p:nvPr>
        </p:nvSpPr>
        <p:spPr>
          <a:xfrm>
            <a:off x="6607302" y="2223338"/>
            <a:ext cx="4333875" cy="4024629"/>
          </a:xfrm>
          <a:prstGeom prst="rect">
            <a:avLst/>
          </a:prstGeom>
        </p:spPr>
        <p:txBody>
          <a:bodyPr wrap="square" lIns="0" tIns="0" rIns="0" bIns="0">
            <a:spAutoFit/>
          </a:bodyPr>
          <a:lstStyle>
            <a:lvl1pPr>
              <a:defRPr sz="2800" b="1" i="0">
                <a:solidFill>
                  <a:srgbClr val="EFA12D"/>
                </a:solidFill>
                <a:latin typeface="Trebuchet MS" panose="020B0603020202020204"/>
                <a:cs typeface="Trebuchet MS" panose="020B0603020202020204"/>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68885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17255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10/9/2024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37364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895635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47642" y="1974291"/>
            <a:ext cx="4480559" cy="1367789"/>
          </a:xfrm>
          <a:prstGeom prst="rect">
            <a:avLst/>
          </a:prstGeom>
        </p:spPr>
        <p:txBody>
          <a:bodyPr wrap="square" lIns="0" tIns="0" rIns="0" bIns="0">
            <a:spAutoFit/>
          </a:bodyPr>
          <a:lstStyle>
            <a:lvl1pPr>
              <a:defRPr sz="2800" b="1" i="0">
                <a:solidFill>
                  <a:srgbClr val="2D663D"/>
                </a:solidFill>
                <a:latin typeface="Arial" panose="020B0604020202020204"/>
                <a:cs typeface="Arial" panose="020B0604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u="sng">
                <a:solidFill>
                  <a:srgbClr val="FF0000"/>
                </a:solidFill>
                <a:latin typeface="Arial" panose="020B0604020202020204"/>
                <a:cs typeface="Arial" panose="020B0604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527667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2D663D"/>
                </a:solidFill>
                <a:latin typeface="Arial" panose="020B0604020202020204"/>
                <a:cs typeface="Arial" panose="020B0604020202020204"/>
              </a:defRPr>
            </a:lvl1pPr>
          </a:lstStyle>
          <a:p>
            <a:endParaRPr/>
          </a:p>
        </p:txBody>
      </p:sp>
      <p:sp>
        <p:nvSpPr>
          <p:cNvPr id="3" name="Holder 3"/>
          <p:cNvSpPr>
            <a:spLocks noGrp="1"/>
          </p:cNvSpPr>
          <p:nvPr>
            <p:ph type="body" idx="1"/>
          </p:nvPr>
        </p:nvSpPr>
        <p:spPr/>
        <p:txBody>
          <a:bodyPr lIns="0" tIns="0" rIns="0" bIns="0"/>
          <a:lstStyle>
            <a:lvl1pPr>
              <a:defRPr sz="2400" b="1" i="0" u="sng">
                <a:solidFill>
                  <a:srgbClr val="FF0000"/>
                </a:solidFill>
                <a:latin typeface="Arial" panose="020B0604020202020204"/>
                <a:cs typeface="Arial" panose="020B0604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968050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D663D"/>
                </a:solidFill>
                <a:latin typeface="Arial" panose="020B0604020202020204"/>
                <a:cs typeface="Arial" panose="020B0604020202020204"/>
              </a:defRPr>
            </a:lvl1pPr>
          </a:lstStyle>
          <a:p>
            <a:endParaRPr/>
          </a:p>
        </p:txBody>
      </p:sp>
      <p:sp>
        <p:nvSpPr>
          <p:cNvPr id="3" name="Holder 3"/>
          <p:cNvSpPr>
            <a:spLocks noGrp="1"/>
          </p:cNvSpPr>
          <p:nvPr>
            <p:ph sz="half" idx="2"/>
          </p:nvPr>
        </p:nvSpPr>
        <p:spPr>
          <a:xfrm>
            <a:off x="1996820" y="2295905"/>
            <a:ext cx="3804920" cy="4023995"/>
          </a:xfrm>
          <a:prstGeom prst="rect">
            <a:avLst/>
          </a:prstGeom>
        </p:spPr>
        <p:txBody>
          <a:bodyPr wrap="square" lIns="0" tIns="0" rIns="0" bIns="0">
            <a:spAutoFit/>
          </a:bodyPr>
          <a:lstStyle>
            <a:lvl1pPr>
              <a:defRPr sz="2800" b="1" i="0">
                <a:solidFill>
                  <a:srgbClr val="EFA12D"/>
                </a:solidFill>
                <a:latin typeface="Trebuchet MS" panose="020B0603020202020204"/>
                <a:cs typeface="Trebuchet MS" panose="020B0603020202020204"/>
              </a:defRPr>
            </a:lvl1pPr>
          </a:lstStyle>
          <a:p>
            <a:endParaRPr/>
          </a:p>
        </p:txBody>
      </p:sp>
      <p:sp>
        <p:nvSpPr>
          <p:cNvPr id="4" name="Holder 4"/>
          <p:cNvSpPr>
            <a:spLocks noGrp="1"/>
          </p:cNvSpPr>
          <p:nvPr>
            <p:ph sz="half" idx="3"/>
          </p:nvPr>
        </p:nvSpPr>
        <p:spPr>
          <a:xfrm>
            <a:off x="6282690" y="1843420"/>
            <a:ext cx="5291455" cy="4171950"/>
          </a:xfrm>
          <a:prstGeom prst="rect">
            <a:avLst/>
          </a:prstGeom>
        </p:spPr>
        <p:txBody>
          <a:bodyPr wrap="square" lIns="0" tIns="0" rIns="0" bIns="0">
            <a:spAutoFit/>
          </a:bodyPr>
          <a:lstStyle>
            <a:lvl1pPr>
              <a:defRPr sz="2400" b="1" i="0">
                <a:solidFill>
                  <a:schemeClr val="tx1"/>
                </a:solidFill>
                <a:latin typeface="Calibri" panose="020F0502020204030204"/>
                <a:cs typeface="Calibri" panose="020F0502020204030204"/>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72716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D663D"/>
                </a:solidFill>
                <a:latin typeface="Arial" panose="020B0604020202020204"/>
                <a:cs typeface="Arial" panose="020B0604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312581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417913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10/9/2024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1516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10/9/2024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929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10/9/2024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673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10/9/2024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5697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10/9/2024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156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theme" Target="../theme/theme3.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 /><Relationship Id="rId2" Type="http://schemas.openxmlformats.org/officeDocument/2006/relationships/slideLayout" Target="../slideLayouts/slideLayout37.xml" /><Relationship Id="rId1" Type="http://schemas.openxmlformats.org/officeDocument/2006/relationships/slideLayout" Target="../slideLayouts/slideLayout36.xml" /><Relationship Id="rId6" Type="http://schemas.openxmlformats.org/officeDocument/2006/relationships/theme" Target="../theme/theme4.xml" /><Relationship Id="rId5" Type="http://schemas.openxmlformats.org/officeDocument/2006/relationships/slideLayout" Target="../slideLayouts/slideLayout40.xml" /><Relationship Id="rId4" Type="http://schemas.openxmlformats.org/officeDocument/2006/relationships/slideLayout" Target="../slideLayouts/slideLayout39.xml" /></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 /><Relationship Id="rId2" Type="http://schemas.openxmlformats.org/officeDocument/2006/relationships/slideLayout" Target="../slideLayouts/slideLayout42.xml" /><Relationship Id="rId1" Type="http://schemas.openxmlformats.org/officeDocument/2006/relationships/slideLayout" Target="../slideLayouts/slideLayout41.xml" /><Relationship Id="rId6" Type="http://schemas.openxmlformats.org/officeDocument/2006/relationships/theme" Target="../theme/theme5.xml" /><Relationship Id="rId5" Type="http://schemas.openxmlformats.org/officeDocument/2006/relationships/slideLayout" Target="../slideLayouts/slideLayout45.xml" /><Relationship Id="rId4" Type="http://schemas.openxmlformats.org/officeDocument/2006/relationships/slideLayout" Target="../slideLayouts/slideLayout4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10/9/2024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47308848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400" y="732800"/>
            <a:ext cx="10287200" cy="624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2400" y="1536633"/>
            <a:ext cx="10287200" cy="45552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1pPr>
            <a:lvl2pPr marL="914400" lvl="1"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2pPr>
            <a:lvl3pPr marL="1371600" lvl="2"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3pPr>
            <a:lvl4pPr marL="1828800" lvl="3"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4pPr>
            <a:lvl5pPr marL="2286000" lvl="4"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5pPr>
            <a:lvl6pPr marL="2743200" lvl="5"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6pPr>
            <a:lvl7pPr marL="3200400" lvl="6"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7pPr>
            <a:lvl8pPr marL="3657600" lvl="7"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8pPr>
            <a:lvl9pPr marL="4114800" lvl="8"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880506953"/>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10/9/2024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97236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0436" y="614172"/>
            <a:ext cx="11309985" cy="1190625"/>
          </a:xfrm>
          <a:prstGeom prst="rect">
            <a:avLst/>
          </a:prstGeom>
        </p:spPr>
        <p:txBody>
          <a:bodyPr wrap="square" lIns="0" tIns="0" rIns="0" bIns="0">
            <a:spAutoFit/>
          </a:bodyPr>
          <a:lstStyle>
            <a:lvl1pPr>
              <a:defRPr sz="5400" b="1"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1057147" y="1472085"/>
            <a:ext cx="9619615" cy="4784090"/>
          </a:xfrm>
          <a:prstGeom prst="rect">
            <a:avLst/>
          </a:prstGeom>
        </p:spPr>
        <p:txBody>
          <a:bodyPr wrap="square" lIns="0" tIns="0" rIns="0" bIns="0">
            <a:spAutoFit/>
          </a:bodyPr>
          <a:lstStyle>
            <a:lvl1pPr>
              <a:defRPr sz="2400" b="1" i="0">
                <a:solidFill>
                  <a:srgbClr val="FF0000"/>
                </a:solidFill>
                <a:latin typeface="Arial" panose="020B0604020202020204"/>
                <a:cs typeface="Arial" panose="020B0604020202020204"/>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94602419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0436" y="375920"/>
            <a:ext cx="11311127" cy="1428876"/>
          </a:xfrm>
          <a:prstGeom prst="rect">
            <a:avLst/>
          </a:prstGeom>
        </p:spPr>
        <p:txBody>
          <a:bodyPr wrap="square" lIns="0" tIns="0" rIns="0" bIns="0">
            <a:spAutoFit/>
          </a:bodyPr>
          <a:lstStyle>
            <a:lvl1pPr>
              <a:defRPr sz="2800" b="1" i="0">
                <a:solidFill>
                  <a:srgbClr val="2D663D"/>
                </a:solidFill>
                <a:latin typeface="Arial" panose="020B0604020202020204"/>
                <a:cs typeface="Arial" panose="020B0604020202020204"/>
              </a:defRPr>
            </a:lvl1pPr>
          </a:lstStyle>
          <a:p>
            <a:endParaRPr/>
          </a:p>
        </p:txBody>
      </p:sp>
      <p:sp>
        <p:nvSpPr>
          <p:cNvPr id="3" name="Holder 3"/>
          <p:cNvSpPr>
            <a:spLocks noGrp="1"/>
          </p:cNvSpPr>
          <p:nvPr>
            <p:ph type="body" idx="1"/>
          </p:nvPr>
        </p:nvSpPr>
        <p:spPr>
          <a:xfrm>
            <a:off x="1057147" y="2238938"/>
            <a:ext cx="8642985" cy="1604645"/>
          </a:xfrm>
          <a:prstGeom prst="rect">
            <a:avLst/>
          </a:prstGeom>
        </p:spPr>
        <p:txBody>
          <a:bodyPr wrap="square" lIns="0" tIns="0" rIns="0" bIns="0">
            <a:spAutoFit/>
          </a:bodyPr>
          <a:lstStyle>
            <a:lvl1pPr>
              <a:defRPr sz="2400" b="1" i="0" u="sng">
                <a:solidFill>
                  <a:srgbClr val="FF0000"/>
                </a:solidFill>
                <a:latin typeface="Arial" panose="020B0604020202020204"/>
                <a:cs typeface="Arial" panose="020B0604020202020204"/>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92082760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4.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4.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25.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4.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11.xml.rels><?xml version="1.0" encoding="UTF-8" standalone="yes"?>
<Relationships xmlns="http://schemas.openxmlformats.org/package/2006/relationships"><Relationship Id="rId3" Type="http://schemas.openxmlformats.org/officeDocument/2006/relationships/image" Target="../media/image60.jpeg" /><Relationship Id="rId2" Type="http://schemas.openxmlformats.org/officeDocument/2006/relationships/image" Target="../media/image59.jpeg" /><Relationship Id="rId1" Type="http://schemas.openxmlformats.org/officeDocument/2006/relationships/slideLayout" Target="../slideLayouts/slideLayout44.xml" /></Relationships>
</file>

<file path=ppt/slides/_rels/slide112.xml.rels><?xml version="1.0" encoding="UTF-8" standalone="yes"?>
<Relationships xmlns="http://schemas.openxmlformats.org/package/2006/relationships"><Relationship Id="rId2" Type="http://schemas.openxmlformats.org/officeDocument/2006/relationships/image" Target="../media/image61.jpeg" /><Relationship Id="rId1" Type="http://schemas.openxmlformats.org/officeDocument/2006/relationships/slideLayout" Target="../slideLayouts/slideLayout44.xml" /></Relationships>
</file>

<file path=ppt/slides/_rels/slide113.xml.rels><?xml version="1.0" encoding="UTF-8" standalone="yes"?>
<Relationships xmlns="http://schemas.openxmlformats.org/package/2006/relationships"><Relationship Id="rId2" Type="http://schemas.openxmlformats.org/officeDocument/2006/relationships/image" Target="../media/image62.jpeg" /><Relationship Id="rId1" Type="http://schemas.openxmlformats.org/officeDocument/2006/relationships/slideLayout" Target="../slideLayouts/slideLayout42.xml" /></Relationships>
</file>

<file path=ppt/slides/_rels/slide114.xml.rels><?xml version="1.0" encoding="UTF-8" standalone="yes"?>
<Relationships xmlns="http://schemas.openxmlformats.org/package/2006/relationships"><Relationship Id="rId2" Type="http://schemas.openxmlformats.org/officeDocument/2006/relationships/image" Target="../media/image63.jpeg" /><Relationship Id="rId1" Type="http://schemas.openxmlformats.org/officeDocument/2006/relationships/slideLayout" Target="../slideLayouts/slideLayout42.xml" /></Relationships>
</file>

<file path=ppt/slides/_rels/slide115.xml.rels><?xml version="1.0" encoding="UTF-8" standalone="yes"?>
<Relationships xmlns="http://schemas.openxmlformats.org/package/2006/relationships"><Relationship Id="rId3" Type="http://schemas.openxmlformats.org/officeDocument/2006/relationships/image" Target="../media/image65.jpeg" /><Relationship Id="rId2" Type="http://schemas.openxmlformats.org/officeDocument/2006/relationships/image" Target="../media/image64.jpeg" /><Relationship Id="rId1" Type="http://schemas.openxmlformats.org/officeDocument/2006/relationships/slideLayout" Target="../slideLayouts/slideLayout4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4.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126.xml.rels><?xml version="1.0" encoding="UTF-8" standalone="yes"?>
<Relationships xmlns="http://schemas.openxmlformats.org/package/2006/relationships"><Relationship Id="rId2" Type="http://schemas.openxmlformats.org/officeDocument/2006/relationships/image" Target="../media/image66.jpeg" /><Relationship Id="rId1" Type="http://schemas.openxmlformats.org/officeDocument/2006/relationships/slideLayout" Target="../slideLayouts/slideLayout4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1.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129.xml.rels><?xml version="1.0" encoding="UTF-8" standalone="yes"?>
<Relationships xmlns="http://schemas.openxmlformats.org/package/2006/relationships"><Relationship Id="rId3" Type="http://schemas.openxmlformats.org/officeDocument/2006/relationships/image" Target="../media/image68.jpeg" /><Relationship Id="rId2" Type="http://schemas.openxmlformats.org/officeDocument/2006/relationships/image" Target="../media/image67.png" /><Relationship Id="rId1" Type="http://schemas.openxmlformats.org/officeDocument/2006/relationships/slideLayout" Target="../slideLayouts/slideLayout39.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4.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3.xml" /></Relationships>
</file>

<file path=ppt/slides/_rels/slide17.xml.rels><?xml version="1.0" encoding="UTF-8" standalone="yes"?>
<Relationships xmlns="http://schemas.openxmlformats.org/package/2006/relationships"><Relationship Id="rId3" Type="http://schemas.openxmlformats.org/officeDocument/2006/relationships/hyperlink" Target="https://www.amboss.com/us/knowledge/Toxoplasmosis#Zd216826c3fee86b9640471adcac0efd9" TargetMode="External" /><Relationship Id="rId2" Type="http://schemas.openxmlformats.org/officeDocument/2006/relationships/notesSlide" Target="../notesSlides/notesSlide14.xml" /><Relationship Id="rId1" Type="http://schemas.openxmlformats.org/officeDocument/2006/relationships/slideLayout" Target="../slideLayouts/slideLayout14.xml" /><Relationship Id="rId5" Type="http://schemas.openxmlformats.org/officeDocument/2006/relationships/image" Target="../media/image8.jpeg" /><Relationship Id="rId4" Type="http://schemas.openxmlformats.org/officeDocument/2006/relationships/hyperlink" Target="https://www.amboss.com/us/knowledge/The_placenta,_umbilical_cord,_and_amniotic_sac#Z414c23d8bf8265247dd2e1e7e9b0d89c" TargetMode="External" /></Relationships>
</file>

<file path=ppt/slides/_rels/slide1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10.png" /><Relationship Id="rId2" Type="http://schemas.openxmlformats.org/officeDocument/2006/relationships/diagramData" Target="../diagrams/data1.xml" /><Relationship Id="rId1" Type="http://schemas.openxmlformats.org/officeDocument/2006/relationships/slideLayout" Target="../slideLayouts/slideLayout2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14.xml" /><Relationship Id="rId4" Type="http://schemas.openxmlformats.org/officeDocument/2006/relationships/image" Target="../media/image3.jpeg" /></Relationships>
</file>

<file path=ppt/slides/_rels/slide2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3.xml" /><Relationship Id="rId4" Type="http://schemas.openxmlformats.org/officeDocument/2006/relationships/image" Target="../media/image13.jpe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5.xml.rels><?xml version="1.0" encoding="UTF-8" standalone="yes"?>
<Relationships xmlns="http://schemas.openxmlformats.org/package/2006/relationships"><Relationship Id="rId2" Type="http://schemas.openxmlformats.org/officeDocument/2006/relationships/image" Target="../media/image14.gif" /><Relationship Id="rId1" Type="http://schemas.openxmlformats.org/officeDocument/2006/relationships/slideLayout" Target="../slideLayouts/slideLayout23.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3.xml" /></Relationships>
</file>

<file path=ppt/slides/_rels/slide27.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5.xml" /><Relationship Id="rId1" Type="http://schemas.openxmlformats.org/officeDocument/2006/relationships/slideLayout" Target="../slideLayouts/slideLayout23.xml" /></Relationships>
</file>

<file path=ppt/slides/_rels/slide2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4.xml" /></Relationships>
</file>

<file path=ppt/slides/_rels/slide3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8.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4.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4.xml.rels><?xml version="1.0" encoding="UTF-8" standalone="yes"?>
<Relationships xmlns="http://schemas.openxmlformats.org/package/2006/relationships"><Relationship Id="rId3" Type="http://schemas.openxmlformats.org/officeDocument/2006/relationships/hyperlink" Target="https://my.clevelandclinic.org/health/articles/9709-pregnancy-am-i-pregnant" TargetMode="External" /><Relationship Id="rId2" Type="http://schemas.openxmlformats.org/officeDocument/2006/relationships/notesSlide" Target="../notesSlides/notesSlide2.xml" /><Relationship Id="rId1" Type="http://schemas.openxmlformats.org/officeDocument/2006/relationships/slideLayout" Target="../slideLayouts/slideLayout14.xml" /><Relationship Id="rId4" Type="http://schemas.openxmlformats.org/officeDocument/2006/relationships/hyperlink" Target="https://my.clevelandclinic.org/health/articles/9675-pregnancy-types-of-delivery" TargetMode="Externa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4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jpeg" /><Relationship Id="rId1" Type="http://schemas.openxmlformats.org/officeDocument/2006/relationships/slideLayout" Target="../slideLayouts/slideLayout2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4.xml.rels><?xml version="1.0" encoding="UTF-8" standalone="yes"?>
<Relationships xmlns="http://schemas.openxmlformats.org/package/2006/relationships"><Relationship Id="rId2" Type="http://schemas.openxmlformats.org/officeDocument/2006/relationships/hyperlink" Target="https://www.cdc.gov/zika/causes/index.html" TargetMode="External" /><Relationship Id="rId1" Type="http://schemas.openxmlformats.org/officeDocument/2006/relationships/slideLayout" Target="../slideLayouts/slideLayout14.xml" /></Relationships>
</file>

<file path=ppt/slides/_rels/slide45.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14.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8.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14.xml" /></Relationships>
</file>

<file path=ppt/slides/_rels/slide49.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3" Type="http://schemas.openxmlformats.org/officeDocument/2006/relationships/hyperlink" Target="https://my.clevelandclinic.org/health/body/22337-placenta" TargetMode="External" /><Relationship Id="rId2" Type="http://schemas.openxmlformats.org/officeDocument/2006/relationships/notesSlide" Target="../notesSlides/notesSlide3.xml" /><Relationship Id="rId1" Type="http://schemas.openxmlformats.org/officeDocument/2006/relationships/slideLayout" Target="../slideLayouts/slideLayout14.xml" /><Relationship Id="rId5" Type="http://schemas.openxmlformats.org/officeDocument/2006/relationships/image" Target="../media/image5.jpeg" /><Relationship Id="rId4" Type="http://schemas.openxmlformats.org/officeDocument/2006/relationships/hyperlink" Target="https://my.clevelandclinic.org/health/articles/5182-breastfeeding" TargetMode="External" /></Relationships>
</file>

<file path=ppt/slides/_rels/slide50.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23.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5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3.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55.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3.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57.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3.xml" /></Relationships>
</file>

<file path=ppt/slides/_rels/slide58.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3.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6.xml.rels><?xml version="1.0" encoding="UTF-8" standalone="yes"?>
<Relationships xmlns="http://schemas.openxmlformats.org/package/2006/relationships"><Relationship Id="rId3" Type="http://schemas.openxmlformats.org/officeDocument/2006/relationships/hyperlink" Target="https://my.clevelandclinic.org/health/diseases/12230-birth-defects" TargetMode="External" /><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60.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3.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62.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3.xml" /></Relationships>
</file>

<file path=ppt/slides/_rels/slide63.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3.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66.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3.xml" /></Relationships>
</file>

<file path=ppt/slides/_rels/slide67.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3.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5.xml" /><Relationship Id="rId1" Type="http://schemas.openxmlformats.org/officeDocument/2006/relationships/slideLayout" Target="../slideLayouts/slideLayout14.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77.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0.png" /><Relationship Id="rId1" Type="http://schemas.openxmlformats.org/officeDocument/2006/relationships/slideLayout" Target="../slideLayouts/slideLayout14.xml" /></Relationships>
</file>

<file path=ppt/slides/_rels/slide78.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14.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3" Type="http://schemas.openxmlformats.org/officeDocument/2006/relationships/hyperlink" Target="https://health.clevelandclinic.org/how-you-can-cope-with-declining-senses-as-you-age/" TargetMode="External" /><Relationship Id="rId2" Type="http://schemas.openxmlformats.org/officeDocument/2006/relationships/notesSlide" Target="../notesSlides/notesSlide6.xml" /><Relationship Id="rId1" Type="http://schemas.openxmlformats.org/officeDocument/2006/relationships/slideLayout" Target="../slideLayouts/slideLayout14.xml" /><Relationship Id="rId5" Type="http://schemas.openxmlformats.org/officeDocument/2006/relationships/hyperlink" Target="https://my.clevelandclinic.org/health/diseases/4865-learning-disabilities-what-you-need-to-know" TargetMode="External" /><Relationship Id="rId4" Type="http://schemas.openxmlformats.org/officeDocument/2006/relationships/hyperlink" Target="https://my.clevelandclinic.org/health/diseases/22789-seizure" TargetMode="External" /></Relationships>
</file>

<file path=ppt/slides/_rels/slide80.xml.rels><?xml version="1.0" encoding="UTF-8" standalone="yes"?>
<Relationships xmlns="http://schemas.openxmlformats.org/package/2006/relationships"><Relationship Id="rId8" Type="http://schemas.openxmlformats.org/officeDocument/2006/relationships/image" Target="../media/image49.png" /><Relationship Id="rId3" Type="http://schemas.openxmlformats.org/officeDocument/2006/relationships/image" Target="../media/image44.png" /><Relationship Id="rId7" Type="http://schemas.openxmlformats.org/officeDocument/2006/relationships/image" Target="../media/image48.png" /><Relationship Id="rId2" Type="http://schemas.openxmlformats.org/officeDocument/2006/relationships/image" Target="../media/image43.jpg" /><Relationship Id="rId1" Type="http://schemas.openxmlformats.org/officeDocument/2006/relationships/slideLayout" Target="../slideLayouts/slideLayout24.xml" /><Relationship Id="rId6" Type="http://schemas.openxmlformats.org/officeDocument/2006/relationships/image" Target="../media/image47.png" /><Relationship Id="rId11" Type="http://schemas.openxmlformats.org/officeDocument/2006/relationships/image" Target="../media/image52.png" /><Relationship Id="rId5" Type="http://schemas.openxmlformats.org/officeDocument/2006/relationships/image" Target="../media/image46.png" /><Relationship Id="rId10" Type="http://schemas.openxmlformats.org/officeDocument/2006/relationships/image" Target="../media/image51.png" /><Relationship Id="rId4" Type="http://schemas.openxmlformats.org/officeDocument/2006/relationships/image" Target="../media/image45.png" /><Relationship Id="rId9" Type="http://schemas.openxmlformats.org/officeDocument/2006/relationships/image" Target="../media/image50.png" /></Relationships>
</file>

<file path=ppt/slides/_rels/slide81.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14.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84.xml.rels><?xml version="1.0" encoding="UTF-8" standalone="yes"?>
<Relationships xmlns="http://schemas.openxmlformats.org/package/2006/relationships"><Relationship Id="rId2" Type="http://schemas.openxmlformats.org/officeDocument/2006/relationships/image" Target="../media/image54.png" /><Relationship Id="rId1" Type="http://schemas.openxmlformats.org/officeDocument/2006/relationships/slideLayout" Target="../slideLayouts/slideLayout14.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3.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3.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3.xml" /></Relationships>
</file>

<file path=ppt/slides/_rels/slide89.xml.rels><?xml version="1.0" encoding="UTF-8" standalone="yes"?>
<Relationships xmlns="http://schemas.openxmlformats.org/package/2006/relationships"><Relationship Id="rId2" Type="http://schemas.openxmlformats.org/officeDocument/2006/relationships/image" Target="../media/image55.png" /><Relationship Id="rId1" Type="http://schemas.openxmlformats.org/officeDocument/2006/relationships/slideLayout" Target="../slideLayouts/slideLayout23.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4.xml" /></Relationships>
</file>

<file path=ppt/slides/_rels/slide90.xml.rels><?xml version="1.0" encoding="UTF-8" standalone="yes"?>
<Relationships xmlns="http://schemas.openxmlformats.org/package/2006/relationships"><Relationship Id="rId3" Type="http://schemas.openxmlformats.org/officeDocument/2006/relationships/image" Target="../media/image56.png" /><Relationship Id="rId2" Type="http://schemas.openxmlformats.org/officeDocument/2006/relationships/notesSlide" Target="../notesSlides/notesSlide19.xml" /><Relationship Id="rId1" Type="http://schemas.openxmlformats.org/officeDocument/2006/relationships/slideLayout" Target="../slideLayouts/slideLayout23.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92.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25.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94.xml.rels><?xml version="1.0" encoding="UTF-8" standalone="yes"?>
<Relationships xmlns="http://schemas.openxmlformats.org/package/2006/relationships"><Relationship Id="rId2" Type="http://schemas.openxmlformats.org/officeDocument/2006/relationships/image" Target="../media/image58.png" /><Relationship Id="rId1" Type="http://schemas.openxmlformats.org/officeDocument/2006/relationships/slideLayout" Target="../slideLayouts/slideLayout26.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6.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6.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A029F-D7B5-7755-EA9D-A7EEFF6B96D2}"/>
              </a:ext>
            </a:extLst>
          </p:cNvPr>
          <p:cNvSpPr>
            <a:spLocks noGrp="1"/>
          </p:cNvSpPr>
          <p:nvPr>
            <p:ph type="ctrTitle"/>
          </p:nvPr>
        </p:nvSpPr>
        <p:spPr>
          <a:xfrm>
            <a:off x="1050389" y="914881"/>
            <a:ext cx="5212188" cy="964407"/>
          </a:xfrm>
        </p:spPr>
        <p:txBody>
          <a:bodyPr vert="horz" lIns="91440" tIns="45720" rIns="91440" bIns="45720" rtlCol="0" anchor="b">
            <a:normAutofit/>
          </a:bodyPr>
          <a:lstStyle/>
          <a:p>
            <a:r>
              <a:rPr lang="en-US" sz="3000" kern="1200" cap="all" spc="300" baseline="0">
                <a:solidFill>
                  <a:schemeClr val="tx2"/>
                </a:solidFill>
                <a:latin typeface="+mj-lt"/>
                <a:ea typeface="+mj-ea"/>
                <a:cs typeface="+mj-cs"/>
              </a:rPr>
              <a:t>TORCH infections in pregnancy</a:t>
            </a:r>
            <a:endParaRPr lang="en-US" sz="3000" kern="1200" cap="all" spc="300" baseline="0" dirty="0">
              <a:solidFill>
                <a:schemeClr val="tx2"/>
              </a:solidFill>
              <a:latin typeface="+mj-lt"/>
              <a:ea typeface="+mj-ea"/>
              <a:cs typeface="+mj-cs"/>
            </a:endParaRPr>
          </a:p>
        </p:txBody>
      </p:sp>
      <p:sp>
        <p:nvSpPr>
          <p:cNvPr id="3" name="Subtitle 2">
            <a:extLst>
              <a:ext uri="{FF2B5EF4-FFF2-40B4-BE49-F238E27FC236}">
                <a16:creationId xmlns:a16="http://schemas.microsoft.com/office/drawing/2014/main" id="{B7B0AE74-CF11-8ED3-351C-BA2FA844E3CE}"/>
              </a:ext>
            </a:extLst>
          </p:cNvPr>
          <p:cNvSpPr>
            <a:spLocks noGrp="1"/>
          </p:cNvSpPr>
          <p:nvPr>
            <p:ph type="subTitle" idx="1"/>
          </p:nvPr>
        </p:nvSpPr>
        <p:spPr>
          <a:xfrm>
            <a:off x="926048" y="2146570"/>
            <a:ext cx="5824204" cy="3957196"/>
          </a:xfrm>
        </p:spPr>
        <p:txBody>
          <a:bodyPr vert="horz" lIns="91440" tIns="45720" rIns="91440" bIns="45720" numCol="2" rtlCol="0">
            <a:normAutofit/>
          </a:bodyPr>
          <a:lstStyle/>
          <a:p>
            <a:pPr algn="l"/>
            <a:r>
              <a:rPr lang="en-US"/>
              <a:t>Presented by: </a:t>
            </a:r>
          </a:p>
          <a:p>
            <a:pPr indent="-228600" algn="l">
              <a:buFont typeface="Arial" panose="020B0604020202020204" pitchFamily="34" charset="0"/>
              <a:buChar char="•"/>
            </a:pPr>
            <a:r>
              <a:rPr lang="en-US"/>
              <a:t>Jafar Radawneh</a:t>
            </a:r>
          </a:p>
          <a:p>
            <a:pPr indent="-228600" algn="l">
              <a:buFont typeface="Arial" panose="020B0604020202020204" pitchFamily="34" charset="0"/>
              <a:buChar char="•"/>
            </a:pPr>
            <a:r>
              <a:rPr lang="en-US"/>
              <a:t>Maysa Eyalsalman</a:t>
            </a:r>
          </a:p>
          <a:p>
            <a:pPr indent="-228600" algn="l">
              <a:buFont typeface="Arial" panose="020B0604020202020204" pitchFamily="34" charset="0"/>
              <a:buChar char="•"/>
            </a:pPr>
            <a:r>
              <a:rPr lang="en-US"/>
              <a:t>Ibraheem Alkhawaldeh</a:t>
            </a:r>
          </a:p>
          <a:p>
            <a:pPr indent="-228600" algn="l">
              <a:buFont typeface="Arial" panose="020B0604020202020204" pitchFamily="34" charset="0"/>
              <a:buChar char="•"/>
            </a:pPr>
            <a:r>
              <a:rPr lang="en-US"/>
              <a:t>Maryam Al-abadi</a:t>
            </a:r>
          </a:p>
          <a:p>
            <a:pPr indent="-228600" algn="l">
              <a:buFont typeface="Arial" panose="020B0604020202020204" pitchFamily="34" charset="0"/>
              <a:buChar char="•"/>
            </a:pPr>
            <a:r>
              <a:rPr lang="en-US"/>
              <a:t>Raghad Amr</a:t>
            </a:r>
          </a:p>
          <a:p>
            <a:pPr indent="-228600" algn="l">
              <a:buFont typeface="Arial" panose="020B0604020202020204" pitchFamily="34" charset="0"/>
              <a:buChar char="•"/>
            </a:pPr>
            <a:r>
              <a:rPr lang="en-US"/>
              <a:t>Hasan Salahat</a:t>
            </a:r>
          </a:p>
          <a:p>
            <a:pPr algn="l"/>
            <a:r>
              <a:rPr lang="en-US"/>
              <a:t> </a:t>
            </a:r>
            <a:endParaRPr lang="ar-JO"/>
          </a:p>
          <a:p>
            <a:pPr algn="l"/>
            <a:r>
              <a:rPr lang="en-US"/>
              <a:t>Supervised by: </a:t>
            </a:r>
          </a:p>
          <a:p>
            <a:pPr indent="-228600" algn="l">
              <a:buFont typeface="Arial" panose="020B0604020202020204" pitchFamily="34" charset="0"/>
              <a:buChar char="•"/>
            </a:pPr>
            <a:r>
              <a:rPr lang="en-US"/>
              <a:t>Dr. Seham Abufrajeh</a:t>
            </a:r>
            <a:endParaRPr lang="en-US" dirty="0"/>
          </a:p>
        </p:txBody>
      </p:sp>
      <p:pic>
        <p:nvPicPr>
          <p:cNvPr id="4" name="Picture 3" descr="Cloudy oil paint art">
            <a:extLst>
              <a:ext uri="{FF2B5EF4-FFF2-40B4-BE49-F238E27FC236}">
                <a16:creationId xmlns:a16="http://schemas.microsoft.com/office/drawing/2014/main" id="{324DB8D1-5687-F0C6-2ABD-0E614CFF4798}"/>
              </a:ext>
            </a:extLst>
          </p:cNvPr>
          <p:cNvPicPr>
            <a:picLocks noChangeAspect="1"/>
          </p:cNvPicPr>
          <p:nvPr/>
        </p:nvPicPr>
        <p:blipFill>
          <a:blip r:embed="rId2"/>
          <a:srcRect r="54016" b="-1"/>
          <a:stretch/>
        </p:blipFill>
        <p:spPr>
          <a:xfrm>
            <a:off x="7467600" y="10"/>
            <a:ext cx="4724400" cy="6857988"/>
          </a:xfrm>
          <a:prstGeom prst="rect">
            <a:avLst/>
          </a:prstGeom>
        </p:spPr>
      </p:pic>
    </p:spTree>
    <p:extLst>
      <p:ext uri="{BB962C8B-B14F-4D97-AF65-F5344CB8AC3E}">
        <p14:creationId xmlns:p14="http://schemas.microsoft.com/office/powerpoint/2010/main" val="53861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406400" y="685800"/>
            <a:ext cx="110364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How are TORCH infections diagnosed during pregnancy?</a:t>
            </a:r>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pPr marL="194728" indent="0">
              <a:buNone/>
            </a:pPr>
            <a:r>
              <a:rPr lang="en-US" sz="2667" dirty="0">
                <a:solidFill>
                  <a:srgbClr val="343536"/>
                </a:solidFill>
                <a:latin typeface="Source Sans Pro" panose="020F0502020204030204" pitchFamily="34" charset="0"/>
              </a:rPr>
              <a:t>TORCH infections are diagnosed through </a:t>
            </a:r>
            <a:r>
              <a:rPr lang="en-US" sz="2667" b="1" dirty="0">
                <a:solidFill>
                  <a:srgbClr val="FF0000"/>
                </a:solidFill>
                <a:latin typeface="Source Sans Pro" panose="020F0502020204030204" pitchFamily="34" charset="0"/>
              </a:rPr>
              <a:t>blood tests, PCR</a:t>
            </a:r>
            <a:r>
              <a:rPr lang="en-US" sz="2667" dirty="0">
                <a:solidFill>
                  <a:srgbClr val="FF0000"/>
                </a:solidFill>
                <a:latin typeface="Source Sans Pro" panose="020F0502020204030204" pitchFamily="34" charset="0"/>
              </a:rPr>
              <a:t> </a:t>
            </a:r>
            <a:r>
              <a:rPr lang="en-US" sz="2667" dirty="0">
                <a:solidFill>
                  <a:srgbClr val="343536"/>
                </a:solidFill>
                <a:latin typeface="Source Sans Pro" panose="020F0502020204030204" pitchFamily="34" charset="0"/>
              </a:rPr>
              <a:t>(polymerase chain reaction) tests and </a:t>
            </a:r>
            <a:r>
              <a:rPr lang="en-US" sz="2667" b="1" dirty="0">
                <a:solidFill>
                  <a:srgbClr val="FF0000"/>
                </a:solidFill>
                <a:latin typeface="Source Sans Pro" panose="020F0502020204030204" pitchFamily="34" charset="0"/>
              </a:rPr>
              <a:t>viral cultures</a:t>
            </a:r>
            <a:r>
              <a:rPr lang="en-US" sz="2667" dirty="0">
                <a:solidFill>
                  <a:srgbClr val="343536"/>
                </a:solidFill>
                <a:latin typeface="Source Sans Pro" panose="020F0502020204030204" pitchFamily="34" charset="0"/>
              </a:rPr>
              <a:t>. A viral culture is when your healthcare provider takes a sample of fluid, cells or tissue from your body and tests it for infectious diseases. Common areas include </a:t>
            </a:r>
            <a:r>
              <a:rPr lang="en-US" sz="2667" b="1" dirty="0">
                <a:solidFill>
                  <a:srgbClr val="FF0000"/>
                </a:solidFill>
                <a:latin typeface="Source Sans Pro" panose="020F0502020204030204" pitchFamily="34" charset="0"/>
              </a:rPr>
              <a:t>saliva</a:t>
            </a:r>
            <a:r>
              <a:rPr lang="en-US" sz="2667" b="1" dirty="0">
                <a:solidFill>
                  <a:srgbClr val="343536"/>
                </a:solidFill>
                <a:latin typeface="Source Sans Pro" panose="020F0502020204030204" pitchFamily="34" charset="0"/>
              </a:rPr>
              <a:t> </a:t>
            </a:r>
            <a:r>
              <a:rPr lang="en-US" sz="2667" dirty="0">
                <a:solidFill>
                  <a:srgbClr val="343536"/>
                </a:solidFill>
                <a:latin typeface="Source Sans Pro" panose="020F0502020204030204" pitchFamily="34" charset="0"/>
              </a:rPr>
              <a:t>from your mouth, </a:t>
            </a:r>
            <a:r>
              <a:rPr lang="en-US" sz="2667" b="1" dirty="0">
                <a:solidFill>
                  <a:srgbClr val="FF0000"/>
                </a:solidFill>
                <a:latin typeface="Source Sans Pro" panose="020F0502020204030204" pitchFamily="34" charset="0"/>
              </a:rPr>
              <a:t>mucus</a:t>
            </a:r>
            <a:r>
              <a:rPr lang="en-US" sz="2667" b="1" dirty="0">
                <a:solidFill>
                  <a:srgbClr val="343536"/>
                </a:solidFill>
                <a:latin typeface="Source Sans Pro" panose="020F0502020204030204" pitchFamily="34" charset="0"/>
              </a:rPr>
              <a:t> </a:t>
            </a:r>
            <a:r>
              <a:rPr lang="en-US" sz="2667" dirty="0">
                <a:solidFill>
                  <a:srgbClr val="343536"/>
                </a:solidFill>
                <a:latin typeface="Source Sans Pro" panose="020F0502020204030204" pitchFamily="34" charset="0"/>
              </a:rPr>
              <a:t>from your nose, </a:t>
            </a:r>
            <a:r>
              <a:rPr lang="en-US" sz="2667" b="1" dirty="0">
                <a:solidFill>
                  <a:srgbClr val="FF0000"/>
                </a:solidFill>
                <a:latin typeface="Source Sans Pro" panose="020F0502020204030204" pitchFamily="34" charset="0"/>
              </a:rPr>
              <a:t>blood</a:t>
            </a:r>
            <a:r>
              <a:rPr lang="en-US" sz="2667" dirty="0">
                <a:solidFill>
                  <a:srgbClr val="343536"/>
                </a:solidFill>
                <a:latin typeface="Source Sans Pro" panose="020F0502020204030204" pitchFamily="34" charset="0"/>
              </a:rPr>
              <a:t>, </a:t>
            </a:r>
            <a:r>
              <a:rPr lang="en-US" sz="2667" b="1" dirty="0">
                <a:solidFill>
                  <a:srgbClr val="FF0000"/>
                </a:solidFill>
                <a:latin typeface="Source Sans Pro" panose="020F0502020204030204" pitchFamily="34" charset="0"/>
              </a:rPr>
              <a:t>urine</a:t>
            </a:r>
            <a:r>
              <a:rPr lang="en-US" sz="2667" dirty="0">
                <a:solidFill>
                  <a:srgbClr val="343536"/>
                </a:solidFill>
                <a:latin typeface="Source Sans Pro" panose="020F0502020204030204" pitchFamily="34" charset="0"/>
              </a:rPr>
              <a:t>, </a:t>
            </a:r>
            <a:r>
              <a:rPr lang="en-US" sz="2667" b="1" dirty="0">
                <a:solidFill>
                  <a:srgbClr val="FF0000"/>
                </a:solidFill>
                <a:latin typeface="Source Sans Pro" panose="020F0502020204030204" pitchFamily="34" charset="0"/>
              </a:rPr>
              <a:t>amniotic</a:t>
            </a:r>
            <a:r>
              <a:rPr lang="en-US" sz="2667" b="1" dirty="0">
                <a:solidFill>
                  <a:srgbClr val="343536"/>
                </a:solidFill>
                <a:latin typeface="Source Sans Pro" panose="020F0502020204030204" pitchFamily="34" charset="0"/>
              </a:rPr>
              <a:t> </a:t>
            </a:r>
            <a:r>
              <a:rPr lang="en-US" sz="2667" b="1" dirty="0">
                <a:solidFill>
                  <a:srgbClr val="FF0000"/>
                </a:solidFill>
                <a:latin typeface="Source Sans Pro" panose="020F0502020204030204" pitchFamily="34" charset="0"/>
              </a:rPr>
              <a:t>fluid</a:t>
            </a:r>
            <a:r>
              <a:rPr lang="en-US" sz="2667" b="1" dirty="0">
                <a:solidFill>
                  <a:srgbClr val="343536"/>
                </a:solidFill>
                <a:latin typeface="Source Sans Pro" panose="020F0502020204030204" pitchFamily="34" charset="0"/>
              </a:rPr>
              <a:t> </a:t>
            </a:r>
            <a:r>
              <a:rPr lang="en-US" sz="2667" dirty="0">
                <a:solidFill>
                  <a:srgbClr val="343536"/>
                </a:solidFill>
                <a:latin typeface="Source Sans Pro" panose="020F0502020204030204" pitchFamily="34" charset="0"/>
              </a:rPr>
              <a:t>or </a:t>
            </a:r>
            <a:r>
              <a:rPr lang="en-US" sz="2667" b="1" dirty="0">
                <a:solidFill>
                  <a:srgbClr val="FF0000"/>
                </a:solidFill>
                <a:latin typeface="Source Sans Pro" panose="020F0502020204030204" pitchFamily="34" charset="0"/>
              </a:rPr>
              <a:t>fluid</a:t>
            </a:r>
            <a:r>
              <a:rPr lang="en-US" sz="2667" b="1" dirty="0">
                <a:solidFill>
                  <a:srgbClr val="343536"/>
                </a:solidFill>
                <a:latin typeface="Source Sans Pro" panose="020F0502020204030204" pitchFamily="34" charset="0"/>
              </a:rPr>
              <a:t> </a:t>
            </a:r>
            <a:r>
              <a:rPr lang="en-US" sz="2667" dirty="0">
                <a:solidFill>
                  <a:srgbClr val="000000"/>
                </a:solidFill>
                <a:latin typeface="Source Sans Pro" panose="020F0502020204030204" pitchFamily="34" charset="0"/>
              </a:rPr>
              <a:t>from </a:t>
            </a:r>
            <a:r>
              <a:rPr lang="en-US" sz="2667" dirty="0">
                <a:solidFill>
                  <a:srgbClr val="343536"/>
                </a:solidFill>
                <a:latin typeface="Source Sans Pro" panose="020F0502020204030204" pitchFamily="34" charset="0"/>
              </a:rPr>
              <a:t>a skin rash or sore.</a:t>
            </a:r>
          </a:p>
          <a:p>
            <a:pPr marL="194728" indent="0">
              <a:buNone/>
            </a:pPr>
            <a:r>
              <a:rPr lang="en-US" sz="2667" dirty="0">
                <a:solidFill>
                  <a:srgbClr val="343536"/>
                </a:solidFill>
                <a:latin typeface="Source Sans Pro" panose="020F0502020204030204" pitchFamily="34" charset="0"/>
              </a:rPr>
              <a:t> PCR tests work by detecting the genetic material of a virus in a fluid sample.</a:t>
            </a:r>
          </a:p>
          <a:p>
            <a:pPr marL="194728" indent="0">
              <a:buNone/>
            </a:pPr>
            <a:r>
              <a:rPr lang="en-US" sz="2667" b="1" dirty="0">
                <a:solidFill>
                  <a:srgbClr val="FF0000"/>
                </a:solidFill>
                <a:latin typeface="Source Sans Pro" panose="020F0502020204030204" pitchFamily="34" charset="0"/>
              </a:rPr>
              <a:t>Some congenital disorders, growth problems or issues with major organ development </a:t>
            </a:r>
            <a:r>
              <a:rPr lang="en-US" sz="2667" dirty="0">
                <a:solidFill>
                  <a:srgbClr val="343536"/>
                </a:solidFill>
                <a:latin typeface="Source Sans Pro" panose="020F0502020204030204" pitchFamily="34" charset="0"/>
              </a:rPr>
              <a:t>can be seen on </a:t>
            </a:r>
            <a:r>
              <a:rPr lang="en-US" sz="2667" b="1" dirty="0">
                <a:solidFill>
                  <a:srgbClr val="FF0000"/>
                </a:solidFill>
                <a:latin typeface="Source Sans Pro" panose="020F0502020204030204" pitchFamily="34" charset="0"/>
              </a:rPr>
              <a:t>prenatal</a:t>
            </a:r>
            <a:r>
              <a:rPr lang="en-US" sz="2667" dirty="0">
                <a:solidFill>
                  <a:srgbClr val="343536"/>
                </a:solidFill>
                <a:latin typeface="Source Sans Pro" panose="020F0502020204030204" pitchFamily="34" charset="0"/>
              </a:rPr>
              <a:t> </a:t>
            </a:r>
            <a:r>
              <a:rPr lang="en-US" sz="2667" b="1" dirty="0">
                <a:solidFill>
                  <a:srgbClr val="FF0000"/>
                </a:solidFill>
                <a:latin typeface="Source Sans Pro" panose="020F0502020204030204" pitchFamily="34" charset="0"/>
              </a:rPr>
              <a:t>ultrasound</a:t>
            </a:r>
            <a:r>
              <a:rPr lang="en-US" sz="2667" dirty="0">
                <a:solidFill>
                  <a:srgbClr val="343536"/>
                </a:solidFill>
                <a:latin typeface="Source Sans Pro" panose="020F0502020204030204" pitchFamily="34" charset="0"/>
              </a:rPr>
              <a:t> and diagnosed before birth.</a:t>
            </a:r>
          </a:p>
          <a:p>
            <a:pPr marL="243834" indent="-274313">
              <a:buClr>
                <a:schemeClr val="dk2"/>
              </a:buClr>
              <a:buSzPts val="1800"/>
              <a:buChar char="●"/>
            </a:pPr>
            <a:endParaRPr sz="1867" dirty="0">
              <a:solidFill>
                <a:schemeClr val="accent3">
                  <a:lumMod val="50000"/>
                </a:schemeClr>
              </a:solidFill>
            </a:endParaRPr>
          </a:p>
        </p:txBody>
      </p:sp>
    </p:spTree>
    <p:extLst>
      <p:ext uri="{BB962C8B-B14F-4D97-AF65-F5344CB8AC3E}">
        <p14:creationId xmlns:p14="http://schemas.microsoft.com/office/powerpoint/2010/main" val="30339209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AA04D1FE-0C60-C393-292E-625DAA728028}"/>
              </a:ext>
            </a:extLst>
          </p:cNvPr>
          <p:cNvSpPr>
            <a:spLocks noGrp="1"/>
          </p:cNvSpPr>
          <p:nvPr>
            <p:ph type="title"/>
          </p:nvPr>
        </p:nvSpPr>
        <p:spPr>
          <a:xfrm>
            <a:off x="275771" y="203200"/>
            <a:ext cx="8502469" cy="1584325"/>
          </a:xfrm>
        </p:spPr>
        <p:txBody>
          <a:bodyPr anchor="ctr">
            <a:normAutofit/>
          </a:bodyPr>
          <a:lstStyle/>
          <a:p>
            <a:r>
              <a:rPr lang="en-US" dirty="0"/>
              <a:t>Pre-exposure prophylaxis </a:t>
            </a:r>
          </a:p>
        </p:txBody>
      </p:sp>
      <p:sp>
        <p:nvSpPr>
          <p:cNvPr id="3" name="Content Placeholder 2">
            <a:extLst>
              <a:ext uri="{FF2B5EF4-FFF2-40B4-BE49-F238E27FC236}">
                <a16:creationId xmlns:a16="http://schemas.microsoft.com/office/drawing/2014/main" id="{67243651-D60A-D58B-6EF9-D9160C40C9C7}"/>
              </a:ext>
            </a:extLst>
          </p:cNvPr>
          <p:cNvSpPr>
            <a:spLocks noGrp="1"/>
          </p:cNvSpPr>
          <p:nvPr>
            <p:ph idx="1"/>
          </p:nvPr>
        </p:nvSpPr>
        <p:spPr>
          <a:xfrm>
            <a:off x="275771" y="1990725"/>
            <a:ext cx="8502469" cy="3973513"/>
          </a:xfrm>
        </p:spPr>
        <p:txBody>
          <a:bodyPr>
            <a:normAutofit fontScale="92500" lnSpcReduction="20000"/>
          </a:bodyPr>
          <a:lstStyle/>
          <a:p>
            <a:r>
              <a:rPr lang="en-US" dirty="0"/>
              <a:t>VARIVAX, a live attenuated varicella vaccine, is contraindicated in pregnancy. </a:t>
            </a:r>
          </a:p>
          <a:p>
            <a:r>
              <a:rPr lang="en-US" dirty="0"/>
              <a:t>Non-pregnant non-immune women should receive 2 doses (4-8 weeks apart) </a:t>
            </a:r>
          </a:p>
          <a:p>
            <a:r>
              <a:rPr lang="en-US" dirty="0"/>
              <a:t>	- Avoid pregnancy for 1 month after vaccination. </a:t>
            </a:r>
          </a:p>
          <a:p>
            <a:r>
              <a:rPr lang="en-US" dirty="0"/>
              <a:t>Or can be given immediately after delivery with the second dose administered at the six-week postpartum visit.</a:t>
            </a:r>
          </a:p>
          <a:p>
            <a:r>
              <a:rPr lang="en-US" dirty="0"/>
              <a:t>The attenuated vaccine virus is not secreted in breast milk. Thus, postpartum vaccination should not be delayed because of breastfeeding</a:t>
            </a:r>
          </a:p>
          <a:p>
            <a:endParaRPr lang="en-US" dirty="0"/>
          </a:p>
        </p:txBody>
      </p:sp>
    </p:spTree>
    <p:extLst>
      <p:ext uri="{BB962C8B-B14F-4D97-AF65-F5344CB8AC3E}">
        <p14:creationId xmlns:p14="http://schemas.microsoft.com/office/powerpoint/2010/main" val="23166713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6459A430-14FB-99B7-BFA9-978E4C02F442}"/>
              </a:ext>
            </a:extLst>
          </p:cNvPr>
          <p:cNvSpPr>
            <a:spLocks noGrp="1"/>
          </p:cNvSpPr>
          <p:nvPr>
            <p:ph type="title"/>
          </p:nvPr>
        </p:nvSpPr>
        <p:spPr>
          <a:xfrm>
            <a:off x="297543" y="210457"/>
            <a:ext cx="8480697" cy="1228121"/>
          </a:xfrm>
        </p:spPr>
        <p:txBody>
          <a:bodyPr anchor="ctr">
            <a:normAutofit/>
          </a:bodyPr>
          <a:lstStyle/>
          <a:p>
            <a:r>
              <a:rPr lang="en-US" dirty="0"/>
              <a:t>Management of maternal exposure</a:t>
            </a:r>
          </a:p>
        </p:txBody>
      </p:sp>
      <p:sp>
        <p:nvSpPr>
          <p:cNvPr id="3" name="Content Placeholder 2">
            <a:extLst>
              <a:ext uri="{FF2B5EF4-FFF2-40B4-BE49-F238E27FC236}">
                <a16:creationId xmlns:a16="http://schemas.microsoft.com/office/drawing/2014/main" id="{CB72C9CB-1FB1-0458-CBA0-4D63A34B60D4}"/>
              </a:ext>
            </a:extLst>
          </p:cNvPr>
          <p:cNvSpPr>
            <a:spLocks noGrp="1"/>
          </p:cNvSpPr>
          <p:nvPr>
            <p:ph idx="1"/>
          </p:nvPr>
        </p:nvSpPr>
        <p:spPr>
          <a:xfrm>
            <a:off x="297543" y="1502646"/>
            <a:ext cx="11596914" cy="3451018"/>
          </a:xfrm>
        </p:spPr>
        <p:txBody>
          <a:bodyPr>
            <a:normAutofit/>
          </a:bodyPr>
          <a:lstStyle/>
          <a:p>
            <a:pPr marL="285750" indent="-285750">
              <a:buFont typeface="Wingdings" panose="05000000000000000000" pitchFamily="2" charset="2"/>
              <a:buChar char="v"/>
            </a:pPr>
            <a:r>
              <a:rPr lang="en-US" dirty="0"/>
              <a:t>Exposed gravidas with a </a:t>
            </a:r>
            <a:r>
              <a:rPr lang="en-US" u="sng" dirty="0"/>
              <a:t>negative</a:t>
            </a:r>
            <a:r>
              <a:rPr lang="en-US" dirty="0"/>
              <a:t> clinical history of prior chickenpox or vaccination should undergo VZV serological testing</a:t>
            </a:r>
          </a:p>
          <a:p>
            <a:pPr marL="571500" lvl="1" indent="-285750">
              <a:buFont typeface="Wingdings" panose="05000000000000000000" pitchFamily="2" charset="2"/>
              <a:buChar char="v"/>
            </a:pPr>
            <a:r>
              <a:rPr lang="en-US" dirty="0"/>
              <a:t>At least 70 percent of these women will be seropositive and thus immune.</a:t>
            </a:r>
          </a:p>
          <a:p>
            <a:pPr marL="571500" lvl="1" indent="-285750">
              <a:buFont typeface="Wingdings" panose="05000000000000000000" pitchFamily="2" charset="2"/>
              <a:buChar char="v"/>
            </a:pPr>
            <a:r>
              <a:rPr lang="en-US" b="1" dirty="0"/>
              <a:t>Seronegative women should be given intramuscular </a:t>
            </a:r>
            <a:r>
              <a:rPr lang="en-US" b="1" dirty="0" err="1"/>
              <a:t>VariZIG</a:t>
            </a:r>
            <a:r>
              <a:rPr lang="en-US" dirty="0"/>
              <a:t> (best given within 96 hours of exposure, but may be given up to 10 days after to attenuate infection) </a:t>
            </a:r>
          </a:p>
          <a:p>
            <a:pPr marL="285750" indent="-285750">
              <a:buFont typeface="Wingdings" panose="05000000000000000000" pitchFamily="2" charset="2"/>
              <a:buChar char="v"/>
            </a:pPr>
            <a:r>
              <a:rPr lang="en-US" dirty="0"/>
              <a:t>In women with a reported history of chickenpox or varicella vaccination, </a:t>
            </a:r>
            <a:r>
              <a:rPr lang="en-US" dirty="0" err="1"/>
              <a:t>VariZIG</a:t>
            </a:r>
            <a:r>
              <a:rPr lang="en-US" dirty="0"/>
              <a:t> is not indicated.</a:t>
            </a:r>
          </a:p>
        </p:txBody>
      </p:sp>
    </p:spTree>
    <p:extLst>
      <p:ext uri="{BB962C8B-B14F-4D97-AF65-F5344CB8AC3E}">
        <p14:creationId xmlns:p14="http://schemas.microsoft.com/office/powerpoint/2010/main" val="783755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527E1782-CB2F-677C-D0F4-51AD8B332340}"/>
              </a:ext>
            </a:extLst>
          </p:cNvPr>
          <p:cNvSpPr>
            <a:spLocks noGrp="1"/>
          </p:cNvSpPr>
          <p:nvPr>
            <p:ph type="title"/>
          </p:nvPr>
        </p:nvSpPr>
        <p:spPr>
          <a:xfrm>
            <a:off x="283029" y="232229"/>
            <a:ext cx="8495211" cy="1555296"/>
          </a:xfrm>
        </p:spPr>
        <p:txBody>
          <a:bodyPr anchor="ctr">
            <a:normAutofit/>
          </a:bodyPr>
          <a:lstStyle/>
          <a:p>
            <a:r>
              <a:rPr lang="en-US" dirty="0"/>
              <a:t>Management of maternal infection </a:t>
            </a:r>
          </a:p>
        </p:txBody>
      </p:sp>
      <p:sp>
        <p:nvSpPr>
          <p:cNvPr id="3" name="Content Placeholder 2">
            <a:extLst>
              <a:ext uri="{FF2B5EF4-FFF2-40B4-BE49-F238E27FC236}">
                <a16:creationId xmlns:a16="http://schemas.microsoft.com/office/drawing/2014/main" id="{CA2B7AF5-912C-2E32-AC5A-C0CE257B5BC0}"/>
              </a:ext>
            </a:extLst>
          </p:cNvPr>
          <p:cNvSpPr>
            <a:spLocks noGrp="1"/>
          </p:cNvSpPr>
          <p:nvPr>
            <p:ph idx="1"/>
          </p:nvPr>
        </p:nvSpPr>
        <p:spPr>
          <a:xfrm>
            <a:off x="283029" y="1619129"/>
            <a:ext cx="11481863" cy="3334535"/>
          </a:xfrm>
        </p:spPr>
        <p:txBody>
          <a:bodyPr>
            <a:normAutofit/>
          </a:bodyPr>
          <a:lstStyle/>
          <a:p>
            <a:r>
              <a:rPr lang="en-US" dirty="0"/>
              <a:t>Pregnant women with confirmed chickenpox could be </a:t>
            </a:r>
            <a:r>
              <a:rPr lang="en-US" u="sng" dirty="0"/>
              <a:t>treated with </a:t>
            </a:r>
            <a:r>
              <a:rPr lang="en-US" b="1" u="sng" dirty="0"/>
              <a:t>oral acyclovir </a:t>
            </a:r>
            <a:r>
              <a:rPr lang="en-US" u="sng" dirty="0"/>
              <a:t>therapy</a:t>
            </a:r>
            <a:r>
              <a:rPr lang="en-US" dirty="0"/>
              <a:t> (800 mg 5 times per day for 7 days), the treatment should be ideally started within 24 hours of symptomatic onset.</a:t>
            </a:r>
            <a:br>
              <a:rPr lang="en-US" dirty="0"/>
            </a:br>
            <a:br>
              <a:rPr lang="en-US" dirty="0"/>
            </a:br>
            <a:r>
              <a:rPr lang="en-US" dirty="0"/>
              <a:t>Complicated Varicella (varicella pneumonia):</a:t>
            </a:r>
          </a:p>
          <a:p>
            <a:r>
              <a:rPr lang="en-US" b="1" u="sng" dirty="0"/>
              <a:t>IV acyclovir </a:t>
            </a:r>
            <a:r>
              <a:rPr lang="en-US" dirty="0"/>
              <a:t>10mg/kg every 8 hours until afebrile </a:t>
            </a:r>
          </a:p>
          <a:p>
            <a:endParaRPr lang="en-US" dirty="0"/>
          </a:p>
        </p:txBody>
      </p:sp>
    </p:spTree>
    <p:extLst>
      <p:ext uri="{BB962C8B-B14F-4D97-AF65-F5344CB8AC3E}">
        <p14:creationId xmlns:p14="http://schemas.microsoft.com/office/powerpoint/2010/main" val="27956644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E991655E-2114-9A3A-DC4B-467A9A39EB5C}"/>
              </a:ext>
            </a:extLst>
          </p:cNvPr>
          <p:cNvSpPr>
            <a:spLocks noGrp="1"/>
          </p:cNvSpPr>
          <p:nvPr>
            <p:ph type="title"/>
          </p:nvPr>
        </p:nvSpPr>
        <p:spPr>
          <a:xfrm>
            <a:off x="261257" y="195943"/>
            <a:ext cx="8516983" cy="1591582"/>
          </a:xfrm>
        </p:spPr>
        <p:txBody>
          <a:bodyPr anchor="ctr">
            <a:normAutofit/>
          </a:bodyPr>
          <a:lstStyle/>
          <a:p>
            <a:r>
              <a:rPr lang="en-US" dirty="0"/>
              <a:t>Management of fetal infection </a:t>
            </a:r>
          </a:p>
        </p:txBody>
      </p:sp>
      <p:sp>
        <p:nvSpPr>
          <p:cNvPr id="3" name="Content Placeholder 2">
            <a:extLst>
              <a:ext uri="{FF2B5EF4-FFF2-40B4-BE49-F238E27FC236}">
                <a16:creationId xmlns:a16="http://schemas.microsoft.com/office/drawing/2014/main" id="{FE5B33D2-23F3-248E-B7D1-70F685385A42}"/>
              </a:ext>
            </a:extLst>
          </p:cNvPr>
          <p:cNvSpPr>
            <a:spLocks noGrp="1"/>
          </p:cNvSpPr>
          <p:nvPr>
            <p:ph idx="1"/>
          </p:nvPr>
        </p:nvSpPr>
        <p:spPr>
          <a:xfrm>
            <a:off x="261257" y="1601657"/>
            <a:ext cx="11517086" cy="2981991"/>
          </a:xfrm>
        </p:spPr>
        <p:txBody>
          <a:bodyPr>
            <a:normAutofit fontScale="92500" lnSpcReduction="20000"/>
          </a:bodyPr>
          <a:lstStyle/>
          <a:p>
            <a:pPr marL="285750" indent="-285750">
              <a:buFont typeface="Wingdings" panose="05000000000000000000" pitchFamily="2" charset="2"/>
              <a:buChar char="v"/>
            </a:pPr>
            <a:r>
              <a:rPr lang="en-US" dirty="0"/>
              <a:t>For the VZV-affected fetus, greater antenatal surveillance is typically implemented. Serial sonography may help identify poor growth. Delivery at term is the norm unless fetal findings prompt earlier timing. </a:t>
            </a:r>
          </a:p>
          <a:p>
            <a:pPr marL="285750" indent="-285750">
              <a:buFont typeface="Wingdings" panose="05000000000000000000" pitchFamily="2" charset="2"/>
              <a:buChar char="v"/>
            </a:pPr>
            <a:r>
              <a:rPr lang="en-US" dirty="0">
                <a:cs typeface="Calibri Light"/>
              </a:rPr>
              <a:t>Delivery during the viremic period is extremely dangerous. </a:t>
            </a:r>
            <a:br>
              <a:rPr lang="en-US" dirty="0">
                <a:cs typeface="Calibri Light"/>
              </a:rPr>
            </a:br>
            <a:r>
              <a:rPr lang="en-US" dirty="0">
                <a:cs typeface="Calibri Light"/>
              </a:rPr>
              <a:t>Maternal risk during delivery includes (bleeding, thrombocytopenia, DIC, and hepatitis) + </a:t>
            </a:r>
            <a:r>
              <a:rPr lang="en-US" dirty="0">
                <a:ea typeface="+mn-lt"/>
                <a:cs typeface="+mn-lt"/>
              </a:rPr>
              <a:t>high risk of varicella infection of the newborn.</a:t>
            </a:r>
          </a:p>
          <a:p>
            <a:pPr marL="285750" indent="-285750">
              <a:buFont typeface="Wingdings" panose="05000000000000000000" pitchFamily="2" charset="2"/>
              <a:buChar char="v"/>
            </a:pPr>
            <a:r>
              <a:rPr lang="en-US" dirty="0"/>
              <a:t>In the case of maternal chickenpox at term, delivery can be delayed until 5–7 days after the onset of maternal rash to allow the transmission of maternal antibodies to the fetus</a:t>
            </a:r>
          </a:p>
        </p:txBody>
      </p:sp>
    </p:spTree>
    <p:extLst>
      <p:ext uri="{BB962C8B-B14F-4D97-AF65-F5344CB8AC3E}">
        <p14:creationId xmlns:p14="http://schemas.microsoft.com/office/powerpoint/2010/main" val="2854830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6570677-E78D-FA6C-F337-76B83A870A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27F8292D-9F2C-0A07-8206-1C428246A4CD}"/>
              </a:ext>
            </a:extLst>
          </p:cNvPr>
          <p:cNvPicPr>
            <a:picLocks noChangeAspect="1"/>
          </p:cNvPicPr>
          <p:nvPr/>
        </p:nvPicPr>
        <p:blipFill>
          <a:blip r:embed="rId2"/>
          <a:srcRect l="10512" r="10514" b="2"/>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1"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7EA9A22-2153-B1D9-37CE-56CF1FF78D23}"/>
              </a:ext>
            </a:extLst>
          </p:cNvPr>
          <p:cNvSpPr>
            <a:spLocks noGrp="1"/>
          </p:cNvSpPr>
          <p:nvPr>
            <p:ph type="ctrTitle"/>
          </p:nvPr>
        </p:nvSpPr>
        <p:spPr>
          <a:xfrm>
            <a:off x="1180531" y="1346268"/>
            <a:ext cx="5274860" cy="3066706"/>
          </a:xfrm>
        </p:spPr>
        <p:txBody>
          <a:bodyPr anchor="b">
            <a:normAutofit/>
          </a:bodyPr>
          <a:lstStyle/>
          <a:p>
            <a:r>
              <a:rPr lang="en-US" sz="6000"/>
              <a:t>Hepatitis B and C</a:t>
            </a:r>
          </a:p>
        </p:txBody>
      </p:sp>
      <p:sp>
        <p:nvSpPr>
          <p:cNvPr id="3" name="Subtitle 2">
            <a:extLst>
              <a:ext uri="{FF2B5EF4-FFF2-40B4-BE49-F238E27FC236}">
                <a16:creationId xmlns:a16="http://schemas.microsoft.com/office/drawing/2014/main" id="{DDBB9DF0-AC55-E172-DB68-951384B462CE}"/>
              </a:ext>
            </a:extLst>
          </p:cNvPr>
          <p:cNvSpPr>
            <a:spLocks noGrp="1"/>
          </p:cNvSpPr>
          <p:nvPr>
            <p:ph type="subTitle" idx="1"/>
          </p:nvPr>
        </p:nvSpPr>
        <p:spPr>
          <a:xfrm>
            <a:off x="1201212" y="4412974"/>
            <a:ext cx="4162357" cy="1576188"/>
          </a:xfrm>
        </p:spPr>
        <p:txBody>
          <a:bodyPr anchor="t">
            <a:normAutofit/>
          </a:bodyPr>
          <a:lstStyle/>
          <a:p>
            <a:r>
              <a:rPr lang="en-US" dirty="0"/>
              <a:t>Raghad Amr</a:t>
            </a:r>
            <a:endParaRPr lang="en-US"/>
          </a:p>
        </p:txBody>
      </p:sp>
    </p:spTree>
    <p:extLst>
      <p:ext uri="{BB962C8B-B14F-4D97-AF65-F5344CB8AC3E}">
        <p14:creationId xmlns:p14="http://schemas.microsoft.com/office/powerpoint/2010/main" val="3381905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0" name="Group 2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1" name="Freeform: Shape 3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17" name="Title 16">
            <a:extLst>
              <a:ext uri="{FF2B5EF4-FFF2-40B4-BE49-F238E27FC236}">
                <a16:creationId xmlns:a16="http://schemas.microsoft.com/office/drawing/2014/main" id="{4B2EE7E6-8654-5A1F-454D-BB3D137EDD5A}"/>
              </a:ext>
            </a:extLst>
          </p:cNvPr>
          <p:cNvSpPr>
            <a:spLocks noGrp="1"/>
          </p:cNvSpPr>
          <p:nvPr>
            <p:ph type="title"/>
          </p:nvPr>
        </p:nvSpPr>
        <p:spPr>
          <a:xfrm>
            <a:off x="267913" y="244617"/>
            <a:ext cx="8510327" cy="1223082"/>
          </a:xfrm>
        </p:spPr>
        <p:txBody>
          <a:bodyPr vert="horz" lIns="109728" tIns="109728" rIns="109728" bIns="91440" rtlCol="0" anchor="ctr">
            <a:normAutofit/>
          </a:bodyPr>
          <a:lstStyle/>
          <a:p>
            <a:r>
              <a:rPr lang="en-US" dirty="0"/>
              <a:t>Hepatitis B: DNA virus, STD </a:t>
            </a:r>
          </a:p>
        </p:txBody>
      </p:sp>
      <p:sp>
        <p:nvSpPr>
          <p:cNvPr id="6" name="object 6"/>
          <p:cNvSpPr txBox="1"/>
          <p:nvPr/>
        </p:nvSpPr>
        <p:spPr>
          <a:xfrm>
            <a:off x="267913" y="1601656"/>
            <a:ext cx="9365320" cy="4362582"/>
          </a:xfrm>
          <a:prstGeom prst="rect">
            <a:avLst/>
          </a:prstGeom>
        </p:spPr>
        <p:txBody>
          <a:bodyPr vert="horz" lIns="109728" tIns="109728" rIns="109728" bIns="91440" rtlCol="0">
            <a:normAutofit/>
          </a:bodyPr>
          <a:lstStyle/>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Mode of transmission: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Body fluids (blood, semen, vaginal fluids )</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Ways of transmission: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IV drugs, Sexual, Perinatal</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Screening</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 ALL pregnant women should be tested for HBsAg during antenatal screening.</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Incubation period</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 6 weeks to 6 months.</a:t>
            </a:r>
          </a:p>
          <a:p>
            <a:pPr marL="285750" marR="0" lvl="0" indent="-285750" algn="l" defTabSz="914400" rtl="0" eaLnBrk="1" fontAlgn="auto" latinLnBrk="0" hangingPunct="1">
              <a:lnSpc>
                <a:spcPct val="130000"/>
              </a:lnSpc>
              <a:spcBef>
                <a:spcPts val="930"/>
              </a:spcBef>
              <a:spcAft>
                <a:spcPts val="0"/>
              </a:spcAft>
              <a:buClrTx/>
              <a:buSzTx/>
              <a:buFont typeface="Arial" panose="020B0604020202020204" pitchFamily="34" charset="0"/>
              <a:buChar char="•"/>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The course of acute hepatitis is unaltered in pregnancy.</a:t>
            </a: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285750" marR="5080" lvl="0" indent="-285750" algn="l" defTabSz="914400" rtl="0" eaLnBrk="1" fontAlgn="auto" latinLnBrk="0" hangingPunct="1">
              <a:lnSpc>
                <a:spcPct val="130000"/>
              </a:lnSpc>
              <a:spcBef>
                <a:spcPts val="930"/>
              </a:spcBef>
              <a:spcAft>
                <a:spcPts val="0"/>
              </a:spcAft>
              <a:buClrTx/>
              <a:buSzTx/>
              <a:buFont typeface="Arial" panose="020B0604020202020204" pitchFamily="34" charset="0"/>
              <a:buChar char="•"/>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Chronic active hepatitis is associated with an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increased risk of prematurity, low birth weight, and neonatal death</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a:t>
            </a:r>
          </a:p>
          <a:p>
            <a:pPr marL="285750" marR="0" lvl="0" indent="-285750" algn="l" defTabSz="914400" rtl="0" eaLnBrk="1" fontAlgn="auto" latinLnBrk="0" hangingPunct="1">
              <a:lnSpc>
                <a:spcPct val="130000"/>
              </a:lnSpc>
              <a:spcBef>
                <a:spcPts val="930"/>
              </a:spcBef>
              <a:spcAft>
                <a:spcPts val="0"/>
              </a:spcAft>
              <a:buClrTx/>
              <a:buSzTx/>
              <a:buFont typeface="Arial" panose="020B0604020202020204" pitchFamily="34" charset="0"/>
              <a:buChar char="•"/>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Maternal prognosis is very poor if the disease is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complicated by cirrhosis, varices, or</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liver failure.</a:t>
            </a: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6" name="Group 15">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7" name="Freeform: Shape 16">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7" name="object 7"/>
          <p:cNvSpPr txBox="1"/>
          <p:nvPr/>
        </p:nvSpPr>
        <p:spPr>
          <a:xfrm>
            <a:off x="1380337" y="896930"/>
            <a:ext cx="9947740" cy="4056734"/>
          </a:xfrm>
          <a:prstGeom prst="rect">
            <a:avLst/>
          </a:prstGeom>
        </p:spPr>
        <p:txBody>
          <a:bodyPr vert="horz" lIns="109728" tIns="109728" rIns="109728" bIns="91440" rtlCol="0">
            <a:normAutofit/>
          </a:bodyPr>
          <a:lstStyle/>
          <a:p>
            <a:pPr marL="0" marR="508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 pos="5978525" algn="l"/>
              </a:tabLst>
              <a:defRPr/>
            </a:pP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Risk of </a:t>
            </a:r>
            <a:r>
              <a:rPr kumimoji="0" lang="en-US" sz="18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transplacental transmission: low</a:t>
            </a: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 mostly in 3rd trimester.</a:t>
            </a: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r>
              <a:rPr kumimoji="0" lang="en-US" sz="18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Vertical transmission </a:t>
            </a: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occurs during vaginal delivery</a:t>
            </a:r>
          </a:p>
          <a:p>
            <a:pPr marL="0" marR="508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Vertical transmission: occurs in 10% of cases if the mother is +HBsAg  only and 80% if she is positive for both S and E antigens.</a:t>
            </a: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Risk of chronic infection: 10% of adults with active infection develop chronic infection while </a:t>
            </a:r>
            <a:r>
              <a:rPr kumimoji="0" lang="en-US" sz="1800" b="0" i="0" u="none" strike="noStrike" kern="1200" cap="none" spc="150" normalizeH="0" baseline="0" noProof="0" dirty="0">
                <a:ln>
                  <a:noFill/>
                </a:ln>
                <a:solidFill>
                  <a:srgbClr val="000000">
                    <a:lumMod val="75000"/>
                    <a:lumOff val="25000"/>
                  </a:srgbClr>
                </a:solidFill>
                <a:effectLst/>
                <a:highlight>
                  <a:srgbClr val="FFFF00"/>
                </a:highlight>
                <a:uLnTx/>
                <a:uFillTx/>
                <a:latin typeface="Meiryo"/>
                <a:ea typeface="+mn-ea"/>
                <a:cs typeface="+mn-cs"/>
              </a:rPr>
              <a:t>80% of infected newborns will develop chronic infection .</a:t>
            </a: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508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 pos="597852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8" name="Group 27">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29" name="Freeform: Shape 28">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1" name="TextBox 20">
            <a:extLst>
              <a:ext uri="{FF2B5EF4-FFF2-40B4-BE49-F238E27FC236}">
                <a16:creationId xmlns:a16="http://schemas.microsoft.com/office/drawing/2014/main" id="{E1540809-8A6E-5C54-4724-0D4A65774EEC}"/>
              </a:ext>
            </a:extLst>
          </p:cNvPr>
          <p:cNvSpPr txBox="1"/>
          <p:nvPr/>
        </p:nvSpPr>
        <p:spPr>
          <a:xfrm>
            <a:off x="728025" y="687256"/>
            <a:ext cx="8718834" cy="5276982"/>
          </a:xfrm>
          <a:prstGeom prst="rect">
            <a:avLst/>
          </a:prstGeom>
        </p:spPr>
        <p:txBody>
          <a:bodyPr vert="horz" lIns="109728" tIns="109728" rIns="109728" bIns="91440" rtlCol="0">
            <a:normAutofit/>
          </a:bodyPr>
          <a:lstStyle/>
          <a:p>
            <a:pPr marL="0" marR="0" lvl="0" indent="0" algn="l" defTabSz="914400" rtl="0" eaLnBrk="1" fontAlgn="auto" latinLnBrk="0" hangingPunct="1">
              <a:lnSpc>
                <a:spcPct val="130000"/>
              </a:lnSpc>
              <a:spcBef>
                <a:spcPts val="930"/>
              </a:spcBef>
              <a:spcAft>
                <a:spcPts val="0"/>
              </a:spcAft>
              <a:buClrTx/>
              <a:buSzTx/>
              <a:buFont typeface="Corbel" panose="020B0503020204020204" pitchFamily="34" charset="0"/>
              <a:buNone/>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HBsAg-positive women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should undergo evaluation of the phase of HBV infection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(AST, </a:t>
            </a:r>
            <a:r>
              <a:rPr kumimoji="0" lang="en-US" sz="1400" b="1" i="0" u="none" strike="noStrike" kern="1200" cap="none" spc="150" normalizeH="0" baseline="0" noProof="0" dirty="0" err="1">
                <a:ln>
                  <a:noFill/>
                </a:ln>
                <a:solidFill>
                  <a:srgbClr val="000000">
                    <a:lumMod val="75000"/>
                    <a:lumOff val="25000"/>
                  </a:srgbClr>
                </a:solidFill>
                <a:effectLst/>
                <a:uLnTx/>
                <a:uFillTx/>
                <a:latin typeface="Meiryo"/>
                <a:ea typeface="+mn-ea"/>
                <a:cs typeface="+mn-cs"/>
              </a:rPr>
              <a:t>HBeAg</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 HBV DNA) and for the presence of clinical liver disease.</a:t>
            </a: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If she is negative then she is an asymptomatic carrier.</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Pregnant women with high viral load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(&gt;200,000 or 5.3 log10 IU/mL) should be offered tenofovir from the 28th week of pregnancy to reduce the risk of perinatal  transmission of hepatitis B</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Delivery: vaginal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unless there is an obstetric indication for cesarean section.</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Infants born to HBsAg-positive mothers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should receive HBIG and hepatitis B vaccination as soon as possible after birth (optimally within 4 hours).</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Infants should receive routine HBV vaccination at 2, 3, and 4 months of age</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0"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None/>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8" name="Group 17">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9" name="Freeform: Shape 18">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11" name="Title 10">
            <a:extLst>
              <a:ext uri="{FF2B5EF4-FFF2-40B4-BE49-F238E27FC236}">
                <a16:creationId xmlns:a16="http://schemas.microsoft.com/office/drawing/2014/main" id="{53CA31D9-BF41-CFCE-55F5-A1CB12CE86EF}"/>
              </a:ext>
            </a:extLst>
          </p:cNvPr>
          <p:cNvSpPr>
            <a:spLocks noGrp="1"/>
          </p:cNvSpPr>
          <p:nvPr>
            <p:ph type="title"/>
          </p:nvPr>
        </p:nvSpPr>
        <p:spPr>
          <a:xfrm>
            <a:off x="291211" y="209671"/>
            <a:ext cx="8487030" cy="1577854"/>
          </a:xfrm>
        </p:spPr>
        <p:txBody>
          <a:bodyPr vert="horz" lIns="109728" tIns="109728" rIns="109728" bIns="91440" rtlCol="0" anchor="ctr">
            <a:normAutofit/>
          </a:bodyPr>
          <a:lstStyle/>
          <a:p>
            <a:r>
              <a:rPr lang="en-US" dirty="0"/>
              <a:t>HEPATITIS C</a:t>
            </a:r>
          </a:p>
        </p:txBody>
      </p:sp>
      <p:sp>
        <p:nvSpPr>
          <p:cNvPr id="6" name="object 6"/>
          <p:cNvSpPr txBox="1"/>
          <p:nvPr/>
        </p:nvSpPr>
        <p:spPr>
          <a:xfrm>
            <a:off x="290904" y="1432754"/>
            <a:ext cx="11613462" cy="3520909"/>
          </a:xfrm>
          <a:prstGeom prst="rect">
            <a:avLst/>
          </a:prstGeom>
        </p:spPr>
        <p:txBody>
          <a:bodyPr vert="horz" lIns="109728" tIns="109728" rIns="109728" bIns="91440" rtlCol="0">
            <a:normAutofit/>
          </a:bodyPr>
          <a:lstStyle/>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The hepatitis C virus (HCV) is an </a:t>
            </a:r>
            <a:r>
              <a:rPr kumimoji="0" lang="en-US" sz="13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RNA virus.</a:t>
            </a:r>
            <a:endPar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7655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88620" algn="l"/>
                <a:tab pos="389255" algn="l"/>
              </a:tabLst>
              <a:defRPr/>
            </a:pPr>
            <a:r>
              <a:rPr kumimoji="0" lang="en-US" sz="13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Transmission</a:t>
            </a: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 through infected blood products and injection of drugs.</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Sexual transmission is extremely rare.</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3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Mother-to-child transmission </a:t>
            </a: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can occur due to contact with infected maternal blood around the time of delivery, and the risk is </a:t>
            </a:r>
            <a:r>
              <a:rPr kumimoji="0" lang="en-US" sz="13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higher </a:t>
            </a: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in those coinfected with HIV </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The risk of mother-to-child transmission is estimated to lie between </a:t>
            </a:r>
            <a:r>
              <a:rPr kumimoji="0" lang="en-US" sz="13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3% and</a:t>
            </a:r>
            <a:endPar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0" algn="l" defTabSz="914400" rtl="0" eaLnBrk="1" fontAlgn="auto" latinLnBrk="0" hangingPunct="1">
              <a:lnSpc>
                <a:spcPct val="130000"/>
              </a:lnSpc>
              <a:spcBef>
                <a:spcPts val="930"/>
              </a:spcBef>
              <a:spcAft>
                <a:spcPts val="0"/>
              </a:spcAft>
              <a:buClrTx/>
              <a:buSzTx/>
              <a:buFont typeface="Corbel" panose="020B0503020204020204" pitchFamily="34" charset="0"/>
              <a:buNone/>
              <a:tabLst>
                <a:tab pos="780415" algn="l"/>
              </a:tabLst>
              <a:defRPr/>
            </a:pPr>
            <a:r>
              <a:rPr kumimoji="0" lang="en-US" sz="13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5% and it </a:t>
            </a:r>
            <a:r>
              <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increases with increasing maternal viral load.</a:t>
            </a: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endPar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0000"/>
              <a:buFont typeface="Corbel" panose="020B0503020204020204" pitchFamily="34" charset="0"/>
              <a:buChar char="◾"/>
              <a:tabLst>
                <a:tab pos="318770" algn="l"/>
                <a:tab pos="319405" algn="l"/>
              </a:tabLst>
              <a:defRPr/>
            </a:pPr>
            <a:endParaRPr kumimoji="0" lang="en-US" sz="13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7" name="Group 1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8" name="Freeform: Shape 1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10" name="Title 9">
            <a:extLst>
              <a:ext uri="{FF2B5EF4-FFF2-40B4-BE49-F238E27FC236}">
                <a16:creationId xmlns:a16="http://schemas.microsoft.com/office/drawing/2014/main" id="{30C587C8-1D03-5FDB-E0CA-884E9F7C85A5}"/>
              </a:ext>
            </a:extLst>
          </p:cNvPr>
          <p:cNvSpPr>
            <a:spLocks noGrp="1"/>
          </p:cNvSpPr>
          <p:nvPr>
            <p:ph type="title"/>
          </p:nvPr>
        </p:nvSpPr>
        <p:spPr>
          <a:xfrm>
            <a:off x="273739" y="215496"/>
            <a:ext cx="8504502" cy="1572029"/>
          </a:xfrm>
        </p:spPr>
        <p:txBody>
          <a:bodyPr vert="horz" lIns="109728" tIns="109728" rIns="109728" bIns="91440" rtlCol="0" anchor="ctr">
            <a:normAutofit/>
          </a:bodyPr>
          <a:lstStyle/>
          <a:p>
            <a:pPr>
              <a:lnSpc>
                <a:spcPct val="120000"/>
              </a:lnSpc>
            </a:pPr>
            <a:r>
              <a:rPr lang="en-US" sz="3000" dirty="0"/>
              <a:t>SCREENING</a:t>
            </a:r>
          </a:p>
        </p:txBody>
      </p:sp>
      <p:sp>
        <p:nvSpPr>
          <p:cNvPr id="6" name="object 6"/>
          <p:cNvSpPr txBox="1"/>
          <p:nvPr/>
        </p:nvSpPr>
        <p:spPr>
          <a:xfrm>
            <a:off x="273739" y="1566711"/>
            <a:ext cx="8125929" cy="4048075"/>
          </a:xfrm>
          <a:prstGeom prst="rect">
            <a:avLst/>
          </a:prstGeom>
        </p:spPr>
        <p:txBody>
          <a:bodyPr vert="horz" lIns="109728" tIns="109728" rIns="109728" bIns="91440" rtlCol="0">
            <a:normAutofit/>
          </a:bodyPr>
          <a:lstStyle/>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Current recommendations are that pregnant women should not be offered routine screening for HCV.</a:t>
            </a: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r>
              <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This is because there is a lack of evidence-based effective interventions for the treatment of HCV in pregnancy and a lack of evidence about which interventions reduce vertical transmission of HCV from mother to child.</a:t>
            </a: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2000"/>
              <a:buFont typeface="Corbel" panose="020B0503020204020204" pitchFamily="34" charset="0"/>
              <a:buChar char="◾"/>
              <a:tabLst>
                <a:tab pos="318770" algn="l"/>
                <a:tab pos="319405" algn="l"/>
              </a:tabLst>
              <a:defRPr/>
            </a:pPr>
            <a:endParaRPr kumimoji="0" lang="en-US" sz="18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691445" y="465667"/>
            <a:ext cx="10548156" cy="879467"/>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How are TORCH infections diagnosed in newborns?</a:t>
            </a:r>
          </a:p>
        </p:txBody>
      </p:sp>
      <p:sp>
        <p:nvSpPr>
          <p:cNvPr id="142" name="Google Shape;142;p17"/>
          <p:cNvSpPr txBox="1">
            <a:spLocks noGrp="1"/>
          </p:cNvSpPr>
          <p:nvPr>
            <p:ph type="subTitle" idx="1"/>
          </p:nvPr>
        </p:nvSpPr>
        <p:spPr>
          <a:xfrm>
            <a:off x="952400" y="1345134"/>
            <a:ext cx="10287200" cy="4794333"/>
          </a:xfrm>
          <a:prstGeom prst="rect">
            <a:avLst/>
          </a:prstGeom>
        </p:spPr>
        <p:txBody>
          <a:bodyPr spcFirstLastPara="1" wrap="square" lIns="121900" tIns="121900" rIns="121900" bIns="121900" anchor="t" anchorCtr="0">
            <a:noAutofit/>
          </a:bodyPr>
          <a:lstStyle/>
          <a:p>
            <a:pPr marL="194728" indent="0">
              <a:buNone/>
            </a:pPr>
            <a:r>
              <a:rPr lang="en-US" sz="2267" b="1" dirty="0">
                <a:solidFill>
                  <a:srgbClr val="343536"/>
                </a:solidFill>
                <a:latin typeface="Source Sans Pro" panose="020F0502020204030204" pitchFamily="34" charset="0"/>
              </a:rPr>
              <a:t>After you’ve been diagnosed with a TORCH infection, your healthcare provider will take steps to identify a TORCH infection in your baby. </a:t>
            </a:r>
            <a:r>
              <a:rPr lang="en-US" sz="2267" b="1" dirty="0">
                <a:solidFill>
                  <a:srgbClr val="FF0000"/>
                </a:solidFill>
                <a:latin typeface="Source Sans Pro" panose="020F0502020204030204" pitchFamily="34" charset="0"/>
              </a:rPr>
              <a:t>Not all TORCH infections are passed to your baby during pregnancy, and just because you have an infection doesn’t mean your baby will get it.</a:t>
            </a:r>
          </a:p>
          <a:p>
            <a:pPr marL="194728" indent="0">
              <a:buNone/>
            </a:pPr>
            <a:r>
              <a:rPr lang="en-US" sz="2267" b="1" dirty="0">
                <a:solidFill>
                  <a:srgbClr val="343536"/>
                </a:solidFill>
                <a:latin typeface="Source Sans Pro" panose="020F0502020204030204" pitchFamily="34" charset="0"/>
              </a:rPr>
              <a:t>Healthcare providers diagnose TORCH infection in newborns:</a:t>
            </a:r>
          </a:p>
          <a:p>
            <a:r>
              <a:rPr lang="en-US" sz="2267" b="1" dirty="0">
                <a:solidFill>
                  <a:srgbClr val="343536"/>
                </a:solidFill>
                <a:latin typeface="Source Sans Pro" panose="020F0502020204030204" pitchFamily="34" charset="0"/>
              </a:rPr>
              <a:t>During a </a:t>
            </a:r>
            <a:r>
              <a:rPr lang="en-US" sz="2267" b="1" dirty="0">
                <a:solidFill>
                  <a:srgbClr val="FF0000"/>
                </a:solidFill>
                <a:latin typeface="Source Sans Pro" panose="020F0502020204030204" pitchFamily="34" charset="0"/>
              </a:rPr>
              <a:t>physical exam </a:t>
            </a:r>
            <a:r>
              <a:rPr lang="en-US" sz="2267" b="1" dirty="0">
                <a:solidFill>
                  <a:srgbClr val="343536"/>
                </a:solidFill>
                <a:latin typeface="Source Sans Pro" panose="020F0502020204030204" pitchFamily="34" charset="0"/>
              </a:rPr>
              <a:t>at birth.</a:t>
            </a:r>
          </a:p>
          <a:p>
            <a:r>
              <a:rPr lang="en-US" sz="2267" b="1" dirty="0">
                <a:solidFill>
                  <a:srgbClr val="343536"/>
                </a:solidFill>
                <a:latin typeface="Source Sans Pro" panose="020F0502020204030204" pitchFamily="34" charset="0"/>
              </a:rPr>
              <a:t>After evaluating your baby's symptoms.</a:t>
            </a:r>
          </a:p>
          <a:p>
            <a:r>
              <a:rPr lang="en-US" sz="2267" b="1" dirty="0">
                <a:solidFill>
                  <a:srgbClr val="343536"/>
                </a:solidFill>
                <a:latin typeface="Source Sans Pro" panose="020F0502020204030204" pitchFamily="34" charset="0"/>
              </a:rPr>
              <a:t>With </a:t>
            </a:r>
            <a:r>
              <a:rPr lang="en-US" sz="2267" b="1" dirty="0">
                <a:solidFill>
                  <a:srgbClr val="FF0000"/>
                </a:solidFill>
                <a:latin typeface="Source Sans Pro" panose="020F0502020204030204" pitchFamily="34" charset="0"/>
              </a:rPr>
              <a:t>ultrasound</a:t>
            </a:r>
            <a:r>
              <a:rPr lang="en-US" sz="2267" b="1" dirty="0">
                <a:solidFill>
                  <a:srgbClr val="343536"/>
                </a:solidFill>
                <a:latin typeface="Source Sans Pro" panose="020F0502020204030204" pitchFamily="34" charset="0"/>
              </a:rPr>
              <a:t> or other imaging tools during pregnancy.</a:t>
            </a:r>
          </a:p>
          <a:p>
            <a:r>
              <a:rPr lang="en-US" sz="2267" b="1" dirty="0">
                <a:solidFill>
                  <a:srgbClr val="343536"/>
                </a:solidFill>
                <a:latin typeface="Source Sans Pro" panose="020F0502020204030204" pitchFamily="34" charset="0"/>
              </a:rPr>
              <a:t>Healthcare providers use the same tests to diagnose TORCH infections in newborns as they do for adults. Your child's healthcare provider may take a small </a:t>
            </a:r>
            <a:r>
              <a:rPr lang="en-US" sz="2267" b="1" dirty="0">
                <a:solidFill>
                  <a:srgbClr val="FF0000"/>
                </a:solidFill>
                <a:latin typeface="Source Sans Pro" panose="020F0502020204030204" pitchFamily="34" charset="0"/>
              </a:rPr>
              <a:t>blood sample </a:t>
            </a:r>
            <a:r>
              <a:rPr lang="en-US" sz="2267" b="1" dirty="0">
                <a:solidFill>
                  <a:srgbClr val="343536"/>
                </a:solidFill>
                <a:latin typeface="Source Sans Pro" panose="020F0502020204030204" pitchFamily="34" charset="0"/>
              </a:rPr>
              <a:t>from their heel or finger or obtain a fluid sample to test for viral infections.</a:t>
            </a:r>
          </a:p>
          <a:p>
            <a:r>
              <a:rPr lang="en-US" sz="2267" b="1" dirty="0">
                <a:solidFill>
                  <a:srgbClr val="343536"/>
                </a:solidFill>
                <a:latin typeface="Source Sans Pro" panose="020F0502020204030204" pitchFamily="34" charset="0"/>
              </a:rPr>
              <a:t>Additional tests like </a:t>
            </a:r>
            <a:r>
              <a:rPr lang="en-US" sz="2267" b="1" dirty="0">
                <a:solidFill>
                  <a:srgbClr val="FF0000"/>
                </a:solidFill>
                <a:latin typeface="Source Sans Pro" panose="020F0502020204030204" pitchFamily="34" charset="0"/>
              </a:rPr>
              <a:t>computed tomography (CT) </a:t>
            </a:r>
            <a:r>
              <a:rPr lang="en-US" sz="2267" b="1" dirty="0">
                <a:solidFill>
                  <a:srgbClr val="343536"/>
                </a:solidFill>
                <a:latin typeface="Source Sans Pro" panose="020F0502020204030204" pitchFamily="34" charset="0"/>
              </a:rPr>
              <a:t>scans or </a:t>
            </a:r>
            <a:r>
              <a:rPr lang="en-US" sz="2267" b="1" dirty="0">
                <a:solidFill>
                  <a:srgbClr val="FF0000"/>
                </a:solidFill>
                <a:latin typeface="Source Sans Pro" panose="020F0502020204030204" pitchFamily="34" charset="0"/>
              </a:rPr>
              <a:t>magnetic resonance imaging (MRI) </a:t>
            </a:r>
            <a:r>
              <a:rPr lang="en-US" sz="2267" b="1" dirty="0">
                <a:solidFill>
                  <a:srgbClr val="343536"/>
                </a:solidFill>
                <a:latin typeface="Source Sans Pro" panose="020F0502020204030204" pitchFamily="34" charset="0"/>
              </a:rPr>
              <a:t>can help identify complications or side effects of TORCH infections.</a:t>
            </a:r>
          </a:p>
          <a:p>
            <a:pPr marL="457189" indent="-457189">
              <a:buClr>
                <a:schemeClr val="dk2"/>
              </a:buClr>
              <a:buSzPts val="1800"/>
            </a:pPr>
            <a:endParaRPr sz="1867" dirty="0">
              <a:solidFill>
                <a:schemeClr val="accent3">
                  <a:lumMod val="50000"/>
                </a:schemeClr>
              </a:solidFill>
            </a:endParaRPr>
          </a:p>
        </p:txBody>
      </p:sp>
    </p:spTree>
    <p:extLst>
      <p:ext uri="{BB962C8B-B14F-4D97-AF65-F5344CB8AC3E}">
        <p14:creationId xmlns:p14="http://schemas.microsoft.com/office/powerpoint/2010/main" val="35756909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7" name="Group 1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8" name="Freeform: Shape 1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10" name="Title 9">
            <a:extLst>
              <a:ext uri="{FF2B5EF4-FFF2-40B4-BE49-F238E27FC236}">
                <a16:creationId xmlns:a16="http://schemas.microsoft.com/office/drawing/2014/main" id="{7EFE440F-52C2-4786-58E3-6BBC217D31A5}"/>
              </a:ext>
            </a:extLst>
          </p:cNvPr>
          <p:cNvSpPr>
            <a:spLocks noGrp="1"/>
          </p:cNvSpPr>
          <p:nvPr>
            <p:ph type="title"/>
          </p:nvPr>
        </p:nvSpPr>
        <p:spPr>
          <a:xfrm>
            <a:off x="279563" y="232968"/>
            <a:ext cx="8498678" cy="1554557"/>
          </a:xfrm>
        </p:spPr>
        <p:txBody>
          <a:bodyPr vert="horz" lIns="109728" tIns="109728" rIns="109728" bIns="91440" rtlCol="0" anchor="ctr">
            <a:normAutofit/>
          </a:bodyPr>
          <a:lstStyle/>
          <a:p>
            <a:r>
              <a:rPr lang="en-US" dirty="0"/>
              <a:t>MANAGEMENT</a:t>
            </a:r>
          </a:p>
        </p:txBody>
      </p:sp>
      <p:sp>
        <p:nvSpPr>
          <p:cNvPr id="6" name="object 6"/>
          <p:cNvSpPr txBox="1"/>
          <p:nvPr/>
        </p:nvSpPr>
        <p:spPr>
          <a:xfrm>
            <a:off x="279563" y="1595832"/>
            <a:ext cx="9994333" cy="4420824"/>
          </a:xfrm>
          <a:prstGeom prst="rect">
            <a:avLst/>
          </a:prstGeom>
        </p:spPr>
        <p:txBody>
          <a:bodyPr vert="horz" lIns="109728" tIns="109728" rIns="109728" bIns="91440" rtlCol="0">
            <a:normAutofit/>
          </a:bodyPr>
          <a:lstStyle/>
          <a:p>
            <a:pPr marL="0" marR="5080" lvl="0" indent="-30670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18770" algn="l"/>
                <a:tab pos="319405" algn="l"/>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Testing for HCV in the UK involves detection of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anti-HCV antibodies in serum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with subsequent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confirmatory testing by PCR for the virus</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 if a positive result is obtained.</a:t>
            </a:r>
          </a:p>
          <a:p>
            <a:pPr marL="0" marR="0" lvl="0" indent="-38417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96240" algn="l"/>
                <a:tab pos="396875" algn="l"/>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Upon confirmation of a positive test, a woman should be offered post</a:t>
            </a:r>
          </a:p>
          <a:p>
            <a:pPr marL="0" marR="394335" lvl="0" indent="0" algn="l" defTabSz="914400" rtl="0" eaLnBrk="1" fontAlgn="auto" latinLnBrk="0" hangingPunct="1">
              <a:lnSpc>
                <a:spcPct val="130000"/>
              </a:lnSpc>
              <a:spcBef>
                <a:spcPts val="930"/>
              </a:spcBef>
              <a:spcAft>
                <a:spcPts val="0"/>
              </a:spcAft>
              <a:buClrTx/>
              <a:buSzTx/>
              <a:buFont typeface="Corbel" panose="020B0503020204020204" pitchFamily="34" charset="0"/>
              <a:buNone/>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test counseling and referral to a hepatologist for management and treatment of her infection.</a:t>
            </a:r>
          </a:p>
          <a:p>
            <a:pPr marL="0" marR="0" lvl="0" indent="-30670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18770" algn="l"/>
                <a:tab pos="319405" algn="l"/>
              </a:tabLst>
              <a:defRPr/>
            </a:pP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In non-pregnant adults, interferon and ribavirin can be used to treat hepatitis C infection, but these are contraindicated in pregnancy.</a:t>
            </a:r>
          </a:p>
          <a:p>
            <a:pPr marL="0" marR="0" lvl="0" indent="-30670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18770" algn="l"/>
                <a:tab pos="319405" algn="l"/>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There is </a:t>
            </a:r>
            <a:r>
              <a:rPr kumimoji="0" lang="en-US" sz="1400" b="1" i="0" u="none" strike="noStrike" kern="1200" cap="none" spc="150" normalizeH="0" baseline="0" noProof="0" dirty="0">
                <a:ln>
                  <a:noFill/>
                </a:ln>
                <a:solidFill>
                  <a:srgbClr val="000000">
                    <a:lumMod val="75000"/>
                    <a:lumOff val="25000"/>
                  </a:srgbClr>
                </a:solidFill>
                <a:effectLst/>
                <a:uLnTx/>
                <a:uFillTx/>
                <a:latin typeface="Meiryo"/>
                <a:ea typeface="+mn-ea"/>
                <a:cs typeface="+mn-cs"/>
              </a:rPr>
              <a:t>no strong evidence regarding the mode of delivery </a:t>
            </a: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in women</a:t>
            </a:r>
          </a:p>
          <a:p>
            <a:pPr marL="0" marR="0" lvl="0" indent="0" algn="l" defTabSz="914400" rtl="0" eaLnBrk="1" fontAlgn="auto" latinLnBrk="0" hangingPunct="1">
              <a:lnSpc>
                <a:spcPct val="130000"/>
              </a:lnSpc>
              <a:spcBef>
                <a:spcPts val="930"/>
              </a:spcBef>
              <a:spcAft>
                <a:spcPts val="0"/>
              </a:spcAft>
              <a:buClrTx/>
              <a:buSzTx/>
              <a:buFont typeface="Corbel" panose="020B0503020204020204" pitchFamily="34" charset="0"/>
              <a:buNone/>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with hepatitis C.</a:t>
            </a:r>
          </a:p>
          <a:p>
            <a:pPr marL="0" marR="5080" lvl="0" indent="-30670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18770" algn="l"/>
                <a:tab pos="319405" algn="l"/>
              </a:tabLst>
              <a:defRPr/>
            </a:pPr>
            <a:r>
              <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rPr>
              <a:t>Consensus groups therefore do not recommend elective caesarean section for all  hepatitis C women, although it is recommended if the woman is also HIV positive.</a:t>
            </a:r>
          </a:p>
          <a:p>
            <a:pPr marL="0" marR="0" lvl="0" indent="0"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None/>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a:p>
            <a:pPr marL="0" marR="0" lvl="0" indent="-306705" algn="l" defTabSz="914400" rtl="0" eaLnBrk="1" fontAlgn="auto" latinLnBrk="0" hangingPunct="1">
              <a:lnSpc>
                <a:spcPct val="130000"/>
              </a:lnSpc>
              <a:spcBef>
                <a:spcPts val="930"/>
              </a:spcBef>
              <a:spcAft>
                <a:spcPts val="0"/>
              </a:spcAft>
              <a:buClr>
                <a:srgbClr val="8BB649"/>
              </a:buClr>
              <a:buSzPct val="91000"/>
              <a:buFont typeface="Corbel" panose="020B0503020204020204" pitchFamily="34" charset="0"/>
              <a:buChar char="◾"/>
              <a:tabLst>
                <a:tab pos="318770" algn="l"/>
                <a:tab pos="319405" algn="l"/>
              </a:tabLst>
              <a:defRPr/>
            </a:pPr>
            <a:endParaRPr kumimoji="0" lang="en-US" sz="1400" b="0" i="0" u="none" strike="noStrike" kern="1200" cap="none" spc="150" normalizeH="0" baseline="0" noProof="0" dirty="0">
              <a:ln>
                <a:noFill/>
              </a:ln>
              <a:solidFill>
                <a:srgbClr val="000000">
                  <a:lumMod val="75000"/>
                  <a:lumOff val="25000"/>
                </a:srgbClr>
              </a:solidFill>
              <a:effectLst/>
              <a:uLnTx/>
              <a:uFillTx/>
              <a:latin typeface="Meiryo"/>
              <a:ea typeface="+mn-ea"/>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762762" y="826769"/>
              <a:ext cx="0" cy="914400"/>
            </a:xfrm>
            <a:custGeom>
              <a:avLst/>
              <a:gdLst/>
              <a:ahLst/>
              <a:cxnLst/>
              <a:rect l="l" t="t" r="r" b="b"/>
              <a:pathLst>
                <a:path h="914400">
                  <a:moveTo>
                    <a:pt x="0" y="914400"/>
                  </a:moveTo>
                  <a:lnTo>
                    <a:pt x="0" y="0"/>
                  </a:lnTo>
                </a:path>
              </a:pathLst>
            </a:custGeom>
            <a:ln w="19050">
              <a:solidFill>
                <a:srgbClr val="99CA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5730366" y="2631770"/>
            <a:ext cx="4361815" cy="1685289"/>
          </a:xfrm>
          <a:prstGeom prst="rect">
            <a:avLst/>
          </a:prstGeom>
        </p:spPr>
        <p:txBody>
          <a:bodyPr vert="horz" wrap="square" lIns="0" tIns="111125" rIns="0" bIns="0" rtlCol="0">
            <a:spAutoFit/>
          </a:bodyPr>
          <a:lstStyle/>
          <a:p>
            <a:pPr marL="12700" marR="5080" indent="-3810" algn="ctr">
              <a:lnSpc>
                <a:spcPct val="80000"/>
              </a:lnSpc>
              <a:spcBef>
                <a:spcPts val="875"/>
              </a:spcBef>
            </a:pPr>
            <a:r>
              <a:rPr sz="3200" spc="60" dirty="0">
                <a:solidFill>
                  <a:srgbClr val="FFFFFF"/>
                </a:solidFill>
              </a:rPr>
              <a:t>HUMAN </a:t>
            </a:r>
            <a:r>
              <a:rPr sz="3200" spc="70" dirty="0">
                <a:solidFill>
                  <a:srgbClr val="FFFFFF"/>
                </a:solidFill>
              </a:rPr>
              <a:t>IMMUNODEFICIENCY </a:t>
            </a:r>
            <a:r>
              <a:rPr sz="3200" spc="60" dirty="0">
                <a:solidFill>
                  <a:srgbClr val="FFFFFF"/>
                </a:solidFill>
              </a:rPr>
              <a:t>VIRUS</a:t>
            </a:r>
            <a:r>
              <a:rPr sz="3200" spc="110" dirty="0">
                <a:solidFill>
                  <a:srgbClr val="FFFFFF"/>
                </a:solidFill>
              </a:rPr>
              <a:t> </a:t>
            </a:r>
            <a:r>
              <a:rPr sz="3200" spc="35" dirty="0">
                <a:solidFill>
                  <a:srgbClr val="FFFFFF"/>
                </a:solidFill>
              </a:rPr>
              <a:t>AND </a:t>
            </a:r>
            <a:r>
              <a:rPr sz="3200" spc="65" dirty="0">
                <a:solidFill>
                  <a:srgbClr val="FFFFFF"/>
                </a:solidFill>
              </a:rPr>
              <a:t>PREGNANCY</a:t>
            </a:r>
            <a:endParaRPr sz="3200"/>
          </a:p>
        </p:txBody>
      </p:sp>
      <p:pic>
        <p:nvPicPr>
          <p:cNvPr id="6" name="object 6"/>
          <p:cNvPicPr/>
          <p:nvPr/>
        </p:nvPicPr>
        <p:blipFill>
          <a:blip r:embed="rId3" cstate="print"/>
          <a:stretch>
            <a:fillRect/>
          </a:stretch>
        </p:blipFill>
        <p:spPr>
          <a:xfrm>
            <a:off x="0" y="0"/>
            <a:ext cx="12191999" cy="6857998"/>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D2041F-CD86-C1B2-3EE6-1A51D6B9D53B}"/>
              </a:ext>
            </a:extLst>
          </p:cNvPr>
          <p:cNvSpPr>
            <a:spLocks noGrp="1"/>
          </p:cNvSpPr>
          <p:nvPr>
            <p:ph type="title"/>
          </p:nvPr>
        </p:nvSpPr>
        <p:spPr/>
        <p:txBody>
          <a:bodyPr/>
          <a:lstStyle/>
          <a:p>
            <a:endParaRPr lang="ar-AE"/>
          </a:p>
        </p:txBody>
      </p:sp>
      <p:pic>
        <p:nvPicPr>
          <p:cNvPr id="3" name="صورة 2">
            <a:extLst>
              <a:ext uri="{FF2B5EF4-FFF2-40B4-BE49-F238E27FC236}">
                <a16:creationId xmlns:a16="http://schemas.microsoft.com/office/drawing/2014/main" id="{9005BA89-276D-8C8C-F906-BA34CE30F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1" y="0"/>
            <a:ext cx="12192000" cy="6858000"/>
          </a:xfrm>
          <a:prstGeom prst="rect">
            <a:avLst/>
          </a:prstGeom>
        </p:spPr>
      </p:pic>
    </p:spTree>
    <p:extLst>
      <p:ext uri="{BB962C8B-B14F-4D97-AF65-F5344CB8AC3E}">
        <p14:creationId xmlns:p14="http://schemas.microsoft.com/office/powerpoint/2010/main" val="25168445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375920"/>
            <a:ext cx="11311127" cy="1143902"/>
          </a:xfrm>
          <a:prstGeom prst="rect">
            <a:avLst/>
          </a:prstGeom>
        </p:spPr>
        <p:txBody>
          <a:bodyPr vert="horz" wrap="square" lIns="0" tIns="584199" rIns="0" bIns="0" rtlCol="0">
            <a:spAutoFit/>
          </a:bodyPr>
          <a:lstStyle/>
          <a:p>
            <a:pPr marL="1210310">
              <a:lnSpc>
                <a:spcPct val="100000"/>
              </a:lnSpc>
              <a:spcBef>
                <a:spcPts val="100"/>
              </a:spcBef>
            </a:pPr>
            <a:r>
              <a:rPr lang="en-US" sz="3600" dirty="0">
                <a:solidFill>
                  <a:schemeClr val="tx1"/>
                </a:solidFill>
              </a:rPr>
              <a:t>INFECTIVE ORGANISM AND TRANSMISSION</a:t>
            </a:r>
            <a:endParaRPr sz="3600">
              <a:solidFill>
                <a:schemeClr val="tx1"/>
              </a:solidFill>
              <a:latin typeface="Trebuchet MS" panose="020B0603020202020204"/>
              <a:cs typeface="Trebuchet MS" panose="020B0603020202020204"/>
            </a:endParaRPr>
          </a:p>
        </p:txBody>
      </p:sp>
      <p:sp>
        <p:nvSpPr>
          <p:cNvPr id="3" name="object 3"/>
          <p:cNvSpPr/>
          <p:nvPr/>
        </p:nvSpPr>
        <p:spPr>
          <a:xfrm>
            <a:off x="3332734" y="3222370"/>
            <a:ext cx="1412875" cy="332740"/>
          </a:xfrm>
          <a:custGeom>
            <a:avLst/>
            <a:gdLst/>
            <a:ahLst/>
            <a:cxnLst/>
            <a:rect l="l" t="t" r="r" b="b"/>
            <a:pathLst>
              <a:path w="1412875" h="332739">
                <a:moveTo>
                  <a:pt x="1412748" y="0"/>
                </a:moveTo>
                <a:lnTo>
                  <a:pt x="0" y="0"/>
                </a:lnTo>
                <a:lnTo>
                  <a:pt x="0" y="332232"/>
                </a:lnTo>
                <a:lnTo>
                  <a:pt x="1412748" y="332232"/>
                </a:lnTo>
                <a:lnTo>
                  <a:pt x="1412748" y="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252219" y="2183130"/>
            <a:ext cx="8487410" cy="1037590"/>
          </a:xfrm>
          <a:prstGeom prst="rect">
            <a:avLst/>
          </a:prstGeom>
        </p:spPr>
        <p:txBody>
          <a:bodyPr vert="horz" wrap="square" lIns="0" tIns="152400" rIns="0" bIns="0" rtlCol="0">
            <a:spAutoFit/>
          </a:bodyPr>
          <a:lstStyle/>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285" normalizeH="0" baseline="0" noProof="0" dirty="0">
                <a:ln>
                  <a:noFill/>
                </a:ln>
                <a:solidFill>
                  <a:prstClr val="black"/>
                </a:solidFill>
                <a:effectLst/>
                <a:uLnTx/>
                <a:uFillTx/>
                <a:latin typeface="Arial MT"/>
                <a:ea typeface="+mn-ea"/>
                <a:cs typeface="Arial MT"/>
              </a:rPr>
              <a:t>The</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1" i="0" u="none" strike="noStrike" kern="1200" cap="none" spc="-114" normalizeH="0" baseline="0" noProof="0" dirty="0">
                <a:ln>
                  <a:noFill/>
                </a:ln>
                <a:solidFill>
                  <a:prstClr val="black"/>
                </a:solidFill>
                <a:effectLst/>
                <a:uLnTx/>
                <a:uFillTx/>
                <a:latin typeface="Arial" panose="020B0604020202020204"/>
                <a:ea typeface="+mn-ea"/>
                <a:cs typeface="Arial" panose="020B0604020202020204"/>
              </a:rPr>
              <a:t>HIV</a:t>
            </a:r>
            <a:r>
              <a:rPr kumimoji="0"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70" normalizeH="0" baseline="0" noProof="0" dirty="0">
                <a:ln>
                  <a:noFill/>
                </a:ln>
                <a:solidFill>
                  <a:prstClr val="black"/>
                </a:solidFill>
                <a:effectLst/>
                <a:uLnTx/>
                <a:uFillTx/>
                <a:latin typeface="Arial" panose="020B0604020202020204"/>
                <a:ea typeface="+mn-ea"/>
                <a:cs typeface="Arial" panose="020B0604020202020204"/>
              </a:rPr>
              <a:t>virus</a:t>
            </a:r>
            <a:r>
              <a:rPr kumimoji="0" sz="2400" b="1" i="0" u="none" strike="noStrike" kern="1200" cap="none" spc="-10" normalizeH="0" baseline="0" noProof="0" dirty="0">
                <a:ln>
                  <a:noFill/>
                </a:ln>
                <a:solidFill>
                  <a:prstClr val="black"/>
                </a:solidFill>
                <a:effectLst/>
                <a:uLnTx/>
                <a:uFillTx/>
                <a:latin typeface="Arial" panose="020B0604020202020204"/>
                <a:ea typeface="+mn-ea"/>
                <a:cs typeface="Arial" panose="020B0604020202020204"/>
              </a:rPr>
              <a:t> </a:t>
            </a:r>
            <a:r>
              <a:rPr kumimoji="0" sz="2400" b="0" i="0" u="none" strike="noStrike" kern="1200" cap="none" spc="-215" normalizeH="0" baseline="0" noProof="0" dirty="0">
                <a:ln>
                  <a:noFill/>
                </a:ln>
                <a:solidFill>
                  <a:prstClr val="black"/>
                </a:solidFill>
                <a:effectLst/>
                <a:uLnTx/>
                <a:uFillTx/>
                <a:latin typeface="Arial MT"/>
                <a:ea typeface="+mn-ea"/>
                <a:cs typeface="Arial MT"/>
              </a:rPr>
              <a:t>is</a:t>
            </a:r>
            <a:r>
              <a:rPr kumimoji="0" sz="2400" b="0" i="0" u="none" strike="noStrike" kern="1200" cap="none" spc="25" normalizeH="0" baseline="0" noProof="0" dirty="0">
                <a:ln>
                  <a:noFill/>
                </a:ln>
                <a:solidFill>
                  <a:prstClr val="black"/>
                </a:solidFill>
                <a:effectLst/>
                <a:uLnTx/>
                <a:uFillTx/>
                <a:latin typeface="Arial MT"/>
                <a:ea typeface="+mn-ea"/>
                <a:cs typeface="Arial MT"/>
              </a:rPr>
              <a:t> </a:t>
            </a:r>
            <a:r>
              <a:rPr kumimoji="0" sz="2400" b="0" i="0" u="none" strike="noStrike" kern="1200" cap="none" spc="-290" normalizeH="0" baseline="0" noProof="0" dirty="0">
                <a:ln>
                  <a:noFill/>
                </a:ln>
                <a:solidFill>
                  <a:prstClr val="black"/>
                </a:solidFill>
                <a:effectLst/>
                <a:uLnTx/>
                <a:uFillTx/>
                <a:latin typeface="Arial MT"/>
                <a:ea typeface="+mn-ea"/>
                <a:cs typeface="Arial MT"/>
              </a:rPr>
              <a:t>RNA</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125" normalizeH="0" baseline="0" noProof="0" dirty="0">
                <a:ln>
                  <a:noFill/>
                </a:ln>
                <a:solidFill>
                  <a:prstClr val="black"/>
                </a:solidFill>
                <a:effectLst/>
                <a:uLnTx/>
                <a:uFillTx/>
                <a:latin typeface="Arial MT"/>
                <a:ea typeface="+mn-ea"/>
                <a:cs typeface="Arial MT"/>
              </a:rPr>
              <a:t>retrovirus</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0" i="0" u="none" strike="noStrike" kern="1200" cap="none" spc="-130" normalizeH="0" baseline="0" noProof="0" dirty="0">
                <a:ln>
                  <a:noFill/>
                </a:ln>
                <a:solidFill>
                  <a:prstClr val="black"/>
                </a:solidFill>
                <a:effectLst/>
                <a:uLnTx/>
                <a:uFillTx/>
                <a:latin typeface="Arial MT"/>
                <a:ea typeface="+mn-ea"/>
                <a:cs typeface="Arial MT"/>
              </a:rPr>
              <a:t>transmitted</a:t>
            </a:r>
            <a:r>
              <a:rPr kumimoji="0" sz="2400" b="0" i="0" u="none" strike="noStrike" kern="1200" cap="none" spc="20" normalizeH="0" baseline="0" noProof="0" dirty="0">
                <a:ln>
                  <a:noFill/>
                </a:ln>
                <a:solidFill>
                  <a:prstClr val="black"/>
                </a:solidFill>
                <a:effectLst/>
                <a:uLnTx/>
                <a:uFillTx/>
                <a:latin typeface="Arial MT"/>
                <a:ea typeface="+mn-ea"/>
                <a:cs typeface="Arial MT"/>
              </a:rPr>
              <a:t> </a:t>
            </a:r>
            <a:r>
              <a:rPr kumimoji="0" sz="2400" b="0" i="0" u="none" strike="noStrike" kern="1200" cap="none" spc="-165" normalizeH="0" baseline="0" noProof="0" dirty="0">
                <a:ln>
                  <a:noFill/>
                </a:ln>
                <a:solidFill>
                  <a:prstClr val="black"/>
                </a:solidFill>
                <a:effectLst/>
                <a:uLnTx/>
                <a:uFillTx/>
                <a:latin typeface="Arial MT"/>
                <a:ea typeface="+mn-ea"/>
                <a:cs typeface="Arial MT"/>
              </a:rPr>
              <a:t>through</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25" normalizeH="0" baseline="0" noProof="0" dirty="0">
                <a:ln>
                  <a:noFill/>
                </a:ln>
                <a:solidFill>
                  <a:prstClr val="black"/>
                </a:solidFill>
                <a:effectLst/>
                <a:uLnTx/>
                <a:uFillTx/>
                <a:latin typeface="Arial MT"/>
                <a:ea typeface="+mn-ea"/>
                <a:cs typeface="Arial MT"/>
              </a:rPr>
              <a:t>:-</a:t>
            </a:r>
            <a:endParaRPr kumimoji="0" sz="2400" b="0" i="0" u="none" strike="noStrike" kern="1200" cap="none" spc="0" normalizeH="0" baseline="0" noProof="0">
              <a:ln>
                <a:noFill/>
              </a:ln>
              <a:solidFill>
                <a:prstClr val="black"/>
              </a:solidFill>
              <a:effectLst/>
              <a:uLnTx/>
              <a:uFillTx/>
              <a:latin typeface="Arial MT"/>
              <a:ea typeface="+mn-ea"/>
              <a:cs typeface="Arial MT"/>
            </a:endParaRPr>
          </a:p>
          <a:p>
            <a:pPr marL="12700" marR="0" lvl="0" indent="0" algn="l" defTabSz="914400" rtl="0" eaLnBrk="1" fontAlgn="auto" latinLnBrk="0" hangingPunct="1">
              <a:lnSpc>
                <a:spcPct val="100000"/>
              </a:lnSpc>
              <a:spcBef>
                <a:spcPts val="1105"/>
              </a:spcBef>
              <a:spcAft>
                <a:spcPts val="0"/>
              </a:spcAft>
              <a:buClrTx/>
              <a:buSzTx/>
              <a:buFontTx/>
              <a:buNone/>
              <a:tabLst/>
              <a:defRPr/>
            </a:pPr>
            <a:r>
              <a:rPr kumimoji="0" sz="2400" b="0" i="0" u="none" strike="noStrike" kern="1200" cap="none" spc="-170" normalizeH="0" baseline="0" noProof="0" dirty="0">
                <a:ln>
                  <a:noFill/>
                </a:ln>
                <a:solidFill>
                  <a:prstClr val="black"/>
                </a:solidFill>
                <a:effectLst/>
                <a:uLnTx/>
                <a:uFillTx/>
                <a:latin typeface="Arial MT"/>
                <a:ea typeface="+mn-ea"/>
                <a:cs typeface="Arial MT"/>
              </a:rPr>
              <a:t>sexual</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140" normalizeH="0" baseline="0" noProof="0" dirty="0">
                <a:ln>
                  <a:noFill/>
                </a:ln>
                <a:solidFill>
                  <a:prstClr val="black"/>
                </a:solidFill>
                <a:effectLst/>
                <a:uLnTx/>
                <a:uFillTx/>
                <a:latin typeface="Arial MT"/>
                <a:ea typeface="+mn-ea"/>
                <a:cs typeface="Arial MT"/>
              </a:rPr>
              <a:t>contact;</a:t>
            </a:r>
            <a:r>
              <a:rPr kumimoji="0" sz="2400" b="0" i="0" u="none" strike="noStrike" kern="1200" cap="none" spc="-30" normalizeH="0" baseline="0" noProof="0" dirty="0">
                <a:ln>
                  <a:noFill/>
                </a:ln>
                <a:solidFill>
                  <a:prstClr val="black"/>
                </a:solidFill>
                <a:effectLst/>
                <a:uLnTx/>
                <a:uFillTx/>
                <a:latin typeface="Arial MT"/>
                <a:ea typeface="+mn-ea"/>
                <a:cs typeface="Arial MT"/>
              </a:rPr>
              <a:t> </a:t>
            </a:r>
            <a:r>
              <a:rPr kumimoji="0" sz="2400" b="0" i="0" u="none" strike="noStrike" kern="1200" cap="none" spc="-55" normalizeH="0" baseline="0" noProof="0" dirty="0">
                <a:ln>
                  <a:noFill/>
                </a:ln>
                <a:solidFill>
                  <a:prstClr val="black"/>
                </a:solidFill>
                <a:effectLst/>
                <a:uLnTx/>
                <a:uFillTx/>
                <a:latin typeface="Arial MT"/>
                <a:ea typeface="+mn-ea"/>
                <a:cs typeface="Arial MT"/>
              </a:rPr>
              <a:t>blood</a:t>
            </a:r>
            <a:r>
              <a:rPr kumimoji="0" sz="2400" b="0" i="0" u="none" strike="noStrike" kern="1200" cap="none" spc="-60" normalizeH="0" baseline="0" noProof="0" dirty="0">
                <a:ln>
                  <a:noFill/>
                </a:ln>
                <a:solidFill>
                  <a:prstClr val="black"/>
                </a:solidFill>
                <a:effectLst/>
                <a:uLnTx/>
                <a:uFillTx/>
                <a:latin typeface="Arial MT"/>
                <a:ea typeface="+mn-ea"/>
                <a:cs typeface="Arial MT"/>
              </a:rPr>
              <a:t> </a:t>
            </a:r>
            <a:r>
              <a:rPr kumimoji="0" sz="2400" b="0" i="0" u="none" strike="noStrike" kern="1200" cap="none" spc="-90" normalizeH="0" baseline="0" noProof="0" dirty="0">
                <a:ln>
                  <a:noFill/>
                </a:ln>
                <a:solidFill>
                  <a:prstClr val="black"/>
                </a:solidFill>
                <a:effectLst/>
                <a:uLnTx/>
                <a:uFillTx/>
                <a:latin typeface="Arial MT"/>
                <a:ea typeface="+mn-ea"/>
                <a:cs typeface="Arial MT"/>
              </a:rPr>
              <a:t>and</a:t>
            </a:r>
            <a:r>
              <a:rPr kumimoji="0" sz="2400" b="0" i="0" u="none" strike="noStrike" kern="1200" cap="none" spc="-20" normalizeH="0" baseline="0" noProof="0" dirty="0">
                <a:ln>
                  <a:noFill/>
                </a:ln>
                <a:solidFill>
                  <a:prstClr val="black"/>
                </a:solidFill>
                <a:effectLst/>
                <a:uLnTx/>
                <a:uFillTx/>
                <a:latin typeface="Arial MT"/>
                <a:ea typeface="+mn-ea"/>
                <a:cs typeface="Arial MT"/>
              </a:rPr>
              <a:t> </a:t>
            </a:r>
            <a:r>
              <a:rPr kumimoji="0" sz="2400" b="0" i="0" u="none" strike="noStrike" kern="1200" cap="none" spc="-55" normalizeH="0" baseline="0" noProof="0" dirty="0">
                <a:ln>
                  <a:noFill/>
                </a:ln>
                <a:solidFill>
                  <a:prstClr val="black"/>
                </a:solidFill>
                <a:effectLst/>
                <a:uLnTx/>
                <a:uFillTx/>
                <a:latin typeface="Arial MT"/>
                <a:ea typeface="+mn-ea"/>
                <a:cs typeface="Arial MT"/>
              </a:rPr>
              <a:t>blood</a:t>
            </a:r>
            <a:r>
              <a:rPr kumimoji="0" sz="2400" b="0" i="0" u="none" strike="noStrike" kern="1200" cap="none" spc="-20" normalizeH="0" baseline="0" noProof="0" dirty="0">
                <a:ln>
                  <a:noFill/>
                </a:ln>
                <a:solidFill>
                  <a:prstClr val="black"/>
                </a:solidFill>
                <a:effectLst/>
                <a:uLnTx/>
                <a:uFillTx/>
                <a:latin typeface="Arial MT"/>
                <a:ea typeface="+mn-ea"/>
                <a:cs typeface="Arial MT"/>
              </a:rPr>
              <a:t> </a:t>
            </a:r>
            <a:r>
              <a:rPr kumimoji="0" sz="2400" b="0" i="0" u="none" strike="noStrike" kern="1200" cap="none" spc="-140" normalizeH="0" baseline="0" noProof="0" dirty="0">
                <a:ln>
                  <a:noFill/>
                </a:ln>
                <a:solidFill>
                  <a:prstClr val="black"/>
                </a:solidFill>
                <a:effectLst/>
                <a:uLnTx/>
                <a:uFillTx/>
                <a:latin typeface="Arial MT"/>
                <a:ea typeface="+mn-ea"/>
                <a:cs typeface="Arial MT"/>
              </a:rPr>
              <a:t>products;</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155" normalizeH="0" baseline="0" noProof="0" dirty="0">
                <a:ln>
                  <a:noFill/>
                </a:ln>
                <a:solidFill>
                  <a:prstClr val="black"/>
                </a:solidFill>
                <a:effectLst/>
                <a:uLnTx/>
                <a:uFillTx/>
                <a:latin typeface="Arial MT"/>
                <a:ea typeface="+mn-ea"/>
                <a:cs typeface="Arial MT"/>
              </a:rPr>
              <a:t>shared</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175" normalizeH="0" baseline="0" noProof="0" dirty="0">
                <a:ln>
                  <a:noFill/>
                </a:ln>
                <a:solidFill>
                  <a:prstClr val="black"/>
                </a:solidFill>
                <a:effectLst/>
                <a:uLnTx/>
                <a:uFillTx/>
                <a:latin typeface="Arial MT"/>
                <a:ea typeface="+mn-ea"/>
                <a:cs typeface="Arial MT"/>
              </a:rPr>
              <a:t>needles</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0" normalizeH="0" baseline="0" noProof="0" dirty="0">
                <a:ln>
                  <a:noFill/>
                </a:ln>
                <a:solidFill>
                  <a:prstClr val="black"/>
                </a:solidFill>
                <a:effectLst/>
                <a:uLnTx/>
                <a:uFillTx/>
                <a:latin typeface="Arial MT"/>
                <a:ea typeface="+mn-ea"/>
                <a:cs typeface="Arial MT"/>
              </a:rPr>
              <a:t>for</a:t>
            </a:r>
            <a:r>
              <a:rPr kumimoji="0" sz="2400" b="0" i="0" u="none" strike="noStrike" kern="1200" cap="none" spc="-20" normalizeH="0" baseline="0" noProof="0" dirty="0">
                <a:ln>
                  <a:noFill/>
                </a:ln>
                <a:solidFill>
                  <a:prstClr val="black"/>
                </a:solidFill>
                <a:effectLst/>
                <a:uLnTx/>
                <a:uFillTx/>
                <a:latin typeface="Arial MT"/>
                <a:ea typeface="+mn-ea"/>
                <a:cs typeface="Arial MT"/>
              </a:rPr>
              <a:t> </a:t>
            </a:r>
            <a:r>
              <a:rPr kumimoji="0" sz="2400" b="0" i="0" u="none" strike="noStrike" kern="1200" cap="none" spc="-135" normalizeH="0" baseline="0" noProof="0" dirty="0">
                <a:ln>
                  <a:noFill/>
                </a:ln>
                <a:solidFill>
                  <a:prstClr val="black"/>
                </a:solidFill>
                <a:effectLst/>
                <a:uLnTx/>
                <a:uFillTx/>
                <a:latin typeface="Arial MT"/>
                <a:ea typeface="+mn-ea"/>
                <a:cs typeface="Arial MT"/>
              </a:rPr>
              <a:t>IV</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20" normalizeH="0" baseline="0" noProof="0" dirty="0">
                <a:ln>
                  <a:noFill/>
                </a:ln>
                <a:solidFill>
                  <a:prstClr val="black"/>
                </a:solidFill>
                <a:effectLst/>
                <a:uLnTx/>
                <a:uFillTx/>
                <a:latin typeface="Arial MT"/>
                <a:ea typeface="+mn-ea"/>
                <a:cs typeface="Arial MT"/>
              </a:rPr>
              <a:t>drug</a:t>
            </a:r>
            <a:endParaRPr kumimoji="0" sz="2400" b="0" i="0" u="none" strike="noStrike" kern="1200" cap="none" spc="0" normalizeH="0" baseline="0" noProof="0">
              <a:ln>
                <a:noFill/>
              </a:ln>
              <a:solidFill>
                <a:prstClr val="black"/>
              </a:solidFill>
              <a:effectLst/>
              <a:uLnTx/>
              <a:uFillTx/>
              <a:latin typeface="Arial MT"/>
              <a:ea typeface="+mn-ea"/>
              <a:cs typeface="Arial MT"/>
            </a:endParaRPr>
          </a:p>
        </p:txBody>
      </p:sp>
      <p:sp>
        <p:nvSpPr>
          <p:cNvPr id="5" name="object 5"/>
          <p:cNvSpPr txBox="1"/>
          <p:nvPr/>
        </p:nvSpPr>
        <p:spPr>
          <a:xfrm>
            <a:off x="2360422" y="3222370"/>
            <a:ext cx="890269" cy="3327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2475"/>
              </a:lnSpc>
              <a:spcBef>
                <a:spcPts val="0"/>
              </a:spcBef>
              <a:spcAft>
                <a:spcPts val="0"/>
              </a:spcAft>
              <a:buClrTx/>
              <a:buSzTx/>
              <a:buFontTx/>
              <a:buNone/>
              <a:tabLst/>
              <a:defRPr/>
            </a:pPr>
            <a:r>
              <a:rPr kumimoji="0" sz="2400" b="0" i="0" u="none" strike="noStrike" kern="1200" cap="none" spc="-90" normalizeH="0" baseline="0" noProof="0" dirty="0">
                <a:ln>
                  <a:noFill/>
                </a:ln>
                <a:solidFill>
                  <a:prstClr val="black"/>
                </a:solidFill>
                <a:effectLst/>
                <a:uLnTx/>
                <a:uFillTx/>
                <a:latin typeface="Arial MT"/>
                <a:ea typeface="+mn-ea"/>
                <a:cs typeface="Arial MT"/>
              </a:rPr>
              <a:t>vertical</a:t>
            </a:r>
            <a:endParaRPr kumimoji="0" sz="2400" b="0" i="0" u="none" strike="noStrike" kern="1200" cap="none" spc="0" normalizeH="0" baseline="0" noProof="0">
              <a:ln>
                <a:noFill/>
              </a:ln>
              <a:solidFill>
                <a:prstClr val="black"/>
              </a:solidFill>
              <a:effectLst/>
              <a:uLnTx/>
              <a:uFillTx/>
              <a:latin typeface="Arial MT"/>
              <a:ea typeface="+mn-ea"/>
              <a:cs typeface="Arial MT"/>
            </a:endParaRPr>
          </a:p>
        </p:txBody>
      </p:sp>
      <p:sp>
        <p:nvSpPr>
          <p:cNvPr id="6" name="object 6"/>
          <p:cNvSpPr txBox="1"/>
          <p:nvPr/>
        </p:nvSpPr>
        <p:spPr>
          <a:xfrm>
            <a:off x="1252219" y="3158490"/>
            <a:ext cx="82772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080260" algn="l"/>
              </a:tabLst>
              <a:defRPr/>
            </a:pPr>
            <a:r>
              <a:rPr kumimoji="0" sz="2400" b="0" i="0" u="none" strike="noStrike" kern="1200" cap="none" spc="-220" normalizeH="0" baseline="0" noProof="0" dirty="0">
                <a:ln>
                  <a:noFill/>
                </a:ln>
                <a:solidFill>
                  <a:prstClr val="black"/>
                </a:solidFill>
                <a:effectLst/>
                <a:uLnTx/>
                <a:uFillTx/>
                <a:latin typeface="Arial MT"/>
                <a:ea typeface="+mn-ea"/>
                <a:cs typeface="Arial MT"/>
              </a:rPr>
              <a:t>users;</a:t>
            </a:r>
            <a:r>
              <a:rPr kumimoji="0" sz="2400" b="0" i="0" u="none" strike="noStrike" kern="1200" cap="none" spc="10" normalizeH="0" baseline="0" noProof="0" dirty="0">
                <a:ln>
                  <a:noFill/>
                </a:ln>
                <a:solidFill>
                  <a:prstClr val="black"/>
                </a:solidFill>
                <a:effectLst/>
                <a:uLnTx/>
                <a:uFillTx/>
                <a:latin typeface="Arial MT"/>
                <a:ea typeface="+mn-ea"/>
                <a:cs typeface="Arial MT"/>
              </a:rPr>
              <a:t> </a:t>
            </a:r>
            <a:r>
              <a:rPr kumimoji="0" sz="2400" b="0" i="0" u="none" strike="noStrike" kern="1200" cap="none" spc="-25" normalizeH="0" baseline="0" noProof="0" dirty="0">
                <a:ln>
                  <a:noFill/>
                </a:ln>
                <a:solidFill>
                  <a:prstClr val="black"/>
                </a:solidFill>
                <a:effectLst/>
                <a:uLnTx/>
                <a:uFillTx/>
                <a:latin typeface="Arial MT"/>
                <a:ea typeface="+mn-ea"/>
                <a:cs typeface="Arial MT"/>
              </a:rPr>
              <a:t>or</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0" i="0" u="none" strike="noStrike" kern="1200" cap="none" spc="-195" normalizeH="0" baseline="0" noProof="0" dirty="0">
                <a:ln>
                  <a:noFill/>
                </a:ln>
                <a:solidFill>
                  <a:prstClr val="black"/>
                </a:solidFill>
                <a:effectLst/>
                <a:uLnTx/>
                <a:uFillTx/>
                <a:latin typeface="Arial MT"/>
                <a:ea typeface="+mn-ea"/>
                <a:cs typeface="Arial MT"/>
              </a:rPr>
              <a:t>transmission</a:t>
            </a:r>
            <a:r>
              <a:rPr kumimoji="0" sz="2400" b="1" i="0" u="none" strike="noStrike" kern="1200" cap="none" spc="-195" normalizeH="0" baseline="0" noProof="0" dirty="0">
                <a:ln>
                  <a:noFill/>
                </a:ln>
                <a:solidFill>
                  <a:prstClr val="black"/>
                </a:solidFill>
                <a:effectLst/>
                <a:uLnTx/>
                <a:uFillTx/>
                <a:latin typeface="Arial" panose="020B0604020202020204"/>
                <a:ea typeface="+mn-ea"/>
                <a:cs typeface="Arial" panose="020B0604020202020204"/>
              </a:rPr>
              <a:t>,</a:t>
            </a:r>
            <a:r>
              <a:rPr kumimoji="0" sz="24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65" normalizeH="0" baseline="0" noProof="0" dirty="0">
                <a:ln>
                  <a:noFill/>
                </a:ln>
                <a:solidFill>
                  <a:prstClr val="black"/>
                </a:solidFill>
                <a:effectLst/>
                <a:uLnTx/>
                <a:uFillTx/>
                <a:latin typeface="Arial" panose="020B0604020202020204"/>
                <a:ea typeface="+mn-ea"/>
                <a:cs typeface="Arial" panose="020B0604020202020204"/>
              </a:rPr>
              <a:t>which</a:t>
            </a:r>
            <a:r>
              <a:rPr kumimoji="0" sz="2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14" normalizeH="0" baseline="0" noProof="0" dirty="0">
                <a:ln>
                  <a:noFill/>
                </a:ln>
                <a:solidFill>
                  <a:prstClr val="black"/>
                </a:solidFill>
                <a:effectLst/>
                <a:uLnTx/>
                <a:uFillTx/>
                <a:latin typeface="Arial" panose="020B0604020202020204"/>
                <a:ea typeface="+mn-ea"/>
                <a:cs typeface="Arial" panose="020B0604020202020204"/>
              </a:rPr>
              <a:t>mainly</a:t>
            </a:r>
            <a:r>
              <a:rPr kumimoji="0" sz="2400" b="1" i="0" u="none" strike="noStrike" kern="1200" cap="none" spc="-15"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280" normalizeH="0" baseline="0" noProof="0" dirty="0">
                <a:ln>
                  <a:noFill/>
                </a:ln>
                <a:solidFill>
                  <a:prstClr val="black"/>
                </a:solidFill>
                <a:effectLst/>
                <a:uLnTx/>
                <a:uFillTx/>
                <a:latin typeface="Arial" panose="020B0604020202020204"/>
                <a:ea typeface="+mn-ea"/>
                <a:cs typeface="Arial" panose="020B0604020202020204"/>
              </a:rPr>
              <a:t>occurs</a:t>
            </a:r>
            <a:r>
              <a:rPr kumimoji="0"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00" normalizeH="0" baseline="0" noProof="0" dirty="0">
                <a:ln>
                  <a:noFill/>
                </a:ln>
                <a:solidFill>
                  <a:prstClr val="black"/>
                </a:solidFill>
                <a:effectLst/>
                <a:uLnTx/>
                <a:uFillTx/>
                <a:latin typeface="Arial" panose="020B0604020202020204"/>
                <a:ea typeface="+mn-ea"/>
                <a:cs typeface="Arial" panose="020B0604020202020204"/>
              </a:rPr>
              <a:t>in</a:t>
            </a:r>
            <a:r>
              <a:rPr kumimoji="0" sz="2400" b="1" i="0" u="none" strike="noStrike" kern="1200" cap="none" spc="-10"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95" normalizeH="0" baseline="0" noProof="0" dirty="0">
                <a:ln>
                  <a:noFill/>
                </a:ln>
                <a:solidFill>
                  <a:prstClr val="black"/>
                </a:solidFill>
                <a:effectLst/>
                <a:uLnTx/>
                <a:uFillTx/>
                <a:latin typeface="Arial" panose="020B0604020202020204"/>
                <a:ea typeface="+mn-ea"/>
                <a:cs typeface="Arial" panose="020B0604020202020204"/>
              </a:rPr>
              <a:t>the</a:t>
            </a:r>
            <a:r>
              <a:rPr kumimoji="0" sz="2400" b="1" i="0" u="none" strike="noStrike" kern="1200" cap="none" spc="10"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20" normalizeH="0" baseline="0" noProof="0" dirty="0">
                <a:ln>
                  <a:noFill/>
                </a:ln>
                <a:solidFill>
                  <a:srgbClr val="FF0000"/>
                </a:solidFill>
                <a:effectLst/>
                <a:uLnTx/>
                <a:uFillTx/>
                <a:latin typeface="Arial" panose="020B0604020202020204"/>
                <a:ea typeface="+mn-ea"/>
                <a:cs typeface="Arial" panose="020B0604020202020204"/>
              </a:rPr>
              <a:t>late</a:t>
            </a:r>
            <a:r>
              <a:rPr kumimoji="0" sz="2400" b="1" i="0" u="none" strike="noStrike" kern="1200" cap="none" spc="-25"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95" normalizeH="0" baseline="0" noProof="0" dirty="0">
                <a:ln>
                  <a:noFill/>
                </a:ln>
                <a:solidFill>
                  <a:srgbClr val="FF0000"/>
                </a:solidFill>
                <a:effectLst/>
                <a:uLnTx/>
                <a:uFillTx/>
                <a:latin typeface="Arial" panose="020B0604020202020204"/>
                <a:ea typeface="+mn-ea"/>
                <a:cs typeface="Arial" panose="020B0604020202020204"/>
              </a:rPr>
              <a:t>third</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 name="object 7"/>
          <p:cNvSpPr txBox="1"/>
          <p:nvPr/>
        </p:nvSpPr>
        <p:spPr>
          <a:xfrm>
            <a:off x="1252219" y="3487369"/>
            <a:ext cx="5140960" cy="3917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190" normalizeH="0" baseline="0" noProof="0" dirty="0">
                <a:ln>
                  <a:noFill/>
                </a:ln>
                <a:solidFill>
                  <a:srgbClr val="FF0000"/>
                </a:solidFill>
                <a:effectLst/>
                <a:uLnTx/>
                <a:uFillTx/>
                <a:latin typeface="Arial" panose="020B0604020202020204"/>
                <a:ea typeface="+mn-ea"/>
                <a:cs typeface="Arial" panose="020B0604020202020204"/>
              </a:rPr>
              <a:t>trimester</a:t>
            </a:r>
            <a:r>
              <a:rPr kumimoji="0" sz="2400" b="1" i="0" u="none" strike="noStrike" kern="1200" cap="none" spc="-190" normalizeH="0" baseline="0" noProof="0" dirty="0">
                <a:ln>
                  <a:noFill/>
                </a:ln>
                <a:solidFill>
                  <a:prstClr val="black"/>
                </a:solidFill>
                <a:effectLst/>
                <a:uLnTx/>
                <a:uFillTx/>
                <a:latin typeface="Arial" panose="020B0604020202020204"/>
                <a:ea typeface="+mn-ea"/>
                <a:cs typeface="Arial" panose="020B0604020202020204"/>
              </a:rPr>
              <a:t>,</a:t>
            </a:r>
            <a:r>
              <a:rPr kumimoji="0" sz="2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2400" b="1" i="0" u="none" strike="noStrike" kern="1200" cap="none" spc="-180" normalizeH="0" baseline="0" noProof="0" dirty="0">
                <a:ln>
                  <a:noFill/>
                </a:ln>
                <a:solidFill>
                  <a:srgbClr val="FF0000"/>
                </a:solidFill>
                <a:effectLst/>
                <a:uLnTx/>
                <a:uFillTx/>
                <a:latin typeface="Arial" panose="020B0604020202020204"/>
                <a:ea typeface="+mn-ea"/>
                <a:cs typeface="Arial" panose="020B0604020202020204"/>
              </a:rPr>
              <a:t>during</a:t>
            </a:r>
            <a:r>
              <a:rPr kumimoji="0" sz="2400" b="1" i="0" u="none" strike="noStrike" kern="1200" cap="none" spc="20"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145" normalizeH="0" baseline="0" noProof="0" dirty="0">
                <a:ln>
                  <a:noFill/>
                </a:ln>
                <a:solidFill>
                  <a:srgbClr val="FF0000"/>
                </a:solidFill>
                <a:effectLst/>
                <a:uLnTx/>
                <a:uFillTx/>
                <a:latin typeface="Arial" panose="020B0604020202020204"/>
                <a:ea typeface="+mn-ea"/>
                <a:cs typeface="Arial" panose="020B0604020202020204"/>
              </a:rPr>
              <a:t>labor</a:t>
            </a:r>
            <a:r>
              <a:rPr kumimoji="0" sz="24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200" normalizeH="0" baseline="0" noProof="0" dirty="0">
                <a:ln>
                  <a:noFill/>
                </a:ln>
                <a:solidFill>
                  <a:srgbClr val="FF0000"/>
                </a:solidFill>
                <a:effectLst/>
                <a:uLnTx/>
                <a:uFillTx/>
                <a:latin typeface="Arial" panose="020B0604020202020204"/>
                <a:ea typeface="+mn-ea"/>
                <a:cs typeface="Arial" panose="020B0604020202020204"/>
              </a:rPr>
              <a:t>or</a:t>
            </a:r>
            <a:r>
              <a:rPr kumimoji="0" sz="2400" b="1" i="0" u="none" strike="noStrike" kern="1200" cap="none" spc="15"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195" normalizeH="0" baseline="0" noProof="0" dirty="0">
                <a:ln>
                  <a:noFill/>
                </a:ln>
                <a:solidFill>
                  <a:srgbClr val="FF0000"/>
                </a:solidFill>
                <a:effectLst/>
                <a:uLnTx/>
                <a:uFillTx/>
                <a:latin typeface="Arial" panose="020B0604020202020204"/>
                <a:ea typeface="+mn-ea"/>
                <a:cs typeface="Arial" panose="020B0604020202020204"/>
              </a:rPr>
              <a:t>breast</a:t>
            </a:r>
            <a:r>
              <a:rPr kumimoji="0" sz="24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110" normalizeH="0" baseline="0" noProof="0" dirty="0">
                <a:ln>
                  <a:noFill/>
                </a:ln>
                <a:solidFill>
                  <a:srgbClr val="FF0000"/>
                </a:solidFill>
                <a:effectLst/>
                <a:uLnTx/>
                <a:uFillTx/>
                <a:latin typeface="Arial" panose="020B0604020202020204"/>
                <a:ea typeface="+mn-ea"/>
                <a:cs typeface="Arial" panose="020B0604020202020204"/>
              </a:rPr>
              <a:t>feeding.</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pic>
        <p:nvPicPr>
          <p:cNvPr id="8" name="صورة 7" descr="1bbe2df5-111a-4d39-aaee-425e974ce6c1.jpeg"/>
          <p:cNvPicPr>
            <a:picLocks noChangeAspect="1"/>
          </p:cNvPicPr>
          <p:nvPr/>
        </p:nvPicPr>
        <p:blipFill>
          <a:blip r:embed="rId2"/>
          <a:stretch>
            <a:fillRect/>
          </a:stretch>
        </p:blipFill>
        <p:spPr>
          <a:xfrm>
            <a:off x="3124200" y="3886200"/>
            <a:ext cx="8715436" cy="2850403"/>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0F52C7-E77C-E723-8012-5157330709D9}"/>
              </a:ext>
            </a:extLst>
          </p:cNvPr>
          <p:cNvSpPr>
            <a:spLocks noGrp="1"/>
          </p:cNvSpPr>
          <p:nvPr>
            <p:ph type="title"/>
          </p:nvPr>
        </p:nvSpPr>
        <p:spPr/>
        <p:txBody>
          <a:bodyPr/>
          <a:lstStyle/>
          <a:p>
            <a:endParaRPr lang="ar-AE"/>
          </a:p>
        </p:txBody>
      </p:sp>
      <p:sp>
        <p:nvSpPr>
          <p:cNvPr id="3" name="عنصر نائب للنص 2">
            <a:extLst>
              <a:ext uri="{FF2B5EF4-FFF2-40B4-BE49-F238E27FC236}">
                <a16:creationId xmlns:a16="http://schemas.microsoft.com/office/drawing/2014/main" id="{4AC6FCFD-E709-05D5-D951-B355E9D52352}"/>
              </a:ext>
            </a:extLst>
          </p:cNvPr>
          <p:cNvSpPr>
            <a:spLocks noGrp="1"/>
          </p:cNvSpPr>
          <p:nvPr>
            <p:ph type="body" idx="1"/>
          </p:nvPr>
        </p:nvSpPr>
        <p:spPr/>
        <p:txBody>
          <a:bodyPr/>
          <a:lstStyle/>
          <a:p>
            <a:endParaRPr lang="ar-AE"/>
          </a:p>
        </p:txBody>
      </p:sp>
      <p:pic>
        <p:nvPicPr>
          <p:cNvPr id="4" name="صورة 3">
            <a:extLst>
              <a:ext uri="{FF2B5EF4-FFF2-40B4-BE49-F238E27FC236}">
                <a16:creationId xmlns:a16="http://schemas.microsoft.com/office/drawing/2014/main" id="{AB4E29AC-D821-F875-646E-BA50B18A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92"/>
            <a:ext cx="12394869" cy="7310747"/>
          </a:xfrm>
          <a:prstGeom prst="rect">
            <a:avLst/>
          </a:prstGeom>
        </p:spPr>
      </p:pic>
    </p:spTree>
    <p:extLst>
      <p:ext uri="{BB962C8B-B14F-4D97-AF65-F5344CB8AC3E}">
        <p14:creationId xmlns:p14="http://schemas.microsoft.com/office/powerpoint/2010/main" val="35395697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2400"/>
            <a:ext cx="10287204" cy="1120820"/>
          </a:xfrm>
          <a:prstGeom prst="rect">
            <a:avLst/>
          </a:prstGeom>
        </p:spPr>
        <p:txBody>
          <a:bodyPr vert="horz" wrap="square" lIns="0" tIns="12700" rIns="0" bIns="0" rtlCol="0">
            <a:spAutoFit/>
          </a:bodyPr>
          <a:lstStyle/>
          <a:p>
            <a:pPr marL="12700" algn="ctr">
              <a:lnSpc>
                <a:spcPct val="100000"/>
              </a:lnSpc>
              <a:spcBef>
                <a:spcPts val="100"/>
              </a:spcBef>
            </a:pPr>
            <a:r>
              <a:rPr lang="en-US" sz="3600" dirty="0">
                <a:solidFill>
                  <a:schemeClr val="tx1"/>
                </a:solidFill>
              </a:rPr>
              <a:t>PRENATAL EVALUATION OF WOMEN WITH HIV</a:t>
            </a:r>
            <a:endParaRPr sz="3600">
              <a:solidFill>
                <a:schemeClr val="tx1"/>
              </a:solidFill>
              <a:latin typeface="+mj-lt"/>
              <a:cs typeface="Trebuchet MS" panose="020B0603020202020204"/>
            </a:endParaRPr>
          </a:p>
        </p:txBody>
      </p:sp>
      <p:sp>
        <p:nvSpPr>
          <p:cNvPr id="3" name="object 3"/>
          <p:cNvSpPr txBox="1"/>
          <p:nvPr/>
        </p:nvSpPr>
        <p:spPr>
          <a:xfrm>
            <a:off x="304800" y="1676400"/>
            <a:ext cx="10260965" cy="4834890"/>
          </a:xfrm>
          <a:prstGeom prst="rect">
            <a:avLst/>
          </a:prstGeom>
        </p:spPr>
        <p:txBody>
          <a:bodyPr vert="horz" wrap="square" lIns="0" tIns="117475" rIns="0" bIns="0" rtlCol="0">
            <a:spAutoFit/>
          </a:bodyPr>
          <a:lstStyle/>
          <a:p>
            <a:pPr marL="12700" marR="0" lvl="0" indent="0" algn="l" defTabSz="914400" rtl="0" eaLnBrk="1" fontAlgn="auto" latinLnBrk="0" hangingPunct="1">
              <a:lnSpc>
                <a:spcPct val="100000"/>
              </a:lnSpc>
              <a:spcBef>
                <a:spcPts val="925"/>
              </a:spcBef>
              <a:spcAft>
                <a:spcPts val="0"/>
              </a:spcAft>
              <a:buClrTx/>
              <a:buSzTx/>
              <a:buFontTx/>
              <a:buNone/>
              <a:tabLst/>
              <a:defRPr/>
            </a:pPr>
            <a:r>
              <a:rPr kumimoji="0" sz="2400" b="1" i="0" u="sng" strike="noStrike" kern="1200" cap="none" spc="-280" normalizeH="0" baseline="0" noProof="0" dirty="0">
                <a:ln>
                  <a:noFill/>
                </a:ln>
                <a:solidFill>
                  <a:srgbClr val="4D671B"/>
                </a:solidFill>
                <a:effectLst/>
                <a:uLnTx/>
                <a:uFill>
                  <a:solidFill>
                    <a:srgbClr val="4D671B"/>
                  </a:solidFill>
                </a:uFill>
                <a:latin typeface="Calibri"/>
                <a:ea typeface="+mn-ea"/>
                <a:cs typeface="Arial" panose="020B0604020202020204"/>
              </a:rPr>
              <a:t>HISTORY</a:t>
            </a:r>
            <a:r>
              <a:rPr kumimoji="0" sz="2400" b="1" i="0" u="sng" strike="noStrike" kern="1200" cap="none" spc="-15"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140" normalizeH="0" baseline="0" noProof="0" dirty="0">
                <a:ln>
                  <a:noFill/>
                </a:ln>
                <a:solidFill>
                  <a:srgbClr val="4D671B"/>
                </a:solidFill>
                <a:effectLst/>
                <a:uLnTx/>
                <a:uFill>
                  <a:solidFill>
                    <a:srgbClr val="4D671B"/>
                  </a:solidFill>
                </a:uFill>
                <a:latin typeface="Calibri"/>
                <a:ea typeface="+mn-ea"/>
                <a:cs typeface="Arial" panose="020B0604020202020204"/>
              </a:rPr>
              <a:t>AND</a:t>
            </a:r>
            <a:r>
              <a:rPr kumimoji="0" sz="2400" b="1" i="0" u="sng" strike="noStrike" kern="1200" cap="none" spc="-20"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270" normalizeH="0" baseline="0" noProof="0" dirty="0">
                <a:ln>
                  <a:noFill/>
                </a:ln>
                <a:solidFill>
                  <a:srgbClr val="4D671B"/>
                </a:solidFill>
                <a:effectLst/>
                <a:uLnTx/>
                <a:uFill>
                  <a:solidFill>
                    <a:srgbClr val="4D671B"/>
                  </a:solidFill>
                </a:uFill>
                <a:latin typeface="Calibri"/>
                <a:ea typeface="+mn-ea"/>
                <a:cs typeface="Arial" panose="020B0604020202020204"/>
              </a:rPr>
              <a:t>PHYSICAL</a:t>
            </a:r>
            <a:r>
              <a:rPr kumimoji="0" sz="2400" b="1" i="0" u="sng" strike="noStrike" kern="1200" cap="none" spc="-10"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65" normalizeH="0" baseline="0" noProof="0" dirty="0">
                <a:ln>
                  <a:noFill/>
                </a:ln>
                <a:solidFill>
                  <a:srgbClr val="4D671B"/>
                </a:solidFill>
                <a:effectLst/>
                <a:uLnTx/>
                <a:uFill>
                  <a:solidFill>
                    <a:srgbClr val="4D671B"/>
                  </a:solidFill>
                </a:uFill>
                <a:latin typeface="Calibri"/>
                <a:ea typeface="+mn-ea"/>
                <a:cs typeface="Arial" panose="020B0604020202020204"/>
              </a:rPr>
              <a:t>EXAMINATION:</a:t>
            </a:r>
            <a:endParaRPr kumimoji="0" sz="2400" b="0" i="0" u="none" strike="noStrike" kern="1200" cap="none" spc="0" normalizeH="0" baseline="0" noProof="0">
              <a:ln>
                <a:noFill/>
              </a:ln>
              <a:solidFill>
                <a:prstClr val="black"/>
              </a:solidFill>
              <a:effectLst/>
              <a:uLnTx/>
              <a:uFillTx/>
              <a:latin typeface="Calibri"/>
              <a:ea typeface="+mn-ea"/>
              <a:cs typeface="Arial" panose="020B0604020202020204"/>
            </a:endParaRPr>
          </a:p>
          <a:p>
            <a:pPr marL="104140" marR="22225" lvl="0" indent="-93980" algn="l" defTabSz="914400" rtl="0" eaLnBrk="1" fontAlgn="auto" latinLnBrk="0" hangingPunct="1">
              <a:lnSpc>
                <a:spcPct val="80000"/>
              </a:lnSpc>
              <a:spcBef>
                <a:spcPts val="1405"/>
              </a:spcBef>
              <a:spcAft>
                <a:spcPts val="0"/>
              </a:spcAft>
              <a:buClrTx/>
              <a:buSzPct val="96000"/>
              <a:buFont typeface="Wingdings" panose="05000000000000000000"/>
              <a:buChar char=""/>
              <a:tabLst>
                <a:tab pos="103505" algn="l"/>
                <a:tab pos="283210" algn="l"/>
                <a:tab pos="3872865" algn="l"/>
                <a:tab pos="6870700" algn="l"/>
              </a:tabLst>
              <a:defRPr/>
            </a:pPr>
            <a:r>
              <a:rPr kumimoji="0" sz="2400" b="1" i="0" u="sng" strike="noStrike" kern="1200" cap="none" spc="-130" normalizeH="0" baseline="0" noProof="0" dirty="0">
                <a:ln>
                  <a:noFill/>
                </a:ln>
                <a:solidFill>
                  <a:srgbClr val="4D671B"/>
                </a:solidFill>
                <a:effectLst/>
                <a:uLnTx/>
                <a:uFill>
                  <a:solidFill>
                    <a:srgbClr val="4D671B"/>
                  </a:solidFill>
                </a:uFill>
                <a:latin typeface="Calibri"/>
                <a:ea typeface="+mn-ea"/>
                <a:cs typeface="Arial" panose="020B0604020202020204"/>
              </a:rPr>
              <a:t>	any</a:t>
            </a:r>
            <a:r>
              <a:rPr kumimoji="0" sz="2400" b="1" i="0" u="sng" strike="noStrike" kern="1200" cap="none" spc="-10"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170" normalizeH="0" baseline="0" noProof="0" dirty="0">
                <a:ln>
                  <a:noFill/>
                </a:ln>
                <a:solidFill>
                  <a:srgbClr val="4D671B"/>
                </a:solidFill>
                <a:effectLst/>
                <a:uLnTx/>
                <a:uFill>
                  <a:solidFill>
                    <a:srgbClr val="4D671B"/>
                  </a:solidFill>
                </a:uFill>
                <a:latin typeface="Calibri"/>
                <a:ea typeface="+mn-ea"/>
                <a:cs typeface="Arial" panose="020B0604020202020204"/>
              </a:rPr>
              <a:t>history</a:t>
            </a:r>
            <a:r>
              <a:rPr kumimoji="0" sz="2400" b="1" i="0" u="sng" strike="noStrike" kern="1200" cap="none" spc="-5"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0" i="0" u="none" strike="noStrike" kern="1200" cap="none" spc="0" normalizeH="0" baseline="0" noProof="0" dirty="0">
                <a:ln>
                  <a:noFill/>
                </a:ln>
                <a:solidFill>
                  <a:srgbClr val="0D0D0D"/>
                </a:solidFill>
                <a:effectLst/>
                <a:uLnTx/>
                <a:uFillTx/>
                <a:latin typeface="Calibri"/>
                <a:ea typeface="+mn-ea"/>
                <a:cs typeface="Arial MT"/>
              </a:rPr>
              <a:t>of</a:t>
            </a:r>
            <a:r>
              <a:rPr kumimoji="0" sz="2400" b="0" i="0" u="none" strike="noStrike" kern="1200" cap="none" spc="95" normalizeH="0" baseline="0" noProof="0" dirty="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0D0D0D"/>
                </a:solidFill>
                <a:effectLst/>
                <a:uLnTx/>
                <a:uFillTx/>
                <a:latin typeface="Calibri"/>
                <a:ea typeface="+mn-ea"/>
                <a:cs typeface="Arial MT"/>
              </a:rPr>
              <a:t>opportunistic</a:t>
            </a:r>
            <a:r>
              <a:rPr kumimoji="0" sz="2400" b="0" i="0" u="none" strike="noStrike" kern="1200" cap="none" spc="0" normalizeH="0" baseline="0" noProof="0" dirty="0">
                <a:ln>
                  <a:noFill/>
                </a:ln>
                <a:solidFill>
                  <a:srgbClr val="0D0D0D"/>
                </a:solidFill>
                <a:effectLst/>
                <a:uLnTx/>
                <a:uFillTx/>
                <a:latin typeface="Calibri"/>
                <a:ea typeface="+mn-ea"/>
                <a:cs typeface="Arial MT"/>
              </a:rPr>
              <a:t> </a:t>
            </a:r>
            <a:r>
              <a:rPr kumimoji="0" sz="2400" b="0" i="0" u="none" strike="noStrike" kern="1200" cap="none" spc="-155" normalizeH="0" baseline="0" noProof="0" dirty="0">
                <a:ln>
                  <a:noFill/>
                </a:ln>
                <a:solidFill>
                  <a:srgbClr val="0D0D0D"/>
                </a:solidFill>
                <a:effectLst/>
                <a:uLnTx/>
                <a:uFillTx/>
                <a:latin typeface="Calibri"/>
                <a:ea typeface="+mn-ea"/>
                <a:cs typeface="Arial MT"/>
              </a:rPr>
              <a:t>infections</a:t>
            </a:r>
            <a:r>
              <a:rPr kumimoji="0" sz="2400" b="0" i="0" u="none" strike="noStrike" kern="1200" cap="none" spc="0" normalizeH="0" baseline="0" noProof="0" dirty="0">
                <a:ln>
                  <a:noFill/>
                </a:ln>
                <a:solidFill>
                  <a:srgbClr val="0D0D0D"/>
                </a:solidFill>
                <a:effectLst/>
                <a:uLnTx/>
                <a:uFillTx/>
                <a:latin typeface="Calibri"/>
                <a:ea typeface="+mn-ea"/>
                <a:cs typeface="Arial MT"/>
              </a:rPr>
              <a:t> ,</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80" normalizeH="0" baseline="0" noProof="0" dirty="0">
                <a:ln>
                  <a:noFill/>
                </a:ln>
                <a:solidFill>
                  <a:srgbClr val="0D0D0D"/>
                </a:solidFill>
                <a:effectLst/>
                <a:uLnTx/>
                <a:uFillTx/>
                <a:latin typeface="Calibri"/>
                <a:ea typeface="+mn-ea"/>
                <a:cs typeface="Arial MT"/>
              </a:rPr>
              <a:t>tuberculosis,</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125" normalizeH="0" baseline="0" noProof="0" dirty="0">
                <a:ln>
                  <a:noFill/>
                </a:ln>
                <a:solidFill>
                  <a:srgbClr val="0D0D0D"/>
                </a:solidFill>
                <a:effectLst/>
                <a:uLnTx/>
                <a:uFillTx/>
                <a:latin typeface="Calibri"/>
                <a:ea typeface="+mn-ea"/>
                <a:cs typeface="Arial MT"/>
              </a:rPr>
              <a:t>sexually</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0D0D0D"/>
                </a:solidFill>
                <a:effectLst/>
                <a:uLnTx/>
                <a:uFillTx/>
                <a:latin typeface="Calibri"/>
                <a:ea typeface="+mn-ea"/>
                <a:cs typeface="Arial MT"/>
              </a:rPr>
              <a:t>transmitted</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105" normalizeH="0" baseline="0" noProof="0" dirty="0">
                <a:ln>
                  <a:noFill/>
                </a:ln>
                <a:solidFill>
                  <a:srgbClr val="0D0D0D"/>
                </a:solidFill>
                <a:effectLst/>
                <a:uLnTx/>
                <a:uFillTx/>
                <a:latin typeface="Calibri"/>
                <a:ea typeface="+mn-ea"/>
                <a:cs typeface="Arial MT"/>
              </a:rPr>
              <a:t>infections </a:t>
            </a:r>
            <a:r>
              <a:rPr kumimoji="0" sz="2400" b="0" i="0" u="none" strike="noStrike" kern="1200" cap="none" spc="-265" normalizeH="0" baseline="0" noProof="0" dirty="0">
                <a:ln>
                  <a:noFill/>
                </a:ln>
                <a:solidFill>
                  <a:srgbClr val="0D0D0D"/>
                </a:solidFill>
                <a:effectLst/>
                <a:uLnTx/>
                <a:uFillTx/>
                <a:latin typeface="Calibri"/>
                <a:ea typeface="+mn-ea"/>
                <a:cs typeface="Arial MT"/>
              </a:rPr>
              <a:t>(STIs),</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40" normalizeH="0" baseline="0" noProof="0" dirty="0">
                <a:ln>
                  <a:noFill/>
                </a:ln>
                <a:solidFill>
                  <a:srgbClr val="0D0D0D"/>
                </a:solidFill>
                <a:effectLst/>
                <a:uLnTx/>
                <a:uFillTx/>
                <a:latin typeface="Calibri"/>
                <a:ea typeface="+mn-ea"/>
                <a:cs typeface="Arial MT"/>
              </a:rPr>
              <a:t>medication</a:t>
            </a:r>
            <a:r>
              <a:rPr kumimoji="0" sz="2400" b="0" i="0" u="none" strike="noStrike" kern="1200" cap="none" spc="35" normalizeH="0" baseline="0" noProof="0" dirty="0">
                <a:ln>
                  <a:noFill/>
                </a:ln>
                <a:solidFill>
                  <a:srgbClr val="0D0D0D"/>
                </a:solidFill>
                <a:effectLst/>
                <a:uLnTx/>
                <a:uFillTx/>
                <a:latin typeface="Calibri"/>
                <a:ea typeface="+mn-ea"/>
                <a:cs typeface="Arial MT"/>
              </a:rPr>
              <a:t> </a:t>
            </a:r>
            <a:r>
              <a:rPr kumimoji="0" sz="2400" b="0" i="0" u="none" strike="noStrike" kern="1200" cap="none" spc="-290" normalizeH="0" baseline="0" noProof="0" dirty="0">
                <a:ln>
                  <a:noFill/>
                </a:ln>
                <a:solidFill>
                  <a:srgbClr val="0D0D0D"/>
                </a:solidFill>
                <a:effectLst/>
                <a:uLnTx/>
                <a:uFillTx/>
                <a:latin typeface="Calibri"/>
                <a:ea typeface="+mn-ea"/>
                <a:cs typeface="Arial MT"/>
              </a:rPr>
              <a:t>use</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145" normalizeH="0" baseline="0" noProof="0" dirty="0">
                <a:ln>
                  <a:noFill/>
                </a:ln>
                <a:solidFill>
                  <a:srgbClr val="0D0D0D"/>
                </a:solidFill>
                <a:effectLst/>
                <a:uLnTx/>
                <a:uFillTx/>
                <a:latin typeface="Calibri"/>
                <a:ea typeface="+mn-ea"/>
                <a:cs typeface="Arial MT"/>
              </a:rPr>
              <a:t>(including</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114" normalizeH="0" baseline="0" noProof="0" dirty="0">
                <a:ln>
                  <a:noFill/>
                </a:ln>
                <a:solidFill>
                  <a:srgbClr val="0D0D0D"/>
                </a:solidFill>
                <a:effectLst/>
                <a:uLnTx/>
                <a:uFillTx/>
                <a:latin typeface="Calibri"/>
                <a:ea typeface="+mn-ea"/>
                <a:cs typeface="Arial MT"/>
              </a:rPr>
              <a:t>over</a:t>
            </a:r>
            <a:r>
              <a:rPr kumimoji="0" sz="2400" b="0" i="0" u="none" strike="noStrike" kern="1200" cap="none" spc="35" normalizeH="0" baseline="0" noProof="0" dirty="0">
                <a:ln>
                  <a:noFill/>
                </a:ln>
                <a:solidFill>
                  <a:srgbClr val="0D0D0D"/>
                </a:solidFill>
                <a:effectLst/>
                <a:uLnTx/>
                <a:uFillTx/>
                <a:latin typeface="Calibri"/>
                <a:ea typeface="+mn-ea"/>
                <a:cs typeface="Arial MT"/>
              </a:rPr>
              <a:t> </a:t>
            </a:r>
            <a:r>
              <a:rPr kumimoji="0" sz="2400" b="0" i="0" u="none" strike="noStrike" kern="1200" cap="none" spc="-140" normalizeH="0" baseline="0" noProof="0" dirty="0">
                <a:ln>
                  <a:noFill/>
                </a:ln>
                <a:solidFill>
                  <a:srgbClr val="0D0D0D"/>
                </a:solidFill>
                <a:effectLst/>
                <a:uLnTx/>
                <a:uFillTx/>
                <a:latin typeface="Calibri"/>
                <a:ea typeface="+mn-ea"/>
                <a:cs typeface="Arial MT"/>
              </a:rPr>
              <a:t>the</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165" normalizeH="0" baseline="0" noProof="0" dirty="0">
                <a:ln>
                  <a:noFill/>
                </a:ln>
                <a:solidFill>
                  <a:srgbClr val="0D0D0D"/>
                </a:solidFill>
                <a:effectLst/>
                <a:uLnTx/>
                <a:uFillTx/>
                <a:latin typeface="Calibri"/>
                <a:ea typeface="+mn-ea"/>
                <a:cs typeface="Arial MT"/>
              </a:rPr>
              <a:t>counterdrugs),</a:t>
            </a:r>
            <a:r>
              <a:rPr kumimoji="0" sz="2400" b="0" i="0" u="none" strike="noStrike" kern="1200" cap="none" spc="0" normalizeH="0" baseline="0" noProof="0" dirty="0">
                <a:ln>
                  <a:noFill/>
                </a:ln>
                <a:solidFill>
                  <a:srgbClr val="0D0D0D"/>
                </a:solidFill>
                <a:effectLst/>
                <a:uLnTx/>
                <a:uFillTx/>
                <a:latin typeface="Calibri"/>
                <a:ea typeface="+mn-ea"/>
                <a:cs typeface="Arial MT"/>
              </a:rPr>
              <a:t> </a:t>
            </a:r>
            <a:r>
              <a:rPr kumimoji="0" sz="2400" b="0" i="0" u="none" strike="noStrike" kern="1200" cap="none" spc="-175" normalizeH="0" baseline="0" noProof="0" dirty="0">
                <a:ln>
                  <a:noFill/>
                </a:ln>
                <a:solidFill>
                  <a:srgbClr val="0D0D0D"/>
                </a:solidFill>
                <a:effectLst/>
                <a:uLnTx/>
                <a:uFillTx/>
                <a:latin typeface="Calibri"/>
                <a:ea typeface="+mn-ea"/>
                <a:cs typeface="Arial MT"/>
              </a:rPr>
              <a:t>immunization</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204" normalizeH="0" baseline="0" noProof="0" dirty="0">
                <a:ln>
                  <a:noFill/>
                </a:ln>
                <a:solidFill>
                  <a:srgbClr val="0D0D0D"/>
                </a:solidFill>
                <a:effectLst/>
                <a:uLnTx/>
                <a:uFillTx/>
                <a:latin typeface="Calibri"/>
                <a:ea typeface="+mn-ea"/>
                <a:cs typeface="Arial MT"/>
              </a:rPr>
              <a:t>status,</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25" normalizeH="0" baseline="0" noProof="0" dirty="0">
                <a:ln>
                  <a:noFill/>
                </a:ln>
                <a:solidFill>
                  <a:srgbClr val="0D0D0D"/>
                </a:solidFill>
                <a:effectLst/>
                <a:uLnTx/>
                <a:uFillTx/>
                <a:latin typeface="Calibri"/>
                <a:ea typeface="+mn-ea"/>
                <a:cs typeface="Arial MT"/>
              </a:rPr>
              <a:t>or </a:t>
            </a:r>
            <a:r>
              <a:rPr kumimoji="0" sz="2400" b="0" i="0" u="none" strike="noStrike" kern="1200" cap="none" spc="-220" normalizeH="0" baseline="0" noProof="0" dirty="0">
                <a:ln>
                  <a:noFill/>
                </a:ln>
                <a:solidFill>
                  <a:srgbClr val="0D0D0D"/>
                </a:solidFill>
                <a:effectLst/>
                <a:uLnTx/>
                <a:uFillTx/>
                <a:latin typeface="Calibri"/>
                <a:ea typeface="+mn-ea"/>
                <a:cs typeface="Arial MT"/>
              </a:rPr>
              <a:t>substance</a:t>
            </a:r>
            <a:r>
              <a:rPr kumimoji="0" sz="2400" b="0" i="0" u="none" strike="noStrike" kern="1200" cap="none" spc="50" normalizeH="0" baseline="0" noProof="0" dirty="0">
                <a:ln>
                  <a:noFill/>
                </a:ln>
                <a:solidFill>
                  <a:srgbClr val="0D0D0D"/>
                </a:solidFill>
                <a:effectLst/>
                <a:uLnTx/>
                <a:uFillTx/>
                <a:latin typeface="Calibri"/>
                <a:ea typeface="+mn-ea"/>
                <a:cs typeface="Arial MT"/>
              </a:rPr>
              <a:t> </a:t>
            </a:r>
            <a:r>
              <a:rPr kumimoji="0" sz="2400" b="0" i="0" u="none" strike="noStrike" kern="1200" cap="none" spc="-180" normalizeH="0" baseline="0" noProof="0" dirty="0">
                <a:ln>
                  <a:noFill/>
                </a:ln>
                <a:solidFill>
                  <a:srgbClr val="0D0D0D"/>
                </a:solidFill>
                <a:effectLst/>
                <a:uLnTx/>
                <a:uFillTx/>
                <a:latin typeface="Calibri"/>
                <a:ea typeface="+mn-ea"/>
                <a:cs typeface="Arial MT"/>
              </a:rPr>
              <a:t>abuse</a:t>
            </a:r>
            <a:r>
              <a:rPr kumimoji="0" sz="2400" b="0" i="0" u="none" strike="noStrike" kern="1200" cap="none" spc="55" normalizeH="0" baseline="0" noProof="0" dirty="0">
                <a:ln>
                  <a:noFill/>
                </a:ln>
                <a:solidFill>
                  <a:srgbClr val="0D0D0D"/>
                </a:solidFill>
                <a:effectLst/>
                <a:uLnTx/>
                <a:uFillTx/>
                <a:latin typeface="Calibri"/>
                <a:ea typeface="+mn-ea"/>
                <a:cs typeface="Arial MT"/>
              </a:rPr>
              <a:t> </a:t>
            </a:r>
            <a:r>
              <a:rPr kumimoji="0" sz="2400" b="0" i="0" u="none" strike="noStrike" kern="1200" cap="none" spc="-265" normalizeH="0" baseline="0" noProof="0" dirty="0">
                <a:ln>
                  <a:noFill/>
                </a:ln>
                <a:solidFill>
                  <a:srgbClr val="0D0D0D"/>
                </a:solidFill>
                <a:effectLst/>
                <a:uLnTx/>
                <a:uFillTx/>
                <a:latin typeface="Calibri"/>
                <a:ea typeface="+mn-ea"/>
                <a:cs typeface="Arial MT"/>
              </a:rPr>
              <a:t>issues.</a:t>
            </a:r>
            <a:r>
              <a:rPr kumimoji="0" sz="2400" b="0" i="0" u="none" strike="noStrike" kern="1200" cap="none" spc="25" normalizeH="0" baseline="0" noProof="0" dirty="0">
                <a:ln>
                  <a:noFill/>
                </a:ln>
                <a:solidFill>
                  <a:srgbClr val="0D0D0D"/>
                </a:solidFill>
                <a:effectLst/>
                <a:uLnTx/>
                <a:uFillTx/>
                <a:latin typeface="Calibri"/>
                <a:ea typeface="+mn-ea"/>
                <a:cs typeface="Arial MT"/>
              </a:rPr>
              <a:t> </a:t>
            </a:r>
            <a:r>
              <a:rPr kumimoji="0" sz="2400" b="0" i="0" u="none" strike="noStrike" kern="1200" cap="none" spc="-229" normalizeH="0" baseline="0" noProof="0" dirty="0">
                <a:ln>
                  <a:noFill/>
                </a:ln>
                <a:solidFill>
                  <a:srgbClr val="0D0D0D"/>
                </a:solidFill>
                <a:effectLst/>
                <a:uLnTx/>
                <a:uFillTx/>
                <a:latin typeface="Calibri"/>
                <a:ea typeface="+mn-ea"/>
                <a:cs typeface="Arial MT"/>
              </a:rPr>
              <a:t>Immunosuppressed</a:t>
            </a:r>
            <a:r>
              <a:rPr kumimoji="0" sz="2400" b="0" i="0" u="none" strike="noStrike" kern="1200" cap="none" spc="35" normalizeH="0" baseline="0" noProof="0" dirty="0">
                <a:ln>
                  <a:noFill/>
                </a:ln>
                <a:solidFill>
                  <a:srgbClr val="0D0D0D"/>
                </a:solidFill>
                <a:effectLst/>
                <a:uLnTx/>
                <a:uFillTx/>
                <a:latin typeface="Calibri"/>
                <a:ea typeface="+mn-ea"/>
                <a:cs typeface="Arial MT"/>
              </a:rPr>
              <a:t> </a:t>
            </a:r>
            <a:r>
              <a:rPr kumimoji="0" sz="2400" b="0" i="0" u="none" strike="noStrike" kern="1200" cap="none" spc="-240" normalizeH="0" baseline="0" noProof="0">
                <a:ln>
                  <a:noFill/>
                </a:ln>
                <a:solidFill>
                  <a:srgbClr val="0D0D0D"/>
                </a:solidFill>
                <a:effectLst/>
                <a:uLnTx/>
                <a:uFillTx/>
                <a:latin typeface="Calibri"/>
                <a:ea typeface="+mn-ea"/>
                <a:cs typeface="Arial MT"/>
              </a:rPr>
              <a:t>women</a:t>
            </a:r>
            <a:r>
              <a:rPr kumimoji="0" sz="2400" b="0" i="0" u="none" strike="noStrike" kern="1200" cap="none" spc="55" normalizeH="0" baseline="0" noProof="0">
                <a:ln>
                  <a:noFill/>
                </a:ln>
                <a:solidFill>
                  <a:srgbClr val="0D0D0D"/>
                </a:solidFill>
                <a:effectLst/>
                <a:uLnTx/>
                <a:uFillTx/>
                <a:latin typeface="Calibri"/>
                <a:ea typeface="+mn-ea"/>
                <a:cs typeface="Arial MT"/>
              </a:rPr>
              <a:t> </a:t>
            </a:r>
            <a:r>
              <a:rPr kumimoji="0" sz="2400" b="0" i="0" u="none" strike="noStrike" kern="1200" cap="none" spc="-25" normalizeH="0" baseline="0" noProof="0">
                <a:ln>
                  <a:noFill/>
                </a:ln>
                <a:solidFill>
                  <a:srgbClr val="0D0D0D"/>
                </a:solidFill>
                <a:effectLst/>
                <a:uLnTx/>
                <a:uFillTx/>
                <a:latin typeface="Calibri"/>
                <a:ea typeface="+mn-ea"/>
                <a:cs typeface="Arial MT"/>
              </a:rPr>
              <a:t>who</a:t>
            </a:r>
            <a:r>
              <a:rPr kumimoji="0" lang="en-US" sz="2400" b="0" i="0" u="none" strike="noStrike" kern="1200" cap="none" spc="-25" normalizeH="0" baseline="0" noProof="0" dirty="0">
                <a:ln>
                  <a:noFill/>
                </a:ln>
                <a:solidFill>
                  <a:srgbClr val="0D0D0D"/>
                </a:solidFill>
                <a:effectLst/>
                <a:uLnTx/>
                <a:uFillTx/>
                <a:latin typeface="Calibri"/>
                <a:ea typeface="+mn-ea"/>
                <a:cs typeface="Arial MT"/>
              </a:rPr>
              <a:t> </a:t>
            </a:r>
            <a:r>
              <a:rPr kumimoji="0" sz="2400" b="0" i="0" u="none" strike="noStrike" kern="1200" cap="none" spc="-30" normalizeH="0" baseline="0" noProof="0">
                <a:ln>
                  <a:noFill/>
                </a:ln>
                <a:solidFill>
                  <a:srgbClr val="0D0D0D"/>
                </a:solidFill>
                <a:effectLst/>
                <a:uLnTx/>
                <a:uFillTx/>
                <a:latin typeface="Calibri"/>
                <a:ea typeface="+mn-ea"/>
                <a:cs typeface="Arial MT"/>
              </a:rPr>
              <a:t>report</a:t>
            </a:r>
            <a:r>
              <a:rPr kumimoji="0" sz="2400" b="0" i="0" u="none" strike="noStrike" kern="1200" cap="none" spc="-90" normalizeH="0" baseline="0" noProof="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0D0D0D"/>
                </a:solidFill>
                <a:effectLst/>
                <a:uLnTx/>
                <a:uFillTx/>
                <a:latin typeface="Calibri"/>
                <a:ea typeface="+mn-ea"/>
                <a:cs typeface="Arial MT"/>
              </a:rPr>
              <a:t>fevers</a:t>
            </a:r>
            <a:r>
              <a:rPr kumimoji="0" sz="2400" b="0" i="0" u="none" strike="noStrike" kern="1200" cap="none" spc="-35" normalizeH="0" baseline="0" noProof="0" dirty="0">
                <a:ln>
                  <a:noFill/>
                </a:ln>
                <a:solidFill>
                  <a:srgbClr val="0D0D0D"/>
                </a:solidFill>
                <a:effectLst/>
                <a:uLnTx/>
                <a:uFillTx/>
                <a:latin typeface="Calibri"/>
                <a:ea typeface="+mn-ea"/>
                <a:cs typeface="Arial MT"/>
              </a:rPr>
              <a:t> </a:t>
            </a:r>
            <a:r>
              <a:rPr kumimoji="0" sz="2400" b="0" i="0" u="none" strike="noStrike" kern="1200" cap="none" spc="-95" normalizeH="0" baseline="0" noProof="0" dirty="0">
                <a:ln>
                  <a:noFill/>
                </a:ln>
                <a:solidFill>
                  <a:srgbClr val="0D0D0D"/>
                </a:solidFill>
                <a:effectLst/>
                <a:uLnTx/>
                <a:uFillTx/>
                <a:latin typeface="Calibri"/>
                <a:ea typeface="+mn-ea"/>
                <a:cs typeface="Arial MT"/>
              </a:rPr>
              <a:t>and</a:t>
            </a:r>
            <a:r>
              <a:rPr kumimoji="0" sz="2400" b="0" i="0" u="none" strike="noStrike" kern="1200" cap="none" spc="-65" normalizeH="0" baseline="0" noProof="0" dirty="0">
                <a:ln>
                  <a:noFill/>
                </a:ln>
                <a:solidFill>
                  <a:srgbClr val="0D0D0D"/>
                </a:solidFill>
                <a:effectLst/>
                <a:uLnTx/>
                <a:uFillTx/>
                <a:latin typeface="Calibri"/>
                <a:ea typeface="+mn-ea"/>
                <a:cs typeface="Arial MT"/>
              </a:rPr>
              <a:t> </a:t>
            </a:r>
            <a:r>
              <a:rPr kumimoji="0" sz="2400" b="0" i="0" u="none" strike="noStrike" kern="1200" cap="none" spc="-10" normalizeH="0" baseline="0" noProof="0" dirty="0">
                <a:ln>
                  <a:noFill/>
                </a:ln>
                <a:solidFill>
                  <a:srgbClr val="0D0D0D"/>
                </a:solidFill>
                <a:effectLst/>
                <a:uLnTx/>
                <a:uFillTx/>
                <a:latin typeface="Calibri"/>
                <a:ea typeface="+mn-ea"/>
                <a:cs typeface="Arial MT"/>
              </a:rPr>
              <a:t>weight </a:t>
            </a:r>
            <a:r>
              <a:rPr kumimoji="0" sz="2400" b="0" i="0" u="none" strike="noStrike" kern="1200" cap="none" spc="-254" normalizeH="0" baseline="0" noProof="0" dirty="0">
                <a:ln>
                  <a:noFill/>
                </a:ln>
                <a:solidFill>
                  <a:srgbClr val="0D0D0D"/>
                </a:solidFill>
                <a:effectLst/>
                <a:uLnTx/>
                <a:uFillTx/>
                <a:latin typeface="Calibri"/>
                <a:ea typeface="+mn-ea"/>
                <a:cs typeface="Arial MT"/>
              </a:rPr>
              <a:t>loss</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165" normalizeH="0" baseline="0" noProof="0" dirty="0">
                <a:ln>
                  <a:noFill/>
                </a:ln>
                <a:solidFill>
                  <a:srgbClr val="0D0D0D"/>
                </a:solidFill>
                <a:effectLst/>
                <a:uLnTx/>
                <a:uFillTx/>
                <a:latin typeface="Calibri"/>
                <a:ea typeface="+mn-ea"/>
                <a:cs typeface="Arial MT"/>
              </a:rPr>
              <a:t>may</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170" normalizeH="0" baseline="0" noProof="0" dirty="0">
                <a:ln>
                  <a:noFill/>
                </a:ln>
                <a:solidFill>
                  <a:srgbClr val="0D0D0D"/>
                </a:solidFill>
                <a:effectLst/>
                <a:uLnTx/>
                <a:uFillTx/>
                <a:latin typeface="Calibri"/>
                <a:ea typeface="+mn-ea"/>
                <a:cs typeface="Arial MT"/>
              </a:rPr>
              <a:t>have</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65" normalizeH="0" baseline="0" noProof="0" dirty="0">
                <a:ln>
                  <a:noFill/>
                </a:ln>
                <a:solidFill>
                  <a:srgbClr val="0D0D0D"/>
                </a:solidFill>
                <a:effectLst/>
                <a:uLnTx/>
                <a:uFillTx/>
                <a:latin typeface="Calibri"/>
                <a:ea typeface="+mn-ea"/>
                <a:cs typeface="Arial MT"/>
              </a:rPr>
              <a:t>an</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10" normalizeH="0" baseline="0" noProof="0" dirty="0">
                <a:ln>
                  <a:noFill/>
                </a:ln>
                <a:solidFill>
                  <a:srgbClr val="0D0D0D"/>
                </a:solidFill>
                <a:effectLst/>
                <a:uLnTx/>
                <a:uFillTx/>
                <a:latin typeface="Calibri"/>
                <a:ea typeface="+mn-ea"/>
                <a:cs typeface="Arial MT"/>
              </a:rPr>
              <a:t>underlying</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125" normalizeH="0" baseline="0" noProof="0" dirty="0">
                <a:ln>
                  <a:noFill/>
                </a:ln>
                <a:solidFill>
                  <a:srgbClr val="0D0D0D"/>
                </a:solidFill>
                <a:effectLst/>
                <a:uLnTx/>
                <a:uFillTx/>
                <a:latin typeface="Calibri"/>
                <a:ea typeface="+mn-ea"/>
                <a:cs typeface="Arial MT"/>
              </a:rPr>
              <a:t>opportunistic</a:t>
            </a:r>
            <a:r>
              <a:rPr kumimoji="0" sz="2400" b="0" i="0" u="none" strike="noStrike" kern="1200" cap="none" spc="0" normalizeH="0" baseline="0" noProof="0" dirty="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0D0D0D"/>
                </a:solidFill>
                <a:effectLst/>
                <a:uLnTx/>
                <a:uFillTx/>
                <a:latin typeface="Calibri"/>
                <a:ea typeface="+mn-ea"/>
                <a:cs typeface="Arial MT"/>
              </a:rPr>
              <a:t>infection,</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190" normalizeH="0" baseline="0" noProof="0" dirty="0">
                <a:ln>
                  <a:noFill/>
                </a:ln>
                <a:solidFill>
                  <a:srgbClr val="0D0D0D"/>
                </a:solidFill>
                <a:effectLst/>
                <a:uLnTx/>
                <a:uFillTx/>
                <a:latin typeface="Calibri"/>
                <a:ea typeface="+mn-ea"/>
                <a:cs typeface="Arial MT"/>
              </a:rPr>
              <a:t>which</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70" normalizeH="0" baseline="0" noProof="0" dirty="0">
                <a:ln>
                  <a:noFill/>
                </a:ln>
                <a:solidFill>
                  <a:srgbClr val="0D0D0D"/>
                </a:solidFill>
                <a:effectLst/>
                <a:uLnTx/>
                <a:uFillTx/>
                <a:latin typeface="Calibri"/>
                <a:ea typeface="+mn-ea"/>
                <a:cs typeface="Arial MT"/>
              </a:rPr>
              <a:t>may</a:t>
            </a:r>
            <a:r>
              <a:rPr kumimoji="0" sz="2400" b="0" i="0" u="none" strike="noStrike" kern="1200" cap="none" spc="25" normalizeH="0" baseline="0" noProof="0" dirty="0">
                <a:ln>
                  <a:noFill/>
                </a:ln>
                <a:solidFill>
                  <a:srgbClr val="0D0D0D"/>
                </a:solidFill>
                <a:effectLst/>
                <a:uLnTx/>
                <a:uFillTx/>
                <a:latin typeface="Calibri"/>
                <a:ea typeface="+mn-ea"/>
                <a:cs typeface="Arial MT"/>
              </a:rPr>
              <a:t> </a:t>
            </a:r>
            <a:r>
              <a:rPr kumimoji="0" sz="2400" b="0" i="0" u="none" strike="noStrike" kern="1200" cap="none" spc="-75" normalizeH="0" baseline="0" noProof="0" dirty="0">
                <a:ln>
                  <a:noFill/>
                </a:ln>
                <a:solidFill>
                  <a:srgbClr val="0D0D0D"/>
                </a:solidFill>
                <a:effectLst/>
                <a:uLnTx/>
                <a:uFillTx/>
                <a:latin typeface="Calibri"/>
                <a:ea typeface="+mn-ea"/>
                <a:cs typeface="Arial MT"/>
              </a:rPr>
              <a:t>compromise </a:t>
            </a:r>
            <a:r>
              <a:rPr kumimoji="0" sz="2400" b="0" i="0" u="none" strike="noStrike" kern="1200" cap="none" spc="-110" normalizeH="0" baseline="0" noProof="0" dirty="0">
                <a:ln>
                  <a:noFill/>
                </a:ln>
                <a:solidFill>
                  <a:srgbClr val="0D0D0D"/>
                </a:solidFill>
                <a:effectLst/>
                <a:uLnTx/>
                <a:uFillTx/>
                <a:latin typeface="Calibri"/>
                <a:ea typeface="+mn-ea"/>
                <a:cs typeface="Arial MT"/>
              </a:rPr>
              <a:t>maternal</a:t>
            </a:r>
            <a:r>
              <a:rPr kumimoji="0" sz="2400" b="0" i="0" u="none" strike="noStrike" kern="1200" cap="none" spc="-40" normalizeH="0" baseline="0" noProof="0" dirty="0">
                <a:ln>
                  <a:noFill/>
                </a:ln>
                <a:solidFill>
                  <a:srgbClr val="0D0D0D"/>
                </a:solidFill>
                <a:effectLst/>
                <a:uLnTx/>
                <a:uFillTx/>
                <a:latin typeface="Calibri"/>
                <a:ea typeface="+mn-ea"/>
                <a:cs typeface="Arial MT"/>
              </a:rPr>
              <a:t> </a:t>
            </a:r>
            <a:r>
              <a:rPr kumimoji="0" sz="2400" b="0" i="0" u="none" strike="noStrike" kern="1200" cap="none" spc="-90" normalizeH="0" baseline="0" noProof="0" dirty="0">
                <a:ln>
                  <a:noFill/>
                </a:ln>
                <a:solidFill>
                  <a:srgbClr val="0D0D0D"/>
                </a:solidFill>
                <a:effectLst/>
                <a:uLnTx/>
                <a:uFillTx/>
                <a:latin typeface="Calibri"/>
                <a:ea typeface="+mn-ea"/>
                <a:cs typeface="Arial MT"/>
              </a:rPr>
              <a:t>and</a:t>
            </a:r>
            <a:r>
              <a:rPr kumimoji="0" sz="2400" b="0" i="0" u="none" strike="noStrike" kern="1200" cap="none" spc="-4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fetal</a:t>
            </a:r>
            <a:r>
              <a:rPr kumimoji="0" sz="2400" b="0" i="0" u="none" strike="noStrike" kern="1200" cap="none" spc="-35" normalizeH="0" baseline="0" noProof="0" dirty="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0D0D0D"/>
                </a:solidFill>
                <a:effectLst/>
                <a:uLnTx/>
                <a:uFillTx/>
                <a:latin typeface="Calibri"/>
                <a:ea typeface="+mn-ea"/>
                <a:cs typeface="Arial MT"/>
              </a:rPr>
              <a:t>health</a:t>
            </a:r>
            <a:r>
              <a:rPr kumimoji="0" sz="2400" b="0" i="0" u="none" strike="noStrike" kern="1200" cap="none" spc="-40" normalizeH="0" baseline="0" noProof="0" dirty="0">
                <a:ln>
                  <a:noFill/>
                </a:ln>
                <a:solidFill>
                  <a:srgbClr val="0D0D0D"/>
                </a:solidFill>
                <a:effectLst/>
                <a:uLnTx/>
                <a:uFillTx/>
                <a:latin typeface="Calibri"/>
                <a:ea typeface="+mn-ea"/>
                <a:cs typeface="Arial MT"/>
              </a:rPr>
              <a:t> </a:t>
            </a:r>
            <a:r>
              <a:rPr kumimoji="0" sz="2400" b="0" i="0" u="none" strike="noStrike" kern="1200" cap="none" spc="-25" normalizeH="0" baseline="0" noProof="0" dirty="0">
                <a:ln>
                  <a:noFill/>
                </a:ln>
                <a:solidFill>
                  <a:srgbClr val="0D0D0D"/>
                </a:solidFill>
                <a:effectLst/>
                <a:uLnTx/>
                <a:uFillTx/>
                <a:latin typeface="Calibri"/>
                <a:ea typeface="+mn-ea"/>
                <a:cs typeface="Arial MT"/>
              </a:rPr>
              <a:t>(eg</a:t>
            </a:r>
            <a:r>
              <a:rPr kumimoji="0" sz="2400" b="0" i="0" u="none" strike="noStrike" kern="1200" cap="none" spc="0" normalizeH="0" baseline="0" noProof="0" dirty="0">
                <a:ln>
                  <a:noFill/>
                </a:ln>
                <a:solidFill>
                  <a:srgbClr val="0D0D0D"/>
                </a:solidFill>
                <a:effectLst/>
                <a:uLnTx/>
                <a:uFillTx/>
                <a:latin typeface="Calibri"/>
                <a:ea typeface="+mn-ea"/>
                <a:cs typeface="Arial MT"/>
              </a:rPr>
              <a:t>	,</a:t>
            </a:r>
            <a:r>
              <a:rPr kumimoji="0" sz="2400" b="0" i="0" u="none" strike="noStrike" kern="1200" cap="none" spc="-145" normalizeH="0" baseline="0" noProof="0" dirty="0">
                <a:ln>
                  <a:noFill/>
                </a:ln>
                <a:solidFill>
                  <a:srgbClr val="0D0D0D"/>
                </a:solidFill>
                <a:effectLst/>
                <a:uLnTx/>
                <a:uFillTx/>
                <a:latin typeface="Calibri"/>
                <a:ea typeface="+mn-ea"/>
                <a:cs typeface="Arial MT"/>
              </a:rPr>
              <a:t> </a:t>
            </a:r>
            <a:r>
              <a:rPr kumimoji="0" sz="2400" b="0" i="0" u="none" strike="noStrike" kern="1200" cap="none" spc="-105" normalizeH="0" baseline="0" noProof="0" dirty="0">
                <a:ln>
                  <a:noFill/>
                </a:ln>
                <a:solidFill>
                  <a:srgbClr val="0D0D0D"/>
                </a:solidFill>
                <a:effectLst/>
                <a:uLnTx/>
                <a:uFillTx/>
                <a:latin typeface="Calibri"/>
                <a:ea typeface="+mn-ea"/>
                <a:cs typeface="Arial MT"/>
              </a:rPr>
              <a:t>tuberculosis).</a:t>
            </a:r>
            <a:endParaRPr kumimoji="0" sz="2400" b="0" i="0" u="none" strike="noStrike" kern="1200" cap="none" spc="0" normalizeH="0" baseline="0" noProof="0">
              <a:ln>
                <a:noFill/>
              </a:ln>
              <a:solidFill>
                <a:prstClr val="black"/>
              </a:solidFill>
              <a:effectLst/>
              <a:uLnTx/>
              <a:uFillTx/>
              <a:latin typeface="Calibri"/>
              <a:ea typeface="+mn-ea"/>
              <a:cs typeface="Arial MT"/>
            </a:endParaRPr>
          </a:p>
          <a:p>
            <a:pPr marL="104140" marR="5080" lvl="0" indent="-93345" algn="l" defTabSz="914400" rtl="0" eaLnBrk="1" fontAlgn="auto" latinLnBrk="0" hangingPunct="1">
              <a:lnSpc>
                <a:spcPct val="80000"/>
              </a:lnSpc>
              <a:spcBef>
                <a:spcPts val="1395"/>
              </a:spcBef>
              <a:spcAft>
                <a:spcPts val="0"/>
              </a:spcAft>
              <a:buClrTx/>
              <a:buSzPct val="96000"/>
              <a:buFont typeface="Wingdings" panose="05000000000000000000"/>
              <a:buChar char=""/>
              <a:tabLst>
                <a:tab pos="103505" algn="l"/>
                <a:tab pos="283845" algn="l"/>
              </a:tabLst>
              <a:defRPr/>
            </a:pPr>
            <a:r>
              <a:rPr kumimoji="0" sz="2400" b="1" i="0" u="sng" strike="noStrike" kern="1200" cap="none" spc="-180" normalizeH="0" baseline="0" noProof="0" dirty="0">
                <a:ln>
                  <a:noFill/>
                </a:ln>
                <a:solidFill>
                  <a:srgbClr val="4D671B"/>
                </a:solidFill>
                <a:effectLst/>
                <a:uLnTx/>
                <a:uFill>
                  <a:solidFill>
                    <a:srgbClr val="4D671B"/>
                  </a:solidFill>
                </a:uFill>
                <a:latin typeface="Calibri"/>
                <a:ea typeface="+mn-ea"/>
                <a:cs typeface="Arial" panose="020B0604020202020204"/>
              </a:rPr>
              <a:t>	physical</a:t>
            </a:r>
            <a:r>
              <a:rPr kumimoji="0" sz="2400" b="1" i="0" u="sng" strike="noStrike" kern="1200" cap="none" spc="-10"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145" normalizeH="0" baseline="0" noProof="0" dirty="0">
                <a:ln>
                  <a:noFill/>
                </a:ln>
                <a:solidFill>
                  <a:srgbClr val="4D671B"/>
                </a:solidFill>
                <a:effectLst/>
                <a:uLnTx/>
                <a:uFill>
                  <a:solidFill>
                    <a:srgbClr val="4D671B"/>
                  </a:solidFill>
                </a:uFill>
                <a:latin typeface="Calibri"/>
                <a:ea typeface="+mn-ea"/>
                <a:cs typeface="Arial" panose="020B0604020202020204"/>
              </a:rPr>
              <a:t>examination</a:t>
            </a:r>
            <a:r>
              <a:rPr kumimoji="0" sz="2400" b="1" i="0" u="none" strike="noStrike" kern="1200" cap="none" spc="-20" normalizeH="0" baseline="0" noProof="0" dirty="0">
                <a:ln>
                  <a:noFill/>
                </a:ln>
                <a:solidFill>
                  <a:srgbClr val="4D671B"/>
                </a:solidFill>
                <a:effectLst/>
                <a:uLnTx/>
                <a:uFillTx/>
                <a:latin typeface="Calibri"/>
                <a:ea typeface="+mn-ea"/>
                <a:cs typeface="Arial" panose="020B0604020202020204"/>
              </a:rPr>
              <a:t> </a:t>
            </a:r>
            <a:r>
              <a:rPr kumimoji="0" sz="2400" b="0" i="0" u="none" strike="noStrike" kern="1200" cap="none" spc="-200" normalizeH="0" baseline="0" noProof="0" dirty="0">
                <a:ln>
                  <a:noFill/>
                </a:ln>
                <a:solidFill>
                  <a:srgbClr val="0D0D0D"/>
                </a:solidFill>
                <a:effectLst/>
                <a:uLnTx/>
                <a:uFillTx/>
                <a:latin typeface="Calibri"/>
                <a:ea typeface="+mn-ea"/>
                <a:cs typeface="Arial MT"/>
              </a:rPr>
              <a:t>should</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be</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185" normalizeH="0" baseline="0" noProof="0" dirty="0">
                <a:ln>
                  <a:noFill/>
                </a:ln>
                <a:solidFill>
                  <a:srgbClr val="0D0D0D"/>
                </a:solidFill>
                <a:effectLst/>
                <a:uLnTx/>
                <a:uFillTx/>
                <a:latin typeface="Calibri"/>
                <a:ea typeface="+mn-ea"/>
                <a:cs typeface="Arial MT"/>
              </a:rPr>
              <a:t>focused</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220" normalizeH="0" baseline="0" noProof="0" dirty="0">
                <a:ln>
                  <a:noFill/>
                </a:ln>
                <a:solidFill>
                  <a:srgbClr val="0D0D0D"/>
                </a:solidFill>
                <a:effectLst/>
                <a:uLnTx/>
                <a:uFillTx/>
                <a:latin typeface="Calibri"/>
                <a:ea typeface="+mn-ea"/>
                <a:cs typeface="Arial MT"/>
              </a:rPr>
              <a:t>on</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245" normalizeH="0" baseline="0" noProof="0" dirty="0">
                <a:ln>
                  <a:noFill/>
                </a:ln>
                <a:solidFill>
                  <a:srgbClr val="0D0D0D"/>
                </a:solidFill>
                <a:effectLst/>
                <a:uLnTx/>
                <a:uFillTx/>
                <a:latin typeface="Calibri"/>
                <a:ea typeface="+mn-ea"/>
                <a:cs typeface="Arial MT"/>
              </a:rPr>
              <a:t>assessing</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120" normalizeH="0" baseline="0" noProof="0" dirty="0">
                <a:ln>
                  <a:noFill/>
                </a:ln>
                <a:solidFill>
                  <a:srgbClr val="0D0D0D"/>
                </a:solidFill>
                <a:effectLst/>
                <a:uLnTx/>
                <a:uFillTx/>
                <a:latin typeface="Calibri"/>
                <a:ea typeface="+mn-ea"/>
                <a:cs typeface="Arial MT"/>
              </a:rPr>
              <a:t>any</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229" normalizeH="0" baseline="0" noProof="0" dirty="0">
                <a:ln>
                  <a:noFill/>
                </a:ln>
                <a:solidFill>
                  <a:srgbClr val="FF0000"/>
                </a:solidFill>
                <a:effectLst/>
                <a:uLnTx/>
                <a:uFillTx/>
                <a:latin typeface="Calibri"/>
                <a:ea typeface="+mn-ea"/>
                <a:cs typeface="Arial MT"/>
              </a:rPr>
              <a:t>signs</a:t>
            </a:r>
            <a:r>
              <a:rPr kumimoji="0" sz="2400" b="0" i="0" u="none" strike="noStrike" kern="1200" cap="none" spc="0" normalizeH="0" baseline="0" noProof="0" dirty="0">
                <a:ln>
                  <a:noFill/>
                </a:ln>
                <a:solidFill>
                  <a:srgbClr val="FF0000"/>
                </a:solidFill>
                <a:effectLst/>
                <a:uLnTx/>
                <a:uFillTx/>
                <a:latin typeface="Calibri"/>
                <a:ea typeface="+mn-ea"/>
                <a:cs typeface="Arial MT"/>
              </a:rPr>
              <a:t> of</a:t>
            </a:r>
            <a:r>
              <a:rPr kumimoji="0" sz="2400" b="0" i="0" u="none" strike="noStrike" kern="1200" cap="none" spc="80" normalizeH="0" baseline="0" noProof="0" dirty="0">
                <a:ln>
                  <a:noFill/>
                </a:ln>
                <a:solidFill>
                  <a:srgbClr val="FF0000"/>
                </a:solidFill>
                <a:effectLst/>
                <a:uLnTx/>
                <a:uFillTx/>
                <a:latin typeface="Calibri"/>
                <a:ea typeface="+mn-ea"/>
                <a:cs typeface="Arial MT"/>
              </a:rPr>
              <a:t> </a:t>
            </a:r>
            <a:r>
              <a:rPr kumimoji="0" sz="2400" b="0" i="0" u="none" strike="noStrike" kern="1200" cap="none" spc="-130" normalizeH="0" baseline="0" noProof="0" dirty="0">
                <a:ln>
                  <a:noFill/>
                </a:ln>
                <a:solidFill>
                  <a:srgbClr val="FF0000"/>
                </a:solidFill>
                <a:effectLst/>
                <a:uLnTx/>
                <a:uFillTx/>
                <a:latin typeface="Calibri"/>
                <a:ea typeface="+mn-ea"/>
                <a:cs typeface="Arial MT"/>
              </a:rPr>
              <a:t>advanced</a:t>
            </a:r>
            <a:r>
              <a:rPr kumimoji="0" sz="2400" b="0" i="0" u="none" strike="noStrike" kern="1200" cap="none" spc="0" normalizeH="0" baseline="0" noProof="0" dirty="0">
                <a:ln>
                  <a:noFill/>
                </a:ln>
                <a:solidFill>
                  <a:srgbClr val="FF0000"/>
                </a:solidFill>
                <a:effectLst/>
                <a:uLnTx/>
                <a:uFillTx/>
                <a:latin typeface="Calibri"/>
                <a:ea typeface="+mn-ea"/>
                <a:cs typeface="Arial MT"/>
              </a:rPr>
              <a:t> </a:t>
            </a:r>
            <a:r>
              <a:rPr kumimoji="0" sz="2400" b="0" i="0" u="none" strike="noStrike" kern="1200" cap="none" spc="-25" normalizeH="0" baseline="0" noProof="0" dirty="0">
                <a:ln>
                  <a:noFill/>
                </a:ln>
                <a:solidFill>
                  <a:srgbClr val="FF0000"/>
                </a:solidFill>
                <a:effectLst/>
                <a:uLnTx/>
                <a:uFillTx/>
                <a:latin typeface="Calibri"/>
                <a:ea typeface="+mn-ea"/>
                <a:cs typeface="Arial MT"/>
              </a:rPr>
              <a:t>HIV </a:t>
            </a:r>
            <a:r>
              <a:rPr kumimoji="0" sz="2400" b="0" i="0" u="none" strike="noStrike" kern="1200" cap="none" spc="-120" normalizeH="0" baseline="0" noProof="0" dirty="0">
                <a:ln>
                  <a:noFill/>
                </a:ln>
                <a:solidFill>
                  <a:srgbClr val="FF0000"/>
                </a:solidFill>
                <a:effectLst/>
                <a:uLnTx/>
                <a:uFillTx/>
                <a:latin typeface="Calibri"/>
                <a:ea typeface="+mn-ea"/>
                <a:cs typeface="Arial MT"/>
              </a:rPr>
              <a:t>infection</a:t>
            </a:r>
            <a:r>
              <a:rPr kumimoji="0" sz="2400" b="0" i="0" u="none" strike="noStrike" kern="1200" cap="none" spc="-120" normalizeH="0" baseline="0" noProof="0" dirty="0">
                <a:ln>
                  <a:noFill/>
                </a:ln>
                <a:solidFill>
                  <a:srgbClr val="0D0D0D"/>
                </a:solidFill>
                <a:effectLst/>
                <a:uLnTx/>
                <a:uFillTx/>
                <a:latin typeface="Calibri"/>
                <a:ea typeface="+mn-ea"/>
                <a:cs typeface="Arial MT"/>
              </a:rPr>
              <a:t>(eg</a:t>
            </a:r>
            <a:r>
              <a:rPr kumimoji="0" sz="2400" b="0" i="0" u="none" strike="noStrike" kern="1200" cap="none" spc="-5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a:t>
            </a:r>
            <a:r>
              <a:rPr kumimoji="0" sz="2400" b="0" i="0" u="none" strike="noStrike" kern="1200" cap="none" spc="-135" normalizeH="0" baseline="0" noProof="0" dirty="0">
                <a:ln>
                  <a:noFill/>
                </a:ln>
                <a:solidFill>
                  <a:srgbClr val="0D0D0D"/>
                </a:solidFill>
                <a:effectLst/>
                <a:uLnTx/>
                <a:uFillTx/>
                <a:latin typeface="Calibri"/>
                <a:ea typeface="+mn-ea"/>
                <a:cs typeface="Arial MT"/>
              </a:rPr>
              <a:t> </a:t>
            </a:r>
            <a:r>
              <a:rPr kumimoji="0" sz="2400" b="0" i="0" u="none" strike="noStrike" kern="1200" cap="none" spc="-215" normalizeH="0" baseline="0" noProof="0" dirty="0">
                <a:ln>
                  <a:noFill/>
                </a:ln>
                <a:solidFill>
                  <a:srgbClr val="0D0D0D"/>
                </a:solidFill>
                <a:effectLst/>
                <a:uLnTx/>
                <a:uFillTx/>
                <a:latin typeface="Calibri"/>
                <a:ea typeface="+mn-ea"/>
                <a:cs typeface="Arial MT"/>
              </a:rPr>
              <a:t>thrush</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or</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155" normalizeH="0" baseline="0" noProof="0" dirty="0">
                <a:ln>
                  <a:noFill/>
                </a:ln>
                <a:solidFill>
                  <a:srgbClr val="0D0D0D"/>
                </a:solidFill>
                <a:effectLst/>
                <a:uLnTx/>
                <a:uFillTx/>
                <a:latin typeface="Calibri"/>
                <a:ea typeface="+mn-ea"/>
                <a:cs typeface="Arial MT"/>
              </a:rPr>
              <a:t>evidence</a:t>
            </a:r>
            <a:r>
              <a:rPr kumimoji="0" sz="2400" b="0" i="0" u="none" strike="noStrike" kern="1200" cap="none" spc="-1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of</a:t>
            </a:r>
            <a:r>
              <a:rPr kumimoji="0" sz="2400" b="0" i="0" u="none" strike="noStrike" kern="1200" cap="none" spc="45" normalizeH="0" baseline="0" noProof="0" dirty="0">
                <a:ln>
                  <a:noFill/>
                </a:ln>
                <a:solidFill>
                  <a:srgbClr val="0D0D0D"/>
                </a:solidFill>
                <a:effectLst/>
                <a:uLnTx/>
                <a:uFillTx/>
                <a:latin typeface="Calibri"/>
                <a:ea typeface="+mn-ea"/>
                <a:cs typeface="Arial MT"/>
              </a:rPr>
              <a:t> </a:t>
            </a:r>
            <a:r>
              <a:rPr kumimoji="0" sz="2400" b="0" i="0" u="none" strike="noStrike" kern="1200" cap="none" spc="-150" normalizeH="0" baseline="0" noProof="0" dirty="0">
                <a:ln>
                  <a:noFill/>
                </a:ln>
                <a:solidFill>
                  <a:srgbClr val="0D0D0D"/>
                </a:solidFill>
                <a:effectLst/>
                <a:uLnTx/>
                <a:uFillTx/>
                <a:latin typeface="Calibri"/>
                <a:ea typeface="+mn-ea"/>
                <a:cs typeface="Arial MT"/>
              </a:rPr>
              <a:t>wasting)</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or</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240" normalizeH="0" baseline="0" noProof="0" dirty="0">
                <a:ln>
                  <a:noFill/>
                </a:ln>
                <a:solidFill>
                  <a:srgbClr val="FF0000"/>
                </a:solidFill>
                <a:effectLst/>
                <a:uLnTx/>
                <a:uFillTx/>
                <a:latin typeface="Calibri"/>
                <a:ea typeface="+mn-ea"/>
                <a:cs typeface="Arial MT"/>
              </a:rPr>
              <a:t>signs</a:t>
            </a:r>
            <a:r>
              <a:rPr kumimoji="0" sz="2400" b="0" i="0" u="none" strike="noStrike" kern="1200" cap="none" spc="-15" normalizeH="0" baseline="0" noProof="0" dirty="0">
                <a:ln>
                  <a:noFill/>
                </a:ln>
                <a:solidFill>
                  <a:srgbClr val="FF0000"/>
                </a:solidFill>
                <a:effectLst/>
                <a:uLnTx/>
                <a:uFillTx/>
                <a:latin typeface="Calibri"/>
                <a:ea typeface="+mn-ea"/>
                <a:cs typeface="Arial MT"/>
              </a:rPr>
              <a:t> </a:t>
            </a:r>
            <a:r>
              <a:rPr kumimoji="0" sz="2400" b="0" i="0" u="none" strike="noStrike" kern="1200" cap="none" spc="0" normalizeH="0" baseline="0" noProof="0" dirty="0">
                <a:ln>
                  <a:noFill/>
                </a:ln>
                <a:solidFill>
                  <a:srgbClr val="FF0000"/>
                </a:solidFill>
                <a:effectLst/>
                <a:uLnTx/>
                <a:uFillTx/>
                <a:latin typeface="Calibri"/>
                <a:ea typeface="+mn-ea"/>
                <a:cs typeface="Arial MT"/>
              </a:rPr>
              <a:t>of</a:t>
            </a:r>
            <a:r>
              <a:rPr kumimoji="0" sz="2400" b="0" i="0" u="none" strike="noStrike" kern="1200" cap="none" spc="45" normalizeH="0" baseline="0" noProof="0" dirty="0">
                <a:ln>
                  <a:noFill/>
                </a:ln>
                <a:solidFill>
                  <a:srgbClr val="FF0000"/>
                </a:solidFill>
                <a:effectLst/>
                <a:uLnTx/>
                <a:uFillTx/>
                <a:latin typeface="Calibri"/>
                <a:ea typeface="+mn-ea"/>
                <a:cs typeface="Arial MT"/>
              </a:rPr>
              <a:t> </a:t>
            </a:r>
            <a:r>
              <a:rPr kumimoji="0" sz="2400" b="0" i="0" u="none" strike="noStrike" kern="1200" cap="none" spc="-185" normalizeH="0" baseline="0" noProof="0" dirty="0">
                <a:ln>
                  <a:noFill/>
                </a:ln>
                <a:solidFill>
                  <a:srgbClr val="FF0000"/>
                </a:solidFill>
                <a:effectLst/>
                <a:uLnTx/>
                <a:uFillTx/>
                <a:latin typeface="Calibri"/>
                <a:ea typeface="+mn-ea"/>
                <a:cs typeface="Arial MT"/>
              </a:rPr>
              <a:t>concomitant</a:t>
            </a:r>
            <a:r>
              <a:rPr kumimoji="0" sz="2400" b="0" i="0" u="none" strike="noStrike" kern="1200" cap="none" spc="-5" normalizeH="0" baseline="0" noProof="0" dirty="0">
                <a:ln>
                  <a:noFill/>
                </a:ln>
                <a:solidFill>
                  <a:srgbClr val="FF0000"/>
                </a:solidFill>
                <a:effectLst/>
                <a:uLnTx/>
                <a:uFillTx/>
                <a:latin typeface="Calibri"/>
                <a:ea typeface="+mn-ea"/>
                <a:cs typeface="Arial MT"/>
              </a:rPr>
              <a:t> </a:t>
            </a:r>
            <a:r>
              <a:rPr kumimoji="0" sz="2400" b="0" i="0" u="none" strike="noStrike" kern="1200" cap="none" spc="-345" normalizeH="0" baseline="0" noProof="0" dirty="0">
                <a:ln>
                  <a:noFill/>
                </a:ln>
                <a:solidFill>
                  <a:srgbClr val="FF0000"/>
                </a:solidFill>
                <a:effectLst/>
                <a:uLnTx/>
                <a:uFillTx/>
                <a:latin typeface="Calibri"/>
                <a:ea typeface="+mn-ea"/>
                <a:cs typeface="Arial MT"/>
              </a:rPr>
              <a:t>STIs</a:t>
            </a:r>
            <a:r>
              <a:rPr kumimoji="0" sz="2400" b="0" i="0" u="none" strike="noStrike" kern="1200" cap="none" spc="-5" normalizeH="0" baseline="0" noProof="0" dirty="0">
                <a:ln>
                  <a:noFill/>
                </a:ln>
                <a:solidFill>
                  <a:srgbClr val="FF0000"/>
                </a:solidFill>
                <a:effectLst/>
                <a:uLnTx/>
                <a:uFillTx/>
                <a:latin typeface="Calibri"/>
                <a:ea typeface="+mn-ea"/>
                <a:cs typeface="Arial MT"/>
              </a:rPr>
              <a:t> </a:t>
            </a:r>
            <a:r>
              <a:rPr kumimoji="0" sz="2400" b="0" i="0" u="none" strike="noStrike" kern="1200" cap="none" spc="-85" normalizeH="0" baseline="0" noProof="0" dirty="0">
                <a:ln>
                  <a:noFill/>
                </a:ln>
                <a:solidFill>
                  <a:srgbClr val="0D0D0D"/>
                </a:solidFill>
                <a:effectLst/>
                <a:uLnTx/>
                <a:uFillTx/>
                <a:latin typeface="Calibri"/>
                <a:ea typeface="+mn-ea"/>
                <a:cs typeface="Arial MT"/>
              </a:rPr>
              <a:t>(eg</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50" normalizeH="0" baseline="0" noProof="0" dirty="0">
                <a:ln>
                  <a:noFill/>
                </a:ln>
                <a:solidFill>
                  <a:srgbClr val="0D0D0D"/>
                </a:solidFill>
                <a:effectLst/>
                <a:uLnTx/>
                <a:uFillTx/>
                <a:latin typeface="Calibri"/>
                <a:ea typeface="+mn-ea"/>
                <a:cs typeface="Arial MT"/>
              </a:rPr>
              <a:t>,</a:t>
            </a:r>
            <a:r>
              <a:rPr kumimoji="0" sz="2400" b="0" i="0" u="none" strike="noStrike" kern="1200" cap="none" spc="600" normalizeH="0" baseline="0" noProof="0" dirty="0">
                <a:ln>
                  <a:noFill/>
                </a:ln>
                <a:solidFill>
                  <a:srgbClr val="0D0D0D"/>
                </a:solidFill>
                <a:effectLst/>
                <a:uLnTx/>
                <a:uFillTx/>
                <a:latin typeface="Calibri"/>
                <a:ea typeface="+mn-ea"/>
                <a:cs typeface="Arial MT"/>
              </a:rPr>
              <a:t> </a:t>
            </a:r>
            <a:r>
              <a:rPr kumimoji="0" sz="2400" b="0" i="0" u="none" strike="noStrike" kern="1200" cap="none" spc="-80" normalizeH="0" baseline="0" noProof="0" dirty="0">
                <a:ln>
                  <a:noFill/>
                </a:ln>
                <a:solidFill>
                  <a:srgbClr val="0D0D0D"/>
                </a:solidFill>
                <a:effectLst/>
                <a:uLnTx/>
                <a:uFillTx/>
                <a:latin typeface="Calibri"/>
                <a:ea typeface="+mn-ea"/>
                <a:cs typeface="Arial MT"/>
              </a:rPr>
              <a:t>genital</a:t>
            </a:r>
            <a:r>
              <a:rPr kumimoji="0" sz="2400" b="0" i="0" u="none" strike="noStrike" kern="1200" cap="none" spc="-90" normalizeH="0" baseline="0" noProof="0" dirty="0">
                <a:ln>
                  <a:noFill/>
                </a:ln>
                <a:solidFill>
                  <a:srgbClr val="0D0D0D"/>
                </a:solidFill>
                <a:effectLst/>
                <a:uLnTx/>
                <a:uFillTx/>
                <a:latin typeface="Calibri"/>
                <a:ea typeface="+mn-ea"/>
                <a:cs typeface="Arial MT"/>
              </a:rPr>
              <a:t> </a:t>
            </a:r>
            <a:r>
              <a:rPr kumimoji="0" sz="2400" b="0" i="0" u="none" strike="noStrike" kern="1200" cap="none" spc="-200" normalizeH="0" baseline="0" noProof="0" dirty="0">
                <a:ln>
                  <a:noFill/>
                </a:ln>
                <a:solidFill>
                  <a:srgbClr val="0D0D0D"/>
                </a:solidFill>
                <a:effectLst/>
                <a:uLnTx/>
                <a:uFillTx/>
                <a:latin typeface="Calibri"/>
                <a:ea typeface="+mn-ea"/>
                <a:cs typeface="Arial MT"/>
              </a:rPr>
              <a:t>ulcers</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or</a:t>
            </a:r>
            <a:r>
              <a:rPr kumimoji="0" sz="2400" b="0" i="0" u="none" strike="noStrike" kern="1200" cap="none" spc="-65" normalizeH="0" baseline="0" noProof="0" dirty="0">
                <a:ln>
                  <a:noFill/>
                </a:ln>
                <a:solidFill>
                  <a:srgbClr val="0D0D0D"/>
                </a:solidFill>
                <a:effectLst/>
                <a:uLnTx/>
                <a:uFillTx/>
                <a:latin typeface="Calibri"/>
                <a:ea typeface="+mn-ea"/>
                <a:cs typeface="Arial MT"/>
              </a:rPr>
              <a:t> </a:t>
            </a:r>
            <a:r>
              <a:rPr kumimoji="0" sz="2400" b="0" i="0" u="none" strike="noStrike" kern="1200" cap="none" spc="-80" normalizeH="0" baseline="0" noProof="0" dirty="0">
                <a:ln>
                  <a:noFill/>
                </a:ln>
                <a:solidFill>
                  <a:srgbClr val="0D0D0D"/>
                </a:solidFill>
                <a:effectLst/>
                <a:uLnTx/>
                <a:uFillTx/>
                <a:latin typeface="Calibri"/>
                <a:ea typeface="+mn-ea"/>
                <a:cs typeface="Arial MT"/>
              </a:rPr>
              <a:t>vaginal</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140" normalizeH="0" baseline="0" noProof="0" dirty="0">
                <a:ln>
                  <a:noFill/>
                </a:ln>
                <a:solidFill>
                  <a:srgbClr val="0D0D0D"/>
                </a:solidFill>
                <a:effectLst/>
                <a:uLnTx/>
                <a:uFillTx/>
                <a:latin typeface="Calibri"/>
                <a:ea typeface="+mn-ea"/>
                <a:cs typeface="Arial MT"/>
              </a:rPr>
              <a:t>discharge).</a:t>
            </a:r>
            <a:r>
              <a:rPr kumimoji="0" sz="2400" b="0" i="0" u="none" strike="noStrike" kern="1200" cap="none" spc="-25" normalizeH="0" baseline="0" noProof="0" dirty="0">
                <a:ln>
                  <a:noFill/>
                </a:ln>
                <a:solidFill>
                  <a:srgbClr val="0D0D0D"/>
                </a:solidFill>
                <a:effectLst/>
                <a:uLnTx/>
                <a:uFillTx/>
                <a:latin typeface="Calibri"/>
                <a:ea typeface="+mn-ea"/>
                <a:cs typeface="Arial MT"/>
              </a:rPr>
              <a:t> </a:t>
            </a:r>
            <a:r>
              <a:rPr kumimoji="0" sz="2400" b="0" i="0" u="none" strike="noStrike" kern="1200" cap="none" spc="-235" normalizeH="0" baseline="0" noProof="0" dirty="0">
                <a:ln>
                  <a:noFill/>
                </a:ln>
                <a:solidFill>
                  <a:srgbClr val="0D0D0D"/>
                </a:solidFill>
                <a:effectLst/>
                <a:uLnTx/>
                <a:uFillTx/>
                <a:latin typeface="Calibri"/>
                <a:ea typeface="+mn-ea"/>
                <a:cs typeface="Arial MT"/>
              </a:rPr>
              <a:t>Since</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200" normalizeH="0" baseline="0" noProof="0" dirty="0">
                <a:ln>
                  <a:noFill/>
                </a:ln>
                <a:solidFill>
                  <a:srgbClr val="0D0D0D"/>
                </a:solidFill>
                <a:effectLst/>
                <a:uLnTx/>
                <a:uFillTx/>
                <a:latin typeface="Calibri"/>
                <a:ea typeface="+mn-ea"/>
                <a:cs typeface="Arial MT"/>
              </a:rPr>
              <a:t>many</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114" normalizeH="0" baseline="0" noProof="0" dirty="0">
                <a:ln>
                  <a:noFill/>
                </a:ln>
                <a:solidFill>
                  <a:srgbClr val="0D0D0D"/>
                </a:solidFill>
                <a:effectLst/>
                <a:uLnTx/>
                <a:uFillTx/>
                <a:latin typeface="Calibri"/>
                <a:ea typeface="+mn-ea"/>
                <a:cs typeface="Arial MT"/>
              </a:rPr>
              <a:t>patients</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105" normalizeH="0" baseline="0" noProof="0" dirty="0">
                <a:ln>
                  <a:noFill/>
                </a:ln>
                <a:solidFill>
                  <a:srgbClr val="0D0D0D"/>
                </a:solidFill>
                <a:effectLst/>
                <a:uLnTx/>
                <a:uFillTx/>
                <a:latin typeface="Calibri"/>
                <a:ea typeface="+mn-ea"/>
                <a:cs typeface="Arial MT"/>
              </a:rPr>
              <a:t>with</a:t>
            </a:r>
            <a:r>
              <a:rPr kumimoji="0" sz="2400" b="0" i="0" u="none" strike="noStrike" kern="1200" cap="none" spc="-25" normalizeH="0" baseline="0" noProof="0" dirty="0">
                <a:ln>
                  <a:noFill/>
                </a:ln>
                <a:solidFill>
                  <a:srgbClr val="0D0D0D"/>
                </a:solidFill>
                <a:effectLst/>
                <a:uLnTx/>
                <a:uFillTx/>
                <a:latin typeface="Calibri"/>
                <a:ea typeface="+mn-ea"/>
                <a:cs typeface="Arial MT"/>
              </a:rPr>
              <a:t> </a:t>
            </a:r>
            <a:r>
              <a:rPr kumimoji="0" sz="2400" b="0" i="0" u="none" strike="noStrike" kern="1200" cap="none" spc="-200" normalizeH="0" baseline="0" noProof="0" dirty="0">
                <a:ln>
                  <a:noFill/>
                </a:ln>
                <a:solidFill>
                  <a:srgbClr val="0D0D0D"/>
                </a:solidFill>
                <a:effectLst/>
                <a:uLnTx/>
                <a:uFillTx/>
                <a:latin typeface="Calibri"/>
                <a:ea typeface="+mn-ea"/>
                <a:cs typeface="Arial MT"/>
              </a:rPr>
              <a:t>HIV</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10" normalizeH="0" baseline="0" noProof="0" dirty="0">
                <a:ln>
                  <a:noFill/>
                </a:ln>
                <a:solidFill>
                  <a:srgbClr val="0D0D0D"/>
                </a:solidFill>
                <a:effectLst/>
                <a:uLnTx/>
                <a:uFillTx/>
                <a:latin typeface="Calibri"/>
                <a:ea typeface="+mn-ea"/>
                <a:cs typeface="Arial MT"/>
              </a:rPr>
              <a:t>are</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145" normalizeH="0" baseline="0" noProof="0" dirty="0">
                <a:ln>
                  <a:noFill/>
                </a:ln>
                <a:solidFill>
                  <a:srgbClr val="0D0D0D"/>
                </a:solidFill>
                <a:effectLst/>
                <a:uLnTx/>
                <a:uFillTx/>
                <a:latin typeface="Calibri"/>
                <a:ea typeface="+mn-ea"/>
                <a:cs typeface="Arial MT"/>
              </a:rPr>
              <a:t>also</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at</a:t>
            </a:r>
            <a:r>
              <a:rPr kumimoji="0" sz="2400" b="0" i="0" u="none" strike="noStrike" kern="1200" cap="none" spc="-25" normalizeH="0" baseline="0" noProof="0" dirty="0">
                <a:ln>
                  <a:noFill/>
                </a:ln>
                <a:solidFill>
                  <a:srgbClr val="0D0D0D"/>
                </a:solidFill>
                <a:effectLst/>
                <a:uLnTx/>
                <a:uFillTx/>
                <a:latin typeface="Calibri"/>
                <a:ea typeface="+mn-ea"/>
                <a:cs typeface="Arial MT"/>
              </a:rPr>
              <a:t> </a:t>
            </a:r>
            <a:r>
              <a:rPr kumimoji="0" sz="2400" b="0" i="0" u="none" strike="noStrike" kern="1200" cap="none" spc="-20" normalizeH="0" baseline="0" noProof="0" dirty="0">
                <a:ln>
                  <a:noFill/>
                </a:ln>
                <a:solidFill>
                  <a:srgbClr val="0D0D0D"/>
                </a:solidFill>
                <a:effectLst/>
                <a:uLnTx/>
                <a:uFillTx/>
                <a:latin typeface="Calibri"/>
                <a:ea typeface="+mn-ea"/>
                <a:cs typeface="Arial MT"/>
              </a:rPr>
              <a:t>risk </a:t>
            </a:r>
            <a:r>
              <a:rPr kumimoji="0" sz="2400" b="0" i="0" u="none" strike="noStrike" kern="1200" cap="none" spc="0" normalizeH="0" baseline="0" noProof="0" dirty="0">
                <a:ln>
                  <a:noFill/>
                </a:ln>
                <a:solidFill>
                  <a:srgbClr val="0D0D0D"/>
                </a:solidFill>
                <a:effectLst/>
                <a:uLnTx/>
                <a:uFillTx/>
                <a:latin typeface="Calibri"/>
                <a:ea typeface="+mn-ea"/>
                <a:cs typeface="Arial MT"/>
              </a:rPr>
              <a:t>for</a:t>
            </a:r>
            <a:r>
              <a:rPr kumimoji="0" sz="2400" b="0" i="0" u="none" strike="noStrike" kern="1200" cap="none" spc="-50" normalizeH="0" baseline="0" noProof="0" dirty="0">
                <a:ln>
                  <a:noFill/>
                </a:ln>
                <a:solidFill>
                  <a:srgbClr val="0D0D0D"/>
                </a:solidFill>
                <a:effectLst/>
                <a:uLnTx/>
                <a:uFillTx/>
                <a:latin typeface="Calibri"/>
                <a:ea typeface="+mn-ea"/>
                <a:cs typeface="Arial MT"/>
              </a:rPr>
              <a:t> </a:t>
            </a:r>
            <a:r>
              <a:rPr kumimoji="0" sz="2400" b="0" i="0" u="none" strike="noStrike" kern="1200" cap="none" spc="-25" normalizeH="0" baseline="0" noProof="0" dirty="0">
                <a:ln>
                  <a:noFill/>
                </a:ln>
                <a:solidFill>
                  <a:srgbClr val="0D0D0D"/>
                </a:solidFill>
                <a:effectLst/>
                <a:uLnTx/>
                <a:uFillTx/>
                <a:latin typeface="Calibri"/>
                <a:ea typeface="+mn-ea"/>
                <a:cs typeface="Arial MT"/>
              </a:rPr>
              <a:t>viral</a:t>
            </a:r>
            <a:r>
              <a:rPr kumimoji="0" sz="2400" b="0" i="0" u="none" strike="noStrike" kern="1200" cap="none" spc="-45" normalizeH="0" baseline="0" noProof="0" dirty="0">
                <a:ln>
                  <a:noFill/>
                </a:ln>
                <a:solidFill>
                  <a:srgbClr val="0D0D0D"/>
                </a:solidFill>
                <a:effectLst/>
                <a:uLnTx/>
                <a:uFillTx/>
                <a:latin typeface="Calibri"/>
                <a:ea typeface="+mn-ea"/>
                <a:cs typeface="Arial MT"/>
              </a:rPr>
              <a:t> </a:t>
            </a:r>
            <a:r>
              <a:rPr kumimoji="0" sz="2400" b="0" i="0" u="none" strike="noStrike" kern="1200" cap="none" spc="-114" normalizeH="0" baseline="0" noProof="0" dirty="0">
                <a:ln>
                  <a:noFill/>
                </a:ln>
                <a:solidFill>
                  <a:srgbClr val="0D0D0D"/>
                </a:solidFill>
                <a:effectLst/>
                <a:uLnTx/>
                <a:uFillTx/>
                <a:latin typeface="Calibri"/>
                <a:ea typeface="+mn-ea"/>
                <a:cs typeface="Arial MT"/>
              </a:rPr>
              <a:t>hepatitis,</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a</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85" normalizeH="0" baseline="0" noProof="0" dirty="0">
                <a:ln>
                  <a:noFill/>
                </a:ln>
                <a:solidFill>
                  <a:srgbClr val="0D0D0D"/>
                </a:solidFill>
                <a:effectLst/>
                <a:uLnTx/>
                <a:uFillTx/>
                <a:latin typeface="Calibri"/>
                <a:ea typeface="+mn-ea"/>
                <a:cs typeface="Arial MT"/>
              </a:rPr>
              <a:t>careful</a:t>
            </a:r>
            <a:r>
              <a:rPr kumimoji="0" sz="2400" b="0" i="0" u="none" strike="noStrike" kern="1200" cap="none" spc="-30" normalizeH="0" baseline="0" noProof="0" dirty="0">
                <a:ln>
                  <a:noFill/>
                </a:ln>
                <a:solidFill>
                  <a:srgbClr val="0D0D0D"/>
                </a:solidFill>
                <a:effectLst/>
                <a:uLnTx/>
                <a:uFillTx/>
                <a:latin typeface="Calibri"/>
                <a:ea typeface="+mn-ea"/>
                <a:cs typeface="Arial MT"/>
              </a:rPr>
              <a:t> </a:t>
            </a:r>
            <a:r>
              <a:rPr kumimoji="0" sz="2400" b="0" i="0" u="none" strike="noStrike" kern="1200" cap="none" spc="-135" normalizeH="0" baseline="0" noProof="0" dirty="0">
                <a:ln>
                  <a:noFill/>
                </a:ln>
                <a:solidFill>
                  <a:srgbClr val="0D0D0D"/>
                </a:solidFill>
                <a:effectLst/>
                <a:uLnTx/>
                <a:uFillTx/>
                <a:latin typeface="Calibri"/>
                <a:ea typeface="+mn-ea"/>
                <a:cs typeface="Arial MT"/>
              </a:rPr>
              <a:t>examination</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for</a:t>
            </a:r>
            <a:r>
              <a:rPr kumimoji="0" sz="2400" b="0" i="0" u="none" strike="noStrike" kern="1200" cap="none" spc="-40" normalizeH="0" baseline="0" noProof="0" dirty="0">
                <a:ln>
                  <a:noFill/>
                </a:ln>
                <a:solidFill>
                  <a:srgbClr val="0D0D0D"/>
                </a:solidFill>
                <a:effectLst/>
                <a:uLnTx/>
                <a:uFillTx/>
                <a:latin typeface="Calibri"/>
                <a:ea typeface="+mn-ea"/>
                <a:cs typeface="Arial MT"/>
              </a:rPr>
              <a:t> </a:t>
            </a:r>
            <a:r>
              <a:rPr kumimoji="0" sz="2400" b="0" i="0" u="none" strike="noStrike" kern="1200" cap="none" spc="-120" normalizeH="0" baseline="0" noProof="0" dirty="0">
                <a:ln>
                  <a:noFill/>
                </a:ln>
                <a:solidFill>
                  <a:srgbClr val="0D0D0D"/>
                </a:solidFill>
                <a:effectLst/>
                <a:uLnTx/>
                <a:uFillTx/>
                <a:latin typeface="Calibri"/>
                <a:ea typeface="+mn-ea"/>
                <a:cs typeface="Arial MT"/>
              </a:rPr>
              <a:t>stigmata</a:t>
            </a:r>
            <a:r>
              <a:rPr kumimoji="0" sz="2400" b="0" i="0" u="none" strike="noStrike" kern="1200" cap="none" spc="-20" normalizeH="0" baseline="0" noProof="0" dirty="0">
                <a:ln>
                  <a:noFill/>
                </a:ln>
                <a:solidFill>
                  <a:srgbClr val="0D0D0D"/>
                </a:solidFill>
                <a:effectLst/>
                <a:uLnTx/>
                <a:uFillTx/>
                <a:latin typeface="Calibri"/>
                <a:ea typeface="+mn-ea"/>
                <a:cs typeface="Arial MT"/>
              </a:rPr>
              <a:t> </a:t>
            </a:r>
            <a:r>
              <a:rPr kumimoji="0" sz="2400" b="0" i="0" u="none" strike="noStrike" kern="1200" cap="none" spc="0" normalizeH="0" baseline="0" noProof="0" dirty="0">
                <a:ln>
                  <a:noFill/>
                </a:ln>
                <a:solidFill>
                  <a:srgbClr val="0D0D0D"/>
                </a:solidFill>
                <a:effectLst/>
                <a:uLnTx/>
                <a:uFillTx/>
                <a:latin typeface="Calibri"/>
                <a:ea typeface="+mn-ea"/>
                <a:cs typeface="Arial MT"/>
              </a:rPr>
              <a:t>of</a:t>
            </a:r>
            <a:r>
              <a:rPr kumimoji="0" sz="2400" b="0" i="0" u="none" strike="noStrike" kern="1200" cap="none" spc="55" normalizeH="0" baseline="0" noProof="0" dirty="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FF0000"/>
                </a:solidFill>
                <a:effectLst/>
                <a:uLnTx/>
                <a:uFillTx/>
                <a:latin typeface="Calibri"/>
                <a:ea typeface="+mn-ea"/>
                <a:cs typeface="Arial MT"/>
              </a:rPr>
              <a:t>advanced</a:t>
            </a:r>
            <a:r>
              <a:rPr kumimoji="0" sz="2400" b="0" i="0" u="none" strike="noStrike" kern="1200" cap="none" spc="-30" normalizeH="0" baseline="0" noProof="0" dirty="0">
                <a:ln>
                  <a:noFill/>
                </a:ln>
                <a:solidFill>
                  <a:srgbClr val="FF0000"/>
                </a:solidFill>
                <a:effectLst/>
                <a:uLnTx/>
                <a:uFillTx/>
                <a:latin typeface="Calibri"/>
                <a:ea typeface="+mn-ea"/>
                <a:cs typeface="Arial MT"/>
              </a:rPr>
              <a:t> </a:t>
            </a:r>
            <a:r>
              <a:rPr kumimoji="0" sz="2400" b="0" i="0" u="none" strike="noStrike" kern="1200" cap="none" spc="-65" normalizeH="0" baseline="0" noProof="0" dirty="0">
                <a:ln>
                  <a:noFill/>
                </a:ln>
                <a:solidFill>
                  <a:srgbClr val="FF0000"/>
                </a:solidFill>
                <a:effectLst/>
                <a:uLnTx/>
                <a:uFillTx/>
                <a:latin typeface="Calibri"/>
                <a:ea typeface="+mn-ea"/>
                <a:cs typeface="Arial MT"/>
              </a:rPr>
              <a:t>liver</a:t>
            </a:r>
            <a:r>
              <a:rPr kumimoji="0" sz="2400" b="0" i="0" u="none" strike="noStrike" kern="1200" cap="none" spc="-50" normalizeH="0" baseline="0" noProof="0" dirty="0">
                <a:ln>
                  <a:noFill/>
                </a:ln>
                <a:solidFill>
                  <a:srgbClr val="FF0000"/>
                </a:solidFill>
                <a:effectLst/>
                <a:uLnTx/>
                <a:uFillTx/>
                <a:latin typeface="Calibri"/>
                <a:ea typeface="+mn-ea"/>
                <a:cs typeface="Arial MT"/>
              </a:rPr>
              <a:t> </a:t>
            </a:r>
            <a:r>
              <a:rPr kumimoji="0" sz="2400" b="0" i="0" u="none" strike="noStrike" kern="1200" cap="none" spc="-170" normalizeH="0" baseline="0" noProof="0" dirty="0">
                <a:ln>
                  <a:noFill/>
                </a:ln>
                <a:solidFill>
                  <a:srgbClr val="FF0000"/>
                </a:solidFill>
                <a:effectLst/>
                <a:uLnTx/>
                <a:uFillTx/>
                <a:latin typeface="Calibri"/>
                <a:ea typeface="+mn-ea"/>
                <a:cs typeface="Arial MT"/>
              </a:rPr>
              <a:t>disease</a:t>
            </a:r>
            <a:r>
              <a:rPr kumimoji="0" sz="2400" b="0" i="0" u="none" strike="noStrike" kern="1200" cap="none" spc="5" normalizeH="0" baseline="0" noProof="0" dirty="0">
                <a:ln>
                  <a:noFill/>
                </a:ln>
                <a:solidFill>
                  <a:srgbClr val="FF0000"/>
                </a:solidFill>
                <a:effectLst/>
                <a:uLnTx/>
                <a:uFillTx/>
                <a:latin typeface="Calibri"/>
                <a:ea typeface="+mn-ea"/>
                <a:cs typeface="Arial MT"/>
              </a:rPr>
              <a:t> </a:t>
            </a:r>
            <a:r>
              <a:rPr kumimoji="0" sz="2400" b="0" i="0" u="none" strike="noStrike" kern="1200" cap="none" spc="-25" normalizeH="0" baseline="0" noProof="0" dirty="0">
                <a:ln>
                  <a:noFill/>
                </a:ln>
                <a:solidFill>
                  <a:srgbClr val="0D0D0D"/>
                </a:solidFill>
                <a:effectLst/>
                <a:uLnTx/>
                <a:uFillTx/>
                <a:latin typeface="Calibri"/>
                <a:ea typeface="+mn-ea"/>
                <a:cs typeface="Arial MT"/>
              </a:rPr>
              <a:t>(eg</a:t>
            </a:r>
            <a:endParaRPr kumimoji="0" sz="2400" b="0" i="0" u="none" strike="noStrike" kern="1200" cap="none" spc="0" normalizeH="0" baseline="0" noProof="0">
              <a:ln>
                <a:noFill/>
              </a:ln>
              <a:solidFill>
                <a:prstClr val="black"/>
              </a:solidFill>
              <a:effectLst/>
              <a:uLnTx/>
              <a:uFillTx/>
              <a:latin typeface="Calibri"/>
              <a:ea typeface="+mn-ea"/>
              <a:cs typeface="Arial MT"/>
            </a:endParaRPr>
          </a:p>
          <a:p>
            <a:pPr marL="104140" marR="0" lvl="0" indent="0" algn="l" defTabSz="914400" rtl="0" eaLnBrk="1" fontAlgn="auto" latinLnBrk="0" hangingPunct="1">
              <a:lnSpc>
                <a:spcPts val="2305"/>
              </a:lnSpc>
              <a:spcBef>
                <a:spcPts val="0"/>
              </a:spcBef>
              <a:spcAft>
                <a:spcPts val="0"/>
              </a:spcAft>
              <a:buClrTx/>
              <a:buSzTx/>
              <a:buFontTx/>
              <a:buNone/>
              <a:tabLst/>
              <a:defRPr/>
            </a:pPr>
            <a:r>
              <a:rPr kumimoji="0" sz="2400" b="0" i="0" u="none" strike="noStrike" kern="1200" cap="none" spc="0" normalizeH="0" baseline="0" noProof="0" dirty="0">
                <a:ln>
                  <a:noFill/>
                </a:ln>
                <a:solidFill>
                  <a:srgbClr val="0D0D0D"/>
                </a:solidFill>
                <a:effectLst/>
                <a:uLnTx/>
                <a:uFillTx/>
                <a:latin typeface="Calibri"/>
                <a:ea typeface="+mn-ea"/>
                <a:cs typeface="Arial MT"/>
              </a:rPr>
              <a:t>,</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30" normalizeH="0" baseline="0" noProof="0" dirty="0">
                <a:ln>
                  <a:noFill/>
                </a:ln>
                <a:solidFill>
                  <a:srgbClr val="0D0D0D"/>
                </a:solidFill>
                <a:effectLst/>
                <a:uLnTx/>
                <a:uFillTx/>
                <a:latin typeface="Calibri"/>
                <a:ea typeface="+mn-ea"/>
                <a:cs typeface="Arial MT"/>
              </a:rPr>
              <a:t>hepatomegaly,</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160" normalizeH="0" baseline="0" noProof="0" dirty="0">
                <a:ln>
                  <a:noFill/>
                </a:ln>
                <a:solidFill>
                  <a:srgbClr val="0D0D0D"/>
                </a:solidFill>
                <a:effectLst/>
                <a:uLnTx/>
                <a:uFillTx/>
                <a:latin typeface="Calibri"/>
                <a:ea typeface="+mn-ea"/>
                <a:cs typeface="Arial MT"/>
              </a:rPr>
              <a:t>splenomegaly,</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90" normalizeH="0" baseline="0" noProof="0" dirty="0">
                <a:ln>
                  <a:noFill/>
                </a:ln>
                <a:solidFill>
                  <a:srgbClr val="0D0D0D"/>
                </a:solidFill>
                <a:effectLst/>
                <a:uLnTx/>
                <a:uFillTx/>
                <a:latin typeface="Calibri"/>
                <a:ea typeface="+mn-ea"/>
                <a:cs typeface="Arial MT"/>
              </a:rPr>
              <a:t>spider</a:t>
            </a:r>
            <a:r>
              <a:rPr kumimoji="0" sz="2400" b="0" i="0" u="none" strike="noStrike" kern="1200" cap="none" spc="0" normalizeH="0" baseline="0" noProof="0" dirty="0">
                <a:ln>
                  <a:noFill/>
                </a:ln>
                <a:solidFill>
                  <a:srgbClr val="0D0D0D"/>
                </a:solidFill>
                <a:effectLst/>
                <a:uLnTx/>
                <a:uFillTx/>
                <a:latin typeface="Calibri"/>
                <a:ea typeface="+mn-ea"/>
                <a:cs typeface="Arial MT"/>
              </a:rPr>
              <a:t> </a:t>
            </a:r>
            <a:r>
              <a:rPr kumimoji="0" sz="2400" b="0" i="0" u="none" strike="noStrike" kern="1200" cap="none" spc="-110" normalizeH="0" baseline="0" noProof="0" dirty="0">
                <a:ln>
                  <a:noFill/>
                </a:ln>
                <a:solidFill>
                  <a:srgbClr val="0D0D0D"/>
                </a:solidFill>
                <a:effectLst/>
                <a:uLnTx/>
                <a:uFillTx/>
                <a:latin typeface="Calibri"/>
                <a:ea typeface="+mn-ea"/>
                <a:cs typeface="Arial MT"/>
              </a:rPr>
              <a:t>angiomata)</a:t>
            </a:r>
            <a:r>
              <a:rPr kumimoji="0" sz="2400" b="0" i="0" u="none" strike="noStrike" kern="1200" cap="none" spc="5" normalizeH="0" baseline="0" noProof="0" dirty="0">
                <a:ln>
                  <a:noFill/>
                </a:ln>
                <a:solidFill>
                  <a:srgbClr val="0D0D0D"/>
                </a:solidFill>
                <a:effectLst/>
                <a:uLnTx/>
                <a:uFillTx/>
                <a:latin typeface="Calibri"/>
                <a:ea typeface="+mn-ea"/>
                <a:cs typeface="Arial MT"/>
              </a:rPr>
              <a:t> </a:t>
            </a:r>
            <a:r>
              <a:rPr kumimoji="0" sz="2400" b="0" i="0" u="none" strike="noStrike" kern="1200" cap="none" spc="-215" normalizeH="0" baseline="0" noProof="0" dirty="0">
                <a:ln>
                  <a:noFill/>
                </a:ln>
                <a:solidFill>
                  <a:srgbClr val="0D0D0D"/>
                </a:solidFill>
                <a:effectLst/>
                <a:uLnTx/>
                <a:uFillTx/>
                <a:latin typeface="Calibri"/>
                <a:ea typeface="+mn-ea"/>
                <a:cs typeface="Arial MT"/>
              </a:rPr>
              <a:t>is</a:t>
            </a:r>
            <a:r>
              <a:rPr kumimoji="0" sz="2400" b="0" i="0" u="none" strike="noStrike" kern="1200" cap="none" spc="-15" normalizeH="0" baseline="0" noProof="0" dirty="0">
                <a:ln>
                  <a:noFill/>
                </a:ln>
                <a:solidFill>
                  <a:srgbClr val="0D0D0D"/>
                </a:solidFill>
                <a:effectLst/>
                <a:uLnTx/>
                <a:uFillTx/>
                <a:latin typeface="Calibri"/>
                <a:ea typeface="+mn-ea"/>
                <a:cs typeface="Arial MT"/>
              </a:rPr>
              <a:t> </a:t>
            </a:r>
            <a:r>
              <a:rPr kumimoji="0" sz="2400" b="0" i="0" u="none" strike="noStrike" kern="1200" cap="none" spc="-145" normalizeH="0" baseline="0" noProof="0" dirty="0">
                <a:ln>
                  <a:noFill/>
                </a:ln>
                <a:solidFill>
                  <a:srgbClr val="0D0D0D"/>
                </a:solidFill>
                <a:effectLst/>
                <a:uLnTx/>
                <a:uFillTx/>
                <a:latin typeface="Calibri"/>
                <a:ea typeface="+mn-ea"/>
                <a:cs typeface="Arial MT"/>
              </a:rPr>
              <a:t>also</a:t>
            </a:r>
            <a:r>
              <a:rPr kumimoji="0" sz="2400" b="0" i="0" u="none" strike="noStrike" kern="1200" cap="none" spc="-10" normalizeH="0" baseline="0" noProof="0" dirty="0">
                <a:ln>
                  <a:noFill/>
                </a:ln>
                <a:solidFill>
                  <a:srgbClr val="0D0D0D"/>
                </a:solidFill>
                <a:effectLst/>
                <a:uLnTx/>
                <a:uFillTx/>
                <a:latin typeface="Calibri"/>
                <a:ea typeface="+mn-ea"/>
                <a:cs typeface="Arial MT"/>
              </a:rPr>
              <a:t> indicated</a:t>
            </a:r>
            <a:endParaRPr kumimoji="0" sz="2400" b="0" i="0" u="none" strike="noStrike" kern="1200" cap="none" spc="0" normalizeH="0" baseline="0" noProof="0">
              <a:ln>
                <a:noFill/>
              </a:ln>
              <a:solidFill>
                <a:prstClr val="black"/>
              </a:solidFill>
              <a:effectLst/>
              <a:uLnTx/>
              <a:uFillTx/>
              <a:latin typeface="Calibri"/>
              <a:ea typeface="+mn-ea"/>
              <a:cs typeface="Arial MT"/>
            </a:endParaRPr>
          </a:p>
          <a:p>
            <a:pPr marL="104140" marR="452755" lvl="0" indent="-93345" algn="l" defTabSz="914400" rtl="0" eaLnBrk="1" fontAlgn="auto" latinLnBrk="0" hangingPunct="1">
              <a:lnSpc>
                <a:spcPct val="80000"/>
              </a:lnSpc>
              <a:spcBef>
                <a:spcPts val="1400"/>
              </a:spcBef>
              <a:spcAft>
                <a:spcPts val="0"/>
              </a:spcAft>
              <a:buClrTx/>
              <a:buSzPct val="96000"/>
              <a:buFont typeface="Wingdings" panose="05000000000000000000"/>
              <a:buChar char=""/>
              <a:tabLst>
                <a:tab pos="103505" algn="l"/>
                <a:tab pos="283845" algn="l"/>
              </a:tabLst>
              <a:defRPr/>
            </a:pPr>
            <a:r>
              <a:rPr kumimoji="0" sz="2400" b="1" i="0" u="sng" strike="noStrike" kern="1200" cap="none" spc="-185" normalizeH="0" baseline="0" noProof="0" dirty="0">
                <a:ln>
                  <a:noFill/>
                </a:ln>
                <a:solidFill>
                  <a:srgbClr val="4D671B"/>
                </a:solidFill>
                <a:effectLst/>
                <a:uLnTx/>
                <a:uFill>
                  <a:solidFill>
                    <a:srgbClr val="4D671B"/>
                  </a:solidFill>
                </a:uFill>
                <a:latin typeface="Calibri"/>
                <a:ea typeface="+mn-ea"/>
                <a:cs typeface="Arial" panose="020B0604020202020204"/>
              </a:rPr>
              <a:t>	Ultrasound</a:t>
            </a:r>
            <a:r>
              <a:rPr kumimoji="0" sz="2400" b="1" i="0" u="sng" strike="noStrike" kern="1200" cap="none" spc="-35"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140" normalizeH="0" baseline="0" noProof="0" dirty="0">
                <a:ln>
                  <a:noFill/>
                </a:ln>
                <a:solidFill>
                  <a:srgbClr val="4D671B"/>
                </a:solidFill>
                <a:effectLst/>
                <a:uLnTx/>
                <a:uFill>
                  <a:solidFill>
                    <a:srgbClr val="4D671B"/>
                  </a:solidFill>
                </a:uFill>
                <a:latin typeface="Calibri"/>
                <a:ea typeface="+mn-ea"/>
                <a:cs typeface="Arial" panose="020B0604020202020204"/>
              </a:rPr>
              <a:t>imaging</a:t>
            </a:r>
            <a:r>
              <a:rPr kumimoji="0" sz="2400" b="1" i="0" u="sng" strike="noStrike" kern="1200" cap="none" spc="-30"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0" i="0" u="none" strike="noStrike" kern="1200" cap="none" spc="-195" normalizeH="0" baseline="0" noProof="0" dirty="0">
                <a:ln>
                  <a:noFill/>
                </a:ln>
                <a:solidFill>
                  <a:prstClr val="black"/>
                </a:solidFill>
                <a:effectLst/>
                <a:uLnTx/>
                <a:uFillTx/>
                <a:latin typeface="Calibri"/>
                <a:ea typeface="+mn-ea"/>
                <a:cs typeface="Arial MT"/>
              </a:rPr>
              <a:t>can</a:t>
            </a:r>
            <a:r>
              <a:rPr kumimoji="0" sz="2400" b="0" i="0" u="none" strike="noStrike" kern="1200" cap="none" spc="-5" normalizeH="0" baseline="0" noProof="0" dirty="0">
                <a:ln>
                  <a:noFill/>
                </a:ln>
                <a:solidFill>
                  <a:prstClr val="black"/>
                </a:solidFill>
                <a:effectLst/>
                <a:uLnTx/>
                <a:uFillTx/>
                <a:latin typeface="Calibri"/>
                <a:ea typeface="+mn-ea"/>
                <a:cs typeface="Arial MT"/>
              </a:rPr>
              <a:t> </a:t>
            </a:r>
            <a:r>
              <a:rPr kumimoji="0" sz="2400" b="0" i="0" u="none" strike="noStrike" kern="1200" cap="none" spc="-150" normalizeH="0" baseline="0" noProof="0" dirty="0">
                <a:ln>
                  <a:noFill/>
                </a:ln>
                <a:solidFill>
                  <a:srgbClr val="FF0000"/>
                </a:solidFill>
                <a:effectLst/>
                <a:uLnTx/>
                <a:uFillTx/>
                <a:latin typeface="Calibri"/>
                <a:ea typeface="+mn-ea"/>
                <a:cs typeface="Arial MT"/>
              </a:rPr>
              <a:t>estimate</a:t>
            </a:r>
            <a:r>
              <a:rPr kumimoji="0" sz="2400" b="0" i="0" u="none" strike="noStrike" kern="1200" cap="none" spc="-15" normalizeH="0" baseline="0" noProof="0" dirty="0">
                <a:ln>
                  <a:noFill/>
                </a:ln>
                <a:solidFill>
                  <a:srgbClr val="FF0000"/>
                </a:solidFill>
                <a:effectLst/>
                <a:uLnTx/>
                <a:uFillTx/>
                <a:latin typeface="Calibri"/>
                <a:ea typeface="+mn-ea"/>
                <a:cs typeface="Arial MT"/>
              </a:rPr>
              <a:t> </a:t>
            </a:r>
            <a:r>
              <a:rPr kumimoji="0" sz="2400" b="0" i="0" u="none" strike="noStrike" kern="1200" cap="none" spc="-105" normalizeH="0" baseline="0" noProof="0" dirty="0">
                <a:ln>
                  <a:noFill/>
                </a:ln>
                <a:solidFill>
                  <a:srgbClr val="FF0000"/>
                </a:solidFill>
                <a:effectLst/>
                <a:uLnTx/>
                <a:uFillTx/>
                <a:latin typeface="Calibri"/>
                <a:ea typeface="+mn-ea"/>
                <a:cs typeface="Arial MT"/>
              </a:rPr>
              <a:t>gestational</a:t>
            </a:r>
            <a:r>
              <a:rPr kumimoji="0" sz="2400" b="0" i="0" u="none" strike="noStrike" kern="1200" cap="none" spc="-15" normalizeH="0" baseline="0" noProof="0" dirty="0">
                <a:ln>
                  <a:noFill/>
                </a:ln>
                <a:solidFill>
                  <a:srgbClr val="FF0000"/>
                </a:solidFill>
                <a:effectLst/>
                <a:uLnTx/>
                <a:uFillTx/>
                <a:latin typeface="Calibri"/>
                <a:ea typeface="+mn-ea"/>
                <a:cs typeface="Arial MT"/>
              </a:rPr>
              <a:t> </a:t>
            </a:r>
            <a:r>
              <a:rPr kumimoji="0" sz="2400" b="0" i="0" u="none" strike="noStrike" kern="1200" cap="none" spc="-40" normalizeH="0" baseline="0" noProof="0" dirty="0">
                <a:ln>
                  <a:noFill/>
                </a:ln>
                <a:solidFill>
                  <a:srgbClr val="FF0000"/>
                </a:solidFill>
                <a:effectLst/>
                <a:uLnTx/>
                <a:uFillTx/>
                <a:latin typeface="Calibri"/>
                <a:ea typeface="+mn-ea"/>
                <a:cs typeface="Arial MT"/>
              </a:rPr>
              <a:t>age</a:t>
            </a:r>
            <a:r>
              <a:rPr kumimoji="0" sz="2400" b="0" i="0" u="none" strike="noStrike" kern="1200" cap="none" spc="-5" normalizeH="0" baseline="0" noProof="0" dirty="0">
                <a:ln>
                  <a:noFill/>
                </a:ln>
                <a:solidFill>
                  <a:srgbClr val="FF0000"/>
                </a:solidFill>
                <a:effectLst/>
                <a:uLnTx/>
                <a:uFillTx/>
                <a:latin typeface="Calibri"/>
                <a:ea typeface="+mn-ea"/>
                <a:cs typeface="Arial MT"/>
              </a:rPr>
              <a:t> </a:t>
            </a:r>
            <a:r>
              <a:rPr kumimoji="0" sz="2400" b="0" i="0" u="none" strike="noStrike" kern="1200" cap="none" spc="-90" normalizeH="0" baseline="0" noProof="0" dirty="0">
                <a:ln>
                  <a:noFill/>
                </a:ln>
                <a:solidFill>
                  <a:prstClr val="black"/>
                </a:solidFill>
                <a:effectLst/>
                <a:uLnTx/>
                <a:uFillTx/>
                <a:latin typeface="Calibri"/>
                <a:ea typeface="+mn-ea"/>
                <a:cs typeface="Arial MT"/>
              </a:rPr>
              <a:t>and</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110" normalizeH="0" baseline="0" noProof="0" dirty="0">
                <a:ln>
                  <a:noFill/>
                </a:ln>
                <a:solidFill>
                  <a:prstClr val="black"/>
                </a:solidFill>
                <a:effectLst/>
                <a:uLnTx/>
                <a:uFillTx/>
                <a:latin typeface="Calibri"/>
                <a:ea typeface="+mn-ea"/>
                <a:cs typeface="Arial MT"/>
              </a:rPr>
              <a:t>thereby</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20" normalizeH="0" baseline="0" noProof="0" dirty="0">
                <a:ln>
                  <a:noFill/>
                </a:ln>
                <a:solidFill>
                  <a:prstClr val="black"/>
                </a:solidFill>
                <a:effectLst/>
                <a:uLnTx/>
                <a:uFillTx/>
                <a:latin typeface="Calibri"/>
                <a:ea typeface="+mn-ea"/>
                <a:cs typeface="Arial MT"/>
              </a:rPr>
              <a:t>calculate</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25" normalizeH="0" baseline="0" noProof="0" dirty="0">
                <a:ln>
                  <a:noFill/>
                </a:ln>
                <a:solidFill>
                  <a:prstClr val="black"/>
                </a:solidFill>
                <a:effectLst/>
                <a:uLnTx/>
                <a:uFillTx/>
                <a:latin typeface="Calibri"/>
                <a:ea typeface="+mn-ea"/>
                <a:cs typeface="Arial MT"/>
              </a:rPr>
              <a:t>the </a:t>
            </a:r>
            <a:r>
              <a:rPr kumimoji="0" sz="2400" b="0" i="0" u="none" strike="noStrike" kern="1200" cap="none" spc="-105" normalizeH="0" baseline="0" noProof="0" dirty="0">
                <a:ln>
                  <a:noFill/>
                </a:ln>
                <a:solidFill>
                  <a:prstClr val="black"/>
                </a:solidFill>
                <a:effectLst/>
                <a:uLnTx/>
                <a:uFillTx/>
                <a:latin typeface="Calibri"/>
                <a:ea typeface="+mn-ea"/>
                <a:cs typeface="Arial MT"/>
              </a:rPr>
              <a:t>expected</a:t>
            </a:r>
            <a:r>
              <a:rPr kumimoji="0" sz="2400" b="0" i="0" u="none" strike="noStrike" kern="1200" cap="none" spc="-65" normalizeH="0" baseline="0" noProof="0" dirty="0">
                <a:ln>
                  <a:noFill/>
                </a:ln>
                <a:solidFill>
                  <a:prstClr val="black"/>
                </a:solidFill>
                <a:effectLst/>
                <a:uLnTx/>
                <a:uFillTx/>
                <a:latin typeface="Calibri"/>
                <a:ea typeface="+mn-ea"/>
                <a:cs typeface="Arial MT"/>
              </a:rPr>
              <a:t> </a:t>
            </a:r>
            <a:r>
              <a:rPr kumimoji="0" sz="2400" b="0" i="0" u="none" strike="noStrike" kern="1200" cap="none" spc="-20" normalizeH="0" baseline="0" noProof="0" dirty="0">
                <a:ln>
                  <a:noFill/>
                </a:ln>
                <a:solidFill>
                  <a:prstClr val="black"/>
                </a:solidFill>
                <a:effectLst/>
                <a:uLnTx/>
                <a:uFillTx/>
                <a:latin typeface="Calibri"/>
                <a:ea typeface="+mn-ea"/>
                <a:cs typeface="Arial MT"/>
              </a:rPr>
              <a:t>date</a:t>
            </a:r>
            <a:r>
              <a:rPr kumimoji="0" sz="2400" b="0" i="0" u="none" strike="noStrike" kern="1200" cap="none" spc="-14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155" normalizeH="0" baseline="0" noProof="0" dirty="0">
                <a:ln>
                  <a:noFill/>
                </a:ln>
                <a:solidFill>
                  <a:prstClr val="black"/>
                </a:solidFill>
                <a:effectLst/>
                <a:uLnTx/>
                <a:uFillTx/>
                <a:latin typeface="Calibri"/>
                <a:ea typeface="+mn-ea"/>
                <a:cs typeface="Arial MT"/>
              </a:rPr>
              <a:t> </a:t>
            </a:r>
            <a:r>
              <a:rPr kumimoji="0" sz="2400" b="0" i="0" u="none" strike="noStrike" kern="1200" cap="none" spc="-65" normalizeH="0" baseline="0" noProof="0" dirty="0">
                <a:ln>
                  <a:noFill/>
                </a:ln>
                <a:solidFill>
                  <a:prstClr val="black"/>
                </a:solidFill>
                <a:effectLst/>
                <a:uLnTx/>
                <a:uFillTx/>
                <a:latin typeface="Calibri"/>
                <a:ea typeface="+mn-ea"/>
                <a:cs typeface="Arial MT"/>
              </a:rPr>
              <a:t>delivery</a:t>
            </a:r>
            <a:r>
              <a:rPr kumimoji="0" sz="2400" b="0" i="0" u="none" strike="noStrike" kern="1200" cap="none" spc="-75" normalizeH="0" baseline="0" noProof="0" dirty="0">
                <a:ln>
                  <a:noFill/>
                </a:ln>
                <a:solidFill>
                  <a:prstClr val="black"/>
                </a:solidFill>
                <a:effectLst/>
                <a:uLnTx/>
                <a:uFillTx/>
                <a:latin typeface="Calibri"/>
                <a:ea typeface="+mn-ea"/>
                <a:cs typeface="Arial MT"/>
              </a:rPr>
              <a:t> </a:t>
            </a:r>
            <a:r>
              <a:rPr kumimoji="0" sz="2400" b="0" i="0" u="none" strike="noStrike" kern="1200" cap="none" spc="-265" normalizeH="0" baseline="0" noProof="0" dirty="0">
                <a:ln>
                  <a:noFill/>
                </a:ln>
                <a:solidFill>
                  <a:prstClr val="black"/>
                </a:solidFill>
                <a:effectLst/>
                <a:uLnTx/>
                <a:uFillTx/>
                <a:latin typeface="Calibri"/>
                <a:ea typeface="+mn-ea"/>
                <a:cs typeface="Arial MT"/>
              </a:rPr>
              <a:t>(EDD),</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to</a:t>
            </a:r>
            <a:r>
              <a:rPr kumimoji="0" sz="2400" b="0" i="0" u="none" strike="noStrike" kern="1200" cap="none" spc="-7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do</a:t>
            </a:r>
            <a:r>
              <a:rPr kumimoji="0" sz="2400" b="0" i="0" u="none" strike="noStrike" kern="1200" cap="none" spc="-7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early</a:t>
            </a:r>
            <a:r>
              <a:rPr kumimoji="0" sz="2400" b="0" i="0" u="none" strike="noStrike" kern="1200" cap="none" spc="-75" normalizeH="0" baseline="0" noProof="0" dirty="0">
                <a:ln>
                  <a:noFill/>
                </a:ln>
                <a:solidFill>
                  <a:prstClr val="black"/>
                </a:solidFill>
                <a:effectLst/>
                <a:uLnTx/>
                <a:uFillTx/>
                <a:latin typeface="Calibri"/>
                <a:ea typeface="+mn-ea"/>
                <a:cs typeface="Arial MT"/>
              </a:rPr>
              <a:t> </a:t>
            </a:r>
            <a:r>
              <a:rPr kumimoji="0" sz="2400" b="0" i="0" u="none" strike="noStrike" kern="1200" cap="none" spc="-60" normalizeH="0" baseline="0" noProof="0" dirty="0">
                <a:ln>
                  <a:noFill/>
                </a:ln>
                <a:solidFill>
                  <a:prstClr val="black"/>
                </a:solidFill>
                <a:effectLst/>
                <a:uLnTx/>
                <a:uFillTx/>
                <a:latin typeface="Calibri"/>
                <a:ea typeface="+mn-ea"/>
                <a:cs typeface="Arial MT"/>
              </a:rPr>
              <a:t>delivery</a:t>
            </a:r>
            <a:r>
              <a:rPr kumimoji="0" sz="2400" b="0" i="0" u="none" strike="noStrike" kern="1200" cap="none" spc="-85" normalizeH="0" baseline="0" noProof="0" dirty="0">
                <a:ln>
                  <a:noFill/>
                </a:ln>
                <a:solidFill>
                  <a:prstClr val="black"/>
                </a:solidFill>
                <a:effectLst/>
                <a:uLnTx/>
                <a:uFillTx/>
                <a:latin typeface="Calibri"/>
                <a:ea typeface="+mn-ea"/>
                <a:cs typeface="Arial MT"/>
              </a:rPr>
              <a:t> </a:t>
            </a:r>
            <a:r>
              <a:rPr kumimoji="0" sz="2400" b="0" i="0" u="none" strike="noStrike" kern="1200" cap="none" spc="-70" normalizeH="0" baseline="0" noProof="0" dirty="0">
                <a:ln>
                  <a:noFill/>
                </a:ln>
                <a:solidFill>
                  <a:prstClr val="black"/>
                </a:solidFill>
                <a:effectLst/>
                <a:uLnTx/>
                <a:uFillTx/>
                <a:latin typeface="Calibri"/>
                <a:ea typeface="+mn-ea"/>
                <a:cs typeface="Arial MT"/>
              </a:rPr>
              <a:t>that</a:t>
            </a:r>
            <a:r>
              <a:rPr kumimoji="0" sz="2400" b="0" i="0" u="none" strike="noStrike" kern="1200" cap="none" spc="-75" normalizeH="0" baseline="0" noProof="0" dirty="0">
                <a:ln>
                  <a:noFill/>
                </a:ln>
                <a:solidFill>
                  <a:prstClr val="black"/>
                </a:solidFill>
                <a:effectLst/>
                <a:uLnTx/>
                <a:uFillTx/>
                <a:latin typeface="Calibri"/>
                <a:ea typeface="+mn-ea"/>
                <a:cs typeface="Arial MT"/>
              </a:rPr>
              <a:t> </a:t>
            </a:r>
            <a:r>
              <a:rPr kumimoji="0" sz="2400" b="0" i="0" u="none" strike="noStrike" kern="1200" cap="none" spc="-170" normalizeH="0" baseline="0" noProof="0" dirty="0">
                <a:ln>
                  <a:noFill/>
                </a:ln>
                <a:solidFill>
                  <a:prstClr val="black"/>
                </a:solidFill>
                <a:effectLst/>
                <a:uLnTx/>
                <a:uFillTx/>
                <a:latin typeface="Calibri"/>
                <a:ea typeface="+mn-ea"/>
                <a:cs typeface="Arial MT"/>
              </a:rPr>
              <a:t>may</a:t>
            </a:r>
            <a:r>
              <a:rPr kumimoji="0" sz="2400" b="0" i="0" u="none" strike="noStrike" kern="1200" cap="none" spc="0" normalizeH="0" baseline="0" noProof="0" dirty="0">
                <a:ln>
                  <a:noFill/>
                </a:ln>
                <a:solidFill>
                  <a:prstClr val="black"/>
                </a:solidFill>
                <a:effectLst/>
                <a:uLnTx/>
                <a:uFillTx/>
                <a:latin typeface="Calibri"/>
                <a:ea typeface="+mn-ea"/>
                <a:cs typeface="Arial MT"/>
              </a:rPr>
              <a:t> be</a:t>
            </a:r>
            <a:r>
              <a:rPr kumimoji="0" sz="2400" b="0" i="0" u="none" strike="noStrike" kern="1200" cap="none" spc="-75" normalizeH="0" baseline="0" noProof="0" dirty="0">
                <a:ln>
                  <a:noFill/>
                </a:ln>
                <a:solidFill>
                  <a:prstClr val="black"/>
                </a:solidFill>
                <a:effectLst/>
                <a:uLnTx/>
                <a:uFillTx/>
                <a:latin typeface="Calibri"/>
                <a:ea typeface="+mn-ea"/>
                <a:cs typeface="Arial MT"/>
              </a:rPr>
              <a:t> </a:t>
            </a:r>
            <a:r>
              <a:rPr kumimoji="0" sz="2400" b="0" i="0" u="none" strike="noStrike" kern="1200" cap="none" spc="-195" normalizeH="0" baseline="0" noProof="0" dirty="0">
                <a:ln>
                  <a:noFill/>
                </a:ln>
                <a:solidFill>
                  <a:prstClr val="black"/>
                </a:solidFill>
                <a:effectLst/>
                <a:uLnTx/>
                <a:uFillTx/>
                <a:latin typeface="Calibri"/>
                <a:ea typeface="+mn-ea"/>
                <a:cs typeface="Arial MT"/>
              </a:rPr>
              <a:t>necessary</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25" normalizeH="0" baseline="0" noProof="0" dirty="0">
                <a:ln>
                  <a:noFill/>
                </a:ln>
                <a:solidFill>
                  <a:prstClr val="black"/>
                </a:solidFill>
                <a:effectLst/>
                <a:uLnTx/>
                <a:uFillTx/>
                <a:latin typeface="Calibri"/>
                <a:ea typeface="+mn-ea"/>
                <a:cs typeface="Arial MT"/>
              </a:rPr>
              <a:t>to </a:t>
            </a:r>
            <a:r>
              <a:rPr kumimoji="0" sz="2400" b="0" i="0" u="none" strike="noStrike" kern="1200" cap="none" spc="-150" normalizeH="0" baseline="0" noProof="0" dirty="0">
                <a:ln>
                  <a:noFill/>
                </a:ln>
                <a:solidFill>
                  <a:prstClr val="black"/>
                </a:solidFill>
                <a:effectLst/>
                <a:uLnTx/>
                <a:uFillTx/>
                <a:latin typeface="Calibri"/>
                <a:ea typeface="+mn-ea"/>
                <a:cs typeface="Arial MT"/>
              </a:rPr>
              <a:t>decrease</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155" normalizeH="0" baseline="0" noProof="0" dirty="0">
                <a:ln>
                  <a:noFill/>
                </a:ln>
                <a:solidFill>
                  <a:prstClr val="black"/>
                </a:solidFill>
                <a:effectLst/>
                <a:uLnTx/>
                <a:uFillTx/>
                <a:latin typeface="Calibri"/>
                <a:ea typeface="+mn-ea"/>
                <a:cs typeface="Arial MT"/>
              </a:rPr>
              <a:t>the</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50" normalizeH="0" baseline="0" noProof="0" dirty="0">
                <a:ln>
                  <a:noFill/>
                </a:ln>
                <a:solidFill>
                  <a:prstClr val="black"/>
                </a:solidFill>
                <a:effectLst/>
                <a:uLnTx/>
                <a:uFillTx/>
                <a:latin typeface="Calibri"/>
                <a:ea typeface="+mn-ea"/>
                <a:cs typeface="Arial MT"/>
              </a:rPr>
              <a:t>risk</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50" normalizeH="0" baseline="0" noProof="0" dirty="0">
                <a:ln>
                  <a:noFill/>
                </a:ln>
                <a:solidFill>
                  <a:prstClr val="black"/>
                </a:solidFill>
                <a:effectLst/>
                <a:uLnTx/>
                <a:uFillTx/>
                <a:latin typeface="Calibri"/>
                <a:ea typeface="+mn-ea"/>
                <a:cs typeface="Arial MT"/>
              </a:rPr>
              <a:t>perinatal</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200" normalizeH="0" baseline="0" noProof="0" dirty="0">
                <a:ln>
                  <a:noFill/>
                </a:ln>
                <a:solidFill>
                  <a:prstClr val="black"/>
                </a:solidFill>
                <a:effectLst/>
                <a:uLnTx/>
                <a:uFillTx/>
                <a:latin typeface="Calibri"/>
                <a:ea typeface="+mn-ea"/>
                <a:cs typeface="Arial MT"/>
              </a:rPr>
              <a:t>HIV</a:t>
            </a:r>
            <a:r>
              <a:rPr kumimoji="0" sz="2400" b="0" i="0" u="none" strike="noStrike" kern="1200" cap="none" spc="0" normalizeH="0" baseline="0" noProof="0" dirty="0">
                <a:ln>
                  <a:noFill/>
                </a:ln>
                <a:solidFill>
                  <a:prstClr val="black"/>
                </a:solidFill>
                <a:effectLst/>
                <a:uLnTx/>
                <a:uFillTx/>
                <a:latin typeface="Calibri"/>
                <a:ea typeface="+mn-ea"/>
                <a:cs typeface="Arial MT"/>
              </a:rPr>
              <a:t> </a:t>
            </a:r>
            <a:r>
              <a:rPr kumimoji="0" sz="2400" b="0" i="0" u="none" strike="noStrike" kern="1200" cap="none" spc="-114" normalizeH="0" baseline="0" noProof="0" dirty="0">
                <a:ln>
                  <a:noFill/>
                </a:ln>
                <a:solidFill>
                  <a:prstClr val="black"/>
                </a:solidFill>
                <a:effectLst/>
                <a:uLnTx/>
                <a:uFillTx/>
                <a:latin typeface="Calibri"/>
                <a:ea typeface="+mn-ea"/>
                <a:cs typeface="Arial MT"/>
              </a:rPr>
              <a:t>transmission.</a:t>
            </a:r>
            <a:endParaRPr kumimoji="0" sz="2400" b="0" i="0" u="none" strike="noStrike" kern="1200" cap="none" spc="0" normalizeH="0" baseline="0" noProof="0">
              <a:ln>
                <a:noFill/>
              </a:ln>
              <a:solidFill>
                <a:prstClr val="black"/>
              </a:solidFill>
              <a:effectLst/>
              <a:uLnTx/>
              <a:uFillTx/>
              <a:latin typeface="Calibri"/>
              <a:ea typeface="+mn-ea"/>
              <a:cs typeface="Arial MT"/>
            </a:endParaRPr>
          </a:p>
        </p:txBody>
      </p:sp>
      <p:pic>
        <p:nvPicPr>
          <p:cNvPr id="4" name="صورة 3" descr="7c3203a7-7d03-413a-b149-823959cdd552.jpeg"/>
          <p:cNvPicPr>
            <a:picLocks noChangeAspect="1"/>
          </p:cNvPicPr>
          <p:nvPr/>
        </p:nvPicPr>
        <p:blipFill>
          <a:blip r:embed="rId2"/>
          <a:stretch>
            <a:fillRect/>
          </a:stretch>
        </p:blipFill>
        <p:spPr>
          <a:xfrm>
            <a:off x="9982200" y="0"/>
            <a:ext cx="2209800" cy="1752600"/>
          </a:xfrm>
          <a:prstGeom prst="rect">
            <a:avLst/>
          </a:prstGeom>
        </p:spPr>
      </p:pic>
      <p:pic>
        <p:nvPicPr>
          <p:cNvPr id="5" name="صورة 4" descr="7ce169fc-d987-4e3e-b480-2120b60d0b83.jpeg"/>
          <p:cNvPicPr>
            <a:picLocks noChangeAspect="1"/>
          </p:cNvPicPr>
          <p:nvPr/>
        </p:nvPicPr>
        <p:blipFill>
          <a:blip r:embed="rId3" cstate="print"/>
          <a:stretch>
            <a:fillRect/>
          </a:stretch>
        </p:blipFill>
        <p:spPr>
          <a:xfrm>
            <a:off x="10660001" y="3962400"/>
            <a:ext cx="1531999" cy="1487378"/>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0873" y="0"/>
            <a:ext cx="11311127" cy="1148903"/>
          </a:xfrm>
          <a:prstGeom prst="rect">
            <a:avLst/>
          </a:prstGeom>
        </p:spPr>
        <p:txBody>
          <a:bodyPr vert="horz" wrap="square" lIns="0" tIns="467232" rIns="0" bIns="0" rtlCol="0">
            <a:spAutoFit/>
          </a:bodyPr>
          <a:lstStyle/>
          <a:p>
            <a:pPr marL="675005">
              <a:lnSpc>
                <a:spcPct val="100000"/>
              </a:lnSpc>
              <a:spcBef>
                <a:spcPts val="105"/>
              </a:spcBef>
            </a:pPr>
            <a:r>
              <a:rPr lang="en-US" sz="4400" dirty="0">
                <a:solidFill>
                  <a:schemeClr val="tx1"/>
                </a:solidFill>
              </a:rPr>
              <a:t>PRENATAL LABORATORY TESTING</a:t>
            </a:r>
            <a:endParaRPr sz="4400">
              <a:solidFill>
                <a:schemeClr val="tx1"/>
              </a:solidFill>
              <a:latin typeface="Trebuchet MS" panose="020B0603020202020204"/>
              <a:cs typeface="Trebuchet MS" panose="020B0603020202020204"/>
            </a:endParaRPr>
          </a:p>
        </p:txBody>
      </p:sp>
      <p:sp>
        <p:nvSpPr>
          <p:cNvPr id="3" name="object 3"/>
          <p:cNvSpPr txBox="1"/>
          <p:nvPr/>
        </p:nvSpPr>
        <p:spPr>
          <a:xfrm>
            <a:off x="1143000" y="1981200"/>
            <a:ext cx="9538335" cy="1257395"/>
          </a:xfrm>
          <a:prstGeom prst="rect">
            <a:avLst/>
          </a:prstGeom>
        </p:spPr>
        <p:txBody>
          <a:bodyPr vert="horz" wrap="square" lIns="0" tIns="117475" rIns="0" bIns="0" rtlCol="0">
            <a:spAutoFit/>
          </a:bodyPr>
          <a:lstStyle/>
          <a:p>
            <a:pPr marL="283210" marR="0" lvl="0" indent="-273050" algn="l" defTabSz="914400" rtl="0" eaLnBrk="1" fontAlgn="auto" latinLnBrk="0" hangingPunct="1">
              <a:lnSpc>
                <a:spcPct val="100000"/>
              </a:lnSpc>
              <a:spcBef>
                <a:spcPts val="925"/>
              </a:spcBef>
              <a:spcAft>
                <a:spcPts val="0"/>
              </a:spcAft>
              <a:buClrTx/>
              <a:buSzPct val="96000"/>
              <a:buFont typeface="Wingdings" panose="05000000000000000000"/>
              <a:buChar char=""/>
              <a:tabLst>
                <a:tab pos="283210" algn="l"/>
              </a:tabLst>
              <a:defRPr/>
            </a:pPr>
            <a:r>
              <a:rPr kumimoji="0" sz="2400" b="1" i="0" u="sng" strike="noStrike" kern="1200" cap="none" spc="-21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CD4</a:t>
            </a:r>
            <a:r>
              <a:rPr kumimoji="0" sz="2400" b="1" i="0" u="sng" strike="noStrike" kern="1200" cap="none" spc="-1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16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cell</a:t>
            </a:r>
            <a:r>
              <a:rPr kumimoji="0" sz="2400" b="1" i="0" u="sng" strike="noStrike" kern="1200" cap="none" spc="-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10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counts:</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03505" marR="494030" lvl="0" indent="-100965" algn="l" defTabSz="914400" rtl="0" eaLnBrk="1" fontAlgn="auto" latinLnBrk="0" hangingPunct="1">
              <a:lnSpc>
                <a:spcPts val="2300"/>
              </a:lnSpc>
              <a:spcBef>
                <a:spcPts val="1390"/>
              </a:spcBef>
              <a:spcAft>
                <a:spcPts val="0"/>
              </a:spcAft>
              <a:buClrTx/>
              <a:buSzPct val="94000"/>
              <a:buFont typeface="Wingdings" panose="05000000000000000000"/>
              <a:buChar char=""/>
              <a:tabLst>
                <a:tab pos="103505" algn="l"/>
                <a:tab pos="151765" algn="l"/>
              </a:tabLst>
              <a:defRPr/>
            </a:pPr>
            <a:r>
              <a:rPr kumimoji="0" sz="2400" b="0" i="0" u="none" strike="noStrike" kern="1200" cap="none" spc="-210" normalizeH="0" baseline="0" noProof="0" dirty="0">
                <a:ln>
                  <a:noFill/>
                </a:ln>
                <a:solidFill>
                  <a:prstClr val="black"/>
                </a:solidFill>
                <a:effectLst/>
                <a:uLnTx/>
                <a:uFillTx/>
                <a:latin typeface="Arial MT"/>
                <a:ea typeface="+mn-ea"/>
                <a:cs typeface="Arial MT"/>
              </a:rPr>
              <a:t>CD4</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110" normalizeH="0" baseline="0" noProof="0" dirty="0">
                <a:ln>
                  <a:noFill/>
                </a:ln>
                <a:solidFill>
                  <a:prstClr val="black"/>
                </a:solidFill>
                <a:effectLst/>
                <a:uLnTx/>
                <a:uFillTx/>
                <a:latin typeface="Arial MT"/>
                <a:ea typeface="+mn-ea"/>
                <a:cs typeface="Arial MT"/>
              </a:rPr>
              <a:t>cell</a:t>
            </a:r>
            <a:r>
              <a:rPr kumimoji="0" sz="2400" b="0" i="0" u="none" strike="noStrike" kern="1200" cap="none" spc="-60" normalizeH="0" baseline="0" noProof="0" dirty="0">
                <a:ln>
                  <a:noFill/>
                </a:ln>
                <a:solidFill>
                  <a:prstClr val="black"/>
                </a:solidFill>
                <a:effectLst/>
                <a:uLnTx/>
                <a:uFillTx/>
                <a:latin typeface="Arial MT"/>
                <a:ea typeface="+mn-ea"/>
                <a:cs typeface="Arial MT"/>
              </a:rPr>
              <a:t> </a:t>
            </a:r>
            <a:r>
              <a:rPr kumimoji="0" sz="2400" b="0" i="0" u="none" strike="noStrike" kern="1200" cap="none" spc="-215" normalizeH="0" baseline="0" noProof="0" dirty="0">
                <a:ln>
                  <a:noFill/>
                </a:ln>
                <a:solidFill>
                  <a:prstClr val="black"/>
                </a:solidFill>
                <a:effectLst/>
                <a:uLnTx/>
                <a:uFillTx/>
                <a:latin typeface="Arial MT"/>
                <a:ea typeface="+mn-ea"/>
                <a:cs typeface="Arial MT"/>
              </a:rPr>
              <a:t>count</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204" normalizeH="0" baseline="0" noProof="0" dirty="0">
                <a:ln>
                  <a:noFill/>
                </a:ln>
                <a:solidFill>
                  <a:prstClr val="black"/>
                </a:solidFill>
                <a:effectLst/>
                <a:uLnTx/>
                <a:uFillTx/>
                <a:latin typeface="Arial MT"/>
                <a:ea typeface="+mn-ea"/>
                <a:cs typeface="Arial MT"/>
              </a:rPr>
              <a:t>should</a:t>
            </a:r>
            <a:r>
              <a:rPr kumimoji="0" sz="2400" b="0" i="0" u="none" strike="noStrike" kern="1200" cap="none" spc="-25" normalizeH="0" baseline="0" noProof="0" dirty="0">
                <a:ln>
                  <a:noFill/>
                </a:ln>
                <a:solidFill>
                  <a:prstClr val="black"/>
                </a:solidFill>
                <a:effectLst/>
                <a:uLnTx/>
                <a:uFillTx/>
                <a:latin typeface="Arial MT"/>
                <a:ea typeface="+mn-ea"/>
                <a:cs typeface="Arial MT"/>
              </a:rPr>
              <a:t> </a:t>
            </a:r>
            <a:r>
              <a:rPr kumimoji="0" sz="2400" b="0" i="0" u="none" strike="noStrike" kern="1200" cap="none" spc="-10" normalizeH="0" baseline="0" noProof="0" dirty="0">
                <a:ln>
                  <a:noFill/>
                </a:ln>
                <a:solidFill>
                  <a:prstClr val="black"/>
                </a:solidFill>
                <a:effectLst/>
                <a:uLnTx/>
                <a:uFillTx/>
                <a:latin typeface="Arial MT"/>
                <a:ea typeface="+mn-ea"/>
                <a:cs typeface="Arial MT"/>
              </a:rPr>
              <a:t>be</a:t>
            </a:r>
            <a:r>
              <a:rPr kumimoji="0" sz="2400" b="0" i="0" u="none" strike="noStrike" kern="1200" cap="none" spc="-75" normalizeH="0" baseline="0" noProof="0" dirty="0">
                <a:ln>
                  <a:noFill/>
                </a:ln>
                <a:solidFill>
                  <a:prstClr val="black"/>
                </a:solidFill>
                <a:effectLst/>
                <a:uLnTx/>
                <a:uFillTx/>
                <a:latin typeface="Arial MT"/>
                <a:ea typeface="+mn-ea"/>
                <a:cs typeface="Arial MT"/>
              </a:rPr>
              <a:t> </a:t>
            </a:r>
            <a:r>
              <a:rPr kumimoji="0" sz="2400" b="0" i="0" u="none" strike="noStrike" kern="1200" cap="none" spc="-250" normalizeH="0" baseline="0" noProof="0" dirty="0">
                <a:ln>
                  <a:noFill/>
                </a:ln>
                <a:solidFill>
                  <a:prstClr val="black"/>
                </a:solidFill>
                <a:effectLst/>
                <a:uLnTx/>
                <a:uFillTx/>
                <a:latin typeface="Arial MT"/>
                <a:ea typeface="+mn-ea"/>
                <a:cs typeface="Arial MT"/>
              </a:rPr>
              <a:t>assessed</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0" normalizeH="0" baseline="0" noProof="0" dirty="0">
                <a:ln>
                  <a:noFill/>
                </a:ln>
                <a:solidFill>
                  <a:prstClr val="black"/>
                </a:solidFill>
                <a:effectLst/>
                <a:uLnTx/>
                <a:uFillTx/>
                <a:latin typeface="Arial MT"/>
                <a:ea typeface="+mn-ea"/>
                <a:cs typeface="Arial MT"/>
              </a:rPr>
              <a:t>at</a:t>
            </a:r>
            <a:r>
              <a:rPr kumimoji="0" sz="2400" b="0" i="0" u="none" strike="noStrike" kern="1200" cap="none" spc="-15" normalizeH="0" baseline="0" noProof="0" dirty="0">
                <a:ln>
                  <a:noFill/>
                </a:ln>
                <a:solidFill>
                  <a:prstClr val="black"/>
                </a:solidFill>
                <a:effectLst/>
                <a:uLnTx/>
                <a:uFillTx/>
                <a:latin typeface="Arial MT"/>
                <a:ea typeface="+mn-ea"/>
                <a:cs typeface="Arial MT"/>
              </a:rPr>
              <a:t> </a:t>
            </a:r>
            <a:r>
              <a:rPr kumimoji="0" sz="2400" b="0" i="0" u="none" strike="noStrike" kern="1200" cap="none" spc="-145" normalizeH="0" baseline="0" noProof="0" dirty="0">
                <a:ln>
                  <a:noFill/>
                </a:ln>
                <a:solidFill>
                  <a:prstClr val="black"/>
                </a:solidFill>
                <a:effectLst/>
                <a:uLnTx/>
                <a:uFillTx/>
                <a:latin typeface="Arial MT"/>
                <a:ea typeface="+mn-ea"/>
                <a:cs typeface="Arial MT"/>
              </a:rPr>
              <a:t>the</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1" i="0" u="none" strike="noStrike" kern="1200" cap="none" spc="-85" normalizeH="0" baseline="0" noProof="0" dirty="0">
                <a:ln>
                  <a:noFill/>
                </a:ln>
                <a:solidFill>
                  <a:srgbClr val="FF0000"/>
                </a:solidFill>
                <a:effectLst/>
                <a:uLnTx/>
                <a:uFillTx/>
                <a:latin typeface="Arial" panose="020B0604020202020204"/>
                <a:ea typeface="+mn-ea"/>
                <a:cs typeface="Arial" panose="020B0604020202020204"/>
              </a:rPr>
              <a:t>initial</a:t>
            </a:r>
            <a:r>
              <a:rPr kumimoji="0" sz="2400" b="1" i="0" u="none" strike="noStrike" kern="1200" cap="none" spc="-50"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130" normalizeH="0" baseline="0" noProof="0" dirty="0">
                <a:ln>
                  <a:noFill/>
                </a:ln>
                <a:solidFill>
                  <a:srgbClr val="FF0000"/>
                </a:solidFill>
                <a:effectLst/>
                <a:uLnTx/>
                <a:uFillTx/>
                <a:latin typeface="Arial" panose="020B0604020202020204"/>
                <a:ea typeface="+mn-ea"/>
                <a:cs typeface="Arial" panose="020B0604020202020204"/>
              </a:rPr>
              <a:t>visit</a:t>
            </a:r>
            <a:r>
              <a:rPr kumimoji="0" sz="2400" b="1" i="0" u="none" strike="noStrike" kern="1200" cap="none" spc="-35" normalizeH="0" baseline="0" noProof="0" dirty="0">
                <a:ln>
                  <a:noFill/>
                </a:ln>
                <a:solidFill>
                  <a:srgbClr val="FF0000"/>
                </a:solidFill>
                <a:effectLst/>
                <a:uLnTx/>
                <a:uFillTx/>
                <a:latin typeface="Arial" panose="020B0604020202020204"/>
                <a:ea typeface="+mn-ea"/>
                <a:cs typeface="Arial" panose="020B0604020202020204"/>
              </a:rPr>
              <a:t> </a:t>
            </a:r>
            <a:r>
              <a:rPr kumimoji="0" sz="2400" b="0" i="0" u="none" strike="noStrike" kern="1200" cap="none" spc="-95" normalizeH="0" baseline="0" noProof="0" dirty="0">
                <a:ln>
                  <a:noFill/>
                </a:ln>
                <a:solidFill>
                  <a:prstClr val="black"/>
                </a:solidFill>
                <a:effectLst/>
                <a:uLnTx/>
                <a:uFillTx/>
                <a:latin typeface="Arial MT"/>
                <a:ea typeface="+mn-ea"/>
                <a:cs typeface="Arial MT"/>
              </a:rPr>
              <a:t>and</a:t>
            </a:r>
            <a:r>
              <a:rPr kumimoji="0" sz="2400" b="0" i="0" u="none" strike="noStrike" kern="1200" cap="none" spc="-30" normalizeH="0" baseline="0" noProof="0" dirty="0">
                <a:ln>
                  <a:noFill/>
                </a:ln>
                <a:solidFill>
                  <a:prstClr val="black"/>
                </a:solidFill>
                <a:effectLst/>
                <a:uLnTx/>
                <a:uFillTx/>
                <a:latin typeface="Arial MT"/>
                <a:ea typeface="+mn-ea"/>
                <a:cs typeface="Arial MT"/>
              </a:rPr>
              <a:t> </a:t>
            </a:r>
            <a:r>
              <a:rPr kumimoji="0" sz="2400" b="0" i="0" u="none" strike="noStrike" kern="1200" cap="none" spc="0" normalizeH="0" baseline="0" noProof="0" dirty="0">
                <a:ln>
                  <a:noFill/>
                </a:ln>
                <a:solidFill>
                  <a:prstClr val="black"/>
                </a:solidFill>
                <a:effectLst/>
                <a:uLnTx/>
                <a:uFillTx/>
                <a:latin typeface="Arial MT"/>
                <a:ea typeface="+mn-ea"/>
                <a:cs typeface="Arial MT"/>
              </a:rPr>
              <a:t>at</a:t>
            </a:r>
            <a:r>
              <a:rPr kumimoji="0" sz="2400" b="0" i="0" u="none" strike="noStrike" kern="1200" cap="none" spc="-20" normalizeH="0" baseline="0" noProof="0" dirty="0">
                <a:ln>
                  <a:noFill/>
                </a:ln>
                <a:solidFill>
                  <a:prstClr val="black"/>
                </a:solidFill>
                <a:effectLst/>
                <a:uLnTx/>
                <a:uFillTx/>
                <a:latin typeface="Arial MT"/>
                <a:ea typeface="+mn-ea"/>
                <a:cs typeface="Arial MT"/>
              </a:rPr>
              <a:t> </a:t>
            </a:r>
            <a:r>
              <a:rPr kumimoji="0" sz="2400" b="0" i="0" u="none" strike="noStrike" kern="1200" cap="none" spc="-114" normalizeH="0" baseline="0" noProof="0" dirty="0">
                <a:ln>
                  <a:noFill/>
                </a:ln>
                <a:solidFill>
                  <a:prstClr val="black"/>
                </a:solidFill>
                <a:effectLst/>
                <a:uLnTx/>
                <a:uFillTx/>
                <a:latin typeface="Arial MT"/>
                <a:ea typeface="+mn-ea"/>
                <a:cs typeface="Arial MT"/>
              </a:rPr>
              <a:t>least</a:t>
            </a:r>
            <a:r>
              <a:rPr kumimoji="0" sz="2400" b="0" i="0" u="none" strike="noStrike" kern="1200" cap="none" spc="-20" normalizeH="0" baseline="0" noProof="0" dirty="0">
                <a:ln>
                  <a:noFill/>
                </a:ln>
                <a:solidFill>
                  <a:prstClr val="black"/>
                </a:solidFill>
                <a:effectLst/>
                <a:uLnTx/>
                <a:uFillTx/>
                <a:latin typeface="Arial MT"/>
                <a:ea typeface="+mn-ea"/>
                <a:cs typeface="Arial MT"/>
              </a:rPr>
              <a:t> </a:t>
            </a:r>
            <a:r>
              <a:rPr kumimoji="0" sz="2400" b="1" i="0" u="none" strike="noStrike" kern="1200" cap="none" spc="-155" normalizeH="0" baseline="0" noProof="0" dirty="0">
                <a:ln>
                  <a:noFill/>
                </a:ln>
                <a:solidFill>
                  <a:srgbClr val="FF0000"/>
                </a:solidFill>
                <a:effectLst/>
                <a:uLnTx/>
                <a:uFillTx/>
                <a:latin typeface="Arial" panose="020B0604020202020204"/>
                <a:ea typeface="+mn-ea"/>
                <a:cs typeface="Arial" panose="020B0604020202020204"/>
              </a:rPr>
              <a:t>every</a:t>
            </a:r>
            <a:r>
              <a:rPr kumimoji="0" sz="2400" b="1" i="0" u="none" strike="noStrike" kern="1200" cap="none" spc="-35" normalizeH="0" baseline="0" noProof="0" dirty="0">
                <a:ln>
                  <a:noFill/>
                </a:ln>
                <a:solidFill>
                  <a:srgbClr val="FF0000"/>
                </a:solidFill>
                <a:effectLst/>
                <a:uLnTx/>
                <a:uFillTx/>
                <a:latin typeface="Arial" panose="020B0604020202020204"/>
                <a:ea typeface="+mn-ea"/>
                <a:cs typeface="Arial" panose="020B0604020202020204"/>
              </a:rPr>
              <a:t> </a:t>
            </a:r>
            <a:r>
              <a:rPr kumimoji="0" sz="2400" b="1" i="0" u="none" strike="noStrike" kern="1200" cap="none" spc="-50" normalizeH="0" baseline="0" noProof="0" dirty="0">
                <a:ln>
                  <a:noFill/>
                </a:ln>
                <a:solidFill>
                  <a:srgbClr val="FF0000"/>
                </a:solidFill>
                <a:effectLst/>
                <a:uLnTx/>
                <a:uFillTx/>
                <a:latin typeface="Arial" panose="020B0604020202020204"/>
                <a:ea typeface="+mn-ea"/>
                <a:cs typeface="Arial" panose="020B0604020202020204"/>
              </a:rPr>
              <a:t>3 </a:t>
            </a:r>
            <a:r>
              <a:rPr kumimoji="0" sz="2400" b="1" i="0" u="none" strike="noStrike" kern="1200" cap="none" spc="-235" normalizeH="0" baseline="0" noProof="0" dirty="0">
                <a:ln>
                  <a:noFill/>
                </a:ln>
                <a:solidFill>
                  <a:srgbClr val="FF0000"/>
                </a:solidFill>
                <a:effectLst/>
                <a:uLnTx/>
                <a:uFillTx/>
                <a:latin typeface="Arial" panose="020B0604020202020204"/>
                <a:ea typeface="+mn-ea"/>
                <a:cs typeface="Arial" panose="020B0604020202020204"/>
              </a:rPr>
              <a:t>months</a:t>
            </a:r>
            <a:r>
              <a:rPr kumimoji="0" sz="2400" b="1" i="0" u="none" strike="noStrike" kern="1200" cap="none" spc="-10" normalizeH="0" baseline="0" noProof="0" dirty="0">
                <a:ln>
                  <a:noFill/>
                </a:ln>
                <a:solidFill>
                  <a:srgbClr val="FF0000"/>
                </a:solidFill>
                <a:effectLst/>
                <a:uLnTx/>
                <a:uFillTx/>
                <a:latin typeface="Arial" panose="020B0604020202020204"/>
                <a:ea typeface="+mn-ea"/>
                <a:cs typeface="Arial" panose="020B0604020202020204"/>
              </a:rPr>
              <a:t> </a:t>
            </a:r>
            <a:r>
              <a:rPr kumimoji="0" sz="2400" b="0" i="0" u="none" strike="noStrike" kern="1200" cap="none" spc="-105" normalizeH="0" baseline="0" noProof="0" dirty="0">
                <a:ln>
                  <a:noFill/>
                </a:ln>
                <a:solidFill>
                  <a:prstClr val="black"/>
                </a:solidFill>
                <a:effectLst/>
                <a:uLnTx/>
                <a:uFillTx/>
                <a:latin typeface="Arial MT"/>
                <a:ea typeface="+mn-ea"/>
                <a:cs typeface="Arial MT"/>
              </a:rPr>
              <a:t>during</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35" normalizeH="0" baseline="0" noProof="0">
                <a:ln>
                  <a:noFill/>
                </a:ln>
                <a:solidFill>
                  <a:prstClr val="black"/>
                </a:solidFill>
                <a:effectLst/>
                <a:uLnTx/>
                <a:uFillTx/>
                <a:latin typeface="Arial MT"/>
                <a:ea typeface="+mn-ea"/>
                <a:cs typeface="Arial MT"/>
              </a:rPr>
              <a:t>pregnancy.</a:t>
            </a:r>
            <a:endParaRPr kumimoji="0" sz="2400" b="0" i="0" u="none" strike="noStrike" kern="1200" cap="none" spc="0" normalizeH="0" baseline="0" noProof="0">
              <a:ln>
                <a:noFill/>
              </a:ln>
              <a:solidFill>
                <a:prstClr val="black"/>
              </a:solidFill>
              <a:effectLst/>
              <a:uLnTx/>
              <a:uFillTx/>
              <a:latin typeface="Arial MT"/>
              <a:ea typeface="+mn-ea"/>
              <a:cs typeface="Arial MT"/>
            </a:endParaRPr>
          </a:p>
        </p:txBody>
      </p:sp>
      <p:sp>
        <p:nvSpPr>
          <p:cNvPr id="5" name="مربع نص 4">
            <a:extLst>
              <a:ext uri="{FF2B5EF4-FFF2-40B4-BE49-F238E27FC236}">
                <a16:creationId xmlns:a16="http://schemas.microsoft.com/office/drawing/2014/main" id="{0A833C6F-E816-02AF-D108-B5526209669E}"/>
              </a:ext>
            </a:extLst>
          </p:cNvPr>
          <p:cNvSpPr txBox="1"/>
          <p:nvPr/>
        </p:nvSpPr>
        <p:spPr>
          <a:xfrm>
            <a:off x="1030431" y="3619406"/>
            <a:ext cx="929862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patients who have been on combination antiretroviral therapy</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(ART) with consistent viral suppression and have CD4 counts above the threshold for</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opportunistic infections (&gt;200 cells/</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microL</a:t>
            </a:r>
            <a:r>
              <a:rPr kumimoji="0" lang="en-US" sz="1800" b="0" i="0" u="none" strike="noStrike" kern="1200" cap="none" spc="0" normalizeH="0" baseline="0" noProof="0" dirty="0">
                <a:ln>
                  <a:noFill/>
                </a:ln>
                <a:solidFill>
                  <a:prstClr val="black"/>
                </a:solidFill>
                <a:effectLst/>
                <a:uLnTx/>
                <a:uFillTx/>
                <a:latin typeface="Calibri"/>
                <a:ea typeface="+mn-ea"/>
                <a:cs typeface="+mn-cs"/>
              </a:rPr>
              <a:t> and &gt;14 percent), CD4 cell count monitoring may be</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done every six months [1,11].</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762" y="826769"/>
            <a:ext cx="0" cy="914400"/>
          </a:xfrm>
          <a:custGeom>
            <a:avLst/>
            <a:gdLst/>
            <a:ahLst/>
            <a:cxnLst/>
            <a:rect l="l" t="t" r="r" b="b"/>
            <a:pathLst>
              <a:path h="914400">
                <a:moveTo>
                  <a:pt x="0" y="914400"/>
                </a:moveTo>
                <a:lnTo>
                  <a:pt x="0" y="0"/>
                </a:lnTo>
              </a:path>
            </a:pathLst>
          </a:custGeom>
          <a:ln w="19050">
            <a:solidFill>
              <a:srgbClr val="99CA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232712" y="1111758"/>
            <a:ext cx="9359265" cy="2607310"/>
          </a:xfrm>
          <a:prstGeom prst="rect">
            <a:avLst/>
          </a:prstGeom>
        </p:spPr>
        <p:txBody>
          <a:bodyPr vert="horz" wrap="square" lIns="0" tIns="117475" rIns="0" bIns="0" rtlCol="0">
            <a:spAutoFit/>
          </a:bodyPr>
          <a:lstStyle/>
          <a:p>
            <a:pPr marL="283210" marR="0" lvl="0" indent="-273050" algn="l" defTabSz="914400" rtl="0" eaLnBrk="1" fontAlgn="auto" latinLnBrk="0" hangingPunct="1">
              <a:lnSpc>
                <a:spcPct val="100000"/>
              </a:lnSpc>
              <a:spcBef>
                <a:spcPts val="925"/>
              </a:spcBef>
              <a:spcAft>
                <a:spcPts val="0"/>
              </a:spcAft>
              <a:buClr>
                <a:srgbClr val="378DA6"/>
              </a:buClr>
              <a:buSzPct val="96000"/>
              <a:buFont typeface="Wingdings" panose="05000000000000000000"/>
              <a:buChar char=""/>
              <a:tabLst>
                <a:tab pos="283210" algn="l"/>
              </a:tabLst>
              <a:defRPr/>
            </a:pPr>
            <a:r>
              <a:rPr kumimoji="0" sz="2400" b="1" i="0" u="sng" strike="noStrike" kern="1200" cap="none" spc="-8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Viral</a:t>
            </a:r>
            <a:r>
              <a:rPr kumimoji="0" sz="2400" b="1" i="0" u="sng" strike="noStrike" kern="1200" cap="none" spc="-6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13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load</a:t>
            </a:r>
            <a:r>
              <a:rPr kumimoji="0" sz="2400" b="1" i="0" u="sng" strike="noStrike" kern="1200" cap="none" spc="-3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114"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measurement:</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2700" marR="847725" lvl="0" indent="83185" algn="l" defTabSz="914400" rtl="0" eaLnBrk="1" fontAlgn="auto" latinLnBrk="0" hangingPunct="1">
              <a:lnSpc>
                <a:spcPts val="2300"/>
              </a:lnSpc>
              <a:spcBef>
                <a:spcPts val="1390"/>
              </a:spcBef>
              <a:spcAft>
                <a:spcPts val="0"/>
              </a:spcAft>
              <a:buClrTx/>
              <a:buSzTx/>
              <a:buFontTx/>
              <a:buNone/>
              <a:tabLst/>
              <a:defRPr/>
            </a:pPr>
            <a:r>
              <a:rPr kumimoji="0" sz="2400" b="0" i="0" u="none" strike="noStrike" kern="1200" cap="none" spc="-220" normalizeH="0" baseline="0" noProof="0" dirty="0">
                <a:ln>
                  <a:noFill/>
                </a:ln>
                <a:solidFill>
                  <a:prstClr val="black"/>
                </a:solidFill>
                <a:effectLst/>
                <a:uLnTx/>
                <a:uFillTx/>
                <a:latin typeface="Calibri"/>
                <a:ea typeface="+mn-ea"/>
                <a:cs typeface="Arial MT"/>
              </a:rPr>
              <a:t>Plasma</a:t>
            </a:r>
            <a:r>
              <a:rPr kumimoji="0" sz="2400" b="0" i="0" u="none" strike="noStrike" kern="1200" cap="none" spc="-5" normalizeH="0" baseline="0" noProof="0" dirty="0">
                <a:ln>
                  <a:noFill/>
                </a:ln>
                <a:solidFill>
                  <a:prstClr val="black"/>
                </a:solidFill>
                <a:effectLst/>
                <a:uLnTx/>
                <a:uFillTx/>
                <a:latin typeface="Calibri"/>
                <a:ea typeface="+mn-ea"/>
                <a:cs typeface="Arial MT"/>
              </a:rPr>
              <a:t> </a:t>
            </a:r>
            <a:r>
              <a:rPr kumimoji="0" sz="2400" b="0" i="0" u="none" strike="noStrike" kern="1200" cap="none" spc="-200" normalizeH="0" baseline="0" noProof="0" dirty="0">
                <a:ln>
                  <a:noFill/>
                </a:ln>
                <a:solidFill>
                  <a:prstClr val="black"/>
                </a:solidFill>
                <a:effectLst/>
                <a:uLnTx/>
                <a:uFillTx/>
                <a:latin typeface="Calibri"/>
                <a:ea typeface="+mn-ea"/>
                <a:cs typeface="Arial MT"/>
              </a:rPr>
              <a:t>HIV</a:t>
            </a:r>
            <a:r>
              <a:rPr kumimoji="0" sz="2400" b="0" i="0" u="none" strike="noStrike" kern="1200" cap="none" spc="0" normalizeH="0" baseline="0" noProof="0" dirty="0">
                <a:ln>
                  <a:noFill/>
                </a:ln>
                <a:solidFill>
                  <a:prstClr val="black"/>
                </a:solidFill>
                <a:effectLst/>
                <a:uLnTx/>
                <a:uFillTx/>
                <a:latin typeface="Calibri"/>
                <a:ea typeface="+mn-ea"/>
                <a:cs typeface="Arial MT"/>
              </a:rPr>
              <a:t> </a:t>
            </a:r>
            <a:r>
              <a:rPr kumimoji="0" sz="2400" b="0" i="0" u="none" strike="noStrike" kern="1200" cap="none" spc="-290" normalizeH="0" baseline="0" noProof="0" dirty="0">
                <a:ln>
                  <a:noFill/>
                </a:ln>
                <a:solidFill>
                  <a:prstClr val="black"/>
                </a:solidFill>
                <a:effectLst/>
                <a:uLnTx/>
                <a:uFillTx/>
                <a:latin typeface="Calibri"/>
                <a:ea typeface="+mn-ea"/>
                <a:cs typeface="Arial MT"/>
              </a:rPr>
              <a:t>RNA</a:t>
            </a:r>
            <a:r>
              <a:rPr kumimoji="0" sz="2400" b="0" i="0" u="none" strike="noStrike" kern="1200" cap="none" spc="-5" normalizeH="0" baseline="0" noProof="0" dirty="0">
                <a:ln>
                  <a:noFill/>
                </a:ln>
                <a:solidFill>
                  <a:prstClr val="black"/>
                </a:solidFill>
                <a:effectLst/>
                <a:uLnTx/>
                <a:uFillTx/>
                <a:latin typeface="Calibri"/>
                <a:ea typeface="+mn-ea"/>
                <a:cs typeface="Arial MT"/>
              </a:rPr>
              <a:t> </a:t>
            </a:r>
            <a:r>
              <a:rPr kumimoji="0" sz="2400" b="0" i="0" u="none" strike="noStrike" kern="1200" cap="none" spc="-215" normalizeH="0" baseline="0" noProof="0" dirty="0">
                <a:ln>
                  <a:noFill/>
                </a:ln>
                <a:solidFill>
                  <a:prstClr val="black"/>
                </a:solidFill>
                <a:effectLst/>
                <a:uLnTx/>
                <a:uFillTx/>
                <a:latin typeface="Calibri"/>
                <a:ea typeface="+mn-ea"/>
                <a:cs typeface="Arial MT"/>
              </a:rPr>
              <a:t>is</a:t>
            </a:r>
            <a:r>
              <a:rPr kumimoji="0" sz="2400" b="0" i="0" u="none" strike="noStrike" kern="1200" cap="none" spc="0" normalizeH="0" baseline="0" noProof="0" dirty="0">
                <a:ln>
                  <a:noFill/>
                </a:ln>
                <a:solidFill>
                  <a:prstClr val="black"/>
                </a:solidFill>
                <a:effectLst/>
                <a:uLnTx/>
                <a:uFillTx/>
                <a:latin typeface="Calibri"/>
                <a:ea typeface="+mn-ea"/>
                <a:cs typeface="Arial MT"/>
              </a:rPr>
              <a:t> </a:t>
            </a:r>
            <a:r>
              <a:rPr kumimoji="0" sz="2400" b="0" i="0" u="none" strike="noStrike" kern="1200" cap="none" spc="-135" normalizeH="0" baseline="0" noProof="0" dirty="0">
                <a:ln>
                  <a:noFill/>
                </a:ln>
                <a:solidFill>
                  <a:prstClr val="black"/>
                </a:solidFill>
                <a:effectLst/>
                <a:uLnTx/>
                <a:uFillTx/>
                <a:latin typeface="Calibri"/>
                <a:ea typeface="+mn-ea"/>
                <a:cs typeface="Arial MT"/>
              </a:rPr>
              <a:t>monitored</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70" normalizeH="0" baseline="0" noProof="0" dirty="0">
                <a:ln>
                  <a:noFill/>
                </a:ln>
                <a:solidFill>
                  <a:prstClr val="black"/>
                </a:solidFill>
                <a:effectLst/>
                <a:uLnTx/>
                <a:uFillTx/>
                <a:latin typeface="Calibri"/>
                <a:ea typeface="+mn-ea"/>
                <a:cs typeface="Arial MT"/>
              </a:rPr>
              <a:t>frequently</a:t>
            </a:r>
            <a:r>
              <a:rPr kumimoji="0" sz="2400" b="0" i="0" u="none" strike="noStrike" kern="1200" cap="none" spc="-90" normalizeH="0" baseline="0" noProof="0" dirty="0">
                <a:ln>
                  <a:noFill/>
                </a:ln>
                <a:solidFill>
                  <a:prstClr val="black"/>
                </a:solidFill>
                <a:effectLst/>
                <a:uLnTx/>
                <a:uFillTx/>
                <a:latin typeface="Calibri"/>
                <a:ea typeface="+mn-ea"/>
                <a:cs typeface="Arial MT"/>
              </a:rPr>
              <a:t> </a:t>
            </a:r>
            <a:r>
              <a:rPr kumimoji="0" sz="2400" b="0" i="0" u="none" strike="noStrike" kern="1200" cap="none" spc="-105" normalizeH="0" baseline="0" noProof="0" dirty="0">
                <a:ln>
                  <a:noFill/>
                </a:ln>
                <a:solidFill>
                  <a:prstClr val="black"/>
                </a:solidFill>
                <a:effectLst/>
                <a:uLnTx/>
                <a:uFillTx/>
                <a:latin typeface="Calibri"/>
                <a:ea typeface="+mn-ea"/>
                <a:cs typeface="Arial MT"/>
              </a:rPr>
              <a:t>during</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120" normalizeH="0" baseline="0" noProof="0" dirty="0">
                <a:ln>
                  <a:noFill/>
                </a:ln>
                <a:solidFill>
                  <a:prstClr val="black"/>
                </a:solidFill>
                <a:effectLst/>
                <a:uLnTx/>
                <a:uFillTx/>
                <a:latin typeface="Calibri"/>
                <a:ea typeface="+mn-ea"/>
                <a:cs typeface="Arial MT"/>
              </a:rPr>
              <a:t>pregnancy</a:t>
            </a:r>
            <a:r>
              <a:rPr kumimoji="0" sz="2400" b="0" i="0" u="none" strike="noStrike" kern="1200" cap="none" spc="-2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to</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90" normalizeH="0" baseline="0" noProof="0" dirty="0">
                <a:ln>
                  <a:noFill/>
                </a:ln>
                <a:solidFill>
                  <a:prstClr val="black"/>
                </a:solidFill>
                <a:effectLst/>
                <a:uLnTx/>
                <a:uFillTx/>
                <a:latin typeface="Calibri"/>
                <a:ea typeface="+mn-ea"/>
                <a:cs typeface="Arial MT"/>
              </a:rPr>
              <a:t>confirm </a:t>
            </a:r>
            <a:r>
              <a:rPr kumimoji="0" sz="2400" b="0" i="0" u="none" strike="noStrike" kern="1200" cap="none" spc="-130" normalizeH="0" baseline="0" noProof="0" dirty="0">
                <a:ln>
                  <a:noFill/>
                </a:ln>
                <a:solidFill>
                  <a:prstClr val="black"/>
                </a:solidFill>
                <a:effectLst/>
                <a:uLnTx/>
                <a:uFillTx/>
                <a:latin typeface="Calibri"/>
                <a:ea typeface="+mn-ea"/>
                <a:cs typeface="Arial MT"/>
              </a:rPr>
              <a:t>attainment</a:t>
            </a:r>
            <a:r>
              <a:rPr kumimoji="0" sz="2400" b="0" i="0" u="none" strike="noStrike" kern="1200" cap="none" spc="-40" normalizeH="0" baseline="0" noProof="0" dirty="0">
                <a:ln>
                  <a:noFill/>
                </a:ln>
                <a:solidFill>
                  <a:prstClr val="black"/>
                </a:solidFill>
                <a:effectLst/>
                <a:uLnTx/>
                <a:uFillTx/>
                <a:latin typeface="Calibri"/>
                <a:ea typeface="+mn-ea"/>
                <a:cs typeface="Arial MT"/>
              </a:rPr>
              <a:t> </a:t>
            </a:r>
            <a:r>
              <a:rPr kumimoji="0" sz="2400" b="0" i="0" u="none" strike="noStrike" kern="1200" cap="none" spc="-95" normalizeH="0" baseline="0" noProof="0" dirty="0">
                <a:ln>
                  <a:noFill/>
                </a:ln>
                <a:solidFill>
                  <a:prstClr val="black"/>
                </a:solidFill>
                <a:effectLst/>
                <a:uLnTx/>
                <a:uFillTx/>
                <a:latin typeface="Calibri"/>
                <a:ea typeface="+mn-ea"/>
                <a:cs typeface="Arial MT"/>
              </a:rPr>
              <a:t>and</a:t>
            </a:r>
            <a:r>
              <a:rPr kumimoji="0" sz="2400" b="0" i="0" u="none" strike="noStrike" kern="1200" cap="none" spc="-70" normalizeH="0" baseline="0" noProof="0" dirty="0">
                <a:ln>
                  <a:noFill/>
                </a:ln>
                <a:solidFill>
                  <a:prstClr val="black"/>
                </a:solidFill>
                <a:effectLst/>
                <a:uLnTx/>
                <a:uFillTx/>
                <a:latin typeface="Calibri"/>
                <a:ea typeface="+mn-ea"/>
                <a:cs typeface="Arial MT"/>
              </a:rPr>
              <a:t> </a:t>
            </a:r>
            <a:r>
              <a:rPr kumimoji="0" sz="2400" b="0" i="0" u="none" strike="noStrike" kern="1200" cap="none" spc="-185" normalizeH="0" baseline="0" noProof="0" dirty="0">
                <a:ln>
                  <a:noFill/>
                </a:ln>
                <a:solidFill>
                  <a:prstClr val="black"/>
                </a:solidFill>
                <a:effectLst/>
                <a:uLnTx/>
                <a:uFillTx/>
                <a:latin typeface="Calibri"/>
                <a:ea typeface="+mn-ea"/>
                <a:cs typeface="Arial MT"/>
              </a:rPr>
              <a:t>maintenance</a:t>
            </a:r>
            <a:r>
              <a:rPr kumimoji="0" sz="2400" b="0" i="0" u="none" strike="noStrike" kern="1200" cap="none" spc="0" normalizeH="0" baseline="0" noProof="0" dirty="0">
                <a:ln>
                  <a:noFill/>
                </a:ln>
                <a:solidFill>
                  <a:prstClr val="black"/>
                </a:solidFill>
                <a:effectLst/>
                <a:uLnTx/>
                <a:uFillTx/>
                <a:latin typeface="Calibri"/>
                <a:ea typeface="+mn-ea"/>
                <a:cs typeface="Arial MT"/>
              </a:rPr>
              <a:t> </a:t>
            </a:r>
            <a:r>
              <a:rPr kumimoji="0" sz="2400" b="1" i="0" u="none" strike="noStrike" kern="1200" cap="none" spc="0" normalizeH="0" baseline="0" noProof="0" dirty="0">
                <a:ln>
                  <a:noFill/>
                </a:ln>
                <a:solidFill>
                  <a:prstClr val="black"/>
                </a:solidFill>
                <a:effectLst/>
                <a:uLnTx/>
                <a:uFillTx/>
                <a:latin typeface="Calibri"/>
                <a:ea typeface="+mn-ea"/>
                <a:cs typeface="Arial" panose="020B0604020202020204"/>
              </a:rPr>
              <a:t>of</a:t>
            </a:r>
            <a:r>
              <a:rPr kumimoji="0" sz="2400" b="1" i="0" u="none" strike="noStrike" kern="1200" cap="none" spc="60" normalizeH="0" baseline="0" noProof="0" dirty="0">
                <a:ln>
                  <a:noFill/>
                </a:ln>
                <a:solidFill>
                  <a:prstClr val="black"/>
                </a:solidFill>
                <a:effectLst/>
                <a:uLnTx/>
                <a:uFillTx/>
                <a:latin typeface="Calibri"/>
                <a:ea typeface="+mn-ea"/>
                <a:cs typeface="Arial" panose="020B0604020202020204"/>
              </a:rPr>
              <a:t> </a:t>
            </a:r>
            <a:r>
              <a:rPr kumimoji="0" sz="2400" b="1" i="0" u="none" strike="noStrike" kern="1200" cap="none" spc="-70" normalizeH="0" baseline="0" noProof="0" dirty="0">
                <a:ln>
                  <a:noFill/>
                </a:ln>
                <a:solidFill>
                  <a:prstClr val="black"/>
                </a:solidFill>
                <a:effectLst/>
                <a:uLnTx/>
                <a:uFillTx/>
                <a:latin typeface="Calibri"/>
                <a:ea typeface="+mn-ea"/>
                <a:cs typeface="Arial" panose="020B0604020202020204"/>
              </a:rPr>
              <a:t>viral</a:t>
            </a:r>
            <a:r>
              <a:rPr kumimoji="0" sz="2400" b="1" i="0" u="none" strike="noStrike" kern="1200" cap="none" spc="-75" normalizeH="0" baseline="0" noProof="0" dirty="0">
                <a:ln>
                  <a:noFill/>
                </a:ln>
                <a:solidFill>
                  <a:prstClr val="black"/>
                </a:solidFill>
                <a:effectLst/>
                <a:uLnTx/>
                <a:uFillTx/>
                <a:latin typeface="Calibri"/>
                <a:ea typeface="+mn-ea"/>
                <a:cs typeface="Arial" panose="020B0604020202020204"/>
              </a:rPr>
              <a:t> </a:t>
            </a:r>
            <a:r>
              <a:rPr kumimoji="0" sz="2400" b="1" i="0" u="none" strike="noStrike" kern="1200" cap="none" spc="-114" normalizeH="0" baseline="0" noProof="0" dirty="0">
                <a:ln>
                  <a:noFill/>
                </a:ln>
                <a:solidFill>
                  <a:prstClr val="black"/>
                </a:solidFill>
                <a:effectLst/>
                <a:uLnTx/>
                <a:uFillTx/>
                <a:latin typeface="Calibri"/>
                <a:ea typeface="+mn-ea"/>
                <a:cs typeface="Arial" panose="020B0604020202020204"/>
              </a:rPr>
              <a:t>suppression</a:t>
            </a:r>
            <a:r>
              <a:rPr kumimoji="0" sz="2400" b="0" i="0" u="none" strike="noStrike" kern="1200" cap="none" spc="-114" normalizeH="0" baseline="0" noProof="0" dirty="0">
                <a:ln>
                  <a:noFill/>
                </a:ln>
                <a:solidFill>
                  <a:prstClr val="black"/>
                </a:solidFill>
                <a:effectLst/>
                <a:uLnTx/>
                <a:uFillTx/>
                <a:latin typeface="Calibri"/>
                <a:ea typeface="+mn-ea"/>
                <a:cs typeface="Arial MT"/>
              </a:rPr>
              <a:t>.</a:t>
            </a:r>
            <a:endParaRPr kumimoji="0" sz="2400" b="0" i="0" u="none" strike="noStrike" kern="1200" cap="none" spc="0" normalizeH="0" baseline="0" noProof="0">
              <a:ln>
                <a:noFill/>
              </a:ln>
              <a:solidFill>
                <a:prstClr val="black"/>
              </a:solidFill>
              <a:effectLst/>
              <a:uLnTx/>
              <a:uFillTx/>
              <a:latin typeface="Calibri"/>
              <a:ea typeface="+mn-ea"/>
              <a:cs typeface="Arial MT"/>
            </a:endParaRPr>
          </a:p>
          <a:p>
            <a:pPr marL="103505" marR="5080" lvl="0" indent="-98425" algn="l" defTabSz="914400" rtl="0" eaLnBrk="1" fontAlgn="auto" latinLnBrk="0" hangingPunct="1">
              <a:lnSpc>
                <a:spcPct val="80000"/>
              </a:lnSpc>
              <a:spcBef>
                <a:spcPts val="1415"/>
              </a:spcBef>
              <a:spcAft>
                <a:spcPts val="0"/>
              </a:spcAft>
              <a:buClrTx/>
              <a:buSzPct val="96000"/>
              <a:buFont typeface="Wingdings" panose="05000000000000000000"/>
              <a:buChar char=""/>
              <a:tabLst>
                <a:tab pos="103505" algn="l"/>
                <a:tab pos="151130" algn="l"/>
              </a:tabLst>
              <a:defRPr/>
            </a:pPr>
            <a:r>
              <a:rPr kumimoji="0" sz="2400" b="0" i="0" u="none" strike="noStrike" kern="1200" cap="none" spc="-200" normalizeH="0" baseline="0" noProof="0" dirty="0">
                <a:ln>
                  <a:noFill/>
                </a:ln>
                <a:solidFill>
                  <a:prstClr val="black"/>
                </a:solidFill>
                <a:effectLst/>
                <a:uLnTx/>
                <a:uFillTx/>
                <a:latin typeface="Calibri"/>
                <a:ea typeface="+mn-ea"/>
                <a:cs typeface="Arial MT"/>
              </a:rPr>
              <a:t>	HIV</a:t>
            </a:r>
            <a:r>
              <a:rPr kumimoji="0" sz="2400" b="0" i="0" u="none" strike="noStrike" kern="1200" cap="none" spc="-5" normalizeH="0" baseline="0" noProof="0" dirty="0">
                <a:ln>
                  <a:noFill/>
                </a:ln>
                <a:solidFill>
                  <a:prstClr val="black"/>
                </a:solidFill>
                <a:effectLst/>
                <a:uLnTx/>
                <a:uFillTx/>
                <a:latin typeface="Calibri"/>
                <a:ea typeface="+mn-ea"/>
                <a:cs typeface="Arial MT"/>
              </a:rPr>
              <a:t> </a:t>
            </a:r>
            <a:r>
              <a:rPr kumimoji="0" sz="2400" b="0" i="0" u="none" strike="noStrike" kern="1200" cap="none" spc="-290" normalizeH="0" baseline="0" noProof="0" dirty="0">
                <a:ln>
                  <a:noFill/>
                </a:ln>
                <a:solidFill>
                  <a:prstClr val="black"/>
                </a:solidFill>
                <a:effectLst/>
                <a:uLnTx/>
                <a:uFillTx/>
                <a:latin typeface="Calibri"/>
                <a:ea typeface="+mn-ea"/>
                <a:cs typeface="Arial MT"/>
              </a:rPr>
              <a:t>RNA</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155" normalizeH="0" baseline="0" noProof="0" dirty="0">
                <a:ln>
                  <a:noFill/>
                </a:ln>
                <a:solidFill>
                  <a:prstClr val="black"/>
                </a:solidFill>
                <a:effectLst/>
                <a:uLnTx/>
                <a:uFillTx/>
                <a:latin typeface="Calibri"/>
                <a:ea typeface="+mn-ea"/>
                <a:cs typeface="Arial MT"/>
              </a:rPr>
              <a:t>levels</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10" normalizeH="0" baseline="0" noProof="0" dirty="0">
                <a:ln>
                  <a:noFill/>
                </a:ln>
                <a:solidFill>
                  <a:prstClr val="black"/>
                </a:solidFill>
                <a:effectLst/>
                <a:uLnTx/>
                <a:uFillTx/>
                <a:latin typeface="Calibri"/>
                <a:ea typeface="+mn-ea"/>
                <a:cs typeface="Arial MT"/>
              </a:rPr>
              <a:t>are</a:t>
            </a:r>
            <a:r>
              <a:rPr kumimoji="0" sz="2400" b="0" i="0" u="none" strike="noStrike" kern="1200" cap="none" spc="-155" normalizeH="0" baseline="0" noProof="0" dirty="0">
                <a:ln>
                  <a:noFill/>
                </a:ln>
                <a:solidFill>
                  <a:prstClr val="black"/>
                </a:solidFill>
                <a:effectLst/>
                <a:uLnTx/>
                <a:uFillTx/>
                <a:latin typeface="Calibri"/>
                <a:ea typeface="+mn-ea"/>
                <a:cs typeface="Arial MT"/>
              </a:rPr>
              <a:t> </a:t>
            </a:r>
            <a:r>
              <a:rPr kumimoji="0" sz="2400" b="0" i="0" u="none" strike="noStrike" kern="1200" cap="none" spc="-70" normalizeH="0" baseline="0" noProof="0" dirty="0">
                <a:ln>
                  <a:noFill/>
                </a:ln>
                <a:solidFill>
                  <a:prstClr val="black"/>
                </a:solidFill>
                <a:effectLst/>
                <a:uLnTx/>
                <a:uFillTx/>
                <a:latin typeface="Calibri"/>
                <a:ea typeface="+mn-ea"/>
                <a:cs typeface="Arial MT"/>
              </a:rPr>
              <a:t>generally</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135" normalizeH="0" baseline="0" noProof="0" dirty="0">
                <a:ln>
                  <a:noFill/>
                </a:ln>
                <a:solidFill>
                  <a:prstClr val="black"/>
                </a:solidFill>
                <a:effectLst/>
                <a:uLnTx/>
                <a:uFillTx/>
                <a:latin typeface="Calibri"/>
                <a:ea typeface="+mn-ea"/>
                <a:cs typeface="Arial MT"/>
              </a:rPr>
              <a:t>monitored</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at</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85" normalizeH="0" baseline="0" noProof="0" dirty="0">
                <a:ln>
                  <a:noFill/>
                </a:ln>
                <a:solidFill>
                  <a:srgbClr val="FF0000"/>
                </a:solidFill>
                <a:effectLst/>
                <a:uLnTx/>
                <a:uFillTx/>
                <a:latin typeface="Calibri"/>
                <a:ea typeface="+mn-ea"/>
                <a:cs typeface="Arial MT"/>
              </a:rPr>
              <a:t>entry</a:t>
            </a:r>
            <a:r>
              <a:rPr kumimoji="0" sz="2400" b="0" i="0" u="none" strike="noStrike" kern="1200" cap="none" spc="-45" normalizeH="0" baseline="0" noProof="0" dirty="0">
                <a:ln>
                  <a:noFill/>
                </a:ln>
                <a:solidFill>
                  <a:srgbClr val="FF0000"/>
                </a:solidFill>
                <a:effectLst/>
                <a:uLnTx/>
                <a:uFillTx/>
                <a:latin typeface="Calibri"/>
                <a:ea typeface="+mn-ea"/>
                <a:cs typeface="Arial MT"/>
              </a:rPr>
              <a:t> </a:t>
            </a:r>
            <a:r>
              <a:rPr kumimoji="0" sz="2400" b="0" i="0" u="none" strike="noStrike" kern="1200" cap="none" spc="-110" normalizeH="0" baseline="0" noProof="0" dirty="0">
                <a:ln>
                  <a:noFill/>
                </a:ln>
                <a:solidFill>
                  <a:srgbClr val="FF0000"/>
                </a:solidFill>
                <a:effectLst/>
                <a:uLnTx/>
                <a:uFillTx/>
                <a:latin typeface="Calibri"/>
                <a:ea typeface="+mn-ea"/>
                <a:cs typeface="Arial MT"/>
              </a:rPr>
              <a:t>into</a:t>
            </a:r>
            <a:r>
              <a:rPr kumimoji="0" sz="2400" b="0" i="0" u="none" strike="noStrike" kern="1200" cap="none" spc="-35" normalizeH="0" baseline="0" noProof="0" dirty="0">
                <a:ln>
                  <a:noFill/>
                </a:ln>
                <a:solidFill>
                  <a:srgbClr val="FF0000"/>
                </a:solidFill>
                <a:effectLst/>
                <a:uLnTx/>
                <a:uFillTx/>
                <a:latin typeface="Calibri"/>
                <a:ea typeface="+mn-ea"/>
                <a:cs typeface="Arial MT"/>
              </a:rPr>
              <a:t> </a:t>
            </a:r>
            <a:r>
              <a:rPr kumimoji="0" sz="2400" b="0" i="0" u="none" strike="noStrike" kern="1200" cap="none" spc="-135" normalizeH="0" baseline="0" noProof="0" dirty="0">
                <a:ln>
                  <a:noFill/>
                </a:ln>
                <a:solidFill>
                  <a:srgbClr val="FF0000"/>
                </a:solidFill>
                <a:effectLst/>
                <a:uLnTx/>
                <a:uFillTx/>
                <a:latin typeface="Calibri"/>
                <a:ea typeface="+mn-ea"/>
                <a:cs typeface="Arial MT"/>
              </a:rPr>
              <a:t>care</a:t>
            </a:r>
            <a:r>
              <a:rPr kumimoji="0" sz="2400" b="0" i="0" u="none" strike="noStrike" kern="1200" cap="none" spc="-135" normalizeH="0" baseline="0" noProof="0" dirty="0">
                <a:ln>
                  <a:noFill/>
                </a:ln>
                <a:solidFill>
                  <a:prstClr val="black"/>
                </a:solidFill>
                <a:effectLst/>
                <a:uLnTx/>
                <a:uFillTx/>
                <a:latin typeface="Calibri"/>
                <a:ea typeface="+mn-ea"/>
                <a:cs typeface="Arial MT"/>
              </a:rPr>
              <a:t>,</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at</a:t>
            </a:r>
            <a:r>
              <a:rPr kumimoji="0" sz="2400" b="0" i="0" u="none" strike="noStrike" kern="1200" cap="none" spc="-25" normalizeH="0" baseline="0" noProof="0" dirty="0">
                <a:ln>
                  <a:noFill/>
                </a:ln>
                <a:solidFill>
                  <a:prstClr val="black"/>
                </a:solidFill>
                <a:effectLst/>
                <a:uLnTx/>
                <a:uFillTx/>
                <a:latin typeface="Calibri"/>
                <a:ea typeface="+mn-ea"/>
                <a:cs typeface="Arial MT"/>
              </a:rPr>
              <a:t> </a:t>
            </a:r>
            <a:r>
              <a:rPr kumimoji="0" sz="2400" b="0" i="0" u="sng" strike="noStrike" kern="1200" cap="none" spc="-145" normalizeH="0" baseline="0" noProof="0" dirty="0">
                <a:ln>
                  <a:noFill/>
                </a:ln>
                <a:solidFill>
                  <a:srgbClr val="FF0000"/>
                </a:solidFill>
                <a:effectLst/>
                <a:uLnTx/>
                <a:uFill>
                  <a:solidFill>
                    <a:srgbClr val="FF0000"/>
                  </a:solidFill>
                </a:uFill>
                <a:latin typeface="Calibri"/>
                <a:ea typeface="+mn-ea"/>
                <a:cs typeface="Arial MT"/>
              </a:rPr>
              <a:t>the</a:t>
            </a:r>
            <a:r>
              <a:rPr kumimoji="0" sz="2400" b="0" i="0" u="sng" strike="noStrike" kern="1200" cap="none" spc="-20" normalizeH="0" baseline="0" noProof="0" dirty="0">
                <a:ln>
                  <a:noFill/>
                </a:ln>
                <a:solidFill>
                  <a:srgbClr val="FF0000"/>
                </a:solidFill>
                <a:effectLst/>
                <a:uLnTx/>
                <a:uFill>
                  <a:solidFill>
                    <a:srgbClr val="FF0000"/>
                  </a:solidFill>
                </a:uFill>
                <a:latin typeface="Calibri"/>
                <a:ea typeface="+mn-ea"/>
                <a:cs typeface="Arial MT"/>
              </a:rPr>
              <a:t> </a:t>
            </a:r>
            <a:r>
              <a:rPr kumimoji="0" sz="2400" b="0" i="0" u="sng" strike="noStrike" kern="1200" cap="none" spc="-155" normalizeH="0" baseline="0" noProof="0" dirty="0">
                <a:ln>
                  <a:noFill/>
                </a:ln>
                <a:solidFill>
                  <a:srgbClr val="FF0000"/>
                </a:solidFill>
                <a:effectLst/>
                <a:uLnTx/>
                <a:uFill>
                  <a:solidFill>
                    <a:srgbClr val="FF0000"/>
                  </a:solidFill>
                </a:uFill>
                <a:latin typeface="Calibri"/>
                <a:ea typeface="+mn-ea"/>
                <a:cs typeface="Arial MT"/>
              </a:rPr>
              <a:t>time</a:t>
            </a:r>
            <a:r>
              <a:rPr kumimoji="0" sz="2400" b="0" i="0" u="sng" strike="noStrike" kern="1200" cap="none" spc="-15" normalizeH="0" baseline="0" noProof="0" dirty="0">
                <a:ln>
                  <a:noFill/>
                </a:ln>
                <a:solidFill>
                  <a:srgbClr val="FF0000"/>
                </a:solidFill>
                <a:effectLst/>
                <a:uLnTx/>
                <a:uFill>
                  <a:solidFill>
                    <a:srgbClr val="FF0000"/>
                  </a:solidFill>
                </a:uFill>
                <a:latin typeface="Calibri"/>
                <a:ea typeface="+mn-ea"/>
                <a:cs typeface="Arial MT"/>
              </a:rPr>
              <a:t> </a:t>
            </a:r>
            <a:r>
              <a:rPr kumimoji="0" sz="2400" b="0" i="0" u="sng" strike="noStrike" kern="1200" cap="none" spc="-25" normalizeH="0" baseline="0" noProof="0" dirty="0">
                <a:ln>
                  <a:noFill/>
                </a:ln>
                <a:solidFill>
                  <a:srgbClr val="FF0000"/>
                </a:solidFill>
                <a:effectLst/>
                <a:uLnTx/>
                <a:uFill>
                  <a:solidFill>
                    <a:srgbClr val="FF0000"/>
                  </a:solidFill>
                </a:uFill>
                <a:latin typeface="Calibri"/>
                <a:ea typeface="+mn-ea"/>
                <a:cs typeface="Arial MT"/>
              </a:rPr>
              <a:t>of</a:t>
            </a:r>
            <a:r>
              <a:rPr kumimoji="0" sz="2400" b="0" i="0" u="none" strike="noStrike" kern="1200" cap="none" spc="-25" normalizeH="0" baseline="0" noProof="0" dirty="0">
                <a:ln>
                  <a:noFill/>
                </a:ln>
                <a:solidFill>
                  <a:srgbClr val="FF0000"/>
                </a:solidFill>
                <a:effectLst/>
                <a:uLnTx/>
                <a:uFillTx/>
                <a:latin typeface="Calibri"/>
                <a:ea typeface="+mn-ea"/>
                <a:cs typeface="Arial MT"/>
              </a:rPr>
              <a:t> </a:t>
            </a:r>
            <a:r>
              <a:rPr kumimoji="0" sz="2400" b="0" i="0" u="sng" strike="noStrike" kern="1200" cap="none" spc="-305" normalizeH="0" baseline="0" noProof="0" dirty="0">
                <a:ln>
                  <a:noFill/>
                </a:ln>
                <a:solidFill>
                  <a:srgbClr val="FF0000"/>
                </a:solidFill>
                <a:effectLst/>
                <a:uLnTx/>
                <a:uFill>
                  <a:solidFill>
                    <a:srgbClr val="FF0000"/>
                  </a:solidFill>
                </a:uFill>
                <a:latin typeface="Calibri"/>
                <a:ea typeface="+mn-ea"/>
                <a:cs typeface="Arial MT"/>
              </a:rPr>
              <a:t>ARV</a:t>
            </a:r>
            <a:r>
              <a:rPr kumimoji="0" sz="2400" b="0" i="0" u="sng" strike="noStrike" kern="1200" cap="none" spc="-5" normalizeH="0" baseline="0" noProof="0" dirty="0">
                <a:ln>
                  <a:noFill/>
                </a:ln>
                <a:solidFill>
                  <a:srgbClr val="FF0000"/>
                </a:solidFill>
                <a:effectLst/>
                <a:uLnTx/>
                <a:uFill>
                  <a:solidFill>
                    <a:srgbClr val="FF0000"/>
                  </a:solidFill>
                </a:uFill>
                <a:latin typeface="Calibri"/>
                <a:ea typeface="+mn-ea"/>
                <a:cs typeface="Arial MT"/>
              </a:rPr>
              <a:t> </a:t>
            </a:r>
            <a:r>
              <a:rPr kumimoji="0" sz="2400" b="0" i="0" u="sng" strike="noStrike" kern="1200" cap="none" spc="-90" normalizeH="0" baseline="0" noProof="0" dirty="0">
                <a:ln>
                  <a:noFill/>
                </a:ln>
                <a:solidFill>
                  <a:srgbClr val="FF0000"/>
                </a:solidFill>
                <a:effectLst/>
                <a:uLnTx/>
                <a:uFill>
                  <a:solidFill>
                    <a:srgbClr val="FF0000"/>
                  </a:solidFill>
                </a:uFill>
                <a:latin typeface="Calibri"/>
                <a:ea typeface="+mn-ea"/>
                <a:cs typeface="Arial MT"/>
              </a:rPr>
              <a:t>initiation,</a:t>
            </a:r>
            <a:r>
              <a:rPr kumimoji="0" sz="2400" b="0" i="0" u="sng" strike="noStrike" kern="1200" cap="none" spc="-80" normalizeH="0" baseline="0" noProof="0" dirty="0">
                <a:ln>
                  <a:noFill/>
                </a:ln>
                <a:solidFill>
                  <a:srgbClr val="FF0000"/>
                </a:solidFill>
                <a:effectLst/>
                <a:uLnTx/>
                <a:uFill>
                  <a:solidFill>
                    <a:srgbClr val="FF0000"/>
                  </a:solidFill>
                </a:uFill>
                <a:latin typeface="Calibri"/>
                <a:ea typeface="+mn-ea"/>
                <a:cs typeface="Arial MT"/>
              </a:rPr>
              <a:t> </a:t>
            </a:r>
            <a:r>
              <a:rPr kumimoji="0" sz="2400" b="0" i="0" u="none" strike="noStrike" kern="1200" cap="none" spc="0" normalizeH="0" baseline="0" noProof="0" dirty="0">
                <a:ln>
                  <a:noFill/>
                </a:ln>
                <a:solidFill>
                  <a:srgbClr val="FF0000"/>
                </a:solidFill>
                <a:effectLst/>
                <a:uLnTx/>
                <a:uFillTx/>
                <a:latin typeface="Calibri"/>
                <a:ea typeface="+mn-ea"/>
                <a:cs typeface="Arial MT"/>
              </a:rPr>
              <a:t>2</a:t>
            </a:r>
            <a:r>
              <a:rPr kumimoji="0" sz="2400" b="0" i="0" u="none" strike="noStrike" kern="1200" cap="none" spc="-80" normalizeH="0" baseline="0" noProof="0" dirty="0">
                <a:ln>
                  <a:noFill/>
                </a:ln>
                <a:solidFill>
                  <a:srgbClr val="FF0000"/>
                </a:solidFill>
                <a:effectLst/>
                <a:uLnTx/>
                <a:uFillTx/>
                <a:latin typeface="Calibri"/>
                <a:ea typeface="+mn-ea"/>
                <a:cs typeface="Arial MT"/>
              </a:rPr>
              <a:t> </a:t>
            </a:r>
            <a:r>
              <a:rPr kumimoji="0" sz="2400" b="0" i="0" u="none" strike="noStrike" kern="1200" cap="none" spc="0" normalizeH="0" baseline="0" noProof="0" dirty="0">
                <a:ln>
                  <a:noFill/>
                </a:ln>
                <a:solidFill>
                  <a:srgbClr val="FF0000"/>
                </a:solidFill>
                <a:effectLst/>
                <a:uLnTx/>
                <a:uFillTx/>
                <a:latin typeface="Calibri"/>
                <a:ea typeface="+mn-ea"/>
                <a:cs typeface="Arial MT"/>
              </a:rPr>
              <a:t>to</a:t>
            </a:r>
            <a:r>
              <a:rPr kumimoji="0" sz="2400" b="0" i="0" u="none" strike="noStrike" kern="1200" cap="none" spc="-25" normalizeH="0" baseline="0" noProof="0" dirty="0">
                <a:ln>
                  <a:noFill/>
                </a:ln>
                <a:solidFill>
                  <a:srgbClr val="FF0000"/>
                </a:solidFill>
                <a:effectLst/>
                <a:uLnTx/>
                <a:uFillTx/>
                <a:latin typeface="Calibri"/>
                <a:ea typeface="+mn-ea"/>
                <a:cs typeface="Arial MT"/>
              </a:rPr>
              <a:t> </a:t>
            </a:r>
            <a:r>
              <a:rPr kumimoji="0" sz="2400" b="0" i="0" u="none" strike="noStrike" kern="1200" cap="none" spc="0" normalizeH="0" baseline="0" noProof="0" dirty="0">
                <a:ln>
                  <a:noFill/>
                </a:ln>
                <a:solidFill>
                  <a:srgbClr val="FF0000"/>
                </a:solidFill>
                <a:effectLst/>
                <a:uLnTx/>
                <a:uFillTx/>
                <a:latin typeface="Calibri"/>
                <a:ea typeface="+mn-ea"/>
                <a:cs typeface="Arial MT"/>
              </a:rPr>
              <a:t>4</a:t>
            </a:r>
            <a:r>
              <a:rPr kumimoji="0" sz="2400" b="0" i="0" u="none" strike="noStrike" kern="1200" cap="none" spc="-40" normalizeH="0" baseline="0" noProof="0" dirty="0">
                <a:ln>
                  <a:noFill/>
                </a:ln>
                <a:solidFill>
                  <a:srgbClr val="FF0000"/>
                </a:solidFill>
                <a:effectLst/>
                <a:uLnTx/>
                <a:uFillTx/>
                <a:latin typeface="Calibri"/>
                <a:ea typeface="+mn-ea"/>
                <a:cs typeface="Arial MT"/>
              </a:rPr>
              <a:t> </a:t>
            </a:r>
            <a:r>
              <a:rPr kumimoji="0" sz="2400" b="0" i="0" u="none" strike="noStrike" kern="1200" cap="none" spc="-220" normalizeH="0" baseline="0" noProof="0" dirty="0">
                <a:ln>
                  <a:noFill/>
                </a:ln>
                <a:solidFill>
                  <a:srgbClr val="FF0000"/>
                </a:solidFill>
                <a:effectLst/>
                <a:uLnTx/>
                <a:uFillTx/>
                <a:latin typeface="Calibri"/>
                <a:ea typeface="+mn-ea"/>
                <a:cs typeface="Arial MT"/>
              </a:rPr>
              <a:t>weeks</a:t>
            </a:r>
            <a:r>
              <a:rPr kumimoji="0" sz="2400" b="0" i="0" u="none" strike="noStrike" kern="1200" cap="none" spc="0" normalizeH="0" baseline="0" noProof="0" dirty="0">
                <a:ln>
                  <a:noFill/>
                </a:ln>
                <a:solidFill>
                  <a:srgbClr val="FF0000"/>
                </a:solidFill>
                <a:effectLst/>
                <a:uLnTx/>
                <a:uFillTx/>
                <a:latin typeface="Calibri"/>
                <a:ea typeface="+mn-ea"/>
                <a:cs typeface="Arial MT"/>
              </a:rPr>
              <a:t> after</a:t>
            </a:r>
            <a:r>
              <a:rPr kumimoji="0" sz="2400" b="0" i="0" u="none" strike="noStrike" kern="1200" cap="none" spc="-35" normalizeH="0" baseline="0" noProof="0" dirty="0">
                <a:ln>
                  <a:noFill/>
                </a:ln>
                <a:solidFill>
                  <a:srgbClr val="FF0000"/>
                </a:solidFill>
                <a:effectLst/>
                <a:uLnTx/>
                <a:uFillTx/>
                <a:latin typeface="Calibri"/>
                <a:ea typeface="+mn-ea"/>
                <a:cs typeface="Arial MT"/>
              </a:rPr>
              <a:t> </a:t>
            </a:r>
            <a:r>
              <a:rPr kumimoji="0" sz="2400" b="0" i="0" u="none" strike="noStrike" kern="1200" cap="none" spc="-85" normalizeH="0" baseline="0" noProof="0" dirty="0">
                <a:ln>
                  <a:noFill/>
                </a:ln>
                <a:solidFill>
                  <a:srgbClr val="FF0000"/>
                </a:solidFill>
                <a:effectLst/>
                <a:uLnTx/>
                <a:uFillTx/>
                <a:latin typeface="Calibri"/>
                <a:ea typeface="+mn-ea"/>
                <a:cs typeface="Arial MT"/>
              </a:rPr>
              <a:t>initiation</a:t>
            </a:r>
            <a:r>
              <a:rPr kumimoji="0" sz="2400" b="0" i="0" u="none" strike="noStrike" kern="1200" cap="none" spc="-30" normalizeH="0" baseline="0" noProof="0" dirty="0">
                <a:ln>
                  <a:noFill/>
                </a:ln>
                <a:solidFill>
                  <a:srgbClr val="FF0000"/>
                </a:solidFill>
                <a:effectLst/>
                <a:uLnTx/>
                <a:uFillTx/>
                <a:latin typeface="Calibri"/>
                <a:ea typeface="+mn-ea"/>
                <a:cs typeface="Arial MT"/>
              </a:rPr>
              <a:t> </a:t>
            </a:r>
            <a:r>
              <a:rPr kumimoji="0" sz="2400" b="0" i="0" u="none" strike="noStrike" kern="1200" cap="none" spc="-75" normalizeH="0" baseline="0" noProof="0" dirty="0">
                <a:ln>
                  <a:noFill/>
                </a:ln>
                <a:solidFill>
                  <a:prstClr val="black"/>
                </a:solidFill>
                <a:effectLst/>
                <a:uLnTx/>
                <a:uFillTx/>
                <a:latin typeface="Calibri"/>
                <a:ea typeface="+mn-ea"/>
                <a:cs typeface="Arial MT"/>
              </a:rPr>
              <a:t>(or</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150" normalizeH="0" baseline="0" noProof="0" dirty="0">
                <a:ln>
                  <a:noFill/>
                </a:ln>
                <a:solidFill>
                  <a:prstClr val="black"/>
                </a:solidFill>
                <a:effectLst/>
                <a:uLnTx/>
                <a:uFillTx/>
                <a:latin typeface="Calibri"/>
                <a:ea typeface="+mn-ea"/>
                <a:cs typeface="Arial MT"/>
              </a:rPr>
              <a:t>changing)</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40" normalizeH="0" baseline="0" noProof="0" dirty="0">
                <a:ln>
                  <a:noFill/>
                </a:ln>
                <a:solidFill>
                  <a:prstClr val="black"/>
                </a:solidFill>
                <a:effectLst/>
                <a:uLnTx/>
                <a:uFillTx/>
                <a:latin typeface="Calibri"/>
                <a:ea typeface="+mn-ea"/>
                <a:cs typeface="Arial MT"/>
              </a:rPr>
              <a:t> </a:t>
            </a:r>
            <a:r>
              <a:rPr kumimoji="0" sz="2400" b="0" i="0" u="none" strike="noStrike" kern="1200" cap="none" spc="-110" normalizeH="0" baseline="0" noProof="0" dirty="0">
                <a:ln>
                  <a:noFill/>
                </a:ln>
                <a:solidFill>
                  <a:prstClr val="black"/>
                </a:solidFill>
                <a:effectLst/>
                <a:uLnTx/>
                <a:uFillTx/>
                <a:latin typeface="Calibri"/>
                <a:ea typeface="+mn-ea"/>
                <a:cs typeface="Arial MT"/>
              </a:rPr>
              <a:t>therapy,</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110" normalizeH="0" baseline="0" noProof="0" dirty="0">
                <a:ln>
                  <a:noFill/>
                </a:ln>
                <a:solidFill>
                  <a:srgbClr val="FF0000"/>
                </a:solidFill>
                <a:effectLst/>
                <a:uLnTx/>
                <a:uFillTx/>
                <a:latin typeface="Calibri"/>
                <a:ea typeface="+mn-ea"/>
                <a:cs typeface="Arial MT"/>
              </a:rPr>
              <a:t>monthly </a:t>
            </a:r>
            <a:r>
              <a:rPr kumimoji="0" sz="2400" b="0" i="0" u="none" strike="noStrike" kern="1200" cap="none" spc="-130" normalizeH="0" baseline="0" noProof="0" dirty="0">
                <a:ln>
                  <a:noFill/>
                </a:ln>
                <a:solidFill>
                  <a:prstClr val="black"/>
                </a:solidFill>
                <a:effectLst/>
                <a:uLnTx/>
                <a:uFillTx/>
                <a:latin typeface="Calibri"/>
                <a:ea typeface="+mn-ea"/>
                <a:cs typeface="Arial MT"/>
              </a:rPr>
              <a:t>until</a:t>
            </a:r>
            <a:r>
              <a:rPr kumimoji="0" sz="2400" b="0" i="0" u="none" strike="noStrike" kern="1200" cap="none" spc="-40" normalizeH="0" baseline="0" noProof="0" dirty="0">
                <a:ln>
                  <a:noFill/>
                </a:ln>
                <a:solidFill>
                  <a:prstClr val="black"/>
                </a:solidFill>
                <a:effectLst/>
                <a:uLnTx/>
                <a:uFillTx/>
                <a:latin typeface="Calibri"/>
                <a:ea typeface="+mn-ea"/>
                <a:cs typeface="Arial MT"/>
              </a:rPr>
              <a:t> </a:t>
            </a:r>
            <a:r>
              <a:rPr kumimoji="0" sz="2400" b="0" i="0" u="none" strike="noStrike" kern="1200" cap="none" spc="-155" normalizeH="0" baseline="0" noProof="0" dirty="0">
                <a:ln>
                  <a:noFill/>
                </a:ln>
                <a:solidFill>
                  <a:prstClr val="black"/>
                </a:solidFill>
                <a:effectLst/>
                <a:uLnTx/>
                <a:uFillTx/>
                <a:latin typeface="Calibri"/>
                <a:ea typeface="+mn-ea"/>
                <a:cs typeface="Arial MT"/>
              </a:rPr>
              <a:t>complete</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25" normalizeH="0" baseline="0" noProof="0" dirty="0">
                <a:ln>
                  <a:noFill/>
                </a:ln>
                <a:solidFill>
                  <a:prstClr val="black"/>
                </a:solidFill>
                <a:effectLst/>
                <a:uLnTx/>
                <a:uFillTx/>
                <a:latin typeface="Calibri"/>
                <a:ea typeface="+mn-ea"/>
                <a:cs typeface="Arial MT"/>
              </a:rPr>
              <a:t>viral</a:t>
            </a:r>
            <a:r>
              <a:rPr kumimoji="0" sz="2400" b="0" i="0" u="none" strike="noStrike" kern="1200" cap="none" spc="-100" normalizeH="0" baseline="0" noProof="0" dirty="0">
                <a:ln>
                  <a:noFill/>
                </a:ln>
                <a:solidFill>
                  <a:prstClr val="black"/>
                </a:solidFill>
                <a:effectLst/>
                <a:uLnTx/>
                <a:uFillTx/>
                <a:latin typeface="Calibri"/>
                <a:ea typeface="+mn-ea"/>
                <a:cs typeface="Arial MT"/>
              </a:rPr>
              <a:t> </a:t>
            </a:r>
            <a:r>
              <a:rPr kumimoji="0" sz="2400" b="0" i="0" u="none" strike="noStrike" kern="1200" cap="none" spc="-204" normalizeH="0" baseline="0" noProof="0" dirty="0">
                <a:ln>
                  <a:noFill/>
                </a:ln>
                <a:solidFill>
                  <a:prstClr val="black"/>
                </a:solidFill>
                <a:effectLst/>
                <a:uLnTx/>
                <a:uFillTx/>
                <a:latin typeface="Calibri"/>
                <a:ea typeface="+mn-ea"/>
                <a:cs typeface="Arial MT"/>
              </a:rPr>
              <a:t>suppression</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95" normalizeH="0" baseline="0" noProof="0" dirty="0">
                <a:ln>
                  <a:noFill/>
                </a:ln>
                <a:solidFill>
                  <a:prstClr val="black"/>
                </a:solidFill>
                <a:effectLst/>
                <a:uLnTx/>
                <a:uFillTx/>
                <a:latin typeface="Calibri"/>
                <a:ea typeface="+mn-ea"/>
                <a:cs typeface="Arial MT"/>
              </a:rPr>
              <a:t>and</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190" normalizeH="0" baseline="0" noProof="0" dirty="0">
                <a:ln>
                  <a:noFill/>
                </a:ln>
                <a:solidFill>
                  <a:prstClr val="black"/>
                </a:solidFill>
                <a:effectLst/>
                <a:uLnTx/>
                <a:uFillTx/>
                <a:latin typeface="Calibri"/>
                <a:ea typeface="+mn-ea"/>
                <a:cs typeface="Arial MT"/>
              </a:rPr>
              <a:t>then</a:t>
            </a:r>
            <a:r>
              <a:rPr kumimoji="0" sz="2400" b="0" i="0" u="none" strike="noStrike" kern="1200" cap="none" spc="0" normalizeH="0" baseline="0" noProof="0" dirty="0">
                <a:ln>
                  <a:noFill/>
                </a:ln>
                <a:solidFill>
                  <a:prstClr val="black"/>
                </a:solidFill>
                <a:effectLst/>
                <a:uLnTx/>
                <a:uFillTx/>
                <a:latin typeface="Calibri"/>
                <a:ea typeface="+mn-ea"/>
                <a:cs typeface="Arial MT"/>
              </a:rPr>
              <a:t> at</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110" normalizeH="0" baseline="0" noProof="0" dirty="0">
                <a:ln>
                  <a:noFill/>
                </a:ln>
                <a:solidFill>
                  <a:prstClr val="black"/>
                </a:solidFill>
                <a:effectLst/>
                <a:uLnTx/>
                <a:uFillTx/>
                <a:latin typeface="Calibri"/>
                <a:ea typeface="+mn-ea"/>
                <a:cs typeface="Arial MT"/>
              </a:rPr>
              <a:t>least</a:t>
            </a:r>
            <a:r>
              <a:rPr kumimoji="0" sz="2400" b="0" i="0" u="none" strike="noStrike" kern="1200" cap="none" spc="5" normalizeH="0" baseline="0" noProof="0" dirty="0">
                <a:ln>
                  <a:noFill/>
                </a:ln>
                <a:solidFill>
                  <a:prstClr val="black"/>
                </a:solidFill>
                <a:effectLst/>
                <a:uLnTx/>
                <a:uFillTx/>
                <a:latin typeface="Calibri"/>
                <a:ea typeface="+mn-ea"/>
                <a:cs typeface="Arial MT"/>
              </a:rPr>
              <a:t> </a:t>
            </a:r>
            <a:r>
              <a:rPr kumimoji="0" sz="2400" b="0" i="0" u="none" strike="noStrike" kern="1200" cap="none" spc="-95" normalizeH="0" baseline="0" noProof="0" dirty="0">
                <a:ln>
                  <a:noFill/>
                </a:ln>
                <a:solidFill>
                  <a:srgbClr val="FF0000"/>
                </a:solidFill>
                <a:effectLst/>
                <a:uLnTx/>
                <a:uFillTx/>
                <a:latin typeface="Calibri"/>
                <a:ea typeface="+mn-ea"/>
                <a:cs typeface="Arial MT"/>
              </a:rPr>
              <a:t>every</a:t>
            </a:r>
            <a:r>
              <a:rPr kumimoji="0" sz="2400" b="0" i="0" u="none" strike="noStrike" kern="1200" cap="none" spc="-35" normalizeH="0" baseline="0" noProof="0" dirty="0">
                <a:ln>
                  <a:noFill/>
                </a:ln>
                <a:solidFill>
                  <a:srgbClr val="FF0000"/>
                </a:solidFill>
                <a:effectLst/>
                <a:uLnTx/>
                <a:uFillTx/>
                <a:latin typeface="Calibri"/>
                <a:ea typeface="+mn-ea"/>
                <a:cs typeface="Arial MT"/>
              </a:rPr>
              <a:t> </a:t>
            </a:r>
            <a:r>
              <a:rPr kumimoji="0" sz="2400" b="0" i="0" u="none" strike="noStrike" kern="1200" cap="none" spc="-114" normalizeH="0" baseline="0" noProof="0" dirty="0">
                <a:ln>
                  <a:noFill/>
                </a:ln>
                <a:solidFill>
                  <a:srgbClr val="FF0000"/>
                </a:solidFill>
                <a:effectLst/>
                <a:uLnTx/>
                <a:uFillTx/>
                <a:latin typeface="Calibri"/>
                <a:ea typeface="+mn-ea"/>
                <a:cs typeface="Arial MT"/>
              </a:rPr>
              <a:t>three</a:t>
            </a:r>
            <a:r>
              <a:rPr kumimoji="0" sz="2400" b="0" i="0" u="none" strike="noStrike" kern="1200" cap="none" spc="-30" normalizeH="0" baseline="0" noProof="0" dirty="0">
                <a:ln>
                  <a:noFill/>
                </a:ln>
                <a:solidFill>
                  <a:srgbClr val="FF0000"/>
                </a:solidFill>
                <a:effectLst/>
                <a:uLnTx/>
                <a:uFillTx/>
                <a:latin typeface="Calibri"/>
                <a:ea typeface="+mn-ea"/>
                <a:cs typeface="Arial MT"/>
              </a:rPr>
              <a:t> </a:t>
            </a:r>
            <a:r>
              <a:rPr kumimoji="0" sz="2400" b="0" i="0" u="none" strike="noStrike" kern="1200" cap="none" spc="-265" normalizeH="0" baseline="0" noProof="0" dirty="0">
                <a:ln>
                  <a:noFill/>
                </a:ln>
                <a:solidFill>
                  <a:srgbClr val="FF0000"/>
                </a:solidFill>
                <a:effectLst/>
                <a:uLnTx/>
                <a:uFillTx/>
                <a:latin typeface="Calibri"/>
                <a:ea typeface="+mn-ea"/>
                <a:cs typeface="Arial MT"/>
              </a:rPr>
              <a:t>months</a:t>
            </a:r>
            <a:r>
              <a:rPr kumimoji="0" sz="2400" b="0" i="0" u="none" strike="noStrike" kern="1200" cap="none" spc="5" normalizeH="0" baseline="0" noProof="0" dirty="0">
                <a:ln>
                  <a:noFill/>
                </a:ln>
                <a:solidFill>
                  <a:srgbClr val="FF0000"/>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for</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25" normalizeH="0" baseline="0" noProof="0" dirty="0">
                <a:ln>
                  <a:noFill/>
                </a:ln>
                <a:solidFill>
                  <a:prstClr val="black"/>
                </a:solidFill>
                <a:effectLst/>
                <a:uLnTx/>
                <a:uFillTx/>
                <a:latin typeface="Calibri"/>
                <a:ea typeface="+mn-ea"/>
                <a:cs typeface="Arial MT"/>
              </a:rPr>
              <a:t>the </a:t>
            </a:r>
            <a:r>
              <a:rPr kumimoji="0" sz="2400" b="0" i="0" u="none" strike="noStrike" kern="1200" cap="none" spc="-120" normalizeH="0" baseline="0" noProof="0" dirty="0">
                <a:ln>
                  <a:noFill/>
                </a:ln>
                <a:solidFill>
                  <a:prstClr val="black"/>
                </a:solidFill>
                <a:effectLst/>
                <a:uLnTx/>
                <a:uFillTx/>
                <a:latin typeface="Calibri"/>
                <a:ea typeface="+mn-ea"/>
                <a:cs typeface="Arial MT"/>
              </a:rPr>
              <a:t>remainder</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65" normalizeH="0" baseline="0" noProof="0" dirty="0">
                <a:ln>
                  <a:noFill/>
                </a:ln>
                <a:solidFill>
                  <a:prstClr val="black"/>
                </a:solidFill>
                <a:effectLst/>
                <a:uLnTx/>
                <a:uFillTx/>
                <a:latin typeface="Calibri"/>
                <a:ea typeface="+mn-ea"/>
                <a:cs typeface="Arial MT"/>
              </a:rPr>
              <a:t> </a:t>
            </a:r>
            <a:r>
              <a:rPr kumimoji="0" sz="2400" b="0" i="0" u="none" strike="noStrike" kern="1200" cap="none" spc="-155" normalizeH="0" baseline="0" noProof="0" dirty="0">
                <a:ln>
                  <a:noFill/>
                </a:ln>
                <a:solidFill>
                  <a:prstClr val="black"/>
                </a:solidFill>
                <a:effectLst/>
                <a:uLnTx/>
                <a:uFillTx/>
                <a:latin typeface="Calibri"/>
                <a:ea typeface="+mn-ea"/>
                <a:cs typeface="Arial MT"/>
              </a:rPr>
              <a:t>the</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30" normalizeH="0" baseline="0" noProof="0" dirty="0">
                <a:ln>
                  <a:noFill/>
                </a:ln>
                <a:solidFill>
                  <a:prstClr val="black"/>
                </a:solidFill>
                <a:effectLst/>
                <a:uLnTx/>
                <a:uFillTx/>
                <a:latin typeface="Calibri"/>
                <a:ea typeface="+mn-ea"/>
                <a:cs typeface="Arial MT"/>
              </a:rPr>
              <a:t>pregnancy.</a:t>
            </a:r>
            <a:endParaRPr kumimoji="0" sz="2400" b="0" i="0" u="none" strike="noStrike" kern="1200" cap="none" spc="0" normalizeH="0" baseline="0" noProof="0">
              <a:ln>
                <a:noFill/>
              </a:ln>
              <a:solidFill>
                <a:prstClr val="black"/>
              </a:solidFill>
              <a:effectLst/>
              <a:uLnTx/>
              <a:uFillTx/>
              <a:latin typeface="Calibri"/>
              <a:ea typeface="+mn-ea"/>
              <a:cs typeface="Arial MT"/>
            </a:endParaRPr>
          </a:p>
        </p:txBody>
      </p:sp>
      <p:sp>
        <p:nvSpPr>
          <p:cNvPr id="12" name="مستطيل 11"/>
          <p:cNvSpPr/>
          <p:nvPr/>
        </p:nvSpPr>
        <p:spPr>
          <a:xfrm>
            <a:off x="990600" y="3962400"/>
            <a:ext cx="108204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Plasma viral load should also be assessed </a:t>
            </a:r>
            <a:r>
              <a:rPr kumimoji="0" lang="en-US" sz="2400" b="1" i="0" u="none" strike="noStrike" kern="1200" cap="none" spc="0" normalizeH="0" baseline="0" noProof="0" dirty="0">
                <a:ln>
                  <a:noFill/>
                </a:ln>
                <a:solidFill>
                  <a:srgbClr val="FF0000"/>
                </a:solidFill>
                <a:effectLst/>
                <a:uLnTx/>
                <a:uFillTx/>
                <a:latin typeface="Calibri"/>
                <a:ea typeface="+mn-ea"/>
                <a:cs typeface="+mn-cs"/>
              </a:rPr>
              <a:t>at 34 to 36 </a:t>
            </a:r>
            <a:r>
              <a:rPr kumimoji="0" lang="en-US" sz="2400" b="0" i="0" u="none" strike="noStrike" kern="1200" cap="none" spc="0" normalizeH="0" baseline="0" noProof="0" dirty="0">
                <a:ln>
                  <a:noFill/>
                </a:ln>
                <a:solidFill>
                  <a:prstClr val="black"/>
                </a:solidFill>
                <a:effectLst/>
                <a:uLnTx/>
                <a:uFillTx/>
                <a:latin typeface="Calibri"/>
                <a:ea typeface="+mn-ea"/>
                <a:cs typeface="+mn-cs"/>
              </a:rPr>
              <a:t>weeks gestation in order to aid in the decision regarding mode and timing of delivery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5D17B3B-B862-D9B9-AA1F-2B7E43C98F4E}"/>
              </a:ext>
            </a:extLst>
          </p:cNvPr>
          <p:cNvSpPr txBox="1"/>
          <p:nvPr/>
        </p:nvSpPr>
        <p:spPr>
          <a:xfrm>
            <a:off x="238125" y="647067"/>
            <a:ext cx="117157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Drug resistance testing — HIV drug resistance testing should be performed prior to starting</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or modifying ART regimens in all pregnant individuals whose HIV RNA levels are above the</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threshold for resistance testing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ie</a:t>
            </a:r>
            <a:r>
              <a:rPr kumimoji="0" lang="en-US" sz="2400" b="0" i="0" u="none" strike="noStrike" kern="1200" cap="none" spc="0" normalizeH="0" baseline="0" noProof="0" dirty="0">
                <a:ln>
                  <a:noFill/>
                </a:ln>
                <a:solidFill>
                  <a:prstClr val="black"/>
                </a:solidFill>
                <a:effectLst/>
                <a:uLnTx/>
                <a:uFillTx/>
                <a:latin typeface="Calibri"/>
                <a:ea typeface="+mn-ea"/>
                <a:cs typeface="+mn-cs"/>
              </a:rPr>
              <a:t>, &gt;500 to 1000 copies/mL) . </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 treatment-naïve pregnant</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individuals with HIV, ART should be initiated without delay, prior to receiving the results of the</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resistance testing; the regimen can be modified if necessary based on the results of the</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resistance assay</a:t>
            </a:r>
            <a:endParaRPr kumimoji="0" lang="ar-AE"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693914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762" y="826769"/>
            <a:ext cx="0" cy="914400"/>
          </a:xfrm>
          <a:custGeom>
            <a:avLst/>
            <a:gdLst/>
            <a:ahLst/>
            <a:cxnLst/>
            <a:rect l="l" t="t" r="r" b="b"/>
            <a:pathLst>
              <a:path h="914400">
                <a:moveTo>
                  <a:pt x="0" y="914400"/>
                </a:moveTo>
                <a:lnTo>
                  <a:pt x="0" y="0"/>
                </a:lnTo>
              </a:path>
            </a:pathLst>
          </a:custGeom>
          <a:ln w="19050">
            <a:solidFill>
              <a:srgbClr val="99CA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012845" y="446296"/>
            <a:ext cx="9551670" cy="1320233"/>
          </a:xfrm>
          <a:prstGeom prst="rect">
            <a:avLst/>
          </a:prstGeom>
        </p:spPr>
        <p:txBody>
          <a:bodyPr vert="horz" wrap="square" lIns="0" tIns="192405" rIns="0" bIns="0" rtlCol="0">
            <a:spAutoFit/>
          </a:bodyPr>
          <a:lstStyle/>
          <a:p>
            <a:pPr marL="283845" marR="0" lvl="0" indent="-273050" algn="l" defTabSz="914400" rtl="0" eaLnBrk="1" fontAlgn="auto" latinLnBrk="0" hangingPunct="1">
              <a:lnSpc>
                <a:spcPct val="100000"/>
              </a:lnSpc>
              <a:spcBef>
                <a:spcPts val="1515"/>
              </a:spcBef>
              <a:spcAft>
                <a:spcPts val="0"/>
              </a:spcAft>
              <a:buClr>
                <a:srgbClr val="378DA6"/>
              </a:buClr>
              <a:buSzPct val="96000"/>
              <a:buFont typeface="Wingdings" panose="05000000000000000000"/>
              <a:buChar char=""/>
              <a:tabLst>
                <a:tab pos="283845" algn="l"/>
              </a:tabLst>
              <a:defRPr/>
            </a:pPr>
            <a:r>
              <a:rPr kumimoji="0" sz="2400" b="1" i="0" u="sng" strike="noStrike" kern="1200" cap="none" spc="-16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Monitoring</a:t>
            </a:r>
            <a:r>
              <a:rPr kumimoji="0" sz="2400" b="1" i="0" u="sng" strike="noStrike" kern="1200" cap="none" spc="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16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for</a:t>
            </a:r>
            <a:r>
              <a:rPr kumimoji="0" sz="2400" b="1" i="0" u="sng" strike="noStrike" kern="1200" cap="none" spc="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26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ART</a:t>
            </a:r>
            <a:r>
              <a:rPr kumimoji="0" sz="2400" b="1" i="0" u="sng" strike="noStrike" kern="1200" cap="none" spc="-1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sz="2400" b="1" i="0" u="sng" strike="noStrike" kern="1200" cap="none" spc="-4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toxicity:</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2700" marR="5080" lvl="0" indent="0" algn="l" defTabSz="914400" rtl="0" eaLnBrk="1" fontAlgn="auto" latinLnBrk="0" hangingPunct="1">
              <a:lnSpc>
                <a:spcPts val="2160"/>
              </a:lnSpc>
              <a:spcBef>
                <a:spcPts val="1450"/>
              </a:spcBef>
              <a:spcAft>
                <a:spcPts val="0"/>
              </a:spcAft>
              <a:buClrTx/>
              <a:buSzTx/>
              <a:buFontTx/>
              <a:buNone/>
              <a:tabLst/>
              <a:defRPr/>
            </a:pPr>
            <a:r>
              <a:rPr kumimoji="0" sz="2000" b="0" i="0" u="none" strike="noStrike" kern="1200" cap="none" spc="-150" normalizeH="0" baseline="0" noProof="0" dirty="0">
                <a:ln>
                  <a:noFill/>
                </a:ln>
                <a:solidFill>
                  <a:prstClr val="black"/>
                </a:solidFill>
                <a:effectLst/>
                <a:uLnTx/>
                <a:uFillTx/>
                <a:latin typeface="Calibri"/>
                <a:ea typeface="+mn-ea"/>
                <a:cs typeface="Arial MT"/>
              </a:rPr>
              <a:t>Toxicities</a:t>
            </a:r>
            <a:r>
              <a:rPr kumimoji="0" sz="2000" b="0" i="0" u="none" strike="noStrike" kern="1200" cap="none" spc="-25" normalizeH="0" baseline="0" noProof="0" dirty="0">
                <a:ln>
                  <a:noFill/>
                </a:ln>
                <a:solidFill>
                  <a:prstClr val="black"/>
                </a:solidFill>
                <a:effectLst/>
                <a:uLnTx/>
                <a:uFillTx/>
                <a:latin typeface="Calibri"/>
                <a:ea typeface="+mn-ea"/>
                <a:cs typeface="Arial MT"/>
              </a:rPr>
              <a:t> </a:t>
            </a:r>
            <a:r>
              <a:rPr kumimoji="0" sz="2000" b="0" i="0" u="none" strike="noStrike" kern="1200" cap="none" spc="-120" normalizeH="0" baseline="0" noProof="0" dirty="0">
                <a:ln>
                  <a:noFill/>
                </a:ln>
                <a:solidFill>
                  <a:prstClr val="black"/>
                </a:solidFill>
                <a:effectLst/>
                <a:uLnTx/>
                <a:uFillTx/>
                <a:latin typeface="Calibri"/>
                <a:ea typeface="+mn-ea"/>
                <a:cs typeface="Arial MT"/>
              </a:rPr>
              <a:t>associated</a:t>
            </a:r>
            <a:r>
              <a:rPr kumimoji="0" sz="2000" b="0" i="0" u="none" strike="noStrike" kern="1200" cap="none" spc="-30" normalizeH="0" baseline="0" noProof="0" dirty="0">
                <a:ln>
                  <a:noFill/>
                </a:ln>
                <a:solidFill>
                  <a:prstClr val="black"/>
                </a:solidFill>
                <a:effectLst/>
                <a:uLnTx/>
                <a:uFillTx/>
                <a:latin typeface="Calibri"/>
                <a:ea typeface="+mn-ea"/>
                <a:cs typeface="Arial MT"/>
              </a:rPr>
              <a:t> </a:t>
            </a:r>
            <a:r>
              <a:rPr kumimoji="0" sz="2000" b="0" i="0" u="none" strike="noStrike" kern="1200" cap="none" spc="-95" normalizeH="0" baseline="0" noProof="0" dirty="0">
                <a:ln>
                  <a:noFill/>
                </a:ln>
                <a:solidFill>
                  <a:prstClr val="black"/>
                </a:solidFill>
                <a:effectLst/>
                <a:uLnTx/>
                <a:uFillTx/>
                <a:latin typeface="Calibri"/>
                <a:ea typeface="+mn-ea"/>
                <a:cs typeface="Arial MT"/>
              </a:rPr>
              <a:t>with</a:t>
            </a:r>
            <a:r>
              <a:rPr kumimoji="0" sz="2000" b="0" i="0" u="none" strike="noStrike" kern="1200" cap="none" spc="25" normalizeH="0" baseline="0" noProof="0" dirty="0">
                <a:ln>
                  <a:noFill/>
                </a:ln>
                <a:solidFill>
                  <a:prstClr val="black"/>
                </a:solidFill>
                <a:effectLst/>
                <a:uLnTx/>
                <a:uFillTx/>
                <a:latin typeface="Calibri"/>
                <a:ea typeface="+mn-ea"/>
                <a:cs typeface="Arial MT"/>
              </a:rPr>
              <a:t> </a:t>
            </a:r>
            <a:r>
              <a:rPr kumimoji="0" sz="2000" b="0" i="0" u="none" strike="noStrike" kern="1200" cap="none" spc="-310" normalizeH="0" baseline="0" noProof="0" dirty="0">
                <a:ln>
                  <a:noFill/>
                </a:ln>
                <a:solidFill>
                  <a:prstClr val="black"/>
                </a:solidFill>
                <a:effectLst/>
                <a:uLnTx/>
                <a:uFillTx/>
                <a:latin typeface="Calibri"/>
                <a:ea typeface="+mn-ea"/>
                <a:cs typeface="Arial MT"/>
              </a:rPr>
              <a:t>ART</a:t>
            </a:r>
            <a:r>
              <a:rPr kumimoji="0" sz="2000" b="0" i="0" u="none" strike="noStrike" kern="1200" cap="none" spc="15" normalizeH="0" baseline="0" noProof="0" dirty="0">
                <a:ln>
                  <a:noFill/>
                </a:ln>
                <a:solidFill>
                  <a:prstClr val="black"/>
                </a:solidFill>
                <a:effectLst/>
                <a:uLnTx/>
                <a:uFillTx/>
                <a:latin typeface="Calibri"/>
                <a:ea typeface="+mn-ea"/>
                <a:cs typeface="Arial MT"/>
              </a:rPr>
              <a:t> </a:t>
            </a:r>
            <a:r>
              <a:rPr kumimoji="0" sz="2000" b="0" i="0" u="none" strike="noStrike" kern="1200" cap="none" spc="-75" normalizeH="0" baseline="0" noProof="0" dirty="0">
                <a:ln>
                  <a:noFill/>
                </a:ln>
                <a:solidFill>
                  <a:prstClr val="black"/>
                </a:solidFill>
                <a:effectLst/>
                <a:uLnTx/>
                <a:uFillTx/>
                <a:latin typeface="Calibri"/>
                <a:ea typeface="+mn-ea"/>
                <a:cs typeface="Arial MT"/>
              </a:rPr>
              <a:t>(</a:t>
            </a:r>
            <a:r>
              <a:rPr kumimoji="0" sz="2000" b="0" i="0" u="none" strike="noStrike" kern="1200" cap="none" spc="-75" normalizeH="0" baseline="0" noProof="0" dirty="0">
                <a:ln>
                  <a:noFill/>
                </a:ln>
                <a:solidFill>
                  <a:srgbClr val="FF0000"/>
                </a:solidFill>
                <a:effectLst/>
                <a:uLnTx/>
                <a:uFillTx/>
                <a:latin typeface="Calibri"/>
                <a:ea typeface="+mn-ea"/>
                <a:cs typeface="Arial MT"/>
              </a:rPr>
              <a:t>fatigue,</a:t>
            </a:r>
            <a:r>
              <a:rPr kumimoji="0" sz="2000" b="0" i="0" u="none" strike="noStrike" kern="1200" cap="none" spc="-25" normalizeH="0" baseline="0" noProof="0" dirty="0">
                <a:ln>
                  <a:noFill/>
                </a:ln>
                <a:solidFill>
                  <a:srgbClr val="FF0000"/>
                </a:solidFill>
                <a:effectLst/>
                <a:uLnTx/>
                <a:uFillTx/>
                <a:latin typeface="Calibri"/>
                <a:ea typeface="+mn-ea"/>
                <a:cs typeface="Arial MT"/>
              </a:rPr>
              <a:t> </a:t>
            </a:r>
            <a:r>
              <a:rPr kumimoji="0" sz="2000" b="0" i="0" u="none" strike="noStrike" kern="1200" cap="none" spc="-135" normalizeH="0" baseline="0" noProof="0" dirty="0">
                <a:ln>
                  <a:noFill/>
                </a:ln>
                <a:solidFill>
                  <a:srgbClr val="FF0000"/>
                </a:solidFill>
                <a:effectLst/>
                <a:uLnTx/>
                <a:uFillTx/>
                <a:latin typeface="Calibri"/>
                <a:ea typeface="+mn-ea"/>
                <a:cs typeface="Arial MT"/>
              </a:rPr>
              <a:t>headache,</a:t>
            </a:r>
            <a:r>
              <a:rPr kumimoji="0" sz="2000" b="0" i="0" u="none" strike="noStrike" kern="1200" cap="none" spc="5" normalizeH="0" baseline="0" noProof="0" dirty="0">
                <a:ln>
                  <a:noFill/>
                </a:ln>
                <a:solidFill>
                  <a:srgbClr val="FF0000"/>
                </a:solidFill>
                <a:effectLst/>
                <a:uLnTx/>
                <a:uFillTx/>
                <a:latin typeface="Calibri"/>
                <a:ea typeface="+mn-ea"/>
                <a:cs typeface="Arial MT"/>
              </a:rPr>
              <a:t> </a:t>
            </a:r>
            <a:r>
              <a:rPr kumimoji="0" sz="2000" b="0" i="0" u="none" strike="noStrike" kern="1200" cap="none" spc="-100" normalizeH="0" baseline="0" noProof="0" dirty="0">
                <a:ln>
                  <a:noFill/>
                </a:ln>
                <a:solidFill>
                  <a:srgbClr val="FF0000"/>
                </a:solidFill>
                <a:effectLst/>
                <a:uLnTx/>
                <a:uFillTx/>
                <a:latin typeface="Calibri"/>
                <a:ea typeface="+mn-ea"/>
                <a:cs typeface="Arial MT"/>
              </a:rPr>
              <a:t>gastrointestinal</a:t>
            </a:r>
            <a:r>
              <a:rPr kumimoji="0" sz="2000" b="0" i="0" u="none" strike="noStrike" kern="1200" cap="none" spc="-15" normalizeH="0" baseline="0" noProof="0" dirty="0">
                <a:ln>
                  <a:noFill/>
                </a:ln>
                <a:solidFill>
                  <a:srgbClr val="FF0000"/>
                </a:solidFill>
                <a:effectLst/>
                <a:uLnTx/>
                <a:uFillTx/>
                <a:latin typeface="Calibri"/>
                <a:ea typeface="+mn-ea"/>
                <a:cs typeface="Arial MT"/>
              </a:rPr>
              <a:t> </a:t>
            </a:r>
            <a:r>
              <a:rPr kumimoji="0" sz="2000" b="0" i="0" u="none" strike="noStrike" kern="1200" cap="none" spc="-145" normalizeH="0" baseline="0" noProof="0" dirty="0">
                <a:ln>
                  <a:noFill/>
                </a:ln>
                <a:solidFill>
                  <a:srgbClr val="FF0000"/>
                </a:solidFill>
                <a:effectLst/>
                <a:uLnTx/>
                <a:uFillTx/>
                <a:latin typeface="Calibri"/>
                <a:ea typeface="+mn-ea"/>
                <a:cs typeface="Arial MT"/>
              </a:rPr>
              <a:t>upset,</a:t>
            </a:r>
            <a:r>
              <a:rPr kumimoji="0" sz="2000" b="0" i="0" u="none" strike="noStrike" kern="1200" cap="none" spc="-10" normalizeH="0" baseline="0" noProof="0" dirty="0">
                <a:ln>
                  <a:noFill/>
                </a:ln>
                <a:solidFill>
                  <a:srgbClr val="FF0000"/>
                </a:solidFill>
                <a:effectLst/>
                <a:uLnTx/>
                <a:uFillTx/>
                <a:latin typeface="Calibri"/>
                <a:ea typeface="+mn-ea"/>
                <a:cs typeface="Arial MT"/>
              </a:rPr>
              <a:t> </a:t>
            </a:r>
            <a:r>
              <a:rPr kumimoji="0" sz="2000" b="0" i="0" u="none" strike="noStrike" kern="1200" cap="none" spc="-75" normalizeH="0" baseline="0" noProof="0" dirty="0">
                <a:ln>
                  <a:noFill/>
                </a:ln>
                <a:solidFill>
                  <a:srgbClr val="FF0000"/>
                </a:solidFill>
                <a:effectLst/>
                <a:uLnTx/>
                <a:uFillTx/>
                <a:latin typeface="Calibri"/>
                <a:ea typeface="+mn-ea"/>
                <a:cs typeface="Arial MT"/>
              </a:rPr>
              <a:t>lipoatrophy,</a:t>
            </a:r>
            <a:r>
              <a:rPr kumimoji="0" sz="2000" b="0" i="0" u="none" strike="noStrike" kern="1200" cap="none" spc="-15" normalizeH="0" baseline="0" noProof="0" dirty="0">
                <a:ln>
                  <a:noFill/>
                </a:ln>
                <a:solidFill>
                  <a:srgbClr val="FF0000"/>
                </a:solidFill>
                <a:effectLst/>
                <a:uLnTx/>
                <a:uFillTx/>
                <a:latin typeface="Calibri"/>
                <a:ea typeface="+mn-ea"/>
                <a:cs typeface="Arial MT"/>
              </a:rPr>
              <a:t> </a:t>
            </a:r>
            <a:r>
              <a:rPr kumimoji="0" sz="2000" b="0" i="0" u="none" strike="noStrike" kern="1200" cap="none" spc="-20" normalizeH="0" baseline="0" noProof="0" dirty="0">
                <a:ln>
                  <a:noFill/>
                </a:ln>
                <a:solidFill>
                  <a:srgbClr val="FF0000"/>
                </a:solidFill>
                <a:effectLst/>
                <a:uLnTx/>
                <a:uFillTx/>
                <a:latin typeface="Calibri"/>
                <a:ea typeface="+mn-ea"/>
                <a:cs typeface="Arial MT"/>
              </a:rPr>
              <a:t>bone </a:t>
            </a:r>
            <a:r>
              <a:rPr kumimoji="0" sz="2000" b="0" i="0" u="none" strike="noStrike" kern="1200" cap="none" spc="-114" normalizeH="0" baseline="0" noProof="0" dirty="0">
                <a:ln>
                  <a:noFill/>
                </a:ln>
                <a:solidFill>
                  <a:srgbClr val="FF0000"/>
                </a:solidFill>
                <a:effectLst/>
                <a:uLnTx/>
                <a:uFillTx/>
                <a:latin typeface="Calibri"/>
                <a:ea typeface="+mn-ea"/>
                <a:cs typeface="Arial MT"/>
              </a:rPr>
              <a:t>marrow</a:t>
            </a:r>
            <a:r>
              <a:rPr kumimoji="0" sz="2000" b="0" i="0" u="none" strike="noStrike" kern="1200" cap="none" spc="-20" normalizeH="0" baseline="0" noProof="0" dirty="0">
                <a:ln>
                  <a:noFill/>
                </a:ln>
                <a:solidFill>
                  <a:srgbClr val="FF0000"/>
                </a:solidFill>
                <a:effectLst/>
                <a:uLnTx/>
                <a:uFillTx/>
                <a:latin typeface="Calibri"/>
                <a:ea typeface="+mn-ea"/>
                <a:cs typeface="Arial MT"/>
              </a:rPr>
              <a:t> </a:t>
            </a:r>
            <a:r>
              <a:rPr kumimoji="0" sz="2000" b="0" i="0" u="none" strike="noStrike" kern="1200" cap="none" spc="-170" normalizeH="0" baseline="0" noProof="0" dirty="0">
                <a:ln>
                  <a:noFill/>
                </a:ln>
                <a:solidFill>
                  <a:srgbClr val="FF0000"/>
                </a:solidFill>
                <a:effectLst/>
                <a:uLnTx/>
                <a:uFillTx/>
                <a:latin typeface="Calibri"/>
                <a:ea typeface="+mn-ea"/>
                <a:cs typeface="Arial MT"/>
              </a:rPr>
              <a:t>suppression,</a:t>
            </a:r>
            <a:r>
              <a:rPr kumimoji="0" sz="2000" b="0" i="0" u="none" strike="noStrike" kern="1200" cap="none" spc="-40" normalizeH="0" baseline="0" noProof="0" dirty="0">
                <a:ln>
                  <a:noFill/>
                </a:ln>
                <a:solidFill>
                  <a:srgbClr val="FF0000"/>
                </a:solidFill>
                <a:effectLst/>
                <a:uLnTx/>
                <a:uFillTx/>
                <a:latin typeface="Calibri"/>
                <a:ea typeface="+mn-ea"/>
                <a:cs typeface="Arial MT"/>
              </a:rPr>
              <a:t> </a:t>
            </a:r>
            <a:r>
              <a:rPr kumimoji="0" sz="2000" b="0" i="0" u="none" strike="noStrike" kern="1200" cap="none" spc="-85" normalizeH="0" baseline="0" noProof="0" dirty="0">
                <a:ln>
                  <a:noFill/>
                </a:ln>
                <a:solidFill>
                  <a:srgbClr val="FF0000"/>
                </a:solidFill>
                <a:effectLst/>
                <a:uLnTx/>
                <a:uFillTx/>
                <a:latin typeface="Calibri"/>
                <a:ea typeface="+mn-ea"/>
                <a:cs typeface="Arial MT"/>
              </a:rPr>
              <a:t>and</a:t>
            </a:r>
            <a:r>
              <a:rPr kumimoji="0" sz="2000" b="0" i="0" u="none" strike="noStrike" kern="1200" cap="none" spc="-5" normalizeH="0" baseline="0" noProof="0" dirty="0">
                <a:ln>
                  <a:noFill/>
                </a:ln>
                <a:solidFill>
                  <a:srgbClr val="FF0000"/>
                </a:solidFill>
                <a:effectLst/>
                <a:uLnTx/>
                <a:uFillTx/>
                <a:latin typeface="Calibri"/>
                <a:ea typeface="+mn-ea"/>
                <a:cs typeface="Arial MT"/>
              </a:rPr>
              <a:t> </a:t>
            </a:r>
            <a:r>
              <a:rPr kumimoji="0" sz="2000" b="0" i="0" u="none" strike="noStrike" kern="1200" cap="none" spc="-120" normalizeH="0" baseline="0" noProof="0" dirty="0">
                <a:ln>
                  <a:noFill/>
                </a:ln>
                <a:solidFill>
                  <a:srgbClr val="FF0000"/>
                </a:solidFill>
                <a:effectLst/>
                <a:uLnTx/>
                <a:uFillTx/>
                <a:latin typeface="Calibri"/>
                <a:ea typeface="+mn-ea"/>
                <a:cs typeface="Arial MT"/>
              </a:rPr>
              <a:t>myopathy</a:t>
            </a:r>
            <a:r>
              <a:rPr kumimoji="0" sz="2000" b="0" i="0" u="none" strike="noStrike" kern="1200" cap="none" spc="-120" normalizeH="0" baseline="0" noProof="0" dirty="0">
                <a:ln>
                  <a:noFill/>
                </a:ln>
                <a:solidFill>
                  <a:prstClr val="black"/>
                </a:solidFill>
                <a:effectLst/>
                <a:uLnTx/>
                <a:uFillTx/>
                <a:latin typeface="Calibri"/>
                <a:ea typeface="+mn-ea"/>
                <a:cs typeface="Arial MT"/>
              </a:rPr>
              <a:t>)</a:t>
            </a:r>
            <a:r>
              <a:rPr kumimoji="0" sz="2000" b="0" i="0" u="none" strike="noStrike" kern="1200" cap="none" spc="-30" normalizeH="0" baseline="0" noProof="0" dirty="0">
                <a:ln>
                  <a:noFill/>
                </a:ln>
                <a:solidFill>
                  <a:prstClr val="black"/>
                </a:solidFill>
                <a:effectLst/>
                <a:uLnTx/>
                <a:uFillTx/>
                <a:latin typeface="Calibri"/>
                <a:ea typeface="+mn-ea"/>
                <a:cs typeface="Arial MT"/>
              </a:rPr>
              <a:t> </a:t>
            </a:r>
            <a:r>
              <a:rPr kumimoji="0" sz="2000" b="0" i="0" u="none" strike="noStrike" kern="1200" cap="none" spc="-170" normalizeH="0" baseline="0" noProof="0" dirty="0">
                <a:ln>
                  <a:noFill/>
                </a:ln>
                <a:solidFill>
                  <a:prstClr val="black"/>
                </a:solidFill>
                <a:effectLst/>
                <a:uLnTx/>
                <a:uFillTx/>
                <a:latin typeface="Calibri"/>
                <a:ea typeface="+mn-ea"/>
                <a:cs typeface="Arial MT"/>
              </a:rPr>
              <a:t>should</a:t>
            </a:r>
            <a:r>
              <a:rPr kumimoji="0" sz="2000" b="0" i="0" u="none" strike="noStrike" kern="1200" cap="none" spc="-20" normalizeH="0" baseline="0" noProof="0" dirty="0">
                <a:ln>
                  <a:noFill/>
                </a:ln>
                <a:solidFill>
                  <a:prstClr val="black"/>
                </a:solidFill>
                <a:effectLst/>
                <a:uLnTx/>
                <a:uFillTx/>
                <a:latin typeface="Calibri"/>
                <a:ea typeface="+mn-ea"/>
                <a:cs typeface="Arial MT"/>
              </a:rPr>
              <a:t> be</a:t>
            </a:r>
            <a:r>
              <a:rPr kumimoji="0" sz="2000" b="0" i="0" u="none" strike="noStrike" kern="1200" cap="none" spc="0" normalizeH="0" baseline="0" noProof="0" dirty="0">
                <a:ln>
                  <a:noFill/>
                </a:ln>
                <a:solidFill>
                  <a:prstClr val="black"/>
                </a:solidFill>
                <a:effectLst/>
                <a:uLnTx/>
                <a:uFillTx/>
                <a:latin typeface="Calibri"/>
                <a:ea typeface="+mn-ea"/>
                <a:cs typeface="Arial MT"/>
              </a:rPr>
              <a:t> </a:t>
            </a:r>
            <a:r>
              <a:rPr kumimoji="0" sz="2000" b="0" i="0" u="none" strike="noStrike" kern="1200" cap="none" spc="-210" normalizeH="0" baseline="0" noProof="0" dirty="0">
                <a:ln>
                  <a:noFill/>
                </a:ln>
                <a:solidFill>
                  <a:prstClr val="black"/>
                </a:solidFill>
                <a:effectLst/>
                <a:uLnTx/>
                <a:uFillTx/>
                <a:latin typeface="Calibri"/>
                <a:ea typeface="+mn-ea"/>
                <a:cs typeface="Arial MT"/>
              </a:rPr>
              <a:t>assessed</a:t>
            </a:r>
            <a:r>
              <a:rPr kumimoji="0" sz="2000" b="0" i="0" u="none" strike="noStrike" kern="1200" cap="none" spc="-30" normalizeH="0" baseline="0" noProof="0" dirty="0">
                <a:ln>
                  <a:noFill/>
                </a:ln>
                <a:solidFill>
                  <a:prstClr val="black"/>
                </a:solidFill>
                <a:effectLst/>
                <a:uLnTx/>
                <a:uFillTx/>
                <a:latin typeface="Calibri"/>
                <a:ea typeface="+mn-ea"/>
                <a:cs typeface="Arial MT"/>
              </a:rPr>
              <a:t> </a:t>
            </a:r>
            <a:r>
              <a:rPr kumimoji="0" sz="2000" b="0" i="0" u="none" strike="noStrike" kern="1200" cap="none" spc="-100" normalizeH="0" baseline="0" noProof="0" dirty="0">
                <a:ln>
                  <a:noFill/>
                </a:ln>
                <a:solidFill>
                  <a:prstClr val="black"/>
                </a:solidFill>
                <a:effectLst/>
                <a:uLnTx/>
                <a:uFillTx/>
                <a:latin typeface="Calibri"/>
                <a:ea typeface="+mn-ea"/>
                <a:cs typeface="Arial MT"/>
              </a:rPr>
              <a:t>based</a:t>
            </a:r>
            <a:r>
              <a:rPr kumimoji="0" sz="2000" b="0" i="0" u="none" strike="noStrike" kern="1200" cap="none" spc="-30" normalizeH="0" baseline="0" noProof="0" dirty="0">
                <a:ln>
                  <a:noFill/>
                </a:ln>
                <a:solidFill>
                  <a:prstClr val="black"/>
                </a:solidFill>
                <a:effectLst/>
                <a:uLnTx/>
                <a:uFillTx/>
                <a:latin typeface="Calibri"/>
                <a:ea typeface="+mn-ea"/>
                <a:cs typeface="Arial MT"/>
              </a:rPr>
              <a:t> </a:t>
            </a:r>
            <a:r>
              <a:rPr kumimoji="0" sz="2000" b="0" i="0" u="none" strike="noStrike" kern="1200" cap="none" spc="-180" normalizeH="0" baseline="0" noProof="0" dirty="0">
                <a:ln>
                  <a:noFill/>
                </a:ln>
                <a:solidFill>
                  <a:prstClr val="black"/>
                </a:solidFill>
                <a:effectLst/>
                <a:uLnTx/>
                <a:uFillTx/>
                <a:latin typeface="Calibri"/>
                <a:ea typeface="+mn-ea"/>
                <a:cs typeface="Arial MT"/>
              </a:rPr>
              <a:t>on</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120" normalizeH="0" baseline="0" noProof="0" dirty="0">
                <a:ln>
                  <a:noFill/>
                </a:ln>
                <a:solidFill>
                  <a:prstClr val="black"/>
                </a:solidFill>
                <a:effectLst/>
                <a:uLnTx/>
                <a:uFillTx/>
                <a:latin typeface="Calibri"/>
                <a:ea typeface="+mn-ea"/>
                <a:cs typeface="Arial MT"/>
              </a:rPr>
              <a:t>the</a:t>
            </a:r>
            <a:r>
              <a:rPr kumimoji="0" sz="2000" b="0" i="0" u="none" strike="noStrike" kern="1200" cap="none" spc="0" normalizeH="0" baseline="0" noProof="0" dirty="0">
                <a:ln>
                  <a:noFill/>
                </a:ln>
                <a:solidFill>
                  <a:prstClr val="black"/>
                </a:solidFill>
                <a:effectLst/>
                <a:uLnTx/>
                <a:uFillTx/>
                <a:latin typeface="Calibri"/>
                <a:ea typeface="+mn-ea"/>
                <a:cs typeface="Arial MT"/>
              </a:rPr>
              <a:t> </a:t>
            </a:r>
            <a:r>
              <a:rPr kumimoji="0" sz="2000" b="0" i="0" u="none" strike="noStrike" kern="1200" cap="none" spc="-50" normalizeH="0" baseline="0" noProof="0" dirty="0">
                <a:ln>
                  <a:noFill/>
                </a:ln>
                <a:solidFill>
                  <a:prstClr val="black"/>
                </a:solidFill>
                <a:effectLst/>
                <a:uLnTx/>
                <a:uFillTx/>
                <a:latin typeface="Calibri"/>
                <a:ea typeface="+mn-ea"/>
                <a:cs typeface="Arial MT"/>
              </a:rPr>
              <a:t>particular</a:t>
            </a:r>
            <a:r>
              <a:rPr kumimoji="0" sz="2000" b="0" i="0" u="none" strike="noStrike" kern="1200" cap="none" spc="-15" normalizeH="0" baseline="0" noProof="0" dirty="0">
                <a:ln>
                  <a:noFill/>
                </a:ln>
                <a:solidFill>
                  <a:prstClr val="black"/>
                </a:solidFill>
                <a:effectLst/>
                <a:uLnTx/>
                <a:uFillTx/>
                <a:latin typeface="Calibri"/>
                <a:ea typeface="+mn-ea"/>
                <a:cs typeface="Arial MT"/>
              </a:rPr>
              <a:t> </a:t>
            </a:r>
            <a:r>
              <a:rPr kumimoji="0" sz="2000" b="0" i="0" u="none" strike="noStrike" kern="1200" cap="none" spc="-50" normalizeH="0" baseline="0" noProof="0" dirty="0">
                <a:ln>
                  <a:noFill/>
                </a:ln>
                <a:solidFill>
                  <a:prstClr val="black"/>
                </a:solidFill>
                <a:effectLst/>
                <a:uLnTx/>
                <a:uFillTx/>
                <a:latin typeface="Calibri"/>
                <a:ea typeface="+mn-ea"/>
                <a:cs typeface="Arial MT"/>
              </a:rPr>
              <a:t>drug</a:t>
            </a:r>
            <a:r>
              <a:rPr kumimoji="0" sz="2000" b="0" i="0" u="none" strike="noStrike" kern="1200" cap="none" spc="-20" normalizeH="0" baseline="0" noProof="0" dirty="0">
                <a:ln>
                  <a:noFill/>
                </a:ln>
                <a:solidFill>
                  <a:prstClr val="black"/>
                </a:solidFill>
                <a:effectLst/>
                <a:uLnTx/>
                <a:uFillTx/>
                <a:latin typeface="Calibri"/>
                <a:ea typeface="+mn-ea"/>
                <a:cs typeface="Arial MT"/>
              </a:rPr>
              <a:t> </a:t>
            </a:r>
            <a:r>
              <a:rPr kumimoji="0" sz="2000" b="0" i="0" u="none" strike="noStrike" kern="1200" cap="none" spc="-55" normalizeH="0" baseline="0" noProof="0" dirty="0">
                <a:ln>
                  <a:noFill/>
                </a:ln>
                <a:solidFill>
                  <a:prstClr val="black"/>
                </a:solidFill>
                <a:effectLst/>
                <a:uLnTx/>
                <a:uFillTx/>
                <a:latin typeface="Calibri"/>
                <a:ea typeface="+mn-ea"/>
                <a:cs typeface="Arial MT"/>
              </a:rPr>
              <a:t>regimen</a:t>
            </a:r>
            <a:r>
              <a:rPr kumimoji="0" sz="2000" b="0" i="0" u="none" strike="noStrike" kern="1200" cap="none" spc="-55" normalizeH="0" baseline="0" noProof="0" dirty="0">
                <a:ln>
                  <a:noFill/>
                </a:ln>
                <a:solidFill>
                  <a:prstClr val="black"/>
                </a:solidFill>
                <a:effectLst/>
                <a:uLnTx/>
                <a:uFillTx/>
                <a:latin typeface="Arial MT"/>
                <a:ea typeface="+mn-ea"/>
                <a:cs typeface="Arial MT"/>
              </a:rPr>
              <a:t>.</a:t>
            </a:r>
            <a:endParaRPr kumimoji="0" sz="2000" b="0" i="0" u="none" strike="noStrike" kern="1200" cap="none" spc="0" normalizeH="0" baseline="0" noProof="0">
              <a:ln>
                <a:noFill/>
              </a:ln>
              <a:solidFill>
                <a:prstClr val="black"/>
              </a:solidFill>
              <a:effectLst/>
              <a:uLnTx/>
              <a:uFillTx/>
              <a:latin typeface="Arial MT"/>
              <a:ea typeface="+mn-ea"/>
              <a:cs typeface="Arial MT"/>
            </a:endParaRPr>
          </a:p>
        </p:txBody>
      </p:sp>
      <p:sp>
        <p:nvSpPr>
          <p:cNvPr id="10" name="مربع نص 9">
            <a:extLst>
              <a:ext uri="{FF2B5EF4-FFF2-40B4-BE49-F238E27FC236}">
                <a16:creationId xmlns:a16="http://schemas.microsoft.com/office/drawing/2014/main" id="{E4026EFD-B225-9D07-5FD5-7D73AB9C0615}"/>
              </a:ext>
            </a:extLst>
          </p:cNvPr>
          <p:cNvSpPr txBox="1"/>
          <p:nvPr/>
        </p:nvSpPr>
        <p:spPr>
          <a:xfrm>
            <a:off x="865909" y="2028702"/>
            <a:ext cx="107125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As with all patients with HIV, CBC, BUN, creatinine, and liver function tests</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are checked prior to</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ART initiation and every three to six months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thereafter.Urinalysis</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4" name="مربع نص 13">
            <a:extLst>
              <a:ext uri="{FF2B5EF4-FFF2-40B4-BE49-F238E27FC236}">
                <a16:creationId xmlns:a16="http://schemas.microsoft.com/office/drawing/2014/main" id="{750BB859-7AF9-C591-DFC2-E5C594E88335}"/>
              </a:ext>
            </a:extLst>
          </p:cNvPr>
          <p:cNvSpPr txBox="1"/>
          <p:nvPr/>
        </p:nvSpPr>
        <p:spPr>
          <a:xfrm rot="10800000" flipV="1">
            <a:off x="762762" y="3429000"/>
            <a:ext cx="10279578" cy="1138773"/>
          </a:xfrm>
          <a:prstGeom prst="rect">
            <a:avLst/>
          </a:prstGeom>
          <a:noFill/>
        </p:spPr>
        <p:txBody>
          <a:bodyPr wrap="square">
            <a:spAutoFit/>
          </a:bodyPr>
          <a:lstStyle/>
          <a:p>
            <a:pPr marL="283210" marR="0" lvl="0" indent="-273050" algn="l" defTabSz="914400" rtl="0" eaLnBrk="1" fontAlgn="auto" latinLnBrk="0" hangingPunct="1">
              <a:lnSpc>
                <a:spcPct val="100000"/>
              </a:lnSpc>
              <a:spcBef>
                <a:spcPts val="1055"/>
              </a:spcBef>
              <a:spcAft>
                <a:spcPts val="0"/>
              </a:spcAft>
              <a:buClrTx/>
              <a:buSzPct val="96000"/>
              <a:buFont typeface="Wingdings" panose="05000000000000000000"/>
              <a:buChar char=""/>
              <a:tabLst>
                <a:tab pos="283210" algn="l"/>
              </a:tabLst>
              <a:defRPr/>
            </a:pPr>
            <a:r>
              <a:rPr kumimoji="0" lang="en-US" sz="2000" b="1" i="0" u="sng" strike="noStrike" kern="1200" cap="none" spc="-229"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Testing</a:t>
            </a:r>
            <a:r>
              <a:rPr kumimoji="0" lang="en-US" sz="2000" b="1" i="0" u="sng" strike="noStrike" kern="1200" cap="none" spc="-1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lang="en-US" sz="2000" b="1" i="0" u="sng" strike="noStrike" kern="1200" cap="none" spc="-150"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for</a:t>
            </a:r>
            <a:r>
              <a:rPr kumimoji="0" lang="en-US" sz="2000" b="1" i="0" u="sng" strike="noStrike" kern="1200" cap="none" spc="-2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 </a:t>
            </a:r>
            <a:r>
              <a:rPr kumimoji="0" lang="en-US" sz="2000" b="1" i="0" u="sng" strike="noStrike" kern="1200" cap="none" spc="-125" normalizeH="0" baseline="0" noProof="0" dirty="0">
                <a:ln>
                  <a:noFill/>
                </a:ln>
                <a:solidFill>
                  <a:srgbClr val="378DA6"/>
                </a:solidFill>
                <a:effectLst/>
                <a:uLnTx/>
                <a:uFill>
                  <a:solidFill>
                    <a:srgbClr val="378DA6"/>
                  </a:solidFill>
                </a:uFill>
                <a:latin typeface="Arial" panose="020B0604020202020204"/>
                <a:ea typeface="+mn-ea"/>
                <a:cs typeface="Arial" panose="020B0604020202020204"/>
              </a:rPr>
              <a:t>tuberculosis: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12700" marR="195580" lvl="0" indent="0" algn="l" defTabSz="914400" rtl="0" eaLnBrk="1" fontAlgn="auto" latinLnBrk="0" hangingPunct="1">
              <a:lnSpc>
                <a:spcPts val="2160"/>
              </a:lnSpc>
              <a:spcBef>
                <a:spcPts val="1455"/>
              </a:spcBef>
              <a:spcAft>
                <a:spcPts val="0"/>
              </a:spcAft>
              <a:buClrTx/>
              <a:buSzTx/>
              <a:buFontTx/>
              <a:buNone/>
              <a:tabLst/>
              <a:defRPr/>
            </a:pPr>
            <a:r>
              <a:rPr kumimoji="0" lang="en-US" sz="1800" b="0" i="0" u="none" strike="noStrike" kern="1200" cap="none" spc="-160" normalizeH="0" baseline="0" noProof="0" dirty="0">
                <a:ln>
                  <a:noFill/>
                </a:ln>
                <a:solidFill>
                  <a:prstClr val="black"/>
                </a:solidFill>
                <a:effectLst/>
                <a:uLnTx/>
                <a:uFillTx/>
                <a:latin typeface="Arial MT"/>
                <a:ea typeface="+mn-ea"/>
                <a:cs typeface="Arial MT"/>
              </a:rPr>
              <a:t>Patients</a:t>
            </a:r>
            <a:r>
              <a:rPr kumimoji="0" lang="en-US" sz="1800" b="0" i="0" u="none" strike="noStrike" kern="1200" cap="none" spc="-4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95" normalizeH="0" baseline="0" noProof="0" dirty="0">
                <a:ln>
                  <a:noFill/>
                </a:ln>
                <a:solidFill>
                  <a:prstClr val="black"/>
                </a:solidFill>
                <a:effectLst/>
                <a:uLnTx/>
                <a:uFillTx/>
                <a:latin typeface="Arial MT"/>
                <a:ea typeface="+mn-ea"/>
                <a:cs typeface="Arial MT"/>
              </a:rPr>
              <a:t>with</a:t>
            </a:r>
            <a:r>
              <a:rPr kumimoji="0" lang="en-US" sz="1800" b="0" i="0" u="none" strike="noStrike" kern="1200" cap="none" spc="1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75" normalizeH="0" baseline="0" noProof="0" dirty="0">
                <a:ln>
                  <a:noFill/>
                </a:ln>
                <a:solidFill>
                  <a:prstClr val="black"/>
                </a:solidFill>
                <a:effectLst/>
                <a:uLnTx/>
                <a:uFillTx/>
                <a:latin typeface="Arial MT"/>
                <a:ea typeface="+mn-ea"/>
                <a:cs typeface="Arial MT"/>
              </a:rPr>
              <a:t>HIV</a:t>
            </a:r>
            <a:r>
              <a:rPr kumimoji="0" lang="en-US" sz="1800" b="0" i="0" u="none" strike="noStrike" kern="1200" cap="none" spc="-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0" normalizeH="0" baseline="0" noProof="0" dirty="0">
                <a:ln>
                  <a:noFill/>
                </a:ln>
                <a:solidFill>
                  <a:prstClr val="black"/>
                </a:solidFill>
                <a:effectLst/>
                <a:uLnTx/>
                <a:uFillTx/>
                <a:latin typeface="Arial MT"/>
                <a:ea typeface="+mn-ea"/>
                <a:cs typeface="Arial MT"/>
              </a:rPr>
              <a:t>are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at</a:t>
            </a:r>
            <a:r>
              <a:rPr kumimoji="0" lang="en-US" sz="1800" b="0" i="0" u="none" strike="noStrike" kern="1200" cap="none" spc="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30" normalizeH="0" baseline="0" noProof="0" dirty="0">
                <a:ln>
                  <a:noFill/>
                </a:ln>
                <a:solidFill>
                  <a:prstClr val="black"/>
                </a:solidFill>
                <a:effectLst/>
                <a:uLnTx/>
                <a:uFillTx/>
                <a:latin typeface="Arial MT"/>
                <a:ea typeface="+mn-ea"/>
                <a:cs typeface="Arial MT"/>
              </a:rPr>
              <a:t>high</a:t>
            </a:r>
            <a:r>
              <a:rPr kumimoji="0" lang="en-US" sz="1800" b="0" i="0" u="none" strike="noStrike" kern="1200" cap="none" spc="-2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20" normalizeH="0" baseline="0" noProof="0" dirty="0">
                <a:ln>
                  <a:noFill/>
                </a:ln>
                <a:solidFill>
                  <a:prstClr val="black"/>
                </a:solidFill>
                <a:effectLst/>
                <a:uLnTx/>
                <a:uFillTx/>
                <a:latin typeface="Arial MT"/>
                <a:ea typeface="+mn-ea"/>
                <a:cs typeface="Arial MT"/>
              </a:rPr>
              <a:t>risk</a:t>
            </a:r>
            <a:r>
              <a:rPr kumimoji="0" lang="en-US" sz="1800" b="0" i="0" u="none" strike="noStrike" kern="1200" cap="none" spc="-1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of</a:t>
            </a:r>
            <a:r>
              <a:rPr kumimoji="0" lang="en-US" sz="1800" b="0" i="0" u="none" strike="noStrike" kern="1200" cap="none" spc="5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90" normalizeH="0" baseline="0" noProof="0" dirty="0">
                <a:ln>
                  <a:noFill/>
                </a:ln>
                <a:solidFill>
                  <a:prstClr val="black"/>
                </a:solidFill>
                <a:effectLst/>
                <a:uLnTx/>
                <a:uFillTx/>
                <a:latin typeface="Arial MT"/>
                <a:ea typeface="+mn-ea"/>
                <a:cs typeface="Arial MT"/>
              </a:rPr>
              <a:t>developing</a:t>
            </a:r>
            <a:r>
              <a:rPr kumimoji="0" lang="en-US" sz="1800" b="0" i="0" u="none" strike="noStrike" kern="1200" cap="none" spc="-4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95" normalizeH="0" baseline="0" noProof="0" dirty="0">
                <a:ln>
                  <a:noFill/>
                </a:ln>
                <a:solidFill>
                  <a:prstClr val="black"/>
                </a:solidFill>
                <a:effectLst/>
                <a:uLnTx/>
                <a:uFillTx/>
                <a:latin typeface="Arial MT"/>
                <a:ea typeface="+mn-ea"/>
                <a:cs typeface="Arial MT"/>
              </a:rPr>
              <a:t>active</a:t>
            </a:r>
            <a:r>
              <a:rPr kumimoji="0" lang="en-US" sz="1800" b="0" i="0" u="none" strike="noStrike" kern="1200" cap="none" spc="-1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40" normalizeH="0" baseline="0" noProof="0" dirty="0">
                <a:ln>
                  <a:noFill/>
                </a:ln>
                <a:solidFill>
                  <a:prstClr val="black"/>
                </a:solidFill>
                <a:effectLst/>
                <a:uLnTx/>
                <a:uFillTx/>
                <a:latin typeface="Arial MT"/>
                <a:ea typeface="+mn-ea"/>
                <a:cs typeface="Arial MT"/>
              </a:rPr>
              <a:t>disease</a:t>
            </a:r>
            <a:r>
              <a:rPr kumimoji="0" lang="en-US" sz="1800" b="0" i="0" u="none" strike="noStrike" kern="1200" cap="none" spc="-4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after</a:t>
            </a:r>
            <a:r>
              <a:rPr kumimoji="0" lang="en-US" sz="1800" b="0" i="0" u="none" strike="noStrike" kern="1200" cap="none" spc="-1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05" normalizeH="0" baseline="0" noProof="0" dirty="0">
                <a:ln>
                  <a:noFill/>
                </a:ln>
                <a:solidFill>
                  <a:prstClr val="black"/>
                </a:solidFill>
                <a:effectLst/>
                <a:uLnTx/>
                <a:uFillTx/>
                <a:latin typeface="Arial MT"/>
                <a:ea typeface="+mn-ea"/>
                <a:cs typeface="Arial MT"/>
              </a:rPr>
              <a:t>infection</a:t>
            </a:r>
            <a:r>
              <a:rPr kumimoji="0" lang="en-US" sz="1800" b="0" i="0" u="none" strike="noStrike" kern="1200" cap="none" spc="-4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20" normalizeH="0" baseline="0" noProof="0" dirty="0">
                <a:ln>
                  <a:noFill/>
                </a:ln>
                <a:solidFill>
                  <a:prstClr val="black"/>
                </a:solidFill>
                <a:effectLst/>
                <a:uLnTx/>
                <a:uFillTx/>
                <a:latin typeface="Arial MT"/>
                <a:ea typeface="+mn-ea"/>
                <a:cs typeface="Arial MT"/>
              </a:rPr>
              <a:t>with </a:t>
            </a:r>
            <a:r>
              <a:rPr kumimoji="0" lang="en-US" sz="1800" b="0" i="0" u="none" strike="noStrike" kern="1200" cap="none" spc="-120" normalizeH="0" baseline="0" noProof="0" dirty="0">
                <a:ln>
                  <a:noFill/>
                </a:ln>
                <a:solidFill>
                  <a:prstClr val="black"/>
                </a:solidFill>
                <a:effectLst/>
                <a:uLnTx/>
                <a:uFillTx/>
                <a:latin typeface="Arial MT"/>
                <a:ea typeface="+mn-ea"/>
                <a:cs typeface="Arial MT"/>
              </a:rPr>
              <a:t>Mycobacterium</a:t>
            </a:r>
            <a:r>
              <a:rPr kumimoji="0" lang="en-US" sz="1800" b="0" i="0" u="none" strike="noStrike" kern="1200" cap="none" spc="-5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40" normalizeH="0" baseline="0" noProof="0" dirty="0">
                <a:ln>
                  <a:noFill/>
                </a:ln>
                <a:solidFill>
                  <a:prstClr val="black"/>
                </a:solidFill>
                <a:effectLst/>
                <a:uLnTx/>
                <a:uFillTx/>
                <a:latin typeface="Arial MT"/>
                <a:ea typeface="+mn-ea"/>
                <a:cs typeface="Arial MT"/>
              </a:rPr>
              <a:t>tuberculosis</a:t>
            </a:r>
            <a:r>
              <a:rPr kumimoji="0" lang="en-US" sz="1800" b="0" i="0" u="none" strike="noStrike" kern="1200" cap="none" spc="-5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a:t>
            </a:r>
            <a:r>
              <a:rPr kumimoji="0" lang="en-US" sz="1800" b="0" i="0" u="none" strike="noStrike" kern="1200" cap="none" spc="-4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70" normalizeH="0" baseline="0" noProof="0" dirty="0">
                <a:ln>
                  <a:noFill/>
                </a:ln>
                <a:solidFill>
                  <a:prstClr val="black"/>
                </a:solidFill>
                <a:effectLst/>
                <a:uLnTx/>
                <a:uFillTx/>
                <a:latin typeface="Arial MT"/>
                <a:ea typeface="+mn-ea"/>
                <a:cs typeface="Arial MT"/>
              </a:rPr>
              <a:t>For</a:t>
            </a:r>
            <a:r>
              <a:rPr kumimoji="0" lang="en-US" sz="1800" b="0" i="0" u="none" strike="noStrike" kern="1200" cap="none" spc="-2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55" normalizeH="0" baseline="0" noProof="0" dirty="0">
                <a:ln>
                  <a:noFill/>
                </a:ln>
                <a:solidFill>
                  <a:prstClr val="black"/>
                </a:solidFill>
                <a:effectLst/>
                <a:uLnTx/>
                <a:uFillTx/>
                <a:latin typeface="Arial MT"/>
                <a:ea typeface="+mn-ea"/>
                <a:cs typeface="Arial MT"/>
              </a:rPr>
              <a:t>this</a:t>
            </a:r>
            <a:r>
              <a:rPr kumimoji="0" lang="en-US" sz="1800" b="0" i="0" u="none" strike="noStrike" kern="1200" cap="none" spc="-2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35" normalizeH="0" baseline="0" noProof="0" dirty="0">
                <a:ln>
                  <a:noFill/>
                </a:ln>
                <a:solidFill>
                  <a:prstClr val="black"/>
                </a:solidFill>
                <a:effectLst/>
                <a:uLnTx/>
                <a:uFillTx/>
                <a:latin typeface="Arial MT"/>
                <a:ea typeface="+mn-ea"/>
                <a:cs typeface="Arial MT"/>
              </a:rPr>
              <a:t>reason,</a:t>
            </a:r>
            <a:r>
              <a:rPr kumimoji="0" lang="en-US" sz="1800" b="0" i="0" u="none" strike="noStrike" kern="1200" cap="none" spc="-5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all</a:t>
            </a:r>
            <a:r>
              <a:rPr kumimoji="0" lang="en-US" sz="1800" b="0" i="0" u="none" strike="noStrike" kern="1200" cap="none" spc="-2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70" normalizeH="0" baseline="0" noProof="0" dirty="0">
                <a:ln>
                  <a:noFill/>
                </a:ln>
                <a:solidFill>
                  <a:prstClr val="black"/>
                </a:solidFill>
                <a:effectLst/>
                <a:uLnTx/>
                <a:uFillTx/>
                <a:latin typeface="Arial MT"/>
                <a:ea typeface="+mn-ea"/>
                <a:cs typeface="Arial MT"/>
              </a:rPr>
              <a:t>persons</a:t>
            </a:r>
            <a:r>
              <a:rPr kumimoji="0" lang="en-US" sz="1800" b="0" i="0" u="none" strike="noStrike" kern="1200" cap="none" spc="-3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70" normalizeH="0" baseline="0" noProof="0" dirty="0">
                <a:ln>
                  <a:noFill/>
                </a:ln>
                <a:solidFill>
                  <a:prstClr val="black"/>
                </a:solidFill>
                <a:effectLst/>
                <a:uLnTx/>
                <a:uFillTx/>
                <a:latin typeface="Arial MT"/>
                <a:ea typeface="+mn-ea"/>
                <a:cs typeface="Arial MT"/>
              </a:rPr>
              <a:t>should</a:t>
            </a:r>
            <a:r>
              <a:rPr kumimoji="0" lang="en-US" sz="1800" b="0" i="0" u="none" strike="noStrike" kern="1200" cap="none" spc="-4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20" normalizeH="0" baseline="0" noProof="0" dirty="0">
                <a:ln>
                  <a:noFill/>
                </a:ln>
                <a:solidFill>
                  <a:prstClr val="black"/>
                </a:solidFill>
                <a:effectLst/>
                <a:uLnTx/>
                <a:uFillTx/>
                <a:latin typeface="Arial MT"/>
                <a:ea typeface="+mn-ea"/>
                <a:cs typeface="Arial MT"/>
              </a:rPr>
              <a:t>be </a:t>
            </a:r>
            <a:r>
              <a:rPr kumimoji="0" lang="en-US" sz="1800" b="0" i="0" u="none" strike="noStrike" kern="1200" cap="none" spc="-100" normalizeH="0" baseline="0" noProof="0" dirty="0">
                <a:ln>
                  <a:noFill/>
                </a:ln>
                <a:solidFill>
                  <a:prstClr val="black"/>
                </a:solidFill>
                <a:effectLst/>
                <a:uLnTx/>
                <a:uFillTx/>
                <a:latin typeface="Arial MT"/>
                <a:ea typeface="+mn-ea"/>
                <a:cs typeface="Arial MT"/>
              </a:rPr>
              <a:t>tested</a:t>
            </a:r>
            <a:r>
              <a:rPr kumimoji="0" lang="en-US" sz="1800" b="0" i="0" u="none" strike="noStrike" kern="1200" cap="none" spc="-4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for</a:t>
            </a:r>
            <a:r>
              <a:rPr kumimoji="0" lang="en-US" sz="1800" b="0" i="0" u="none" strike="noStrike" kern="1200" cap="none" spc="-4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65" normalizeH="0" baseline="0" noProof="0" dirty="0">
                <a:ln>
                  <a:noFill/>
                </a:ln>
                <a:solidFill>
                  <a:prstClr val="black"/>
                </a:solidFill>
                <a:effectLst/>
                <a:uLnTx/>
                <a:uFillTx/>
                <a:latin typeface="Arial MT"/>
                <a:ea typeface="+mn-ea"/>
                <a:cs typeface="Arial MT"/>
              </a:rPr>
              <a:t>latent</a:t>
            </a:r>
            <a:r>
              <a:rPr kumimoji="0" lang="en-US" sz="1800" b="0" i="0" u="none" strike="noStrike" kern="1200" cap="none" spc="-3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05" normalizeH="0" baseline="0" noProof="0" dirty="0">
                <a:ln>
                  <a:noFill/>
                </a:ln>
                <a:solidFill>
                  <a:prstClr val="black"/>
                </a:solidFill>
                <a:effectLst/>
                <a:uLnTx/>
                <a:uFillTx/>
                <a:latin typeface="Arial MT"/>
                <a:ea typeface="+mn-ea"/>
                <a:cs typeface="Arial MT"/>
              </a:rPr>
              <a:t>tuberculosis infection</a:t>
            </a:r>
            <a:r>
              <a:rPr kumimoji="0" lang="en-US" sz="1800" b="0" i="0" u="none" strike="noStrike" kern="1200" cap="none" spc="-3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0" normalizeH="0" baseline="0" noProof="0" dirty="0">
                <a:ln>
                  <a:noFill/>
                </a:ln>
                <a:solidFill>
                  <a:prstClr val="black"/>
                </a:solidFill>
                <a:effectLst/>
                <a:uLnTx/>
                <a:uFillTx/>
                <a:latin typeface="Arial MT"/>
                <a:ea typeface="+mn-ea"/>
                <a:cs typeface="Arial MT"/>
              </a:rPr>
              <a:t>after</a:t>
            </a:r>
            <a:r>
              <a:rPr kumimoji="0" lang="en-US" sz="1800" b="0" i="0" u="none" strike="noStrike" kern="1200" cap="none" spc="-2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75" normalizeH="0" baseline="0" noProof="0" dirty="0">
                <a:ln>
                  <a:noFill/>
                </a:ln>
                <a:solidFill>
                  <a:prstClr val="black"/>
                </a:solidFill>
                <a:effectLst/>
                <a:uLnTx/>
                <a:uFillTx/>
                <a:latin typeface="Arial MT"/>
                <a:ea typeface="+mn-ea"/>
                <a:cs typeface="Arial MT"/>
              </a:rPr>
              <a:t>HIV</a:t>
            </a:r>
            <a:r>
              <a:rPr kumimoji="0" lang="en-US" sz="1800" b="0" i="0" u="none" strike="noStrike" kern="1200" cap="none" spc="-5"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75" normalizeH="0" baseline="0" noProof="0" dirty="0">
                <a:ln>
                  <a:noFill/>
                </a:ln>
                <a:solidFill>
                  <a:prstClr val="black"/>
                </a:solidFill>
                <a:effectLst/>
                <a:uLnTx/>
                <a:uFillTx/>
                <a:latin typeface="Arial MT"/>
                <a:ea typeface="+mn-ea"/>
                <a:cs typeface="Arial MT"/>
              </a:rPr>
              <a:t>is</a:t>
            </a:r>
            <a:r>
              <a:rPr kumimoji="0" lang="en-US" sz="1800" b="0" i="0" u="none" strike="noStrike" kern="1200" cap="none" spc="0" normalizeH="0" baseline="0" noProof="0" dirty="0">
                <a:ln>
                  <a:noFill/>
                </a:ln>
                <a:solidFill>
                  <a:prstClr val="black"/>
                </a:solidFill>
                <a:effectLst/>
                <a:uLnTx/>
                <a:uFillTx/>
                <a:latin typeface="Arial MT"/>
                <a:ea typeface="+mn-ea"/>
                <a:cs typeface="Arial MT"/>
              </a:rPr>
              <a:t> </a:t>
            </a:r>
            <a:r>
              <a:rPr kumimoji="0" lang="en-US" sz="1800" b="0" i="0" u="none" strike="noStrike" kern="1200" cap="none" spc="-10" normalizeH="0" baseline="0" noProof="0" dirty="0">
                <a:ln>
                  <a:noFill/>
                </a:ln>
                <a:solidFill>
                  <a:prstClr val="black"/>
                </a:solidFill>
                <a:effectLst/>
                <a:uLnTx/>
                <a:uFillTx/>
                <a:latin typeface="Arial MT"/>
                <a:ea typeface="+mn-ea"/>
                <a:cs typeface="Arial MT"/>
              </a:rPr>
              <a:t>diagnosed.</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804333" y="437445"/>
            <a:ext cx="10435267" cy="907689"/>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How can I lower my risk for TORCH infections during pregnancy?</a:t>
            </a:r>
            <a:br>
              <a:rPr lang="en-US" b="1" i="0" u="none" strike="noStrike" dirty="0">
                <a:solidFill>
                  <a:srgbClr val="343536"/>
                </a:solidFill>
                <a:effectLst/>
                <a:latin typeface="Source Sans Pro" panose="020F0502020204030204" pitchFamily="34" charset="0"/>
              </a:rPr>
            </a:br>
            <a:br>
              <a:rPr lang="en-US" dirty="0"/>
            </a:br>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r>
              <a:rPr lang="en-US" sz="2400" dirty="0">
                <a:solidFill>
                  <a:srgbClr val="343536"/>
                </a:solidFill>
                <a:latin typeface="Source Sans Pro" panose="020F0502020204030204" pitchFamily="34" charset="0"/>
              </a:rPr>
              <a:t>Be </a:t>
            </a:r>
            <a:r>
              <a:rPr lang="en-US" sz="2400" dirty="0">
                <a:solidFill>
                  <a:srgbClr val="000000"/>
                </a:solidFill>
                <a:latin typeface="Source Sans Pro" panose="020F0502020204030204" pitchFamily="34" charset="0"/>
              </a:rPr>
              <a:t>sure</a:t>
            </a:r>
            <a:r>
              <a:rPr lang="en-US" sz="2400" dirty="0">
                <a:solidFill>
                  <a:srgbClr val="00B050"/>
                </a:solidFill>
                <a:latin typeface="Source Sans Pro" panose="020F0502020204030204" pitchFamily="34" charset="0"/>
              </a:rPr>
              <a:t> </a:t>
            </a:r>
            <a:r>
              <a:rPr lang="en-US" sz="2400" b="1" dirty="0">
                <a:solidFill>
                  <a:srgbClr val="00B050"/>
                </a:solidFill>
                <a:latin typeface="Source Sans Pro" panose="020F0502020204030204" pitchFamily="34" charset="0"/>
              </a:rPr>
              <a:t>to share your medical history </a:t>
            </a:r>
            <a:r>
              <a:rPr lang="en-US" sz="2400" dirty="0">
                <a:solidFill>
                  <a:srgbClr val="343536"/>
                </a:solidFill>
                <a:latin typeface="Source Sans Pro" panose="020F0502020204030204" pitchFamily="34" charset="0"/>
              </a:rPr>
              <a:t>with your healthcare provider, including which </a:t>
            </a:r>
            <a:r>
              <a:rPr lang="en-US" sz="2400" b="1" dirty="0">
                <a:solidFill>
                  <a:srgbClr val="00B050"/>
                </a:solidFill>
                <a:latin typeface="Source Sans Pro" panose="020F0502020204030204" pitchFamily="34" charset="0"/>
              </a:rPr>
              <a:t>vaccinations</a:t>
            </a:r>
            <a:r>
              <a:rPr lang="en-US" sz="2400" dirty="0">
                <a:solidFill>
                  <a:srgbClr val="343536"/>
                </a:solidFill>
                <a:latin typeface="Source Sans Pro" panose="020F0502020204030204" pitchFamily="34" charset="0"/>
              </a:rPr>
              <a:t> you received as a child. Some other things you can do to reduce your chances of TORCH infection are:</a:t>
            </a:r>
          </a:p>
          <a:p>
            <a:r>
              <a:rPr lang="en-US" sz="2400" b="1" dirty="0">
                <a:solidFill>
                  <a:srgbClr val="00B050"/>
                </a:solidFill>
                <a:latin typeface="Source Sans Pro" panose="020F0502020204030204" pitchFamily="34" charset="0"/>
              </a:rPr>
              <a:t>Avoid contact </a:t>
            </a:r>
            <a:r>
              <a:rPr lang="en-US" sz="2400" dirty="0">
                <a:solidFill>
                  <a:srgbClr val="343536"/>
                </a:solidFill>
                <a:latin typeface="Source Sans Pro" panose="020F0502020204030204" pitchFamily="34" charset="0"/>
              </a:rPr>
              <a:t>with people who are sick.</a:t>
            </a:r>
          </a:p>
          <a:p>
            <a:r>
              <a:rPr lang="en-US" sz="2400" b="1" dirty="0">
                <a:solidFill>
                  <a:srgbClr val="00B050"/>
                </a:solidFill>
                <a:latin typeface="Source Sans Pro" panose="020F0502020204030204" pitchFamily="34" charset="0"/>
              </a:rPr>
              <a:t>Wash</a:t>
            </a:r>
            <a:r>
              <a:rPr lang="en-US" sz="2400" b="1" dirty="0">
                <a:solidFill>
                  <a:srgbClr val="343536"/>
                </a:solidFill>
                <a:latin typeface="Source Sans Pro" panose="020F0502020204030204" pitchFamily="34" charset="0"/>
              </a:rPr>
              <a:t> </a:t>
            </a:r>
            <a:r>
              <a:rPr lang="en-US" sz="2400" dirty="0">
                <a:solidFill>
                  <a:srgbClr val="343536"/>
                </a:solidFill>
                <a:latin typeface="Source Sans Pro" panose="020F0502020204030204" pitchFamily="34" charset="0"/>
              </a:rPr>
              <a:t>your hands often.</a:t>
            </a:r>
          </a:p>
          <a:p>
            <a:r>
              <a:rPr lang="en-US" sz="2400" b="1" dirty="0">
                <a:solidFill>
                  <a:srgbClr val="00B050"/>
                </a:solidFill>
                <a:latin typeface="Source Sans Pro" panose="020F0502020204030204" pitchFamily="34" charset="0"/>
              </a:rPr>
              <a:t>Don’t share </a:t>
            </a:r>
            <a:r>
              <a:rPr lang="en-US" sz="2400" dirty="0">
                <a:solidFill>
                  <a:srgbClr val="343536"/>
                </a:solidFill>
                <a:latin typeface="Source Sans Pro" panose="020F0502020204030204" pitchFamily="34" charset="0"/>
              </a:rPr>
              <a:t>drinks or utensils with other people.</a:t>
            </a:r>
          </a:p>
          <a:p>
            <a:r>
              <a:rPr lang="en-US" sz="2400" b="1" dirty="0">
                <a:solidFill>
                  <a:srgbClr val="00B050"/>
                </a:solidFill>
                <a:latin typeface="Source Sans Pro" panose="020F0502020204030204" pitchFamily="34" charset="0"/>
              </a:rPr>
              <a:t>Avoid traveling </a:t>
            </a:r>
            <a:r>
              <a:rPr lang="en-US" sz="2400" dirty="0">
                <a:solidFill>
                  <a:srgbClr val="343536"/>
                </a:solidFill>
                <a:latin typeface="Source Sans Pro" panose="020F0502020204030204" pitchFamily="34" charset="0"/>
              </a:rPr>
              <a:t>to parts of the world where certain infectious diseases are prevalent.</a:t>
            </a:r>
          </a:p>
          <a:p>
            <a:r>
              <a:rPr lang="en-US" sz="2400" b="1" dirty="0">
                <a:solidFill>
                  <a:srgbClr val="00B050"/>
                </a:solidFill>
                <a:latin typeface="Source Sans Pro" panose="020F0502020204030204" pitchFamily="34" charset="0"/>
              </a:rPr>
              <a:t>Eat fully-cooked </a:t>
            </a:r>
            <a:r>
              <a:rPr lang="en-US" sz="2400" dirty="0">
                <a:solidFill>
                  <a:srgbClr val="343536"/>
                </a:solidFill>
                <a:latin typeface="Source Sans Pro" panose="020F0502020204030204" pitchFamily="34" charset="0"/>
              </a:rPr>
              <a:t>meat and eggs.</a:t>
            </a:r>
          </a:p>
          <a:p>
            <a:r>
              <a:rPr lang="en-US" sz="2400" dirty="0">
                <a:solidFill>
                  <a:srgbClr val="343536"/>
                </a:solidFill>
                <a:latin typeface="Source Sans Pro" panose="020F0502020204030204" pitchFamily="34" charset="0"/>
              </a:rPr>
              <a:t>Have someone else clean litter boxes during pregnancy.</a:t>
            </a:r>
          </a:p>
          <a:p>
            <a:r>
              <a:rPr lang="en-US" sz="2400" b="1" dirty="0">
                <a:solidFill>
                  <a:srgbClr val="00B050"/>
                </a:solidFill>
                <a:latin typeface="Source Sans Pro" panose="020F0502020204030204" pitchFamily="34" charset="0"/>
              </a:rPr>
              <a:t>Wear condoms </a:t>
            </a:r>
            <a:r>
              <a:rPr lang="en-US" sz="2400" dirty="0">
                <a:solidFill>
                  <a:srgbClr val="343536"/>
                </a:solidFill>
                <a:latin typeface="Source Sans Pro" panose="020F0502020204030204" pitchFamily="34" charset="0"/>
              </a:rPr>
              <a:t>during sex.</a:t>
            </a:r>
          </a:p>
          <a:p>
            <a:r>
              <a:rPr lang="en-US" sz="2400" dirty="0">
                <a:solidFill>
                  <a:srgbClr val="00B050"/>
                </a:solidFill>
                <a:latin typeface="Source Sans Pro" panose="020F0502020204030204" pitchFamily="34" charset="0"/>
              </a:rPr>
              <a:t>Get tested </a:t>
            </a:r>
            <a:r>
              <a:rPr lang="en-US" sz="2400" dirty="0">
                <a:solidFill>
                  <a:srgbClr val="343536"/>
                </a:solidFill>
                <a:latin typeface="Source Sans Pro" panose="020F0502020204030204" pitchFamily="34" charset="0"/>
              </a:rPr>
              <a:t>for STIs before pregnancy.</a:t>
            </a:r>
          </a:p>
          <a:p>
            <a:r>
              <a:rPr lang="en-US" sz="2400" dirty="0">
                <a:solidFill>
                  <a:srgbClr val="00B050"/>
                </a:solidFill>
                <a:latin typeface="Source Sans Pro" panose="020F0502020204030204" pitchFamily="34" charset="0"/>
              </a:rPr>
              <a:t>Take antiviral medications </a:t>
            </a:r>
            <a:r>
              <a:rPr lang="en-US" sz="2400" dirty="0">
                <a:solidFill>
                  <a:srgbClr val="343536"/>
                </a:solidFill>
                <a:latin typeface="Source Sans Pro" panose="020F0502020204030204" pitchFamily="34" charset="0"/>
              </a:rPr>
              <a:t>as directed by your provider.</a:t>
            </a:r>
          </a:p>
          <a:p>
            <a:pPr marL="243834" indent="-274313">
              <a:buClr>
                <a:schemeClr val="dk2"/>
              </a:buClr>
              <a:buSzPts val="1800"/>
              <a:buChar char="●"/>
            </a:pPr>
            <a:endParaRPr sz="1867" dirty="0">
              <a:solidFill>
                <a:schemeClr val="accent3">
                  <a:lumMod val="50000"/>
                </a:schemeClr>
              </a:solidFill>
            </a:endParaRPr>
          </a:p>
        </p:txBody>
      </p:sp>
    </p:spTree>
    <p:extLst>
      <p:ext uri="{BB962C8B-B14F-4D97-AF65-F5344CB8AC3E}">
        <p14:creationId xmlns:p14="http://schemas.microsoft.com/office/powerpoint/2010/main" val="41870612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3B6E165-0638-E646-EFCB-E11C83D4AB5A}"/>
              </a:ext>
            </a:extLst>
          </p:cNvPr>
          <p:cNvSpPr txBox="1"/>
          <p:nvPr/>
        </p:nvSpPr>
        <p:spPr>
          <a:xfrm>
            <a:off x="0" y="196048"/>
            <a:ext cx="1182584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Testing for viral hepatitis:</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Pregnant women with HIV should be screened for hepatitis B and hepatitis C virus infections since co infection is common in patients with HIV due to shared routes of transmission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eg</a:t>
            </a:r>
            <a:r>
              <a:rPr kumimoji="0" lang="en-US" sz="1800" b="0" i="0" u="none" strike="noStrike" kern="1200" cap="none" spc="0" normalizeH="0" baseline="0" noProof="0" dirty="0">
                <a:ln>
                  <a:noFill/>
                </a:ln>
                <a:solidFill>
                  <a:prstClr val="black"/>
                </a:solidFill>
                <a:effectLst/>
                <a:uLnTx/>
                <a:uFillTx/>
                <a:latin typeface="Calibri"/>
                <a:ea typeface="+mn-ea"/>
                <a:cs typeface="+mn-cs"/>
              </a:rPr>
              <a:t> , injection drug use)</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مربع نص 6">
            <a:extLst>
              <a:ext uri="{FF2B5EF4-FFF2-40B4-BE49-F238E27FC236}">
                <a16:creationId xmlns:a16="http://schemas.microsoft.com/office/drawing/2014/main" id="{B7689F90-9A9B-3475-9529-F7B7FB0BD53B}"/>
              </a:ext>
            </a:extLst>
          </p:cNvPr>
          <p:cNvSpPr txBox="1"/>
          <p:nvPr/>
        </p:nvSpPr>
        <p:spPr>
          <a:xfrm>
            <a:off x="0" y="1397681"/>
            <a:ext cx="118258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Vertical transmission of HCV appears to be facilitated by HIV-coinfection, compared </a:t>
            </a:r>
            <a:r>
              <a:rPr kumimoji="0" lang="ar-SA"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with</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patients</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without HIV.</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مربع نص 8">
            <a:extLst>
              <a:ext uri="{FF2B5EF4-FFF2-40B4-BE49-F238E27FC236}">
                <a16:creationId xmlns:a16="http://schemas.microsoft.com/office/drawing/2014/main" id="{A707636F-66B5-9896-BE76-ADF27B8357E3}"/>
              </a:ext>
            </a:extLst>
          </p:cNvPr>
          <p:cNvSpPr txBox="1"/>
          <p:nvPr/>
        </p:nvSpPr>
        <p:spPr>
          <a:xfrm>
            <a:off x="0" y="1956954"/>
            <a:ext cx="103191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There are no differences in</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general management principles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eg</a:t>
            </a:r>
            <a:r>
              <a:rPr kumimoji="0" lang="en-US" sz="1800" b="0" i="0" u="none" strike="noStrike" kern="1200" cap="none" spc="0" normalizeH="0" baseline="0" noProof="0" dirty="0">
                <a:ln>
                  <a:noFill/>
                </a:ln>
                <a:solidFill>
                  <a:prstClr val="black"/>
                </a:solidFill>
                <a:effectLst/>
                <a:uLnTx/>
                <a:uFillTx/>
                <a:latin typeface="Calibri"/>
                <a:ea typeface="+mn-ea"/>
                <a:cs typeface="+mn-cs"/>
              </a:rPr>
              <a:t>, the timing or mode of delivery) based on HCV coinfection</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 the mother [1].</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مربع نص 10">
            <a:extLst>
              <a:ext uri="{FF2B5EF4-FFF2-40B4-BE49-F238E27FC236}">
                <a16:creationId xmlns:a16="http://schemas.microsoft.com/office/drawing/2014/main" id="{6C2E1790-4082-2AB4-9829-5BC05B4CD265}"/>
              </a:ext>
            </a:extLst>
          </p:cNvPr>
          <p:cNvSpPr txBox="1"/>
          <p:nvPr/>
        </p:nvSpPr>
        <p:spPr>
          <a:xfrm>
            <a:off x="148441" y="3256657"/>
            <a:ext cx="11133117"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Screening for STIs — Patients with HIV should be screened for evidence of certain sexually</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transmitted infections (STIs), which can be associated with stillbirth, preterm delivery, and low</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birth weight. Screening for maternal syphilis infection is not only important in preventing</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congenital syphilis; one study demonstrated that maternal infection was associated with an</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increased risk of vertical HIV transmission as well [19]. Screening for gonococcal, chlamydial,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trichomonal</a:t>
            </a:r>
            <a:r>
              <a:rPr kumimoji="0" lang="en-US" sz="1800" b="0" i="0" u="none" strike="noStrike" kern="1200" cap="none" spc="0" normalizeH="0" baseline="0" noProof="0" dirty="0">
                <a:ln>
                  <a:noFill/>
                </a:ln>
                <a:solidFill>
                  <a:prstClr val="black"/>
                </a:solidFill>
                <a:effectLst/>
                <a:uLnTx/>
                <a:uFillTx/>
                <a:latin typeface="Calibri"/>
                <a:ea typeface="+mn-ea"/>
                <a:cs typeface="+mn-cs"/>
              </a:rPr>
              <a:t> infection is recommended as well.</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144805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418B37F-7138-77AB-5315-62309DE428E6}"/>
              </a:ext>
            </a:extLst>
          </p:cNvPr>
          <p:cNvSpPr txBox="1"/>
          <p:nvPr/>
        </p:nvSpPr>
        <p:spPr>
          <a:xfrm>
            <a:off x="300594" y="1521526"/>
            <a:ext cx="11590812" cy="2308324"/>
          </a:xfrm>
          <a:prstGeom prst="rect">
            <a:avLst/>
          </a:prstGeom>
          <a:noFill/>
        </p:spPr>
        <p:txBody>
          <a:bodyPr wrap="square">
            <a:spAutoFit/>
          </a:bodyPr>
          <a:lstStyle/>
          <a:p>
            <a:r>
              <a:rPr lang="en-US" sz="2400" dirty="0"/>
              <a:t>In utero HIV infection can result in significant complications for the developing fetus, including impaired immune function, increased susceptibility to infections, and intrauterine growth restriction (IUGR), which leads to low birth weight. It may also cause neurological impairments, affecting brain development and potentially resulting in cognitive delays. Additionally, infants with HIV are at higher risk for opportunistic infections and may face long-term health challenges, such as developmental delays and metabolic disturbances</a:t>
            </a:r>
            <a:endParaRPr lang="ar-AE" sz="2400" dirty="0"/>
          </a:p>
        </p:txBody>
      </p:sp>
      <p:sp>
        <p:nvSpPr>
          <p:cNvPr id="5" name="مربع نص 4">
            <a:extLst>
              <a:ext uri="{FF2B5EF4-FFF2-40B4-BE49-F238E27FC236}">
                <a16:creationId xmlns:a16="http://schemas.microsoft.com/office/drawing/2014/main" id="{13F348C3-4932-B7F0-0A86-21C99D935013}"/>
              </a:ext>
            </a:extLst>
          </p:cNvPr>
          <p:cNvSpPr txBox="1"/>
          <p:nvPr/>
        </p:nvSpPr>
        <p:spPr>
          <a:xfrm>
            <a:off x="300594" y="593766"/>
            <a:ext cx="5359977" cy="646331"/>
          </a:xfrm>
          <a:prstGeom prst="rect">
            <a:avLst/>
          </a:prstGeom>
          <a:noFill/>
        </p:spPr>
        <p:txBody>
          <a:bodyPr wrap="square">
            <a:spAutoFit/>
          </a:bodyPr>
          <a:lstStyle/>
          <a:p>
            <a:r>
              <a:rPr lang="en-US" sz="3600" dirty="0"/>
              <a:t>Fetal infection</a:t>
            </a:r>
            <a:endParaRPr lang="ar-AE" sz="3600" dirty="0"/>
          </a:p>
        </p:txBody>
      </p:sp>
    </p:spTree>
    <p:extLst>
      <p:ext uri="{BB962C8B-B14F-4D97-AF65-F5344CB8AC3E}">
        <p14:creationId xmlns:p14="http://schemas.microsoft.com/office/powerpoint/2010/main" val="100513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40436" y="375920"/>
            <a:ext cx="11311127" cy="553998"/>
          </a:xfrm>
        </p:spPr>
        <p:txBody>
          <a:bodyPr/>
          <a:lstStyle/>
          <a:p>
            <a:pPr algn="ctr"/>
            <a:r>
              <a:rPr lang="en-US" sz="3600" dirty="0">
                <a:solidFill>
                  <a:schemeClr val="tx1">
                    <a:lumMod val="95000"/>
                    <a:lumOff val="5000"/>
                  </a:schemeClr>
                </a:solidFill>
              </a:rPr>
              <a:t>ANTIRETROVIRAL THERAPY (ART)</a:t>
            </a:r>
          </a:p>
        </p:txBody>
      </p:sp>
      <p:sp>
        <p:nvSpPr>
          <p:cNvPr id="6" name="مربع نص 5">
            <a:extLst>
              <a:ext uri="{FF2B5EF4-FFF2-40B4-BE49-F238E27FC236}">
                <a16:creationId xmlns:a16="http://schemas.microsoft.com/office/drawing/2014/main" id="{6A0BD442-9D11-30CD-5993-08C2690A5C4C}"/>
              </a:ext>
            </a:extLst>
          </p:cNvPr>
          <p:cNvSpPr txBox="1"/>
          <p:nvPr/>
        </p:nvSpPr>
        <p:spPr>
          <a:xfrm>
            <a:off x="296883" y="1286492"/>
            <a:ext cx="1097230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Reduction of perinatal transmission and treatment of maternal HIV disease</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It is recommended that all pregnant women with HIV receive an ART,</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regardless of CD4 cell count or plasma HIV RNA copy number, to prevent perinatal transmission and for the benefit to maternal health.</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•For women who become pregnant while on ART with sustained viral</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suppression , continuing the same regimen during pregnancy is strongly encouraged</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مربع نص 7">
            <a:extLst>
              <a:ext uri="{FF2B5EF4-FFF2-40B4-BE49-F238E27FC236}">
                <a16:creationId xmlns:a16="http://schemas.microsoft.com/office/drawing/2014/main" id="{9288105C-F0A3-7916-F9D7-6A22E83A6ECF}"/>
              </a:ext>
            </a:extLst>
          </p:cNvPr>
          <p:cNvSpPr txBox="1"/>
          <p:nvPr/>
        </p:nvSpPr>
        <p:spPr>
          <a:xfrm>
            <a:off x="296883" y="3397392"/>
            <a:ext cx="982188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generally favor a regimen consisting of a dual nucleoside</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reverse transcriptase inhibitor (NRTI) backbone with an integrase inhibitor or a protease inhibitor</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as</a:t>
            </a:r>
            <a:r>
              <a:rPr kumimoji="0" lang="en-US" sz="1800" b="0" i="0" u="none" strike="noStrike" kern="1200" cap="none" spc="0" normalizeH="0" baseline="0" noProof="0" dirty="0">
                <a:ln>
                  <a:noFill/>
                </a:ln>
                <a:solidFill>
                  <a:prstClr val="black"/>
                </a:solidFill>
                <a:effectLst/>
                <a:uLnTx/>
                <a:uFillTx/>
                <a:latin typeface="Calibri"/>
                <a:ea typeface="+mn-ea"/>
                <a:cs typeface="+mn-cs"/>
              </a:rPr>
              <a:t> third drug, using agents with a documented history of safety in pregnancy</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مربع نص 9">
            <a:extLst>
              <a:ext uri="{FF2B5EF4-FFF2-40B4-BE49-F238E27FC236}">
                <a16:creationId xmlns:a16="http://schemas.microsoft.com/office/drawing/2014/main" id="{4817FEB3-818A-D117-3AEC-A2FD7923A84C}"/>
              </a:ext>
            </a:extLst>
          </p:cNvPr>
          <p:cNvSpPr txBox="1"/>
          <p:nvPr/>
        </p:nvSpPr>
        <p:spPr>
          <a:xfrm>
            <a:off x="296883" y="4825738"/>
            <a:ext cx="92305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general,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tenofovir</a:t>
            </a:r>
            <a:r>
              <a:rPr kumimoji="0" lang="en-US" sz="1800" b="0" i="0" u="none" strike="noStrike" kern="1200" cap="none" spc="0" normalizeH="0" baseline="0" noProof="0" dirty="0">
                <a:ln>
                  <a:noFill/>
                </a:ln>
                <a:solidFill>
                  <a:prstClr val="black"/>
                </a:solidFill>
                <a:effectLst/>
                <a:uLnTx/>
                <a:uFillTx/>
                <a:latin typeface="Calibri"/>
                <a:ea typeface="+mn-ea"/>
                <a:cs typeface="+mn-cs"/>
              </a:rPr>
              <a:t> with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emtricitabine</a:t>
            </a:r>
            <a:r>
              <a:rPr kumimoji="0" lang="en-US" sz="1800" b="0" i="0" u="none" strike="noStrike" kern="1200" cap="none" spc="0" normalizeH="0" baseline="0" noProof="0" dirty="0">
                <a:ln>
                  <a:noFill/>
                </a:ln>
                <a:solidFill>
                  <a:prstClr val="black"/>
                </a:solidFill>
                <a:effectLst/>
                <a:uLnTx/>
                <a:uFillTx/>
                <a:latin typeface="Calibri"/>
                <a:ea typeface="+mn-ea"/>
                <a:cs typeface="+mn-cs"/>
              </a:rPr>
              <a:t> as the NRTI backbone</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dolutegravir</a:t>
            </a:r>
            <a:r>
              <a:rPr kumimoji="0" lang="en-US" sz="1800" b="0" i="0" u="none" strike="noStrike" kern="1200" cap="none" spc="0" normalizeH="0" baseline="0" noProof="0" dirty="0">
                <a:ln>
                  <a:noFill/>
                </a:ln>
                <a:solidFill>
                  <a:prstClr val="black"/>
                </a:solidFill>
                <a:effectLst/>
                <a:uLnTx/>
                <a:uFillTx/>
                <a:latin typeface="Calibri"/>
                <a:ea typeface="+mn-ea"/>
                <a:cs typeface="+mn-cs"/>
              </a:rPr>
              <a:t> as the third drug </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endParaRPr kumimoji="0" lang="ar-AE"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0818" y="926360"/>
            <a:ext cx="9316085" cy="1299210"/>
          </a:xfrm>
          <a:prstGeom prst="rect">
            <a:avLst/>
          </a:prstGeom>
        </p:spPr>
        <p:txBody>
          <a:bodyPr vert="horz" wrap="square" lIns="0" tIns="190500" rIns="0" bIns="0" rtlCol="0">
            <a:spAutoFit/>
          </a:bodyPr>
          <a:lstStyle/>
          <a:p>
            <a:pPr marL="283210" marR="0" lvl="0" indent="-273050" algn="l" defTabSz="914400" rtl="0" eaLnBrk="1" fontAlgn="auto" latinLnBrk="0" hangingPunct="1">
              <a:lnSpc>
                <a:spcPct val="100000"/>
              </a:lnSpc>
              <a:spcBef>
                <a:spcPts val="1500"/>
              </a:spcBef>
              <a:spcAft>
                <a:spcPts val="0"/>
              </a:spcAft>
              <a:buClr>
                <a:srgbClr val="4D671B"/>
              </a:buClr>
              <a:buSzPct val="96000"/>
              <a:buFont typeface="Wingdings" panose="05000000000000000000"/>
              <a:buChar char=""/>
              <a:tabLst>
                <a:tab pos="283210" algn="l"/>
              </a:tabLst>
              <a:defRPr/>
            </a:pPr>
            <a:r>
              <a:rPr kumimoji="0" sz="2400" b="1" i="0" u="sng" strike="noStrike" kern="1200" cap="none" spc="-95" normalizeH="0" baseline="0" noProof="0" dirty="0">
                <a:ln>
                  <a:noFill/>
                </a:ln>
                <a:solidFill>
                  <a:srgbClr val="4D671B"/>
                </a:solidFill>
                <a:effectLst/>
                <a:uLnTx/>
                <a:uFill>
                  <a:solidFill>
                    <a:srgbClr val="4D671B"/>
                  </a:solidFill>
                </a:uFill>
                <a:latin typeface="Arial" panose="020B0604020202020204"/>
                <a:ea typeface="+mn-ea"/>
                <a:cs typeface="Arial" panose="020B0604020202020204"/>
              </a:rPr>
              <a:t>Ultrasound:</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27635" marR="0" lvl="0" indent="-123825" algn="l" defTabSz="914400" rtl="0" eaLnBrk="1" fontAlgn="auto" latinLnBrk="0" hangingPunct="1">
              <a:lnSpc>
                <a:spcPts val="2280"/>
              </a:lnSpc>
              <a:spcBef>
                <a:spcPts val="1180"/>
              </a:spcBef>
              <a:spcAft>
                <a:spcPts val="0"/>
              </a:spcAft>
              <a:buClrTx/>
              <a:buSzPct val="95000"/>
              <a:buFont typeface="Wingdings" panose="05000000000000000000"/>
              <a:buChar char=""/>
              <a:tabLst>
                <a:tab pos="127635" algn="l"/>
              </a:tabLst>
              <a:defRPr/>
            </a:pPr>
            <a:r>
              <a:rPr kumimoji="0" sz="2000" b="1" i="0" u="none" strike="noStrike" kern="1200" cap="none" spc="-220" normalizeH="0" baseline="0" noProof="0" dirty="0">
                <a:ln>
                  <a:noFill/>
                </a:ln>
                <a:solidFill>
                  <a:srgbClr val="FF0000"/>
                </a:solidFill>
                <a:effectLst/>
                <a:uLnTx/>
                <a:uFillTx/>
                <a:latin typeface="Arial" panose="020B0604020202020204"/>
                <a:ea typeface="+mn-ea"/>
                <a:cs typeface="Arial" panose="020B0604020202020204"/>
              </a:rPr>
              <a:t>second</a:t>
            </a:r>
            <a:r>
              <a:rPr kumimoji="0" sz="2000" b="1" i="0" u="none" strike="noStrike" kern="1200" cap="none" spc="-10" normalizeH="0" baseline="0" noProof="0" dirty="0">
                <a:ln>
                  <a:noFill/>
                </a:ln>
                <a:solidFill>
                  <a:srgbClr val="FF0000"/>
                </a:solidFill>
                <a:effectLst/>
                <a:uLnTx/>
                <a:uFillTx/>
                <a:latin typeface="Arial" panose="020B0604020202020204"/>
                <a:ea typeface="+mn-ea"/>
                <a:cs typeface="Arial" panose="020B0604020202020204"/>
              </a:rPr>
              <a:t> </a:t>
            </a:r>
            <a:r>
              <a:rPr kumimoji="0" sz="2000" b="1" i="0" u="none" strike="noStrike" kern="1200" cap="none" spc="-165" normalizeH="0" baseline="0" noProof="0" dirty="0">
                <a:ln>
                  <a:noFill/>
                </a:ln>
                <a:solidFill>
                  <a:srgbClr val="FF0000"/>
                </a:solidFill>
                <a:effectLst/>
                <a:uLnTx/>
                <a:uFillTx/>
                <a:latin typeface="Arial" panose="020B0604020202020204"/>
                <a:ea typeface="+mn-ea"/>
                <a:cs typeface="Arial" panose="020B0604020202020204"/>
              </a:rPr>
              <a:t>trimester</a:t>
            </a:r>
            <a:r>
              <a:rPr kumimoji="0" sz="2000" b="1" i="0" u="none" strike="noStrike" kern="1200" cap="none" spc="20" normalizeH="0" baseline="0" noProof="0" dirty="0">
                <a:ln>
                  <a:noFill/>
                </a:ln>
                <a:solidFill>
                  <a:srgbClr val="FF0000"/>
                </a:solidFill>
                <a:effectLst/>
                <a:uLnTx/>
                <a:uFillTx/>
                <a:latin typeface="Arial" panose="020B0604020202020204"/>
                <a:ea typeface="+mn-ea"/>
                <a:cs typeface="Arial" panose="020B0604020202020204"/>
              </a:rPr>
              <a:t> </a:t>
            </a:r>
            <a:r>
              <a:rPr kumimoji="0" sz="2000" b="1" i="0" u="none" strike="noStrike" kern="1200" cap="none" spc="-155" normalizeH="0" baseline="0" noProof="0" dirty="0">
                <a:ln>
                  <a:noFill/>
                </a:ln>
                <a:solidFill>
                  <a:srgbClr val="FF0000"/>
                </a:solidFill>
                <a:effectLst/>
                <a:uLnTx/>
                <a:uFillTx/>
                <a:latin typeface="Calibri"/>
                <a:ea typeface="+mn-ea"/>
                <a:cs typeface="Arial" panose="020B0604020202020204"/>
              </a:rPr>
              <a:t>:</a:t>
            </a:r>
            <a:r>
              <a:rPr kumimoji="0" sz="2000" b="1" i="0" u="none" strike="noStrike" kern="1200" cap="none" spc="-10" normalizeH="0" baseline="0" noProof="0" dirty="0">
                <a:ln>
                  <a:noFill/>
                </a:ln>
                <a:solidFill>
                  <a:srgbClr val="FF0000"/>
                </a:solidFill>
                <a:effectLst/>
                <a:uLnTx/>
                <a:uFillTx/>
                <a:latin typeface="Calibri"/>
                <a:ea typeface="+mn-ea"/>
                <a:cs typeface="Arial" panose="020B0604020202020204"/>
              </a:rPr>
              <a:t> </a:t>
            </a:r>
            <a:r>
              <a:rPr kumimoji="0" sz="2000" b="0" i="0" u="none" strike="noStrike" kern="1200" cap="none" spc="0" normalizeH="0" baseline="0" noProof="0" dirty="0">
                <a:ln>
                  <a:noFill/>
                </a:ln>
                <a:solidFill>
                  <a:prstClr val="black"/>
                </a:solidFill>
                <a:effectLst/>
                <a:uLnTx/>
                <a:uFillTx/>
                <a:latin typeface="Calibri"/>
                <a:ea typeface="+mn-ea"/>
                <a:cs typeface="Arial MT"/>
              </a:rPr>
              <a:t>a</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35" normalizeH="0" baseline="0" noProof="0" dirty="0">
                <a:ln>
                  <a:noFill/>
                </a:ln>
                <a:solidFill>
                  <a:prstClr val="black"/>
                </a:solidFill>
                <a:effectLst/>
                <a:uLnTx/>
                <a:uFillTx/>
                <a:latin typeface="Calibri"/>
                <a:ea typeface="+mn-ea"/>
                <a:cs typeface="Arial MT"/>
              </a:rPr>
              <a:t>detailed</a:t>
            </a:r>
            <a:r>
              <a:rPr kumimoji="0" sz="2000" b="0" i="0" u="none" strike="noStrike" kern="1200" cap="none" spc="-40" normalizeH="0" baseline="0" noProof="0" dirty="0">
                <a:ln>
                  <a:noFill/>
                </a:ln>
                <a:solidFill>
                  <a:prstClr val="black"/>
                </a:solidFill>
                <a:effectLst/>
                <a:uLnTx/>
                <a:uFillTx/>
                <a:latin typeface="Calibri"/>
                <a:ea typeface="+mn-ea"/>
                <a:cs typeface="Arial MT"/>
              </a:rPr>
              <a:t> </a:t>
            </a:r>
            <a:r>
              <a:rPr kumimoji="0" sz="2000" b="0" i="0" u="none" strike="noStrike" kern="1200" cap="none" spc="-135" normalizeH="0" baseline="0" noProof="0" dirty="0">
                <a:ln>
                  <a:noFill/>
                </a:ln>
                <a:solidFill>
                  <a:prstClr val="black"/>
                </a:solidFill>
                <a:effectLst/>
                <a:uLnTx/>
                <a:uFillTx/>
                <a:latin typeface="Calibri"/>
                <a:ea typeface="+mn-ea"/>
                <a:cs typeface="Arial MT"/>
              </a:rPr>
              <a:t>ultrasound</a:t>
            </a:r>
            <a:r>
              <a:rPr kumimoji="0" sz="2000" b="0" i="0" u="none" strike="noStrike" kern="1200" cap="none" spc="-50" normalizeH="0" baseline="0" noProof="0" dirty="0">
                <a:ln>
                  <a:noFill/>
                </a:ln>
                <a:solidFill>
                  <a:prstClr val="black"/>
                </a:solidFill>
                <a:effectLst/>
                <a:uLnTx/>
                <a:uFillTx/>
                <a:latin typeface="Calibri"/>
                <a:ea typeface="+mn-ea"/>
                <a:cs typeface="Arial MT"/>
              </a:rPr>
              <a:t> </a:t>
            </a:r>
            <a:r>
              <a:rPr kumimoji="0" sz="2000" b="0" i="0" u="none" strike="noStrike" kern="1200" cap="none" spc="-95" normalizeH="0" baseline="0" noProof="0" dirty="0">
                <a:ln>
                  <a:noFill/>
                </a:ln>
                <a:solidFill>
                  <a:prstClr val="black"/>
                </a:solidFill>
                <a:effectLst/>
                <a:uLnTx/>
                <a:uFillTx/>
                <a:latin typeface="Calibri"/>
                <a:ea typeface="+mn-ea"/>
                <a:cs typeface="Arial MT"/>
              </a:rPr>
              <a:t>evaluation</a:t>
            </a:r>
            <a:r>
              <a:rPr kumimoji="0" sz="2000" b="0" i="0" u="none" strike="noStrike" kern="1200" cap="none" spc="-45" normalizeH="0" baseline="0" noProof="0" dirty="0">
                <a:ln>
                  <a:noFill/>
                </a:ln>
                <a:solidFill>
                  <a:prstClr val="black"/>
                </a:solidFill>
                <a:effectLst/>
                <a:uLnTx/>
                <a:uFillTx/>
                <a:latin typeface="Calibri"/>
                <a:ea typeface="+mn-ea"/>
                <a:cs typeface="Arial MT"/>
              </a:rPr>
              <a:t> </a:t>
            </a:r>
            <a:r>
              <a:rPr kumimoji="0" sz="2000" b="0" i="0" u="none" strike="noStrike" kern="1200" cap="none" spc="0" normalizeH="0" baseline="0" noProof="0" dirty="0">
                <a:ln>
                  <a:noFill/>
                </a:ln>
                <a:solidFill>
                  <a:prstClr val="black"/>
                </a:solidFill>
                <a:effectLst/>
                <a:uLnTx/>
                <a:uFillTx/>
                <a:latin typeface="Calibri"/>
                <a:ea typeface="+mn-ea"/>
                <a:cs typeface="Arial MT"/>
              </a:rPr>
              <a:t>of</a:t>
            </a:r>
            <a:r>
              <a:rPr kumimoji="0" sz="2000" b="0" i="0" u="none" strike="noStrike" kern="1200" cap="none" spc="65" normalizeH="0" baseline="0" noProof="0" dirty="0">
                <a:ln>
                  <a:noFill/>
                </a:ln>
                <a:solidFill>
                  <a:prstClr val="black"/>
                </a:solidFill>
                <a:effectLst/>
                <a:uLnTx/>
                <a:uFillTx/>
                <a:latin typeface="Calibri"/>
                <a:ea typeface="+mn-ea"/>
                <a:cs typeface="Arial MT"/>
              </a:rPr>
              <a:t> </a:t>
            </a:r>
            <a:r>
              <a:rPr kumimoji="0" sz="2000" b="0" i="0" u="sng" strike="noStrike" kern="1200" cap="none" spc="0" normalizeH="0" baseline="0" noProof="0" dirty="0">
                <a:ln>
                  <a:noFill/>
                </a:ln>
                <a:solidFill>
                  <a:prstClr val="black"/>
                </a:solidFill>
                <a:effectLst/>
                <a:uLnTx/>
                <a:uFill>
                  <a:solidFill>
                    <a:srgbClr val="000000"/>
                  </a:solidFill>
                </a:uFill>
                <a:latin typeface="Calibri"/>
                <a:ea typeface="+mn-ea"/>
                <a:cs typeface="Arial MT"/>
              </a:rPr>
              <a:t>fetal</a:t>
            </a:r>
            <a:r>
              <a:rPr kumimoji="0" sz="2000" b="0" i="0" u="sng" strike="noStrike" kern="1200" cap="none" spc="-30" normalizeH="0" baseline="0" noProof="0" dirty="0">
                <a:ln>
                  <a:noFill/>
                </a:ln>
                <a:solidFill>
                  <a:prstClr val="black"/>
                </a:solidFill>
                <a:effectLst/>
                <a:uLnTx/>
                <a:uFill>
                  <a:solidFill>
                    <a:srgbClr val="000000"/>
                  </a:solidFill>
                </a:uFill>
                <a:latin typeface="Calibri"/>
                <a:ea typeface="+mn-ea"/>
                <a:cs typeface="Arial MT"/>
              </a:rPr>
              <a:t> </a:t>
            </a:r>
            <a:r>
              <a:rPr kumimoji="0" sz="2000" b="0" i="0" u="sng" strike="noStrike" kern="1200" cap="none" spc="-110" normalizeH="0" baseline="0" noProof="0" dirty="0">
                <a:ln>
                  <a:noFill/>
                </a:ln>
                <a:solidFill>
                  <a:prstClr val="black"/>
                </a:solidFill>
                <a:effectLst/>
                <a:uLnTx/>
                <a:uFill>
                  <a:solidFill>
                    <a:srgbClr val="000000"/>
                  </a:solidFill>
                </a:uFill>
                <a:latin typeface="Calibri"/>
                <a:ea typeface="+mn-ea"/>
                <a:cs typeface="Arial MT"/>
              </a:rPr>
              <a:t>anatomy</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125" normalizeH="0" baseline="0" noProof="0" dirty="0">
                <a:ln>
                  <a:noFill/>
                </a:ln>
                <a:solidFill>
                  <a:prstClr val="black"/>
                </a:solidFill>
                <a:effectLst/>
                <a:uLnTx/>
                <a:uFillTx/>
                <a:latin typeface="Calibri"/>
                <a:ea typeface="+mn-ea"/>
                <a:cs typeface="Arial MT"/>
              </a:rPr>
              <a:t>in</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200" normalizeH="0" baseline="0" noProof="0" dirty="0">
                <a:ln>
                  <a:noFill/>
                </a:ln>
                <a:solidFill>
                  <a:prstClr val="black"/>
                </a:solidFill>
                <a:effectLst/>
                <a:uLnTx/>
                <a:uFillTx/>
                <a:latin typeface="Calibri"/>
                <a:ea typeface="+mn-ea"/>
                <a:cs typeface="Arial MT"/>
              </a:rPr>
              <a:t>women</a:t>
            </a:r>
            <a:r>
              <a:rPr kumimoji="0" sz="2000" b="0" i="0" u="none" strike="noStrike" kern="1200" cap="none" spc="-10" normalizeH="0" baseline="0" noProof="0" dirty="0">
                <a:ln>
                  <a:noFill/>
                </a:ln>
                <a:solidFill>
                  <a:prstClr val="black"/>
                </a:solidFill>
                <a:effectLst/>
                <a:uLnTx/>
                <a:uFillTx/>
                <a:latin typeface="Calibri"/>
                <a:ea typeface="+mn-ea"/>
                <a:cs typeface="Arial MT"/>
              </a:rPr>
              <a:t> </a:t>
            </a:r>
            <a:r>
              <a:rPr kumimoji="0" sz="2000" b="0" i="0" u="none" strike="noStrike" kern="1200" cap="none" spc="-165" normalizeH="0" baseline="0" noProof="0" dirty="0">
                <a:ln>
                  <a:noFill/>
                </a:ln>
                <a:solidFill>
                  <a:prstClr val="black"/>
                </a:solidFill>
                <a:effectLst/>
                <a:uLnTx/>
                <a:uFillTx/>
                <a:latin typeface="Calibri"/>
                <a:ea typeface="+mn-ea"/>
                <a:cs typeface="Arial MT"/>
              </a:rPr>
              <a:t>who</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85" normalizeH="0" baseline="0" noProof="0" dirty="0">
                <a:ln>
                  <a:noFill/>
                </a:ln>
                <a:solidFill>
                  <a:prstClr val="black"/>
                </a:solidFill>
                <a:effectLst/>
                <a:uLnTx/>
                <a:uFillTx/>
                <a:latin typeface="Calibri"/>
                <a:ea typeface="+mn-ea"/>
                <a:cs typeface="Arial MT"/>
              </a:rPr>
              <a:t>took</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50" normalizeH="0" baseline="0" noProof="0" dirty="0">
                <a:ln>
                  <a:noFill/>
                </a:ln>
                <a:solidFill>
                  <a:prstClr val="black"/>
                </a:solidFill>
                <a:effectLst/>
                <a:uLnTx/>
                <a:uFillTx/>
                <a:latin typeface="Calibri"/>
                <a:ea typeface="+mn-ea"/>
                <a:cs typeface="Arial MT"/>
              </a:rPr>
              <a:t>a</a:t>
            </a:r>
            <a:endParaRPr kumimoji="0" sz="2000" b="0" i="0" u="none" strike="noStrike" kern="1200" cap="none" spc="0" normalizeH="0" baseline="0" noProof="0">
              <a:ln>
                <a:noFill/>
              </a:ln>
              <a:solidFill>
                <a:prstClr val="black"/>
              </a:solidFill>
              <a:effectLst/>
              <a:uLnTx/>
              <a:uFillTx/>
              <a:latin typeface="Calibri"/>
              <a:ea typeface="+mn-ea"/>
              <a:cs typeface="Arial MT"/>
            </a:endParaRPr>
          </a:p>
          <a:p>
            <a:pPr marL="104140" marR="0" lvl="0" indent="0" algn="l" defTabSz="914400" rtl="0" eaLnBrk="1" fontAlgn="auto" latinLnBrk="0" hangingPunct="1">
              <a:lnSpc>
                <a:spcPts val="2280"/>
              </a:lnSpc>
              <a:spcBef>
                <a:spcPts val="0"/>
              </a:spcBef>
              <a:spcAft>
                <a:spcPts val="0"/>
              </a:spcAft>
              <a:buClrTx/>
              <a:buSzTx/>
              <a:buFontTx/>
              <a:buNone/>
              <a:tabLst/>
              <a:defRPr/>
            </a:pPr>
            <a:r>
              <a:rPr kumimoji="0" sz="2000" b="0" i="0" u="none" strike="noStrike" kern="1200" cap="none" spc="-130" normalizeH="0" baseline="0" noProof="0" dirty="0">
                <a:ln>
                  <a:noFill/>
                </a:ln>
                <a:solidFill>
                  <a:prstClr val="black"/>
                </a:solidFill>
                <a:effectLst/>
                <a:uLnTx/>
                <a:uFillTx/>
                <a:latin typeface="Calibri"/>
                <a:ea typeface="+mn-ea"/>
                <a:cs typeface="Arial MT"/>
              </a:rPr>
              <a:t>combination</a:t>
            </a:r>
            <a:r>
              <a:rPr kumimoji="0" sz="2000" b="0" i="0" u="none" strike="noStrike" kern="1200" cap="none" spc="-25" normalizeH="0" baseline="0" noProof="0" dirty="0">
                <a:ln>
                  <a:noFill/>
                </a:ln>
                <a:solidFill>
                  <a:prstClr val="black"/>
                </a:solidFill>
                <a:effectLst/>
                <a:uLnTx/>
                <a:uFillTx/>
                <a:latin typeface="Calibri"/>
                <a:ea typeface="+mn-ea"/>
                <a:cs typeface="Arial MT"/>
              </a:rPr>
              <a:t> </a:t>
            </a:r>
            <a:r>
              <a:rPr kumimoji="0" sz="2000" b="0" i="0" u="none" strike="noStrike" kern="1200" cap="none" spc="-55" normalizeH="0" baseline="0" noProof="0" dirty="0">
                <a:ln>
                  <a:noFill/>
                </a:ln>
                <a:solidFill>
                  <a:prstClr val="black"/>
                </a:solidFill>
                <a:effectLst/>
                <a:uLnTx/>
                <a:uFillTx/>
                <a:latin typeface="Calibri"/>
                <a:ea typeface="+mn-ea"/>
                <a:cs typeface="Arial MT"/>
              </a:rPr>
              <a:t>antiretroviral</a:t>
            </a:r>
            <a:r>
              <a:rPr kumimoji="0" sz="2000" b="0" i="0" u="none" strike="noStrike" kern="1200" cap="none" spc="-20" normalizeH="0" baseline="0" noProof="0" dirty="0">
                <a:ln>
                  <a:noFill/>
                </a:ln>
                <a:solidFill>
                  <a:prstClr val="black"/>
                </a:solidFill>
                <a:effectLst/>
                <a:uLnTx/>
                <a:uFillTx/>
                <a:latin typeface="Calibri"/>
                <a:ea typeface="+mn-ea"/>
                <a:cs typeface="Arial MT"/>
              </a:rPr>
              <a:t> </a:t>
            </a:r>
            <a:r>
              <a:rPr kumimoji="0" sz="2000" b="0" i="0" u="none" strike="noStrike" kern="1200" cap="none" spc="-210" normalizeH="0" baseline="0" noProof="0" dirty="0">
                <a:ln>
                  <a:noFill/>
                </a:ln>
                <a:solidFill>
                  <a:prstClr val="black"/>
                </a:solidFill>
                <a:effectLst/>
                <a:uLnTx/>
                <a:uFillTx/>
                <a:latin typeface="Calibri"/>
                <a:ea typeface="+mn-ea"/>
                <a:cs typeface="Arial MT"/>
              </a:rPr>
              <a:t>(ARV)</a:t>
            </a:r>
            <a:r>
              <a:rPr kumimoji="0" sz="2000" b="0" i="0" u="none" strike="noStrike" kern="1200" cap="none" spc="-5" normalizeH="0" baseline="0" noProof="0" dirty="0">
                <a:ln>
                  <a:noFill/>
                </a:ln>
                <a:solidFill>
                  <a:prstClr val="black"/>
                </a:solidFill>
                <a:effectLst/>
                <a:uLnTx/>
                <a:uFillTx/>
                <a:latin typeface="Calibri"/>
                <a:ea typeface="+mn-ea"/>
                <a:cs typeface="Arial MT"/>
              </a:rPr>
              <a:t> </a:t>
            </a:r>
            <a:r>
              <a:rPr kumimoji="0" sz="2000" b="0" i="0" u="none" strike="noStrike" kern="1200" cap="none" spc="-125" normalizeH="0" baseline="0" noProof="0" dirty="0">
                <a:ln>
                  <a:noFill/>
                </a:ln>
                <a:solidFill>
                  <a:prstClr val="black"/>
                </a:solidFill>
                <a:effectLst/>
                <a:uLnTx/>
                <a:uFillTx/>
                <a:latin typeface="Calibri"/>
                <a:ea typeface="+mn-ea"/>
                <a:cs typeface="Arial MT"/>
              </a:rPr>
              <a:t>regimen</a:t>
            </a:r>
            <a:r>
              <a:rPr kumimoji="0" sz="2000" b="0" i="0" u="none" strike="noStrike" kern="1200" cap="none" spc="-20" normalizeH="0" baseline="0" noProof="0" dirty="0">
                <a:ln>
                  <a:noFill/>
                </a:ln>
                <a:solidFill>
                  <a:prstClr val="black"/>
                </a:solidFill>
                <a:effectLst/>
                <a:uLnTx/>
                <a:uFillTx/>
                <a:latin typeface="Calibri"/>
                <a:ea typeface="+mn-ea"/>
                <a:cs typeface="Arial MT"/>
              </a:rPr>
              <a:t> </a:t>
            </a:r>
            <a:r>
              <a:rPr kumimoji="0" sz="2000" b="0" i="0" u="none" strike="noStrike" kern="1200" cap="none" spc="-85" normalizeH="0" baseline="0" noProof="0" dirty="0">
                <a:ln>
                  <a:noFill/>
                </a:ln>
                <a:solidFill>
                  <a:prstClr val="black"/>
                </a:solidFill>
                <a:effectLst/>
                <a:uLnTx/>
                <a:uFillTx/>
                <a:latin typeface="Calibri"/>
                <a:ea typeface="+mn-ea"/>
                <a:cs typeface="Arial MT"/>
              </a:rPr>
              <a:t>during</a:t>
            </a:r>
            <a:r>
              <a:rPr kumimoji="0" sz="2000" b="0" i="0" u="none" strike="noStrike" kern="1200" cap="none" spc="-10" normalizeH="0" baseline="0" noProof="0" dirty="0">
                <a:ln>
                  <a:noFill/>
                </a:ln>
                <a:solidFill>
                  <a:prstClr val="black"/>
                </a:solidFill>
                <a:effectLst/>
                <a:uLnTx/>
                <a:uFillTx/>
                <a:latin typeface="Calibri"/>
                <a:ea typeface="+mn-ea"/>
                <a:cs typeface="Arial MT"/>
              </a:rPr>
              <a:t> </a:t>
            </a:r>
            <a:r>
              <a:rPr kumimoji="0" sz="2000" b="0" i="0" u="none" strike="noStrike" kern="1200" cap="none" spc="-120" normalizeH="0" baseline="0" noProof="0" dirty="0">
                <a:ln>
                  <a:noFill/>
                </a:ln>
                <a:solidFill>
                  <a:prstClr val="black"/>
                </a:solidFill>
                <a:effectLst/>
                <a:uLnTx/>
                <a:uFillTx/>
                <a:latin typeface="Calibri"/>
                <a:ea typeface="+mn-ea"/>
                <a:cs typeface="Arial MT"/>
              </a:rPr>
              <a:t>the</a:t>
            </a:r>
            <a:r>
              <a:rPr kumimoji="0" sz="2000" b="0" i="0" u="none" strike="noStrike" kern="1200" cap="none" spc="10" normalizeH="0" baseline="0" noProof="0" dirty="0">
                <a:ln>
                  <a:noFill/>
                </a:ln>
                <a:solidFill>
                  <a:prstClr val="black"/>
                </a:solidFill>
                <a:effectLst/>
                <a:uLnTx/>
                <a:uFillTx/>
                <a:latin typeface="Calibri"/>
                <a:ea typeface="+mn-ea"/>
                <a:cs typeface="Arial MT"/>
              </a:rPr>
              <a:t> </a:t>
            </a:r>
            <a:r>
              <a:rPr kumimoji="0" sz="2000" b="0" i="0" u="none" strike="noStrike" kern="1200" cap="none" spc="-45" normalizeH="0" baseline="0" noProof="0" dirty="0">
                <a:ln>
                  <a:noFill/>
                </a:ln>
                <a:solidFill>
                  <a:prstClr val="black"/>
                </a:solidFill>
                <a:effectLst/>
                <a:uLnTx/>
                <a:uFillTx/>
                <a:latin typeface="Calibri"/>
                <a:ea typeface="+mn-ea"/>
                <a:cs typeface="Arial MT"/>
              </a:rPr>
              <a:t>first</a:t>
            </a:r>
            <a:r>
              <a:rPr kumimoji="0" sz="2000" b="0" i="0" u="none" strike="noStrike" kern="1200" cap="none" spc="-25" normalizeH="0" baseline="0" noProof="0" dirty="0">
                <a:ln>
                  <a:noFill/>
                </a:ln>
                <a:solidFill>
                  <a:prstClr val="black"/>
                </a:solidFill>
                <a:effectLst/>
                <a:uLnTx/>
                <a:uFillTx/>
                <a:latin typeface="Calibri"/>
                <a:ea typeface="+mn-ea"/>
                <a:cs typeface="Arial MT"/>
              </a:rPr>
              <a:t> </a:t>
            </a:r>
            <a:r>
              <a:rPr kumimoji="0" sz="2000" b="0" i="0" u="none" strike="noStrike" kern="1200" cap="none" spc="-105" normalizeH="0" baseline="0" noProof="0" dirty="0">
                <a:ln>
                  <a:noFill/>
                </a:ln>
                <a:solidFill>
                  <a:prstClr val="black"/>
                </a:solidFill>
                <a:effectLst/>
                <a:uLnTx/>
                <a:uFillTx/>
                <a:latin typeface="Calibri"/>
                <a:ea typeface="+mn-ea"/>
                <a:cs typeface="Arial MT"/>
              </a:rPr>
              <a:t>trimester</a:t>
            </a:r>
            <a:r>
              <a:rPr kumimoji="0" sz="2000" b="0" i="0" u="none" strike="noStrike" kern="1200" cap="none" spc="-30" normalizeH="0" baseline="0" noProof="0" dirty="0">
                <a:ln>
                  <a:noFill/>
                </a:ln>
                <a:solidFill>
                  <a:prstClr val="black"/>
                </a:solidFill>
                <a:effectLst/>
                <a:uLnTx/>
                <a:uFillTx/>
                <a:latin typeface="Calibri"/>
                <a:ea typeface="+mn-ea"/>
                <a:cs typeface="Arial MT"/>
              </a:rPr>
              <a:t> </a:t>
            </a:r>
            <a:r>
              <a:rPr kumimoji="0" sz="2000" b="0" i="0" u="none" strike="noStrike" kern="1200" cap="none" spc="0" normalizeH="0" baseline="0" noProof="0" dirty="0">
                <a:ln>
                  <a:noFill/>
                </a:ln>
                <a:solidFill>
                  <a:prstClr val="black"/>
                </a:solidFill>
                <a:effectLst/>
                <a:uLnTx/>
                <a:uFillTx/>
                <a:latin typeface="Calibri"/>
                <a:ea typeface="+mn-ea"/>
                <a:cs typeface="Arial MT"/>
              </a:rPr>
              <a:t>of</a:t>
            </a:r>
            <a:r>
              <a:rPr kumimoji="0" sz="2000" b="0" i="0" u="none" strike="noStrike" kern="1200" cap="none" spc="75" normalizeH="0" baseline="0" noProof="0" dirty="0">
                <a:ln>
                  <a:noFill/>
                </a:ln>
                <a:solidFill>
                  <a:prstClr val="black"/>
                </a:solidFill>
                <a:effectLst/>
                <a:uLnTx/>
                <a:uFillTx/>
                <a:latin typeface="Calibri"/>
                <a:ea typeface="+mn-ea"/>
                <a:cs typeface="Arial MT"/>
              </a:rPr>
              <a:t> </a:t>
            </a:r>
            <a:r>
              <a:rPr kumimoji="0" sz="2000" b="0" i="0" u="none" strike="noStrike" kern="1200" cap="none" spc="-10" normalizeH="0" baseline="0" noProof="0" dirty="0">
                <a:ln>
                  <a:noFill/>
                </a:ln>
                <a:solidFill>
                  <a:prstClr val="black"/>
                </a:solidFill>
                <a:effectLst/>
                <a:uLnTx/>
                <a:uFillTx/>
                <a:latin typeface="Calibri"/>
                <a:ea typeface="+mn-ea"/>
                <a:cs typeface="Arial MT"/>
              </a:rPr>
              <a:t>pregnancy.</a:t>
            </a:r>
            <a:endParaRPr kumimoji="0" sz="2000" b="0" i="0" u="none" strike="noStrike" kern="1200" cap="none" spc="0" normalizeH="0" baseline="0" noProof="0">
              <a:ln>
                <a:noFill/>
              </a:ln>
              <a:solidFill>
                <a:prstClr val="black"/>
              </a:solidFill>
              <a:effectLst/>
              <a:uLnTx/>
              <a:uFillTx/>
              <a:latin typeface="Calibri"/>
              <a:ea typeface="+mn-ea"/>
              <a:cs typeface="Arial MT"/>
            </a:endParaRPr>
          </a:p>
        </p:txBody>
      </p:sp>
      <p:sp>
        <p:nvSpPr>
          <p:cNvPr id="4" name="object 4"/>
          <p:cNvSpPr txBox="1"/>
          <p:nvPr/>
        </p:nvSpPr>
        <p:spPr>
          <a:xfrm>
            <a:off x="4651883" y="2223516"/>
            <a:ext cx="2338705" cy="27749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2075"/>
              </a:lnSpc>
              <a:spcBef>
                <a:spcPts val="0"/>
              </a:spcBef>
              <a:spcAft>
                <a:spcPts val="0"/>
              </a:spcAft>
              <a:buClrTx/>
              <a:buSzTx/>
              <a:buFontTx/>
              <a:buNone/>
              <a:tabLst/>
              <a:defRPr/>
            </a:pPr>
            <a:r>
              <a:rPr kumimoji="0" sz="2000" b="0" i="0" u="none" strike="noStrike" kern="1200" cap="none" spc="-100" normalizeH="0" baseline="0" noProof="0" dirty="0">
                <a:ln>
                  <a:noFill/>
                </a:ln>
                <a:solidFill>
                  <a:prstClr val="black"/>
                </a:solidFill>
                <a:effectLst/>
                <a:uLnTx/>
                <a:uFillTx/>
                <a:latin typeface="Arial MT"/>
                <a:ea typeface="+mn-ea"/>
                <a:cs typeface="Arial MT"/>
              </a:rPr>
              <a:t>there</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180" normalizeH="0" baseline="0" noProof="0" dirty="0">
                <a:ln>
                  <a:noFill/>
                </a:ln>
                <a:solidFill>
                  <a:prstClr val="black"/>
                </a:solidFill>
                <a:effectLst/>
                <a:uLnTx/>
                <a:uFillTx/>
                <a:latin typeface="Arial MT"/>
                <a:ea typeface="+mn-ea"/>
                <a:cs typeface="Arial MT"/>
              </a:rPr>
              <a:t>is</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120" normalizeH="0" baseline="0" noProof="0" dirty="0">
                <a:ln>
                  <a:noFill/>
                </a:ln>
                <a:solidFill>
                  <a:prstClr val="black"/>
                </a:solidFill>
                <a:effectLst/>
                <a:uLnTx/>
                <a:uFillTx/>
                <a:latin typeface="Arial MT"/>
                <a:ea typeface="+mn-ea"/>
                <a:cs typeface="Arial MT"/>
              </a:rPr>
              <a:t>not</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114" normalizeH="0" baseline="0" noProof="0" dirty="0">
                <a:ln>
                  <a:noFill/>
                </a:ln>
                <a:solidFill>
                  <a:prstClr val="black"/>
                </a:solidFill>
                <a:effectLst/>
                <a:uLnTx/>
                <a:uFillTx/>
                <a:latin typeface="Arial MT"/>
                <a:ea typeface="+mn-ea"/>
                <a:cs typeface="Arial MT"/>
              </a:rPr>
              <a:t>an</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120" normalizeH="0" baseline="0" noProof="0" dirty="0">
                <a:ln>
                  <a:noFill/>
                </a:ln>
                <a:solidFill>
                  <a:prstClr val="black"/>
                </a:solidFill>
                <a:effectLst/>
                <a:uLnTx/>
                <a:uFillTx/>
                <a:latin typeface="Arial MT"/>
                <a:ea typeface="+mn-ea"/>
                <a:cs typeface="Arial MT"/>
              </a:rPr>
              <a:t>increase</a:t>
            </a:r>
            <a:endParaRPr kumimoji="0" sz="2000" b="0" i="0" u="none" strike="noStrike" kern="1200" cap="none" spc="0" normalizeH="0" baseline="0" noProof="0">
              <a:ln>
                <a:noFill/>
              </a:ln>
              <a:solidFill>
                <a:prstClr val="black"/>
              </a:solidFill>
              <a:effectLst/>
              <a:uLnTx/>
              <a:uFillTx/>
              <a:latin typeface="Arial MT"/>
              <a:ea typeface="+mn-ea"/>
              <a:cs typeface="Arial MT"/>
            </a:endParaRPr>
          </a:p>
        </p:txBody>
      </p:sp>
      <p:sp>
        <p:nvSpPr>
          <p:cNvPr id="5" name="object 5"/>
          <p:cNvSpPr txBox="1"/>
          <p:nvPr/>
        </p:nvSpPr>
        <p:spPr>
          <a:xfrm>
            <a:off x="1102258" y="2168779"/>
            <a:ext cx="9140190" cy="3308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594106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a:t>
            </a:r>
            <a:r>
              <a:rPr kumimoji="0" sz="2000" b="0" i="0" u="none" strike="noStrike" kern="1200" cap="none" spc="-45" normalizeH="0" baseline="0" noProof="0" dirty="0">
                <a:ln>
                  <a:noFill/>
                </a:ln>
                <a:solidFill>
                  <a:prstClr val="black"/>
                </a:solidFill>
                <a:effectLst/>
                <a:uLnTx/>
                <a:uFillTx/>
                <a:latin typeface="Calibri"/>
                <a:ea typeface="+mn-ea"/>
                <a:cs typeface="Arial MT"/>
              </a:rPr>
              <a:t>While</a:t>
            </a:r>
            <a:r>
              <a:rPr kumimoji="0" sz="2000" b="0" i="0" u="none" strike="noStrike" kern="1200" cap="none" spc="-95" normalizeH="0" baseline="0" noProof="0" dirty="0">
                <a:ln>
                  <a:noFill/>
                </a:ln>
                <a:solidFill>
                  <a:prstClr val="black"/>
                </a:solidFill>
                <a:effectLst/>
                <a:uLnTx/>
                <a:uFillTx/>
                <a:latin typeface="Calibri"/>
                <a:ea typeface="+mn-ea"/>
                <a:cs typeface="Arial MT"/>
              </a:rPr>
              <a:t> </a:t>
            </a:r>
            <a:r>
              <a:rPr kumimoji="0" sz="2000" b="0" i="0" u="none" strike="noStrike" kern="1200" cap="none" spc="-120" normalizeH="0" baseline="0" noProof="0" dirty="0">
                <a:ln>
                  <a:noFill/>
                </a:ln>
                <a:solidFill>
                  <a:prstClr val="black"/>
                </a:solidFill>
                <a:effectLst/>
                <a:uLnTx/>
                <a:uFillTx/>
                <a:latin typeface="Calibri"/>
                <a:ea typeface="+mn-ea"/>
                <a:cs typeface="Arial MT"/>
              </a:rPr>
              <a:t>the</a:t>
            </a:r>
            <a:r>
              <a:rPr kumimoji="0" sz="2000" b="0" i="0" u="none" strike="noStrike" kern="1200" cap="none" spc="-15" normalizeH="0" baseline="0" noProof="0" dirty="0">
                <a:ln>
                  <a:noFill/>
                </a:ln>
                <a:solidFill>
                  <a:prstClr val="black"/>
                </a:solidFill>
                <a:effectLst/>
                <a:uLnTx/>
                <a:uFillTx/>
                <a:latin typeface="Calibri"/>
                <a:ea typeface="+mn-ea"/>
                <a:cs typeface="Arial MT"/>
              </a:rPr>
              <a:t> </a:t>
            </a:r>
            <a:r>
              <a:rPr kumimoji="0" sz="2000" b="0" i="0" u="none" strike="noStrike" kern="1200" cap="none" spc="-40" normalizeH="0" baseline="0" noProof="0" dirty="0">
                <a:ln>
                  <a:noFill/>
                </a:ln>
                <a:solidFill>
                  <a:prstClr val="black"/>
                </a:solidFill>
                <a:effectLst/>
                <a:uLnTx/>
                <a:uFillTx/>
                <a:latin typeface="Calibri"/>
                <a:ea typeface="+mn-ea"/>
                <a:cs typeface="Arial MT"/>
              </a:rPr>
              <a:t>available</a:t>
            </a:r>
            <a:r>
              <a:rPr kumimoji="0" sz="2000" b="0" i="0" u="none" strike="noStrike" kern="1200" cap="none" spc="-85" normalizeH="0" baseline="0" noProof="0" dirty="0">
                <a:ln>
                  <a:noFill/>
                </a:ln>
                <a:solidFill>
                  <a:prstClr val="black"/>
                </a:solidFill>
                <a:effectLst/>
                <a:uLnTx/>
                <a:uFillTx/>
                <a:latin typeface="Calibri"/>
                <a:ea typeface="+mn-ea"/>
                <a:cs typeface="Arial MT"/>
              </a:rPr>
              <a:t> </a:t>
            </a:r>
            <a:r>
              <a:rPr kumimoji="0" sz="2000" b="0" i="0" u="none" strike="noStrike" kern="1200" cap="none" spc="0" normalizeH="0" baseline="0" noProof="0" dirty="0">
                <a:ln>
                  <a:noFill/>
                </a:ln>
                <a:solidFill>
                  <a:prstClr val="black"/>
                </a:solidFill>
                <a:effectLst/>
                <a:uLnTx/>
                <a:uFillTx/>
                <a:latin typeface="Calibri"/>
                <a:ea typeface="+mn-ea"/>
                <a:cs typeface="Arial MT"/>
              </a:rPr>
              <a:t>data</a:t>
            </a:r>
            <a:r>
              <a:rPr kumimoji="0" sz="2000" b="0" i="0" u="none" strike="noStrike" kern="1200" cap="none" spc="-70" normalizeH="0" baseline="0" noProof="0" dirty="0">
                <a:ln>
                  <a:noFill/>
                </a:ln>
                <a:solidFill>
                  <a:prstClr val="black"/>
                </a:solidFill>
                <a:effectLst/>
                <a:uLnTx/>
                <a:uFillTx/>
                <a:latin typeface="Calibri"/>
                <a:ea typeface="+mn-ea"/>
                <a:cs typeface="Arial MT"/>
              </a:rPr>
              <a:t> </a:t>
            </a:r>
            <a:r>
              <a:rPr kumimoji="0" sz="2000" b="0" i="0" u="none" strike="noStrike" kern="1200" cap="none" spc="-10" normalizeH="0" baseline="0" noProof="0" dirty="0">
                <a:ln>
                  <a:noFill/>
                </a:ln>
                <a:solidFill>
                  <a:prstClr val="black"/>
                </a:solidFill>
                <a:effectLst/>
                <a:uLnTx/>
                <a:uFillTx/>
                <a:latin typeface="Calibri"/>
                <a:ea typeface="+mn-ea"/>
                <a:cs typeface="Arial MT"/>
              </a:rPr>
              <a:t>suggest</a:t>
            </a:r>
            <a:r>
              <a:rPr kumimoji="0" sz="2000" b="0" i="0" u="none" strike="noStrike" kern="1200" cap="none" spc="0" normalizeH="0" baseline="0" noProof="0" dirty="0">
                <a:ln>
                  <a:noFill/>
                </a:ln>
                <a:solidFill>
                  <a:prstClr val="black"/>
                </a:solidFill>
                <a:effectLst/>
                <a:uLnTx/>
                <a:uFillTx/>
                <a:latin typeface="Calibri"/>
                <a:ea typeface="+mn-ea"/>
                <a:cs typeface="Arial MT"/>
              </a:rPr>
              <a:t>	</a:t>
            </a:r>
            <a:r>
              <a:rPr kumimoji="0" sz="2000" b="0" i="0" u="none" strike="noStrike" kern="1200" cap="none" spc="-125" normalizeH="0" baseline="0" noProof="0" dirty="0">
                <a:ln>
                  <a:noFill/>
                </a:ln>
                <a:solidFill>
                  <a:prstClr val="black"/>
                </a:solidFill>
                <a:effectLst/>
                <a:uLnTx/>
                <a:uFillTx/>
                <a:latin typeface="Calibri"/>
                <a:ea typeface="+mn-ea"/>
                <a:cs typeface="Arial MT"/>
              </a:rPr>
              <a:t>in</a:t>
            </a:r>
            <a:r>
              <a:rPr kumimoji="0" sz="2000" b="0" i="0" u="none" strike="noStrike" kern="1200" cap="none" spc="-15" normalizeH="0" baseline="0" noProof="0" dirty="0">
                <a:ln>
                  <a:noFill/>
                </a:ln>
                <a:solidFill>
                  <a:prstClr val="black"/>
                </a:solidFill>
                <a:effectLst/>
                <a:uLnTx/>
                <a:uFillTx/>
                <a:latin typeface="Calibri"/>
                <a:ea typeface="+mn-ea"/>
                <a:cs typeface="Arial MT"/>
              </a:rPr>
              <a:t> </a:t>
            </a:r>
            <a:r>
              <a:rPr kumimoji="0" sz="2000" b="0" i="0" u="none" strike="noStrike" kern="1200" cap="none" spc="-70" normalizeH="0" baseline="0" noProof="0" dirty="0">
                <a:ln>
                  <a:noFill/>
                </a:ln>
                <a:solidFill>
                  <a:prstClr val="black"/>
                </a:solidFill>
                <a:effectLst/>
                <a:uLnTx/>
                <a:uFillTx/>
                <a:latin typeface="Calibri"/>
                <a:ea typeface="+mn-ea"/>
                <a:cs typeface="Arial MT"/>
              </a:rPr>
              <a:t>overall</a:t>
            </a:r>
            <a:r>
              <a:rPr kumimoji="0" sz="2000" b="0" i="0" u="none" strike="noStrike" kern="1200" cap="none" spc="-40" normalizeH="0" baseline="0" noProof="0" dirty="0">
                <a:ln>
                  <a:noFill/>
                </a:ln>
                <a:solidFill>
                  <a:prstClr val="black"/>
                </a:solidFill>
                <a:effectLst/>
                <a:uLnTx/>
                <a:uFillTx/>
                <a:latin typeface="Calibri"/>
                <a:ea typeface="+mn-ea"/>
                <a:cs typeface="Arial MT"/>
              </a:rPr>
              <a:t> </a:t>
            </a:r>
            <a:r>
              <a:rPr kumimoji="0" sz="2000" b="0" i="0" u="none" strike="noStrike" kern="1200" cap="none" spc="-35" normalizeH="0" baseline="0" noProof="0" dirty="0">
                <a:ln>
                  <a:noFill/>
                </a:ln>
                <a:solidFill>
                  <a:prstClr val="black"/>
                </a:solidFill>
                <a:effectLst/>
                <a:uLnTx/>
                <a:uFillTx/>
                <a:latin typeface="Calibri"/>
                <a:ea typeface="+mn-ea"/>
                <a:cs typeface="Arial MT"/>
              </a:rPr>
              <a:t>birth </a:t>
            </a:r>
            <a:r>
              <a:rPr kumimoji="0" sz="2000" b="0" i="0" u="none" strike="noStrike" kern="1200" cap="none" spc="-105" normalizeH="0" baseline="0" noProof="0" dirty="0">
                <a:ln>
                  <a:noFill/>
                </a:ln>
                <a:solidFill>
                  <a:prstClr val="black"/>
                </a:solidFill>
                <a:effectLst/>
                <a:uLnTx/>
                <a:uFillTx/>
                <a:latin typeface="Calibri"/>
                <a:ea typeface="+mn-ea"/>
                <a:cs typeface="Arial MT"/>
              </a:rPr>
              <a:t>defects</a:t>
            </a:r>
            <a:r>
              <a:rPr kumimoji="0" sz="2000" b="0" i="0" u="none" strike="noStrike" kern="1200" cap="none" spc="-35" normalizeH="0" baseline="0" noProof="0" dirty="0">
                <a:ln>
                  <a:noFill/>
                </a:ln>
                <a:solidFill>
                  <a:prstClr val="black"/>
                </a:solidFill>
                <a:effectLst/>
                <a:uLnTx/>
                <a:uFillTx/>
                <a:latin typeface="Calibri"/>
                <a:ea typeface="+mn-ea"/>
                <a:cs typeface="Arial MT"/>
              </a:rPr>
              <a:t> </a:t>
            </a:r>
            <a:r>
              <a:rPr kumimoji="0" sz="2000" b="0" i="0" u="none" strike="noStrike" kern="1200" cap="none" spc="-95" normalizeH="0" baseline="0" noProof="0">
                <a:ln>
                  <a:noFill/>
                </a:ln>
                <a:solidFill>
                  <a:prstClr val="black"/>
                </a:solidFill>
                <a:effectLst/>
                <a:uLnTx/>
                <a:uFillTx/>
                <a:latin typeface="Calibri"/>
                <a:ea typeface="+mn-ea"/>
                <a:cs typeface="Arial MT"/>
              </a:rPr>
              <a:t>with</a:t>
            </a:r>
            <a:r>
              <a:rPr kumimoji="0" sz="2000" b="0" i="0" u="none" strike="noStrike" kern="1200" cap="none" spc="-20" normalizeH="0" baseline="0" noProof="0">
                <a:ln>
                  <a:noFill/>
                </a:ln>
                <a:solidFill>
                  <a:prstClr val="black"/>
                </a:solidFill>
                <a:effectLst/>
                <a:uLnTx/>
                <a:uFillTx/>
                <a:latin typeface="Calibri"/>
                <a:ea typeface="+mn-ea"/>
                <a:cs typeface="Arial MT"/>
              </a:rPr>
              <a:t> </a:t>
            </a:r>
            <a:r>
              <a:rPr kumimoji="0" sz="2000" b="0" i="0" u="none" strike="noStrike" kern="1200" cap="none" spc="-10" normalizeH="0" baseline="0" noProof="0">
                <a:ln>
                  <a:noFill/>
                </a:ln>
                <a:solidFill>
                  <a:prstClr val="black"/>
                </a:solidFill>
                <a:effectLst/>
                <a:uLnTx/>
                <a:uFillTx/>
                <a:latin typeface="Calibri"/>
                <a:ea typeface="+mn-ea"/>
                <a:cs typeface="Arial MT"/>
              </a:rPr>
              <a:t>first</a:t>
            </a:r>
            <a:endParaRPr kumimoji="0" sz="2000" b="0" i="0" u="none" strike="noStrike" kern="1200" cap="none" spc="0" normalizeH="0" baseline="0" noProof="0">
              <a:ln>
                <a:noFill/>
              </a:ln>
              <a:solidFill>
                <a:prstClr val="black"/>
              </a:solidFill>
              <a:effectLst/>
              <a:uLnTx/>
              <a:uFillTx/>
              <a:latin typeface="Calibri"/>
              <a:ea typeface="+mn-ea"/>
              <a:cs typeface="Arial MT"/>
            </a:endParaRPr>
          </a:p>
        </p:txBody>
      </p:sp>
      <p:sp>
        <p:nvSpPr>
          <p:cNvPr id="6" name="object 6"/>
          <p:cNvSpPr txBox="1"/>
          <p:nvPr/>
        </p:nvSpPr>
        <p:spPr>
          <a:xfrm>
            <a:off x="1010818" y="2295880"/>
            <a:ext cx="9352280" cy="3236784"/>
          </a:xfrm>
          <a:prstGeom prst="rect">
            <a:avLst/>
          </a:prstGeom>
        </p:spPr>
        <p:txBody>
          <a:bodyPr vert="horz" wrap="square" lIns="0" tIns="160020" rIns="0" bIns="0" rtlCol="0">
            <a:spAutoFit/>
          </a:bodyPr>
          <a:lstStyle/>
          <a:p>
            <a:pPr marL="104140" marR="0" lvl="0" indent="0" algn="l" defTabSz="914400" rtl="0" eaLnBrk="1" fontAlgn="auto" latinLnBrk="0" hangingPunct="1">
              <a:lnSpc>
                <a:spcPct val="100000"/>
              </a:lnSpc>
              <a:spcBef>
                <a:spcPts val="1260"/>
              </a:spcBef>
              <a:spcAft>
                <a:spcPts val="0"/>
              </a:spcAft>
              <a:buClrTx/>
              <a:buSzTx/>
              <a:buFontTx/>
              <a:buNone/>
              <a:tabLst/>
              <a:defRPr/>
            </a:pPr>
            <a:r>
              <a:rPr kumimoji="0" sz="2000" b="0" i="0" u="none" strike="noStrike" kern="1200" cap="none" spc="-114" normalizeH="0" baseline="0" noProof="0">
                <a:ln>
                  <a:noFill/>
                </a:ln>
                <a:solidFill>
                  <a:prstClr val="black"/>
                </a:solidFill>
                <a:effectLst/>
                <a:uLnTx/>
                <a:uFillTx/>
                <a:latin typeface="Calibri"/>
                <a:ea typeface="+mn-ea"/>
                <a:cs typeface="Arial MT"/>
              </a:rPr>
              <a:t>trimester</a:t>
            </a:r>
            <a:r>
              <a:rPr kumimoji="0" sz="2000" b="0" i="0" u="none" strike="noStrike" kern="1200" cap="none" spc="-30" normalizeH="0" baseline="0" noProof="0">
                <a:ln>
                  <a:noFill/>
                </a:ln>
                <a:solidFill>
                  <a:prstClr val="black"/>
                </a:solidFill>
                <a:effectLst/>
                <a:uLnTx/>
                <a:uFillTx/>
                <a:latin typeface="Calibri"/>
                <a:ea typeface="+mn-ea"/>
                <a:cs typeface="Arial MT"/>
              </a:rPr>
              <a:t> </a:t>
            </a:r>
            <a:r>
              <a:rPr kumimoji="0" sz="2000" b="0" i="0" u="none" strike="noStrike" kern="1200" cap="none" spc="-170" normalizeH="0" baseline="0" noProof="0">
                <a:ln>
                  <a:noFill/>
                </a:ln>
                <a:solidFill>
                  <a:prstClr val="black"/>
                </a:solidFill>
                <a:effectLst/>
                <a:uLnTx/>
                <a:uFillTx/>
                <a:latin typeface="Calibri"/>
                <a:ea typeface="+mn-ea"/>
                <a:cs typeface="Arial MT"/>
              </a:rPr>
              <a:t>Exposure</a:t>
            </a:r>
            <a:r>
              <a:rPr kumimoji="0" sz="2000" b="0" i="0" u="none" strike="noStrike" kern="1200" cap="none" spc="-35" normalizeH="0" baseline="0" noProof="0">
                <a:ln>
                  <a:noFill/>
                </a:ln>
                <a:solidFill>
                  <a:prstClr val="black"/>
                </a:solidFill>
                <a:effectLst/>
                <a:uLnTx/>
                <a:uFillTx/>
                <a:latin typeface="Calibri"/>
                <a:ea typeface="+mn-ea"/>
                <a:cs typeface="Arial MT"/>
              </a:rPr>
              <a:t> </a:t>
            </a:r>
            <a:r>
              <a:rPr kumimoji="0" sz="2000" b="0" i="0" u="none" strike="noStrike" kern="1200" cap="none" spc="-20" normalizeH="0" baseline="0" noProof="0">
                <a:ln>
                  <a:noFill/>
                </a:ln>
                <a:solidFill>
                  <a:prstClr val="black"/>
                </a:solidFill>
                <a:effectLst/>
                <a:uLnTx/>
                <a:uFillTx/>
                <a:latin typeface="Calibri"/>
                <a:ea typeface="+mn-ea"/>
                <a:cs typeface="Arial MT"/>
              </a:rPr>
              <a:t>to</a:t>
            </a:r>
            <a:r>
              <a:rPr kumimoji="0" sz="2000" b="0" i="0" u="none" strike="noStrike" kern="1200" cap="none" spc="5" normalizeH="0" baseline="0" noProof="0">
                <a:ln>
                  <a:noFill/>
                </a:ln>
                <a:solidFill>
                  <a:prstClr val="black"/>
                </a:solidFill>
                <a:effectLst/>
                <a:uLnTx/>
                <a:uFillTx/>
                <a:latin typeface="Calibri"/>
                <a:ea typeface="+mn-ea"/>
                <a:cs typeface="Arial MT"/>
              </a:rPr>
              <a:t> </a:t>
            </a:r>
            <a:r>
              <a:rPr kumimoji="0" sz="2000" b="0" i="0" u="none" strike="noStrike" kern="1200" cap="none" spc="-200" normalizeH="0" baseline="0" noProof="0">
                <a:ln>
                  <a:noFill/>
                </a:ln>
                <a:solidFill>
                  <a:prstClr val="black"/>
                </a:solidFill>
                <a:effectLst/>
                <a:uLnTx/>
                <a:uFillTx/>
                <a:latin typeface="Calibri"/>
                <a:ea typeface="+mn-ea"/>
                <a:cs typeface="Arial MT"/>
              </a:rPr>
              <a:t>most</a:t>
            </a:r>
            <a:r>
              <a:rPr kumimoji="0" sz="2000" b="0" i="0" u="none" strike="noStrike" kern="1200" cap="none" spc="5" normalizeH="0" baseline="0" noProof="0">
                <a:ln>
                  <a:noFill/>
                </a:ln>
                <a:solidFill>
                  <a:prstClr val="black"/>
                </a:solidFill>
                <a:effectLst/>
                <a:uLnTx/>
                <a:uFillTx/>
                <a:latin typeface="Calibri"/>
                <a:ea typeface="+mn-ea"/>
                <a:cs typeface="Arial MT"/>
              </a:rPr>
              <a:t> </a:t>
            </a:r>
            <a:r>
              <a:rPr kumimoji="0" sz="2000" b="0" i="0" u="none" strike="noStrike" kern="1200" cap="none" spc="-254" normalizeH="0" baseline="0" noProof="0">
                <a:ln>
                  <a:noFill/>
                </a:ln>
                <a:solidFill>
                  <a:prstClr val="black"/>
                </a:solidFill>
                <a:effectLst/>
                <a:uLnTx/>
                <a:uFillTx/>
                <a:latin typeface="Calibri"/>
                <a:ea typeface="+mn-ea"/>
                <a:cs typeface="Arial MT"/>
              </a:rPr>
              <a:t>ARV</a:t>
            </a:r>
            <a:r>
              <a:rPr kumimoji="0" sz="2000" b="0" i="0" u="none" strike="noStrike" kern="1200" cap="none" spc="10" normalizeH="0" baseline="0" noProof="0">
                <a:ln>
                  <a:noFill/>
                </a:ln>
                <a:solidFill>
                  <a:prstClr val="black"/>
                </a:solidFill>
                <a:effectLst/>
                <a:uLnTx/>
                <a:uFillTx/>
                <a:latin typeface="Calibri"/>
                <a:ea typeface="+mn-ea"/>
                <a:cs typeface="Arial MT"/>
              </a:rPr>
              <a:t> </a:t>
            </a:r>
            <a:r>
              <a:rPr kumimoji="0" sz="2000" b="0" i="0" u="none" strike="noStrike" kern="1200" cap="none" spc="-10" normalizeH="0" baseline="0" noProof="0">
                <a:ln>
                  <a:noFill/>
                </a:ln>
                <a:solidFill>
                  <a:prstClr val="black"/>
                </a:solidFill>
                <a:effectLst/>
                <a:uLnTx/>
                <a:uFillTx/>
                <a:latin typeface="Calibri"/>
                <a:ea typeface="+mn-ea"/>
                <a:cs typeface="Arial MT"/>
              </a:rPr>
              <a:t>drugs</a:t>
            </a:r>
            <a:r>
              <a:rPr kumimoji="0" sz="2000" b="0" i="0" u="none" strike="noStrike" kern="1200" cap="none" spc="-10" normalizeH="0" baseline="0" noProof="0">
                <a:ln>
                  <a:noFill/>
                </a:ln>
                <a:solidFill>
                  <a:prstClr val="black"/>
                </a:solidFill>
                <a:effectLst/>
                <a:uLnTx/>
                <a:uFillTx/>
                <a:latin typeface="Arial MT"/>
                <a:ea typeface="+mn-ea"/>
                <a:cs typeface="Arial MT"/>
              </a:rPr>
              <a:t>.</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128270" marR="0" lvl="0" indent="-123825" algn="l" defTabSz="914400" rtl="0" eaLnBrk="1" fontAlgn="auto" latinLnBrk="0" hangingPunct="1">
              <a:lnSpc>
                <a:spcPct val="100000"/>
              </a:lnSpc>
              <a:spcBef>
                <a:spcPts val="1165"/>
              </a:spcBef>
              <a:spcAft>
                <a:spcPts val="0"/>
              </a:spcAft>
              <a:buClrTx/>
              <a:buSzPct val="95000"/>
              <a:buFont typeface="Wingdings" panose="05000000000000000000"/>
              <a:buChar char=""/>
              <a:tabLst>
                <a:tab pos="128270" algn="l"/>
                <a:tab pos="1797050" algn="l"/>
              </a:tabLst>
              <a:defRPr/>
            </a:pPr>
            <a:r>
              <a:rPr kumimoji="0" sz="2000" b="1" i="0" u="none" strike="noStrike" kern="1200" cap="none" spc="-140" normalizeH="0" baseline="0" noProof="0">
                <a:ln>
                  <a:noFill/>
                </a:ln>
                <a:solidFill>
                  <a:srgbClr val="FF0000"/>
                </a:solidFill>
                <a:effectLst/>
                <a:uLnTx/>
                <a:uFillTx/>
                <a:latin typeface="Arial" panose="020B0604020202020204"/>
                <a:ea typeface="+mn-ea"/>
                <a:cs typeface="Arial" panose="020B0604020202020204"/>
              </a:rPr>
              <a:t>third</a:t>
            </a:r>
            <a:r>
              <a:rPr kumimoji="0" sz="2000" b="1" i="0" u="none" strike="noStrike" kern="1200" cap="none" spc="5" normalizeH="0" baseline="0" noProof="0">
                <a:ln>
                  <a:noFill/>
                </a:ln>
                <a:solidFill>
                  <a:srgbClr val="FF0000"/>
                </a:solidFill>
                <a:effectLst/>
                <a:uLnTx/>
                <a:uFillTx/>
                <a:latin typeface="Arial" panose="020B0604020202020204"/>
                <a:ea typeface="+mn-ea"/>
                <a:cs typeface="Arial" panose="020B0604020202020204"/>
              </a:rPr>
              <a:t> </a:t>
            </a:r>
            <a:r>
              <a:rPr kumimoji="0" sz="2000" b="1" i="0" u="none" strike="noStrike" kern="1200" cap="none" spc="-50" normalizeH="0" baseline="0" noProof="0" dirty="0">
                <a:ln>
                  <a:noFill/>
                </a:ln>
                <a:solidFill>
                  <a:srgbClr val="FF0000"/>
                </a:solidFill>
                <a:effectLst/>
                <a:uLnTx/>
                <a:uFillTx/>
                <a:latin typeface="Arial" panose="020B0604020202020204"/>
                <a:ea typeface="+mn-ea"/>
                <a:cs typeface="Arial" panose="020B0604020202020204"/>
              </a:rPr>
              <a:t>trimester:</a:t>
            </a:r>
            <a:r>
              <a:rPr kumimoji="0" sz="20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a:rPr>
              <a:t>	</a:t>
            </a:r>
            <a:r>
              <a:rPr kumimoji="0" sz="2000" b="0" i="0" u="none" strike="noStrike" kern="1200" cap="none" spc="-204" normalizeH="0" baseline="0" noProof="0" dirty="0">
                <a:ln>
                  <a:noFill/>
                </a:ln>
                <a:solidFill>
                  <a:prstClr val="black"/>
                </a:solidFill>
                <a:effectLst/>
                <a:uLnTx/>
                <a:uFillTx/>
                <a:latin typeface="Calibri"/>
                <a:ea typeface="+mn-ea"/>
                <a:cs typeface="Arial MT"/>
              </a:rPr>
              <a:t>Because</a:t>
            </a:r>
            <a:r>
              <a:rPr kumimoji="0" sz="2000" b="0" i="0" u="none" strike="noStrike" kern="1200" cap="none" spc="-25" normalizeH="0" baseline="0" noProof="0" dirty="0">
                <a:ln>
                  <a:noFill/>
                </a:ln>
                <a:solidFill>
                  <a:prstClr val="black"/>
                </a:solidFill>
                <a:effectLst/>
                <a:uLnTx/>
                <a:uFillTx/>
                <a:latin typeface="Calibri"/>
                <a:ea typeface="+mn-ea"/>
                <a:cs typeface="Arial MT"/>
              </a:rPr>
              <a:t> </a:t>
            </a:r>
            <a:r>
              <a:rPr kumimoji="0" sz="2000" b="0" i="0" u="none" strike="noStrike" kern="1200" cap="none" spc="0" normalizeH="0" baseline="0" noProof="0" dirty="0">
                <a:ln>
                  <a:noFill/>
                </a:ln>
                <a:solidFill>
                  <a:prstClr val="black"/>
                </a:solidFill>
                <a:effectLst/>
                <a:uLnTx/>
                <a:uFillTx/>
                <a:latin typeface="Calibri"/>
                <a:ea typeface="+mn-ea"/>
                <a:cs typeface="Arial MT"/>
              </a:rPr>
              <a:t>of</a:t>
            </a:r>
            <a:r>
              <a:rPr kumimoji="0" sz="2000" b="0" i="0" u="none" strike="noStrike" kern="1200" cap="none" spc="40" normalizeH="0" baseline="0" noProof="0" dirty="0">
                <a:ln>
                  <a:noFill/>
                </a:ln>
                <a:solidFill>
                  <a:prstClr val="black"/>
                </a:solidFill>
                <a:effectLst/>
                <a:uLnTx/>
                <a:uFillTx/>
                <a:latin typeface="Calibri"/>
                <a:ea typeface="+mn-ea"/>
                <a:cs typeface="Arial MT"/>
              </a:rPr>
              <a:t> </a:t>
            </a:r>
            <a:r>
              <a:rPr kumimoji="0" sz="2000" b="0" i="0" u="none" strike="noStrike" kern="1200" cap="none" spc="-120" normalizeH="0" baseline="0" noProof="0" dirty="0">
                <a:ln>
                  <a:noFill/>
                </a:ln>
                <a:solidFill>
                  <a:prstClr val="black"/>
                </a:solidFill>
                <a:effectLst/>
                <a:uLnTx/>
                <a:uFillTx/>
                <a:latin typeface="Calibri"/>
                <a:ea typeface="+mn-ea"/>
                <a:cs typeface="Arial MT"/>
              </a:rPr>
              <a:t>the</a:t>
            </a:r>
            <a:r>
              <a:rPr kumimoji="0" sz="2000" b="0" i="0" u="none" strike="noStrike" kern="1200" cap="none" spc="-10" normalizeH="0" baseline="0" noProof="0" dirty="0">
                <a:ln>
                  <a:noFill/>
                </a:ln>
                <a:solidFill>
                  <a:prstClr val="black"/>
                </a:solidFill>
                <a:effectLst/>
                <a:uLnTx/>
                <a:uFillTx/>
                <a:latin typeface="Calibri"/>
                <a:ea typeface="+mn-ea"/>
                <a:cs typeface="Arial MT"/>
              </a:rPr>
              <a:t> </a:t>
            </a:r>
            <a:r>
              <a:rPr kumimoji="0" sz="2000" b="0" i="0" u="none" strike="noStrike" kern="1200" cap="none" spc="-125" normalizeH="0" baseline="0" noProof="0" dirty="0">
                <a:ln>
                  <a:noFill/>
                </a:ln>
                <a:solidFill>
                  <a:prstClr val="black"/>
                </a:solidFill>
                <a:effectLst/>
                <a:uLnTx/>
                <a:uFillTx/>
                <a:latin typeface="Calibri"/>
                <a:ea typeface="+mn-ea"/>
                <a:cs typeface="Arial MT"/>
              </a:rPr>
              <a:t>possible</a:t>
            </a:r>
            <a:r>
              <a:rPr kumimoji="0" sz="2000" b="0" i="0" u="none" strike="noStrike" kern="1200" cap="none" spc="-40" normalizeH="0" baseline="0" noProof="0" dirty="0">
                <a:ln>
                  <a:noFill/>
                </a:ln>
                <a:solidFill>
                  <a:prstClr val="black"/>
                </a:solidFill>
                <a:effectLst/>
                <a:uLnTx/>
                <a:uFillTx/>
                <a:latin typeface="Calibri"/>
                <a:ea typeface="+mn-ea"/>
                <a:cs typeface="Arial MT"/>
              </a:rPr>
              <a:t> </a:t>
            </a:r>
            <a:r>
              <a:rPr kumimoji="0" sz="2000" b="0" i="0" u="none" strike="noStrike" kern="1200" cap="none" spc="-135" normalizeH="0" baseline="0" noProof="0" dirty="0">
                <a:ln>
                  <a:noFill/>
                </a:ln>
                <a:solidFill>
                  <a:prstClr val="black"/>
                </a:solidFill>
                <a:effectLst/>
                <a:uLnTx/>
                <a:uFillTx/>
                <a:latin typeface="Calibri"/>
                <a:ea typeface="+mn-ea"/>
                <a:cs typeface="Arial MT"/>
              </a:rPr>
              <a:t>association</a:t>
            </a:r>
            <a:r>
              <a:rPr kumimoji="0" sz="2000" b="0" i="0" u="none" strike="noStrike" kern="1200" cap="none" spc="-45" normalizeH="0" baseline="0" noProof="0" dirty="0">
                <a:ln>
                  <a:noFill/>
                </a:ln>
                <a:solidFill>
                  <a:prstClr val="black"/>
                </a:solidFill>
                <a:effectLst/>
                <a:uLnTx/>
                <a:uFillTx/>
                <a:latin typeface="Calibri"/>
                <a:ea typeface="+mn-ea"/>
                <a:cs typeface="Arial MT"/>
              </a:rPr>
              <a:t> </a:t>
            </a:r>
            <a:r>
              <a:rPr kumimoji="0" sz="2000" b="0" i="0" u="none" strike="noStrike" kern="1200" cap="none" spc="0" normalizeH="0" baseline="0" noProof="0" dirty="0">
                <a:ln>
                  <a:noFill/>
                </a:ln>
                <a:solidFill>
                  <a:prstClr val="black"/>
                </a:solidFill>
                <a:effectLst/>
                <a:uLnTx/>
                <a:uFillTx/>
                <a:latin typeface="Calibri"/>
                <a:ea typeface="+mn-ea"/>
                <a:cs typeface="Arial MT"/>
              </a:rPr>
              <a:t>of</a:t>
            </a:r>
            <a:r>
              <a:rPr kumimoji="0" sz="2000" b="0" i="0" u="none" strike="noStrike" kern="1200" cap="none" spc="85" normalizeH="0" baseline="0" noProof="0" dirty="0">
                <a:ln>
                  <a:noFill/>
                </a:ln>
                <a:solidFill>
                  <a:prstClr val="black"/>
                </a:solidFill>
                <a:effectLst/>
                <a:uLnTx/>
                <a:uFillTx/>
                <a:latin typeface="Calibri"/>
                <a:ea typeface="+mn-ea"/>
                <a:cs typeface="Arial MT"/>
              </a:rPr>
              <a:t> </a:t>
            </a:r>
            <a:r>
              <a:rPr kumimoji="0" sz="2000" b="0" i="0" u="sng" strike="noStrike" kern="1200" cap="none" spc="-95" normalizeH="0" baseline="0" noProof="0" dirty="0">
                <a:ln>
                  <a:noFill/>
                </a:ln>
                <a:solidFill>
                  <a:prstClr val="black"/>
                </a:solidFill>
                <a:effectLst/>
                <a:uLnTx/>
                <a:uFill>
                  <a:solidFill>
                    <a:srgbClr val="000000"/>
                  </a:solidFill>
                </a:uFill>
                <a:latin typeface="Calibri"/>
                <a:ea typeface="+mn-ea"/>
                <a:cs typeface="Arial MT"/>
              </a:rPr>
              <a:t>low</a:t>
            </a:r>
            <a:r>
              <a:rPr kumimoji="0" sz="2000" b="0" i="0" u="sng" strike="noStrike" kern="1200" cap="none" spc="-20" normalizeH="0" baseline="0" noProof="0" dirty="0">
                <a:ln>
                  <a:noFill/>
                </a:ln>
                <a:solidFill>
                  <a:prstClr val="black"/>
                </a:solidFill>
                <a:effectLst/>
                <a:uLnTx/>
                <a:uFill>
                  <a:solidFill>
                    <a:srgbClr val="000000"/>
                  </a:solidFill>
                </a:uFill>
                <a:latin typeface="Calibri"/>
                <a:ea typeface="+mn-ea"/>
                <a:cs typeface="Arial MT"/>
              </a:rPr>
              <a:t> </a:t>
            </a:r>
            <a:r>
              <a:rPr kumimoji="0" sz="2000" b="0" i="0" u="sng" strike="noStrike" kern="1200" cap="none" spc="-35" normalizeH="0" baseline="0" noProof="0" dirty="0">
                <a:ln>
                  <a:noFill/>
                </a:ln>
                <a:solidFill>
                  <a:prstClr val="black"/>
                </a:solidFill>
                <a:effectLst/>
                <a:uLnTx/>
                <a:uFill>
                  <a:solidFill>
                    <a:srgbClr val="000000"/>
                  </a:solidFill>
                </a:uFill>
                <a:latin typeface="Calibri"/>
                <a:ea typeface="+mn-ea"/>
                <a:cs typeface="Arial MT"/>
              </a:rPr>
              <a:t>birth</a:t>
            </a:r>
            <a:r>
              <a:rPr kumimoji="0" sz="2000" b="0" i="0" u="sng" strike="noStrike" kern="1200" cap="none" spc="-30" normalizeH="0" baseline="0" noProof="0" dirty="0">
                <a:ln>
                  <a:noFill/>
                </a:ln>
                <a:solidFill>
                  <a:prstClr val="black"/>
                </a:solidFill>
                <a:effectLst/>
                <a:uLnTx/>
                <a:uFill>
                  <a:solidFill>
                    <a:srgbClr val="000000"/>
                  </a:solidFill>
                </a:uFill>
                <a:latin typeface="Calibri"/>
                <a:ea typeface="+mn-ea"/>
                <a:cs typeface="Arial MT"/>
              </a:rPr>
              <a:t> </a:t>
            </a:r>
            <a:r>
              <a:rPr kumimoji="0" sz="2000" b="0" i="0" u="sng" strike="noStrike" kern="1200" cap="none" spc="-90" normalizeH="0" baseline="0" noProof="0" dirty="0">
                <a:ln>
                  <a:noFill/>
                </a:ln>
                <a:solidFill>
                  <a:prstClr val="black"/>
                </a:solidFill>
                <a:effectLst/>
                <a:uLnTx/>
                <a:uFill>
                  <a:solidFill>
                    <a:srgbClr val="000000"/>
                  </a:solidFill>
                </a:uFill>
                <a:latin typeface="Calibri"/>
                <a:ea typeface="+mn-ea"/>
                <a:cs typeface="Arial MT"/>
              </a:rPr>
              <a:t>weight</a:t>
            </a:r>
            <a:r>
              <a:rPr kumimoji="0" sz="2000" b="0" i="0" u="none" strike="noStrike" kern="1200" cap="none" spc="-35" normalizeH="0" baseline="0" noProof="0" dirty="0">
                <a:ln>
                  <a:noFill/>
                </a:ln>
                <a:solidFill>
                  <a:prstClr val="black"/>
                </a:solidFill>
                <a:effectLst/>
                <a:uLnTx/>
                <a:uFillTx/>
                <a:latin typeface="Calibri"/>
                <a:ea typeface="+mn-ea"/>
                <a:cs typeface="Arial MT"/>
              </a:rPr>
              <a:t> </a:t>
            </a:r>
            <a:r>
              <a:rPr kumimoji="0" sz="2000" b="0" i="0" u="none" strike="noStrike" kern="1200" cap="none" spc="-95" normalizeH="0" baseline="0" noProof="0" dirty="0">
                <a:ln>
                  <a:noFill/>
                </a:ln>
                <a:solidFill>
                  <a:prstClr val="black"/>
                </a:solidFill>
                <a:effectLst/>
                <a:uLnTx/>
                <a:uFillTx/>
                <a:latin typeface="Calibri"/>
                <a:ea typeface="+mn-ea"/>
                <a:cs typeface="Arial MT"/>
              </a:rPr>
              <a:t>with</a:t>
            </a:r>
            <a:r>
              <a:rPr kumimoji="0" sz="2000" b="0" i="0" u="none" strike="noStrike" kern="1200" cap="none" spc="0" normalizeH="0" baseline="0" noProof="0" dirty="0">
                <a:ln>
                  <a:noFill/>
                </a:ln>
                <a:solidFill>
                  <a:prstClr val="black"/>
                </a:solidFill>
                <a:effectLst/>
                <a:uLnTx/>
                <a:uFillTx/>
                <a:latin typeface="Calibri"/>
                <a:ea typeface="+mn-ea"/>
                <a:cs typeface="Arial MT"/>
              </a:rPr>
              <a:t> </a:t>
            </a:r>
            <a:r>
              <a:rPr kumimoji="0" sz="2000" b="0" i="0" u="none" strike="noStrike" kern="1200" cap="none" spc="-254" normalizeH="0" baseline="0" noProof="0" dirty="0">
                <a:ln>
                  <a:noFill/>
                </a:ln>
                <a:solidFill>
                  <a:prstClr val="black"/>
                </a:solidFill>
                <a:effectLst/>
                <a:uLnTx/>
                <a:uFillTx/>
                <a:latin typeface="Calibri"/>
                <a:ea typeface="+mn-ea"/>
                <a:cs typeface="Arial MT"/>
              </a:rPr>
              <a:t>ARV</a:t>
            </a:r>
            <a:r>
              <a:rPr kumimoji="0" sz="2000" b="0" i="0" u="none" strike="noStrike" kern="1200" cap="none" spc="-10" normalizeH="0" baseline="0" noProof="0" dirty="0">
                <a:ln>
                  <a:noFill/>
                </a:ln>
                <a:solidFill>
                  <a:prstClr val="black"/>
                </a:solidFill>
                <a:effectLst/>
                <a:uLnTx/>
                <a:uFillTx/>
                <a:latin typeface="Calibri"/>
                <a:ea typeface="+mn-ea"/>
                <a:cs typeface="Arial MT"/>
              </a:rPr>
              <a:t> </a:t>
            </a:r>
            <a:r>
              <a:rPr kumimoji="0" sz="2000" b="0" i="0" u="none" strike="noStrike" kern="1200" cap="none" spc="-20" normalizeH="0" baseline="0" noProof="0" dirty="0">
                <a:ln>
                  <a:noFill/>
                </a:ln>
                <a:solidFill>
                  <a:prstClr val="black"/>
                </a:solidFill>
                <a:effectLst/>
                <a:uLnTx/>
                <a:uFillTx/>
                <a:latin typeface="Calibri"/>
                <a:ea typeface="+mn-ea"/>
                <a:cs typeface="Arial MT"/>
              </a:rPr>
              <a:t>use.</a:t>
            </a:r>
            <a:endParaRPr kumimoji="0" sz="2000" b="0" i="0" u="none" strike="noStrike" kern="1200" cap="none" spc="0" normalizeH="0" baseline="0" noProof="0">
              <a:ln>
                <a:noFill/>
              </a:ln>
              <a:solidFill>
                <a:prstClr val="black"/>
              </a:solidFill>
              <a:effectLst/>
              <a:uLnTx/>
              <a:uFillTx/>
              <a:latin typeface="Calibri"/>
              <a:ea typeface="+mn-ea"/>
              <a:cs typeface="Arial MT"/>
            </a:endParaRPr>
          </a:p>
          <a:p>
            <a:pPr marL="283845" marR="0" lvl="0" indent="-279400" algn="l" defTabSz="914400" rtl="0" eaLnBrk="1" fontAlgn="auto" latinLnBrk="0" hangingPunct="1">
              <a:lnSpc>
                <a:spcPct val="100000"/>
              </a:lnSpc>
              <a:spcBef>
                <a:spcPts val="1090"/>
              </a:spcBef>
              <a:spcAft>
                <a:spcPts val="0"/>
              </a:spcAft>
              <a:buClrTx/>
              <a:buSzPct val="94000"/>
              <a:buFont typeface="Wingdings" panose="05000000000000000000"/>
              <a:buChar char=""/>
              <a:tabLst>
                <a:tab pos="283845" algn="l"/>
              </a:tabLst>
              <a:defRPr/>
            </a:pPr>
            <a:endParaRPr kumimoji="0" lang="en-US" sz="2400" b="1" i="0" u="sng" strike="noStrike" kern="1200" cap="none" spc="-140" normalizeH="0" baseline="0" noProof="0" dirty="0">
              <a:ln>
                <a:noFill/>
              </a:ln>
              <a:solidFill>
                <a:srgbClr val="30521B"/>
              </a:solidFill>
              <a:effectLst/>
              <a:uLnTx/>
              <a:uFill>
                <a:solidFill>
                  <a:srgbClr val="30521B"/>
                </a:solidFill>
              </a:uFill>
              <a:latin typeface="Arial" panose="020B0604020202020204"/>
              <a:ea typeface="+mn-ea"/>
              <a:cs typeface="Arial" panose="020B0604020202020204"/>
            </a:endParaRPr>
          </a:p>
          <a:p>
            <a:pPr marL="283845" marR="0" lvl="0" indent="-279400" algn="l" defTabSz="914400" rtl="0" eaLnBrk="1" fontAlgn="auto" latinLnBrk="0" hangingPunct="1">
              <a:lnSpc>
                <a:spcPct val="100000"/>
              </a:lnSpc>
              <a:spcBef>
                <a:spcPts val="1090"/>
              </a:spcBef>
              <a:spcAft>
                <a:spcPts val="0"/>
              </a:spcAft>
              <a:buClrTx/>
              <a:buSzPct val="94000"/>
              <a:buFont typeface="Wingdings" panose="05000000000000000000"/>
              <a:buChar char=""/>
              <a:tabLst>
                <a:tab pos="283845" algn="l"/>
              </a:tabLst>
              <a:defRPr/>
            </a:pPr>
            <a:r>
              <a:rPr kumimoji="0" sz="2400" b="1" i="0" u="sng" strike="noStrike" kern="1200" cap="none" spc="-140" normalizeH="0" baseline="0" noProof="0">
                <a:ln>
                  <a:noFill/>
                </a:ln>
                <a:solidFill>
                  <a:srgbClr val="30521B"/>
                </a:solidFill>
                <a:effectLst/>
                <a:uLnTx/>
                <a:uFill>
                  <a:solidFill>
                    <a:srgbClr val="30521B"/>
                  </a:solidFill>
                </a:uFill>
                <a:latin typeface="Arial" panose="020B0604020202020204"/>
                <a:ea typeface="+mn-ea"/>
                <a:cs typeface="Arial" panose="020B0604020202020204"/>
              </a:rPr>
              <a:t>Invasive</a:t>
            </a:r>
            <a:r>
              <a:rPr kumimoji="0" sz="2400" b="1" i="0" u="sng" strike="noStrike" kern="1200" cap="none" spc="20" normalizeH="0" baseline="0" noProof="0">
                <a:ln>
                  <a:noFill/>
                </a:ln>
                <a:solidFill>
                  <a:srgbClr val="30521B"/>
                </a:solidFill>
                <a:effectLst/>
                <a:uLnTx/>
                <a:uFill>
                  <a:solidFill>
                    <a:srgbClr val="30521B"/>
                  </a:solidFill>
                </a:uFill>
                <a:latin typeface="Arial" panose="020B0604020202020204"/>
                <a:ea typeface="+mn-ea"/>
                <a:cs typeface="Arial" panose="020B0604020202020204"/>
              </a:rPr>
              <a:t> </a:t>
            </a:r>
            <a:r>
              <a:rPr kumimoji="0" sz="2400" b="1" i="0" u="sng" strike="noStrike" kern="1200" cap="none" spc="-185" normalizeH="0" baseline="0" noProof="0" dirty="0">
                <a:ln>
                  <a:noFill/>
                </a:ln>
                <a:solidFill>
                  <a:srgbClr val="30521B"/>
                </a:solidFill>
                <a:effectLst/>
                <a:uLnTx/>
                <a:uFill>
                  <a:solidFill>
                    <a:srgbClr val="30521B"/>
                  </a:solidFill>
                </a:uFill>
                <a:latin typeface="Arial" panose="020B0604020202020204"/>
                <a:ea typeface="+mn-ea"/>
                <a:cs typeface="Arial" panose="020B0604020202020204"/>
              </a:rPr>
              <a:t>diagnostic</a:t>
            </a:r>
            <a:r>
              <a:rPr kumimoji="0" sz="2400" b="1" i="0" u="sng" strike="noStrike" kern="1200" cap="none" spc="25" normalizeH="0" baseline="0" noProof="0" dirty="0">
                <a:ln>
                  <a:noFill/>
                </a:ln>
                <a:solidFill>
                  <a:srgbClr val="30521B"/>
                </a:solidFill>
                <a:effectLst/>
                <a:uLnTx/>
                <a:uFill>
                  <a:solidFill>
                    <a:srgbClr val="30521B"/>
                  </a:solidFill>
                </a:uFill>
                <a:latin typeface="Arial" panose="020B0604020202020204"/>
                <a:ea typeface="+mn-ea"/>
                <a:cs typeface="Arial" panose="020B0604020202020204"/>
              </a:rPr>
              <a:t> </a:t>
            </a:r>
            <a:r>
              <a:rPr kumimoji="0" sz="2400" b="1" i="0" u="sng" strike="noStrike" kern="1200" cap="none" spc="-120" normalizeH="0" baseline="0" noProof="0">
                <a:ln>
                  <a:noFill/>
                </a:ln>
                <a:solidFill>
                  <a:srgbClr val="30521B"/>
                </a:solidFill>
                <a:effectLst/>
                <a:uLnTx/>
                <a:uFill>
                  <a:solidFill>
                    <a:srgbClr val="30521B"/>
                  </a:solidFill>
                </a:uFill>
                <a:latin typeface="Arial" panose="020B0604020202020204"/>
                <a:ea typeface="+mn-ea"/>
                <a:cs typeface="Arial" panose="020B0604020202020204"/>
              </a:rPr>
              <a:t>procedures:</a:t>
            </a:r>
            <a:endParaRPr kumimoji="0"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04140" marR="138430" lvl="0" indent="0" algn="l" defTabSz="914400" rtl="0" eaLnBrk="1" fontAlgn="auto" latinLnBrk="0" hangingPunct="1">
              <a:lnSpc>
                <a:spcPts val="2160"/>
              </a:lnSpc>
              <a:spcBef>
                <a:spcPts val="1455"/>
              </a:spcBef>
              <a:spcAft>
                <a:spcPts val="0"/>
              </a:spcAft>
              <a:buClrTx/>
              <a:buSzTx/>
              <a:buFontTx/>
              <a:buNone/>
              <a:tabLst/>
              <a:defRPr/>
            </a:pPr>
            <a:r>
              <a:rPr kumimoji="0" sz="2000" b="0" i="0" u="none" strike="noStrike" kern="1200" cap="none" spc="-160" normalizeH="0" baseline="0" noProof="0" dirty="0">
                <a:ln>
                  <a:noFill/>
                </a:ln>
                <a:solidFill>
                  <a:prstClr val="black"/>
                </a:solidFill>
                <a:effectLst/>
                <a:uLnTx/>
                <a:uFillTx/>
                <a:latin typeface="Arial MT"/>
                <a:ea typeface="+mn-ea"/>
                <a:cs typeface="Arial MT"/>
              </a:rPr>
              <a:t>Patients</a:t>
            </a:r>
            <a:r>
              <a:rPr kumimoji="0" sz="2000" b="0" i="0" u="none" strike="noStrike" kern="1200" cap="none" spc="-45" normalizeH="0" baseline="0" noProof="0" dirty="0">
                <a:ln>
                  <a:noFill/>
                </a:ln>
                <a:solidFill>
                  <a:prstClr val="black"/>
                </a:solidFill>
                <a:effectLst/>
                <a:uLnTx/>
                <a:uFillTx/>
                <a:latin typeface="Arial MT"/>
                <a:ea typeface="+mn-ea"/>
                <a:cs typeface="Arial MT"/>
              </a:rPr>
              <a:t> </a:t>
            </a:r>
            <a:r>
              <a:rPr kumimoji="0" sz="2000" b="0" i="0" u="none" strike="noStrike" kern="1200" cap="none" spc="-170" normalizeH="0" baseline="0" noProof="0" dirty="0">
                <a:ln>
                  <a:noFill/>
                </a:ln>
                <a:solidFill>
                  <a:prstClr val="black"/>
                </a:solidFill>
                <a:effectLst/>
                <a:uLnTx/>
                <a:uFillTx/>
                <a:latin typeface="Arial MT"/>
                <a:ea typeface="+mn-ea"/>
                <a:cs typeface="Arial MT"/>
              </a:rPr>
              <a:t>should</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20" normalizeH="0" baseline="0" noProof="0" dirty="0">
                <a:ln>
                  <a:noFill/>
                </a:ln>
                <a:solidFill>
                  <a:prstClr val="black"/>
                </a:solidFill>
                <a:effectLst/>
                <a:uLnTx/>
                <a:uFillTx/>
                <a:latin typeface="Arial MT"/>
                <a:ea typeface="+mn-ea"/>
                <a:cs typeface="Arial MT"/>
              </a:rPr>
              <a:t>be</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185" normalizeH="0" baseline="0" noProof="0" dirty="0">
                <a:ln>
                  <a:noFill/>
                </a:ln>
                <a:solidFill>
                  <a:prstClr val="black"/>
                </a:solidFill>
                <a:effectLst/>
                <a:uLnTx/>
                <a:uFillTx/>
                <a:latin typeface="Arial MT"/>
                <a:ea typeface="+mn-ea"/>
                <a:cs typeface="Arial MT"/>
              </a:rPr>
              <a:t>on</a:t>
            </a:r>
            <a:r>
              <a:rPr kumimoji="0" sz="2000" b="0" i="0" u="none" strike="noStrike" kern="1200" cap="none" spc="0" normalizeH="0" baseline="0" noProof="0" dirty="0">
                <a:ln>
                  <a:noFill/>
                </a:ln>
                <a:solidFill>
                  <a:prstClr val="black"/>
                </a:solidFill>
                <a:effectLst/>
                <a:uLnTx/>
                <a:uFillTx/>
                <a:latin typeface="Arial MT"/>
                <a:ea typeface="+mn-ea"/>
                <a:cs typeface="Arial MT"/>
              </a:rPr>
              <a:t> </a:t>
            </a:r>
            <a:r>
              <a:rPr kumimoji="0" sz="2000" b="1" i="0" u="none" strike="noStrike" kern="1200" cap="none" spc="-125" normalizeH="0" baseline="0" noProof="0" dirty="0">
                <a:ln>
                  <a:noFill/>
                </a:ln>
                <a:solidFill>
                  <a:srgbClr val="006FC0"/>
                </a:solidFill>
                <a:effectLst/>
                <a:uLnTx/>
                <a:uFillTx/>
                <a:latin typeface="Arial" panose="020B0604020202020204"/>
                <a:ea typeface="+mn-ea"/>
                <a:cs typeface="Arial" panose="020B0604020202020204"/>
              </a:rPr>
              <a:t>an</a:t>
            </a:r>
            <a:r>
              <a:rPr kumimoji="0" sz="2000" b="1" i="0" u="none" strike="noStrike" kern="1200" cap="none" spc="-30"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14" normalizeH="0" baseline="0" noProof="0" dirty="0">
                <a:ln>
                  <a:noFill/>
                </a:ln>
                <a:solidFill>
                  <a:srgbClr val="006FC0"/>
                </a:solidFill>
                <a:effectLst/>
                <a:uLnTx/>
                <a:uFillTx/>
                <a:latin typeface="Arial" panose="020B0604020202020204"/>
                <a:ea typeface="+mn-ea"/>
                <a:cs typeface="Arial" panose="020B0604020202020204"/>
              </a:rPr>
              <a:t>effective</a:t>
            </a:r>
            <a:r>
              <a:rPr kumimoji="0" sz="2000" b="1" i="0" u="none" strike="noStrike" kern="1200" cap="none" spc="30"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229" normalizeH="0" baseline="0" noProof="0" dirty="0">
                <a:ln>
                  <a:noFill/>
                </a:ln>
                <a:solidFill>
                  <a:srgbClr val="006FC0"/>
                </a:solidFill>
                <a:effectLst/>
                <a:uLnTx/>
                <a:uFillTx/>
                <a:latin typeface="Arial" panose="020B0604020202020204"/>
                <a:ea typeface="+mn-ea"/>
                <a:cs typeface="Arial" panose="020B0604020202020204"/>
              </a:rPr>
              <a:t>ART</a:t>
            </a:r>
            <a:r>
              <a:rPr kumimoji="0" sz="2000" b="1" i="0" u="none" strike="noStrike" kern="1200" cap="none" spc="-5"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45" normalizeH="0" baseline="0" noProof="0" dirty="0">
                <a:ln>
                  <a:noFill/>
                </a:ln>
                <a:solidFill>
                  <a:srgbClr val="006FC0"/>
                </a:solidFill>
                <a:effectLst/>
                <a:uLnTx/>
                <a:uFillTx/>
                <a:latin typeface="Arial" panose="020B0604020202020204"/>
                <a:ea typeface="+mn-ea"/>
                <a:cs typeface="Arial" panose="020B0604020202020204"/>
              </a:rPr>
              <a:t>regimen</a:t>
            </a:r>
            <a:r>
              <a:rPr kumimoji="0" sz="2000" b="1" i="0" u="none" strike="noStrike" kern="1200" cap="none" spc="20"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65" normalizeH="0" baseline="0" noProof="0" dirty="0">
                <a:ln>
                  <a:noFill/>
                </a:ln>
                <a:solidFill>
                  <a:srgbClr val="006FC0"/>
                </a:solidFill>
                <a:effectLst/>
                <a:uLnTx/>
                <a:uFillTx/>
                <a:latin typeface="Arial" panose="020B0604020202020204"/>
                <a:ea typeface="+mn-ea"/>
                <a:cs typeface="Arial" panose="020B0604020202020204"/>
              </a:rPr>
              <a:t>with</a:t>
            </a:r>
            <a:r>
              <a:rPr kumimoji="0" sz="2000" b="1" i="0" u="none" strike="noStrike" kern="1200" cap="none" spc="10"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20" normalizeH="0" baseline="0" noProof="0" dirty="0">
                <a:ln>
                  <a:noFill/>
                </a:ln>
                <a:solidFill>
                  <a:srgbClr val="006FC0"/>
                </a:solidFill>
                <a:effectLst/>
                <a:uLnTx/>
                <a:uFillTx/>
                <a:latin typeface="Arial" panose="020B0604020202020204"/>
                <a:ea typeface="+mn-ea"/>
                <a:cs typeface="Arial" panose="020B0604020202020204"/>
              </a:rPr>
              <a:t>an</a:t>
            </a:r>
            <a:r>
              <a:rPr kumimoji="0" sz="2000" b="1" i="0" u="none" strike="noStrike" kern="1200" cap="none" spc="-10"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65" normalizeH="0" baseline="0" noProof="0" dirty="0">
                <a:ln>
                  <a:noFill/>
                </a:ln>
                <a:solidFill>
                  <a:srgbClr val="006FC0"/>
                </a:solidFill>
                <a:effectLst/>
                <a:uLnTx/>
                <a:uFillTx/>
                <a:latin typeface="Arial" panose="020B0604020202020204"/>
                <a:ea typeface="+mn-ea"/>
                <a:cs typeface="Arial" panose="020B0604020202020204"/>
              </a:rPr>
              <a:t>undetectable</a:t>
            </a:r>
            <a:r>
              <a:rPr kumimoji="0" sz="2000" b="1" i="0" u="none" strike="noStrike" kern="1200" cap="none" spc="0"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40" normalizeH="0" baseline="0" noProof="0" dirty="0">
                <a:ln>
                  <a:noFill/>
                </a:ln>
                <a:solidFill>
                  <a:srgbClr val="006FC0"/>
                </a:solidFill>
                <a:effectLst/>
                <a:uLnTx/>
                <a:uFillTx/>
                <a:latin typeface="Arial" panose="020B0604020202020204"/>
                <a:ea typeface="+mn-ea"/>
                <a:cs typeface="Arial" panose="020B0604020202020204"/>
              </a:rPr>
              <a:t>plasma</a:t>
            </a:r>
            <a:r>
              <a:rPr kumimoji="0" sz="2000" b="1" i="0" u="none" strike="noStrike" kern="1200" cap="none" spc="-15"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60" normalizeH="0" baseline="0" noProof="0" dirty="0">
                <a:ln>
                  <a:noFill/>
                </a:ln>
                <a:solidFill>
                  <a:srgbClr val="006FC0"/>
                </a:solidFill>
                <a:effectLst/>
                <a:uLnTx/>
                <a:uFillTx/>
                <a:latin typeface="Arial" panose="020B0604020202020204"/>
                <a:ea typeface="+mn-ea"/>
                <a:cs typeface="Arial" panose="020B0604020202020204"/>
              </a:rPr>
              <a:t>viral</a:t>
            </a:r>
            <a:r>
              <a:rPr kumimoji="0" sz="2000" b="1" i="0" u="none" strike="noStrike" kern="1200" cap="none" spc="-15"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20" normalizeH="0" baseline="0" noProof="0" dirty="0">
                <a:ln>
                  <a:noFill/>
                </a:ln>
                <a:solidFill>
                  <a:srgbClr val="006FC0"/>
                </a:solidFill>
                <a:effectLst/>
                <a:uLnTx/>
                <a:uFillTx/>
                <a:latin typeface="Arial" panose="020B0604020202020204"/>
                <a:ea typeface="+mn-ea"/>
                <a:cs typeface="Arial" panose="020B0604020202020204"/>
              </a:rPr>
              <a:t>load </a:t>
            </a:r>
            <a:r>
              <a:rPr kumimoji="0" sz="2000" b="1" i="0" u="none" strike="noStrike" kern="1200" cap="none" spc="-145" normalizeH="0" baseline="0" noProof="0" dirty="0">
                <a:ln>
                  <a:noFill/>
                </a:ln>
                <a:solidFill>
                  <a:srgbClr val="006FC0"/>
                </a:solidFill>
                <a:effectLst/>
                <a:uLnTx/>
                <a:uFillTx/>
                <a:latin typeface="Arial" panose="020B0604020202020204"/>
                <a:ea typeface="+mn-ea"/>
                <a:cs typeface="Arial" panose="020B0604020202020204"/>
              </a:rPr>
              <a:t>before</a:t>
            </a:r>
            <a:r>
              <a:rPr kumimoji="0" sz="2000" b="1" i="0" u="none" strike="noStrike" kern="1200" cap="none" spc="5"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10" normalizeH="0" baseline="0" noProof="0" dirty="0">
                <a:ln>
                  <a:noFill/>
                </a:ln>
                <a:solidFill>
                  <a:srgbClr val="006FC0"/>
                </a:solidFill>
                <a:effectLst/>
                <a:uLnTx/>
                <a:uFillTx/>
                <a:latin typeface="Arial" panose="020B0604020202020204"/>
                <a:ea typeface="+mn-ea"/>
                <a:cs typeface="Arial" panose="020B0604020202020204"/>
              </a:rPr>
              <a:t>any</a:t>
            </a:r>
            <a:r>
              <a:rPr kumimoji="0" sz="2000" b="1" i="0" u="none" strike="noStrike" kern="1200" cap="none" spc="-15"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114" normalizeH="0" baseline="0" noProof="0" dirty="0">
                <a:ln>
                  <a:noFill/>
                </a:ln>
                <a:solidFill>
                  <a:srgbClr val="006FC0"/>
                </a:solidFill>
                <a:effectLst/>
                <a:uLnTx/>
                <a:uFillTx/>
                <a:latin typeface="Arial" panose="020B0604020202020204"/>
                <a:ea typeface="+mn-ea"/>
                <a:cs typeface="Arial" panose="020B0604020202020204"/>
              </a:rPr>
              <a:t>invasive</a:t>
            </a:r>
            <a:r>
              <a:rPr kumimoji="0" sz="2000" b="1" i="0" u="none" strike="noStrike" kern="1200" cap="none" spc="5" normalizeH="0" baseline="0" noProof="0" dirty="0">
                <a:ln>
                  <a:noFill/>
                </a:ln>
                <a:solidFill>
                  <a:srgbClr val="006FC0"/>
                </a:solidFill>
                <a:effectLst/>
                <a:uLnTx/>
                <a:uFillTx/>
                <a:latin typeface="Arial" panose="020B0604020202020204"/>
                <a:ea typeface="+mn-ea"/>
                <a:cs typeface="Arial" panose="020B0604020202020204"/>
              </a:rPr>
              <a:t> </a:t>
            </a:r>
            <a:r>
              <a:rPr kumimoji="0" sz="2000" b="1" i="0" u="none" strike="noStrike" kern="1200" cap="none" spc="-65" normalizeH="0" baseline="0" noProof="0" dirty="0">
                <a:ln>
                  <a:noFill/>
                </a:ln>
                <a:solidFill>
                  <a:srgbClr val="006FC0"/>
                </a:solidFill>
                <a:effectLst/>
                <a:uLnTx/>
                <a:uFillTx/>
                <a:latin typeface="Arial" panose="020B0604020202020204"/>
                <a:ea typeface="+mn-ea"/>
                <a:cs typeface="Arial" panose="020B0604020202020204"/>
              </a:rPr>
              <a:t>procedure</a:t>
            </a:r>
            <a:r>
              <a:rPr kumimoji="0" sz="2000" b="0" i="0" u="none" strike="noStrike" kern="1200" cap="none" spc="-65" normalizeH="0" baseline="0" noProof="0" dirty="0">
                <a:ln>
                  <a:noFill/>
                </a:ln>
                <a:solidFill>
                  <a:srgbClr val="404040"/>
                </a:solidFill>
                <a:effectLst/>
                <a:uLnTx/>
                <a:uFillTx/>
                <a:latin typeface="Arial MT"/>
                <a:ea typeface="+mn-ea"/>
                <a:cs typeface="Arial MT"/>
              </a:rPr>
              <a:t>.</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306705" marR="0" lvl="0" indent="-306705" algn="l" defTabSz="914400" rtl="0" eaLnBrk="1" fontAlgn="auto" latinLnBrk="0" hangingPunct="1">
              <a:lnSpc>
                <a:spcPct val="100000"/>
              </a:lnSpc>
              <a:spcBef>
                <a:spcPts val="1045"/>
              </a:spcBef>
              <a:spcAft>
                <a:spcPts val="0"/>
              </a:spcAft>
              <a:buClrTx/>
              <a:buSzPct val="96000"/>
              <a:buFontTx/>
              <a:buNone/>
              <a:tabLst>
                <a:tab pos="306705" algn="l"/>
                <a:tab pos="2019300" algn="l"/>
              </a:tabLst>
              <a:defRPr/>
            </a:pPr>
            <a:endParaRPr kumimoji="0" sz="26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8" name="object 8"/>
          <p:cNvSpPr txBox="1">
            <a:spLocks noGrp="1"/>
          </p:cNvSpPr>
          <p:nvPr>
            <p:ph type="title"/>
          </p:nvPr>
        </p:nvSpPr>
        <p:spPr>
          <a:xfrm>
            <a:off x="2187955" y="489661"/>
            <a:ext cx="7337045" cy="504625"/>
          </a:xfrm>
          <a:prstGeom prst="rect">
            <a:avLst/>
          </a:prstGeom>
        </p:spPr>
        <p:txBody>
          <a:bodyPr vert="horz" wrap="square" lIns="0" tIns="12065" rIns="0" bIns="0" rtlCol="0">
            <a:spAutoFit/>
          </a:bodyPr>
          <a:lstStyle/>
          <a:p>
            <a:pPr marL="12700">
              <a:lnSpc>
                <a:spcPct val="100000"/>
              </a:lnSpc>
              <a:spcBef>
                <a:spcPts val="95"/>
              </a:spcBef>
            </a:pPr>
            <a:r>
              <a:rPr lang="en-US" sz="3200" dirty="0">
                <a:solidFill>
                  <a:schemeClr val="tx1">
                    <a:lumMod val="95000"/>
                    <a:lumOff val="5000"/>
                  </a:schemeClr>
                </a:solidFill>
              </a:rPr>
              <a:t>PRENATAL FETAL MONITORING</a:t>
            </a:r>
            <a:endParaRPr sz="3200" u="sng" spc="-160" dirty="0">
              <a:solidFill>
                <a:schemeClr val="tx1">
                  <a:lumMod val="95000"/>
                  <a:lumOff val="5000"/>
                </a:schemeClr>
              </a:solidFill>
              <a:uFill>
                <a:solidFill>
                  <a:srgbClr val="000000"/>
                </a:solidFill>
              </a:u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152400"/>
            <a:ext cx="9702928" cy="1249060"/>
          </a:xfrm>
          <a:prstGeom prst="rect">
            <a:avLst/>
          </a:prstGeom>
        </p:spPr>
        <p:txBody>
          <a:bodyPr vert="horz" wrap="square" lIns="0" tIns="144780" rIns="0" bIns="0" rtlCol="0">
            <a:spAutoFit/>
          </a:bodyPr>
          <a:lstStyle/>
          <a:p>
            <a:pPr marL="12700" marR="5080" algn="ctr">
              <a:lnSpc>
                <a:spcPts val="4320"/>
              </a:lnSpc>
              <a:spcBef>
                <a:spcPts val="1140"/>
              </a:spcBef>
            </a:pPr>
            <a:r>
              <a:rPr lang="en-US" sz="4000" dirty="0">
                <a:solidFill>
                  <a:schemeClr val="tx1">
                    <a:lumMod val="95000"/>
                    <a:lumOff val="5000"/>
                  </a:schemeClr>
                </a:solidFill>
              </a:rPr>
              <a:t>INTRAPARTUM MANAGEMENT OF PREGNANT WOMEN WITH HIV</a:t>
            </a:r>
            <a:endParaRPr sz="4000">
              <a:solidFill>
                <a:schemeClr val="tx1">
                  <a:lumMod val="95000"/>
                  <a:lumOff val="5000"/>
                </a:schemeClr>
              </a:solidFill>
              <a:latin typeface="Trebuchet MS" panose="020B0603020202020204"/>
              <a:cs typeface="Trebuchet MS" panose="020B0603020202020204"/>
            </a:endParaRPr>
          </a:p>
        </p:txBody>
      </p:sp>
      <p:sp>
        <p:nvSpPr>
          <p:cNvPr id="3" name="object 3"/>
          <p:cNvSpPr txBox="1"/>
          <p:nvPr/>
        </p:nvSpPr>
        <p:spPr>
          <a:xfrm>
            <a:off x="1088542" y="1900199"/>
            <a:ext cx="9713595" cy="3569375"/>
          </a:xfrm>
          <a:prstGeom prst="rect">
            <a:avLst/>
          </a:prstGeom>
        </p:spPr>
        <p:txBody>
          <a:bodyPr vert="horz" wrap="square" lIns="0" tIns="157480" rIns="0" bIns="0" rtlCol="0">
            <a:spAutoFit/>
          </a:bodyPr>
          <a:lstStyle/>
          <a:p>
            <a:pPr marL="104140" marR="0" lvl="0" indent="0" algn="l" defTabSz="914400" rtl="0" eaLnBrk="1" fontAlgn="auto" latinLnBrk="0" hangingPunct="1">
              <a:lnSpc>
                <a:spcPct val="100000"/>
              </a:lnSpc>
              <a:spcBef>
                <a:spcPts val="1240"/>
              </a:spcBef>
              <a:spcAft>
                <a:spcPts val="0"/>
              </a:spcAft>
              <a:buClrTx/>
              <a:buSzTx/>
              <a:buFontTx/>
              <a:buNone/>
              <a:tabLst/>
              <a:defRPr/>
            </a:pPr>
            <a:r>
              <a:rPr kumimoji="0" sz="2400" b="1" i="0" u="sng" strike="noStrike" kern="1200" cap="none" spc="-180" normalizeH="0" baseline="0" noProof="0" dirty="0">
                <a:ln>
                  <a:noFill/>
                </a:ln>
                <a:solidFill>
                  <a:srgbClr val="4D671B"/>
                </a:solidFill>
                <a:effectLst/>
                <a:uLnTx/>
                <a:uFill>
                  <a:solidFill>
                    <a:srgbClr val="4D671B"/>
                  </a:solidFill>
                </a:uFill>
                <a:latin typeface="Calibri"/>
                <a:ea typeface="+mn-ea"/>
                <a:cs typeface="Arial" panose="020B0604020202020204"/>
              </a:rPr>
              <a:t>Mode</a:t>
            </a:r>
            <a:r>
              <a:rPr kumimoji="0" sz="2400" b="1" i="0" u="sng" strike="noStrike" kern="1200" cap="none" spc="-35"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0" normalizeH="0" baseline="0" noProof="0" dirty="0">
                <a:ln>
                  <a:noFill/>
                </a:ln>
                <a:solidFill>
                  <a:srgbClr val="4D671B"/>
                </a:solidFill>
                <a:effectLst/>
                <a:uLnTx/>
                <a:uFill>
                  <a:solidFill>
                    <a:srgbClr val="4D671B"/>
                  </a:solidFill>
                </a:uFill>
                <a:latin typeface="Calibri"/>
                <a:ea typeface="+mn-ea"/>
                <a:cs typeface="Arial" panose="020B0604020202020204"/>
              </a:rPr>
              <a:t>of</a:t>
            </a:r>
            <a:r>
              <a:rPr kumimoji="0" sz="2400" b="1" i="0" u="sng" strike="noStrike" kern="1200" cap="none" spc="-125" normalizeH="0" baseline="0" noProof="0" dirty="0">
                <a:ln>
                  <a:noFill/>
                </a:ln>
                <a:solidFill>
                  <a:srgbClr val="4D671B"/>
                </a:solidFill>
                <a:effectLst/>
                <a:uLnTx/>
                <a:uFill>
                  <a:solidFill>
                    <a:srgbClr val="4D671B"/>
                  </a:solidFill>
                </a:uFill>
                <a:latin typeface="Calibri"/>
                <a:ea typeface="+mn-ea"/>
                <a:cs typeface="Arial" panose="020B0604020202020204"/>
              </a:rPr>
              <a:t> </a:t>
            </a:r>
            <a:r>
              <a:rPr kumimoji="0" sz="2400" b="1" i="0" u="sng" strike="noStrike" kern="1200" cap="none" spc="-120" normalizeH="0" baseline="0" noProof="0" dirty="0">
                <a:ln>
                  <a:noFill/>
                </a:ln>
                <a:solidFill>
                  <a:srgbClr val="4D671B"/>
                </a:solidFill>
                <a:effectLst/>
                <a:uLnTx/>
                <a:uFill>
                  <a:solidFill>
                    <a:srgbClr val="4D671B"/>
                  </a:solidFill>
                </a:uFill>
                <a:latin typeface="Calibri"/>
                <a:ea typeface="+mn-ea"/>
                <a:cs typeface="Arial" panose="020B0604020202020204"/>
              </a:rPr>
              <a:t>delivery</a:t>
            </a:r>
            <a:r>
              <a:rPr kumimoji="0" sz="2400" b="0" i="0" u="none" strike="noStrike" kern="1200" cap="none" spc="-120" normalizeH="0" baseline="0" noProof="0" dirty="0">
                <a:ln>
                  <a:noFill/>
                </a:ln>
                <a:solidFill>
                  <a:prstClr val="black"/>
                </a:solidFill>
                <a:effectLst/>
                <a:uLnTx/>
                <a:uFillTx/>
                <a:latin typeface="Calibri"/>
                <a:ea typeface="+mn-ea"/>
                <a:cs typeface="Arial MT"/>
              </a:rPr>
              <a:t>:</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90" normalizeH="0" baseline="0" noProof="0" dirty="0">
                <a:ln>
                  <a:noFill/>
                </a:ln>
                <a:solidFill>
                  <a:prstClr val="black"/>
                </a:solidFill>
                <a:effectLst/>
                <a:uLnTx/>
                <a:uFillTx/>
                <a:latin typeface="Calibri"/>
                <a:ea typeface="+mn-ea"/>
                <a:cs typeface="Arial MT"/>
              </a:rPr>
              <a:t>depend</a:t>
            </a:r>
            <a:r>
              <a:rPr kumimoji="0" sz="2400" b="0" i="0" u="none" strike="noStrike" kern="1200" cap="none" spc="-40" normalizeH="0" baseline="0" noProof="0" dirty="0">
                <a:ln>
                  <a:noFill/>
                </a:ln>
                <a:solidFill>
                  <a:prstClr val="black"/>
                </a:solidFill>
                <a:effectLst/>
                <a:uLnTx/>
                <a:uFillTx/>
                <a:latin typeface="Calibri"/>
                <a:ea typeface="+mn-ea"/>
                <a:cs typeface="Arial MT"/>
              </a:rPr>
              <a:t> </a:t>
            </a:r>
            <a:r>
              <a:rPr kumimoji="0" sz="2400" b="0" i="0" u="none" strike="noStrike" kern="1200" cap="none" spc="-200" normalizeH="0" baseline="0" noProof="0" dirty="0">
                <a:ln>
                  <a:noFill/>
                </a:ln>
                <a:solidFill>
                  <a:prstClr val="black"/>
                </a:solidFill>
                <a:effectLst/>
                <a:uLnTx/>
                <a:uFillTx/>
                <a:latin typeface="Calibri"/>
                <a:ea typeface="+mn-ea"/>
                <a:cs typeface="Arial MT"/>
              </a:rPr>
              <a:t>on</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30" normalizeH="0" baseline="0" noProof="0" dirty="0">
                <a:ln>
                  <a:noFill/>
                </a:ln>
                <a:solidFill>
                  <a:prstClr val="black"/>
                </a:solidFill>
                <a:effectLst/>
                <a:uLnTx/>
                <a:uFillTx/>
                <a:latin typeface="Calibri"/>
                <a:ea typeface="+mn-ea"/>
                <a:cs typeface="Arial MT"/>
              </a:rPr>
              <a:t>the</a:t>
            </a:r>
            <a:r>
              <a:rPr kumimoji="0" sz="2400" b="0" i="0" u="none" strike="noStrike" kern="1200" cap="none" spc="-20" normalizeH="0" baseline="0" noProof="0" dirty="0">
                <a:ln>
                  <a:noFill/>
                </a:ln>
                <a:solidFill>
                  <a:prstClr val="black"/>
                </a:solidFill>
                <a:effectLst/>
                <a:uLnTx/>
                <a:uFillTx/>
                <a:latin typeface="Calibri"/>
                <a:ea typeface="+mn-ea"/>
                <a:cs typeface="Arial MT"/>
              </a:rPr>
              <a:t> viral </a:t>
            </a:r>
            <a:r>
              <a:rPr kumimoji="0" sz="2400" b="0" i="0" u="none" strike="noStrike" kern="1200" cap="none" spc="-10" normalizeH="0" baseline="0" noProof="0" dirty="0">
                <a:ln>
                  <a:noFill/>
                </a:ln>
                <a:solidFill>
                  <a:prstClr val="black"/>
                </a:solidFill>
                <a:effectLst/>
                <a:uLnTx/>
                <a:uFillTx/>
                <a:latin typeface="Calibri"/>
                <a:ea typeface="+mn-ea"/>
                <a:cs typeface="Arial MT"/>
              </a:rPr>
              <a:t>load</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140" normalizeH="0" baseline="0" noProof="0" dirty="0">
                <a:ln>
                  <a:noFill/>
                </a:ln>
                <a:solidFill>
                  <a:prstClr val="black"/>
                </a:solidFill>
                <a:effectLst/>
                <a:uLnTx/>
                <a:uFillTx/>
                <a:latin typeface="Calibri"/>
                <a:ea typeface="+mn-ea"/>
                <a:cs typeface="Arial MT"/>
              </a:rPr>
              <a:t>the</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60" normalizeH="0" baseline="0" noProof="0" dirty="0">
                <a:ln>
                  <a:noFill/>
                </a:ln>
                <a:solidFill>
                  <a:prstClr val="black"/>
                </a:solidFill>
                <a:effectLst/>
                <a:uLnTx/>
                <a:uFillTx/>
                <a:latin typeface="Calibri"/>
                <a:ea typeface="+mn-ea"/>
                <a:cs typeface="Arial MT"/>
              </a:rPr>
              <a:t>mother</a:t>
            </a:r>
            <a:r>
              <a:rPr kumimoji="0" sz="2400" b="0" i="0" u="none" strike="noStrike" kern="1200" cap="none" spc="-5" normalizeH="0" baseline="0" noProof="0" dirty="0">
                <a:ln>
                  <a:noFill/>
                </a:ln>
                <a:solidFill>
                  <a:prstClr val="black"/>
                </a:solidFill>
                <a:effectLst/>
                <a:uLnTx/>
                <a:uFillTx/>
                <a:latin typeface="Calibri"/>
                <a:ea typeface="+mn-ea"/>
                <a:cs typeface="Arial MT"/>
              </a:rPr>
              <a:t> </a:t>
            </a:r>
            <a:r>
              <a:rPr kumimoji="0" sz="2400" b="0" i="0" u="none" strike="noStrike" kern="1200" cap="none" spc="-120" normalizeH="0" baseline="0" noProof="0" dirty="0">
                <a:ln>
                  <a:noFill/>
                </a:ln>
                <a:solidFill>
                  <a:prstClr val="black"/>
                </a:solidFill>
                <a:effectLst/>
                <a:uLnTx/>
                <a:uFillTx/>
                <a:latin typeface="Calibri"/>
                <a:ea typeface="+mn-ea"/>
                <a:cs typeface="Arial MT"/>
              </a:rPr>
              <a:t>around</a:t>
            </a:r>
            <a:r>
              <a:rPr kumimoji="0" sz="2400" b="0" i="0" u="none" strike="noStrike" kern="1200" cap="none" spc="-25" normalizeH="0" baseline="0" noProof="0" dirty="0">
                <a:ln>
                  <a:noFill/>
                </a:ln>
                <a:solidFill>
                  <a:prstClr val="black"/>
                </a:solidFill>
                <a:effectLst/>
                <a:uLnTx/>
                <a:uFillTx/>
                <a:latin typeface="Calibri"/>
                <a:ea typeface="+mn-ea"/>
                <a:cs typeface="Arial MT"/>
              </a:rPr>
              <a:t> </a:t>
            </a:r>
            <a:r>
              <a:rPr kumimoji="0" sz="2400" b="0" i="0" u="none" strike="noStrike" kern="1200" cap="none" spc="-140" normalizeH="0" baseline="0" noProof="0" dirty="0">
                <a:ln>
                  <a:noFill/>
                </a:ln>
                <a:solidFill>
                  <a:prstClr val="black"/>
                </a:solidFill>
                <a:effectLst/>
                <a:uLnTx/>
                <a:uFillTx/>
                <a:latin typeface="Calibri"/>
                <a:ea typeface="+mn-ea"/>
                <a:cs typeface="Arial MT"/>
              </a:rPr>
              <a:t>the</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140" normalizeH="0" baseline="0" noProof="0" dirty="0">
                <a:ln>
                  <a:noFill/>
                </a:ln>
                <a:solidFill>
                  <a:prstClr val="black"/>
                </a:solidFill>
                <a:effectLst/>
                <a:uLnTx/>
                <a:uFillTx/>
                <a:latin typeface="Calibri"/>
                <a:ea typeface="+mn-ea"/>
                <a:cs typeface="Arial MT"/>
              </a:rPr>
              <a:t>time</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10" normalizeH="0" baseline="0" noProof="0" dirty="0">
                <a:ln>
                  <a:noFill/>
                </a:ln>
                <a:solidFill>
                  <a:prstClr val="black"/>
                </a:solidFill>
                <a:effectLst/>
                <a:uLnTx/>
                <a:uFillTx/>
                <a:latin typeface="Calibri"/>
                <a:ea typeface="+mn-ea"/>
                <a:cs typeface="Arial MT"/>
              </a:rPr>
              <a:t>delivery</a:t>
            </a:r>
            <a:endParaRPr kumimoji="0" sz="2400" b="0" i="0" u="none" strike="noStrike" kern="1200" cap="none" spc="0" normalizeH="0" baseline="0" noProof="0">
              <a:ln>
                <a:noFill/>
              </a:ln>
              <a:solidFill>
                <a:prstClr val="black"/>
              </a:solidFill>
              <a:effectLst/>
              <a:uLnTx/>
              <a:uFillTx/>
              <a:latin typeface="Calibri"/>
              <a:ea typeface="+mn-ea"/>
              <a:cs typeface="Arial MT"/>
            </a:endParaRPr>
          </a:p>
          <a:p>
            <a:pPr marL="262255" marR="0" lvl="0" indent="-250825" algn="l" defTabSz="914400" rtl="0" eaLnBrk="1" fontAlgn="auto" latinLnBrk="0" hangingPunct="1">
              <a:lnSpc>
                <a:spcPts val="2510"/>
              </a:lnSpc>
              <a:spcBef>
                <a:spcPts val="1140"/>
              </a:spcBef>
              <a:spcAft>
                <a:spcPts val="0"/>
              </a:spcAft>
              <a:buClrTx/>
              <a:buSzPct val="95000"/>
              <a:buFont typeface="Wingdings" panose="05000000000000000000"/>
              <a:buChar char=""/>
              <a:tabLst>
                <a:tab pos="262255" algn="l"/>
              </a:tabLst>
              <a:defRPr/>
            </a:pPr>
            <a:r>
              <a:rPr kumimoji="0" sz="2400" b="1" i="0" u="none" strike="noStrike" kern="1200" cap="none" spc="-65" normalizeH="0" baseline="0" noProof="0" dirty="0">
                <a:ln>
                  <a:noFill/>
                </a:ln>
                <a:solidFill>
                  <a:srgbClr val="006FC0"/>
                </a:solidFill>
                <a:effectLst/>
                <a:uLnTx/>
                <a:uFillTx/>
                <a:latin typeface="Calibri"/>
                <a:ea typeface="+mn-ea"/>
                <a:cs typeface="Arial" panose="020B0604020202020204"/>
              </a:rPr>
              <a:t>viral</a:t>
            </a:r>
            <a:r>
              <a:rPr kumimoji="0" sz="2400" b="1" i="0" u="none" strike="noStrike" kern="1200" cap="none" spc="-90"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130" normalizeH="0" baseline="0" noProof="0">
                <a:ln>
                  <a:noFill/>
                </a:ln>
                <a:solidFill>
                  <a:srgbClr val="006FC0"/>
                </a:solidFill>
                <a:effectLst/>
                <a:uLnTx/>
                <a:uFillTx/>
                <a:latin typeface="Calibri"/>
                <a:ea typeface="+mn-ea"/>
                <a:cs typeface="Arial" panose="020B0604020202020204"/>
              </a:rPr>
              <a:t>load</a:t>
            </a:r>
            <a:r>
              <a:rPr kumimoji="0" sz="2400" b="1" i="0" u="none" strike="noStrike" kern="1200" cap="none" spc="-40" normalizeH="0" baseline="0" noProof="0">
                <a:ln>
                  <a:noFill/>
                </a:ln>
                <a:solidFill>
                  <a:srgbClr val="006FC0"/>
                </a:solidFill>
                <a:effectLst/>
                <a:uLnTx/>
                <a:uFillTx/>
                <a:latin typeface="Calibri"/>
                <a:ea typeface="+mn-ea"/>
                <a:cs typeface="Arial" panose="020B0604020202020204"/>
              </a:rPr>
              <a:t> </a:t>
            </a:r>
            <a:r>
              <a:rPr kumimoji="0" sz="2400" b="1" i="0" u="none" strike="noStrike" kern="1200" cap="none" spc="0" normalizeH="0" baseline="0" noProof="0">
                <a:ln>
                  <a:noFill/>
                </a:ln>
                <a:solidFill>
                  <a:srgbClr val="006FC0"/>
                </a:solidFill>
                <a:effectLst/>
                <a:uLnTx/>
                <a:uFillTx/>
                <a:latin typeface="Calibri"/>
                <a:ea typeface="+mn-ea"/>
                <a:cs typeface="Arial" panose="020B0604020202020204"/>
              </a:rPr>
              <a:t>&gt;1000</a:t>
            </a:r>
            <a:r>
              <a:rPr kumimoji="0" sz="2400" b="1" i="0" u="none" strike="noStrike" kern="1200" cap="none" spc="-155" normalizeH="0" baseline="0" noProof="0">
                <a:ln>
                  <a:noFill/>
                </a:ln>
                <a:solidFill>
                  <a:srgbClr val="006FC0"/>
                </a:solidFill>
                <a:effectLst/>
                <a:uLnTx/>
                <a:uFillTx/>
                <a:latin typeface="Calibri"/>
                <a:ea typeface="+mn-ea"/>
                <a:cs typeface="Arial" panose="020B0604020202020204"/>
              </a:rPr>
              <a:t> </a:t>
            </a:r>
            <a:r>
              <a:rPr kumimoji="0" sz="2400" b="1" i="0" u="none" strike="noStrike" kern="1200" cap="none" spc="-190" normalizeH="0" baseline="0" noProof="0">
                <a:ln>
                  <a:noFill/>
                </a:ln>
                <a:solidFill>
                  <a:srgbClr val="006FC0"/>
                </a:solidFill>
                <a:effectLst/>
                <a:uLnTx/>
                <a:uFillTx/>
                <a:latin typeface="Calibri"/>
                <a:ea typeface="+mn-ea"/>
                <a:cs typeface="Arial" panose="020B0604020202020204"/>
              </a:rPr>
              <a:t>copies/mL</a:t>
            </a:r>
            <a:r>
              <a:rPr kumimoji="0" sz="2400" b="1" i="0" u="none" strike="noStrike" kern="1200" cap="none" spc="-30" normalizeH="0" baseline="0" noProof="0">
                <a:ln>
                  <a:noFill/>
                </a:ln>
                <a:solidFill>
                  <a:srgbClr val="006FC0"/>
                </a:solidFill>
                <a:effectLst/>
                <a:uLnTx/>
                <a:uFillTx/>
                <a:latin typeface="Calibri"/>
                <a:ea typeface="+mn-ea"/>
                <a:cs typeface="Arial" panose="020B0604020202020204"/>
              </a:rPr>
              <a:t> </a:t>
            </a:r>
            <a:r>
              <a:rPr kumimoji="0" sz="2400" b="0" i="0" u="none" strike="noStrike" kern="1200" cap="none" spc="0" normalizeH="0" baseline="0" noProof="0" dirty="0">
                <a:ln>
                  <a:noFill/>
                </a:ln>
                <a:solidFill>
                  <a:prstClr val="black"/>
                </a:solidFill>
                <a:effectLst/>
                <a:uLnTx/>
                <a:uFillTx/>
                <a:latin typeface="Calibri"/>
                <a:ea typeface="+mn-ea"/>
                <a:cs typeface="Arial MT"/>
              </a:rPr>
              <a:t>prior</a:t>
            </a:r>
            <a:r>
              <a:rPr kumimoji="0" sz="2400" b="0" i="0" u="none" strike="noStrike" kern="1200" cap="none" spc="-4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to</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38</a:t>
            </a:r>
            <a:r>
              <a:rPr kumimoji="0" sz="2400" b="0" i="0" u="none" strike="noStrike" kern="1200" cap="none" spc="-40" normalizeH="0" baseline="0" noProof="0" dirty="0">
                <a:ln>
                  <a:noFill/>
                </a:ln>
                <a:solidFill>
                  <a:prstClr val="black"/>
                </a:solidFill>
                <a:effectLst/>
                <a:uLnTx/>
                <a:uFillTx/>
                <a:latin typeface="Calibri"/>
                <a:ea typeface="+mn-ea"/>
                <a:cs typeface="Arial MT"/>
              </a:rPr>
              <a:t> </a:t>
            </a:r>
            <a:r>
              <a:rPr kumimoji="0" sz="2400" b="0" i="0" u="none" strike="noStrike" kern="1200" cap="none" spc="-200" normalizeH="0" baseline="0" noProof="0" dirty="0">
                <a:ln>
                  <a:noFill/>
                </a:ln>
                <a:solidFill>
                  <a:prstClr val="black"/>
                </a:solidFill>
                <a:effectLst/>
                <a:uLnTx/>
                <a:uFillTx/>
                <a:latin typeface="Calibri"/>
                <a:ea typeface="+mn-ea"/>
                <a:cs typeface="Arial MT"/>
              </a:rPr>
              <a:t>weeks</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14" normalizeH="0" baseline="0" noProof="0" dirty="0">
                <a:ln>
                  <a:noFill/>
                </a:ln>
                <a:solidFill>
                  <a:prstClr val="black"/>
                </a:solidFill>
                <a:effectLst/>
                <a:uLnTx/>
                <a:uFillTx/>
                <a:latin typeface="Calibri"/>
                <a:ea typeface="+mn-ea"/>
                <a:cs typeface="Arial MT"/>
              </a:rPr>
              <a:t>gestation</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1" i="0" u="none" strike="noStrike" kern="1200" cap="none" spc="-65" normalizeH="0" baseline="0" noProof="0" dirty="0">
                <a:ln>
                  <a:noFill/>
                </a:ln>
                <a:solidFill>
                  <a:prstClr val="black"/>
                </a:solidFill>
                <a:effectLst/>
                <a:uLnTx/>
                <a:uFillTx/>
                <a:latin typeface="Calibri"/>
                <a:ea typeface="+mn-ea"/>
                <a:cs typeface="Arial" panose="020B0604020202020204"/>
              </a:rPr>
              <a:t>-</a:t>
            </a:r>
            <a:r>
              <a:rPr kumimoji="0" sz="2400" b="1" i="0" u="none" strike="noStrike" kern="1200" cap="none" spc="0" normalizeH="0" baseline="0" noProof="0" dirty="0">
                <a:ln>
                  <a:noFill/>
                </a:ln>
                <a:solidFill>
                  <a:prstClr val="black"/>
                </a:solidFill>
                <a:effectLst/>
                <a:uLnTx/>
                <a:uFillTx/>
                <a:latin typeface="Calibri"/>
                <a:ea typeface="+mn-ea"/>
                <a:cs typeface="Arial" panose="020B0604020202020204"/>
              </a:rPr>
              <a:t>-</a:t>
            </a:r>
            <a:r>
              <a:rPr kumimoji="0" sz="2400" b="1" i="0" u="none" strike="noStrike" kern="1200" cap="none" spc="-45" normalizeH="0" baseline="0" noProof="0" dirty="0">
                <a:ln>
                  <a:noFill/>
                </a:ln>
                <a:solidFill>
                  <a:prstClr val="black"/>
                </a:solidFill>
                <a:effectLst/>
                <a:uLnTx/>
                <a:uFillTx/>
                <a:latin typeface="Calibri"/>
                <a:ea typeface="+mn-ea"/>
                <a:cs typeface="Arial" panose="020B0604020202020204"/>
              </a:rPr>
              <a:t> </a:t>
            </a:r>
            <a:r>
              <a:rPr kumimoji="0" sz="2400" b="1" i="0" u="none" strike="noStrike" kern="1200" cap="none" spc="-145" normalizeH="0" baseline="0" noProof="0" dirty="0">
                <a:ln>
                  <a:noFill/>
                </a:ln>
                <a:solidFill>
                  <a:srgbClr val="FF0000"/>
                </a:solidFill>
                <a:effectLst/>
                <a:uLnTx/>
                <a:uFillTx/>
                <a:latin typeface="Calibri"/>
                <a:ea typeface="+mn-ea"/>
                <a:cs typeface="Arial" panose="020B0604020202020204"/>
              </a:rPr>
              <a:t>pre-</a:t>
            </a:r>
            <a:r>
              <a:rPr kumimoji="0" sz="2400" b="1" i="0" u="none" strike="noStrike" kern="1200" cap="none" spc="-130" normalizeH="0" baseline="0" noProof="0" dirty="0">
                <a:ln>
                  <a:noFill/>
                </a:ln>
                <a:solidFill>
                  <a:srgbClr val="FF0000"/>
                </a:solidFill>
                <a:effectLst/>
                <a:uLnTx/>
                <a:uFillTx/>
                <a:latin typeface="Calibri"/>
                <a:ea typeface="+mn-ea"/>
                <a:cs typeface="Arial" panose="020B0604020202020204"/>
              </a:rPr>
              <a:t>labor</a:t>
            </a:r>
            <a:r>
              <a:rPr kumimoji="0" sz="2400" b="1" i="0" u="none" strike="noStrike" kern="1200" cap="none" spc="-35" normalizeH="0" baseline="0" noProof="0" dirty="0">
                <a:ln>
                  <a:noFill/>
                </a:ln>
                <a:solidFill>
                  <a:srgbClr val="FF0000"/>
                </a:solidFill>
                <a:effectLst/>
                <a:uLnTx/>
                <a:uFillTx/>
                <a:latin typeface="Calibri"/>
                <a:ea typeface="+mn-ea"/>
                <a:cs typeface="Arial" panose="020B0604020202020204"/>
              </a:rPr>
              <a:t> cesarean</a:t>
            </a:r>
            <a:endParaRPr kumimoji="0" sz="2400" b="0" i="0" u="none" strike="noStrike" kern="1200" cap="none" spc="0" normalizeH="0" baseline="0" noProof="0">
              <a:ln>
                <a:noFill/>
              </a:ln>
              <a:solidFill>
                <a:prstClr val="black"/>
              </a:solidFill>
              <a:effectLst/>
              <a:uLnTx/>
              <a:uFillTx/>
              <a:latin typeface="Calibri"/>
              <a:ea typeface="+mn-ea"/>
              <a:cs typeface="Arial" panose="020B0604020202020204"/>
            </a:endParaRPr>
          </a:p>
          <a:p>
            <a:pPr marL="104140" marR="0" lvl="0" indent="0" algn="l" defTabSz="914400" rtl="0" eaLnBrk="1" fontAlgn="auto" latinLnBrk="0" hangingPunct="1">
              <a:lnSpc>
                <a:spcPts val="2380"/>
              </a:lnSpc>
              <a:spcBef>
                <a:spcPts val="0"/>
              </a:spcBef>
              <a:spcAft>
                <a:spcPts val="0"/>
              </a:spcAft>
              <a:buClrTx/>
              <a:buSzTx/>
              <a:buFontTx/>
              <a:buNone/>
              <a:tabLst>
                <a:tab pos="1202690" algn="l"/>
              </a:tabLst>
              <a:defRPr/>
            </a:pPr>
            <a:r>
              <a:rPr kumimoji="0" sz="2400" b="1" i="0" u="none" strike="noStrike" kern="1200" cap="none" spc="-10" normalizeH="0" baseline="0" noProof="0" dirty="0">
                <a:ln>
                  <a:noFill/>
                </a:ln>
                <a:solidFill>
                  <a:srgbClr val="FF0000"/>
                </a:solidFill>
                <a:effectLst/>
                <a:uLnTx/>
                <a:uFillTx/>
                <a:latin typeface="Calibri"/>
                <a:ea typeface="+mn-ea"/>
                <a:cs typeface="Arial" panose="020B0604020202020204"/>
              </a:rPr>
              <a:t>delivery</a:t>
            </a:r>
            <a:r>
              <a:rPr kumimoji="0" sz="2400" b="1" i="0" u="none" strike="noStrike" kern="1200" cap="none" spc="0" normalizeH="0" baseline="0" noProof="0" dirty="0">
                <a:ln>
                  <a:noFill/>
                </a:ln>
                <a:solidFill>
                  <a:srgbClr val="FF0000"/>
                </a:solidFill>
                <a:effectLst/>
                <a:uLnTx/>
                <a:uFillTx/>
                <a:latin typeface="Calibri"/>
                <a:ea typeface="+mn-ea"/>
                <a:cs typeface="Arial" panose="020B0604020202020204"/>
              </a:rPr>
              <a:t>	</a:t>
            </a:r>
            <a:r>
              <a:rPr kumimoji="0" sz="2400" b="0" i="0" u="none" strike="noStrike" kern="1200" cap="none" spc="0" normalizeH="0" baseline="0" noProof="0" dirty="0">
                <a:ln>
                  <a:noFill/>
                </a:ln>
                <a:solidFill>
                  <a:prstClr val="black"/>
                </a:solidFill>
                <a:effectLst/>
                <a:uLnTx/>
                <a:uFillTx/>
                <a:latin typeface="Calibri"/>
                <a:ea typeface="+mn-ea"/>
                <a:cs typeface="Arial MT"/>
              </a:rPr>
              <a:t>to</a:t>
            </a:r>
            <a:r>
              <a:rPr kumimoji="0" sz="2400" b="0" i="0" u="none" strike="noStrike" kern="1200" cap="none" spc="-114" normalizeH="0" baseline="0" noProof="0" dirty="0">
                <a:ln>
                  <a:noFill/>
                </a:ln>
                <a:solidFill>
                  <a:prstClr val="black"/>
                </a:solidFill>
                <a:effectLst/>
                <a:uLnTx/>
                <a:uFillTx/>
                <a:latin typeface="Calibri"/>
                <a:ea typeface="+mn-ea"/>
                <a:cs typeface="Arial MT"/>
              </a:rPr>
              <a:t> </a:t>
            </a:r>
            <a:r>
              <a:rPr kumimoji="0" sz="2400" b="0" i="0" u="none" strike="noStrike" kern="1200" cap="none" spc="-135" normalizeH="0" baseline="0" noProof="0" dirty="0">
                <a:ln>
                  <a:noFill/>
                </a:ln>
                <a:solidFill>
                  <a:prstClr val="black"/>
                </a:solidFill>
                <a:effectLst/>
                <a:uLnTx/>
                <a:uFillTx/>
                <a:latin typeface="Calibri"/>
                <a:ea typeface="+mn-ea"/>
                <a:cs typeface="Arial MT"/>
              </a:rPr>
              <a:t>reduce</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140" normalizeH="0" baseline="0" noProof="0" dirty="0">
                <a:ln>
                  <a:noFill/>
                </a:ln>
                <a:solidFill>
                  <a:prstClr val="black"/>
                </a:solidFill>
                <a:effectLst/>
                <a:uLnTx/>
                <a:uFillTx/>
                <a:latin typeface="Calibri"/>
                <a:ea typeface="+mn-ea"/>
                <a:cs typeface="Arial MT"/>
              </a:rPr>
              <a:t>the</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135" normalizeH="0" baseline="0" noProof="0" dirty="0">
                <a:ln>
                  <a:noFill/>
                </a:ln>
                <a:solidFill>
                  <a:prstClr val="black"/>
                </a:solidFill>
                <a:effectLst/>
                <a:uLnTx/>
                <a:uFillTx/>
                <a:latin typeface="Calibri"/>
                <a:ea typeface="+mn-ea"/>
                <a:cs typeface="Arial MT"/>
              </a:rPr>
              <a:t>risk</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of</a:t>
            </a:r>
            <a:r>
              <a:rPr kumimoji="0" sz="2400" b="0" i="0" u="none" strike="noStrike" kern="1200" cap="none" spc="40" normalizeH="0" baseline="0" noProof="0" dirty="0">
                <a:ln>
                  <a:noFill/>
                </a:ln>
                <a:solidFill>
                  <a:prstClr val="black"/>
                </a:solidFill>
                <a:effectLst/>
                <a:uLnTx/>
                <a:uFillTx/>
                <a:latin typeface="Calibri"/>
                <a:ea typeface="+mn-ea"/>
                <a:cs typeface="Arial MT"/>
              </a:rPr>
              <a:t> </a:t>
            </a:r>
            <a:r>
              <a:rPr kumimoji="0" sz="2400" b="0" i="0" u="none" strike="noStrike" kern="1200" cap="none" spc="-190" normalizeH="0" baseline="0" noProof="0" dirty="0">
                <a:ln>
                  <a:noFill/>
                </a:ln>
                <a:solidFill>
                  <a:prstClr val="black"/>
                </a:solidFill>
                <a:effectLst/>
                <a:uLnTx/>
                <a:uFillTx/>
                <a:latin typeface="Calibri"/>
                <a:ea typeface="+mn-ea"/>
                <a:cs typeface="Arial MT"/>
              </a:rPr>
              <a:t>HIV</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95" normalizeH="0" baseline="0" noProof="0" dirty="0">
                <a:ln>
                  <a:noFill/>
                </a:ln>
                <a:solidFill>
                  <a:prstClr val="black"/>
                </a:solidFill>
                <a:effectLst/>
                <a:uLnTx/>
                <a:uFillTx/>
                <a:latin typeface="Calibri"/>
                <a:ea typeface="+mn-ea"/>
                <a:cs typeface="Arial MT"/>
              </a:rPr>
              <a:t>transmission</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to</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130" normalizeH="0" baseline="0" noProof="0" dirty="0">
                <a:ln>
                  <a:noFill/>
                </a:ln>
                <a:solidFill>
                  <a:prstClr val="black"/>
                </a:solidFill>
                <a:effectLst/>
                <a:uLnTx/>
                <a:uFillTx/>
                <a:latin typeface="Calibri"/>
                <a:ea typeface="+mn-ea"/>
                <a:cs typeface="Arial MT"/>
              </a:rPr>
              <a:t>the</a:t>
            </a:r>
            <a:r>
              <a:rPr kumimoji="0" sz="2400" b="0" i="0" u="none" strike="noStrike" kern="1200" cap="none" spc="-20" normalizeH="0" baseline="0" noProof="0" dirty="0">
                <a:ln>
                  <a:noFill/>
                </a:ln>
                <a:solidFill>
                  <a:prstClr val="black"/>
                </a:solidFill>
                <a:effectLst/>
                <a:uLnTx/>
                <a:uFillTx/>
                <a:latin typeface="Calibri"/>
                <a:ea typeface="+mn-ea"/>
                <a:cs typeface="Arial MT"/>
              </a:rPr>
              <a:t> </a:t>
            </a:r>
            <a:r>
              <a:rPr kumimoji="0" sz="2400" b="0" i="0" u="none" strike="noStrike" kern="1200" cap="none" spc="-10" normalizeH="0" baseline="0" noProof="0" dirty="0">
                <a:ln>
                  <a:noFill/>
                </a:ln>
                <a:solidFill>
                  <a:prstClr val="black"/>
                </a:solidFill>
                <a:effectLst/>
                <a:uLnTx/>
                <a:uFillTx/>
                <a:latin typeface="Calibri"/>
                <a:ea typeface="+mn-ea"/>
                <a:cs typeface="Arial MT"/>
              </a:rPr>
              <a:t>infant.</a:t>
            </a:r>
            <a:endParaRPr kumimoji="0" sz="2400" b="0" i="0" u="none" strike="noStrike" kern="1200" cap="none" spc="0" normalizeH="0" baseline="0" noProof="0">
              <a:ln>
                <a:noFill/>
              </a:ln>
              <a:solidFill>
                <a:prstClr val="black"/>
              </a:solidFill>
              <a:effectLst/>
              <a:uLnTx/>
              <a:uFillTx/>
              <a:latin typeface="Calibri"/>
              <a:ea typeface="+mn-ea"/>
              <a:cs typeface="Arial MT"/>
            </a:endParaRPr>
          </a:p>
          <a:p>
            <a:pPr marL="104140" marR="603250" lvl="0" indent="-92710" algn="l" defTabSz="914400" rtl="0" eaLnBrk="1" fontAlgn="auto" latinLnBrk="0" hangingPunct="1">
              <a:lnSpc>
                <a:spcPts val="2380"/>
              </a:lnSpc>
              <a:spcBef>
                <a:spcPts val="1385"/>
              </a:spcBef>
              <a:spcAft>
                <a:spcPts val="0"/>
              </a:spcAft>
              <a:buClrTx/>
              <a:buSzPct val="95000"/>
              <a:buFont typeface="Wingdings" panose="05000000000000000000"/>
              <a:buChar char=""/>
              <a:tabLst>
                <a:tab pos="103505" algn="l"/>
                <a:tab pos="262255" algn="l"/>
              </a:tabLst>
              <a:defRPr/>
            </a:pPr>
            <a:r>
              <a:rPr kumimoji="0" sz="2400" b="1" i="0" u="none" strike="noStrike" kern="1200" cap="none" spc="-65"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65" normalizeH="0" baseline="0" noProof="0">
                <a:ln>
                  <a:noFill/>
                </a:ln>
                <a:solidFill>
                  <a:srgbClr val="006FC0"/>
                </a:solidFill>
                <a:effectLst/>
                <a:uLnTx/>
                <a:uFillTx/>
                <a:latin typeface="Calibri"/>
                <a:ea typeface="+mn-ea"/>
                <a:cs typeface="Arial" panose="020B0604020202020204"/>
              </a:rPr>
              <a:t>viral</a:t>
            </a:r>
            <a:r>
              <a:rPr kumimoji="0" sz="2400" b="1" i="0" u="none" strike="noStrike" kern="1200" cap="none" spc="-90" normalizeH="0" baseline="0" noProof="0">
                <a:ln>
                  <a:noFill/>
                </a:ln>
                <a:solidFill>
                  <a:srgbClr val="006FC0"/>
                </a:solidFill>
                <a:effectLst/>
                <a:uLnTx/>
                <a:uFillTx/>
                <a:latin typeface="Calibri"/>
                <a:ea typeface="+mn-ea"/>
                <a:cs typeface="Arial" panose="020B0604020202020204"/>
              </a:rPr>
              <a:t> </a:t>
            </a:r>
            <a:r>
              <a:rPr kumimoji="0" sz="2400" b="1" i="0" u="none" strike="noStrike" kern="1200" cap="none" spc="-130" normalizeH="0" baseline="0" noProof="0">
                <a:ln>
                  <a:noFill/>
                </a:ln>
                <a:solidFill>
                  <a:srgbClr val="006FC0"/>
                </a:solidFill>
                <a:effectLst/>
                <a:uLnTx/>
                <a:uFillTx/>
                <a:latin typeface="Calibri"/>
                <a:ea typeface="+mn-ea"/>
                <a:cs typeface="Arial" panose="020B0604020202020204"/>
              </a:rPr>
              <a:t>load</a:t>
            </a:r>
            <a:r>
              <a:rPr kumimoji="0" sz="2400" b="1" i="0" u="none" strike="noStrike" kern="1200" cap="none" spc="-40" normalizeH="0" baseline="0" noProof="0">
                <a:ln>
                  <a:noFill/>
                </a:ln>
                <a:solidFill>
                  <a:srgbClr val="006FC0"/>
                </a:solidFill>
                <a:effectLst/>
                <a:uLnTx/>
                <a:uFillTx/>
                <a:latin typeface="Calibri"/>
                <a:ea typeface="+mn-ea"/>
                <a:cs typeface="Arial" panose="020B0604020202020204"/>
              </a:rPr>
              <a:t> </a:t>
            </a:r>
            <a:r>
              <a:rPr kumimoji="0" sz="2400" b="1" i="0" u="none" strike="noStrike" kern="1200" cap="none" spc="0" normalizeH="0" baseline="0" noProof="0">
                <a:ln>
                  <a:noFill/>
                </a:ln>
                <a:solidFill>
                  <a:srgbClr val="006FC0"/>
                </a:solidFill>
                <a:effectLst/>
                <a:uLnTx/>
                <a:uFillTx/>
                <a:latin typeface="Calibri"/>
                <a:ea typeface="+mn-ea"/>
                <a:cs typeface="Arial" panose="020B0604020202020204"/>
              </a:rPr>
              <a:t>&lt;1000</a:t>
            </a:r>
            <a:r>
              <a:rPr kumimoji="0" sz="2400" b="1" i="0" u="none" strike="noStrike" kern="1200" cap="none" spc="-65" normalizeH="0" baseline="0" noProof="0">
                <a:ln>
                  <a:noFill/>
                </a:ln>
                <a:solidFill>
                  <a:srgbClr val="006FC0"/>
                </a:solidFill>
                <a:effectLst/>
                <a:uLnTx/>
                <a:uFillTx/>
                <a:latin typeface="Calibri"/>
                <a:ea typeface="+mn-ea"/>
                <a:cs typeface="Arial" panose="020B0604020202020204"/>
              </a:rPr>
              <a:t> </a:t>
            </a:r>
            <a:r>
              <a:rPr kumimoji="0" sz="2400" b="1" i="0" u="none" strike="noStrike" kern="1200" cap="none" spc="-190" normalizeH="0" baseline="0" noProof="0" dirty="0">
                <a:ln>
                  <a:noFill/>
                </a:ln>
                <a:solidFill>
                  <a:srgbClr val="006FC0"/>
                </a:solidFill>
                <a:effectLst/>
                <a:uLnTx/>
                <a:uFillTx/>
                <a:latin typeface="Calibri"/>
                <a:ea typeface="+mn-ea"/>
                <a:cs typeface="Arial" panose="020B0604020202020204"/>
              </a:rPr>
              <a:t>copies/mL</a:t>
            </a:r>
            <a:r>
              <a:rPr kumimoji="0" sz="2400" b="1" i="0" u="none" strike="noStrike" kern="1200" cap="none" spc="-30" normalizeH="0" baseline="0" noProof="0" dirty="0">
                <a:ln>
                  <a:noFill/>
                </a:ln>
                <a:solidFill>
                  <a:srgbClr val="006FC0"/>
                </a:solidFill>
                <a:effectLst/>
                <a:uLnTx/>
                <a:uFillTx/>
                <a:latin typeface="Calibri"/>
                <a:ea typeface="+mn-ea"/>
                <a:cs typeface="Arial" panose="020B0604020202020204"/>
              </a:rPr>
              <a:t> </a:t>
            </a:r>
            <a:r>
              <a:rPr kumimoji="0" sz="2400" b="0" i="0" u="none" strike="noStrike" kern="1200" cap="none" spc="-204" normalizeH="0" baseline="0" noProof="0" dirty="0">
                <a:ln>
                  <a:noFill/>
                </a:ln>
                <a:solidFill>
                  <a:prstClr val="black"/>
                </a:solidFill>
                <a:effectLst/>
                <a:uLnTx/>
                <a:uFillTx/>
                <a:latin typeface="Calibri"/>
                <a:ea typeface="+mn-ea"/>
                <a:cs typeface="Arial MT"/>
              </a:rPr>
              <a:t>on</a:t>
            </a:r>
            <a:r>
              <a:rPr kumimoji="0" sz="2400" b="0" i="0" u="none" strike="noStrike" kern="1200" cap="none" spc="0" normalizeH="0" baseline="0" noProof="0" dirty="0">
                <a:ln>
                  <a:noFill/>
                </a:ln>
                <a:solidFill>
                  <a:prstClr val="black"/>
                </a:solidFill>
                <a:effectLst/>
                <a:uLnTx/>
                <a:uFillTx/>
                <a:latin typeface="Calibri"/>
                <a:ea typeface="+mn-ea"/>
                <a:cs typeface="Arial MT"/>
              </a:rPr>
              <a:t> </a:t>
            </a:r>
            <a:r>
              <a:rPr kumimoji="0" sz="2400" b="0" i="0" u="none" strike="noStrike" kern="1200" cap="none" spc="-345" normalizeH="0" baseline="0" noProof="0" dirty="0">
                <a:ln>
                  <a:noFill/>
                </a:ln>
                <a:solidFill>
                  <a:prstClr val="black"/>
                </a:solidFill>
                <a:effectLst/>
                <a:uLnTx/>
                <a:uFillTx/>
                <a:latin typeface="Calibri"/>
                <a:ea typeface="+mn-ea"/>
                <a:cs typeface="Arial MT"/>
              </a:rPr>
              <a:t>ART</a:t>
            </a:r>
            <a:r>
              <a:rPr kumimoji="0" sz="2400" b="0" i="0" u="none" strike="noStrike" kern="1200" cap="none" spc="0" normalizeH="0" baseline="0" noProof="0" dirty="0">
                <a:ln>
                  <a:noFill/>
                </a:ln>
                <a:solidFill>
                  <a:prstClr val="black"/>
                </a:solidFill>
                <a:effectLst/>
                <a:uLnTx/>
                <a:uFillTx/>
                <a:latin typeface="Calibri"/>
                <a:ea typeface="+mn-ea"/>
                <a:cs typeface="Arial MT"/>
              </a:rPr>
              <a:t> </a:t>
            </a:r>
            <a:r>
              <a:rPr kumimoji="0" sz="2400" b="1" i="0" u="none" strike="noStrike" kern="1200" cap="none" spc="-35" normalizeH="0" baseline="0" noProof="0" dirty="0">
                <a:ln>
                  <a:noFill/>
                </a:ln>
                <a:solidFill>
                  <a:prstClr val="black"/>
                </a:solidFill>
                <a:effectLst/>
                <a:uLnTx/>
                <a:uFillTx/>
                <a:latin typeface="Calibri"/>
                <a:ea typeface="+mn-ea"/>
                <a:cs typeface="Arial" panose="020B0604020202020204"/>
              </a:rPr>
              <a:t>–-</a:t>
            </a:r>
            <a:r>
              <a:rPr kumimoji="0" sz="2400" b="1" i="0" u="none" strike="noStrike" kern="1200" cap="none" spc="-15" normalizeH="0" baseline="0" noProof="0" dirty="0">
                <a:ln>
                  <a:noFill/>
                </a:ln>
                <a:solidFill>
                  <a:prstClr val="black"/>
                </a:solidFill>
                <a:effectLst/>
                <a:uLnTx/>
                <a:uFillTx/>
                <a:latin typeface="Calibri"/>
                <a:ea typeface="+mn-ea"/>
                <a:cs typeface="Arial" panose="020B0604020202020204"/>
              </a:rPr>
              <a:t> </a:t>
            </a:r>
            <a:r>
              <a:rPr kumimoji="0" sz="2400" b="0" i="0" u="none" strike="noStrike" kern="1200" cap="none" spc="-175" normalizeH="0" baseline="0" noProof="0" dirty="0">
                <a:ln>
                  <a:noFill/>
                </a:ln>
                <a:solidFill>
                  <a:prstClr val="black"/>
                </a:solidFill>
                <a:effectLst/>
                <a:uLnTx/>
                <a:uFillTx/>
                <a:latin typeface="Calibri"/>
                <a:ea typeface="+mn-ea"/>
                <a:cs typeface="Arial MT"/>
              </a:rPr>
              <a:t>mode</a:t>
            </a:r>
            <a:r>
              <a:rPr kumimoji="0" sz="2400" b="0" i="0" u="none" strike="noStrike" kern="1200" cap="none" spc="0" normalizeH="0" baseline="0" noProof="0" dirty="0">
                <a:ln>
                  <a:noFill/>
                </a:ln>
                <a:solidFill>
                  <a:prstClr val="black"/>
                </a:solidFill>
                <a:effectLst/>
                <a:uLnTx/>
                <a:uFillTx/>
                <a:latin typeface="Calibri"/>
                <a:ea typeface="+mn-ea"/>
                <a:cs typeface="Arial MT"/>
              </a:rPr>
              <a:t> of</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55" normalizeH="0" baseline="0" noProof="0" dirty="0">
                <a:ln>
                  <a:noFill/>
                </a:ln>
                <a:solidFill>
                  <a:prstClr val="black"/>
                </a:solidFill>
                <a:effectLst/>
                <a:uLnTx/>
                <a:uFillTx/>
                <a:latin typeface="Calibri"/>
                <a:ea typeface="+mn-ea"/>
                <a:cs typeface="Arial MT"/>
              </a:rPr>
              <a:t>delivery</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1" i="0" u="none" strike="noStrike" kern="1200" cap="none" spc="-215" normalizeH="0" baseline="0" noProof="0" dirty="0">
                <a:ln>
                  <a:noFill/>
                </a:ln>
                <a:solidFill>
                  <a:srgbClr val="FF0000"/>
                </a:solidFill>
                <a:effectLst/>
                <a:uLnTx/>
                <a:uFillTx/>
                <a:latin typeface="Calibri"/>
                <a:ea typeface="+mn-ea"/>
                <a:cs typeface="Arial" panose="020B0604020202020204"/>
              </a:rPr>
              <a:t>depends</a:t>
            </a:r>
            <a:r>
              <a:rPr kumimoji="0" sz="2400" b="1" i="0" u="none" strike="noStrike" kern="1200" cap="none" spc="-5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95" normalizeH="0" baseline="0" noProof="0" dirty="0">
                <a:ln>
                  <a:noFill/>
                </a:ln>
                <a:solidFill>
                  <a:srgbClr val="FF0000"/>
                </a:solidFill>
                <a:effectLst/>
                <a:uLnTx/>
                <a:uFillTx/>
                <a:latin typeface="Calibri"/>
                <a:ea typeface="+mn-ea"/>
                <a:cs typeface="Arial" panose="020B0604020202020204"/>
              </a:rPr>
              <a:t>on</a:t>
            </a:r>
            <a:r>
              <a:rPr kumimoji="0" sz="2400" b="1" i="0" u="none" strike="noStrike" kern="1200" cap="none" spc="-3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65" normalizeH="0" baseline="0" noProof="0">
                <a:ln>
                  <a:noFill/>
                </a:ln>
                <a:solidFill>
                  <a:srgbClr val="FF0000"/>
                </a:solidFill>
                <a:effectLst/>
                <a:uLnTx/>
                <a:uFillTx/>
                <a:latin typeface="Calibri"/>
                <a:ea typeface="+mn-ea"/>
                <a:cs typeface="Arial" panose="020B0604020202020204"/>
              </a:rPr>
              <a:t>obstetric </a:t>
            </a:r>
            <a:r>
              <a:rPr kumimoji="0" lang="en-US" sz="2400" b="1" i="0" u="none" strike="noStrike" kern="1200" cap="none" spc="-165"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65" normalizeH="0" baseline="0" noProof="0">
                <a:ln>
                  <a:noFill/>
                </a:ln>
                <a:solidFill>
                  <a:srgbClr val="FF0000"/>
                </a:solidFill>
                <a:effectLst/>
                <a:uLnTx/>
                <a:uFillTx/>
                <a:latin typeface="Calibri"/>
                <a:ea typeface="+mn-ea"/>
                <a:cs typeface="Arial" panose="020B0604020202020204"/>
              </a:rPr>
              <a:t>indications</a:t>
            </a:r>
            <a:r>
              <a:rPr kumimoji="0" sz="2400" b="1" i="0" u="none" strike="noStrike" kern="1200" cap="none" spc="45" normalizeH="0" baseline="0" noProof="0">
                <a:ln>
                  <a:noFill/>
                </a:ln>
                <a:solidFill>
                  <a:srgbClr val="FF0000"/>
                </a:solidFill>
                <a:effectLst/>
                <a:uLnTx/>
                <a:uFillTx/>
                <a:latin typeface="Calibri"/>
                <a:ea typeface="+mn-ea"/>
                <a:cs typeface="Arial" panose="020B0604020202020204"/>
              </a:rPr>
              <a:t> </a:t>
            </a:r>
            <a:r>
              <a:rPr kumimoji="0" sz="2400" b="1" i="0" u="none" strike="noStrike" kern="1200" cap="none" spc="-10" normalizeH="0" baseline="0" noProof="0" dirty="0">
                <a:ln>
                  <a:noFill/>
                </a:ln>
                <a:solidFill>
                  <a:srgbClr val="FF0000"/>
                </a:solidFill>
                <a:effectLst/>
                <a:uLnTx/>
                <a:uFillTx/>
                <a:latin typeface="Calibri"/>
                <a:ea typeface="+mn-ea"/>
                <a:cs typeface="Arial" panose="020B0604020202020204"/>
              </a:rPr>
              <a:t>alone</a:t>
            </a:r>
            <a:endParaRPr kumimoji="0" sz="2400" b="0" i="0" u="none" strike="noStrike" kern="1200" cap="none" spc="0" normalizeH="0" baseline="0" noProof="0">
              <a:ln>
                <a:noFill/>
              </a:ln>
              <a:solidFill>
                <a:prstClr val="black"/>
              </a:solidFill>
              <a:effectLst/>
              <a:uLnTx/>
              <a:uFillTx/>
              <a:latin typeface="Calibri"/>
              <a:ea typeface="+mn-ea"/>
              <a:cs typeface="Arial" panose="020B0604020202020204"/>
            </a:endParaRPr>
          </a:p>
          <a:p>
            <a:pPr marL="104140" marR="99060" lvl="0" indent="-92710" algn="l" defTabSz="914400" rtl="0" eaLnBrk="1" fontAlgn="auto" latinLnBrk="0" hangingPunct="1">
              <a:lnSpc>
                <a:spcPts val="2380"/>
              </a:lnSpc>
              <a:spcBef>
                <a:spcPts val="1435"/>
              </a:spcBef>
              <a:spcAft>
                <a:spcPts val="0"/>
              </a:spcAft>
              <a:buClrTx/>
              <a:buSzPct val="95000"/>
              <a:buFont typeface="Wingdings" panose="05000000000000000000"/>
              <a:buChar char=""/>
              <a:tabLst>
                <a:tab pos="103505" algn="l"/>
                <a:tab pos="262255" algn="l"/>
              </a:tabLst>
              <a:defRPr/>
            </a:pPr>
            <a:r>
              <a:rPr kumimoji="0" sz="2400" b="1" i="0" u="none" strike="noStrike" kern="1200" cap="none" spc="-90" normalizeH="0" baseline="0" noProof="0" dirty="0">
                <a:ln>
                  <a:noFill/>
                </a:ln>
                <a:solidFill>
                  <a:srgbClr val="006FC0"/>
                </a:solidFill>
                <a:effectLst/>
                <a:uLnTx/>
                <a:uFillTx/>
                <a:latin typeface="Calibri"/>
                <a:ea typeface="+mn-ea"/>
                <a:cs typeface="Arial" panose="020B0604020202020204"/>
              </a:rPr>
              <a:t>	Artificial</a:t>
            </a:r>
            <a:r>
              <a:rPr kumimoji="0" sz="2400" b="1" i="0" u="none" strike="noStrike" kern="1200" cap="none" spc="-65"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185" normalizeH="0" baseline="0" noProof="0" dirty="0">
                <a:ln>
                  <a:noFill/>
                </a:ln>
                <a:solidFill>
                  <a:srgbClr val="006FC0"/>
                </a:solidFill>
                <a:effectLst/>
                <a:uLnTx/>
                <a:uFillTx/>
                <a:latin typeface="Calibri"/>
                <a:ea typeface="+mn-ea"/>
                <a:cs typeface="Arial" panose="020B0604020202020204"/>
              </a:rPr>
              <a:t>rupture</a:t>
            </a:r>
            <a:r>
              <a:rPr kumimoji="0" sz="2400" b="1" i="0" u="none" strike="noStrike" kern="1200" cap="none" spc="-30"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0" normalizeH="0" baseline="0" noProof="0" dirty="0">
                <a:ln>
                  <a:noFill/>
                </a:ln>
                <a:solidFill>
                  <a:srgbClr val="006FC0"/>
                </a:solidFill>
                <a:effectLst/>
                <a:uLnTx/>
                <a:uFillTx/>
                <a:latin typeface="Calibri"/>
                <a:ea typeface="+mn-ea"/>
                <a:cs typeface="Arial" panose="020B0604020202020204"/>
              </a:rPr>
              <a:t>of</a:t>
            </a:r>
            <a:r>
              <a:rPr kumimoji="0" sz="2400" b="1" i="0" u="none" strike="noStrike" kern="1200" cap="none" spc="-35"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200" normalizeH="0" baseline="0" noProof="0" dirty="0">
                <a:ln>
                  <a:noFill/>
                </a:ln>
                <a:solidFill>
                  <a:srgbClr val="006FC0"/>
                </a:solidFill>
                <a:effectLst/>
                <a:uLnTx/>
                <a:uFillTx/>
                <a:latin typeface="Calibri"/>
                <a:ea typeface="+mn-ea"/>
                <a:cs typeface="Arial" panose="020B0604020202020204"/>
              </a:rPr>
              <a:t>membranes</a:t>
            </a:r>
            <a:r>
              <a:rPr kumimoji="0" sz="2400" b="1" i="0" u="none" strike="noStrike" kern="1200" cap="none" spc="-30"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165" normalizeH="0" baseline="0" noProof="0" dirty="0">
                <a:ln>
                  <a:noFill/>
                </a:ln>
                <a:solidFill>
                  <a:srgbClr val="006FC0"/>
                </a:solidFill>
                <a:effectLst/>
                <a:uLnTx/>
                <a:uFillTx/>
                <a:latin typeface="Calibri"/>
                <a:ea typeface="+mn-ea"/>
                <a:cs typeface="Arial" panose="020B0604020202020204"/>
              </a:rPr>
              <a:t>and</a:t>
            </a:r>
            <a:r>
              <a:rPr kumimoji="0" sz="2400" b="1" i="0" u="none" strike="noStrike" kern="1200" cap="none" spc="-40"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140" normalizeH="0" baseline="0" noProof="0" dirty="0">
                <a:ln>
                  <a:noFill/>
                </a:ln>
                <a:solidFill>
                  <a:srgbClr val="006FC0"/>
                </a:solidFill>
                <a:effectLst/>
                <a:uLnTx/>
                <a:uFillTx/>
                <a:latin typeface="Calibri"/>
                <a:ea typeface="+mn-ea"/>
                <a:cs typeface="Arial" panose="020B0604020202020204"/>
              </a:rPr>
              <a:t>operative</a:t>
            </a:r>
            <a:r>
              <a:rPr kumimoji="0" sz="2400" b="1" i="0" u="none" strike="noStrike" kern="1200" cap="none" spc="-30"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100" normalizeH="0" baseline="0" noProof="0" dirty="0">
                <a:ln>
                  <a:noFill/>
                </a:ln>
                <a:solidFill>
                  <a:srgbClr val="006FC0"/>
                </a:solidFill>
                <a:effectLst/>
                <a:uLnTx/>
                <a:uFillTx/>
                <a:latin typeface="Calibri"/>
                <a:ea typeface="+mn-ea"/>
                <a:cs typeface="Arial" panose="020B0604020202020204"/>
              </a:rPr>
              <a:t>vaginal</a:t>
            </a:r>
            <a:r>
              <a:rPr kumimoji="0" sz="2400" b="1" i="0" u="none" strike="noStrike" kern="1200" cap="none" spc="-55" normalizeH="0" baseline="0" noProof="0" dirty="0">
                <a:ln>
                  <a:noFill/>
                </a:ln>
                <a:solidFill>
                  <a:srgbClr val="006FC0"/>
                </a:solidFill>
                <a:effectLst/>
                <a:uLnTx/>
                <a:uFillTx/>
                <a:latin typeface="Calibri"/>
                <a:ea typeface="+mn-ea"/>
                <a:cs typeface="Arial" panose="020B0604020202020204"/>
              </a:rPr>
              <a:t> </a:t>
            </a:r>
            <a:r>
              <a:rPr kumimoji="0" sz="2400" b="1" i="0" u="none" strike="noStrike" kern="1200" cap="none" spc="-114" normalizeH="0" baseline="0" noProof="0" dirty="0">
                <a:ln>
                  <a:noFill/>
                </a:ln>
                <a:solidFill>
                  <a:srgbClr val="006FC0"/>
                </a:solidFill>
                <a:effectLst/>
                <a:uLnTx/>
                <a:uFillTx/>
                <a:latin typeface="Calibri"/>
                <a:ea typeface="+mn-ea"/>
                <a:cs typeface="Arial" panose="020B0604020202020204"/>
              </a:rPr>
              <a:t>delivery</a:t>
            </a:r>
            <a:r>
              <a:rPr kumimoji="0" sz="2400" b="1" i="0" u="none" strike="noStrike" kern="1200" cap="none" spc="-35" normalizeH="0" baseline="0" noProof="0" dirty="0">
                <a:ln>
                  <a:noFill/>
                </a:ln>
                <a:solidFill>
                  <a:srgbClr val="006FC0"/>
                </a:solidFill>
                <a:effectLst/>
                <a:uLnTx/>
                <a:uFillTx/>
                <a:latin typeface="Calibri"/>
                <a:ea typeface="+mn-ea"/>
                <a:cs typeface="Arial" panose="020B0604020202020204"/>
              </a:rPr>
              <a:t> </a:t>
            </a:r>
            <a:r>
              <a:rPr kumimoji="0" sz="2400" b="0" i="0" u="none" strike="noStrike" kern="1200" cap="none" spc="-70" normalizeH="0" baseline="0" noProof="0" dirty="0">
                <a:ln>
                  <a:noFill/>
                </a:ln>
                <a:solidFill>
                  <a:prstClr val="black"/>
                </a:solidFill>
                <a:effectLst/>
                <a:uLnTx/>
                <a:uFillTx/>
                <a:latin typeface="Calibri"/>
                <a:ea typeface="+mn-ea"/>
                <a:cs typeface="Arial MT"/>
              </a:rPr>
              <a:t>(eg</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0" normalizeH="0" baseline="0" noProof="0" dirty="0">
                <a:ln>
                  <a:noFill/>
                </a:ln>
                <a:solidFill>
                  <a:prstClr val="black"/>
                </a:solidFill>
                <a:effectLst/>
                <a:uLnTx/>
                <a:uFillTx/>
                <a:latin typeface="Calibri"/>
                <a:ea typeface="+mn-ea"/>
                <a:cs typeface="Arial MT"/>
              </a:rPr>
              <a:t>,</a:t>
            </a:r>
            <a:r>
              <a:rPr kumimoji="0" sz="2400" b="0" i="0" u="none" strike="noStrike" kern="1200" cap="none" spc="-30" normalizeH="0" baseline="0" noProof="0" dirty="0">
                <a:ln>
                  <a:noFill/>
                </a:ln>
                <a:solidFill>
                  <a:prstClr val="black"/>
                </a:solidFill>
                <a:effectLst/>
                <a:uLnTx/>
                <a:uFillTx/>
                <a:latin typeface="Calibri"/>
                <a:ea typeface="+mn-ea"/>
                <a:cs typeface="Arial MT"/>
              </a:rPr>
              <a:t> </a:t>
            </a:r>
            <a:r>
              <a:rPr kumimoji="0" sz="2400" b="0" i="0" u="none" strike="noStrike" kern="1200" cap="none" spc="-95" normalizeH="0" baseline="0" noProof="0" dirty="0">
                <a:ln>
                  <a:noFill/>
                </a:ln>
                <a:solidFill>
                  <a:prstClr val="black"/>
                </a:solidFill>
                <a:effectLst/>
                <a:uLnTx/>
                <a:uFillTx/>
                <a:latin typeface="Calibri"/>
                <a:ea typeface="+mn-ea"/>
                <a:cs typeface="Arial MT"/>
              </a:rPr>
              <a:t>with</a:t>
            </a:r>
            <a:r>
              <a:rPr kumimoji="0" sz="2400" b="0" i="0" u="none" strike="noStrike" kern="1200" cap="none" spc="-35" normalizeH="0" baseline="0" noProof="0" dirty="0">
                <a:ln>
                  <a:noFill/>
                </a:ln>
                <a:solidFill>
                  <a:prstClr val="black"/>
                </a:solidFill>
                <a:effectLst/>
                <a:uLnTx/>
                <a:uFillTx/>
                <a:latin typeface="Calibri"/>
                <a:ea typeface="+mn-ea"/>
                <a:cs typeface="Arial MT"/>
              </a:rPr>
              <a:t> </a:t>
            </a:r>
            <a:r>
              <a:rPr kumimoji="0" sz="2400" b="0" i="0" u="none" strike="noStrike" kern="1200" cap="none" spc="-60" normalizeH="0" baseline="0" noProof="0" dirty="0">
                <a:ln>
                  <a:noFill/>
                </a:ln>
                <a:solidFill>
                  <a:prstClr val="black"/>
                </a:solidFill>
                <a:effectLst/>
                <a:uLnTx/>
                <a:uFillTx/>
                <a:latin typeface="Calibri"/>
                <a:ea typeface="+mn-ea"/>
                <a:cs typeface="Arial MT"/>
              </a:rPr>
              <a:t>forceps </a:t>
            </a:r>
            <a:r>
              <a:rPr kumimoji="0" sz="2400" b="0" i="0" u="none" strike="noStrike" kern="1200" cap="none" spc="0" normalizeH="0" baseline="0" noProof="0" dirty="0">
                <a:ln>
                  <a:noFill/>
                </a:ln>
                <a:solidFill>
                  <a:prstClr val="black"/>
                </a:solidFill>
                <a:effectLst/>
                <a:uLnTx/>
                <a:uFillTx/>
                <a:latin typeface="Calibri"/>
                <a:ea typeface="+mn-ea"/>
                <a:cs typeface="Arial MT"/>
              </a:rPr>
              <a:t>or</a:t>
            </a:r>
            <a:r>
              <a:rPr kumimoji="0" sz="2400" b="0" i="0" u="none" strike="noStrike" kern="1200" cap="none" spc="-150" normalizeH="0" baseline="0" noProof="0" dirty="0">
                <a:ln>
                  <a:noFill/>
                </a:ln>
                <a:solidFill>
                  <a:prstClr val="black"/>
                </a:solidFill>
                <a:effectLst/>
                <a:uLnTx/>
                <a:uFillTx/>
                <a:latin typeface="Calibri"/>
                <a:ea typeface="+mn-ea"/>
                <a:cs typeface="Arial MT"/>
              </a:rPr>
              <a:t> </a:t>
            </a:r>
            <a:r>
              <a:rPr kumimoji="0" sz="2400" b="0" i="0" u="none" strike="noStrike" kern="1200" cap="none" spc="-235" normalizeH="0" baseline="0" noProof="0" dirty="0">
                <a:ln>
                  <a:noFill/>
                </a:ln>
                <a:solidFill>
                  <a:prstClr val="black"/>
                </a:solidFill>
                <a:effectLst/>
                <a:uLnTx/>
                <a:uFillTx/>
                <a:latin typeface="Calibri"/>
                <a:ea typeface="+mn-ea"/>
                <a:cs typeface="Arial MT"/>
              </a:rPr>
              <a:t>vacuum</a:t>
            </a:r>
            <a:r>
              <a:rPr kumimoji="0" sz="2400" b="0" i="0" u="none" strike="noStrike" kern="1200" cap="none" spc="15" normalizeH="0" baseline="0" noProof="0" dirty="0">
                <a:ln>
                  <a:noFill/>
                </a:ln>
                <a:solidFill>
                  <a:prstClr val="black"/>
                </a:solidFill>
                <a:effectLst/>
                <a:uLnTx/>
                <a:uFillTx/>
                <a:latin typeface="Calibri"/>
                <a:ea typeface="+mn-ea"/>
                <a:cs typeface="Arial MT"/>
              </a:rPr>
              <a:t> </a:t>
            </a:r>
            <a:r>
              <a:rPr kumimoji="0" sz="2400" b="0" i="0" u="none" strike="noStrike" kern="1200" cap="none" spc="-80" normalizeH="0" baseline="0" noProof="0" dirty="0">
                <a:ln>
                  <a:noFill/>
                </a:ln>
                <a:solidFill>
                  <a:prstClr val="black"/>
                </a:solidFill>
                <a:effectLst/>
                <a:uLnTx/>
                <a:uFillTx/>
                <a:latin typeface="Calibri"/>
                <a:ea typeface="+mn-ea"/>
                <a:cs typeface="Arial MT"/>
              </a:rPr>
              <a:t>extractor)</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190" normalizeH="0" baseline="0" noProof="0" dirty="0">
                <a:ln>
                  <a:noFill/>
                </a:ln>
                <a:solidFill>
                  <a:prstClr val="black"/>
                </a:solidFill>
                <a:effectLst/>
                <a:uLnTx/>
                <a:uFillTx/>
                <a:latin typeface="Calibri"/>
                <a:ea typeface="+mn-ea"/>
                <a:cs typeface="Arial MT"/>
              </a:rPr>
              <a:t>should</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0" i="0" u="none" strike="noStrike" kern="1200" cap="none" spc="-65" normalizeH="0" baseline="0" noProof="0" dirty="0">
                <a:ln>
                  <a:noFill/>
                </a:ln>
                <a:solidFill>
                  <a:prstClr val="black"/>
                </a:solidFill>
                <a:effectLst/>
                <a:uLnTx/>
                <a:uFillTx/>
                <a:latin typeface="Calibri"/>
                <a:ea typeface="+mn-ea"/>
                <a:cs typeface="Arial MT"/>
              </a:rPr>
              <a:t>generally</a:t>
            </a:r>
            <a:r>
              <a:rPr kumimoji="0" sz="2400" b="0" i="0" u="none" strike="noStrike" kern="1200" cap="none" spc="10" normalizeH="0" baseline="0" noProof="0" dirty="0">
                <a:ln>
                  <a:noFill/>
                </a:ln>
                <a:solidFill>
                  <a:prstClr val="black"/>
                </a:solidFill>
                <a:effectLst/>
                <a:uLnTx/>
                <a:uFillTx/>
                <a:latin typeface="Calibri"/>
                <a:ea typeface="+mn-ea"/>
                <a:cs typeface="Arial MT"/>
              </a:rPr>
              <a:t> </a:t>
            </a:r>
            <a:r>
              <a:rPr kumimoji="0" sz="2400" b="1" i="0" u="none" strike="noStrike" kern="1200" cap="none" spc="-185" normalizeH="0" baseline="0" noProof="0" dirty="0">
                <a:ln>
                  <a:noFill/>
                </a:ln>
                <a:solidFill>
                  <a:srgbClr val="FF0000"/>
                </a:solidFill>
                <a:effectLst/>
                <a:uLnTx/>
                <a:uFillTx/>
                <a:latin typeface="Calibri"/>
                <a:ea typeface="+mn-ea"/>
                <a:cs typeface="Arial" panose="020B0604020202020204"/>
              </a:rPr>
              <a:t>be</a:t>
            </a:r>
            <a:r>
              <a:rPr kumimoji="0" sz="2400" b="1" i="0" u="none" strike="noStrike" kern="1200" cap="none" spc="-3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50" normalizeH="0" baseline="0" noProof="0" dirty="0">
                <a:ln>
                  <a:noFill/>
                </a:ln>
                <a:solidFill>
                  <a:srgbClr val="FF0000"/>
                </a:solidFill>
                <a:effectLst/>
                <a:uLnTx/>
                <a:uFillTx/>
                <a:latin typeface="Calibri"/>
                <a:ea typeface="+mn-ea"/>
                <a:cs typeface="Arial" panose="020B0604020202020204"/>
              </a:rPr>
              <a:t>avoided</a:t>
            </a:r>
            <a:r>
              <a:rPr kumimoji="0" sz="2400" b="1" i="0" u="none" strike="noStrike" kern="1200" cap="none" spc="-3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14" normalizeH="0" baseline="0" noProof="0" dirty="0">
                <a:ln>
                  <a:noFill/>
                </a:ln>
                <a:solidFill>
                  <a:srgbClr val="FF0000"/>
                </a:solidFill>
                <a:effectLst/>
                <a:uLnTx/>
                <a:uFillTx/>
                <a:latin typeface="Calibri"/>
                <a:ea typeface="+mn-ea"/>
                <a:cs typeface="Arial" panose="020B0604020202020204"/>
              </a:rPr>
              <a:t>in</a:t>
            </a:r>
            <a:r>
              <a:rPr kumimoji="0" sz="2400" b="1" i="0" u="none" strike="noStrike" kern="1200" cap="none" spc="-35"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60" normalizeH="0" baseline="0" noProof="0" dirty="0">
                <a:ln>
                  <a:noFill/>
                </a:ln>
                <a:solidFill>
                  <a:srgbClr val="FF0000"/>
                </a:solidFill>
                <a:effectLst/>
                <a:uLnTx/>
                <a:uFillTx/>
                <a:latin typeface="Calibri"/>
                <a:ea typeface="+mn-ea"/>
                <a:cs typeface="Arial" panose="020B0604020202020204"/>
              </a:rPr>
              <a:t>women</a:t>
            </a:r>
            <a:r>
              <a:rPr kumimoji="0" sz="2400" b="1" i="0" u="none" strike="noStrike" kern="1200" cap="none" spc="-35"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85" normalizeH="0" baseline="0" noProof="0" dirty="0">
                <a:ln>
                  <a:noFill/>
                </a:ln>
                <a:solidFill>
                  <a:srgbClr val="FF0000"/>
                </a:solidFill>
                <a:effectLst/>
                <a:uLnTx/>
                <a:uFillTx/>
                <a:latin typeface="Calibri"/>
                <a:ea typeface="+mn-ea"/>
                <a:cs typeface="Arial" panose="020B0604020202020204"/>
              </a:rPr>
              <a:t>with</a:t>
            </a:r>
            <a:r>
              <a:rPr kumimoji="0" sz="2400" b="1" i="0" u="none" strike="noStrike" kern="1200" cap="none" spc="-6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0" normalizeH="0" baseline="0" noProof="0" dirty="0">
                <a:ln>
                  <a:noFill/>
                </a:ln>
                <a:solidFill>
                  <a:srgbClr val="FF0000"/>
                </a:solidFill>
                <a:effectLst/>
                <a:uLnTx/>
                <a:uFillTx/>
                <a:latin typeface="Calibri"/>
                <a:ea typeface="+mn-ea"/>
                <a:cs typeface="Arial" panose="020B0604020202020204"/>
              </a:rPr>
              <a:t>a</a:t>
            </a:r>
            <a:r>
              <a:rPr kumimoji="0" sz="2400" b="1" i="0" u="none" strike="noStrike" kern="1200" cap="none" spc="-5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65" normalizeH="0" baseline="0" noProof="0" dirty="0">
                <a:ln>
                  <a:noFill/>
                </a:ln>
                <a:solidFill>
                  <a:srgbClr val="FF0000"/>
                </a:solidFill>
                <a:effectLst/>
                <a:uLnTx/>
                <a:uFillTx/>
                <a:latin typeface="Calibri"/>
                <a:ea typeface="+mn-ea"/>
                <a:cs typeface="Arial" panose="020B0604020202020204"/>
              </a:rPr>
              <a:t>viral</a:t>
            </a:r>
            <a:r>
              <a:rPr kumimoji="0" sz="2400" b="1" i="0" u="none" strike="noStrike" kern="1200" cap="none" spc="-5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105" normalizeH="0" baseline="0" noProof="0" dirty="0">
                <a:ln>
                  <a:noFill/>
                </a:ln>
                <a:solidFill>
                  <a:srgbClr val="FF0000"/>
                </a:solidFill>
                <a:effectLst/>
                <a:uLnTx/>
                <a:uFillTx/>
                <a:latin typeface="Calibri"/>
                <a:ea typeface="+mn-ea"/>
                <a:cs typeface="Arial" panose="020B0604020202020204"/>
              </a:rPr>
              <a:t>level</a:t>
            </a:r>
            <a:r>
              <a:rPr kumimoji="0" sz="2400" b="1" i="0" u="none" strike="noStrike" kern="1200" cap="none" spc="-20" normalizeH="0" baseline="0" noProof="0" dirty="0">
                <a:ln>
                  <a:noFill/>
                </a:ln>
                <a:solidFill>
                  <a:srgbClr val="FF0000"/>
                </a:solidFill>
                <a:effectLst/>
                <a:uLnTx/>
                <a:uFillTx/>
                <a:latin typeface="Calibri"/>
                <a:ea typeface="+mn-ea"/>
                <a:cs typeface="Arial" panose="020B0604020202020204"/>
              </a:rPr>
              <a:t> </a:t>
            </a:r>
            <a:r>
              <a:rPr kumimoji="0" sz="2400" b="1" i="0" u="none" strike="noStrike" kern="1200" cap="none" spc="-25" normalizeH="0" baseline="0" noProof="0" dirty="0">
                <a:ln>
                  <a:noFill/>
                </a:ln>
                <a:solidFill>
                  <a:srgbClr val="FF0000"/>
                </a:solidFill>
                <a:effectLst/>
                <a:uLnTx/>
                <a:uFillTx/>
                <a:latin typeface="Calibri"/>
                <a:ea typeface="+mn-ea"/>
                <a:cs typeface="Arial" panose="020B0604020202020204"/>
              </a:rPr>
              <a:t>≥</a:t>
            </a:r>
            <a:r>
              <a:rPr kumimoji="0" sz="2400" b="1" i="0" u="none" strike="noStrike" kern="1200" cap="none" spc="-25" normalizeH="0" baseline="0" noProof="0">
                <a:ln>
                  <a:noFill/>
                </a:ln>
                <a:solidFill>
                  <a:srgbClr val="FF0000"/>
                </a:solidFill>
                <a:effectLst/>
                <a:uLnTx/>
                <a:uFillTx/>
                <a:latin typeface="Calibri"/>
                <a:ea typeface="+mn-ea"/>
                <a:cs typeface="Arial" panose="020B0604020202020204"/>
              </a:rPr>
              <a:t>50 </a:t>
            </a:r>
            <a:r>
              <a:rPr kumimoji="0" sz="2400" b="1" i="0" u="none" strike="noStrike" kern="1200" cap="none" spc="-85" normalizeH="0" baseline="0" noProof="0">
                <a:ln>
                  <a:noFill/>
                </a:ln>
                <a:solidFill>
                  <a:srgbClr val="FF0000"/>
                </a:solidFill>
                <a:effectLst/>
                <a:uLnTx/>
                <a:uFillTx/>
                <a:latin typeface="Calibri"/>
                <a:ea typeface="+mn-ea"/>
                <a:cs typeface="Arial" panose="020B0604020202020204"/>
              </a:rPr>
              <a:t>copies/mL</a:t>
            </a:r>
            <a:endParaRPr kumimoji="0" sz="2400" b="0" i="0" u="none" strike="noStrike" kern="1200" cap="none" spc="0" normalizeH="0" baseline="0" noProof="0">
              <a:ln>
                <a:noFill/>
              </a:ln>
              <a:solidFill>
                <a:prstClr val="black"/>
              </a:solidFill>
              <a:effectLst/>
              <a:uLnTx/>
              <a:uFillTx/>
              <a:latin typeface="Calibri"/>
              <a:ea typeface="+mn-ea"/>
              <a:cs typeface="Arial" panose="020B0604020202020204"/>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a:xfrm>
            <a:off x="1676400" y="2057400"/>
            <a:ext cx="8642985" cy="2954655"/>
          </a:xfrm>
        </p:spPr>
        <p:txBody>
          <a:bodyPr/>
          <a:lstStyle/>
          <a:p>
            <a:pPr algn="l"/>
            <a:r>
              <a:rPr lang="en-US" b="0" u="none" dirty="0">
                <a:solidFill>
                  <a:schemeClr val="tx1">
                    <a:lumMod val="95000"/>
                    <a:lumOff val="5000"/>
                  </a:schemeClr>
                </a:solidFill>
              </a:rPr>
              <a:t>Routine ART regimen should be continued during the </a:t>
            </a:r>
            <a:r>
              <a:rPr lang="en-US" b="0" u="none" dirty="0" err="1">
                <a:solidFill>
                  <a:schemeClr val="tx1">
                    <a:lumMod val="95000"/>
                    <a:lumOff val="5000"/>
                  </a:schemeClr>
                </a:solidFill>
              </a:rPr>
              <a:t>intrapartum</a:t>
            </a:r>
            <a:r>
              <a:rPr lang="en-US" b="0" u="none" dirty="0">
                <a:solidFill>
                  <a:schemeClr val="tx1">
                    <a:lumMod val="95000"/>
                    <a:lumOff val="5000"/>
                  </a:schemeClr>
                </a:solidFill>
              </a:rPr>
              <a:t> management phase</a:t>
            </a:r>
            <a:br>
              <a:rPr lang="en-US" b="0" u="none" dirty="0">
                <a:solidFill>
                  <a:schemeClr val="tx1">
                    <a:lumMod val="95000"/>
                    <a:lumOff val="5000"/>
                  </a:schemeClr>
                </a:solidFill>
              </a:rPr>
            </a:br>
            <a:br>
              <a:rPr lang="en-US" b="0" u="none" dirty="0">
                <a:solidFill>
                  <a:schemeClr val="tx1">
                    <a:lumMod val="95000"/>
                    <a:lumOff val="5000"/>
                  </a:schemeClr>
                </a:solidFill>
              </a:rPr>
            </a:br>
            <a:r>
              <a:rPr lang="en-US" b="0" u="none" dirty="0">
                <a:solidFill>
                  <a:srgbClr val="0070C0"/>
                </a:solidFill>
              </a:rPr>
              <a:t>If HIV &gt;1000 copies/</a:t>
            </a:r>
            <a:r>
              <a:rPr lang="en-US" b="0" u="none" dirty="0" err="1">
                <a:solidFill>
                  <a:srgbClr val="0070C0"/>
                </a:solidFill>
              </a:rPr>
              <a:t>mL</a:t>
            </a:r>
            <a:r>
              <a:rPr lang="en-US" b="0" u="none" dirty="0">
                <a:solidFill>
                  <a:srgbClr val="0070C0"/>
                </a:solidFill>
              </a:rPr>
              <a:t> </a:t>
            </a:r>
            <a:r>
              <a:rPr lang="en-US" b="0" u="none" dirty="0">
                <a:solidFill>
                  <a:schemeClr val="tx1">
                    <a:lumMod val="95000"/>
                    <a:lumOff val="5000"/>
                  </a:schemeClr>
                </a:solidFill>
              </a:rPr>
              <a:t>at the time of delivery then IV </a:t>
            </a:r>
            <a:r>
              <a:rPr lang="en-US" b="0" u="none" dirty="0" err="1">
                <a:solidFill>
                  <a:schemeClr val="tx1">
                    <a:lumMod val="95000"/>
                    <a:lumOff val="5000"/>
                  </a:schemeClr>
                </a:solidFill>
              </a:rPr>
              <a:t>zidovudine</a:t>
            </a:r>
            <a:r>
              <a:rPr lang="en-US" b="0" u="none" dirty="0">
                <a:solidFill>
                  <a:schemeClr val="tx1">
                    <a:lumMod val="95000"/>
                    <a:lumOff val="5000"/>
                  </a:schemeClr>
                </a:solidFill>
              </a:rPr>
              <a:t> (ZDV) infusion should be started 3 hours prior to the scheduled </a:t>
            </a:r>
            <a:r>
              <a:rPr lang="en-US" b="0" u="none" dirty="0" err="1">
                <a:solidFill>
                  <a:schemeClr val="tx1">
                    <a:lumMod val="95000"/>
                    <a:lumOff val="5000"/>
                  </a:schemeClr>
                </a:solidFill>
              </a:rPr>
              <a:t>cs</a:t>
            </a:r>
            <a:r>
              <a:rPr lang="en-US" b="0" u="none" dirty="0">
                <a:solidFill>
                  <a:schemeClr val="tx1">
                    <a:lumMod val="95000"/>
                    <a:lumOff val="5000"/>
                  </a:schemeClr>
                </a:solidFill>
              </a:rPr>
              <a:t> in addition to oral administration of routine ART regimen </a:t>
            </a:r>
            <a:endParaRPr lang="ar-SA" b="0" u="none" dirty="0">
              <a:solidFill>
                <a:schemeClr val="tx1">
                  <a:lumMod val="95000"/>
                  <a:lumOff val="5000"/>
                </a:schemeClr>
              </a:solidFill>
            </a:endParaRPr>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57EC16-8811-2FB5-C09D-EE98BA50A5F2}"/>
              </a:ext>
            </a:extLst>
          </p:cNvPr>
          <p:cNvSpPr>
            <a:spLocks noGrp="1"/>
          </p:cNvSpPr>
          <p:nvPr>
            <p:ph type="title"/>
          </p:nvPr>
        </p:nvSpPr>
        <p:spPr/>
        <p:txBody>
          <a:bodyPr/>
          <a:lstStyle/>
          <a:p>
            <a:endParaRPr lang="ar-AE"/>
          </a:p>
        </p:txBody>
      </p:sp>
      <p:sp>
        <p:nvSpPr>
          <p:cNvPr id="3" name="عنصر نائب للنص 2">
            <a:extLst>
              <a:ext uri="{FF2B5EF4-FFF2-40B4-BE49-F238E27FC236}">
                <a16:creationId xmlns:a16="http://schemas.microsoft.com/office/drawing/2014/main" id="{BF186F0D-7F79-7897-27B0-4EF5332EF839}"/>
              </a:ext>
            </a:extLst>
          </p:cNvPr>
          <p:cNvSpPr>
            <a:spLocks noGrp="1"/>
          </p:cNvSpPr>
          <p:nvPr>
            <p:ph type="body" idx="1"/>
          </p:nvPr>
        </p:nvSpPr>
        <p:spPr/>
        <p:txBody>
          <a:bodyPr/>
          <a:lstStyle/>
          <a:p>
            <a:endParaRPr lang="ar-AE"/>
          </a:p>
        </p:txBody>
      </p:sp>
      <p:pic>
        <p:nvPicPr>
          <p:cNvPr id="4" name="صورة 3">
            <a:extLst>
              <a:ext uri="{FF2B5EF4-FFF2-40B4-BE49-F238E27FC236}">
                <a16:creationId xmlns:a16="http://schemas.microsoft.com/office/drawing/2014/main" id="{58D1F192-D586-AEE2-F5C3-4690B530B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662"/>
            <a:ext cx="11900065" cy="8250876"/>
          </a:xfrm>
          <a:prstGeom prst="rect">
            <a:avLst/>
          </a:prstGeom>
        </p:spPr>
      </p:pic>
    </p:spTree>
    <p:extLst>
      <p:ext uri="{BB962C8B-B14F-4D97-AF65-F5344CB8AC3E}">
        <p14:creationId xmlns:p14="http://schemas.microsoft.com/office/powerpoint/2010/main" val="26258229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81400" y="609600"/>
            <a:ext cx="5943600" cy="553998"/>
          </a:xfrm>
        </p:spPr>
        <p:txBody>
          <a:bodyPr/>
          <a:lstStyle/>
          <a:p>
            <a:r>
              <a:rPr lang="en-US" sz="3600" b="1" dirty="0">
                <a:solidFill>
                  <a:schemeClr val="tx1"/>
                </a:solidFill>
              </a:rPr>
              <a:t>Postpartum management</a:t>
            </a:r>
            <a:endParaRPr lang="ar-SA" sz="3600" b="1" dirty="0">
              <a:solidFill>
                <a:schemeClr val="tx1"/>
              </a:solidFill>
            </a:endParaRPr>
          </a:p>
        </p:txBody>
      </p:sp>
      <p:sp>
        <p:nvSpPr>
          <p:cNvPr id="3" name="عنصر نائب للمحتوى 2"/>
          <p:cNvSpPr>
            <a:spLocks noGrp="1"/>
          </p:cNvSpPr>
          <p:nvPr>
            <p:ph idx="4294967295"/>
          </p:nvPr>
        </p:nvSpPr>
        <p:spPr>
          <a:xfrm>
            <a:off x="609600" y="1828800"/>
            <a:ext cx="10972800" cy="4525963"/>
          </a:xfrm>
          <a:prstGeom prst="rect">
            <a:avLst/>
          </a:prstGeom>
        </p:spPr>
        <p:txBody>
          <a:bodyPr lIns="121917" tIns="60958" rIns="121917" bIns="60958">
            <a:normAutofit/>
          </a:bodyPr>
          <a:lstStyle/>
          <a:p>
            <a:pPr algn="l"/>
            <a:r>
              <a:rPr lang="en-US" sz="2800" b="1" dirty="0"/>
              <a:t>Breastfeeding</a:t>
            </a:r>
            <a:r>
              <a:rPr lang="en-US" sz="2800" dirty="0"/>
              <a:t> : must be avoided by HIV positive women because vial transmission through breast milk is possible and also because of the risk of ART drug toxicity to the infant via breast milk</a:t>
            </a:r>
            <a:br>
              <a:rPr lang="en-US" sz="2800" dirty="0"/>
            </a:br>
            <a:br>
              <a:rPr lang="en-US" sz="2800" dirty="0"/>
            </a:br>
            <a:r>
              <a:rPr lang="en-US" sz="2800" b="1" dirty="0"/>
              <a:t>Contraception</a:t>
            </a:r>
            <a:r>
              <a:rPr lang="en-US" sz="2800" dirty="0"/>
              <a:t> : HIV positive women can safely use all methods of contraception </a:t>
            </a:r>
            <a:endParaRPr lang="ar-SA" sz="2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0" y="609600"/>
            <a:ext cx="5190338" cy="505908"/>
          </a:xfrm>
          <a:prstGeom prst="rect">
            <a:avLst/>
          </a:prstGeom>
        </p:spPr>
        <p:txBody>
          <a:bodyPr vert="horz" wrap="square" lIns="0" tIns="13335" rIns="0" bIns="0" rtlCol="0">
            <a:spAutoFit/>
          </a:bodyPr>
          <a:lstStyle/>
          <a:p>
            <a:pPr marL="12700" algn="ctr">
              <a:lnSpc>
                <a:spcPct val="100000"/>
              </a:lnSpc>
              <a:spcBef>
                <a:spcPts val="105"/>
              </a:spcBef>
            </a:pPr>
            <a:r>
              <a:rPr lang="en-US" sz="3200" dirty="0">
                <a:solidFill>
                  <a:schemeClr val="tx1"/>
                </a:solidFill>
              </a:rPr>
              <a:t>INFANT PROPHYLAXIS</a:t>
            </a:r>
            <a:endParaRPr sz="3200">
              <a:solidFill>
                <a:schemeClr val="tx1"/>
              </a:solidFill>
              <a:latin typeface="+mj-lt"/>
              <a:cs typeface="Trebuchet MS" panose="020B0603020202020204"/>
            </a:endParaRPr>
          </a:p>
        </p:txBody>
      </p:sp>
      <p:sp>
        <p:nvSpPr>
          <p:cNvPr id="4" name="مستطيل 3"/>
          <p:cNvSpPr/>
          <p:nvPr/>
        </p:nvSpPr>
        <p:spPr>
          <a:xfrm>
            <a:off x="685800" y="1600200"/>
            <a:ext cx="10820400"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PROPHYLAXIS For all infants as soon as possible, ideally within the </a:t>
            </a:r>
            <a:r>
              <a:rPr kumimoji="0" lang="en-US" sz="2400" b="0" i="0" u="none" strike="noStrike" kern="1200" cap="none" spc="0" normalizeH="0" baseline="0" noProof="0" dirty="0">
                <a:ln>
                  <a:noFill/>
                </a:ln>
                <a:solidFill>
                  <a:srgbClr val="FF0000"/>
                </a:solidFill>
                <a:effectLst/>
                <a:uLnTx/>
                <a:uFillTx/>
                <a:latin typeface="Calibri"/>
                <a:ea typeface="+mn-ea"/>
                <a:cs typeface="+mn-cs"/>
              </a:rPr>
              <a:t>first 6 to12 hours of delivery.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precise prophylactic regimen depends on the mother's use of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antepartum</a:t>
            </a:r>
            <a:r>
              <a:rPr kumimoji="0" lang="en-US" sz="2400" b="0" i="0" u="none" strike="noStrike" kern="1200" cap="none" spc="0" normalizeH="0" baseline="0" noProof="0" dirty="0">
                <a:ln>
                  <a:noFill/>
                </a:ln>
                <a:solidFill>
                  <a:prstClr val="black"/>
                </a:solidFill>
                <a:effectLst/>
                <a:uLnTx/>
                <a:uFillTx/>
                <a:latin typeface="Calibri"/>
                <a:ea typeface="+mn-ea"/>
                <a:cs typeface="+mn-cs"/>
              </a:rPr>
              <a:t> antiretroviral agents and her viral load near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F81BD">
                    <a:lumMod val="50000"/>
                  </a:srgbClr>
                </a:solidFill>
                <a:effectLst/>
                <a:uLnTx/>
                <a:uFillTx/>
                <a:latin typeface="Calibri"/>
                <a:ea typeface="+mn-ea"/>
                <a:cs typeface="+mn-cs"/>
              </a:rPr>
              <a:t>Mothers with viral suppression (&lt;50 copies/</a:t>
            </a:r>
            <a:r>
              <a:rPr kumimoji="0" lang="en-US" sz="2400" b="1" i="0" u="sng" strike="noStrike" kern="1200" cap="none" spc="0" normalizeH="0" baseline="0" noProof="0" dirty="0" err="1">
                <a:ln>
                  <a:noFill/>
                </a:ln>
                <a:solidFill>
                  <a:srgbClr val="4F81BD">
                    <a:lumMod val="50000"/>
                  </a:srgbClr>
                </a:solidFill>
                <a:effectLst/>
                <a:uLnTx/>
                <a:uFillTx/>
                <a:latin typeface="Calibri"/>
                <a:ea typeface="+mn-ea"/>
                <a:cs typeface="+mn-cs"/>
              </a:rPr>
              <a:t>mL</a:t>
            </a:r>
            <a:r>
              <a:rPr kumimoji="0" lang="en-US" sz="2400" b="1" i="0" u="sng" strike="noStrike" kern="1200" cap="none" spc="0" normalizeH="0" baseline="0" noProof="0" dirty="0">
                <a:ln>
                  <a:noFill/>
                </a:ln>
                <a:solidFill>
                  <a:srgbClr val="4F81BD">
                    <a:lumMod val="50000"/>
                  </a:srgb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81BD">
                    <a:lumMod val="50000"/>
                  </a:srgbClr>
                </a:solidFill>
                <a:effectLst/>
                <a:uLnTx/>
                <a:uFillTx/>
                <a:latin typeface="Calibri"/>
                <a:ea typeface="+mn-ea"/>
                <a:cs typeface="+mn-cs"/>
              </a:rPr>
              <a:t>The risk of HIV infection is </a:t>
            </a:r>
            <a:r>
              <a:rPr kumimoji="0" lang="en-US" sz="2400" b="0" i="0" u="none" strike="noStrike" kern="1200" cap="none" spc="0" normalizeH="0" baseline="0" noProof="0" dirty="0">
                <a:ln>
                  <a:noFill/>
                </a:ln>
                <a:solidFill>
                  <a:srgbClr val="C00000"/>
                </a:solidFill>
                <a:effectLst/>
                <a:uLnTx/>
                <a:uFillTx/>
                <a:latin typeface="Calibri"/>
                <a:ea typeface="+mn-ea"/>
                <a:cs typeface="+mn-cs"/>
              </a:rPr>
              <a:t>low</a:t>
            </a:r>
            <a:r>
              <a:rPr kumimoji="0" lang="en-US" sz="2400" b="0" i="0" u="none" strike="noStrike" kern="1200" cap="none" spc="0" normalizeH="0" baseline="0" noProof="0" dirty="0">
                <a:ln>
                  <a:noFill/>
                </a:ln>
                <a:solidFill>
                  <a:srgbClr val="4F81BD">
                    <a:lumMod val="50000"/>
                  </a:srgbClr>
                </a:solidFill>
                <a:effectLst/>
                <a:uLnTx/>
                <a:uFillTx/>
                <a:latin typeface="Calibri"/>
                <a:ea typeface="+mn-ea"/>
                <a:cs typeface="+mn-cs"/>
              </a:rPr>
              <a:t> for infants born to mothers who are on antiretroviral therapy (ART) For such infants, four weeks of </a:t>
            </a:r>
            <a:r>
              <a:rPr kumimoji="0" lang="en-US" sz="2400" b="0" i="0" u="none" strike="noStrike" kern="1200" cap="none" spc="0" normalizeH="0" baseline="0" noProof="0" dirty="0" err="1">
                <a:ln>
                  <a:noFill/>
                </a:ln>
                <a:solidFill>
                  <a:srgbClr val="4F81BD">
                    <a:lumMod val="50000"/>
                  </a:srgbClr>
                </a:solidFill>
                <a:effectLst/>
                <a:uLnTx/>
                <a:uFillTx/>
                <a:latin typeface="Calibri"/>
                <a:ea typeface="+mn-ea"/>
                <a:cs typeface="+mn-cs"/>
              </a:rPr>
              <a:t>zidovudine</a:t>
            </a:r>
            <a:r>
              <a:rPr kumimoji="0" lang="en-US" sz="2400" b="0" i="0" u="none" strike="noStrike" kern="1200" cap="none" spc="0" normalizeH="0" baseline="0" noProof="0" dirty="0">
                <a:ln>
                  <a:noFill/>
                </a:ln>
                <a:solidFill>
                  <a:srgbClr val="4F81BD">
                    <a:lumMod val="50000"/>
                  </a:srgbClr>
                </a:solidFill>
                <a:effectLst/>
                <a:uLnTx/>
                <a:uFillTx/>
                <a:latin typeface="Calibri"/>
                <a:ea typeface="+mn-ea"/>
                <a:cs typeface="+mn-cs"/>
              </a:rPr>
              <a:t> prophylaxis is generally 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F81BD">
                    <a:lumMod val="50000"/>
                  </a:srgbClr>
                </a:solidFill>
                <a:effectLst/>
                <a:uLnTx/>
                <a:uFillTx/>
                <a:latin typeface="Calibri"/>
                <a:ea typeface="+mn-ea"/>
                <a:cs typeface="+mn-cs"/>
              </a:rPr>
              <a:t>Mothers without viral suppression (≥50 copies/</a:t>
            </a:r>
            <a:r>
              <a:rPr kumimoji="0" lang="en-US" sz="2400" b="1" i="0" u="sng" strike="noStrike" kern="1200" cap="none" spc="0" normalizeH="0" baseline="0" noProof="0" dirty="0" err="1">
                <a:ln>
                  <a:noFill/>
                </a:ln>
                <a:solidFill>
                  <a:srgbClr val="4F81BD">
                    <a:lumMod val="50000"/>
                  </a:srgbClr>
                </a:solidFill>
                <a:effectLst/>
                <a:uLnTx/>
                <a:uFillTx/>
                <a:latin typeface="Calibri"/>
                <a:ea typeface="+mn-ea"/>
                <a:cs typeface="+mn-cs"/>
              </a:rPr>
              <a:t>mL</a:t>
            </a:r>
            <a:r>
              <a:rPr kumimoji="0" lang="en-US" sz="2400" b="1" i="0" u="none" strike="noStrike" kern="1200" cap="none" spc="0" normalizeH="0" baseline="0" noProof="0" dirty="0">
                <a:ln>
                  <a:noFill/>
                </a:ln>
                <a:solidFill>
                  <a:srgbClr val="4F81BD">
                    <a:lumMod val="50000"/>
                  </a:srgb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81BD">
                    <a:lumMod val="50000"/>
                  </a:srgbClr>
                </a:solidFill>
                <a:effectLst/>
                <a:uLnTx/>
                <a:uFillTx/>
                <a:latin typeface="Calibri"/>
                <a:ea typeface="+mn-ea"/>
                <a:cs typeface="+mn-cs"/>
              </a:rPr>
              <a:t>Because of a </a:t>
            </a:r>
            <a:r>
              <a:rPr kumimoji="0" lang="en-US" sz="2400" b="0" i="0" u="none" strike="noStrike" kern="1200" cap="none" spc="0" normalizeH="0" baseline="0" noProof="0" dirty="0">
                <a:ln>
                  <a:noFill/>
                </a:ln>
                <a:solidFill>
                  <a:srgbClr val="C00000"/>
                </a:solidFill>
                <a:effectLst/>
                <a:uLnTx/>
                <a:uFillTx/>
                <a:latin typeface="Calibri"/>
                <a:ea typeface="+mn-ea"/>
                <a:cs typeface="+mn-cs"/>
              </a:rPr>
              <a:t>higher</a:t>
            </a:r>
            <a:r>
              <a:rPr kumimoji="0" lang="en-US" sz="2400" b="0" i="0" u="none" strike="noStrike" kern="1200" cap="none" spc="0" normalizeH="0" baseline="0" noProof="0" dirty="0">
                <a:ln>
                  <a:noFill/>
                </a:ln>
                <a:solidFill>
                  <a:srgbClr val="4F81BD">
                    <a:lumMod val="50000"/>
                  </a:srgbClr>
                </a:solidFill>
                <a:effectLst/>
                <a:uLnTx/>
                <a:uFillTx/>
                <a:latin typeface="Calibri"/>
                <a:ea typeface="+mn-ea"/>
                <a:cs typeface="+mn-cs"/>
              </a:rPr>
              <a:t> risk of HIV infection, infants should receive combination antiretroviral prophylaxis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6531"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8042147"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241291" y="457200"/>
            <a:ext cx="3703320" cy="91440"/>
          </a:xfrm>
          <a:custGeom>
            <a:avLst/>
            <a:gdLst/>
            <a:ahLst/>
            <a:cxnLst/>
            <a:rect l="l" t="t" r="r" b="b"/>
            <a:pathLst>
              <a:path w="3703320" h="91440">
                <a:moveTo>
                  <a:pt x="3703319" y="0"/>
                </a:moveTo>
                <a:lnTo>
                  <a:pt x="0" y="0"/>
                </a:lnTo>
                <a:lnTo>
                  <a:pt x="0" y="91439"/>
                </a:lnTo>
                <a:lnTo>
                  <a:pt x="3703319" y="91439"/>
                </a:lnTo>
                <a:lnTo>
                  <a:pt x="3703319" y="0"/>
                </a:lnTo>
                <a:close/>
              </a:path>
            </a:pathLst>
          </a:custGeom>
          <a:solidFill>
            <a:srgbClr val="9030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object 5"/>
          <p:cNvGrpSpPr/>
          <p:nvPr/>
        </p:nvGrpSpPr>
        <p:grpSpPr>
          <a:xfrm>
            <a:off x="446531" y="3086100"/>
            <a:ext cx="11262360" cy="3304540"/>
            <a:chOff x="446531" y="3086100"/>
            <a:chExt cx="11262360" cy="3304540"/>
          </a:xfrm>
        </p:grpSpPr>
        <p:sp>
          <p:nvSpPr>
            <p:cNvPr id="6" name="object 6"/>
            <p:cNvSpPr/>
            <p:nvPr/>
          </p:nvSpPr>
          <p:spPr>
            <a:xfrm>
              <a:off x="446531" y="3086100"/>
              <a:ext cx="11262360" cy="3304540"/>
            </a:xfrm>
            <a:custGeom>
              <a:avLst/>
              <a:gdLst/>
              <a:ahLst/>
              <a:cxnLst/>
              <a:rect l="l" t="t" r="r" b="b"/>
              <a:pathLst>
                <a:path w="11262360" h="3304540">
                  <a:moveTo>
                    <a:pt x="11262360" y="0"/>
                  </a:moveTo>
                  <a:lnTo>
                    <a:pt x="0" y="0"/>
                  </a:lnTo>
                  <a:lnTo>
                    <a:pt x="0" y="3304031"/>
                  </a:lnTo>
                  <a:lnTo>
                    <a:pt x="11262360" y="3304031"/>
                  </a:lnTo>
                  <a:lnTo>
                    <a:pt x="11262360" y="0"/>
                  </a:lnTo>
                  <a:close/>
                </a:path>
              </a:pathLst>
            </a:custGeom>
            <a:solidFill>
              <a:srgbClr val="4D13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2" cstate="print"/>
            <a:stretch>
              <a:fillRect/>
            </a:stretch>
          </p:blipFill>
          <p:spPr>
            <a:xfrm>
              <a:off x="838200" y="3186684"/>
              <a:ext cx="3486150" cy="3170681"/>
            </a:xfrm>
            <a:prstGeom prst="rect">
              <a:avLst/>
            </a:prstGeom>
          </p:spPr>
        </p:pic>
        <p:pic>
          <p:nvPicPr>
            <p:cNvPr id="8" name="object 8"/>
            <p:cNvPicPr/>
            <p:nvPr/>
          </p:nvPicPr>
          <p:blipFill>
            <a:blip r:embed="rId3" cstate="print"/>
            <a:stretch>
              <a:fillRect/>
            </a:stretch>
          </p:blipFill>
          <p:spPr>
            <a:xfrm>
              <a:off x="6960108" y="3140964"/>
              <a:ext cx="4104132" cy="3171444"/>
            </a:xfrm>
            <a:prstGeom prst="rect">
              <a:avLst/>
            </a:prstGeom>
          </p:spPr>
        </p:pic>
      </p:grpSp>
      <p:sp>
        <p:nvSpPr>
          <p:cNvPr id="9" name="object 9"/>
          <p:cNvSpPr txBox="1"/>
          <p:nvPr/>
        </p:nvSpPr>
        <p:spPr>
          <a:xfrm>
            <a:off x="846226" y="2076069"/>
            <a:ext cx="3397250" cy="574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600" b="0" i="0" u="none" strike="noStrike" kern="1200" cap="none" spc="-5" normalizeH="0" baseline="0" noProof="0" dirty="0">
                <a:ln>
                  <a:noFill/>
                </a:ln>
                <a:solidFill>
                  <a:srgbClr val="4D1334"/>
                </a:solidFill>
                <a:effectLst/>
                <a:uLnTx/>
                <a:uFillTx/>
                <a:latin typeface="Trebuchet MS" panose="020B0603020202020204"/>
                <a:ea typeface="+mn-ea"/>
                <a:cs typeface="Trebuchet MS" panose="020B0603020202020204"/>
              </a:rPr>
              <a:t>PARVOVIRUS</a:t>
            </a:r>
            <a:r>
              <a:rPr kumimoji="0" sz="3600" b="0" i="0" u="none" strike="noStrike" kern="1200" cap="none" spc="-270" normalizeH="0" baseline="0" noProof="0" dirty="0">
                <a:ln>
                  <a:noFill/>
                </a:ln>
                <a:solidFill>
                  <a:srgbClr val="4D1334"/>
                </a:solidFill>
                <a:effectLst/>
                <a:uLnTx/>
                <a:uFillTx/>
                <a:latin typeface="Trebuchet MS" panose="020B0603020202020204"/>
                <a:ea typeface="+mn-ea"/>
                <a:cs typeface="Trebuchet MS" panose="020B0603020202020204"/>
              </a:rPr>
              <a:t> </a:t>
            </a:r>
            <a:r>
              <a:rPr kumimoji="0" sz="3600" b="0" i="0" u="none" strike="noStrike" kern="1200" cap="none" spc="-65" normalizeH="0" baseline="0" noProof="0" dirty="0">
                <a:ln>
                  <a:noFill/>
                </a:ln>
                <a:solidFill>
                  <a:srgbClr val="4D1334"/>
                </a:solidFill>
                <a:effectLst/>
                <a:uLnTx/>
                <a:uFillTx/>
                <a:latin typeface="Trebuchet MS" panose="020B0603020202020204"/>
                <a:ea typeface="+mn-ea"/>
                <a:cs typeface="Trebuchet MS" panose="020B0603020202020204"/>
              </a:rPr>
              <a:t>B19</a:t>
            </a:r>
            <a:endParaRPr kumimoji="0" sz="3600" b="0" i="0" u="none" strike="noStrike" kern="1200" cap="none" spc="0" normalizeH="0" baseline="0" noProof="0">
              <a:ln>
                <a:noFill/>
              </a:ln>
              <a:solidFill>
                <a:prstClr val="black"/>
              </a:solidFill>
              <a:effectLst/>
              <a:uLnTx/>
              <a:uFillTx/>
              <a:latin typeface="Trebuchet MS" panose="020B0603020202020204"/>
              <a:ea typeface="+mn-ea"/>
              <a:cs typeface="Trebuchet MS" panose="020B0603020202020204"/>
            </a:endParaRPr>
          </a:p>
        </p:txBody>
      </p:sp>
      <p:sp>
        <p:nvSpPr>
          <p:cNvPr id="10" name="object 10"/>
          <p:cNvSpPr txBox="1">
            <a:spLocks noGrp="1"/>
          </p:cNvSpPr>
          <p:nvPr>
            <p:ph type="title"/>
          </p:nvPr>
        </p:nvSpPr>
        <p:spPr>
          <a:xfrm>
            <a:off x="7039736" y="1902713"/>
            <a:ext cx="4154804" cy="589280"/>
          </a:xfrm>
          <a:prstGeom prst="rect">
            <a:avLst/>
          </a:prstGeom>
        </p:spPr>
        <p:txBody>
          <a:bodyPr vert="horz" wrap="square" lIns="0" tIns="12065" rIns="0" bIns="0" rtlCol="0">
            <a:spAutoFit/>
          </a:bodyPr>
          <a:lstStyle/>
          <a:p>
            <a:pPr marL="12700">
              <a:lnSpc>
                <a:spcPct val="100000"/>
              </a:lnSpc>
              <a:spcBef>
                <a:spcPts val="95"/>
              </a:spcBef>
            </a:pPr>
            <a:r>
              <a:rPr sz="3700" b="0" spc="-65" dirty="0">
                <a:solidFill>
                  <a:srgbClr val="000000"/>
                </a:solidFill>
                <a:latin typeface="Trebuchet MS" panose="020B0603020202020204"/>
                <a:cs typeface="Trebuchet MS" panose="020B0603020202020204"/>
              </a:rPr>
              <a:t>E</a:t>
            </a:r>
            <a:r>
              <a:rPr sz="3700" b="0" spc="50" dirty="0">
                <a:solidFill>
                  <a:srgbClr val="000000"/>
                </a:solidFill>
                <a:latin typeface="Trebuchet MS" panose="020B0603020202020204"/>
                <a:cs typeface="Trebuchet MS" panose="020B0603020202020204"/>
              </a:rPr>
              <a:t>r</a:t>
            </a:r>
            <a:r>
              <a:rPr sz="3700" b="0" spc="-210" dirty="0">
                <a:solidFill>
                  <a:srgbClr val="000000"/>
                </a:solidFill>
                <a:latin typeface="Trebuchet MS" panose="020B0603020202020204"/>
                <a:cs typeface="Trebuchet MS" panose="020B0603020202020204"/>
              </a:rPr>
              <a:t>yth</a:t>
            </a:r>
            <a:r>
              <a:rPr sz="3700" b="0" spc="-235" dirty="0">
                <a:solidFill>
                  <a:srgbClr val="000000"/>
                </a:solidFill>
                <a:latin typeface="Trebuchet MS" panose="020B0603020202020204"/>
                <a:cs typeface="Trebuchet MS" panose="020B0603020202020204"/>
              </a:rPr>
              <a:t>e</a:t>
            </a:r>
            <a:r>
              <a:rPr sz="3700" b="0" spc="-295" dirty="0">
                <a:solidFill>
                  <a:srgbClr val="000000"/>
                </a:solidFill>
                <a:latin typeface="Trebuchet MS" panose="020B0603020202020204"/>
                <a:cs typeface="Trebuchet MS" panose="020B0603020202020204"/>
              </a:rPr>
              <a:t>ma</a:t>
            </a:r>
            <a:r>
              <a:rPr sz="3700" b="0" spc="-70" dirty="0">
                <a:solidFill>
                  <a:srgbClr val="000000"/>
                </a:solidFill>
                <a:latin typeface="Trebuchet MS" panose="020B0603020202020204"/>
                <a:cs typeface="Trebuchet MS" panose="020B0603020202020204"/>
              </a:rPr>
              <a:t> </a:t>
            </a:r>
            <a:r>
              <a:rPr sz="3700" b="0" spc="-305" dirty="0">
                <a:solidFill>
                  <a:srgbClr val="000000"/>
                </a:solidFill>
                <a:latin typeface="Trebuchet MS" panose="020B0603020202020204"/>
                <a:cs typeface="Trebuchet MS" panose="020B0603020202020204"/>
              </a:rPr>
              <a:t>inf</a:t>
            </a:r>
            <a:r>
              <a:rPr sz="3700" b="0" spc="-254" dirty="0">
                <a:solidFill>
                  <a:srgbClr val="000000"/>
                </a:solidFill>
                <a:latin typeface="Trebuchet MS" panose="020B0603020202020204"/>
                <a:cs typeface="Trebuchet MS" panose="020B0603020202020204"/>
              </a:rPr>
              <a:t>ec</a:t>
            </a:r>
            <a:r>
              <a:rPr sz="3700" b="0" spc="-190" dirty="0">
                <a:solidFill>
                  <a:srgbClr val="000000"/>
                </a:solidFill>
                <a:latin typeface="Trebuchet MS" panose="020B0603020202020204"/>
                <a:cs typeface="Trebuchet MS" panose="020B0603020202020204"/>
              </a:rPr>
              <a:t>t</a:t>
            </a:r>
            <a:r>
              <a:rPr sz="3700" b="0" spc="-95" dirty="0">
                <a:solidFill>
                  <a:srgbClr val="000000"/>
                </a:solidFill>
                <a:latin typeface="Trebuchet MS" panose="020B0603020202020204"/>
                <a:cs typeface="Trebuchet MS" panose="020B0603020202020204"/>
              </a:rPr>
              <a:t>io</a:t>
            </a:r>
            <a:r>
              <a:rPr sz="3700" b="0" spc="-85" dirty="0">
                <a:solidFill>
                  <a:srgbClr val="000000"/>
                </a:solidFill>
                <a:latin typeface="Trebuchet MS" panose="020B0603020202020204"/>
                <a:cs typeface="Trebuchet MS" panose="020B0603020202020204"/>
              </a:rPr>
              <a:t>s</a:t>
            </a:r>
            <a:r>
              <a:rPr sz="3700" b="0" spc="-200" dirty="0">
                <a:solidFill>
                  <a:srgbClr val="000000"/>
                </a:solidFill>
                <a:latin typeface="Trebuchet MS" panose="020B0603020202020204"/>
                <a:cs typeface="Trebuchet MS" panose="020B0603020202020204"/>
              </a:rPr>
              <a:t>um</a:t>
            </a:r>
            <a:endParaRPr sz="3700">
              <a:latin typeface="Trebuchet MS" panose="020B0603020202020204"/>
              <a:cs typeface="Trebuchet MS" panose="020B0603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pPr marL="243834" indent="-274313">
              <a:buClr>
                <a:schemeClr val="dk2"/>
              </a:buClr>
              <a:buSzPts val="1800"/>
              <a:buChar char="●"/>
            </a:pPr>
            <a:r>
              <a:rPr lang="en-US" sz="2667" dirty="0">
                <a:solidFill>
                  <a:schemeClr val="accent3">
                    <a:lumMod val="75000"/>
                  </a:schemeClr>
                </a:solidFill>
                <a:latin typeface="Source Sans Pro" panose="020F0502020204030204" pitchFamily="34" charset="0"/>
              </a:rPr>
              <a:t>Most TORCH </a:t>
            </a:r>
            <a:r>
              <a:rPr lang="en-US" sz="2667" dirty="0">
                <a:solidFill>
                  <a:srgbClr val="343536"/>
                </a:solidFill>
                <a:latin typeface="Source Sans Pro" panose="020F0502020204030204" pitchFamily="34" charset="0"/>
              </a:rPr>
              <a:t>infections are </a:t>
            </a:r>
            <a:r>
              <a:rPr lang="en-US" sz="2667" dirty="0">
                <a:solidFill>
                  <a:srgbClr val="FF0000"/>
                </a:solidFill>
                <a:latin typeface="Source Sans Pro" panose="020F0502020204030204" pitchFamily="34" charset="0"/>
              </a:rPr>
              <a:t>treatable with medication</a:t>
            </a:r>
            <a:r>
              <a:rPr lang="en-US" sz="2667" dirty="0">
                <a:solidFill>
                  <a:srgbClr val="343536"/>
                </a:solidFill>
                <a:latin typeface="Source Sans Pro" panose="020F0502020204030204" pitchFamily="34" charset="0"/>
              </a:rPr>
              <a:t>. It's important to discuss any symptoms you have during pregnancy with your healthcare provider. Identifying and treating infections as soon as possible leads to the best results for you and your baby</a:t>
            </a:r>
            <a:endParaRPr sz="1867" dirty="0">
              <a:solidFill>
                <a:schemeClr val="accent3">
                  <a:lumMod val="50000"/>
                </a:schemeClr>
              </a:solidFill>
            </a:endParaRPr>
          </a:p>
        </p:txBody>
      </p:sp>
    </p:spTree>
    <p:extLst>
      <p:ext uri="{BB962C8B-B14F-4D97-AF65-F5344CB8AC3E}">
        <p14:creationId xmlns:p14="http://schemas.microsoft.com/office/powerpoint/2010/main" val="36678458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8ADF6F8-C843-CC36-5875-F1B5F85A3F53}"/>
              </a:ext>
            </a:extLst>
          </p:cNvPr>
          <p:cNvSpPr>
            <a:spLocks noGrp="1"/>
          </p:cNvSpPr>
          <p:nvPr>
            <p:ph type="subTitle" idx="1"/>
          </p:nvPr>
        </p:nvSpPr>
        <p:spPr/>
        <p:txBody>
          <a:bodyPr/>
          <a:lstStyle/>
          <a:p>
            <a:pPr marL="241300" marR="0" lvl="0" indent="-229235" algn="l" defTabSz="914400" rtl="0" eaLnBrk="1" fontAlgn="auto" latinLnBrk="0" hangingPunct="1">
              <a:lnSpc>
                <a:spcPct val="100000"/>
              </a:lnSpc>
              <a:spcBef>
                <a:spcPts val="865"/>
              </a:spcBef>
              <a:spcAft>
                <a:spcPts val="0"/>
              </a:spcAft>
              <a:buClrTx/>
              <a:buSzTx/>
              <a:buFont typeface="Arial MT"/>
              <a:buChar char="•"/>
              <a:tabLst>
                <a:tab pos="240665" algn="l"/>
                <a:tab pos="241935" algn="l"/>
                <a:tab pos="2889885" algn="l"/>
                <a:tab pos="4314190" algn="l"/>
              </a:tabLst>
              <a:defRPr/>
            </a:pPr>
            <a:r>
              <a:rPr kumimoji="0" lang="en-US" sz="2000" b="0" i="0" u="none" strike="noStrike" kern="1200" cap="none" spc="-90" normalizeH="0" baseline="0" noProof="0" dirty="0">
                <a:ln>
                  <a:noFill/>
                </a:ln>
                <a:solidFill>
                  <a:prstClr val="black"/>
                </a:solidFill>
                <a:effectLst/>
                <a:uLnTx/>
                <a:uFillTx/>
                <a:latin typeface="Trebuchet MS" panose="020B0603020202020204"/>
                <a:ea typeface="+mn-ea"/>
                <a:cs typeface="Trebuchet MS" panose="020B0603020202020204"/>
              </a:rPr>
              <a:t>is</a:t>
            </a:r>
            <a:r>
              <a:rPr kumimoji="0" lang="en-US" sz="2000" b="0" i="0" u="none" strike="noStrike" kern="1200" cap="none" spc="-35"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200" normalizeH="0" baseline="0" noProof="0" dirty="0">
                <a:ln>
                  <a:noFill/>
                </a:ln>
                <a:solidFill>
                  <a:prstClr val="black"/>
                </a:solidFill>
                <a:effectLst/>
                <a:uLnTx/>
                <a:uFillTx/>
                <a:latin typeface="Trebuchet MS" panose="020B0603020202020204"/>
                <a:ea typeface="+mn-ea"/>
                <a:cs typeface="Trebuchet MS" panose="020B0603020202020204"/>
              </a:rPr>
              <a:t>a</a:t>
            </a:r>
            <a:r>
              <a:rPr kumimoji="0" lang="en-US" sz="2000" b="0" i="0" u="none" strike="noStrike" kern="1200" cap="none" spc="-40"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135" normalizeH="0" baseline="0" noProof="0" dirty="0">
                <a:ln>
                  <a:noFill/>
                </a:ln>
                <a:solidFill>
                  <a:prstClr val="black"/>
                </a:solidFill>
                <a:effectLst/>
                <a:uLnTx/>
                <a:uFillTx/>
                <a:latin typeface="Trebuchet MS" panose="020B0603020202020204"/>
                <a:ea typeface="+mn-ea"/>
                <a:cs typeface="Trebuchet MS" panose="020B0603020202020204"/>
              </a:rPr>
              <a:t>small</a:t>
            </a:r>
            <a:r>
              <a:rPr kumimoji="0" lang="en-US" sz="2000" b="0" i="0" u="none" strike="noStrike" kern="1200" cap="none" spc="-50"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95" normalizeH="0" baseline="0" noProof="0" dirty="0">
                <a:ln>
                  <a:noFill/>
                </a:ln>
                <a:solidFill>
                  <a:srgbClr val="FF0000"/>
                </a:solidFill>
                <a:effectLst/>
                <a:uLnTx/>
                <a:uFillTx/>
                <a:latin typeface="Trebuchet MS" panose="020B0603020202020204"/>
                <a:ea typeface="+mn-ea"/>
                <a:cs typeface="Trebuchet MS" panose="020B0603020202020204"/>
              </a:rPr>
              <a:t>non-enveloped, </a:t>
            </a:r>
            <a:r>
              <a:rPr kumimoji="0" lang="en-US" sz="2000" b="0" i="0" u="none" strike="noStrike" kern="1200" cap="none" spc="-120" normalizeH="0" baseline="0" noProof="0" dirty="0">
                <a:ln>
                  <a:noFill/>
                </a:ln>
                <a:solidFill>
                  <a:srgbClr val="FF0000"/>
                </a:solidFill>
                <a:effectLst/>
                <a:uLnTx/>
                <a:uFillTx/>
                <a:latin typeface="Trebuchet MS" panose="020B0603020202020204"/>
                <a:ea typeface="+mn-ea"/>
                <a:cs typeface="Trebuchet MS" panose="020B0603020202020204"/>
              </a:rPr>
              <a:t>single</a:t>
            </a:r>
            <a:r>
              <a:rPr kumimoji="0" lang="en-US" sz="2000" b="0" i="0" u="none" strike="noStrike" kern="1200" cap="none" spc="-55" normalizeH="0" baseline="0" noProof="0" dirty="0">
                <a:ln>
                  <a:noFill/>
                </a:ln>
                <a:solidFill>
                  <a:srgbClr val="FF0000"/>
                </a:solidFill>
                <a:effectLst/>
                <a:uLnTx/>
                <a:uFillTx/>
                <a:latin typeface="Trebuchet MS" panose="020B0603020202020204"/>
                <a:ea typeface="+mn-ea"/>
                <a:cs typeface="Trebuchet MS" panose="020B0603020202020204"/>
              </a:rPr>
              <a:t> </a:t>
            </a:r>
            <a:r>
              <a:rPr kumimoji="0" lang="en-US" sz="2000" b="0" i="0" u="none" strike="noStrike" kern="1200" cap="none" spc="-90" normalizeH="0" baseline="0" noProof="0" dirty="0">
                <a:ln>
                  <a:noFill/>
                </a:ln>
                <a:solidFill>
                  <a:srgbClr val="FF0000"/>
                </a:solidFill>
                <a:effectLst/>
                <a:uLnTx/>
                <a:uFillTx/>
                <a:latin typeface="Trebuchet MS" panose="020B0603020202020204"/>
                <a:ea typeface="+mn-ea"/>
                <a:cs typeface="Trebuchet MS" panose="020B0603020202020204"/>
              </a:rPr>
              <a:t>strand, </a:t>
            </a:r>
            <a:r>
              <a:rPr kumimoji="0" lang="en-US" sz="2000" b="0" i="0" u="none" strike="noStrike" kern="1200" cap="none" spc="235" normalizeH="0" baseline="0" noProof="0" dirty="0">
                <a:ln>
                  <a:noFill/>
                </a:ln>
                <a:solidFill>
                  <a:srgbClr val="FF0000"/>
                </a:solidFill>
                <a:effectLst/>
                <a:uLnTx/>
                <a:uFillTx/>
                <a:latin typeface="Trebuchet MS" panose="020B0603020202020204"/>
                <a:ea typeface="+mn-ea"/>
                <a:cs typeface="Trebuchet MS" panose="020B0603020202020204"/>
              </a:rPr>
              <a:t>DNA</a:t>
            </a:r>
            <a:r>
              <a:rPr kumimoji="0" lang="en-US" sz="2000" b="0" i="0" u="none" strike="noStrike" kern="1200" cap="none" spc="-140" normalizeH="0" baseline="0" noProof="0" dirty="0">
                <a:ln>
                  <a:noFill/>
                </a:ln>
                <a:solidFill>
                  <a:srgbClr val="FF0000"/>
                </a:solidFill>
                <a:effectLst/>
                <a:uLnTx/>
                <a:uFillTx/>
                <a:latin typeface="Trebuchet MS" panose="020B0603020202020204"/>
                <a:ea typeface="+mn-ea"/>
                <a:cs typeface="Trebuchet MS" panose="020B0603020202020204"/>
              </a:rPr>
              <a:t> </a:t>
            </a:r>
            <a:r>
              <a:rPr kumimoji="0" lang="en-US" sz="2000" b="0" i="0" u="none" strike="noStrike" kern="1200" cap="none" spc="-70" normalizeH="0" baseline="0" noProof="0" dirty="0">
                <a:ln>
                  <a:noFill/>
                </a:ln>
                <a:solidFill>
                  <a:srgbClr val="FF0000"/>
                </a:solidFill>
                <a:effectLst/>
                <a:uLnTx/>
                <a:uFillTx/>
                <a:latin typeface="Trebuchet MS" panose="020B0603020202020204"/>
                <a:ea typeface="+mn-ea"/>
                <a:cs typeface="Trebuchet MS" panose="020B0603020202020204"/>
              </a:rPr>
              <a:t>virus</a:t>
            </a:r>
            <a:endParaRPr lang="en-US" sz="2000" kern="1200" dirty="0">
              <a:solidFill>
                <a:prstClr val="black"/>
              </a:solidFill>
              <a:latin typeface="Trebuchet MS" panose="020B0603020202020204"/>
              <a:ea typeface="+mn-ea"/>
              <a:cs typeface="Trebuchet MS" panose="020B0603020202020204"/>
            </a:endParaRPr>
          </a:p>
          <a:p>
            <a:pPr marL="241300" marR="0" lvl="0" indent="-229235" algn="l" defTabSz="914400" rtl="0" eaLnBrk="1" fontAlgn="auto" latinLnBrk="0" hangingPunct="1">
              <a:lnSpc>
                <a:spcPct val="100000"/>
              </a:lnSpc>
              <a:spcBef>
                <a:spcPts val="865"/>
              </a:spcBef>
              <a:spcAft>
                <a:spcPts val="0"/>
              </a:spcAft>
              <a:buClrTx/>
              <a:buSzTx/>
              <a:buFont typeface="Arial MT"/>
              <a:buChar char="•"/>
              <a:tabLst>
                <a:tab pos="240665" algn="l"/>
                <a:tab pos="241935" algn="l"/>
                <a:tab pos="2889885" algn="l"/>
                <a:tab pos="4314190" algn="l"/>
              </a:tabLst>
              <a:defRPr/>
            </a:pPr>
            <a:r>
              <a:rPr kumimoji="0" lang="en-US" sz="2000" b="0" i="0" u="none" strike="noStrike" kern="1200" cap="none" spc="-90" normalizeH="0" baseline="0" noProof="0" dirty="0">
                <a:ln>
                  <a:noFill/>
                </a:ln>
                <a:solidFill>
                  <a:prstClr val="black"/>
                </a:solidFill>
                <a:effectLst/>
                <a:uLnTx/>
                <a:uFillTx/>
                <a:latin typeface="Trebuchet MS" panose="020B0603020202020204"/>
                <a:ea typeface="+mn-ea"/>
                <a:cs typeface="Trebuchet MS" panose="020B0603020202020204"/>
              </a:rPr>
              <a:t>is</a:t>
            </a:r>
            <a:r>
              <a:rPr kumimoji="0" lang="en-US" sz="2000" b="0" i="0" u="none" strike="noStrike" kern="1200" cap="none" spc="-50"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200" normalizeH="0" baseline="0" noProof="0" dirty="0">
                <a:ln>
                  <a:noFill/>
                </a:ln>
                <a:solidFill>
                  <a:prstClr val="black"/>
                </a:solidFill>
                <a:effectLst/>
                <a:uLnTx/>
                <a:uFillTx/>
                <a:latin typeface="Trebuchet MS" panose="020B0603020202020204"/>
                <a:ea typeface="+mn-ea"/>
                <a:cs typeface="Trebuchet MS" panose="020B0603020202020204"/>
              </a:rPr>
              <a:t>a</a:t>
            </a:r>
            <a:r>
              <a:rPr kumimoji="0" lang="en-US" sz="2000" b="0" i="0" u="none" strike="noStrike" kern="1200" cap="none" spc="-75"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135" normalizeH="0" baseline="0" noProof="0" dirty="0">
                <a:ln>
                  <a:noFill/>
                </a:ln>
                <a:solidFill>
                  <a:prstClr val="black"/>
                </a:solidFill>
                <a:effectLst/>
                <a:uLnTx/>
                <a:uFillTx/>
                <a:latin typeface="Trebuchet MS" panose="020B0603020202020204"/>
                <a:ea typeface="+mn-ea"/>
                <a:cs typeface="Trebuchet MS" panose="020B0603020202020204"/>
              </a:rPr>
              <a:t>relatively</a:t>
            </a:r>
            <a:r>
              <a:rPr kumimoji="0" lang="en-US" sz="2000" b="0" i="0" u="none" strike="noStrike" kern="1200" cap="none" spc="-90"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65" normalizeH="0" baseline="0" noProof="0" dirty="0">
                <a:ln>
                  <a:noFill/>
                </a:ln>
                <a:solidFill>
                  <a:prstClr val="black"/>
                </a:solidFill>
                <a:effectLst/>
                <a:uLnTx/>
                <a:uFillTx/>
                <a:latin typeface="Trebuchet MS" panose="020B0603020202020204"/>
                <a:ea typeface="+mn-ea"/>
                <a:cs typeface="Trebuchet MS" panose="020B0603020202020204"/>
              </a:rPr>
              <a:t>common</a:t>
            </a:r>
            <a:r>
              <a:rPr kumimoji="0" lang="en-US" sz="2000" b="0" i="0" u="none" strike="noStrike" kern="1200" cap="none" spc="-85"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114" normalizeH="0" baseline="0" noProof="0" dirty="0">
                <a:ln>
                  <a:noFill/>
                </a:ln>
                <a:solidFill>
                  <a:prstClr val="black"/>
                </a:solidFill>
                <a:effectLst/>
                <a:uLnTx/>
                <a:uFillTx/>
                <a:latin typeface="Trebuchet MS" panose="020B0603020202020204"/>
                <a:ea typeface="+mn-ea"/>
                <a:cs typeface="Trebuchet MS" panose="020B0603020202020204"/>
              </a:rPr>
              <a:t>infection</a:t>
            </a:r>
            <a:r>
              <a:rPr kumimoji="0" lang="en-US" sz="2000" b="0" i="0" u="none" strike="noStrike" kern="1200" cap="none" spc="-95"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114" normalizeH="0" baseline="0" noProof="0" dirty="0">
                <a:ln>
                  <a:noFill/>
                </a:ln>
                <a:solidFill>
                  <a:prstClr val="black"/>
                </a:solidFill>
                <a:effectLst/>
                <a:uLnTx/>
                <a:uFillTx/>
                <a:latin typeface="Trebuchet MS" panose="020B0603020202020204"/>
                <a:ea typeface="+mn-ea"/>
                <a:cs typeface="Trebuchet MS" panose="020B0603020202020204"/>
              </a:rPr>
              <a:t>in</a:t>
            </a:r>
            <a:r>
              <a:rPr kumimoji="0" lang="en-US" sz="2000" b="0" i="0" u="none" strike="noStrike" kern="1200" cap="none" spc="-55"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0" i="0" u="none" strike="noStrike" kern="1200" cap="none" spc="-114" normalizeH="0" baseline="0" noProof="0" dirty="0">
                <a:ln>
                  <a:noFill/>
                </a:ln>
                <a:solidFill>
                  <a:prstClr val="black"/>
                </a:solidFill>
                <a:effectLst/>
                <a:uLnTx/>
                <a:uFillTx/>
                <a:latin typeface="Trebuchet MS" panose="020B0603020202020204"/>
                <a:ea typeface="+mn-ea"/>
                <a:cs typeface="Trebuchet MS" panose="020B0603020202020204"/>
              </a:rPr>
              <a:t>pregnancy</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Trebuchet MS" panose="020B0603020202020204"/>
            </a:endParaRPr>
          </a:p>
          <a:p>
            <a:pPr marL="241300" marR="0" lvl="0" indent="-229235" algn="l" defTabSz="914400" rtl="0" eaLnBrk="1" fontAlgn="auto" latinLnBrk="0" hangingPunct="1">
              <a:lnSpc>
                <a:spcPct val="100000"/>
              </a:lnSpc>
              <a:spcBef>
                <a:spcPts val="755"/>
              </a:spcBef>
              <a:spcAft>
                <a:spcPts val="0"/>
              </a:spcAft>
              <a:buClrTx/>
              <a:buSzTx/>
              <a:buFont typeface="Arial MT"/>
              <a:buChar char="•"/>
              <a:tabLst>
                <a:tab pos="240665" algn="l"/>
                <a:tab pos="241935" algn="l"/>
              </a:tabLst>
              <a:defRPr/>
            </a:pPr>
            <a:r>
              <a:rPr kumimoji="0" lang="en-US" sz="2000" b="0" i="0" u="none" strike="noStrike" kern="1200" cap="none" spc="-105" normalizeH="0" baseline="0" noProof="0" dirty="0">
                <a:ln>
                  <a:noFill/>
                </a:ln>
                <a:solidFill>
                  <a:prstClr val="black"/>
                </a:solidFill>
                <a:effectLst/>
                <a:uLnTx/>
                <a:uFillTx/>
                <a:latin typeface="Trebuchet MS" panose="020B0603020202020204"/>
                <a:ea typeface="+mn-ea"/>
                <a:cs typeface="Trebuchet MS" panose="020B0603020202020204"/>
              </a:rPr>
              <a:t>transmitted</a:t>
            </a:r>
            <a:r>
              <a:rPr kumimoji="0" lang="en-US" sz="2000" b="0" i="0" u="none" strike="noStrike" kern="1200" cap="none" spc="-95" normalizeH="0" baseline="0" noProof="0" dirty="0">
                <a:ln>
                  <a:noFill/>
                </a:ln>
                <a:solidFill>
                  <a:prstClr val="black"/>
                </a:solidFill>
                <a:effectLst/>
                <a:uLnTx/>
                <a:uFillTx/>
                <a:latin typeface="Trebuchet MS" panose="020B0603020202020204"/>
                <a:ea typeface="+mn-ea"/>
                <a:cs typeface="Trebuchet MS" panose="020B0603020202020204"/>
              </a:rPr>
              <a:t> t</a:t>
            </a:r>
            <a:r>
              <a:rPr kumimoji="0" lang="en-US" sz="2000" b="0" i="0" u="none" strike="noStrike" kern="1200" cap="none" spc="-120" normalizeH="0" baseline="0" noProof="0" dirty="0">
                <a:ln>
                  <a:noFill/>
                </a:ln>
                <a:solidFill>
                  <a:prstClr val="black"/>
                </a:solidFill>
                <a:effectLst/>
                <a:uLnTx/>
                <a:uFillTx/>
                <a:latin typeface="Trebuchet MS" panose="020B0603020202020204"/>
                <a:ea typeface="+mn-ea"/>
                <a:cs typeface="Trebuchet MS" panose="020B0603020202020204"/>
              </a:rPr>
              <a:t>h</a:t>
            </a:r>
            <a:r>
              <a:rPr kumimoji="0" lang="en-US" sz="2000" b="0" i="0" u="none" strike="noStrike" kern="1200" cap="none" spc="-40" normalizeH="0" baseline="0" noProof="0" dirty="0">
                <a:ln>
                  <a:noFill/>
                </a:ln>
                <a:solidFill>
                  <a:prstClr val="black"/>
                </a:solidFill>
                <a:effectLst/>
                <a:uLnTx/>
                <a:uFillTx/>
                <a:latin typeface="Trebuchet MS" panose="020B0603020202020204"/>
                <a:ea typeface="+mn-ea"/>
                <a:cs typeface="Trebuchet MS" panose="020B0603020202020204"/>
              </a:rPr>
              <a:t>r</a:t>
            </a:r>
            <a:r>
              <a:rPr kumimoji="0" lang="en-US" sz="2000" b="0" i="0" u="none" strike="noStrike" kern="1200" cap="none" spc="-75" normalizeH="0" baseline="0" noProof="0" dirty="0">
                <a:ln>
                  <a:noFill/>
                </a:ln>
                <a:solidFill>
                  <a:prstClr val="black"/>
                </a:solidFill>
                <a:effectLst/>
                <a:uLnTx/>
                <a:uFillTx/>
                <a:latin typeface="Trebuchet MS" panose="020B0603020202020204"/>
                <a:ea typeface="+mn-ea"/>
                <a:cs typeface="Trebuchet MS" panose="020B0603020202020204"/>
              </a:rPr>
              <a:t>ough</a:t>
            </a:r>
            <a:r>
              <a:rPr kumimoji="0" lang="en-US" sz="2000" b="0" i="0" u="none" strike="noStrike" kern="1200" cap="none" spc="-95" normalizeH="0" baseline="0" noProof="0" dirty="0">
                <a:ln>
                  <a:noFill/>
                </a:ln>
                <a:solidFill>
                  <a:prstClr val="black"/>
                </a:solidFill>
                <a:effectLst/>
                <a:uLnTx/>
                <a:uFillTx/>
                <a:latin typeface="Trebuchet MS" panose="020B0603020202020204"/>
                <a:ea typeface="+mn-ea"/>
                <a:cs typeface="Trebuchet MS" panose="020B0603020202020204"/>
              </a:rPr>
              <a:t> </a:t>
            </a:r>
            <a:r>
              <a:rPr kumimoji="0" lang="en-US" sz="2000" b="1" i="0" u="none" strike="noStrike" kern="1200" cap="none" spc="5" normalizeH="0" baseline="0" noProof="0" dirty="0">
                <a:ln>
                  <a:noFill/>
                </a:ln>
                <a:solidFill>
                  <a:srgbClr val="00AF50"/>
                </a:solidFill>
                <a:effectLst/>
                <a:uLnTx/>
                <a:uFillTx/>
                <a:latin typeface="Trebuchet MS" panose="020B0603020202020204"/>
                <a:ea typeface="+mn-ea"/>
                <a:cs typeface="Trebuchet MS" panose="020B0603020202020204"/>
              </a:rPr>
              <a:t>r</a:t>
            </a:r>
            <a:r>
              <a:rPr kumimoji="0" lang="en-US" sz="2000" b="1" i="0" u="none" strike="noStrike" kern="1200" cap="none" spc="-30" normalizeH="0" baseline="0" noProof="0" dirty="0">
                <a:ln>
                  <a:noFill/>
                </a:ln>
                <a:solidFill>
                  <a:srgbClr val="00AF50"/>
                </a:solidFill>
                <a:effectLst/>
                <a:uLnTx/>
                <a:uFillTx/>
                <a:latin typeface="Trebuchet MS" panose="020B0603020202020204"/>
                <a:ea typeface="+mn-ea"/>
                <a:cs typeface="Trebuchet MS" panose="020B0603020202020204"/>
              </a:rPr>
              <a:t>e</a:t>
            </a:r>
            <a:r>
              <a:rPr kumimoji="0" lang="en-US" sz="2000" b="1" i="0" u="none" strike="noStrike" kern="1200" cap="none" spc="-35" normalizeH="0" baseline="0" noProof="0" dirty="0">
                <a:ln>
                  <a:noFill/>
                </a:ln>
                <a:solidFill>
                  <a:srgbClr val="00AF50"/>
                </a:solidFill>
                <a:effectLst/>
                <a:uLnTx/>
                <a:uFillTx/>
                <a:latin typeface="Trebuchet MS" panose="020B0603020202020204"/>
                <a:ea typeface="+mn-ea"/>
                <a:cs typeface="Trebuchet MS" panose="020B0603020202020204"/>
              </a:rPr>
              <a:t>sp</a:t>
            </a:r>
            <a:r>
              <a:rPr kumimoji="0" lang="en-US" sz="2000" b="1" i="0" u="none" strike="noStrike" kern="1200" cap="none" spc="-30" normalizeH="0" baseline="0" noProof="0" dirty="0">
                <a:ln>
                  <a:noFill/>
                </a:ln>
                <a:solidFill>
                  <a:srgbClr val="00AF50"/>
                </a:solidFill>
                <a:effectLst/>
                <a:uLnTx/>
                <a:uFillTx/>
                <a:latin typeface="Trebuchet MS" panose="020B0603020202020204"/>
                <a:ea typeface="+mn-ea"/>
                <a:cs typeface="Trebuchet MS" panose="020B0603020202020204"/>
              </a:rPr>
              <a:t>i</a:t>
            </a:r>
            <a:r>
              <a:rPr kumimoji="0" lang="en-US" sz="2000" b="1" i="0" u="none" strike="noStrike" kern="1200" cap="none" spc="25" normalizeH="0" baseline="0" noProof="0" dirty="0">
                <a:ln>
                  <a:noFill/>
                </a:ln>
                <a:solidFill>
                  <a:srgbClr val="00AF50"/>
                </a:solidFill>
                <a:effectLst/>
                <a:uLnTx/>
                <a:uFillTx/>
                <a:latin typeface="Trebuchet MS" panose="020B0603020202020204"/>
                <a:ea typeface="+mn-ea"/>
                <a:cs typeface="Trebuchet MS" panose="020B0603020202020204"/>
              </a:rPr>
              <a:t>rato</a:t>
            </a:r>
            <a:r>
              <a:rPr kumimoji="0" lang="en-US" sz="2000" b="1" i="0" u="none" strike="noStrike" kern="1200" cap="none" spc="85" normalizeH="0" baseline="0" noProof="0" dirty="0">
                <a:ln>
                  <a:noFill/>
                </a:ln>
                <a:solidFill>
                  <a:srgbClr val="00AF50"/>
                </a:solidFill>
                <a:effectLst/>
                <a:uLnTx/>
                <a:uFillTx/>
                <a:latin typeface="Trebuchet MS" panose="020B0603020202020204"/>
                <a:ea typeface="+mn-ea"/>
                <a:cs typeface="Trebuchet MS" panose="020B0603020202020204"/>
              </a:rPr>
              <a:t>r</a:t>
            </a:r>
            <a:r>
              <a:rPr kumimoji="0" lang="en-US" sz="2000" b="1" i="0" u="none" strike="noStrike" kern="1200" cap="none" spc="-45" normalizeH="0" baseline="0" noProof="0" dirty="0">
                <a:ln>
                  <a:noFill/>
                </a:ln>
                <a:solidFill>
                  <a:srgbClr val="00AF50"/>
                </a:solidFill>
                <a:effectLst/>
                <a:uLnTx/>
                <a:uFillTx/>
                <a:latin typeface="Trebuchet MS" panose="020B0603020202020204"/>
                <a:ea typeface="+mn-ea"/>
                <a:cs typeface="Trebuchet MS" panose="020B0603020202020204"/>
              </a:rPr>
              <a:t>y</a:t>
            </a:r>
            <a:r>
              <a:rPr kumimoji="0" lang="en-US" sz="2000" b="1" i="0" u="none" strike="noStrike" kern="1200" cap="none" spc="-80" normalizeH="0" baseline="0" noProof="0" dirty="0">
                <a:ln>
                  <a:noFill/>
                </a:ln>
                <a:solidFill>
                  <a:srgbClr val="00AF50"/>
                </a:solidFill>
                <a:effectLst/>
                <a:uLnTx/>
                <a:uFillTx/>
                <a:latin typeface="Trebuchet MS" panose="020B0603020202020204"/>
                <a:ea typeface="+mn-ea"/>
                <a:cs typeface="Trebuchet MS" panose="020B0603020202020204"/>
              </a:rPr>
              <a:t> </a:t>
            </a:r>
            <a:r>
              <a:rPr kumimoji="0" lang="en-US" sz="2000" b="1" i="0" u="none" strike="noStrike" kern="1200" cap="none" spc="30" normalizeH="0" baseline="0" noProof="0" dirty="0">
                <a:ln>
                  <a:noFill/>
                </a:ln>
                <a:solidFill>
                  <a:srgbClr val="00AF50"/>
                </a:solidFill>
                <a:effectLst/>
                <a:uLnTx/>
                <a:uFillTx/>
                <a:latin typeface="Trebuchet MS" panose="020B0603020202020204"/>
                <a:ea typeface="+mn-ea"/>
                <a:cs typeface="Trebuchet MS" panose="020B0603020202020204"/>
              </a:rPr>
              <a:t>d</a:t>
            </a:r>
            <a:r>
              <a:rPr kumimoji="0" lang="en-US" sz="2000" b="1" i="0" u="none" strike="noStrike" kern="1200" cap="none" spc="-35" normalizeH="0" baseline="0" noProof="0" dirty="0">
                <a:ln>
                  <a:noFill/>
                </a:ln>
                <a:solidFill>
                  <a:srgbClr val="00AF50"/>
                </a:solidFill>
                <a:effectLst/>
                <a:uLnTx/>
                <a:uFillTx/>
                <a:latin typeface="Trebuchet MS" panose="020B0603020202020204"/>
                <a:ea typeface="+mn-ea"/>
                <a:cs typeface="Trebuchet MS" panose="020B0603020202020204"/>
              </a:rPr>
              <a:t>r</a:t>
            </a:r>
            <a:r>
              <a:rPr kumimoji="0" lang="en-US" sz="2000" b="1" i="0" u="none" strike="noStrike" kern="1200" cap="none" spc="25" normalizeH="0" baseline="0" noProof="0" dirty="0">
                <a:ln>
                  <a:noFill/>
                </a:ln>
                <a:solidFill>
                  <a:srgbClr val="00AF50"/>
                </a:solidFill>
                <a:effectLst/>
                <a:uLnTx/>
                <a:uFillTx/>
                <a:latin typeface="Trebuchet MS" panose="020B0603020202020204"/>
                <a:ea typeface="+mn-ea"/>
                <a:cs typeface="Trebuchet MS" panose="020B0603020202020204"/>
              </a:rPr>
              <a:t>o</a:t>
            </a:r>
            <a:r>
              <a:rPr kumimoji="0" lang="en-US" sz="2000" b="1" i="0" u="none" strike="noStrike" kern="1200" cap="none" spc="15" normalizeH="0" baseline="0" noProof="0" dirty="0">
                <a:ln>
                  <a:noFill/>
                </a:ln>
                <a:solidFill>
                  <a:srgbClr val="00AF50"/>
                </a:solidFill>
                <a:effectLst/>
                <a:uLnTx/>
                <a:uFillTx/>
                <a:latin typeface="Trebuchet MS" panose="020B0603020202020204"/>
                <a:ea typeface="+mn-ea"/>
                <a:cs typeface="Trebuchet MS" panose="020B0603020202020204"/>
              </a:rPr>
              <a:t>p</a:t>
            </a:r>
            <a:r>
              <a:rPr kumimoji="0" lang="en-US" sz="2000" b="1" i="0" u="none" strike="noStrike" kern="1200" cap="none" spc="-30" normalizeH="0" baseline="0" noProof="0" dirty="0">
                <a:ln>
                  <a:noFill/>
                </a:ln>
                <a:solidFill>
                  <a:srgbClr val="00AF50"/>
                </a:solidFill>
                <a:effectLst/>
                <a:uLnTx/>
                <a:uFillTx/>
                <a:latin typeface="Trebuchet MS" panose="020B0603020202020204"/>
                <a:ea typeface="+mn-ea"/>
                <a:cs typeface="Trebuchet MS" panose="020B0603020202020204"/>
              </a:rPr>
              <a:t>l</a:t>
            </a:r>
            <a:r>
              <a:rPr kumimoji="0" lang="en-US" sz="2000" b="1" i="0" u="none" strike="noStrike" kern="1200" cap="none" spc="-70" normalizeH="0" baseline="0" noProof="0" dirty="0">
                <a:ln>
                  <a:noFill/>
                </a:ln>
                <a:solidFill>
                  <a:srgbClr val="00AF50"/>
                </a:solidFill>
                <a:effectLst/>
                <a:uLnTx/>
                <a:uFillTx/>
                <a:latin typeface="Trebuchet MS" panose="020B0603020202020204"/>
                <a:ea typeface="+mn-ea"/>
                <a:cs typeface="Trebuchet MS" panose="020B0603020202020204"/>
              </a:rPr>
              <a:t>e</a:t>
            </a:r>
            <a:r>
              <a:rPr kumimoji="0" lang="en-US" sz="2000" b="1" i="0" u="none" strike="noStrike" kern="1200" cap="none" spc="5" normalizeH="0" baseline="0" noProof="0" dirty="0">
                <a:ln>
                  <a:noFill/>
                </a:ln>
                <a:solidFill>
                  <a:srgbClr val="00AF50"/>
                </a:solidFill>
                <a:effectLst/>
                <a:uLnTx/>
                <a:uFillTx/>
                <a:latin typeface="Trebuchet MS" panose="020B0603020202020204"/>
                <a:ea typeface="+mn-ea"/>
                <a:cs typeface="Trebuchet MS" panose="020B0603020202020204"/>
              </a:rPr>
              <a:t>ts</a:t>
            </a:r>
            <a:r>
              <a:rPr kumimoji="0" lang="en-US" sz="2000" b="0" i="0" u="none" strike="noStrike" kern="1200" cap="none" spc="-295" normalizeH="0" baseline="0" noProof="0" dirty="0">
                <a:ln>
                  <a:noFill/>
                </a:ln>
                <a:solidFill>
                  <a:prstClr val="black"/>
                </a:solidFill>
                <a:effectLst/>
                <a:uLnTx/>
                <a:uFillTx/>
                <a:latin typeface="Trebuchet MS" panose="020B0603020202020204"/>
                <a:ea typeface="+mn-ea"/>
                <a:cs typeface="Trebuchet MS" panose="020B0603020202020204"/>
              </a:rPr>
              <a:t>.</a:t>
            </a:r>
          </a:p>
          <a:p>
            <a:pPr marL="241300" indent="-229235">
              <a:spcBef>
                <a:spcPts val="755"/>
              </a:spcBef>
              <a:buClrTx/>
              <a:buSzTx/>
              <a:buFont typeface="Arial MT"/>
              <a:buChar char="•"/>
              <a:tabLst>
                <a:tab pos="240665" algn="l"/>
                <a:tab pos="241935" algn="l"/>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Parvovirus B19 infection is a common childhood illness. Asymptomatic or mild infection occurs most often when B19 affects immunocompetent adults. Rarely, acute infection in pregnancy may lead to fetal loss or hydrops fetalis. </a:t>
            </a:r>
            <a:endParaRPr lang="en-US" sz="2000" kern="1200" dirty="0">
              <a:solidFill>
                <a:prstClr val="black"/>
              </a:solidFill>
              <a:latin typeface="Calibri"/>
              <a:ea typeface="+mn-ea"/>
              <a:cs typeface="+mn-cs"/>
            </a:endParaRPr>
          </a:p>
          <a:p>
            <a:pPr marL="241300" indent="-229235">
              <a:spcBef>
                <a:spcPts val="755"/>
              </a:spcBef>
              <a:buClrTx/>
              <a:buSzTx/>
              <a:buFont typeface="Arial MT"/>
              <a:buChar char="•"/>
              <a:tabLst>
                <a:tab pos="240665" algn="l"/>
                <a:tab pos="241935" algn="l"/>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Parvovirus B19 preferentially infects rapidly dividing cells and is cytotoxic for erythroid progenitor cells. B19 also may stimulate a cellular process initiating apoptosis (programmed cell death) </a:t>
            </a:r>
            <a:endParaRPr kumimoji="0" lang="ar-AE"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41300" indent="-229235">
              <a:spcBef>
                <a:spcPts val="755"/>
              </a:spcBef>
              <a:buClrTx/>
              <a:buSzTx/>
              <a:buFont typeface="Arial MT"/>
              <a:buChar char="•"/>
              <a:tabLst>
                <a:tab pos="240665" algn="l"/>
                <a:tab pos="241935" algn="l"/>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incidence of acute B19 infection in pregnancy is 3.3 to 3.8 percent; this risk varies among different occupational groups. for example, the highest infection rates occurred in schoolteachers (16 percent), followed by daycare workers and homemakers. </a:t>
            </a:r>
            <a:br>
              <a:rPr kumimoji="0" lang="en-US" sz="2000" b="0" i="0" u="none" strike="noStrike" kern="1200" cap="none" spc="0" normalizeH="0" baseline="0" noProof="0" dirty="0">
                <a:ln>
                  <a:noFill/>
                </a:ln>
                <a:solidFill>
                  <a:prstClr val="black"/>
                </a:solidFill>
                <a:effectLst/>
                <a:uLnTx/>
                <a:uFillTx/>
                <a:latin typeface="Calibri"/>
                <a:ea typeface="+mn-ea"/>
                <a:cs typeface="+mn-cs"/>
              </a:rPr>
            </a:br>
            <a:endParaRPr kumimoji="0" lang="ar-AE"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41300" marR="0" lvl="0" indent="-229235" algn="l" defTabSz="914400" rtl="0" eaLnBrk="1" fontAlgn="auto" latinLnBrk="0" hangingPunct="1">
              <a:lnSpc>
                <a:spcPct val="100000"/>
              </a:lnSpc>
              <a:spcBef>
                <a:spcPts val="755"/>
              </a:spcBef>
              <a:spcAft>
                <a:spcPts val="0"/>
              </a:spcAft>
              <a:buClrTx/>
              <a:buSzTx/>
              <a:buFont typeface="Arial MT"/>
              <a:buChar char="•"/>
              <a:tabLst>
                <a:tab pos="240665" algn="l"/>
                <a:tab pos="241935" algn="l"/>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Trebuchet MS" panose="020B0603020202020204"/>
            </a:endParaRPr>
          </a:p>
          <a:p>
            <a:pPr marL="146050" indent="0">
              <a:buNone/>
            </a:pPr>
            <a:endParaRPr lang="en-US" sz="2000" dirty="0"/>
          </a:p>
        </p:txBody>
      </p:sp>
      <p:sp>
        <p:nvSpPr>
          <p:cNvPr id="2" name="Title 1">
            <a:extLst>
              <a:ext uri="{FF2B5EF4-FFF2-40B4-BE49-F238E27FC236}">
                <a16:creationId xmlns:a16="http://schemas.microsoft.com/office/drawing/2014/main" id="{6759B905-8BC6-3E29-2520-C6CC2C812081}"/>
              </a:ext>
            </a:extLst>
          </p:cNvPr>
          <p:cNvSpPr>
            <a:spLocks noGrp="1"/>
          </p:cNvSpPr>
          <p:nvPr>
            <p:ph type="title"/>
          </p:nvPr>
        </p:nvSpPr>
        <p:spPr/>
        <p:txBody>
          <a:bodyPr/>
          <a:lstStyle/>
          <a:p>
            <a:r>
              <a:rPr lang="en-US" dirty="0"/>
              <a:t>Parvovirus B19</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7A84EA-AAD7-247A-9E59-1313AAB48750}"/>
              </a:ext>
            </a:extLst>
          </p:cNvPr>
          <p:cNvSpPr>
            <a:spLocks noGrp="1"/>
          </p:cNvSpPr>
          <p:nvPr>
            <p:ph type="subTitle" idx="1"/>
          </p:nvPr>
        </p:nvSpPr>
        <p:spPr>
          <a:xfrm>
            <a:off x="681432" y="1609067"/>
            <a:ext cx="10558168" cy="4530400"/>
          </a:xfrm>
        </p:spPr>
        <p:txBody>
          <a:bodyPr/>
          <a:lstStyle/>
          <a:p>
            <a:pPr marL="431800"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a:ea typeface="+mn-ea"/>
                <a:cs typeface="+mn-cs"/>
              </a:rPr>
              <a:t>Parvovirus B19 causes erythema infectiosum (EI), also known as fifth disease. It is a common childhood illness characterized by a "slapped cheek" appearance on the face and a "lace-like“ erythematous rash on the trunk and extremities. Although adults can develop a rash, it is not as common as in children, and the "</a:t>
            </a:r>
            <a:r>
              <a:rPr kumimoji="0" lang="en-US" sz="2000" b="1" i="0" u="none" strike="noStrike" kern="1200" cap="none" spc="0" normalizeH="0" baseline="0" noProof="0" dirty="0">
                <a:ln>
                  <a:noFill/>
                </a:ln>
                <a:solidFill>
                  <a:prstClr val="black"/>
                </a:solidFill>
                <a:effectLst/>
                <a:uLnTx/>
                <a:uFillTx/>
                <a:latin typeface="Calibri"/>
                <a:ea typeface="+mn-ea"/>
                <a:cs typeface="+mn-cs"/>
              </a:rPr>
              <a:t>slapped cheek</a:t>
            </a:r>
            <a:r>
              <a:rPr kumimoji="0" lang="en-US" sz="2000" b="0" i="0" u="none" strike="noStrike" kern="1200" cap="none" spc="0" normalizeH="0" baseline="0" noProof="0" dirty="0">
                <a:ln>
                  <a:noFill/>
                </a:ln>
                <a:solidFill>
                  <a:prstClr val="black"/>
                </a:solidFill>
                <a:effectLst/>
                <a:uLnTx/>
                <a:uFillTx/>
                <a:latin typeface="Calibri"/>
                <a:ea typeface="+mn-ea"/>
                <a:cs typeface="+mn-cs"/>
              </a:rPr>
              <a:t>" appearance is rare.</a:t>
            </a:r>
            <a:endParaRPr lang="en-US" sz="2000" kern="1200" dirty="0">
              <a:solidFill>
                <a:prstClr val="black"/>
              </a:solidFill>
              <a:latin typeface="Calibri"/>
              <a:ea typeface="+mn-ea"/>
              <a:cs typeface="+mn-cs"/>
            </a:endParaRPr>
          </a:p>
          <a:p>
            <a:pPr marL="431800"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a:ea typeface="+mn-ea"/>
                <a:cs typeface="+mn-cs"/>
              </a:rPr>
              <a:t>Children and adults also may experience one to four days of systemic symptoms prior to the appearance of the rash.</a:t>
            </a:r>
          </a:p>
          <a:p>
            <a:pPr marL="431800" indent="-285750">
              <a:buFont typeface="Arial" panose="020B0604020202020204" pitchFamily="34" charset="0"/>
              <a:buChar char="•"/>
            </a:pPr>
            <a:r>
              <a:rPr kumimoji="0" lang="en-US" sz="2000" b="1" i="0" u="none" strike="noStrike" kern="1200" cap="none" spc="0" normalizeH="0" baseline="0" noProof="0" dirty="0">
                <a:ln>
                  <a:noFill/>
                </a:ln>
                <a:solidFill>
                  <a:prstClr val="black"/>
                </a:solidFill>
                <a:effectLst/>
                <a:uLnTx/>
                <a:uFillTx/>
                <a:latin typeface="Calibri"/>
                <a:ea typeface="+mn-ea"/>
                <a:cs typeface="+mn-cs"/>
              </a:rPr>
              <a:t>Arthropathy</a:t>
            </a:r>
            <a:r>
              <a:rPr kumimoji="0" lang="en-US" sz="2000" b="0" i="0" u="none" strike="noStrike" kern="1200" cap="none" spc="0" normalizeH="0" baseline="0" noProof="0" dirty="0">
                <a:ln>
                  <a:noFill/>
                </a:ln>
                <a:solidFill>
                  <a:prstClr val="black"/>
                </a:solidFill>
                <a:effectLst/>
                <a:uLnTx/>
                <a:uFillTx/>
                <a:latin typeface="Calibri"/>
                <a:ea typeface="+mn-ea"/>
                <a:cs typeface="+mn-cs"/>
              </a:rPr>
              <a:t> affecting the joints of the hands, wrists, knees, and ankles can occur, most commonly in adults. Joint symptoms also can precede the development of a rash in adults. Arthropathy typically lasts one to two weeks. </a:t>
            </a:r>
          </a:p>
          <a:p>
            <a:pPr marL="431800"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a:ea typeface="+mn-ea"/>
                <a:cs typeface="+mn-cs"/>
              </a:rPr>
              <a:t>The clinical course in </a:t>
            </a:r>
            <a:r>
              <a:rPr kumimoji="0" lang="en-US" sz="2000" b="1" i="0" u="none" strike="noStrike" kern="1200" cap="none" spc="0" normalizeH="0" baseline="0" noProof="0" dirty="0">
                <a:ln>
                  <a:noFill/>
                </a:ln>
                <a:solidFill>
                  <a:prstClr val="black"/>
                </a:solidFill>
                <a:effectLst/>
                <a:uLnTx/>
                <a:uFillTx/>
                <a:latin typeface="Calibri"/>
                <a:ea typeface="+mn-ea"/>
                <a:cs typeface="+mn-cs"/>
              </a:rPr>
              <a:t>immunocompetent</a:t>
            </a:r>
            <a:r>
              <a:rPr kumimoji="0" lang="en-US" sz="2000" b="0" i="0" u="none" strike="noStrike" kern="1200" cap="none" spc="0" normalizeH="0" baseline="0" noProof="0" dirty="0">
                <a:ln>
                  <a:noFill/>
                </a:ln>
                <a:solidFill>
                  <a:prstClr val="black"/>
                </a:solidFill>
                <a:effectLst/>
                <a:uLnTx/>
                <a:uFillTx/>
                <a:latin typeface="Calibri"/>
                <a:ea typeface="+mn-ea"/>
                <a:cs typeface="+mn-cs"/>
              </a:rPr>
              <a:t> children and adults, including pregnant women, generally is </a:t>
            </a:r>
            <a:r>
              <a:rPr kumimoji="0" lang="en-US" sz="2000" b="1" i="0" u="none" strike="noStrike" kern="1200" cap="none" spc="0" normalizeH="0" baseline="0" noProof="0" dirty="0">
                <a:ln>
                  <a:noFill/>
                </a:ln>
                <a:solidFill>
                  <a:prstClr val="black"/>
                </a:solidFill>
                <a:effectLst/>
                <a:uLnTx/>
                <a:uFillTx/>
                <a:latin typeface="Calibri"/>
                <a:ea typeface="+mn-ea"/>
                <a:cs typeface="+mn-cs"/>
              </a:rPr>
              <a:t>self-limited.</a:t>
            </a:r>
            <a:endParaRPr kumimoji="0" lang="ar-AE"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a:ea typeface="+mn-ea"/>
                <a:cs typeface="+mn-cs"/>
              </a:rPr>
              <a:t>Individuals with an underlying chronic anemia such as sickle cell anemia or thalassemia may experience a transient, generally self-limited, </a:t>
            </a:r>
            <a:r>
              <a:rPr kumimoji="0" lang="en-US" sz="2000" b="0" i="0" u="sng" strike="noStrike" kern="1200" cap="none" spc="0" normalizeH="0" baseline="0" noProof="0" dirty="0">
                <a:ln>
                  <a:noFill/>
                </a:ln>
                <a:solidFill>
                  <a:prstClr val="black"/>
                </a:solidFill>
                <a:effectLst/>
                <a:uLnTx/>
                <a:uFillTx/>
                <a:latin typeface="Calibri"/>
                <a:ea typeface="+mn-ea"/>
                <a:cs typeface="+mn-cs"/>
              </a:rPr>
              <a:t>aplastic crisis caused by B19.</a:t>
            </a:r>
            <a:endParaRPr kumimoji="0" lang="ar-AE" sz="20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a:buFont typeface="Arial" panose="020B0604020202020204" pitchFamily="34" charset="0"/>
              <a:buChar char="•"/>
            </a:pPr>
            <a:endParaRPr lang="en-US" sz="2000" dirty="0"/>
          </a:p>
        </p:txBody>
      </p:sp>
      <p:sp>
        <p:nvSpPr>
          <p:cNvPr id="6" name="Title 5">
            <a:extLst>
              <a:ext uri="{FF2B5EF4-FFF2-40B4-BE49-F238E27FC236}">
                <a16:creationId xmlns:a16="http://schemas.microsoft.com/office/drawing/2014/main" id="{379B48AF-5B2C-CE71-7293-063478DE60F8}"/>
              </a:ext>
            </a:extLst>
          </p:cNvPr>
          <p:cNvSpPr>
            <a:spLocks noGrp="1"/>
          </p:cNvSpPr>
          <p:nvPr>
            <p:ph type="title"/>
          </p:nvPr>
        </p:nvSpPr>
        <p:spPr/>
        <p:txBody>
          <a:bodyPr/>
          <a:lstStyle/>
          <a:p>
            <a:r>
              <a:rPr lang="en-US" sz="2800" spc="350" dirty="0">
                <a:solidFill>
                  <a:schemeClr val="tx1"/>
                </a:solidFill>
              </a:rPr>
              <a:t>CLINICAL</a:t>
            </a:r>
            <a:r>
              <a:rPr lang="en-US" sz="2800" spc="-140" dirty="0"/>
              <a:t> </a:t>
            </a:r>
            <a:r>
              <a:rPr lang="en-US" sz="2800" spc="229" dirty="0">
                <a:solidFill>
                  <a:schemeClr val="tx1"/>
                </a:solidFill>
              </a:rPr>
              <a:t>FEATURES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1579EBB-6C61-7425-9462-945EFA7CB5E8}"/>
              </a:ext>
            </a:extLst>
          </p:cNvPr>
          <p:cNvSpPr>
            <a:spLocks noGrp="1"/>
          </p:cNvSpPr>
          <p:nvPr>
            <p:ph type="subTitle" idx="1"/>
          </p:nvPr>
        </p:nvSpPr>
        <p:spPr/>
        <p:txBody>
          <a:bodyPr/>
          <a:lstStyle/>
          <a:p>
            <a:pPr marL="431800" indent="-285750">
              <a:buFont typeface="Arial" panose="020B0604020202020204" pitchFamily="34" charset="0"/>
              <a:buChar char="•"/>
            </a:pPr>
            <a:r>
              <a:rPr lang="en-US" sz="1800" u="sng"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B19 infection during pregnancy may be associated with fetal loss or hydrops fetalis</a:t>
            </a:r>
            <a:r>
              <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 However, there do not appear to be long-term developmental sequelae of infection in children who do not develop hydrops fetalis.</a:t>
            </a:r>
          </a:p>
          <a:p>
            <a:pPr marL="431800" indent="-285750">
              <a:buFont typeface="Arial" panose="020B0604020202020204" pitchFamily="34" charset="0"/>
              <a:buChar char="•"/>
            </a:pPr>
            <a:r>
              <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the risk of fetal loss in pregnancies infected before and after 20 weeks of gestation is 11 percent and &lt;1 percent, respectively</a:t>
            </a:r>
          </a:p>
          <a:p>
            <a:pPr marL="431800" indent="-285750">
              <a:buFont typeface="Arial" panose="020B0604020202020204" pitchFamily="34" charset="0"/>
              <a:buChar char="•"/>
            </a:pPr>
            <a:endPar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146050" indent="0">
              <a:buNone/>
            </a:pPr>
            <a:r>
              <a:rPr lang="en-US" sz="1800" b="1" u="sng"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Fetal effect</a:t>
            </a:r>
          </a:p>
          <a:p>
            <a:pPr marL="431800" indent="-285750">
              <a:buFont typeface="Arial" panose="020B0604020202020204" pitchFamily="34" charset="0"/>
              <a:buChar char="•"/>
            </a:pPr>
            <a:r>
              <a:rPr lang="en-US" sz="1800" b="1" u="sng"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Transient effusions </a:t>
            </a:r>
            <a:r>
              <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 Maternal parvovirus infection has been associated with transient isolated fetal pleural or pericardial effusions that resolve spontaneously before term [24]. These effusions are thought to result from direct pleural or myocardial inflammation.</a:t>
            </a:r>
          </a:p>
          <a:p>
            <a:pPr marL="431800" indent="-285750">
              <a:buFont typeface="Arial" panose="020B0604020202020204" pitchFamily="34" charset="0"/>
              <a:buChar char="•"/>
            </a:pPr>
            <a:r>
              <a:rPr lang="en-US" sz="1800" b="1" u="sng"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Fetal hydrops </a:t>
            </a:r>
            <a:r>
              <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 In addition to causing fetal loss, B19 is cytotoxic to fetal red blood cell precursors and may cause anemia and hydrops fetalis. </a:t>
            </a:r>
          </a:p>
          <a:p>
            <a:pPr marL="889000" lvl="1" indent="-285750">
              <a:buFont typeface="Arial" panose="020B0604020202020204" pitchFamily="34" charset="0"/>
              <a:buChar char="•"/>
            </a:pPr>
            <a:r>
              <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Hydrops fetalis refers to the </a:t>
            </a:r>
            <a:r>
              <a:rPr lang="en-US" sz="1800" u="sng"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abnormal accumulation of fluid in the fetal soft tissues and serous cavities.</a:t>
            </a:r>
          </a:p>
          <a:p>
            <a:pPr marL="889000" lvl="1" indent="-285750">
              <a:buFont typeface="Arial" panose="020B0604020202020204" pitchFamily="34" charset="0"/>
              <a:buChar char="•"/>
            </a:pPr>
            <a:r>
              <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rPr>
              <a:t>However, hydrops can also resolve spontaneously with an apparently normal infant at delivery, although the rate of spontaneous resolution is uncertain </a:t>
            </a:r>
          </a:p>
          <a:p>
            <a:pPr marL="431800" indent="-285750">
              <a:buFont typeface="Arial" panose="020B0604020202020204" pitchFamily="34" charset="0"/>
              <a:buChar char="•"/>
            </a:pPr>
            <a:endPar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431800" indent="-285750">
              <a:buFont typeface="Arial" panose="020B0604020202020204" pitchFamily="34" charset="0"/>
              <a:buChar char="•"/>
            </a:pPr>
            <a:endPar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431800" indent="-285750">
              <a:buFont typeface="Arial" panose="020B0604020202020204" pitchFamily="34" charset="0"/>
              <a:buChar char="•"/>
            </a:pPr>
            <a:endParaRPr lang="en-US" sz="1800" dirty="0">
              <a:solidFill>
                <a:schemeClr val="accent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9C96749C-8F29-C7D3-5222-D134D13EFDFE}"/>
              </a:ext>
            </a:extLst>
          </p:cNvPr>
          <p:cNvSpPr>
            <a:spLocks noGrp="1"/>
          </p:cNvSpPr>
          <p:nvPr>
            <p:ph type="title"/>
          </p:nvPr>
        </p:nvSpPr>
        <p:spPr/>
        <p:txBody>
          <a:bodyPr/>
          <a:lstStyle/>
          <a:p>
            <a:r>
              <a:rPr lang="en-US" dirty="0"/>
              <a:t>Maternal-fetal effects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0CFD670-84C6-1AA2-C175-39D43A0E82E2}"/>
              </a:ext>
            </a:extLst>
          </p:cNvPr>
          <p:cNvSpPr>
            <a:spLocks noGrp="1"/>
          </p:cNvSpPr>
          <p:nvPr>
            <p:ph type="subTitle" idx="1"/>
          </p:nvPr>
        </p:nvSpPr>
        <p:spPr>
          <a:xfrm>
            <a:off x="751322" y="1609067"/>
            <a:ext cx="10488278" cy="4530400"/>
          </a:xfrm>
        </p:spPr>
        <p:txBody>
          <a:bodyPr/>
          <a:lstStyle/>
          <a:p>
            <a:pPr marL="146050" indent="0">
              <a:buNone/>
            </a:pPr>
            <a:r>
              <a:rPr kumimoji="0" lang="en-US" sz="1900" b="1" i="0" u="sng" strike="noStrike" kern="1200" cap="none" spc="0" normalizeH="0" baseline="0" noProof="0" dirty="0">
                <a:ln>
                  <a:noFill/>
                </a:ln>
                <a:solidFill>
                  <a:prstClr val="black"/>
                </a:solidFill>
                <a:effectLst/>
                <a:uLnTx/>
                <a:uFillTx/>
                <a:latin typeface="Calibri"/>
                <a:ea typeface="+mn-ea"/>
                <a:cs typeface="+mn-cs"/>
              </a:rPr>
              <a:t>Past infection </a:t>
            </a:r>
            <a:r>
              <a:rPr kumimoji="0" lang="en-US" sz="1900" b="0" i="0" u="none" strike="noStrike" kern="1200" cap="none" spc="0" normalizeH="0" baseline="0" noProof="0" dirty="0">
                <a:ln>
                  <a:noFill/>
                </a:ln>
                <a:solidFill>
                  <a:prstClr val="black"/>
                </a:solidFill>
                <a:effectLst/>
                <a:uLnTx/>
                <a:uFillTx/>
                <a:latin typeface="Calibri"/>
                <a:ea typeface="+mn-ea"/>
                <a:cs typeface="+mn-cs"/>
              </a:rPr>
              <a:t>— A </a:t>
            </a:r>
            <a:r>
              <a:rPr kumimoji="0" lang="en-US" sz="1900" b="0" i="0" u="sng" strike="noStrike" kern="1200" cap="none" spc="0" normalizeH="0" baseline="0" noProof="0" dirty="0">
                <a:ln>
                  <a:noFill/>
                </a:ln>
                <a:solidFill>
                  <a:prstClr val="black"/>
                </a:solidFill>
                <a:effectLst/>
                <a:uLnTx/>
                <a:uFillTx/>
                <a:latin typeface="Calibri"/>
                <a:ea typeface="+mn-ea"/>
                <a:cs typeface="+mn-cs"/>
              </a:rPr>
              <a:t>positive IgG antibody </a:t>
            </a:r>
            <a:r>
              <a:rPr kumimoji="0" lang="en-US" sz="1900" b="0" i="0" u="none" strike="noStrike" kern="1200" cap="none" spc="0" normalizeH="0" baseline="0" noProof="0" dirty="0">
                <a:ln>
                  <a:noFill/>
                </a:ln>
                <a:solidFill>
                  <a:prstClr val="black"/>
                </a:solidFill>
                <a:effectLst/>
                <a:uLnTx/>
                <a:uFillTx/>
                <a:latin typeface="Calibri"/>
                <a:ea typeface="+mn-ea"/>
                <a:cs typeface="+mn-cs"/>
              </a:rPr>
              <a:t>and a </a:t>
            </a:r>
            <a:r>
              <a:rPr kumimoji="0" lang="en-US" sz="1900" b="0" i="0" u="sng" strike="noStrike" kern="1200" cap="none" spc="0" normalizeH="0" baseline="0" noProof="0" dirty="0">
                <a:ln>
                  <a:noFill/>
                </a:ln>
                <a:solidFill>
                  <a:prstClr val="black"/>
                </a:solidFill>
                <a:effectLst/>
                <a:uLnTx/>
                <a:uFillTx/>
                <a:latin typeface="Calibri"/>
                <a:ea typeface="+mn-ea"/>
                <a:cs typeface="+mn-cs"/>
              </a:rPr>
              <a:t>negative IgM </a:t>
            </a:r>
            <a:r>
              <a:rPr kumimoji="0" lang="en-US" sz="1900" b="0" i="0" u="none" strike="noStrike" kern="1200" cap="none" spc="0" normalizeH="0" baseline="0" noProof="0" dirty="0">
                <a:ln>
                  <a:noFill/>
                </a:ln>
                <a:solidFill>
                  <a:prstClr val="black"/>
                </a:solidFill>
                <a:effectLst/>
                <a:uLnTx/>
                <a:uFillTx/>
                <a:latin typeface="Calibri"/>
                <a:ea typeface="+mn-ea"/>
                <a:cs typeface="+mn-cs"/>
              </a:rPr>
              <a:t>indicate maternal immunity; thus, the fetus is protected from infection.</a:t>
            </a:r>
            <a:br>
              <a:rPr kumimoji="0" lang="en-US" sz="1900" b="0" i="0" u="none" strike="noStrike" kern="1200" cap="none" spc="0" normalizeH="0" baseline="0" noProof="0" dirty="0">
                <a:ln>
                  <a:noFill/>
                </a:ln>
                <a:solidFill>
                  <a:prstClr val="black"/>
                </a:solidFill>
                <a:effectLst/>
                <a:uLnTx/>
                <a:uFillTx/>
                <a:latin typeface="Calibri"/>
                <a:ea typeface="+mn-ea"/>
                <a:cs typeface="+mn-cs"/>
              </a:rPr>
            </a:br>
            <a:r>
              <a:rPr kumimoji="0" lang="en-US" sz="1900" b="1" i="0" u="sng" strike="noStrike" kern="1200" cap="none" spc="0" normalizeH="0" baseline="0" noProof="0" dirty="0">
                <a:ln>
                  <a:noFill/>
                </a:ln>
                <a:solidFill>
                  <a:prstClr val="black"/>
                </a:solidFill>
                <a:effectLst/>
                <a:uLnTx/>
                <a:uFillTx/>
                <a:latin typeface="Calibri"/>
                <a:ea typeface="+mn-ea"/>
                <a:cs typeface="+mn-cs"/>
              </a:rPr>
              <a:t>Acute infection </a:t>
            </a:r>
            <a:r>
              <a:rPr kumimoji="0" lang="en-US" sz="1900" b="0" i="0" u="none" strike="noStrike" kern="1200" cap="none" spc="0" normalizeH="0" baseline="0" noProof="0" dirty="0">
                <a:ln>
                  <a:noFill/>
                </a:ln>
                <a:solidFill>
                  <a:prstClr val="black"/>
                </a:solidFill>
                <a:effectLst/>
                <a:uLnTx/>
                <a:uFillTx/>
                <a:latin typeface="Calibri"/>
                <a:ea typeface="+mn-ea"/>
                <a:cs typeface="+mn-cs"/>
              </a:rPr>
              <a:t>— A </a:t>
            </a:r>
            <a:r>
              <a:rPr kumimoji="0" lang="en-US" sz="1900" b="0" i="0" u="sng" strike="noStrike" kern="1200" cap="none" spc="0" normalizeH="0" baseline="0" noProof="0" dirty="0">
                <a:ln>
                  <a:noFill/>
                </a:ln>
                <a:solidFill>
                  <a:prstClr val="black"/>
                </a:solidFill>
                <a:effectLst/>
                <a:uLnTx/>
                <a:uFillTx/>
                <a:latin typeface="Calibri"/>
                <a:ea typeface="+mn-ea"/>
                <a:cs typeface="+mn-cs"/>
              </a:rPr>
              <a:t>positive IgM antibody</a:t>
            </a:r>
            <a:r>
              <a:rPr kumimoji="0" lang="en-US" sz="1900" b="0" i="0" u="none" strike="noStrike" kern="1200" cap="none" spc="0" normalizeH="0" baseline="0" noProof="0" dirty="0">
                <a:ln>
                  <a:noFill/>
                </a:ln>
                <a:solidFill>
                  <a:prstClr val="black"/>
                </a:solidFill>
                <a:effectLst/>
                <a:uLnTx/>
                <a:uFillTx/>
                <a:latin typeface="Calibri"/>
                <a:ea typeface="+mn-ea"/>
                <a:cs typeface="+mn-cs"/>
              </a:rPr>
              <a:t> is consistent with acute parvovirus infection. </a:t>
            </a:r>
          </a:p>
          <a:p>
            <a:pPr marL="431800" indent="-285750">
              <a:buFont typeface="Arial" panose="020B0604020202020204" pitchFamily="34" charset="0"/>
              <a:buChar char="•"/>
            </a:pPr>
            <a:r>
              <a:rPr kumimoji="0" lang="en-US" sz="1900" b="0" i="0" u="none" strike="noStrike" kern="1200" cap="none" spc="0" normalizeH="0" baseline="0" noProof="0" dirty="0">
                <a:ln>
                  <a:noFill/>
                </a:ln>
                <a:solidFill>
                  <a:prstClr val="black"/>
                </a:solidFill>
                <a:effectLst/>
                <a:uLnTx/>
                <a:uFillTx/>
                <a:latin typeface="Calibri"/>
                <a:ea typeface="+mn-ea"/>
                <a:cs typeface="+mn-cs"/>
              </a:rPr>
              <a:t>The significance of this will depend on when testing is done relative to the stage of pregnancy:</a:t>
            </a:r>
          </a:p>
          <a:p>
            <a:pPr marL="889000" lvl="1" indent="-285750">
              <a:buFont typeface="Arial" panose="020B0604020202020204" pitchFamily="34" charset="0"/>
              <a:buChar char="•"/>
            </a:pPr>
            <a:r>
              <a:rPr kumimoji="0" lang="en-US" sz="1900" b="0" i="1" u="none" strike="noStrike" kern="1200" cap="none" spc="0" normalizeH="0" baseline="0" noProof="0" dirty="0">
                <a:ln>
                  <a:noFill/>
                </a:ln>
                <a:solidFill>
                  <a:prstClr val="black"/>
                </a:solidFill>
                <a:effectLst/>
                <a:uLnTx/>
                <a:uFillTx/>
                <a:latin typeface="Calibri"/>
                <a:ea typeface="+mn-ea"/>
                <a:cs typeface="+mn-cs"/>
              </a:rPr>
              <a:t>First half of pregnancy</a:t>
            </a:r>
            <a:r>
              <a:rPr kumimoji="0" lang="en-US" sz="1900" b="0" i="0" u="none" strike="noStrike" kern="1200" cap="none" spc="0" normalizeH="0" baseline="0" noProof="0" dirty="0">
                <a:ln>
                  <a:noFill/>
                </a:ln>
                <a:solidFill>
                  <a:prstClr val="black"/>
                </a:solidFill>
                <a:effectLst/>
                <a:uLnTx/>
                <a:uFillTx/>
                <a:latin typeface="Calibri"/>
                <a:ea typeface="+mn-ea"/>
                <a:cs typeface="+mn-cs"/>
              </a:rPr>
              <a:t>: Women who are diagnosed with acute infection in the first half of pregnancy should be counseled that </a:t>
            </a:r>
            <a:r>
              <a:rPr kumimoji="0" lang="en-US" sz="1900" b="0" i="0" u="sng" strike="noStrike" kern="1200" cap="none" spc="0" normalizeH="0" baseline="0" noProof="0" dirty="0">
                <a:ln>
                  <a:noFill/>
                </a:ln>
                <a:solidFill>
                  <a:prstClr val="black"/>
                </a:solidFill>
                <a:effectLst/>
                <a:uLnTx/>
                <a:uFillTx/>
                <a:latin typeface="Calibri"/>
                <a:ea typeface="+mn-ea"/>
                <a:cs typeface="+mn-cs"/>
              </a:rPr>
              <a:t>there is no proven risk of parvovirus-induced congenital anomalies, but there is a risk for fetal loss. </a:t>
            </a:r>
          </a:p>
          <a:p>
            <a:pPr marL="1346200" lvl="2" indent="-285750">
              <a:buFont typeface="Arial" panose="020B0604020202020204" pitchFamily="34" charset="0"/>
              <a:buChar char="•"/>
            </a:pPr>
            <a:r>
              <a:rPr kumimoji="0" lang="en-US" sz="1900" b="0" i="0" u="none" strike="noStrike" kern="1200" cap="none" spc="0" normalizeH="0" baseline="0" noProof="0" dirty="0">
                <a:ln>
                  <a:noFill/>
                </a:ln>
                <a:solidFill>
                  <a:prstClr val="black"/>
                </a:solidFill>
                <a:effectLst/>
                <a:uLnTx/>
                <a:uFillTx/>
                <a:latin typeface="Calibri"/>
                <a:ea typeface="+mn-ea"/>
                <a:cs typeface="+mn-cs"/>
              </a:rPr>
              <a:t>The only potentially effective intervention is intrauterine fetal transfusion for treatment of severe fetal anemia; however, this procedure is not feasible before about 20 weeks of gestation due to limited visualization and the small size of the relevant anatomic structures. </a:t>
            </a:r>
          </a:p>
          <a:p>
            <a:pPr marL="1346200" lvl="2" indent="-285750">
              <a:buFont typeface="Arial" panose="020B0604020202020204" pitchFamily="34" charset="0"/>
              <a:buChar char="•"/>
            </a:pP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a:p>
            <a:pPr marL="889000" lvl="1" indent="-285750">
              <a:buFont typeface="Arial" panose="020B0604020202020204" pitchFamily="34" charset="0"/>
              <a:buChar char="•"/>
            </a:pPr>
            <a:r>
              <a:rPr kumimoji="0" lang="en-US" sz="1900" b="0" i="1" u="none" strike="noStrike" kern="1200" cap="none" spc="0" normalizeH="0" baseline="0" noProof="0" dirty="0">
                <a:ln>
                  <a:noFill/>
                </a:ln>
                <a:solidFill>
                  <a:prstClr val="black"/>
                </a:solidFill>
                <a:effectLst/>
                <a:uLnTx/>
                <a:uFillTx/>
                <a:latin typeface="Calibri"/>
                <a:ea typeface="+mn-ea"/>
                <a:cs typeface="+mn-cs"/>
              </a:rPr>
              <a:t>Second half of pregnancy</a:t>
            </a:r>
            <a:r>
              <a:rPr kumimoji="0" lang="en-US" sz="1900" b="0" i="0" u="none" strike="noStrike" kern="1200" cap="none" spc="0" normalizeH="0" baseline="0" noProof="0" dirty="0">
                <a:ln>
                  <a:noFill/>
                </a:ln>
                <a:solidFill>
                  <a:prstClr val="black"/>
                </a:solidFill>
                <a:effectLst/>
                <a:uLnTx/>
                <a:uFillTx/>
                <a:latin typeface="Calibri"/>
                <a:ea typeface="+mn-ea"/>
                <a:cs typeface="+mn-cs"/>
              </a:rPr>
              <a:t>: Women who are diagnosed with acute infection beyond 20 weeks gestation </a:t>
            </a:r>
            <a:r>
              <a:rPr kumimoji="0" lang="en-US" sz="1900" b="0" i="0" u="sng" strike="noStrike" kern="1200" cap="none" spc="0" normalizeH="0" baseline="0" noProof="0" dirty="0">
                <a:ln>
                  <a:noFill/>
                </a:ln>
                <a:solidFill>
                  <a:prstClr val="black"/>
                </a:solidFill>
                <a:effectLst/>
                <a:uLnTx/>
                <a:uFillTx/>
                <a:latin typeface="Calibri"/>
                <a:ea typeface="+mn-ea"/>
                <a:cs typeface="+mn-cs"/>
              </a:rPr>
              <a:t>should receive periodic ultrasounds </a:t>
            </a:r>
            <a:r>
              <a:rPr kumimoji="0" lang="en-US" sz="1900" b="0" i="0" u="none" strike="noStrike" kern="1200" cap="none" spc="0" normalizeH="0" baseline="0" noProof="0" dirty="0">
                <a:ln>
                  <a:noFill/>
                </a:ln>
                <a:solidFill>
                  <a:prstClr val="black"/>
                </a:solidFill>
                <a:effectLst/>
                <a:uLnTx/>
                <a:uFillTx/>
                <a:latin typeface="Calibri"/>
                <a:ea typeface="+mn-ea"/>
                <a:cs typeface="+mn-cs"/>
              </a:rPr>
              <a:t>(weekly beginning as early as 22 weeks) to look for signs of fetal hydrops (</a:t>
            </a:r>
            <a:r>
              <a:rPr kumimoji="0" lang="en-US" sz="1900" b="0" i="0" u="none" strike="noStrike" kern="1200" cap="none" spc="0" normalizeH="0" baseline="0" noProof="0" dirty="0" err="1">
                <a:ln>
                  <a:noFill/>
                </a:ln>
                <a:solidFill>
                  <a:prstClr val="black"/>
                </a:solidFill>
                <a:effectLst/>
                <a:uLnTx/>
                <a:uFillTx/>
                <a:latin typeface="Calibri"/>
                <a:ea typeface="+mn-ea"/>
                <a:cs typeface="+mn-cs"/>
              </a:rPr>
              <a:t>eg</a:t>
            </a:r>
            <a:r>
              <a:rPr kumimoji="0" lang="en-US" sz="1900" b="0" i="0" u="none" strike="noStrike" kern="1200" cap="none" spc="0" normalizeH="0" baseline="0" noProof="0" dirty="0">
                <a:ln>
                  <a:noFill/>
                </a:ln>
                <a:solidFill>
                  <a:prstClr val="black"/>
                </a:solidFill>
                <a:effectLst/>
                <a:uLnTx/>
                <a:uFillTx/>
                <a:latin typeface="Calibri"/>
                <a:ea typeface="+mn-ea"/>
                <a:cs typeface="+mn-cs"/>
              </a:rPr>
              <a:t>, scalp edema, ascites, polyhydramnios, cardiomegaly).</a:t>
            </a:r>
            <a:endParaRPr kumimoji="0" lang="ar-AE" sz="1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146050" indent="0">
              <a:buNone/>
            </a:pPr>
            <a:endParaRPr lang="en-US" sz="1900" dirty="0"/>
          </a:p>
        </p:txBody>
      </p:sp>
      <p:sp>
        <p:nvSpPr>
          <p:cNvPr id="2" name="Title 1">
            <a:extLst>
              <a:ext uri="{FF2B5EF4-FFF2-40B4-BE49-F238E27FC236}">
                <a16:creationId xmlns:a16="http://schemas.microsoft.com/office/drawing/2014/main" id="{2C83E1B6-B690-985D-3E50-F5B7A8937798}"/>
              </a:ext>
            </a:extLst>
          </p:cNvPr>
          <p:cNvSpPr>
            <a:spLocks noGrp="1"/>
          </p:cNvSpPr>
          <p:nvPr>
            <p:ph type="title"/>
          </p:nvPr>
        </p:nvSpPr>
        <p:spPr/>
        <p:txBody>
          <a:bodyPr/>
          <a:lstStyle/>
          <a:p>
            <a:r>
              <a:rPr lang="en-US" dirty="0"/>
              <a:t>Maternal diagnosis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F022421-0826-B150-630E-817340F1EEF1}"/>
              </a:ext>
            </a:extLst>
          </p:cNvPr>
          <p:cNvSpPr>
            <a:spLocks noGrp="1"/>
          </p:cNvSpPr>
          <p:nvPr>
            <p:ph type="subTitle"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Fetal parvovirus infection — </a:t>
            </a:r>
            <a:r>
              <a:rPr kumimoji="0" lang="en-US" sz="2400" b="1" i="0" u="none" strike="noStrike" kern="1200" cap="none" spc="0" normalizeH="0" baseline="0" noProof="0" dirty="0">
                <a:ln>
                  <a:noFill/>
                </a:ln>
                <a:solidFill>
                  <a:prstClr val="black"/>
                </a:solidFill>
                <a:effectLst/>
                <a:uLnTx/>
                <a:uFillTx/>
                <a:latin typeface="Calibri"/>
                <a:ea typeface="+mn-ea"/>
                <a:cs typeface="+mn-cs"/>
              </a:rPr>
              <a:t>Polymerase chain reaction</a:t>
            </a:r>
            <a:r>
              <a:rPr kumimoji="0" lang="en-US" sz="2400" b="0" i="0" u="none" strike="noStrike" kern="1200" cap="none" spc="0" normalizeH="0" baseline="0" noProof="0" dirty="0">
                <a:ln>
                  <a:noFill/>
                </a:ln>
                <a:solidFill>
                  <a:prstClr val="black"/>
                </a:solidFill>
                <a:effectLst/>
                <a:uLnTx/>
                <a:uFillTx/>
                <a:latin typeface="Calibri"/>
                <a:ea typeface="+mn-ea"/>
                <a:cs typeface="+mn-cs"/>
              </a:rPr>
              <a:t> is a </a:t>
            </a:r>
            <a:r>
              <a:rPr kumimoji="0" lang="en-US" sz="2400" b="0" i="0" u="sng" strike="noStrike" kern="1200" cap="none" spc="0" normalizeH="0" baseline="0" noProof="0" dirty="0">
                <a:ln>
                  <a:noFill/>
                </a:ln>
                <a:solidFill>
                  <a:prstClr val="black"/>
                </a:solidFill>
                <a:effectLst/>
                <a:uLnTx/>
                <a:uFillTx/>
                <a:latin typeface="Calibri"/>
                <a:ea typeface="+mn-ea"/>
                <a:cs typeface="+mn-cs"/>
              </a:rPr>
              <a:t>sensitive method to detect small amounts of B19 DNA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742950" lvl="1" indent="-285750">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 of this technique on amniotic fluid is particularly helpful when attempting to determine the cause of hydrops and is the method of choice to make the diagnosis of fetal parvovirus infection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Doppler assessments of the fetal middle cerebral artery (MCA) peak systolic velocity (PSV) and ductus venosus velocity </a:t>
            </a:r>
            <a:r>
              <a:rPr kumimoji="0" lang="en-US" sz="2400" b="0" i="0" u="none" strike="noStrike" kern="1200" cap="none" spc="0" normalizeH="0" baseline="0" noProof="0" dirty="0">
                <a:ln>
                  <a:noFill/>
                </a:ln>
                <a:solidFill>
                  <a:prstClr val="black"/>
                </a:solidFill>
                <a:effectLst/>
                <a:uLnTx/>
                <a:uFillTx/>
                <a:latin typeface="Calibri"/>
                <a:ea typeface="+mn-ea"/>
                <a:cs typeface="+mn-cs"/>
              </a:rPr>
              <a:t>are accurate </a:t>
            </a:r>
            <a:r>
              <a:rPr kumimoji="0" lang="en-US" sz="2400" b="0" i="0" u="sng" strike="noStrike" kern="1200" cap="none" spc="0" normalizeH="0" baseline="0" noProof="0" dirty="0">
                <a:ln>
                  <a:noFill/>
                </a:ln>
                <a:solidFill>
                  <a:prstClr val="black"/>
                </a:solidFill>
                <a:effectLst/>
                <a:uLnTx/>
                <a:uFillTx/>
                <a:latin typeface="Calibri"/>
                <a:ea typeface="+mn-ea"/>
                <a:cs typeface="+mn-cs"/>
              </a:rPr>
              <a:t>tools for screening for fetal anemia </a:t>
            </a:r>
            <a:r>
              <a:rPr kumimoji="0" lang="en-US" sz="2400" b="0" i="0" u="none" strike="noStrike" kern="1200" cap="none" spc="0" normalizeH="0" baseline="0" noProof="0" dirty="0">
                <a:ln>
                  <a:noFill/>
                </a:ln>
                <a:solidFill>
                  <a:prstClr val="black"/>
                </a:solidFill>
                <a:effectLst/>
                <a:uLnTx/>
                <a:uFillTx/>
                <a:latin typeface="Calibri"/>
                <a:ea typeface="+mn-ea"/>
                <a:cs typeface="+mn-cs"/>
              </a:rPr>
              <a:t>and a noninvasive alternative to cord blood sampling.</a:t>
            </a:r>
          </a:p>
          <a:p>
            <a:pPr marL="742950" lvl="1" indent="-285750">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When severe anemia is suspected because of an elevated Doppler MCA PSV or signs of hydrops, the fetus requires close monitoring and direct assessment of fetal hematocrit by percutaneous umbilical vein sampling.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p:txBody>
      </p:sp>
      <p:sp>
        <p:nvSpPr>
          <p:cNvPr id="5" name="Title 4">
            <a:extLst>
              <a:ext uri="{FF2B5EF4-FFF2-40B4-BE49-F238E27FC236}">
                <a16:creationId xmlns:a16="http://schemas.microsoft.com/office/drawing/2014/main" id="{A8E448DC-43B2-D957-1B2B-E260376E5A4A}"/>
              </a:ext>
            </a:extLst>
          </p:cNvPr>
          <p:cNvSpPr>
            <a:spLocks noGrp="1"/>
          </p:cNvSpPr>
          <p:nvPr>
            <p:ph type="title"/>
          </p:nvPr>
        </p:nvSpPr>
        <p:spPr/>
        <p:txBody>
          <a:bodyPr/>
          <a:lstStyle/>
          <a:p>
            <a:r>
              <a:rPr lang="en-US" dirty="0"/>
              <a:t>Diagnosis of fetal parvovirus infection and screening for anemia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EB2E3F-388C-BE0E-FD9C-469835C71B97}"/>
              </a:ext>
            </a:extLst>
          </p:cNvPr>
          <p:cNvSpPr>
            <a:spLocks noGrp="1"/>
          </p:cNvSpPr>
          <p:nvPr>
            <p:ph type="subTitle"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prstClr val="black"/>
                </a:solidFill>
                <a:effectLst/>
                <a:uLnTx/>
                <a:uFillTx/>
                <a:latin typeface="Calibri"/>
                <a:ea typeface="+mn-ea"/>
                <a:cs typeface="+mn-cs"/>
              </a:rPr>
              <a:t>Intrauterine fetal blood transfusion</a:t>
            </a:r>
            <a:r>
              <a:rPr kumimoji="0" lang="en-US" sz="2200" b="0" i="0" u="none" strike="noStrike" kern="1200" cap="none" spc="0" normalizeH="0" baseline="0" noProof="0" dirty="0">
                <a:ln>
                  <a:noFill/>
                </a:ln>
                <a:solidFill>
                  <a:prstClr val="black"/>
                </a:solidFill>
                <a:effectLst/>
                <a:uLnTx/>
                <a:uFillTx/>
                <a:latin typeface="Calibri"/>
                <a:ea typeface="+mn-ea"/>
                <a:cs typeface="+mn-cs"/>
              </a:rPr>
              <a:t> usually is performed if severe anemia is confirmed.</a:t>
            </a:r>
            <a:endParaRPr lang="en-US" sz="2200" kern="1200" dirty="0">
              <a:solidFill>
                <a:prstClr val="black"/>
              </a:solidFill>
              <a:latin typeface="Calibri"/>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Intrauterine transfusion of RBCs is indicated </a:t>
            </a:r>
            <a:r>
              <a:rPr kumimoji="0" lang="en-US" sz="2200" b="0" i="0" u="sng" strike="noStrike" kern="1200" cap="none" spc="0" normalizeH="0" baseline="0" noProof="0" dirty="0">
                <a:ln>
                  <a:noFill/>
                </a:ln>
                <a:solidFill>
                  <a:prstClr val="black"/>
                </a:solidFill>
                <a:effectLst/>
                <a:uLnTx/>
                <a:uFillTx/>
                <a:latin typeface="Calibri"/>
                <a:ea typeface="+mn-ea"/>
                <a:cs typeface="+mn-cs"/>
              </a:rPr>
              <a:t>to prevent fetal death from severe anemia</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p>
          <a:p>
            <a:pPr marL="742950" lvl="1" indent="-285750">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procedure is generally limited to fetuses </a:t>
            </a:r>
            <a:r>
              <a:rPr kumimoji="0" lang="en-US" sz="2200" b="0" i="0" u="sng" strike="noStrike" kern="1200" cap="none" spc="0" normalizeH="0" baseline="0" noProof="0" dirty="0">
                <a:ln>
                  <a:noFill/>
                </a:ln>
                <a:solidFill>
                  <a:prstClr val="black"/>
                </a:solidFill>
                <a:effectLst/>
                <a:uLnTx/>
                <a:uFillTx/>
                <a:latin typeface="Calibri"/>
                <a:ea typeface="+mn-ea"/>
                <a:cs typeface="+mn-cs"/>
              </a:rPr>
              <a:t>between 18 and 34 weeks of gestation </a:t>
            </a:r>
            <a:r>
              <a:rPr kumimoji="0" lang="en-US" sz="2200" b="0" i="0" u="none" strike="noStrike" kern="1200" cap="none" spc="0" normalizeH="0" baseline="0" noProof="0" dirty="0">
                <a:ln>
                  <a:noFill/>
                </a:ln>
                <a:solidFill>
                  <a:prstClr val="black"/>
                </a:solidFill>
                <a:effectLst/>
                <a:uLnTx/>
                <a:uFillTx/>
                <a:latin typeface="Calibri"/>
                <a:ea typeface="+mn-ea"/>
                <a:cs typeface="+mn-cs"/>
              </a:rPr>
              <a:t>because of technical limitations before 18 weeks and excessive fetal risk compared with delivery after 34 weeks.</a:t>
            </a:r>
            <a:endParaRPr lang="en-US" sz="2200" kern="1200" dirty="0">
              <a:solidFill>
                <a:prstClr val="black"/>
              </a:solidFill>
              <a:latin typeface="Calibri"/>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Management of the birth of a hydropic infant should be undertaken at a tertiary care facility with experience in neonatal critical care. Drainage of fetal ascites or pleural effusions may be necessary perinatally to facilitate resuscitation. Postnatally, hydropic infants generally require mechanical ventilation.</a:t>
            </a:r>
            <a:endParaRPr kumimoji="0" lang="ar-AE"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AE"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31800" indent="-285750">
              <a:buFont typeface="Arial" panose="020B0604020202020204" pitchFamily="34" charset="0"/>
              <a:buChar char="•"/>
            </a:pPr>
            <a:endParaRPr lang="en-US" sz="2200" dirty="0"/>
          </a:p>
        </p:txBody>
      </p:sp>
      <p:sp>
        <p:nvSpPr>
          <p:cNvPr id="3" name="Title 2">
            <a:extLst>
              <a:ext uri="{FF2B5EF4-FFF2-40B4-BE49-F238E27FC236}">
                <a16:creationId xmlns:a16="http://schemas.microsoft.com/office/drawing/2014/main" id="{9B1A6106-B57C-1352-8F40-2930B07711C6}"/>
              </a:ext>
            </a:extLst>
          </p:cNvPr>
          <p:cNvSpPr>
            <a:spLocks noGrp="1"/>
          </p:cNvSpPr>
          <p:nvPr>
            <p:ph type="title"/>
          </p:nvPr>
        </p:nvSpPr>
        <p:spPr/>
        <p:txBody>
          <a:bodyPr/>
          <a:lstStyle/>
          <a:p>
            <a:r>
              <a:rPr lang="en-US" dirty="0"/>
              <a:t>Management</a:t>
            </a:r>
          </a:p>
        </p:txBody>
      </p:sp>
    </p:spTree>
    <p:extLst>
      <p:ext uri="{BB962C8B-B14F-4D97-AF65-F5344CB8AC3E}">
        <p14:creationId xmlns:p14="http://schemas.microsoft.com/office/powerpoint/2010/main" val="15056588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0058-E9AF-8A6F-A935-DF11BE3AC5C2}"/>
              </a:ext>
            </a:extLst>
          </p:cNvPr>
          <p:cNvSpPr>
            <a:spLocks noGrp="1"/>
          </p:cNvSpPr>
          <p:nvPr>
            <p:ph type="title"/>
          </p:nvPr>
        </p:nvSpPr>
        <p:spPr/>
        <p:txBody>
          <a:bodyPr/>
          <a:lstStyle/>
          <a:p>
            <a:r>
              <a:rPr lang="en-US" dirty="0"/>
              <a:t>Thank you for listening </a:t>
            </a:r>
          </a:p>
        </p:txBody>
      </p:sp>
      <p:sp>
        <p:nvSpPr>
          <p:cNvPr id="3" name="Text Placeholder 2">
            <a:extLst>
              <a:ext uri="{FF2B5EF4-FFF2-40B4-BE49-F238E27FC236}">
                <a16:creationId xmlns:a16="http://schemas.microsoft.com/office/drawing/2014/main" id="{6778ED64-96D4-5357-5762-724154ACE79E}"/>
              </a:ext>
            </a:extLst>
          </p:cNvPr>
          <p:cNvSpPr>
            <a:spLocks noGrp="1"/>
          </p:cNvSpPr>
          <p:nvPr>
            <p:ph type="body" idx="1"/>
          </p:nvPr>
        </p:nvSpPr>
        <p:spPr/>
        <p:txBody>
          <a:bodyPr>
            <a:normAutofit fontScale="85000" lnSpcReduction="10000"/>
          </a:bodyPr>
          <a:lstStyle/>
          <a:p>
            <a:endParaRPr lang="en-US"/>
          </a:p>
        </p:txBody>
      </p:sp>
    </p:spTree>
    <p:extLst>
      <p:ext uri="{BB962C8B-B14F-4D97-AF65-F5344CB8AC3E}">
        <p14:creationId xmlns:p14="http://schemas.microsoft.com/office/powerpoint/2010/main" val="401035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12977"/>
            <a:ext cx="10287200" cy="624000"/>
          </a:xfrm>
          <a:prstGeom prst="rect">
            <a:avLst/>
          </a:prstGeom>
        </p:spPr>
        <p:txBody>
          <a:bodyPr spcFirstLastPara="1" wrap="square" lIns="121900" tIns="121900" rIns="121900" bIns="121900" anchor="t" anchorCtr="0">
            <a:noAutofit/>
          </a:bodyPr>
          <a:lstStyle/>
          <a:p>
            <a:br>
              <a:rPr lang="en-US" b="1" i="0" u="none" strike="noStrike" cap="all" dirty="0">
                <a:solidFill>
                  <a:srgbClr val="555555"/>
                </a:solidFill>
                <a:effectLst/>
                <a:latin typeface="Roboto Condensed" panose="02000000000000000000" pitchFamily="2" charset="0"/>
              </a:rPr>
            </a:br>
            <a:r>
              <a:rPr lang="en-US" b="1" i="0" u="none" strike="noStrike" dirty="0">
                <a:solidFill>
                  <a:srgbClr val="343536"/>
                </a:solidFill>
                <a:effectLst/>
                <a:latin typeface="Source Sans Pro" panose="020F0502020204030204" pitchFamily="34" charset="0"/>
              </a:rPr>
              <a:t>When should I see my healthcare provider</a:t>
            </a:r>
            <a:br>
              <a:rPr lang="en-US" b="1" i="0" u="none" strike="noStrike" dirty="0">
                <a:solidFill>
                  <a:srgbClr val="343536"/>
                </a:solidFill>
                <a:effectLst/>
                <a:latin typeface="Source Sans Pro" panose="020F0502020204030204" pitchFamily="34" charset="0"/>
              </a:rPr>
            </a:br>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r>
              <a:rPr lang="en-US" sz="2667" dirty="0">
                <a:solidFill>
                  <a:srgbClr val="343536"/>
                </a:solidFill>
                <a:latin typeface="Source Sans Pro" panose="020F0502020204030204" pitchFamily="34" charset="0"/>
              </a:rPr>
              <a:t>Contact your healthcare provider immediately if you're pregnant and think you have one of the TORCH infections. Symptoms vary depending on the condition, but some things to look for include:</a:t>
            </a:r>
          </a:p>
          <a:p>
            <a:r>
              <a:rPr lang="en-US" sz="2667" dirty="0">
                <a:solidFill>
                  <a:srgbClr val="343536"/>
                </a:solidFill>
                <a:latin typeface="Source Sans Pro" panose="020F0502020204030204" pitchFamily="34" charset="0"/>
              </a:rPr>
              <a:t>Fever.</a:t>
            </a:r>
          </a:p>
          <a:p>
            <a:r>
              <a:rPr lang="en-US" sz="2667" dirty="0">
                <a:solidFill>
                  <a:srgbClr val="343536"/>
                </a:solidFill>
                <a:latin typeface="Source Sans Pro" panose="020F0502020204030204" pitchFamily="34" charset="0"/>
              </a:rPr>
              <a:t>Unexplained rashes or skin lesions.</a:t>
            </a:r>
          </a:p>
          <a:p>
            <a:r>
              <a:rPr lang="en-US" sz="2667" dirty="0">
                <a:solidFill>
                  <a:srgbClr val="343536"/>
                </a:solidFill>
                <a:latin typeface="Source Sans Pro" panose="020F0502020204030204" pitchFamily="34" charset="0"/>
              </a:rPr>
              <a:t>Swollen lymph nodes in your neck or groin area.</a:t>
            </a:r>
          </a:p>
          <a:p>
            <a:r>
              <a:rPr lang="en-US" sz="2667" dirty="0">
                <a:solidFill>
                  <a:srgbClr val="343536"/>
                </a:solidFill>
                <a:latin typeface="Source Sans Pro" panose="020F0502020204030204" pitchFamily="34" charset="0"/>
              </a:rPr>
              <a:t>Sore throat.</a:t>
            </a:r>
          </a:p>
          <a:p>
            <a:r>
              <a:rPr lang="en-US" sz="2667" dirty="0">
                <a:solidFill>
                  <a:srgbClr val="343536"/>
                </a:solidFill>
                <a:latin typeface="Source Sans Pro" panose="020F0502020204030204" pitchFamily="34" charset="0"/>
              </a:rPr>
              <a:t>Body or muscle ache.</a:t>
            </a:r>
          </a:p>
          <a:p>
            <a:r>
              <a:rPr lang="en-US" sz="2667" dirty="0">
                <a:solidFill>
                  <a:srgbClr val="343536"/>
                </a:solidFill>
                <a:latin typeface="Source Sans Pro" panose="020F0502020204030204" pitchFamily="34" charset="0"/>
              </a:rPr>
              <a:t>Cold cores or blisters on your genitals or around your mouth</a:t>
            </a:r>
          </a:p>
          <a:p>
            <a:pPr marL="243834" indent="-274313">
              <a:buClr>
                <a:schemeClr val="dk2"/>
              </a:buClr>
              <a:buSzPts val="1800"/>
              <a:buChar char="●"/>
            </a:pPr>
            <a:endParaRPr sz="1867" dirty="0">
              <a:solidFill>
                <a:schemeClr val="accent3">
                  <a:lumMod val="50000"/>
                </a:schemeClr>
              </a:solidFill>
            </a:endParaRPr>
          </a:p>
        </p:txBody>
      </p:sp>
    </p:spTree>
    <p:extLst>
      <p:ext uri="{BB962C8B-B14F-4D97-AF65-F5344CB8AC3E}">
        <p14:creationId xmlns:p14="http://schemas.microsoft.com/office/powerpoint/2010/main" val="23193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A note from Cleveland Clinic</a:t>
            </a:r>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pPr marL="243834" indent="-274313">
              <a:buClr>
                <a:schemeClr val="dk2"/>
              </a:buClr>
              <a:buSzPts val="1800"/>
              <a:buChar char="●"/>
            </a:pPr>
            <a:r>
              <a:rPr lang="en-US" sz="2667" dirty="0">
                <a:solidFill>
                  <a:srgbClr val="343536"/>
                </a:solidFill>
                <a:latin typeface="Source Sans Pro" panose="020F0502020204030204" pitchFamily="34" charset="0"/>
              </a:rPr>
              <a:t>TORCH infections refer to a group of infectious diseases that affect a fetus or newborn baby. They can be passed to your baby during pregnancy, childbirth or shortly after birth in breastmilk. The best way to prevent TORCH infection is to practice good hygiene during pregnancy and wear condoms during sex</a:t>
            </a:r>
            <a:r>
              <a:rPr lang="en-US" sz="2667" b="1" dirty="0">
                <a:solidFill>
                  <a:srgbClr val="FF0000"/>
                </a:solidFill>
                <a:latin typeface="Source Sans Pro" panose="020F0502020204030204" pitchFamily="34" charset="0"/>
              </a:rPr>
              <a:t>. TORCH infections are rare but can have serious implications for your baby because they don't have a strong immune system</a:t>
            </a:r>
            <a:r>
              <a:rPr lang="en-US" sz="2667" dirty="0">
                <a:solidFill>
                  <a:srgbClr val="343536"/>
                </a:solidFill>
                <a:latin typeface="Source Sans Pro" panose="020F0502020204030204" pitchFamily="34" charset="0"/>
              </a:rPr>
              <a:t>. Be sure to tell your doctor your full medical and vaccination history, including if you've been treated for sexually transmitted infections. Discuss any concerns you have with your provider. </a:t>
            </a:r>
            <a:r>
              <a:rPr lang="en-US" sz="2667" dirty="0">
                <a:solidFill>
                  <a:srgbClr val="FF0000"/>
                </a:solidFill>
                <a:latin typeface="Source Sans Pro" panose="020F0502020204030204" pitchFamily="34" charset="0"/>
              </a:rPr>
              <a:t>In most cases, babies with TORCH infections make a full recovery.</a:t>
            </a:r>
            <a:endParaRPr sz="1867" dirty="0">
              <a:solidFill>
                <a:srgbClr val="FF0000"/>
              </a:solidFill>
            </a:endParaRPr>
          </a:p>
        </p:txBody>
      </p:sp>
    </p:spTree>
    <p:extLst>
      <p:ext uri="{BB962C8B-B14F-4D97-AF65-F5344CB8AC3E}">
        <p14:creationId xmlns:p14="http://schemas.microsoft.com/office/powerpoint/2010/main" val="409998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G_6084.jpg"/>
          <p:cNvPicPr>
            <a:picLocks noChangeAspect="1"/>
          </p:cNvPicPr>
          <p:nvPr/>
        </p:nvPicPr>
        <p:blipFill>
          <a:blip r:embed="rId2"/>
          <a:stretch>
            <a:fillRect/>
          </a:stretch>
        </p:blipFill>
        <p:spPr>
          <a:xfrm>
            <a:off x="-23198" y="0"/>
            <a:ext cx="12215199" cy="6858000"/>
          </a:xfrm>
          <a:prstGeom prst="rect">
            <a:avLst/>
          </a:prstGeom>
        </p:spPr>
      </p:pic>
      <p:sp>
        <p:nvSpPr>
          <p:cNvPr id="6" name="مستطيل 5"/>
          <p:cNvSpPr/>
          <p:nvPr/>
        </p:nvSpPr>
        <p:spPr>
          <a:xfrm>
            <a:off x="3962401" y="5562601"/>
            <a:ext cx="8860988" cy="1149097"/>
          </a:xfrm>
          <a:prstGeom prst="rect">
            <a:avLst/>
          </a:prstGeom>
          <a:noFill/>
        </p:spPr>
        <p:txBody>
          <a:bodyPr wrap="squar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a:buClr>
                <a:srgbClr val="000000"/>
              </a:buClr>
            </a:pPr>
            <a:r>
              <a:rPr lang="en-US" sz="6667" b="1" kern="0" dirty="0">
                <a:ln w="11430"/>
                <a:solidFill>
                  <a:srgbClr val="FF0000"/>
                </a:solidFill>
                <a:effectLst>
                  <a:outerShdw blurRad="50800" dist="39000" dir="5460000" algn="tl">
                    <a:srgbClr val="000000">
                      <a:alpha val="38000"/>
                    </a:srgbClr>
                  </a:outerShdw>
                </a:effectLst>
                <a:latin typeface="Arial"/>
                <a:cs typeface="Arial"/>
                <a:sym typeface="Arial"/>
              </a:rPr>
              <a:t>TOXOPLASMOSIS </a:t>
            </a:r>
            <a:endParaRPr lang="ar-SA" sz="6667" b="1" kern="0" dirty="0">
              <a:ln w="11430"/>
              <a:solidFill>
                <a:srgbClr val="FF0000"/>
              </a:solidFill>
              <a:effectLst>
                <a:outerShdw blurRad="50800" dist="39000" dir="5460000" algn="tl">
                  <a:srgbClr val="000000">
                    <a:alpha val="38000"/>
                  </a:srgbClr>
                </a:outerShdw>
              </a:effectLst>
              <a:latin typeface="Arial"/>
              <a:cs typeface="Arial"/>
              <a:sym typeface="Arial"/>
            </a:endParaRPr>
          </a:p>
        </p:txBody>
      </p:sp>
      <p:sp>
        <p:nvSpPr>
          <p:cNvPr id="7" name="مستطيل 5"/>
          <p:cNvSpPr/>
          <p:nvPr/>
        </p:nvSpPr>
        <p:spPr>
          <a:xfrm>
            <a:off x="-23198" y="0"/>
            <a:ext cx="6220799" cy="943785"/>
          </a:xfrm>
          <a:prstGeom prst="rect">
            <a:avLst/>
          </a:prstGeom>
          <a:noFill/>
        </p:spPr>
        <p:txBody>
          <a:bodyPr wrap="squar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a:buClr>
                <a:srgbClr val="000000"/>
              </a:buClr>
            </a:pPr>
            <a:r>
              <a:rPr lang="en-US" sz="5333" b="1" kern="0" dirty="0">
                <a:ln w="11430"/>
                <a:solidFill>
                  <a:srgbClr val="FF0000"/>
                </a:solidFill>
                <a:effectLst>
                  <a:outerShdw blurRad="50800" dist="39000" dir="5460000" algn="tl">
                    <a:srgbClr val="000000">
                      <a:alpha val="38000"/>
                    </a:srgbClr>
                  </a:outerShdw>
                </a:effectLst>
                <a:latin typeface="Arial"/>
                <a:cs typeface="Arial"/>
                <a:sym typeface="Arial"/>
              </a:rPr>
              <a:t>TOXOPLASMOSIS </a:t>
            </a:r>
            <a:endParaRPr lang="ar-SA" sz="5333" b="1" kern="0" dirty="0">
              <a:ln w="11430"/>
              <a:solidFill>
                <a:srgbClr val="FF0000"/>
              </a:solidFill>
              <a:effectLst>
                <a:outerShdw blurRad="50800" dist="39000" dir="5460000" algn="tl">
                  <a:srgbClr val="000000">
                    <a:alpha val="38000"/>
                  </a:srgbClr>
                </a:outerShdw>
              </a:effectLst>
              <a:latin typeface="Arial"/>
              <a:cs typeface="Arial"/>
              <a:sym typeface="Arial"/>
            </a:endParaRPr>
          </a:p>
        </p:txBody>
      </p:sp>
    </p:spTree>
    <p:extLst>
      <p:ext uri="{BB962C8B-B14F-4D97-AF65-F5344CB8AC3E}">
        <p14:creationId xmlns:p14="http://schemas.microsoft.com/office/powerpoint/2010/main" val="244017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r>
              <a:rPr lang="ms-MY" dirty="0">
                <a:solidFill>
                  <a:srgbClr val="FF0000"/>
                </a:solidFill>
              </a:rPr>
              <a:t>TOXOPLASMOSIS</a:t>
            </a:r>
            <a:br>
              <a:rPr lang="ms-MY" dirty="0">
                <a:solidFill>
                  <a:srgbClr val="FF0000"/>
                </a:solidFill>
              </a:rPr>
            </a:br>
            <a:r>
              <a:rPr lang="ms-MY" dirty="0">
                <a:solidFill>
                  <a:srgbClr val="FF0000"/>
                </a:solidFill>
              </a:rPr>
              <a:t> </a:t>
            </a:r>
            <a:r>
              <a:rPr lang="en-US" sz="2667" dirty="0">
                <a:latin typeface="Roboto"/>
              </a:rPr>
              <a:t>is a disease caused by the obligate intracellular parasite </a:t>
            </a:r>
            <a:r>
              <a:rPr lang="en-US" sz="2667" dirty="0">
                <a:latin typeface="Roboto"/>
                <a:hlinkClick r:id="rId3" tooltip="https://www.amboss.com/us/knowledge/Toxoplasmosis#Zd216826c3fee86b9640471adcac0efd9"/>
              </a:rPr>
              <a:t>Toxoplasma </a:t>
            </a:r>
            <a:r>
              <a:rPr lang="en-US" sz="2667" dirty="0" err="1">
                <a:latin typeface="Roboto"/>
                <a:hlinkClick r:id="rId3" tooltip="https://www.amboss.com/us/knowledge/Toxoplasmosis#Zd216826c3fee86b9640471adcac0efd9"/>
              </a:rPr>
              <a:t>gondii</a:t>
            </a:r>
            <a:r>
              <a:rPr lang="en-US" sz="2667" dirty="0">
                <a:latin typeface="Roboto"/>
                <a:hlinkClick r:id="rId3" tooltip="https://www.amboss.com/us/knowledge/Toxoplasmosis#Zd216826c3fee86b9640471adcac0efd9"/>
              </a:rPr>
              <a:t>.</a:t>
            </a:r>
            <a:r>
              <a:rPr lang="en-US" sz="2667" dirty="0">
                <a:latin typeface="Roboto"/>
              </a:rPr>
              <a:t> Transmission occurs either through ingestion of cysts found  </a:t>
            </a:r>
            <a:r>
              <a:rPr lang="en-US" sz="2400" dirty="0">
                <a:solidFill>
                  <a:srgbClr val="FF0000"/>
                </a:solidFill>
                <a:latin typeface="Roboto"/>
              </a:rPr>
              <a:t>(</a:t>
            </a:r>
            <a:r>
              <a:rPr lang="en-US" sz="2400" dirty="0" err="1">
                <a:solidFill>
                  <a:srgbClr val="FF0000"/>
                </a:solidFill>
                <a:latin typeface="Roboto"/>
              </a:rPr>
              <a:t>feco</a:t>
            </a:r>
            <a:r>
              <a:rPr lang="en-US" sz="2400" dirty="0">
                <a:solidFill>
                  <a:srgbClr val="FF0000"/>
                </a:solidFill>
                <a:latin typeface="Roboto"/>
              </a:rPr>
              <a:t>-oral)</a:t>
            </a:r>
            <a:r>
              <a:rPr lang="en-US" sz="2400" dirty="0">
                <a:latin typeface="Roboto"/>
              </a:rPr>
              <a:t> </a:t>
            </a:r>
            <a:r>
              <a:rPr lang="en-US" sz="2667" dirty="0">
                <a:latin typeface="Roboto"/>
              </a:rPr>
              <a:t>, for example, in raw meat or cat feces, or from mother to fetus through the </a:t>
            </a:r>
            <a:r>
              <a:rPr lang="en-US" sz="2667" dirty="0">
                <a:latin typeface="Roboto"/>
                <a:hlinkClick r:id="rId4" tooltip="https://www.amboss.com/us/knowledge/The_placenta,_umbilical_cord,_and_amniotic_sac#Z414c23d8bf8265247dd2e1e7e9b0d89c"/>
              </a:rPr>
              <a:t>placenta.</a:t>
            </a:r>
            <a:br>
              <a:rPr lang="ar-JO" sz="2667" dirty="0"/>
            </a:br>
            <a:endParaRPr sz="2667" dirty="0">
              <a:solidFill>
                <a:srgbClr val="FF0000"/>
              </a:solidFill>
            </a:endParaRPr>
          </a:p>
        </p:txBody>
      </p:sp>
      <p:sp>
        <p:nvSpPr>
          <p:cNvPr id="142" name="Google Shape;142;p17"/>
          <p:cNvSpPr txBox="1">
            <a:spLocks noGrp="1"/>
          </p:cNvSpPr>
          <p:nvPr>
            <p:ph type="subTitle" idx="1"/>
          </p:nvPr>
        </p:nvSpPr>
        <p:spPr>
          <a:xfrm>
            <a:off x="812800" y="3343600"/>
            <a:ext cx="2438400" cy="2117400"/>
          </a:xfrm>
          <a:prstGeom prst="rect">
            <a:avLst/>
          </a:prstGeom>
        </p:spPr>
        <p:txBody>
          <a:bodyPr spcFirstLastPara="1" wrap="square" lIns="121900" tIns="121900" rIns="121900" bIns="121900" anchor="t" anchorCtr="0">
            <a:noAutofit/>
          </a:bodyPr>
          <a:lstStyle/>
          <a:p>
            <a:pPr marL="0" indent="0">
              <a:buClr>
                <a:schemeClr val="dk2"/>
              </a:buClr>
              <a:buSzPts val="1800"/>
              <a:buNone/>
            </a:pPr>
            <a:r>
              <a:rPr lang="ms-MY" sz="1867" dirty="0"/>
              <a:t> Protozoen parasite : </a:t>
            </a:r>
          </a:p>
          <a:p>
            <a:pPr marL="0" indent="0">
              <a:buClr>
                <a:schemeClr val="dk2"/>
              </a:buClr>
              <a:buSzPts val="1800"/>
              <a:buNone/>
            </a:pPr>
            <a:r>
              <a:rPr lang="ms-MY" sz="1867" dirty="0"/>
              <a:t>3life forms:</a:t>
            </a:r>
          </a:p>
          <a:p>
            <a:pPr marL="243834" indent="-274313">
              <a:buClr>
                <a:schemeClr val="dk2"/>
              </a:buClr>
              <a:buSzPts val="1800"/>
              <a:buChar char="●"/>
            </a:pPr>
            <a:r>
              <a:rPr lang="ms-MY" sz="1867" dirty="0"/>
              <a:t>Tachyzoite</a:t>
            </a:r>
          </a:p>
          <a:p>
            <a:pPr marL="243834" indent="-274313">
              <a:buClr>
                <a:schemeClr val="dk2"/>
              </a:buClr>
              <a:buSzPts val="1800"/>
              <a:buChar char="●"/>
            </a:pPr>
            <a:r>
              <a:rPr lang="ms-MY" sz="1867" dirty="0"/>
              <a:t>Bradyzoite</a:t>
            </a:r>
          </a:p>
          <a:p>
            <a:pPr marL="243834" indent="-274313">
              <a:buClr>
                <a:schemeClr val="dk2"/>
              </a:buClr>
              <a:buSzPts val="1800"/>
              <a:buChar char="●"/>
            </a:pPr>
            <a:r>
              <a:rPr lang="ms-MY" sz="1867" dirty="0"/>
              <a:t>spirozoite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1" y="3225800"/>
            <a:ext cx="8051052" cy="3632200"/>
          </a:xfrm>
          <a:prstGeom prst="rect">
            <a:avLst/>
          </a:prstGeom>
        </p:spPr>
      </p:pic>
    </p:spTree>
    <p:extLst>
      <p:ext uri="{BB962C8B-B14F-4D97-AF65-F5344CB8AC3E}">
        <p14:creationId xmlns:p14="http://schemas.microsoft.com/office/powerpoint/2010/main" val="79480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70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9" y="-253669"/>
            <a:ext cx="182763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7"/>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8" y="6115505"/>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301" y="6453148"/>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9" name="مستطيل 18"/>
          <p:cNvSpPr/>
          <p:nvPr/>
        </p:nvSpPr>
        <p:spPr>
          <a:xfrm>
            <a:off x="2095475" y="523201"/>
            <a:ext cx="8763060" cy="697563"/>
          </a:xfrm>
          <a:prstGeom prst="rect">
            <a:avLst/>
          </a:prstGeom>
          <a:noFill/>
        </p:spPr>
        <p:txBody>
          <a:bodyPr wrap="square" lIns="121920" tIns="60960" rIns="121920" bIns="60960">
            <a:spAutoFit/>
          </a:bodyPr>
          <a:lstStyle/>
          <a:p>
            <a:pPr algn="ctr" defTabSz="1219170">
              <a:buClr>
                <a:srgbClr val="000000"/>
              </a:buClr>
            </a:pPr>
            <a:r>
              <a:rPr lang="en-US" sz="3733" b="1" kern="0" dirty="0">
                <a:ln w="12700">
                  <a:solidFill>
                    <a:srgbClr val="4869B1">
                      <a:satMod val="155000"/>
                    </a:srgbClr>
                  </a:solidFill>
                  <a:prstDash val="solid"/>
                </a:ln>
                <a:solidFill>
                  <a:srgbClr val="666666">
                    <a:tint val="85000"/>
                    <a:satMod val="155000"/>
                  </a:srgbClr>
                </a:solidFill>
                <a:latin typeface="Apri"/>
                <a:cs typeface="Arial"/>
                <a:sym typeface="Arial"/>
              </a:rPr>
              <a:t>Clinical manifestation</a:t>
            </a:r>
            <a:endParaRPr lang="ar-SA" sz="3733" b="1" kern="0" dirty="0">
              <a:ln w="12700">
                <a:solidFill>
                  <a:srgbClr val="4869B1">
                    <a:satMod val="155000"/>
                  </a:srgbClr>
                </a:solidFill>
                <a:prstDash val="solid"/>
              </a:ln>
              <a:solidFill>
                <a:srgbClr val="666666">
                  <a:tint val="85000"/>
                  <a:satMod val="155000"/>
                </a:srgbClr>
              </a:solidFill>
              <a:latin typeface="Apri"/>
              <a:cs typeface="Arial"/>
              <a:sym typeface="Arial"/>
            </a:endParaRPr>
          </a:p>
        </p:txBody>
      </p:sp>
      <p:graphicFrame>
        <p:nvGraphicFramePr>
          <p:cNvPr id="21" name="رسم تخطيطي 20"/>
          <p:cNvGraphicFramePr/>
          <p:nvPr>
            <p:extLst>
              <p:ext uri="{D42A27DB-BD31-4B8C-83A1-F6EECF244321}">
                <p14:modId xmlns:p14="http://schemas.microsoft.com/office/powerpoint/2010/main" val="1278384351"/>
              </p:ext>
            </p:extLst>
          </p:nvPr>
        </p:nvGraphicFramePr>
        <p:xfrm>
          <a:off x="666711" y="1309015"/>
          <a:ext cx="10842176" cy="4620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
          <p:cNvPicPr>
            <a:picLocks noGrp="1" noChangeAspect="1" noChangeArrowheads="1"/>
          </p:cNvPicPr>
          <p:nvPr>
            <p:ph idx="1"/>
          </p:nvPr>
        </p:nvPicPr>
        <p:blipFill>
          <a:blip r:embed="rId7"/>
          <a:srcRect/>
          <a:stretch>
            <a:fillRect/>
          </a:stretch>
        </p:blipFill>
        <p:spPr bwMode="auto">
          <a:xfrm>
            <a:off x="6477003" y="2438401"/>
            <a:ext cx="4926160" cy="2562236"/>
          </a:xfrm>
          <a:prstGeom prst="rect">
            <a:avLst/>
          </a:prstGeom>
          <a:noFill/>
          <a:ln w="9525">
            <a:noFill/>
            <a:miter lim="800000"/>
            <a:headEnd/>
            <a:tailEnd/>
          </a:ln>
          <a:effectLst/>
        </p:spPr>
      </p:pic>
    </p:spTree>
    <p:extLst>
      <p:ext uri="{BB962C8B-B14F-4D97-AF65-F5344CB8AC3E}">
        <p14:creationId xmlns:p14="http://schemas.microsoft.com/office/powerpoint/2010/main" val="336581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r>
              <a:rPr lang="ms-MY" dirty="0"/>
              <a:t>Torch infection </a:t>
            </a:r>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pPr marL="243834" indent="-274313">
              <a:buClr>
                <a:schemeClr val="dk2"/>
              </a:buClr>
              <a:buSzPts val="1800"/>
              <a:buChar char="●"/>
            </a:pPr>
            <a:r>
              <a:rPr lang="en-US" sz="2667" dirty="0">
                <a:solidFill>
                  <a:srgbClr val="555555"/>
                </a:solidFill>
                <a:latin typeface="Source Sans Pro" panose="020F0502020204030204" pitchFamily="34" charset="0"/>
              </a:rPr>
              <a:t>TORCH infections are the term given to a group of infectious diseases that can be passed to your baby during pregnancy, at delivery or after birth</a:t>
            </a:r>
            <a:endParaRPr lang="ms-MY" sz="2667" dirty="0">
              <a:solidFill>
                <a:srgbClr val="555555"/>
              </a:solidFill>
              <a:latin typeface="Source Sans Pro" panose="020F0502020204030204" pitchFamily="34" charset="0"/>
            </a:endParaRPr>
          </a:p>
          <a:p>
            <a:pPr marL="243834" indent="-274313">
              <a:buClr>
                <a:schemeClr val="dk2"/>
              </a:buClr>
              <a:buSzPts val="1800"/>
              <a:buChar char="●"/>
            </a:pPr>
            <a:r>
              <a:rPr lang="en-US" sz="2667" dirty="0">
                <a:solidFill>
                  <a:schemeClr val="tx1">
                    <a:lumMod val="75000"/>
                  </a:schemeClr>
                </a:solidFill>
                <a:latin typeface="Source Sans Pro" panose="020F0502020204030204" pitchFamily="34" charset="0"/>
              </a:rPr>
              <a:t>T</a:t>
            </a:r>
            <a:r>
              <a:rPr lang="en-US" sz="2667" dirty="0">
                <a:solidFill>
                  <a:schemeClr val="accent3">
                    <a:lumMod val="50000"/>
                  </a:schemeClr>
                </a:solidFill>
                <a:latin typeface="Source Sans Pro" panose="020F0502020204030204" pitchFamily="34" charset="0"/>
              </a:rPr>
              <a:t>O</a:t>
            </a:r>
            <a:r>
              <a:rPr lang="en-US" sz="2667" dirty="0">
                <a:solidFill>
                  <a:schemeClr val="accent6">
                    <a:lumMod val="75000"/>
                  </a:schemeClr>
                </a:solidFill>
                <a:latin typeface="Source Sans Pro" panose="020F0502020204030204" pitchFamily="34" charset="0"/>
              </a:rPr>
              <a:t>R</a:t>
            </a:r>
            <a:r>
              <a:rPr lang="en-US" sz="2667" dirty="0">
                <a:solidFill>
                  <a:schemeClr val="accent5">
                    <a:lumMod val="75000"/>
                  </a:schemeClr>
                </a:solidFill>
                <a:latin typeface="Source Sans Pro" panose="020F0502020204030204" pitchFamily="34" charset="0"/>
              </a:rPr>
              <a:t>C</a:t>
            </a:r>
            <a:r>
              <a:rPr lang="en-US" sz="2667" dirty="0">
                <a:solidFill>
                  <a:schemeClr val="bg2">
                    <a:lumMod val="60000"/>
                    <a:lumOff val="40000"/>
                  </a:schemeClr>
                </a:solidFill>
                <a:latin typeface="Source Sans Pro" panose="020F0502020204030204" pitchFamily="34" charset="0"/>
              </a:rPr>
              <a:t>H</a:t>
            </a:r>
            <a:r>
              <a:rPr lang="en-US" sz="2667" dirty="0">
                <a:solidFill>
                  <a:srgbClr val="555555"/>
                </a:solidFill>
                <a:latin typeface="Source Sans Pro" panose="020F0502020204030204" pitchFamily="34" charset="0"/>
              </a:rPr>
              <a:t> stands for </a:t>
            </a:r>
            <a:r>
              <a:rPr lang="en-US" sz="2667" dirty="0">
                <a:solidFill>
                  <a:srgbClr val="FF0000"/>
                </a:solidFill>
                <a:latin typeface="Source Sans Pro" panose="020F0502020204030204" pitchFamily="34" charset="0"/>
              </a:rPr>
              <a:t>toxoplasmosis, rubella, cytomegalovirus, herpes</a:t>
            </a:r>
            <a:r>
              <a:rPr lang="ms-MY" sz="2667" dirty="0">
                <a:solidFill>
                  <a:srgbClr val="FF0000"/>
                </a:solidFill>
                <a:latin typeface="Source Sans Pro" panose="020F0502020204030204" pitchFamily="34" charset="0"/>
              </a:rPr>
              <a:t> simplex virus</a:t>
            </a:r>
            <a:r>
              <a:rPr lang="en-US" sz="2667" dirty="0">
                <a:solidFill>
                  <a:srgbClr val="FF0000"/>
                </a:solidFill>
                <a:latin typeface="Source Sans Pro" panose="020F0502020204030204" pitchFamily="34" charset="0"/>
              </a:rPr>
              <a:t> </a:t>
            </a:r>
            <a:r>
              <a:rPr lang="en-US" sz="2667" dirty="0">
                <a:solidFill>
                  <a:srgbClr val="555555"/>
                </a:solidFill>
                <a:latin typeface="Source Sans Pro" panose="020F0502020204030204" pitchFamily="34" charset="0"/>
              </a:rPr>
              <a:t>and </a:t>
            </a:r>
            <a:r>
              <a:rPr lang="en-US" sz="2667" dirty="0">
                <a:solidFill>
                  <a:srgbClr val="FF0000"/>
                </a:solidFill>
                <a:latin typeface="Source Sans Pro" panose="020F0502020204030204" pitchFamily="34" charset="0"/>
              </a:rPr>
              <a:t>other agents</a:t>
            </a:r>
            <a:r>
              <a:rPr lang="ms-MY" sz="2667" dirty="0">
                <a:solidFill>
                  <a:schemeClr val="accent3">
                    <a:lumMod val="50000"/>
                  </a:schemeClr>
                </a:solidFill>
                <a:latin typeface="Source Sans Pro" panose="020F0502020204030204" pitchFamily="34" charset="0"/>
              </a:rPr>
              <a:t> ( HIV , parvovirus , syphilis , varicella )</a:t>
            </a:r>
            <a:r>
              <a:rPr lang="en-US" sz="2667" dirty="0">
                <a:solidFill>
                  <a:schemeClr val="accent3">
                    <a:lumMod val="50000"/>
                  </a:schemeClr>
                </a:solidFill>
                <a:latin typeface="Source Sans Pro" panose="020F0502020204030204" pitchFamily="34" charset="0"/>
              </a:rPr>
              <a:t>.</a:t>
            </a:r>
            <a:endParaRPr sz="1867"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3874267"/>
            <a:ext cx="5260389" cy="2921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479" y="3825678"/>
            <a:ext cx="4635600" cy="30181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9" y="-253669"/>
            <a:ext cx="182763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7"/>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8" y="6115505"/>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301" y="6453148"/>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65" y="1737545"/>
            <a:ext cx="4807896" cy="49507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3" y="2408394"/>
            <a:ext cx="4880642" cy="3517903"/>
          </a:xfrm>
          <a:prstGeom prst="rect">
            <a:avLst/>
          </a:prstGeom>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l="4011" r="6923"/>
          <a:stretch/>
        </p:blipFill>
        <p:spPr>
          <a:xfrm>
            <a:off x="3800131" y="1091586"/>
            <a:ext cx="4315297" cy="3140148"/>
          </a:xfrm>
        </p:spPr>
      </p:pic>
    </p:spTree>
    <p:extLst>
      <p:ext uri="{BB962C8B-B14F-4D97-AF65-F5344CB8AC3E}">
        <p14:creationId xmlns:p14="http://schemas.microsoft.com/office/powerpoint/2010/main" val="1915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2" name="Content Placeholder 1">
            <a:extLst>
              <a:ext uri="{FF2B5EF4-FFF2-40B4-BE49-F238E27FC236}">
                <a16:creationId xmlns:a16="http://schemas.microsoft.com/office/drawing/2014/main" id="{B92B8E69-E73E-4E1D-954F-046C55CE123A}"/>
              </a:ext>
            </a:extLst>
          </p:cNvPr>
          <p:cNvSpPr>
            <a:spLocks noGrp="1"/>
          </p:cNvSpPr>
          <p:nvPr>
            <p:ph idx="1"/>
          </p:nvPr>
        </p:nvSpPr>
        <p:spPr>
          <a:xfrm>
            <a:off x="2024237" y="1652243"/>
            <a:ext cx="10464841" cy="2071703"/>
          </a:xfrm>
        </p:spPr>
        <p:txBody>
          <a:bodyPr spcFirstLastPara="1" vert="horz" wrap="square" lIns="121920" tIns="60960" rIns="121920" bIns="60960" rtlCol="0" anchor="t" anchorCtr="0">
            <a:noAutofit/>
          </a:bodyPr>
          <a:lstStyle/>
          <a:p>
            <a:pPr lvl="1">
              <a:buNone/>
            </a:pPr>
            <a:r>
              <a:rPr lang="en-US" sz="2133" dirty="0">
                <a:solidFill>
                  <a:schemeClr val="tx1"/>
                </a:solidFill>
                <a:latin typeface="Agency FB" panose="020B0503020202020204" pitchFamily="34" charset="0"/>
              </a:rPr>
              <a:t> </a:t>
            </a:r>
          </a:p>
          <a:p>
            <a:pPr lvl="1" algn="l">
              <a:buNone/>
            </a:pPr>
            <a:endParaRPr lang="en-US" sz="2133" dirty="0">
              <a:solidFill>
                <a:schemeClr val="tx1"/>
              </a:solidFill>
              <a:latin typeface="Agency FB" panose="020B0503020202020204" pitchFamily="34" charset="0"/>
            </a:endParaRPr>
          </a:p>
          <a:p>
            <a:pPr lvl="1" algn="l">
              <a:buNone/>
            </a:pPr>
            <a:r>
              <a:rPr lang="en-US" sz="2133" dirty="0">
                <a:solidFill>
                  <a:schemeClr val="tx1"/>
                </a:solidFill>
                <a:latin typeface="Apri"/>
              </a:rPr>
              <a:t> </a:t>
            </a:r>
            <a:r>
              <a:rPr lang="en-US" sz="1867" dirty="0">
                <a:solidFill>
                  <a:schemeClr val="tx1"/>
                </a:solidFill>
                <a:latin typeface="Apri"/>
              </a:rPr>
              <a:t>Diagnostic testing using </a:t>
            </a:r>
            <a:r>
              <a:rPr lang="en-US" sz="1867" b="1" dirty="0">
                <a:solidFill>
                  <a:schemeClr val="tx1"/>
                </a:solidFill>
                <a:latin typeface="Apri"/>
              </a:rPr>
              <a:t>serology</a:t>
            </a:r>
            <a:r>
              <a:rPr lang="en-US" sz="1867" dirty="0">
                <a:solidFill>
                  <a:schemeClr val="tx1"/>
                </a:solidFill>
                <a:latin typeface="Apri"/>
              </a:rPr>
              <a:t> for toxoplasmosis should be </a:t>
            </a:r>
            <a:r>
              <a:rPr lang="en-US" sz="1867" b="1" dirty="0">
                <a:solidFill>
                  <a:schemeClr val="tx1"/>
                </a:solidFill>
                <a:latin typeface="Apri"/>
              </a:rPr>
              <a:t>performed if there is clinical suspicion of acute toxoplasmosis during pregnancy</a:t>
            </a:r>
            <a:r>
              <a:rPr lang="en-US" sz="1867" dirty="0">
                <a:solidFill>
                  <a:schemeClr val="tx1"/>
                </a:solidFill>
                <a:latin typeface="Apri"/>
              </a:rPr>
              <a:t>, such as</a:t>
            </a:r>
          </a:p>
          <a:p>
            <a:pPr lvl="1" algn="l">
              <a:buNone/>
            </a:pPr>
            <a:r>
              <a:rPr lang="en-US" sz="1867" dirty="0">
                <a:solidFill>
                  <a:schemeClr val="tx1"/>
                </a:solidFill>
                <a:latin typeface="Apri"/>
              </a:rPr>
              <a:t> - </a:t>
            </a:r>
            <a:r>
              <a:rPr lang="en-US" sz="1867" b="1" dirty="0">
                <a:solidFill>
                  <a:srgbClr val="FF0000"/>
                </a:solidFill>
                <a:latin typeface="Apri"/>
              </a:rPr>
              <a:t>A high clinical suspicion of acute infection</a:t>
            </a:r>
            <a:r>
              <a:rPr lang="en-US" sz="1867" dirty="0">
                <a:solidFill>
                  <a:srgbClr val="FF0000"/>
                </a:solidFill>
                <a:latin typeface="Apri"/>
              </a:rPr>
              <a:t> in the mother </a:t>
            </a:r>
            <a:r>
              <a:rPr lang="en-US" sz="1867" dirty="0">
                <a:solidFill>
                  <a:schemeClr val="tx1"/>
                </a:solidFill>
                <a:latin typeface="Apri"/>
              </a:rPr>
              <a:t>based on symptoms (</a:t>
            </a:r>
            <a:r>
              <a:rPr lang="en-US" sz="1867" dirty="0" err="1">
                <a:solidFill>
                  <a:schemeClr val="tx1"/>
                </a:solidFill>
                <a:latin typeface="Apri"/>
              </a:rPr>
              <a:t>eg</a:t>
            </a:r>
            <a:r>
              <a:rPr lang="en-US" sz="1867" dirty="0">
                <a:solidFill>
                  <a:schemeClr val="tx1"/>
                </a:solidFill>
                <a:latin typeface="Apri"/>
              </a:rPr>
              <a:t>, fever and adenopathy, particularly cervical). </a:t>
            </a:r>
          </a:p>
          <a:p>
            <a:pPr lvl="1" algn="l">
              <a:buNone/>
            </a:pPr>
            <a:r>
              <a:rPr lang="en-US" sz="1867" dirty="0">
                <a:solidFill>
                  <a:schemeClr val="tx1"/>
                </a:solidFill>
                <a:latin typeface="Apri"/>
              </a:rPr>
              <a:t> -</a:t>
            </a:r>
            <a:r>
              <a:rPr lang="en-US" sz="1867" b="1" dirty="0" err="1">
                <a:solidFill>
                  <a:srgbClr val="FF0000"/>
                </a:solidFill>
                <a:latin typeface="Apri"/>
              </a:rPr>
              <a:t>Ultrasonographic</a:t>
            </a:r>
            <a:r>
              <a:rPr lang="en-US" sz="1867" b="1" dirty="0">
                <a:solidFill>
                  <a:srgbClr val="FF0000"/>
                </a:solidFill>
                <a:latin typeface="Apri"/>
              </a:rPr>
              <a:t> abnormalities in the fetus </a:t>
            </a:r>
            <a:r>
              <a:rPr lang="en-US" sz="1867" dirty="0">
                <a:solidFill>
                  <a:schemeClr val="tx1"/>
                </a:solidFill>
                <a:latin typeface="Apri"/>
              </a:rPr>
              <a:t>that suggest congenital toxoplasmosis (</a:t>
            </a:r>
            <a:r>
              <a:rPr lang="en-US" sz="1867" dirty="0" err="1">
                <a:solidFill>
                  <a:schemeClr val="tx1"/>
                </a:solidFill>
                <a:latin typeface="Apri"/>
              </a:rPr>
              <a:t>eg</a:t>
            </a:r>
            <a:r>
              <a:rPr lang="en-US" sz="1867" dirty="0">
                <a:solidFill>
                  <a:schemeClr val="tx1"/>
                </a:solidFill>
                <a:latin typeface="Apri"/>
              </a:rPr>
              <a:t>, intracranial hyperechogenic foci or calcifications and/or cerebral ventricular dilation)</a:t>
            </a:r>
          </a:p>
          <a:p>
            <a:endParaRPr lang="en-US" sz="2400" dirty="0">
              <a:solidFill>
                <a:schemeClr val="tx1"/>
              </a:solidFill>
              <a:latin typeface="Apri"/>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9" y="-253669"/>
            <a:ext cx="182763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7"/>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8" y="6115505"/>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301" y="6453148"/>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5" name="Content Placeholder 1">
            <a:extLst>
              <a:ext uri="{FF2B5EF4-FFF2-40B4-BE49-F238E27FC236}">
                <a16:creationId xmlns:a16="http://schemas.microsoft.com/office/drawing/2014/main" id="{9D5BC378-4046-4071-9BD2-A95ABEDF8BE0}"/>
              </a:ext>
            </a:extLst>
          </p:cNvPr>
          <p:cNvSpPr txBox="1">
            <a:spLocks/>
          </p:cNvSpPr>
          <p:nvPr/>
        </p:nvSpPr>
        <p:spPr>
          <a:xfrm>
            <a:off x="2578335" y="4196454"/>
            <a:ext cx="9356643" cy="2298263"/>
          </a:xfrm>
          <a:prstGeom prst="rect">
            <a:avLst/>
          </a:prstGeom>
        </p:spPr>
        <p:txBody>
          <a:bodyPr vert="horz" lIns="121920" tIns="60960" rIns="121920" bIns="60960" rtlCol="0">
            <a:noAutofit/>
          </a:bodyPr>
          <a:lstStyle/>
          <a:p>
            <a:pPr marL="457189" indent="-457189" defTabSz="1219170" rtl="1">
              <a:spcBef>
                <a:spcPct val="20000"/>
              </a:spcBef>
              <a:defRPr/>
            </a:pPr>
            <a:r>
              <a:rPr lang="en-US" sz="1867" b="1" u="sng" dirty="0">
                <a:solidFill>
                  <a:srgbClr val="0070C0"/>
                </a:solidFill>
                <a:latin typeface="Apri"/>
                <a:cs typeface="Arial"/>
                <a:sym typeface="Arial"/>
              </a:rPr>
              <a:t>Maternal diagnosis </a:t>
            </a:r>
            <a:r>
              <a:rPr lang="en-US" sz="1867" dirty="0">
                <a:solidFill>
                  <a:srgbClr val="2F4A8A">
                    <a:lumMod val="75000"/>
                    <a:lumOff val="25000"/>
                  </a:srgbClr>
                </a:solidFill>
                <a:latin typeface="Apri"/>
                <a:cs typeface="Arial"/>
                <a:sym typeface="Arial"/>
              </a:rPr>
              <a:t>: initially IGG-IGM antibody       confirmatory test (avidity- serial test )</a:t>
            </a:r>
            <a:endParaRPr lang="en-US" sz="1867" dirty="0">
              <a:solidFill>
                <a:srgbClr val="000000"/>
              </a:solidFill>
              <a:latin typeface="Apri"/>
              <a:cs typeface="Arial"/>
              <a:sym typeface="Arial"/>
            </a:endParaRPr>
          </a:p>
          <a:p>
            <a:pPr marL="457189" indent="-457189" defTabSz="1219170" rtl="1">
              <a:spcBef>
                <a:spcPct val="20000"/>
              </a:spcBef>
              <a:defRPr/>
            </a:pPr>
            <a:r>
              <a:rPr lang="en-US" sz="1867" b="1" u="sng" dirty="0">
                <a:solidFill>
                  <a:srgbClr val="0070C0"/>
                </a:solidFill>
                <a:latin typeface="Apri"/>
                <a:cs typeface="Arial"/>
                <a:sym typeface="Arial"/>
              </a:rPr>
              <a:t>Fetal diagnosis </a:t>
            </a:r>
            <a:r>
              <a:rPr lang="en-US" sz="1867" dirty="0">
                <a:solidFill>
                  <a:srgbClr val="2F4A8A">
                    <a:lumMod val="75000"/>
                    <a:lumOff val="25000"/>
                  </a:srgbClr>
                </a:solidFill>
                <a:latin typeface="Apri"/>
                <a:cs typeface="Arial"/>
                <a:sym typeface="Arial"/>
              </a:rPr>
              <a:t>:amniotic fluid </a:t>
            </a:r>
            <a:r>
              <a:rPr lang="en-US" sz="1867" b="1" dirty="0">
                <a:solidFill>
                  <a:srgbClr val="2F4A8A">
                    <a:lumMod val="75000"/>
                    <a:lumOff val="25000"/>
                  </a:srgbClr>
                </a:solidFill>
                <a:latin typeface="Apri"/>
                <a:cs typeface="Arial"/>
                <a:sym typeface="Arial"/>
              </a:rPr>
              <a:t>PCR</a:t>
            </a:r>
            <a:r>
              <a:rPr lang="en-US" sz="1867" dirty="0">
                <a:solidFill>
                  <a:srgbClr val="2F4A8A">
                    <a:lumMod val="75000"/>
                    <a:lumOff val="25000"/>
                  </a:srgbClr>
                </a:solidFill>
                <a:latin typeface="Apri"/>
                <a:cs typeface="Arial"/>
                <a:sym typeface="Arial"/>
              </a:rPr>
              <a:t> – </a:t>
            </a:r>
            <a:r>
              <a:rPr lang="en-US" sz="1867" b="1" dirty="0">
                <a:solidFill>
                  <a:srgbClr val="2F4A8A">
                    <a:lumMod val="75000"/>
                    <a:lumOff val="25000"/>
                  </a:srgbClr>
                </a:solidFill>
                <a:latin typeface="Apri"/>
                <a:cs typeface="Arial"/>
                <a:sym typeface="Arial"/>
              </a:rPr>
              <a:t>monthly US</a:t>
            </a:r>
          </a:p>
          <a:p>
            <a:pPr marL="457189" indent="-457189" defTabSz="1219170" rtl="1">
              <a:spcBef>
                <a:spcPct val="20000"/>
              </a:spcBef>
              <a:defRPr/>
            </a:pPr>
            <a:r>
              <a:rPr lang="en-US" sz="1867" dirty="0">
                <a:solidFill>
                  <a:srgbClr val="2F4A8A">
                    <a:lumMod val="75000"/>
                    <a:lumOff val="25000"/>
                  </a:srgbClr>
                </a:solidFill>
                <a:latin typeface="Apri"/>
                <a:cs typeface="Arial"/>
                <a:sym typeface="Arial"/>
              </a:rPr>
              <a:t> If suspicion of congenital toxoplasmosis has arisen because of an </a:t>
            </a:r>
            <a:r>
              <a:rPr lang="en-US" sz="1867" dirty="0">
                <a:solidFill>
                  <a:srgbClr val="00B050"/>
                </a:solidFill>
                <a:latin typeface="Apri"/>
                <a:cs typeface="Arial"/>
                <a:sym typeface="Arial"/>
              </a:rPr>
              <a:t>abnormal ultrasound scan of the fetus</a:t>
            </a:r>
            <a:r>
              <a:rPr lang="en-US" sz="1867" dirty="0">
                <a:solidFill>
                  <a:srgbClr val="2F4A8A">
                    <a:lumMod val="75000"/>
                    <a:lumOff val="25000"/>
                  </a:srgbClr>
                </a:solidFill>
                <a:latin typeface="Apri"/>
                <a:cs typeface="Arial"/>
                <a:sym typeface="Arial"/>
              </a:rPr>
              <a:t>, an amniocentesis(</a:t>
            </a:r>
            <a:r>
              <a:rPr lang="en-US" sz="1867" dirty="0">
                <a:solidFill>
                  <a:srgbClr val="00B050"/>
                </a:solidFill>
                <a:latin typeface="Apri"/>
                <a:cs typeface="Arial"/>
                <a:sym typeface="Arial"/>
              </a:rPr>
              <a:t>2</a:t>
            </a:r>
            <a:r>
              <a:rPr lang="en-US" sz="1867" baseline="30000" dirty="0">
                <a:solidFill>
                  <a:srgbClr val="00B050"/>
                </a:solidFill>
                <a:latin typeface="Apri"/>
                <a:cs typeface="Arial"/>
                <a:sym typeface="Arial"/>
              </a:rPr>
              <a:t>nd</a:t>
            </a:r>
            <a:r>
              <a:rPr lang="en-US" sz="1867" dirty="0">
                <a:solidFill>
                  <a:srgbClr val="00B050"/>
                </a:solidFill>
                <a:latin typeface="Apri"/>
                <a:cs typeface="Arial"/>
                <a:sym typeface="Arial"/>
              </a:rPr>
              <a:t> trimester </a:t>
            </a:r>
            <a:r>
              <a:rPr lang="en-US" sz="1867" dirty="0">
                <a:solidFill>
                  <a:srgbClr val="2F4A8A">
                    <a:lumMod val="75000"/>
                    <a:lumOff val="25000"/>
                  </a:srgbClr>
                </a:solidFill>
                <a:latin typeface="Apri"/>
                <a:cs typeface="Arial"/>
                <a:sym typeface="Arial"/>
              </a:rPr>
              <a:t>) can be performed. </a:t>
            </a:r>
            <a:r>
              <a:rPr lang="en-US" sz="1867" dirty="0">
                <a:solidFill>
                  <a:srgbClr val="FF0000"/>
                </a:solidFill>
                <a:latin typeface="Apri"/>
                <a:cs typeface="Arial"/>
                <a:sym typeface="Arial"/>
              </a:rPr>
              <a:t>Polymerase chain reaction (PCR) analysis of amniotic fluid </a:t>
            </a:r>
            <a:r>
              <a:rPr lang="en-US" sz="1867" dirty="0">
                <a:solidFill>
                  <a:srgbClr val="2F4A8A">
                    <a:lumMod val="75000"/>
                    <a:lumOff val="25000"/>
                  </a:srgbClr>
                </a:solidFill>
                <a:latin typeface="Apri"/>
                <a:cs typeface="Arial"/>
                <a:sym typeface="Arial"/>
              </a:rPr>
              <a:t>is highly accurate for the identification of T. </a:t>
            </a:r>
            <a:r>
              <a:rPr lang="en-US" sz="1867" dirty="0" err="1">
                <a:solidFill>
                  <a:srgbClr val="2F4A8A">
                    <a:lumMod val="75000"/>
                    <a:lumOff val="25000"/>
                  </a:srgbClr>
                </a:solidFill>
                <a:latin typeface="Apri"/>
                <a:cs typeface="Arial"/>
                <a:sym typeface="Arial"/>
              </a:rPr>
              <a:t>gondii</a:t>
            </a:r>
            <a:r>
              <a:rPr lang="en-US" sz="1867" dirty="0">
                <a:solidFill>
                  <a:srgbClr val="2F4A8A">
                    <a:lumMod val="75000"/>
                    <a:lumOff val="25000"/>
                  </a:srgbClr>
                </a:solidFill>
                <a:latin typeface="Apri"/>
                <a:cs typeface="Arial"/>
                <a:sym typeface="Arial"/>
              </a:rPr>
              <a:t>.</a:t>
            </a:r>
          </a:p>
          <a:p>
            <a:pPr marL="457189" indent="-457189" defTabSz="1219170" rtl="1">
              <a:spcBef>
                <a:spcPct val="20000"/>
              </a:spcBef>
              <a:defRPr/>
            </a:pPr>
            <a:r>
              <a:rPr lang="en-US" sz="1867" b="1" u="sng" dirty="0">
                <a:solidFill>
                  <a:srgbClr val="0070C0"/>
                </a:solidFill>
                <a:latin typeface="Apri"/>
                <a:cs typeface="Arial"/>
                <a:sym typeface="Arial"/>
              </a:rPr>
              <a:t>Neonatal infection </a:t>
            </a:r>
            <a:r>
              <a:rPr lang="en-US" sz="1867" dirty="0">
                <a:solidFill>
                  <a:srgbClr val="2F4A8A">
                    <a:lumMod val="75000"/>
                    <a:lumOff val="25000"/>
                  </a:srgbClr>
                </a:solidFill>
                <a:latin typeface="Apri"/>
                <a:cs typeface="Arial"/>
                <a:sym typeface="Arial"/>
              </a:rPr>
              <a:t>: Serological test , brain imaging , CNS and ophthalmologic evaluation </a:t>
            </a:r>
          </a:p>
          <a:p>
            <a:pPr marL="457189" indent="-457189" algn="r" defTabSz="1219170" rtl="1">
              <a:spcBef>
                <a:spcPct val="20000"/>
              </a:spcBef>
              <a:buFont typeface="Arial" pitchFamily="34" charset="0"/>
              <a:buChar char="•"/>
              <a:defRPr/>
            </a:pPr>
            <a:endParaRPr lang="en-US" sz="1867" dirty="0">
              <a:solidFill>
                <a:srgbClr val="2F4A8A">
                  <a:lumMod val="75000"/>
                  <a:lumOff val="25000"/>
                </a:srgbClr>
              </a:solidFill>
              <a:latin typeface="Apri"/>
              <a:cs typeface="Arial"/>
              <a:sym typeface="Arial"/>
            </a:endParaRPr>
          </a:p>
          <a:p>
            <a:pPr marL="457189" indent="-457189" algn="r" defTabSz="1219170" rtl="1">
              <a:spcBef>
                <a:spcPct val="20000"/>
              </a:spcBef>
              <a:buFont typeface="Arial" pitchFamily="34" charset="0"/>
              <a:buChar char="•"/>
              <a:defRPr/>
            </a:pPr>
            <a:endParaRPr lang="en-US" sz="1867" dirty="0">
              <a:solidFill>
                <a:srgbClr val="000000"/>
              </a:solidFill>
              <a:latin typeface="Apri"/>
              <a:cs typeface="Arial"/>
              <a:sym typeface="Arial"/>
            </a:endParaRPr>
          </a:p>
          <a:p>
            <a:pPr algn="r" defTabSz="1219170" rtl="1">
              <a:spcBef>
                <a:spcPct val="20000"/>
              </a:spcBef>
              <a:defRPr/>
            </a:pPr>
            <a:endParaRPr lang="en-US" sz="1867" dirty="0">
              <a:solidFill>
                <a:srgbClr val="2F4A8A"/>
              </a:solidFill>
              <a:latin typeface="Apri"/>
              <a:cs typeface="Arial"/>
              <a:sym typeface="Arial"/>
            </a:endParaRPr>
          </a:p>
        </p:txBody>
      </p:sp>
      <p:sp>
        <p:nvSpPr>
          <p:cNvPr id="17" name="Title 2">
            <a:extLst>
              <a:ext uri="{FF2B5EF4-FFF2-40B4-BE49-F238E27FC236}">
                <a16:creationId xmlns:a16="http://schemas.microsoft.com/office/drawing/2014/main" id="{5408BB49-E701-49E0-957F-B9B5A2922F14}"/>
              </a:ext>
            </a:extLst>
          </p:cNvPr>
          <p:cNvSpPr>
            <a:spLocks noGrp="1"/>
          </p:cNvSpPr>
          <p:nvPr>
            <p:ph type="title"/>
          </p:nvPr>
        </p:nvSpPr>
        <p:spPr>
          <a:xfrm>
            <a:off x="1" y="1362863"/>
            <a:ext cx="3810027" cy="865597"/>
          </a:xfrm>
        </p:spPr>
        <p:txBody>
          <a:bodyPr spcFirstLastPara="1" vert="horz" wrap="square" lIns="121920" tIns="60960" rIns="121920" bIns="60960" rtlCol="0" anchor="t" anchorCtr="0">
            <a:normAutofit fontScale="90000"/>
          </a:bodyPr>
          <a:lstStyle/>
          <a:p>
            <a:pPr algn="l"/>
            <a:r>
              <a:rPr lang="en-US" sz="2667"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Should all pregnant women be screened ? </a:t>
            </a:r>
          </a:p>
        </p:txBody>
      </p:sp>
      <p:sp>
        <p:nvSpPr>
          <p:cNvPr id="19" name="عنصر نائب للمحتوى 1"/>
          <p:cNvSpPr txBox="1">
            <a:spLocks/>
          </p:cNvSpPr>
          <p:nvPr/>
        </p:nvSpPr>
        <p:spPr>
          <a:xfrm>
            <a:off x="3333688" y="571480"/>
            <a:ext cx="8858312" cy="1143008"/>
          </a:xfrm>
          <a:prstGeom prst="rect">
            <a:avLst/>
          </a:prstGeom>
        </p:spPr>
        <p:txBody>
          <a:bodyPr vert="horz" lIns="121920" tIns="60960" rIns="121920" bIns="60960" rtlCol="1">
            <a:normAutofit/>
          </a:bodyPr>
          <a:lstStyle/>
          <a:p>
            <a:pPr marL="457189" indent="-457189" defTabSz="1219170" rtl="1">
              <a:spcBef>
                <a:spcPct val="20000"/>
              </a:spcBef>
              <a:defRPr/>
            </a:pPr>
            <a:endParaRPr lang="ar-SA" sz="2133" dirty="0">
              <a:solidFill>
                <a:srgbClr val="2F4A8A">
                  <a:lumMod val="75000"/>
                  <a:lumOff val="25000"/>
                </a:srgbClr>
              </a:solidFill>
              <a:latin typeface="Arpil"/>
              <a:cs typeface="Arial"/>
              <a:sym typeface="Arial"/>
            </a:endParaRPr>
          </a:p>
        </p:txBody>
      </p:sp>
      <p:sp>
        <p:nvSpPr>
          <p:cNvPr id="21" name="Title 2">
            <a:extLst>
              <a:ext uri="{FF2B5EF4-FFF2-40B4-BE49-F238E27FC236}">
                <a16:creationId xmlns:a16="http://schemas.microsoft.com/office/drawing/2014/main" id="{CCFF3C86-1995-44EA-8413-4733CAE52E30}"/>
              </a:ext>
            </a:extLst>
          </p:cNvPr>
          <p:cNvSpPr txBox="1">
            <a:spLocks/>
          </p:cNvSpPr>
          <p:nvPr/>
        </p:nvSpPr>
        <p:spPr>
          <a:xfrm>
            <a:off x="168339" y="2399862"/>
            <a:ext cx="2667019" cy="779107"/>
          </a:xfrm>
          <a:prstGeom prst="rect">
            <a:avLst/>
          </a:prstGeom>
        </p:spPr>
        <p:txBody>
          <a:bodyPr vert="horz" lIns="121920" tIns="60960" rIns="121920" bIns="60960" rtlCol="0" anchor="t">
            <a:normAutofit/>
          </a:bodyPr>
          <a:lstStyle/>
          <a:p>
            <a:pPr defTabSz="1219170" rtl="1">
              <a:spcBef>
                <a:spcPct val="0"/>
              </a:spcBef>
              <a:defRPr/>
            </a:pPr>
            <a:r>
              <a:rPr lang="en-US" sz="3733" b="1" dirty="0">
                <a:ln w="10541" cmpd="sng">
                  <a:solidFill>
                    <a:srgbClr val="7EACEC">
                      <a:shade val="88000"/>
                      <a:satMod val="110000"/>
                    </a:srgbClr>
                  </a:solidFill>
                  <a:prstDash val="solid"/>
                </a:ln>
                <a:gradFill>
                  <a:gsLst>
                    <a:gs pos="0">
                      <a:srgbClr val="7EACEC">
                        <a:tint val="40000"/>
                        <a:satMod val="250000"/>
                      </a:srgbClr>
                    </a:gs>
                    <a:gs pos="9000">
                      <a:srgbClr val="7EACEC">
                        <a:tint val="52000"/>
                        <a:satMod val="300000"/>
                      </a:srgbClr>
                    </a:gs>
                    <a:gs pos="50000">
                      <a:srgbClr val="7EACEC">
                        <a:shade val="20000"/>
                        <a:satMod val="300000"/>
                      </a:srgbClr>
                    </a:gs>
                    <a:gs pos="79000">
                      <a:srgbClr val="7EACEC">
                        <a:tint val="52000"/>
                        <a:satMod val="300000"/>
                      </a:srgbClr>
                    </a:gs>
                    <a:gs pos="100000">
                      <a:srgbClr val="7EACEC">
                        <a:tint val="40000"/>
                        <a:satMod val="250000"/>
                      </a:srgbClr>
                    </a:gs>
                  </a:gsLst>
                  <a:lin ang="5400000"/>
                </a:gradFill>
                <a:latin typeface="Arial"/>
                <a:ea typeface="+mj-ea"/>
                <a:cs typeface="Arial"/>
                <a:sym typeface="Arial"/>
              </a:rPr>
              <a:t>Diagnosis </a:t>
            </a:r>
          </a:p>
        </p:txBody>
      </p:sp>
      <p:sp>
        <p:nvSpPr>
          <p:cNvPr id="22" name="Title 2">
            <a:extLst>
              <a:ext uri="{FF2B5EF4-FFF2-40B4-BE49-F238E27FC236}">
                <a16:creationId xmlns:a16="http://schemas.microsoft.com/office/drawing/2014/main" id="{4025018F-0625-4D30-BAF8-8A7A470C76F6}"/>
              </a:ext>
            </a:extLst>
          </p:cNvPr>
          <p:cNvSpPr txBox="1">
            <a:spLocks/>
          </p:cNvSpPr>
          <p:nvPr/>
        </p:nvSpPr>
        <p:spPr>
          <a:xfrm>
            <a:off x="2772021" y="5506733"/>
            <a:ext cx="3810027" cy="500067"/>
          </a:xfrm>
          <a:prstGeom prst="rect">
            <a:avLst/>
          </a:prstGeom>
        </p:spPr>
        <p:txBody>
          <a:bodyPr vert="horz" lIns="121920" tIns="60960" rIns="121920" bIns="60960" rtlCol="0" anchor="t">
            <a:noAutofit/>
          </a:bodyPr>
          <a:lstStyle/>
          <a:p>
            <a:pPr defTabSz="1219170" rtl="1">
              <a:spcBef>
                <a:spcPct val="0"/>
              </a:spcBef>
              <a:defRPr/>
            </a:pPr>
            <a:endParaRPr lang="en-US" sz="2667" b="1" u="sng" dirty="0">
              <a:solidFill>
                <a:srgbClr val="0070C0"/>
              </a:solidFill>
              <a:latin typeface="Arial"/>
              <a:ea typeface="+mj-ea"/>
              <a:cs typeface="Arial"/>
              <a:sym typeface="Arial"/>
            </a:endParaRPr>
          </a:p>
        </p:txBody>
      </p:sp>
      <p:sp>
        <p:nvSpPr>
          <p:cNvPr id="23" name="Content Placeholder 1">
            <a:extLst>
              <a:ext uri="{FF2B5EF4-FFF2-40B4-BE49-F238E27FC236}">
                <a16:creationId xmlns:a16="http://schemas.microsoft.com/office/drawing/2014/main" id="{2F03F943-A8F7-4C25-BC06-D43D4870694F}"/>
              </a:ext>
            </a:extLst>
          </p:cNvPr>
          <p:cNvSpPr txBox="1">
            <a:spLocks/>
          </p:cNvSpPr>
          <p:nvPr/>
        </p:nvSpPr>
        <p:spPr>
          <a:xfrm>
            <a:off x="3962400" y="5792498"/>
            <a:ext cx="8187376" cy="1065503"/>
          </a:xfrm>
          <a:prstGeom prst="rect">
            <a:avLst/>
          </a:prstGeom>
        </p:spPr>
        <p:txBody>
          <a:bodyPr vert="horz" lIns="121920" tIns="60960" rIns="121920" bIns="60960" rtlCol="0">
            <a:normAutofit/>
          </a:bodyPr>
          <a:lstStyle/>
          <a:p>
            <a:pPr marL="457189" indent="-457189" algn="r" defTabSz="1219170" rtl="1">
              <a:spcBef>
                <a:spcPct val="20000"/>
              </a:spcBef>
              <a:buFont typeface="Arial" pitchFamily="34" charset="0"/>
              <a:buChar char="•"/>
              <a:defRPr/>
            </a:pPr>
            <a:endParaRPr lang="en-US" sz="2667" dirty="0">
              <a:solidFill>
                <a:srgbClr val="2F4A8A"/>
              </a:solidFill>
              <a:latin typeface="Arial"/>
              <a:cs typeface="Arial"/>
              <a:sym typeface="Arial"/>
            </a:endParaRPr>
          </a:p>
        </p:txBody>
      </p:sp>
      <p:sp>
        <p:nvSpPr>
          <p:cNvPr id="3" name="TextBox 2"/>
          <p:cNvSpPr txBox="1"/>
          <p:nvPr/>
        </p:nvSpPr>
        <p:spPr>
          <a:xfrm>
            <a:off x="3376334" y="744428"/>
            <a:ext cx="7955400" cy="1528945"/>
          </a:xfrm>
          <a:prstGeom prst="rect">
            <a:avLst/>
          </a:prstGeom>
          <a:noFill/>
        </p:spPr>
        <p:txBody>
          <a:bodyPr wrap="square" rtlCol="0">
            <a:spAutoFit/>
          </a:bodyPr>
          <a:lstStyle/>
          <a:p>
            <a:pPr defTabSz="1219170">
              <a:buClr>
                <a:srgbClr val="000000"/>
              </a:buClr>
            </a:pPr>
            <a:r>
              <a:rPr lang="en-US" sz="1867" kern="0" dirty="0">
                <a:solidFill>
                  <a:srgbClr val="7EACEC">
                    <a:lumMod val="50000"/>
                  </a:srgbClr>
                </a:solidFill>
                <a:latin typeface="Arial"/>
                <a:cs typeface="Arial"/>
                <a:sym typeface="Arial"/>
              </a:rPr>
              <a:t>• ACOG </a:t>
            </a:r>
            <a:r>
              <a:rPr lang="en-US" sz="1867" kern="0" dirty="0">
                <a:solidFill>
                  <a:srgbClr val="FF0000"/>
                </a:solidFill>
                <a:latin typeface="Arial"/>
                <a:cs typeface="Arial"/>
                <a:sym typeface="Arial"/>
              </a:rPr>
              <a:t>does not recommend </a:t>
            </a:r>
            <a:r>
              <a:rPr lang="en-US" sz="1867" kern="0" dirty="0">
                <a:solidFill>
                  <a:srgbClr val="7EACEC">
                    <a:lumMod val="50000"/>
                  </a:srgbClr>
                </a:solidFill>
                <a:latin typeface="Arial"/>
                <a:cs typeface="Arial"/>
                <a:sym typeface="Arial"/>
              </a:rPr>
              <a:t>universal screening for toxoplasmosis in </a:t>
            </a:r>
          </a:p>
          <a:p>
            <a:pPr defTabSz="1219170">
              <a:buClr>
                <a:srgbClr val="000000"/>
              </a:buClr>
            </a:pPr>
            <a:r>
              <a:rPr lang="en-US" sz="1867" kern="0" dirty="0">
                <a:solidFill>
                  <a:srgbClr val="7EACEC">
                    <a:lumMod val="50000"/>
                  </a:srgbClr>
                </a:solidFill>
                <a:latin typeface="Arial"/>
                <a:cs typeface="Arial"/>
                <a:sym typeface="Arial"/>
              </a:rPr>
              <a:t>women of childbearing age or those who are already pregnant.</a:t>
            </a:r>
          </a:p>
          <a:p>
            <a:pPr defTabSz="1219170">
              <a:buClr>
                <a:srgbClr val="000000"/>
              </a:buClr>
            </a:pPr>
            <a:r>
              <a:rPr lang="en-US" sz="1867" kern="0" dirty="0">
                <a:solidFill>
                  <a:srgbClr val="7EACEC">
                    <a:lumMod val="50000"/>
                  </a:srgbClr>
                </a:solidFill>
                <a:latin typeface="Arial"/>
                <a:cs typeface="Arial"/>
                <a:sym typeface="Arial"/>
              </a:rPr>
              <a:t> • Some countries with a higher </a:t>
            </a:r>
            <a:r>
              <a:rPr lang="en-US" sz="1867" kern="0" dirty="0" err="1">
                <a:solidFill>
                  <a:srgbClr val="7EACEC">
                    <a:lumMod val="50000"/>
                  </a:srgbClr>
                </a:solidFill>
                <a:latin typeface="Arial"/>
                <a:cs typeface="Arial"/>
                <a:sym typeface="Arial"/>
              </a:rPr>
              <a:t>seroprevalence</a:t>
            </a:r>
            <a:r>
              <a:rPr lang="en-US" sz="1867" kern="0" dirty="0">
                <a:solidFill>
                  <a:srgbClr val="7EACEC">
                    <a:lumMod val="50000"/>
                  </a:srgbClr>
                </a:solidFill>
                <a:latin typeface="Arial"/>
                <a:cs typeface="Arial"/>
                <a:sym typeface="Arial"/>
              </a:rPr>
              <a:t> for Toxoplasma </a:t>
            </a:r>
            <a:r>
              <a:rPr lang="en-US" sz="1867" kern="0" dirty="0" err="1">
                <a:solidFill>
                  <a:srgbClr val="7EACEC">
                    <a:lumMod val="50000"/>
                  </a:srgbClr>
                </a:solidFill>
                <a:latin typeface="Arial"/>
                <a:cs typeface="Arial"/>
                <a:sym typeface="Arial"/>
              </a:rPr>
              <a:t>gondii</a:t>
            </a:r>
            <a:r>
              <a:rPr lang="en-US" sz="1867" kern="0" dirty="0">
                <a:solidFill>
                  <a:srgbClr val="7EACEC">
                    <a:lumMod val="50000"/>
                  </a:srgbClr>
                </a:solidFill>
                <a:latin typeface="Arial"/>
                <a:cs typeface="Arial"/>
                <a:sym typeface="Arial"/>
              </a:rPr>
              <a:t>, </a:t>
            </a:r>
          </a:p>
          <a:p>
            <a:pPr defTabSz="1219170">
              <a:buClr>
                <a:srgbClr val="000000"/>
              </a:buClr>
            </a:pPr>
            <a:r>
              <a:rPr lang="en-US" sz="1867" kern="0" dirty="0">
                <a:solidFill>
                  <a:srgbClr val="7EACEC">
                    <a:lumMod val="50000"/>
                  </a:srgbClr>
                </a:solidFill>
                <a:latin typeface="Arial"/>
                <a:cs typeface="Arial"/>
                <a:sym typeface="Arial"/>
              </a:rPr>
              <a:t>such as France, </a:t>
            </a:r>
            <a:r>
              <a:rPr lang="en-US" sz="1867" kern="0" dirty="0">
                <a:solidFill>
                  <a:srgbClr val="FF0000"/>
                </a:solidFill>
                <a:latin typeface="Arial"/>
                <a:cs typeface="Arial"/>
                <a:sym typeface="Arial"/>
              </a:rPr>
              <a:t>perform</a:t>
            </a:r>
            <a:r>
              <a:rPr lang="en-US" sz="1867" kern="0" dirty="0">
                <a:solidFill>
                  <a:srgbClr val="7EACEC">
                    <a:lumMod val="50000"/>
                  </a:srgbClr>
                </a:solidFill>
                <a:latin typeface="Arial"/>
                <a:cs typeface="Arial"/>
                <a:sym typeface="Arial"/>
              </a:rPr>
              <a:t> </a:t>
            </a:r>
            <a:r>
              <a:rPr lang="en-US" sz="1867" kern="0" dirty="0">
                <a:solidFill>
                  <a:srgbClr val="FF0000"/>
                </a:solidFill>
                <a:latin typeface="Arial"/>
                <a:cs typeface="Arial"/>
                <a:sym typeface="Arial"/>
              </a:rPr>
              <a:t>routine</a:t>
            </a:r>
            <a:r>
              <a:rPr lang="en-US" sz="1867" kern="0" dirty="0">
                <a:solidFill>
                  <a:srgbClr val="7EACEC">
                    <a:lumMod val="50000"/>
                  </a:srgbClr>
                </a:solidFill>
                <a:latin typeface="Arial"/>
                <a:cs typeface="Arial"/>
                <a:sym typeface="Arial"/>
              </a:rPr>
              <a:t> </a:t>
            </a:r>
            <a:r>
              <a:rPr lang="en-US" sz="1867" kern="0" dirty="0">
                <a:solidFill>
                  <a:srgbClr val="FF0000"/>
                </a:solidFill>
                <a:latin typeface="Arial"/>
                <a:cs typeface="Arial"/>
                <a:sym typeface="Arial"/>
              </a:rPr>
              <a:t>screening</a:t>
            </a:r>
            <a:r>
              <a:rPr lang="en-US" sz="1867" kern="0" dirty="0">
                <a:solidFill>
                  <a:srgbClr val="7EACEC">
                    <a:lumMod val="50000"/>
                  </a:srgbClr>
                </a:solidFill>
                <a:latin typeface="Arial"/>
                <a:cs typeface="Arial"/>
                <a:sym typeface="Arial"/>
              </a:rPr>
              <a:t> for women of childbearing </a:t>
            </a:r>
          </a:p>
          <a:p>
            <a:pPr defTabSz="1219170">
              <a:buClr>
                <a:srgbClr val="000000"/>
              </a:buClr>
            </a:pPr>
            <a:r>
              <a:rPr lang="en-US" sz="1867" kern="0" dirty="0">
                <a:solidFill>
                  <a:srgbClr val="7EACEC">
                    <a:lumMod val="50000"/>
                  </a:srgbClr>
                </a:solidFill>
                <a:latin typeface="Arial"/>
                <a:cs typeface="Arial"/>
                <a:sym typeface="Arial"/>
              </a:rPr>
              <a:t>age and during pregnancy</a:t>
            </a:r>
            <a:r>
              <a:rPr lang="en-US" sz="1867" kern="0" dirty="0">
                <a:solidFill>
                  <a:srgbClr val="000000"/>
                </a:solidFill>
                <a:latin typeface="Arial"/>
                <a:cs typeface="Arial"/>
                <a:sym typeface="Arial"/>
              </a:rPr>
              <a:t>.</a:t>
            </a:r>
          </a:p>
        </p:txBody>
      </p:sp>
    </p:spTree>
    <p:extLst>
      <p:ext uri="{BB962C8B-B14F-4D97-AF65-F5344CB8AC3E}">
        <p14:creationId xmlns:p14="http://schemas.microsoft.com/office/powerpoint/2010/main" val="43077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 Toxoplasma-specific </a:t>
            </a:r>
            <a:r>
              <a:rPr lang="en-US" dirty="0" err="1">
                <a:solidFill>
                  <a:srgbClr val="FF0000"/>
                </a:solidFill>
              </a:rPr>
              <a:t>IgG</a:t>
            </a:r>
            <a:r>
              <a:rPr lang="en-US" dirty="0">
                <a:solidFill>
                  <a:srgbClr val="FF0000"/>
                </a:solidFill>
              </a:rPr>
              <a:t> avidity index</a:t>
            </a:r>
          </a:p>
          <a:p>
            <a:r>
              <a:rPr lang="en-US" sz="3200" dirty="0"/>
              <a:t> it is useful in pregnant women who have detectable </a:t>
            </a:r>
            <a:r>
              <a:rPr lang="en-US" sz="3200" dirty="0" err="1"/>
              <a:t>IgG</a:t>
            </a:r>
            <a:r>
              <a:rPr lang="en-US" sz="3200" dirty="0"/>
              <a:t> and </a:t>
            </a:r>
            <a:r>
              <a:rPr lang="en-US" sz="3200" dirty="0" err="1"/>
              <a:t>IgM</a:t>
            </a:r>
            <a:r>
              <a:rPr lang="en-US" sz="3200" dirty="0"/>
              <a:t> as it identifies recent versus chronic infection</a:t>
            </a:r>
          </a:p>
          <a:p>
            <a:r>
              <a:rPr lang="en-US" sz="3200" dirty="0"/>
              <a:t> • A high avidity result in the first 12 to 16 weeks of pregnancy rules out infection acquired during pregnancy.</a:t>
            </a:r>
          </a:p>
          <a:p>
            <a:r>
              <a:rPr lang="en-US" sz="3200" dirty="0"/>
              <a:t> • Low avidity confirms recent infection</a:t>
            </a:r>
            <a:r>
              <a:rPr lang="en-US" dirty="0"/>
              <a:t> </a:t>
            </a:r>
          </a:p>
        </p:txBody>
      </p:sp>
    </p:spTree>
    <p:extLst>
      <p:ext uri="{BB962C8B-B14F-4D97-AF65-F5344CB8AC3E}">
        <p14:creationId xmlns:p14="http://schemas.microsoft.com/office/powerpoint/2010/main" val="216057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lvl="0"/>
            <a:r>
              <a:rPr lang="en-US" u="sng" kern="1200" dirty="0">
                <a:solidFill>
                  <a:srgbClr val="0070C0"/>
                </a:solidFill>
              </a:rPr>
              <a:t>Immunosuppressed patient </a:t>
            </a:r>
            <a:br>
              <a:rPr lang="en-US" u="sng" kern="1200" dirty="0">
                <a:solidFill>
                  <a:srgbClr val="0070C0"/>
                </a:solidFill>
              </a:rPr>
            </a:br>
            <a:endParaRPr lang="ar-JO" dirty="0"/>
          </a:p>
        </p:txBody>
      </p:sp>
      <p:sp>
        <p:nvSpPr>
          <p:cNvPr id="4" name="Content Placeholder 1">
            <a:extLst>
              <a:ext uri="{FF2B5EF4-FFF2-40B4-BE49-F238E27FC236}">
                <a16:creationId xmlns:a16="http://schemas.microsoft.com/office/drawing/2014/main" id="{2F03F943-A8F7-4C25-BC06-D43D4870694F}"/>
              </a:ext>
            </a:extLst>
          </p:cNvPr>
          <p:cNvSpPr txBox="1">
            <a:spLocks noGrp="1"/>
          </p:cNvSpPr>
          <p:nvPr>
            <p:ph idx="1"/>
          </p:nvPr>
        </p:nvSpPr>
        <p:spPr>
          <a:prstGeom prst="rect">
            <a:avLst/>
          </a:prstGeom>
        </p:spPr>
        <p:txBody>
          <a:bodyPr spcFirstLastPara="1" vert="horz" wrap="square" lIns="121920" tIns="60960" rIns="121920" bIns="60960" rtlCol="0" anchor="t" anchorCtr="0">
            <a:normAutofit/>
          </a:bodyPr>
          <a:lstStyle/>
          <a:p>
            <a:pPr marL="457189" indent="-457189" defTabSz="1219170" rtl="1">
              <a:spcBef>
                <a:spcPct val="20000"/>
              </a:spcBef>
              <a:buClrTx/>
              <a:buSzTx/>
              <a:buNone/>
              <a:defRPr/>
            </a:pPr>
            <a:r>
              <a:rPr lang="en-US" kern="1200" dirty="0">
                <a:latin typeface="Apri"/>
              </a:rPr>
              <a:t>by direct observation of the parasite in stained tissue sections, cerebrospinal fluid </a:t>
            </a:r>
            <a:r>
              <a:rPr lang="en-US" kern="1200" dirty="0">
                <a:solidFill>
                  <a:srgbClr val="FF0000"/>
                </a:solidFill>
                <a:latin typeface="Apri"/>
              </a:rPr>
              <a:t>(CSF)</a:t>
            </a:r>
            <a:r>
              <a:rPr lang="en-US" kern="1200" dirty="0">
                <a:latin typeface="Apri"/>
              </a:rPr>
              <a:t>, or other biopsy material. These techniques are used less frequently because of the difficulty of obtaining these specimens. Parasites can also be isolated from blood or other body fluids (for example, CSF)</a:t>
            </a:r>
          </a:p>
          <a:p>
            <a:pPr marL="457189" indent="-457189" algn="r" defTabSz="1219170" rtl="1">
              <a:spcBef>
                <a:spcPct val="20000"/>
              </a:spcBef>
              <a:buClrTx/>
              <a:buSzTx/>
              <a:buFont typeface="Arial" pitchFamily="34" charset="0"/>
              <a:buChar char="•"/>
              <a:defRPr/>
            </a:pPr>
            <a:endParaRPr lang="en-US" sz="2667" kern="1200" dirty="0">
              <a:solidFill>
                <a:schemeClr val="tx1"/>
              </a:solidFill>
              <a:latin typeface="+mn-lt"/>
              <a:ea typeface="+mn-ea"/>
              <a:cs typeface="+mn-cs"/>
            </a:endParaRPr>
          </a:p>
        </p:txBody>
      </p:sp>
    </p:spTree>
    <p:extLst>
      <p:ext uri="{BB962C8B-B14F-4D97-AF65-F5344CB8AC3E}">
        <p14:creationId xmlns:p14="http://schemas.microsoft.com/office/powerpoint/2010/main" val="8240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2" name="Content Placeholder 1">
            <a:extLst>
              <a:ext uri="{FF2B5EF4-FFF2-40B4-BE49-F238E27FC236}">
                <a16:creationId xmlns:a16="http://schemas.microsoft.com/office/drawing/2014/main" id="{FF23C2E4-EEC4-4FAE-94A9-EA22065D902F}"/>
              </a:ext>
            </a:extLst>
          </p:cNvPr>
          <p:cNvSpPr>
            <a:spLocks noGrp="1"/>
          </p:cNvSpPr>
          <p:nvPr>
            <p:ph idx="1"/>
          </p:nvPr>
        </p:nvSpPr>
        <p:spPr>
          <a:xfrm>
            <a:off x="380961" y="1000109"/>
            <a:ext cx="5810291" cy="5429288"/>
          </a:xfrm>
        </p:spPr>
        <p:txBody>
          <a:bodyPr spcFirstLastPara="1" vert="horz" wrap="square" lIns="121920" tIns="60960" rIns="121920" bIns="60960" rtlCol="0" anchor="t" anchorCtr="0">
            <a:normAutofit fontScale="92500" lnSpcReduction="20000"/>
          </a:bodyPr>
          <a:lstStyle/>
          <a:p>
            <a:r>
              <a:rPr lang="en-US" sz="2667" dirty="0">
                <a:latin typeface="Apri"/>
              </a:rPr>
              <a:t>In suspected acute maternal infection to prevent fetal infection should extend </a:t>
            </a:r>
            <a:r>
              <a:rPr lang="en-US" sz="2667" dirty="0">
                <a:solidFill>
                  <a:srgbClr val="FF0000"/>
                </a:solidFill>
                <a:latin typeface="Apri"/>
              </a:rPr>
              <a:t>until delivery </a:t>
            </a:r>
            <a:r>
              <a:rPr lang="en-US" sz="2667" dirty="0">
                <a:latin typeface="Apri"/>
              </a:rPr>
              <a:t>. </a:t>
            </a:r>
          </a:p>
          <a:p>
            <a:pPr algn="l">
              <a:buNone/>
            </a:pPr>
            <a:endParaRPr lang="en-US" sz="2667" dirty="0">
              <a:latin typeface="Apri"/>
            </a:endParaRPr>
          </a:p>
          <a:p>
            <a:pPr algn="l">
              <a:buNone/>
            </a:pPr>
            <a:r>
              <a:rPr lang="en-US" sz="2667" dirty="0">
                <a:latin typeface="Apri"/>
              </a:rPr>
              <a:t> infection </a:t>
            </a:r>
            <a:r>
              <a:rPr lang="en-US" sz="2667" dirty="0">
                <a:solidFill>
                  <a:srgbClr val="00B050"/>
                </a:solidFill>
                <a:latin typeface="Apri"/>
              </a:rPr>
              <a:t>&lt;18 week                                                              </a:t>
            </a:r>
          </a:p>
          <a:p>
            <a:pPr algn="l">
              <a:buNone/>
            </a:pPr>
            <a:endParaRPr lang="en-US" sz="2667" dirty="0">
              <a:latin typeface="Apri"/>
            </a:endParaRPr>
          </a:p>
          <a:p>
            <a:pPr algn="l">
              <a:buNone/>
            </a:pPr>
            <a:r>
              <a:rPr lang="en-US" sz="2667" dirty="0" err="1">
                <a:solidFill>
                  <a:srgbClr val="0070C0"/>
                </a:solidFill>
                <a:latin typeface="Apri"/>
              </a:rPr>
              <a:t>Spiramycin</a:t>
            </a:r>
            <a:r>
              <a:rPr lang="en-US" sz="2667" dirty="0">
                <a:solidFill>
                  <a:srgbClr val="0070C0"/>
                </a:solidFill>
                <a:latin typeface="Apri"/>
              </a:rPr>
              <a:t> + monthly US </a:t>
            </a:r>
          </a:p>
          <a:p>
            <a:pPr algn="l">
              <a:buNone/>
            </a:pPr>
            <a:r>
              <a:rPr lang="en-US" sz="2667" dirty="0">
                <a:latin typeface="Apri"/>
              </a:rPr>
              <a:t>Prevents transplacental transmission</a:t>
            </a:r>
          </a:p>
          <a:p>
            <a:pPr algn="l">
              <a:buNone/>
            </a:pPr>
            <a:r>
              <a:rPr lang="en-US" sz="2667" dirty="0">
                <a:latin typeface="Apri"/>
              </a:rPr>
              <a:t> of toxoplasma but does not treat the fetus </a:t>
            </a:r>
          </a:p>
          <a:p>
            <a:pPr algn="l">
              <a:buNone/>
            </a:pPr>
            <a:endParaRPr lang="en-US" sz="2667" dirty="0">
              <a:latin typeface="Apri"/>
            </a:endParaRPr>
          </a:p>
          <a:p>
            <a:pPr algn="l">
              <a:buNone/>
            </a:pPr>
            <a:r>
              <a:rPr lang="en-US" sz="2667" dirty="0">
                <a:latin typeface="Apri"/>
              </a:rPr>
              <a:t>3 gm daily until delivery (1gm every 8h)</a:t>
            </a:r>
          </a:p>
          <a:p>
            <a:pPr algn="l">
              <a:buNone/>
            </a:pPr>
            <a:endParaRPr lang="en-US" sz="2667" dirty="0">
              <a:latin typeface="Apri"/>
            </a:endParaRPr>
          </a:p>
          <a:p>
            <a:pPr algn="l">
              <a:buNone/>
            </a:pPr>
            <a:r>
              <a:rPr lang="en-US" sz="2667" dirty="0">
                <a:latin typeface="Apri"/>
              </a:rPr>
              <a:t>If  infection in the fetus </a:t>
            </a:r>
            <a:r>
              <a:rPr lang="en-US" sz="2667" dirty="0">
                <a:solidFill>
                  <a:srgbClr val="FF0000"/>
                </a:solidFill>
                <a:latin typeface="Apri"/>
              </a:rPr>
              <a:t>is documented or suspected</a:t>
            </a:r>
            <a:r>
              <a:rPr lang="en-US" sz="2667" dirty="0">
                <a:latin typeface="Apri"/>
              </a:rPr>
              <a:t>:</a:t>
            </a:r>
          </a:p>
          <a:p>
            <a:pPr algn="l">
              <a:buNone/>
            </a:pPr>
            <a:r>
              <a:rPr lang="en-US" sz="2667" dirty="0">
                <a:solidFill>
                  <a:schemeClr val="accent1">
                    <a:lumMod val="75000"/>
                  </a:schemeClr>
                </a:solidFill>
                <a:latin typeface="Apri"/>
              </a:rPr>
              <a:t> - Pyrimethamine, sulfadiazine and leucovorin</a:t>
            </a:r>
          </a:p>
        </p:txBody>
      </p:sp>
      <p:sp>
        <p:nvSpPr>
          <p:cNvPr id="3" name="Title 2">
            <a:extLst>
              <a:ext uri="{FF2B5EF4-FFF2-40B4-BE49-F238E27FC236}">
                <a16:creationId xmlns:a16="http://schemas.microsoft.com/office/drawing/2014/main" id="{7DBDF0B9-6FB9-4FBF-9D89-C56FF65341CC}"/>
              </a:ext>
            </a:extLst>
          </p:cNvPr>
          <p:cNvSpPr>
            <a:spLocks noGrp="1"/>
          </p:cNvSpPr>
          <p:nvPr>
            <p:ph type="title"/>
          </p:nvPr>
        </p:nvSpPr>
        <p:spPr>
          <a:xfrm>
            <a:off x="2682528" y="288489"/>
            <a:ext cx="3889729" cy="711623"/>
          </a:xfrm>
        </p:spPr>
        <p:txBody>
          <a:bodyPr spcFirstLastPara="1" vert="horz" wrap="square" lIns="121920" tIns="60960" rIns="121920" bIns="60960" rtlCol="0" anchor="t" anchorCtr="0">
            <a:normAutofit fontScale="90000"/>
          </a:bodyPr>
          <a:lstStyle/>
          <a:p>
            <a:pPr algn="l"/>
            <a:r>
              <a:rPr lang="en-US" sz="4800"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Management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9" y="-253669"/>
            <a:ext cx="182763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7"/>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8" y="6115505"/>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301" y="6453148"/>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873047CB-194A-4D10-AC89-179141EBD846}"/>
              </a:ext>
            </a:extLst>
          </p:cNvPr>
          <p:cNvSpPr txBox="1"/>
          <p:nvPr/>
        </p:nvSpPr>
        <p:spPr>
          <a:xfrm>
            <a:off x="6295648" y="58724"/>
            <a:ext cx="5238785" cy="9045874"/>
          </a:xfrm>
          <a:prstGeom prst="rect">
            <a:avLst/>
          </a:prstGeom>
          <a:noFill/>
        </p:spPr>
        <p:txBody>
          <a:bodyPr wrap="square" rtlCol="0">
            <a:spAutoFit/>
          </a:bodyPr>
          <a:lstStyle/>
          <a:p>
            <a:pPr marL="304792" indent="-304792" defTabSz="1219170">
              <a:lnSpc>
                <a:spcPct val="90000"/>
              </a:lnSpc>
              <a:spcBef>
                <a:spcPts val="1333"/>
              </a:spcBef>
              <a:buClr>
                <a:srgbClr val="000000"/>
              </a:buClr>
            </a:pPr>
            <a:r>
              <a:rPr lang="en-US" sz="1867" b="1" kern="0" dirty="0">
                <a:solidFill>
                  <a:srgbClr val="2F4A8A">
                    <a:lumMod val="75000"/>
                    <a:lumOff val="25000"/>
                  </a:srgbClr>
                </a:solidFill>
                <a:latin typeface="Apri"/>
                <a:cs typeface="Arial"/>
                <a:sym typeface="Arial"/>
              </a:rPr>
              <a:t>   Infection </a:t>
            </a:r>
            <a:r>
              <a:rPr lang="en-US" sz="1867" b="1" kern="0" dirty="0">
                <a:solidFill>
                  <a:srgbClr val="00B050"/>
                </a:solidFill>
                <a:latin typeface="Apri"/>
                <a:cs typeface="Arial"/>
                <a:sym typeface="Arial"/>
              </a:rPr>
              <a:t>&gt; 18 weeks</a:t>
            </a:r>
          </a:p>
          <a:p>
            <a:pPr marL="304792" indent="-304792" defTabSz="1219170">
              <a:lnSpc>
                <a:spcPct val="90000"/>
              </a:lnSpc>
              <a:spcBef>
                <a:spcPts val="1333"/>
              </a:spcBef>
              <a:buClr>
                <a:srgbClr val="000000"/>
              </a:buClr>
            </a:pPr>
            <a:endParaRPr lang="en-US" sz="1867" b="1" kern="0" dirty="0">
              <a:solidFill>
                <a:srgbClr val="2F4A8A">
                  <a:lumMod val="75000"/>
                  <a:lumOff val="25000"/>
                </a:srgbClr>
              </a:solidFill>
              <a:latin typeface="Apri"/>
              <a:cs typeface="Arial"/>
              <a:sym typeface="Arial"/>
            </a:endParaRPr>
          </a:p>
          <a:p>
            <a:pPr marL="304792" indent="-304792" defTabSz="1219170">
              <a:lnSpc>
                <a:spcPct val="90000"/>
              </a:lnSpc>
              <a:spcBef>
                <a:spcPts val="1333"/>
              </a:spcBef>
              <a:buClr>
                <a:srgbClr val="000000"/>
              </a:buClr>
            </a:pPr>
            <a:r>
              <a:rPr lang="en-US" sz="1867" b="1" kern="0" dirty="0">
                <a:solidFill>
                  <a:srgbClr val="0070C0"/>
                </a:solidFill>
                <a:latin typeface="Apri"/>
                <a:cs typeface="Arial"/>
                <a:sym typeface="Arial"/>
              </a:rPr>
              <a:t>Pyrimethamine, sulfadiazine, and leucovorin     -  US</a:t>
            </a:r>
          </a:p>
          <a:p>
            <a:pPr marL="304792" indent="-304792" defTabSz="1219170">
              <a:lnSpc>
                <a:spcPct val="90000"/>
              </a:lnSpc>
              <a:spcBef>
                <a:spcPts val="1333"/>
              </a:spcBef>
              <a:buClr>
                <a:srgbClr val="000000"/>
              </a:buClr>
            </a:pPr>
            <a:endParaRPr lang="en-US" sz="1867" b="1" kern="0" dirty="0">
              <a:solidFill>
                <a:srgbClr val="0070C0"/>
              </a:solidFill>
              <a:latin typeface="Apri"/>
              <a:cs typeface="Arial"/>
              <a:sym typeface="Arial"/>
            </a:endParaRPr>
          </a:p>
          <a:p>
            <a:pPr marL="304792" indent="-304792" defTabSz="1219170">
              <a:lnSpc>
                <a:spcPct val="90000"/>
              </a:lnSpc>
              <a:spcBef>
                <a:spcPts val="1333"/>
              </a:spcBef>
              <a:buClr>
                <a:srgbClr val="000000"/>
              </a:buClr>
            </a:pPr>
            <a:endParaRPr lang="en-US" sz="1867" b="1" kern="0" dirty="0">
              <a:solidFill>
                <a:srgbClr val="2F4A8A">
                  <a:lumMod val="75000"/>
                  <a:lumOff val="25000"/>
                </a:srgbClr>
              </a:solidFill>
              <a:latin typeface="Apri"/>
              <a:cs typeface="Arial"/>
              <a:sym typeface="Arial"/>
            </a:endParaRPr>
          </a:p>
          <a:p>
            <a:pPr marL="304792" indent="-304792" defTabSz="1219170">
              <a:lnSpc>
                <a:spcPct val="90000"/>
              </a:lnSpc>
              <a:spcBef>
                <a:spcPts val="1333"/>
              </a:spcBef>
              <a:buClr>
                <a:srgbClr val="000000"/>
              </a:buClr>
            </a:pPr>
            <a:r>
              <a:rPr lang="en-US" sz="1867" b="1" kern="0" dirty="0">
                <a:solidFill>
                  <a:srgbClr val="FF0000"/>
                </a:solidFill>
                <a:latin typeface="Apri"/>
                <a:cs typeface="Arial"/>
                <a:sym typeface="Arial"/>
              </a:rPr>
              <a:t>Pyrimethamine</a:t>
            </a:r>
            <a:r>
              <a:rPr lang="en-US" sz="1867" b="1" kern="0" dirty="0">
                <a:solidFill>
                  <a:srgbClr val="2F4A8A">
                    <a:lumMod val="75000"/>
                    <a:lumOff val="25000"/>
                  </a:srgbClr>
                </a:solidFill>
                <a:latin typeface="Apri"/>
                <a:cs typeface="Arial"/>
                <a:sym typeface="Arial"/>
              </a:rPr>
              <a:t> 100 mg/day orally divided into two doses for two days followed by 50 mg orally daily.</a:t>
            </a:r>
          </a:p>
          <a:p>
            <a:pPr marL="304792" indent="-304792" defTabSz="1219170">
              <a:lnSpc>
                <a:spcPct val="90000"/>
              </a:lnSpc>
              <a:spcBef>
                <a:spcPts val="1333"/>
              </a:spcBef>
              <a:buClr>
                <a:srgbClr val="000000"/>
              </a:buClr>
            </a:pPr>
            <a:r>
              <a:rPr lang="en-US" sz="1867" b="1" kern="0" dirty="0">
                <a:solidFill>
                  <a:srgbClr val="2F4A8A">
                    <a:lumMod val="75000"/>
                    <a:lumOff val="25000"/>
                  </a:srgbClr>
                </a:solidFill>
                <a:latin typeface="Apri"/>
                <a:cs typeface="Arial"/>
                <a:sym typeface="Arial"/>
              </a:rPr>
              <a:t> • </a:t>
            </a:r>
            <a:r>
              <a:rPr lang="en-US" sz="1867" b="1" kern="0" dirty="0">
                <a:solidFill>
                  <a:srgbClr val="FF0000"/>
                </a:solidFill>
                <a:latin typeface="Apri"/>
                <a:cs typeface="Arial"/>
                <a:sym typeface="Arial"/>
              </a:rPr>
              <a:t>Sulfadiazine</a:t>
            </a:r>
            <a:r>
              <a:rPr lang="en-US" sz="1867" b="1" kern="0" dirty="0">
                <a:solidFill>
                  <a:srgbClr val="2F4A8A">
                    <a:lumMod val="75000"/>
                    <a:lumOff val="25000"/>
                  </a:srgbClr>
                </a:solidFill>
                <a:latin typeface="Apri"/>
                <a:cs typeface="Arial"/>
                <a:sym typeface="Arial"/>
              </a:rPr>
              <a:t> 75 mg/kg per dose orally for one dose, followed by 100 mg/kg per day orally divided into two doses (maximum sulfadiazine 4 g/day) .</a:t>
            </a:r>
          </a:p>
          <a:p>
            <a:pPr marL="304792" indent="-304792" defTabSz="1219170">
              <a:lnSpc>
                <a:spcPct val="90000"/>
              </a:lnSpc>
              <a:spcBef>
                <a:spcPts val="1333"/>
              </a:spcBef>
              <a:buClr>
                <a:srgbClr val="000000"/>
              </a:buClr>
            </a:pPr>
            <a:r>
              <a:rPr lang="en-US" sz="1867" b="1" kern="0" dirty="0">
                <a:solidFill>
                  <a:srgbClr val="2F4A8A">
                    <a:lumMod val="75000"/>
                    <a:lumOff val="25000"/>
                  </a:srgbClr>
                </a:solidFill>
                <a:latin typeface="Apri"/>
                <a:cs typeface="Arial"/>
                <a:sym typeface="Arial"/>
              </a:rPr>
              <a:t>• </a:t>
            </a:r>
            <a:r>
              <a:rPr lang="en-US" sz="1867" b="1" kern="0" dirty="0" err="1">
                <a:solidFill>
                  <a:srgbClr val="FF0000"/>
                </a:solidFill>
                <a:latin typeface="Apri"/>
                <a:cs typeface="Arial"/>
                <a:sym typeface="Arial"/>
              </a:rPr>
              <a:t>Folinic</a:t>
            </a:r>
            <a:r>
              <a:rPr lang="en-US" sz="1867" b="1" kern="0" dirty="0">
                <a:solidFill>
                  <a:srgbClr val="FF0000"/>
                </a:solidFill>
                <a:latin typeface="Apri"/>
                <a:cs typeface="Arial"/>
                <a:sym typeface="Arial"/>
              </a:rPr>
              <a:t> acid (leucovorin) </a:t>
            </a:r>
            <a:r>
              <a:rPr lang="en-US" sz="1867" b="1" kern="0" dirty="0">
                <a:solidFill>
                  <a:srgbClr val="2F4A8A">
                    <a:lumMod val="75000"/>
                    <a:lumOff val="25000"/>
                  </a:srgbClr>
                </a:solidFill>
                <a:latin typeface="Apri"/>
                <a:cs typeface="Arial"/>
                <a:sym typeface="Arial"/>
              </a:rPr>
              <a:t>10 to 20 mg/day orally during and one week after pyrimethamine therapy (folic acid is not an appropriate substitute), administered to prevent pyrimethamine-induced hematologic toxicity. (bone marrow suppression) </a:t>
            </a: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r>
              <a:rPr lang="en-US" sz="1867" b="1" kern="0" dirty="0">
                <a:solidFill>
                  <a:srgbClr val="000000"/>
                </a:solidFill>
                <a:latin typeface="Arial"/>
                <a:cs typeface="Arial"/>
                <a:sym typeface="Arial"/>
              </a:rPr>
              <a:t> </a:t>
            </a:r>
          </a:p>
        </p:txBody>
      </p:sp>
    </p:spTree>
    <p:extLst>
      <p:ext uri="{BB962C8B-B14F-4D97-AF65-F5344CB8AC3E}">
        <p14:creationId xmlns:p14="http://schemas.microsoft.com/office/powerpoint/2010/main" val="117453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9" y="-253669"/>
            <a:ext cx="182763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dirty="0">
              <a:solidFill>
                <a:srgbClr val="FFFFFF"/>
              </a:solidFill>
              <a:latin typeface="Arial"/>
              <a:sym typeface="Arial"/>
            </a:endParaRPr>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7"/>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8" y="6115505"/>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301" y="6453148"/>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867" kern="0">
              <a:solidFill>
                <a:srgbClr val="FFFFFF"/>
              </a:solidFill>
              <a:latin typeface="Arial"/>
              <a:sym typeface="Arial"/>
            </a:endParaRPr>
          </a:p>
        </p:txBody>
      </p:sp>
      <p:pic>
        <p:nvPicPr>
          <p:cNvPr id="1026" name="Picture 2" descr="Image">
            <a:extLst>
              <a:ext uri="{FF2B5EF4-FFF2-40B4-BE49-F238E27FC236}">
                <a16:creationId xmlns:a16="http://schemas.microsoft.com/office/drawing/2014/main" id="{7CF50575-AB63-4FD6-ABCA-2271EC72B4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3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لقطة الشاشة 2021-12-27 190413.png"/>
          <p:cNvPicPr>
            <a:picLocks noGrp="1" noChangeAspect="1"/>
          </p:cNvPicPr>
          <p:nvPr>
            <p:ph idx="1"/>
          </p:nvPr>
        </p:nvPicPr>
        <p:blipFill>
          <a:blip r:embed="rId2"/>
          <a:stretch>
            <a:fillRect/>
          </a:stretch>
        </p:blipFill>
        <p:spPr>
          <a:xfrm>
            <a:off x="-59361" y="-132993"/>
            <a:ext cx="12293600" cy="6985000"/>
          </a:xfrm>
          <a:prstGeom prst="rect">
            <a:avLst/>
          </a:prstGeom>
          <a:ln>
            <a:noFill/>
          </a:ln>
          <a:effectLst>
            <a:softEdge rad="112500"/>
          </a:effectLst>
        </p:spPr>
      </p:pic>
    </p:spTree>
    <p:extLst>
      <p:ext uri="{BB962C8B-B14F-4D97-AF65-F5344CB8AC3E}">
        <p14:creationId xmlns:p14="http://schemas.microsoft.com/office/powerpoint/2010/main" val="1804236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400"/>
            <a:ext cx="12293601" cy="6858000"/>
          </a:xfrm>
          <a:prstGeom prst="rect">
            <a:avLst/>
          </a:prstGeom>
        </p:spPr>
      </p:pic>
    </p:spTree>
    <p:extLst>
      <p:ext uri="{BB962C8B-B14F-4D97-AF65-F5344CB8AC3E}">
        <p14:creationId xmlns:p14="http://schemas.microsoft.com/office/powerpoint/2010/main" val="4169638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4401" y="1294861"/>
            <a:ext cx="5488028" cy="41319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68400" y="2413001"/>
            <a:ext cx="4165600" cy="1323439"/>
          </a:xfrm>
          <a:prstGeom prst="rect">
            <a:avLst/>
          </a:prstGeom>
          <a:noFill/>
        </p:spPr>
        <p:txBody>
          <a:bodyPr wrap="square" rtlCol="0">
            <a:spAutoFit/>
          </a:bodyPr>
          <a:lstStyle/>
          <a:p>
            <a:r>
              <a:rPr lang="en-US" sz="80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Rubella </a:t>
            </a:r>
          </a:p>
        </p:txBody>
      </p:sp>
    </p:spTree>
    <p:extLst>
      <p:ext uri="{BB962C8B-B14F-4D97-AF65-F5344CB8AC3E}">
        <p14:creationId xmlns:p14="http://schemas.microsoft.com/office/powerpoint/2010/main" val="204116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C999E4-9572-4649-9388-40EC618B45F7}"/>
              </a:ext>
            </a:extLst>
          </p:cNvPr>
          <p:cNvSpPr>
            <a:spLocks noGrp="1"/>
          </p:cNvSpPr>
          <p:nvPr>
            <p:ph type="title"/>
          </p:nvPr>
        </p:nvSpPr>
        <p:spPr>
          <a:xfrm>
            <a:off x="469900" y="183687"/>
            <a:ext cx="11252200" cy="844447"/>
          </a:xfrm>
        </p:spPr>
        <p:txBody>
          <a:bodyPr/>
          <a:lstStyle/>
          <a:p>
            <a:r>
              <a:rPr lang="en-US" dirty="0">
                <a:solidFill>
                  <a:schemeClr val="accent2">
                    <a:lumMod val="50000"/>
                  </a:schemeClr>
                </a:solidFill>
                <a:cs typeface="Calibri Light"/>
              </a:rPr>
              <a:t>Rubella , German </a:t>
            </a:r>
            <a:r>
              <a:rPr lang="en-US" dirty="0" err="1">
                <a:solidFill>
                  <a:schemeClr val="accent2">
                    <a:lumMod val="50000"/>
                  </a:schemeClr>
                </a:solidFill>
                <a:cs typeface="Calibri Light"/>
              </a:rPr>
              <a:t>measeles</a:t>
            </a:r>
            <a:r>
              <a:rPr lang="en-US" dirty="0">
                <a:solidFill>
                  <a:schemeClr val="accent2">
                    <a:lumMod val="50000"/>
                  </a:schemeClr>
                </a:solidFill>
                <a:cs typeface="Calibri Light"/>
              </a:rPr>
              <a:t> , 3 days – </a:t>
            </a:r>
            <a:r>
              <a:rPr lang="en-US" dirty="0" err="1">
                <a:solidFill>
                  <a:schemeClr val="accent2">
                    <a:lumMod val="50000"/>
                  </a:schemeClr>
                </a:solidFill>
                <a:cs typeface="Calibri Light"/>
              </a:rPr>
              <a:t>measeles</a:t>
            </a:r>
            <a:endParaRPr lang="en-US" dirty="0">
              <a:solidFill>
                <a:schemeClr val="accent2">
                  <a:lumMod val="50000"/>
                </a:schemeClr>
              </a:solidFill>
            </a:endParaRPr>
          </a:p>
        </p:txBody>
      </p:sp>
      <p:sp>
        <p:nvSpPr>
          <p:cNvPr id="2" name="Content Placeholder 1">
            <a:extLst>
              <a:ext uri="{FF2B5EF4-FFF2-40B4-BE49-F238E27FC236}">
                <a16:creationId xmlns:a16="http://schemas.microsoft.com/office/drawing/2014/main" id="{9248150B-218D-4E44-B4A7-C93B0A15E844}"/>
              </a:ext>
            </a:extLst>
          </p:cNvPr>
          <p:cNvSpPr>
            <a:spLocks noGrp="1"/>
          </p:cNvSpPr>
          <p:nvPr>
            <p:ph idx="1"/>
          </p:nvPr>
        </p:nvSpPr>
        <p:spPr>
          <a:xfrm>
            <a:off x="270616" y="1028133"/>
            <a:ext cx="11819785" cy="5829867"/>
          </a:xfrm>
        </p:spPr>
        <p:txBody>
          <a:bodyPr spcFirstLastPara="1" vert="horz" wrap="square" lIns="121920" tIns="60960" rIns="121920" bIns="60960" rtlCol="0" anchor="t" anchorCtr="0">
            <a:normAutofit lnSpcReduction="10000"/>
          </a:bodyPr>
          <a:lstStyle/>
          <a:p>
            <a:r>
              <a:rPr lang="en-US" sz="2667" b="1" dirty="0">
                <a:ea typeface="+mn-lt"/>
                <a:cs typeface="+mn-lt"/>
              </a:rPr>
              <a:t>Rubella virus is togavirus , single-stranded RNA virus</a:t>
            </a:r>
          </a:p>
          <a:p>
            <a:r>
              <a:rPr lang="en-US" sz="2667" dirty="0">
                <a:ea typeface="+mn-lt"/>
                <a:cs typeface="+mn-lt"/>
              </a:rPr>
              <a:t>Primary infection occurs mostly in unvaccinated children and adolescents.</a:t>
            </a:r>
          </a:p>
          <a:p>
            <a:r>
              <a:rPr lang="en-US" sz="2667" dirty="0">
                <a:ea typeface="+mn-lt"/>
                <a:cs typeface="+mn-lt"/>
              </a:rPr>
              <a:t>Vaccination and single rubella infection usually offer lifelong immunity.</a:t>
            </a:r>
          </a:p>
          <a:p>
            <a:r>
              <a:rPr lang="en-US" sz="2667" dirty="0">
                <a:ea typeface="+mn-lt"/>
                <a:cs typeface="+mn-lt"/>
              </a:rPr>
              <a:t>Young children have a milder course than older children an adults </a:t>
            </a:r>
          </a:p>
          <a:p>
            <a:r>
              <a:rPr lang="en-US" sz="2667" b="1" dirty="0">
                <a:ea typeface="+mn-lt"/>
                <a:cs typeface="+mn-lt"/>
              </a:rPr>
              <a:t>Asymptomatic in 50% of cases </a:t>
            </a:r>
          </a:p>
          <a:p>
            <a:r>
              <a:rPr lang="en-US" sz="2667" dirty="0">
                <a:ea typeface="+mn-lt"/>
                <a:cs typeface="+mn-lt"/>
              </a:rPr>
              <a:t>Introduction of Rubella vaccine in 1969 through MMR vaccine has reduced rate of infection in pregnancy to &lt;0.1% .</a:t>
            </a:r>
            <a:endParaRPr lang="en-US" sz="2667" dirty="0"/>
          </a:p>
          <a:p>
            <a:r>
              <a:rPr lang="en-US" sz="2667" b="1" dirty="0">
                <a:ea typeface="+mn-lt"/>
                <a:cs typeface="+mn-lt"/>
              </a:rPr>
              <a:t> </a:t>
            </a:r>
            <a:r>
              <a:rPr lang="en-US" sz="2667" b="1" dirty="0">
                <a:solidFill>
                  <a:srgbClr val="0070C0"/>
                </a:solidFill>
                <a:ea typeface="+mn-lt"/>
                <a:cs typeface="+mn-lt"/>
              </a:rPr>
              <a:t>Transmission</a:t>
            </a:r>
            <a:r>
              <a:rPr lang="en-US" sz="2667" b="1" dirty="0">
                <a:solidFill>
                  <a:schemeClr val="accent1">
                    <a:lumMod val="50000"/>
                    <a:lumOff val="50000"/>
                  </a:schemeClr>
                </a:solidFill>
                <a:ea typeface="+mn-lt"/>
                <a:cs typeface="+mn-lt"/>
              </a:rPr>
              <a:t> :</a:t>
            </a:r>
          </a:p>
          <a:p>
            <a:r>
              <a:rPr lang="en-US" sz="2667" dirty="0">
                <a:ea typeface="+mn-lt"/>
                <a:cs typeface="+mn-lt"/>
              </a:rPr>
              <a:t>Respiratory secretions </a:t>
            </a:r>
          </a:p>
          <a:p>
            <a:r>
              <a:rPr lang="en-US" sz="2667" dirty="0" err="1">
                <a:ea typeface="+mn-lt"/>
                <a:cs typeface="+mn-lt"/>
              </a:rPr>
              <a:t>Transplacental</a:t>
            </a:r>
            <a:r>
              <a:rPr lang="en-US" sz="2667" dirty="0">
                <a:ea typeface="+mn-lt"/>
                <a:cs typeface="+mn-lt"/>
              </a:rPr>
              <a:t> – TORCH infections</a:t>
            </a:r>
          </a:p>
          <a:p>
            <a:pPr marL="0" indent="0">
              <a:buNone/>
            </a:pPr>
            <a:r>
              <a:rPr lang="en-US" sz="2667" b="1" dirty="0">
                <a:ea typeface="+mn-lt"/>
                <a:cs typeface="+mn-lt"/>
              </a:rPr>
              <a:t>* So Screening for antibodies to rubella is routinely performed by obstetricians.</a:t>
            </a:r>
          </a:p>
          <a:p>
            <a:endParaRPr lang="en-US" dirty="0">
              <a:ea typeface="+mn-lt"/>
              <a:cs typeface="+mn-lt"/>
            </a:endParaRPr>
          </a:p>
          <a:p>
            <a:endParaRPr lang="en-US" dirty="0"/>
          </a:p>
          <a:p>
            <a:endParaRPr lang="en-US" dirty="0">
              <a:cs typeface="Calibri"/>
            </a:endParaRPr>
          </a:p>
        </p:txBody>
      </p:sp>
    </p:spTree>
    <p:extLst>
      <p:ext uri="{BB962C8B-B14F-4D97-AF65-F5344CB8AC3E}">
        <p14:creationId xmlns:p14="http://schemas.microsoft.com/office/powerpoint/2010/main" val="405374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183" y="584200"/>
            <a:ext cx="9479635" cy="6273800"/>
          </a:xfrm>
          <a:prstGeom prst="rect">
            <a:avLst/>
          </a:prstGeom>
        </p:spPr>
      </p:pic>
    </p:spTree>
    <p:extLst>
      <p:ext uri="{BB962C8B-B14F-4D97-AF65-F5344CB8AC3E}">
        <p14:creationId xmlns:p14="http://schemas.microsoft.com/office/powerpoint/2010/main" val="134211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133" b="1" dirty="0">
                <a:solidFill>
                  <a:schemeClr val="accent1">
                    <a:lumMod val="50000"/>
                    <a:lumOff val="50000"/>
                  </a:schemeClr>
                </a:solidFill>
              </a:rPr>
              <a:t>risk of congenital rubella syndrome </a:t>
            </a:r>
          </a:p>
          <a:p>
            <a:pPr>
              <a:buFontTx/>
              <a:buChar char="-"/>
            </a:pPr>
            <a:r>
              <a:rPr lang="en-US" dirty="0"/>
              <a:t>Rubella is one of the most complete teratogens, and its effects are worst during organogenesis.</a:t>
            </a:r>
          </a:p>
          <a:p>
            <a:pPr>
              <a:buFontTx/>
              <a:buChar char="-"/>
            </a:pPr>
            <a:r>
              <a:rPr lang="en-US" dirty="0"/>
              <a:t>In the first trimester: 90% ( especially 1-11week of gestation) </a:t>
            </a:r>
          </a:p>
          <a:p>
            <a:pPr>
              <a:buFontTx/>
              <a:buChar char="-"/>
            </a:pPr>
            <a:r>
              <a:rPr lang="en-US" dirty="0"/>
              <a:t>16-20 weeks of gestation: very low ( &lt;1%) </a:t>
            </a:r>
          </a:p>
          <a:p>
            <a:pPr>
              <a:buFontTx/>
              <a:buChar char="-"/>
            </a:pPr>
            <a:r>
              <a:rPr lang="en-US" dirty="0"/>
              <a:t>13-14 weeks’ gestation:50%</a:t>
            </a:r>
          </a:p>
          <a:p>
            <a:pPr>
              <a:buFontTx/>
              <a:buChar char="-"/>
            </a:pPr>
            <a:r>
              <a:rPr lang="en-US" dirty="0"/>
              <a:t>&gt;20 weeks of gestation: no documented cases</a:t>
            </a:r>
          </a:p>
          <a:p>
            <a:pPr>
              <a:buFontTx/>
              <a:buChar char="-"/>
            </a:pPr>
            <a:r>
              <a:rPr lang="en-US" b="0" i="0" u="none" strike="noStrike" dirty="0">
                <a:solidFill>
                  <a:schemeClr val="bg1">
                    <a:lumMod val="50000"/>
                  </a:schemeClr>
                </a:solidFill>
                <a:effectLst/>
                <a:latin typeface="Noto Sans" panose="020B0502040504020204" pitchFamily="34" charset="0"/>
              </a:rPr>
              <a:t>intrauterine growth retardation may be the only sequelae of third trimester infection</a:t>
            </a:r>
            <a:endParaRPr lang="en-US" dirty="0">
              <a:solidFill>
                <a:schemeClr val="bg1">
                  <a:lumMod val="50000"/>
                </a:schemeClr>
              </a:solidFill>
            </a:endParaRPr>
          </a:p>
          <a:p>
            <a:pPr>
              <a:buFontTx/>
              <a:buChar char="-"/>
            </a:pPr>
            <a:r>
              <a:rPr lang="en-US" b="1" dirty="0"/>
              <a:t>So CRS may develop if the mother get infected 4 weeks preconception until 20 weeks gestation </a:t>
            </a:r>
            <a:r>
              <a:rPr lang="en-US" dirty="0"/>
              <a:t>.</a:t>
            </a:r>
          </a:p>
          <a:p>
            <a:pPr>
              <a:buFont typeface="Wingdings" pitchFamily="2" charset="2"/>
              <a:buChar char="§"/>
            </a:pPr>
            <a:r>
              <a:rPr lang="en-US" sz="2133" b="1" dirty="0">
                <a:solidFill>
                  <a:schemeClr val="accent1">
                    <a:lumMod val="50000"/>
                    <a:lumOff val="50000"/>
                  </a:schemeClr>
                </a:solidFill>
              </a:rPr>
              <a:t> Clinical features : </a:t>
            </a:r>
          </a:p>
          <a:p>
            <a:pPr>
              <a:buFontTx/>
              <a:buChar char="-"/>
            </a:pPr>
            <a:r>
              <a:rPr lang="en-US" dirty="0"/>
              <a:t>Miscarriage</a:t>
            </a:r>
          </a:p>
          <a:p>
            <a:pPr>
              <a:buFontTx/>
              <a:buChar char="-"/>
            </a:pPr>
            <a:r>
              <a:rPr lang="en-US" dirty="0"/>
              <a:t>Preterm birth </a:t>
            </a:r>
          </a:p>
          <a:p>
            <a:pPr>
              <a:buFontTx/>
              <a:buChar char="-"/>
            </a:pPr>
            <a:r>
              <a:rPr lang="en-US" dirty="0"/>
              <a:t>Fetal growth restriction </a:t>
            </a:r>
          </a:p>
          <a:p>
            <a:endParaRPr lang="en-US" dirty="0"/>
          </a:p>
        </p:txBody>
      </p:sp>
      <p:sp>
        <p:nvSpPr>
          <p:cNvPr id="3" name="Title 2"/>
          <p:cNvSpPr>
            <a:spLocks noGrp="1"/>
          </p:cNvSpPr>
          <p:nvPr>
            <p:ph type="title"/>
          </p:nvPr>
        </p:nvSpPr>
        <p:spPr/>
        <p:txBody>
          <a:bodyPr/>
          <a:lstStyle/>
          <a:p>
            <a:r>
              <a:rPr lang="en-US" b="1" dirty="0">
                <a:solidFill>
                  <a:schemeClr val="accent1">
                    <a:lumMod val="75000"/>
                  </a:schemeClr>
                </a:solidFill>
              </a:rPr>
              <a:t>Congenital Rubella Syndrome </a:t>
            </a:r>
          </a:p>
        </p:txBody>
      </p:sp>
    </p:spTree>
    <p:extLst>
      <p:ext uri="{BB962C8B-B14F-4D97-AF65-F5344CB8AC3E}">
        <p14:creationId xmlns:p14="http://schemas.microsoft.com/office/powerpoint/2010/main" val="3815576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6272CC-DB5A-968C-238F-DA07DE937089}"/>
              </a:ext>
            </a:extLst>
          </p:cNvPr>
          <p:cNvSpPr>
            <a:spLocks noGrp="1"/>
          </p:cNvSpPr>
          <p:nvPr>
            <p:ph type="subTitle" idx="1"/>
          </p:nvPr>
        </p:nvSpPr>
        <p:spPr>
          <a:xfrm>
            <a:off x="270363" y="1779985"/>
            <a:ext cx="10287200" cy="4530400"/>
          </a:xfrm>
        </p:spPr>
        <p:txBody>
          <a:bodyPr/>
          <a:lstStyle/>
          <a:p>
            <a:pPr marL="194728" indent="0">
              <a:buNone/>
            </a:pPr>
            <a:r>
              <a:rPr lang="en-US" sz="2400" dirty="0">
                <a:solidFill>
                  <a:schemeClr val="tx1">
                    <a:lumMod val="40000"/>
                    <a:lumOff val="60000"/>
                  </a:schemeClr>
                </a:solidFill>
              </a:rPr>
              <a:t>Features of congenital rubella syndrome:</a:t>
            </a:r>
          </a:p>
          <a:p>
            <a:pPr marL="194728" indent="0">
              <a:buNone/>
            </a:pPr>
            <a:endParaRPr lang="en-US" sz="2400" dirty="0">
              <a:solidFill>
                <a:schemeClr val="tx1">
                  <a:lumMod val="40000"/>
                  <a:lumOff val="60000"/>
                </a:schemeClr>
              </a:solidFill>
            </a:endParaRPr>
          </a:p>
          <a:p>
            <a:pPr marL="575719" indent="-380990">
              <a:buFont typeface="Arial" panose="020B0604020202020204" pitchFamily="34" charset="0"/>
              <a:buChar char="•"/>
            </a:pPr>
            <a:r>
              <a:rPr lang="en-US" sz="1867" dirty="0"/>
              <a:t>Cardiac septal defects</a:t>
            </a:r>
          </a:p>
          <a:p>
            <a:pPr marL="575719" indent="-380990">
              <a:buFont typeface="Arial" panose="020B0604020202020204" pitchFamily="34" charset="0"/>
              <a:buChar char="•"/>
            </a:pPr>
            <a:r>
              <a:rPr lang="en-US" sz="1867" dirty="0"/>
              <a:t>Pulmonary stenosis</a:t>
            </a:r>
          </a:p>
          <a:p>
            <a:pPr marL="575719" indent="-380990">
              <a:buFont typeface="Arial" panose="020B0604020202020204" pitchFamily="34" charset="0"/>
              <a:buChar char="•"/>
            </a:pPr>
            <a:r>
              <a:rPr lang="en-US" sz="1867" dirty="0"/>
              <a:t>Microcephaly </a:t>
            </a:r>
          </a:p>
          <a:p>
            <a:pPr marL="575719" indent="-380990">
              <a:buFont typeface="Arial" panose="020B0604020202020204" pitchFamily="34" charset="0"/>
              <a:buChar char="•"/>
            </a:pPr>
            <a:r>
              <a:rPr lang="en-US" sz="1867" dirty="0"/>
              <a:t>Cataracts</a:t>
            </a:r>
          </a:p>
          <a:p>
            <a:pPr marL="575719" indent="-380990">
              <a:buFont typeface="Arial" panose="020B0604020202020204" pitchFamily="34" charset="0"/>
              <a:buChar char="•"/>
            </a:pPr>
            <a:r>
              <a:rPr lang="en-US" sz="1867" dirty="0" err="1"/>
              <a:t>Microphthalmia</a:t>
            </a:r>
            <a:endParaRPr lang="en-US" sz="1867" dirty="0"/>
          </a:p>
          <a:p>
            <a:pPr marL="575719" indent="-380990">
              <a:buFont typeface="Arial" panose="020B0604020202020204" pitchFamily="34" charset="0"/>
              <a:buChar char="•"/>
            </a:pPr>
            <a:r>
              <a:rPr lang="en-US" sz="1867" dirty="0" err="1"/>
              <a:t>Hepatosplenomegaly</a:t>
            </a:r>
            <a:r>
              <a:rPr lang="en-US" sz="1867" dirty="0"/>
              <a:t>. </a:t>
            </a:r>
          </a:p>
          <a:p>
            <a:pPr marL="575719" indent="-380990">
              <a:buFont typeface="Arial" panose="020B0604020202020204" pitchFamily="34" charset="0"/>
              <a:buChar char="•"/>
            </a:pPr>
            <a:endParaRPr lang="en-US" sz="1867" dirty="0"/>
          </a:p>
          <a:p>
            <a:pPr marL="575719" indent="-380990">
              <a:buFont typeface="Arial" panose="020B0604020202020204" pitchFamily="34" charset="0"/>
              <a:buChar char="•"/>
            </a:pPr>
            <a:r>
              <a:rPr lang="en-US" sz="1867" dirty="0"/>
              <a:t>Other abnormalities include sensorineural deafness, intellectual disability, neonatal </a:t>
            </a:r>
            <a:r>
              <a:rPr lang="en-US" sz="1867" dirty="0" err="1"/>
              <a:t>purpura</a:t>
            </a:r>
            <a:r>
              <a:rPr lang="en-US" sz="1867" dirty="0"/>
              <a:t>, and radiolucent bone disease. </a:t>
            </a:r>
          </a:p>
          <a:p>
            <a:pPr marL="575719" indent="-380990">
              <a:buFont typeface="Arial" panose="020B0604020202020204" pitchFamily="34" charset="0"/>
              <a:buChar char="•"/>
            </a:pPr>
            <a:r>
              <a:rPr lang="en-US" sz="2133" dirty="0">
                <a:solidFill>
                  <a:schemeClr val="tx1">
                    <a:lumMod val="40000"/>
                    <a:lumOff val="60000"/>
                  </a:schemeClr>
                </a:solidFill>
              </a:rPr>
              <a:t>Neonates born with congenital rubella may shed the virus for many months and thus be a threat to other inants and to susceptible adults who contact them.</a:t>
            </a:r>
            <a:endParaRPr lang="en-AE" sz="2133" dirty="0">
              <a:solidFill>
                <a:schemeClr val="tx1">
                  <a:lumMod val="40000"/>
                  <a:lumOff val="60000"/>
                </a:schemeClr>
              </a:solidFill>
            </a:endParaRPr>
          </a:p>
        </p:txBody>
      </p:sp>
      <p:sp>
        <p:nvSpPr>
          <p:cNvPr id="3" name="Title 2">
            <a:extLst>
              <a:ext uri="{FF2B5EF4-FFF2-40B4-BE49-F238E27FC236}">
                <a16:creationId xmlns:a16="http://schemas.microsoft.com/office/drawing/2014/main" id="{F9A367EE-3BB4-6C68-BE97-1B3B593AFC14}"/>
              </a:ext>
            </a:extLst>
          </p:cNvPr>
          <p:cNvSpPr>
            <a:spLocks noGrp="1"/>
          </p:cNvSpPr>
          <p:nvPr>
            <p:ph type="title"/>
          </p:nvPr>
        </p:nvSpPr>
        <p:spPr>
          <a:xfrm>
            <a:off x="270363" y="721133"/>
            <a:ext cx="10287200" cy="624000"/>
          </a:xfrm>
        </p:spPr>
        <p:txBody>
          <a:bodyPr/>
          <a:lstStyle/>
          <a:p>
            <a:r>
              <a:rPr lang="en-US" dirty="0"/>
              <a:t>Congenital Rubella Syndrome </a:t>
            </a:r>
            <a:endParaRPr lang="en-AE" dirty="0"/>
          </a:p>
        </p:txBody>
      </p:sp>
      <p:pic>
        <p:nvPicPr>
          <p:cNvPr id="5" name="Picture 4">
            <a:extLst>
              <a:ext uri="{FF2B5EF4-FFF2-40B4-BE49-F238E27FC236}">
                <a16:creationId xmlns:a16="http://schemas.microsoft.com/office/drawing/2014/main" id="{048FF99B-6D18-7CD1-DABB-95084562C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442" y="1606467"/>
            <a:ext cx="4829196" cy="265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80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3F5CA-43FD-9C47-AC7A-4897FD6A1B84}"/>
              </a:ext>
            </a:extLst>
          </p:cNvPr>
          <p:cNvSpPr>
            <a:spLocks noGrp="1"/>
          </p:cNvSpPr>
          <p:nvPr>
            <p:ph type="title"/>
          </p:nvPr>
        </p:nvSpPr>
        <p:spPr/>
        <p:txBody>
          <a:bodyPr/>
          <a:lstStyle/>
          <a:p>
            <a:pPr algn="ctr"/>
            <a:r>
              <a:rPr lang="en-US" dirty="0">
                <a:solidFill>
                  <a:schemeClr val="accent2">
                    <a:lumMod val="50000"/>
                  </a:schemeClr>
                </a:solidFill>
              </a:rPr>
              <a:t>Rubella infection in older children and adult </a:t>
            </a:r>
          </a:p>
        </p:txBody>
      </p:sp>
      <p:sp>
        <p:nvSpPr>
          <p:cNvPr id="6" name="Rectangle: Rounded Corners 5">
            <a:extLst>
              <a:ext uri="{FF2B5EF4-FFF2-40B4-BE49-F238E27FC236}">
                <a16:creationId xmlns:a16="http://schemas.microsoft.com/office/drawing/2014/main" id="{9A39478C-9CDB-974E-88C8-F8D29193F11B}"/>
              </a:ext>
            </a:extLst>
          </p:cNvPr>
          <p:cNvSpPr/>
          <p:nvPr/>
        </p:nvSpPr>
        <p:spPr>
          <a:xfrm>
            <a:off x="228409" y="1005628"/>
            <a:ext cx="5670036" cy="5691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733" b="1" dirty="0">
              <a:solidFill>
                <a:prstClr val="white"/>
              </a:solidFill>
            </a:endParaRPr>
          </a:p>
          <a:p>
            <a:pPr algn="ctr" rtl="0"/>
            <a:r>
              <a:rPr lang="en-US" sz="3733" b="1" dirty="0">
                <a:solidFill>
                  <a:srgbClr val="4D1434">
                    <a:lumMod val="50000"/>
                    <a:lumOff val="50000"/>
                  </a:srgbClr>
                </a:solidFill>
              </a:rPr>
              <a:t>Prodromal phase </a:t>
            </a:r>
          </a:p>
          <a:p>
            <a:pPr algn="l" rtl="0"/>
            <a:r>
              <a:rPr lang="en-US" sz="2400" b="1" dirty="0">
                <a:solidFill>
                  <a:prstClr val="white"/>
                </a:solidFill>
              </a:rPr>
              <a:t>Incubation period :</a:t>
            </a:r>
            <a:r>
              <a:rPr lang="en-US" sz="2400" dirty="0">
                <a:solidFill>
                  <a:prstClr val="white"/>
                </a:solidFill>
              </a:rPr>
              <a:t> 2-3 weeks after infection</a:t>
            </a:r>
          </a:p>
          <a:p>
            <a:pPr algn="l" rtl="0"/>
            <a:r>
              <a:rPr lang="en-US" sz="2400" b="1" dirty="0">
                <a:solidFill>
                  <a:prstClr val="white"/>
                </a:solidFill>
              </a:rPr>
              <a:t>Duration :</a:t>
            </a:r>
            <a:r>
              <a:rPr lang="en-US" sz="2400" dirty="0">
                <a:solidFill>
                  <a:prstClr val="white"/>
                </a:solidFill>
              </a:rPr>
              <a:t> 1-5 days </a:t>
            </a:r>
          </a:p>
          <a:p>
            <a:pPr algn="l" rtl="0"/>
            <a:r>
              <a:rPr lang="en-US" sz="2400" b="1" dirty="0">
                <a:solidFill>
                  <a:prstClr val="white"/>
                </a:solidFill>
              </a:rPr>
              <a:t>Findings : </a:t>
            </a:r>
          </a:p>
          <a:p>
            <a:pPr algn="l" rtl="0"/>
            <a:r>
              <a:rPr lang="en-US" sz="2400" b="1" dirty="0">
                <a:solidFill>
                  <a:schemeClr val="accent2">
                    <a:lumMod val="10000"/>
                  </a:schemeClr>
                </a:solidFill>
              </a:rPr>
              <a:t>Post-auricular and </a:t>
            </a:r>
            <a:r>
              <a:rPr lang="en-US" sz="2400" b="1" dirty="0" err="1">
                <a:solidFill>
                  <a:schemeClr val="accent2">
                    <a:lumMod val="10000"/>
                  </a:schemeClr>
                </a:solidFill>
              </a:rPr>
              <a:t>suboccipital</a:t>
            </a:r>
            <a:r>
              <a:rPr lang="en-US" sz="2400" b="1" dirty="0">
                <a:solidFill>
                  <a:schemeClr val="accent2">
                    <a:lumMod val="10000"/>
                  </a:schemeClr>
                </a:solidFill>
              </a:rPr>
              <a:t> lymphadenopathy </a:t>
            </a:r>
          </a:p>
          <a:p>
            <a:pPr algn="l" rtl="0"/>
            <a:r>
              <a:rPr lang="en-US" sz="2400" dirty="0">
                <a:solidFill>
                  <a:prstClr val="white"/>
                </a:solidFill>
              </a:rPr>
              <a:t>Low-grade fever , mild sore throat , conjunctivitis, headache , and aching joints . </a:t>
            </a:r>
          </a:p>
          <a:p>
            <a:pPr algn="l" rtl="0"/>
            <a:r>
              <a:rPr lang="en-US" sz="2400" b="1" dirty="0" err="1">
                <a:solidFill>
                  <a:schemeClr val="accent2">
                    <a:lumMod val="10000"/>
                  </a:schemeClr>
                </a:solidFill>
              </a:rPr>
              <a:t>Forchheimer</a:t>
            </a:r>
            <a:r>
              <a:rPr lang="en-US" sz="2400" dirty="0">
                <a:solidFill>
                  <a:schemeClr val="accent2">
                    <a:lumMod val="10000"/>
                  </a:schemeClr>
                </a:solidFill>
              </a:rPr>
              <a:t> </a:t>
            </a:r>
            <a:r>
              <a:rPr lang="en-US" sz="2400" b="1" dirty="0">
                <a:solidFill>
                  <a:schemeClr val="accent2">
                    <a:lumMod val="10000"/>
                  </a:schemeClr>
                </a:solidFill>
              </a:rPr>
              <a:t>sign</a:t>
            </a:r>
            <a:r>
              <a:rPr lang="en-US" sz="2400" dirty="0">
                <a:solidFill>
                  <a:schemeClr val="accent2">
                    <a:lumMod val="10000"/>
                  </a:schemeClr>
                </a:solidFill>
              </a:rPr>
              <a:t> </a:t>
            </a:r>
            <a:r>
              <a:rPr lang="en-US" sz="2400" dirty="0">
                <a:solidFill>
                  <a:prstClr val="white"/>
                </a:solidFill>
              </a:rPr>
              <a:t>: </a:t>
            </a:r>
            <a:r>
              <a:rPr lang="en-US" sz="2400" dirty="0" err="1">
                <a:solidFill>
                  <a:prstClr val="white"/>
                </a:solidFill>
              </a:rPr>
              <a:t>enanthem</a:t>
            </a:r>
            <a:r>
              <a:rPr lang="en-US" sz="2400" dirty="0">
                <a:solidFill>
                  <a:prstClr val="white"/>
                </a:solidFill>
              </a:rPr>
              <a:t> of the soft palate </a:t>
            </a:r>
          </a:p>
        </p:txBody>
      </p:sp>
      <p:sp>
        <p:nvSpPr>
          <p:cNvPr id="7" name="Rectangle: Rounded Corners 6">
            <a:extLst>
              <a:ext uri="{FF2B5EF4-FFF2-40B4-BE49-F238E27FC236}">
                <a16:creationId xmlns:a16="http://schemas.microsoft.com/office/drawing/2014/main" id="{21D4F138-B127-E24E-86F7-107BC177EC2B}"/>
              </a:ext>
            </a:extLst>
          </p:cNvPr>
          <p:cNvSpPr/>
          <p:nvPr/>
        </p:nvSpPr>
        <p:spPr>
          <a:xfrm>
            <a:off x="6096000" y="1005631"/>
            <a:ext cx="5867592" cy="5691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000" b="1" dirty="0">
              <a:solidFill>
                <a:srgbClr val="4D1434">
                  <a:lumMod val="50000"/>
                  <a:lumOff val="50000"/>
                </a:srgbClr>
              </a:solidFill>
            </a:endParaRPr>
          </a:p>
          <a:p>
            <a:pPr algn="ctr" rtl="0"/>
            <a:r>
              <a:rPr lang="en-US" sz="3200" b="1" dirty="0">
                <a:solidFill>
                  <a:srgbClr val="4D1434">
                    <a:lumMod val="50000"/>
                    <a:lumOff val="50000"/>
                  </a:srgbClr>
                </a:solidFill>
              </a:rPr>
              <a:t>Exanthem phase</a:t>
            </a:r>
            <a:r>
              <a:rPr lang="en-US" sz="3200" b="1" dirty="0">
                <a:solidFill>
                  <a:prstClr val="white"/>
                </a:solidFill>
              </a:rPr>
              <a:t> </a:t>
            </a:r>
          </a:p>
          <a:p>
            <a:pPr algn="l" rtl="0"/>
            <a:r>
              <a:rPr lang="en-US" sz="2200" b="1" dirty="0">
                <a:solidFill>
                  <a:prstClr val="white"/>
                </a:solidFill>
              </a:rPr>
              <a:t>Duration :  </a:t>
            </a:r>
            <a:r>
              <a:rPr lang="en-US" sz="2200" dirty="0">
                <a:solidFill>
                  <a:prstClr val="white"/>
                </a:solidFill>
              </a:rPr>
              <a:t>lasts 2-3 days </a:t>
            </a:r>
          </a:p>
          <a:p>
            <a:pPr algn="l" rtl="0"/>
            <a:r>
              <a:rPr lang="en-US" sz="2200" b="1" dirty="0">
                <a:solidFill>
                  <a:prstClr val="white"/>
                </a:solidFill>
              </a:rPr>
              <a:t>Findings : </a:t>
            </a:r>
          </a:p>
          <a:p>
            <a:pPr algn="l" rtl="0"/>
            <a:r>
              <a:rPr lang="en-US" sz="2200" b="1" dirty="0">
                <a:solidFill>
                  <a:schemeClr val="accent2">
                    <a:lumMod val="10000"/>
                  </a:schemeClr>
                </a:solidFill>
              </a:rPr>
              <a:t>Erythematous  </a:t>
            </a:r>
            <a:r>
              <a:rPr lang="en-US" sz="2200" b="1" dirty="0" err="1">
                <a:solidFill>
                  <a:schemeClr val="accent2">
                    <a:lumMod val="10000"/>
                  </a:schemeClr>
                </a:solidFill>
              </a:rPr>
              <a:t>maculopapular</a:t>
            </a:r>
            <a:r>
              <a:rPr lang="en-US" sz="2200" b="1" dirty="0">
                <a:solidFill>
                  <a:schemeClr val="accent2">
                    <a:lumMod val="10000"/>
                  </a:schemeClr>
                </a:solidFill>
              </a:rPr>
              <a:t> rash  </a:t>
            </a:r>
            <a:r>
              <a:rPr lang="en-US" sz="2200" dirty="0">
                <a:solidFill>
                  <a:prstClr val="white"/>
                </a:solidFill>
              </a:rPr>
              <a:t>/ Begins from the head ( primarily behind ears ) </a:t>
            </a:r>
            <a:r>
              <a:rPr lang="en-US" sz="2200" dirty="0">
                <a:solidFill>
                  <a:prstClr val="white"/>
                </a:solidFill>
                <a:ea typeface="+mn-lt"/>
                <a:cs typeface="+mn-lt"/>
              </a:rPr>
              <a:t>spreads to the trunk and extremities </a:t>
            </a:r>
            <a:r>
              <a:rPr lang="en-US" sz="2200" b="1" dirty="0">
                <a:solidFill>
                  <a:prstClr val="white"/>
                </a:solidFill>
                <a:ea typeface="+mn-lt"/>
                <a:cs typeface="+mn-lt"/>
              </a:rPr>
              <a:t>within hours</a:t>
            </a:r>
            <a:r>
              <a:rPr lang="en-US" sz="2200" dirty="0">
                <a:solidFill>
                  <a:prstClr val="white"/>
                </a:solidFill>
                <a:ea typeface="+mn-lt"/>
                <a:cs typeface="+mn-lt"/>
              </a:rPr>
              <a:t>.</a:t>
            </a:r>
            <a:r>
              <a:rPr lang="en-US" sz="2200" dirty="0">
                <a:solidFill>
                  <a:prstClr val="white"/>
                </a:solidFill>
              </a:rPr>
              <a:t> / </a:t>
            </a:r>
            <a:r>
              <a:rPr lang="en-US" sz="2200" dirty="0">
                <a:solidFill>
                  <a:srgbClr val="0070C0"/>
                </a:solidFill>
              </a:rPr>
              <a:t>Sparing palms and soles  </a:t>
            </a:r>
            <a:r>
              <a:rPr lang="en-US" sz="2200" dirty="0">
                <a:solidFill>
                  <a:prstClr val="white"/>
                </a:solidFill>
              </a:rPr>
              <a:t>, may associated with mild </a:t>
            </a:r>
            <a:r>
              <a:rPr lang="en-US" sz="2200" b="1" dirty="0" err="1">
                <a:solidFill>
                  <a:prstClr val="white"/>
                </a:solidFill>
              </a:rPr>
              <a:t>pruritis</a:t>
            </a:r>
            <a:r>
              <a:rPr lang="en-US" sz="2200" dirty="0">
                <a:solidFill>
                  <a:prstClr val="white"/>
                </a:solidFill>
              </a:rPr>
              <a:t> .</a:t>
            </a:r>
          </a:p>
          <a:p>
            <a:pPr algn="l" rtl="0"/>
            <a:r>
              <a:rPr lang="en-US" sz="2200" dirty="0">
                <a:solidFill>
                  <a:prstClr val="white"/>
                </a:solidFill>
              </a:rPr>
              <a:t>Polyarthritis .</a:t>
            </a:r>
          </a:p>
          <a:p>
            <a:pPr algn="l" rtl="0"/>
            <a:r>
              <a:rPr lang="en-US" sz="2200" b="1" u="sng" dirty="0">
                <a:solidFill>
                  <a:prstClr val="white"/>
                </a:solidFill>
                <a:ea typeface="+mn-lt"/>
                <a:cs typeface="+mn-lt"/>
              </a:rPr>
              <a:t>People who have rubella infection are most contagious from 1week before to 1 week after the rash appears.</a:t>
            </a:r>
            <a:endParaRPr lang="en-US" sz="2200" b="1" u="sng" dirty="0">
              <a:solidFill>
                <a:prstClr val="white"/>
              </a:solidFill>
            </a:endParaRPr>
          </a:p>
        </p:txBody>
      </p:sp>
    </p:spTree>
    <p:extLst>
      <p:ext uri="{BB962C8B-B14F-4D97-AF65-F5344CB8AC3E}">
        <p14:creationId xmlns:p14="http://schemas.microsoft.com/office/powerpoint/2010/main" val="2339825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94728" indent="0">
              <a:buNone/>
            </a:pPr>
            <a:endParaRPr lang="en-US" dirty="0"/>
          </a:p>
        </p:txBody>
      </p:sp>
      <p:sp>
        <p:nvSpPr>
          <p:cNvPr id="3" name="Title 2"/>
          <p:cNvSpPr>
            <a:spLocks noGrp="1"/>
          </p:cNvSpPr>
          <p:nvPr>
            <p:ph type="title"/>
          </p:nvPr>
        </p:nvSpPr>
        <p:spPr/>
        <p:txBody>
          <a:bodyPr/>
          <a:lstStyle/>
          <a:p>
            <a:r>
              <a:rPr lang="en-US" dirty="0" err="1"/>
              <a:t>Forchheimer</a:t>
            </a:r>
            <a:r>
              <a:rPr lang="en-US" dirty="0"/>
              <a:t> spots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659467"/>
            <a:ext cx="90424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8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 y="32657"/>
            <a:ext cx="12162973" cy="68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12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D71653-051B-FA4A-9E23-8EFF938CC509}"/>
              </a:ext>
            </a:extLst>
          </p:cNvPr>
          <p:cNvSpPr>
            <a:spLocks noGrp="1"/>
          </p:cNvSpPr>
          <p:nvPr>
            <p:ph idx="1"/>
          </p:nvPr>
        </p:nvSpPr>
        <p:spPr>
          <a:xfrm>
            <a:off x="560842" y="213785"/>
            <a:ext cx="11070317" cy="6437439"/>
          </a:xfrm>
        </p:spPr>
        <p:txBody>
          <a:bodyPr>
            <a:normAutofit fontScale="32500" lnSpcReduction="20000"/>
          </a:bodyPr>
          <a:lstStyle/>
          <a:p>
            <a:pPr marL="0" indent="0">
              <a:buNone/>
            </a:pPr>
            <a:r>
              <a:rPr lang="en-US" sz="17066" b="1" dirty="0">
                <a:solidFill>
                  <a:schemeClr val="accent1">
                    <a:lumMod val="50000"/>
                    <a:lumOff val="50000"/>
                  </a:schemeClr>
                </a:solidFill>
              </a:rPr>
              <a:t>Treatment : </a:t>
            </a:r>
          </a:p>
          <a:p>
            <a:pPr>
              <a:buFont typeface="Wingdings" pitchFamily="2" charset="2"/>
              <a:buChar char="§"/>
            </a:pPr>
            <a:r>
              <a:rPr lang="en-US" sz="14933" b="1" dirty="0">
                <a:solidFill>
                  <a:schemeClr val="accent2">
                    <a:lumMod val="75000"/>
                  </a:schemeClr>
                </a:solidFill>
              </a:rPr>
              <a:t>symptomatic treatment : </a:t>
            </a:r>
          </a:p>
          <a:p>
            <a:pPr>
              <a:buFontTx/>
              <a:buChar char="-"/>
            </a:pPr>
            <a:r>
              <a:rPr lang="en-US" sz="14933" dirty="0"/>
              <a:t>Severe pruritus — antihistamines</a:t>
            </a:r>
          </a:p>
          <a:p>
            <a:pPr>
              <a:buFontTx/>
              <a:buChar char="-"/>
            </a:pPr>
            <a:r>
              <a:rPr lang="en-US" sz="14933" dirty="0"/>
              <a:t>Severe </a:t>
            </a:r>
            <a:r>
              <a:rPr lang="en-US" sz="14933" dirty="0" err="1"/>
              <a:t>polyarthritis</a:t>
            </a:r>
            <a:r>
              <a:rPr lang="en-US" sz="14933" dirty="0"/>
              <a:t> — rest + NSAID</a:t>
            </a:r>
          </a:p>
          <a:p>
            <a:pPr>
              <a:buFontTx/>
              <a:buChar char="-"/>
            </a:pPr>
            <a:endParaRPr lang="en-US" sz="4667" dirty="0"/>
          </a:p>
          <a:p>
            <a:pPr marL="0" indent="0">
              <a:buNone/>
            </a:pPr>
            <a:r>
              <a:rPr lang="en-US" sz="4667" dirty="0"/>
              <a:t> </a:t>
            </a:r>
            <a:r>
              <a:rPr lang="en-US" sz="17066" b="1" dirty="0">
                <a:solidFill>
                  <a:schemeClr val="accent1">
                    <a:lumMod val="50000"/>
                    <a:lumOff val="50000"/>
                  </a:schemeClr>
                </a:solidFill>
              </a:rPr>
              <a:t>Prophylaxis : </a:t>
            </a:r>
          </a:p>
          <a:p>
            <a:r>
              <a:rPr lang="en-US" sz="11466" b="1" dirty="0">
                <a:solidFill>
                  <a:schemeClr val="accent2">
                    <a:lumMod val="75000"/>
                  </a:schemeClr>
                </a:solidFill>
              </a:rPr>
              <a:t>Live attenuated virus ( MMR)</a:t>
            </a:r>
          </a:p>
          <a:p>
            <a:endParaRPr lang="en-US" sz="11466" b="1" dirty="0">
              <a:solidFill>
                <a:schemeClr val="accent2">
                  <a:lumMod val="75000"/>
                </a:schemeClr>
              </a:solidFill>
            </a:endParaRPr>
          </a:p>
          <a:p>
            <a:pPr>
              <a:buFontTx/>
              <a:buChar char="-"/>
            </a:pPr>
            <a:r>
              <a:rPr lang="en-US" sz="11466" dirty="0"/>
              <a:t>first dose : 12-15 months of age </a:t>
            </a:r>
          </a:p>
          <a:p>
            <a:pPr>
              <a:buFontTx/>
              <a:buChar char="-"/>
            </a:pPr>
            <a:r>
              <a:rPr lang="en-US" sz="11466" dirty="0"/>
              <a:t>Second dose : 4-6 years of age </a:t>
            </a:r>
          </a:p>
          <a:p>
            <a:pPr>
              <a:buFontTx/>
              <a:buChar char="-"/>
            </a:pPr>
            <a:r>
              <a:rPr lang="en-US" sz="11466" dirty="0"/>
              <a:t>Third dose : 14 years of age</a:t>
            </a:r>
          </a:p>
        </p:txBody>
      </p:sp>
      <p:sp>
        <p:nvSpPr>
          <p:cNvPr id="3" name="AutoShape 2" descr="Congenital rubella syndrome | PPT"/>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48986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6941" y="1297067"/>
            <a:ext cx="11898119" cy="4530400"/>
          </a:xfrm>
        </p:spPr>
        <p:txBody>
          <a:bodyPr/>
          <a:lstStyle/>
          <a:p>
            <a:pPr marL="0" indent="0">
              <a:buNone/>
            </a:pPr>
            <a:r>
              <a:rPr lang="en-US" b="1" dirty="0">
                <a:solidFill>
                  <a:schemeClr val="accent1">
                    <a:lumMod val="50000"/>
                    <a:lumOff val="50000"/>
                  </a:schemeClr>
                </a:solidFill>
                <a:ea typeface="+mn-lt"/>
                <a:cs typeface="+mn-lt"/>
              </a:rPr>
              <a:t>* </a:t>
            </a:r>
            <a:r>
              <a:rPr lang="en-US" sz="2400" b="1" dirty="0">
                <a:solidFill>
                  <a:schemeClr val="accent1">
                    <a:lumMod val="50000"/>
                    <a:lumOff val="50000"/>
                  </a:schemeClr>
                </a:solidFill>
                <a:ea typeface="+mn-lt"/>
                <a:cs typeface="+mn-lt"/>
              </a:rPr>
              <a:t>Acute rubella syndrome is best diagnosed by:</a:t>
            </a:r>
            <a:endParaRPr lang="en-US" sz="2400" dirty="0">
              <a:ea typeface="+mn-lt"/>
              <a:cs typeface="+mn-lt"/>
            </a:endParaRPr>
          </a:p>
          <a:p>
            <a:pPr marL="0" indent="0">
              <a:buNone/>
            </a:pPr>
            <a:r>
              <a:rPr lang="en-US" sz="2400" dirty="0">
                <a:ea typeface="+mn-lt"/>
                <a:cs typeface="+mn-lt"/>
              </a:rPr>
              <a:t>1- Most laboratories use ELISA due to its convenience, sensitivity, and accuracy.</a:t>
            </a:r>
            <a:endParaRPr lang="en-US" sz="2400" b="1" dirty="0">
              <a:solidFill>
                <a:schemeClr val="accent1">
                  <a:lumMod val="50000"/>
                  <a:lumOff val="50000"/>
                </a:schemeClr>
              </a:solidFill>
              <a:ea typeface="+mn-lt"/>
              <a:cs typeface="+mn-lt"/>
            </a:endParaRPr>
          </a:p>
          <a:p>
            <a:pPr>
              <a:buFont typeface="Wingdings" pitchFamily="2" charset="2"/>
              <a:buChar char="§"/>
            </a:pPr>
            <a:r>
              <a:rPr lang="en-US" sz="2400" b="1" dirty="0">
                <a:solidFill>
                  <a:schemeClr val="accent1">
                    <a:lumMod val="50000"/>
                    <a:lumOff val="50000"/>
                  </a:schemeClr>
                </a:solidFill>
                <a:ea typeface="+mn-lt"/>
                <a:cs typeface="+mn-lt"/>
              </a:rPr>
              <a:t> </a:t>
            </a:r>
            <a:r>
              <a:rPr lang="en-US" sz="2400" b="1" dirty="0">
                <a:ea typeface="+mn-lt"/>
                <a:cs typeface="+mn-lt"/>
              </a:rPr>
              <a:t>A fourfold rise in IgG titer between acute and convalescent serum specimens </a:t>
            </a:r>
          </a:p>
          <a:p>
            <a:pPr>
              <a:buFont typeface="Wingdings" pitchFamily="2" charset="2"/>
              <a:buChar char="§"/>
            </a:pPr>
            <a:r>
              <a:rPr lang="en-US" sz="2400" b="1" dirty="0">
                <a:ea typeface="+mn-lt"/>
                <a:cs typeface="+mn-lt"/>
              </a:rPr>
              <a:t>The presence of rubella specific IgM</a:t>
            </a:r>
          </a:p>
          <a:p>
            <a:pPr marL="0" indent="0">
              <a:buNone/>
            </a:pPr>
            <a:r>
              <a:rPr lang="en-US" sz="2400" dirty="0">
                <a:ea typeface="+mn-lt"/>
                <a:cs typeface="+mn-lt"/>
              </a:rPr>
              <a:t>Serum should be obtained</a:t>
            </a:r>
            <a:r>
              <a:rPr lang="en-US" sz="2400" dirty="0">
                <a:solidFill>
                  <a:srgbClr val="FF0000"/>
                </a:solidFill>
                <a:ea typeface="+mn-lt"/>
                <a:cs typeface="+mn-lt"/>
              </a:rPr>
              <a:t> </a:t>
            </a:r>
            <a:r>
              <a:rPr lang="en-US" sz="2400" b="1" dirty="0">
                <a:solidFill>
                  <a:schemeClr val="accent1">
                    <a:lumMod val="50000"/>
                    <a:lumOff val="50000"/>
                  </a:schemeClr>
                </a:solidFill>
                <a:ea typeface="+mn-lt"/>
                <a:cs typeface="+mn-lt"/>
              </a:rPr>
              <a:t>within 7 to 10 days </a:t>
            </a:r>
            <a:r>
              <a:rPr lang="en-US" sz="2400" dirty="0">
                <a:ea typeface="+mn-lt"/>
                <a:cs typeface="+mn-lt"/>
              </a:rPr>
              <a:t>after the onset of the rash or as soon as possible after time of exposure .</a:t>
            </a:r>
          </a:p>
          <a:p>
            <a:pPr marL="685783" indent="-685783"/>
            <a:endParaRPr lang="en-US" sz="2400" b="1" dirty="0">
              <a:ea typeface="+mn-lt"/>
              <a:cs typeface="+mn-lt"/>
            </a:endParaRPr>
          </a:p>
          <a:p>
            <a:pPr marL="0" indent="0">
              <a:buNone/>
            </a:pPr>
            <a:r>
              <a:rPr lang="en-US" sz="2400" b="1" dirty="0">
                <a:ea typeface="+mn-lt"/>
                <a:cs typeface="+mn-lt"/>
              </a:rPr>
              <a:t>2- Detect rubella – specific RNA in clinical specimen by PCR</a:t>
            </a:r>
          </a:p>
          <a:p>
            <a:r>
              <a:rPr lang="en-US" sz="2400" dirty="0">
                <a:ea typeface="+mn-lt"/>
                <a:cs typeface="+mn-lt"/>
              </a:rPr>
              <a:t> Rubella virus may be isolated from nasal, blood, throat, urine, or cerebrospinal fluid specimens can be detected for up to two weeks after rash onset.</a:t>
            </a:r>
          </a:p>
          <a:p>
            <a:r>
              <a:rPr lang="en-US" sz="2133" dirty="0">
                <a:solidFill>
                  <a:schemeClr val="bg1">
                    <a:lumMod val="50000"/>
                  </a:schemeClr>
                </a:solidFill>
                <a:latin typeface="Noto Sans" panose="020B0502040504020204" pitchFamily="34" charset="0"/>
              </a:rPr>
              <a:t>The virus is generally isolated from the pharynx one week before to two weeks after the rash.</a:t>
            </a:r>
            <a:endParaRPr lang="en-US" sz="2133" dirty="0">
              <a:solidFill>
                <a:schemeClr val="bg1">
                  <a:lumMod val="50000"/>
                </a:schemeClr>
              </a:solidFill>
              <a:ea typeface="+mn-lt"/>
              <a:cs typeface="+mn-lt"/>
            </a:endParaRPr>
          </a:p>
          <a:p>
            <a:endParaRPr lang="en-US" dirty="0"/>
          </a:p>
        </p:txBody>
      </p:sp>
      <p:sp>
        <p:nvSpPr>
          <p:cNvPr id="3" name="Title 2"/>
          <p:cNvSpPr>
            <a:spLocks noGrp="1"/>
          </p:cNvSpPr>
          <p:nvPr>
            <p:ph type="title"/>
          </p:nvPr>
        </p:nvSpPr>
        <p:spPr>
          <a:xfrm>
            <a:off x="0" y="673067"/>
            <a:ext cx="10287200" cy="624000"/>
          </a:xfrm>
        </p:spPr>
        <p:txBody>
          <a:bodyPr/>
          <a:lstStyle/>
          <a:p>
            <a:r>
              <a:rPr lang="en-US" b="1" dirty="0">
                <a:solidFill>
                  <a:schemeClr val="accent1">
                    <a:lumMod val="75000"/>
                  </a:schemeClr>
                </a:solidFill>
              </a:rPr>
              <a:t>Diagnosis </a:t>
            </a:r>
          </a:p>
        </p:txBody>
      </p:sp>
    </p:spTree>
    <p:extLst>
      <p:ext uri="{BB962C8B-B14F-4D97-AF65-F5344CB8AC3E}">
        <p14:creationId xmlns:p14="http://schemas.microsoft.com/office/powerpoint/2010/main" val="2733047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940771" y="1710348"/>
            <a:ext cx="6438429" cy="4530400"/>
          </a:xfrm>
        </p:spPr>
        <p:txBody>
          <a:bodyPr/>
          <a:lstStyle/>
          <a:p>
            <a:r>
              <a:rPr lang="en-US" sz="2133" dirty="0">
                <a:ea typeface="+mn-lt"/>
                <a:cs typeface="+mn-lt"/>
              </a:rPr>
              <a:t>Polymerase chain reaction</a:t>
            </a:r>
            <a:r>
              <a:rPr lang="en-US" sz="2133" b="1" dirty="0">
                <a:ea typeface="+mn-lt"/>
                <a:cs typeface="+mn-lt"/>
              </a:rPr>
              <a:t> (PCR) of chorionic villus samples </a:t>
            </a:r>
            <a:r>
              <a:rPr lang="en-US" sz="2133" dirty="0">
                <a:ea typeface="+mn-lt"/>
                <a:cs typeface="+mn-lt"/>
              </a:rPr>
              <a:t>and </a:t>
            </a:r>
            <a:r>
              <a:rPr lang="en-US" sz="2133" b="1" dirty="0">
                <a:solidFill>
                  <a:schemeClr val="tx1"/>
                </a:solidFill>
                <a:ea typeface="+mn-lt"/>
                <a:cs typeface="+mn-lt"/>
              </a:rPr>
              <a:t>amniotic fluid </a:t>
            </a:r>
            <a:r>
              <a:rPr lang="en-US" sz="2133" dirty="0">
                <a:ea typeface="+mn-lt"/>
                <a:cs typeface="+mn-lt"/>
              </a:rPr>
              <a:t>of affected pregnancies .</a:t>
            </a:r>
          </a:p>
          <a:p>
            <a:r>
              <a:rPr lang="en-US" sz="2133" b="1" dirty="0">
                <a:solidFill>
                  <a:srgbClr val="0070C0"/>
                </a:solidFill>
                <a:cs typeface="Calibri" panose="020F0502020204030204"/>
              </a:rPr>
              <a:t>Ultrasound</a:t>
            </a:r>
            <a:r>
              <a:rPr lang="en-US" sz="2133" dirty="0">
                <a:cs typeface="Calibri" panose="020F0502020204030204"/>
              </a:rPr>
              <a:t> diagnosis of an affected fetus </a:t>
            </a:r>
            <a:r>
              <a:rPr lang="en-US" sz="2133" b="1" dirty="0">
                <a:cs typeface="Calibri" panose="020F0502020204030204"/>
              </a:rPr>
              <a:t>would be extremely difficult</a:t>
            </a:r>
            <a:r>
              <a:rPr lang="en-US" sz="2133" dirty="0">
                <a:cs typeface="Calibri" panose="020F0502020204030204"/>
              </a:rPr>
              <a:t> given the nature of the malformations seen with congenital rubella syndrome, although, </a:t>
            </a:r>
            <a:r>
              <a:rPr lang="en-US" sz="2133" b="1" dirty="0">
                <a:solidFill>
                  <a:schemeClr val="tx1"/>
                </a:solidFill>
                <a:cs typeface="Calibri" panose="020F0502020204030204"/>
              </a:rPr>
              <a:t>the workup of any fetus with intrauterine growth restriction should include evaluation for congenital viral infections including rubella</a:t>
            </a:r>
            <a:r>
              <a:rPr lang="en-US" sz="2133" dirty="0">
                <a:cs typeface="Calibri" panose="020F0502020204030204"/>
              </a:rPr>
              <a:t>.  </a:t>
            </a:r>
          </a:p>
          <a:p>
            <a:endParaRPr lang="en-US" dirty="0"/>
          </a:p>
        </p:txBody>
      </p:sp>
      <p:sp>
        <p:nvSpPr>
          <p:cNvPr id="4" name="TextBox 3"/>
          <p:cNvSpPr txBox="1"/>
          <p:nvPr/>
        </p:nvSpPr>
        <p:spPr>
          <a:xfrm>
            <a:off x="812800" y="3114067"/>
            <a:ext cx="4368800" cy="1898084"/>
          </a:xfrm>
          <a:prstGeom prst="rect">
            <a:avLst/>
          </a:prstGeom>
          <a:noFill/>
        </p:spPr>
        <p:txBody>
          <a:bodyPr wrap="square" rtlCol="0">
            <a:spAutoFit/>
          </a:bodyPr>
          <a:lstStyle/>
          <a:p>
            <a:r>
              <a:rPr lang="en-US" sz="5867" b="1" dirty="0">
                <a:solidFill>
                  <a:schemeClr val="accent1">
                    <a:lumMod val="75000"/>
                  </a:schemeClr>
                </a:solidFill>
                <a:cs typeface="Calibri Light"/>
              </a:rPr>
              <a:t>Prenatal diagnosis :</a:t>
            </a:r>
            <a:endParaRPr lang="en-US" sz="5867" b="1" dirty="0">
              <a:solidFill>
                <a:schemeClr val="accent1">
                  <a:lumMod val="75000"/>
                </a:schemeClr>
              </a:solidFill>
            </a:endParaRPr>
          </a:p>
        </p:txBody>
      </p:sp>
    </p:spTree>
    <p:extLst>
      <p:ext uri="{BB962C8B-B14F-4D97-AF65-F5344CB8AC3E}">
        <p14:creationId xmlns:p14="http://schemas.microsoft.com/office/powerpoint/2010/main" val="144391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159" y="470371"/>
            <a:ext cx="9420931" cy="4664088"/>
          </a:xfrm>
        </p:spPr>
        <p:txBody>
          <a:bodyPr/>
          <a:lstStyle/>
          <a:p>
            <a:pPr marL="194728" indent="0">
              <a:buNone/>
            </a:pPr>
            <a:r>
              <a:rPr lang="en-US" sz="2667" b="1" dirty="0">
                <a:solidFill>
                  <a:schemeClr val="accent1">
                    <a:lumMod val="75000"/>
                  </a:schemeClr>
                </a:solidFill>
              </a:rPr>
              <a:t>Antenatal ultrasound</a:t>
            </a:r>
            <a:endParaRPr lang="en-US" sz="2667" b="1" dirty="0">
              <a:solidFill>
                <a:schemeClr val="accent1">
                  <a:lumMod val="75000"/>
                </a:schemeClr>
              </a:solidFill>
              <a:cs typeface="Calibri" panose="020F0502020204030204"/>
            </a:endParaRPr>
          </a:p>
          <a:p>
            <a:pPr marL="194728" indent="0">
              <a:buNone/>
            </a:pPr>
            <a:r>
              <a:rPr lang="en-US" sz="2667" dirty="0">
                <a:ea typeface="+mn-lt"/>
                <a:cs typeface="+mn-lt"/>
              </a:rPr>
              <a:t>Sonographic findings are often </a:t>
            </a:r>
            <a:r>
              <a:rPr lang="en-US" sz="2667" b="1" dirty="0">
                <a:ea typeface="+mn-lt"/>
                <a:cs typeface="+mn-lt"/>
              </a:rPr>
              <a:t>not specific </a:t>
            </a:r>
            <a:r>
              <a:rPr lang="en-US" sz="2667" dirty="0">
                <a:ea typeface="+mn-lt"/>
                <a:cs typeface="+mn-lt"/>
              </a:rPr>
              <a:t>and a normal scan cannot absolutely exclude an infection. </a:t>
            </a:r>
          </a:p>
          <a:p>
            <a:pPr marL="194728" indent="0">
              <a:buNone/>
            </a:pPr>
            <a:endParaRPr lang="en-US" sz="2667" dirty="0">
              <a:ea typeface="+mn-lt"/>
              <a:cs typeface="+mn-lt"/>
            </a:endParaRPr>
          </a:p>
          <a:p>
            <a:pPr marL="194728" indent="0">
              <a:buNone/>
            </a:pPr>
            <a:r>
              <a:rPr lang="en-US" sz="2667" b="1" u="sng" dirty="0">
                <a:ea typeface="+mn-lt"/>
                <a:cs typeface="+mn-lt"/>
              </a:rPr>
              <a:t>Features that may be seen include:</a:t>
            </a:r>
            <a:endParaRPr lang="en-US" sz="2667" b="1" u="sng" dirty="0"/>
          </a:p>
          <a:p>
            <a:pPr marL="194728" indent="0">
              <a:buNone/>
            </a:pPr>
            <a:r>
              <a:rPr lang="en-US" sz="2667" dirty="0">
                <a:ea typeface="+mn-lt"/>
                <a:cs typeface="+mn-lt"/>
              </a:rPr>
              <a:t>evidence of </a:t>
            </a:r>
            <a:r>
              <a:rPr lang="en-US" sz="2667" b="1" dirty="0">
                <a:ea typeface="+mn-lt"/>
                <a:cs typeface="+mn-lt"/>
              </a:rPr>
              <a:t>hydrops </a:t>
            </a:r>
            <a:r>
              <a:rPr lang="en-US" sz="2667" b="1" dirty="0" err="1">
                <a:ea typeface="+mn-lt"/>
                <a:cs typeface="+mn-lt"/>
              </a:rPr>
              <a:t>fetalis</a:t>
            </a:r>
            <a:r>
              <a:rPr lang="en-US" sz="2667" dirty="0">
                <a:ea typeface="+mn-lt"/>
                <a:cs typeface="+mn-lt"/>
              </a:rPr>
              <a:t> if severe</a:t>
            </a:r>
            <a:endParaRPr lang="en-US" sz="2667" dirty="0"/>
          </a:p>
          <a:p>
            <a:pPr marL="194728" indent="0">
              <a:buNone/>
            </a:pPr>
            <a:r>
              <a:rPr lang="en-US" sz="2667" dirty="0">
                <a:ea typeface="+mn-lt"/>
                <a:cs typeface="+mn-lt"/>
              </a:rPr>
              <a:t>evidence of a congenital cardiac anomaly</a:t>
            </a:r>
          </a:p>
          <a:p>
            <a:pPr marL="194728" indent="0">
              <a:buNone/>
            </a:pPr>
            <a:r>
              <a:rPr lang="en-US" sz="2667" dirty="0">
                <a:ea typeface="+mn-lt"/>
                <a:cs typeface="+mn-lt"/>
              </a:rPr>
              <a:t>(</a:t>
            </a:r>
            <a:r>
              <a:rPr lang="en-US" sz="2667" b="1" dirty="0">
                <a:ea typeface="+mn-lt"/>
                <a:cs typeface="+mn-lt"/>
              </a:rPr>
              <a:t>e.g. ASD and VSD</a:t>
            </a:r>
            <a:r>
              <a:rPr lang="en-US" sz="2667" dirty="0">
                <a:ea typeface="+mn-lt"/>
                <a:cs typeface="+mn-lt"/>
              </a:rPr>
              <a:t>) </a:t>
            </a:r>
            <a:endParaRPr lang="en-US" sz="2667" baseline="30000" dirty="0">
              <a:cs typeface="Calibri"/>
            </a:endParaRPr>
          </a:p>
          <a:p>
            <a:pPr marL="194728" indent="0">
              <a:buNone/>
            </a:pPr>
            <a:r>
              <a:rPr lang="en-US" sz="2667" dirty="0">
                <a:ea typeface="+mn-lt"/>
                <a:cs typeface="+mn-lt"/>
              </a:rPr>
              <a:t>evidence of </a:t>
            </a:r>
            <a:r>
              <a:rPr lang="en-US" sz="2667" b="1" dirty="0">
                <a:ea typeface="+mn-lt"/>
                <a:cs typeface="+mn-lt"/>
              </a:rPr>
              <a:t>intra-uterine growth restriction</a:t>
            </a:r>
            <a:endParaRPr lang="en-US" sz="2667" b="1" dirty="0"/>
          </a:p>
          <a:p>
            <a:pPr marL="194728" indent="0">
              <a:buNone/>
            </a:pPr>
            <a:r>
              <a:rPr lang="en-US" sz="2667" b="1" dirty="0">
                <a:solidFill>
                  <a:schemeClr val="tx1"/>
                </a:solidFill>
                <a:ea typeface="+mn-lt"/>
                <a:cs typeface="+mn-lt"/>
              </a:rPr>
              <a:t>Sub ependymal cyst</a:t>
            </a:r>
            <a:r>
              <a:rPr lang="en-US" sz="2667" dirty="0">
                <a:solidFill>
                  <a:schemeClr val="tx1"/>
                </a:solidFill>
                <a:ea typeface="+mn-lt"/>
                <a:cs typeface="+mn-lt"/>
              </a:rPr>
              <a:t>:</a:t>
            </a:r>
            <a:r>
              <a:rPr lang="en-US" sz="2667" dirty="0">
                <a:ea typeface="+mn-lt"/>
                <a:cs typeface="+mn-lt"/>
              </a:rPr>
              <a:t> on cranial ultrasound</a:t>
            </a:r>
          </a:p>
          <a:p>
            <a:pPr marL="194728" indent="0">
              <a:buNone/>
            </a:pPr>
            <a:endParaRPr lang="en-US" sz="2667" dirty="0">
              <a:ea typeface="+mn-lt"/>
              <a:cs typeface="+mn-lt"/>
            </a:endParaRPr>
          </a:p>
          <a:p>
            <a:pPr marL="194728" indent="0">
              <a:buNone/>
            </a:pPr>
            <a:r>
              <a:rPr lang="en-US" sz="2667" dirty="0">
                <a:solidFill>
                  <a:schemeClr val="tx1">
                    <a:lumMod val="40000"/>
                    <a:lumOff val="60000"/>
                  </a:schemeClr>
                </a:solidFill>
                <a:ea typeface="+mn-lt"/>
                <a:cs typeface="+mn-lt"/>
              </a:rPr>
              <a:t>If ultrasound findings suggest congenital infection or growth delay, diagnostic amniocentesis is recommended to detect rubella virus by PCR and to test for other congenital infections .</a:t>
            </a:r>
          </a:p>
          <a:p>
            <a:pPr marL="194728" indent="0">
              <a:buNone/>
            </a:pPr>
            <a:r>
              <a:rPr lang="en-US" sz="2667" dirty="0">
                <a:solidFill>
                  <a:schemeClr val="tx1">
                    <a:lumMod val="40000"/>
                    <a:lumOff val="60000"/>
                  </a:schemeClr>
                </a:solidFill>
                <a:ea typeface="+mn-lt"/>
                <a:cs typeface="+mn-lt"/>
              </a:rPr>
              <a:t> </a:t>
            </a:r>
            <a:endParaRPr lang="en-US" sz="2667" baseline="30000" dirty="0">
              <a:solidFill>
                <a:schemeClr val="tx1">
                  <a:lumMod val="40000"/>
                  <a:lumOff val="60000"/>
                </a:schemeClr>
              </a:solidFill>
              <a:cs typeface="Calibri"/>
            </a:endParaRP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945" y="2082126"/>
            <a:ext cx="3788832" cy="267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797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521A-6740-FB4F-9683-11783D37642F}"/>
              </a:ext>
            </a:extLst>
          </p:cNvPr>
          <p:cNvSpPr>
            <a:spLocks noGrp="1"/>
          </p:cNvSpPr>
          <p:nvPr>
            <p:ph type="title"/>
          </p:nvPr>
        </p:nvSpPr>
        <p:spPr/>
        <p:txBody>
          <a:bodyPr/>
          <a:lstStyle/>
          <a:p>
            <a:r>
              <a:rPr lang="en-US" dirty="0"/>
              <a:t>Prevention of congenital rubella syndrome </a:t>
            </a:r>
          </a:p>
        </p:txBody>
      </p:sp>
      <p:sp>
        <p:nvSpPr>
          <p:cNvPr id="4" name="Content Placeholder 1">
            <a:extLst>
              <a:ext uri="{FF2B5EF4-FFF2-40B4-BE49-F238E27FC236}">
                <a16:creationId xmlns:a16="http://schemas.microsoft.com/office/drawing/2014/main" id="{EDBEB14D-1224-DE45-B853-43F773F03E23}"/>
              </a:ext>
            </a:extLst>
          </p:cNvPr>
          <p:cNvSpPr txBox="1">
            <a:spLocks/>
          </p:cNvSpPr>
          <p:nvPr/>
        </p:nvSpPr>
        <p:spPr>
          <a:xfrm>
            <a:off x="468309" y="1136993"/>
            <a:ext cx="11029615" cy="3678303"/>
          </a:xfrm>
          <a:prstGeom prst="rect">
            <a:avLst/>
          </a:prstGeom>
        </p:spPr>
        <p:txBody>
          <a:bodyPr vert="horz" lIns="121920" tIns="60960" rIns="121920" bIns="60960" rtlCol="0" anchor="t">
            <a:normAutofit fontScale="7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903163"/>
              </a:buClr>
            </a:pPr>
            <a:r>
              <a:rPr lang="en-US" sz="3733" b="1" dirty="0">
                <a:solidFill>
                  <a:schemeClr val="accent1">
                    <a:lumMod val="75000"/>
                  </a:schemeClr>
                </a:solidFill>
                <a:ea typeface="+mn-lt"/>
                <a:cs typeface="+mn-lt"/>
              </a:rPr>
              <a:t>Preconception vaccination — </a:t>
            </a:r>
          </a:p>
          <a:p>
            <a:pPr>
              <a:buClr>
                <a:srgbClr val="903163"/>
              </a:buClr>
            </a:pPr>
            <a:endParaRPr lang="en-US" sz="3733" b="1" dirty="0">
              <a:solidFill>
                <a:srgbClr val="4D1434">
                  <a:lumMod val="50000"/>
                  <a:lumOff val="50000"/>
                </a:srgbClr>
              </a:solidFill>
              <a:ea typeface="+mn-lt"/>
              <a:cs typeface="+mn-lt"/>
            </a:endParaRPr>
          </a:p>
          <a:p>
            <a:pPr>
              <a:buClr>
                <a:srgbClr val="903163"/>
              </a:buClr>
              <a:buFont typeface="Wingdings" pitchFamily="2" charset="2"/>
              <a:buChar char="§"/>
            </a:pPr>
            <a:r>
              <a:rPr lang="en-US" sz="3200" b="1" dirty="0">
                <a:solidFill>
                  <a:srgbClr val="3D3D3D"/>
                </a:solidFill>
                <a:ea typeface="+mn-lt"/>
                <a:cs typeface="+mn-lt"/>
              </a:rPr>
              <a:t>Vaccination</a:t>
            </a:r>
            <a:r>
              <a:rPr lang="en-US" sz="3200" dirty="0">
                <a:solidFill>
                  <a:srgbClr val="3D3D3D"/>
                </a:solidFill>
                <a:ea typeface="+mn-lt"/>
                <a:cs typeface="+mn-lt"/>
              </a:rPr>
              <a:t> </a:t>
            </a:r>
            <a:r>
              <a:rPr lang="en-US" sz="3200" b="1" dirty="0">
                <a:solidFill>
                  <a:srgbClr val="3D3D3D"/>
                </a:solidFill>
                <a:ea typeface="+mn-lt"/>
                <a:cs typeface="+mn-lt"/>
              </a:rPr>
              <a:t>of seronegative women  prior to pregnancy </a:t>
            </a:r>
            <a:r>
              <a:rPr lang="en-US" sz="3200" dirty="0">
                <a:solidFill>
                  <a:srgbClr val="3D3D3D"/>
                </a:solidFill>
                <a:ea typeface="+mn-lt"/>
                <a:cs typeface="+mn-lt"/>
              </a:rPr>
              <a:t>is the primary strategy to prevent rubella during pregnancy with MMR vaccine.</a:t>
            </a:r>
          </a:p>
          <a:p>
            <a:pPr>
              <a:buClr>
                <a:srgbClr val="903163"/>
              </a:buClr>
              <a:buFont typeface="Wingdings" pitchFamily="2" charset="2"/>
              <a:buChar char="§"/>
            </a:pPr>
            <a:r>
              <a:rPr lang="en-US" sz="3200" dirty="0">
                <a:solidFill>
                  <a:srgbClr val="3D3D3D"/>
                </a:solidFill>
                <a:ea typeface="+mn-lt"/>
                <a:cs typeface="+mn-lt"/>
              </a:rPr>
              <a:t>Individuals are advised to </a:t>
            </a:r>
            <a:r>
              <a:rPr lang="en-US" sz="3200" b="1" dirty="0">
                <a:solidFill>
                  <a:srgbClr val="3D3D3D"/>
                </a:solidFill>
                <a:ea typeface="+mn-lt"/>
                <a:cs typeface="+mn-lt"/>
              </a:rPr>
              <a:t>avoid pregnancy for 28 days following vaccination </a:t>
            </a:r>
            <a:r>
              <a:rPr lang="en-US" sz="3200" dirty="0">
                <a:solidFill>
                  <a:srgbClr val="3D3D3D"/>
                </a:solidFill>
                <a:ea typeface="+mn-lt"/>
                <a:cs typeface="+mn-lt"/>
              </a:rPr>
              <a:t>.</a:t>
            </a:r>
          </a:p>
          <a:p>
            <a:pPr>
              <a:buClr>
                <a:srgbClr val="903163"/>
              </a:buClr>
              <a:buFont typeface="Wingdings" pitchFamily="2" charset="2"/>
              <a:buChar char="§"/>
            </a:pPr>
            <a:r>
              <a:rPr lang="en-US" sz="3200" dirty="0">
                <a:solidFill>
                  <a:srgbClr val="3D3D3D"/>
                </a:solidFill>
                <a:ea typeface="+mn-lt"/>
                <a:cs typeface="+mn-lt"/>
              </a:rPr>
              <a:t>Rubella vaccine virus may cross the placenta and infect the fetus.</a:t>
            </a:r>
            <a:endParaRPr lang="en-US" sz="3200" dirty="0">
              <a:solidFill>
                <a:srgbClr val="3D3D3D"/>
              </a:solidFill>
            </a:endParaRPr>
          </a:p>
          <a:p>
            <a:pPr>
              <a:buClr>
                <a:srgbClr val="903163"/>
              </a:buClr>
              <a:buFont typeface="Wingdings" pitchFamily="2" charset="2"/>
              <a:buChar char="§"/>
            </a:pPr>
            <a:r>
              <a:rPr lang="en-US" sz="3200" dirty="0">
                <a:solidFill>
                  <a:srgbClr val="3D3D3D"/>
                </a:solidFill>
                <a:cs typeface="Calibri"/>
              </a:rPr>
              <a:t>pregnancy termination is not recommended for individuals who are vaccinated during pregnancy (or become pregnant soon after vaccination)</a:t>
            </a:r>
            <a:endParaRPr lang="en-US" sz="3200" dirty="0">
              <a:solidFill>
                <a:srgbClr val="3D3D3D"/>
              </a:solidFill>
              <a:ea typeface="+mn-lt"/>
              <a:cs typeface="+mn-lt"/>
            </a:endParaRPr>
          </a:p>
          <a:p>
            <a:pPr>
              <a:buClr>
                <a:srgbClr val="903163"/>
              </a:buClr>
              <a:buFont typeface="Wingdings 2" panose="05020102010507070707" pitchFamily="18" charset="2"/>
              <a:buNone/>
            </a:pPr>
            <a:endParaRPr lang="en-US" sz="3200" dirty="0">
              <a:solidFill>
                <a:srgbClr val="3D3D3D"/>
              </a:solidFill>
              <a:cs typeface="Calibri"/>
            </a:endParaRPr>
          </a:p>
          <a:p>
            <a:pPr marL="0" indent="0">
              <a:buClr>
                <a:srgbClr val="903163"/>
              </a:buClr>
              <a:buNone/>
            </a:pPr>
            <a:endParaRPr lang="en-US" sz="2400" dirty="0">
              <a:solidFill>
                <a:srgbClr val="3D3D3D"/>
              </a:solidFill>
              <a:cs typeface="Calibri"/>
            </a:endParaRPr>
          </a:p>
        </p:txBody>
      </p:sp>
    </p:spTree>
    <p:extLst>
      <p:ext uri="{BB962C8B-B14F-4D97-AF65-F5344CB8AC3E}">
        <p14:creationId xmlns:p14="http://schemas.microsoft.com/office/powerpoint/2010/main" val="397366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What are TORCH infections?</a:t>
            </a:r>
            <a:br>
              <a:rPr lang="en-US" b="1" i="0" u="none" strike="noStrike" dirty="0">
                <a:solidFill>
                  <a:srgbClr val="343536"/>
                </a:solidFill>
                <a:effectLst/>
                <a:latin typeface="Source Sans Pro" panose="020F0502020204030204" pitchFamily="34" charset="0"/>
              </a:rPr>
            </a:br>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r>
              <a:rPr lang="en-US" sz="2667" dirty="0">
                <a:solidFill>
                  <a:srgbClr val="343536"/>
                </a:solidFill>
                <a:latin typeface="Source Sans Pro" panose="020F0502020204030204" pitchFamily="34" charset="0"/>
              </a:rPr>
              <a:t>TORCH infections (or TORCH syndrome) are a group of infectious diseases that affect a developing baby (fetus) or newborn baby. If you get a TORCH infection, you can pass it to your baby during </a:t>
            </a:r>
            <a:r>
              <a:rPr lang="en-US" sz="2667" dirty="0">
                <a:solidFill>
                  <a:srgbClr val="007BC2"/>
                </a:solidFill>
                <a:latin typeface="Source Sans Pro" panose="020F0502020204030204" pitchFamily="34" charset="0"/>
                <a:hlinkClick r:id="rId3"/>
              </a:rPr>
              <a:t>pregnancy</a:t>
            </a:r>
            <a:r>
              <a:rPr lang="en-US" sz="2667" dirty="0">
                <a:solidFill>
                  <a:srgbClr val="343536"/>
                </a:solidFill>
                <a:latin typeface="Source Sans Pro" panose="020F0502020204030204" pitchFamily="34" charset="0"/>
              </a:rPr>
              <a:t>, during </a:t>
            </a:r>
            <a:r>
              <a:rPr lang="en-US" sz="2667" dirty="0">
                <a:solidFill>
                  <a:srgbClr val="007BC2"/>
                </a:solidFill>
                <a:latin typeface="Source Sans Pro" panose="020F0502020204030204" pitchFamily="34" charset="0"/>
                <a:hlinkClick r:id="rId4"/>
              </a:rPr>
              <a:t>delivery</a:t>
            </a:r>
            <a:r>
              <a:rPr lang="en-US" sz="2667" dirty="0">
                <a:solidFill>
                  <a:srgbClr val="343536"/>
                </a:solidFill>
                <a:latin typeface="Source Sans Pro" panose="020F0502020204030204" pitchFamily="34" charset="0"/>
              </a:rPr>
              <a:t> or after birth.</a:t>
            </a:r>
          </a:p>
          <a:p>
            <a:r>
              <a:rPr lang="en-US" sz="2667" dirty="0">
                <a:solidFill>
                  <a:srgbClr val="343536"/>
                </a:solidFill>
                <a:latin typeface="Source Sans Pro" panose="020F0502020204030204" pitchFamily="34" charset="0"/>
              </a:rPr>
              <a:t>Since your baby lacks immunity to fight off diseases, TORCH infections can cause </a:t>
            </a:r>
            <a:r>
              <a:rPr lang="en-US" sz="2667" dirty="0">
                <a:solidFill>
                  <a:schemeClr val="accent3">
                    <a:lumMod val="75000"/>
                  </a:schemeClr>
                </a:solidFill>
                <a:latin typeface="Source Sans Pro" panose="020F0502020204030204" pitchFamily="34" charset="0"/>
              </a:rPr>
              <a:t>complications</a:t>
            </a:r>
            <a:r>
              <a:rPr lang="en-US" sz="2667" dirty="0">
                <a:solidFill>
                  <a:srgbClr val="343536"/>
                </a:solidFill>
                <a:latin typeface="Source Sans Pro" panose="020F0502020204030204" pitchFamily="34" charset="0"/>
              </a:rPr>
              <a:t> to the pregnancy or prevent your baby’s organs from developing properly. How sick your baby gets depends on the type of infection and how far along they are in development when they're infected. Typically, infections that occur early in the pregnancy result in worse outcomes. Prompt medical treatment is needed to reduce the risk of complications.</a:t>
            </a:r>
          </a:p>
          <a:p>
            <a:pPr marL="243834" indent="-274313">
              <a:buClr>
                <a:schemeClr val="dk2"/>
              </a:buClr>
              <a:buSzPts val="1800"/>
              <a:buChar char="●"/>
            </a:pPr>
            <a:endParaRPr sz="1867" dirty="0">
              <a:solidFill>
                <a:schemeClr val="accent3">
                  <a:lumMod val="50000"/>
                </a:schemeClr>
              </a:solidFill>
            </a:endParaRPr>
          </a:p>
        </p:txBody>
      </p:sp>
    </p:spTree>
    <p:extLst>
      <p:ext uri="{BB962C8B-B14F-4D97-AF65-F5344CB8AC3E}">
        <p14:creationId xmlns:p14="http://schemas.microsoft.com/office/powerpoint/2010/main" val="243341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958F7E-A0AA-4BCA-8F0D-74EF100BFB74}"/>
              </a:ext>
            </a:extLst>
          </p:cNvPr>
          <p:cNvSpPr>
            <a:spLocks noGrp="1"/>
          </p:cNvSpPr>
          <p:nvPr>
            <p:ph idx="1"/>
          </p:nvPr>
        </p:nvSpPr>
        <p:spPr>
          <a:xfrm>
            <a:off x="544653" y="1068301"/>
            <a:ext cx="10515600" cy="4416359"/>
          </a:xfrm>
        </p:spPr>
        <p:txBody>
          <a:bodyPr spcFirstLastPara="1" vert="horz" wrap="square" lIns="121920" tIns="60960" rIns="121920" bIns="60960" rtlCol="0" anchor="t" anchorCtr="0">
            <a:normAutofit lnSpcReduction="10000"/>
          </a:bodyPr>
          <a:lstStyle/>
          <a:p>
            <a:r>
              <a:rPr lang="en-US" sz="3200" b="1" dirty="0">
                <a:solidFill>
                  <a:schemeClr val="accent1">
                    <a:lumMod val="50000"/>
                    <a:lumOff val="50000"/>
                  </a:schemeClr>
                </a:solidFill>
                <a:ea typeface="+mn-lt"/>
                <a:cs typeface="+mn-lt"/>
              </a:rPr>
              <a:t>Postpartum vaccination —</a:t>
            </a:r>
            <a:r>
              <a:rPr lang="en-US" dirty="0">
                <a:ea typeface="+mn-lt"/>
                <a:cs typeface="+mn-lt"/>
              </a:rPr>
              <a:t> </a:t>
            </a:r>
          </a:p>
          <a:p>
            <a:endParaRPr lang="en-US" dirty="0">
              <a:ea typeface="+mn-lt"/>
              <a:cs typeface="+mn-lt"/>
            </a:endParaRPr>
          </a:p>
          <a:p>
            <a:r>
              <a:rPr lang="en-US" sz="3200" dirty="0">
                <a:ea typeface="+mn-lt"/>
                <a:cs typeface="+mn-lt"/>
              </a:rPr>
              <a:t>All individuals known to be susceptible should receive rubella vaccination (ie, with MMR vaccine) as soon as possible postpartum and prior to discharge.</a:t>
            </a:r>
          </a:p>
          <a:p>
            <a:endParaRPr lang="en-US" sz="3200" dirty="0">
              <a:ea typeface="+mn-lt"/>
              <a:cs typeface="+mn-lt"/>
            </a:endParaRPr>
          </a:p>
          <a:p>
            <a:r>
              <a:rPr lang="en-US" sz="3200" dirty="0">
                <a:ea typeface="+mn-lt"/>
                <a:cs typeface="+mn-lt"/>
              </a:rPr>
              <a:t> Breastfeeding is not contraindicated following vaccination .</a:t>
            </a:r>
            <a:endParaRPr lang="en-US" sz="3200" dirty="0">
              <a:cs typeface="Calibri"/>
            </a:endParaRPr>
          </a:p>
        </p:txBody>
      </p:sp>
    </p:spTree>
    <p:extLst>
      <p:ext uri="{BB962C8B-B14F-4D97-AF65-F5344CB8AC3E}">
        <p14:creationId xmlns:p14="http://schemas.microsoft.com/office/powerpoint/2010/main" val="3840145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A0B9AE-D08C-4FAD-B415-518A51617AE9}"/>
              </a:ext>
            </a:extLst>
          </p:cNvPr>
          <p:cNvSpPr>
            <a:spLocks noGrp="1"/>
          </p:cNvSpPr>
          <p:nvPr>
            <p:ph type="title"/>
          </p:nvPr>
        </p:nvSpPr>
        <p:spPr>
          <a:xfrm>
            <a:off x="924295" y="1"/>
            <a:ext cx="10515600" cy="844447"/>
          </a:xfrm>
        </p:spPr>
        <p:txBody>
          <a:bodyPr/>
          <a:lstStyle/>
          <a:p>
            <a:r>
              <a:rPr lang="en-US" b="0" dirty="0">
                <a:solidFill>
                  <a:schemeClr val="accent1">
                    <a:lumMod val="75000"/>
                  </a:schemeClr>
                </a:solidFill>
                <a:ea typeface="+mj-lt"/>
                <a:cs typeface="+mj-lt"/>
              </a:rPr>
              <a:t>Postexposure management</a:t>
            </a:r>
            <a:endParaRPr lang="en-US" dirty="0">
              <a:solidFill>
                <a:schemeClr val="accent1">
                  <a:lumMod val="75000"/>
                </a:schemeClr>
              </a:solidFill>
            </a:endParaRPr>
          </a:p>
        </p:txBody>
      </p:sp>
      <p:sp>
        <p:nvSpPr>
          <p:cNvPr id="2" name="Content Placeholder 1">
            <a:extLst>
              <a:ext uri="{FF2B5EF4-FFF2-40B4-BE49-F238E27FC236}">
                <a16:creationId xmlns:a16="http://schemas.microsoft.com/office/drawing/2014/main" id="{94311F2A-961C-4F06-9311-C46BF046593D}"/>
              </a:ext>
            </a:extLst>
          </p:cNvPr>
          <p:cNvSpPr>
            <a:spLocks noGrp="1"/>
          </p:cNvSpPr>
          <p:nvPr>
            <p:ph idx="1"/>
          </p:nvPr>
        </p:nvSpPr>
        <p:spPr>
          <a:xfrm>
            <a:off x="0" y="1270561"/>
            <a:ext cx="12192000" cy="5070033"/>
          </a:xfrm>
        </p:spPr>
        <p:txBody>
          <a:bodyPr spcFirstLastPara="1" vert="horz" wrap="square" lIns="121920" tIns="60960" rIns="121920" bIns="60960" rtlCol="0" anchor="t" anchorCtr="0">
            <a:normAutofit fontScale="47500" lnSpcReduction="20000"/>
          </a:bodyPr>
          <a:lstStyle/>
          <a:p>
            <a:r>
              <a:rPr lang="en-US" dirty="0">
                <a:ea typeface="+mn-lt"/>
                <a:cs typeface="+mn-lt"/>
              </a:rPr>
              <a:t> </a:t>
            </a:r>
            <a:r>
              <a:rPr lang="en-US" sz="4400" dirty="0">
                <a:ea typeface="+mn-lt"/>
                <a:cs typeface="+mn-lt"/>
              </a:rPr>
              <a:t>— Management of susceptible individuals (ie, with negative baseline rubella immunoglobulin [Ig]G) who are exposed to rubella involves preventing ongoing exposure, counseling on the risk of congenital rubella syndrome (CRS).</a:t>
            </a:r>
          </a:p>
          <a:p>
            <a:r>
              <a:rPr lang="en-US" sz="4400" dirty="0">
                <a:ea typeface="+mn-lt"/>
                <a:cs typeface="+mn-lt"/>
              </a:rPr>
              <a:t>According to gestational age : </a:t>
            </a:r>
          </a:p>
          <a:p>
            <a:endParaRPr lang="en-US" sz="4400" dirty="0">
              <a:ea typeface="+mn-lt"/>
              <a:cs typeface="+mn-lt"/>
            </a:endParaRPr>
          </a:p>
          <a:p>
            <a:pPr>
              <a:buFontTx/>
              <a:buChar char="-"/>
            </a:pPr>
            <a:r>
              <a:rPr lang="en-US" sz="4400" b="1" dirty="0">
                <a:solidFill>
                  <a:srgbClr val="0070C0"/>
                </a:solidFill>
                <a:ea typeface="+mn-lt"/>
                <a:cs typeface="+mn-lt"/>
              </a:rPr>
              <a:t>&lt;16 weeks : counsel to terminate pregnancy </a:t>
            </a:r>
          </a:p>
          <a:p>
            <a:pPr>
              <a:buFontTx/>
              <a:buChar char="-"/>
            </a:pPr>
            <a:r>
              <a:rPr lang="en-US" sz="4400" b="1" dirty="0">
                <a:solidFill>
                  <a:srgbClr val="0070C0"/>
                </a:solidFill>
                <a:ea typeface="+mn-lt"/>
                <a:cs typeface="+mn-lt"/>
              </a:rPr>
              <a:t>&gt; 16 weeks : reassurance and clinical monitoring for symptoms of rubella </a:t>
            </a:r>
          </a:p>
          <a:p>
            <a:pPr>
              <a:buFontTx/>
              <a:buChar char="-"/>
            </a:pPr>
            <a:endParaRPr lang="en-US" sz="4400" dirty="0">
              <a:ea typeface="+mn-lt"/>
              <a:cs typeface="+mn-lt"/>
            </a:endParaRPr>
          </a:p>
          <a:p>
            <a:pPr>
              <a:buFont typeface="Wingdings" pitchFamily="2" charset="2"/>
              <a:buChar char="§"/>
            </a:pPr>
            <a:r>
              <a:rPr lang="en-US" sz="4400" dirty="0">
                <a:ea typeface="+mn-lt"/>
                <a:cs typeface="+mn-lt"/>
              </a:rPr>
              <a:t>Intramuscular or </a:t>
            </a:r>
            <a:r>
              <a:rPr lang="en-US" sz="4400" b="1" dirty="0">
                <a:ea typeface="+mn-lt"/>
                <a:cs typeface="+mn-lt"/>
              </a:rPr>
              <a:t>intravenous 20 mL Ig within 72 h </a:t>
            </a:r>
            <a:r>
              <a:rPr lang="en-US" sz="4400" dirty="0">
                <a:ea typeface="+mn-lt"/>
                <a:cs typeface="+mn-lt"/>
              </a:rPr>
              <a:t>of rubella exposure may reduce the risk of clinically evident rubella after exposure,</a:t>
            </a:r>
            <a:r>
              <a:rPr lang="en-US" sz="4400" dirty="0">
                <a:solidFill>
                  <a:srgbClr val="EDEDED"/>
                </a:solidFill>
                <a:latin typeface="Noto Sans" panose="020B0502040504020204" pitchFamily="34" charset="0"/>
              </a:rPr>
              <a:t> </a:t>
            </a:r>
            <a:r>
              <a:rPr lang="en-US" sz="4400" dirty="0">
                <a:solidFill>
                  <a:schemeClr val="tx1">
                    <a:lumMod val="60000"/>
                    <a:lumOff val="40000"/>
                  </a:schemeClr>
                </a:solidFill>
                <a:latin typeface="Noto Sans" panose="020B0502040504020204" pitchFamily="34" charset="0"/>
              </a:rPr>
              <a:t>it has not been demonstrated to prevent asymptomatic infection, viremia, or CRS. </a:t>
            </a:r>
          </a:p>
          <a:p>
            <a:pPr>
              <a:buFont typeface="Wingdings" pitchFamily="2" charset="2"/>
              <a:buChar char="§"/>
            </a:pPr>
            <a:endParaRPr lang="en-US" sz="4400" dirty="0">
              <a:solidFill>
                <a:schemeClr val="tx1">
                  <a:lumMod val="60000"/>
                  <a:lumOff val="40000"/>
                </a:schemeClr>
              </a:solidFill>
              <a:latin typeface="Noto Sans" panose="020B0502040504020204" pitchFamily="34" charset="0"/>
            </a:endParaRPr>
          </a:p>
          <a:p>
            <a:pPr>
              <a:buFont typeface="Wingdings" pitchFamily="2" charset="2"/>
              <a:buChar char="§"/>
            </a:pPr>
            <a:r>
              <a:rPr lang="en-US" sz="4400" dirty="0">
                <a:solidFill>
                  <a:schemeClr val="tx1">
                    <a:lumMod val="60000"/>
                    <a:lumOff val="40000"/>
                  </a:schemeClr>
                </a:solidFill>
                <a:latin typeface="Noto Sans" panose="020B0502040504020204" pitchFamily="34" charset="0"/>
              </a:rPr>
              <a:t>Cases of CRS have been identified in infants of individuals who received Ig shortly following an exposure during pregnancy.</a:t>
            </a:r>
          </a:p>
          <a:p>
            <a:pPr>
              <a:buFont typeface="Wingdings" pitchFamily="2" charset="2"/>
              <a:buChar char="§"/>
            </a:pPr>
            <a:r>
              <a:rPr lang="en-US" sz="4400" dirty="0">
                <a:solidFill>
                  <a:schemeClr val="tx1">
                    <a:lumMod val="60000"/>
                    <a:lumOff val="40000"/>
                  </a:schemeClr>
                </a:solidFill>
                <a:latin typeface="Noto Sans" panose="020B0502040504020204" pitchFamily="34" charset="0"/>
              </a:rPr>
              <a:t> Furthermore, Ig administration makes the subsequent diagnosis of rubella more challenging; since virus-specific IgG seroconversion would reflect receipt of exogenous Ig, the diagnosis would have to rely only on virus-specific IgM testing, which may be associated with </a:t>
            </a:r>
            <a:r>
              <a:rPr lang="en-US" sz="5067" dirty="0">
                <a:solidFill>
                  <a:schemeClr val="tx1">
                    <a:lumMod val="60000"/>
                    <a:lumOff val="40000"/>
                  </a:schemeClr>
                </a:solidFill>
                <a:latin typeface="Noto Sans" panose="020B0502040504020204" pitchFamily="34" charset="0"/>
              </a:rPr>
              <a:t>false-positive results.</a:t>
            </a:r>
            <a:endParaRPr lang="en-US" sz="5067" dirty="0">
              <a:solidFill>
                <a:schemeClr val="tx1">
                  <a:lumMod val="60000"/>
                  <a:lumOff val="40000"/>
                </a:schemeClr>
              </a:solidFill>
              <a:cs typeface="Calibri"/>
            </a:endParaRPr>
          </a:p>
        </p:txBody>
      </p:sp>
    </p:spTree>
    <p:extLst>
      <p:ext uri="{BB962C8B-B14F-4D97-AF65-F5344CB8AC3E}">
        <p14:creationId xmlns:p14="http://schemas.microsoft.com/office/powerpoint/2010/main" val="872896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00F96-240E-B585-8762-0C3832DF921C}"/>
              </a:ext>
            </a:extLst>
          </p:cNvPr>
          <p:cNvSpPr>
            <a:spLocks noGrp="1"/>
          </p:cNvSpPr>
          <p:nvPr>
            <p:ph type="title"/>
          </p:nvPr>
        </p:nvSpPr>
        <p:spPr>
          <a:xfrm>
            <a:off x="838200" y="1"/>
            <a:ext cx="10515600" cy="844447"/>
          </a:xfrm>
        </p:spPr>
        <p:txBody>
          <a:bodyPr/>
          <a:lstStyle/>
          <a:p>
            <a:r>
              <a:rPr lang="en-US" sz="7200" dirty="0">
                <a:solidFill>
                  <a:schemeClr val="tx1">
                    <a:lumMod val="75000"/>
                  </a:schemeClr>
                </a:solidFill>
              </a:rPr>
              <a:t>Zika Virus</a:t>
            </a:r>
            <a:endParaRPr lang="en-AE" sz="7200" dirty="0">
              <a:solidFill>
                <a:schemeClr val="tx1">
                  <a:lumMod val="75000"/>
                </a:schemeClr>
              </a:solidFill>
            </a:endParaRPr>
          </a:p>
        </p:txBody>
      </p:sp>
      <p:pic>
        <p:nvPicPr>
          <p:cNvPr id="6" name="Content Placeholder 5">
            <a:extLst>
              <a:ext uri="{FF2B5EF4-FFF2-40B4-BE49-F238E27FC236}">
                <a16:creationId xmlns:a16="http://schemas.microsoft.com/office/drawing/2014/main" id="{D2D56982-8F4C-EAA3-8A2D-9E01462F02E3}"/>
              </a:ext>
            </a:extLst>
          </p:cNvPr>
          <p:cNvPicPr>
            <a:picLocks noGrp="1" noChangeAspect="1"/>
          </p:cNvPicPr>
          <p:nvPr>
            <p:ph idx="1"/>
          </p:nvPr>
        </p:nvPicPr>
        <p:blipFill>
          <a:blip r:embed="rId2"/>
          <a:srcRect b="19620"/>
          <a:stretch/>
        </p:blipFill>
        <p:spPr>
          <a:xfrm>
            <a:off x="399816" y="1945488"/>
            <a:ext cx="6579273" cy="4051736"/>
          </a:xfrm>
          <a:prstGeom prst="rect">
            <a:avLst/>
          </a:prstGeom>
        </p:spPr>
      </p:pic>
      <p:pic>
        <p:nvPicPr>
          <p:cNvPr id="9" name="Picture 8">
            <a:extLst>
              <a:ext uri="{FF2B5EF4-FFF2-40B4-BE49-F238E27FC236}">
                <a16:creationId xmlns:a16="http://schemas.microsoft.com/office/drawing/2014/main" id="{04506C16-2E77-CC15-B8ED-82249C1F109F}"/>
              </a:ext>
            </a:extLst>
          </p:cNvPr>
          <p:cNvPicPr>
            <a:picLocks noChangeAspect="1"/>
          </p:cNvPicPr>
          <p:nvPr/>
        </p:nvPicPr>
        <p:blipFill>
          <a:blip r:embed="rId3"/>
          <a:stretch>
            <a:fillRect/>
          </a:stretch>
        </p:blipFill>
        <p:spPr>
          <a:xfrm>
            <a:off x="7122091" y="1345452"/>
            <a:ext cx="4670095" cy="5251809"/>
          </a:xfrm>
          <a:prstGeom prst="rect">
            <a:avLst/>
          </a:prstGeom>
        </p:spPr>
      </p:pic>
    </p:spTree>
    <p:extLst>
      <p:ext uri="{BB962C8B-B14F-4D97-AF65-F5344CB8AC3E}">
        <p14:creationId xmlns:p14="http://schemas.microsoft.com/office/powerpoint/2010/main" val="1288100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3ABA24-47CD-7FF8-21DE-6287F7504301}"/>
              </a:ext>
            </a:extLst>
          </p:cNvPr>
          <p:cNvSpPr>
            <a:spLocks noGrp="1"/>
          </p:cNvSpPr>
          <p:nvPr>
            <p:ph type="subTitle" idx="1"/>
          </p:nvPr>
        </p:nvSpPr>
        <p:spPr>
          <a:xfrm>
            <a:off x="599621" y="1475800"/>
            <a:ext cx="11592380" cy="4530400"/>
          </a:xfrm>
        </p:spPr>
        <p:txBody>
          <a:bodyPr/>
          <a:lstStyle/>
          <a:p>
            <a:pPr>
              <a:buFont typeface="Wingdings" pitchFamily="2" charset="2"/>
              <a:buChar char="Ø"/>
            </a:pPr>
            <a:r>
              <a:rPr lang="en-US" sz="2400" dirty="0">
                <a:solidFill>
                  <a:schemeClr val="bg1">
                    <a:lumMod val="50000"/>
                  </a:schemeClr>
                </a:solidFill>
                <a:latin typeface="Noto Sans" panose="020B0502040504020204" pitchFamily="34" charset="0"/>
              </a:rPr>
              <a:t>The Zika virus (ZIKV) is an arthropod-borne flavivirus transmitted predominantly by mosquitoes.</a:t>
            </a:r>
          </a:p>
          <a:p>
            <a:pPr>
              <a:buFont typeface="Wingdings" pitchFamily="2" charset="2"/>
              <a:buChar char="Ø"/>
            </a:pPr>
            <a:endParaRPr lang="en-US" sz="2400" dirty="0">
              <a:solidFill>
                <a:schemeClr val="bg1">
                  <a:lumMod val="50000"/>
                </a:schemeClr>
              </a:solidFill>
              <a:latin typeface="Noto Sans" panose="020B0502040504020204" pitchFamily="34" charset="0"/>
            </a:endParaRPr>
          </a:p>
          <a:p>
            <a:pPr>
              <a:buFont typeface="Wingdings" pitchFamily="2" charset="2"/>
              <a:buChar char="Ø"/>
            </a:pPr>
            <a:r>
              <a:rPr lang="en-US" sz="2400" dirty="0">
                <a:solidFill>
                  <a:schemeClr val="bg1">
                    <a:lumMod val="50000"/>
                  </a:schemeClr>
                </a:solidFill>
                <a:latin typeface="Noto Sans" panose="020B0502040504020204" pitchFamily="34" charset="0"/>
              </a:rPr>
              <a:t> Outbreaks of maternal infection in French Polynesia (2013–2014) and Brazil (2015–2016) resulted in reports of congenital infection resulting in serious anomalies and impaired </a:t>
            </a:r>
            <a:r>
              <a:rPr lang="en-US" sz="2400" dirty="0" err="1">
                <a:solidFill>
                  <a:schemeClr val="bg1">
                    <a:lumMod val="50000"/>
                  </a:schemeClr>
                </a:solidFill>
                <a:latin typeface="Noto Sans" panose="020B0502040504020204" pitchFamily="34" charset="0"/>
              </a:rPr>
              <a:t>neurodevelopmental</a:t>
            </a:r>
            <a:r>
              <a:rPr lang="en-US" sz="2400" dirty="0">
                <a:solidFill>
                  <a:schemeClr val="bg1">
                    <a:lumMod val="50000"/>
                  </a:schemeClr>
                </a:solidFill>
                <a:latin typeface="Noto Sans" panose="020B0502040504020204" pitchFamily="34" charset="0"/>
              </a:rPr>
              <a:t> outcomes. </a:t>
            </a:r>
          </a:p>
          <a:p>
            <a:pPr>
              <a:buFont typeface="Wingdings" pitchFamily="2" charset="2"/>
              <a:buChar char="Ø"/>
            </a:pPr>
            <a:endParaRPr lang="en-US" sz="2400" dirty="0">
              <a:solidFill>
                <a:schemeClr val="bg1">
                  <a:lumMod val="50000"/>
                </a:schemeClr>
              </a:solidFill>
              <a:latin typeface="Noto Sans" panose="020B0502040504020204" pitchFamily="34" charset="0"/>
            </a:endParaRPr>
          </a:p>
          <a:p>
            <a:pPr>
              <a:buFont typeface="Wingdings" pitchFamily="2" charset="2"/>
              <a:buChar char="Ø"/>
            </a:pPr>
            <a:r>
              <a:rPr lang="en-US" sz="2400" dirty="0">
                <a:solidFill>
                  <a:schemeClr val="tx1">
                    <a:lumMod val="40000"/>
                    <a:lumOff val="60000"/>
                  </a:schemeClr>
                </a:solidFill>
                <a:latin typeface="UICTFontTextStyleBody"/>
              </a:rPr>
              <a:t>Vertical transmission is </a:t>
            </a:r>
            <a:r>
              <a:rPr lang="en-US" sz="2400" dirty="0" err="1">
                <a:solidFill>
                  <a:schemeClr val="tx1">
                    <a:lumMod val="40000"/>
                    <a:lumOff val="60000"/>
                  </a:schemeClr>
                </a:solidFill>
                <a:latin typeface="UICTFontTextStyleBody"/>
              </a:rPr>
              <a:t>transplacental</a:t>
            </a:r>
            <a:r>
              <a:rPr lang="en-US" sz="2400" dirty="0">
                <a:solidFill>
                  <a:schemeClr val="tx1">
                    <a:lumMod val="40000"/>
                    <a:lumOff val="60000"/>
                  </a:schemeClr>
                </a:solidFill>
                <a:latin typeface="UICTFontTextStyleBody"/>
              </a:rPr>
              <a:t>; however, because the virus can persist longer in the serum of a pregnant woman as compared to that of one who is not, the fetus is at risk for infection and major CNS anomalies even if the mother is asymptomatic. </a:t>
            </a:r>
            <a:endParaRPr lang="en-US" sz="2400" dirty="0">
              <a:solidFill>
                <a:schemeClr val="tx1">
                  <a:lumMod val="40000"/>
                  <a:lumOff val="60000"/>
                </a:schemeClr>
              </a:solidFill>
              <a:latin typeface=".AppleSystemUIFont"/>
            </a:endParaRPr>
          </a:p>
          <a:p>
            <a:pPr>
              <a:buFont typeface="Wingdings" pitchFamily="2" charset="2"/>
              <a:buChar char="Ø"/>
            </a:pPr>
            <a:endParaRPr lang="en-US" sz="2400" dirty="0">
              <a:solidFill>
                <a:schemeClr val="tx1">
                  <a:lumMod val="40000"/>
                  <a:lumOff val="60000"/>
                </a:schemeClr>
              </a:solidFill>
              <a:latin typeface="Noto Sans" panose="020B0502040504020204" pitchFamily="34" charset="0"/>
            </a:endParaRPr>
          </a:p>
          <a:p>
            <a:pPr>
              <a:buFont typeface="Wingdings" pitchFamily="2" charset="2"/>
              <a:buChar char="Ø"/>
            </a:pPr>
            <a:endParaRPr lang="en-AE" sz="2400" dirty="0">
              <a:solidFill>
                <a:schemeClr val="bg1">
                  <a:lumMod val="50000"/>
                </a:schemeClr>
              </a:solidFill>
            </a:endParaRPr>
          </a:p>
        </p:txBody>
      </p:sp>
      <p:sp>
        <p:nvSpPr>
          <p:cNvPr id="6" name="Title 2">
            <a:extLst>
              <a:ext uri="{FF2B5EF4-FFF2-40B4-BE49-F238E27FC236}">
                <a16:creationId xmlns:a16="http://schemas.microsoft.com/office/drawing/2014/main" id="{6DED75E1-A89A-205D-51FC-01029681F923}"/>
              </a:ext>
            </a:extLst>
          </p:cNvPr>
          <p:cNvSpPr>
            <a:spLocks noGrp="1"/>
          </p:cNvSpPr>
          <p:nvPr/>
        </p:nvSpPr>
        <p:spPr>
          <a:xfrm>
            <a:off x="952400" y="3117000"/>
            <a:ext cx="10287200" cy="62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lata"/>
              <a:buNone/>
              <a:defRPr sz="28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AE" sz="3733"/>
          </a:p>
        </p:txBody>
      </p:sp>
    </p:spTree>
    <p:extLst>
      <p:ext uri="{BB962C8B-B14F-4D97-AF65-F5344CB8AC3E}">
        <p14:creationId xmlns:p14="http://schemas.microsoft.com/office/powerpoint/2010/main" val="3209062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88F4EF8-86FF-3DB3-8E53-CB26E281D475}"/>
              </a:ext>
            </a:extLst>
          </p:cNvPr>
          <p:cNvSpPr>
            <a:spLocks noGrp="1"/>
          </p:cNvSpPr>
          <p:nvPr>
            <p:ph type="subTitle" idx="1"/>
          </p:nvPr>
        </p:nvSpPr>
        <p:spPr>
          <a:xfrm>
            <a:off x="624644" y="1606467"/>
            <a:ext cx="10942713" cy="4530400"/>
          </a:xfrm>
        </p:spPr>
        <p:txBody>
          <a:bodyPr/>
          <a:lstStyle/>
          <a:p>
            <a:pPr marL="575719" indent="-380990">
              <a:buFont typeface="Wingdings" pitchFamily="2" charset="2"/>
              <a:buChar char="v"/>
            </a:pPr>
            <a:r>
              <a:rPr lang="en-US" sz="2400" dirty="0">
                <a:solidFill>
                  <a:schemeClr val="bg1">
                    <a:lumMod val="50000"/>
                  </a:schemeClr>
                </a:solidFill>
                <a:latin typeface="Nunito" panose="020F0502020204030204" pitchFamily="34" charset="0"/>
              </a:rPr>
              <a:t>Zika virus is most commonly </a:t>
            </a:r>
            <a:r>
              <a:rPr lang="en-US" sz="2400" u="sng" dirty="0">
                <a:solidFill>
                  <a:schemeClr val="bg1">
                    <a:lumMod val="50000"/>
                  </a:schemeClr>
                </a:solidFill>
                <a:latin typeface="Nunito" pitchFamily="2" charset="77"/>
                <a:hlinkClick r:id="rId2">
                  <a:extLst>
                    <a:ext uri="{A12FA001-AC4F-418D-AE19-62706E023703}">
                      <ahyp:hlinkClr xmlns:ahyp="http://schemas.microsoft.com/office/drawing/2018/hyperlinkcolor" val="tx"/>
                    </a:ext>
                  </a:extLst>
                </a:hlinkClick>
              </a:rPr>
              <a:t>spread</a:t>
            </a:r>
            <a:r>
              <a:rPr lang="en-US" sz="2400" dirty="0">
                <a:solidFill>
                  <a:schemeClr val="bg1">
                    <a:lumMod val="50000"/>
                  </a:schemeClr>
                </a:solidFill>
                <a:latin typeface="Nunito" pitchFamily="2" charset="77"/>
              </a:rPr>
              <a:t> to people by the bite of an infected </a:t>
            </a:r>
            <a:r>
              <a:rPr lang="en-US" sz="2400" i="1" dirty="0" err="1">
                <a:solidFill>
                  <a:schemeClr val="bg1">
                    <a:lumMod val="50000"/>
                  </a:schemeClr>
                </a:solidFill>
                <a:latin typeface="Nunito" pitchFamily="2" charset="77"/>
              </a:rPr>
              <a:t>Aedes</a:t>
            </a:r>
            <a:r>
              <a:rPr lang="en-US" sz="2400" dirty="0">
                <a:solidFill>
                  <a:schemeClr val="bg1">
                    <a:lumMod val="50000"/>
                  </a:schemeClr>
                </a:solidFill>
                <a:latin typeface="Nunito" pitchFamily="2" charset="77"/>
              </a:rPr>
              <a:t> species mosquito. It can also be spread through sex from a person who is infected with Zika virus to their sexual partner.</a:t>
            </a:r>
          </a:p>
          <a:p>
            <a:pPr marL="575719" indent="-380990">
              <a:buFont typeface="Wingdings" pitchFamily="2" charset="2"/>
              <a:buChar char="v"/>
            </a:pPr>
            <a:endParaRPr lang="en-US" sz="2400" dirty="0">
              <a:solidFill>
                <a:schemeClr val="bg1">
                  <a:lumMod val="50000"/>
                </a:schemeClr>
              </a:solidFill>
              <a:latin typeface="UICTFontTextStyleBody"/>
            </a:endParaRPr>
          </a:p>
          <a:p>
            <a:pPr marL="575719" indent="-380990">
              <a:buFont typeface="Wingdings" pitchFamily="2" charset="2"/>
              <a:buChar char="v"/>
            </a:pPr>
            <a:r>
              <a:rPr lang="en-US" sz="2400" b="1" dirty="0">
                <a:solidFill>
                  <a:schemeClr val="tx1">
                    <a:lumMod val="60000"/>
                    <a:lumOff val="40000"/>
                  </a:schemeClr>
                </a:solidFill>
                <a:latin typeface="UICTFontTextStyleBody"/>
              </a:rPr>
              <a:t>Maternal infection: </a:t>
            </a:r>
            <a:r>
              <a:rPr lang="en-US" sz="2400" dirty="0">
                <a:solidFill>
                  <a:schemeClr val="bg1">
                    <a:lumMod val="50000"/>
                  </a:schemeClr>
                </a:solidFill>
                <a:latin typeface="UICTFontTextStyleBody"/>
              </a:rPr>
              <a:t>Clinical signs consistent with Zika infection are </a:t>
            </a:r>
            <a:r>
              <a:rPr lang="en-US" sz="2400" dirty="0" err="1">
                <a:solidFill>
                  <a:schemeClr val="bg1">
                    <a:lumMod val="50000"/>
                  </a:schemeClr>
                </a:solidFill>
                <a:latin typeface="UICTFontTextStyleBody"/>
              </a:rPr>
              <a:t>maculopapular</a:t>
            </a:r>
            <a:r>
              <a:rPr lang="en-US" sz="2400" dirty="0">
                <a:solidFill>
                  <a:schemeClr val="bg1">
                    <a:lumMod val="50000"/>
                  </a:schemeClr>
                </a:solidFill>
                <a:latin typeface="UICTFontTextStyleBody"/>
              </a:rPr>
              <a:t> rash, </a:t>
            </a:r>
            <a:r>
              <a:rPr lang="en-US" sz="2400" dirty="0" err="1">
                <a:solidFill>
                  <a:schemeClr val="bg1">
                    <a:lumMod val="50000"/>
                  </a:schemeClr>
                </a:solidFill>
                <a:latin typeface="UICTFontTextStyleBody"/>
              </a:rPr>
              <a:t>arthralgias</a:t>
            </a:r>
            <a:r>
              <a:rPr lang="en-US" sz="2400" dirty="0">
                <a:solidFill>
                  <a:schemeClr val="bg1">
                    <a:lumMod val="50000"/>
                  </a:schemeClr>
                </a:solidFill>
                <a:latin typeface="UICTFontTextStyleBody"/>
              </a:rPr>
              <a:t>, conjunctivitis and fever. Only 20% of infected women will have these findings which are often mild.</a:t>
            </a:r>
          </a:p>
          <a:p>
            <a:pPr marL="575719" indent="-380990">
              <a:buFont typeface="Wingdings" pitchFamily="2" charset="2"/>
              <a:buChar char="v"/>
            </a:pPr>
            <a:endParaRPr lang="en-US" sz="2400" dirty="0">
              <a:solidFill>
                <a:schemeClr val="bg1">
                  <a:lumMod val="50000"/>
                </a:schemeClr>
              </a:solidFill>
              <a:latin typeface="UICTFontTextStyleBody"/>
            </a:endParaRPr>
          </a:p>
          <a:p>
            <a:pPr marL="575719" indent="-380990">
              <a:buFont typeface="Wingdings" pitchFamily="2" charset="2"/>
              <a:buChar char="v"/>
            </a:pPr>
            <a:r>
              <a:rPr lang="en-US" sz="2400" dirty="0">
                <a:solidFill>
                  <a:schemeClr val="bg1">
                    <a:lumMod val="50000"/>
                  </a:schemeClr>
                </a:solidFill>
              </a:rPr>
              <a:t>The fetus can be severely infected whether or not the mother is symptomatic.</a:t>
            </a:r>
          </a:p>
          <a:p>
            <a:pPr marL="575719" indent="-380990">
              <a:buFont typeface="Wingdings" pitchFamily="2" charset="2"/>
              <a:buChar char="v"/>
            </a:pPr>
            <a:r>
              <a:rPr lang="en-US" sz="2400" b="1" dirty="0">
                <a:solidFill>
                  <a:schemeClr val="tx1">
                    <a:lumMod val="60000"/>
                    <a:lumOff val="40000"/>
                  </a:schemeClr>
                </a:solidFill>
                <a:latin typeface="UICTFontTextStyleBody"/>
              </a:rPr>
              <a:t>The greatest risk of serious perinatal sequelae appears to be with </a:t>
            </a:r>
            <a:r>
              <a:rPr lang="en-US" sz="2400" b="1" dirty="0" err="1">
                <a:solidFill>
                  <a:schemeClr val="tx1">
                    <a:lumMod val="60000"/>
                    <a:lumOff val="40000"/>
                  </a:schemeClr>
                </a:solidFill>
                <a:latin typeface="UICTFontTextStyleBody"/>
              </a:rPr>
              <a:t>Ist</a:t>
            </a:r>
            <a:r>
              <a:rPr lang="en-US" sz="2400" b="1" dirty="0">
                <a:solidFill>
                  <a:schemeClr val="tx1">
                    <a:lumMod val="60000"/>
                    <a:lumOff val="40000"/>
                  </a:schemeClr>
                </a:solidFill>
                <a:latin typeface="UICTFontTextStyleBody"/>
              </a:rPr>
              <a:t> and 2nd trimester infections</a:t>
            </a:r>
            <a:endParaRPr lang="en-US" sz="2400" b="1" dirty="0">
              <a:solidFill>
                <a:schemeClr val="tx1">
                  <a:lumMod val="60000"/>
                  <a:lumOff val="40000"/>
                </a:schemeClr>
              </a:solidFill>
              <a:latin typeface=".AppleSystemUIFont"/>
            </a:endParaRPr>
          </a:p>
          <a:p>
            <a:pPr marL="423323" indent="-228594">
              <a:buFont typeface="Wingdings" pitchFamily="2" charset="2"/>
              <a:buChar char="v"/>
            </a:pPr>
            <a:endParaRPr lang="en-AE" dirty="0"/>
          </a:p>
        </p:txBody>
      </p:sp>
      <p:sp>
        <p:nvSpPr>
          <p:cNvPr id="3" name="Title 2">
            <a:extLst>
              <a:ext uri="{FF2B5EF4-FFF2-40B4-BE49-F238E27FC236}">
                <a16:creationId xmlns:a16="http://schemas.microsoft.com/office/drawing/2014/main" id="{A31FBA12-FDB4-C915-23CB-23B6A2ACBD5C}"/>
              </a:ext>
            </a:extLst>
          </p:cNvPr>
          <p:cNvSpPr>
            <a:spLocks noGrp="1"/>
          </p:cNvSpPr>
          <p:nvPr>
            <p:ph type="title"/>
          </p:nvPr>
        </p:nvSpPr>
        <p:spPr/>
        <p:txBody>
          <a:bodyPr/>
          <a:lstStyle/>
          <a:p>
            <a:r>
              <a:rPr lang="en-US" dirty="0"/>
              <a:t>Clinical features </a:t>
            </a:r>
            <a:endParaRPr lang="en-AE" dirty="0"/>
          </a:p>
        </p:txBody>
      </p:sp>
    </p:spTree>
    <p:extLst>
      <p:ext uri="{BB962C8B-B14F-4D97-AF65-F5344CB8AC3E}">
        <p14:creationId xmlns:p14="http://schemas.microsoft.com/office/powerpoint/2010/main" val="3116416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D6F1F-DCC2-EA7D-F3B9-04858B325396}"/>
              </a:ext>
            </a:extLst>
          </p:cNvPr>
          <p:cNvPicPr>
            <a:picLocks noChangeAspect="1"/>
          </p:cNvPicPr>
          <p:nvPr/>
        </p:nvPicPr>
        <p:blipFill>
          <a:blip r:embed="rId2"/>
          <a:srcRect t="12508" b="12760"/>
          <a:stretch/>
        </p:blipFill>
        <p:spPr>
          <a:xfrm>
            <a:off x="0" y="1404256"/>
            <a:ext cx="5686779" cy="4049489"/>
          </a:xfrm>
          <a:prstGeom prst="rect">
            <a:avLst/>
          </a:prstGeom>
        </p:spPr>
      </p:pic>
      <p:pic>
        <p:nvPicPr>
          <p:cNvPr id="5" name="Picture 4">
            <a:extLst>
              <a:ext uri="{FF2B5EF4-FFF2-40B4-BE49-F238E27FC236}">
                <a16:creationId xmlns:a16="http://schemas.microsoft.com/office/drawing/2014/main" id="{91CC8A62-56E6-7ABC-AB2E-02F1BBA68EAE}"/>
              </a:ext>
            </a:extLst>
          </p:cNvPr>
          <p:cNvPicPr>
            <a:picLocks noChangeAspect="1"/>
          </p:cNvPicPr>
          <p:nvPr/>
        </p:nvPicPr>
        <p:blipFill>
          <a:blip r:embed="rId3"/>
          <a:srcRect t="6771" b="10157"/>
          <a:stretch/>
        </p:blipFill>
        <p:spPr>
          <a:xfrm>
            <a:off x="5978256" y="579364"/>
            <a:ext cx="6058521" cy="5699273"/>
          </a:xfrm>
          <a:prstGeom prst="rect">
            <a:avLst/>
          </a:prstGeom>
        </p:spPr>
      </p:pic>
    </p:spTree>
    <p:extLst>
      <p:ext uri="{BB962C8B-B14F-4D97-AF65-F5344CB8AC3E}">
        <p14:creationId xmlns:p14="http://schemas.microsoft.com/office/powerpoint/2010/main" val="1579817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15733F-0BA1-C2C3-5BE9-89200B9878DD}"/>
              </a:ext>
            </a:extLst>
          </p:cNvPr>
          <p:cNvSpPr>
            <a:spLocks noGrp="1"/>
          </p:cNvSpPr>
          <p:nvPr>
            <p:ph type="subTitle" idx="1"/>
          </p:nvPr>
        </p:nvSpPr>
        <p:spPr>
          <a:xfrm>
            <a:off x="1" y="1163800"/>
            <a:ext cx="12452484" cy="4530400"/>
          </a:xfrm>
        </p:spPr>
        <p:txBody>
          <a:bodyPr/>
          <a:lstStyle/>
          <a:p>
            <a:pPr marL="194728" indent="0">
              <a:buNone/>
            </a:pPr>
            <a:r>
              <a:rPr lang="en-US" sz="2133" b="1" dirty="0">
                <a:solidFill>
                  <a:schemeClr val="tx1">
                    <a:lumMod val="40000"/>
                    <a:lumOff val="60000"/>
                  </a:schemeClr>
                </a:solidFill>
              </a:rPr>
              <a:t>congenital Zika syndrome</a:t>
            </a:r>
            <a:r>
              <a:rPr lang="en-US" sz="2133" dirty="0"/>
              <a:t> has been described that includes microcephaly, </a:t>
            </a:r>
            <a:r>
              <a:rPr lang="en-US" sz="2133" dirty="0" err="1"/>
              <a:t>lissencephaly</a:t>
            </a:r>
            <a:r>
              <a:rPr lang="en-US" sz="2133" dirty="0"/>
              <a:t>, </a:t>
            </a:r>
            <a:r>
              <a:rPr lang="en-US" sz="2133" dirty="0" err="1"/>
              <a:t>ventriculomegaly</a:t>
            </a:r>
            <a:r>
              <a:rPr lang="en-US" sz="2133" dirty="0"/>
              <a:t>, intracranial calcifications, ocular abnormalities, and congenital contractures.</a:t>
            </a:r>
          </a:p>
          <a:p>
            <a:pPr marL="194728" indent="0">
              <a:buNone/>
            </a:pPr>
            <a:endParaRPr lang="en-US" sz="2133" dirty="0"/>
          </a:p>
          <a:p>
            <a:pPr marL="194728" indent="0">
              <a:buNone/>
            </a:pPr>
            <a:r>
              <a:rPr lang="en-US" sz="2133" b="1" dirty="0">
                <a:solidFill>
                  <a:srgbClr val="232323"/>
                </a:solidFill>
                <a:latin typeface="Noto Sans" panose="020B0502040504020204" pitchFamily="34" charset="0"/>
              </a:rPr>
              <a:t>Criteria for diagnosis of Zika virus-related microcephaly</a:t>
            </a:r>
            <a:r>
              <a:rPr lang="en-US" sz="2133" dirty="0">
                <a:solidFill>
                  <a:srgbClr val="232323"/>
                </a:solidFill>
                <a:latin typeface="Noto Sans" panose="020B0502040504020204" pitchFamily="34" charset="0"/>
              </a:rPr>
              <a:t> :</a:t>
            </a:r>
          </a:p>
          <a:p>
            <a:pPr marL="194728" indent="0">
              <a:buNone/>
            </a:pPr>
            <a:endParaRPr lang="en-US" sz="2133" dirty="0">
              <a:solidFill>
                <a:srgbClr val="232323"/>
              </a:solidFill>
              <a:latin typeface="Noto Sans" panose="020B0502040504020204" pitchFamily="34" charset="0"/>
            </a:endParaRPr>
          </a:p>
          <a:p>
            <a:pPr marL="194728" indent="0">
              <a:buNone/>
            </a:pPr>
            <a:r>
              <a:rPr lang="en-US" sz="2133" dirty="0">
                <a:solidFill>
                  <a:srgbClr val="232323"/>
                </a:solidFill>
                <a:latin typeface="Times New Roman" panose="02020603050405020304" pitchFamily="18" charset="0"/>
              </a:rPr>
              <a:t>●</a:t>
            </a:r>
            <a:r>
              <a:rPr lang="en-US" sz="2133" dirty="0">
                <a:solidFill>
                  <a:srgbClr val="232323"/>
                </a:solidFill>
                <a:latin typeface="Noto Sans" panose="020B0502040504020204" pitchFamily="34" charset="0"/>
              </a:rPr>
              <a:t>Mother had confirmed case of ZIKV infection during pregnancy.</a:t>
            </a:r>
          </a:p>
          <a:p>
            <a:pPr marL="194728" indent="0">
              <a:buNone/>
            </a:pPr>
            <a:r>
              <a:rPr lang="en-US" sz="2133" dirty="0">
                <a:solidFill>
                  <a:srgbClr val="232323"/>
                </a:solidFill>
                <a:latin typeface="Times New Roman" panose="02020603050405020304" pitchFamily="18" charset="0"/>
              </a:rPr>
              <a:t>●</a:t>
            </a:r>
            <a:r>
              <a:rPr lang="en-US" sz="2133" dirty="0">
                <a:solidFill>
                  <a:srgbClr val="232323"/>
                </a:solidFill>
                <a:latin typeface="Noto Sans" panose="020B0502040504020204" pitchFamily="34" charset="0"/>
              </a:rPr>
              <a:t>Mother had sexual contact during pregnancy with a person with confirmed ZIKV infection.</a:t>
            </a:r>
          </a:p>
          <a:p>
            <a:pPr marL="194728" indent="0">
              <a:buNone/>
            </a:pPr>
            <a:r>
              <a:rPr lang="en-US" sz="2133" dirty="0">
                <a:solidFill>
                  <a:srgbClr val="232323"/>
                </a:solidFill>
                <a:latin typeface="Times New Roman" panose="02020603050405020304" pitchFamily="18" charset="0"/>
              </a:rPr>
              <a:t>●</a:t>
            </a:r>
            <a:r>
              <a:rPr lang="en-US" sz="2133" dirty="0">
                <a:solidFill>
                  <a:srgbClr val="232323"/>
                </a:solidFill>
                <a:latin typeface="Noto Sans" panose="020B0502040504020204" pitchFamily="34" charset="0"/>
              </a:rPr>
              <a:t>Mother had typical clinical manifestations of ZIKV infection (one or more of the following: </a:t>
            </a:r>
            <a:r>
              <a:rPr lang="en-US" sz="2133" dirty="0" err="1">
                <a:solidFill>
                  <a:srgbClr val="232323"/>
                </a:solidFill>
                <a:latin typeface="Noto Sans" panose="020B0502040504020204" pitchFamily="34" charset="0"/>
              </a:rPr>
              <a:t>maculopapular</a:t>
            </a:r>
            <a:r>
              <a:rPr lang="en-US" sz="2133" dirty="0">
                <a:solidFill>
                  <a:srgbClr val="232323"/>
                </a:solidFill>
                <a:latin typeface="Noto Sans" panose="020B0502040504020204" pitchFamily="34" charset="0"/>
              </a:rPr>
              <a:t> pruritic rash, arthralgia, conjunctivitis, or fever) and relevant </a:t>
            </a:r>
            <a:r>
              <a:rPr lang="en-US" sz="2133" dirty="0" err="1">
                <a:solidFill>
                  <a:srgbClr val="232323"/>
                </a:solidFill>
                <a:latin typeface="Noto Sans" panose="020B0502040504020204" pitchFamily="34" charset="0"/>
              </a:rPr>
              <a:t>epidemiologic</a:t>
            </a:r>
            <a:r>
              <a:rPr lang="en-US" sz="2133" dirty="0">
                <a:solidFill>
                  <a:srgbClr val="232323"/>
                </a:solidFill>
                <a:latin typeface="Noto Sans" panose="020B0502040504020204" pitchFamily="34" charset="0"/>
              </a:rPr>
              <a:t> exposure during pregnancy (residence in or travel to an area where mosquito-borne transmission of ZIKV has been reported).</a:t>
            </a:r>
          </a:p>
          <a:p>
            <a:pPr marL="194728" indent="0">
              <a:buNone/>
            </a:pPr>
            <a:r>
              <a:rPr lang="en-US" sz="2133" dirty="0">
                <a:solidFill>
                  <a:srgbClr val="232323"/>
                </a:solidFill>
                <a:latin typeface="Times New Roman" panose="02020603050405020304" pitchFamily="18" charset="0"/>
              </a:rPr>
              <a:t>●</a:t>
            </a:r>
            <a:r>
              <a:rPr lang="en-US" sz="2133" dirty="0">
                <a:solidFill>
                  <a:srgbClr val="232323"/>
                </a:solidFill>
                <a:latin typeface="Noto Sans" panose="020B0502040504020204" pitchFamily="34" charset="0"/>
              </a:rPr>
              <a:t>ZIKV was detected in amniotic fluid via PCR, or ZIKV RNA was detected in the placenta.</a:t>
            </a:r>
          </a:p>
          <a:p>
            <a:pPr marL="194728" indent="0">
              <a:buNone/>
            </a:pPr>
            <a:r>
              <a:rPr lang="en-US" sz="2133" dirty="0">
                <a:solidFill>
                  <a:srgbClr val="232323"/>
                </a:solidFill>
                <a:latin typeface="Times New Roman" panose="02020603050405020304" pitchFamily="18" charset="0"/>
              </a:rPr>
              <a:t>●</a:t>
            </a:r>
            <a:r>
              <a:rPr lang="en-US" sz="2133" dirty="0">
                <a:solidFill>
                  <a:srgbClr val="232323"/>
                </a:solidFill>
                <a:latin typeface="Noto Sans" panose="020B0502040504020204" pitchFamily="34" charset="0"/>
              </a:rPr>
              <a:t>Postmortem, ZIKV was detected in fetal brain tissue via PCR.</a:t>
            </a:r>
          </a:p>
          <a:p>
            <a:pPr marL="194728" indent="0">
              <a:buNone/>
            </a:pPr>
            <a:endParaRPr lang="en-AE" dirty="0"/>
          </a:p>
        </p:txBody>
      </p:sp>
      <p:sp>
        <p:nvSpPr>
          <p:cNvPr id="3" name="Title 2">
            <a:extLst>
              <a:ext uri="{FF2B5EF4-FFF2-40B4-BE49-F238E27FC236}">
                <a16:creationId xmlns:a16="http://schemas.microsoft.com/office/drawing/2014/main" id="{20C0E43C-9C36-7A87-7EAB-D464282DBECD}"/>
              </a:ext>
            </a:extLst>
          </p:cNvPr>
          <p:cNvSpPr>
            <a:spLocks noGrp="1"/>
          </p:cNvSpPr>
          <p:nvPr>
            <p:ph type="title"/>
          </p:nvPr>
        </p:nvSpPr>
        <p:spPr>
          <a:xfrm>
            <a:off x="361077" y="459829"/>
            <a:ext cx="10287200" cy="624000"/>
          </a:xfrm>
        </p:spPr>
        <p:txBody>
          <a:bodyPr/>
          <a:lstStyle/>
          <a:p>
            <a:r>
              <a:rPr lang="en-US" dirty="0"/>
              <a:t>Clinical features</a:t>
            </a:r>
            <a:endParaRPr lang="en-AE" dirty="0"/>
          </a:p>
        </p:txBody>
      </p:sp>
    </p:spTree>
    <p:extLst>
      <p:ext uri="{BB962C8B-B14F-4D97-AF65-F5344CB8AC3E}">
        <p14:creationId xmlns:p14="http://schemas.microsoft.com/office/powerpoint/2010/main" val="304693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A54702-8841-E904-538E-CDD8F53D1CA2}"/>
              </a:ext>
            </a:extLst>
          </p:cNvPr>
          <p:cNvSpPr>
            <a:spLocks noGrp="1"/>
          </p:cNvSpPr>
          <p:nvPr>
            <p:ph type="subTitle" idx="1"/>
          </p:nvPr>
        </p:nvSpPr>
        <p:spPr>
          <a:xfrm>
            <a:off x="98778" y="1810927"/>
            <a:ext cx="11994444" cy="4530400"/>
          </a:xfrm>
        </p:spPr>
        <p:txBody>
          <a:bodyPr/>
          <a:lstStyle/>
          <a:p>
            <a:pPr>
              <a:buFont typeface="Wingdings" pitchFamily="2" charset="2"/>
              <a:buChar char="v"/>
            </a:pPr>
            <a:r>
              <a:rPr lang="en-US" sz="2133" dirty="0">
                <a:solidFill>
                  <a:schemeClr val="tx1">
                    <a:lumMod val="40000"/>
                    <a:lumOff val="60000"/>
                  </a:schemeClr>
                </a:solidFill>
              </a:rPr>
              <a:t>Zika virus is typically detectable in blood around the time of symptom onset and may persist days to months in pregnant women.</a:t>
            </a:r>
          </a:p>
          <a:p>
            <a:pPr>
              <a:buFont typeface="Wingdings" pitchFamily="2" charset="2"/>
              <a:buChar char="v"/>
            </a:pPr>
            <a:r>
              <a:rPr lang="en-US" sz="2133" dirty="0"/>
              <a:t> Serum IgM antibodies typically become detectable within the first 2 weeks and may persist for months. IgG antibodies develop shortly after IgM ones and cover long-lived immunity.</a:t>
            </a:r>
          </a:p>
          <a:p>
            <a:pPr>
              <a:buFont typeface="Wingdings" pitchFamily="2" charset="2"/>
              <a:buChar char="v"/>
            </a:pPr>
            <a:r>
              <a:rPr lang="en-US" sz="2133" dirty="0">
                <a:solidFill>
                  <a:schemeClr val="tx1">
                    <a:lumMod val="40000"/>
                    <a:lumOff val="60000"/>
                  </a:schemeClr>
                </a:solidFill>
              </a:rPr>
              <a:t>Laboratory testing for Zika infection is recommended only in symptomatic </a:t>
            </a:r>
            <a:r>
              <a:rPr lang="en-US" sz="2133" dirty="0" err="1">
                <a:solidFill>
                  <a:schemeClr val="tx1">
                    <a:lumMod val="40000"/>
                    <a:lumOff val="60000"/>
                  </a:schemeClr>
                </a:solidFill>
              </a:rPr>
              <a:t>gravidas</a:t>
            </a:r>
            <a:r>
              <a:rPr lang="en-US" sz="2133" dirty="0">
                <a:solidFill>
                  <a:schemeClr val="tx1">
                    <a:lumMod val="40000"/>
                    <a:lumOff val="60000"/>
                  </a:schemeClr>
                </a:solidFill>
              </a:rPr>
              <a:t> with residence in or recent travel to areas with active dengue transmission and risk for Zika transmission</a:t>
            </a:r>
          </a:p>
          <a:p>
            <a:pPr>
              <a:buFont typeface="Wingdings" pitchFamily="2" charset="2"/>
              <a:buChar char="v"/>
            </a:pPr>
            <a:r>
              <a:rPr lang="en-US" sz="2133" dirty="0"/>
              <a:t>For a pregnant woman within 12 weeks of symptom onset, PCR testing of serum and urine specimens for both dengue and Zika virus RNA is recommended. </a:t>
            </a:r>
          </a:p>
          <a:p>
            <a:pPr>
              <a:buFont typeface="Wingdings" pitchFamily="2" charset="2"/>
              <a:buChar char="v"/>
            </a:pPr>
            <a:r>
              <a:rPr lang="en-US" sz="2133" dirty="0"/>
              <a:t>For women with prenatal ultrasound findings suggesting congenital Zika syndrome, Zika virus PCR and IgM are initially performed on serum and urine. </a:t>
            </a:r>
          </a:p>
          <a:p>
            <a:pPr>
              <a:buFont typeface="Wingdings" pitchFamily="2" charset="2"/>
              <a:buChar char="v"/>
            </a:pPr>
            <a:r>
              <a:rPr lang="en-US" sz="2133" dirty="0"/>
              <a:t>Amnionic fluid PCR may be performed , although less is known about its diagnostic accuracy for congenital infection .</a:t>
            </a:r>
            <a:endParaRPr lang="en-AE" sz="2133" dirty="0"/>
          </a:p>
        </p:txBody>
      </p:sp>
      <p:sp>
        <p:nvSpPr>
          <p:cNvPr id="3" name="Title 2">
            <a:extLst>
              <a:ext uri="{FF2B5EF4-FFF2-40B4-BE49-F238E27FC236}">
                <a16:creationId xmlns:a16="http://schemas.microsoft.com/office/drawing/2014/main" id="{89DCC215-0344-821F-2294-3E5BC31BA1E9}"/>
              </a:ext>
            </a:extLst>
          </p:cNvPr>
          <p:cNvSpPr>
            <a:spLocks noGrp="1"/>
          </p:cNvSpPr>
          <p:nvPr>
            <p:ph type="title"/>
          </p:nvPr>
        </p:nvSpPr>
        <p:spPr>
          <a:xfrm>
            <a:off x="340919" y="885763"/>
            <a:ext cx="10287200" cy="624000"/>
          </a:xfrm>
        </p:spPr>
        <p:txBody>
          <a:bodyPr/>
          <a:lstStyle/>
          <a:p>
            <a:r>
              <a:rPr lang="en-US" dirty="0"/>
              <a:t>Diagnosis </a:t>
            </a:r>
            <a:endParaRPr lang="en-AE" dirty="0"/>
          </a:p>
        </p:txBody>
      </p:sp>
    </p:spTree>
    <p:extLst>
      <p:ext uri="{BB962C8B-B14F-4D97-AF65-F5344CB8AC3E}">
        <p14:creationId xmlns:p14="http://schemas.microsoft.com/office/powerpoint/2010/main" val="949672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E60651-D646-AA02-E34E-582AB82E9D02}"/>
              </a:ext>
            </a:extLst>
          </p:cNvPr>
          <p:cNvSpPr>
            <a:spLocks noGrp="1"/>
          </p:cNvSpPr>
          <p:nvPr>
            <p:ph type="subTitle" idx="1"/>
          </p:nvPr>
        </p:nvSpPr>
        <p:spPr>
          <a:xfrm>
            <a:off x="387957" y="1788141"/>
            <a:ext cx="6973897" cy="4530400"/>
          </a:xfrm>
        </p:spPr>
        <p:txBody>
          <a:bodyPr/>
          <a:lstStyle/>
          <a:p>
            <a:pPr marL="651917" indent="-457189">
              <a:buFont typeface="Wingdings" pitchFamily="2" charset="2"/>
              <a:buChar char="q"/>
            </a:pPr>
            <a:r>
              <a:rPr lang="en-US" sz="2667" dirty="0"/>
              <a:t>Currently, </a:t>
            </a:r>
            <a:r>
              <a:rPr lang="en-US" sz="2667" dirty="0">
                <a:solidFill>
                  <a:schemeClr val="tx1">
                    <a:lumMod val="40000"/>
                    <a:lumOff val="60000"/>
                  </a:schemeClr>
                </a:solidFill>
              </a:rPr>
              <a:t>no </a:t>
            </a:r>
            <a:r>
              <a:rPr lang="en-US" sz="2667" dirty="0" err="1">
                <a:solidFill>
                  <a:schemeClr val="tx1">
                    <a:lumMod val="40000"/>
                    <a:lumOff val="60000"/>
                  </a:schemeClr>
                </a:solidFill>
              </a:rPr>
              <a:t>specifc</a:t>
            </a:r>
            <a:r>
              <a:rPr lang="en-US" sz="2667" dirty="0">
                <a:solidFill>
                  <a:schemeClr val="tx1">
                    <a:lumMod val="40000"/>
                    <a:lumOff val="60000"/>
                  </a:schemeClr>
                </a:solidFill>
              </a:rPr>
              <a:t> treatment</a:t>
            </a:r>
            <a:r>
              <a:rPr lang="en-US" sz="2667" dirty="0"/>
              <a:t> </a:t>
            </a:r>
            <a:r>
              <a:rPr lang="en-US" sz="2667" dirty="0">
                <a:solidFill>
                  <a:schemeClr val="tx1">
                    <a:lumMod val="40000"/>
                    <a:lumOff val="60000"/>
                  </a:schemeClr>
                </a:solidFill>
              </a:rPr>
              <a:t>or vaccine is available </a:t>
            </a:r>
            <a:r>
              <a:rPr lang="en-US" sz="2667" dirty="0"/>
              <a:t>for Zika infection, although several vaccines are in development. </a:t>
            </a:r>
          </a:p>
          <a:p>
            <a:pPr marL="651917" indent="-457189">
              <a:buFont typeface="Wingdings" pitchFamily="2" charset="2"/>
              <a:buChar char="q"/>
            </a:pPr>
            <a:endParaRPr lang="en-US" sz="2667" dirty="0"/>
          </a:p>
          <a:p>
            <a:pPr marL="651917" indent="-457189">
              <a:buFont typeface="Wingdings" pitchFamily="2" charset="2"/>
              <a:buChar char="q"/>
            </a:pPr>
            <a:r>
              <a:rPr lang="en-US" sz="2667" dirty="0"/>
              <a:t>Prophylaxis includes protective netting, insect spray to control the vector mosquito, personal DEET spray use, and avoidance of sexual contact with partners recently exposed.</a:t>
            </a:r>
            <a:endParaRPr lang="en-AE" sz="2667" dirty="0"/>
          </a:p>
        </p:txBody>
      </p:sp>
      <p:sp>
        <p:nvSpPr>
          <p:cNvPr id="3" name="Title 2">
            <a:extLst>
              <a:ext uri="{FF2B5EF4-FFF2-40B4-BE49-F238E27FC236}">
                <a16:creationId xmlns:a16="http://schemas.microsoft.com/office/drawing/2014/main" id="{25B47378-E479-2187-4EDD-5D4589866EE3}"/>
              </a:ext>
            </a:extLst>
          </p:cNvPr>
          <p:cNvSpPr>
            <a:spLocks noGrp="1"/>
          </p:cNvSpPr>
          <p:nvPr>
            <p:ph type="title"/>
          </p:nvPr>
        </p:nvSpPr>
        <p:spPr>
          <a:xfrm>
            <a:off x="387956" y="885763"/>
            <a:ext cx="10287200" cy="266644"/>
          </a:xfrm>
        </p:spPr>
        <p:txBody>
          <a:bodyPr/>
          <a:lstStyle/>
          <a:p>
            <a:r>
              <a:rPr lang="en-US" dirty="0"/>
              <a:t>Treatment and prophylaxis </a:t>
            </a:r>
            <a:endParaRPr lang="en-AE" dirty="0"/>
          </a:p>
        </p:txBody>
      </p:sp>
      <p:pic>
        <p:nvPicPr>
          <p:cNvPr id="4" name="Picture 3">
            <a:extLst>
              <a:ext uri="{FF2B5EF4-FFF2-40B4-BE49-F238E27FC236}">
                <a16:creationId xmlns:a16="http://schemas.microsoft.com/office/drawing/2014/main" id="{57B95351-AA0B-EB93-36BF-223ABC165D7D}"/>
              </a:ext>
            </a:extLst>
          </p:cNvPr>
          <p:cNvPicPr>
            <a:picLocks noChangeAspect="1"/>
          </p:cNvPicPr>
          <p:nvPr/>
        </p:nvPicPr>
        <p:blipFill>
          <a:blip r:embed="rId2"/>
          <a:srcRect b="19010"/>
          <a:stretch/>
        </p:blipFill>
        <p:spPr>
          <a:xfrm>
            <a:off x="8033369" y="885763"/>
            <a:ext cx="3199233" cy="5545668"/>
          </a:xfrm>
          <a:prstGeom prst="rect">
            <a:avLst/>
          </a:prstGeom>
        </p:spPr>
      </p:pic>
    </p:spTree>
    <p:extLst>
      <p:ext uri="{BB962C8B-B14F-4D97-AF65-F5344CB8AC3E}">
        <p14:creationId xmlns:p14="http://schemas.microsoft.com/office/powerpoint/2010/main" val="3767587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rot="10800000" flipV="1">
            <a:off x="733672" y="2429043"/>
            <a:ext cx="7169853" cy="999959"/>
          </a:xfrm>
        </p:spPr>
        <p:txBody>
          <a:bodyPr anchor="t">
            <a:noAutofit/>
          </a:bodyPr>
          <a:lstStyle/>
          <a:p>
            <a:r>
              <a:rPr lang="en-GB" sz="5465" b="1" dirty="0">
                <a:solidFill>
                  <a:srgbClr val="833CB8"/>
                </a:solidFill>
                <a:latin typeface="Berlin Sans FB Demi" panose="020E0802020502020306" pitchFamily="34" charset="0"/>
              </a:rPr>
              <a:t>Cytomegalovirus</a:t>
            </a:r>
            <a:endParaRPr lang="ar-AE" sz="5465" b="1" dirty="0">
              <a:solidFill>
                <a:srgbClr val="833CB8"/>
              </a:solidFill>
              <a:latin typeface="Berlin Sans FB Demi" panose="020E0802020502020306" pitchFamily="34" charset="0"/>
            </a:endParaRPr>
          </a:p>
        </p:txBody>
      </p:sp>
      <p:pic>
        <p:nvPicPr>
          <p:cNvPr id="9" name="صورة 9"/>
          <p:cNvPicPr>
            <a:picLocks noChangeAspect="1"/>
          </p:cNvPicPr>
          <p:nvPr/>
        </p:nvPicPr>
        <p:blipFill rotWithShape="1">
          <a:blip r:embed="rId2">
            <a:extLst>
              <a:ext uri="{28A0092B-C50C-407E-A947-70E740481C1C}">
                <a14:useLocalDpi xmlns:a14="http://schemas.microsoft.com/office/drawing/2010/main" val="0"/>
              </a:ext>
            </a:extLst>
          </a:blip>
          <a:srcRect t="3511" r="3" b="4197"/>
          <a:stretch>
            <a:fillRect/>
          </a:stretch>
        </p:blipFill>
        <p:spPr>
          <a:xfrm>
            <a:off x="9229328" y="408063"/>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pic>
        <p:nvPicPr>
          <p:cNvPr id="7" name="صورة 7"/>
          <p:cNvPicPr>
            <a:picLocks noChangeAspect="1"/>
          </p:cNvPicPr>
          <p:nvPr/>
        </p:nvPicPr>
        <p:blipFill rotWithShape="1">
          <a:blip r:embed="rId3">
            <a:extLst>
              <a:ext uri="{28A0092B-C50C-407E-A947-70E740481C1C}">
                <a14:useLocalDpi xmlns:a14="http://schemas.microsoft.com/office/drawing/2010/main" val="0"/>
              </a:ext>
            </a:extLst>
          </a:blip>
          <a:srcRect t="3400" r="3" b="3689"/>
          <a:stretch>
            <a:fillRect/>
          </a:stretch>
        </p:blipFill>
        <p:spPr>
          <a:xfrm>
            <a:off x="6406557" y="3429000"/>
            <a:ext cx="2822771" cy="2622765"/>
          </a:xfrm>
          <a:custGeom>
            <a:avLst/>
            <a:gdLst/>
            <a:ahLst/>
            <a:cxnLst/>
            <a:rect l="l" t="t" r="r" b="b"/>
            <a:pathLst>
              <a:path w="2442835" h="2236365">
                <a:moveTo>
                  <a:pt x="1044862" y="0"/>
                </a:moveTo>
                <a:cubicBezTo>
                  <a:pt x="1215179" y="0"/>
                  <a:pt x="1387802" y="32328"/>
                  <a:pt x="1557753" y="96112"/>
                </a:cubicBezTo>
                <a:cubicBezTo>
                  <a:pt x="1723247" y="158111"/>
                  <a:pt x="1880773" y="249422"/>
                  <a:pt x="2013399" y="360139"/>
                </a:cubicBezTo>
                <a:cubicBezTo>
                  <a:pt x="2148332" y="472747"/>
                  <a:pt x="2254380" y="600878"/>
                  <a:pt x="2328556" y="740859"/>
                </a:cubicBezTo>
                <a:cubicBezTo>
                  <a:pt x="2404358" y="883954"/>
                  <a:pt x="2442835" y="1033026"/>
                  <a:pt x="2442835" y="1183934"/>
                </a:cubicBezTo>
                <a:cubicBezTo>
                  <a:pt x="2442835" y="1335916"/>
                  <a:pt x="2381449" y="1424674"/>
                  <a:pt x="2253698" y="1595346"/>
                </a:cubicBezTo>
                <a:cubicBezTo>
                  <a:pt x="2222875" y="1636509"/>
                  <a:pt x="2191002" y="1679100"/>
                  <a:pt x="2158397" y="1725930"/>
                </a:cubicBezTo>
                <a:cubicBezTo>
                  <a:pt x="1909237" y="2083719"/>
                  <a:pt x="1641784" y="2236365"/>
                  <a:pt x="1264141" y="2236365"/>
                </a:cubicBezTo>
                <a:cubicBezTo>
                  <a:pt x="1016293" y="2236365"/>
                  <a:pt x="834443" y="2112012"/>
                  <a:pt x="585284" y="1922342"/>
                </a:cubicBezTo>
                <a:cubicBezTo>
                  <a:pt x="557449" y="1901149"/>
                  <a:pt x="529613" y="1880210"/>
                  <a:pt x="502667" y="1859987"/>
                </a:cubicBezTo>
                <a:cubicBezTo>
                  <a:pt x="356623" y="1750240"/>
                  <a:pt x="218702" y="1646569"/>
                  <a:pt x="126912" y="1534012"/>
                </a:cubicBezTo>
                <a:cubicBezTo>
                  <a:pt x="39159" y="1426410"/>
                  <a:pt x="0" y="1318451"/>
                  <a:pt x="0" y="1183934"/>
                </a:cubicBezTo>
                <a:cubicBezTo>
                  <a:pt x="0" y="846776"/>
                  <a:pt x="101173" y="543630"/>
                  <a:pt x="284911" y="330315"/>
                </a:cubicBezTo>
                <a:cubicBezTo>
                  <a:pt x="374812" y="225981"/>
                  <a:pt x="482643" y="144883"/>
                  <a:pt x="605414" y="89320"/>
                </a:cubicBezTo>
                <a:cubicBezTo>
                  <a:pt x="736415" y="30080"/>
                  <a:pt x="884243" y="0"/>
                  <a:pt x="1044862"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1200" y="584200"/>
            <a:ext cx="102872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How does </a:t>
            </a:r>
            <a:r>
              <a:rPr lang="ms-MY" b="1" i="0" u="none" strike="noStrike" dirty="0">
                <a:solidFill>
                  <a:srgbClr val="343536"/>
                </a:solidFill>
                <a:effectLst/>
                <a:latin typeface="Source Sans Pro" panose="020F0502020204030204" pitchFamily="34" charset="0"/>
              </a:rPr>
              <a:t>the</a:t>
            </a:r>
            <a:r>
              <a:rPr lang="en-US" b="1" i="0" u="none" strike="noStrike" dirty="0">
                <a:solidFill>
                  <a:srgbClr val="343536"/>
                </a:solidFill>
                <a:effectLst/>
                <a:latin typeface="Source Sans Pro" panose="020F0502020204030204" pitchFamily="34" charset="0"/>
              </a:rPr>
              <a:t> baby get a TORCH infection?</a:t>
            </a:r>
          </a:p>
        </p:txBody>
      </p:sp>
      <p:sp>
        <p:nvSpPr>
          <p:cNvPr id="142" name="Google Shape;142;p17"/>
          <p:cNvSpPr txBox="1">
            <a:spLocks noGrp="1"/>
          </p:cNvSpPr>
          <p:nvPr>
            <p:ph type="subTitle" idx="1"/>
          </p:nvPr>
        </p:nvSpPr>
        <p:spPr>
          <a:xfrm>
            <a:off x="-42239" y="1295400"/>
            <a:ext cx="9956800" cy="4530400"/>
          </a:xfrm>
          <a:prstGeom prst="rect">
            <a:avLst/>
          </a:prstGeom>
        </p:spPr>
        <p:txBody>
          <a:bodyPr spcFirstLastPara="1" wrap="square" lIns="121900" tIns="121900" rIns="121900" bIns="121900" anchor="t" anchorCtr="0">
            <a:noAutofit/>
          </a:bodyPr>
          <a:lstStyle/>
          <a:p>
            <a:r>
              <a:rPr lang="en-US" sz="2667" dirty="0">
                <a:solidFill>
                  <a:srgbClr val="343536"/>
                </a:solidFill>
                <a:latin typeface="Source Sans Pro" panose="020F0502020204030204" pitchFamily="34" charset="0"/>
              </a:rPr>
              <a:t>Your baby can get a TORCH infection in three ways:</a:t>
            </a:r>
          </a:p>
          <a:p>
            <a:r>
              <a:rPr lang="en-US" sz="2667" b="1" dirty="0">
                <a:solidFill>
                  <a:srgbClr val="343536"/>
                </a:solidFill>
                <a:latin typeface="Source Sans Pro" panose="020F0502020204030204" pitchFamily="34" charset="0"/>
              </a:rPr>
              <a:t>Through the </a:t>
            </a:r>
            <a:r>
              <a:rPr lang="en-US" sz="2667" b="1" dirty="0">
                <a:solidFill>
                  <a:srgbClr val="007BC2"/>
                </a:solidFill>
                <a:latin typeface="Source Sans Pro" panose="020F0502020204030204" pitchFamily="34" charset="0"/>
                <a:hlinkClick r:id="rId3"/>
              </a:rPr>
              <a:t>placenta</a:t>
            </a:r>
            <a:r>
              <a:rPr lang="en-US" sz="2667" b="1" dirty="0">
                <a:solidFill>
                  <a:srgbClr val="343536"/>
                </a:solidFill>
                <a:latin typeface="Source Sans Pro" panose="020F0502020204030204" pitchFamily="34" charset="0"/>
              </a:rPr>
              <a:t>:</a:t>
            </a:r>
            <a:r>
              <a:rPr lang="en-US" sz="2400" dirty="0">
                <a:solidFill>
                  <a:srgbClr val="343536"/>
                </a:solidFill>
                <a:latin typeface="Source Sans Pro" panose="020F0502020204030204" pitchFamily="34" charset="0"/>
              </a:rPr>
              <a:t> Certain diseases are carried through your bloodstream to your baby's blood through the placenta during pregnancy. The placenta provides your baby with oxygen, nutrients and blood.</a:t>
            </a:r>
          </a:p>
          <a:p>
            <a:r>
              <a:rPr lang="en-US" sz="2667" b="1" dirty="0">
                <a:solidFill>
                  <a:srgbClr val="343536"/>
                </a:solidFill>
                <a:latin typeface="Source Sans Pro" panose="020F0502020204030204" pitchFamily="34" charset="0"/>
              </a:rPr>
              <a:t>During childbirth:</a:t>
            </a:r>
            <a:r>
              <a:rPr lang="en-US" sz="2400" dirty="0">
                <a:solidFill>
                  <a:srgbClr val="343536"/>
                </a:solidFill>
                <a:latin typeface="Source Sans Pro" panose="020F0502020204030204" pitchFamily="34" charset="0"/>
              </a:rPr>
              <a:t> Your baby can catch a TORCH infection while passing through the birth canal during a vaginal birth.</a:t>
            </a:r>
          </a:p>
          <a:p>
            <a:r>
              <a:rPr lang="en-US" sz="2667" b="1" dirty="0">
                <a:solidFill>
                  <a:srgbClr val="343536"/>
                </a:solidFill>
                <a:latin typeface="Source Sans Pro" panose="020F0502020204030204" pitchFamily="34" charset="0"/>
              </a:rPr>
              <a:t>After birth:</a:t>
            </a:r>
            <a:r>
              <a:rPr lang="en-US" sz="2400" dirty="0">
                <a:solidFill>
                  <a:srgbClr val="343536"/>
                </a:solidFill>
                <a:latin typeface="Source Sans Pro" panose="020F0502020204030204" pitchFamily="34" charset="0"/>
              </a:rPr>
              <a:t> You can pass an infection to your baby </a:t>
            </a:r>
          </a:p>
          <a:p>
            <a:pPr marL="194728" indent="0">
              <a:buNone/>
            </a:pPr>
            <a:r>
              <a:rPr lang="en-US" sz="2400" dirty="0">
                <a:solidFill>
                  <a:srgbClr val="343536"/>
                </a:solidFill>
                <a:latin typeface="Source Sans Pro" panose="020F0502020204030204" pitchFamily="34" charset="0"/>
              </a:rPr>
              <a:t>       through your breastmilk if you are </a:t>
            </a:r>
            <a:r>
              <a:rPr lang="en-US" sz="2400" dirty="0">
                <a:solidFill>
                  <a:srgbClr val="007BC2"/>
                </a:solidFill>
                <a:latin typeface="Source Sans Pro" panose="020F0502020204030204" pitchFamily="34" charset="0"/>
                <a:hlinkClick r:id="rId4"/>
              </a:rPr>
              <a:t>breastfeeding</a:t>
            </a:r>
            <a:r>
              <a:rPr lang="en-US" sz="2400" dirty="0">
                <a:solidFill>
                  <a:srgbClr val="343536"/>
                </a:solidFill>
                <a:latin typeface="Source Sans Pro" panose="020F0502020204030204" pitchFamily="34" charset="0"/>
              </a:rPr>
              <a:t> </a:t>
            </a:r>
          </a:p>
          <a:p>
            <a:pPr marL="243834" indent="-274313">
              <a:buClr>
                <a:schemeClr val="dk2"/>
              </a:buClr>
              <a:buSzPts val="1800"/>
              <a:buChar char="●"/>
            </a:pPr>
            <a:endParaRPr sz="1867" dirty="0">
              <a:solidFill>
                <a:schemeClr val="accent3">
                  <a:lumMod val="50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8770" y="3795162"/>
            <a:ext cx="5113231" cy="3022599"/>
          </a:xfrm>
          <a:prstGeom prst="rect">
            <a:avLst/>
          </a:prstGeom>
        </p:spPr>
      </p:pic>
    </p:spTree>
    <p:extLst>
      <p:ext uri="{BB962C8B-B14F-4D97-AF65-F5344CB8AC3E}">
        <p14:creationId xmlns:p14="http://schemas.microsoft.com/office/powerpoint/2010/main" val="2744689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322925"/>
            <a:ext cx="10515600" cy="1060739"/>
          </a:xfrm>
        </p:spPr>
        <p:txBody>
          <a:bodyPr/>
          <a:lstStyle/>
          <a:p>
            <a:endParaRPr lang="ar-AE"/>
          </a:p>
        </p:txBody>
      </p:sp>
      <p:sp>
        <p:nvSpPr>
          <p:cNvPr id="6" name="عنصر نائب للمحتوى 5"/>
          <p:cNvSpPr>
            <a:spLocks noGrp="1"/>
          </p:cNvSpPr>
          <p:nvPr>
            <p:ph idx="1"/>
          </p:nvPr>
        </p:nvSpPr>
        <p:spPr>
          <a:xfrm>
            <a:off x="1" y="-109419"/>
            <a:ext cx="10434204" cy="7076836"/>
          </a:xfrm>
        </p:spPr>
        <p:txBody>
          <a:bodyPr>
            <a:normAutofit/>
          </a:bodyPr>
          <a:lstStyle/>
          <a:p>
            <a:pPr marL="0" indent="0" algn="l">
              <a:buNone/>
            </a:pPr>
            <a:r>
              <a:rPr lang="en-GB" sz="3200" dirty="0">
                <a:latin typeface="Berlin Sans FB Demi" panose="020E0802020502020306" pitchFamily="34" charset="0"/>
              </a:rPr>
              <a:t>Human herpes 5 , double stranded DNA virus Not Highly contagious</a:t>
            </a:r>
          </a:p>
          <a:p>
            <a:pPr marL="0" indent="0" algn="l">
              <a:buNone/>
            </a:pPr>
            <a:r>
              <a:rPr lang="en-GB" sz="3200" b="1" dirty="0">
                <a:solidFill>
                  <a:srgbClr val="AA75D2"/>
                </a:solidFill>
                <a:latin typeface="Berlin Sans FB Demi" panose="020E0802020502020306" pitchFamily="34" charset="0"/>
              </a:rPr>
              <a:t>Transmitted via multiple </a:t>
            </a:r>
            <a:br>
              <a:rPr lang="en-GB" sz="3200" b="1" dirty="0">
                <a:solidFill>
                  <a:srgbClr val="AA75D2"/>
                </a:solidFill>
                <a:latin typeface="Berlin Sans FB Demi" panose="020E0802020502020306" pitchFamily="34" charset="0"/>
              </a:rPr>
            </a:br>
            <a:r>
              <a:rPr lang="en-GB" sz="3200" b="1" dirty="0">
                <a:solidFill>
                  <a:srgbClr val="AA75D2"/>
                </a:solidFill>
                <a:latin typeface="Berlin Sans FB Demi" panose="020E0802020502020306" pitchFamily="34" charset="0"/>
              </a:rPr>
              <a:t>routes:</a:t>
            </a:r>
            <a:br>
              <a:rPr lang="en-GB" sz="3200" dirty="0">
                <a:latin typeface="Berlin Sans FB Demi" panose="020E0802020502020306" pitchFamily="34" charset="0"/>
              </a:rPr>
            </a:br>
            <a:r>
              <a:rPr lang="en-GB" sz="3200" dirty="0">
                <a:latin typeface="Berlin Sans FB Demi" panose="020E0802020502020306" pitchFamily="34" charset="0"/>
              </a:rPr>
              <a:t>▪ </a:t>
            </a:r>
            <a:r>
              <a:rPr lang="en-GB" sz="2400" b="1" dirty="0">
                <a:latin typeface="Berlin Sans FB Demi" panose="020E0802020502020306" pitchFamily="34" charset="0"/>
              </a:rPr>
              <a:t>close nonsexual contact </a:t>
            </a:r>
          </a:p>
          <a:p>
            <a:pPr marL="0" indent="0" algn="l">
              <a:buNone/>
            </a:pPr>
            <a:r>
              <a:rPr lang="en-GB" sz="2400" b="1" dirty="0">
                <a:latin typeface="Berlin Sans FB Demi" panose="020E0802020502020306" pitchFamily="34" charset="0"/>
              </a:rPr>
              <a:t>(contact with young children)</a:t>
            </a:r>
            <a:br>
              <a:rPr lang="en-GB" sz="3200" dirty="0">
                <a:latin typeface="Berlin Sans FB Demi" panose="020E0802020502020306" pitchFamily="34" charset="0"/>
              </a:rPr>
            </a:br>
            <a:r>
              <a:rPr lang="en-GB" sz="3200" dirty="0">
                <a:latin typeface="Berlin Sans FB Demi" panose="020E0802020502020306" pitchFamily="34" charset="0"/>
              </a:rPr>
              <a:t>▪horizontal : </a:t>
            </a:r>
          </a:p>
          <a:p>
            <a:pPr marL="0" indent="0" algn="l">
              <a:buNone/>
            </a:pPr>
            <a:r>
              <a:rPr lang="en-GB" sz="2265" dirty="0">
                <a:latin typeface="Berlin Sans FB Demi" panose="020E0802020502020306" pitchFamily="34" charset="0"/>
              </a:rPr>
              <a:t>Sexual contact.</a:t>
            </a:r>
            <a:br>
              <a:rPr lang="en-GB" sz="2265" dirty="0">
                <a:latin typeface="Berlin Sans FB Demi" panose="020E0802020502020306" pitchFamily="34" charset="0"/>
              </a:rPr>
            </a:br>
            <a:r>
              <a:rPr lang="en-GB" sz="2265" dirty="0">
                <a:latin typeface="Berlin Sans FB Demi" panose="020E0802020502020306" pitchFamily="34" charset="0"/>
              </a:rPr>
              <a:t>Blood transfusion.</a:t>
            </a:r>
            <a:br>
              <a:rPr lang="en-GB" sz="2265" dirty="0">
                <a:latin typeface="Berlin Sans FB Demi" panose="020E0802020502020306" pitchFamily="34" charset="0"/>
              </a:rPr>
            </a:br>
            <a:r>
              <a:rPr lang="en-GB" sz="2265" dirty="0">
                <a:latin typeface="Berlin Sans FB Demi" panose="020E0802020502020306" pitchFamily="34" charset="0"/>
              </a:rPr>
              <a:t>Saliva </a:t>
            </a:r>
          </a:p>
          <a:p>
            <a:pPr marL="0" indent="0" algn="l">
              <a:buNone/>
            </a:pPr>
            <a:r>
              <a:rPr lang="en-GB" sz="2265" dirty="0">
                <a:latin typeface="Berlin Sans FB Demi" panose="020E0802020502020306" pitchFamily="34" charset="0"/>
              </a:rPr>
              <a:t>Urine</a:t>
            </a:r>
          </a:p>
          <a:p>
            <a:pPr marL="0" indent="0" algn="l">
              <a:buNone/>
            </a:pPr>
            <a:r>
              <a:rPr lang="en-GB" sz="3200" dirty="0">
                <a:latin typeface="Berlin Sans FB Demi" panose="020E0802020502020306" pitchFamily="34" charset="0"/>
              </a:rPr>
              <a:t>▪ Organ transplant.</a:t>
            </a:r>
          </a:p>
          <a:p>
            <a:endParaRPr lang="ar-AE" sz="1735" dirty="0"/>
          </a:p>
        </p:txBody>
      </p:sp>
      <p:pic>
        <p:nvPicPr>
          <p:cNvPr id="7"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224" y="898383"/>
            <a:ext cx="6920777" cy="3701761"/>
          </a:xfrm>
          <a:prstGeom prst="rect">
            <a:avLst/>
          </a:prstGeom>
        </p:spPr>
      </p:pic>
      <p:pic>
        <p:nvPicPr>
          <p:cNvPr id="3"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221" y="4610725"/>
            <a:ext cx="6920779" cy="22472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sp>
        <p:nvSpPr>
          <p:cNvPr id="3" name="عنصر نائب للمحتوى 2"/>
          <p:cNvSpPr>
            <a:spLocks noGrp="1"/>
          </p:cNvSpPr>
          <p:nvPr>
            <p:ph idx="1"/>
          </p:nvPr>
        </p:nvSpPr>
        <p:spPr>
          <a:xfrm>
            <a:off x="129885" y="194832"/>
            <a:ext cx="11223915" cy="5982133"/>
          </a:xfrm>
        </p:spPr>
        <p:txBody>
          <a:bodyPr>
            <a:normAutofit/>
          </a:bodyPr>
          <a:lstStyle/>
          <a:p>
            <a:pPr marL="0" indent="0" algn="l">
              <a:buNone/>
            </a:pPr>
            <a:r>
              <a:rPr lang="en-GB" sz="5465" dirty="0">
                <a:latin typeface="Berlin Sans FB Demi" panose="020E0802020502020306" pitchFamily="34" charset="0"/>
              </a:rPr>
              <a:t>CONGENITAL CMV INFECTION</a:t>
            </a:r>
            <a:br>
              <a:rPr lang="en-GB" sz="5465" dirty="0">
                <a:latin typeface="Berlin Sans FB Demi" panose="020E0802020502020306" pitchFamily="34" charset="0"/>
              </a:rPr>
            </a:br>
            <a:r>
              <a:rPr lang="en-GB" sz="5465" dirty="0">
                <a:solidFill>
                  <a:srgbClr val="833CB8"/>
                </a:solidFill>
                <a:latin typeface="Berlin Sans FB Demi" panose="020E0802020502020306" pitchFamily="34" charset="0"/>
              </a:rPr>
              <a:t>•vertical Transmission:</a:t>
            </a:r>
            <a:br>
              <a:rPr lang="en-GB" sz="3600" dirty="0">
                <a:latin typeface="Berlin Sans FB Demi" panose="020E0802020502020306" pitchFamily="34" charset="0"/>
              </a:rPr>
            </a:br>
            <a:endParaRPr lang="en-GB" sz="3600" dirty="0">
              <a:latin typeface="Berlin Sans FB Demi" panose="020E0802020502020306" pitchFamily="34" charset="0"/>
            </a:endParaRPr>
          </a:p>
          <a:p>
            <a:pPr marL="0" indent="0" algn="l">
              <a:buNone/>
            </a:pPr>
            <a:r>
              <a:rPr lang="en-GB" sz="3600" dirty="0">
                <a:latin typeface="Berlin Sans FB Demi" panose="020E0802020502020306" pitchFamily="34" charset="0"/>
              </a:rPr>
              <a:t>• Prenatal : transplacental transmission</a:t>
            </a:r>
            <a:br>
              <a:rPr lang="en-GB" sz="3600" dirty="0">
                <a:latin typeface="Berlin Sans FB Demi" panose="020E0802020502020306" pitchFamily="34" charset="0"/>
              </a:rPr>
            </a:br>
            <a:endParaRPr lang="en-GB" sz="3600" dirty="0">
              <a:latin typeface="Berlin Sans FB Demi" panose="020E0802020502020306" pitchFamily="34" charset="0"/>
            </a:endParaRPr>
          </a:p>
          <a:p>
            <a:pPr marL="0" indent="0" algn="l">
              <a:buNone/>
            </a:pPr>
            <a:r>
              <a:rPr lang="en-GB" sz="3600" dirty="0">
                <a:latin typeface="Berlin Sans FB Demi" panose="020E0802020502020306" pitchFamily="34" charset="0"/>
              </a:rPr>
              <a:t>• Intrapartum: cervical/vaginal viral shedding </a:t>
            </a:r>
            <a:br>
              <a:rPr lang="en-GB" sz="3600" dirty="0">
                <a:latin typeface="Berlin Sans FB Demi" panose="020E0802020502020306" pitchFamily="34" charset="0"/>
              </a:rPr>
            </a:br>
            <a:endParaRPr lang="en-GB" sz="3600" dirty="0">
              <a:latin typeface="Berlin Sans FB Demi" panose="020E0802020502020306" pitchFamily="34" charset="0"/>
            </a:endParaRPr>
          </a:p>
          <a:p>
            <a:pPr marL="0" indent="0" algn="l">
              <a:buNone/>
            </a:pPr>
            <a:r>
              <a:rPr lang="en-GB" sz="3600" dirty="0">
                <a:latin typeface="Berlin Sans FB Demi" panose="020E0802020502020306" pitchFamily="34" charset="0"/>
              </a:rPr>
              <a:t>• Postnatal : breast feeding</a:t>
            </a:r>
            <a:endParaRPr lang="ar-AE" sz="3600" dirty="0">
              <a:latin typeface="Berlin Sans FB Demi" panose="020E0802020502020306"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214685"/>
            <a:ext cx="10515600" cy="4905375"/>
          </a:xfrm>
        </p:spPr>
        <p:txBody>
          <a:bodyPr/>
          <a:lstStyle/>
          <a:p>
            <a:endParaRPr lang="ar-AE"/>
          </a:p>
        </p:txBody>
      </p:sp>
      <p:sp>
        <p:nvSpPr>
          <p:cNvPr id="3" name="عنصر نائب للمحتوى 2"/>
          <p:cNvSpPr>
            <a:spLocks noGrp="1"/>
          </p:cNvSpPr>
          <p:nvPr>
            <p:ph idx="1"/>
          </p:nvPr>
        </p:nvSpPr>
        <p:spPr>
          <a:xfrm>
            <a:off x="75769" y="0"/>
            <a:ext cx="12116233" cy="6858000"/>
          </a:xfrm>
        </p:spPr>
        <p:txBody>
          <a:bodyPr>
            <a:normAutofit fontScale="77500" lnSpcReduction="20000"/>
          </a:bodyPr>
          <a:lstStyle/>
          <a:p>
            <a:pPr marL="0" indent="0" algn="l">
              <a:buNone/>
            </a:pPr>
            <a:r>
              <a:rPr lang="en-GB" sz="5465" b="1" dirty="0">
                <a:latin typeface="Berlin Sans FB Demi" panose="020E0802020502020306" pitchFamily="34" charset="0"/>
              </a:rPr>
              <a:t>Classification</a:t>
            </a:r>
            <a:br>
              <a:rPr lang="en-GB" dirty="0">
                <a:latin typeface="Berlin Sans FB Demi" panose="020E0802020502020306" pitchFamily="34" charset="0"/>
              </a:rPr>
            </a:br>
            <a:endParaRPr lang="en-GB" dirty="0">
              <a:latin typeface="Berlin Sans FB Demi" panose="020E0802020502020306" pitchFamily="34" charset="0"/>
            </a:endParaRPr>
          </a:p>
          <a:p>
            <a:pPr marL="0" indent="0" algn="l">
              <a:buNone/>
            </a:pPr>
            <a:endParaRPr lang="en-GB" dirty="0">
              <a:latin typeface="Berlin Sans FB Demi" panose="020E0802020502020306" pitchFamily="34" charset="0"/>
            </a:endParaRPr>
          </a:p>
          <a:p>
            <a:pPr marL="0" indent="0" algn="l">
              <a:buNone/>
            </a:pPr>
            <a:endParaRPr lang="en-GB" dirty="0">
              <a:latin typeface="Berlin Sans FB Demi" panose="020E0802020502020306" pitchFamily="34" charset="0"/>
            </a:endParaRPr>
          </a:p>
          <a:p>
            <a:pPr marL="0" indent="0" algn="l">
              <a:buNone/>
            </a:pPr>
            <a:endParaRPr lang="en-GB" dirty="0">
              <a:latin typeface="Berlin Sans FB Demi" panose="020E0802020502020306" pitchFamily="34" charset="0"/>
            </a:endParaRPr>
          </a:p>
          <a:p>
            <a:pPr marL="0" indent="0" algn="l">
              <a:buNone/>
            </a:pPr>
            <a:endParaRPr lang="en-GB" dirty="0">
              <a:latin typeface="Berlin Sans FB Demi" panose="020E0802020502020306" pitchFamily="34" charset="0"/>
            </a:endParaRPr>
          </a:p>
          <a:p>
            <a:pPr marL="0" indent="0" algn="l">
              <a:buNone/>
            </a:pPr>
            <a:endParaRPr lang="en-GB" dirty="0">
              <a:latin typeface="Berlin Sans FB Demi" panose="020E0802020502020306" pitchFamily="34" charset="0"/>
            </a:endParaRPr>
          </a:p>
          <a:p>
            <a:pPr marL="0" indent="0" algn="l">
              <a:buNone/>
            </a:pPr>
            <a:endParaRPr lang="en-GB" dirty="0">
              <a:solidFill>
                <a:srgbClr val="833CB8"/>
              </a:solidFill>
              <a:latin typeface="Berlin Sans FB Demi" panose="020E0802020502020306" pitchFamily="34" charset="0"/>
            </a:endParaRPr>
          </a:p>
          <a:p>
            <a:pPr marL="0" indent="0" algn="l">
              <a:buNone/>
            </a:pPr>
            <a:endParaRPr lang="en-GB" dirty="0">
              <a:solidFill>
                <a:srgbClr val="833CB8"/>
              </a:solidFill>
              <a:latin typeface="Berlin Sans FB Demi" panose="020E0802020502020306" pitchFamily="34" charset="0"/>
            </a:endParaRPr>
          </a:p>
          <a:p>
            <a:pPr marL="0" indent="0" algn="l">
              <a:buNone/>
            </a:pPr>
            <a:r>
              <a:rPr lang="en-GB" dirty="0">
                <a:solidFill>
                  <a:srgbClr val="833CB8"/>
                </a:solidFill>
                <a:latin typeface="Berlin Sans FB Demi" panose="020E0802020502020306" pitchFamily="34" charset="0"/>
              </a:rPr>
              <a:t>• Primary: </a:t>
            </a:r>
            <a:br>
              <a:rPr lang="en-GB" dirty="0">
                <a:latin typeface="Berlin Sans FB Demi" panose="020E0802020502020306" pitchFamily="34" charset="0"/>
              </a:rPr>
            </a:br>
            <a:r>
              <a:rPr lang="en-GB" dirty="0">
                <a:latin typeface="Berlin Sans FB Demi" panose="020E0802020502020306" pitchFamily="34" charset="0"/>
              </a:rPr>
              <a:t>• acquisition of virus during pregnancy</a:t>
            </a:r>
            <a:br>
              <a:rPr lang="en-GB" dirty="0">
                <a:latin typeface="Berlin Sans FB Demi" panose="020E0802020502020306" pitchFamily="34" charset="0"/>
              </a:rPr>
            </a:br>
            <a:r>
              <a:rPr lang="en-GB" dirty="0">
                <a:latin typeface="Berlin Sans FB Demi" panose="020E0802020502020306" pitchFamily="34" charset="0"/>
              </a:rPr>
              <a:t>• IgM and IgG are positive and IgG has low avidity</a:t>
            </a:r>
            <a:br>
              <a:rPr lang="en-GB" dirty="0">
                <a:latin typeface="Berlin Sans FB Demi" panose="020E0802020502020306" pitchFamily="34" charset="0"/>
              </a:rPr>
            </a:br>
            <a:r>
              <a:rPr lang="en-GB" dirty="0">
                <a:latin typeface="Berlin Sans FB Demi" panose="020E0802020502020306" pitchFamily="34" charset="0"/>
              </a:rPr>
              <a:t>• 25% congenital CMV infections </a:t>
            </a:r>
            <a:br>
              <a:rPr lang="en-GB" dirty="0">
                <a:latin typeface="Berlin Sans FB Demi" panose="020E0802020502020306" pitchFamily="34" charset="0"/>
              </a:rPr>
            </a:br>
            <a:r>
              <a:rPr lang="en-GB" dirty="0">
                <a:solidFill>
                  <a:srgbClr val="833CB8"/>
                </a:solidFill>
                <a:latin typeface="Berlin Sans FB Demi" panose="020E0802020502020306" pitchFamily="34" charset="0"/>
              </a:rPr>
              <a:t>• Non primary (recurrent or secondary infection ):</a:t>
            </a:r>
            <a:br>
              <a:rPr lang="en-GB" dirty="0">
                <a:latin typeface="Berlin Sans FB Demi" panose="020E0802020502020306" pitchFamily="34" charset="0"/>
              </a:rPr>
            </a:br>
            <a:r>
              <a:rPr lang="en-GB" dirty="0">
                <a:latin typeface="Berlin Sans FB Demi" panose="020E0802020502020306" pitchFamily="34" charset="0"/>
              </a:rPr>
              <a:t>• initial acquisition of virus before pregnancy</a:t>
            </a:r>
            <a:br>
              <a:rPr lang="en-GB" dirty="0">
                <a:latin typeface="Berlin Sans FB Demi" panose="020E0802020502020306" pitchFamily="34" charset="0"/>
              </a:rPr>
            </a:br>
            <a:r>
              <a:rPr lang="en-GB" dirty="0">
                <a:latin typeface="Berlin Sans FB Demi" panose="020E0802020502020306" pitchFamily="34" charset="0"/>
              </a:rPr>
              <a:t>• due to reactivation of latent virus or reinfection </a:t>
            </a:r>
            <a:br>
              <a:rPr lang="en-GB" dirty="0">
                <a:latin typeface="Berlin Sans FB Demi" panose="020E0802020502020306" pitchFamily="34" charset="0"/>
              </a:rPr>
            </a:br>
            <a:r>
              <a:rPr lang="en-GB" dirty="0">
                <a:latin typeface="Berlin Sans FB Demi" panose="020E0802020502020306" pitchFamily="34" charset="0"/>
              </a:rPr>
              <a:t>with a new strain</a:t>
            </a:r>
            <a:endParaRPr lang="ar-AE" dirty="0">
              <a:latin typeface="Berlin Sans FB Demi" panose="020E0802020502020306" pitchFamily="34" charset="0"/>
            </a:endParaRPr>
          </a:p>
        </p:txBody>
      </p:sp>
      <p:pic>
        <p:nvPicPr>
          <p:cNvPr id="4" name="صورة 4"/>
          <p:cNvPicPr>
            <a:picLocks noChangeAspect="1"/>
          </p:cNvPicPr>
          <p:nvPr/>
        </p:nvPicPr>
        <p:blipFill rotWithShape="1">
          <a:blip r:embed="rId2">
            <a:extLst>
              <a:ext uri="{28A0092B-C50C-407E-A947-70E740481C1C}">
                <a14:useLocalDpi xmlns:a14="http://schemas.microsoft.com/office/drawing/2010/main" val="0"/>
              </a:ext>
            </a:extLst>
          </a:blip>
          <a:srcRect t="33261" b="33580"/>
          <a:stretch>
            <a:fillRect/>
          </a:stretch>
        </p:blipFill>
        <p:spPr>
          <a:xfrm>
            <a:off x="1" y="678657"/>
            <a:ext cx="7836505" cy="343441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12192000" cy="6858001"/>
          </a:xfrm>
        </p:spPr>
        <p:txBody>
          <a:bodyPr>
            <a:normAutofit fontScale="85000" lnSpcReduction="20000"/>
          </a:bodyPr>
          <a:lstStyle/>
          <a:p>
            <a:pPr marL="0" indent="0" algn="l">
              <a:buNone/>
            </a:pPr>
            <a:r>
              <a:rPr lang="en-GB" sz="3465" dirty="0">
                <a:latin typeface="Berlin Sans FB Demi" panose="020E0802020502020306" pitchFamily="34" charset="0"/>
              </a:rPr>
              <a:t>Maternal Clinical findings</a:t>
            </a:r>
            <a:br>
              <a:rPr lang="en-GB" sz="3465" dirty="0">
                <a:latin typeface="Berlin Sans FB Demi" panose="020E0802020502020306" pitchFamily="34" charset="0"/>
              </a:rPr>
            </a:br>
            <a:r>
              <a:rPr lang="en-GB" sz="3465" dirty="0">
                <a:latin typeface="Berlin Sans FB Demi" panose="020E0802020502020306" pitchFamily="34" charset="0"/>
              </a:rPr>
              <a:t>latent period ranges from 28 to 60 days </a:t>
            </a:r>
          </a:p>
          <a:p>
            <a:pPr marL="0" indent="0" algn="l">
              <a:buNone/>
            </a:pPr>
            <a:r>
              <a:rPr lang="en-GB" sz="3200" dirty="0">
                <a:solidFill>
                  <a:srgbClr val="833CB8"/>
                </a:solidFill>
                <a:latin typeface="Berlin Sans FB Demi" panose="020E0802020502020306" pitchFamily="34" charset="0"/>
              </a:rPr>
              <a:t>• Primary CMV infection </a:t>
            </a:r>
            <a:br>
              <a:rPr lang="en-GB" dirty="0">
                <a:latin typeface="Berlin Sans FB Demi" panose="020E0802020502020306" pitchFamily="34" charset="0"/>
              </a:rPr>
            </a:br>
            <a:r>
              <a:rPr lang="en-GB" dirty="0">
                <a:latin typeface="Berlin Sans FB Demi" panose="020E0802020502020306" pitchFamily="34" charset="0"/>
              </a:rPr>
              <a:t>• mild febrile illness and other nonspecific symptoms </a:t>
            </a:r>
            <a:r>
              <a:rPr lang="en-GB" dirty="0">
                <a:solidFill>
                  <a:srgbClr val="FF0000"/>
                </a:solidFill>
                <a:latin typeface="Berlin Sans FB Demi" panose="020E0802020502020306" pitchFamily="34" charset="0"/>
              </a:rPr>
              <a:t>(rhinitis, pharyngitis, myalgia, arthralgia, headache, fatigue)</a:t>
            </a:r>
            <a:br>
              <a:rPr lang="en-GB" dirty="0">
                <a:latin typeface="Berlin Sans FB Demi" panose="020E0802020502020306" pitchFamily="34" charset="0"/>
              </a:rPr>
            </a:br>
            <a:r>
              <a:rPr lang="en-GB" dirty="0">
                <a:latin typeface="Berlin Sans FB Demi" panose="020E0802020502020306" pitchFamily="34" charset="0"/>
              </a:rPr>
              <a:t>• Asymptomatic in 90 percent of cases.</a:t>
            </a:r>
            <a:br>
              <a:rPr lang="en-GB" dirty="0">
                <a:latin typeface="Berlin Sans FB Demi" panose="020E0802020502020306" pitchFamily="34" charset="0"/>
              </a:rPr>
            </a:br>
            <a:endParaRPr lang="en-GB" dirty="0">
              <a:latin typeface="Berlin Sans FB Demi" panose="020E0802020502020306" pitchFamily="34" charset="0"/>
            </a:endParaRPr>
          </a:p>
          <a:p>
            <a:pPr marL="0" indent="0" algn="l">
              <a:buNone/>
            </a:pPr>
            <a:r>
              <a:rPr lang="en-GB" sz="3200" dirty="0">
                <a:solidFill>
                  <a:srgbClr val="833CB8"/>
                </a:solidFill>
                <a:latin typeface="Berlin Sans FB Demi" panose="020E0802020502020306" pitchFamily="34" charset="0"/>
              </a:rPr>
              <a:t>• CMV mononucleosis </a:t>
            </a:r>
            <a:br>
              <a:rPr lang="en-GB" dirty="0">
                <a:latin typeface="Berlin Sans FB Demi" panose="020E0802020502020306" pitchFamily="34" charset="0"/>
              </a:rPr>
            </a:br>
            <a:r>
              <a:rPr lang="en-GB" dirty="0">
                <a:latin typeface="Berlin Sans FB Demi" panose="020E0802020502020306" pitchFamily="34" charset="0"/>
              </a:rPr>
              <a:t>• dermatologic manifestations: macular, popular , maculopapular, </a:t>
            </a:r>
            <a:r>
              <a:rPr lang="en-GB" dirty="0">
                <a:solidFill>
                  <a:srgbClr val="FF0000"/>
                </a:solidFill>
                <a:latin typeface="Berlin Sans FB Demi" panose="020E0802020502020306" pitchFamily="34" charset="0"/>
              </a:rPr>
              <a:t>rubelliform , morbilliform , and scarlatiniform eruptions</a:t>
            </a:r>
            <a:br>
              <a:rPr lang="en-GB" dirty="0">
                <a:latin typeface="Berlin Sans FB Demi" panose="020E0802020502020306" pitchFamily="34" charset="0"/>
              </a:rPr>
            </a:br>
            <a:r>
              <a:rPr lang="en-GB" sz="3200" dirty="0">
                <a:solidFill>
                  <a:srgbClr val="833CB8"/>
                </a:solidFill>
                <a:latin typeface="Berlin Sans FB Demi" panose="020E0802020502020306" pitchFamily="34" charset="0"/>
              </a:rPr>
              <a:t>• Reinfection</a:t>
            </a:r>
            <a:br>
              <a:rPr lang="en-GB" dirty="0">
                <a:latin typeface="Berlin Sans FB Demi" panose="020E0802020502020306" pitchFamily="34" charset="0"/>
              </a:rPr>
            </a:br>
            <a:r>
              <a:rPr lang="en-GB" dirty="0">
                <a:latin typeface="Berlin Sans FB Demi" panose="020E0802020502020306" pitchFamily="34" charset="0"/>
              </a:rPr>
              <a:t>• different strain of CMV or reactivation of virus in women with preexisting antibody generally does not result in maternal symptoms</a:t>
            </a:r>
          </a:p>
          <a:p>
            <a:pPr marL="0" indent="0" algn="l">
              <a:buNone/>
            </a:pPr>
            <a:r>
              <a:rPr lang="en-GB" dirty="0">
                <a:latin typeface="Berlin Sans FB Demi" panose="020E0802020502020306" pitchFamily="34" charset="0"/>
              </a:rPr>
              <a:t>Pregnancy does not appear to affect clinical severity </a:t>
            </a:r>
            <a:endParaRPr lang="ar-AE" dirty="0">
              <a:latin typeface="Berlin Sans FB Demi" panose="020E0802020502020306"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160509"/>
            <a:ext cx="12360852" cy="7096231"/>
          </a:xfrm>
        </p:spPr>
        <p:txBody>
          <a:bodyPr>
            <a:noAutofit/>
          </a:bodyPr>
          <a:lstStyle/>
          <a:p>
            <a:pPr marL="0" indent="0" algn="l">
              <a:buNone/>
            </a:pPr>
            <a:r>
              <a:rPr lang="en-GB" sz="3600" dirty="0">
                <a:latin typeface="Berlin Sans FB Demi" panose="020E0802020502020306" pitchFamily="34" charset="0"/>
              </a:rPr>
              <a:t>Congenital cmv infection</a:t>
            </a:r>
          </a:p>
          <a:p>
            <a:pPr marL="0" indent="0" algn="l">
              <a:buNone/>
            </a:pPr>
            <a:r>
              <a:rPr lang="en-GB" dirty="0">
                <a:latin typeface="Berlin Sans FB Demi" panose="020E0802020502020306" pitchFamily="34" charset="0"/>
              </a:rPr>
              <a:t>Is the most common congenital infection </a:t>
            </a:r>
          </a:p>
          <a:p>
            <a:pPr marL="0" indent="0" algn="l">
              <a:buNone/>
            </a:pPr>
            <a:r>
              <a:rPr lang="en-GB" sz="3600" dirty="0">
                <a:latin typeface="Berlin Sans FB Demi" panose="020E0802020502020306" pitchFamily="34" charset="0"/>
              </a:rPr>
              <a:t>Clinical features</a:t>
            </a:r>
            <a:br>
              <a:rPr lang="en-GB" sz="3600" dirty="0">
                <a:latin typeface="Berlin Sans FB Demi" panose="020E0802020502020306" pitchFamily="34" charset="0"/>
              </a:rPr>
            </a:br>
            <a:r>
              <a:rPr lang="en-GB" dirty="0">
                <a:solidFill>
                  <a:srgbClr val="833CB8"/>
                </a:solidFill>
                <a:latin typeface="Berlin Sans FB Demi" panose="020E0802020502020306" pitchFamily="34" charset="0"/>
              </a:rPr>
              <a:t>▪ 90% asymptomatic. </a:t>
            </a:r>
            <a:br>
              <a:rPr lang="en-GB" dirty="0">
                <a:latin typeface="Berlin Sans FB Demi" panose="020E0802020502020306" pitchFamily="34" charset="0"/>
              </a:rPr>
            </a:br>
            <a:r>
              <a:rPr lang="en-GB" dirty="0">
                <a:latin typeface="Berlin Sans FB Demi" panose="020E0802020502020306" pitchFamily="34" charset="0"/>
              </a:rPr>
              <a:t>▪ neurodevelopmental abnormalities</a:t>
            </a:r>
            <a:br>
              <a:rPr lang="en-GB" dirty="0">
                <a:latin typeface="Berlin Sans FB Demi" panose="020E0802020502020306" pitchFamily="34" charset="0"/>
              </a:rPr>
            </a:br>
            <a:r>
              <a:rPr lang="en-GB" dirty="0">
                <a:latin typeface="Berlin Sans FB Demi" panose="020E0802020502020306" pitchFamily="34" charset="0"/>
              </a:rPr>
              <a:t>▪ </a:t>
            </a:r>
            <a:r>
              <a:rPr lang="en-GB" dirty="0">
                <a:solidFill>
                  <a:srgbClr val="FF0000"/>
                </a:solidFill>
                <a:latin typeface="Berlin Sans FB Demi" panose="020E0802020502020306" pitchFamily="34" charset="0"/>
              </a:rPr>
              <a:t>most commonly progressive permanent sensorineural hearing loss.</a:t>
            </a:r>
            <a:br>
              <a:rPr lang="en-GB" dirty="0">
                <a:latin typeface="Berlin Sans FB Demi" panose="020E0802020502020306" pitchFamily="34" charset="0"/>
              </a:rPr>
            </a:br>
            <a:r>
              <a:rPr lang="en-GB" dirty="0">
                <a:solidFill>
                  <a:srgbClr val="833CB8"/>
                </a:solidFill>
                <a:latin typeface="Berlin Sans FB Demi" panose="020E0802020502020306" pitchFamily="34" charset="0"/>
              </a:rPr>
              <a:t>▪ Symptomatic newborns:</a:t>
            </a:r>
            <a:br>
              <a:rPr lang="en-GB" dirty="0">
                <a:latin typeface="Berlin Sans FB Demi" panose="020E0802020502020306" pitchFamily="34" charset="0"/>
              </a:rPr>
            </a:br>
            <a:r>
              <a:rPr lang="en-GB" sz="2400" dirty="0">
                <a:latin typeface="Berlin Sans FB Demi" panose="020E0802020502020306" pitchFamily="34" charset="0"/>
              </a:rPr>
              <a:t>▪ small for gestational age, microcephaly , chorioretinitis, jaundice, hepatosplenomegaly, and petechiae.</a:t>
            </a:r>
            <a:br>
              <a:rPr lang="en-GB" sz="2400" dirty="0">
                <a:latin typeface="Berlin Sans FB Demi" panose="020E0802020502020306" pitchFamily="34" charset="0"/>
              </a:rPr>
            </a:br>
            <a:r>
              <a:rPr lang="en-GB" sz="2400" dirty="0">
                <a:latin typeface="Berlin Sans FB Demi" panose="020E0802020502020306" pitchFamily="34" charset="0"/>
              </a:rPr>
              <a:t>▪ results from a combination of viral cytopathic effects and </a:t>
            </a:r>
            <a:br>
              <a:rPr lang="en-GB" sz="2400" dirty="0">
                <a:latin typeface="Berlin Sans FB Demi" panose="020E0802020502020306" pitchFamily="34" charset="0"/>
              </a:rPr>
            </a:br>
            <a:r>
              <a:rPr lang="en-GB" sz="2400" dirty="0">
                <a:latin typeface="Berlin Sans FB Demi" panose="020E0802020502020306" pitchFamily="34" charset="0"/>
              </a:rPr>
              <a:t>immune responses to the virus different organs (eg, salivary </a:t>
            </a:r>
            <a:br>
              <a:rPr lang="en-GB" sz="2400" dirty="0">
                <a:latin typeface="Berlin Sans FB Demi" panose="020E0802020502020306" pitchFamily="34" charset="0"/>
              </a:rPr>
            </a:br>
            <a:r>
              <a:rPr lang="en-GB" sz="2400" dirty="0">
                <a:latin typeface="Berlin Sans FB Demi" panose="020E0802020502020306" pitchFamily="34" charset="0"/>
              </a:rPr>
              <a:t>gland, lung, liver, kidney, intestine, adrenal gland, placenta, </a:t>
            </a:r>
            <a:br>
              <a:rPr lang="en-GB" sz="2400" dirty="0">
                <a:latin typeface="Berlin Sans FB Demi" panose="020E0802020502020306" pitchFamily="34" charset="0"/>
              </a:rPr>
            </a:br>
            <a:r>
              <a:rPr lang="en-GB" sz="2400" dirty="0">
                <a:latin typeface="Berlin Sans FB Demi" panose="020E0802020502020306" pitchFamily="34" charset="0"/>
              </a:rPr>
              <a:t>central nervous system). </a:t>
            </a:r>
            <a:endParaRPr lang="ar-AE" sz="2400" dirty="0">
              <a:latin typeface="Berlin Sans FB Demi" panose="020E0802020502020306"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pic>
        <p:nvPicPr>
          <p:cNvPr id="4" name="صورة 4"/>
          <p:cNvPicPr>
            <a:picLocks noGrp="1" noChangeAspect="1"/>
          </p:cNvPicPr>
          <p:nvPr>
            <p:ph idx="1"/>
          </p:nvPr>
        </p:nvPicPr>
        <p:blipFill rotWithShape="1">
          <a:blip r:embed="rId2">
            <a:extLst>
              <a:ext uri="{28A0092B-C50C-407E-A947-70E740481C1C}">
                <a14:useLocalDpi xmlns:a14="http://schemas.microsoft.com/office/drawing/2010/main" val="0"/>
              </a:ext>
            </a:extLst>
          </a:blip>
          <a:srcRect t="33664" b="33252"/>
          <a:stretch>
            <a:fillRect/>
          </a:stretch>
        </p:blipFill>
        <p:spPr>
          <a:xfrm>
            <a:off x="0" y="3"/>
            <a:ext cx="12192000" cy="6861839"/>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sp>
        <p:nvSpPr>
          <p:cNvPr id="3" name="عنصر نائب للمحتوى 2"/>
          <p:cNvSpPr>
            <a:spLocks noGrp="1"/>
          </p:cNvSpPr>
          <p:nvPr>
            <p:ph idx="1"/>
          </p:nvPr>
        </p:nvSpPr>
        <p:spPr>
          <a:xfrm>
            <a:off x="0" y="3"/>
            <a:ext cx="12192000" cy="6857999"/>
          </a:xfrm>
        </p:spPr>
        <p:txBody>
          <a:bodyPr>
            <a:normAutofit/>
          </a:bodyPr>
          <a:lstStyle/>
          <a:p>
            <a:pPr marL="0" indent="0" algn="l">
              <a:buNone/>
            </a:pPr>
            <a:r>
              <a:rPr lang="en-GB" sz="3600">
                <a:latin typeface="Berlin Sans FB Demi" panose="020E0802020502020306" pitchFamily="34" charset="0"/>
              </a:rPr>
              <a:t>Testing indications</a:t>
            </a:r>
            <a:br>
              <a:rPr lang="en-GB" sz="3600">
                <a:latin typeface="Berlin Sans FB Demi" panose="020E0802020502020306" pitchFamily="34" charset="0"/>
              </a:rPr>
            </a:br>
            <a:endParaRPr lang="en-GB" sz="3600">
              <a:latin typeface="Berlin Sans FB Demi" panose="020E0802020502020306" pitchFamily="34" charset="0"/>
            </a:endParaRPr>
          </a:p>
          <a:p>
            <a:pPr marL="0" indent="0" algn="l">
              <a:buNone/>
            </a:pPr>
            <a:r>
              <a:rPr lang="en-GB" sz="3600">
                <a:solidFill>
                  <a:srgbClr val="833CB8"/>
                </a:solidFill>
                <a:latin typeface="Berlin Sans FB Demi" panose="020E0802020502020306" pitchFamily="34" charset="0"/>
              </a:rPr>
              <a:t>• mononucleosis-like or influenza-like illness</a:t>
            </a:r>
            <a:br>
              <a:rPr lang="en-GB" sz="3600">
                <a:latin typeface="Berlin Sans FB Demi" panose="020E0802020502020306" pitchFamily="34" charset="0"/>
              </a:rPr>
            </a:br>
            <a:r>
              <a:rPr lang="en-GB" sz="3200">
                <a:latin typeface="Berlin Sans FB Demi" panose="020E0802020502020306" pitchFamily="34" charset="0"/>
              </a:rPr>
              <a:t>especially in the setting of negative Epstein-Barr and </a:t>
            </a:r>
            <a:br>
              <a:rPr lang="en-GB" sz="3200">
                <a:latin typeface="Berlin Sans FB Demi" panose="020E0802020502020306" pitchFamily="34" charset="0"/>
              </a:rPr>
            </a:br>
            <a:r>
              <a:rPr lang="en-GB" sz="3200">
                <a:latin typeface="Berlin Sans FB Demi" panose="020E0802020502020306" pitchFamily="34" charset="0"/>
              </a:rPr>
              <a:t>influenza virus tests.</a:t>
            </a:r>
            <a:br>
              <a:rPr lang="en-GB" sz="3600">
                <a:latin typeface="Berlin Sans FB Demi" panose="020E0802020502020306" pitchFamily="34" charset="0"/>
              </a:rPr>
            </a:br>
            <a:endParaRPr lang="en-GB" sz="3600">
              <a:latin typeface="Berlin Sans FB Demi" panose="020E0802020502020306" pitchFamily="34" charset="0"/>
            </a:endParaRPr>
          </a:p>
          <a:p>
            <a:pPr marL="0" indent="0" algn="l">
              <a:buNone/>
            </a:pPr>
            <a:r>
              <a:rPr lang="en-GB" sz="3600">
                <a:solidFill>
                  <a:srgbClr val="833CB8"/>
                </a:solidFill>
                <a:latin typeface="Berlin Sans FB Demi" panose="020E0802020502020306" pitchFamily="34" charset="0"/>
              </a:rPr>
              <a:t>• fetal anomaly suggestive of congenital CMV </a:t>
            </a:r>
            <a:br>
              <a:rPr lang="en-GB" sz="3600">
                <a:solidFill>
                  <a:srgbClr val="833CB8"/>
                </a:solidFill>
                <a:latin typeface="Berlin Sans FB Demi" panose="020E0802020502020306" pitchFamily="34" charset="0"/>
              </a:rPr>
            </a:br>
            <a:r>
              <a:rPr lang="en-GB" sz="3600">
                <a:solidFill>
                  <a:srgbClr val="833CB8"/>
                </a:solidFill>
                <a:latin typeface="Berlin Sans FB Demi" panose="020E0802020502020306" pitchFamily="34" charset="0"/>
              </a:rPr>
              <a:t>infection </a:t>
            </a:r>
            <a:r>
              <a:rPr lang="en-GB" sz="3600">
                <a:latin typeface="Berlin Sans FB Demi" panose="020E0802020502020306" pitchFamily="34" charset="0"/>
              </a:rPr>
              <a:t>is detected on prenatal ultrasound</a:t>
            </a:r>
            <a:br>
              <a:rPr lang="en-GB" sz="3600">
                <a:latin typeface="Berlin Sans FB Demi" panose="020E0802020502020306" pitchFamily="34" charset="0"/>
              </a:rPr>
            </a:br>
            <a:r>
              <a:rPr lang="en-GB" sz="3600">
                <a:latin typeface="Berlin Sans FB Demi" panose="020E0802020502020306" pitchFamily="34" charset="0"/>
              </a:rPr>
              <a:t>examination.</a:t>
            </a:r>
            <a:endParaRPr lang="ar-AE" sz="3600">
              <a:latin typeface="Berlin Sans FB Demi" panose="020E0802020502020306"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pic>
        <p:nvPicPr>
          <p:cNvPr id="4" name="صورة 4"/>
          <p:cNvPicPr>
            <a:picLocks noGrp="1" noChangeAspect="1"/>
          </p:cNvPicPr>
          <p:nvPr>
            <p:ph idx="1"/>
          </p:nvPr>
        </p:nvPicPr>
        <p:blipFill rotWithShape="1">
          <a:blip r:embed="rId2">
            <a:extLst>
              <a:ext uri="{28A0092B-C50C-407E-A947-70E740481C1C}">
                <a14:useLocalDpi xmlns:a14="http://schemas.microsoft.com/office/drawing/2010/main" val="0"/>
              </a:ext>
            </a:extLst>
          </a:blip>
          <a:srcRect t="33167" b="33253"/>
          <a:stretch>
            <a:fillRect/>
          </a:stretch>
        </p:blipFill>
        <p:spPr>
          <a:xfrm>
            <a:off x="0" y="1"/>
            <a:ext cx="12192000" cy="6858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61770" y="104140"/>
            <a:ext cx="8649335" cy="663448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sp>
        <p:nvSpPr>
          <p:cNvPr id="3" name="عنصر نائب للمحتوى 2"/>
          <p:cNvSpPr>
            <a:spLocks noGrp="1"/>
          </p:cNvSpPr>
          <p:nvPr>
            <p:ph idx="1"/>
          </p:nvPr>
        </p:nvSpPr>
        <p:spPr>
          <a:xfrm>
            <a:off x="-1" y="1"/>
            <a:ext cx="12192001" cy="9016279"/>
          </a:xfrm>
        </p:spPr>
        <p:txBody>
          <a:bodyPr>
            <a:noAutofit/>
          </a:bodyPr>
          <a:lstStyle/>
          <a:p>
            <a:pPr marL="0" indent="0" algn="l">
              <a:buNone/>
            </a:pPr>
            <a:r>
              <a:rPr lang="en-GB" sz="4800" dirty="0">
                <a:solidFill>
                  <a:srgbClr val="833CB8"/>
                </a:solidFill>
                <a:latin typeface="Berlin Sans FB Demi" panose="020E0802020502020306" pitchFamily="34" charset="0"/>
              </a:rPr>
              <a:t>Amniocentesis</a:t>
            </a:r>
            <a:br>
              <a:rPr lang="en-GB" sz="2400" dirty="0">
                <a:latin typeface="Berlin Sans FB Demi" panose="020E0802020502020306" pitchFamily="34" charset="0"/>
              </a:rPr>
            </a:br>
            <a:r>
              <a:rPr lang="en-GB" sz="3200" dirty="0">
                <a:latin typeface="Berlin Sans FB Demi" panose="020E0802020502020306" pitchFamily="34" charset="0"/>
              </a:rPr>
              <a:t>• Amniocentesis to perform polymerase chain reaction (PCR) for CMV DNA in amniotic fluid, after 21 weeks gestation</a:t>
            </a:r>
            <a:br>
              <a:rPr lang="en-GB" sz="3200" dirty="0">
                <a:latin typeface="Berlin Sans FB Demi" panose="020E0802020502020306" pitchFamily="34" charset="0"/>
              </a:rPr>
            </a:br>
            <a:r>
              <a:rPr lang="en-GB" sz="3200" dirty="0">
                <a:latin typeface="Berlin Sans FB Demi" panose="020E0802020502020306" pitchFamily="34" charset="0"/>
              </a:rPr>
              <a:t>Result:</a:t>
            </a:r>
            <a:br>
              <a:rPr lang="en-GB" sz="3200" dirty="0">
                <a:latin typeface="Berlin Sans FB Demi" panose="020E0802020502020306" pitchFamily="34" charset="0"/>
              </a:rPr>
            </a:br>
            <a:r>
              <a:rPr lang="en-GB" sz="3200" dirty="0">
                <a:latin typeface="Berlin Sans FB Demi" panose="020E0802020502020306" pitchFamily="34" charset="0"/>
              </a:rPr>
              <a:t>• Negative: repeated later in gestation to allow time for placental to fetal transmission and fetal excretion</a:t>
            </a:r>
            <a:br>
              <a:rPr lang="en-GB" sz="3200" dirty="0">
                <a:latin typeface="Berlin Sans FB Demi" panose="020E0802020502020306" pitchFamily="34" charset="0"/>
              </a:rPr>
            </a:br>
            <a:r>
              <a:rPr lang="en-GB" sz="3200" dirty="0">
                <a:latin typeface="Berlin Sans FB Demi" panose="020E0802020502020306" pitchFamily="34" charset="0"/>
              </a:rPr>
              <a:t>• Positive : ultrasound performed </a:t>
            </a:r>
            <a:br>
              <a:rPr lang="en-GB" sz="3200" dirty="0">
                <a:latin typeface="Berlin Sans FB Demi" panose="020E0802020502020306" pitchFamily="34" charset="0"/>
              </a:rPr>
            </a:br>
            <a:r>
              <a:rPr lang="en-GB" sz="3200" dirty="0">
                <a:latin typeface="Berlin Sans FB Demi" panose="020E0802020502020306" pitchFamily="34" charset="0"/>
              </a:rPr>
              <a:t>• False positive :occur from </a:t>
            </a:r>
            <a:r>
              <a:rPr lang="en-GB" sz="3200" dirty="0">
                <a:solidFill>
                  <a:srgbClr val="FF0000"/>
                </a:solidFill>
                <a:latin typeface="Berlin Sans FB Demi" panose="020E0802020502020306" pitchFamily="34" charset="0"/>
              </a:rPr>
              <a:t>contamination of the </a:t>
            </a:r>
            <a:br>
              <a:rPr lang="en-GB" sz="3200" dirty="0">
                <a:solidFill>
                  <a:srgbClr val="FF0000"/>
                </a:solidFill>
                <a:latin typeface="Berlin Sans FB Demi" panose="020E0802020502020306" pitchFamily="34" charset="0"/>
              </a:rPr>
            </a:br>
            <a:r>
              <a:rPr lang="en-GB" sz="3200" dirty="0">
                <a:solidFill>
                  <a:srgbClr val="FF0000"/>
                </a:solidFill>
                <a:latin typeface="Berlin Sans FB Demi" panose="020E0802020502020306" pitchFamily="34" charset="0"/>
              </a:rPr>
              <a:t>amniotic fluid sample</a:t>
            </a:r>
            <a:r>
              <a:rPr lang="en-GB" sz="3200" dirty="0">
                <a:latin typeface="Berlin Sans FB Demi" panose="020E0802020502020306" pitchFamily="34" charset="0"/>
              </a:rPr>
              <a:t> by maternal fluids so the first 1 </a:t>
            </a:r>
            <a:br>
              <a:rPr lang="en-GB" sz="3200" dirty="0">
                <a:latin typeface="Berlin Sans FB Demi" panose="020E0802020502020306" pitchFamily="34" charset="0"/>
              </a:rPr>
            </a:br>
            <a:r>
              <a:rPr lang="en-GB" sz="3200" dirty="0">
                <a:latin typeface="Berlin Sans FB Demi" panose="020E0802020502020306" pitchFamily="34" charset="0"/>
              </a:rPr>
              <a:t>mL of fluid obtained should be discarded to reduce the risk of contamination .</a:t>
            </a:r>
            <a:endParaRPr lang="ar-AE" sz="3200" dirty="0">
              <a:latin typeface="Berlin Sans FB Demi" panose="020E0802020502020306"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How common are TORCH infections?</a:t>
            </a:r>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pPr marL="243834" indent="-274313">
              <a:buClr>
                <a:schemeClr val="dk2"/>
              </a:buClr>
              <a:buSzPts val="1800"/>
              <a:buChar char="●"/>
            </a:pPr>
            <a:r>
              <a:rPr lang="en-US" sz="2667" dirty="0">
                <a:solidFill>
                  <a:srgbClr val="343536"/>
                </a:solidFill>
                <a:latin typeface="Source Sans Pro" panose="020F0502020204030204" pitchFamily="34" charset="0"/>
              </a:rPr>
              <a:t>TORCH infections account for approximately 2% to 3% of all </a:t>
            </a:r>
            <a:r>
              <a:rPr lang="en-US" sz="2667" dirty="0">
                <a:solidFill>
                  <a:srgbClr val="007BC2"/>
                </a:solidFill>
                <a:latin typeface="Source Sans Pro" panose="020F0502020204030204" pitchFamily="34" charset="0"/>
                <a:hlinkClick r:id="rId3"/>
              </a:rPr>
              <a:t>congenital disorders</a:t>
            </a:r>
            <a:r>
              <a:rPr lang="en-US" sz="2667" dirty="0">
                <a:solidFill>
                  <a:srgbClr val="343536"/>
                </a:solidFill>
                <a:latin typeface="Source Sans Pro" panose="020F0502020204030204" pitchFamily="34" charset="0"/>
              </a:rPr>
              <a:t> (conditions you’re born with).</a:t>
            </a:r>
            <a:endParaRPr sz="1867" dirty="0">
              <a:solidFill>
                <a:schemeClr val="accent3">
                  <a:lumMod val="50000"/>
                </a:schemeClr>
              </a:solidFill>
            </a:endParaRPr>
          </a:p>
        </p:txBody>
      </p:sp>
    </p:spTree>
    <p:extLst>
      <p:ext uri="{BB962C8B-B14F-4D97-AF65-F5344CB8AC3E}">
        <p14:creationId xmlns:p14="http://schemas.microsoft.com/office/powerpoint/2010/main" val="1759455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46400" y="0"/>
            <a:ext cx="6048587" cy="738970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12192000" cy="6858001"/>
          </a:xfrm>
        </p:spPr>
        <p:txBody>
          <a:bodyPr>
            <a:normAutofit fontScale="70000" lnSpcReduction="20000"/>
          </a:bodyPr>
          <a:lstStyle/>
          <a:p>
            <a:pPr marL="0" indent="0" algn="l">
              <a:buNone/>
            </a:pPr>
            <a:r>
              <a:rPr lang="en-GB" sz="4800" b="1" dirty="0">
                <a:latin typeface="Berlin Sans FB Demi" panose="020E0802020502020306" pitchFamily="34" charset="0"/>
              </a:rPr>
              <a:t>Ultrasound markers and monitoring:</a:t>
            </a:r>
            <a:br>
              <a:rPr lang="en-GB" dirty="0">
                <a:latin typeface="Berlin Sans FB Demi" panose="020E0802020502020306" pitchFamily="34" charset="0"/>
              </a:rPr>
            </a:br>
            <a:r>
              <a:rPr lang="en-GB" sz="3200" dirty="0">
                <a:latin typeface="Berlin Sans FB Demi" panose="020E0802020502020306" pitchFamily="34" charset="0"/>
              </a:rPr>
              <a:t>In infected fetuses</a:t>
            </a:r>
            <a:br>
              <a:rPr lang="en-GB" dirty="0">
                <a:latin typeface="Berlin Sans FB Demi" panose="020E0802020502020306" pitchFamily="34" charset="0"/>
              </a:rPr>
            </a:br>
            <a:r>
              <a:rPr lang="en-GB" dirty="0">
                <a:latin typeface="Berlin Sans FB Demi" panose="020E0802020502020306" pitchFamily="34" charset="0"/>
              </a:rPr>
              <a:t>• serial ultrasound examinations </a:t>
            </a:r>
            <a:r>
              <a:rPr lang="en-GB" dirty="0">
                <a:solidFill>
                  <a:srgbClr val="FF0000"/>
                </a:solidFill>
                <a:latin typeface="Berlin Sans FB Demi" panose="020E0802020502020306" pitchFamily="34" charset="0"/>
              </a:rPr>
              <a:t>at two- to four-week intervals</a:t>
            </a:r>
            <a:r>
              <a:rPr lang="en-GB" dirty="0">
                <a:latin typeface="Berlin Sans FB Demi" panose="020E0802020502020306" pitchFamily="34" charset="0"/>
              </a:rPr>
              <a:t> can be useful to detect development of sonographic abnormalities. Ultrasound abnormalities can appear </a:t>
            </a:r>
            <a:r>
              <a:rPr lang="en-GB" dirty="0">
                <a:solidFill>
                  <a:srgbClr val="FF0000"/>
                </a:solidFill>
                <a:latin typeface="Berlin Sans FB Demi" panose="020E0802020502020306" pitchFamily="34" charset="0"/>
              </a:rPr>
              <a:t>12 or </a:t>
            </a:r>
            <a:br>
              <a:rPr lang="en-GB" dirty="0">
                <a:solidFill>
                  <a:srgbClr val="FF0000"/>
                </a:solidFill>
                <a:latin typeface="Berlin Sans FB Demi" panose="020E0802020502020306" pitchFamily="34" charset="0"/>
              </a:rPr>
            </a:br>
            <a:r>
              <a:rPr lang="en-GB" dirty="0">
                <a:solidFill>
                  <a:srgbClr val="FF0000"/>
                </a:solidFill>
                <a:latin typeface="Berlin Sans FB Demi" panose="020E0802020502020306" pitchFamily="34" charset="0"/>
              </a:rPr>
              <a:t>more weeks after maternal infection</a:t>
            </a:r>
            <a:br>
              <a:rPr lang="en-GB" sz="3200" dirty="0">
                <a:solidFill>
                  <a:srgbClr val="833CB8"/>
                </a:solidFill>
                <a:latin typeface="Berlin Sans FB Demi" panose="020E0802020502020306" pitchFamily="34" charset="0"/>
              </a:rPr>
            </a:br>
            <a:r>
              <a:rPr lang="en-GB" sz="3200" dirty="0">
                <a:solidFill>
                  <a:srgbClr val="833CB8"/>
                </a:solidFill>
                <a:latin typeface="Berlin Sans FB Demi" panose="020E0802020502020306" pitchFamily="34" charset="0"/>
              </a:rPr>
              <a:t>1. Abnormal ultrasound : </a:t>
            </a:r>
            <a:br>
              <a:rPr lang="en-GB" dirty="0">
                <a:solidFill>
                  <a:srgbClr val="833CB8"/>
                </a:solidFill>
                <a:latin typeface="Berlin Sans FB Demi" panose="020E0802020502020306" pitchFamily="34" charset="0"/>
              </a:rPr>
            </a:br>
            <a:r>
              <a:rPr lang="en-GB" dirty="0">
                <a:solidFill>
                  <a:srgbClr val="833CB8"/>
                </a:solidFill>
                <a:latin typeface="Berlin Sans FB Demi" panose="020E0802020502020306" pitchFamily="34" charset="0"/>
              </a:rPr>
              <a:t>•</a:t>
            </a:r>
            <a:r>
              <a:rPr lang="en-GB" dirty="0">
                <a:latin typeface="Berlin Sans FB Demi" panose="020E0802020502020306" pitchFamily="34" charset="0"/>
              </a:rPr>
              <a:t> </a:t>
            </a:r>
            <a:r>
              <a:rPr lang="en-GB" dirty="0">
                <a:solidFill>
                  <a:srgbClr val="FF0000"/>
                </a:solidFill>
                <a:latin typeface="Berlin Sans FB Demi" panose="020E0802020502020306" pitchFamily="34" charset="0"/>
              </a:rPr>
              <a:t>Persistent fetal abnormalities</a:t>
            </a:r>
            <a:r>
              <a:rPr lang="en-GB" dirty="0">
                <a:latin typeface="Berlin Sans FB Demi" panose="020E0802020502020306" pitchFamily="34" charset="0"/>
              </a:rPr>
              <a:t>, such as ventriculomegaly, </a:t>
            </a:r>
            <a:br>
              <a:rPr lang="en-GB" dirty="0">
                <a:latin typeface="Berlin Sans FB Demi" panose="020E0802020502020306" pitchFamily="34" charset="0"/>
              </a:rPr>
            </a:br>
            <a:r>
              <a:rPr lang="en-GB" dirty="0">
                <a:latin typeface="Berlin Sans FB Demi" panose="020E0802020502020306" pitchFamily="34" charset="0"/>
              </a:rPr>
              <a:t>periventricular calcifications, microcephaly, growth restriction, and </a:t>
            </a:r>
            <a:br>
              <a:rPr lang="en-GB" dirty="0">
                <a:latin typeface="Berlin Sans FB Demi" panose="020E0802020502020306" pitchFamily="34" charset="0"/>
              </a:rPr>
            </a:br>
            <a:r>
              <a:rPr lang="en-GB" dirty="0">
                <a:latin typeface="Berlin Sans FB Demi" panose="020E0802020502020306" pitchFamily="34" charset="0"/>
              </a:rPr>
              <a:t>hydrops oligohydrominous . </a:t>
            </a:r>
            <a:br>
              <a:rPr lang="en-GB" dirty="0">
                <a:latin typeface="Berlin Sans FB Demi" panose="020E0802020502020306" pitchFamily="34" charset="0"/>
              </a:rPr>
            </a:br>
            <a:r>
              <a:rPr lang="en-GB" dirty="0">
                <a:latin typeface="Berlin Sans FB Demi" panose="020E0802020502020306" pitchFamily="34" charset="0"/>
              </a:rPr>
              <a:t>• suggest the presence of severe disease and high risk of long-term neurodevelopmental impairment. termination of pregnancy should be discussed</a:t>
            </a:r>
            <a:br>
              <a:rPr lang="en-GB" sz="3200" dirty="0">
                <a:solidFill>
                  <a:srgbClr val="833CB8"/>
                </a:solidFill>
                <a:latin typeface="Berlin Sans FB Demi" panose="020E0802020502020306" pitchFamily="34" charset="0"/>
              </a:rPr>
            </a:br>
            <a:r>
              <a:rPr lang="en-GB" sz="3200" dirty="0">
                <a:solidFill>
                  <a:srgbClr val="833CB8"/>
                </a:solidFill>
                <a:latin typeface="Berlin Sans FB Demi" panose="020E0802020502020306" pitchFamily="34" charset="0"/>
              </a:rPr>
              <a:t>2. Normal ultrasound :</a:t>
            </a:r>
            <a:br>
              <a:rPr lang="en-GB" dirty="0">
                <a:solidFill>
                  <a:srgbClr val="833CB8"/>
                </a:solidFill>
                <a:latin typeface="Berlin Sans FB Demi" panose="020E0802020502020306" pitchFamily="34" charset="0"/>
              </a:rPr>
            </a:br>
            <a:r>
              <a:rPr lang="en-GB" dirty="0">
                <a:latin typeface="Berlin Sans FB Demi" panose="020E0802020502020306" pitchFamily="34" charset="0"/>
              </a:rPr>
              <a:t>• does not completely exclude the possibility of an infected fetus or </a:t>
            </a:r>
            <a:br>
              <a:rPr lang="en-GB" dirty="0">
                <a:latin typeface="Berlin Sans FB Demi" panose="020E0802020502020306" pitchFamily="34" charset="0"/>
              </a:rPr>
            </a:br>
            <a:r>
              <a:rPr lang="en-GB" dirty="0">
                <a:latin typeface="Berlin Sans FB Demi" panose="020E0802020502020306" pitchFamily="34" charset="0"/>
              </a:rPr>
              <a:t>development of long-term neurologic morbidity , </a:t>
            </a:r>
            <a:r>
              <a:rPr lang="en-GB" dirty="0">
                <a:solidFill>
                  <a:srgbClr val="FF0000"/>
                </a:solidFill>
                <a:latin typeface="Berlin Sans FB Demi" panose="020E0802020502020306" pitchFamily="34" charset="0"/>
              </a:rPr>
              <a:t>combination of normal ultrasound and a normal pcr on amniotic fluid does not completely exclude the possibility of congenital infection </a:t>
            </a:r>
            <a:r>
              <a:rPr lang="en-GB" dirty="0">
                <a:latin typeface="Berlin Sans FB Demi" panose="020E0802020502020306" pitchFamily="34" charset="0"/>
              </a:rPr>
              <a:t>because PCR sensitivity is not 100 percent and maternal fetal transmission </a:t>
            </a:r>
            <a:r>
              <a:rPr lang="en-GB" dirty="0">
                <a:solidFill>
                  <a:srgbClr val="FF0000"/>
                </a:solidFill>
                <a:latin typeface="Berlin Sans FB Demi" panose="020E0802020502020306" pitchFamily="34" charset="0"/>
              </a:rPr>
              <a:t>may </a:t>
            </a:r>
            <a:br>
              <a:rPr lang="en-GB" dirty="0">
                <a:solidFill>
                  <a:srgbClr val="FF0000"/>
                </a:solidFill>
                <a:latin typeface="Berlin Sans FB Demi" panose="020E0802020502020306" pitchFamily="34" charset="0"/>
              </a:rPr>
            </a:br>
            <a:r>
              <a:rPr lang="en-GB" dirty="0">
                <a:solidFill>
                  <a:srgbClr val="FF0000"/>
                </a:solidFill>
                <a:latin typeface="Berlin Sans FB Demi" panose="020E0802020502020306" pitchFamily="34" charset="0"/>
              </a:rPr>
              <a:t>occur after the amniocentesis.</a:t>
            </a:r>
            <a:endParaRPr lang="ar-AE" dirty="0">
              <a:solidFill>
                <a:srgbClr val="FF0000"/>
              </a:solidFill>
              <a:latin typeface="Berlin Sans FB Demi" panose="020E0802020502020306"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66085" y="208915"/>
            <a:ext cx="5988050" cy="634111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32125" y="119380"/>
            <a:ext cx="6866890" cy="657606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sp>
        <p:nvSpPr>
          <p:cNvPr id="3" name="عنصر نائب للمحتوى 2"/>
          <p:cNvSpPr>
            <a:spLocks noGrp="1"/>
          </p:cNvSpPr>
          <p:nvPr>
            <p:ph idx="1"/>
          </p:nvPr>
        </p:nvSpPr>
        <p:spPr>
          <a:xfrm>
            <a:off x="0" y="1"/>
            <a:ext cx="12192000" cy="9990427"/>
          </a:xfrm>
        </p:spPr>
        <p:txBody>
          <a:bodyPr>
            <a:noAutofit/>
          </a:bodyPr>
          <a:lstStyle/>
          <a:p>
            <a:pPr marL="0" indent="0" algn="l">
              <a:buNone/>
            </a:pPr>
            <a:r>
              <a:rPr lang="en-GB" sz="2500" dirty="0">
                <a:latin typeface="Berlin Sans FB Demi" panose="020E0802020502020306" pitchFamily="34" charset="0"/>
              </a:rPr>
              <a:t>Management </a:t>
            </a:r>
            <a:br>
              <a:rPr lang="en-GB" sz="2500" dirty="0">
                <a:latin typeface="Berlin Sans FB Demi" panose="020E0802020502020306" pitchFamily="34" charset="0"/>
              </a:rPr>
            </a:br>
            <a:r>
              <a:rPr lang="en-GB" sz="2500" dirty="0">
                <a:solidFill>
                  <a:srgbClr val="833CB8"/>
                </a:solidFill>
                <a:latin typeface="Berlin Sans FB Demi" panose="020E0802020502020306" pitchFamily="34" charset="0"/>
              </a:rPr>
              <a:t>• Preventionis key </a:t>
            </a:r>
            <a:br>
              <a:rPr lang="en-GB" sz="2500" dirty="0">
                <a:latin typeface="Berlin Sans FB Demi" panose="020E0802020502020306" pitchFamily="34" charset="0"/>
              </a:rPr>
            </a:br>
            <a:r>
              <a:rPr lang="en-GB" sz="2500" dirty="0">
                <a:latin typeface="Berlin Sans FB Demi" panose="020E0802020502020306" pitchFamily="34" charset="0"/>
              </a:rPr>
              <a:t>▪ personal hygiene</a:t>
            </a:r>
            <a:br>
              <a:rPr lang="en-GB" sz="2500" dirty="0">
                <a:latin typeface="Berlin Sans FB Demi" panose="020E0802020502020306" pitchFamily="34" charset="0"/>
              </a:rPr>
            </a:br>
            <a:r>
              <a:rPr lang="en-GB" sz="2500" dirty="0">
                <a:latin typeface="Berlin Sans FB Demi" panose="020E0802020502020306" pitchFamily="34" charset="0"/>
              </a:rPr>
              <a:t>▪ regular hand washing</a:t>
            </a:r>
            <a:br>
              <a:rPr lang="en-GB" sz="2500" dirty="0">
                <a:latin typeface="Berlin Sans FB Demi" panose="020E0802020502020306" pitchFamily="34" charset="0"/>
              </a:rPr>
            </a:br>
            <a:r>
              <a:rPr lang="en-GB" sz="2500" dirty="0">
                <a:latin typeface="Berlin Sans FB Demi" panose="020E0802020502020306" pitchFamily="34" charset="0"/>
              </a:rPr>
              <a:t>▪ avoid children contact &lt;6 years. </a:t>
            </a:r>
            <a:br>
              <a:rPr lang="en-GB" sz="2500" dirty="0">
                <a:latin typeface="Berlin Sans FB Demi" panose="020E0802020502020306" pitchFamily="34" charset="0"/>
              </a:rPr>
            </a:br>
            <a:r>
              <a:rPr lang="en-GB" sz="2500" dirty="0">
                <a:solidFill>
                  <a:srgbClr val="833CB8"/>
                </a:solidFill>
                <a:latin typeface="Berlin Sans FB Demi" panose="020E0802020502020306" pitchFamily="34" charset="0"/>
              </a:rPr>
              <a:t>• Breastfeeding:</a:t>
            </a:r>
            <a:br>
              <a:rPr lang="en-GB" sz="2500" dirty="0">
                <a:solidFill>
                  <a:srgbClr val="833CB8"/>
                </a:solidFill>
                <a:latin typeface="Berlin Sans FB Demi" panose="020E0802020502020306" pitchFamily="34" charset="0"/>
              </a:rPr>
            </a:br>
            <a:r>
              <a:rPr lang="en-GB" sz="2500" dirty="0">
                <a:latin typeface="Berlin Sans FB Demi" panose="020E0802020502020306" pitchFamily="34" charset="0"/>
              </a:rPr>
              <a:t>▪ benefits of breastfeeding outweigh the minimal risk of acquiring CMV from an infected breastfeeding mother.</a:t>
            </a:r>
            <a:br>
              <a:rPr lang="en-GB" sz="2500" dirty="0">
                <a:latin typeface="Berlin Sans FB Demi" panose="020E0802020502020306" pitchFamily="34" charset="0"/>
              </a:rPr>
            </a:br>
            <a:r>
              <a:rPr lang="en-GB" sz="2500" dirty="0">
                <a:solidFill>
                  <a:srgbClr val="833CB8"/>
                </a:solidFill>
                <a:latin typeface="Berlin Sans FB Demi" panose="020E0802020502020306" pitchFamily="34" charset="0"/>
              </a:rPr>
              <a:t>• Drug therapy:</a:t>
            </a:r>
            <a:br>
              <a:rPr lang="en-GB" sz="2500" dirty="0">
                <a:latin typeface="Berlin Sans FB Demi" panose="020E0802020502020306" pitchFamily="34" charset="0"/>
              </a:rPr>
            </a:br>
            <a:r>
              <a:rPr lang="en-GB" sz="2500" dirty="0">
                <a:latin typeface="Berlin Sans FB Demi" panose="020E0802020502020306" pitchFamily="34" charset="0"/>
              </a:rPr>
              <a:t>▪ maternal antiviral therapy is not recommended</a:t>
            </a:r>
            <a:br>
              <a:rPr lang="en-GB" sz="2500" dirty="0">
                <a:latin typeface="Berlin Sans FB Demi" panose="020E0802020502020306" pitchFamily="34" charset="0"/>
              </a:rPr>
            </a:br>
            <a:r>
              <a:rPr lang="en-GB" sz="2500" dirty="0">
                <a:latin typeface="Berlin Sans FB Demi" panose="020E0802020502020306" pitchFamily="34" charset="0"/>
              </a:rPr>
              <a:t>▪ Ganciclovir and valacyclovir used in non pregnant women and  in neonates after birth.</a:t>
            </a:r>
            <a:br>
              <a:rPr lang="en-GB" sz="2500" dirty="0">
                <a:latin typeface="Berlin Sans FB Demi" panose="020E0802020502020306" pitchFamily="34" charset="0"/>
              </a:rPr>
            </a:br>
            <a:r>
              <a:rPr lang="en-GB" sz="2500" dirty="0">
                <a:latin typeface="Berlin Sans FB Demi" panose="020E0802020502020306" pitchFamily="34" charset="0"/>
              </a:rPr>
              <a:t>▪ CMV IVIG</a:t>
            </a:r>
            <a:br>
              <a:rPr lang="en-GB" sz="2500" dirty="0">
                <a:latin typeface="Berlin Sans FB Demi" panose="020E0802020502020306" pitchFamily="34" charset="0"/>
              </a:rPr>
            </a:br>
            <a:r>
              <a:rPr lang="en-GB" sz="2500" dirty="0">
                <a:latin typeface="Berlin Sans FB Demi" panose="020E0802020502020306" pitchFamily="34" charset="0"/>
              </a:rPr>
              <a:t>• No vaccine is available</a:t>
            </a:r>
          </a:p>
          <a:p>
            <a:pPr marL="0" indent="0" algn="l">
              <a:buNone/>
            </a:pPr>
            <a:r>
              <a:rPr lang="en-GB" sz="2500" dirty="0">
                <a:latin typeface="Berlin Sans FB Demi" panose="020E0802020502020306" pitchFamily="34" charset="0"/>
              </a:rPr>
              <a:t>The timing and route of birth are determined by standard maternal and fetal indications.</a:t>
            </a:r>
          </a:p>
          <a:p>
            <a:pPr marL="0" indent="0" algn="l">
              <a:buNone/>
            </a:pPr>
            <a:r>
              <a:rPr lang="en-GB" sz="2500" dirty="0">
                <a:latin typeface="Berlin Sans FB Demi" panose="020E0802020502020306" pitchFamily="34" charset="0"/>
              </a:rPr>
              <a:t>Recovery of CMV from the cervix or urine is not an indication for cesarean birth.</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ym typeface="+mn-ea"/>
              </a:rPr>
              <a:t>Placental Histopathology and Impairment Factors</a:t>
            </a:r>
            <a:endParaRPr lang="en-US"/>
          </a:p>
        </p:txBody>
      </p:sp>
      <p:sp>
        <p:nvSpPr>
          <p:cNvPr id="3" name="Content Placeholder 2"/>
          <p:cNvSpPr>
            <a:spLocks noGrp="1"/>
          </p:cNvSpPr>
          <p:nvPr>
            <p:ph idx="1"/>
          </p:nvPr>
        </p:nvSpPr>
        <p:spPr>
          <a:xfrm>
            <a:off x="838200" y="1825625"/>
            <a:ext cx="6169025" cy="4351655"/>
          </a:xfrm>
        </p:spPr>
        <p:txBody>
          <a:bodyPr>
            <a:noAutofit/>
          </a:bodyPr>
          <a:lstStyle/>
          <a:p>
            <a:r>
              <a:rPr lang="en-US" sz="1800" b="1"/>
              <a:t>Key Histopathologic Findings</a:t>
            </a:r>
          </a:p>
          <a:p>
            <a:endParaRPr lang="en-US" sz="1800"/>
          </a:p>
          <a:p>
            <a:r>
              <a:rPr lang="en-US" sz="1800"/>
              <a:t>Lymphoplasmacytic villitis (chronic villitis with plasma cells)</a:t>
            </a:r>
          </a:p>
          <a:p>
            <a:r>
              <a:rPr lang="en-US" sz="1800"/>
              <a:t>Sclerosis of villous capillaries</a:t>
            </a:r>
          </a:p>
          <a:p>
            <a:r>
              <a:rPr lang="en-US" sz="1800"/>
              <a:t>Chorionic vessel thromboses</a:t>
            </a:r>
          </a:p>
          <a:p>
            <a:r>
              <a:rPr lang="en-US" sz="1800"/>
              <a:t>Necrotizing villitis</a:t>
            </a:r>
          </a:p>
          <a:p>
            <a:r>
              <a:rPr lang="en-US" sz="1800"/>
              <a:t>Hemosiderin deposition in villous stroma</a:t>
            </a:r>
          </a:p>
          <a:p>
            <a:r>
              <a:rPr lang="en-US" sz="1800"/>
              <a:t>Normoblastemia</a:t>
            </a:r>
          </a:p>
          <a:p>
            <a:endParaRPr lang="en-US" sz="1800"/>
          </a:p>
        </p:txBody>
      </p:sp>
      <p:sp>
        <p:nvSpPr>
          <p:cNvPr id="4" name="Text Box 3"/>
          <p:cNvSpPr txBox="1"/>
          <p:nvPr/>
        </p:nvSpPr>
        <p:spPr>
          <a:xfrm>
            <a:off x="7627620" y="1930400"/>
            <a:ext cx="4184015" cy="3041650"/>
          </a:xfrm>
          <a:prstGeom prst="rect">
            <a:avLst/>
          </a:prstGeom>
          <a:noFill/>
        </p:spPr>
        <p:txBody>
          <a:bodyPr wrap="square" rtlCol="0">
            <a:noAutofit/>
          </a:bodyPr>
          <a:lstStyle/>
          <a:p>
            <a:r>
              <a:rPr lang="en-US" b="1">
                <a:sym typeface="+mn-ea"/>
              </a:rPr>
              <a:t>Associated Conditions</a:t>
            </a:r>
            <a:endParaRPr lang="en-US" b="1"/>
          </a:p>
          <a:p>
            <a:pPr marL="285750" indent="-285750">
              <a:buFont typeface="Arial" panose="020B0604020202020204" pitchFamily="34" charset="0"/>
              <a:buChar char="•"/>
            </a:pPr>
            <a:r>
              <a:rPr lang="en-US">
                <a:sym typeface="+mn-ea"/>
              </a:rPr>
              <a:t>Virus replication in arteries and veins of floating villi</a:t>
            </a:r>
            <a:endParaRPr lang="en-US"/>
          </a:p>
          <a:p>
            <a:pPr marL="285750" indent="-285750">
              <a:buFont typeface="Arial" panose="020B0604020202020204" pitchFamily="34" charset="0"/>
              <a:buChar char="•"/>
            </a:pPr>
            <a:r>
              <a:rPr lang="en-US">
                <a:sym typeface="+mn-ea"/>
              </a:rPr>
              <a:t>Avascular and edematous villi</a:t>
            </a:r>
            <a:endParaRPr lang="en-US"/>
          </a:p>
          <a:p>
            <a:pPr marL="285750" indent="-285750">
              <a:buFont typeface="Arial" panose="020B0604020202020204" pitchFamily="34" charset="0"/>
              <a:buChar char="•"/>
            </a:pPr>
            <a:r>
              <a:rPr lang="en-US">
                <a:sym typeface="+mn-ea"/>
              </a:rPr>
              <a:t>Impaired placental transport</a:t>
            </a:r>
            <a:endParaRPr lang="en-US"/>
          </a:p>
          <a:p>
            <a:pPr marL="285750" indent="-285750">
              <a:buFont typeface="Arial" panose="020B0604020202020204" pitchFamily="34" charset="0"/>
              <a:buChar char="•"/>
            </a:pPr>
            <a:r>
              <a:rPr lang="en-US">
                <a:sym typeface="+mn-ea"/>
              </a:rPr>
              <a:t>Progressive fetal thrombotic vasculopathy in stillbirths</a:t>
            </a:r>
            <a:endParaRPr lang="en-US"/>
          </a:p>
          <a:p>
            <a:pPr marL="285750" indent="-285750">
              <a:buFont typeface="Arial" panose="020B0604020202020204" pitchFamily="34" charset="0"/>
              <a:buChar char="•"/>
            </a:pPr>
            <a:r>
              <a:rPr lang="en-US">
                <a:sym typeface="+mn-ea"/>
              </a:rPr>
              <a:t>Common in intrauterine growth restriction &amp; CMV infection</a:t>
            </a:r>
            <a:endParaRPr lang="en-US"/>
          </a:p>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27910" y="365125"/>
            <a:ext cx="7767955" cy="557974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3" y="365127"/>
            <a:ext cx="5251316" cy="1627636"/>
          </a:xfrm>
        </p:spPr>
        <p:txBody>
          <a:bodyPr>
            <a:normAutofit/>
          </a:bodyPr>
          <a:lstStyle/>
          <a:p>
            <a:endParaRPr lang="ar-AE">
              <a:solidFill>
                <a:srgbClr val="FFFFFF"/>
              </a:solidFill>
            </a:endParaRPr>
          </a:p>
        </p:txBody>
      </p:sp>
      <p:sp>
        <p:nvSpPr>
          <p:cNvPr id="15" name="Content Placeholder 14"/>
          <p:cNvSpPr>
            <a:spLocks noGrp="1"/>
          </p:cNvSpPr>
          <p:nvPr>
            <p:ph idx="1"/>
          </p:nvPr>
        </p:nvSpPr>
        <p:spPr>
          <a:xfrm>
            <a:off x="0" y="3085695"/>
            <a:ext cx="7024837" cy="4837375"/>
          </a:xfrm>
        </p:spPr>
        <p:txBody>
          <a:bodyPr>
            <a:normAutofit/>
          </a:bodyPr>
          <a:lstStyle/>
          <a:p>
            <a:pPr marL="0" indent="0" algn="l">
              <a:buNone/>
            </a:pPr>
            <a:r>
              <a:rPr lang="en-GB" sz="3600" b="1" dirty="0">
                <a:solidFill>
                  <a:srgbClr val="833CB8"/>
                </a:solidFill>
                <a:latin typeface="Berlin Sans FB Demi" panose="020E0802020502020306" pitchFamily="34" charset="0"/>
              </a:rPr>
              <a:t>Herpes simplix virus </a:t>
            </a:r>
            <a:endParaRPr lang="en-US" sz="3600" b="1" dirty="0">
              <a:solidFill>
                <a:srgbClr val="833CB8"/>
              </a:solidFill>
              <a:latin typeface="Berlin Sans FB Demi" panose="020E0802020502020306" pitchFamily="34" charset="0"/>
            </a:endParaRPr>
          </a:p>
        </p:txBody>
      </p:sp>
      <p:pic>
        <p:nvPicPr>
          <p:cNvPr id="6" name="صورة 6"/>
          <p:cNvPicPr>
            <a:picLocks noChangeAspect="1"/>
          </p:cNvPicPr>
          <p:nvPr/>
        </p:nvPicPr>
        <p:blipFill rotWithShape="1">
          <a:blip r:embed="rId2">
            <a:extLst>
              <a:ext uri="{28A0092B-C50C-407E-A947-70E740481C1C}">
                <a14:useLocalDpi xmlns:a14="http://schemas.microsoft.com/office/drawing/2010/main" val="0"/>
              </a:ext>
            </a:extLst>
          </a:blip>
          <a:srcRect l="784" r="6720"/>
          <a:stretch>
            <a:fillRect/>
          </a:stretch>
        </p:blipFill>
        <p:spPr>
          <a:xfrm>
            <a:off x="5011451" y="11"/>
            <a:ext cx="7177333"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296" y="-129884"/>
            <a:ext cx="12278591" cy="6857999"/>
          </a:xfrm>
        </p:spPr>
        <p:txBody>
          <a:bodyPr>
            <a:noAutofit/>
          </a:bodyPr>
          <a:lstStyle/>
          <a:p>
            <a:pPr marL="0" indent="0" algn="l">
              <a:buNone/>
            </a:pPr>
            <a:r>
              <a:rPr lang="en-US" sz="2600" dirty="0">
                <a:solidFill>
                  <a:srgbClr val="833CB8"/>
                </a:solidFill>
                <a:latin typeface="Berlin Sans FB Demi" panose="020E0802020502020306" pitchFamily="34" charset="0"/>
              </a:rPr>
              <a:t>Organism</a:t>
            </a:r>
            <a:br>
              <a:rPr lang="en-US" sz="2600" dirty="0">
                <a:latin typeface="Berlin Sans FB Demi" panose="020E0802020502020306" pitchFamily="34" charset="0"/>
              </a:rPr>
            </a:br>
            <a:r>
              <a:rPr lang="en-US" sz="2600" dirty="0">
                <a:latin typeface="Berlin Sans FB Demi" panose="020E0802020502020306" pitchFamily="34" charset="0"/>
              </a:rPr>
              <a:t>• Double-stranded DNA virus.</a:t>
            </a:r>
            <a:br>
              <a:rPr lang="en-US" sz="2600" dirty="0">
                <a:latin typeface="Berlin Sans FB Demi" panose="020E0802020502020306" pitchFamily="34" charset="0"/>
              </a:rPr>
            </a:br>
            <a:r>
              <a:rPr lang="en-US" sz="2600" dirty="0">
                <a:latin typeface="Berlin Sans FB Demi" panose="020E0802020502020306" pitchFamily="34" charset="0"/>
              </a:rPr>
              <a:t>• </a:t>
            </a:r>
            <a:r>
              <a:rPr lang="en-US" sz="2600" dirty="0">
                <a:solidFill>
                  <a:srgbClr val="833CB8"/>
                </a:solidFill>
                <a:latin typeface="Berlin Sans FB Demi" panose="020E0802020502020306" pitchFamily="34" charset="0"/>
              </a:rPr>
              <a:t>The majority of </a:t>
            </a:r>
            <a:r>
              <a:rPr lang="en-US" sz="2600" dirty="0">
                <a:solidFill>
                  <a:srgbClr val="FF0000"/>
                </a:solidFill>
                <a:latin typeface="Berlin Sans FB Demi" panose="020E0802020502020306" pitchFamily="34" charset="0"/>
              </a:rPr>
              <a:t>orolabial infections</a:t>
            </a:r>
            <a:r>
              <a:rPr lang="en-US" sz="2600" dirty="0">
                <a:latin typeface="Berlin Sans FB Demi" panose="020E0802020502020306" pitchFamily="34" charset="0"/>
              </a:rPr>
              <a:t> are caused by </a:t>
            </a:r>
            <a:r>
              <a:rPr lang="en-US" sz="2600" dirty="0">
                <a:solidFill>
                  <a:srgbClr val="833CB8"/>
                </a:solidFill>
                <a:latin typeface="Berlin Sans FB Demi" panose="020E0802020502020306" pitchFamily="34" charset="0"/>
              </a:rPr>
              <a:t>HSV-1</a:t>
            </a:r>
            <a:r>
              <a:rPr lang="en-US" sz="2600" dirty="0">
                <a:latin typeface="Berlin Sans FB Demi" panose="020E0802020502020306" pitchFamily="34" charset="0"/>
              </a:rPr>
              <a:t>. usually acquired during </a:t>
            </a:r>
            <a:r>
              <a:rPr lang="en-US" sz="2600" dirty="0">
                <a:solidFill>
                  <a:srgbClr val="833CB8"/>
                </a:solidFill>
                <a:latin typeface="Berlin Sans FB Demi" panose="020E0802020502020306" pitchFamily="34" charset="0"/>
              </a:rPr>
              <a:t>childhood</a:t>
            </a:r>
            <a:r>
              <a:rPr lang="en-US" sz="2600" dirty="0">
                <a:latin typeface="Berlin Sans FB Demi" panose="020E0802020502020306" pitchFamily="34" charset="0"/>
              </a:rPr>
              <a:t> through </a:t>
            </a:r>
            <a:r>
              <a:rPr lang="en-US" sz="2600" dirty="0">
                <a:solidFill>
                  <a:srgbClr val="833CB8"/>
                </a:solidFill>
                <a:latin typeface="Berlin Sans FB Demi" panose="020E0802020502020306" pitchFamily="34" charset="0"/>
              </a:rPr>
              <a:t>direct physical contact.</a:t>
            </a:r>
            <a:br>
              <a:rPr lang="en-US" sz="2600" dirty="0">
                <a:latin typeface="Berlin Sans FB Demi" panose="020E0802020502020306" pitchFamily="34" charset="0"/>
              </a:rPr>
            </a:br>
            <a:r>
              <a:rPr lang="en-US" sz="2600" dirty="0">
                <a:latin typeface="Berlin Sans FB Demi" panose="020E0802020502020306" pitchFamily="34" charset="0"/>
              </a:rPr>
              <a:t>• </a:t>
            </a:r>
            <a:r>
              <a:rPr lang="en-US" sz="2600" dirty="0">
                <a:solidFill>
                  <a:srgbClr val="FF0000"/>
                </a:solidFill>
                <a:latin typeface="Berlin Sans FB Demi" panose="020E0802020502020306" pitchFamily="34" charset="0"/>
              </a:rPr>
              <a:t>Genital herpes</a:t>
            </a:r>
            <a:r>
              <a:rPr lang="en-US" sz="2600" dirty="0">
                <a:latin typeface="Berlin Sans FB Demi" panose="020E0802020502020306" pitchFamily="34" charset="0"/>
              </a:rPr>
              <a:t> is a </a:t>
            </a:r>
            <a:r>
              <a:rPr lang="en-US" sz="2600" dirty="0">
                <a:solidFill>
                  <a:srgbClr val="833CB8"/>
                </a:solidFill>
                <a:latin typeface="Berlin Sans FB Demi" panose="020E0802020502020306" pitchFamily="34" charset="0"/>
              </a:rPr>
              <a:t>sexually transmitted infection</a:t>
            </a:r>
            <a:r>
              <a:rPr lang="en-US" sz="2600" dirty="0">
                <a:latin typeface="Berlin Sans FB Demi" panose="020E0802020502020306" pitchFamily="34" charset="0"/>
              </a:rPr>
              <a:t> and is most commonly caused by </a:t>
            </a:r>
            <a:r>
              <a:rPr lang="en-US" sz="2600" dirty="0">
                <a:solidFill>
                  <a:srgbClr val="833CB8"/>
                </a:solidFill>
                <a:latin typeface="Berlin Sans FB Demi" panose="020E0802020502020306" pitchFamily="34" charset="0"/>
              </a:rPr>
              <a:t>HSV-2</a:t>
            </a:r>
            <a:r>
              <a:rPr lang="en-US" sz="2600" dirty="0">
                <a:latin typeface="Berlin Sans FB Demi" panose="020E0802020502020306" pitchFamily="34" charset="0"/>
              </a:rPr>
              <a:t>.</a:t>
            </a:r>
            <a:endParaRPr lang="en-GB" sz="2600" dirty="0">
              <a:latin typeface="Berlin Sans FB Demi" panose="020E0802020502020306" pitchFamily="34" charset="0"/>
            </a:endParaRPr>
          </a:p>
          <a:p>
            <a:pPr marL="0" indent="0" algn="l">
              <a:buNone/>
            </a:pPr>
            <a:r>
              <a:rPr lang="en-US" sz="2600" dirty="0">
                <a:solidFill>
                  <a:srgbClr val="833CB8"/>
                </a:solidFill>
                <a:latin typeface="Berlin Sans FB Demi" panose="020E0802020502020306" pitchFamily="34" charset="0"/>
              </a:rPr>
              <a:t>CLASSIFICATION</a:t>
            </a:r>
            <a:br>
              <a:rPr lang="en-US" sz="2600" dirty="0">
                <a:latin typeface="Berlin Sans FB Demi" panose="020E0802020502020306" pitchFamily="34" charset="0"/>
              </a:rPr>
            </a:br>
            <a:r>
              <a:rPr lang="en-US" sz="2600" dirty="0">
                <a:latin typeface="Berlin Sans FB Demi" panose="020E0802020502020306" pitchFamily="34" charset="0"/>
              </a:rPr>
              <a:t>• </a:t>
            </a:r>
            <a:r>
              <a:rPr lang="en-US" sz="2600" dirty="0">
                <a:solidFill>
                  <a:srgbClr val="FF0000"/>
                </a:solidFill>
                <a:latin typeface="Berlin Sans FB Demi" panose="020E0802020502020306" pitchFamily="34" charset="0"/>
              </a:rPr>
              <a:t>Primary</a:t>
            </a:r>
            <a:r>
              <a:rPr lang="en-US" sz="2600" dirty="0">
                <a:latin typeface="Berlin Sans FB Demi" panose="020E0802020502020306" pitchFamily="34" charset="0"/>
              </a:rPr>
              <a:t> : </a:t>
            </a:r>
            <a:r>
              <a:rPr lang="en-US" sz="2600" dirty="0">
                <a:solidFill>
                  <a:srgbClr val="833CB8"/>
                </a:solidFill>
                <a:latin typeface="Berlin Sans FB Demi" panose="020E0802020502020306" pitchFamily="34" charset="0"/>
              </a:rPr>
              <a:t>first occurrence</a:t>
            </a:r>
            <a:r>
              <a:rPr lang="en-US" sz="2600" dirty="0">
                <a:latin typeface="Berlin Sans FB Demi" panose="020E0802020502020306" pitchFamily="34" charset="0"/>
              </a:rPr>
              <a:t> of a genital HSV lesion &amp; </a:t>
            </a:r>
            <a:r>
              <a:rPr lang="en-US" sz="2600" dirty="0">
                <a:solidFill>
                  <a:srgbClr val="833CB8"/>
                </a:solidFill>
                <a:latin typeface="Berlin Sans FB Demi" panose="020E0802020502020306" pitchFamily="34" charset="0"/>
              </a:rPr>
              <a:t>no pre-existing HSV1</a:t>
            </a:r>
            <a:r>
              <a:rPr lang="en-GB" sz="2600" dirty="0">
                <a:solidFill>
                  <a:srgbClr val="833CB8"/>
                </a:solidFill>
                <a:latin typeface="Berlin Sans FB Demi" panose="020E0802020502020306" pitchFamily="34" charset="0"/>
              </a:rPr>
              <a:t> </a:t>
            </a:r>
            <a:r>
              <a:rPr lang="en-US" sz="2600" dirty="0">
                <a:solidFill>
                  <a:srgbClr val="833CB8"/>
                </a:solidFill>
                <a:latin typeface="Berlin Sans FB Demi" panose="020E0802020502020306" pitchFamily="34" charset="0"/>
              </a:rPr>
              <a:t>or HSV</a:t>
            </a:r>
            <a:r>
              <a:rPr lang="en-GB" sz="2600" dirty="0">
                <a:solidFill>
                  <a:srgbClr val="833CB8"/>
                </a:solidFill>
                <a:latin typeface="Berlin Sans FB Demi" panose="020E0802020502020306" pitchFamily="34" charset="0"/>
              </a:rPr>
              <a:t> </a:t>
            </a:r>
            <a:r>
              <a:rPr lang="en-US" sz="2600" dirty="0">
                <a:solidFill>
                  <a:srgbClr val="833CB8"/>
                </a:solidFill>
                <a:latin typeface="Berlin Sans FB Demi" panose="020E0802020502020306" pitchFamily="34" charset="0"/>
              </a:rPr>
              <a:t>2)antibodies.</a:t>
            </a:r>
            <a:br>
              <a:rPr lang="en-US" sz="2600" dirty="0">
                <a:solidFill>
                  <a:srgbClr val="FF0000"/>
                </a:solidFill>
                <a:latin typeface="Berlin Sans FB Demi" panose="020E0802020502020306" pitchFamily="34" charset="0"/>
              </a:rPr>
            </a:br>
            <a:r>
              <a:rPr lang="en-US" sz="2600" dirty="0">
                <a:solidFill>
                  <a:srgbClr val="FF0000"/>
                </a:solidFill>
                <a:latin typeface="Berlin Sans FB Demi" panose="020E0802020502020306" pitchFamily="34" charset="0"/>
              </a:rPr>
              <a:t>• Nonprimary </a:t>
            </a:r>
            <a:r>
              <a:rPr lang="en-US" sz="2600" dirty="0">
                <a:latin typeface="Berlin Sans FB Demi" panose="020E0802020502020306" pitchFamily="34" charset="0"/>
              </a:rPr>
              <a:t>first-episode: has a first occurrence of a HSV lesion, but</a:t>
            </a:r>
            <a:r>
              <a:rPr lang="en-US" sz="2600" dirty="0">
                <a:solidFill>
                  <a:srgbClr val="833CB8"/>
                </a:solidFill>
                <a:latin typeface="Berlin Sans FB Demi" panose="020E0802020502020306" pitchFamily="34" charset="0"/>
              </a:rPr>
              <a:t> has preexisting</a:t>
            </a:r>
            <a:r>
              <a:rPr lang="en-GB" sz="2600" dirty="0">
                <a:solidFill>
                  <a:srgbClr val="833CB8"/>
                </a:solidFill>
                <a:latin typeface="Berlin Sans FB Demi" panose="020E0802020502020306" pitchFamily="34" charset="0"/>
              </a:rPr>
              <a:t> </a:t>
            </a:r>
            <a:r>
              <a:rPr lang="en-US" sz="2600" dirty="0">
                <a:solidFill>
                  <a:srgbClr val="833CB8"/>
                </a:solidFill>
                <a:latin typeface="Berlin Sans FB Demi" panose="020E0802020502020306" pitchFamily="34" charset="0"/>
              </a:rPr>
              <a:t>HSV antibodies </a:t>
            </a:r>
            <a:r>
              <a:rPr lang="en-US" sz="2600" dirty="0">
                <a:latin typeface="Berlin Sans FB Demi" panose="020E0802020502020306" pitchFamily="34" charset="0"/>
              </a:rPr>
              <a:t>that are different from the HSV type recovered from the lesion.</a:t>
            </a:r>
            <a:br>
              <a:rPr lang="en-US" sz="2600" dirty="0">
                <a:latin typeface="Berlin Sans FB Demi" panose="020E0802020502020306" pitchFamily="34" charset="0"/>
              </a:rPr>
            </a:br>
            <a:r>
              <a:rPr lang="en-US" sz="2600" dirty="0">
                <a:latin typeface="Berlin Sans FB Demi" panose="020E0802020502020306" pitchFamily="34" charset="0"/>
              </a:rPr>
              <a:t>• For example: HSV-2 is recovered from the genital lesion of a patient with pre-existing HSV-1 antibodies and no HSV-2 antibodies. This is the most common scenario, particularly in patients with a history of orolabial herpes.</a:t>
            </a:r>
            <a:br>
              <a:rPr lang="en-US" sz="2600" dirty="0">
                <a:latin typeface="Berlin Sans FB Demi" panose="020E0802020502020306" pitchFamily="34" charset="0"/>
              </a:rPr>
            </a:br>
            <a:r>
              <a:rPr lang="en-US" sz="2600" dirty="0">
                <a:latin typeface="Berlin Sans FB Demi" panose="020E0802020502020306" pitchFamily="34" charset="0"/>
              </a:rPr>
              <a:t>•</a:t>
            </a:r>
            <a:r>
              <a:rPr lang="en-US" sz="2600" dirty="0">
                <a:solidFill>
                  <a:srgbClr val="FF0000"/>
                </a:solidFill>
                <a:latin typeface="Berlin Sans FB Demi" panose="020E0802020502020306" pitchFamily="34" charset="0"/>
              </a:rPr>
              <a:t> Recurrent</a:t>
            </a:r>
            <a:r>
              <a:rPr lang="en-US" sz="2600" dirty="0">
                <a:latin typeface="Berlin Sans FB Demi" panose="020E0802020502020306" pitchFamily="34" charset="0"/>
              </a:rPr>
              <a:t> :</a:t>
            </a:r>
            <a:r>
              <a:rPr lang="en-US" sz="2600" dirty="0">
                <a:solidFill>
                  <a:srgbClr val="833CB8"/>
                </a:solidFill>
                <a:latin typeface="Berlin Sans FB Demi" panose="020E0802020502020306" pitchFamily="34" charset="0"/>
              </a:rPr>
              <a:t>The HSV type recovered from the genital lesion</a:t>
            </a:r>
            <a:r>
              <a:rPr lang="en-US" sz="2600" dirty="0">
                <a:latin typeface="Berlin Sans FB Demi" panose="020E0802020502020306" pitchFamily="34" charset="0"/>
              </a:rPr>
              <a:t> is </a:t>
            </a:r>
            <a:r>
              <a:rPr lang="en-US" sz="2600" dirty="0">
                <a:solidFill>
                  <a:srgbClr val="833CB8"/>
                </a:solidFill>
                <a:latin typeface="Berlin Sans FB Demi" panose="020E0802020502020306" pitchFamily="34" charset="0"/>
              </a:rPr>
              <a:t>the same </a:t>
            </a:r>
            <a:br>
              <a:rPr lang="en-US" sz="2600" dirty="0">
                <a:solidFill>
                  <a:srgbClr val="833CB8"/>
                </a:solidFill>
                <a:latin typeface="Berlin Sans FB Demi" panose="020E0802020502020306" pitchFamily="34" charset="0"/>
              </a:rPr>
            </a:br>
            <a:r>
              <a:rPr lang="en-US" sz="2600" dirty="0">
                <a:solidFill>
                  <a:srgbClr val="833CB8"/>
                </a:solidFill>
                <a:latin typeface="Berlin Sans FB Demi" panose="020E0802020502020306" pitchFamily="34" charset="0"/>
              </a:rPr>
              <a:t>type as preexisting antibodies</a:t>
            </a:r>
            <a:r>
              <a:rPr lang="en-US" sz="2600" dirty="0">
                <a:latin typeface="Berlin Sans FB Demi" panose="020E0802020502020306" pitchFamily="34" charset="0"/>
              </a:rPr>
              <a:t> in the serum</a:t>
            </a:r>
            <a:endParaRPr lang="ar-AE" sz="2600" dirty="0">
              <a:latin typeface="Berlin Sans FB Demi" panose="020E0802020502020306"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6589" y="-108239"/>
            <a:ext cx="12278591" cy="6858000"/>
          </a:xfrm>
        </p:spPr>
        <p:txBody>
          <a:bodyPr>
            <a:noAutofit/>
          </a:bodyPr>
          <a:lstStyle/>
          <a:p>
            <a:pPr marL="0" indent="0" algn="l">
              <a:buNone/>
            </a:pPr>
            <a:r>
              <a:rPr lang="en-US" sz="3200" dirty="0">
                <a:latin typeface="Berlin Sans FB Demi" panose="020E0802020502020306" pitchFamily="34" charset="0"/>
              </a:rPr>
              <a:t>CLINICAL MANIFESTATIONS</a:t>
            </a:r>
            <a:br>
              <a:rPr lang="en-US" sz="3200" dirty="0">
                <a:latin typeface="Berlin Sans FB Demi" panose="020E0802020502020306" pitchFamily="34" charset="0"/>
              </a:rPr>
            </a:br>
            <a:r>
              <a:rPr lang="en-US" sz="3200" dirty="0">
                <a:latin typeface="Berlin Sans FB Demi" panose="020E0802020502020306" pitchFamily="34" charset="0"/>
              </a:rPr>
              <a:t>• </a:t>
            </a:r>
            <a:r>
              <a:rPr lang="en-US" sz="3200" dirty="0">
                <a:solidFill>
                  <a:srgbClr val="FF0000"/>
                </a:solidFill>
                <a:latin typeface="Berlin Sans FB Demi" panose="020E0802020502020306" pitchFamily="34" charset="0"/>
              </a:rPr>
              <a:t>primary</a:t>
            </a:r>
            <a:r>
              <a:rPr lang="en-US" sz="3200" dirty="0">
                <a:latin typeface="Berlin Sans FB Demi" panose="020E0802020502020306" pitchFamily="34" charset="0"/>
              </a:rPr>
              <a:t> genital infection can be </a:t>
            </a:r>
            <a:r>
              <a:rPr lang="en-US" sz="3200" dirty="0">
                <a:solidFill>
                  <a:srgbClr val="833CB8"/>
                </a:solidFill>
                <a:latin typeface="Berlin Sans FB Demi" panose="020E0802020502020306" pitchFamily="34" charset="0"/>
              </a:rPr>
              <a:t>severe</a:t>
            </a:r>
            <a:r>
              <a:rPr lang="en-US" sz="3200" dirty="0">
                <a:latin typeface="Berlin Sans FB Demi" panose="020E0802020502020306" pitchFamily="34" charset="0"/>
              </a:rPr>
              <a:t>, with </a:t>
            </a:r>
            <a:r>
              <a:rPr lang="en-US" sz="3200" dirty="0">
                <a:solidFill>
                  <a:srgbClr val="833CB8"/>
                </a:solidFill>
                <a:latin typeface="Berlin Sans FB Demi" panose="020E0802020502020306" pitchFamily="34" charset="0"/>
              </a:rPr>
              <a:t>painful</a:t>
            </a:r>
            <a:r>
              <a:rPr lang="en-GB" sz="3200" dirty="0">
                <a:solidFill>
                  <a:srgbClr val="833CB8"/>
                </a:solidFill>
                <a:latin typeface="Berlin Sans FB Demi" panose="020E0802020502020306" pitchFamily="34" charset="0"/>
              </a:rPr>
              <a:t> </a:t>
            </a:r>
            <a:r>
              <a:rPr lang="en-US" sz="3200" dirty="0">
                <a:solidFill>
                  <a:srgbClr val="833CB8"/>
                </a:solidFill>
                <a:latin typeface="Berlin Sans FB Demi" panose="020E0802020502020306" pitchFamily="34" charset="0"/>
              </a:rPr>
              <a:t>genital ulcers, pruritus, dysuria, fever, tender inguinal </a:t>
            </a:r>
            <a:br>
              <a:rPr lang="en-US" sz="3200" dirty="0">
                <a:solidFill>
                  <a:srgbClr val="833CB8"/>
                </a:solidFill>
                <a:latin typeface="Berlin Sans FB Demi" panose="020E0802020502020306" pitchFamily="34" charset="0"/>
              </a:rPr>
            </a:br>
            <a:r>
              <a:rPr lang="en-US" sz="3200" dirty="0">
                <a:solidFill>
                  <a:srgbClr val="833CB8"/>
                </a:solidFill>
                <a:latin typeface="Berlin Sans FB Demi" panose="020E0802020502020306" pitchFamily="34" charset="0"/>
              </a:rPr>
              <a:t>lymphadenopathy, and headache</a:t>
            </a:r>
            <a:r>
              <a:rPr lang="en-US" sz="3200" dirty="0">
                <a:latin typeface="Berlin Sans FB Demi" panose="020E0802020502020306" pitchFamily="34" charset="0"/>
              </a:rPr>
              <a:t>. However, most patients </a:t>
            </a:r>
            <a:br>
              <a:rPr lang="en-US" sz="3200" dirty="0">
                <a:latin typeface="Berlin Sans FB Demi" panose="020E0802020502020306" pitchFamily="34" charset="0"/>
              </a:rPr>
            </a:br>
            <a:r>
              <a:rPr lang="en-US" sz="3200" dirty="0">
                <a:latin typeface="Berlin Sans FB Demi" panose="020E0802020502020306" pitchFamily="34" charset="0"/>
              </a:rPr>
              <a:t>have only </a:t>
            </a:r>
            <a:r>
              <a:rPr lang="en-US" sz="3200" dirty="0">
                <a:solidFill>
                  <a:srgbClr val="833CB8"/>
                </a:solidFill>
                <a:latin typeface="Berlin Sans FB Demi" panose="020E0802020502020306" pitchFamily="34" charset="0"/>
              </a:rPr>
              <a:t>mild symptoms or remain asymptomatic.</a:t>
            </a:r>
            <a:br>
              <a:rPr lang="en-US" sz="3200" dirty="0">
                <a:latin typeface="Berlin Sans FB Demi" panose="020E0802020502020306" pitchFamily="34" charset="0"/>
              </a:rPr>
            </a:br>
            <a:r>
              <a:rPr lang="en-US" sz="3200" dirty="0">
                <a:latin typeface="Berlin Sans FB Demi" panose="020E0802020502020306" pitchFamily="34" charset="0"/>
              </a:rPr>
              <a:t>• </a:t>
            </a:r>
            <a:r>
              <a:rPr lang="en-US" sz="3200" dirty="0">
                <a:solidFill>
                  <a:srgbClr val="FF0000"/>
                </a:solidFill>
                <a:latin typeface="Berlin Sans FB Demi" panose="020E0802020502020306" pitchFamily="34" charset="0"/>
              </a:rPr>
              <a:t>non primary</a:t>
            </a:r>
            <a:r>
              <a:rPr lang="en-US" sz="3200" dirty="0">
                <a:latin typeface="Berlin Sans FB Demi" panose="020E0802020502020306" pitchFamily="34" charset="0"/>
              </a:rPr>
              <a:t> first-episode</a:t>
            </a:r>
            <a:r>
              <a:rPr lang="en-GB" sz="3200" dirty="0">
                <a:latin typeface="Berlin Sans FB Demi" panose="020E0802020502020306" pitchFamily="34" charset="0"/>
              </a:rPr>
              <a:t> </a:t>
            </a:r>
            <a:r>
              <a:rPr lang="en-US" sz="3200" dirty="0">
                <a:solidFill>
                  <a:srgbClr val="833CB8"/>
                </a:solidFill>
                <a:latin typeface="Berlin Sans FB Demi" panose="020E0802020502020306" pitchFamily="34" charset="0"/>
              </a:rPr>
              <a:t>milder than in primary infection</a:t>
            </a:r>
            <a:r>
              <a:rPr lang="en-US" sz="3200" dirty="0">
                <a:latin typeface="Berlin Sans FB Demi" panose="020E0802020502020306" pitchFamily="34" charset="0"/>
              </a:rPr>
              <a:t>, but the classification cannot be established on clinical</a:t>
            </a:r>
            <a:r>
              <a:rPr lang="en-GB" sz="3200" dirty="0">
                <a:latin typeface="Berlin Sans FB Demi" panose="020E0802020502020306" pitchFamily="34" charset="0"/>
              </a:rPr>
              <a:t> </a:t>
            </a:r>
            <a:r>
              <a:rPr lang="en-US" sz="3200" dirty="0">
                <a:latin typeface="Berlin Sans FB Demi" panose="020E0802020502020306" pitchFamily="34" charset="0"/>
              </a:rPr>
              <a:t>grounds and requires both virologic and serologic tests.</a:t>
            </a:r>
            <a:br>
              <a:rPr lang="en-US" sz="3200" dirty="0">
                <a:latin typeface="Berlin Sans FB Demi" panose="020E0802020502020306" pitchFamily="34" charset="0"/>
              </a:rPr>
            </a:br>
            <a:r>
              <a:rPr lang="en-US" sz="3200" dirty="0">
                <a:latin typeface="Berlin Sans FB Demi" panose="020E0802020502020306" pitchFamily="34" charset="0"/>
              </a:rPr>
              <a:t>• </a:t>
            </a:r>
            <a:r>
              <a:rPr lang="en-US" sz="3200" dirty="0">
                <a:solidFill>
                  <a:srgbClr val="FF0000"/>
                </a:solidFill>
                <a:latin typeface="Berlin Sans FB Demi" panose="020E0802020502020306" pitchFamily="34" charset="0"/>
              </a:rPr>
              <a:t>Recurrent</a:t>
            </a:r>
            <a:r>
              <a:rPr lang="en-US" sz="3200" dirty="0">
                <a:latin typeface="Berlin Sans FB Demi" panose="020E0802020502020306" pitchFamily="34" charset="0"/>
              </a:rPr>
              <a:t> infections may be preceded by prodromal </a:t>
            </a:r>
            <a:br>
              <a:rPr lang="en-US" sz="3200" dirty="0">
                <a:latin typeface="Berlin Sans FB Demi" panose="020E0802020502020306" pitchFamily="34" charset="0"/>
              </a:rPr>
            </a:br>
            <a:r>
              <a:rPr lang="en-US" sz="3200" dirty="0">
                <a:latin typeface="Berlin Sans FB Demi" panose="020E0802020502020306" pitchFamily="34" charset="0"/>
              </a:rPr>
              <a:t>symptoms, such as pruritus, burning, or pain, before lesions </a:t>
            </a:r>
            <a:br>
              <a:rPr lang="en-US" sz="3200" dirty="0">
                <a:latin typeface="Berlin Sans FB Demi" panose="020E0802020502020306" pitchFamily="34" charset="0"/>
              </a:rPr>
            </a:br>
            <a:r>
              <a:rPr lang="en-US" sz="3200" dirty="0">
                <a:latin typeface="Berlin Sans FB Demi" panose="020E0802020502020306" pitchFamily="34" charset="0"/>
              </a:rPr>
              <a:t>are visible. tend to have mild localized symptoms with few lesions and lack systemic findings. </a:t>
            </a:r>
            <a:r>
              <a:rPr lang="en-US" sz="3200" dirty="0">
                <a:solidFill>
                  <a:srgbClr val="FF0000"/>
                </a:solidFill>
                <a:latin typeface="Berlin Sans FB Demi" panose="020E0802020502020306" pitchFamily="34" charset="0"/>
              </a:rPr>
              <a:t>The lesions</a:t>
            </a:r>
            <a:r>
              <a:rPr lang="en-US" sz="3200" dirty="0">
                <a:latin typeface="Berlin Sans FB Demi" panose="020E0802020502020306" pitchFamily="34" charset="0"/>
              </a:rPr>
              <a:t> may be</a:t>
            </a:r>
            <a:r>
              <a:rPr lang="en-GB" sz="3200" dirty="0">
                <a:latin typeface="Berlin Sans FB Demi" panose="020E0802020502020306" pitchFamily="34" charset="0"/>
              </a:rPr>
              <a:t> </a:t>
            </a:r>
            <a:r>
              <a:rPr lang="en-US" sz="3200" dirty="0">
                <a:solidFill>
                  <a:srgbClr val="833CB8"/>
                </a:solidFill>
                <a:latin typeface="Berlin Sans FB Demi" panose="020E0802020502020306" pitchFamily="34" charset="0"/>
              </a:rPr>
              <a:t>nontender</a:t>
            </a:r>
            <a:r>
              <a:rPr lang="en-US" sz="3200" dirty="0">
                <a:latin typeface="Berlin Sans FB Demi" panose="020E0802020502020306" pitchFamily="34" charset="0"/>
              </a:rPr>
              <a:t> or </a:t>
            </a:r>
            <a:r>
              <a:rPr lang="en-US" sz="3200" dirty="0">
                <a:solidFill>
                  <a:srgbClr val="833CB8"/>
                </a:solidFill>
                <a:latin typeface="Berlin Sans FB Demi" panose="020E0802020502020306" pitchFamily="34" charset="0"/>
              </a:rPr>
              <a:t>atypical in appearance</a:t>
            </a:r>
            <a:r>
              <a:rPr lang="en-US" sz="3200" dirty="0">
                <a:latin typeface="Berlin Sans FB Demi" panose="020E0802020502020306" pitchFamily="34" charset="0"/>
              </a:rPr>
              <a:t> (eg, fissure, vulvar irritation). </a:t>
            </a:r>
            <a:endParaRPr lang="ar-AE" sz="3200" dirty="0">
              <a:latin typeface="Berlin Sans FB Demi" panose="020E0802020502020306"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679400" y="685800"/>
            <a:ext cx="108332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What are the signs and symptoms of TORCH infections?</a:t>
            </a:r>
          </a:p>
        </p:txBody>
      </p:sp>
      <p:sp>
        <p:nvSpPr>
          <p:cNvPr id="142" name="Google Shape;142;p17"/>
          <p:cNvSpPr txBox="1">
            <a:spLocks noGrp="1"/>
          </p:cNvSpPr>
          <p:nvPr>
            <p:ph type="subTitle" idx="1"/>
          </p:nvPr>
        </p:nvSpPr>
        <p:spPr>
          <a:xfrm>
            <a:off x="679400" y="1397000"/>
            <a:ext cx="10287200" cy="5461000"/>
          </a:xfrm>
          <a:prstGeom prst="rect">
            <a:avLst/>
          </a:prstGeom>
        </p:spPr>
        <p:txBody>
          <a:bodyPr spcFirstLastPara="1" wrap="square" lIns="121900" tIns="121900" rIns="121900" bIns="121900" anchor="t" anchorCtr="0">
            <a:noAutofit/>
          </a:bodyPr>
          <a:lstStyle/>
          <a:p>
            <a:pPr marL="194728" indent="0">
              <a:buNone/>
            </a:pPr>
            <a:r>
              <a:rPr lang="en-US" sz="2667" dirty="0">
                <a:solidFill>
                  <a:srgbClr val="343536"/>
                </a:solidFill>
                <a:latin typeface="Source Sans Pro" panose="020F0502020204030204" pitchFamily="34" charset="0"/>
              </a:rPr>
              <a:t>The exact symptoms vary depending on the specific underlying infection, but TORCH infections share these symptoms:</a:t>
            </a:r>
          </a:p>
          <a:p>
            <a:r>
              <a:rPr lang="en-US" sz="2533" b="1" dirty="0">
                <a:solidFill>
                  <a:schemeClr val="tx1">
                    <a:lumMod val="50000"/>
                  </a:schemeClr>
                </a:solidFill>
                <a:latin typeface="Source Sans Pro" panose="020F0502020204030204" pitchFamily="34" charset="0"/>
              </a:rPr>
              <a:t>Fever, sluggishness and trouble feeding.</a:t>
            </a:r>
          </a:p>
          <a:p>
            <a:r>
              <a:rPr lang="en-US" sz="2533" b="1" dirty="0">
                <a:solidFill>
                  <a:schemeClr val="tx1">
                    <a:lumMod val="50000"/>
                  </a:schemeClr>
                </a:solidFill>
                <a:latin typeface="Source Sans Pro" panose="020F0502020204030204" pitchFamily="34" charset="0"/>
              </a:rPr>
              <a:t>Jaundice.</a:t>
            </a:r>
          </a:p>
          <a:p>
            <a:r>
              <a:rPr lang="en-US" sz="2533" b="1" dirty="0">
                <a:solidFill>
                  <a:schemeClr val="tx1">
                    <a:lumMod val="50000"/>
                  </a:schemeClr>
                </a:solidFill>
                <a:latin typeface="Source Sans Pro" panose="020F0502020204030204" pitchFamily="34" charset="0"/>
              </a:rPr>
              <a:t>Low birth weight.</a:t>
            </a:r>
          </a:p>
          <a:p>
            <a:r>
              <a:rPr lang="en-US" sz="2533" b="1" dirty="0">
                <a:solidFill>
                  <a:schemeClr val="tx1">
                    <a:lumMod val="50000"/>
                  </a:schemeClr>
                </a:solidFill>
                <a:latin typeface="Source Sans Pro" panose="020F0502020204030204" pitchFamily="34" charset="0"/>
              </a:rPr>
              <a:t>Hearing impairment.</a:t>
            </a:r>
          </a:p>
          <a:p>
            <a:r>
              <a:rPr lang="en-US" sz="2533" b="1" dirty="0">
                <a:solidFill>
                  <a:schemeClr val="tx1">
                    <a:lumMod val="50000"/>
                  </a:schemeClr>
                </a:solidFill>
                <a:latin typeface="Source Sans Pro" panose="020F0502020204030204" pitchFamily="34" charset="0"/>
              </a:rPr>
              <a:t>Patent ductus </a:t>
            </a:r>
            <a:r>
              <a:rPr lang="en-US" sz="2533" b="1" dirty="0" err="1">
                <a:solidFill>
                  <a:schemeClr val="tx1">
                    <a:lumMod val="50000"/>
                  </a:schemeClr>
                </a:solidFill>
                <a:latin typeface="Source Sans Pro" panose="020F0502020204030204" pitchFamily="34" charset="0"/>
              </a:rPr>
              <a:t>arteriosus</a:t>
            </a:r>
            <a:r>
              <a:rPr lang="en-US" sz="2533" b="1" dirty="0">
                <a:solidFill>
                  <a:schemeClr val="tx1">
                    <a:lumMod val="50000"/>
                  </a:schemeClr>
                </a:solidFill>
                <a:latin typeface="Source Sans Pro" panose="020F0502020204030204" pitchFamily="34" charset="0"/>
              </a:rPr>
              <a:t> (PDA).</a:t>
            </a:r>
          </a:p>
          <a:p>
            <a:r>
              <a:rPr lang="en-US" sz="2533" b="1" dirty="0">
                <a:solidFill>
                  <a:schemeClr val="tx1">
                    <a:lumMod val="50000"/>
                  </a:schemeClr>
                </a:solidFill>
                <a:latin typeface="Source Sans Pro" panose="020F0502020204030204" pitchFamily="34" charset="0"/>
              </a:rPr>
              <a:t>Small red or brown spots (</a:t>
            </a:r>
            <a:r>
              <a:rPr lang="en-US" sz="2533" b="1" dirty="0" err="1">
                <a:solidFill>
                  <a:schemeClr val="tx1">
                    <a:lumMod val="50000"/>
                  </a:schemeClr>
                </a:solidFill>
                <a:latin typeface="Source Sans Pro" panose="020F0502020204030204" pitchFamily="34" charset="0"/>
              </a:rPr>
              <a:t>purpura</a:t>
            </a:r>
            <a:r>
              <a:rPr lang="en-US" sz="2533" b="1" dirty="0">
                <a:solidFill>
                  <a:schemeClr val="tx1">
                    <a:lumMod val="50000"/>
                  </a:schemeClr>
                </a:solidFill>
                <a:latin typeface="Source Sans Pro" panose="020F0502020204030204" pitchFamily="34" charset="0"/>
              </a:rPr>
              <a:t>).</a:t>
            </a:r>
          </a:p>
          <a:p>
            <a:r>
              <a:rPr lang="en-US" sz="2533" b="1" dirty="0">
                <a:solidFill>
                  <a:schemeClr val="tx1">
                    <a:lumMod val="50000"/>
                  </a:schemeClr>
                </a:solidFill>
                <a:latin typeface="Source Sans Pro" panose="020F0502020204030204" pitchFamily="34" charset="0"/>
              </a:rPr>
              <a:t>Bluish or purplish spots called “blueberry rash.”</a:t>
            </a:r>
          </a:p>
          <a:p>
            <a:r>
              <a:rPr lang="en-US" sz="2533" b="1" dirty="0" err="1">
                <a:solidFill>
                  <a:schemeClr val="tx1">
                    <a:lumMod val="50000"/>
                  </a:schemeClr>
                </a:solidFill>
                <a:latin typeface="Source Sans Pro" panose="020F0502020204030204" pitchFamily="34" charset="0"/>
              </a:rPr>
              <a:t>Hepatosplenomegaly</a:t>
            </a:r>
            <a:r>
              <a:rPr lang="en-US" sz="2533" b="1" dirty="0">
                <a:solidFill>
                  <a:schemeClr val="tx1">
                    <a:lumMod val="50000"/>
                  </a:schemeClr>
                </a:solidFill>
                <a:latin typeface="Source Sans Pro" panose="020F0502020204030204" pitchFamily="34" charset="0"/>
              </a:rPr>
              <a:t> (enlarged liver).</a:t>
            </a:r>
          </a:p>
          <a:p>
            <a:r>
              <a:rPr lang="en-US" sz="2533" b="1" dirty="0">
                <a:solidFill>
                  <a:schemeClr val="tx1">
                    <a:lumMod val="50000"/>
                  </a:schemeClr>
                </a:solidFill>
                <a:latin typeface="Source Sans Pro" panose="020F0502020204030204" pitchFamily="34" charset="0"/>
              </a:rPr>
              <a:t>Cataracts.</a:t>
            </a:r>
          </a:p>
          <a:p>
            <a:r>
              <a:rPr lang="en-US" sz="2533" b="1" dirty="0">
                <a:solidFill>
                  <a:schemeClr val="tx1">
                    <a:lumMod val="50000"/>
                  </a:schemeClr>
                </a:solidFill>
                <a:latin typeface="Source Sans Pro" panose="020F0502020204030204" pitchFamily="34" charset="0"/>
              </a:rPr>
              <a:t>Microcephaly (a small head).</a:t>
            </a:r>
          </a:p>
          <a:p>
            <a:pPr marL="243834" indent="-274313">
              <a:buClr>
                <a:schemeClr val="dk2"/>
              </a:buClr>
              <a:buSzPts val="1800"/>
              <a:buChar char="●"/>
            </a:pPr>
            <a:endParaRPr sz="1333"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311400"/>
            <a:ext cx="4582275" cy="4496085"/>
          </a:xfrm>
          <a:prstGeom prst="rect">
            <a:avLst/>
          </a:prstGeom>
        </p:spPr>
      </p:pic>
    </p:spTree>
    <p:extLst>
      <p:ext uri="{BB962C8B-B14F-4D97-AF65-F5344CB8AC3E}">
        <p14:creationId xmlns:p14="http://schemas.microsoft.com/office/powerpoint/2010/main" val="40771823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3"/>
            <a:ext cx="12192000" cy="6857999"/>
          </a:xfrm>
        </p:spPr>
        <p:txBody>
          <a:bodyPr>
            <a:noAutofit/>
          </a:bodyPr>
          <a:lstStyle/>
          <a:p>
            <a:pPr marL="0" indent="0" algn="l">
              <a:buNone/>
            </a:pPr>
            <a:r>
              <a:rPr lang="en-US" sz="2400" dirty="0">
                <a:solidFill>
                  <a:srgbClr val="833CB8"/>
                </a:solidFill>
                <a:latin typeface="Berlin Sans FB Demi" panose="020E0802020502020306" pitchFamily="34" charset="0"/>
              </a:rPr>
              <a:t>DIAGNOSIS</a:t>
            </a:r>
            <a:br>
              <a:rPr lang="en-US" sz="2400" dirty="0">
                <a:latin typeface="Berlin Sans FB Demi" panose="020E0802020502020306" pitchFamily="34" charset="0"/>
              </a:rPr>
            </a:br>
            <a:r>
              <a:rPr lang="en-US" sz="2400" dirty="0">
                <a:latin typeface="Berlin Sans FB Demi" panose="020E0802020502020306" pitchFamily="34" charset="0"/>
              </a:rPr>
              <a:t>• Diagnosis is </a:t>
            </a:r>
            <a:r>
              <a:rPr lang="en-US" sz="2400" dirty="0">
                <a:solidFill>
                  <a:srgbClr val="FF0000"/>
                </a:solidFill>
                <a:latin typeface="Berlin Sans FB Demi" panose="020E0802020502020306" pitchFamily="34" charset="0"/>
              </a:rPr>
              <a:t>clinical</a:t>
            </a:r>
            <a:r>
              <a:rPr lang="en-US" sz="2400" dirty="0">
                <a:latin typeface="Berlin Sans FB Demi" panose="020E0802020502020306" pitchFamily="34" charset="0"/>
              </a:rPr>
              <a:t>. generally made by the finding of </a:t>
            </a:r>
            <a:r>
              <a:rPr lang="en-US" sz="2400" dirty="0">
                <a:solidFill>
                  <a:srgbClr val="FF0000"/>
                </a:solidFill>
                <a:latin typeface="Berlin Sans FB Demi" panose="020E0802020502020306" pitchFamily="34" charset="0"/>
              </a:rPr>
              <a:t>vesicular or ulcerated lesions </a:t>
            </a:r>
            <a:r>
              <a:rPr lang="en-US" sz="2400" dirty="0">
                <a:latin typeface="Berlin Sans FB Demi" panose="020E0802020502020306" pitchFamily="34" charset="0"/>
              </a:rPr>
              <a:t>.but should be always </a:t>
            </a:r>
            <a:r>
              <a:rPr lang="en-US" sz="2400" dirty="0">
                <a:solidFill>
                  <a:srgbClr val="FF0000"/>
                </a:solidFill>
                <a:latin typeface="Berlin Sans FB Demi" panose="020E0802020502020306" pitchFamily="34" charset="0"/>
              </a:rPr>
              <a:t>confirmed with laboratory testing.</a:t>
            </a:r>
            <a:br>
              <a:rPr lang="en-US" sz="2400" dirty="0">
                <a:latin typeface="Berlin Sans FB Demi" panose="020E0802020502020306" pitchFamily="34" charset="0"/>
              </a:rPr>
            </a:br>
            <a:r>
              <a:rPr lang="en-US" sz="2400" dirty="0">
                <a:latin typeface="Berlin Sans FB Demi" panose="020E0802020502020306" pitchFamily="34" charset="0"/>
              </a:rPr>
              <a:t>• </a:t>
            </a:r>
            <a:r>
              <a:rPr lang="en-US" sz="2400" dirty="0">
                <a:solidFill>
                  <a:srgbClr val="833CB8"/>
                </a:solidFill>
                <a:latin typeface="Berlin Sans FB Demi" panose="020E0802020502020306" pitchFamily="34" charset="0"/>
              </a:rPr>
              <a:t>The approach to diagnosis of genital HSV during pregnancy </a:t>
            </a:r>
            <a:br>
              <a:rPr lang="en-US" sz="2400" dirty="0">
                <a:latin typeface="Berlin Sans FB Demi" panose="020E0802020502020306" pitchFamily="34" charset="0"/>
              </a:rPr>
            </a:br>
            <a:r>
              <a:rPr lang="en-US" sz="2400" dirty="0">
                <a:latin typeface="Berlin Sans FB Demi" panose="020E0802020502020306" pitchFamily="34" charset="0"/>
              </a:rPr>
              <a:t>depends on the clinical presentation:</a:t>
            </a:r>
            <a:br>
              <a:rPr lang="en-US" sz="2400" dirty="0">
                <a:latin typeface="Berlin Sans FB Demi" panose="020E0802020502020306" pitchFamily="34" charset="0"/>
              </a:rPr>
            </a:br>
            <a:r>
              <a:rPr lang="en-US" sz="2400" dirty="0">
                <a:latin typeface="Berlin Sans FB Demi" panose="020E0802020502020306" pitchFamily="34" charset="0"/>
              </a:rPr>
              <a:t>• For women </a:t>
            </a:r>
            <a:r>
              <a:rPr lang="en-US" sz="2400" dirty="0">
                <a:solidFill>
                  <a:srgbClr val="FF0000"/>
                </a:solidFill>
                <a:latin typeface="Berlin Sans FB Demi" panose="020E0802020502020306" pitchFamily="34" charset="0"/>
              </a:rPr>
              <a:t>without a history of genital HSV who present with an </a:t>
            </a:r>
            <a:br>
              <a:rPr lang="en-US" sz="2400" dirty="0">
                <a:solidFill>
                  <a:srgbClr val="FF0000"/>
                </a:solidFill>
                <a:latin typeface="Berlin Sans FB Demi" panose="020E0802020502020306" pitchFamily="34" charset="0"/>
              </a:rPr>
            </a:br>
            <a:r>
              <a:rPr lang="en-US" sz="2400" dirty="0">
                <a:solidFill>
                  <a:srgbClr val="FF0000"/>
                </a:solidFill>
                <a:latin typeface="Berlin Sans FB Demi" panose="020E0802020502020306" pitchFamily="34" charset="0"/>
              </a:rPr>
              <a:t>active genital ulcer during pregnancy</a:t>
            </a:r>
            <a:r>
              <a:rPr lang="en-US" sz="2400" dirty="0">
                <a:latin typeface="Berlin Sans FB Demi" panose="020E0802020502020306" pitchFamily="34" charset="0"/>
              </a:rPr>
              <a:t>, we </a:t>
            </a:r>
            <a:r>
              <a:rPr lang="en-US" sz="2400" dirty="0">
                <a:solidFill>
                  <a:srgbClr val="833CB8"/>
                </a:solidFill>
                <a:latin typeface="Berlin Sans FB Demi" panose="020E0802020502020306" pitchFamily="34" charset="0"/>
              </a:rPr>
              <a:t>perform a direct viral test </a:t>
            </a:r>
            <a:br>
              <a:rPr lang="en-US" sz="2400" dirty="0">
                <a:solidFill>
                  <a:srgbClr val="833CB8"/>
                </a:solidFill>
                <a:latin typeface="Berlin Sans FB Demi" panose="020E0802020502020306" pitchFamily="34" charset="0"/>
              </a:rPr>
            </a:br>
            <a:r>
              <a:rPr lang="en-US" sz="2400" dirty="0">
                <a:solidFill>
                  <a:srgbClr val="833CB8"/>
                </a:solidFill>
                <a:latin typeface="Berlin Sans FB Demi" panose="020E0802020502020306" pitchFamily="34" charset="0"/>
              </a:rPr>
              <a:t>on the lesion and type-specific serologic testing</a:t>
            </a:r>
            <a:r>
              <a:rPr lang="en-US" sz="2400" dirty="0">
                <a:latin typeface="Berlin Sans FB Demi" panose="020E0802020502020306" pitchFamily="34" charset="0"/>
              </a:rPr>
              <a:t>. </a:t>
            </a:r>
            <a:r>
              <a:rPr lang="en-US" sz="2400" dirty="0">
                <a:solidFill>
                  <a:srgbClr val="FF0000"/>
                </a:solidFill>
                <a:latin typeface="Berlin Sans FB Demi" panose="020E0802020502020306" pitchFamily="34" charset="0"/>
              </a:rPr>
              <a:t>The vesicle</a:t>
            </a:r>
            <a:r>
              <a:rPr lang="en-US" sz="2400" dirty="0">
                <a:latin typeface="Berlin Sans FB Demi" panose="020E0802020502020306" pitchFamily="34" charset="0"/>
              </a:rPr>
              <a:t> can be </a:t>
            </a:r>
            <a:br>
              <a:rPr lang="en-US" sz="2400" dirty="0">
                <a:latin typeface="Berlin Sans FB Demi" panose="020E0802020502020306" pitchFamily="34" charset="0"/>
              </a:rPr>
            </a:br>
            <a:r>
              <a:rPr lang="en-US" sz="2400" dirty="0">
                <a:solidFill>
                  <a:srgbClr val="833CB8"/>
                </a:solidFill>
                <a:latin typeface="Berlin Sans FB Demi" panose="020E0802020502020306" pitchFamily="34" charset="0"/>
              </a:rPr>
              <a:t>un roofed and a swab of the vesicular fluid and ulcer base sent for </a:t>
            </a:r>
            <a:br>
              <a:rPr lang="en-US" sz="2400" dirty="0">
                <a:solidFill>
                  <a:srgbClr val="833CB8"/>
                </a:solidFill>
                <a:latin typeface="Berlin Sans FB Demi" panose="020E0802020502020306" pitchFamily="34" charset="0"/>
              </a:rPr>
            </a:br>
            <a:r>
              <a:rPr lang="en-US" sz="2400" dirty="0">
                <a:solidFill>
                  <a:srgbClr val="833CB8"/>
                </a:solidFill>
                <a:latin typeface="Berlin Sans FB Demi" panose="020E0802020502020306" pitchFamily="34" charset="0"/>
              </a:rPr>
              <a:t>PCR.</a:t>
            </a:r>
            <a:br>
              <a:rPr lang="en-US" sz="2400" dirty="0">
                <a:latin typeface="Berlin Sans FB Demi" panose="020E0802020502020306" pitchFamily="34" charset="0"/>
              </a:rPr>
            </a:br>
            <a:r>
              <a:rPr lang="en-US" sz="2400" dirty="0">
                <a:latin typeface="Berlin Sans FB Demi" panose="020E0802020502020306" pitchFamily="34" charset="0"/>
              </a:rPr>
              <a:t>• Women </a:t>
            </a:r>
            <a:r>
              <a:rPr lang="en-US" sz="2400" dirty="0">
                <a:solidFill>
                  <a:srgbClr val="FF0000"/>
                </a:solidFill>
                <a:latin typeface="Berlin Sans FB Demi" panose="020E0802020502020306" pitchFamily="34" charset="0"/>
              </a:rPr>
              <a:t>who have a history of laboratory confirmed genital HSV</a:t>
            </a:r>
            <a:r>
              <a:rPr lang="en-US" sz="2400" dirty="0">
                <a:latin typeface="Berlin Sans FB Demi" panose="020E0802020502020306" pitchFamily="34" charset="0"/>
              </a:rPr>
              <a:t> </a:t>
            </a:r>
            <a:r>
              <a:rPr lang="en-US" sz="2400" dirty="0">
                <a:solidFill>
                  <a:srgbClr val="833CB8"/>
                </a:solidFill>
                <a:latin typeface="Berlin Sans FB Demi" panose="020E0802020502020306" pitchFamily="34" charset="0"/>
              </a:rPr>
              <a:t>do </a:t>
            </a:r>
            <a:br>
              <a:rPr lang="en-US" sz="2400" dirty="0">
                <a:solidFill>
                  <a:srgbClr val="833CB8"/>
                </a:solidFill>
                <a:latin typeface="Berlin Sans FB Demi" panose="020E0802020502020306" pitchFamily="34" charset="0"/>
              </a:rPr>
            </a:br>
            <a:r>
              <a:rPr lang="en-US" sz="2400" dirty="0">
                <a:solidFill>
                  <a:srgbClr val="833CB8"/>
                </a:solidFill>
                <a:latin typeface="Berlin Sans FB Demi" panose="020E0802020502020306" pitchFamily="34" charset="0"/>
              </a:rPr>
              <a:t>not warrant further testing</a:t>
            </a:r>
            <a:r>
              <a:rPr lang="en-US" sz="2400" dirty="0">
                <a:latin typeface="Berlin Sans FB Demi" panose="020E0802020502020306" pitchFamily="34" charset="0"/>
              </a:rPr>
              <a:t>. However, if a woman </a:t>
            </a:r>
            <a:r>
              <a:rPr lang="en-US" sz="2400" dirty="0">
                <a:solidFill>
                  <a:srgbClr val="FF0000"/>
                </a:solidFill>
                <a:latin typeface="Berlin Sans FB Demi" panose="020E0802020502020306" pitchFamily="34" charset="0"/>
              </a:rPr>
              <a:t>with a history of </a:t>
            </a:r>
            <a:br>
              <a:rPr lang="en-US" sz="2400" dirty="0">
                <a:solidFill>
                  <a:srgbClr val="FF0000"/>
                </a:solidFill>
                <a:latin typeface="Berlin Sans FB Demi" panose="020E0802020502020306" pitchFamily="34" charset="0"/>
              </a:rPr>
            </a:br>
            <a:r>
              <a:rPr lang="en-US" sz="2400" dirty="0">
                <a:solidFill>
                  <a:srgbClr val="FF0000"/>
                </a:solidFill>
                <a:latin typeface="Berlin Sans FB Demi" panose="020E0802020502020306" pitchFamily="34" charset="0"/>
              </a:rPr>
              <a:t>genital ulcers without prior laboratory diagnosis presents with an </a:t>
            </a:r>
            <a:br>
              <a:rPr lang="en-US" sz="2400" dirty="0">
                <a:solidFill>
                  <a:srgbClr val="FF0000"/>
                </a:solidFill>
                <a:latin typeface="Berlin Sans FB Demi" panose="020E0802020502020306" pitchFamily="34" charset="0"/>
              </a:rPr>
            </a:br>
            <a:r>
              <a:rPr lang="en-US" sz="2400" dirty="0">
                <a:solidFill>
                  <a:srgbClr val="FF0000"/>
                </a:solidFill>
                <a:latin typeface="Berlin Sans FB Demi" panose="020E0802020502020306" pitchFamily="34" charset="0"/>
              </a:rPr>
              <a:t>active genital ulcer during pregnancy</a:t>
            </a:r>
            <a:r>
              <a:rPr lang="en-US" sz="2400" dirty="0">
                <a:latin typeface="Berlin Sans FB Demi" panose="020E0802020502020306" pitchFamily="34" charset="0"/>
              </a:rPr>
              <a:t>, </a:t>
            </a:r>
            <a:r>
              <a:rPr lang="en-US" sz="2400" dirty="0">
                <a:solidFill>
                  <a:srgbClr val="833CB8"/>
                </a:solidFill>
                <a:latin typeface="Berlin Sans FB Demi" panose="020E0802020502020306" pitchFamily="34" charset="0"/>
              </a:rPr>
              <a:t>we perform a viral test </a:t>
            </a:r>
            <a:r>
              <a:rPr lang="en-US" sz="2400" dirty="0">
                <a:latin typeface="Berlin Sans FB Demi" panose="020E0802020502020306" pitchFamily="34" charset="0"/>
              </a:rPr>
              <a:t>on the </a:t>
            </a:r>
            <a:br>
              <a:rPr lang="en-US" sz="2400" dirty="0">
                <a:latin typeface="Berlin Sans FB Demi" panose="020E0802020502020306" pitchFamily="34" charset="0"/>
              </a:rPr>
            </a:br>
            <a:r>
              <a:rPr lang="en-US" sz="2400" dirty="0">
                <a:latin typeface="Berlin Sans FB Demi" panose="020E0802020502020306" pitchFamily="34" charset="0"/>
              </a:rPr>
              <a:t>lesion to confirm the recurrent HSV diagnosis.</a:t>
            </a:r>
            <a:endParaRPr lang="ar-AE" sz="2400" dirty="0">
              <a:latin typeface="Berlin Sans FB Demi" panose="020E0802020502020306"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
            <a:ext cx="12192000" cy="6857999"/>
          </a:xfrm>
        </p:spPr>
        <p:txBody>
          <a:bodyPr>
            <a:normAutofit/>
          </a:bodyPr>
          <a:lstStyle/>
          <a:p>
            <a:pPr marL="0" indent="0" algn="l">
              <a:buNone/>
            </a:pPr>
            <a:r>
              <a:rPr lang="en-US" dirty="0">
                <a:latin typeface="Berlin Sans FB Demi" panose="020E0802020502020306" pitchFamily="34" charset="0"/>
              </a:rPr>
              <a:t>VERTICAL TRANSMISSION </a:t>
            </a:r>
            <a:br>
              <a:rPr lang="en-US" dirty="0">
                <a:latin typeface="Berlin Sans FB Demi" panose="020E0802020502020306" pitchFamily="34" charset="0"/>
              </a:rPr>
            </a:br>
            <a:r>
              <a:rPr lang="en-US" dirty="0">
                <a:latin typeface="Berlin Sans FB Demi" panose="020E0802020502020306" pitchFamily="34" charset="0"/>
              </a:rPr>
              <a:t>• Transmission of herpes simplex virus (HSV) to the</a:t>
            </a:r>
            <a:r>
              <a:rPr lang="en-GB" dirty="0">
                <a:latin typeface="Berlin Sans FB Demi" panose="020E0802020502020306" pitchFamily="34" charset="0"/>
              </a:rPr>
              <a:t> </a:t>
            </a:r>
            <a:r>
              <a:rPr lang="en-US" dirty="0">
                <a:latin typeface="Berlin Sans FB Demi" panose="020E0802020502020306" pitchFamily="34" charset="0"/>
              </a:rPr>
              <a:t>neonate </a:t>
            </a:r>
            <a:r>
              <a:rPr lang="en-US" dirty="0">
                <a:solidFill>
                  <a:srgbClr val="833CB8"/>
                </a:solidFill>
                <a:latin typeface="Berlin Sans FB Demi" panose="020E0802020502020306" pitchFamily="34" charset="0"/>
              </a:rPr>
              <a:t>usually occurs during labor and delivery as a result of direct contact with virus shed from</a:t>
            </a:r>
            <a:r>
              <a:rPr lang="en-GB" dirty="0">
                <a:solidFill>
                  <a:srgbClr val="833CB8"/>
                </a:solidFill>
                <a:latin typeface="Berlin Sans FB Demi" panose="020E0802020502020306" pitchFamily="34" charset="0"/>
              </a:rPr>
              <a:t> </a:t>
            </a:r>
            <a:r>
              <a:rPr lang="en-US" dirty="0">
                <a:solidFill>
                  <a:srgbClr val="833CB8"/>
                </a:solidFill>
                <a:latin typeface="Berlin Sans FB Demi" panose="020E0802020502020306" pitchFamily="34" charset="0"/>
              </a:rPr>
              <a:t>infected sites</a:t>
            </a:r>
            <a:r>
              <a:rPr lang="en-GB" dirty="0">
                <a:solidFill>
                  <a:srgbClr val="833CB8"/>
                </a:solidFill>
                <a:latin typeface="Berlin Sans FB Demi" panose="020E0802020502020306" pitchFamily="34" charset="0"/>
              </a:rPr>
              <a:t> </a:t>
            </a:r>
            <a:r>
              <a:rPr lang="en-US" dirty="0">
                <a:solidFill>
                  <a:srgbClr val="833CB8"/>
                </a:solidFill>
                <a:latin typeface="Berlin Sans FB Demi" panose="020E0802020502020306" pitchFamily="34" charset="0"/>
              </a:rPr>
              <a:t>(cervix,vagina, vulva, perianal area)</a:t>
            </a:r>
            <a:br>
              <a:rPr lang="en-US" dirty="0">
                <a:latin typeface="Berlin Sans FB Demi" panose="020E0802020502020306" pitchFamily="34" charset="0"/>
              </a:rPr>
            </a:br>
            <a:r>
              <a:rPr lang="en-US" dirty="0">
                <a:latin typeface="Berlin Sans FB Demi" panose="020E0802020502020306" pitchFamily="34" charset="0"/>
              </a:rPr>
              <a:t>• </a:t>
            </a:r>
            <a:r>
              <a:rPr lang="en-US" dirty="0">
                <a:solidFill>
                  <a:srgbClr val="FF0000"/>
                </a:solidFill>
                <a:latin typeface="Berlin Sans FB Demi" panose="020E0802020502020306" pitchFamily="34" charset="0"/>
              </a:rPr>
              <a:t>In utero infection</a:t>
            </a:r>
            <a:r>
              <a:rPr lang="en-US" dirty="0">
                <a:latin typeface="Berlin Sans FB Demi" panose="020E0802020502020306" pitchFamily="34" charset="0"/>
              </a:rPr>
              <a:t> acquired </a:t>
            </a:r>
            <a:r>
              <a:rPr lang="en-US" dirty="0">
                <a:solidFill>
                  <a:srgbClr val="833CB8"/>
                </a:solidFill>
                <a:latin typeface="Berlin Sans FB Demi" panose="020E0802020502020306" pitchFamily="34" charset="0"/>
              </a:rPr>
              <a:t>transplacentally or transcervically (across the amniochorionic</a:t>
            </a:r>
            <a:r>
              <a:rPr lang="en-GB" dirty="0">
                <a:solidFill>
                  <a:srgbClr val="833CB8"/>
                </a:solidFill>
                <a:latin typeface="Berlin Sans FB Demi" panose="020E0802020502020306" pitchFamily="34" charset="0"/>
              </a:rPr>
              <a:t> </a:t>
            </a:r>
            <a:r>
              <a:rPr lang="en-US" dirty="0">
                <a:solidFill>
                  <a:srgbClr val="833CB8"/>
                </a:solidFill>
                <a:latin typeface="Berlin Sans FB Demi" panose="020E0802020502020306" pitchFamily="34" charset="0"/>
              </a:rPr>
              <a:t>membranes)</a:t>
            </a:r>
            <a:r>
              <a:rPr lang="en-US" dirty="0">
                <a:latin typeface="Berlin Sans FB Demi" panose="020E0802020502020306" pitchFamily="34" charset="0"/>
              </a:rPr>
              <a:t> has been reported in women with </a:t>
            </a:r>
            <a:r>
              <a:rPr lang="en-US" dirty="0">
                <a:solidFill>
                  <a:srgbClr val="833CB8"/>
                </a:solidFill>
                <a:latin typeface="Berlin Sans FB Demi" panose="020E0802020502020306" pitchFamily="34" charset="0"/>
              </a:rPr>
              <a:t>primary</a:t>
            </a:r>
            <a:r>
              <a:rPr lang="en-US" dirty="0">
                <a:latin typeface="Berlin Sans FB Demi" panose="020E0802020502020306" pitchFamily="34" charset="0"/>
              </a:rPr>
              <a:t> HSV infection, and could result in </a:t>
            </a:r>
            <a:r>
              <a:rPr lang="en-US" dirty="0">
                <a:solidFill>
                  <a:srgbClr val="833CB8"/>
                </a:solidFill>
                <a:latin typeface="Berlin Sans FB Demi" panose="020E0802020502020306" pitchFamily="34" charset="0"/>
              </a:rPr>
              <a:t>miscarriage</a:t>
            </a:r>
            <a:r>
              <a:rPr lang="en-US" dirty="0">
                <a:latin typeface="Berlin Sans FB Demi" panose="020E0802020502020306" pitchFamily="34" charset="0"/>
              </a:rPr>
              <a:t>, </a:t>
            </a:r>
            <a:r>
              <a:rPr lang="en-US" dirty="0">
                <a:solidFill>
                  <a:srgbClr val="833CB8"/>
                </a:solidFill>
                <a:latin typeface="Berlin Sans FB Demi" panose="020E0802020502020306" pitchFamily="34" charset="0"/>
              </a:rPr>
              <a:t>congenital anomalies</a:t>
            </a:r>
            <a:r>
              <a:rPr lang="en-US" dirty="0">
                <a:latin typeface="Berlin Sans FB Demi" panose="020E0802020502020306" pitchFamily="34" charset="0"/>
              </a:rPr>
              <a:t> (eg, ventriculomegaly and other CNS abnormalities), </a:t>
            </a:r>
            <a:r>
              <a:rPr lang="en-US" dirty="0">
                <a:solidFill>
                  <a:srgbClr val="833CB8"/>
                </a:solidFill>
                <a:latin typeface="Berlin Sans FB Demi" panose="020E0802020502020306" pitchFamily="34" charset="0"/>
              </a:rPr>
              <a:t>preterm</a:t>
            </a:r>
            <a:r>
              <a:rPr lang="en-US" dirty="0">
                <a:latin typeface="Berlin Sans FB Demi" panose="020E0802020502020306" pitchFamily="34" charset="0"/>
              </a:rPr>
              <a:t> </a:t>
            </a:r>
            <a:r>
              <a:rPr lang="en-US" dirty="0">
                <a:solidFill>
                  <a:srgbClr val="833CB8"/>
                </a:solidFill>
                <a:latin typeface="Berlin Sans FB Demi" panose="020E0802020502020306" pitchFamily="34" charset="0"/>
              </a:rPr>
              <a:t>birth</a:t>
            </a:r>
            <a:r>
              <a:rPr lang="en-US" dirty="0">
                <a:latin typeface="Berlin Sans FB Demi" panose="020E0802020502020306" pitchFamily="34" charset="0"/>
              </a:rPr>
              <a:t>, and/or </a:t>
            </a:r>
            <a:r>
              <a:rPr lang="en-US" dirty="0">
                <a:solidFill>
                  <a:srgbClr val="833CB8"/>
                </a:solidFill>
                <a:latin typeface="Berlin Sans FB Demi" panose="020E0802020502020306" pitchFamily="34" charset="0"/>
              </a:rPr>
              <a:t>intrauterine growth restriction</a:t>
            </a:r>
            <a:endParaRPr lang="en-GB" dirty="0">
              <a:solidFill>
                <a:srgbClr val="833CB8"/>
              </a:solidFill>
              <a:latin typeface="Berlin Sans FB Demi" panose="020E0802020502020306" pitchFamily="34" charset="0"/>
            </a:endParaRPr>
          </a:p>
          <a:p>
            <a:pPr marL="0" indent="0" algn="l">
              <a:buNone/>
            </a:pPr>
            <a:endParaRPr lang="ar-AE" dirty="0">
              <a:latin typeface="Berlin Sans FB Demi" panose="020E0802020502020306"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sp>
        <p:nvSpPr>
          <p:cNvPr id="3" name="عنصر نائب للمحتوى 2"/>
          <p:cNvSpPr>
            <a:spLocks noGrp="1"/>
          </p:cNvSpPr>
          <p:nvPr>
            <p:ph idx="1"/>
          </p:nvPr>
        </p:nvSpPr>
        <p:spPr>
          <a:xfrm>
            <a:off x="2721361" y="1716948"/>
            <a:ext cx="10364452" cy="3424107"/>
          </a:xfrm>
        </p:spPr>
        <p:txBody>
          <a:bodyPr>
            <a:normAutofit/>
          </a:bodyPr>
          <a:lstStyle/>
          <a:p>
            <a:pPr marL="0" indent="0" algn="l">
              <a:buNone/>
            </a:pPr>
            <a:r>
              <a:rPr lang="en-GB" sz="7200" dirty="0">
                <a:solidFill>
                  <a:srgbClr val="833CB8"/>
                </a:solidFill>
                <a:latin typeface="Berlin Sans FB Demi" panose="020E0802020502020306" pitchFamily="34" charset="0"/>
              </a:rPr>
              <a:t>Treatment</a:t>
            </a:r>
            <a:endParaRPr lang="ar-AE" sz="7200" dirty="0">
              <a:solidFill>
                <a:srgbClr val="833CB8"/>
              </a:solidFill>
              <a:latin typeface="Berlin Sans FB Demi" panose="020E0802020502020306"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
            <a:ext cx="12192000" cy="6857999"/>
          </a:xfrm>
        </p:spPr>
        <p:txBody>
          <a:bodyPr>
            <a:noAutofit/>
          </a:bodyPr>
          <a:lstStyle/>
          <a:p>
            <a:pPr marL="0" indent="0" algn="l">
              <a:buNone/>
            </a:pPr>
            <a:r>
              <a:rPr lang="en-US" sz="3200" dirty="0">
                <a:latin typeface="Berlin Sans FB Demi" panose="020E0802020502020306" pitchFamily="34" charset="0"/>
              </a:rPr>
              <a:t>For women </a:t>
            </a:r>
            <a:r>
              <a:rPr lang="en-US" sz="3200" dirty="0">
                <a:solidFill>
                  <a:srgbClr val="FF0000"/>
                </a:solidFill>
                <a:latin typeface="Berlin Sans FB Demi" panose="020E0802020502020306" pitchFamily="34" charset="0"/>
              </a:rPr>
              <a:t>without a history of genital HSV who </a:t>
            </a:r>
            <a:br>
              <a:rPr lang="en-US" sz="3200" dirty="0">
                <a:solidFill>
                  <a:srgbClr val="FF0000"/>
                </a:solidFill>
                <a:latin typeface="Berlin Sans FB Demi" panose="020E0802020502020306" pitchFamily="34" charset="0"/>
              </a:rPr>
            </a:br>
            <a:r>
              <a:rPr lang="en-US" sz="3200" dirty="0">
                <a:solidFill>
                  <a:srgbClr val="FF0000"/>
                </a:solidFill>
                <a:latin typeface="Berlin Sans FB Demi" panose="020E0802020502020306" pitchFamily="34" charset="0"/>
              </a:rPr>
              <a:t>present with a new genital ulcer during pregnancy:</a:t>
            </a:r>
            <a:r>
              <a:rPr lang="en-GB" sz="3200" dirty="0">
                <a:solidFill>
                  <a:srgbClr val="FF0000"/>
                </a:solidFill>
                <a:latin typeface="Berlin Sans FB Demi" panose="020E0802020502020306" pitchFamily="34" charset="0"/>
              </a:rPr>
              <a:t> </a:t>
            </a:r>
            <a:r>
              <a:rPr lang="en-US" sz="3200" dirty="0">
                <a:solidFill>
                  <a:srgbClr val="833CB8"/>
                </a:solidFill>
                <a:latin typeface="Berlin Sans FB Demi" panose="020E0802020502020306" pitchFamily="34" charset="0"/>
              </a:rPr>
              <a:t>empiric antiviral therapy while awaiting viral studies </a:t>
            </a:r>
            <a:r>
              <a:rPr lang="en-US" sz="3200" dirty="0">
                <a:latin typeface="Berlin Sans FB Demi" panose="020E0802020502020306" pitchFamily="34" charset="0"/>
              </a:rPr>
              <a:t>.We use </a:t>
            </a:r>
            <a:br>
              <a:rPr lang="en-US" sz="3200" dirty="0">
                <a:latin typeface="Berlin Sans FB Demi" panose="020E0802020502020306" pitchFamily="34" charset="0"/>
              </a:rPr>
            </a:br>
            <a:r>
              <a:rPr lang="en-US" sz="3200" dirty="0">
                <a:solidFill>
                  <a:srgbClr val="833CB8"/>
                </a:solidFill>
                <a:latin typeface="Berlin Sans FB Demi" panose="020E0802020502020306" pitchFamily="34" charset="0"/>
              </a:rPr>
              <a:t>acyclovir</a:t>
            </a:r>
            <a:r>
              <a:rPr lang="en-US" sz="3200" dirty="0">
                <a:latin typeface="Berlin Sans FB Demi" panose="020E0802020502020306" pitchFamily="34" charset="0"/>
              </a:rPr>
              <a:t> 400 mg orally three times daily for 7 to 10 days </a:t>
            </a:r>
            <a:br>
              <a:rPr lang="en-US" sz="3200" dirty="0">
                <a:latin typeface="Berlin Sans FB Demi" panose="020E0802020502020306" pitchFamily="34" charset="0"/>
              </a:rPr>
            </a:br>
            <a:r>
              <a:rPr lang="en-US" sz="3200" dirty="0">
                <a:latin typeface="Berlin Sans FB Demi" panose="020E0802020502020306" pitchFamily="34" charset="0"/>
              </a:rPr>
              <a:t>(treatment can be extended if healing is incomplete after 10 </a:t>
            </a:r>
            <a:br>
              <a:rPr lang="en-US" sz="3200" dirty="0">
                <a:latin typeface="Berlin Sans FB Demi" panose="020E0802020502020306" pitchFamily="34" charset="0"/>
              </a:rPr>
            </a:br>
            <a:r>
              <a:rPr lang="en-US" sz="3200" dirty="0">
                <a:latin typeface="Berlin Sans FB Demi" panose="020E0802020502020306" pitchFamily="34" charset="0"/>
              </a:rPr>
              <a:t>days); </a:t>
            </a:r>
            <a:r>
              <a:rPr lang="en-US" sz="3200" dirty="0">
                <a:solidFill>
                  <a:srgbClr val="833CB8"/>
                </a:solidFill>
                <a:latin typeface="Berlin Sans FB Demi" panose="020E0802020502020306" pitchFamily="34" charset="0"/>
              </a:rPr>
              <a:t>valacyclovir</a:t>
            </a:r>
            <a:r>
              <a:rPr lang="en-US" sz="3200" dirty="0">
                <a:latin typeface="Berlin Sans FB Demi" panose="020E0802020502020306" pitchFamily="34" charset="0"/>
              </a:rPr>
              <a:t> is an alternative </a:t>
            </a:r>
            <a:br>
              <a:rPr lang="en-US" sz="3200" dirty="0">
                <a:latin typeface="Berlin Sans FB Demi" panose="020E0802020502020306" pitchFamily="34" charset="0"/>
              </a:rPr>
            </a:br>
            <a:r>
              <a:rPr lang="en-US" sz="3200" dirty="0">
                <a:latin typeface="Berlin Sans FB Demi" panose="020E0802020502020306" pitchFamily="34" charset="0"/>
              </a:rPr>
              <a:t>• For all women </a:t>
            </a:r>
            <a:r>
              <a:rPr lang="en-US" sz="3200" dirty="0">
                <a:solidFill>
                  <a:srgbClr val="FF0000"/>
                </a:solidFill>
                <a:latin typeface="Berlin Sans FB Demi" panose="020E0802020502020306" pitchFamily="34" charset="0"/>
              </a:rPr>
              <a:t>who present with a genital HSV lesion </a:t>
            </a:r>
            <a:br>
              <a:rPr lang="en-US" sz="3200" dirty="0">
                <a:solidFill>
                  <a:srgbClr val="FF0000"/>
                </a:solidFill>
                <a:latin typeface="Berlin Sans FB Demi" panose="020E0802020502020306" pitchFamily="34" charset="0"/>
              </a:rPr>
            </a:br>
            <a:r>
              <a:rPr lang="en-US" sz="3200" dirty="0">
                <a:solidFill>
                  <a:srgbClr val="FF0000"/>
                </a:solidFill>
                <a:latin typeface="Berlin Sans FB Demi" panose="020E0802020502020306" pitchFamily="34" charset="0"/>
              </a:rPr>
              <a:t>anytime during pregnancy, whether with a primary, </a:t>
            </a:r>
            <a:br>
              <a:rPr lang="en-US" sz="3200" dirty="0">
                <a:solidFill>
                  <a:srgbClr val="FF0000"/>
                </a:solidFill>
                <a:latin typeface="Berlin Sans FB Demi" panose="020E0802020502020306" pitchFamily="34" charset="0"/>
              </a:rPr>
            </a:br>
            <a:r>
              <a:rPr lang="en-US" sz="3200" dirty="0">
                <a:solidFill>
                  <a:srgbClr val="FF0000"/>
                </a:solidFill>
                <a:latin typeface="Berlin Sans FB Demi" panose="020E0802020502020306" pitchFamily="34" charset="0"/>
              </a:rPr>
              <a:t>non primary first-episode, or recurrent infection:</a:t>
            </a:r>
            <a:br>
              <a:rPr lang="en-US" sz="3200" dirty="0">
                <a:latin typeface="Berlin Sans FB Demi" panose="020E0802020502020306" pitchFamily="34" charset="0"/>
              </a:rPr>
            </a:br>
            <a:r>
              <a:rPr lang="en-US" sz="3200" dirty="0">
                <a:latin typeface="Berlin Sans FB Demi" panose="020E0802020502020306" pitchFamily="34" charset="0"/>
              </a:rPr>
              <a:t>• </a:t>
            </a:r>
            <a:r>
              <a:rPr lang="en-US" sz="3200" dirty="0">
                <a:solidFill>
                  <a:srgbClr val="833CB8"/>
                </a:solidFill>
                <a:latin typeface="Berlin Sans FB Demi" panose="020E0802020502020306" pitchFamily="34" charset="0"/>
              </a:rPr>
              <a:t>daily suppressive therapy</a:t>
            </a:r>
            <a:r>
              <a:rPr lang="en-US" sz="3200" dirty="0">
                <a:latin typeface="Berlin Sans FB Demi" panose="020E0802020502020306" pitchFamily="34" charset="0"/>
              </a:rPr>
              <a:t> at 36 weeks of gestation until the </a:t>
            </a:r>
            <a:br>
              <a:rPr lang="en-US" sz="3200" dirty="0">
                <a:latin typeface="Berlin Sans FB Demi" panose="020E0802020502020306" pitchFamily="34" charset="0"/>
              </a:rPr>
            </a:br>
            <a:r>
              <a:rPr lang="en-US" sz="3200" dirty="0">
                <a:latin typeface="Berlin Sans FB Demi" panose="020E0802020502020306" pitchFamily="34" charset="0"/>
              </a:rPr>
              <a:t>onset of labor. </a:t>
            </a:r>
            <a:r>
              <a:rPr lang="en-US" sz="3200" dirty="0">
                <a:solidFill>
                  <a:srgbClr val="833CB8"/>
                </a:solidFill>
                <a:latin typeface="Berlin Sans FB Demi" panose="020E0802020502020306" pitchFamily="34" charset="0"/>
              </a:rPr>
              <a:t>acyclovir</a:t>
            </a:r>
            <a:r>
              <a:rPr lang="en-US" sz="3200" dirty="0">
                <a:latin typeface="Berlin Sans FB Demi" panose="020E0802020502020306" pitchFamily="34" charset="0"/>
              </a:rPr>
              <a:t> 400 mg orally three times daily; </a:t>
            </a:r>
            <a:br>
              <a:rPr lang="en-US" sz="3200" dirty="0">
                <a:latin typeface="Berlin Sans FB Demi" panose="020E0802020502020306" pitchFamily="34" charset="0"/>
              </a:rPr>
            </a:br>
            <a:r>
              <a:rPr lang="en-US" sz="3200" dirty="0">
                <a:solidFill>
                  <a:srgbClr val="833CB8"/>
                </a:solidFill>
                <a:latin typeface="Berlin Sans FB Demi" panose="020E0802020502020306" pitchFamily="34" charset="0"/>
              </a:rPr>
              <a:t>valacyclovir</a:t>
            </a:r>
            <a:r>
              <a:rPr lang="en-US" sz="3200" dirty="0">
                <a:latin typeface="Berlin Sans FB Demi" panose="020E0802020502020306" pitchFamily="34" charset="0"/>
              </a:rPr>
              <a:t> is an alternative</a:t>
            </a:r>
            <a:endParaRPr lang="ar-AE" sz="3200" dirty="0">
              <a:latin typeface="Berlin Sans FB Demi" panose="020E0802020502020306"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
            <a:ext cx="12192000" cy="6857999"/>
          </a:xfrm>
        </p:spPr>
        <p:txBody>
          <a:bodyPr>
            <a:noAutofit/>
          </a:bodyPr>
          <a:lstStyle/>
          <a:p>
            <a:pPr marL="0" indent="0" algn="l">
              <a:buNone/>
            </a:pPr>
            <a:r>
              <a:rPr lang="en-US" dirty="0">
                <a:solidFill>
                  <a:srgbClr val="833CB8"/>
                </a:solidFill>
                <a:latin typeface="Berlin Sans FB Demi" panose="020E0802020502020306" pitchFamily="34" charset="0"/>
              </a:rPr>
              <a:t>Cesarean delivery </a:t>
            </a:r>
            <a:br>
              <a:rPr lang="en-US" dirty="0">
                <a:latin typeface="Berlin Sans FB Demi" panose="020E0802020502020306" pitchFamily="34" charset="0"/>
              </a:rPr>
            </a:br>
            <a:r>
              <a:rPr lang="en-US" sz="2400" dirty="0"/>
              <a:t>We ask all women with a history of HSV about prodromal symptoms and </a:t>
            </a:r>
            <a:r>
              <a:rPr lang="en-US" sz="2400" dirty="0">
                <a:solidFill>
                  <a:srgbClr val="FF0000"/>
                </a:solidFill>
              </a:rPr>
              <a:t>examine them for external lesions when they present for evaluation on the labor and delivery unit.</a:t>
            </a:r>
            <a:br>
              <a:rPr lang="en-US" sz="2400" dirty="0"/>
            </a:br>
            <a:r>
              <a:rPr lang="en-US" sz="2400" dirty="0"/>
              <a:t>offer </a:t>
            </a:r>
            <a:r>
              <a:rPr lang="en-US" sz="2400" dirty="0">
                <a:solidFill>
                  <a:srgbClr val="FF0000"/>
                </a:solidFill>
              </a:rPr>
              <a:t>cesarean delivery</a:t>
            </a:r>
            <a:r>
              <a:rPr lang="en-US" sz="2400" dirty="0"/>
              <a:t> as soon as possible after the onset of labor/rupture of membranes to women with a history of genital </a:t>
            </a:r>
            <a:r>
              <a:rPr lang="en-US" sz="2400" dirty="0">
                <a:solidFill>
                  <a:srgbClr val="FF0000"/>
                </a:solidFill>
              </a:rPr>
              <a:t>HSV and either of the following: </a:t>
            </a:r>
            <a:br>
              <a:rPr lang="en-US" sz="2400" dirty="0"/>
            </a:br>
            <a:r>
              <a:rPr lang="en-US" sz="2400" dirty="0">
                <a:solidFill>
                  <a:srgbClr val="FF0000"/>
                </a:solidFill>
              </a:rPr>
              <a:t>Active genital lesions (including those that have crusted)</a:t>
            </a:r>
            <a:br>
              <a:rPr lang="en-US" sz="2400" dirty="0">
                <a:solidFill>
                  <a:srgbClr val="FF0000"/>
                </a:solidFill>
              </a:rPr>
            </a:br>
            <a:r>
              <a:rPr lang="en-US" sz="2400" dirty="0">
                <a:solidFill>
                  <a:srgbClr val="FF0000"/>
                </a:solidFill>
              </a:rPr>
              <a:t>Prodromal symptoms (eg, pain, burning)</a:t>
            </a:r>
            <a:br>
              <a:rPr lang="en-US" sz="2400" dirty="0"/>
            </a:br>
            <a:r>
              <a:rPr lang="en-US" sz="2400" dirty="0"/>
              <a:t>For women with no active lesions or prodromal symptoms but a primary or nonprimary first-episode genital infection during the current pregnancy  In the absence of obstetric indications for cesarean delivery, </a:t>
            </a:r>
            <a:r>
              <a:rPr lang="en-US" sz="2400" dirty="0">
                <a:solidFill>
                  <a:srgbClr val="FF0000"/>
                </a:solidFill>
              </a:rPr>
              <a:t>the decision depends heavily on the woman's preferences and values</a:t>
            </a:r>
            <a:br>
              <a:rPr lang="en-US" sz="2400" dirty="0"/>
            </a:br>
            <a:r>
              <a:rPr lang="en-US" sz="2400" dirty="0"/>
              <a:t>For those women whose primary or nonprimary first-episode genital infection occurred during the latter weeks of pregnancy, we suggest cesarean delivery</a:t>
            </a:r>
            <a:endParaRPr lang="en-GB" dirty="0">
              <a:latin typeface="Berlin Sans FB Demi" panose="020E0802020502020306" pitchFamily="34" charset="0"/>
            </a:endParaRPr>
          </a:p>
          <a:p>
            <a:pPr marL="0" indent="0" algn="l">
              <a:buNone/>
            </a:pPr>
            <a:endParaRPr lang="ar-AE" dirty="0">
              <a:latin typeface="Berlin Sans FB Demi" panose="020E0802020502020306"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
            <a:ext cx="12192000" cy="6857999"/>
          </a:xfrm>
        </p:spPr>
        <p:txBody>
          <a:bodyPr>
            <a:normAutofit lnSpcReduction="10000"/>
          </a:bodyPr>
          <a:lstStyle/>
          <a:p>
            <a:pPr marL="0" indent="0" algn="l">
              <a:buNone/>
            </a:pPr>
            <a:r>
              <a:rPr lang="en-US" dirty="0">
                <a:solidFill>
                  <a:srgbClr val="833CB8"/>
                </a:solidFill>
                <a:latin typeface="Berlin Sans FB Demi" panose="020E0802020502020306" pitchFamily="34" charset="0"/>
              </a:rPr>
              <a:t>Labor management </a:t>
            </a:r>
            <a:br>
              <a:rPr lang="en-US" dirty="0">
                <a:latin typeface="Berlin Sans FB Demi" panose="020E0802020502020306" pitchFamily="34" charset="0"/>
              </a:rPr>
            </a:br>
            <a:r>
              <a:rPr lang="en-US" dirty="0">
                <a:latin typeface="Berlin Sans FB Demi" panose="020E0802020502020306" pitchFamily="34" charset="0"/>
              </a:rPr>
              <a:t>• Use of a </a:t>
            </a:r>
            <a:r>
              <a:rPr lang="en-US" dirty="0">
                <a:solidFill>
                  <a:srgbClr val="FF0000"/>
                </a:solidFill>
                <a:latin typeface="Berlin Sans FB Demi" panose="020E0802020502020306" pitchFamily="34" charset="0"/>
              </a:rPr>
              <a:t>fetal scalp electrode</a:t>
            </a:r>
            <a:r>
              <a:rPr lang="en-US" dirty="0">
                <a:latin typeface="Berlin Sans FB Demi" panose="020E0802020502020306" pitchFamily="34" charset="0"/>
              </a:rPr>
              <a:t>, which causes a break in the fetal skin, is a potential risk factor for acquisition of</a:t>
            </a:r>
            <a:r>
              <a:rPr lang="en-GB" dirty="0">
                <a:latin typeface="Berlin Sans FB Demi" panose="020E0802020502020306" pitchFamily="34" charset="0"/>
              </a:rPr>
              <a:t> </a:t>
            </a:r>
            <a:r>
              <a:rPr lang="en-US" dirty="0">
                <a:latin typeface="Berlin Sans FB Demi" panose="020E0802020502020306" pitchFamily="34" charset="0"/>
              </a:rPr>
              <a:t>neonatal HSV in women with asymptomatic viral shedding.</a:t>
            </a:r>
            <a:r>
              <a:rPr lang="en-GB" dirty="0">
                <a:latin typeface="Berlin Sans FB Demi" panose="020E0802020502020306" pitchFamily="34" charset="0"/>
              </a:rPr>
              <a:t> </a:t>
            </a:r>
            <a:r>
              <a:rPr lang="en-US" dirty="0">
                <a:latin typeface="Berlin Sans FB Demi" panose="020E0802020502020306" pitchFamily="34" charset="0"/>
              </a:rPr>
              <a:t>Therefore, it is prudent to limit the use of</a:t>
            </a:r>
            <a:r>
              <a:rPr lang="en-GB" dirty="0">
                <a:latin typeface="Berlin Sans FB Demi" panose="020E0802020502020306" pitchFamily="34" charset="0"/>
              </a:rPr>
              <a:t> </a:t>
            </a:r>
            <a:r>
              <a:rPr lang="en-US" dirty="0">
                <a:latin typeface="Berlin Sans FB Demi" panose="020E0802020502020306" pitchFamily="34" charset="0"/>
              </a:rPr>
              <a:t>fetal scalp electrodes among labor in women with a history of HSV infection. </a:t>
            </a:r>
            <a:r>
              <a:rPr lang="en-US" dirty="0">
                <a:solidFill>
                  <a:srgbClr val="FF0000"/>
                </a:solidFill>
                <a:latin typeface="Berlin Sans FB Demi" panose="020E0802020502020306" pitchFamily="34" charset="0"/>
              </a:rPr>
              <a:t>External fetal heart rate monitoring</a:t>
            </a:r>
            <a:r>
              <a:rPr lang="en-US" dirty="0">
                <a:latin typeface="Berlin Sans FB Demi" panose="020E0802020502020306" pitchFamily="34" charset="0"/>
              </a:rPr>
              <a:t> is preferred as long as adequate information can be obtained. Avoidanceof other procedures, such as vacuum or forceps delivery, is also prudent if possible since these devices can cause fetal skin abrasions and increase the risk for HSV infection if asymptomatic viral shedding is present.</a:t>
            </a:r>
            <a:endParaRPr lang="ar-AE" dirty="0">
              <a:latin typeface="Berlin Sans FB Demi" panose="020E0802020502020306"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1561" y="-2866765"/>
            <a:ext cx="10364451" cy="1596177"/>
          </a:xfrm>
        </p:spPr>
        <p:txBody>
          <a:bodyPr/>
          <a:lstStyle/>
          <a:p>
            <a:endParaRPr lang="ar-AE"/>
          </a:p>
        </p:txBody>
      </p:sp>
      <p:sp>
        <p:nvSpPr>
          <p:cNvPr id="3" name="عنصر نائب للمحتوى 2"/>
          <p:cNvSpPr>
            <a:spLocks noGrp="1"/>
          </p:cNvSpPr>
          <p:nvPr>
            <p:ph idx="1"/>
          </p:nvPr>
        </p:nvSpPr>
        <p:spPr>
          <a:xfrm>
            <a:off x="0" y="3"/>
            <a:ext cx="12068608" cy="6857999"/>
          </a:xfrm>
        </p:spPr>
        <p:txBody>
          <a:bodyPr>
            <a:normAutofit fontScale="95000" lnSpcReduction="10000"/>
          </a:bodyPr>
          <a:lstStyle/>
          <a:p>
            <a:pPr marL="0" indent="0" algn="l">
              <a:buNone/>
            </a:pPr>
            <a:r>
              <a:rPr lang="en-US" sz="3600" dirty="0">
                <a:solidFill>
                  <a:srgbClr val="833CB8"/>
                </a:solidFill>
                <a:latin typeface="Berlin Sans FB Demi" panose="020E0802020502020306" pitchFamily="34" charset="0"/>
              </a:rPr>
              <a:t>Antepartum obstetric procedures:</a:t>
            </a:r>
            <a:endParaRPr lang="en-GB" sz="3600" dirty="0">
              <a:solidFill>
                <a:srgbClr val="833CB8"/>
              </a:solidFill>
              <a:latin typeface="Berlin Sans FB Demi" panose="020E0802020502020306" pitchFamily="34" charset="0"/>
            </a:endParaRPr>
          </a:p>
          <a:p>
            <a:pPr marL="0" indent="0" algn="l">
              <a:buNone/>
            </a:pPr>
            <a:r>
              <a:rPr lang="en-US" sz="3600" dirty="0">
                <a:latin typeface="Berlin Sans FB Demi" panose="020E0802020502020306" pitchFamily="34" charset="0"/>
              </a:rPr>
              <a:t>•Transcervical procedures (eg, cerclage, chorionic villus sampling) should be avoided</a:t>
            </a:r>
            <a:br>
              <a:rPr lang="en-US" sz="3600" dirty="0">
                <a:latin typeface="Berlin Sans FB Demi" panose="020E0802020502020306" pitchFamily="34" charset="0"/>
              </a:rPr>
            </a:br>
            <a:r>
              <a:rPr lang="en-US" sz="3600" dirty="0">
                <a:latin typeface="Berlin Sans FB Demi" panose="020E0802020502020306" pitchFamily="34" charset="0"/>
              </a:rPr>
              <a:t>•Transabdominal procedures (eg, amniocentesis, fetal blood sampling) are not contraindicated in women with active genital disease</a:t>
            </a:r>
            <a:endParaRPr lang="en-GB" sz="3600" dirty="0">
              <a:latin typeface="Berlin Sans FB Demi" panose="020E0802020502020306" pitchFamily="34" charset="0"/>
            </a:endParaRPr>
          </a:p>
          <a:p>
            <a:pPr marL="0" indent="0" algn="l">
              <a:buNone/>
            </a:pPr>
            <a:r>
              <a:rPr lang="en-US" sz="3065" dirty="0">
                <a:solidFill>
                  <a:srgbClr val="833CB8"/>
                </a:solidFill>
                <a:latin typeface="Berlin Sans FB Demi" panose="020E0802020502020306" pitchFamily="34" charset="0"/>
              </a:rPr>
              <a:t>POSTPARTUM AND NEONATAL MANAGEMENT</a:t>
            </a:r>
            <a:br>
              <a:rPr lang="en-US" sz="3065" dirty="0">
                <a:latin typeface="Berlin Sans FB Demi" panose="020E0802020502020306" pitchFamily="34" charset="0"/>
              </a:rPr>
            </a:br>
            <a:r>
              <a:rPr lang="en-US" sz="3065" dirty="0">
                <a:latin typeface="Berlin Sans FB Demi" panose="020E0802020502020306" pitchFamily="34" charset="0"/>
              </a:rPr>
              <a:t>• Parents and other caretakers with active lesions, regardless of site, should be careful when handling the infant: lesions should be covered and hands</a:t>
            </a:r>
            <a:r>
              <a:rPr lang="en-GB" sz="3065" dirty="0">
                <a:latin typeface="Berlin Sans FB Demi" panose="020E0802020502020306" pitchFamily="34" charset="0"/>
              </a:rPr>
              <a:t> </a:t>
            </a:r>
            <a:r>
              <a:rPr lang="en-US" sz="3065" dirty="0">
                <a:latin typeface="Berlin Sans FB Demi" panose="020E0802020502020306" pitchFamily="34" charset="0"/>
              </a:rPr>
              <a:t>should be washed before touching the baby. Five</a:t>
            </a:r>
            <a:r>
              <a:rPr lang="en-GB" sz="3065" dirty="0">
                <a:latin typeface="Berlin Sans FB Demi" panose="020E0802020502020306" pitchFamily="34" charset="0"/>
              </a:rPr>
              <a:t> </a:t>
            </a:r>
            <a:r>
              <a:rPr lang="en-US" sz="3065" dirty="0">
                <a:latin typeface="Berlin Sans FB Demi" panose="020E0802020502020306" pitchFamily="34" charset="0"/>
              </a:rPr>
              <a:t>to 15 percent of neonatal herpes is acquired after birth from a family member.</a:t>
            </a:r>
            <a:br>
              <a:rPr lang="en-US" sz="3065" dirty="0">
                <a:latin typeface="Berlin Sans FB Demi" panose="020E0802020502020306" pitchFamily="34" charset="0"/>
              </a:rPr>
            </a:br>
            <a:r>
              <a:rPr lang="en-US" sz="3065" dirty="0">
                <a:latin typeface="Berlin Sans FB Demi" panose="020E0802020502020306" pitchFamily="34" charset="0"/>
              </a:rPr>
              <a:t>• Breastfeeding is not contraindicated as long as there are no herpetic breast lesions. Use of acyclovir or valacyclovir is not a contraindication to breastfeeding</a:t>
            </a:r>
            <a:endParaRPr lang="ar-AE" sz="3065" dirty="0">
              <a:latin typeface="Berlin Sans FB Demi" panose="020E0802020502020306"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87400"/>
            <a:ext cx="6197600" cy="741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1" y="2590800"/>
            <a:ext cx="5526617" cy="225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143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400" y="1609067"/>
            <a:ext cx="4432400" cy="4530400"/>
          </a:xfrm>
        </p:spPr>
        <p:txBody>
          <a:bodyPr/>
          <a:lstStyle/>
          <a:p>
            <a:pPr marL="194728" indent="0">
              <a:buNone/>
            </a:pPr>
            <a:r>
              <a:rPr lang="en-US" sz="2133" dirty="0"/>
              <a:t>Syphilis is a sexually transmitted infection caused by the </a:t>
            </a:r>
            <a:r>
              <a:rPr lang="en-US" sz="2133" dirty="0" err="1"/>
              <a:t>spirochetal</a:t>
            </a:r>
            <a:r>
              <a:rPr lang="en-US" sz="2133" dirty="0"/>
              <a:t> bacterium </a:t>
            </a:r>
            <a:r>
              <a:rPr lang="en-US" sz="2133" dirty="0" err="1"/>
              <a:t>treponema</a:t>
            </a:r>
            <a:r>
              <a:rPr lang="en-US" sz="2133" dirty="0"/>
              <a:t> </a:t>
            </a:r>
            <a:r>
              <a:rPr lang="en-US" sz="2133" dirty="0" err="1"/>
              <a:t>pallidum</a:t>
            </a:r>
            <a:r>
              <a:rPr lang="en-US" sz="2133" dirty="0"/>
              <a:t>.</a:t>
            </a:r>
          </a:p>
        </p:txBody>
      </p:sp>
      <p:sp>
        <p:nvSpPr>
          <p:cNvPr id="3" name="Title 2"/>
          <p:cNvSpPr>
            <a:spLocks noGrp="1"/>
          </p:cNvSpPr>
          <p:nvPr>
            <p:ph type="title"/>
          </p:nvPr>
        </p:nvSpPr>
        <p:spPr/>
        <p:txBody>
          <a:bodyPr/>
          <a:lstStyle/>
          <a:p>
            <a:r>
              <a:rPr lang="en-US" dirty="0"/>
              <a:t>Syphilis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1" y="1066800"/>
            <a:ext cx="62357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575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94728" indent="0">
              <a:buNone/>
            </a:pPr>
            <a:r>
              <a:rPr lang="en-US" sz="3200" b="1" dirty="0">
                <a:solidFill>
                  <a:schemeClr val="accent2">
                    <a:lumMod val="50000"/>
                  </a:schemeClr>
                </a:solidFill>
              </a:rPr>
              <a:t>1.Acuired</a:t>
            </a:r>
            <a:r>
              <a:rPr lang="en-US" sz="3200" dirty="0">
                <a:solidFill>
                  <a:schemeClr val="accent2">
                    <a:lumMod val="50000"/>
                  </a:schemeClr>
                </a:solidFill>
              </a:rPr>
              <a:t> : enter via body fluid </a:t>
            </a:r>
          </a:p>
          <a:p>
            <a:pPr marL="194728" indent="0">
              <a:buNone/>
            </a:pPr>
            <a:r>
              <a:rPr lang="en-US" sz="3200" dirty="0">
                <a:solidFill>
                  <a:schemeClr val="accent2">
                    <a:lumMod val="50000"/>
                  </a:schemeClr>
                </a:solidFill>
              </a:rPr>
              <a:t>                          * cut / skin or mucus membrane</a:t>
            </a:r>
          </a:p>
          <a:p>
            <a:pPr marL="3242652" lvl="5" indent="0">
              <a:buNone/>
            </a:pPr>
            <a:r>
              <a:rPr lang="en-US" sz="3200" dirty="0">
                <a:solidFill>
                  <a:schemeClr val="accent2">
                    <a:lumMod val="50000"/>
                  </a:schemeClr>
                </a:solidFill>
              </a:rPr>
              <a:t>(external genitalia or mouth )</a:t>
            </a:r>
          </a:p>
          <a:p>
            <a:pPr marL="194728" indent="0">
              <a:buNone/>
            </a:pPr>
            <a:r>
              <a:rPr lang="en-US" sz="3200" dirty="0">
                <a:solidFill>
                  <a:schemeClr val="accent2">
                    <a:lumMod val="50000"/>
                  </a:schemeClr>
                </a:solidFill>
              </a:rPr>
              <a:t>                          *sexual contact ( oral , anal , vaginal )</a:t>
            </a:r>
          </a:p>
          <a:p>
            <a:pPr marL="194728" indent="0">
              <a:buNone/>
            </a:pPr>
            <a:r>
              <a:rPr lang="en-US" sz="3200" dirty="0">
                <a:solidFill>
                  <a:schemeClr val="accent2">
                    <a:lumMod val="50000"/>
                  </a:schemeClr>
                </a:solidFill>
              </a:rPr>
              <a:t>                          * needle </a:t>
            </a:r>
          </a:p>
          <a:p>
            <a:pPr marL="194728" indent="0">
              <a:buNone/>
            </a:pPr>
            <a:r>
              <a:rPr lang="en-US" sz="3200" dirty="0">
                <a:solidFill>
                  <a:schemeClr val="accent2">
                    <a:lumMod val="50000"/>
                  </a:schemeClr>
                </a:solidFill>
              </a:rPr>
              <a:t>                          * direct with skin lesion   </a:t>
            </a:r>
          </a:p>
          <a:p>
            <a:pPr marL="194728" indent="0">
              <a:buNone/>
            </a:pPr>
            <a:r>
              <a:rPr lang="en-US" sz="3200" b="1" dirty="0">
                <a:solidFill>
                  <a:schemeClr val="accent2">
                    <a:lumMod val="50000"/>
                  </a:schemeClr>
                </a:solidFill>
              </a:rPr>
              <a:t>2.Congenital</a:t>
            </a:r>
            <a:r>
              <a:rPr lang="en-US" sz="3200" dirty="0">
                <a:solidFill>
                  <a:schemeClr val="accent2">
                    <a:lumMod val="50000"/>
                  </a:schemeClr>
                </a:solidFill>
              </a:rPr>
              <a:t> : mother to fetus </a:t>
            </a:r>
          </a:p>
          <a:p>
            <a:pPr marL="194728" indent="0">
              <a:buNone/>
            </a:pPr>
            <a:r>
              <a:rPr lang="en-US" sz="3200" dirty="0">
                <a:solidFill>
                  <a:schemeClr val="accent2">
                    <a:lumMod val="50000"/>
                  </a:schemeClr>
                </a:solidFill>
              </a:rPr>
              <a:t>                         from placenta to baby   </a:t>
            </a:r>
          </a:p>
          <a:p>
            <a:pPr marL="804313" lvl="1" indent="0">
              <a:buNone/>
            </a:pPr>
            <a:r>
              <a:rPr lang="en-US" sz="3200" dirty="0">
                <a:solidFill>
                  <a:schemeClr val="accent2">
                    <a:lumMod val="50000"/>
                  </a:schemeClr>
                </a:solidFill>
              </a:rPr>
              <a:t>                    or from birth canal </a:t>
            </a:r>
          </a:p>
        </p:txBody>
      </p:sp>
      <p:sp>
        <p:nvSpPr>
          <p:cNvPr id="3" name="Title 2"/>
          <p:cNvSpPr>
            <a:spLocks noGrp="1"/>
          </p:cNvSpPr>
          <p:nvPr>
            <p:ph type="title"/>
          </p:nvPr>
        </p:nvSpPr>
        <p:spPr>
          <a:xfrm>
            <a:off x="812800" y="482600"/>
            <a:ext cx="10287200" cy="624000"/>
          </a:xfrm>
        </p:spPr>
        <p:txBody>
          <a:bodyPr/>
          <a:lstStyle/>
          <a:p>
            <a:r>
              <a:rPr lang="en-US" sz="5333" dirty="0"/>
              <a:t>Transmission </a:t>
            </a:r>
          </a:p>
        </p:txBody>
      </p:sp>
    </p:spTree>
    <p:extLst>
      <p:ext uri="{BB962C8B-B14F-4D97-AF65-F5344CB8AC3E}">
        <p14:creationId xmlns:p14="http://schemas.microsoft.com/office/powerpoint/2010/main" val="11157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endParaRPr dirty="0"/>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r>
              <a:rPr lang="en-US" sz="2667" dirty="0">
                <a:solidFill>
                  <a:srgbClr val="343536"/>
                </a:solidFill>
                <a:latin typeface="Source Sans Pro" panose="020F0502020204030204" pitchFamily="34" charset="0"/>
              </a:rPr>
              <a:t>After age 2, signs of TORCH infection may include:</a:t>
            </a:r>
          </a:p>
          <a:p>
            <a:r>
              <a:rPr lang="en-US" sz="2667" u="sng" dirty="0">
                <a:solidFill>
                  <a:schemeClr val="tx1">
                    <a:lumMod val="75000"/>
                  </a:schemeClr>
                </a:solidFill>
                <a:latin typeface="Source Sans Pro" panose="020F0502020204030204" pitchFamily="34" charset="0"/>
                <a:hlinkClick r:id="rId3"/>
              </a:rPr>
              <a:t>Loss of vision</a:t>
            </a:r>
            <a:r>
              <a:rPr lang="en-US" sz="2667" u="sng" dirty="0">
                <a:solidFill>
                  <a:schemeClr val="tx1">
                    <a:lumMod val="75000"/>
                  </a:schemeClr>
                </a:solidFill>
                <a:latin typeface="Source Sans Pro" panose="020F0502020204030204" pitchFamily="34" charset="0"/>
              </a:rPr>
              <a:t>.</a:t>
            </a:r>
          </a:p>
          <a:p>
            <a:r>
              <a:rPr lang="en-US" sz="2667" u="sng" dirty="0">
                <a:solidFill>
                  <a:schemeClr val="tx1">
                    <a:lumMod val="75000"/>
                  </a:schemeClr>
                </a:solidFill>
                <a:latin typeface="Source Sans Pro" panose="020F0502020204030204" pitchFamily="34" charset="0"/>
              </a:rPr>
              <a:t>Loss of hearing.</a:t>
            </a:r>
          </a:p>
          <a:p>
            <a:r>
              <a:rPr lang="en-US" sz="2667" u="sng" dirty="0">
                <a:solidFill>
                  <a:schemeClr val="tx1">
                    <a:lumMod val="75000"/>
                  </a:schemeClr>
                </a:solidFill>
                <a:latin typeface="Source Sans Pro" panose="020F0502020204030204" pitchFamily="34" charset="0"/>
                <a:hlinkClick r:id="rId4"/>
              </a:rPr>
              <a:t>Seizures</a:t>
            </a:r>
            <a:r>
              <a:rPr lang="en-US" sz="2667" u="sng" dirty="0">
                <a:solidFill>
                  <a:schemeClr val="tx1">
                    <a:lumMod val="75000"/>
                  </a:schemeClr>
                </a:solidFill>
                <a:latin typeface="Source Sans Pro" panose="020F0502020204030204" pitchFamily="34" charset="0"/>
              </a:rPr>
              <a:t>.</a:t>
            </a:r>
          </a:p>
          <a:p>
            <a:r>
              <a:rPr lang="en-US" sz="2667" u="sng" dirty="0">
                <a:solidFill>
                  <a:schemeClr val="tx1">
                    <a:lumMod val="75000"/>
                  </a:schemeClr>
                </a:solidFill>
                <a:latin typeface="Source Sans Pro" panose="020F0502020204030204" pitchFamily="34" charset="0"/>
                <a:hlinkClick r:id="rId5"/>
              </a:rPr>
              <a:t>Learning disabilities</a:t>
            </a:r>
            <a:r>
              <a:rPr lang="en-US" sz="2667" u="sng" dirty="0">
                <a:solidFill>
                  <a:schemeClr val="tx1">
                    <a:lumMod val="75000"/>
                  </a:schemeClr>
                </a:solidFill>
                <a:latin typeface="Source Sans Pro" panose="020F0502020204030204" pitchFamily="34" charset="0"/>
              </a:rPr>
              <a:t>.</a:t>
            </a:r>
          </a:p>
          <a:p>
            <a:pPr marL="243834" indent="-274313">
              <a:buClr>
                <a:schemeClr val="dk2"/>
              </a:buClr>
              <a:buSzPts val="1800"/>
              <a:buChar char="●"/>
            </a:pPr>
            <a:endParaRPr sz="1867" dirty="0">
              <a:solidFill>
                <a:schemeClr val="accent3">
                  <a:lumMod val="50000"/>
                </a:schemeClr>
              </a:solidFill>
            </a:endParaRPr>
          </a:p>
        </p:txBody>
      </p:sp>
    </p:spTree>
    <p:extLst>
      <p:ext uri="{BB962C8B-B14F-4D97-AF65-F5344CB8AC3E}">
        <p14:creationId xmlns:p14="http://schemas.microsoft.com/office/powerpoint/2010/main" val="1554339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340"/>
        <p:cNvGrpSpPr/>
        <p:nvPr/>
      </p:nvGrpSpPr>
      <p:grpSpPr>
        <a:xfrm>
          <a:off x="0" y="0"/>
          <a:ext cx="0" cy="0"/>
          <a:chOff x="0" y="0"/>
          <a:chExt cx="0" cy="0"/>
        </a:xfrm>
      </p:grpSpPr>
      <p:sp>
        <p:nvSpPr>
          <p:cNvPr id="14341" name="Google Shape;14341;p1"/>
          <p:cNvSpPr/>
          <p:nvPr/>
        </p:nvSpPr>
        <p:spPr>
          <a:xfrm>
            <a:off x="762763" y="826769"/>
            <a:ext cx="0" cy="914400"/>
          </a:xfrm>
          <a:custGeom>
            <a:avLst/>
            <a:gdLst/>
            <a:ahLst/>
            <a:cxnLst/>
            <a:rect l="l" t="t" r="r" b="b"/>
            <a:pathLst>
              <a:path w="120000" h="914400" extrusionOk="0">
                <a:moveTo>
                  <a:pt x="0" y="914400"/>
                </a:moveTo>
                <a:lnTo>
                  <a:pt x="0" y="0"/>
                </a:lnTo>
              </a:path>
            </a:pathLst>
          </a:custGeom>
          <a:noFill/>
          <a:ln w="19050" cap="flat" cmpd="sng">
            <a:solidFill>
              <a:srgbClr val="B1B1B1"/>
            </a:solidFill>
            <a:prstDash val="solid"/>
            <a:round/>
            <a:headEnd type="none" w="sm" len="sm"/>
            <a:tailEnd type="none" w="sm" len="sm"/>
          </a:ln>
        </p:spPr>
        <p:txBody>
          <a:bodyPr spcFirstLastPara="1" wrap="square" lIns="0" tIns="0" rIns="0" bIns="0" anchor="t" anchorCtr="0">
            <a:noAutofit/>
          </a:bodyPr>
          <a:lstStyle/>
          <a:p>
            <a:endParaRPr sz="1400">
              <a:solidFill>
                <a:srgbClr val="000000"/>
              </a:solidFill>
              <a:latin typeface="Arial"/>
              <a:ea typeface="Arial"/>
              <a:cs typeface="Arial"/>
              <a:sym typeface="Arial"/>
            </a:endParaRPr>
          </a:p>
        </p:txBody>
      </p:sp>
      <p:sp>
        <p:nvSpPr>
          <p:cNvPr id="14342" name="Google Shape;14342;p1"/>
          <p:cNvSpPr txBox="1"/>
          <p:nvPr/>
        </p:nvSpPr>
        <p:spPr>
          <a:xfrm>
            <a:off x="1082141" y="2319909"/>
            <a:ext cx="2987600" cy="4126771"/>
          </a:xfrm>
          <a:prstGeom prst="rect">
            <a:avLst/>
          </a:prstGeom>
          <a:noFill/>
          <a:ln>
            <a:noFill/>
          </a:ln>
        </p:spPr>
        <p:txBody>
          <a:bodyPr spcFirstLastPara="1" wrap="square" lIns="0" tIns="12700" rIns="0" bIns="0" anchor="t" anchorCtr="0">
            <a:spAutoFit/>
          </a:bodyPr>
          <a:lstStyle/>
          <a:p>
            <a:pPr marL="12064" marR="5080">
              <a:lnSpc>
                <a:spcPct val="110000"/>
              </a:lnSpc>
            </a:pPr>
            <a:r>
              <a:rPr lang="en-US" sz="2000">
                <a:solidFill>
                  <a:srgbClr val="000000"/>
                </a:solidFill>
                <a:latin typeface="Arial"/>
                <a:ea typeface="Arial"/>
                <a:cs typeface="Arial"/>
                <a:sym typeface="Arial"/>
              </a:rPr>
              <a:t>May Present As A  Painless Genital Ulcer </a:t>
            </a:r>
            <a:r>
              <a:rPr lang="en-US" sz="2000">
                <a:solidFill>
                  <a:srgbClr val="FF0000"/>
                </a:solidFill>
                <a:latin typeface="Arial"/>
                <a:ea typeface="Arial"/>
                <a:cs typeface="Arial"/>
                <a:sym typeface="Arial"/>
              </a:rPr>
              <a:t>3 –6 Weeks</a:t>
            </a:r>
            <a:r>
              <a:rPr lang="en-US" sz="2000">
                <a:solidFill>
                  <a:srgbClr val="000000"/>
                </a:solidFill>
                <a:latin typeface="Arial"/>
                <a:ea typeface="Arial"/>
                <a:cs typeface="Arial"/>
                <a:sym typeface="Arial"/>
              </a:rPr>
              <a:t> After The  Infection Is Acquired</a:t>
            </a:r>
            <a:endParaRPr sz="2400"/>
          </a:p>
          <a:p>
            <a:pPr marL="12064" marR="5080">
              <a:lnSpc>
                <a:spcPct val="110000"/>
              </a:lnSpc>
              <a:spcBef>
                <a:spcPts val="100"/>
              </a:spcBef>
            </a:pPr>
            <a:r>
              <a:rPr lang="en-US" sz="2000">
                <a:solidFill>
                  <a:srgbClr val="000000"/>
                </a:solidFill>
                <a:latin typeface="Arial"/>
                <a:ea typeface="Arial"/>
                <a:cs typeface="Arial"/>
                <a:sym typeface="Arial"/>
              </a:rPr>
              <a:t>*Classical </a:t>
            </a:r>
            <a:r>
              <a:rPr lang="en-US" sz="2000">
                <a:solidFill>
                  <a:srgbClr val="FF0000"/>
                </a:solidFill>
                <a:latin typeface="Arial"/>
                <a:ea typeface="Arial"/>
                <a:cs typeface="Arial"/>
                <a:sym typeface="Arial"/>
              </a:rPr>
              <a:t>Chancre</a:t>
            </a:r>
            <a:r>
              <a:rPr lang="en-US" sz="2000">
                <a:solidFill>
                  <a:srgbClr val="000000"/>
                </a:solidFill>
                <a:latin typeface="Arial"/>
                <a:ea typeface="Arial"/>
                <a:cs typeface="Arial"/>
                <a:sym typeface="Arial"/>
              </a:rPr>
              <a:t> :  Single Painless  Ulceration,</a:t>
            </a:r>
            <a:endParaRPr sz="2400"/>
          </a:p>
          <a:p>
            <a:pPr marL="12064" marR="5080">
              <a:lnSpc>
                <a:spcPct val="110000"/>
              </a:lnSpc>
              <a:spcBef>
                <a:spcPts val="100"/>
              </a:spcBef>
            </a:pPr>
            <a:r>
              <a:rPr lang="en-US" sz="2000">
                <a:solidFill>
                  <a:srgbClr val="000000"/>
                </a:solidFill>
                <a:latin typeface="Arial"/>
                <a:ea typeface="Arial"/>
                <a:cs typeface="Arial"/>
                <a:sym typeface="Arial"/>
              </a:rPr>
              <a:t>Multiple Ulcerations  Can Occur If  Coexisting Hiv  Infection</a:t>
            </a:r>
            <a:endParaRPr sz="2400"/>
          </a:p>
          <a:p>
            <a:pPr marL="12064" marR="5080">
              <a:lnSpc>
                <a:spcPct val="110000"/>
              </a:lnSpc>
              <a:spcBef>
                <a:spcPts val="100"/>
              </a:spcBef>
            </a:pPr>
            <a:r>
              <a:rPr lang="en-US" sz="2000">
                <a:solidFill>
                  <a:srgbClr val="000000"/>
                </a:solidFill>
                <a:latin typeface="Arial"/>
                <a:ea typeface="Arial"/>
                <a:cs typeface="Arial"/>
                <a:sym typeface="Arial"/>
              </a:rPr>
              <a:t>Can Persist 3-6wks</a:t>
            </a:r>
            <a:endParaRPr sz="2400"/>
          </a:p>
          <a:p>
            <a:pPr marL="12064" marR="5080">
              <a:lnSpc>
                <a:spcPct val="110000"/>
              </a:lnSpc>
              <a:spcBef>
                <a:spcPts val="100"/>
              </a:spcBef>
            </a:pPr>
            <a:endParaRPr sz="2000">
              <a:solidFill>
                <a:srgbClr val="000000"/>
              </a:solidFill>
              <a:latin typeface="Arial"/>
              <a:ea typeface="Arial"/>
              <a:cs typeface="Arial"/>
              <a:sym typeface="Arial"/>
            </a:endParaRPr>
          </a:p>
        </p:txBody>
      </p:sp>
      <p:grpSp>
        <p:nvGrpSpPr>
          <p:cNvPr id="14343" name="Google Shape;14343;p1"/>
          <p:cNvGrpSpPr/>
          <p:nvPr/>
        </p:nvGrpSpPr>
        <p:grpSpPr>
          <a:xfrm>
            <a:off x="1352677" y="39611"/>
            <a:ext cx="9221724" cy="2041411"/>
            <a:chOff x="1352676" y="39611"/>
            <a:chExt cx="9221724" cy="2041410"/>
          </a:xfrm>
        </p:grpSpPr>
        <p:pic>
          <p:nvPicPr>
            <p:cNvPr id="14344" name="Google Shape;14344;p1"/>
            <p:cNvPicPr preferRelativeResize="0"/>
            <p:nvPr/>
          </p:nvPicPr>
          <p:blipFill rotWithShape="1">
            <a:blip r:embed="rId2">
              <a:alphaModFix/>
            </a:blip>
            <a:srcRect/>
            <a:stretch/>
          </p:blipFill>
          <p:spPr>
            <a:xfrm>
              <a:off x="1352676" y="886561"/>
              <a:ext cx="9221724" cy="687920"/>
            </a:xfrm>
            <a:prstGeom prst="rect">
              <a:avLst/>
            </a:prstGeom>
            <a:noFill/>
            <a:ln>
              <a:noFill/>
            </a:ln>
          </p:spPr>
        </p:pic>
        <p:pic>
          <p:nvPicPr>
            <p:cNvPr id="14345" name="Google Shape;14345;p1"/>
            <p:cNvPicPr preferRelativeResize="0"/>
            <p:nvPr/>
          </p:nvPicPr>
          <p:blipFill rotWithShape="1">
            <a:blip r:embed="rId3">
              <a:alphaModFix/>
            </a:blip>
            <a:srcRect/>
            <a:stretch/>
          </p:blipFill>
          <p:spPr>
            <a:xfrm>
              <a:off x="1965959" y="1650479"/>
              <a:ext cx="1378458" cy="412254"/>
            </a:xfrm>
            <a:prstGeom prst="rect">
              <a:avLst/>
            </a:prstGeom>
            <a:noFill/>
            <a:ln>
              <a:noFill/>
            </a:ln>
          </p:spPr>
        </p:pic>
        <p:pic>
          <p:nvPicPr>
            <p:cNvPr id="14346" name="Google Shape;14346;p1"/>
            <p:cNvPicPr preferRelativeResize="0"/>
            <p:nvPr/>
          </p:nvPicPr>
          <p:blipFill rotWithShape="1">
            <a:blip r:embed="rId4">
              <a:alphaModFix/>
            </a:blip>
            <a:srcRect/>
            <a:stretch/>
          </p:blipFill>
          <p:spPr>
            <a:xfrm>
              <a:off x="9093707" y="1607807"/>
              <a:ext cx="1050798" cy="401586"/>
            </a:xfrm>
            <a:prstGeom prst="rect">
              <a:avLst/>
            </a:prstGeom>
            <a:noFill/>
            <a:ln>
              <a:noFill/>
            </a:ln>
          </p:spPr>
        </p:pic>
        <p:pic>
          <p:nvPicPr>
            <p:cNvPr id="14347" name="Google Shape;14347;p1"/>
            <p:cNvPicPr preferRelativeResize="0"/>
            <p:nvPr/>
          </p:nvPicPr>
          <p:blipFill rotWithShape="1">
            <a:blip r:embed="rId5">
              <a:alphaModFix/>
            </a:blip>
            <a:srcRect/>
            <a:stretch/>
          </p:blipFill>
          <p:spPr>
            <a:xfrm>
              <a:off x="4788408" y="1679435"/>
              <a:ext cx="1337310" cy="401586"/>
            </a:xfrm>
            <a:prstGeom prst="rect">
              <a:avLst/>
            </a:prstGeom>
            <a:noFill/>
            <a:ln>
              <a:noFill/>
            </a:ln>
          </p:spPr>
        </p:pic>
        <p:sp>
          <p:nvSpPr>
            <p:cNvPr id="14348" name="Google Shape;14348;p1"/>
            <p:cNvSpPr/>
            <p:nvPr/>
          </p:nvSpPr>
          <p:spPr>
            <a:xfrm>
              <a:off x="3605783" y="68579"/>
              <a:ext cx="2357754" cy="759460"/>
            </a:xfrm>
            <a:custGeom>
              <a:avLst/>
              <a:gdLst/>
              <a:ahLst/>
              <a:cxnLst/>
              <a:rect l="l" t="t" r="r" b="b"/>
              <a:pathLst>
                <a:path w="2357754" h="759460" extrusionOk="0">
                  <a:moveTo>
                    <a:pt x="1978152" y="0"/>
                  </a:moveTo>
                  <a:lnTo>
                    <a:pt x="1978152" y="94869"/>
                  </a:lnTo>
                  <a:lnTo>
                    <a:pt x="0" y="94869"/>
                  </a:lnTo>
                  <a:lnTo>
                    <a:pt x="0" y="664083"/>
                  </a:lnTo>
                  <a:lnTo>
                    <a:pt x="1978152" y="664083"/>
                  </a:lnTo>
                  <a:lnTo>
                    <a:pt x="1978152" y="758952"/>
                  </a:lnTo>
                  <a:lnTo>
                    <a:pt x="2357628" y="379475"/>
                  </a:lnTo>
                  <a:lnTo>
                    <a:pt x="1978152" y="0"/>
                  </a:lnTo>
                  <a:close/>
                </a:path>
              </a:pathLst>
            </a:custGeom>
            <a:solidFill>
              <a:srgbClr val="D7D7D7">
                <a:alpha val="89800"/>
              </a:srgbClr>
            </a:solidFill>
            <a:ln>
              <a:noFill/>
            </a:ln>
          </p:spPr>
          <p:txBody>
            <a:bodyPr spcFirstLastPara="1" wrap="square" lIns="0" tIns="0" rIns="0" bIns="0" anchor="t" anchorCtr="0">
              <a:noAutofit/>
            </a:bodyPr>
            <a:lstStyle/>
            <a:p>
              <a:endParaRPr sz="1400">
                <a:solidFill>
                  <a:srgbClr val="000000"/>
                </a:solidFill>
                <a:latin typeface="Arial"/>
                <a:ea typeface="Arial"/>
                <a:cs typeface="Arial"/>
                <a:sym typeface="Arial"/>
              </a:endParaRPr>
            </a:p>
          </p:txBody>
        </p:sp>
        <p:sp>
          <p:nvSpPr>
            <p:cNvPr id="14349" name="Google Shape;14349;p1"/>
            <p:cNvSpPr/>
            <p:nvPr/>
          </p:nvSpPr>
          <p:spPr>
            <a:xfrm>
              <a:off x="3605783" y="68579"/>
              <a:ext cx="2357754" cy="759460"/>
            </a:xfrm>
            <a:custGeom>
              <a:avLst/>
              <a:gdLst/>
              <a:ahLst/>
              <a:cxnLst/>
              <a:rect l="l" t="t" r="r" b="b"/>
              <a:pathLst>
                <a:path w="2357754" h="759460" extrusionOk="0">
                  <a:moveTo>
                    <a:pt x="0" y="94869"/>
                  </a:moveTo>
                  <a:lnTo>
                    <a:pt x="1978152" y="94869"/>
                  </a:lnTo>
                  <a:lnTo>
                    <a:pt x="1978152" y="0"/>
                  </a:lnTo>
                  <a:lnTo>
                    <a:pt x="2357628" y="379475"/>
                  </a:lnTo>
                  <a:lnTo>
                    <a:pt x="1978152" y="758952"/>
                  </a:lnTo>
                  <a:lnTo>
                    <a:pt x="1978152" y="664083"/>
                  </a:lnTo>
                  <a:lnTo>
                    <a:pt x="0" y="664083"/>
                  </a:lnTo>
                  <a:lnTo>
                    <a:pt x="0" y="94869"/>
                  </a:lnTo>
                  <a:close/>
                </a:path>
              </a:pathLst>
            </a:custGeom>
            <a:noFill/>
            <a:ln w="9525" cap="flat" cmpd="sng">
              <a:solidFill>
                <a:srgbClr val="D7D7D7"/>
              </a:solidFill>
              <a:prstDash val="solid"/>
              <a:round/>
              <a:headEnd type="none" w="sm" len="sm"/>
              <a:tailEnd type="none" w="sm" len="sm"/>
            </a:ln>
          </p:spPr>
          <p:txBody>
            <a:bodyPr spcFirstLastPara="1" wrap="square" lIns="0" tIns="0" rIns="0" bIns="0" anchor="t" anchorCtr="0">
              <a:noAutofit/>
            </a:bodyPr>
            <a:lstStyle/>
            <a:p>
              <a:endParaRPr sz="1400">
                <a:solidFill>
                  <a:srgbClr val="000000"/>
                </a:solidFill>
                <a:latin typeface="Arial"/>
                <a:ea typeface="Arial"/>
                <a:cs typeface="Arial"/>
                <a:sym typeface="Arial"/>
              </a:endParaRPr>
            </a:p>
          </p:txBody>
        </p:sp>
        <p:pic>
          <p:nvPicPr>
            <p:cNvPr id="14350" name="Google Shape;14350;p1"/>
            <p:cNvPicPr preferRelativeResize="0"/>
            <p:nvPr/>
          </p:nvPicPr>
          <p:blipFill rotWithShape="1">
            <a:blip r:embed="rId6">
              <a:alphaModFix/>
            </a:blip>
            <a:srcRect/>
            <a:stretch/>
          </p:blipFill>
          <p:spPr>
            <a:xfrm>
              <a:off x="1746503" y="39611"/>
              <a:ext cx="2836164" cy="789444"/>
            </a:xfrm>
            <a:prstGeom prst="rect">
              <a:avLst/>
            </a:prstGeom>
            <a:noFill/>
            <a:ln>
              <a:noFill/>
            </a:ln>
          </p:spPr>
        </p:pic>
        <p:pic>
          <p:nvPicPr>
            <p:cNvPr id="14351" name="Google Shape;14351;p1"/>
            <p:cNvPicPr preferRelativeResize="0"/>
            <p:nvPr/>
          </p:nvPicPr>
          <p:blipFill rotWithShape="1">
            <a:blip r:embed="rId7">
              <a:alphaModFix/>
            </a:blip>
            <a:srcRect/>
            <a:stretch/>
          </p:blipFill>
          <p:spPr>
            <a:xfrm>
              <a:off x="1799843" y="80771"/>
              <a:ext cx="2734057" cy="687324"/>
            </a:xfrm>
            <a:prstGeom prst="rect">
              <a:avLst/>
            </a:prstGeom>
            <a:noFill/>
            <a:ln>
              <a:noFill/>
            </a:ln>
          </p:spPr>
        </p:pic>
      </p:grpSp>
      <p:pic>
        <p:nvPicPr>
          <p:cNvPr id="14352" name="Google Shape;14352;p1"/>
          <p:cNvPicPr preferRelativeResize="0"/>
          <p:nvPr/>
        </p:nvPicPr>
        <p:blipFill rotWithShape="1">
          <a:blip r:embed="rId8">
            <a:alphaModFix/>
          </a:blip>
          <a:srcRect/>
          <a:stretch/>
        </p:blipFill>
        <p:spPr>
          <a:xfrm>
            <a:off x="7984199" y="4062771"/>
            <a:ext cx="919807" cy="403575"/>
          </a:xfrm>
          <a:prstGeom prst="rect">
            <a:avLst/>
          </a:prstGeom>
          <a:noFill/>
          <a:ln>
            <a:noFill/>
          </a:ln>
        </p:spPr>
      </p:pic>
      <p:sp>
        <p:nvSpPr>
          <p:cNvPr id="14353" name="Google Shape;14353;p1"/>
          <p:cNvSpPr txBox="1"/>
          <p:nvPr/>
        </p:nvSpPr>
        <p:spPr>
          <a:xfrm>
            <a:off x="7963661" y="4557777"/>
            <a:ext cx="4380800" cy="2243691"/>
          </a:xfrm>
          <a:prstGeom prst="rect">
            <a:avLst/>
          </a:prstGeom>
          <a:noFill/>
          <a:ln>
            <a:noFill/>
          </a:ln>
        </p:spPr>
        <p:txBody>
          <a:bodyPr spcFirstLastPara="1" wrap="square" lIns="0" tIns="12700" rIns="0" bIns="0" anchor="t" anchorCtr="0">
            <a:spAutoFit/>
          </a:bodyPr>
          <a:lstStyle/>
          <a:p>
            <a:pPr marL="299077" marR="845163" indent="-287013">
              <a:lnSpc>
                <a:spcPct val="110000"/>
              </a:lnSpc>
              <a:buClr>
                <a:srgbClr val="000000"/>
              </a:buClr>
              <a:buSzPts val="1200"/>
              <a:buFont typeface="Arial"/>
              <a:buChar char="•"/>
            </a:pPr>
            <a:r>
              <a:rPr lang="en-US" sz="1600" b="1">
                <a:solidFill>
                  <a:srgbClr val="000000"/>
                </a:solidFill>
                <a:latin typeface="Arial"/>
                <a:ea typeface="Arial"/>
                <a:cs typeface="Arial"/>
                <a:sym typeface="Arial"/>
              </a:rPr>
              <a:t>( serology positive but no  symptom)</a:t>
            </a:r>
            <a:endParaRPr sz="2400"/>
          </a:p>
          <a:p>
            <a:pPr marL="299077" marR="845163" indent="-287013">
              <a:lnSpc>
                <a:spcPct val="110000"/>
              </a:lnSpc>
              <a:spcBef>
                <a:spcPts val="100"/>
              </a:spcBef>
              <a:buClr>
                <a:srgbClr val="000000"/>
              </a:buClr>
              <a:buSzPts val="1200"/>
              <a:buFont typeface="Arial"/>
              <a:buChar char="•"/>
            </a:pPr>
            <a:r>
              <a:rPr lang="en-US" sz="1600">
                <a:solidFill>
                  <a:srgbClr val="000000"/>
                </a:solidFill>
                <a:latin typeface="Arial"/>
                <a:ea typeface="Arial"/>
                <a:cs typeface="Arial"/>
                <a:sym typeface="Arial"/>
              </a:rPr>
              <a:t>Categorized as early or late</a:t>
            </a:r>
            <a:endParaRPr sz="2400"/>
          </a:p>
          <a:p>
            <a:pPr marL="299077" marR="845163" indent="-287013">
              <a:lnSpc>
                <a:spcPct val="110000"/>
              </a:lnSpc>
              <a:spcBef>
                <a:spcPts val="100"/>
              </a:spcBef>
              <a:buClr>
                <a:srgbClr val="000000"/>
              </a:buClr>
              <a:buSzPts val="1200"/>
              <a:buFont typeface="Arial"/>
              <a:buChar char="•"/>
            </a:pPr>
            <a:r>
              <a:rPr lang="en-US" sz="1600">
                <a:solidFill>
                  <a:srgbClr val="000000"/>
                </a:solidFill>
                <a:latin typeface="Arial"/>
                <a:ea typeface="Arial"/>
                <a:cs typeface="Arial"/>
                <a:sym typeface="Arial"/>
              </a:rPr>
              <a:t>	</a:t>
            </a:r>
            <a:r>
              <a:rPr lang="en-US" sz="1600">
                <a:solidFill>
                  <a:srgbClr val="FF0000"/>
                </a:solidFill>
                <a:latin typeface="Arial"/>
                <a:ea typeface="Arial"/>
                <a:cs typeface="Arial"/>
                <a:sym typeface="Arial"/>
              </a:rPr>
              <a:t>Early latent&lt;1 yr </a:t>
            </a:r>
            <a:r>
              <a:rPr lang="en-US" sz="1600">
                <a:solidFill>
                  <a:srgbClr val="000000"/>
                </a:solidFill>
                <a:latin typeface="Arial"/>
                <a:ea typeface="Arial"/>
                <a:cs typeface="Arial"/>
                <a:sym typeface="Arial"/>
              </a:rPr>
              <a:t>after secondary  syphilis</a:t>
            </a:r>
            <a:endParaRPr sz="2400"/>
          </a:p>
          <a:p>
            <a:pPr marL="299077" marR="845163" indent="-287013">
              <a:lnSpc>
                <a:spcPct val="110000"/>
              </a:lnSpc>
              <a:spcBef>
                <a:spcPts val="100"/>
              </a:spcBef>
              <a:buClr>
                <a:srgbClr val="000000"/>
              </a:buClr>
              <a:buSzPts val="1200"/>
              <a:buFont typeface="Arial"/>
              <a:buChar char="•"/>
            </a:pPr>
            <a:r>
              <a:rPr lang="en-US" sz="1600">
                <a:solidFill>
                  <a:srgbClr val="FF0000"/>
                </a:solidFill>
                <a:latin typeface="Arial"/>
                <a:ea typeface="Arial"/>
                <a:cs typeface="Arial"/>
                <a:sym typeface="Arial"/>
              </a:rPr>
              <a:t>Late latent&gt; 1 yr</a:t>
            </a:r>
            <a:r>
              <a:rPr lang="en-US" sz="1600">
                <a:solidFill>
                  <a:srgbClr val="000000"/>
                </a:solidFill>
                <a:latin typeface="Arial"/>
                <a:ea typeface="Arial"/>
                <a:cs typeface="Arial"/>
                <a:sym typeface="Arial"/>
              </a:rPr>
              <a:t> after secondary</a:t>
            </a:r>
            <a:endParaRPr sz="2400"/>
          </a:p>
          <a:p>
            <a:pPr marL="299077" marR="845163" indent="-287013">
              <a:lnSpc>
                <a:spcPct val="110000"/>
              </a:lnSpc>
              <a:spcBef>
                <a:spcPts val="100"/>
              </a:spcBef>
              <a:buClr>
                <a:srgbClr val="000000"/>
              </a:buClr>
              <a:buSzPts val="1200"/>
              <a:buFont typeface="Arial"/>
              <a:buChar char="•"/>
            </a:pPr>
            <a:r>
              <a:rPr lang="en-US" sz="1600">
                <a:solidFill>
                  <a:srgbClr val="000000"/>
                </a:solidFill>
                <a:latin typeface="Arial"/>
                <a:ea typeface="Arial"/>
                <a:cs typeface="Arial"/>
                <a:sym typeface="Arial"/>
              </a:rPr>
              <a:t>syphilis</a:t>
            </a:r>
            <a:endParaRPr sz="2400"/>
          </a:p>
          <a:p>
            <a:pPr marL="299077" marR="845163" indent="-185415">
              <a:lnSpc>
                <a:spcPct val="110000"/>
              </a:lnSpc>
              <a:spcBef>
                <a:spcPts val="100"/>
              </a:spcBef>
              <a:buClr>
                <a:srgbClr val="000000"/>
              </a:buClr>
              <a:buSzPts val="1200"/>
            </a:pPr>
            <a:endParaRPr sz="1600">
              <a:solidFill>
                <a:srgbClr val="000000"/>
              </a:solidFill>
              <a:latin typeface="Arial"/>
              <a:ea typeface="Arial"/>
              <a:cs typeface="Arial"/>
              <a:sym typeface="Arial"/>
            </a:endParaRPr>
          </a:p>
        </p:txBody>
      </p:sp>
      <p:sp>
        <p:nvSpPr>
          <p:cNvPr id="14354" name="Google Shape;14354;p1"/>
          <p:cNvSpPr txBox="1">
            <a:spLocks noGrp="1"/>
          </p:cNvSpPr>
          <p:nvPr>
            <p:ph type="title"/>
          </p:nvPr>
        </p:nvSpPr>
        <p:spPr>
          <a:xfrm>
            <a:off x="2223643" y="1"/>
            <a:ext cx="1892400" cy="1440747"/>
          </a:xfrm>
          <a:prstGeom prst="rect">
            <a:avLst/>
          </a:prstGeom>
          <a:noFill/>
          <a:ln>
            <a:noFill/>
          </a:ln>
        </p:spPr>
        <p:txBody>
          <a:bodyPr spcFirstLastPara="1" wrap="square" lIns="0" tIns="12033" rIns="0" bIns="0" anchor="t" anchorCtr="0">
            <a:spAutoFit/>
          </a:bodyPr>
          <a:lstStyle/>
          <a:p>
            <a:pPr marL="12700">
              <a:spcBef>
                <a:spcPts val="95"/>
              </a:spcBef>
            </a:pPr>
            <a:r>
              <a:rPr lang="en-US" sz="4600" b="0">
                <a:latin typeface="Helvetica Neue"/>
                <a:ea typeface="Helvetica Neue"/>
                <a:cs typeface="Helvetica Neue"/>
                <a:sym typeface="Helvetica Neue"/>
              </a:rPr>
              <a:t>Aquired</a:t>
            </a:r>
            <a:endParaRPr sz="4600">
              <a:latin typeface="Helvetica Neue"/>
              <a:ea typeface="Helvetica Neue"/>
              <a:cs typeface="Helvetica Neue"/>
              <a:sym typeface="Helvetica Neue"/>
            </a:endParaRPr>
          </a:p>
        </p:txBody>
      </p:sp>
      <p:pic>
        <p:nvPicPr>
          <p:cNvPr id="14355" name="Google Shape;14355;p1"/>
          <p:cNvPicPr preferRelativeResize="0"/>
          <p:nvPr/>
        </p:nvPicPr>
        <p:blipFill rotWithShape="1">
          <a:blip r:embed="rId9">
            <a:alphaModFix/>
          </a:blip>
          <a:srcRect/>
          <a:stretch/>
        </p:blipFill>
        <p:spPr>
          <a:xfrm>
            <a:off x="6989956" y="80772"/>
            <a:ext cx="1152905" cy="2367533"/>
          </a:xfrm>
          <a:prstGeom prst="rect">
            <a:avLst/>
          </a:prstGeom>
          <a:noFill/>
          <a:ln>
            <a:noFill/>
          </a:ln>
        </p:spPr>
      </p:pic>
      <p:sp>
        <p:nvSpPr>
          <p:cNvPr id="14356" name="Google Shape;14356;p1"/>
          <p:cNvSpPr txBox="1"/>
          <p:nvPr/>
        </p:nvSpPr>
        <p:spPr>
          <a:xfrm>
            <a:off x="4287625" y="2316753"/>
            <a:ext cx="4057200" cy="4523533"/>
          </a:xfrm>
          <a:prstGeom prst="rect">
            <a:avLst/>
          </a:prstGeom>
          <a:noFill/>
          <a:ln>
            <a:noFill/>
          </a:ln>
        </p:spPr>
        <p:txBody>
          <a:bodyPr spcFirstLastPara="1" wrap="square" lIns="0" tIns="43167" rIns="0" bIns="0" anchor="t" anchorCtr="0">
            <a:spAutoFit/>
          </a:bodyPr>
          <a:lstStyle/>
          <a:p>
            <a:pPr marL="355591" marR="751821" indent="-342891">
              <a:lnSpc>
                <a:spcPct val="121916"/>
              </a:lnSpc>
              <a:buClr>
                <a:srgbClr val="000000"/>
              </a:buClr>
              <a:buSzPts val="1200"/>
              <a:buFont typeface="Noto Sans Symbols"/>
              <a:buChar char="❑"/>
            </a:pPr>
            <a:r>
              <a:rPr lang="en-US" sz="1600">
                <a:solidFill>
                  <a:srgbClr val="000000"/>
                </a:solidFill>
                <a:latin typeface="Arial"/>
                <a:ea typeface="Arial"/>
                <a:cs typeface="Arial"/>
                <a:sym typeface="Arial"/>
              </a:rPr>
              <a:t>Occur 6 W - 6 M After  Infection</a:t>
            </a:r>
            <a:endParaRPr sz="2400"/>
          </a:p>
          <a:p>
            <a:pPr marL="355591" marR="751821" indent="-342891">
              <a:spcBef>
                <a:spcPts val="340"/>
              </a:spcBef>
              <a:buClr>
                <a:srgbClr val="000000"/>
              </a:buClr>
              <a:buSzPts val="1200"/>
              <a:buFont typeface="Noto Sans Symbols"/>
              <a:buChar char="❑"/>
            </a:pPr>
            <a:r>
              <a:rPr lang="en-US" sz="1600">
                <a:solidFill>
                  <a:srgbClr val="000000"/>
                </a:solidFill>
                <a:latin typeface="Arial"/>
                <a:ea typeface="Arial"/>
                <a:cs typeface="Arial"/>
                <a:sym typeface="Arial"/>
              </a:rPr>
              <a:t>Present As A Maculopapular</a:t>
            </a:r>
            <a:r>
              <a:rPr lang="en-US" sz="1600"/>
              <a:t> </a:t>
            </a:r>
            <a:r>
              <a:rPr lang="en-US" sz="1600">
                <a:solidFill>
                  <a:srgbClr val="000000"/>
                </a:solidFill>
                <a:latin typeface="Arial"/>
                <a:ea typeface="Arial"/>
                <a:cs typeface="Arial"/>
                <a:sym typeface="Arial"/>
              </a:rPr>
              <a:t>Rash Or Lesions Affecting The  Mucous     Membranes And Might  Have Condyloma Lata Lesions .</a:t>
            </a:r>
            <a:endParaRPr sz="1600">
              <a:solidFill>
                <a:srgbClr val="000000"/>
              </a:solidFill>
              <a:latin typeface="Arial"/>
              <a:ea typeface="Arial"/>
              <a:cs typeface="Arial"/>
              <a:sym typeface="Arial"/>
            </a:endParaRPr>
          </a:p>
          <a:p>
            <a:pPr marL="609585" marR="751821">
              <a:spcBef>
                <a:spcPts val="340"/>
              </a:spcBef>
            </a:pPr>
            <a:endParaRPr sz="1067"/>
          </a:p>
          <a:p>
            <a:pPr marL="298442" marR="751821" indent="-285742">
              <a:lnSpc>
                <a:spcPct val="121916"/>
              </a:lnSpc>
              <a:spcBef>
                <a:spcPts val="340"/>
              </a:spcBef>
              <a:buClr>
                <a:srgbClr val="000000"/>
              </a:buClr>
              <a:buSzPts val="1200"/>
              <a:buFont typeface="Arial"/>
              <a:buChar char="•"/>
            </a:pPr>
            <a:r>
              <a:rPr lang="en-US" sz="1600">
                <a:solidFill>
                  <a:srgbClr val="000000"/>
                </a:solidFill>
                <a:latin typeface="Arial"/>
                <a:ea typeface="Arial"/>
                <a:cs typeface="Arial"/>
                <a:sym typeface="Arial"/>
              </a:rPr>
              <a:t>Rash Most characteristic finding :  </a:t>
            </a:r>
            <a:r>
              <a:rPr lang="en-US" sz="1600">
                <a:solidFill>
                  <a:srgbClr val="FF0000"/>
                </a:solidFill>
                <a:latin typeface="Arial"/>
                <a:ea typeface="Arial"/>
                <a:cs typeface="Arial"/>
                <a:sym typeface="Arial"/>
              </a:rPr>
              <a:t>Diffuse symmetric maculopapular rash  Includes  trunk, extremities, palms and  soles</a:t>
            </a:r>
            <a:endParaRPr sz="2400"/>
          </a:p>
          <a:p>
            <a:pPr marL="298442" marR="751821" indent="-285742">
              <a:lnSpc>
                <a:spcPct val="121916"/>
              </a:lnSpc>
              <a:spcBef>
                <a:spcPts val="340"/>
              </a:spcBef>
              <a:buClr>
                <a:srgbClr val="000000"/>
              </a:buClr>
              <a:buSzPts val="1200"/>
              <a:buFont typeface="Arial"/>
              <a:buChar char="•"/>
            </a:pPr>
            <a:r>
              <a:rPr lang="en-US" sz="1600">
                <a:solidFill>
                  <a:srgbClr val="000000"/>
                </a:solidFill>
                <a:latin typeface="Arial"/>
                <a:ea typeface="Arial"/>
                <a:cs typeface="Arial"/>
                <a:sym typeface="Arial"/>
              </a:rPr>
              <a:t>Lesions all have bacteria and  are infectious</a:t>
            </a:r>
            <a:endParaRPr sz="2400"/>
          </a:p>
          <a:p>
            <a:pPr marL="609585" marR="751821">
              <a:lnSpc>
                <a:spcPct val="121916"/>
              </a:lnSpc>
              <a:spcBef>
                <a:spcPts val="340"/>
              </a:spcBef>
            </a:pPr>
            <a:endParaRPr sz="2400"/>
          </a:p>
          <a:p>
            <a:pPr marL="355591" marR="751821" indent="-241294">
              <a:lnSpc>
                <a:spcPct val="121916"/>
              </a:lnSpc>
              <a:spcBef>
                <a:spcPts val="340"/>
              </a:spcBef>
              <a:buClr>
                <a:srgbClr val="000000"/>
              </a:buClr>
              <a:buSzPts val="1200"/>
            </a:pPr>
            <a:endParaRPr sz="1600">
              <a:solidFill>
                <a:srgbClr val="000000"/>
              </a:solidFill>
              <a:latin typeface="Arial"/>
              <a:ea typeface="Arial"/>
              <a:cs typeface="Arial"/>
              <a:sym typeface="Arial"/>
            </a:endParaRPr>
          </a:p>
        </p:txBody>
      </p:sp>
      <p:pic>
        <p:nvPicPr>
          <p:cNvPr id="14357" name="Google Shape;14357;p1"/>
          <p:cNvPicPr preferRelativeResize="0"/>
          <p:nvPr/>
        </p:nvPicPr>
        <p:blipFill rotWithShape="1">
          <a:blip r:embed="rId10">
            <a:alphaModFix/>
          </a:blip>
          <a:srcRect/>
          <a:stretch/>
        </p:blipFill>
        <p:spPr>
          <a:xfrm>
            <a:off x="11039099" y="3200243"/>
            <a:ext cx="1152900" cy="1357524"/>
          </a:xfrm>
          <a:prstGeom prst="rect">
            <a:avLst/>
          </a:prstGeom>
          <a:noFill/>
          <a:ln>
            <a:noFill/>
          </a:ln>
        </p:spPr>
      </p:pic>
      <p:sp>
        <p:nvSpPr>
          <p:cNvPr id="14358" name="Google Shape;14358;p1"/>
          <p:cNvSpPr txBox="1"/>
          <p:nvPr/>
        </p:nvSpPr>
        <p:spPr>
          <a:xfrm>
            <a:off x="8344916" y="1938274"/>
            <a:ext cx="3221200" cy="1774845"/>
          </a:xfrm>
          <a:prstGeom prst="rect">
            <a:avLst/>
          </a:prstGeom>
          <a:noFill/>
          <a:ln>
            <a:noFill/>
          </a:ln>
        </p:spPr>
        <p:txBody>
          <a:bodyPr spcFirstLastPara="1" wrap="square" lIns="0" tIns="12700" rIns="0" bIns="0" anchor="t" anchorCtr="0">
            <a:spAutoFit/>
          </a:bodyPr>
          <a:lstStyle/>
          <a:p>
            <a:pPr marL="299077" indent="-287013">
              <a:buClr>
                <a:srgbClr val="000000"/>
              </a:buClr>
              <a:buSzPts val="1200"/>
              <a:buFont typeface="Arial"/>
              <a:buChar char="•"/>
            </a:pPr>
            <a:r>
              <a:rPr lang="en-US" sz="1600" b="1">
                <a:solidFill>
                  <a:srgbClr val="FF0000"/>
                </a:solidFill>
                <a:latin typeface="Arial"/>
                <a:ea typeface="Arial"/>
                <a:cs typeface="Arial"/>
                <a:sym typeface="Arial"/>
              </a:rPr>
              <a:t>1-10 y</a:t>
            </a:r>
            <a:endParaRPr sz="2400"/>
          </a:p>
          <a:p>
            <a:pPr marL="299077" indent="-287013">
              <a:spcBef>
                <a:spcPts val="100"/>
              </a:spcBef>
              <a:buClr>
                <a:srgbClr val="000000"/>
              </a:buClr>
              <a:buSzPts val="1200"/>
              <a:buFont typeface="Arial"/>
              <a:buChar char="•"/>
            </a:pPr>
            <a:r>
              <a:rPr lang="en-US" sz="1600">
                <a:solidFill>
                  <a:srgbClr val="000000"/>
                </a:solidFill>
                <a:latin typeface="Arial"/>
                <a:ea typeface="Arial"/>
                <a:cs typeface="Arial"/>
                <a:sym typeface="Arial"/>
              </a:rPr>
              <a:t>20% of untreated patients  will develop symptomatic  cardiovascular tertiary  syphilis</a:t>
            </a:r>
            <a:endParaRPr sz="2400"/>
          </a:p>
          <a:p>
            <a:pPr marL="299077" indent="-287013">
              <a:spcBef>
                <a:spcPts val="100"/>
              </a:spcBef>
              <a:buClr>
                <a:srgbClr val="000000"/>
              </a:buClr>
              <a:buSzPts val="1200"/>
              <a:buFont typeface="Arial"/>
              <a:buChar char="•"/>
            </a:pPr>
            <a:r>
              <a:rPr lang="en-US" sz="1600">
                <a:solidFill>
                  <a:srgbClr val="000000"/>
                </a:solidFill>
                <a:latin typeface="Arial"/>
                <a:ea typeface="Arial"/>
                <a:cs typeface="Arial"/>
                <a:sym typeface="Arial"/>
              </a:rPr>
              <a:t>5–10% will develop  symptomatic neurosyphilis.</a:t>
            </a:r>
            <a:endParaRPr sz="2400"/>
          </a:p>
          <a:p>
            <a:pPr marL="299077" indent="-185415">
              <a:spcBef>
                <a:spcPts val="100"/>
              </a:spcBef>
              <a:buClr>
                <a:srgbClr val="000000"/>
              </a:buClr>
              <a:buSzPts val="1200"/>
            </a:pPr>
            <a:endParaRPr sz="1600">
              <a:solidFill>
                <a:srgbClr val="000000"/>
              </a:solidFill>
              <a:latin typeface="Arial"/>
              <a:ea typeface="Arial"/>
              <a:cs typeface="Arial"/>
              <a:sym typeface="Arial"/>
            </a:endParaRPr>
          </a:p>
        </p:txBody>
      </p:sp>
      <p:pic>
        <p:nvPicPr>
          <p:cNvPr id="14359" name="Google Shape;14359;p1"/>
          <p:cNvPicPr preferRelativeResize="0"/>
          <p:nvPr/>
        </p:nvPicPr>
        <p:blipFill rotWithShape="1">
          <a:blip r:embed="rId11">
            <a:alphaModFix/>
          </a:blip>
          <a:srcRect/>
          <a:stretch/>
        </p:blipFill>
        <p:spPr>
          <a:xfrm>
            <a:off x="3165348" y="784859"/>
            <a:ext cx="928877" cy="118033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82601"/>
            <a:ext cx="12700000" cy="6375400"/>
          </a:xfrm>
          <a:prstGeom prst="rect">
            <a:avLst/>
          </a:prstGeom>
        </p:spPr>
      </p:pic>
    </p:spTree>
    <p:extLst>
      <p:ext uri="{BB962C8B-B14F-4D97-AF65-F5344CB8AC3E}">
        <p14:creationId xmlns:p14="http://schemas.microsoft.com/office/powerpoint/2010/main" val="18036223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3AE742-5838-4B08-84C3-394FBE19F2D2}"/>
              </a:ext>
            </a:extLst>
          </p:cNvPr>
          <p:cNvSpPr>
            <a:spLocks noGrp="1"/>
          </p:cNvSpPr>
          <p:nvPr>
            <p:ph idx="1"/>
          </p:nvPr>
        </p:nvSpPr>
        <p:spPr>
          <a:xfrm>
            <a:off x="3524232" y="288485"/>
            <a:ext cx="8069709" cy="6569515"/>
          </a:xfrm>
        </p:spPr>
        <p:txBody>
          <a:bodyPr spcFirstLastPara="1" vert="horz" wrap="square" lIns="121920" tIns="60960" rIns="121920" bIns="60960" rtlCol="0" anchor="t" anchorCtr="0">
            <a:normAutofit fontScale="92500"/>
          </a:bodyPr>
          <a:lstStyle/>
          <a:p>
            <a:pPr algn="l">
              <a:lnSpc>
                <a:spcPct val="100000"/>
              </a:lnSpc>
              <a:buNone/>
            </a:pPr>
            <a:r>
              <a:rPr lang="en-US" sz="2667" dirty="0"/>
              <a:t>Screening is performed using a serologic test; either a</a:t>
            </a:r>
          </a:p>
          <a:p>
            <a:pPr algn="l">
              <a:lnSpc>
                <a:spcPct val="100000"/>
              </a:lnSpc>
              <a:buNone/>
            </a:pPr>
            <a:endParaRPr lang="en-US" sz="2667" dirty="0"/>
          </a:p>
          <a:p>
            <a:pPr algn="l">
              <a:lnSpc>
                <a:spcPct val="100000"/>
              </a:lnSpc>
              <a:buNone/>
            </a:pPr>
            <a:r>
              <a:rPr lang="en-US" sz="2667" dirty="0" err="1">
                <a:solidFill>
                  <a:srgbClr val="00B050"/>
                </a:solidFill>
              </a:rPr>
              <a:t>Nontreponemal</a:t>
            </a:r>
            <a:r>
              <a:rPr lang="en-US" sz="2667" dirty="0">
                <a:solidFill>
                  <a:srgbClr val="00B050"/>
                </a:solidFill>
              </a:rPr>
              <a:t> tests</a:t>
            </a:r>
            <a:r>
              <a:rPr lang="en-US" sz="2667" dirty="0"/>
              <a:t>:  include </a:t>
            </a:r>
          </a:p>
          <a:p>
            <a:pPr marL="804313" indent="-609585">
              <a:buFont typeface="+mj-lt"/>
              <a:buAutoNum type="arabicPeriod"/>
            </a:pPr>
            <a:r>
              <a:rPr lang="en-US" sz="2667" dirty="0"/>
              <a:t>Rapid Plasma </a:t>
            </a:r>
            <a:r>
              <a:rPr lang="en-US" sz="2667" dirty="0" err="1"/>
              <a:t>Reagin</a:t>
            </a:r>
            <a:r>
              <a:rPr lang="en-US" sz="2667" dirty="0"/>
              <a:t> (</a:t>
            </a:r>
            <a:r>
              <a:rPr lang="en-US" sz="2667" b="1" dirty="0"/>
              <a:t>RPR</a:t>
            </a:r>
            <a:r>
              <a:rPr lang="en-US" sz="2667" dirty="0"/>
              <a:t>),</a:t>
            </a:r>
          </a:p>
          <a:p>
            <a:pPr marL="804313" indent="-609585">
              <a:buFont typeface="+mj-lt"/>
              <a:buAutoNum type="arabicPeriod"/>
            </a:pPr>
            <a:r>
              <a:rPr lang="en-US" sz="2667" dirty="0"/>
              <a:t>Venereal Disease Research Laboratory (</a:t>
            </a:r>
            <a:r>
              <a:rPr lang="en-US" sz="2667" b="1" dirty="0"/>
              <a:t>VDRL</a:t>
            </a:r>
            <a:r>
              <a:rPr lang="en-US" sz="2667" dirty="0"/>
              <a:t>)</a:t>
            </a:r>
          </a:p>
          <a:p>
            <a:pPr algn="l">
              <a:lnSpc>
                <a:spcPct val="100000"/>
              </a:lnSpc>
              <a:buNone/>
            </a:pPr>
            <a:r>
              <a:rPr lang="en-US" sz="2667" dirty="0" err="1">
                <a:solidFill>
                  <a:srgbClr val="00B050"/>
                </a:solidFill>
              </a:rPr>
              <a:t>Treponemal</a:t>
            </a:r>
            <a:r>
              <a:rPr lang="en-US" sz="2667" dirty="0">
                <a:solidFill>
                  <a:srgbClr val="00B050"/>
                </a:solidFill>
              </a:rPr>
              <a:t> testing </a:t>
            </a:r>
          </a:p>
          <a:p>
            <a:pPr marL="804313" indent="-609585">
              <a:buFont typeface="+mj-lt"/>
              <a:buAutoNum type="arabicPeriod"/>
            </a:pPr>
            <a:r>
              <a:rPr lang="en-US" sz="2667" dirty="0"/>
              <a:t>Confirmatory testing:  Fluorescent </a:t>
            </a:r>
            <a:r>
              <a:rPr lang="en-US" sz="2667" dirty="0" err="1"/>
              <a:t>treponemal</a:t>
            </a:r>
            <a:r>
              <a:rPr lang="en-US" sz="2667" dirty="0"/>
              <a:t> antibody absorption (</a:t>
            </a:r>
            <a:r>
              <a:rPr lang="en-US" sz="2667" b="1" dirty="0"/>
              <a:t>FTA-ABS</a:t>
            </a:r>
            <a:r>
              <a:rPr lang="en-US" sz="2667" dirty="0"/>
              <a:t>)</a:t>
            </a:r>
          </a:p>
          <a:p>
            <a:pPr marL="804313" indent="-609585">
              <a:buFont typeface="+mj-lt"/>
              <a:buAutoNum type="arabicPeriod"/>
            </a:pPr>
            <a:r>
              <a:rPr lang="en-US" sz="2667" dirty="0"/>
              <a:t>Micro </a:t>
            </a:r>
            <a:r>
              <a:rPr lang="en-US" sz="2667" dirty="0" err="1"/>
              <a:t>hemagglutination</a:t>
            </a:r>
            <a:r>
              <a:rPr lang="en-US" sz="2667" dirty="0"/>
              <a:t> test for antibodies to </a:t>
            </a:r>
            <a:r>
              <a:rPr lang="en-US" sz="2667" dirty="0" err="1"/>
              <a:t>Treponema</a:t>
            </a:r>
            <a:r>
              <a:rPr lang="en-US" sz="2667" dirty="0"/>
              <a:t> </a:t>
            </a:r>
            <a:r>
              <a:rPr lang="en-US" sz="2667" dirty="0" err="1"/>
              <a:t>pallidum</a:t>
            </a:r>
            <a:r>
              <a:rPr lang="en-US" sz="2667" dirty="0"/>
              <a:t> (</a:t>
            </a:r>
            <a:r>
              <a:rPr lang="en-US" sz="2667" b="1" dirty="0"/>
              <a:t>MHA-TP</a:t>
            </a:r>
            <a:r>
              <a:rPr lang="en-US" sz="2667" dirty="0"/>
              <a:t>)</a:t>
            </a:r>
          </a:p>
          <a:p>
            <a:pPr marL="804313" indent="-609585">
              <a:buFont typeface="+mj-lt"/>
              <a:buAutoNum type="arabicPeriod"/>
            </a:pPr>
            <a:r>
              <a:rPr lang="en-US" sz="2667" dirty="0" err="1"/>
              <a:t>Treponema</a:t>
            </a:r>
            <a:r>
              <a:rPr lang="en-US" sz="2667" dirty="0"/>
              <a:t> </a:t>
            </a:r>
            <a:r>
              <a:rPr lang="en-US" sz="2667" dirty="0" err="1"/>
              <a:t>pallidum</a:t>
            </a:r>
            <a:r>
              <a:rPr lang="en-US" sz="2667" dirty="0"/>
              <a:t> particle assay (</a:t>
            </a:r>
            <a:r>
              <a:rPr lang="en-US" sz="2667" b="1" dirty="0"/>
              <a:t>TP-PA</a:t>
            </a:r>
            <a:r>
              <a:rPr lang="en-US" sz="2667" dirty="0"/>
              <a:t>)</a:t>
            </a:r>
          </a:p>
          <a:p>
            <a:pPr marL="804313" indent="-609585">
              <a:buFont typeface="+mj-lt"/>
              <a:buAutoNum type="arabicPeriod"/>
            </a:pPr>
            <a:r>
              <a:rPr lang="en-US" sz="2667" dirty="0" err="1"/>
              <a:t>Treponema</a:t>
            </a:r>
            <a:r>
              <a:rPr lang="en-US" sz="2667" dirty="0"/>
              <a:t> </a:t>
            </a:r>
            <a:r>
              <a:rPr lang="en-US" sz="2667" dirty="0" err="1"/>
              <a:t>pallidum</a:t>
            </a:r>
            <a:r>
              <a:rPr lang="en-US" sz="2667" dirty="0"/>
              <a:t> enzyme immunoassay (</a:t>
            </a:r>
            <a:r>
              <a:rPr lang="en-US" sz="2667" b="1" dirty="0"/>
              <a:t>TP-EIA</a:t>
            </a:r>
            <a:r>
              <a:rPr lang="en-US" sz="2667" dirty="0"/>
              <a:t>)</a:t>
            </a:r>
          </a:p>
        </p:txBody>
      </p:sp>
      <p:sp>
        <p:nvSpPr>
          <p:cNvPr id="3" name="Title 2">
            <a:extLst>
              <a:ext uri="{FF2B5EF4-FFF2-40B4-BE49-F238E27FC236}">
                <a16:creationId xmlns:a16="http://schemas.microsoft.com/office/drawing/2014/main" id="{847C8598-BF18-4488-806A-81BC6005E078}"/>
              </a:ext>
            </a:extLst>
          </p:cNvPr>
          <p:cNvSpPr>
            <a:spLocks noGrp="1"/>
          </p:cNvSpPr>
          <p:nvPr>
            <p:ph type="title"/>
          </p:nvPr>
        </p:nvSpPr>
        <p:spPr>
          <a:xfrm>
            <a:off x="643468" y="1698171"/>
            <a:ext cx="3962061" cy="4516360"/>
          </a:xfrm>
        </p:spPr>
        <p:txBody>
          <a:bodyPr spcFirstLastPara="1" vert="horz" wrap="square" lIns="121920" tIns="60960" rIns="121920" bIns="60960" rtlCol="0" anchor="t" anchorCtr="0">
            <a:normAutofit/>
          </a:bodyPr>
          <a:lstStyle/>
          <a:p>
            <a:pPr algn="l"/>
            <a:r>
              <a:rPr lang="en-US" sz="4800" kern="1200" dirty="0">
                <a:solidFill>
                  <a:schemeClr val="tx1"/>
                </a:solidFill>
                <a:latin typeface="+mj-lt"/>
                <a:ea typeface="+mj-ea"/>
                <a:cs typeface="+mj-cs"/>
              </a:rPr>
              <a:t>Screening </a:t>
            </a:r>
          </a:p>
        </p:txBody>
      </p:sp>
    </p:spTree>
    <p:extLst>
      <p:ext uri="{BB962C8B-B14F-4D97-AF65-F5344CB8AC3E}">
        <p14:creationId xmlns:p14="http://schemas.microsoft.com/office/powerpoint/2010/main" val="24632805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887FB-EB06-4DA0-96AC-3C3128336442}"/>
              </a:ext>
            </a:extLst>
          </p:cNvPr>
          <p:cNvSpPr>
            <a:spLocks noGrp="1"/>
          </p:cNvSpPr>
          <p:nvPr>
            <p:ph idx="1"/>
          </p:nvPr>
        </p:nvSpPr>
        <p:spPr>
          <a:xfrm>
            <a:off x="4891049" y="283348"/>
            <a:ext cx="6362809" cy="6688955"/>
          </a:xfrm>
        </p:spPr>
        <p:txBody>
          <a:bodyPr spcFirstLastPara="1" vert="horz" wrap="square" lIns="121920" tIns="60960" rIns="121920" bIns="60960" rtlCol="0" anchor="t" anchorCtr="0">
            <a:normAutofit/>
          </a:bodyPr>
          <a:lstStyle/>
          <a:p>
            <a:pPr marL="804313" indent="-609585">
              <a:buFont typeface="+mj-lt"/>
              <a:buAutoNum type="arabicPeriod"/>
            </a:pPr>
            <a:r>
              <a:rPr lang="en-US" sz="2667" dirty="0"/>
              <a:t>All pregnant women: screen at the </a:t>
            </a:r>
            <a:r>
              <a:rPr lang="en-US" sz="2667" dirty="0">
                <a:solidFill>
                  <a:srgbClr val="FF0000"/>
                </a:solidFill>
              </a:rPr>
              <a:t>first prenatal </a:t>
            </a:r>
            <a:r>
              <a:rPr lang="en-US" sz="2667" dirty="0"/>
              <a:t>encounter</a:t>
            </a:r>
          </a:p>
          <a:p>
            <a:pPr marL="804313" indent="-609585">
              <a:buFont typeface="+mj-lt"/>
              <a:buAutoNum type="arabicPeriod"/>
            </a:pPr>
            <a:endParaRPr lang="en-US" sz="2667" dirty="0"/>
          </a:p>
          <a:p>
            <a:pPr marL="804313" indent="-609585">
              <a:buFont typeface="+mj-lt"/>
              <a:buAutoNum type="arabicPeriod"/>
            </a:pPr>
            <a:r>
              <a:rPr lang="en-US" sz="2667" dirty="0"/>
              <a:t>Women at high risk of infection: repeat screening </a:t>
            </a:r>
            <a:r>
              <a:rPr lang="en-US" sz="2667" dirty="0">
                <a:solidFill>
                  <a:srgbClr val="FF0000"/>
                </a:solidFill>
              </a:rPr>
              <a:t>at 28 to 32 weeks </a:t>
            </a:r>
            <a:r>
              <a:rPr lang="en-US" sz="2667" dirty="0"/>
              <a:t>and </a:t>
            </a:r>
            <a:r>
              <a:rPr lang="en-US" sz="2667" dirty="0">
                <a:solidFill>
                  <a:srgbClr val="FF0000"/>
                </a:solidFill>
              </a:rPr>
              <a:t>at delivery</a:t>
            </a:r>
          </a:p>
          <a:p>
            <a:pPr marL="804313" indent="-609585">
              <a:buFont typeface="+mj-lt"/>
              <a:buAutoNum type="arabicPeriod"/>
            </a:pPr>
            <a:endParaRPr lang="en-US" sz="2667" dirty="0"/>
          </a:p>
          <a:p>
            <a:pPr marL="804313" indent="-609585">
              <a:buFont typeface="+mj-lt"/>
              <a:buAutoNum type="arabicPeriod"/>
            </a:pPr>
            <a:r>
              <a:rPr lang="en-US" sz="2667" dirty="0"/>
              <a:t>Women who have </a:t>
            </a:r>
            <a:r>
              <a:rPr lang="en-US" sz="2667" b="1" dirty="0"/>
              <a:t>not</a:t>
            </a:r>
            <a:r>
              <a:rPr lang="en-US" sz="2667" dirty="0"/>
              <a:t> been screened in pregnancy or who </a:t>
            </a:r>
            <a:r>
              <a:rPr lang="en-US" sz="2667" b="1" dirty="0"/>
              <a:t>deliver a stillborn </a:t>
            </a:r>
            <a:r>
              <a:rPr lang="en-US" sz="2667" dirty="0"/>
              <a:t>after 20 weeks of gestation: screen </a:t>
            </a:r>
            <a:r>
              <a:rPr lang="en-US" sz="2667" dirty="0">
                <a:solidFill>
                  <a:srgbClr val="FF0000"/>
                </a:solidFill>
              </a:rPr>
              <a:t>at delivery</a:t>
            </a:r>
          </a:p>
          <a:p>
            <a:pPr indent="-609585">
              <a:buFont typeface="+mj-lt"/>
              <a:buAutoNum type="arabicPeriod"/>
            </a:pPr>
            <a:endParaRPr lang="en-US" sz="2667" dirty="0"/>
          </a:p>
          <a:p>
            <a:pPr marL="804313" indent="-609585">
              <a:buFont typeface="+mj-lt"/>
              <a:buAutoNum type="arabicPeriod"/>
            </a:pPr>
            <a:endParaRPr lang="en-US" sz="2667" dirty="0"/>
          </a:p>
        </p:txBody>
      </p:sp>
      <p:sp>
        <p:nvSpPr>
          <p:cNvPr id="3" name="Title 2">
            <a:extLst>
              <a:ext uri="{FF2B5EF4-FFF2-40B4-BE49-F238E27FC236}">
                <a16:creationId xmlns:a16="http://schemas.microsoft.com/office/drawing/2014/main" id="{34A97CF6-F646-4FE1-9D20-AC3915E7B145}"/>
              </a:ext>
            </a:extLst>
          </p:cNvPr>
          <p:cNvSpPr>
            <a:spLocks noGrp="1"/>
          </p:cNvSpPr>
          <p:nvPr>
            <p:ph type="title"/>
          </p:nvPr>
        </p:nvSpPr>
        <p:spPr>
          <a:xfrm>
            <a:off x="285713" y="1500175"/>
            <a:ext cx="4286288" cy="4516360"/>
          </a:xfrm>
        </p:spPr>
        <p:txBody>
          <a:bodyPr spcFirstLastPara="1" vert="horz" wrap="square" lIns="121920" tIns="60960" rIns="121920" bIns="60960" rtlCol="0" anchor="t" anchorCtr="0">
            <a:normAutofit/>
          </a:bodyPr>
          <a:lstStyle/>
          <a:p>
            <a:pPr algn="l"/>
            <a:r>
              <a:rPr lang="en-US" sz="4267" kern="1200" dirty="0">
                <a:solidFill>
                  <a:schemeClr val="tx1"/>
                </a:solidFill>
                <a:ea typeface="+mj-ea"/>
                <a:cs typeface="+mj-cs"/>
              </a:rPr>
              <a:t>Candidates and timing of initial and repeat screening</a:t>
            </a:r>
          </a:p>
        </p:txBody>
      </p:sp>
    </p:spTree>
    <p:extLst>
      <p:ext uri="{BB962C8B-B14F-4D97-AF65-F5344CB8AC3E}">
        <p14:creationId xmlns:p14="http://schemas.microsoft.com/office/powerpoint/2010/main" val="713124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482601"/>
            <a:ext cx="9931400" cy="627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073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95DEE-AF13-4356-A564-A8371872957D}"/>
              </a:ext>
            </a:extLst>
          </p:cNvPr>
          <p:cNvSpPr>
            <a:spLocks noGrp="1"/>
          </p:cNvSpPr>
          <p:nvPr>
            <p:ph idx="1"/>
          </p:nvPr>
        </p:nvSpPr>
        <p:spPr>
          <a:xfrm>
            <a:off x="3962401" y="434827"/>
            <a:ext cx="7639947" cy="5680680"/>
          </a:xfrm>
        </p:spPr>
        <p:txBody>
          <a:bodyPr spcFirstLastPara="1" vert="horz" wrap="square" lIns="121920" tIns="60960" rIns="121920" bIns="60960" rtlCol="0" anchor="t" anchorCtr="0">
            <a:normAutofit fontScale="77500" lnSpcReduction="20000"/>
          </a:bodyPr>
          <a:lstStyle/>
          <a:p>
            <a:r>
              <a:rPr lang="en-US" sz="2667" b="1" u="sng" dirty="0">
                <a:solidFill>
                  <a:schemeClr val="tx1"/>
                </a:solidFill>
              </a:rPr>
              <a:t>Primary/Secondary/Early latent</a:t>
            </a:r>
          </a:p>
          <a:p>
            <a:endParaRPr lang="en-US" sz="2667" dirty="0">
              <a:solidFill>
                <a:schemeClr val="tx1"/>
              </a:solidFill>
            </a:endParaRPr>
          </a:p>
          <a:p>
            <a:pPr marL="194728" indent="0">
              <a:buNone/>
            </a:pPr>
            <a:r>
              <a:rPr lang="en-US" sz="2667" dirty="0" err="1">
                <a:solidFill>
                  <a:schemeClr val="tx1"/>
                </a:solidFill>
              </a:rPr>
              <a:t>Benzathine</a:t>
            </a:r>
            <a:r>
              <a:rPr lang="en-US" sz="2667" dirty="0">
                <a:solidFill>
                  <a:schemeClr val="tx1"/>
                </a:solidFill>
              </a:rPr>
              <a:t> Penicillin G, 1.8 g IM One dose</a:t>
            </a:r>
          </a:p>
          <a:p>
            <a:endParaRPr lang="en-US" sz="2667" dirty="0">
              <a:solidFill>
                <a:schemeClr val="tx1"/>
              </a:solidFill>
            </a:endParaRPr>
          </a:p>
          <a:p>
            <a:r>
              <a:rPr lang="en-US" sz="2667" b="1" u="sng" dirty="0">
                <a:solidFill>
                  <a:schemeClr val="tx1"/>
                </a:solidFill>
              </a:rPr>
              <a:t>Late latent/Tertiary</a:t>
            </a:r>
          </a:p>
          <a:p>
            <a:endParaRPr lang="en-US" sz="2667" dirty="0">
              <a:solidFill>
                <a:schemeClr val="tx1"/>
              </a:solidFill>
            </a:endParaRPr>
          </a:p>
          <a:p>
            <a:pPr marL="194728" indent="0">
              <a:buNone/>
            </a:pPr>
            <a:r>
              <a:rPr lang="en-US" sz="2667" dirty="0" err="1">
                <a:solidFill>
                  <a:schemeClr val="tx1"/>
                </a:solidFill>
              </a:rPr>
              <a:t>Benzathine</a:t>
            </a:r>
            <a:r>
              <a:rPr lang="en-US" sz="2667" dirty="0">
                <a:solidFill>
                  <a:schemeClr val="tx1"/>
                </a:solidFill>
              </a:rPr>
              <a:t> Penicillin G, 1.8 g IM ones weekly for three weeks.</a:t>
            </a:r>
            <a:br>
              <a:rPr lang="en-US" sz="2667" dirty="0">
                <a:solidFill>
                  <a:schemeClr val="tx1"/>
                </a:solidFill>
              </a:rPr>
            </a:br>
            <a:endParaRPr lang="en-US" sz="2667" dirty="0">
              <a:solidFill>
                <a:schemeClr val="tx1"/>
              </a:solidFill>
            </a:endParaRPr>
          </a:p>
          <a:p>
            <a:r>
              <a:rPr lang="en-US" sz="2667" b="1" u="sng" dirty="0">
                <a:solidFill>
                  <a:schemeClr val="tx1"/>
                </a:solidFill>
              </a:rPr>
              <a:t>Penicillin allergy in pregnant female w/ syphilis:</a:t>
            </a:r>
            <a:br>
              <a:rPr lang="en-US" sz="2667" b="1" u="sng" dirty="0">
                <a:solidFill>
                  <a:schemeClr val="tx1"/>
                </a:solidFill>
              </a:rPr>
            </a:br>
            <a:endParaRPr lang="en-US" sz="2667" b="1" u="sng" dirty="0">
              <a:solidFill>
                <a:schemeClr val="tx1"/>
              </a:solidFill>
            </a:endParaRPr>
          </a:p>
          <a:p>
            <a:pPr marL="194728" indent="0">
              <a:buNone/>
            </a:pPr>
            <a:r>
              <a:rPr lang="en-US" sz="2667" dirty="0">
                <a:solidFill>
                  <a:schemeClr val="tx1"/>
                </a:solidFill>
              </a:rPr>
              <a:t>Skin testing &amp; desensitization(oral </a:t>
            </a:r>
            <a:r>
              <a:rPr lang="en-US" sz="2667" dirty="0" err="1">
                <a:solidFill>
                  <a:schemeClr val="tx1"/>
                </a:solidFill>
              </a:rPr>
              <a:t>benzathine</a:t>
            </a:r>
            <a:r>
              <a:rPr lang="en-US" sz="2667" dirty="0">
                <a:solidFill>
                  <a:schemeClr val="tx1"/>
                </a:solidFill>
              </a:rPr>
              <a:t> dose until tolerated and reach therapeutic dose )</a:t>
            </a:r>
          </a:p>
          <a:p>
            <a:endParaRPr lang="en-US" sz="2667" dirty="0">
              <a:solidFill>
                <a:schemeClr val="tx1"/>
              </a:solidFill>
            </a:endParaRPr>
          </a:p>
          <a:p>
            <a:r>
              <a:rPr lang="en-US" sz="2800" b="1" u="sng" dirty="0">
                <a:solidFill>
                  <a:schemeClr val="tx1"/>
                </a:solidFill>
              </a:rPr>
              <a:t>Post-exposure prophylaxis</a:t>
            </a:r>
            <a:endParaRPr lang="en-US" sz="2667" dirty="0">
              <a:solidFill>
                <a:schemeClr val="tx1"/>
              </a:solidFill>
            </a:endParaRPr>
          </a:p>
          <a:p>
            <a:pPr marL="194728" indent="0">
              <a:buNone/>
            </a:pPr>
            <a:endParaRPr lang="en-US" sz="2667" dirty="0">
              <a:solidFill>
                <a:schemeClr val="tx1"/>
              </a:solidFill>
            </a:endParaRPr>
          </a:p>
          <a:p>
            <a:pPr marL="194728" indent="0">
              <a:buNone/>
            </a:pPr>
            <a:r>
              <a:rPr lang="en-US" sz="2667" dirty="0">
                <a:solidFill>
                  <a:schemeClr val="tx1"/>
                </a:solidFill>
              </a:rPr>
              <a:t> Women who are sexual contacts of partners with known or suspected syphilis should be presumptively treated with a single dose of penicillin G </a:t>
            </a:r>
            <a:r>
              <a:rPr lang="en-US" sz="2667" dirty="0" err="1">
                <a:solidFill>
                  <a:schemeClr val="tx1"/>
                </a:solidFill>
              </a:rPr>
              <a:t>benzathine</a:t>
            </a:r>
            <a:r>
              <a:rPr lang="en-US" sz="2667" dirty="0">
                <a:solidFill>
                  <a:schemeClr val="tx1"/>
                </a:solidFill>
              </a:rPr>
              <a:t> 2.4 million units intramuscularly. </a:t>
            </a:r>
          </a:p>
          <a:p>
            <a:endParaRPr lang="en-US" sz="2667" dirty="0">
              <a:solidFill>
                <a:schemeClr val="tx1"/>
              </a:solidFill>
            </a:endParaRPr>
          </a:p>
        </p:txBody>
      </p:sp>
      <p:sp>
        <p:nvSpPr>
          <p:cNvPr id="3" name="Title 2">
            <a:extLst>
              <a:ext uri="{FF2B5EF4-FFF2-40B4-BE49-F238E27FC236}">
                <a16:creationId xmlns:a16="http://schemas.microsoft.com/office/drawing/2014/main" id="{A19A4D6A-3B22-443D-B11F-D4EA0FD3AA5F}"/>
              </a:ext>
            </a:extLst>
          </p:cNvPr>
          <p:cNvSpPr>
            <a:spLocks noGrp="1"/>
          </p:cNvSpPr>
          <p:nvPr>
            <p:ph type="title"/>
          </p:nvPr>
        </p:nvSpPr>
        <p:spPr>
          <a:xfrm>
            <a:off x="406739" y="1295400"/>
            <a:ext cx="3149261" cy="4516360"/>
          </a:xfrm>
        </p:spPr>
        <p:txBody>
          <a:bodyPr spcFirstLastPara="1" vert="horz" wrap="square" lIns="121920" tIns="60960" rIns="121920" bIns="60960" rtlCol="0" anchor="t" anchorCtr="0">
            <a:normAutofit/>
          </a:bodyPr>
          <a:lstStyle/>
          <a:p>
            <a:pPr algn="l"/>
            <a:r>
              <a:rPr lang="en-US" sz="4800" kern="1200" dirty="0">
                <a:solidFill>
                  <a:schemeClr val="tx1"/>
                </a:solidFill>
                <a:latin typeface="+mj-lt"/>
                <a:ea typeface="+mj-ea"/>
                <a:cs typeface="+mj-cs"/>
              </a:rPr>
              <a:t>Maternal treatment</a:t>
            </a:r>
            <a:endParaRPr lang="en-US" sz="2533" u="sng" dirty="0">
              <a:solidFill>
                <a:schemeClr val="tx1">
                  <a:lumMod val="75000"/>
                  <a:lumOff val="25000"/>
                </a:schemeClr>
              </a:solidFill>
              <a:latin typeface="+mj-lt"/>
              <a:ea typeface="Montserrat"/>
              <a:cs typeface="Montserrat"/>
              <a:sym typeface="Montserrat"/>
            </a:endParaRPr>
          </a:p>
        </p:txBody>
      </p:sp>
    </p:spTree>
    <p:extLst>
      <p:ext uri="{BB962C8B-B14F-4D97-AF65-F5344CB8AC3E}">
        <p14:creationId xmlns:p14="http://schemas.microsoft.com/office/powerpoint/2010/main" val="3467242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63F82-0BAD-44F6-BB62-4803C32DFD90}"/>
              </a:ext>
            </a:extLst>
          </p:cNvPr>
          <p:cNvSpPr>
            <a:spLocks noGrp="1"/>
          </p:cNvSpPr>
          <p:nvPr>
            <p:ph idx="1"/>
          </p:nvPr>
        </p:nvSpPr>
        <p:spPr>
          <a:xfrm>
            <a:off x="4673599" y="522726"/>
            <a:ext cx="7091828" cy="4516361"/>
          </a:xfrm>
        </p:spPr>
        <p:txBody>
          <a:bodyPr spcFirstLastPara="1" vert="horz" wrap="square" lIns="121920" tIns="60960" rIns="121920" bIns="60960" rtlCol="0" anchor="t" anchorCtr="0">
            <a:noAutofit/>
          </a:bodyPr>
          <a:lstStyle/>
          <a:p>
            <a:r>
              <a:rPr lang="en-US" sz="2200" dirty="0"/>
              <a:t>an </a:t>
            </a:r>
            <a:r>
              <a:rPr lang="en-US" sz="2200" dirty="0">
                <a:solidFill>
                  <a:srgbClr val="C00000"/>
                </a:solidFill>
              </a:rPr>
              <a:t>acute febrile reaction </a:t>
            </a:r>
            <a:r>
              <a:rPr lang="en-US" sz="2200" dirty="0"/>
              <a:t>accompanied by headache, myalgia, rash, and hypotension.</a:t>
            </a:r>
          </a:p>
          <a:p>
            <a:r>
              <a:rPr lang="en-US" sz="2200" dirty="0"/>
              <a:t>These symptoms are thought to result from the release of large amounts of treponemal lipopolysaccharide from dying spirochetes and an increase in circulating cytokine levels</a:t>
            </a:r>
          </a:p>
          <a:p>
            <a:r>
              <a:rPr lang="en-US" sz="2200" dirty="0">
                <a:solidFill>
                  <a:srgbClr val="FF0000"/>
                </a:solidFill>
              </a:rPr>
              <a:t>The reaction begins within</a:t>
            </a:r>
            <a:r>
              <a:rPr lang="en-US" sz="2200" dirty="0"/>
              <a:t> </a:t>
            </a:r>
            <a:r>
              <a:rPr lang="en-US" sz="2200" dirty="0">
                <a:solidFill>
                  <a:srgbClr val="00B0F0"/>
                </a:solidFill>
              </a:rPr>
              <a:t>one to two hours </a:t>
            </a:r>
            <a:r>
              <a:rPr lang="en-US" sz="2200" dirty="0"/>
              <a:t>of treatment, peaks at </a:t>
            </a:r>
            <a:r>
              <a:rPr lang="en-US" sz="2200" dirty="0">
                <a:solidFill>
                  <a:srgbClr val="00B0F0"/>
                </a:solidFill>
              </a:rPr>
              <a:t>eight hours</a:t>
            </a:r>
            <a:r>
              <a:rPr lang="en-US" sz="2200" dirty="0"/>
              <a:t>, and typically resolves </a:t>
            </a:r>
            <a:r>
              <a:rPr lang="en-US" sz="2200" dirty="0">
                <a:solidFill>
                  <a:srgbClr val="00B0F0"/>
                </a:solidFill>
              </a:rPr>
              <a:t>within 24 to 48 </a:t>
            </a:r>
            <a:r>
              <a:rPr lang="en-US" sz="2200" dirty="0"/>
              <a:t>hours</a:t>
            </a:r>
          </a:p>
          <a:p>
            <a:r>
              <a:rPr lang="en-US" sz="2200" dirty="0"/>
              <a:t>The </a:t>
            </a:r>
            <a:r>
              <a:rPr lang="en-US" sz="2200" dirty="0" err="1"/>
              <a:t>Jarisch-Herxheimer</a:t>
            </a:r>
            <a:r>
              <a:rPr lang="en-US" sz="2200" dirty="0"/>
              <a:t> reaction may also </a:t>
            </a:r>
            <a:r>
              <a:rPr lang="en-US" sz="2200" dirty="0">
                <a:solidFill>
                  <a:srgbClr val="C00000"/>
                </a:solidFill>
              </a:rPr>
              <a:t>precipitate uterine contractions, preterm labor, and/or non reassuring fetal heart rate </a:t>
            </a:r>
            <a:r>
              <a:rPr lang="en-US" sz="2200" dirty="0">
                <a:solidFill>
                  <a:schemeClr val="tx1"/>
                </a:solidFill>
              </a:rPr>
              <a:t>tr</a:t>
            </a:r>
            <a:r>
              <a:rPr lang="en-US" sz="2200" dirty="0"/>
              <a:t>acings in pregnant women so admit women at the time of commencement of treatment for monitoring.</a:t>
            </a:r>
          </a:p>
        </p:txBody>
      </p:sp>
      <p:sp>
        <p:nvSpPr>
          <p:cNvPr id="3" name="Title 2">
            <a:extLst>
              <a:ext uri="{FF2B5EF4-FFF2-40B4-BE49-F238E27FC236}">
                <a16:creationId xmlns:a16="http://schemas.microsoft.com/office/drawing/2014/main" id="{6370CD2D-90FC-4C4C-A1A4-3FC1B9CCA8C5}"/>
              </a:ext>
            </a:extLst>
          </p:cNvPr>
          <p:cNvSpPr>
            <a:spLocks noGrp="1"/>
          </p:cNvSpPr>
          <p:nvPr>
            <p:ph type="title"/>
          </p:nvPr>
        </p:nvSpPr>
        <p:spPr>
          <a:xfrm>
            <a:off x="273054" y="315385"/>
            <a:ext cx="4595276" cy="6137761"/>
          </a:xfrm>
        </p:spPr>
        <p:txBody>
          <a:bodyPr spcFirstLastPara="1" vert="horz" wrap="square" lIns="121920" tIns="60960" rIns="121920" bIns="60960" rtlCol="0" anchor="t" anchorCtr="0">
            <a:normAutofit/>
          </a:bodyPr>
          <a:lstStyle/>
          <a:p>
            <a:pPr algn="l"/>
            <a:r>
              <a:rPr lang="en-US" kern="1200" dirty="0">
                <a:solidFill>
                  <a:schemeClr val="tx1"/>
                </a:solidFill>
                <a:latin typeface="+mj-lt"/>
                <a:ea typeface="+mj-ea"/>
                <a:cs typeface="+mj-cs"/>
              </a:rPr>
              <a:t>POTENTIAL COMPLICATIONS OF TREATMENT: </a:t>
            </a:r>
            <a:r>
              <a:rPr lang="en-US" sz="4800" kern="1200" dirty="0">
                <a:solidFill>
                  <a:schemeClr val="accent6">
                    <a:lumMod val="75000"/>
                  </a:schemeClr>
                </a:solidFill>
                <a:latin typeface="+mj-lt"/>
                <a:ea typeface="+mj-ea"/>
                <a:cs typeface="+mj-cs"/>
              </a:rPr>
              <a:t>JARISCH-HERXHEIMER REACTION febrile</a:t>
            </a:r>
          </a:p>
        </p:txBody>
      </p:sp>
    </p:spTree>
    <p:extLst>
      <p:ext uri="{BB962C8B-B14F-4D97-AF65-F5344CB8AC3E}">
        <p14:creationId xmlns:p14="http://schemas.microsoft.com/office/powerpoint/2010/main" val="7161712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6876" y="1876666"/>
            <a:ext cx="10515600" cy="4416359"/>
          </a:xfrm>
        </p:spPr>
        <p:txBody>
          <a:bodyPr>
            <a:normAutofit/>
          </a:bodyPr>
          <a:lstStyle/>
          <a:p>
            <a:r>
              <a:rPr lang="en-US" dirty="0" err="1">
                <a:solidFill>
                  <a:srgbClr val="FF0000"/>
                </a:solidFill>
              </a:rPr>
              <a:t>Transplacental</a:t>
            </a:r>
            <a:r>
              <a:rPr lang="en-US" dirty="0"/>
              <a:t> transmission of spirochetes</a:t>
            </a:r>
          </a:p>
          <a:p>
            <a:r>
              <a:rPr lang="en-US" dirty="0">
                <a:solidFill>
                  <a:srgbClr val="FF0000"/>
                </a:solidFill>
              </a:rPr>
              <a:t>Direct contact </a:t>
            </a:r>
            <a:r>
              <a:rPr lang="en-US" dirty="0"/>
              <a:t>w/ infectious secretion at</a:t>
            </a:r>
            <a:r>
              <a:rPr lang="ar-JO" dirty="0"/>
              <a:t> </a:t>
            </a:r>
            <a:r>
              <a:rPr lang="en-US" dirty="0"/>
              <a:t>time of birth.</a:t>
            </a:r>
          </a:p>
        </p:txBody>
      </p:sp>
      <p:sp>
        <p:nvSpPr>
          <p:cNvPr id="3" name="Title 2"/>
          <p:cNvSpPr>
            <a:spLocks noGrp="1"/>
          </p:cNvSpPr>
          <p:nvPr>
            <p:ph type="title"/>
          </p:nvPr>
        </p:nvSpPr>
        <p:spPr>
          <a:xfrm>
            <a:off x="541623" y="639219"/>
            <a:ext cx="10515600" cy="844447"/>
          </a:xfrm>
        </p:spPr>
        <p:txBody>
          <a:bodyPr/>
          <a:lstStyle/>
          <a:p>
            <a:r>
              <a:rPr lang="en-US" dirty="0">
                <a:solidFill>
                  <a:schemeClr val="tx2"/>
                </a:solidFill>
              </a:rPr>
              <a:t>Congenital Syphilis</a:t>
            </a:r>
          </a:p>
        </p:txBody>
      </p:sp>
    </p:spTree>
    <p:extLst>
      <p:ext uri="{BB962C8B-B14F-4D97-AF65-F5344CB8AC3E}">
        <p14:creationId xmlns:p14="http://schemas.microsoft.com/office/powerpoint/2010/main" val="2179799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0A7AB073-23E4-4662-AAC4-8E8ECFCCF6BB}"/>
              </a:ext>
            </a:extLst>
          </p:cNvPr>
          <p:cNvSpPr txBox="1">
            <a:spLocks/>
          </p:cNvSpPr>
          <p:nvPr/>
        </p:nvSpPr>
        <p:spPr>
          <a:xfrm>
            <a:off x="128133" y="1000436"/>
            <a:ext cx="11982078" cy="4786323"/>
          </a:xfrm>
          <a:prstGeom prst="rect">
            <a:avLst/>
          </a:prstGeom>
        </p:spPr>
        <p:txBody>
          <a:bodyPr vert="horz" lIns="121920" tIns="60960" rIns="121920" bIns="60960" rtlCol="0">
            <a:noAutofit/>
          </a:bodyPr>
          <a:lstStyle/>
          <a:p>
            <a:pPr marL="380990" indent="-380990" defTabSz="1219170">
              <a:spcBef>
                <a:spcPct val="20000"/>
              </a:spcBef>
              <a:buFont typeface="Wingdings" panose="05000000000000000000" pitchFamily="2" charset="2"/>
              <a:buChar char="v"/>
              <a:defRPr/>
            </a:pPr>
            <a:r>
              <a:rPr lang="en-US" sz="2300" dirty="0">
                <a:solidFill>
                  <a:schemeClr val="tx1">
                    <a:lumMod val="75000"/>
                    <a:lumOff val="25000"/>
                  </a:schemeClr>
                </a:solidFill>
                <a:latin typeface="+mj-lt"/>
              </a:rPr>
              <a:t>Fetal </a:t>
            </a:r>
            <a:r>
              <a:rPr lang="en-US" sz="2300" dirty="0">
                <a:solidFill>
                  <a:schemeClr val="tx1">
                    <a:lumMod val="75000"/>
                    <a:lumOff val="25000"/>
                  </a:schemeClr>
                </a:solidFill>
                <a:latin typeface="+mj-lt"/>
                <a:cs typeface="Akhbar MT" pitchFamily="2" charset="-78"/>
              </a:rPr>
              <a:t>infection should be </a:t>
            </a:r>
            <a:r>
              <a:rPr lang="en-US" sz="2300" dirty="0">
                <a:solidFill>
                  <a:srgbClr val="C00000"/>
                </a:solidFill>
                <a:latin typeface="+mj-lt"/>
                <a:cs typeface="Akhbar MT" pitchFamily="2" charset="-78"/>
              </a:rPr>
              <a:t>suspected if</a:t>
            </a:r>
            <a:r>
              <a:rPr lang="en-US" sz="2300" dirty="0">
                <a:solidFill>
                  <a:schemeClr val="tx1">
                    <a:lumMod val="75000"/>
                    <a:lumOff val="25000"/>
                  </a:schemeClr>
                </a:solidFill>
                <a:latin typeface="+mj-lt"/>
                <a:cs typeface="Akhbar MT" pitchFamily="2" charset="-78"/>
              </a:rPr>
              <a:t> there are characteristic findings on </a:t>
            </a:r>
            <a:r>
              <a:rPr lang="en-US" sz="2300" dirty="0">
                <a:solidFill>
                  <a:schemeClr val="tx1">
                    <a:lumMod val="75000"/>
                    <a:lumOff val="25000"/>
                  </a:schemeClr>
                </a:solidFill>
                <a:latin typeface="+mj-lt"/>
              </a:rPr>
              <a:t>ultrasound examination </a:t>
            </a:r>
            <a:r>
              <a:rPr lang="en-US" sz="2300" dirty="0">
                <a:solidFill>
                  <a:srgbClr val="C00000"/>
                </a:solidFill>
                <a:latin typeface="+mj-lt"/>
              </a:rPr>
              <a:t>after 20 weeks </a:t>
            </a:r>
            <a:r>
              <a:rPr lang="en-US" sz="2300" dirty="0">
                <a:solidFill>
                  <a:schemeClr val="tx1">
                    <a:lumMod val="75000"/>
                    <a:lumOff val="25000"/>
                  </a:schemeClr>
                </a:solidFill>
                <a:latin typeface="+mj-lt"/>
              </a:rPr>
              <a:t>of gestation in a woman with untreated or inadequately treated syphilis.</a:t>
            </a:r>
          </a:p>
          <a:p>
            <a:pPr marL="380990" indent="-380990">
              <a:spcBef>
                <a:spcPct val="20000"/>
              </a:spcBef>
              <a:buFont typeface="Wingdings" panose="05000000000000000000" pitchFamily="2" charset="2"/>
              <a:buChar char="v"/>
              <a:defRPr/>
            </a:pPr>
            <a:r>
              <a:rPr lang="en-US" sz="2300" dirty="0">
                <a:solidFill>
                  <a:schemeClr val="tx1">
                    <a:lumMod val="75000"/>
                    <a:lumOff val="25000"/>
                  </a:schemeClr>
                </a:solidFill>
                <a:latin typeface="+mj-lt"/>
              </a:rPr>
              <a:t>Before 18 to 20 weeks, fetal abnormalities are not usually seen because fetal immunologic immaturity</a:t>
            </a:r>
            <a:endParaRPr lang="ar-JO" sz="2300" dirty="0">
              <a:solidFill>
                <a:schemeClr val="tx1">
                  <a:lumMod val="75000"/>
                  <a:lumOff val="25000"/>
                </a:schemeClr>
              </a:solidFill>
              <a:latin typeface="+mj-lt"/>
            </a:endParaRPr>
          </a:p>
          <a:p>
            <a:pPr lvl="0">
              <a:spcBef>
                <a:spcPct val="20000"/>
              </a:spcBef>
              <a:buClrTx/>
              <a:defRPr/>
            </a:pPr>
            <a:endParaRPr lang="en-US" sz="2300" dirty="0">
              <a:solidFill>
                <a:schemeClr val="tx1">
                  <a:lumMod val="75000"/>
                  <a:lumOff val="25000"/>
                </a:schemeClr>
              </a:solidFill>
              <a:latin typeface="+mj-lt"/>
            </a:endParaRPr>
          </a:p>
          <a:p>
            <a:pPr marL="380990" indent="-380990" defTabSz="1219170">
              <a:spcBef>
                <a:spcPct val="20000"/>
              </a:spcBef>
              <a:buFont typeface="Wingdings" panose="05000000000000000000" pitchFamily="2" charset="2"/>
              <a:buChar char="v"/>
              <a:defRPr/>
            </a:pPr>
            <a:r>
              <a:rPr lang="en-US" sz="2300" b="1" u="sng" dirty="0">
                <a:solidFill>
                  <a:schemeClr val="tx1">
                    <a:lumMod val="75000"/>
                    <a:lumOff val="25000"/>
                  </a:schemeClr>
                </a:solidFill>
                <a:latin typeface="+mj-lt"/>
              </a:rPr>
              <a:t>Findings on ultrasound are nonspecific and include</a:t>
            </a:r>
            <a:r>
              <a:rPr lang="en-US" sz="2300" dirty="0">
                <a:solidFill>
                  <a:schemeClr val="tx1">
                    <a:lumMod val="75000"/>
                    <a:lumOff val="25000"/>
                  </a:schemeClr>
                </a:solidFill>
                <a:latin typeface="+mj-lt"/>
              </a:rPr>
              <a:t>:</a:t>
            </a:r>
          </a:p>
          <a:p>
            <a:pPr marL="380990" indent="-380990" defTabSz="1219170">
              <a:spcBef>
                <a:spcPct val="20000"/>
              </a:spcBef>
              <a:buFont typeface="Wingdings" panose="05000000000000000000" pitchFamily="2" charset="2"/>
              <a:buChar char="Ø"/>
              <a:defRPr/>
            </a:pPr>
            <a:r>
              <a:rPr lang="en-US" sz="2300" u="sng" dirty="0">
                <a:solidFill>
                  <a:srgbClr val="FF0000"/>
                </a:solidFill>
                <a:latin typeface="+mj-lt"/>
              </a:rPr>
              <a:t>Hepatomegaly, </a:t>
            </a:r>
            <a:r>
              <a:rPr lang="en-US" sz="2300" dirty="0">
                <a:solidFill>
                  <a:schemeClr val="tx1">
                    <a:lumMod val="75000"/>
                    <a:lumOff val="25000"/>
                  </a:schemeClr>
                </a:solidFill>
                <a:latin typeface="+mj-lt"/>
              </a:rPr>
              <a:t>defined as liver length &gt;95 percentile for gestational age (70 to 80 %)</a:t>
            </a:r>
          </a:p>
          <a:p>
            <a:pPr marL="380990" indent="-380990" defTabSz="1219170">
              <a:spcBef>
                <a:spcPct val="20000"/>
              </a:spcBef>
              <a:buFont typeface="Wingdings" panose="05000000000000000000" pitchFamily="2" charset="2"/>
              <a:buChar char="Ø"/>
              <a:defRPr/>
            </a:pPr>
            <a:r>
              <a:rPr lang="en-US" sz="2300" u="sng" dirty="0" err="1">
                <a:solidFill>
                  <a:srgbClr val="FF0000"/>
                </a:solidFill>
                <a:latin typeface="+mj-lt"/>
              </a:rPr>
              <a:t>Placentomegaly</a:t>
            </a:r>
            <a:r>
              <a:rPr lang="en-US" sz="2300" u="sng" dirty="0">
                <a:solidFill>
                  <a:srgbClr val="FF0000"/>
                </a:solidFill>
                <a:latin typeface="+mj-lt"/>
              </a:rPr>
              <a:t>, </a:t>
            </a:r>
            <a:r>
              <a:rPr lang="en-US" sz="2300" dirty="0">
                <a:solidFill>
                  <a:schemeClr val="tx1">
                    <a:lumMod val="75000"/>
                    <a:lumOff val="25000"/>
                  </a:schemeClr>
                </a:solidFill>
                <a:latin typeface="+mj-lt"/>
              </a:rPr>
              <a:t>defined as placental thickness &gt;2 standard deviations above mean for gestational age (27 %)</a:t>
            </a:r>
          </a:p>
          <a:p>
            <a:pPr marL="380990" indent="-380990" defTabSz="1219170">
              <a:spcBef>
                <a:spcPct val="20000"/>
              </a:spcBef>
              <a:buFont typeface="Wingdings" panose="05000000000000000000" pitchFamily="2" charset="2"/>
              <a:buChar char="Ø"/>
              <a:defRPr/>
            </a:pPr>
            <a:r>
              <a:rPr lang="en-US" sz="2300" dirty="0">
                <a:solidFill>
                  <a:srgbClr val="FF0000"/>
                </a:solidFill>
                <a:latin typeface="+mj-lt"/>
              </a:rPr>
              <a:t>Anemia</a:t>
            </a:r>
            <a:r>
              <a:rPr lang="en-US" sz="2300" dirty="0">
                <a:solidFill>
                  <a:schemeClr val="tx1">
                    <a:lumMod val="75000"/>
                    <a:lumOff val="25000"/>
                  </a:schemeClr>
                </a:solidFill>
                <a:latin typeface="+mj-lt"/>
              </a:rPr>
              <a:t>, based on Doppler middle cerebral artery peak systolic velocity &gt;1.5 multiples of the median (33 %)</a:t>
            </a:r>
          </a:p>
          <a:p>
            <a:pPr marL="380990" indent="-380990" defTabSz="1219170">
              <a:spcBef>
                <a:spcPct val="20000"/>
              </a:spcBef>
              <a:buFont typeface="Wingdings" panose="05000000000000000000" pitchFamily="2" charset="2"/>
              <a:buChar char="Ø"/>
              <a:defRPr/>
            </a:pPr>
            <a:r>
              <a:rPr lang="en-US" sz="2300" dirty="0" err="1">
                <a:solidFill>
                  <a:srgbClr val="FF0000"/>
                </a:solidFill>
                <a:latin typeface="+mj-lt"/>
              </a:rPr>
              <a:t>Polyhydramnios</a:t>
            </a:r>
            <a:r>
              <a:rPr lang="en-US" sz="2300" dirty="0">
                <a:solidFill>
                  <a:srgbClr val="FF0000"/>
                </a:solidFill>
                <a:latin typeface="+mj-lt"/>
              </a:rPr>
              <a:t> </a:t>
            </a:r>
            <a:r>
              <a:rPr lang="en-US" sz="2300" dirty="0">
                <a:solidFill>
                  <a:schemeClr val="tx1">
                    <a:lumMod val="75000"/>
                    <a:lumOff val="25000"/>
                  </a:schemeClr>
                </a:solidFill>
                <a:latin typeface="+mj-lt"/>
              </a:rPr>
              <a:t>(12 %)</a:t>
            </a:r>
          </a:p>
          <a:p>
            <a:pPr marL="380990" indent="-380990" defTabSz="1219170">
              <a:spcBef>
                <a:spcPct val="20000"/>
              </a:spcBef>
              <a:buFont typeface="Wingdings" panose="05000000000000000000" pitchFamily="2" charset="2"/>
              <a:buChar char="Ø"/>
              <a:defRPr/>
            </a:pPr>
            <a:r>
              <a:rPr lang="en-US" sz="2300" dirty="0">
                <a:solidFill>
                  <a:srgbClr val="FF0000"/>
                </a:solidFill>
                <a:latin typeface="+mj-lt"/>
              </a:rPr>
              <a:t>Ascites or </a:t>
            </a:r>
            <a:r>
              <a:rPr lang="en-US" sz="2300" dirty="0" err="1">
                <a:solidFill>
                  <a:srgbClr val="FF0000"/>
                </a:solidFill>
                <a:latin typeface="+mj-lt"/>
              </a:rPr>
              <a:t>hydrops</a:t>
            </a:r>
            <a:r>
              <a:rPr lang="en-US" sz="2300" dirty="0">
                <a:solidFill>
                  <a:srgbClr val="FF0000"/>
                </a:solidFill>
                <a:latin typeface="+mj-lt"/>
              </a:rPr>
              <a:t> </a:t>
            </a:r>
            <a:r>
              <a:rPr lang="en-US" sz="2300" dirty="0">
                <a:solidFill>
                  <a:schemeClr val="tx1">
                    <a:lumMod val="75000"/>
                    <a:lumOff val="25000"/>
                  </a:schemeClr>
                </a:solidFill>
                <a:latin typeface="+mj-lt"/>
              </a:rPr>
              <a:t>(10 %)</a:t>
            </a:r>
            <a:br>
              <a:rPr lang="en-US" sz="2300" dirty="0">
                <a:solidFill>
                  <a:schemeClr val="tx1">
                    <a:lumMod val="75000"/>
                    <a:lumOff val="25000"/>
                  </a:schemeClr>
                </a:solidFill>
                <a:latin typeface="+mj-lt"/>
              </a:rPr>
            </a:br>
            <a:endParaRPr lang="en-US" sz="2300" dirty="0">
              <a:solidFill>
                <a:schemeClr val="tx1">
                  <a:lumMod val="75000"/>
                  <a:lumOff val="25000"/>
                </a:schemeClr>
              </a:solidFill>
              <a:latin typeface="+mj-lt"/>
            </a:endParaRPr>
          </a:p>
          <a:p>
            <a:pPr marL="380990" indent="-380990" defTabSz="1219170">
              <a:spcBef>
                <a:spcPct val="20000"/>
              </a:spcBef>
              <a:buFont typeface="Arial" panose="020B0604020202020204" pitchFamily="34" charset="0"/>
              <a:buChar char="•"/>
              <a:defRPr/>
            </a:pPr>
            <a:r>
              <a:rPr lang="en-US" sz="2300" dirty="0">
                <a:solidFill>
                  <a:schemeClr val="tx1">
                    <a:lumMod val="75000"/>
                    <a:lumOff val="25000"/>
                  </a:schemeClr>
                </a:solidFill>
                <a:latin typeface="+mj-lt"/>
              </a:rPr>
              <a:t>Hepatomegaly and </a:t>
            </a:r>
            <a:r>
              <a:rPr lang="en-US" sz="2300" dirty="0" err="1">
                <a:solidFill>
                  <a:schemeClr val="tx1">
                    <a:lumMod val="75000"/>
                    <a:lumOff val="25000"/>
                  </a:schemeClr>
                </a:solidFill>
                <a:latin typeface="+mj-lt"/>
              </a:rPr>
              <a:t>placentomegaly</a:t>
            </a:r>
            <a:r>
              <a:rPr lang="en-US" sz="2300" dirty="0">
                <a:solidFill>
                  <a:schemeClr val="tx1">
                    <a:lumMod val="75000"/>
                    <a:lumOff val="25000"/>
                  </a:schemeClr>
                </a:solidFill>
                <a:latin typeface="+mj-lt"/>
              </a:rPr>
              <a:t> are </a:t>
            </a:r>
            <a:r>
              <a:rPr lang="en-US" sz="2300" dirty="0">
                <a:solidFill>
                  <a:srgbClr val="C00000"/>
                </a:solidFill>
                <a:latin typeface="+mj-lt"/>
              </a:rPr>
              <a:t>early findings. </a:t>
            </a:r>
          </a:p>
          <a:p>
            <a:pPr marL="380990" indent="-380990" defTabSz="1219170">
              <a:spcBef>
                <a:spcPct val="20000"/>
              </a:spcBef>
              <a:buFont typeface="Arial" panose="020B0604020202020204" pitchFamily="34" charset="0"/>
              <a:buChar char="•"/>
              <a:defRPr/>
            </a:pPr>
            <a:r>
              <a:rPr lang="en-US" sz="2300" dirty="0">
                <a:solidFill>
                  <a:schemeClr val="tx1">
                    <a:lumMod val="75000"/>
                    <a:lumOff val="25000"/>
                  </a:schemeClr>
                </a:solidFill>
                <a:latin typeface="+mj-lt"/>
              </a:rPr>
              <a:t>Anemia, ascites, and </a:t>
            </a:r>
            <a:r>
              <a:rPr lang="en-US" sz="2300" dirty="0" err="1">
                <a:solidFill>
                  <a:schemeClr val="tx1">
                    <a:lumMod val="75000"/>
                    <a:lumOff val="25000"/>
                  </a:schemeClr>
                </a:solidFill>
                <a:latin typeface="+mj-lt"/>
              </a:rPr>
              <a:t>hydrops</a:t>
            </a:r>
            <a:r>
              <a:rPr lang="en-US" sz="2300" dirty="0">
                <a:solidFill>
                  <a:schemeClr val="tx1">
                    <a:lumMod val="75000"/>
                    <a:lumOff val="25000"/>
                  </a:schemeClr>
                </a:solidFill>
                <a:latin typeface="+mj-lt"/>
              </a:rPr>
              <a:t> </a:t>
            </a:r>
            <a:r>
              <a:rPr lang="en-US" sz="2300" dirty="0">
                <a:solidFill>
                  <a:srgbClr val="C00000"/>
                </a:solidFill>
                <a:latin typeface="+mj-lt"/>
              </a:rPr>
              <a:t>occur later</a:t>
            </a:r>
            <a:r>
              <a:rPr lang="en-US" sz="2300" dirty="0">
                <a:solidFill>
                  <a:schemeClr val="tx1">
                    <a:lumMod val="75000"/>
                    <a:lumOff val="25000"/>
                  </a:schemeClr>
                </a:solidFill>
                <a:latin typeface="+mj-lt"/>
              </a:rPr>
              <a:t> in the course of infection</a:t>
            </a:r>
          </a:p>
        </p:txBody>
      </p:sp>
      <p:sp>
        <p:nvSpPr>
          <p:cNvPr id="19" name="مستطيل 18"/>
          <p:cNvSpPr/>
          <p:nvPr/>
        </p:nvSpPr>
        <p:spPr>
          <a:xfrm>
            <a:off x="1728708" y="-29023"/>
            <a:ext cx="9247776" cy="861774"/>
          </a:xfrm>
          <a:prstGeom prst="rect">
            <a:avLst/>
          </a:prstGeom>
          <a:noFill/>
        </p:spPr>
        <p:txBody>
          <a:bodyPr wrap="square" lIns="121920" tIns="60960" rIns="121920" bIns="60960">
            <a:spAutoFit/>
          </a:bodyPr>
          <a:lstStyle/>
          <a:p>
            <a:pPr algn="ctr"/>
            <a:r>
              <a:rPr lang="en-US" sz="4800" b="1" dirty="0">
                <a:solidFill>
                  <a:schemeClr val="tx2"/>
                </a:solidFill>
              </a:rPr>
              <a:t>Prenatal (fetal) diagnosis</a:t>
            </a:r>
            <a:endParaRPr lang="ar-SA" sz="4800" b="1" dirty="0">
              <a:ln w="10541" cmpd="sng">
                <a:solidFill>
                  <a:schemeClr val="accent1">
                    <a:shade val="88000"/>
                    <a:satMod val="110000"/>
                  </a:schemeClr>
                </a:solidFill>
                <a:prstDash val="solid"/>
              </a:ln>
              <a:solidFill>
                <a:schemeClr val="tx2"/>
              </a:solidFill>
            </a:endParaRPr>
          </a:p>
        </p:txBody>
      </p:sp>
    </p:spTree>
    <p:extLst>
      <p:ext uri="{BB962C8B-B14F-4D97-AF65-F5344CB8AC3E}">
        <p14:creationId xmlns:p14="http://schemas.microsoft.com/office/powerpoint/2010/main" val="2196148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 y="171449"/>
            <a:ext cx="11684000" cy="6400801"/>
          </a:xfrm>
          <a:prstGeom prst="rect">
            <a:avLst/>
          </a:prstGeom>
        </p:spPr>
      </p:pic>
    </p:spTree>
    <p:extLst>
      <p:ext uri="{BB962C8B-B14F-4D97-AF65-F5344CB8AC3E}">
        <p14:creationId xmlns:p14="http://schemas.microsoft.com/office/powerpoint/2010/main" val="144145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952400" y="721133"/>
            <a:ext cx="10287200" cy="624000"/>
          </a:xfrm>
          <a:prstGeom prst="rect">
            <a:avLst/>
          </a:prstGeom>
        </p:spPr>
        <p:txBody>
          <a:bodyPr spcFirstLastPara="1" wrap="square" lIns="121900" tIns="121900" rIns="121900" bIns="121900" anchor="t" anchorCtr="0">
            <a:noAutofit/>
          </a:bodyPr>
          <a:lstStyle/>
          <a:p>
            <a:r>
              <a:rPr lang="en-US" b="1" i="0" u="none" strike="noStrike" dirty="0">
                <a:solidFill>
                  <a:srgbClr val="343536"/>
                </a:solidFill>
                <a:effectLst/>
                <a:latin typeface="Source Sans Pro" panose="020F0502020204030204" pitchFamily="34" charset="0"/>
              </a:rPr>
              <a:t>Are TORCH infections contagious?</a:t>
            </a:r>
          </a:p>
        </p:txBody>
      </p:sp>
      <p:sp>
        <p:nvSpPr>
          <p:cNvPr id="142" name="Google Shape;142;p17"/>
          <p:cNvSpPr txBox="1">
            <a:spLocks noGrp="1"/>
          </p:cNvSpPr>
          <p:nvPr>
            <p:ph type="subTitle" idx="1"/>
          </p:nvPr>
        </p:nvSpPr>
        <p:spPr>
          <a:xfrm>
            <a:off x="952400" y="1609067"/>
            <a:ext cx="10287200" cy="4530400"/>
          </a:xfrm>
          <a:prstGeom prst="rect">
            <a:avLst/>
          </a:prstGeom>
        </p:spPr>
        <p:txBody>
          <a:bodyPr spcFirstLastPara="1" wrap="square" lIns="121900" tIns="121900" rIns="121900" bIns="121900" anchor="t" anchorCtr="0">
            <a:noAutofit/>
          </a:bodyPr>
          <a:lstStyle/>
          <a:p>
            <a:pPr marL="243834" indent="-274313">
              <a:buClr>
                <a:schemeClr val="dk2"/>
              </a:buClr>
              <a:buSzPts val="1800"/>
              <a:buChar char="●"/>
            </a:pPr>
            <a:r>
              <a:rPr lang="en-US" sz="2667" dirty="0">
                <a:solidFill>
                  <a:srgbClr val="343536"/>
                </a:solidFill>
                <a:latin typeface="Source Sans Pro" panose="020F0502020204030204" pitchFamily="34" charset="0"/>
              </a:rPr>
              <a:t>Yes, TORCH infections are contagious and spread easily.</a:t>
            </a:r>
            <a:endParaRPr sz="1867" dirty="0">
              <a:solidFill>
                <a:schemeClr val="accent3">
                  <a:lumMod val="50000"/>
                </a:schemeClr>
              </a:solidFill>
            </a:endParaRPr>
          </a:p>
        </p:txBody>
      </p:sp>
    </p:spTree>
    <p:extLst>
      <p:ext uri="{BB962C8B-B14F-4D97-AF65-F5344CB8AC3E}">
        <p14:creationId xmlns:p14="http://schemas.microsoft.com/office/powerpoint/2010/main" val="3120993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363"/>
        <p:cNvGrpSpPr/>
        <p:nvPr/>
      </p:nvGrpSpPr>
      <p:grpSpPr>
        <a:xfrm>
          <a:off x="0" y="0"/>
          <a:ext cx="0" cy="0"/>
          <a:chOff x="0" y="0"/>
          <a:chExt cx="0" cy="0"/>
        </a:xfrm>
      </p:grpSpPr>
      <p:sp>
        <p:nvSpPr>
          <p:cNvPr id="14364" name="Google Shape;14364;p2"/>
          <p:cNvSpPr txBox="1">
            <a:spLocks noGrp="1"/>
          </p:cNvSpPr>
          <p:nvPr>
            <p:ph type="body" idx="1"/>
          </p:nvPr>
        </p:nvSpPr>
        <p:spPr>
          <a:xfrm>
            <a:off x="826876" y="2311400"/>
            <a:ext cx="10515600" cy="3836400"/>
          </a:xfrm>
          <a:prstGeom prst="rect">
            <a:avLst/>
          </a:prstGeom>
          <a:noFill/>
          <a:ln>
            <a:noFill/>
          </a:ln>
        </p:spPr>
        <p:txBody>
          <a:bodyPr spcFirstLastPara="1" wrap="square" lIns="121900" tIns="121900" rIns="121900" bIns="121900" anchor="t" anchorCtr="0">
            <a:normAutofit/>
          </a:bodyPr>
          <a:lstStyle/>
          <a:p>
            <a:pPr marL="609585" indent="-304792">
              <a:buNone/>
            </a:pPr>
            <a:endParaRPr sz="8000" b="1" dirty="0"/>
          </a:p>
        </p:txBody>
      </p:sp>
      <p:sp>
        <p:nvSpPr>
          <p:cNvPr id="14366" name="Google Shape;14366;p2"/>
          <p:cNvSpPr/>
          <p:nvPr/>
        </p:nvSpPr>
        <p:spPr>
          <a:xfrm>
            <a:off x="13" y="1019393"/>
            <a:ext cx="12191999" cy="5588000"/>
          </a:xfrm>
          <a:prstGeom prst="rect">
            <a:avLst/>
          </a:prstGeom>
          <a:noFill/>
          <a:ln>
            <a:noFill/>
          </a:ln>
        </p:spPr>
        <p:txBody>
          <a:bodyPr/>
          <a:lstStyle/>
          <a:p>
            <a:endParaRPr lang="en-US"/>
          </a:p>
        </p:txBody>
      </p:sp>
      <p:pic>
        <p:nvPicPr>
          <p:cNvPr id="2" name="Picture 1"/>
          <p:cNvPicPr>
            <a:picLocks noChangeAspect="1"/>
          </p:cNvPicPr>
          <p:nvPr/>
        </p:nvPicPr>
        <p:blipFill>
          <a:blip r:embed="rId3"/>
          <a:stretch>
            <a:fillRect/>
          </a:stretch>
        </p:blipFill>
        <p:spPr>
          <a:xfrm>
            <a:off x="0" y="1"/>
            <a:ext cx="12192011" cy="6687345"/>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1509EB-A249-4E5B-BD83-5041DBD50BC7}"/>
              </a:ext>
            </a:extLst>
          </p:cNvPr>
          <p:cNvSpPr>
            <a:spLocks noGrp="1"/>
          </p:cNvSpPr>
          <p:nvPr>
            <p:ph idx="1"/>
          </p:nvPr>
        </p:nvSpPr>
        <p:spPr>
          <a:xfrm>
            <a:off x="4404243" y="288486"/>
            <a:ext cx="7787757" cy="6281031"/>
          </a:xfrm>
        </p:spPr>
        <p:txBody>
          <a:bodyPr spcFirstLastPara="1" vert="horz" wrap="square" lIns="121920" tIns="60960" rIns="121920" bIns="60960" rtlCol="0" anchor="t" anchorCtr="0">
            <a:noAutofit/>
          </a:bodyPr>
          <a:lstStyle/>
          <a:p>
            <a:r>
              <a:rPr lang="en-US" sz="2000" dirty="0">
                <a:latin typeface="+mj-lt"/>
              </a:rPr>
              <a:t>Maternal penicillin treatment </a:t>
            </a:r>
            <a:r>
              <a:rPr lang="en-US" sz="2000" dirty="0">
                <a:solidFill>
                  <a:srgbClr val="C00000"/>
                </a:solidFill>
                <a:latin typeface="+mj-lt"/>
              </a:rPr>
              <a:t>is curative</a:t>
            </a:r>
            <a:r>
              <a:rPr lang="en-US" sz="2000" dirty="0">
                <a:latin typeface="+mj-lt"/>
              </a:rPr>
              <a:t> for fetal infection in most cases.</a:t>
            </a:r>
          </a:p>
          <a:p>
            <a:pPr algn="l">
              <a:buNone/>
            </a:pPr>
            <a:endParaRPr lang="en-US" sz="2000" dirty="0">
              <a:latin typeface="+mj-lt"/>
            </a:endParaRPr>
          </a:p>
          <a:p>
            <a:pPr algn="l">
              <a:buFont typeface="Wingdings" panose="05000000000000000000" pitchFamily="2" charset="2"/>
              <a:buChar char="v"/>
            </a:pPr>
            <a:r>
              <a:rPr lang="en-US" sz="2000" b="1" dirty="0">
                <a:latin typeface="+mj-lt"/>
              </a:rPr>
              <a:t>the following characteristics were more likely inadequately treated women who went on to have congenitally infected infants</a:t>
            </a:r>
            <a:r>
              <a:rPr lang="en-US" sz="2000" dirty="0">
                <a:latin typeface="+mj-lt"/>
              </a:rPr>
              <a:t>:</a:t>
            </a:r>
          </a:p>
          <a:p>
            <a:pPr marL="194728" indent="0">
              <a:buNone/>
            </a:pPr>
            <a:endParaRPr lang="en-US" sz="2000" dirty="0">
              <a:latin typeface="+mj-lt"/>
            </a:endParaRPr>
          </a:p>
          <a:p>
            <a:pPr marL="804313" indent="-609585">
              <a:lnSpc>
                <a:spcPct val="120000"/>
              </a:lnSpc>
              <a:buFont typeface="+mj-lt"/>
              <a:buAutoNum type="arabicPeriod"/>
            </a:pPr>
            <a:r>
              <a:rPr lang="en-US" sz="2000" dirty="0">
                <a:latin typeface="+mj-lt"/>
              </a:rPr>
              <a:t>High nontreponemal titer at treatment and delivery</a:t>
            </a:r>
          </a:p>
          <a:p>
            <a:pPr marL="804313" indent="-609585">
              <a:lnSpc>
                <a:spcPct val="120000"/>
              </a:lnSpc>
              <a:buFont typeface="+mj-lt"/>
              <a:buAutoNum type="arabicPeriod"/>
            </a:pPr>
            <a:r>
              <a:rPr lang="en-US" sz="2000" dirty="0">
                <a:latin typeface="+mj-lt"/>
              </a:rPr>
              <a:t>Delivery ≤36 weeks </a:t>
            </a:r>
          </a:p>
          <a:p>
            <a:pPr marL="804313" indent="-609585">
              <a:lnSpc>
                <a:spcPct val="120000"/>
              </a:lnSpc>
              <a:buFont typeface="+mj-lt"/>
              <a:buAutoNum type="arabicPeriod"/>
            </a:pPr>
            <a:r>
              <a:rPr lang="en-US" sz="2000" dirty="0">
                <a:latin typeface="+mj-lt"/>
              </a:rPr>
              <a:t>Early stage infection </a:t>
            </a:r>
          </a:p>
          <a:p>
            <a:pPr marL="804313" indent="-609585">
              <a:lnSpc>
                <a:spcPct val="120000"/>
              </a:lnSpc>
              <a:buFont typeface="+mj-lt"/>
              <a:buAutoNum type="arabicPeriod"/>
            </a:pPr>
            <a:r>
              <a:rPr lang="en-US" sz="2000" dirty="0">
                <a:latin typeface="+mj-lt"/>
              </a:rPr>
              <a:t>Short interval (≤30 days) between treatment and delivery</a:t>
            </a:r>
          </a:p>
          <a:p>
            <a:pPr algn="l">
              <a:buNone/>
            </a:pPr>
            <a:endParaRPr lang="en-US" sz="2000" dirty="0">
              <a:latin typeface="+mj-lt"/>
            </a:endParaRPr>
          </a:p>
          <a:p>
            <a:pPr algn="l">
              <a:lnSpc>
                <a:spcPct val="120000"/>
              </a:lnSpc>
              <a:buNone/>
            </a:pPr>
            <a:endParaRPr lang="en-US" sz="2000" dirty="0">
              <a:latin typeface="+mj-lt"/>
            </a:endParaRPr>
          </a:p>
          <a:p>
            <a:pPr>
              <a:lnSpc>
                <a:spcPct val="120000"/>
              </a:lnSpc>
            </a:pPr>
            <a:r>
              <a:rPr lang="en-US" sz="2000" dirty="0">
                <a:latin typeface="+mj-lt"/>
              </a:rPr>
              <a:t>Follow Up Newborns should be closely screened at follow up visits for signs of late syphilis</a:t>
            </a:r>
          </a:p>
          <a:p>
            <a:pPr>
              <a:lnSpc>
                <a:spcPct val="120000"/>
              </a:lnSpc>
            </a:pPr>
            <a:r>
              <a:rPr lang="en-US" sz="2000" dirty="0">
                <a:latin typeface="+mj-lt"/>
              </a:rPr>
              <a:t>Follow up VDRL/RPR titers Repeated </a:t>
            </a:r>
            <a:r>
              <a:rPr lang="en-US" sz="2000" dirty="0">
                <a:solidFill>
                  <a:srgbClr val="00B050"/>
                </a:solidFill>
                <a:latin typeface="+mj-lt"/>
              </a:rPr>
              <a:t>every 2-3 months </a:t>
            </a:r>
            <a:r>
              <a:rPr lang="en-US" sz="2000" dirty="0">
                <a:latin typeface="+mj-lt"/>
              </a:rPr>
              <a:t>until test non-reactive or titer decreased four-fold.</a:t>
            </a:r>
          </a:p>
          <a:p>
            <a:pPr>
              <a:lnSpc>
                <a:spcPct val="120000"/>
              </a:lnSpc>
            </a:pPr>
            <a:r>
              <a:rPr lang="en-US" sz="2000" dirty="0">
                <a:latin typeface="+mj-lt"/>
              </a:rPr>
              <a:t>Titers should decline </a:t>
            </a:r>
            <a:r>
              <a:rPr lang="en-US" sz="2000" dirty="0">
                <a:solidFill>
                  <a:srgbClr val="00B050"/>
                </a:solidFill>
                <a:latin typeface="+mj-lt"/>
              </a:rPr>
              <a:t>by 3mo </a:t>
            </a:r>
            <a:r>
              <a:rPr lang="en-US" sz="2000" dirty="0">
                <a:latin typeface="+mj-lt"/>
              </a:rPr>
              <a:t>and be non-reactive </a:t>
            </a:r>
            <a:r>
              <a:rPr lang="en-US" sz="2000" dirty="0">
                <a:solidFill>
                  <a:srgbClr val="00B050"/>
                </a:solidFill>
                <a:latin typeface="+mj-lt"/>
              </a:rPr>
              <a:t>by 6 months</a:t>
            </a:r>
          </a:p>
          <a:p>
            <a:endParaRPr lang="en-US" sz="2000" dirty="0">
              <a:solidFill>
                <a:schemeClr val="tx1"/>
              </a:solidFill>
              <a:latin typeface="+mj-lt"/>
            </a:endParaRPr>
          </a:p>
        </p:txBody>
      </p:sp>
      <p:sp>
        <p:nvSpPr>
          <p:cNvPr id="3" name="Title 2">
            <a:extLst>
              <a:ext uri="{FF2B5EF4-FFF2-40B4-BE49-F238E27FC236}">
                <a16:creationId xmlns:a16="http://schemas.microsoft.com/office/drawing/2014/main" id="{47B96B49-67D8-4770-AAEB-1B2F234C302E}"/>
              </a:ext>
            </a:extLst>
          </p:cNvPr>
          <p:cNvSpPr>
            <a:spLocks noGrp="1"/>
          </p:cNvSpPr>
          <p:nvPr>
            <p:ph type="title"/>
          </p:nvPr>
        </p:nvSpPr>
        <p:spPr>
          <a:xfrm>
            <a:off x="442180" y="418787"/>
            <a:ext cx="3962061" cy="5550213"/>
          </a:xfrm>
        </p:spPr>
        <p:txBody>
          <a:bodyPr spcFirstLastPara="1" vert="horz" wrap="square" lIns="121920" tIns="60960" rIns="121920" bIns="60960" rtlCol="0" anchor="t" anchorCtr="0">
            <a:normAutofit fontScale="90000"/>
          </a:bodyPr>
          <a:lstStyle/>
          <a:p>
            <a:pPr algn="l"/>
            <a:r>
              <a:rPr lang="en-US" sz="4800" dirty="0">
                <a:solidFill>
                  <a:schemeClr val="tx1"/>
                </a:solidFill>
              </a:rPr>
              <a:t>Fetal treatment and treatment failure</a:t>
            </a:r>
            <a:br>
              <a:rPr lang="en-US" sz="4800" dirty="0">
                <a:solidFill>
                  <a:schemeClr val="tx1"/>
                </a:solidFill>
              </a:rPr>
            </a:br>
            <a:br>
              <a:rPr lang="en-US" sz="4800" dirty="0">
                <a:solidFill>
                  <a:schemeClr val="tx1"/>
                </a:solidFill>
              </a:rPr>
            </a:br>
            <a:br>
              <a:rPr lang="en-US" sz="4800" dirty="0">
                <a:solidFill>
                  <a:schemeClr val="tx1"/>
                </a:solidFill>
              </a:rPr>
            </a:br>
            <a:r>
              <a:rPr lang="en-US" sz="4800" dirty="0">
                <a:solidFill>
                  <a:schemeClr val="tx1"/>
                </a:solidFill>
              </a:rPr>
              <a:t> Follow Up Newborns </a:t>
            </a:r>
          </a:p>
        </p:txBody>
      </p:sp>
    </p:spTree>
    <p:extLst>
      <p:ext uri="{BB962C8B-B14F-4D97-AF65-F5344CB8AC3E}">
        <p14:creationId xmlns:p14="http://schemas.microsoft.com/office/powerpoint/2010/main" val="9652106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85A7B98C-5197-5D54-F55E-0C7B0017A98B}"/>
              </a:ext>
            </a:extLst>
          </p:cNvPr>
          <p:cNvPicPr>
            <a:picLocks noChangeAspect="1"/>
          </p:cNvPicPr>
          <p:nvPr/>
        </p:nvPicPr>
        <p:blipFill>
          <a:blip r:embed="rId2"/>
          <a:srcRect t="10097" r="-1" b="10095"/>
          <a:stretch/>
        </p:blipFill>
        <p:spPr>
          <a:xfrm>
            <a:off x="1524" y="10"/>
            <a:ext cx="12188952" cy="6857990"/>
          </a:xfrm>
          <a:prstGeom prst="rect">
            <a:avLst/>
          </a:prstGeom>
        </p:spPr>
      </p:pic>
      <p:sp>
        <p:nvSpPr>
          <p:cNvPr id="22" name="Freeform: Shape 21">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0FFFDFF-F651-7159-25A4-A2868908AE42}"/>
              </a:ext>
            </a:extLst>
          </p:cNvPr>
          <p:cNvSpPr>
            <a:spLocks noGrp="1"/>
          </p:cNvSpPr>
          <p:nvPr>
            <p:ph type="ctrTitle"/>
          </p:nvPr>
        </p:nvSpPr>
        <p:spPr>
          <a:xfrm>
            <a:off x="2190750" y="1346268"/>
            <a:ext cx="7810500" cy="3125338"/>
          </a:xfrm>
        </p:spPr>
        <p:txBody>
          <a:bodyPr anchor="b">
            <a:normAutofit/>
          </a:bodyPr>
          <a:lstStyle/>
          <a:p>
            <a:pPr algn="ctr"/>
            <a:r>
              <a:rPr lang="en-US" sz="7200"/>
              <a:t>Varicella-Zoster virus</a:t>
            </a:r>
          </a:p>
        </p:txBody>
      </p:sp>
      <p:sp>
        <p:nvSpPr>
          <p:cNvPr id="3" name="Subtitle 2">
            <a:extLst>
              <a:ext uri="{FF2B5EF4-FFF2-40B4-BE49-F238E27FC236}">
                <a16:creationId xmlns:a16="http://schemas.microsoft.com/office/drawing/2014/main" id="{AAB9AF6F-2A78-BEAB-60C6-83FBAD7DC4A0}"/>
              </a:ext>
            </a:extLst>
          </p:cNvPr>
          <p:cNvSpPr>
            <a:spLocks noGrp="1"/>
          </p:cNvSpPr>
          <p:nvPr>
            <p:ph type="subTitle" idx="1"/>
          </p:nvPr>
        </p:nvSpPr>
        <p:spPr>
          <a:xfrm>
            <a:off x="2619375" y="4471607"/>
            <a:ext cx="6953250" cy="862394"/>
          </a:xfrm>
        </p:spPr>
        <p:txBody>
          <a:bodyPr anchor="t">
            <a:normAutofit/>
          </a:bodyPr>
          <a:lstStyle/>
          <a:p>
            <a:pPr algn="ctr"/>
            <a:r>
              <a:rPr lang="en-US" dirty="0"/>
              <a:t>Raghad Amr</a:t>
            </a:r>
          </a:p>
        </p:txBody>
      </p:sp>
    </p:spTree>
    <p:extLst>
      <p:ext uri="{BB962C8B-B14F-4D97-AF65-F5344CB8AC3E}">
        <p14:creationId xmlns:p14="http://schemas.microsoft.com/office/powerpoint/2010/main" val="32680156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EE5050DF-E80D-BD31-76FA-9F9C6F168068}"/>
              </a:ext>
            </a:extLst>
          </p:cNvPr>
          <p:cNvSpPr>
            <a:spLocks noGrp="1"/>
          </p:cNvSpPr>
          <p:nvPr>
            <p:ph type="title"/>
          </p:nvPr>
        </p:nvSpPr>
        <p:spPr>
          <a:xfrm>
            <a:off x="285386" y="74614"/>
            <a:ext cx="8492854" cy="1344612"/>
          </a:xfrm>
        </p:spPr>
        <p:txBody>
          <a:bodyPr anchor="ctr">
            <a:normAutofit/>
          </a:bodyPr>
          <a:lstStyle/>
          <a:p>
            <a:r>
              <a:rPr lang="en-US" dirty="0"/>
              <a:t>Varicella-zoster virus </a:t>
            </a:r>
          </a:p>
        </p:txBody>
      </p:sp>
      <p:sp>
        <p:nvSpPr>
          <p:cNvPr id="3" name="Content Placeholder 2">
            <a:extLst>
              <a:ext uri="{FF2B5EF4-FFF2-40B4-BE49-F238E27FC236}">
                <a16:creationId xmlns:a16="http://schemas.microsoft.com/office/drawing/2014/main" id="{52497FAB-CE48-2831-B9DD-19EF65AB11CC}"/>
              </a:ext>
            </a:extLst>
          </p:cNvPr>
          <p:cNvSpPr>
            <a:spLocks noGrp="1"/>
          </p:cNvSpPr>
          <p:nvPr>
            <p:ph idx="1"/>
          </p:nvPr>
        </p:nvSpPr>
        <p:spPr>
          <a:xfrm>
            <a:off x="285386" y="1304622"/>
            <a:ext cx="9272132" cy="5276728"/>
          </a:xfrm>
        </p:spPr>
        <p:txBody>
          <a:bodyPr>
            <a:normAutofit fontScale="92500" lnSpcReduction="20000"/>
          </a:bodyPr>
          <a:lstStyle/>
          <a:p>
            <a:pPr marL="285750" indent="-285750">
              <a:buFont typeface="Wingdings" panose="05000000000000000000" pitchFamily="2" charset="2"/>
              <a:buChar char="v"/>
            </a:pPr>
            <a:r>
              <a:rPr lang="en-US"/>
              <a:t>Varicella-zoster virus is a herpesvirus acquired mainly during childhood and most adults have serological evidence of immunity to it. </a:t>
            </a:r>
          </a:p>
          <a:p>
            <a:pPr marL="285750" indent="-285750">
              <a:buFont typeface="Wingdings" panose="05000000000000000000" pitchFamily="2" charset="2"/>
              <a:buChar char="v"/>
            </a:pPr>
            <a:r>
              <a:rPr lang="en-US"/>
              <a:t>Varicella primary infection (chickenpox):</a:t>
            </a:r>
          </a:p>
          <a:p>
            <a:pPr marL="571500" lvl="1" indent="-227013">
              <a:buFont typeface="Wingdings" panose="05000000000000000000" pitchFamily="2" charset="2"/>
              <a:buChar char="v"/>
            </a:pPr>
            <a:r>
              <a:rPr lang="en-US"/>
              <a:t>Transmitted by </a:t>
            </a:r>
            <a:r>
              <a:rPr lang="en-US" u="sng"/>
              <a:t>respiratory droplets</a:t>
            </a:r>
            <a:r>
              <a:rPr lang="en-US"/>
              <a:t> or through </a:t>
            </a:r>
            <a:r>
              <a:rPr lang="en-US" u="sng"/>
              <a:t>direct contact</a:t>
            </a:r>
            <a:r>
              <a:rPr lang="en-US"/>
              <a:t> with an infected individual</a:t>
            </a:r>
          </a:p>
          <a:p>
            <a:pPr marL="571500" lvl="1" indent="-227013">
              <a:buFont typeface="Wingdings" panose="05000000000000000000" pitchFamily="2" charset="2"/>
              <a:buChar char="v"/>
            </a:pPr>
            <a:r>
              <a:rPr lang="en-US"/>
              <a:t>The incubation period is 10 to 21 days</a:t>
            </a:r>
          </a:p>
          <a:p>
            <a:pPr marL="571500" lvl="1" indent="-227013">
              <a:buFont typeface="Wingdings" panose="05000000000000000000" pitchFamily="2" charset="2"/>
              <a:buChar char="v"/>
            </a:pPr>
            <a:r>
              <a:rPr lang="en-US"/>
              <a:t>1- to 2-day flu-like prodrome, followed by </a:t>
            </a:r>
            <a:r>
              <a:rPr lang="en-US" b="1"/>
              <a:t>pruritic vesicular lesions</a:t>
            </a:r>
            <a:r>
              <a:rPr lang="en-US"/>
              <a:t> that crust after 3 to 7 days.</a:t>
            </a:r>
          </a:p>
          <a:p>
            <a:pPr marL="571500" lvl="1" indent="-227013">
              <a:buFont typeface="Wingdings" panose="05000000000000000000" pitchFamily="2" charset="2"/>
              <a:buChar char="v"/>
            </a:pPr>
            <a:r>
              <a:rPr lang="en-US"/>
              <a:t>A Non-immune woman has a 70-90% risk of becoming infected after exposure </a:t>
            </a:r>
          </a:p>
          <a:p>
            <a:pPr marL="285750" indent="-285750">
              <a:buFont typeface="Wingdings" panose="05000000000000000000" pitchFamily="2" charset="2"/>
              <a:buChar char="v"/>
            </a:pPr>
            <a:r>
              <a:rPr lang="en-US" i="0"/>
              <a:t>Primary infection is followed by a latent infection of sensory ganglion neurons </a:t>
            </a:r>
          </a:p>
          <a:p>
            <a:pPr marL="285750" indent="-285750">
              <a:buFont typeface="Wingdings" panose="05000000000000000000" pitchFamily="2" charset="2"/>
              <a:buChar char="v"/>
            </a:pPr>
            <a:r>
              <a:rPr lang="en-US"/>
              <a:t>Reactivation causes herpes zoster (Shingles)</a:t>
            </a:r>
            <a:endParaRPr lang="en-US" i="0" dirty="0"/>
          </a:p>
        </p:txBody>
      </p:sp>
    </p:spTree>
    <p:extLst>
      <p:ext uri="{BB962C8B-B14F-4D97-AF65-F5344CB8AC3E}">
        <p14:creationId xmlns:p14="http://schemas.microsoft.com/office/powerpoint/2010/main" val="820235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28BC70D-1AFC-76F1-1433-4EF244106B68}"/>
              </a:ext>
            </a:extLst>
          </p:cNvPr>
          <p:cNvSpPr>
            <a:spLocks noGrp="1"/>
          </p:cNvSpPr>
          <p:nvPr>
            <p:ph type="title"/>
          </p:nvPr>
        </p:nvSpPr>
        <p:spPr>
          <a:xfrm>
            <a:off x="275771" y="239486"/>
            <a:ext cx="5900733" cy="1843315"/>
          </a:xfrm>
        </p:spPr>
        <p:txBody>
          <a:bodyPr anchor="ctr">
            <a:normAutofit/>
          </a:bodyPr>
          <a:lstStyle/>
          <a:p>
            <a:r>
              <a:rPr lang="en-US" dirty="0"/>
              <a:t>Maternal infection (uncomplicated) </a:t>
            </a:r>
          </a:p>
        </p:txBody>
      </p:sp>
      <p:sp>
        <p:nvSpPr>
          <p:cNvPr id="3" name="Content Placeholder 2">
            <a:extLst>
              <a:ext uri="{FF2B5EF4-FFF2-40B4-BE49-F238E27FC236}">
                <a16:creationId xmlns:a16="http://schemas.microsoft.com/office/drawing/2014/main" id="{5288F282-3E5F-E228-DF63-8F186C05072F}"/>
              </a:ext>
            </a:extLst>
          </p:cNvPr>
          <p:cNvSpPr>
            <a:spLocks noGrp="1"/>
          </p:cNvSpPr>
          <p:nvPr>
            <p:ph idx="1"/>
          </p:nvPr>
        </p:nvSpPr>
        <p:spPr>
          <a:xfrm>
            <a:off x="275771" y="1997702"/>
            <a:ext cx="6230002" cy="4560352"/>
          </a:xfrm>
        </p:spPr>
        <p:txBody>
          <a:bodyPr>
            <a:normAutofit/>
          </a:bodyPr>
          <a:lstStyle/>
          <a:p>
            <a:pPr marL="285750" indent="-285750">
              <a:lnSpc>
                <a:spcPct val="130000"/>
              </a:lnSpc>
              <a:buFont typeface="Wingdings" panose="05000000000000000000" pitchFamily="2" charset="2"/>
              <a:buChar char="v"/>
            </a:pPr>
            <a:r>
              <a:rPr lang="en-US" dirty="0"/>
              <a:t>Many patients with uncomplicated varicella experience a </a:t>
            </a:r>
            <a:r>
              <a:rPr lang="en-US" u="sng" dirty="0"/>
              <a:t>prodrome of fever, malaise, and myalgia</a:t>
            </a:r>
            <a:r>
              <a:rPr lang="en-US" dirty="0"/>
              <a:t> one to four days before the onset of rash.</a:t>
            </a:r>
          </a:p>
          <a:p>
            <a:pPr marL="285750" indent="-285750">
              <a:lnSpc>
                <a:spcPct val="130000"/>
              </a:lnSpc>
              <a:buFont typeface="Wingdings" panose="05000000000000000000" pitchFamily="2" charset="2"/>
              <a:buChar char="v"/>
            </a:pPr>
            <a:r>
              <a:rPr lang="en-US" dirty="0"/>
              <a:t>Rash usually </a:t>
            </a:r>
            <a:r>
              <a:rPr lang="en-US" b="1" i="1" dirty="0"/>
              <a:t>pruritic</a:t>
            </a:r>
            <a:r>
              <a:rPr lang="en-US" dirty="0"/>
              <a:t> appears in successive crops of </a:t>
            </a:r>
            <a:r>
              <a:rPr lang="en-US" u="sng" dirty="0"/>
              <a:t>vesicles on the face, trunk, and extremities</a:t>
            </a:r>
            <a:r>
              <a:rPr lang="en-US" dirty="0"/>
              <a:t>. New vesicle formation generally stops within four days. </a:t>
            </a:r>
          </a:p>
          <a:p>
            <a:pPr marL="285750" indent="-285750">
              <a:lnSpc>
                <a:spcPct val="130000"/>
              </a:lnSpc>
              <a:buFont typeface="Wingdings" panose="05000000000000000000" pitchFamily="2" charset="2"/>
              <a:buChar char="v"/>
            </a:pPr>
            <a:r>
              <a:rPr lang="en-US" dirty="0"/>
              <a:t>The lesions begin as macules &gt; papules &gt; vesicles &gt; develop a pustular component &gt; crusted papules.</a:t>
            </a:r>
          </a:p>
          <a:p>
            <a:pPr marL="285750" indent="-285750">
              <a:lnSpc>
                <a:spcPct val="130000"/>
              </a:lnSpc>
              <a:buFont typeface="Wingdings" panose="05000000000000000000" pitchFamily="2" charset="2"/>
              <a:buChar char="v"/>
            </a:pPr>
            <a:endParaRPr lang="en-US" dirty="0"/>
          </a:p>
        </p:txBody>
      </p:sp>
      <p:sp>
        <p:nvSpPr>
          <p:cNvPr id="21" name="Freeform: Shape 2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صورة 2" descr="تنزيل.png">
            <a:extLst>
              <a:ext uri="{FF2B5EF4-FFF2-40B4-BE49-F238E27FC236}">
                <a16:creationId xmlns:a16="http://schemas.microsoft.com/office/drawing/2014/main" id="{66DC7BF0-3927-6352-3A18-36FA6D45266C}"/>
              </a:ext>
            </a:extLst>
          </p:cNvPr>
          <p:cNvPicPr>
            <a:picLocks noChangeAspect="1"/>
          </p:cNvPicPr>
          <p:nvPr/>
        </p:nvPicPr>
        <p:blipFill>
          <a:blip r:embed="rId2"/>
          <a:stretch>
            <a:fillRect/>
          </a:stretch>
        </p:blipFill>
        <p:spPr>
          <a:xfrm>
            <a:off x="8133049" y="2303893"/>
            <a:ext cx="3249406" cy="2250213"/>
          </a:xfrm>
          <a:prstGeom prst="rect">
            <a:avLst/>
          </a:prstGeom>
        </p:spPr>
      </p:pic>
    </p:spTree>
    <p:extLst>
      <p:ext uri="{BB962C8B-B14F-4D97-AF65-F5344CB8AC3E}">
        <p14:creationId xmlns:p14="http://schemas.microsoft.com/office/powerpoint/2010/main" val="17858952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961347B4-AEC8-3FE7-F0CF-9BCF70C31E1C}"/>
              </a:ext>
            </a:extLst>
          </p:cNvPr>
          <p:cNvSpPr>
            <a:spLocks noGrp="1"/>
          </p:cNvSpPr>
          <p:nvPr>
            <p:ph type="title"/>
          </p:nvPr>
        </p:nvSpPr>
        <p:spPr>
          <a:xfrm>
            <a:off x="297544" y="341313"/>
            <a:ext cx="7017616" cy="1344612"/>
          </a:xfrm>
        </p:spPr>
        <p:txBody>
          <a:bodyPr anchor="b">
            <a:normAutofit fontScale="90000"/>
          </a:bodyPr>
          <a:lstStyle/>
          <a:p>
            <a:r>
              <a:rPr lang="en-US" dirty="0"/>
              <a:t>Maternal infection (complicated)</a:t>
            </a:r>
          </a:p>
        </p:txBody>
      </p:sp>
      <p:sp>
        <p:nvSpPr>
          <p:cNvPr id="3" name="Content Placeholder 2">
            <a:extLst>
              <a:ext uri="{FF2B5EF4-FFF2-40B4-BE49-F238E27FC236}">
                <a16:creationId xmlns:a16="http://schemas.microsoft.com/office/drawing/2014/main" id="{20F8C91B-FD67-EED9-150D-E2287A8172F2}"/>
              </a:ext>
            </a:extLst>
          </p:cNvPr>
          <p:cNvSpPr>
            <a:spLocks noGrp="1"/>
          </p:cNvSpPr>
          <p:nvPr>
            <p:ph idx="1"/>
          </p:nvPr>
        </p:nvSpPr>
        <p:spPr>
          <a:xfrm>
            <a:off x="297545" y="1850571"/>
            <a:ext cx="8480696" cy="4113667"/>
          </a:xfrm>
        </p:spPr>
        <p:txBody>
          <a:bodyPr>
            <a:normAutofit fontScale="77500" lnSpcReduction="20000"/>
          </a:bodyPr>
          <a:lstStyle/>
          <a:p>
            <a:r>
              <a:rPr lang="en-US" dirty="0"/>
              <a:t>Varicella infection is generally more severe in pregnant women than in children</a:t>
            </a:r>
          </a:p>
          <a:p>
            <a:r>
              <a:rPr lang="en-US" dirty="0"/>
              <a:t>It may be complicated by Pneumonia, hepatitis, myocarditis, and encephalitis </a:t>
            </a:r>
          </a:p>
          <a:p>
            <a:pPr marL="285750" indent="-285750">
              <a:buFont typeface="Wingdings" panose="05000000000000000000" pitchFamily="2" charset="2"/>
              <a:buChar char="v"/>
            </a:pPr>
            <a:r>
              <a:rPr lang="en-US" dirty="0"/>
              <a:t>Varicella pneumonia:</a:t>
            </a:r>
          </a:p>
          <a:p>
            <a:pPr marL="457200" lvl="1" indent="-285750">
              <a:buFont typeface="Wingdings" panose="05000000000000000000" pitchFamily="2" charset="2"/>
              <a:buChar char="v"/>
            </a:pPr>
            <a:r>
              <a:rPr lang="en-US" dirty="0"/>
              <a:t>The most common clinical manifestation of complicated varicella infection in pregnancy </a:t>
            </a:r>
          </a:p>
          <a:p>
            <a:pPr marL="457200" lvl="1" indent="-285750">
              <a:buFont typeface="Wingdings" panose="05000000000000000000" pitchFamily="2" charset="2"/>
              <a:buChar char="v"/>
            </a:pPr>
            <a:r>
              <a:rPr lang="en-US" dirty="0">
                <a:cs typeface="Calibri"/>
              </a:rPr>
              <a:t>The predominant signs and symptoms of varicella pneumonia in pregnancy are cough, dyspnea, fever, and tachypnea.</a:t>
            </a:r>
          </a:p>
          <a:p>
            <a:pPr marL="457200" lvl="1" indent="-285750">
              <a:buFont typeface="Wingdings" panose="05000000000000000000" pitchFamily="2" charset="2"/>
              <a:buChar char="v"/>
            </a:pPr>
            <a:r>
              <a:rPr lang="en-US" dirty="0"/>
              <a:t>The pneumonia usually develops within one week of the rash and mostly resolves with the resolution of skin lesion</a:t>
            </a:r>
          </a:p>
          <a:p>
            <a:pPr marL="457200" lvl="1" indent="-285750">
              <a:buFont typeface="Wingdings" panose="05000000000000000000" pitchFamily="2" charset="2"/>
              <a:buChar char="v"/>
            </a:pPr>
            <a:r>
              <a:rPr lang="en-US" dirty="0"/>
              <a:t>The clinical course is unpredictable and may rapidly progress to hypoxia and respiratory failure, and the fever and compromised pulmonary function may persist for weeks </a:t>
            </a:r>
          </a:p>
          <a:p>
            <a:pPr marL="457200" lvl="1"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038508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53A439CB-0A94-2DE9-B364-B3B6B5700020}"/>
              </a:ext>
            </a:extLst>
          </p:cNvPr>
          <p:cNvSpPr>
            <a:spLocks noGrp="1"/>
          </p:cNvSpPr>
          <p:nvPr>
            <p:ph type="title"/>
          </p:nvPr>
        </p:nvSpPr>
        <p:spPr>
          <a:xfrm>
            <a:off x="301788" y="221456"/>
            <a:ext cx="6857365" cy="1344612"/>
          </a:xfrm>
        </p:spPr>
        <p:txBody>
          <a:bodyPr anchor="ctr">
            <a:normAutofit/>
          </a:bodyPr>
          <a:lstStyle/>
          <a:p>
            <a:r>
              <a:rPr lang="en-US" dirty="0"/>
              <a:t>Fetal infection </a:t>
            </a:r>
          </a:p>
        </p:txBody>
      </p:sp>
      <p:sp>
        <p:nvSpPr>
          <p:cNvPr id="3" name="Content Placeholder 2">
            <a:extLst>
              <a:ext uri="{FF2B5EF4-FFF2-40B4-BE49-F238E27FC236}">
                <a16:creationId xmlns:a16="http://schemas.microsoft.com/office/drawing/2014/main" id="{DB412988-67AD-5DC8-9F57-3C31FB7ACDDD}"/>
              </a:ext>
            </a:extLst>
          </p:cNvPr>
          <p:cNvSpPr>
            <a:spLocks noGrp="1"/>
          </p:cNvSpPr>
          <p:nvPr>
            <p:ph idx="1"/>
          </p:nvPr>
        </p:nvSpPr>
        <p:spPr>
          <a:xfrm>
            <a:off x="301789" y="1473525"/>
            <a:ext cx="9168366" cy="5102002"/>
          </a:xfrm>
        </p:spPr>
        <p:txBody>
          <a:bodyPr>
            <a:normAutofit fontScale="85000" lnSpcReduction="10000"/>
          </a:bodyPr>
          <a:lstStyle/>
          <a:p>
            <a:r>
              <a:rPr lang="en-US" dirty="0"/>
              <a:t>In women with primary varicella </a:t>
            </a:r>
            <a:r>
              <a:rPr lang="en-US" u="sng" dirty="0"/>
              <a:t>during the first half of pregnancy</a:t>
            </a:r>
            <a:r>
              <a:rPr lang="en-US" dirty="0"/>
              <a:t>, the fetus may develop </a:t>
            </a:r>
            <a:r>
              <a:rPr lang="en-US" b="1" u="sng" dirty="0"/>
              <a:t>congenital varicella syndrome</a:t>
            </a:r>
            <a:r>
              <a:rPr lang="en-US" dirty="0"/>
              <a:t>. Some features include </a:t>
            </a:r>
            <a:r>
              <a:rPr lang="en-US" u="sng" dirty="0"/>
              <a:t>chorioretinitis, microphthalmia, cerebral cortical atrophy, growth restriction, hydronephrosis, limb hypoplasia, and cicatricial skin lesions.</a:t>
            </a:r>
          </a:p>
          <a:p>
            <a:r>
              <a:rPr lang="en-US" dirty="0"/>
              <a:t>Varicella infection in first trimester is not found to cause miscarriages. </a:t>
            </a:r>
          </a:p>
          <a:p>
            <a:r>
              <a:rPr lang="en-US" dirty="0"/>
              <a:t>Incidence of congenital varicella syndrome according to gestational age:</a:t>
            </a:r>
          </a:p>
          <a:p>
            <a:pPr marL="285750" indent="-285750">
              <a:buFontTx/>
              <a:buChar char="-"/>
            </a:pPr>
            <a:r>
              <a:rPr lang="en-US" dirty="0"/>
              <a:t>Before 13 weeks: 0.4%</a:t>
            </a:r>
          </a:p>
          <a:p>
            <a:pPr marL="285750" indent="-285750">
              <a:buFontTx/>
              <a:buChar char="-"/>
            </a:pPr>
            <a:r>
              <a:rPr lang="en-US" dirty="0"/>
              <a:t>13-20 weeks: 2% </a:t>
            </a:r>
          </a:p>
          <a:p>
            <a:pPr marL="285750" indent="-285750">
              <a:buFontTx/>
              <a:buChar char="-"/>
            </a:pPr>
            <a:r>
              <a:rPr lang="en-US" dirty="0"/>
              <a:t>After 20 weeks: no clinical evidence of congenital varicella (some studies found evidence of congenital varicella namely CNS manifestations and skin lesions in fetuses of women infected with varicella during the third trimester).</a:t>
            </a:r>
          </a:p>
        </p:txBody>
      </p:sp>
    </p:spTree>
    <p:extLst>
      <p:ext uri="{BB962C8B-B14F-4D97-AF65-F5344CB8AC3E}">
        <p14:creationId xmlns:p14="http://schemas.microsoft.com/office/powerpoint/2010/main" val="1367412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C2A3D76C-F262-C8A8-A933-4FBF83A3644D}"/>
              </a:ext>
            </a:extLst>
          </p:cNvPr>
          <p:cNvSpPr>
            <a:spLocks noGrp="1"/>
          </p:cNvSpPr>
          <p:nvPr>
            <p:ph type="title"/>
          </p:nvPr>
        </p:nvSpPr>
        <p:spPr>
          <a:xfrm>
            <a:off x="283030" y="326798"/>
            <a:ext cx="6927668" cy="1344612"/>
          </a:xfrm>
        </p:spPr>
        <p:txBody>
          <a:bodyPr anchor="b">
            <a:normAutofit fontScale="90000"/>
          </a:bodyPr>
          <a:lstStyle/>
          <a:p>
            <a:r>
              <a:rPr lang="en-US" dirty="0"/>
              <a:t>Fetal/neonatal infection around delivery </a:t>
            </a:r>
          </a:p>
        </p:txBody>
      </p:sp>
      <p:sp>
        <p:nvSpPr>
          <p:cNvPr id="3" name="Content Placeholder 2">
            <a:extLst>
              <a:ext uri="{FF2B5EF4-FFF2-40B4-BE49-F238E27FC236}">
                <a16:creationId xmlns:a16="http://schemas.microsoft.com/office/drawing/2014/main" id="{54414F08-EC16-A428-2A28-CAC306F17BF8}"/>
              </a:ext>
            </a:extLst>
          </p:cNvPr>
          <p:cNvSpPr>
            <a:spLocks noGrp="1"/>
          </p:cNvSpPr>
          <p:nvPr>
            <p:ph idx="1"/>
          </p:nvPr>
        </p:nvSpPr>
        <p:spPr>
          <a:xfrm>
            <a:off x="283031" y="1850571"/>
            <a:ext cx="8495210" cy="4113667"/>
          </a:xfrm>
        </p:spPr>
        <p:txBody>
          <a:bodyPr>
            <a:normAutofit fontScale="85000" lnSpcReduction="10000"/>
          </a:bodyPr>
          <a:lstStyle/>
          <a:p>
            <a:pPr marL="285750" indent="-285750">
              <a:buFont typeface="Wingdings" panose="05000000000000000000" pitchFamily="2" charset="2"/>
              <a:buChar char="v"/>
            </a:pPr>
            <a:r>
              <a:rPr lang="en-US" dirty="0"/>
              <a:t>If the fetus or neonate is exposed to active infection just before or during delivery (5 days before to 2 days after), and therefore before maternal antibody has formed, the newborn faces a serious threat.</a:t>
            </a:r>
          </a:p>
          <a:p>
            <a:pPr marL="285750" indent="-285750">
              <a:buFont typeface="Wingdings" panose="05000000000000000000" pitchFamily="2" charset="2"/>
              <a:buChar char="v"/>
            </a:pPr>
            <a:r>
              <a:rPr lang="en-US" dirty="0"/>
              <a:t>Up to 3 in 10 newborns will be infected.</a:t>
            </a:r>
          </a:p>
          <a:p>
            <a:pPr marL="285750" indent="-285750">
              <a:buFont typeface="Wingdings" panose="05000000000000000000" pitchFamily="2" charset="2"/>
              <a:buChar char="v"/>
            </a:pPr>
            <a:r>
              <a:rPr lang="en-US" dirty="0"/>
              <a:t>Mortality rate approaches 30%.</a:t>
            </a:r>
          </a:p>
          <a:p>
            <a:pPr marL="285750" indent="-285750">
              <a:buFont typeface="Wingdings" panose="05000000000000000000" pitchFamily="2" charset="2"/>
              <a:buChar char="v"/>
            </a:pPr>
            <a:r>
              <a:rPr lang="en-US" dirty="0"/>
              <a:t>Neonates develop disseminated visceral and CNS disease, which is commonly fatal.</a:t>
            </a:r>
          </a:p>
          <a:p>
            <a:pPr marL="285750" indent="-285750">
              <a:buFont typeface="Wingdings" panose="05000000000000000000" pitchFamily="2" charset="2"/>
              <a:buChar char="v"/>
            </a:pPr>
            <a:r>
              <a:rPr lang="en-US" dirty="0"/>
              <a:t>Varicella-zoster immune globulin (</a:t>
            </a:r>
            <a:r>
              <a:rPr lang="en-US" dirty="0" err="1"/>
              <a:t>VariZIG</a:t>
            </a:r>
            <a:r>
              <a:rPr lang="en-US" dirty="0"/>
              <a:t>) should be administered to neonates born to mothers who have clinical evidence of varicella 5 days before and up to 2 days after delivery</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6574250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502D4F9-E23C-7372-99F9-B948DE12954A}"/>
              </a:ext>
            </a:extLst>
          </p:cNvPr>
          <p:cNvSpPr>
            <a:spLocks noGrp="1"/>
          </p:cNvSpPr>
          <p:nvPr>
            <p:ph type="body" idx="1"/>
          </p:nvPr>
        </p:nvSpPr>
        <p:spPr/>
        <p:txBody>
          <a:bodyPr/>
          <a:lstStyle/>
          <a:p>
            <a:r>
              <a:rPr lang="en-US" dirty="0"/>
              <a:t>Maternal infection </a:t>
            </a:r>
          </a:p>
        </p:txBody>
      </p:sp>
      <p:sp>
        <p:nvSpPr>
          <p:cNvPr id="6" name="Content Placeholder 5">
            <a:extLst>
              <a:ext uri="{FF2B5EF4-FFF2-40B4-BE49-F238E27FC236}">
                <a16:creationId xmlns:a16="http://schemas.microsoft.com/office/drawing/2014/main" id="{DAFBFB28-C384-F6CF-56C0-FE273E27D5B1}"/>
              </a:ext>
            </a:extLst>
          </p:cNvPr>
          <p:cNvSpPr>
            <a:spLocks noGrp="1"/>
          </p:cNvSpPr>
          <p:nvPr>
            <p:ph sz="half" idx="2"/>
          </p:nvPr>
        </p:nvSpPr>
        <p:spPr/>
        <p:txBody>
          <a:bodyPr>
            <a:normAutofit fontScale="92500"/>
          </a:bodyPr>
          <a:lstStyle/>
          <a:p>
            <a:r>
              <a:rPr lang="en-US" dirty="0"/>
              <a:t>Varicella is a clinical diagnosis </a:t>
            </a:r>
            <a:br>
              <a:rPr lang="en-US" dirty="0"/>
            </a:br>
            <a:br>
              <a:rPr lang="en-US" dirty="0"/>
            </a:br>
            <a:r>
              <a:rPr lang="en-US" dirty="0"/>
              <a:t>In cases of doubt, the diagnosis can be confirmed by swabbing the base of the skin lesion or sending vesicle fluid for VZV PCR.</a:t>
            </a:r>
            <a:endParaRPr lang="ar-SA" dirty="0"/>
          </a:p>
          <a:p>
            <a:endParaRPr lang="en-US" dirty="0"/>
          </a:p>
        </p:txBody>
      </p:sp>
      <p:sp>
        <p:nvSpPr>
          <p:cNvPr id="7" name="Text Placeholder 6">
            <a:extLst>
              <a:ext uri="{FF2B5EF4-FFF2-40B4-BE49-F238E27FC236}">
                <a16:creationId xmlns:a16="http://schemas.microsoft.com/office/drawing/2014/main" id="{DE3D7C71-1C5F-9A6E-720C-495502AD45DA}"/>
              </a:ext>
            </a:extLst>
          </p:cNvPr>
          <p:cNvSpPr>
            <a:spLocks noGrp="1"/>
          </p:cNvSpPr>
          <p:nvPr>
            <p:ph type="body" sz="quarter" idx="3"/>
          </p:nvPr>
        </p:nvSpPr>
        <p:spPr/>
        <p:txBody>
          <a:bodyPr/>
          <a:lstStyle/>
          <a:p>
            <a:r>
              <a:rPr lang="en-US" dirty="0"/>
              <a:t>Fetal infection </a:t>
            </a:r>
          </a:p>
        </p:txBody>
      </p:sp>
      <p:sp>
        <p:nvSpPr>
          <p:cNvPr id="9" name="Content Placeholder 8">
            <a:extLst>
              <a:ext uri="{FF2B5EF4-FFF2-40B4-BE49-F238E27FC236}">
                <a16:creationId xmlns:a16="http://schemas.microsoft.com/office/drawing/2014/main" id="{EC2248A6-A83E-49D9-317E-99016D562179}"/>
              </a:ext>
            </a:extLst>
          </p:cNvPr>
          <p:cNvSpPr>
            <a:spLocks noGrp="1"/>
          </p:cNvSpPr>
          <p:nvPr>
            <p:ph sz="quarter" idx="4"/>
          </p:nvPr>
        </p:nvSpPr>
        <p:spPr/>
        <p:txBody>
          <a:bodyPr>
            <a:normAutofit fontScale="70000" lnSpcReduction="20000"/>
          </a:bodyPr>
          <a:lstStyle/>
          <a:p>
            <a:pPr marL="285750" indent="-285750">
              <a:buFont typeface="Arial" panose="020B0604020202020204" pitchFamily="34" charset="0"/>
              <a:buChar char="•"/>
            </a:pPr>
            <a:r>
              <a:rPr lang="en-US" dirty="0"/>
              <a:t>PCR for fetal blood or amniotic fluid  for VZV DNA (17-21weeks) </a:t>
            </a:r>
            <a:br>
              <a:rPr lang="en-US" dirty="0"/>
            </a:br>
            <a:r>
              <a:rPr lang="en-US" dirty="0"/>
              <a:t>               +</a:t>
            </a:r>
          </a:p>
          <a:p>
            <a:pPr marL="285750" indent="-285750">
              <a:buFont typeface="Arial" panose="020B0604020202020204" pitchFamily="34" charset="0"/>
              <a:buChar char="•"/>
            </a:pPr>
            <a:r>
              <a:rPr lang="en-US" dirty="0"/>
              <a:t>Detailed anatomic US (22-24 weeks)</a:t>
            </a:r>
          </a:p>
          <a:p>
            <a:pPr marL="285750" indent="-285750">
              <a:buFont typeface="Arial" panose="020B0604020202020204" pitchFamily="34" charset="0"/>
              <a:buChar char="•"/>
            </a:pPr>
            <a:r>
              <a:rPr lang="en-US" dirty="0"/>
              <a:t>Mid-trimester US findings: abdominal, liver, and intracranial calcifications, fetal hydrops, echogenic bowel, ventriculomegaly and IUGR</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91E9C5D7-5F09-99FD-72A0-C1AB725A5F89}"/>
              </a:ext>
            </a:extLst>
          </p:cNvPr>
          <p:cNvSpPr>
            <a:spLocks noGrp="1"/>
          </p:cNvSpPr>
          <p:nvPr>
            <p:ph type="title"/>
          </p:nvPr>
        </p:nvSpPr>
        <p:spPr/>
        <p:txBody>
          <a:bodyPr/>
          <a:lstStyle/>
          <a:p>
            <a:r>
              <a:rPr lang="en-US" dirty="0"/>
              <a:t>Diagnosis </a:t>
            </a:r>
          </a:p>
        </p:txBody>
      </p:sp>
    </p:spTree>
    <p:extLst>
      <p:ext uri="{BB962C8B-B14F-4D97-AF65-F5344CB8AC3E}">
        <p14:creationId xmlns:p14="http://schemas.microsoft.com/office/powerpoint/2010/main" val="11239380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23" name="Freeform: Shape 22">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7" name="Title 6">
            <a:extLst>
              <a:ext uri="{FF2B5EF4-FFF2-40B4-BE49-F238E27FC236}">
                <a16:creationId xmlns:a16="http://schemas.microsoft.com/office/drawing/2014/main" id="{778CEBD4-53B0-1999-CF50-2C427A0A5D39}"/>
              </a:ext>
            </a:extLst>
          </p:cNvPr>
          <p:cNvSpPr>
            <a:spLocks noGrp="1"/>
          </p:cNvSpPr>
          <p:nvPr>
            <p:ph type="title"/>
          </p:nvPr>
        </p:nvSpPr>
        <p:spPr>
          <a:xfrm>
            <a:off x="885279" y="209671"/>
            <a:ext cx="7892961" cy="1577854"/>
          </a:xfrm>
        </p:spPr>
        <p:txBody>
          <a:bodyPr anchor="ctr">
            <a:normAutofit/>
          </a:bodyPr>
          <a:lstStyle/>
          <a:p>
            <a:r>
              <a:rPr lang="en-US" dirty="0"/>
              <a:t>Postnatal diagnosis </a:t>
            </a:r>
          </a:p>
        </p:txBody>
      </p:sp>
      <p:sp>
        <p:nvSpPr>
          <p:cNvPr id="8" name="Content Placeholder 7">
            <a:extLst>
              <a:ext uri="{FF2B5EF4-FFF2-40B4-BE49-F238E27FC236}">
                <a16:creationId xmlns:a16="http://schemas.microsoft.com/office/drawing/2014/main" id="{E4E10C94-C0B9-6610-D51F-10F01BCF32C9}"/>
              </a:ext>
            </a:extLst>
          </p:cNvPr>
          <p:cNvSpPr>
            <a:spLocks noGrp="1"/>
          </p:cNvSpPr>
          <p:nvPr>
            <p:ph idx="1"/>
          </p:nvPr>
        </p:nvSpPr>
        <p:spPr>
          <a:xfrm>
            <a:off x="955170" y="1426930"/>
            <a:ext cx="10634996" cy="3354489"/>
          </a:xfrm>
        </p:spPr>
        <p:txBody>
          <a:bodyPr>
            <a:normAutofit fontScale="85000" lnSpcReduction="10000"/>
          </a:bodyPr>
          <a:lstStyle/>
          <a:p>
            <a:pPr algn="l"/>
            <a:r>
              <a:rPr lang="en-US" dirty="0"/>
              <a:t>The diagnosis of CVS requires the following criteria:</a:t>
            </a:r>
            <a:br>
              <a:rPr lang="en-US" dirty="0"/>
            </a:br>
            <a:br>
              <a:rPr lang="en-US" dirty="0"/>
            </a:br>
            <a:r>
              <a:rPr lang="en-US" dirty="0"/>
              <a:t>(1) Appearance of maternal varicella during pregnancy</a:t>
            </a:r>
            <a:br>
              <a:rPr lang="en-US" dirty="0"/>
            </a:br>
            <a:r>
              <a:rPr lang="en-US" dirty="0"/>
              <a:t> </a:t>
            </a:r>
            <a:br>
              <a:rPr lang="en-US" dirty="0"/>
            </a:br>
            <a:r>
              <a:rPr lang="en-US" dirty="0"/>
              <a:t>(2) </a:t>
            </a:r>
            <a:r>
              <a:rPr lang="en-US" dirty="0">
                <a:solidFill>
                  <a:prstClr val="black"/>
                </a:solidFill>
                <a:cs typeface="Calibri"/>
              </a:rPr>
              <a:t>Fetal abnormalities consistent with CVS</a:t>
            </a:r>
            <a:br>
              <a:rPr lang="en-US" dirty="0"/>
            </a:br>
            <a:br>
              <a:rPr lang="en-US" dirty="0"/>
            </a:br>
            <a:r>
              <a:rPr lang="en-US" dirty="0"/>
              <a:t>(3) </a:t>
            </a:r>
            <a:r>
              <a:rPr lang="en-US" dirty="0">
                <a:cs typeface="Calibri"/>
              </a:rPr>
              <a:t>Evidence of intrauterine VZV infection</a:t>
            </a:r>
          </a:p>
          <a:p>
            <a:pPr algn="l"/>
            <a:r>
              <a:rPr lang="en-US" dirty="0"/>
              <a:t>by detection of viral DNA using polymerase chain reaction and/or presence of specific IgM/persistence of IgG beyond 7 months of age, appearance of zoster during early infancy</a:t>
            </a:r>
            <a:endParaRPr lang="ar-SA" dirty="0"/>
          </a:p>
          <a:p>
            <a:endParaRPr lang="en-US" dirty="0"/>
          </a:p>
        </p:txBody>
      </p:sp>
    </p:spTree>
    <p:extLst>
      <p:ext uri="{BB962C8B-B14F-4D97-AF65-F5344CB8AC3E}">
        <p14:creationId xmlns:p14="http://schemas.microsoft.com/office/powerpoint/2010/main" val="984925958"/>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Healthcare Center Website Infographics by Slidesgo">
  <a:themeElements>
    <a:clrScheme name="Simple Light">
      <a:dk1>
        <a:srgbClr val="2F4A8A"/>
      </a:dk1>
      <a:lt1>
        <a:srgbClr val="FFFFFF"/>
      </a:lt1>
      <a:dk2>
        <a:srgbClr val="666666"/>
      </a:dk2>
      <a:lt2>
        <a:srgbClr val="4869B1"/>
      </a:lt2>
      <a:accent1>
        <a:srgbClr val="7EACEC"/>
      </a:accent1>
      <a:accent2>
        <a:srgbClr val="C3D9FB"/>
      </a:accent2>
      <a:accent3>
        <a:srgbClr val="90D1CB"/>
      </a:accent3>
      <a:accent4>
        <a:srgbClr val="AFDCDD"/>
      </a:accent4>
      <a:accent5>
        <a:srgbClr val="F8DBC4"/>
      </a:accent5>
      <a:accent6>
        <a:srgbClr val="FFB172"/>
      </a:accent6>
      <a:hlink>
        <a:srgbClr val="2F4A8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ketchLines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TotalTime>
  <Words>9828</Words>
  <Application>Microsoft Office PowerPoint</Application>
  <PresentationFormat>شاشة عريضة</PresentationFormat>
  <Paragraphs>683</Paragraphs>
  <Slides>136</Slides>
  <Notes>21</Notes>
  <HiddenSlides>0</HiddenSlides>
  <MMClips>0</MMClips>
  <ScaleCrop>false</ScaleCrop>
  <HeadingPairs>
    <vt:vector size="4" baseType="variant">
      <vt:variant>
        <vt:lpstr>نسق</vt:lpstr>
      </vt:variant>
      <vt:variant>
        <vt:i4>5</vt:i4>
      </vt:variant>
      <vt:variant>
        <vt:lpstr>عناوين الشرائح</vt:lpstr>
      </vt:variant>
      <vt:variant>
        <vt:i4>136</vt:i4>
      </vt:variant>
    </vt:vector>
  </HeadingPairs>
  <TitlesOfParts>
    <vt:vector size="141" baseType="lpstr">
      <vt:lpstr>ClassicFrameVTI</vt:lpstr>
      <vt:lpstr>Healthcare Center Website Infographics by Slidesgo</vt:lpstr>
      <vt:lpstr>SketchLinesVTI</vt:lpstr>
      <vt:lpstr>Office Theme</vt:lpstr>
      <vt:lpstr>1_Office Theme</vt:lpstr>
      <vt:lpstr>TORCH infections in pregnancy</vt:lpstr>
      <vt:lpstr>Torch infection </vt:lpstr>
      <vt:lpstr>عرض تقديمي في PowerPoint</vt:lpstr>
      <vt:lpstr>What are TORCH infections? </vt:lpstr>
      <vt:lpstr>How does the baby get a TORCH infection?</vt:lpstr>
      <vt:lpstr>How common are TORCH infections?</vt:lpstr>
      <vt:lpstr>What are the signs and symptoms of TORCH infections?</vt:lpstr>
      <vt:lpstr>عرض تقديمي في PowerPoint</vt:lpstr>
      <vt:lpstr>Are TORCH infections contagious?</vt:lpstr>
      <vt:lpstr>How are TORCH infections diagnosed during pregnancy?</vt:lpstr>
      <vt:lpstr>How are TORCH infections diagnosed in newborns?</vt:lpstr>
      <vt:lpstr>How can I lower my risk for TORCH infections during pregnancy?  </vt:lpstr>
      <vt:lpstr>عرض تقديمي في PowerPoint</vt:lpstr>
      <vt:lpstr> When should I see my healthcare provider </vt:lpstr>
      <vt:lpstr>A note from Cleveland Clinic</vt:lpstr>
      <vt:lpstr>عرض تقديمي في PowerPoint</vt:lpstr>
      <vt:lpstr>TOXOPLASMOSIS  is a disease caused by the obligate intracellular parasite Toxoplasma gondii. Transmission occurs either through ingestion of cysts found  (feco-oral) , for example, in raw meat or cat feces, or from mother to fetus through the placenta. </vt:lpstr>
      <vt:lpstr>عرض تقديمي في PowerPoint</vt:lpstr>
      <vt:lpstr>عرض تقديمي في PowerPoint</vt:lpstr>
      <vt:lpstr>عرض تقديمي في PowerPoint</vt:lpstr>
      <vt:lpstr>Should all pregnant women be screened ? </vt:lpstr>
      <vt:lpstr>عرض تقديمي في PowerPoint</vt:lpstr>
      <vt:lpstr>Immunosuppressed patient  </vt:lpstr>
      <vt:lpstr>Management </vt:lpstr>
      <vt:lpstr>عرض تقديمي في PowerPoint</vt:lpstr>
      <vt:lpstr>عرض تقديمي في PowerPoint</vt:lpstr>
      <vt:lpstr>عرض تقديمي في PowerPoint</vt:lpstr>
      <vt:lpstr>عرض تقديمي في PowerPoint</vt:lpstr>
      <vt:lpstr>Rubella , German measeles , 3 days – measeles</vt:lpstr>
      <vt:lpstr>Congenital Rubella Syndrome </vt:lpstr>
      <vt:lpstr>Congenital Rubella Syndrome </vt:lpstr>
      <vt:lpstr>Rubella infection in older children and adult </vt:lpstr>
      <vt:lpstr>Forchheimer spots</vt:lpstr>
      <vt:lpstr>عرض تقديمي في PowerPoint</vt:lpstr>
      <vt:lpstr>عرض تقديمي في PowerPoint</vt:lpstr>
      <vt:lpstr>Diagnosis </vt:lpstr>
      <vt:lpstr>عرض تقديمي في PowerPoint</vt:lpstr>
      <vt:lpstr>عرض تقديمي في PowerPoint</vt:lpstr>
      <vt:lpstr>Prevention of congenital rubella syndrome </vt:lpstr>
      <vt:lpstr>عرض تقديمي في PowerPoint</vt:lpstr>
      <vt:lpstr>Postexposure management</vt:lpstr>
      <vt:lpstr>Zika Virus</vt:lpstr>
      <vt:lpstr>عرض تقديمي في PowerPoint</vt:lpstr>
      <vt:lpstr>Clinical features </vt:lpstr>
      <vt:lpstr>عرض تقديمي في PowerPoint</vt:lpstr>
      <vt:lpstr>Clinical features</vt:lpstr>
      <vt:lpstr>Diagnosis </vt:lpstr>
      <vt:lpstr>Treatment and prophylaxis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Placental Histopathology and Impairment Factors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Syphilis </vt:lpstr>
      <vt:lpstr>Transmission </vt:lpstr>
      <vt:lpstr>Aquired</vt:lpstr>
      <vt:lpstr>عرض تقديمي في PowerPoint</vt:lpstr>
      <vt:lpstr>Screening </vt:lpstr>
      <vt:lpstr>Candidates and timing of initial and repeat screening</vt:lpstr>
      <vt:lpstr>عرض تقديمي في PowerPoint</vt:lpstr>
      <vt:lpstr>Maternal treatment</vt:lpstr>
      <vt:lpstr>POTENTIAL COMPLICATIONS OF TREATMENT: JARISCH-HERXHEIMER REACTION febrile</vt:lpstr>
      <vt:lpstr>Congenital Syphilis</vt:lpstr>
      <vt:lpstr>عرض تقديمي في PowerPoint</vt:lpstr>
      <vt:lpstr>عرض تقديمي في PowerPoint</vt:lpstr>
      <vt:lpstr>عرض تقديمي في PowerPoint</vt:lpstr>
      <vt:lpstr>Fetal treatment and treatment failure    Follow Up Newborns </vt:lpstr>
      <vt:lpstr>Varicella-Zoster virus</vt:lpstr>
      <vt:lpstr>Varicella-zoster virus </vt:lpstr>
      <vt:lpstr>Maternal infection (uncomplicated) </vt:lpstr>
      <vt:lpstr>Maternal infection (complicated)</vt:lpstr>
      <vt:lpstr>Fetal infection </vt:lpstr>
      <vt:lpstr>Fetal/neonatal infection around delivery </vt:lpstr>
      <vt:lpstr>Diagnosis </vt:lpstr>
      <vt:lpstr>Postnatal diagnosis </vt:lpstr>
      <vt:lpstr>Pre-exposure prophylaxis </vt:lpstr>
      <vt:lpstr>Management of maternal exposure</vt:lpstr>
      <vt:lpstr>Management of maternal infection </vt:lpstr>
      <vt:lpstr>Management of fetal infection </vt:lpstr>
      <vt:lpstr>Hepatitis B and C</vt:lpstr>
      <vt:lpstr>Hepatitis B: DNA virus, STD </vt:lpstr>
      <vt:lpstr>عرض تقديمي في PowerPoint</vt:lpstr>
      <vt:lpstr>عرض تقديمي في PowerPoint</vt:lpstr>
      <vt:lpstr>HEPATITIS C</vt:lpstr>
      <vt:lpstr>SCREENING</vt:lpstr>
      <vt:lpstr>MANAGEMENT</vt:lpstr>
      <vt:lpstr>HUMAN IMMUNODEFICIENCY VIRUS AND PREGNANCY</vt:lpstr>
      <vt:lpstr>عرض تقديمي في PowerPoint</vt:lpstr>
      <vt:lpstr>INFECTIVE ORGANISM AND TRANSMISSION</vt:lpstr>
      <vt:lpstr>عرض تقديمي في PowerPoint</vt:lpstr>
      <vt:lpstr>PRENATAL EVALUATION OF WOMEN WITH HIV</vt:lpstr>
      <vt:lpstr>PRENATAL LABORATORY TESTING</vt:lpstr>
      <vt:lpstr>عرض تقديمي في PowerPoint</vt:lpstr>
      <vt:lpstr>عرض تقديمي في PowerPoint</vt:lpstr>
      <vt:lpstr>عرض تقديمي في PowerPoint</vt:lpstr>
      <vt:lpstr>عرض تقديمي في PowerPoint</vt:lpstr>
      <vt:lpstr>عرض تقديمي في PowerPoint</vt:lpstr>
      <vt:lpstr>ANTIRETROVIRAL THERAPY (ART)</vt:lpstr>
      <vt:lpstr>PRENATAL FETAL MONITORING</vt:lpstr>
      <vt:lpstr>INTRAPARTUM MANAGEMENT OF PREGNANT WOMEN WITH HIV</vt:lpstr>
      <vt:lpstr>عرض تقديمي في PowerPoint</vt:lpstr>
      <vt:lpstr>عرض تقديمي في PowerPoint</vt:lpstr>
      <vt:lpstr>Postpartum management</vt:lpstr>
      <vt:lpstr>INFANT PROPHYLAXIS</vt:lpstr>
      <vt:lpstr>Erythema infectiosum</vt:lpstr>
      <vt:lpstr>Parvovirus B19</vt:lpstr>
      <vt:lpstr>CLINICAL FEATURES</vt:lpstr>
      <vt:lpstr>Maternal-fetal effects </vt:lpstr>
      <vt:lpstr>Maternal diagnosis </vt:lpstr>
      <vt:lpstr>Diagnosis of fetal parvovirus infection and screening for anemia </vt:lpstr>
      <vt:lpstr>Management</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 infections in pregnancy</dc:title>
  <dc:creator>Raghad Amro</dc:creator>
  <cp:lastModifiedBy>Hasan faris Salahat</cp:lastModifiedBy>
  <cp:revision>2</cp:revision>
  <dcterms:created xsi:type="dcterms:W3CDTF">2024-10-08T17:56:14Z</dcterms:created>
  <dcterms:modified xsi:type="dcterms:W3CDTF">2024-10-09T18:48:17Z</dcterms:modified>
</cp:coreProperties>
</file>