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832" r:id="rId6"/>
    <p:sldMasterId id="2147483844" r:id="rId7"/>
    <p:sldMasterId id="2147483857" r:id="rId8"/>
  </p:sldMasterIdLst>
  <p:notesMasterIdLst>
    <p:notesMasterId r:id="rId43"/>
  </p:notesMasterIdLst>
  <p:sldIdLst>
    <p:sldId id="256" r:id="rId9"/>
    <p:sldId id="338" r:id="rId10"/>
    <p:sldId id="400" r:id="rId11"/>
    <p:sldId id="401" r:id="rId12"/>
    <p:sldId id="343" r:id="rId13"/>
    <p:sldId id="402" r:id="rId14"/>
    <p:sldId id="347" r:id="rId15"/>
    <p:sldId id="372" r:id="rId16"/>
    <p:sldId id="385" r:id="rId17"/>
    <p:sldId id="369" r:id="rId18"/>
    <p:sldId id="353" r:id="rId19"/>
    <p:sldId id="394" r:id="rId20"/>
    <p:sldId id="391" r:id="rId21"/>
    <p:sldId id="392" r:id="rId22"/>
    <p:sldId id="393" r:id="rId23"/>
    <p:sldId id="358" r:id="rId24"/>
    <p:sldId id="361" r:id="rId25"/>
    <p:sldId id="362" r:id="rId26"/>
    <p:sldId id="363" r:id="rId27"/>
    <p:sldId id="398" r:id="rId28"/>
    <p:sldId id="364" r:id="rId29"/>
    <p:sldId id="365" r:id="rId30"/>
    <p:sldId id="373" r:id="rId31"/>
    <p:sldId id="366" r:id="rId32"/>
    <p:sldId id="374" r:id="rId33"/>
    <p:sldId id="397" r:id="rId34"/>
    <p:sldId id="375" r:id="rId35"/>
    <p:sldId id="376" r:id="rId36"/>
    <p:sldId id="377" r:id="rId37"/>
    <p:sldId id="378" r:id="rId38"/>
    <p:sldId id="379" r:id="rId39"/>
    <p:sldId id="382" r:id="rId40"/>
    <p:sldId id="367" r:id="rId41"/>
    <p:sldId id="36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 /><Relationship Id="rId13" Type="http://schemas.openxmlformats.org/officeDocument/2006/relationships/slide" Target="slides/slide5.xml" /><Relationship Id="rId18" Type="http://schemas.openxmlformats.org/officeDocument/2006/relationships/slide" Target="slides/slide10.xml" /><Relationship Id="rId26" Type="http://schemas.openxmlformats.org/officeDocument/2006/relationships/slide" Target="slides/slide18.xml" /><Relationship Id="rId39" Type="http://schemas.openxmlformats.org/officeDocument/2006/relationships/slide" Target="slides/slide31.xml" /><Relationship Id="rId3" Type="http://schemas.openxmlformats.org/officeDocument/2006/relationships/customXml" Target="../customXml/item3.xml" /><Relationship Id="rId21" Type="http://schemas.openxmlformats.org/officeDocument/2006/relationships/slide" Target="slides/slide13.xml" /><Relationship Id="rId34" Type="http://schemas.openxmlformats.org/officeDocument/2006/relationships/slide" Target="slides/slide26.xml" /><Relationship Id="rId42" Type="http://schemas.openxmlformats.org/officeDocument/2006/relationships/slide" Target="slides/slide34.xml" /><Relationship Id="rId47" Type="http://schemas.openxmlformats.org/officeDocument/2006/relationships/tableStyles" Target="tableStyles.xml" /><Relationship Id="rId7" Type="http://schemas.openxmlformats.org/officeDocument/2006/relationships/slideMaster" Target="slideMasters/slideMaster4.xml" /><Relationship Id="rId12" Type="http://schemas.openxmlformats.org/officeDocument/2006/relationships/slide" Target="slides/slide4.xml" /><Relationship Id="rId17" Type="http://schemas.openxmlformats.org/officeDocument/2006/relationships/slide" Target="slides/slide9.xml" /><Relationship Id="rId25" Type="http://schemas.openxmlformats.org/officeDocument/2006/relationships/slide" Target="slides/slide17.xml" /><Relationship Id="rId33" Type="http://schemas.openxmlformats.org/officeDocument/2006/relationships/slide" Target="slides/slide25.xml" /><Relationship Id="rId38" Type="http://schemas.openxmlformats.org/officeDocument/2006/relationships/slide" Target="slides/slide30.xml" /><Relationship Id="rId46"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8.xml" /><Relationship Id="rId20" Type="http://schemas.openxmlformats.org/officeDocument/2006/relationships/slide" Target="slides/slide12.xml" /><Relationship Id="rId29" Type="http://schemas.openxmlformats.org/officeDocument/2006/relationships/slide" Target="slides/slide21.xml" /><Relationship Id="rId41" Type="http://schemas.openxmlformats.org/officeDocument/2006/relationships/slide" Target="slides/slide33.xml" /><Relationship Id="rId1" Type="http://schemas.openxmlformats.org/officeDocument/2006/relationships/customXml" Target="../customXml/item1.xml" /><Relationship Id="rId6" Type="http://schemas.openxmlformats.org/officeDocument/2006/relationships/slideMaster" Target="slideMasters/slideMaster3.xml" /><Relationship Id="rId11" Type="http://schemas.openxmlformats.org/officeDocument/2006/relationships/slide" Target="slides/slide3.xml" /><Relationship Id="rId24" Type="http://schemas.openxmlformats.org/officeDocument/2006/relationships/slide" Target="slides/slide16.xml" /><Relationship Id="rId32" Type="http://schemas.openxmlformats.org/officeDocument/2006/relationships/slide" Target="slides/slide24.xml" /><Relationship Id="rId37" Type="http://schemas.openxmlformats.org/officeDocument/2006/relationships/slide" Target="slides/slide29.xml" /><Relationship Id="rId40" Type="http://schemas.openxmlformats.org/officeDocument/2006/relationships/slide" Target="slides/slide32.xml" /><Relationship Id="rId45" Type="http://schemas.openxmlformats.org/officeDocument/2006/relationships/viewProps" Target="viewProps.xml" /><Relationship Id="rId5" Type="http://schemas.openxmlformats.org/officeDocument/2006/relationships/slideMaster" Target="slideMasters/slideMaster2.xml" /><Relationship Id="rId15" Type="http://schemas.openxmlformats.org/officeDocument/2006/relationships/slide" Target="slides/slide7.xml" /><Relationship Id="rId23" Type="http://schemas.openxmlformats.org/officeDocument/2006/relationships/slide" Target="slides/slide15.xml" /><Relationship Id="rId28" Type="http://schemas.openxmlformats.org/officeDocument/2006/relationships/slide" Target="slides/slide20.xml" /><Relationship Id="rId36" Type="http://schemas.openxmlformats.org/officeDocument/2006/relationships/slide" Target="slides/slide28.xml" /><Relationship Id="rId10" Type="http://schemas.openxmlformats.org/officeDocument/2006/relationships/slide" Target="slides/slide2.xml" /><Relationship Id="rId19" Type="http://schemas.openxmlformats.org/officeDocument/2006/relationships/slide" Target="slides/slide11.xml" /><Relationship Id="rId31" Type="http://schemas.openxmlformats.org/officeDocument/2006/relationships/slide" Target="slides/slide23.xml" /><Relationship Id="rId44" Type="http://schemas.openxmlformats.org/officeDocument/2006/relationships/presProps" Target="presProps.xml" /><Relationship Id="rId4" Type="http://schemas.openxmlformats.org/officeDocument/2006/relationships/slideMaster" Target="slideMasters/slideMaster1.xml" /><Relationship Id="rId9" Type="http://schemas.openxmlformats.org/officeDocument/2006/relationships/slide" Target="slides/slide1.xml" /><Relationship Id="rId14" Type="http://schemas.openxmlformats.org/officeDocument/2006/relationships/slide" Target="slides/slide6.xml" /><Relationship Id="rId22" Type="http://schemas.openxmlformats.org/officeDocument/2006/relationships/slide" Target="slides/slide14.xml" /><Relationship Id="rId27" Type="http://schemas.openxmlformats.org/officeDocument/2006/relationships/slide" Target="slides/slide19.xml" /><Relationship Id="rId30" Type="http://schemas.openxmlformats.org/officeDocument/2006/relationships/slide" Target="slides/slide22.xml" /><Relationship Id="rId35" Type="http://schemas.openxmlformats.org/officeDocument/2006/relationships/slide" Target="slides/slide27.xml" /><Relationship Id="rId43"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EB02C0-68A2-4AF0-877D-39AA133B2758}" type="datetimeFigureOut">
              <a:rPr lang="en-US" smtClean="0"/>
              <a:t>10/25/2021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F4479-1D40-4E60-AADA-C5C02D67E116}" type="slidenum">
              <a:rPr lang="en-US" smtClean="0"/>
              <a:t>‹#›</a:t>
            </a:fld>
            <a:endParaRPr lang="en-US"/>
          </a:p>
        </p:txBody>
      </p:sp>
    </p:spTree>
    <p:extLst>
      <p:ext uri="{BB962C8B-B14F-4D97-AF65-F5344CB8AC3E}">
        <p14:creationId xmlns:p14="http://schemas.microsoft.com/office/powerpoint/2010/main" val="3893521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0BC04-5D4C-41B7-8A16-120D784D33E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48838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dirty="0" err="1"/>
              <a:t>Costimulatory</a:t>
            </a:r>
            <a:r>
              <a:rPr lang="en-US" sz="1200" dirty="0"/>
              <a:t> receptors provide so-called second signals for lymphocytes (antigen recognition provides the first signal) and ensure that immune responses are optimally triggered by infectious pathogens. </a:t>
            </a:r>
          </a:p>
          <a:p>
            <a:pPr algn="l" rtl="0"/>
            <a:r>
              <a:rPr lang="en-US" sz="1200" dirty="0"/>
              <a:t>The prototypic </a:t>
            </a:r>
            <a:r>
              <a:rPr lang="en-US" sz="1200" dirty="0" err="1"/>
              <a:t>costimulatory</a:t>
            </a:r>
            <a:r>
              <a:rPr lang="en-US" sz="1200" dirty="0"/>
              <a:t> receptor is CD28 on T cells, which is activated by the </a:t>
            </a:r>
            <a:r>
              <a:rPr lang="en-US" sz="1200" dirty="0" err="1"/>
              <a:t>costimulatory</a:t>
            </a:r>
            <a:r>
              <a:rPr lang="en-US" sz="1200" dirty="0"/>
              <a:t> molecules B7-1 (CD80) and B7-2 (CD86), ligands induced on antigen presenting cells (APCs) as a result of their exposure to microbes</a:t>
            </a:r>
          </a:p>
          <a:p>
            <a:pPr algn="l" rtl="0"/>
            <a:r>
              <a:rPr lang="en-US" sz="1200" dirty="0"/>
              <a:t>One family of proteins</a:t>
            </a:r>
          </a:p>
          <a:p>
            <a:pPr algn="l" rtl="0"/>
            <a:r>
              <a:rPr lang="en-US" sz="1200" dirty="0"/>
              <a:t>that plays a role in the activation of T cells and NK</a:t>
            </a:r>
          </a:p>
          <a:p>
            <a:pPr algn="l" rtl="0"/>
            <a:r>
              <a:rPr lang="en-US" sz="1200" dirty="0"/>
              <a:t>cells is structurally related to a receptor called CD2. CD2</a:t>
            </a:r>
          </a:p>
          <a:p>
            <a:pPr algn="l" rtl="0"/>
            <a:r>
              <a:rPr lang="en-US" sz="1200" dirty="0"/>
              <a:t>is a glycoprotein present on more than 90% of mature T</a:t>
            </a:r>
          </a:p>
          <a:p>
            <a:pPr algn="l" rtl="0"/>
            <a:r>
              <a:rPr lang="en-US" sz="1200" dirty="0"/>
              <a:t>cells, on 50% to 70% of </a:t>
            </a:r>
            <a:r>
              <a:rPr lang="en-US" sz="1200" dirty="0" err="1"/>
              <a:t>thymocytes</a:t>
            </a:r>
            <a:r>
              <a:rPr lang="en-US" sz="1200" dirty="0"/>
              <a:t>, and on NK cells. The</a:t>
            </a:r>
          </a:p>
          <a:p>
            <a:pPr algn="l" rtl="0"/>
            <a:r>
              <a:rPr lang="en-US" sz="1200" dirty="0"/>
              <a:t>molecule contains two extracellular </a:t>
            </a:r>
            <a:r>
              <a:rPr lang="en-US" sz="1200" dirty="0" err="1"/>
              <a:t>Ig</a:t>
            </a:r>
            <a:r>
              <a:rPr lang="en-US" sz="1200" dirty="0"/>
              <a:t> domains, a hydrophobic</a:t>
            </a:r>
          </a:p>
          <a:p>
            <a:pPr algn="l" rtl="0"/>
            <a:r>
              <a:rPr lang="en-US" sz="1200" dirty="0" err="1"/>
              <a:t>transmembrane</a:t>
            </a:r>
            <a:r>
              <a:rPr lang="en-US" sz="1200" dirty="0"/>
              <a:t> region, and a long (116 amino</a:t>
            </a:r>
          </a:p>
          <a:p>
            <a:pPr algn="l" rtl="0"/>
            <a:r>
              <a:rPr lang="en-US" sz="1200" dirty="0"/>
              <a:t>acid residues) cytoplasmic tail. The principal ligand for</a:t>
            </a:r>
          </a:p>
          <a:p>
            <a:pPr algn="l" rtl="0"/>
            <a:r>
              <a:rPr lang="en-US" sz="1200" dirty="0"/>
              <a:t>CD2 in humans is a molecule called leukocyte </a:t>
            </a:r>
            <a:r>
              <a:rPr lang="en-US" sz="1200" dirty="0" err="1"/>
              <a:t>functionassociated</a:t>
            </a:r>
            <a:endParaRPr lang="en-US" sz="1200" dirty="0"/>
          </a:p>
          <a:p>
            <a:pPr algn="l" rtl="0"/>
            <a:r>
              <a:rPr lang="en-US" sz="1200" dirty="0"/>
              <a:t>antigen 3 (LFA-3, or CD58),</a:t>
            </a:r>
          </a:p>
          <a:p>
            <a:endParaRPr lang="en-US" dirty="0"/>
          </a:p>
        </p:txBody>
      </p:sp>
      <p:sp>
        <p:nvSpPr>
          <p:cNvPr id="4" name="Slide Number Placeholder 3"/>
          <p:cNvSpPr>
            <a:spLocks noGrp="1"/>
          </p:cNvSpPr>
          <p:nvPr>
            <p:ph type="sldNum" sz="quarter" idx="10"/>
          </p:nvPr>
        </p:nvSpPr>
        <p:spPr/>
        <p:txBody>
          <a:bodyPr/>
          <a:lstStyle/>
          <a:p>
            <a:fld id="{7BB104B8-0F7F-4AB2-A017-7DAB545BE7A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088208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AA56C2-D39D-4CFF-BB7E-0E87BFAB9D3D}"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15129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AA56C2-D39D-4CFF-BB7E-0E87BFAB9D3D}"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035084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AA56C2-D39D-4CFF-BB7E-0E87BFAB9D3D}"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421760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65AD27C-7956-4CB6-969E-6ECF334DDD8F}"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A944D98-F196-44AF-A137-62B9CCC2910B}" type="slidenum">
              <a:rPr lang="ar-SA"/>
              <a:pPr/>
              <a:t>‹#›</a:t>
            </a:fld>
            <a:endParaRPr lang="en-US"/>
          </a:p>
        </p:txBody>
      </p:sp>
    </p:spTree>
    <p:extLst>
      <p:ext uri="{BB962C8B-B14F-4D97-AF65-F5344CB8AC3E}">
        <p14:creationId xmlns:p14="http://schemas.microsoft.com/office/powerpoint/2010/main" val="3259456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70C14F9-FB46-47F8-94FB-7277FBBD1219}"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DDF0C9-63E9-4052-8773-166ADF3DE399}" type="slidenum">
              <a:rPr lang="ar-SA"/>
              <a:pPr/>
              <a:t>‹#›</a:t>
            </a:fld>
            <a:endParaRPr lang="en-US"/>
          </a:p>
        </p:txBody>
      </p:sp>
    </p:spTree>
    <p:extLst>
      <p:ext uri="{BB962C8B-B14F-4D97-AF65-F5344CB8AC3E}">
        <p14:creationId xmlns:p14="http://schemas.microsoft.com/office/powerpoint/2010/main" val="3110774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FB56622-52F2-444C-BFBF-E58CBFF8E732}"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5A4C7E9-516A-4A5B-A057-05D3738AB5C4}" type="slidenum">
              <a:rPr lang="ar-SA"/>
              <a:pPr/>
              <a:t>‹#›</a:t>
            </a:fld>
            <a:endParaRPr lang="en-US"/>
          </a:p>
        </p:txBody>
      </p:sp>
    </p:spTree>
    <p:extLst>
      <p:ext uri="{BB962C8B-B14F-4D97-AF65-F5344CB8AC3E}">
        <p14:creationId xmlns:p14="http://schemas.microsoft.com/office/powerpoint/2010/main" val="24039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DCFA307-8911-40E0-9270-60F60C09E445}" type="datetimeFigureOut">
              <a:rPr lang="en-US">
                <a:solidFill>
                  <a:prstClr val="black">
                    <a:tint val="75000"/>
                  </a:prstClr>
                </a:solidFill>
              </a:rPr>
              <a:pPr>
                <a:defRPr/>
              </a:pPr>
              <a:t>10/25/2021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557E665-73C6-4E2F-BE8E-26CB4C56AB47}" type="slidenum">
              <a:rPr lang="ar-SA"/>
              <a:pPr/>
              <a:t>‹#›</a:t>
            </a:fld>
            <a:endParaRPr lang="en-US"/>
          </a:p>
        </p:txBody>
      </p:sp>
    </p:spTree>
    <p:extLst>
      <p:ext uri="{BB962C8B-B14F-4D97-AF65-F5344CB8AC3E}">
        <p14:creationId xmlns:p14="http://schemas.microsoft.com/office/powerpoint/2010/main" val="2726791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716AB22-0301-4DF0-8AD9-F8A2C77B27C5}" type="datetimeFigureOut">
              <a:rPr lang="en-US">
                <a:solidFill>
                  <a:prstClr val="black">
                    <a:tint val="75000"/>
                  </a:prstClr>
                </a:solidFill>
              </a:rPr>
              <a:pPr>
                <a:defRPr/>
              </a:pPr>
              <a:t>10/25/2021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F0EFA9E-4997-4D96-A831-32879AC542CD}" type="slidenum">
              <a:rPr lang="ar-SA"/>
              <a:pPr/>
              <a:t>‹#›</a:t>
            </a:fld>
            <a:endParaRPr lang="en-US"/>
          </a:p>
        </p:txBody>
      </p:sp>
    </p:spTree>
    <p:extLst>
      <p:ext uri="{BB962C8B-B14F-4D97-AF65-F5344CB8AC3E}">
        <p14:creationId xmlns:p14="http://schemas.microsoft.com/office/powerpoint/2010/main" val="349813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DC00444-5F88-4799-9073-2C9F956649DB}" type="datetimeFigureOut">
              <a:rPr lang="en-US">
                <a:solidFill>
                  <a:prstClr val="black">
                    <a:tint val="75000"/>
                  </a:prstClr>
                </a:solidFill>
              </a:rPr>
              <a:pPr>
                <a:defRPr/>
              </a:pPr>
              <a:t>10/25/2021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CCD3316-6138-4ED5-A2C4-061FB40DC148}" type="slidenum">
              <a:rPr lang="ar-SA"/>
              <a:pPr/>
              <a:t>‹#›</a:t>
            </a:fld>
            <a:endParaRPr lang="en-US"/>
          </a:p>
        </p:txBody>
      </p:sp>
    </p:spTree>
    <p:extLst>
      <p:ext uri="{BB962C8B-B14F-4D97-AF65-F5344CB8AC3E}">
        <p14:creationId xmlns:p14="http://schemas.microsoft.com/office/powerpoint/2010/main" val="3068275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05BEBD-EF89-4E9E-94EF-3A53E2FFC8B0}" type="datetimeFigureOut">
              <a:rPr lang="en-US">
                <a:solidFill>
                  <a:prstClr val="black">
                    <a:tint val="75000"/>
                  </a:prstClr>
                </a:solidFill>
              </a:rPr>
              <a:pPr>
                <a:defRPr/>
              </a:pPr>
              <a:t>10/25/2021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26EA1C7-D8EC-4BBA-AB49-2B103E3E0838}" type="slidenum">
              <a:rPr lang="ar-SA"/>
              <a:pPr/>
              <a:t>‹#›</a:t>
            </a:fld>
            <a:endParaRPr lang="en-US"/>
          </a:p>
        </p:txBody>
      </p:sp>
    </p:spTree>
    <p:extLst>
      <p:ext uri="{BB962C8B-B14F-4D97-AF65-F5344CB8AC3E}">
        <p14:creationId xmlns:p14="http://schemas.microsoft.com/office/powerpoint/2010/main" val="4117545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EAECC8-DDE3-4595-8C7A-76942C84170F}" type="datetimeFigureOut">
              <a:rPr lang="en-US">
                <a:solidFill>
                  <a:prstClr val="black">
                    <a:tint val="75000"/>
                  </a:prstClr>
                </a:solidFill>
              </a:rPr>
              <a:pPr>
                <a:defRPr/>
              </a:pPr>
              <a:t>10/25/2021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8289EB1-047F-46F5-A160-F4965617F405}" type="slidenum">
              <a:rPr lang="ar-SA"/>
              <a:pPr/>
              <a:t>‹#›</a:t>
            </a:fld>
            <a:endParaRPr lang="en-US"/>
          </a:p>
        </p:txBody>
      </p:sp>
    </p:spTree>
    <p:extLst>
      <p:ext uri="{BB962C8B-B14F-4D97-AF65-F5344CB8AC3E}">
        <p14:creationId xmlns:p14="http://schemas.microsoft.com/office/powerpoint/2010/main" val="251312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AA56C2-D39D-4CFF-BB7E-0E87BFAB9D3D}"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3776712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6A93DF-B2FD-4D7A-952E-5414584CD796}" type="datetimeFigureOut">
              <a:rPr lang="en-US">
                <a:solidFill>
                  <a:prstClr val="black">
                    <a:tint val="75000"/>
                  </a:prstClr>
                </a:solidFill>
              </a:rPr>
              <a:pPr>
                <a:defRPr/>
              </a:pPr>
              <a:t>10/25/2021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C855DF9-A56C-4E06-BE24-5B01EBC11DC2}" type="slidenum">
              <a:rPr lang="ar-SA"/>
              <a:pPr/>
              <a:t>‹#›</a:t>
            </a:fld>
            <a:endParaRPr lang="en-US"/>
          </a:p>
        </p:txBody>
      </p:sp>
    </p:spTree>
    <p:extLst>
      <p:ext uri="{BB962C8B-B14F-4D97-AF65-F5344CB8AC3E}">
        <p14:creationId xmlns:p14="http://schemas.microsoft.com/office/powerpoint/2010/main" val="2936813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93B199C-97C9-4662-928F-2B1F264A9EDA}"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E26F803-76B2-44CA-AA36-3E37CE9DC1FB}" type="slidenum">
              <a:rPr lang="ar-SA"/>
              <a:pPr/>
              <a:t>‹#›</a:t>
            </a:fld>
            <a:endParaRPr lang="en-US"/>
          </a:p>
        </p:txBody>
      </p:sp>
    </p:spTree>
    <p:extLst>
      <p:ext uri="{BB962C8B-B14F-4D97-AF65-F5344CB8AC3E}">
        <p14:creationId xmlns:p14="http://schemas.microsoft.com/office/powerpoint/2010/main" val="3780552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69F920-0DC9-42A4-86AA-63A66663FB5E}"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DFD9C0-94DA-4EC4-8DEF-30030CB857F7}" type="slidenum">
              <a:rPr lang="ar-SA"/>
              <a:pPr/>
              <a:t>‹#›</a:t>
            </a:fld>
            <a:endParaRPr lang="en-US"/>
          </a:p>
        </p:txBody>
      </p:sp>
    </p:spTree>
    <p:extLst>
      <p:ext uri="{BB962C8B-B14F-4D97-AF65-F5344CB8AC3E}">
        <p14:creationId xmlns:p14="http://schemas.microsoft.com/office/powerpoint/2010/main" val="2134474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5CED7CF6-7561-4A93-BFCA-938951659318}" type="datetimeFigureOut">
              <a:rPr lang="en-US">
                <a:solidFill>
                  <a:prstClr val="black">
                    <a:tint val="75000"/>
                  </a:prstClr>
                </a:solidFill>
              </a:rPr>
              <a:pPr>
                <a:defRPr/>
              </a:pPr>
              <a:t>10/25/2021</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30CB5263-DF60-4A19-A1E1-DFE2056DDF14}" type="slidenum">
              <a:rPr lang="ar-SA"/>
              <a:pPr/>
              <a:t>‹#›</a:t>
            </a:fld>
            <a:endParaRPr lang="en-US"/>
          </a:p>
        </p:txBody>
      </p:sp>
    </p:spTree>
    <p:extLst>
      <p:ext uri="{BB962C8B-B14F-4D97-AF65-F5344CB8AC3E}">
        <p14:creationId xmlns:p14="http://schemas.microsoft.com/office/powerpoint/2010/main" val="1547597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F09426E9-369C-4396-9B52-B2C2ABF2B760}" type="datetimeFigureOut">
              <a:rPr lang="en-US">
                <a:solidFill>
                  <a:prstClr val="black">
                    <a:tint val="75000"/>
                  </a:prstClr>
                </a:solidFill>
              </a:rPr>
              <a:pPr>
                <a:defRPr/>
              </a:pPr>
              <a:t>10/25/2021</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B0E26651-E0D9-4462-B714-20C596D7FCD4}" type="slidenum">
              <a:rPr lang="ar-SA"/>
              <a:pPr/>
              <a:t>‹#›</a:t>
            </a:fld>
            <a:endParaRPr lang="en-US"/>
          </a:p>
        </p:txBody>
      </p:sp>
    </p:spTree>
    <p:extLst>
      <p:ext uri="{BB962C8B-B14F-4D97-AF65-F5344CB8AC3E}">
        <p14:creationId xmlns:p14="http://schemas.microsoft.com/office/powerpoint/2010/main" val="2878069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541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105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725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6BF65E-CE9A-4E45-AA90-8CB8C8976CC4}" type="datetimeFigureOut">
              <a:rPr lang="en-US" smtClean="0">
                <a:solidFill>
                  <a:prstClr val="black">
                    <a:tint val="75000"/>
                  </a:prstClr>
                </a:solidFill>
              </a:rPr>
              <a:pPr/>
              <a:t>10/25/2021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743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6BF65E-CE9A-4E45-AA90-8CB8C8976CC4}" type="datetimeFigureOut">
              <a:rPr lang="en-US" smtClean="0">
                <a:solidFill>
                  <a:prstClr val="black">
                    <a:tint val="75000"/>
                  </a:prstClr>
                </a:solidFill>
              </a:rPr>
              <a:pPr/>
              <a:t>10/25/2021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01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AA56C2-D39D-4CFF-BB7E-0E87BFAB9D3D}" type="datetimeFigureOut">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9218934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6BF65E-CE9A-4E45-AA90-8CB8C8976CC4}" type="datetimeFigureOut">
              <a:rPr lang="en-US" smtClean="0">
                <a:solidFill>
                  <a:prstClr val="black">
                    <a:tint val="75000"/>
                  </a:prstClr>
                </a:solidFill>
              </a:rPr>
              <a:pPr/>
              <a:t>10/25/2021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88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BF65E-CE9A-4E45-AA90-8CB8C8976CC4}" type="datetimeFigureOut">
              <a:rPr lang="en-US" smtClean="0">
                <a:solidFill>
                  <a:prstClr val="black">
                    <a:tint val="75000"/>
                  </a:prstClr>
                </a:solidFill>
              </a:rPr>
              <a:pPr/>
              <a:t>10/25/2021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797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6BF65E-CE9A-4E45-AA90-8CB8C8976CC4}" type="datetimeFigureOut">
              <a:rPr lang="en-US" smtClean="0">
                <a:solidFill>
                  <a:prstClr val="black">
                    <a:tint val="75000"/>
                  </a:prstClr>
                </a:solidFill>
              </a:rPr>
              <a:pPr/>
              <a:t>10/25/2021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90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6BF65E-CE9A-4E45-AA90-8CB8C8976CC4}" type="datetimeFigureOut">
              <a:rPr lang="en-US" smtClean="0">
                <a:solidFill>
                  <a:prstClr val="black">
                    <a:tint val="75000"/>
                  </a:prstClr>
                </a:solidFill>
              </a:rPr>
              <a:pPr/>
              <a:t>10/25/2021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855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039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BF65E-CE9A-4E45-AA90-8CB8C8976CC4}" type="datetimeFigureOut">
              <a:rPr lang="en-US" smtClean="0">
                <a:solidFill>
                  <a:prstClr val="black">
                    <a:tint val="75000"/>
                  </a:prstClr>
                </a:solidFill>
              </a: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674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B411B5-4DDC-48F7-904C-5945FF468A5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8629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23FA36-B884-46CA-B570-4E8A951B270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4641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74509D-DA18-4AD1-9994-E6D1181294D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413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99FA51-13D9-408C-AA28-C34CB17CB5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124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AA56C2-D39D-4CFF-BB7E-0E87BFAB9D3D}"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03946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C2734A-D151-462B-891C-C3023521531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0518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97A312-6092-4BC7-8507-407D1517A72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59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375EA33-2F60-48CA-98BB-FC51B94932B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11574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499BF0-4F74-4F54-A453-EBF92B2C860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66815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3CA819-8C9F-48A3-8035-64BA1A4B8CB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6479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F29DAB-A183-4867-A0DA-FFCB6E3C1D5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37665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A7489D-CA3F-46F0-9BBD-4BC8EAED071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2533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6C262B2-D8C1-4558-9DC3-4396728C8C97}"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1B74C63-1100-488F-8F1D-FA5DF337437A}" type="slidenum">
              <a:rPr lang="ar-SA"/>
              <a:pPr/>
              <a:t>‹#›</a:t>
            </a:fld>
            <a:endParaRPr lang="en-US"/>
          </a:p>
        </p:txBody>
      </p:sp>
    </p:spTree>
    <p:extLst>
      <p:ext uri="{BB962C8B-B14F-4D97-AF65-F5344CB8AC3E}">
        <p14:creationId xmlns:p14="http://schemas.microsoft.com/office/powerpoint/2010/main" val="40161453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5C21E9-D1C7-4495-97A8-0453A4C5E010}"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54402B5-2D60-4693-89AC-9C142B453810}" type="slidenum">
              <a:rPr lang="ar-SA"/>
              <a:pPr/>
              <a:t>‹#›</a:t>
            </a:fld>
            <a:endParaRPr lang="en-US"/>
          </a:p>
        </p:txBody>
      </p:sp>
    </p:spTree>
    <p:extLst>
      <p:ext uri="{BB962C8B-B14F-4D97-AF65-F5344CB8AC3E}">
        <p14:creationId xmlns:p14="http://schemas.microsoft.com/office/powerpoint/2010/main" val="1264234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6B5602F-2397-48C6-A67F-562C1A257E60}"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EE2DB8-52E0-4655-A27A-83BFA1999AD8}" type="slidenum">
              <a:rPr lang="ar-SA"/>
              <a:pPr/>
              <a:t>‹#›</a:t>
            </a:fld>
            <a:endParaRPr lang="en-US"/>
          </a:p>
        </p:txBody>
      </p:sp>
    </p:spTree>
    <p:extLst>
      <p:ext uri="{BB962C8B-B14F-4D97-AF65-F5344CB8AC3E}">
        <p14:creationId xmlns:p14="http://schemas.microsoft.com/office/powerpoint/2010/main" val="149615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AA56C2-D39D-4CFF-BB7E-0E87BFAB9D3D}" type="datetimeFigureOut">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2610273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A9D3C0E-8B65-4FDF-9023-DB6BD666C49E}" type="datetimeFigureOut">
              <a:rPr lang="en-US">
                <a:solidFill>
                  <a:prstClr val="black">
                    <a:tint val="75000"/>
                  </a:prstClr>
                </a:solidFill>
              </a:rPr>
              <a:pPr>
                <a:defRPr/>
              </a:pPr>
              <a:t>10/25/2021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8316257-CA79-4B37-AA71-27B120213362}" type="slidenum">
              <a:rPr lang="ar-SA"/>
              <a:pPr/>
              <a:t>‹#›</a:t>
            </a:fld>
            <a:endParaRPr lang="en-US"/>
          </a:p>
        </p:txBody>
      </p:sp>
    </p:spTree>
    <p:extLst>
      <p:ext uri="{BB962C8B-B14F-4D97-AF65-F5344CB8AC3E}">
        <p14:creationId xmlns:p14="http://schemas.microsoft.com/office/powerpoint/2010/main" val="337219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234B06C-FC07-4EDF-BA46-463037915644}" type="datetimeFigureOut">
              <a:rPr lang="en-US">
                <a:solidFill>
                  <a:prstClr val="black">
                    <a:tint val="75000"/>
                  </a:prstClr>
                </a:solidFill>
              </a:rPr>
              <a:pPr>
                <a:defRPr/>
              </a:pPr>
              <a:t>10/25/2021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FBAAEB4F-12D0-4652-9D77-FF625F2A73BC}" type="slidenum">
              <a:rPr lang="ar-SA"/>
              <a:pPr/>
              <a:t>‹#›</a:t>
            </a:fld>
            <a:endParaRPr lang="en-US"/>
          </a:p>
        </p:txBody>
      </p:sp>
    </p:spTree>
    <p:extLst>
      <p:ext uri="{BB962C8B-B14F-4D97-AF65-F5344CB8AC3E}">
        <p14:creationId xmlns:p14="http://schemas.microsoft.com/office/powerpoint/2010/main" val="3391104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1FCE719-EE09-4179-8F17-FA4F78A1B1E5}" type="datetimeFigureOut">
              <a:rPr lang="en-US">
                <a:solidFill>
                  <a:prstClr val="black">
                    <a:tint val="75000"/>
                  </a:prstClr>
                </a:solidFill>
              </a:rPr>
              <a:pPr>
                <a:defRPr/>
              </a:pPr>
              <a:t>10/25/2021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DE311E8-D0CA-4088-8D1F-464A4290121A}" type="slidenum">
              <a:rPr lang="ar-SA"/>
              <a:pPr/>
              <a:t>‹#›</a:t>
            </a:fld>
            <a:endParaRPr lang="en-US"/>
          </a:p>
        </p:txBody>
      </p:sp>
    </p:spTree>
    <p:extLst>
      <p:ext uri="{BB962C8B-B14F-4D97-AF65-F5344CB8AC3E}">
        <p14:creationId xmlns:p14="http://schemas.microsoft.com/office/powerpoint/2010/main" val="22516196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1CEF137-B544-4071-B184-4F588E21F2FD}" type="datetimeFigureOut">
              <a:rPr lang="en-US">
                <a:solidFill>
                  <a:prstClr val="black">
                    <a:tint val="75000"/>
                  </a:prstClr>
                </a:solidFill>
              </a:rPr>
              <a:pPr>
                <a:defRPr/>
              </a:pPr>
              <a:t>10/25/2021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448F9F1-308C-4B1E-875F-70D9F448BF85}" type="slidenum">
              <a:rPr lang="ar-SA"/>
              <a:pPr/>
              <a:t>‹#›</a:t>
            </a:fld>
            <a:endParaRPr lang="en-US"/>
          </a:p>
        </p:txBody>
      </p:sp>
    </p:spTree>
    <p:extLst>
      <p:ext uri="{BB962C8B-B14F-4D97-AF65-F5344CB8AC3E}">
        <p14:creationId xmlns:p14="http://schemas.microsoft.com/office/powerpoint/2010/main" val="19723941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48490D9-61A8-4F67-80DB-9498A80B5B2B}" type="datetimeFigureOut">
              <a:rPr lang="en-US">
                <a:solidFill>
                  <a:prstClr val="black">
                    <a:tint val="75000"/>
                  </a:prstClr>
                </a:solidFill>
              </a:rPr>
              <a:pPr>
                <a:defRPr/>
              </a:pPr>
              <a:t>10/25/2021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B5A664B-B1E2-4912-BB04-F610E6A2B84D}" type="slidenum">
              <a:rPr lang="ar-SA"/>
              <a:pPr/>
              <a:t>‹#›</a:t>
            </a:fld>
            <a:endParaRPr lang="en-US"/>
          </a:p>
        </p:txBody>
      </p:sp>
    </p:spTree>
    <p:extLst>
      <p:ext uri="{BB962C8B-B14F-4D97-AF65-F5344CB8AC3E}">
        <p14:creationId xmlns:p14="http://schemas.microsoft.com/office/powerpoint/2010/main" val="4395200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575EA1-8FF9-42BB-B759-DEEEFCD51550}" type="datetimeFigureOut">
              <a:rPr lang="en-US">
                <a:solidFill>
                  <a:prstClr val="black">
                    <a:tint val="75000"/>
                  </a:prstClr>
                </a:solidFill>
              </a:rPr>
              <a:pPr>
                <a:defRPr/>
              </a:pPr>
              <a:t>10/25/2021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3835328-81CC-4C6D-AC4A-632A21CFE13C}" type="slidenum">
              <a:rPr lang="ar-SA"/>
              <a:pPr/>
              <a:t>‹#›</a:t>
            </a:fld>
            <a:endParaRPr lang="en-US"/>
          </a:p>
        </p:txBody>
      </p:sp>
    </p:spTree>
    <p:extLst>
      <p:ext uri="{BB962C8B-B14F-4D97-AF65-F5344CB8AC3E}">
        <p14:creationId xmlns:p14="http://schemas.microsoft.com/office/powerpoint/2010/main" val="3096969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B4C686-E8FE-46A3-AA9D-1207153C767C}"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268BCC-AF13-4F1D-B991-F9BEA9500778}" type="slidenum">
              <a:rPr lang="ar-SA"/>
              <a:pPr/>
              <a:t>‹#›</a:t>
            </a:fld>
            <a:endParaRPr lang="en-US"/>
          </a:p>
        </p:txBody>
      </p:sp>
    </p:spTree>
    <p:extLst>
      <p:ext uri="{BB962C8B-B14F-4D97-AF65-F5344CB8AC3E}">
        <p14:creationId xmlns:p14="http://schemas.microsoft.com/office/powerpoint/2010/main" val="31549517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B33CEC8-F9C3-4E75-A984-0634704660BF}"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3627A4A-EBE4-492B-BA5E-3C084A545E5D}" type="slidenum">
              <a:rPr lang="ar-SA"/>
              <a:pPr/>
              <a:t>‹#›</a:t>
            </a:fld>
            <a:endParaRPr lang="en-US"/>
          </a:p>
        </p:txBody>
      </p:sp>
    </p:spTree>
    <p:extLst>
      <p:ext uri="{BB962C8B-B14F-4D97-AF65-F5344CB8AC3E}">
        <p14:creationId xmlns:p14="http://schemas.microsoft.com/office/powerpoint/2010/main" val="1562069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p:spPr>
        <p:txBody>
          <a:bodyPr/>
          <a:lstStyle>
            <a:lvl1pPr>
              <a:defRPr/>
            </a:lvl1pPr>
          </a:lstStyle>
          <a:p>
            <a:pPr>
              <a:defRPr/>
            </a:pPr>
            <a:fld id="{3AD8F2DD-06FC-4DC0-BC1E-41EF5F592DE9}" type="datetimeFigureOut">
              <a:rPr lang="en-US">
                <a:solidFill>
                  <a:prstClr val="black">
                    <a:tint val="75000"/>
                  </a:prstClr>
                </a:solidFill>
              </a:rPr>
              <a:pPr>
                <a:defRPr/>
              </a:pPr>
              <a:t>10/25/2021</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p:spPr>
        <p:txBody>
          <a:bodyPr/>
          <a:lstStyle>
            <a:lvl1pPr>
              <a:defRPr/>
            </a:lvl1pPr>
          </a:lstStyle>
          <a:p>
            <a:fld id="{903AB544-93DD-401B-A482-4D7C8AD4F268}" type="slidenum">
              <a:rPr lang="ar-SA"/>
              <a:pPr/>
              <a:t>‹#›</a:t>
            </a:fld>
            <a:endParaRPr lang="en-US"/>
          </a:p>
        </p:txBody>
      </p:sp>
    </p:spTree>
    <p:extLst>
      <p:ext uri="{BB962C8B-B14F-4D97-AF65-F5344CB8AC3E}">
        <p14:creationId xmlns:p14="http://schemas.microsoft.com/office/powerpoint/2010/main" val="347570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AA56C2-D39D-4CFF-BB7E-0E87BFAB9D3D}" type="datetimeFigureOut">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2208546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A56C2-D39D-4CFF-BB7E-0E87BFAB9D3D}" type="datetimeFigureOut">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20696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AA56C2-D39D-4CFF-BB7E-0E87BFAB9D3D}"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46467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AA56C2-D39D-4CFF-BB7E-0E87BFAB9D3D}" type="datetimeFigureOut">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BE87E-8F5F-4157-AE37-6BB68DC701F2}" type="slidenum">
              <a:rPr lang="en-US" smtClean="0"/>
              <a:t>‹#›</a:t>
            </a:fld>
            <a:endParaRPr lang="en-US"/>
          </a:p>
        </p:txBody>
      </p:sp>
    </p:spTree>
    <p:extLst>
      <p:ext uri="{BB962C8B-B14F-4D97-AF65-F5344CB8AC3E}">
        <p14:creationId xmlns:p14="http://schemas.microsoft.com/office/powerpoint/2010/main" val="190448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slideLayout" Target="../slideLayouts/slideLayout24.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theme" Target="../theme/theme2.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 /><Relationship Id="rId3" Type="http://schemas.openxmlformats.org/officeDocument/2006/relationships/slideLayout" Target="../slideLayouts/slideLayout27.xml" /><Relationship Id="rId7" Type="http://schemas.openxmlformats.org/officeDocument/2006/relationships/slideLayout" Target="../slideLayouts/slideLayout31.xml" /><Relationship Id="rId12" Type="http://schemas.openxmlformats.org/officeDocument/2006/relationships/theme" Target="../theme/theme3.xml" /><Relationship Id="rId2" Type="http://schemas.openxmlformats.org/officeDocument/2006/relationships/slideLayout" Target="../slideLayouts/slideLayout26.xml" /><Relationship Id="rId1" Type="http://schemas.openxmlformats.org/officeDocument/2006/relationships/slideLayout" Target="../slideLayouts/slideLayout25.xml" /><Relationship Id="rId6" Type="http://schemas.openxmlformats.org/officeDocument/2006/relationships/slideLayout" Target="../slideLayouts/slideLayout30.xml" /><Relationship Id="rId11" Type="http://schemas.openxmlformats.org/officeDocument/2006/relationships/slideLayout" Target="../slideLayouts/slideLayout35.xml" /><Relationship Id="rId5" Type="http://schemas.openxmlformats.org/officeDocument/2006/relationships/slideLayout" Target="../slideLayouts/slideLayout29.xml" /><Relationship Id="rId10" Type="http://schemas.openxmlformats.org/officeDocument/2006/relationships/slideLayout" Target="../slideLayouts/slideLayout34.xml" /><Relationship Id="rId4" Type="http://schemas.openxmlformats.org/officeDocument/2006/relationships/slideLayout" Target="../slideLayouts/slideLayout28.xml" /><Relationship Id="rId9" Type="http://schemas.openxmlformats.org/officeDocument/2006/relationships/slideLayout" Target="../slideLayouts/slideLayout33.xml"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 /><Relationship Id="rId3" Type="http://schemas.openxmlformats.org/officeDocument/2006/relationships/slideLayout" Target="../slideLayouts/slideLayout38.xml" /><Relationship Id="rId7" Type="http://schemas.openxmlformats.org/officeDocument/2006/relationships/slideLayout" Target="../slideLayouts/slideLayout42.xml" /><Relationship Id="rId12" Type="http://schemas.openxmlformats.org/officeDocument/2006/relationships/theme" Target="../theme/theme4.xml" /><Relationship Id="rId2" Type="http://schemas.openxmlformats.org/officeDocument/2006/relationships/slideLayout" Target="../slideLayouts/slideLayout37.xml" /><Relationship Id="rId1" Type="http://schemas.openxmlformats.org/officeDocument/2006/relationships/slideLayout" Target="../slideLayouts/slideLayout36.xml" /><Relationship Id="rId6" Type="http://schemas.openxmlformats.org/officeDocument/2006/relationships/slideLayout" Target="../slideLayouts/slideLayout41.xml" /><Relationship Id="rId11" Type="http://schemas.openxmlformats.org/officeDocument/2006/relationships/slideLayout" Target="../slideLayouts/slideLayout46.xml" /><Relationship Id="rId5" Type="http://schemas.openxmlformats.org/officeDocument/2006/relationships/slideLayout" Target="../slideLayouts/slideLayout40.xml" /><Relationship Id="rId10" Type="http://schemas.openxmlformats.org/officeDocument/2006/relationships/slideLayout" Target="../slideLayouts/slideLayout45.xml" /><Relationship Id="rId4" Type="http://schemas.openxmlformats.org/officeDocument/2006/relationships/slideLayout" Target="../slideLayouts/slideLayout39.xml" /><Relationship Id="rId9" Type="http://schemas.openxmlformats.org/officeDocument/2006/relationships/slideLayout" Target="../slideLayouts/slideLayout44.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 /><Relationship Id="rId13" Type="http://schemas.openxmlformats.org/officeDocument/2006/relationships/theme" Target="../theme/theme5.xml" /><Relationship Id="rId3" Type="http://schemas.openxmlformats.org/officeDocument/2006/relationships/slideLayout" Target="../slideLayouts/slideLayout49.xml" /><Relationship Id="rId7" Type="http://schemas.openxmlformats.org/officeDocument/2006/relationships/slideLayout" Target="../slideLayouts/slideLayout53.xml" /><Relationship Id="rId12" Type="http://schemas.openxmlformats.org/officeDocument/2006/relationships/slideLayout" Target="../slideLayouts/slideLayout58.xml" /><Relationship Id="rId2" Type="http://schemas.openxmlformats.org/officeDocument/2006/relationships/slideLayout" Target="../slideLayouts/slideLayout48.xml" /><Relationship Id="rId1" Type="http://schemas.openxmlformats.org/officeDocument/2006/relationships/slideLayout" Target="../slideLayouts/slideLayout47.xml" /><Relationship Id="rId6" Type="http://schemas.openxmlformats.org/officeDocument/2006/relationships/slideLayout" Target="../slideLayouts/slideLayout52.xml" /><Relationship Id="rId11" Type="http://schemas.openxmlformats.org/officeDocument/2006/relationships/slideLayout" Target="../slideLayouts/slideLayout57.xml" /><Relationship Id="rId5" Type="http://schemas.openxmlformats.org/officeDocument/2006/relationships/slideLayout" Target="../slideLayouts/slideLayout51.xml" /><Relationship Id="rId10" Type="http://schemas.openxmlformats.org/officeDocument/2006/relationships/slideLayout" Target="../slideLayouts/slideLayout56.xml" /><Relationship Id="rId4" Type="http://schemas.openxmlformats.org/officeDocument/2006/relationships/slideLayout" Target="../slideLayouts/slideLayout50.xml" /><Relationship Id="rId9" Type="http://schemas.openxmlformats.org/officeDocument/2006/relationships/slideLayout" Target="../slideLayouts/slideLayout55.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A56C2-D39D-4CFF-BB7E-0E87BFAB9D3D}" type="datetimeFigureOut">
              <a:rPr lang="en-US" smtClean="0"/>
              <a:t>10/25/2021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BE87E-8F5F-4157-AE37-6BB68DC701F2}" type="slidenum">
              <a:rPr lang="en-US" smtClean="0"/>
              <a:t>‹#›</a:t>
            </a:fld>
            <a:endParaRPr lang="en-US"/>
          </a:p>
        </p:txBody>
      </p:sp>
    </p:spTree>
    <p:extLst>
      <p:ext uri="{BB962C8B-B14F-4D97-AF65-F5344CB8AC3E}">
        <p14:creationId xmlns:p14="http://schemas.microsoft.com/office/powerpoint/2010/main" val="2947044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36C4DE65-A68E-40B3-AC69-5E83EE05F493}"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pPr>
            <a:fld id="{9799CF99-B723-45B8-BC88-9A1339638103}" type="slidenum">
              <a:rPr lang="ar-SA"/>
              <a:pPr algn="r" fontAlgn="base">
                <a:spcBef>
                  <a:spcPct val="0"/>
                </a:spcBef>
                <a:spcAft>
                  <a:spcPct val="0"/>
                </a:spcAft>
              </a:pPr>
              <a:t>‹#›</a:t>
            </a:fld>
            <a:endParaRPr lang="en-US">
              <a:cs typeface="Arial" charset="0"/>
            </a:endParaRPr>
          </a:p>
        </p:txBody>
      </p:sp>
    </p:spTree>
    <p:extLst>
      <p:ext uri="{BB962C8B-B14F-4D97-AF65-F5344CB8AC3E}">
        <p14:creationId xmlns:p14="http://schemas.microsoft.com/office/powerpoint/2010/main" val="26811925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856"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6BF65E-CE9A-4E45-AA90-8CB8C8976CC4}" type="datetimeFigureOut">
              <a:rPr lang="en-US" smtClean="0">
                <a:solidFill>
                  <a:prstClr val="black">
                    <a:tint val="75000"/>
                  </a:prstClr>
                </a:solidFill>
              </a:rPr>
              <a:pPr/>
              <a:t>10/25/2021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FF86F-0CB9-49C1-960F-B105B506C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89691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lgn="r" rtl="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rtl="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rtl="1" fontAlgn="base">
              <a:spcBef>
                <a:spcPct val="0"/>
              </a:spcBef>
              <a:spcAft>
                <a:spcPct val="0"/>
              </a:spcAft>
              <a:defRPr/>
            </a:pPr>
            <a:fld id="{55DB13C9-1B8C-478E-86CE-F3235A014513}" type="slidenum">
              <a:rPr lang="ar-SA">
                <a:solidFill>
                  <a:srgbClr val="000000"/>
                </a:solidFill>
              </a:rPr>
              <a:pPr rtl="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1103363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01A7C6A8-521B-4B8F-A9AC-A375690C43DC}" type="datetimeFigureOut">
              <a:rPr lang="en-US">
                <a:solidFill>
                  <a:prstClr val="black">
                    <a:tint val="75000"/>
                  </a:prstClr>
                </a:solidFill>
              </a:rPr>
              <a:pPr>
                <a:defRPr/>
              </a:pPr>
              <a:t>10/25/2021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itchFamily="34" charset="0"/>
              </a:defRPr>
            </a:lvl1pPr>
          </a:lstStyle>
          <a:p>
            <a:pPr algn="r" fontAlgn="base">
              <a:spcBef>
                <a:spcPct val="0"/>
              </a:spcBef>
              <a:spcAft>
                <a:spcPct val="0"/>
              </a:spcAft>
            </a:pPr>
            <a:fld id="{7D7CE06B-5D7A-4103-ACBC-BD010F1743C3}" type="slidenum">
              <a:rPr lang="ar-SA" smtClean="0"/>
              <a:pPr algn="r" fontAlgn="base">
                <a:spcBef>
                  <a:spcPct val="0"/>
                </a:spcBef>
                <a:spcAft>
                  <a:spcPct val="0"/>
                </a:spcAft>
              </a:pPr>
              <a:t>‹#›</a:t>
            </a:fld>
            <a:endParaRPr lang="en-US">
              <a:cs typeface="Arial" pitchFamily="34" charset="0"/>
            </a:endParaRPr>
          </a:p>
        </p:txBody>
      </p:sp>
    </p:spTree>
    <p:extLst>
      <p:ext uri="{BB962C8B-B14F-4D97-AF65-F5344CB8AC3E}">
        <p14:creationId xmlns:p14="http://schemas.microsoft.com/office/powerpoint/2010/main" val="225742406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 /></Relationships>
</file>

<file path=ppt/slides/_rels/slide1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standalone="yes"?>
<Relationships xmlns="http://schemas.openxmlformats.org/package/2006/relationships"><Relationship Id="rId2" Type="http://schemas.openxmlformats.org/officeDocument/2006/relationships/image" Target="../media/image5.wmf" /><Relationship Id="rId1" Type="http://schemas.openxmlformats.org/officeDocument/2006/relationships/slideLayout" Target="../slideLayouts/slideLayout17.xml" /></Relationships>
</file>

<file path=ppt/slides/_rels/slide16.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1.xml" /><Relationship Id="rId1" Type="http://schemas.openxmlformats.org/officeDocument/2006/relationships/slideLayout" Target="../slideLayouts/slideLayout18.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17.xml" /></Relationships>
</file>

<file path=ppt/slides/_rels/slide2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58.xml" /></Relationships>
</file>

<file path=ppt/slides/_rels/slide24.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7.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3.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3.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4.xml" /></Relationships>
</file>

<file path=ppt/slides/_rels/slide30.xml.rels><?xml version="1.0" encoding="UTF-8" standalone="yes"?>
<Relationships xmlns="http://schemas.openxmlformats.org/package/2006/relationships"><Relationship Id="rId2" Type="http://schemas.openxmlformats.org/officeDocument/2006/relationships/image" Target="../media/image11.wmf" /><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13.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8.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8.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prstClr val="black"/>
                </a:solidFill>
              </a:rPr>
              <a:t>B cells activation &amp; antibody production, </a:t>
            </a:r>
            <a:endParaRPr lang="en-US" dirty="0"/>
          </a:p>
        </p:txBody>
      </p:sp>
      <p:sp>
        <p:nvSpPr>
          <p:cNvPr id="3" name="Subtitle 2"/>
          <p:cNvSpPr>
            <a:spLocks noGrp="1"/>
          </p:cNvSpPr>
          <p:nvPr>
            <p:ph type="subTitle" idx="1"/>
          </p:nvPr>
        </p:nvSpPr>
        <p:spPr/>
        <p:txBody>
          <a:bodyPr/>
          <a:lstStyle/>
          <a:p>
            <a:pPr lvl="0" fontAlgn="base">
              <a:lnSpc>
                <a:spcPct val="80000"/>
              </a:lnSpc>
              <a:spcAft>
                <a:spcPct val="0"/>
              </a:spcAft>
              <a:buClr>
                <a:srgbClr val="666633"/>
              </a:buClr>
              <a:buSzPct val="80000"/>
              <a:defRPr/>
            </a:pPr>
            <a:r>
              <a:rPr lang="en-US" sz="2800" kern="0" dirty="0" err="1">
                <a:solidFill>
                  <a:srgbClr val="009900"/>
                </a:solidFill>
                <a:effectLst>
                  <a:outerShdw blurRad="38100" dist="38100" dir="2700000" algn="tl">
                    <a:srgbClr val="000000"/>
                  </a:outerShdw>
                </a:effectLst>
                <a:latin typeface="Arial"/>
                <a:cs typeface="Arial"/>
              </a:rPr>
              <a:t>Dr.Eman</a:t>
            </a:r>
            <a:r>
              <a:rPr lang="en-US" sz="2800" kern="0" dirty="0">
                <a:solidFill>
                  <a:srgbClr val="009900"/>
                </a:solidFill>
                <a:effectLst>
                  <a:outerShdw blurRad="38100" dist="38100" dir="2700000" algn="tl">
                    <a:srgbClr val="000000"/>
                  </a:outerShdw>
                </a:effectLst>
                <a:latin typeface="Arial"/>
                <a:cs typeface="Arial"/>
              </a:rPr>
              <a:t> </a:t>
            </a:r>
            <a:r>
              <a:rPr lang="en-US" sz="2800" kern="0" dirty="0" err="1">
                <a:solidFill>
                  <a:srgbClr val="009900"/>
                </a:solidFill>
                <a:effectLst>
                  <a:outerShdw blurRad="38100" dist="38100" dir="2700000" algn="tl">
                    <a:srgbClr val="000000"/>
                  </a:outerShdw>
                </a:effectLst>
                <a:latin typeface="Arial"/>
                <a:cs typeface="Arial"/>
              </a:rPr>
              <a:t>Albataineh</a:t>
            </a:r>
            <a:r>
              <a:rPr lang="en-US" sz="2800" kern="0" dirty="0">
                <a:solidFill>
                  <a:srgbClr val="009900"/>
                </a:solidFill>
                <a:effectLst>
                  <a:outerShdw blurRad="38100" dist="38100" dir="2700000" algn="tl">
                    <a:srgbClr val="000000"/>
                  </a:outerShdw>
                </a:effectLst>
                <a:latin typeface="Arial"/>
                <a:cs typeface="Arial"/>
              </a:rPr>
              <a:t>,</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 Associate Prof. Immunology </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College of Medicine, </a:t>
            </a:r>
            <a:r>
              <a:rPr lang="en-US" sz="2800" kern="0" dirty="0" err="1">
                <a:solidFill>
                  <a:srgbClr val="009900"/>
                </a:solidFill>
                <a:effectLst>
                  <a:outerShdw blurRad="38100" dist="38100" dir="2700000" algn="tl">
                    <a:srgbClr val="000000"/>
                  </a:outerShdw>
                </a:effectLst>
                <a:latin typeface="Arial"/>
                <a:cs typeface="Arial"/>
              </a:rPr>
              <a:t>Mu’tah</a:t>
            </a:r>
            <a:r>
              <a:rPr lang="en-US" sz="2800" kern="0" dirty="0">
                <a:solidFill>
                  <a:srgbClr val="009900"/>
                </a:solidFill>
                <a:effectLst>
                  <a:outerShdw blurRad="38100" dist="38100" dir="2700000" algn="tl">
                    <a:srgbClr val="000000"/>
                  </a:outerShdw>
                </a:effectLst>
                <a:latin typeface="Arial"/>
                <a:cs typeface="Arial"/>
              </a:rPr>
              <a:t> university</a:t>
            </a:r>
          </a:p>
          <a:p>
            <a:pPr lvl="0" fontAlgn="base">
              <a:lnSpc>
                <a:spcPct val="80000"/>
              </a:lnSpc>
              <a:spcAft>
                <a:spcPct val="0"/>
              </a:spcAft>
              <a:buClr>
                <a:srgbClr val="666633"/>
              </a:buClr>
              <a:buSzPct val="80000"/>
              <a:defRPr/>
            </a:pPr>
            <a:r>
              <a:rPr lang="en-US" sz="2800" kern="0" dirty="0">
                <a:solidFill>
                  <a:srgbClr val="009900"/>
                </a:solidFill>
                <a:effectLst>
                  <a:outerShdw blurRad="38100" dist="38100" dir="2700000" algn="tl">
                    <a:srgbClr val="000000"/>
                  </a:outerShdw>
                </a:effectLst>
                <a:latin typeface="Arial"/>
                <a:cs typeface="Arial"/>
              </a:rPr>
              <a:t>Immunology, 2</a:t>
            </a:r>
            <a:r>
              <a:rPr lang="en-US" sz="2800" kern="0" baseline="30000" dirty="0">
                <a:solidFill>
                  <a:srgbClr val="009900"/>
                </a:solidFill>
                <a:effectLst>
                  <a:outerShdw blurRad="38100" dist="38100" dir="2700000" algn="tl">
                    <a:srgbClr val="000000"/>
                  </a:outerShdw>
                </a:effectLst>
                <a:latin typeface="Arial"/>
                <a:cs typeface="Arial"/>
              </a:rPr>
              <a:t>nd</a:t>
            </a:r>
            <a:r>
              <a:rPr lang="en-US" sz="2800" kern="0" dirty="0">
                <a:solidFill>
                  <a:srgbClr val="009900"/>
                </a:solidFill>
                <a:effectLst>
                  <a:outerShdw blurRad="38100" dist="38100" dir="2700000" algn="tl">
                    <a:srgbClr val="000000"/>
                  </a:outerShdw>
                </a:effectLst>
                <a:latin typeface="Arial"/>
                <a:cs typeface="Arial"/>
              </a:rPr>
              <a:t> year students</a:t>
            </a:r>
            <a:endParaRPr lang="en-US" dirty="0"/>
          </a:p>
        </p:txBody>
      </p:sp>
    </p:spTree>
    <p:extLst>
      <p:ext uri="{BB962C8B-B14F-4D97-AF65-F5344CB8AC3E}">
        <p14:creationId xmlns:p14="http://schemas.microsoft.com/office/powerpoint/2010/main" val="3534584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algn="l" rtl="0"/>
            <a:r>
              <a:rPr lang="en-US" dirty="0">
                <a:solidFill>
                  <a:srgbClr val="2E2E2E"/>
                </a:solidFill>
                <a:latin typeface="+mj-lt"/>
              </a:rPr>
              <a:t>Activation-induced cytidine deaminase (AID) plays a key role in both class switch and </a:t>
            </a:r>
            <a:r>
              <a:rPr lang="en-US" kern="1200" dirty="0">
                <a:solidFill>
                  <a:prstClr val="black"/>
                </a:solidFill>
                <a:latin typeface="+mj-lt"/>
              </a:rPr>
              <a:t>Somatic hyper mutation </a:t>
            </a:r>
          </a:p>
          <a:p>
            <a:pPr algn="l" rtl="0"/>
            <a:r>
              <a:rPr lang="en-US" dirty="0">
                <a:solidFill>
                  <a:srgbClr val="2E2E2E"/>
                </a:solidFill>
                <a:latin typeface="+mj-lt"/>
              </a:rPr>
              <a:t>Deficiencies of AID underlie some forms of the hyper-IgM syndrome</a:t>
            </a:r>
            <a:endParaRPr lang="en-US" dirty="0">
              <a:latin typeface="+mj-lt"/>
            </a:endParaRPr>
          </a:p>
        </p:txBody>
      </p:sp>
    </p:spTree>
    <p:extLst>
      <p:ext uri="{BB962C8B-B14F-4D97-AF65-F5344CB8AC3E}">
        <p14:creationId xmlns:p14="http://schemas.microsoft.com/office/powerpoint/2010/main" val="3949390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normAutofit/>
          </a:bodyPr>
          <a:lstStyle/>
          <a:p>
            <a:r>
              <a:rPr lang="en-US" sz="3200" b="1" dirty="0" err="1"/>
              <a:t>Isotype</a:t>
            </a:r>
            <a:r>
              <a:rPr lang="en-US" sz="3200" b="1" dirty="0"/>
              <a:t> determinants</a:t>
            </a:r>
          </a:p>
        </p:txBody>
      </p:sp>
      <p:sp>
        <p:nvSpPr>
          <p:cNvPr id="6" name="Content Placeholder 5"/>
          <p:cNvSpPr>
            <a:spLocks noGrp="1"/>
          </p:cNvSpPr>
          <p:nvPr>
            <p:ph idx="1"/>
          </p:nvPr>
        </p:nvSpPr>
        <p:spPr>
          <a:xfrm>
            <a:off x="457200" y="533400"/>
            <a:ext cx="8229600" cy="4525963"/>
          </a:xfrm>
        </p:spPr>
        <p:txBody>
          <a:bodyPr>
            <a:noAutofit/>
          </a:bodyPr>
          <a:lstStyle/>
          <a:p>
            <a:r>
              <a:rPr lang="en-US" sz="2400" b="1" dirty="0">
                <a:latin typeface="+mj-lt"/>
              </a:rPr>
              <a:t>Isotype switching in response to different types of microbes needs </a:t>
            </a:r>
          </a:p>
          <a:p>
            <a:pPr lvl="1"/>
            <a:r>
              <a:rPr lang="en-US" sz="2400" b="1" dirty="0">
                <a:latin typeface="+mj-lt"/>
              </a:rPr>
              <a:t>protein antigens </a:t>
            </a:r>
          </a:p>
          <a:p>
            <a:pPr lvl="1"/>
            <a:r>
              <a:rPr lang="en-US" sz="2400" b="1" dirty="0">
                <a:latin typeface="+mj-lt"/>
              </a:rPr>
              <a:t>T-dependent B cell activation. </a:t>
            </a:r>
          </a:p>
          <a:p>
            <a:r>
              <a:rPr lang="en-US" sz="2400" b="1" dirty="0">
                <a:latin typeface="+mj-lt"/>
              </a:rPr>
              <a:t>In addition, B cells in different anatomic sites switch to different </a:t>
            </a:r>
            <a:r>
              <a:rPr lang="en-US" sz="2400" b="1" dirty="0" err="1">
                <a:latin typeface="+mj-lt"/>
              </a:rPr>
              <a:t>isotypes</a:t>
            </a:r>
            <a:r>
              <a:rPr lang="en-US" sz="2400" b="1" dirty="0">
                <a:latin typeface="+mj-lt"/>
              </a:rPr>
              <a:t>. Specifically, B cells in mucosal tissues and secretory glands switch to IgA,</a:t>
            </a:r>
          </a:p>
          <a:p>
            <a:r>
              <a:rPr lang="en-US" sz="2400" b="1" dirty="0">
                <a:latin typeface="+mj-lt"/>
              </a:rPr>
              <a:t>a prior history of antigen exposure, first exposure more IGM, 2</a:t>
            </a:r>
            <a:r>
              <a:rPr lang="en-US" sz="2400" b="1" baseline="30000" dirty="0">
                <a:latin typeface="+mj-lt"/>
              </a:rPr>
              <a:t>nd</a:t>
            </a:r>
            <a:r>
              <a:rPr lang="en-US" sz="2400" b="1" dirty="0">
                <a:latin typeface="+mj-lt"/>
              </a:rPr>
              <a:t> more IGG</a:t>
            </a:r>
          </a:p>
          <a:p>
            <a:r>
              <a:rPr lang="en-US" sz="2400" b="1" dirty="0">
                <a:latin typeface="+mj-lt"/>
              </a:rPr>
              <a:t>Microbe type</a:t>
            </a:r>
          </a:p>
          <a:p>
            <a:pPr lvl="1"/>
            <a:r>
              <a:rPr lang="en-US" sz="2400" dirty="0"/>
              <a:t>The response to most viruses and bacteria involves the production of IgG antibodies</a:t>
            </a:r>
          </a:p>
          <a:p>
            <a:pPr lvl="1"/>
            <a:r>
              <a:rPr lang="en-US" sz="2400" dirty="0"/>
              <a:t>The humoral response to many helminthic parasites and allergens is mainly driven by </a:t>
            </a:r>
            <a:r>
              <a:rPr lang="en-US" sz="2400" dirty="0" err="1"/>
              <a:t>IgE</a:t>
            </a:r>
            <a:r>
              <a:rPr lang="en-US" sz="2400" dirty="0"/>
              <a:t> antibodies,</a:t>
            </a:r>
          </a:p>
        </p:txBody>
      </p:sp>
    </p:spTree>
    <p:extLst>
      <p:ext uri="{BB962C8B-B14F-4D97-AF65-F5344CB8AC3E}">
        <p14:creationId xmlns:p14="http://schemas.microsoft.com/office/powerpoint/2010/main" val="3239638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6376988" cy="5925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056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600" b="1" dirty="0">
                <a:solidFill>
                  <a:prstClr val="black"/>
                </a:solidFill>
                <a:ea typeface="+mn-ea"/>
                <a:cs typeface="+mn-cs"/>
              </a:rPr>
              <a:t>somatic hyper mutation</a:t>
            </a:r>
            <a:endParaRPr lang="en-US" sz="3600" b="1" dirty="0"/>
          </a:p>
        </p:txBody>
      </p:sp>
      <p:sp>
        <p:nvSpPr>
          <p:cNvPr id="3" name="Content Placeholder 2"/>
          <p:cNvSpPr>
            <a:spLocks noGrp="1"/>
          </p:cNvSpPr>
          <p:nvPr>
            <p:ph idx="1"/>
          </p:nvPr>
        </p:nvSpPr>
        <p:spPr>
          <a:xfrm>
            <a:off x="457200" y="868680"/>
            <a:ext cx="8229600" cy="4525963"/>
          </a:xfrm>
        </p:spPr>
        <p:txBody>
          <a:bodyPr/>
          <a:lstStyle/>
          <a:p>
            <a:r>
              <a:rPr lang="en-US" sz="2800" dirty="0"/>
              <a:t>Affinity maturation or somatic hyper mutation is the process that leads to increased affinity of produced antibodies, </a:t>
            </a:r>
          </a:p>
          <a:p>
            <a:r>
              <a:rPr lang="en-US" sz="2800" dirty="0"/>
              <a:t>In proliferating germinal center B cells, Ig V genes undergo point mutations at an extremely high rate (</a:t>
            </a:r>
            <a:r>
              <a:rPr lang="en-US" sz="2800" dirty="0" err="1"/>
              <a:t>hypermutation</a:t>
            </a:r>
            <a:r>
              <a:rPr lang="en-US" sz="2800" dirty="0"/>
              <a:t>) to produce high affinity Antibody. For this reason, by increase duration of infection or repeated infections the produced antibody becomes more strong and specific</a:t>
            </a:r>
          </a:p>
          <a:p>
            <a:pPr marL="0" indent="0">
              <a:buNone/>
            </a:pPr>
            <a:endParaRPr lang="en-US" dirty="0"/>
          </a:p>
        </p:txBody>
      </p:sp>
    </p:spTree>
    <p:extLst>
      <p:ext uri="{BB962C8B-B14F-4D97-AF65-F5344CB8AC3E}">
        <p14:creationId xmlns:p14="http://schemas.microsoft.com/office/powerpoint/2010/main" val="362198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en-US" dirty="0"/>
              <a:t>selection</a:t>
            </a:r>
          </a:p>
        </p:txBody>
      </p:sp>
      <p:sp>
        <p:nvSpPr>
          <p:cNvPr id="71683" name="Rectangle 3"/>
          <p:cNvSpPr>
            <a:spLocks noGrp="1"/>
          </p:cNvSpPr>
          <p:nvPr>
            <p:ph type="body" idx="1"/>
          </p:nvPr>
        </p:nvSpPr>
        <p:spPr/>
        <p:txBody>
          <a:bodyPr/>
          <a:lstStyle/>
          <a:p>
            <a:pPr lvl="1"/>
            <a:r>
              <a:rPr lang="en-US" dirty="0"/>
              <a:t>The antibodies produced have variable affinities (binding strength) to the antigen so that B cells producing high affinity </a:t>
            </a:r>
            <a:r>
              <a:rPr lang="en-US" dirty="0" err="1"/>
              <a:t>Ab</a:t>
            </a:r>
            <a:r>
              <a:rPr lang="en-US" dirty="0"/>
              <a:t> proliferate and become (antibody secretors) plasma cells and (non antibody secretors) memory B cells. While cells producing low affinity </a:t>
            </a:r>
            <a:r>
              <a:rPr lang="en-US" dirty="0" err="1"/>
              <a:t>Ab</a:t>
            </a:r>
            <a:r>
              <a:rPr lang="en-US" dirty="0"/>
              <a:t> die. This is called selection.</a:t>
            </a:r>
          </a:p>
          <a:p>
            <a:endParaRPr lang="en-US" sz="2800" dirty="0"/>
          </a:p>
          <a:p>
            <a:endParaRPr lang="en-US" dirty="0"/>
          </a:p>
        </p:txBody>
      </p:sp>
    </p:spTree>
    <p:extLst>
      <p:ext uri="{BB962C8B-B14F-4D97-AF65-F5344CB8AC3E}">
        <p14:creationId xmlns:p14="http://schemas.microsoft.com/office/powerpoint/2010/main" val="2129250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5414"/>
            <a:ext cx="6858000" cy="677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245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5363"/>
            <a:ext cx="9144000" cy="519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253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r>
              <a:rPr lang="en-US" dirty="0"/>
              <a:t>Plasma cells</a:t>
            </a:r>
          </a:p>
        </p:txBody>
      </p:sp>
      <p:sp>
        <p:nvSpPr>
          <p:cNvPr id="3" name="Content Placeholder 2"/>
          <p:cNvSpPr>
            <a:spLocks noGrp="1"/>
          </p:cNvSpPr>
          <p:nvPr>
            <p:ph idx="1"/>
          </p:nvPr>
        </p:nvSpPr>
        <p:spPr>
          <a:xfrm>
            <a:off x="533400" y="990600"/>
            <a:ext cx="8229600" cy="4525963"/>
          </a:xfrm>
        </p:spPr>
        <p:txBody>
          <a:bodyPr/>
          <a:lstStyle/>
          <a:p>
            <a:r>
              <a:rPr lang="en-US" sz="2400" dirty="0"/>
              <a:t>Short-lived plasma cells are generated during T-independent responses and early during T cell–dependent responses. These cells are generally found in secondary lymphoid organs and in peripheral tissues.</a:t>
            </a:r>
          </a:p>
          <a:p>
            <a:r>
              <a:rPr lang="en-US" sz="2400" dirty="0"/>
              <a:t> Long-lived plasma cells are generated in T-dependent germinal center responses to protein antigens. Signals from the B cell antigen receptor and IL-21 cooperate in the generation of plasma cells; plasma cells are identified as antibody- secreting cells that do not express CD20, a marker of mature B cells.  Some of (plasma cells) generated in germinal centers enter the circulation and home to the bone marrow where they differentiate into long-lived plasma cells. Some stay in medulla of secondary LN.</a:t>
            </a:r>
          </a:p>
        </p:txBody>
      </p:sp>
    </p:spTree>
    <p:extLst>
      <p:ext uri="{BB962C8B-B14F-4D97-AF65-F5344CB8AC3E}">
        <p14:creationId xmlns:p14="http://schemas.microsoft.com/office/powerpoint/2010/main" val="421560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cells</a:t>
            </a:r>
          </a:p>
        </p:txBody>
      </p:sp>
      <p:sp>
        <p:nvSpPr>
          <p:cNvPr id="3" name="Content Placeholder 2"/>
          <p:cNvSpPr>
            <a:spLocks noGrp="1"/>
          </p:cNvSpPr>
          <p:nvPr>
            <p:ph idx="1"/>
          </p:nvPr>
        </p:nvSpPr>
        <p:spPr/>
        <p:txBody>
          <a:bodyPr/>
          <a:lstStyle/>
          <a:p>
            <a:r>
              <a:rPr lang="en-US" dirty="0"/>
              <a:t>B cells activated only in a T-dependent manner may differentiate into memory cells. These memory B cells survive in a resting state in peripheral lymph nodes or in bone marrow without secreting antibodies for many years, but they mount rapid responses on subsequent encounters with the antigen.</a:t>
            </a:r>
          </a:p>
          <a:p>
            <a:r>
              <a:rPr lang="en-US" dirty="0"/>
              <a:t>high levels of the anti-apoptotic protein Bcl-2, which contributes to their long life span</a:t>
            </a:r>
          </a:p>
          <a:p>
            <a:r>
              <a:rPr lang="en-US" dirty="0"/>
              <a:t>Contribute to secondary immune response</a:t>
            </a:r>
          </a:p>
          <a:p>
            <a:pPr marL="0" indent="0">
              <a:buNone/>
            </a:pPr>
            <a:endParaRPr lang="en-US" dirty="0"/>
          </a:p>
          <a:p>
            <a:endParaRPr lang="en-US" dirty="0"/>
          </a:p>
        </p:txBody>
      </p:sp>
    </p:spTree>
    <p:extLst>
      <p:ext uri="{BB962C8B-B14F-4D97-AF65-F5344CB8AC3E}">
        <p14:creationId xmlns:p14="http://schemas.microsoft.com/office/powerpoint/2010/main" val="4166077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Memory cells </a:t>
            </a:r>
          </a:p>
        </p:txBody>
      </p:sp>
      <p:sp>
        <p:nvSpPr>
          <p:cNvPr id="3" name="Content Placeholder 2"/>
          <p:cNvSpPr>
            <a:spLocks noGrp="1"/>
          </p:cNvSpPr>
          <p:nvPr>
            <p:ph idx="1"/>
          </p:nvPr>
        </p:nvSpPr>
        <p:spPr>
          <a:xfrm>
            <a:off x="685800" y="762000"/>
            <a:ext cx="8229600" cy="4525963"/>
          </a:xfrm>
        </p:spPr>
        <p:txBody>
          <a:bodyPr/>
          <a:lstStyle/>
          <a:p>
            <a:r>
              <a:rPr lang="en-US" sz="2800" dirty="0"/>
              <a:t>Infections or Effective vaccines against microbes and microbial toxins must induce memory B cell formation, and these events will occur only if the helper T cells</a:t>
            </a:r>
            <a:r>
              <a:rPr lang="en-US" sz="2800" dirty="0">
                <a:solidFill>
                  <a:prstClr val="black"/>
                </a:solidFill>
              </a:rPr>
              <a:t> activated</a:t>
            </a:r>
            <a:r>
              <a:rPr lang="en-US" sz="2800" dirty="0"/>
              <a:t>. This concept has been applied to the design of vaccines for some bacterial infections in which the target antigen is a capsular polysaccharide, which is incapable of stimulating T cells.</a:t>
            </a:r>
          </a:p>
          <a:p>
            <a:r>
              <a:rPr lang="en-US" sz="2800" dirty="0"/>
              <a:t>In these cases, the polysaccharide is covalently linked to a foreign protein to form the equivalent of a </a:t>
            </a:r>
            <a:r>
              <a:rPr lang="en-US" sz="2800" dirty="0" err="1"/>
              <a:t>hapten</a:t>
            </a:r>
            <a:r>
              <a:rPr lang="en-US" sz="2800" dirty="0"/>
              <a:t>-carrier conjugate, which does activate helper T cells. Such vaccines, which are called conjugate vaccines</a:t>
            </a:r>
          </a:p>
        </p:txBody>
      </p:sp>
    </p:spTree>
    <p:extLst>
      <p:ext uri="{BB962C8B-B14F-4D97-AF65-F5344CB8AC3E}">
        <p14:creationId xmlns:p14="http://schemas.microsoft.com/office/powerpoint/2010/main" val="2957347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Antigen binding in B cells</a:t>
            </a:r>
          </a:p>
        </p:txBody>
      </p:sp>
      <p:sp>
        <p:nvSpPr>
          <p:cNvPr id="6" name="Content Placeholder 5"/>
          <p:cNvSpPr>
            <a:spLocks noGrp="1"/>
          </p:cNvSpPr>
          <p:nvPr>
            <p:ph idx="1"/>
          </p:nvPr>
        </p:nvSpPr>
        <p:spPr/>
        <p:txBody>
          <a:bodyPr/>
          <a:lstStyle/>
          <a:p>
            <a:pPr lvl="0">
              <a:lnSpc>
                <a:spcPct val="90000"/>
              </a:lnSpc>
            </a:pPr>
            <a:r>
              <a:rPr lang="en-US" sz="2400" dirty="0">
                <a:solidFill>
                  <a:prstClr val="black"/>
                </a:solidFill>
              </a:rPr>
              <a:t>B cell bind Antigens (always proteins) then B cell activation is T cell dependent </a:t>
            </a:r>
            <a:endParaRPr lang="en-US" sz="2400" dirty="0"/>
          </a:p>
          <a:p>
            <a:pPr lvl="0"/>
            <a:r>
              <a:rPr lang="en-US" sz="2400" dirty="0"/>
              <a:t>First, </a:t>
            </a:r>
            <a:r>
              <a:rPr lang="en-US" sz="2400" dirty="0">
                <a:solidFill>
                  <a:prstClr val="black"/>
                </a:solidFill>
              </a:rPr>
              <a:t>the antigen that is presented to B cells in follicle by follicular DC and bind BCR, it is generally in its intact, native conformation and is not processed by antigen-presenting cells,</a:t>
            </a:r>
          </a:p>
          <a:p>
            <a:pPr lvl="0"/>
            <a:r>
              <a:rPr lang="en-US" sz="2400" dirty="0">
                <a:solidFill>
                  <a:prstClr val="black"/>
                </a:solidFill>
              </a:rPr>
              <a:t>Second, the antigen carry C3d that bind another receptor on B cell (CR2). </a:t>
            </a:r>
          </a:p>
          <a:p>
            <a:pPr lvl="0"/>
            <a:r>
              <a:rPr lang="en-US" sz="2400" dirty="0"/>
              <a:t>third, the receptor internalizes the bound antigen into endosomal vesicles, and if the antigen is a protein, it is processed into peptides that is presented on the B cell surface for recognition by helper T cells.</a:t>
            </a:r>
          </a:p>
        </p:txBody>
      </p:sp>
    </p:spTree>
    <p:extLst>
      <p:ext uri="{BB962C8B-B14F-4D97-AF65-F5344CB8AC3E}">
        <p14:creationId xmlns:p14="http://schemas.microsoft.com/office/powerpoint/2010/main" val="3008063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7239000"/>
          </a:xfrm>
        </p:spPr>
        <p:txBody>
          <a:bodyPr/>
          <a:lstStyle/>
          <a:p>
            <a:pPr marL="0" indent="0">
              <a:buNone/>
            </a:pPr>
            <a:endParaRPr lang="en-US" sz="2800" dirty="0">
              <a:solidFill>
                <a:prstClr val="black"/>
              </a:solidFill>
            </a:endParaRPr>
          </a:p>
          <a:p>
            <a:r>
              <a:rPr lang="en-US" sz="2800" dirty="0"/>
              <a:t>B1 cells response to non-protein antigens with repeating determinants, such as polysaccharides, some lipids, and nucleic acids, do not require antigen-specific helper T lymphocytes. These antigens are therefore called T-independent antigens. These responses are elicited by engagement of the B cell receptor (BCR) with the antigen and by activation of Toll-like receptors (TLRs) on B cells by molecules [PAMPs]) derived from the microbe</a:t>
            </a:r>
          </a:p>
          <a:p>
            <a:pPr>
              <a:lnSpc>
                <a:spcPct val="90000"/>
              </a:lnSpc>
            </a:pPr>
            <a:r>
              <a:rPr lang="en-US" sz="2800" dirty="0"/>
              <a:t>Some activated B cells differentiate into short-lived antibody-secreting plasma cells, some antibody switch to IGA and IGG2 occurs</a:t>
            </a:r>
          </a:p>
          <a:p>
            <a:pPr>
              <a:lnSpc>
                <a:spcPct val="90000"/>
              </a:lnSpc>
            </a:pPr>
            <a:r>
              <a:rPr lang="en-US" sz="2800" dirty="0"/>
              <a:t>T cell independent </a:t>
            </a:r>
            <a:r>
              <a:rPr lang="en-US" sz="2800" dirty="0" err="1"/>
              <a:t>Ags</a:t>
            </a:r>
            <a:r>
              <a:rPr lang="en-US" sz="2800" dirty="0"/>
              <a:t> (LPS, lipids, nucleic acid and protein)</a:t>
            </a:r>
          </a:p>
          <a:p>
            <a:endParaRPr lang="en-US" sz="2800" dirty="0"/>
          </a:p>
        </p:txBody>
      </p:sp>
    </p:spTree>
    <p:extLst>
      <p:ext uri="{BB962C8B-B14F-4D97-AF65-F5344CB8AC3E}">
        <p14:creationId xmlns:p14="http://schemas.microsoft.com/office/powerpoint/2010/main" val="3384674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Primary and secondary immune response </a:t>
            </a:r>
          </a:p>
        </p:txBody>
      </p:sp>
      <p:sp>
        <p:nvSpPr>
          <p:cNvPr id="3" name="Content Placeholder 2"/>
          <p:cNvSpPr>
            <a:spLocks noGrp="1"/>
          </p:cNvSpPr>
          <p:nvPr>
            <p:ph idx="1"/>
          </p:nvPr>
        </p:nvSpPr>
        <p:spPr/>
        <p:txBody>
          <a:bodyPr/>
          <a:lstStyle/>
          <a:p>
            <a:r>
              <a:rPr lang="en-US" sz="2400" dirty="0"/>
              <a:t>Primary and secondary antibody responses to protein antigens differ qualitatively and quantitatively. </a:t>
            </a:r>
          </a:p>
          <a:p>
            <a:r>
              <a:rPr lang="en-US" sz="2400" dirty="0"/>
              <a:t>Primary responses result from the activation of previously unstimulated naive B and T cells, whereas secondary responses are due to the stimulation of memory B and T cells. </a:t>
            </a:r>
          </a:p>
          <a:p>
            <a:r>
              <a:rPr lang="en-US" sz="2400" dirty="0"/>
              <a:t>Therefore, the secondary response develops more rapidly than does the primary response, and larger amounts of antibodies are produced in the secondary response. isotype switching and affinity maturation also increase with repeated exposure to protein antigens.</a:t>
            </a:r>
          </a:p>
          <a:p>
            <a:r>
              <a:rPr lang="en-US" sz="2400" dirty="0"/>
              <a:t>Secondary immune response is mediated by memory cells</a:t>
            </a:r>
          </a:p>
          <a:p>
            <a:endParaRPr lang="en-US" sz="2400" dirty="0"/>
          </a:p>
        </p:txBody>
      </p:sp>
    </p:spTree>
    <p:extLst>
      <p:ext uri="{BB962C8B-B14F-4D97-AF65-F5344CB8AC3E}">
        <p14:creationId xmlns:p14="http://schemas.microsoft.com/office/powerpoint/2010/main" val="401282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6895246" cy="517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401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3respu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5334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0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42" y="381000"/>
            <a:ext cx="8320933" cy="624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829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sz="2800" b="1" dirty="0"/>
              <a:t>Factors influencing the Strength binding of the TC and BC receptor </a:t>
            </a:r>
          </a:p>
        </p:txBody>
      </p:sp>
      <p:sp>
        <p:nvSpPr>
          <p:cNvPr id="3" name="Content Placeholder 2"/>
          <p:cNvSpPr>
            <a:spLocks noGrp="1"/>
          </p:cNvSpPr>
          <p:nvPr>
            <p:ph idx="1"/>
          </p:nvPr>
        </p:nvSpPr>
        <p:spPr>
          <a:xfrm>
            <a:off x="459924" y="762000"/>
            <a:ext cx="8229600" cy="4525963"/>
          </a:xfrm>
        </p:spPr>
        <p:txBody>
          <a:bodyPr/>
          <a:lstStyle/>
          <a:p>
            <a:pPr algn="l" rtl="0"/>
            <a:r>
              <a:rPr lang="en-US" sz="2800" dirty="0"/>
              <a:t>Antigen binding increase by</a:t>
            </a:r>
          </a:p>
          <a:p>
            <a:pPr lvl="1"/>
            <a:r>
              <a:rPr lang="en-US" dirty="0" err="1"/>
              <a:t>Coreceptors</a:t>
            </a:r>
            <a:r>
              <a:rPr lang="en-US" dirty="0"/>
              <a:t> binding; </a:t>
            </a:r>
            <a:r>
              <a:rPr lang="en-US" dirty="0" err="1"/>
              <a:t>coreceptors</a:t>
            </a:r>
            <a:r>
              <a:rPr lang="en-US" dirty="0"/>
              <a:t> are transmembrane signaling protein</a:t>
            </a:r>
          </a:p>
          <a:p>
            <a:pPr lvl="2"/>
            <a:r>
              <a:rPr lang="en-US" sz="2800" dirty="0"/>
              <a:t>T cells </a:t>
            </a:r>
            <a:r>
              <a:rPr lang="en-US" sz="2800" dirty="0" err="1"/>
              <a:t>coreceptors</a:t>
            </a:r>
            <a:r>
              <a:rPr lang="en-US" sz="2800" dirty="0"/>
              <a:t> are the CD4 and CD8 proteins that demarcate two functionally distinct subsets (</a:t>
            </a:r>
            <a:r>
              <a:rPr lang="en-US" sz="2800" dirty="0" err="1"/>
              <a:t>Th</a:t>
            </a:r>
            <a:r>
              <a:rPr lang="en-US" sz="2800" dirty="0"/>
              <a:t> or Tc respectively). CD8 and CD4 interact with class I and class II MHC molecules, respectively. </a:t>
            </a:r>
          </a:p>
          <a:p>
            <a:pPr lvl="2"/>
            <a:r>
              <a:rPr lang="en-US" sz="2800" dirty="0"/>
              <a:t>These besides co-receptors CD3 and zeta chain beside TCR do signal transduction to inside T cells</a:t>
            </a:r>
          </a:p>
          <a:p>
            <a:pPr lvl="1"/>
            <a:endParaRPr lang="en-US" sz="2400" dirty="0"/>
          </a:p>
        </p:txBody>
      </p:sp>
    </p:spTree>
    <p:extLst>
      <p:ext uri="{BB962C8B-B14F-4D97-AF65-F5344CB8AC3E}">
        <p14:creationId xmlns:p14="http://schemas.microsoft.com/office/powerpoint/2010/main" val="1590947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4525963"/>
          </a:xfrm>
        </p:spPr>
        <p:txBody>
          <a:bodyPr/>
          <a:lstStyle/>
          <a:p>
            <a:r>
              <a:rPr lang="en-US" dirty="0"/>
              <a:t>B cell co-receptor, CR2 (CD21) is expressed on mature B cells as a complex with two other membrane proteins, CD19 and CD81 (also  called TAPA-1). The CR2-CD19-CD81 complex is often called the B cell </a:t>
            </a:r>
            <a:r>
              <a:rPr lang="en-US" dirty="0" err="1"/>
              <a:t>coreceptor</a:t>
            </a:r>
            <a:r>
              <a:rPr lang="en-US" dirty="0"/>
              <a:t> complex. CD21bind complement proteins C3d on the microbe, C19 transduces the signal and CD81 stabilizes both molecules</a:t>
            </a:r>
          </a:p>
          <a:p>
            <a:r>
              <a:rPr lang="en-US" dirty="0"/>
              <a:t>immunoglobulin alpha and beta beside BCR are also co-receptor do signal transduction to inside B cells</a:t>
            </a:r>
          </a:p>
          <a:p>
            <a:endParaRPr lang="en-US" dirty="0"/>
          </a:p>
          <a:p>
            <a:endParaRPr lang="ar-JO" dirty="0"/>
          </a:p>
        </p:txBody>
      </p:sp>
    </p:spTree>
    <p:extLst>
      <p:ext uri="{BB962C8B-B14F-4D97-AF65-F5344CB8AC3E}">
        <p14:creationId xmlns:p14="http://schemas.microsoft.com/office/powerpoint/2010/main" val="2463013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200" b="1"/>
              <a:t>CD4 and CD8</a:t>
            </a:r>
            <a:r>
              <a:rPr lang="en-US"/>
              <a:t> </a:t>
            </a:r>
          </a:p>
        </p:txBody>
      </p:sp>
      <p:sp>
        <p:nvSpPr>
          <p:cNvPr id="16387" name="Rectangle 3"/>
          <p:cNvSpPr>
            <a:spLocks noGrp="1" noChangeArrowheads="1"/>
          </p:cNvSpPr>
          <p:nvPr>
            <p:ph type="body" sz="half" idx="2"/>
          </p:nvPr>
        </p:nvSpPr>
        <p:spPr>
          <a:xfrm>
            <a:off x="457200" y="3789363"/>
            <a:ext cx="8229600" cy="2336800"/>
          </a:xfrm>
        </p:spPr>
        <p:txBody>
          <a:bodyPr/>
          <a:lstStyle/>
          <a:p>
            <a:pPr algn="l" rtl="0" eaLnBrk="1" hangingPunct="1">
              <a:lnSpc>
                <a:spcPct val="90000"/>
              </a:lnSpc>
            </a:pPr>
            <a:endParaRPr lang="en-US" sz="2400"/>
          </a:p>
          <a:p>
            <a:pPr algn="l" rtl="0" eaLnBrk="1" hangingPunct="1">
              <a:lnSpc>
                <a:spcPct val="90000"/>
              </a:lnSpc>
            </a:pPr>
            <a:endParaRPr lang="en-US" sz="2400"/>
          </a:p>
          <a:p>
            <a:pPr algn="l" rtl="0" eaLnBrk="1" hangingPunct="1">
              <a:lnSpc>
                <a:spcPct val="90000"/>
              </a:lnSpc>
            </a:pPr>
            <a:r>
              <a:rPr lang="en-US" sz="2400"/>
              <a:t>Cluster of differentiation (CD) are proteins expressed on T cells (CD4 or CD8) have a role in binding the MHC and used to differentiate the cells by binding to monoclonal antibodies. CD8 T cells are Tc, CD4 T cell is Th1 or Th2</a:t>
            </a:r>
          </a:p>
        </p:txBody>
      </p:sp>
      <p:pic>
        <p:nvPicPr>
          <p:cNvPr id="16388" name="Picture 4" descr="An external file that holds a picture, illustration, etc., usually as some form of binary object. The name of referred object is CH3F15.jp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196975"/>
            <a:ext cx="71278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324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229600" cy="4525963"/>
          </a:xfrm>
        </p:spPr>
        <p:txBody>
          <a:bodyPr/>
          <a:lstStyle/>
          <a:p>
            <a:pPr marL="0" indent="0" algn="ctr" rtl="0">
              <a:buNone/>
            </a:pPr>
            <a:r>
              <a:rPr lang="en-US" sz="2400" b="1" dirty="0" err="1"/>
              <a:t>Costimulatory</a:t>
            </a:r>
            <a:r>
              <a:rPr lang="en-US" sz="2400" b="1" dirty="0"/>
              <a:t> receptors on T cells</a:t>
            </a:r>
          </a:p>
          <a:p>
            <a:pPr algn="l" rtl="0"/>
            <a:r>
              <a:rPr lang="en-US" sz="2400" dirty="0"/>
              <a:t>provide so-called second signals for lymphocytes (antigen recognition provides the first signal) and ensure that immune responses are optimally triggered by infectious pathogens. </a:t>
            </a:r>
          </a:p>
          <a:p>
            <a:pPr lvl="1" algn="l" rtl="0"/>
            <a:r>
              <a:rPr lang="en-US" sz="2400" dirty="0"/>
              <a:t>CD28, the earliest accessory molecules induce signaling after TCR CD4/8 binding to MHC and antigen. when it bind B7 on APC, it initiate T cell proliferation by expression of IL-2 cytokine and its receptor. it binds CTLA-4 on T cell when the antigen is cleared So that T cell is regulated, lead to T cell death. </a:t>
            </a:r>
          </a:p>
          <a:p>
            <a:pPr lvl="1" algn="l" rtl="0"/>
            <a:r>
              <a:rPr lang="en-US" sz="2400" dirty="0"/>
              <a:t>CD2 is a glycoprotein present on more than 90% of mature T cells, and on NK cells. The principal ligand for CD2 in humans is a molecule called leukocyte function associated antigen 3 (LFA-3, or CD58), CD2 functions as a signal transducer</a:t>
            </a:r>
          </a:p>
          <a:p>
            <a:pPr marL="0" indent="0" algn="l" rtl="0">
              <a:buNone/>
            </a:pPr>
            <a:endParaRPr lang="en-US" dirty="0"/>
          </a:p>
        </p:txBody>
      </p:sp>
    </p:spTree>
    <p:extLst>
      <p:ext uri="{BB962C8B-B14F-4D97-AF65-F5344CB8AC3E}">
        <p14:creationId xmlns:p14="http://schemas.microsoft.com/office/powerpoint/2010/main" val="861951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lstStyle/>
          <a:p>
            <a:r>
              <a:rPr lang="en-US" dirty="0">
                <a:solidFill>
                  <a:srgbClr val="000000"/>
                </a:solidFill>
              </a:rPr>
              <a:t>The immunologic synapse.</a:t>
            </a:r>
            <a:endParaRPr lang="en-US" dirty="0"/>
          </a:p>
        </p:txBody>
      </p:sp>
      <p:sp>
        <p:nvSpPr>
          <p:cNvPr id="6" name="Content Placeholder 5"/>
          <p:cNvSpPr>
            <a:spLocks noGrp="1"/>
          </p:cNvSpPr>
          <p:nvPr>
            <p:ph idx="1"/>
          </p:nvPr>
        </p:nvSpPr>
        <p:spPr>
          <a:xfrm>
            <a:off x="472440" y="868680"/>
            <a:ext cx="8229600" cy="4525963"/>
          </a:xfrm>
        </p:spPr>
        <p:txBody>
          <a:bodyPr/>
          <a:lstStyle/>
          <a:p>
            <a:pPr algn="l" rtl="0"/>
            <a:r>
              <a:rPr lang="en-US" sz="2800" dirty="0"/>
              <a:t>When the TCR complex recognizes MHC-associated peptides on an APC, several T cell surface proteins and intracellular signaling molecules are rapidly mobilized to the site of T cell–APC contact </a:t>
            </a:r>
          </a:p>
          <a:p>
            <a:pPr algn="l" rtl="0"/>
            <a:r>
              <a:rPr lang="en-US" sz="2800" dirty="0"/>
              <a:t>This region of physical contact between the T cell and the APC is called an immunologic synapse or a supramolecular activation cluster (SMAC). </a:t>
            </a:r>
          </a:p>
          <a:p>
            <a:pPr algn="l" rtl="0"/>
            <a:r>
              <a:rPr lang="en-US" sz="2800" dirty="0"/>
              <a:t>The T cell molecules that are rapidly mobilized to the center of the synapse include the TCR complex (the TCR, CD3, and ζ chains), CD4 or CD8 </a:t>
            </a:r>
            <a:r>
              <a:rPr lang="en-US" sz="2800" dirty="0" err="1"/>
              <a:t>coreceptors</a:t>
            </a:r>
            <a:r>
              <a:rPr lang="en-US" sz="2800" dirty="0"/>
              <a:t>, receptors for </a:t>
            </a:r>
            <a:r>
              <a:rPr lang="en-US" sz="2800" dirty="0" err="1"/>
              <a:t>costimulators</a:t>
            </a:r>
            <a:r>
              <a:rPr lang="en-US" sz="2800" dirty="0"/>
              <a:t> (such as CD28), enzymes, and adaptor proteins that associate with the cytoplasmic tails of the </a:t>
            </a:r>
            <a:r>
              <a:rPr lang="en-US" sz="2800" dirty="0" err="1"/>
              <a:t>transmembrane</a:t>
            </a:r>
            <a:r>
              <a:rPr lang="en-US" sz="2800" dirty="0"/>
              <a:t> receptors.</a:t>
            </a:r>
          </a:p>
        </p:txBody>
      </p:sp>
    </p:spTree>
    <p:extLst>
      <p:ext uri="{BB962C8B-B14F-4D97-AF65-F5344CB8AC3E}">
        <p14:creationId xmlns:p14="http://schemas.microsoft.com/office/powerpoint/2010/main" val="97189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1177015"/>
            <a:ext cx="9144000" cy="517774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903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25538"/>
            <a:ext cx="8424862"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0"/>
            <a:ext cx="8229600" cy="1143000"/>
          </a:xfrm>
        </p:spPr>
        <p:txBody>
          <a:bodyPr/>
          <a:lstStyle/>
          <a:p>
            <a:r>
              <a:rPr lang="en-US" dirty="0"/>
              <a:t>The immunologic synapse.</a:t>
            </a:r>
          </a:p>
        </p:txBody>
      </p:sp>
    </p:spTree>
    <p:extLst>
      <p:ext uri="{BB962C8B-B14F-4D97-AF65-F5344CB8AC3E}">
        <p14:creationId xmlns:p14="http://schemas.microsoft.com/office/powerpoint/2010/main" val="4219742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sz="3600" kern="0" dirty="0" err="1">
                <a:solidFill>
                  <a:srgbClr val="000000"/>
                </a:solidFill>
                <a:latin typeface="Arial"/>
                <a:ea typeface="+mn-ea"/>
                <a:cs typeface="Arial"/>
              </a:rPr>
              <a:t>Costimulatory</a:t>
            </a:r>
            <a:r>
              <a:rPr lang="en-US" sz="3600" kern="0" dirty="0">
                <a:solidFill>
                  <a:srgbClr val="000000"/>
                </a:solidFill>
                <a:latin typeface="Arial"/>
                <a:ea typeface="+mn-ea"/>
                <a:cs typeface="Arial"/>
              </a:rPr>
              <a:t> receptors on B cells</a:t>
            </a:r>
            <a:endParaRPr lang="en-US" sz="3600" dirty="0"/>
          </a:p>
        </p:txBody>
      </p:sp>
      <p:sp>
        <p:nvSpPr>
          <p:cNvPr id="3" name="Content Placeholder 2"/>
          <p:cNvSpPr>
            <a:spLocks noGrp="1"/>
          </p:cNvSpPr>
          <p:nvPr>
            <p:ph idx="1"/>
          </p:nvPr>
        </p:nvSpPr>
        <p:spPr>
          <a:xfrm>
            <a:off x="467544" y="1052736"/>
            <a:ext cx="8229600" cy="4525963"/>
          </a:xfrm>
        </p:spPr>
        <p:txBody>
          <a:bodyPr/>
          <a:lstStyle/>
          <a:p>
            <a:pPr lvl="1" eaLnBrk="0" hangingPunct="0">
              <a:buFontTx/>
              <a:buChar char="–"/>
            </a:pPr>
            <a:r>
              <a:rPr lang="en-US" kern="0" dirty="0">
                <a:solidFill>
                  <a:srgbClr val="000000"/>
                </a:solidFill>
                <a:latin typeface="Arial"/>
                <a:cs typeface="Arial"/>
              </a:rPr>
              <a:t>B7-1 (CD80) and B7-2 (CD86), ligands on B cells and antigen presenting cells (APCs), they bind CD28 on </a:t>
            </a:r>
            <a:r>
              <a:rPr lang="en-US" kern="0" dirty="0" err="1">
                <a:solidFill>
                  <a:srgbClr val="000000"/>
                </a:solidFill>
                <a:latin typeface="Arial"/>
                <a:cs typeface="Arial"/>
              </a:rPr>
              <a:t>Th</a:t>
            </a:r>
            <a:r>
              <a:rPr lang="en-US" kern="0" dirty="0">
                <a:solidFill>
                  <a:srgbClr val="000000"/>
                </a:solidFill>
                <a:latin typeface="Arial"/>
                <a:cs typeface="Arial"/>
              </a:rPr>
              <a:t> cells (signal 2) in T-B cell binding lead to B cell activation</a:t>
            </a:r>
          </a:p>
          <a:p>
            <a:pPr lvl="1" eaLnBrk="0" hangingPunct="0">
              <a:buFontTx/>
              <a:buChar char="–"/>
            </a:pPr>
            <a:r>
              <a:rPr lang="en-US" kern="0" dirty="0">
                <a:solidFill>
                  <a:srgbClr val="000000"/>
                </a:solidFill>
                <a:latin typeface="Arial"/>
                <a:cs typeface="Arial"/>
              </a:rPr>
              <a:t>CD40 is a glycoprotein present on B cells and bind CD40L on T cells. Lead to B cell activation and isotype switch, </a:t>
            </a:r>
            <a:endParaRPr lang="en-US" dirty="0"/>
          </a:p>
        </p:txBody>
      </p:sp>
    </p:spTree>
    <p:extLst>
      <p:ext uri="{BB962C8B-B14F-4D97-AF65-F5344CB8AC3E}">
        <p14:creationId xmlns:p14="http://schemas.microsoft.com/office/powerpoint/2010/main" val="1274579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BCR and co-stimulatory molecules</a:t>
            </a:r>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957294" cy="513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503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Inhibition of B cells</a:t>
            </a:r>
          </a:p>
        </p:txBody>
      </p:sp>
      <p:sp>
        <p:nvSpPr>
          <p:cNvPr id="3" name="Content Placeholder 2"/>
          <p:cNvSpPr>
            <a:spLocks noGrp="1"/>
          </p:cNvSpPr>
          <p:nvPr>
            <p:ph idx="1"/>
          </p:nvPr>
        </p:nvSpPr>
        <p:spPr>
          <a:xfrm>
            <a:off x="533400" y="1219200"/>
            <a:ext cx="8229600" cy="4525963"/>
          </a:xfrm>
        </p:spPr>
        <p:txBody>
          <a:bodyPr/>
          <a:lstStyle/>
          <a:p>
            <a:r>
              <a:rPr lang="en-US" dirty="0"/>
              <a:t>Secreted antibodies (IGG) inhibit continuing B cell activation by binding to inhibitory CD32 (</a:t>
            </a:r>
            <a:r>
              <a:rPr lang="en-US" dirty="0" err="1"/>
              <a:t>FcγRIIB</a:t>
            </a:r>
            <a:r>
              <a:rPr lang="en-US" dirty="0"/>
              <a:t>) inhibitory receptor on B cells (negative feed back)</a:t>
            </a:r>
          </a:p>
          <a:p>
            <a:r>
              <a:rPr lang="en-US" dirty="0"/>
              <a:t>IgM antibodies (which activate complement) are involved in amplification</a:t>
            </a:r>
          </a:p>
        </p:txBody>
      </p:sp>
    </p:spTree>
    <p:extLst>
      <p:ext uri="{BB962C8B-B14F-4D97-AF65-F5344CB8AC3E}">
        <p14:creationId xmlns:p14="http://schemas.microsoft.com/office/powerpoint/2010/main" val="3149553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polymorphism in the </a:t>
            </a:r>
            <a:r>
              <a:rPr lang="en-US" dirty="0" err="1"/>
              <a:t>FcγRIIB</a:t>
            </a:r>
            <a:r>
              <a:rPr lang="en-US" dirty="0"/>
              <a:t> gene has been linked to susceptibility to the autoimmune disease systemic lupus </a:t>
            </a:r>
            <a:r>
              <a:rPr lang="en-US" dirty="0" err="1"/>
              <a:t>erythematosus</a:t>
            </a:r>
            <a:r>
              <a:rPr lang="en-US" dirty="0"/>
              <a:t> (SLE)</a:t>
            </a:r>
          </a:p>
          <a:p>
            <a:r>
              <a:rPr lang="en-US" dirty="0"/>
              <a:t> B cells express another inhibitory receptor called CD22,</a:t>
            </a:r>
          </a:p>
        </p:txBody>
      </p:sp>
    </p:spTree>
    <p:extLst>
      <p:ext uri="{BB962C8B-B14F-4D97-AF65-F5344CB8AC3E}">
        <p14:creationId xmlns:p14="http://schemas.microsoft.com/office/powerpoint/2010/main" val="4431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2875"/>
            <a:ext cx="4800600"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39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3200" dirty="0"/>
              <a:t>T- dependent (TD) B cell activation</a:t>
            </a:r>
            <a:br>
              <a:rPr lang="en-US" sz="3200" dirty="0"/>
            </a:br>
            <a:r>
              <a:rPr lang="en-US" sz="3200" dirty="0" err="1"/>
              <a:t>Humoral</a:t>
            </a:r>
            <a:r>
              <a:rPr lang="en-US" sz="3200" dirty="0"/>
              <a:t> immune response</a:t>
            </a:r>
          </a:p>
        </p:txBody>
      </p:sp>
      <p:sp>
        <p:nvSpPr>
          <p:cNvPr id="3" name="Content Placeholder 2"/>
          <p:cNvSpPr>
            <a:spLocks noGrp="1"/>
          </p:cNvSpPr>
          <p:nvPr>
            <p:ph idx="1"/>
          </p:nvPr>
        </p:nvSpPr>
        <p:spPr>
          <a:xfrm>
            <a:off x="457200" y="1447800"/>
            <a:ext cx="8229600" cy="4525963"/>
          </a:xfrm>
        </p:spPr>
        <p:txBody>
          <a:bodyPr/>
          <a:lstStyle/>
          <a:p>
            <a:pPr lvl="1">
              <a:lnSpc>
                <a:spcPct val="90000"/>
              </a:lnSpc>
            </a:pPr>
            <a:r>
              <a:rPr lang="en-US" sz="2400" dirty="0">
                <a:solidFill>
                  <a:prstClr val="black"/>
                </a:solidFill>
              </a:rPr>
              <a:t>Helper T cell–dependent B cell responses to protein antigens require initial activation of naive T cells by same antigen in the T cell zones. </a:t>
            </a:r>
          </a:p>
          <a:p>
            <a:pPr lvl="1">
              <a:lnSpc>
                <a:spcPct val="90000"/>
              </a:lnSpc>
            </a:pPr>
            <a:r>
              <a:rPr lang="en-US" sz="2400" dirty="0">
                <a:solidFill>
                  <a:prstClr val="black"/>
                </a:solidFill>
              </a:rPr>
              <a:t>The activated lymphocytes migrate toward one another and interact at the edges of follicles, where the B cells present the antigen to helper T cells.. </a:t>
            </a:r>
          </a:p>
          <a:p>
            <a:pPr lvl="1">
              <a:lnSpc>
                <a:spcPct val="90000"/>
              </a:lnSpc>
            </a:pPr>
            <a:r>
              <a:rPr lang="en-US" sz="2400" dirty="0">
                <a:solidFill>
                  <a:prstClr val="black"/>
                </a:solidFill>
              </a:rPr>
              <a:t>Activation of B cells by antigen and </a:t>
            </a:r>
            <a:r>
              <a:rPr lang="en-US" sz="2400" dirty="0" err="1">
                <a:solidFill>
                  <a:prstClr val="black"/>
                </a:solidFill>
              </a:rPr>
              <a:t>Th</a:t>
            </a:r>
            <a:r>
              <a:rPr lang="en-US" sz="2400" dirty="0">
                <a:solidFill>
                  <a:prstClr val="black"/>
                </a:solidFill>
              </a:rPr>
              <a:t> results in increased expression of</a:t>
            </a:r>
          </a:p>
          <a:p>
            <a:pPr lvl="2">
              <a:lnSpc>
                <a:spcPct val="90000"/>
              </a:lnSpc>
            </a:pPr>
            <a:r>
              <a:rPr lang="en-US" sz="2000" dirty="0">
                <a:solidFill>
                  <a:prstClr val="black"/>
                </a:solidFill>
              </a:rPr>
              <a:t> class II major histocompatibility complex (MHC) molecules and B7 </a:t>
            </a:r>
            <a:r>
              <a:rPr lang="en-US" sz="2000" dirty="0" err="1">
                <a:solidFill>
                  <a:prstClr val="black"/>
                </a:solidFill>
              </a:rPr>
              <a:t>costimulators</a:t>
            </a:r>
            <a:r>
              <a:rPr lang="en-US" sz="2000" dirty="0">
                <a:solidFill>
                  <a:prstClr val="black"/>
                </a:solidFill>
              </a:rPr>
              <a:t>. To bind their ligands on </a:t>
            </a:r>
            <a:r>
              <a:rPr lang="en-US" sz="2000" dirty="0" err="1">
                <a:solidFill>
                  <a:prstClr val="black"/>
                </a:solidFill>
              </a:rPr>
              <a:t>Th</a:t>
            </a:r>
            <a:endParaRPr lang="en-US" sz="2000" dirty="0">
              <a:solidFill>
                <a:prstClr val="black"/>
              </a:solidFill>
            </a:endParaRPr>
          </a:p>
          <a:p>
            <a:pPr lvl="2">
              <a:lnSpc>
                <a:spcPct val="90000"/>
              </a:lnSpc>
            </a:pPr>
            <a:r>
              <a:rPr lang="en-US" sz="2000" dirty="0">
                <a:solidFill>
                  <a:prstClr val="black"/>
                </a:solidFill>
              </a:rPr>
              <a:t> express the receptor CD40 which engage CD40 ligand (CD40L), on T cells (needed for isotype switch).</a:t>
            </a:r>
          </a:p>
          <a:p>
            <a:pPr lvl="2">
              <a:lnSpc>
                <a:spcPct val="90000"/>
              </a:lnSpc>
            </a:pPr>
            <a:r>
              <a:rPr lang="en-US" sz="2000" dirty="0">
                <a:solidFill>
                  <a:prstClr val="black"/>
                </a:solidFill>
              </a:rPr>
              <a:t>Increase in cytokine receptors on activated B cells</a:t>
            </a:r>
          </a:p>
          <a:p>
            <a:pPr marL="457200" lvl="1" indent="0">
              <a:lnSpc>
                <a:spcPct val="90000"/>
              </a:lnSpc>
              <a:buNone/>
            </a:pPr>
            <a:endParaRPr lang="en-US" sz="2400" dirty="0">
              <a:solidFill>
                <a:prstClr val="black"/>
              </a:solidFill>
            </a:endParaRPr>
          </a:p>
        </p:txBody>
      </p:sp>
    </p:spTree>
    <p:extLst>
      <p:ext uri="{BB962C8B-B14F-4D97-AF65-F5344CB8AC3E}">
        <p14:creationId xmlns:p14="http://schemas.microsoft.com/office/powerpoint/2010/main" val="2676567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 y="0"/>
            <a:ext cx="8839199" cy="6629400"/>
          </a:xfrm>
          <a:prstGeom prst="rect">
            <a:avLst/>
          </a:prstGeom>
        </p:spPr>
      </p:pic>
    </p:spTree>
    <p:extLst>
      <p:ext uri="{BB962C8B-B14F-4D97-AF65-F5344CB8AC3E}">
        <p14:creationId xmlns:p14="http://schemas.microsoft.com/office/powerpoint/2010/main" val="2526172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304800"/>
            <a:ext cx="8229600" cy="1143000"/>
          </a:xfrm>
        </p:spPr>
        <p:txBody>
          <a:bodyPr/>
          <a:lstStyle/>
          <a:p>
            <a:r>
              <a:rPr lang="en-US" dirty="0"/>
              <a:t>In germinal center</a:t>
            </a:r>
            <a:endParaRPr lang="ar-JO" dirty="0"/>
          </a:p>
        </p:txBody>
      </p:sp>
      <p:sp>
        <p:nvSpPr>
          <p:cNvPr id="3" name="Content Placeholder 2"/>
          <p:cNvSpPr>
            <a:spLocks noGrp="1"/>
          </p:cNvSpPr>
          <p:nvPr>
            <p:ph idx="1"/>
          </p:nvPr>
        </p:nvSpPr>
        <p:spPr>
          <a:xfrm>
            <a:off x="472440" y="685800"/>
            <a:ext cx="8229600" cy="4525963"/>
          </a:xfrm>
        </p:spPr>
        <p:txBody>
          <a:bodyPr/>
          <a:lstStyle/>
          <a:p>
            <a:pPr marL="0" lvl="0" indent="0">
              <a:buNone/>
            </a:pPr>
            <a:r>
              <a:rPr lang="en-US" sz="2400" dirty="0">
                <a:solidFill>
                  <a:prstClr val="black"/>
                </a:solidFill>
              </a:rPr>
              <a:t>--</a:t>
            </a:r>
            <a:r>
              <a:rPr lang="en-US" sz="2800" dirty="0">
                <a:solidFill>
                  <a:prstClr val="black"/>
                </a:solidFill>
              </a:rPr>
              <a:t>activated B cells by T cells  migrate to germinal centers, </a:t>
            </a:r>
          </a:p>
          <a:p>
            <a:pPr marL="0" lvl="0" indent="0">
              <a:buNone/>
            </a:pPr>
            <a:r>
              <a:rPr lang="en-US" sz="2800" dirty="0">
                <a:solidFill>
                  <a:prstClr val="black"/>
                </a:solidFill>
              </a:rPr>
              <a:t>- The proliferation of each B cell in response to one antigen result in one clone of cells with receptors of identical specificities. </a:t>
            </a:r>
          </a:p>
          <a:p>
            <a:pPr marL="0" indent="0">
              <a:buNone/>
            </a:pPr>
            <a:r>
              <a:rPr lang="en-US" sz="2800" dirty="0">
                <a:solidFill>
                  <a:prstClr val="black"/>
                </a:solidFill>
              </a:rPr>
              <a:t>-Then B cells differentiate into antibody secreting plasma cells by switching membrane form Ig to secreting Ig,</a:t>
            </a:r>
          </a:p>
          <a:p>
            <a:pPr marL="0" indent="0">
              <a:buNone/>
            </a:pPr>
            <a:r>
              <a:rPr lang="en-US" sz="2800" dirty="0">
                <a:solidFill>
                  <a:prstClr val="black"/>
                </a:solidFill>
              </a:rPr>
              <a:t> - Differentiation to memory cells</a:t>
            </a:r>
          </a:p>
          <a:p>
            <a:pPr marL="0" lvl="0" indent="0">
              <a:buNone/>
            </a:pPr>
            <a:r>
              <a:rPr lang="en-US" sz="2800" dirty="0">
                <a:solidFill>
                  <a:prstClr val="black"/>
                </a:solidFill>
              </a:rPr>
              <a:t>-and at the same time B cell performs immunoglobulin isotype switching </a:t>
            </a:r>
          </a:p>
          <a:p>
            <a:pPr marL="0" lvl="0" indent="0">
              <a:buNone/>
            </a:pPr>
            <a:r>
              <a:rPr lang="en-US" sz="2800" dirty="0">
                <a:solidFill>
                  <a:prstClr val="black"/>
                </a:solidFill>
              </a:rPr>
              <a:t>-Then Somatic hyper mutation to increase affinity of produced antibody; </a:t>
            </a:r>
            <a:endParaRPr lang="en-US" sz="2800" dirty="0"/>
          </a:p>
        </p:txBody>
      </p:sp>
    </p:spTree>
    <p:extLst>
      <p:ext uri="{BB962C8B-B14F-4D97-AF65-F5344CB8AC3E}">
        <p14:creationId xmlns:p14="http://schemas.microsoft.com/office/powerpoint/2010/main" val="2467520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Isotype switch</a:t>
            </a:r>
          </a:p>
        </p:txBody>
      </p:sp>
      <p:sp>
        <p:nvSpPr>
          <p:cNvPr id="3" name="Content Placeholder 2"/>
          <p:cNvSpPr>
            <a:spLocks noGrp="1"/>
          </p:cNvSpPr>
          <p:nvPr>
            <p:ph idx="1"/>
          </p:nvPr>
        </p:nvSpPr>
        <p:spPr/>
        <p:txBody>
          <a:bodyPr/>
          <a:lstStyle/>
          <a:p>
            <a:pPr marL="0" lvl="0" indent="0">
              <a:buNone/>
            </a:pPr>
            <a:r>
              <a:rPr lang="en-US" dirty="0">
                <a:solidFill>
                  <a:prstClr val="black"/>
                </a:solidFill>
              </a:rPr>
              <a:t>During B cell development in BM, naïve B cells receptors (IGM) formed by combining of </a:t>
            </a:r>
            <a:r>
              <a:rPr lang="en-US" dirty="0" err="1">
                <a:solidFill>
                  <a:prstClr val="black"/>
                </a:solidFill>
              </a:rPr>
              <a:t>Cμ</a:t>
            </a:r>
            <a:r>
              <a:rPr lang="en-US" dirty="0">
                <a:solidFill>
                  <a:prstClr val="black"/>
                </a:solidFill>
              </a:rPr>
              <a:t> to the V-D-J of the heavy chains; </a:t>
            </a:r>
          </a:p>
          <a:p>
            <a:pPr marL="0" lvl="0" indent="0">
              <a:buNone/>
            </a:pPr>
            <a:r>
              <a:rPr lang="en-US" dirty="0">
                <a:solidFill>
                  <a:prstClr val="black"/>
                </a:solidFill>
              </a:rPr>
              <a:t>where as in activated B cells on germinal center, isotype switch happen to other antibody isotypes, by combining other constant as </a:t>
            </a:r>
            <a:r>
              <a:rPr lang="en-US" dirty="0" err="1">
                <a:solidFill>
                  <a:prstClr val="black"/>
                </a:solidFill>
              </a:rPr>
              <a:t>Cγ</a:t>
            </a:r>
            <a:r>
              <a:rPr lang="en-US" dirty="0">
                <a:solidFill>
                  <a:prstClr val="black"/>
                </a:solidFill>
              </a:rPr>
              <a:t> for IGG, Cα for IGA and </a:t>
            </a:r>
            <a:r>
              <a:rPr lang="en-US" dirty="0" err="1">
                <a:solidFill>
                  <a:prstClr val="black"/>
                </a:solidFill>
              </a:rPr>
              <a:t>Cε</a:t>
            </a:r>
            <a:r>
              <a:rPr lang="en-US" dirty="0">
                <a:solidFill>
                  <a:prstClr val="black"/>
                </a:solidFill>
              </a:rPr>
              <a:t> for IGE to the variable part of heavy chain.</a:t>
            </a:r>
            <a:r>
              <a:rPr lang="en-US" dirty="0"/>
              <a:t> but the specificity of the antibodies (which is determined by the variable regions) remains unaltered</a:t>
            </a:r>
            <a:endParaRPr lang="en-US" dirty="0">
              <a:solidFill>
                <a:prstClr val="black"/>
              </a:solidFill>
            </a:endParaRPr>
          </a:p>
          <a:p>
            <a:pPr marL="0" lvl="0" indent="0">
              <a:buNone/>
            </a:pPr>
            <a:r>
              <a:rPr lang="en-US" sz="2800" dirty="0">
                <a:solidFill>
                  <a:prstClr val="black"/>
                </a:solidFill>
              </a:rPr>
              <a:t>-</a:t>
            </a:r>
          </a:p>
        </p:txBody>
      </p:sp>
    </p:spTree>
    <p:extLst>
      <p:ext uri="{BB962C8B-B14F-4D97-AF65-F5344CB8AC3E}">
        <p14:creationId xmlns:p14="http://schemas.microsoft.com/office/powerpoint/2010/main" val="254269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4525963"/>
          </a:xfrm>
        </p:spPr>
        <p:txBody>
          <a:bodyPr/>
          <a:lstStyle/>
          <a:p>
            <a:r>
              <a:rPr lang="en-US" sz="2800" dirty="0"/>
              <a:t>The molecular mechanism of isotype switching is a process called DNA recombination as in Bone marrow, in which B cells change the isotypes of the antibodies they produce</a:t>
            </a:r>
          </a:p>
          <a:p>
            <a:pPr marL="0" indent="0">
              <a:buNone/>
            </a:pPr>
            <a:r>
              <a:rPr lang="en-US" sz="2800" dirty="0"/>
              <a:t>The key enzyme required for isotype switching (and affinity maturation) is activation induced</a:t>
            </a:r>
            <a:r>
              <a:rPr lang="en-US" sz="2800" dirty="0">
                <a:solidFill>
                  <a:srgbClr val="2E2E2E"/>
                </a:solidFill>
              </a:rPr>
              <a:t> cytidine</a:t>
            </a:r>
            <a:r>
              <a:rPr lang="en-US" sz="2800" dirty="0"/>
              <a:t> deaminase (AID)</a:t>
            </a:r>
          </a:p>
          <a:p>
            <a:r>
              <a:rPr lang="en-US" sz="2800" dirty="0"/>
              <a:t>CD40 expression on B cells and its binding to CD40L on </a:t>
            </a:r>
            <a:r>
              <a:rPr lang="en-US" sz="2800" dirty="0" err="1"/>
              <a:t>Th</a:t>
            </a:r>
            <a:r>
              <a:rPr lang="en-US" sz="2800" dirty="0"/>
              <a:t> work to induce isotype switching.</a:t>
            </a:r>
          </a:p>
          <a:p>
            <a:r>
              <a:rPr lang="en-US" sz="2800" dirty="0"/>
              <a:t>Mutations in the CD40L gene result in a disease called the X-linked hyper-IgM syndrome, which is characterized by defects in antibody production, </a:t>
            </a:r>
          </a:p>
          <a:p>
            <a:endParaRPr lang="ar-JO" dirty="0"/>
          </a:p>
        </p:txBody>
      </p:sp>
    </p:spTree>
    <p:extLst>
      <p:ext uri="{BB962C8B-B14F-4D97-AF65-F5344CB8AC3E}">
        <p14:creationId xmlns:p14="http://schemas.microsoft.com/office/powerpoint/2010/main" val="2738125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D75CD05149204EA8D6A289868C053B" ma:contentTypeVersion="4" ma:contentTypeDescription="Create a new document." ma:contentTypeScope="" ma:versionID="9ee63b0d1c4ba535453773c9a3380901">
  <xsd:schema xmlns:xsd="http://www.w3.org/2001/XMLSchema" xmlns:xs="http://www.w3.org/2001/XMLSchema" xmlns:p="http://schemas.microsoft.com/office/2006/metadata/properties" xmlns:ns2="cc361b34-c351-46d5-aafa-b4fab23ebf94" targetNamespace="http://schemas.microsoft.com/office/2006/metadata/properties" ma:root="true" ma:fieldsID="c4aa0722b6ddf8c97e7c82f2d86b2278" ns2:_="">
    <xsd:import namespace="cc361b34-c351-46d5-aafa-b4fab23ebf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61b34-c351-46d5-aafa-b4fab23eb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03425B-3847-4950-A2D3-060D9D964F3D}">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0DCC9C3F-CE57-4635-BA0B-20A810030996}">
  <ds:schemaRefs>
    <ds:schemaRef ds:uri="http://schemas.microsoft.com/sharepoint/v3/contenttype/forms"/>
  </ds:schemaRefs>
</ds:datastoreItem>
</file>

<file path=customXml/itemProps3.xml><?xml version="1.0" encoding="utf-8"?>
<ds:datastoreItem xmlns:ds="http://schemas.openxmlformats.org/officeDocument/2006/customXml" ds:itemID="{761FB233-A371-4D7C-A76E-561070BFB148}"/>
</file>

<file path=docProps/app.xml><?xml version="1.0" encoding="utf-8"?>
<Properties xmlns="http://schemas.openxmlformats.org/officeDocument/2006/extended-properties" xmlns:vt="http://schemas.openxmlformats.org/officeDocument/2006/docPropsVTypes">
  <TotalTime>5971</TotalTime>
  <Words>2026</Words>
  <Application>Microsoft Office PowerPoint</Application>
  <PresentationFormat>عرض على الشاشة (4:3)</PresentationFormat>
  <Paragraphs>110</Paragraphs>
  <Slides>34</Slides>
  <Notes>3</Notes>
  <HiddenSlides>0</HiddenSlides>
  <MMClips>0</MMClips>
  <ScaleCrop>false</ScaleCrop>
  <HeadingPairs>
    <vt:vector size="4" baseType="variant">
      <vt:variant>
        <vt:lpstr>نسق</vt:lpstr>
      </vt:variant>
      <vt:variant>
        <vt:i4>5</vt:i4>
      </vt:variant>
      <vt:variant>
        <vt:lpstr>عناوين الشرائح</vt:lpstr>
      </vt:variant>
      <vt:variant>
        <vt:i4>34</vt:i4>
      </vt:variant>
    </vt:vector>
  </HeadingPairs>
  <TitlesOfParts>
    <vt:vector size="39" baseType="lpstr">
      <vt:lpstr>Office Theme</vt:lpstr>
      <vt:lpstr>2_Office Theme</vt:lpstr>
      <vt:lpstr>1_Office Theme</vt:lpstr>
      <vt:lpstr>Default Design</vt:lpstr>
      <vt:lpstr>13_Office Theme</vt:lpstr>
      <vt:lpstr>B cells activation &amp; antibody production, </vt:lpstr>
      <vt:lpstr>Antigen binding in B cells</vt:lpstr>
      <vt:lpstr>عرض تقديمي في PowerPoint</vt:lpstr>
      <vt:lpstr>عرض تقديمي في PowerPoint</vt:lpstr>
      <vt:lpstr>T- dependent (TD) B cell activation Humoral immune response</vt:lpstr>
      <vt:lpstr>عرض تقديمي في PowerPoint</vt:lpstr>
      <vt:lpstr>In germinal center</vt:lpstr>
      <vt:lpstr>Isotype switch</vt:lpstr>
      <vt:lpstr>عرض تقديمي في PowerPoint</vt:lpstr>
      <vt:lpstr>عرض تقديمي في PowerPoint</vt:lpstr>
      <vt:lpstr>Isotype determinants</vt:lpstr>
      <vt:lpstr>عرض تقديمي في PowerPoint</vt:lpstr>
      <vt:lpstr>somatic hyper mutation</vt:lpstr>
      <vt:lpstr>selection</vt:lpstr>
      <vt:lpstr>عرض تقديمي في PowerPoint</vt:lpstr>
      <vt:lpstr>عرض تقديمي في PowerPoint</vt:lpstr>
      <vt:lpstr>Plasma cells</vt:lpstr>
      <vt:lpstr>Memory cells</vt:lpstr>
      <vt:lpstr>Memory cells </vt:lpstr>
      <vt:lpstr>عرض تقديمي في PowerPoint</vt:lpstr>
      <vt:lpstr>Primary and secondary immune response </vt:lpstr>
      <vt:lpstr>عرض تقديمي في PowerPoint</vt:lpstr>
      <vt:lpstr>عرض تقديمي في PowerPoint</vt:lpstr>
      <vt:lpstr>عرض تقديمي في PowerPoint</vt:lpstr>
      <vt:lpstr>Factors influencing the Strength binding of the TC and BC receptor </vt:lpstr>
      <vt:lpstr>عرض تقديمي في PowerPoint</vt:lpstr>
      <vt:lpstr>CD4 and CD8 </vt:lpstr>
      <vt:lpstr>عرض تقديمي في PowerPoint</vt:lpstr>
      <vt:lpstr>The immunologic synapse.</vt:lpstr>
      <vt:lpstr>The immunologic synapse.</vt:lpstr>
      <vt:lpstr>Costimulatory receptors on B cells</vt:lpstr>
      <vt:lpstr>BCR and co-stimulatory molecules</vt:lpstr>
      <vt:lpstr>Inhibition of B cells</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ala sar</cp:lastModifiedBy>
  <cp:revision>68</cp:revision>
  <dcterms:created xsi:type="dcterms:W3CDTF">2017-07-06T08:16:09Z</dcterms:created>
  <dcterms:modified xsi:type="dcterms:W3CDTF">2021-10-25T09:16:50Z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0x0101007AD75CD05149204EA8D6A289868C053B</vt:lpwstr>
  </property>
</Properties>
</file>