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2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1" r:id="rId2"/>
    <p:sldId id="272" r:id="rId3"/>
    <p:sldId id="273" r:id="rId4"/>
    <p:sldId id="274" r:id="rId5"/>
    <p:sldId id="275" r:id="rId6"/>
    <p:sldId id="258" r:id="rId7"/>
    <p:sldId id="259" r:id="rId8"/>
    <p:sldId id="260" r:id="rId9"/>
    <p:sldId id="261" r:id="rId10"/>
    <p:sldId id="262" r:id="rId11"/>
    <p:sldId id="263" r:id="rId12"/>
    <p:sldId id="264" r:id="rId13"/>
    <p:sldId id="265" r:id="rId14"/>
    <p:sldId id="278" r:id="rId15"/>
    <p:sldId id="279" r:id="rId16"/>
    <p:sldId id="280" r:id="rId17"/>
    <p:sldId id="282" r:id="rId18"/>
    <p:sldId id="281" r:id="rId19"/>
    <p:sldId id="267" r:id="rId20"/>
    <p:sldId id="268" r:id="rId21"/>
    <p:sldId id="269" r:id="rId22"/>
    <p:sldId id="27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B726FD-0570-4F8A-9EC0-DF84F975D1F9}" type="datetimeFigureOut">
              <a:rPr lang="en-MY" smtClean="0"/>
              <a:t>12/12/2020</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1D4459-DC2F-430D-A337-31E60211723C}" type="slidenum">
              <a:rPr lang="en-MY" smtClean="0"/>
              <a:t>‹#›</a:t>
            </a:fld>
            <a:endParaRPr lang="en-MY"/>
          </a:p>
        </p:txBody>
      </p:sp>
    </p:spTree>
    <p:extLst>
      <p:ext uri="{BB962C8B-B14F-4D97-AF65-F5344CB8AC3E}">
        <p14:creationId xmlns:p14="http://schemas.microsoft.com/office/powerpoint/2010/main" val="417227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89E858A9-096D-4EA0-852C-0A96564201E3}" type="slidenum">
              <a:rPr lang="en-US" altLang="en-US" smtClean="0">
                <a:latin typeface="Arial" charset="0"/>
              </a:rPr>
              <a:pPr eaLnBrk="1" hangingPunct="1"/>
              <a:t>22</a:t>
            </a:fld>
            <a:endParaRPr lang="en-US" altLang="en-US" smtClean="0">
              <a:latin typeface="Arial" charset="0"/>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61361E45-1641-42B3-A028-DFF1D6C50DE4}" type="datetime1">
              <a:rPr lang="en-US" smtClean="0"/>
              <a:t>12/12/2020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1040020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7A245F8A-5B6F-4C43-B2EF-09C306C76C98}" type="datetime1">
              <a:rPr lang="en-US" smtClean="0"/>
              <a:t>12/12/2020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3333039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E952EBDE-5321-461A-AD93-4B4227F94252}" type="datetime1">
              <a:rPr lang="en-US" smtClean="0"/>
              <a:t>12/12/2020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126342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086B58C2-12B3-458C-8F11-50407E132771}" type="datetime1">
              <a:rPr lang="en-US" smtClean="0"/>
              <a:t>12/12/2020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302247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32702D-9DBE-48EE-834D-D2F11D1F785E}" type="datetime1">
              <a:rPr lang="en-US" smtClean="0"/>
              <a:t>12/12/2020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94635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0DCEC8A5-A2DC-4750-B5AF-ABCFD3FED8A0}" type="datetime1">
              <a:rPr lang="en-US" smtClean="0"/>
              <a:t>12/12/2020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463313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AD5787A6-31FF-4D98-B710-A8565CE7F3A1}" type="datetime1">
              <a:rPr lang="en-US" smtClean="0"/>
              <a:t>12/12/2020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2805061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AC2718F7-49DF-4D5B-A286-48EE0FE3F3CB}" type="datetime1">
              <a:rPr lang="en-US" smtClean="0"/>
              <a:t>12/12/2020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3266678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FD01B-BAF3-41F0-BFCA-1B10AD392F4F}" type="datetime1">
              <a:rPr lang="en-US" smtClean="0"/>
              <a:t>12/12/2020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1904335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1F9B88-B937-4D18-906B-A65C2200EBC1}" type="datetime1">
              <a:rPr lang="en-US" smtClean="0"/>
              <a:t>12/12/2020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1799079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443618-7442-4477-827C-D55EC9304C42}" type="datetime1">
              <a:rPr lang="en-US" smtClean="0"/>
              <a:t>12/12/2020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1225633F-D81C-4468-AFB9-9B1175837F85}" type="slidenum">
              <a:rPr lang="en-MY" smtClean="0"/>
              <a:t>‹#›</a:t>
            </a:fld>
            <a:endParaRPr lang="en-MY"/>
          </a:p>
        </p:txBody>
      </p:sp>
    </p:spTree>
    <p:extLst>
      <p:ext uri="{BB962C8B-B14F-4D97-AF65-F5344CB8AC3E}">
        <p14:creationId xmlns:p14="http://schemas.microsoft.com/office/powerpoint/2010/main" val="3316495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BF092-F7EB-411D-9E24-345C7E91B606}" type="datetime1">
              <a:rPr lang="en-US" smtClean="0"/>
              <a:t>12/12/2020</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5633F-D81C-4468-AFB9-9B1175837F85}" type="slidenum">
              <a:rPr lang="en-MY" smtClean="0"/>
              <a:t>‹#›</a:t>
            </a:fld>
            <a:endParaRPr lang="en-MY"/>
          </a:p>
        </p:txBody>
      </p:sp>
    </p:spTree>
    <p:extLst>
      <p:ext uri="{BB962C8B-B14F-4D97-AF65-F5344CB8AC3E}">
        <p14:creationId xmlns:p14="http://schemas.microsoft.com/office/powerpoint/2010/main" val="3375720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9E1980E8-C626-4828-9CF8-CA6CC8C74B5D}" type="datetime1">
              <a:rPr lang="en-US" altLang="en-US" sz="1400" smtClean="0">
                <a:solidFill>
                  <a:srgbClr val="000000"/>
                </a:solidFill>
                <a:latin typeface="Arial" charset="0"/>
              </a:rPr>
              <a:t>12/12/2020</a:t>
            </a:fld>
            <a:endParaRPr lang="en-MY" altLang="en-US" sz="1400" smtClean="0">
              <a:solidFill>
                <a:srgbClr val="000000"/>
              </a:solidFill>
              <a:latin typeface="Arial" charset="0"/>
            </a:endParaRPr>
          </a:p>
        </p:txBody>
      </p:sp>
      <p:sp>
        <p:nvSpPr>
          <p:cNvPr id="9219" name="Rectangle 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6DB8F599-2510-4265-A738-FA1E9A0F4661}" type="slidenum">
              <a:rPr lang="ar-SA" altLang="en-US" sz="1400" smtClean="0">
                <a:solidFill>
                  <a:srgbClr val="000000"/>
                </a:solidFill>
                <a:latin typeface="Arial" charset="0"/>
              </a:rPr>
              <a:pPr eaLnBrk="1" hangingPunct="1"/>
              <a:t>1</a:t>
            </a:fld>
            <a:endParaRPr lang="en-MY" altLang="en-US" sz="1400" smtClean="0">
              <a:solidFill>
                <a:srgbClr val="000000"/>
              </a:solidFill>
              <a:latin typeface="Arial" charset="0"/>
            </a:endParaRPr>
          </a:p>
        </p:txBody>
      </p:sp>
      <p:sp>
        <p:nvSpPr>
          <p:cNvPr id="9220" name="WordArt 6"/>
          <p:cNvSpPr>
            <a:spLocks noChangeArrowheads="1" noChangeShapeType="1" noTextEdit="1"/>
          </p:cNvSpPr>
          <p:nvPr/>
        </p:nvSpPr>
        <p:spPr bwMode="auto">
          <a:xfrm>
            <a:off x="323850" y="838200"/>
            <a:ext cx="8135938" cy="2133600"/>
          </a:xfrm>
          <a:prstGeom prst="rect">
            <a:avLst/>
          </a:prstGeom>
          <a:gradFill>
            <a:gsLst>
              <a:gs pos="0">
                <a:srgbClr val="FFEFD1"/>
              </a:gs>
              <a:gs pos="64999">
                <a:srgbClr val="F0EBD5"/>
              </a:gs>
              <a:gs pos="100000">
                <a:srgbClr val="D1C39F"/>
              </a:gs>
            </a:gsLst>
            <a:lin ang="5400000" scaled="0"/>
          </a:gradFill>
        </p:spPr>
        <p:txBody>
          <a:bodyPr wrap="none" fromWordArt="1">
            <a:prstTxWarp prst="textFadeUp">
              <a:avLst>
                <a:gd name="adj" fmla="val 9991"/>
              </a:avLst>
            </a:prstTxWarp>
          </a:bodyPr>
          <a:lstStyle/>
          <a:p>
            <a:pPr algn="ctr" rtl="1"/>
            <a:r>
              <a:rPr lang="ar-AE" sz="3600" kern="10" dirty="0">
                <a:ln w="12700">
                  <a:solidFill>
                    <a:srgbClr val="B2B2B2"/>
                  </a:solidFill>
                  <a:round/>
                  <a:headEnd/>
                  <a:tailEnd/>
                </a:ln>
                <a:solidFill>
                  <a:srgbClr val="FFC000"/>
                </a:solidFill>
                <a:effectLst>
                  <a:outerShdw dist="35921" dir="2700000" sy="50000" rotWithShape="0">
                    <a:srgbClr val="875B0D">
                      <a:alpha val="70000"/>
                    </a:srgbClr>
                  </a:outerShdw>
                </a:effectLst>
                <a:latin typeface="Arial"/>
                <a:cs typeface="Arial"/>
              </a:rPr>
              <a:t>بِسْمِ اللّهِ الرَّحْمَنِ الرَّحِيمِ </a:t>
            </a:r>
            <a:endParaRPr lang="en-MY" sz="3600" kern="10" dirty="0">
              <a:ln w="12700">
                <a:solidFill>
                  <a:srgbClr val="B2B2B2"/>
                </a:solidFill>
                <a:round/>
                <a:headEnd/>
                <a:tailEnd/>
              </a:ln>
              <a:solidFill>
                <a:srgbClr val="FFC000"/>
              </a:solidFill>
              <a:effectLst>
                <a:outerShdw dist="35921" dir="2700000" sy="50000" rotWithShape="0">
                  <a:srgbClr val="875B0D">
                    <a:alpha val="70000"/>
                  </a:srgbClr>
                </a:outerShdw>
              </a:effectLst>
              <a:latin typeface="Arial"/>
              <a:cs typeface="Arial"/>
            </a:endParaRPr>
          </a:p>
        </p:txBody>
      </p:sp>
      <p:pic>
        <p:nvPicPr>
          <p:cNvPr id="9221"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1833" y="3861048"/>
            <a:ext cx="26860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9358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ChangeArrowheads="1"/>
          </p:cNvSpPr>
          <p:nvPr/>
        </p:nvSpPr>
        <p:spPr bwMode="auto">
          <a:xfrm>
            <a:off x="0" y="736799"/>
            <a:ext cx="9144000" cy="587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2200" b="1" dirty="0" smtClean="0">
                <a:latin typeface="Times New Roman" pitchFamily="18" charset="0"/>
                <a:cs typeface="Times New Roman" pitchFamily="18" charset="0"/>
              </a:rPr>
              <a:t>               Levels </a:t>
            </a:r>
            <a:r>
              <a:rPr lang="en-US" sz="2200" b="1" dirty="0">
                <a:latin typeface="Times New Roman" pitchFamily="18" charset="0"/>
                <a:cs typeface="Times New Roman" pitchFamily="18" charset="0"/>
              </a:rPr>
              <a:t>of </a:t>
            </a:r>
            <a:r>
              <a:rPr lang="en-US" sz="2200" b="1" dirty="0" smtClean="0">
                <a:latin typeface="Times New Roman" pitchFamily="18" charset="0"/>
                <a:cs typeface="Times New Roman" pitchFamily="18" charset="0"/>
              </a:rPr>
              <a:t>exposure are</a:t>
            </a:r>
            <a:r>
              <a:rPr lang="en-US" sz="2200" b="1" dirty="0">
                <a:latin typeface="Times New Roman" pitchFamily="18" charset="0"/>
                <a:cs typeface="Times New Roman" pitchFamily="18" charset="0"/>
              </a:rPr>
              <a:t> </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en-US" dirty="0" smtClean="0">
                <a:solidFill>
                  <a:schemeClr val="tx2"/>
                </a:solidFill>
                <a:latin typeface="Times New Roman" pitchFamily="18" charset="0"/>
                <a:cs typeface="Times New Roman" pitchFamily="18" charset="0"/>
              </a:rPr>
              <a:t>e.g</a:t>
            </a:r>
            <a:r>
              <a:rPr lang="en-US" dirty="0">
                <a:solidFill>
                  <a:schemeClr val="tx2"/>
                </a:solidFill>
                <a:latin typeface="Times New Roman" pitchFamily="18" charset="0"/>
                <a:cs typeface="Times New Roman" pitchFamily="18" charset="0"/>
              </a:rPr>
              <a:t>. packs of cigarettes smoked per year)</a:t>
            </a:r>
          </a:p>
          <a:p>
            <a:pPr marL="342900" indent="-342900">
              <a:buFont typeface="Wingdings" pitchFamily="2" charset="2"/>
              <a:buChar char="v"/>
              <a:defRPr/>
            </a:pPr>
            <a:r>
              <a:rPr lang="en-US" sz="2200" b="1" dirty="0" smtClean="0">
                <a:solidFill>
                  <a:srgbClr val="FF0000"/>
                </a:solidFill>
                <a:latin typeface="Times New Roman" pitchFamily="18" charset="0"/>
                <a:cs typeface="Times New Roman" pitchFamily="18" charset="0"/>
              </a:rPr>
              <a:t>measured </a:t>
            </a:r>
            <a:r>
              <a:rPr lang="en-US" sz="2200" b="1" dirty="0">
                <a:latin typeface="Times New Roman" pitchFamily="18" charset="0"/>
                <a:cs typeface="Times New Roman" pitchFamily="18" charset="0"/>
              </a:rPr>
              <a:t>for </a:t>
            </a:r>
            <a:r>
              <a:rPr lang="en-US" sz="2200" b="1" dirty="0">
                <a:solidFill>
                  <a:schemeClr val="tx2"/>
                </a:solidFill>
                <a:latin typeface="Times New Roman" pitchFamily="18" charset="0"/>
                <a:cs typeface="Times New Roman" pitchFamily="18" charset="0"/>
              </a:rPr>
              <a:t>each individual </a:t>
            </a:r>
            <a:r>
              <a:rPr lang="en-US" sz="2200" b="1" dirty="0">
                <a:solidFill>
                  <a:srgbClr val="C00000"/>
                </a:solidFill>
                <a:latin typeface="Times New Roman" pitchFamily="18" charset="0"/>
                <a:cs typeface="Times New Roman" pitchFamily="18" charset="0"/>
              </a:rPr>
              <a:t>at baseline </a:t>
            </a:r>
            <a:r>
              <a:rPr lang="en-US" sz="2200" b="1" dirty="0">
                <a:solidFill>
                  <a:srgbClr val="0070C0"/>
                </a:solidFill>
                <a:latin typeface="Times New Roman" pitchFamily="18" charset="0"/>
                <a:cs typeface="Times New Roman" pitchFamily="18" charset="0"/>
              </a:rPr>
              <a:t>at </a:t>
            </a:r>
            <a:r>
              <a:rPr lang="en-US" sz="2200" b="1" dirty="0">
                <a:latin typeface="Times New Roman" pitchFamily="18" charset="0"/>
                <a:cs typeface="Times New Roman" pitchFamily="18" charset="0"/>
              </a:rPr>
              <a:t>the beginning </a:t>
            </a:r>
            <a:r>
              <a:rPr lang="en-US" sz="2000" b="1" dirty="0">
                <a:latin typeface="Times New Roman" pitchFamily="18" charset="0"/>
                <a:cs typeface="Times New Roman" pitchFamily="18" charset="0"/>
              </a:rPr>
              <a:t>of </a:t>
            </a:r>
            <a:r>
              <a:rPr lang="en-US" sz="2000" dirty="0">
                <a:latin typeface="Times New Roman" pitchFamily="18" charset="0"/>
                <a:cs typeface="Times New Roman" pitchFamily="18" charset="0"/>
              </a:rPr>
              <a:t>the study </a:t>
            </a:r>
            <a:r>
              <a:rPr lang="en-US" sz="2200" b="1" dirty="0" smtClean="0">
                <a:latin typeface="Times New Roman" pitchFamily="18" charset="0"/>
                <a:cs typeface="Times New Roman" pitchFamily="18" charset="0"/>
              </a:rPr>
              <a:t>and</a:t>
            </a:r>
          </a:p>
          <a:p>
            <a:pPr marL="342900" indent="-342900">
              <a:buFont typeface="Wingdings" pitchFamily="2" charset="2"/>
              <a:buChar char="v"/>
              <a:defRPr/>
            </a:pPr>
            <a:r>
              <a:rPr lang="en-US" sz="2200" b="1" dirty="0" smtClean="0">
                <a:latin typeface="Times New Roman" pitchFamily="18" charset="0"/>
                <a:cs typeface="Times New Roman" pitchFamily="18" charset="0"/>
              </a:rPr>
              <a:t> </a:t>
            </a:r>
            <a:r>
              <a:rPr lang="en-US" sz="2200" b="1" dirty="0">
                <a:solidFill>
                  <a:srgbClr val="C00000"/>
                </a:solidFill>
                <a:latin typeface="Times New Roman" pitchFamily="18" charset="0"/>
                <a:cs typeface="Times New Roman" pitchFamily="18" charset="0"/>
              </a:rPr>
              <a:t>assessed at intervals </a:t>
            </a:r>
            <a:r>
              <a:rPr lang="en-US" sz="2200" b="1" dirty="0">
                <a:solidFill>
                  <a:schemeClr val="tx2"/>
                </a:solidFill>
                <a:latin typeface="Times New Roman" pitchFamily="18" charset="0"/>
                <a:cs typeface="Times New Roman" pitchFamily="18" charset="0"/>
              </a:rPr>
              <a:t>during </a:t>
            </a:r>
            <a:r>
              <a:rPr lang="en-US" sz="2200" b="1" dirty="0">
                <a:latin typeface="Times New Roman" pitchFamily="18" charset="0"/>
                <a:cs typeface="Times New Roman" pitchFamily="18" charset="0"/>
              </a:rPr>
              <a:t>the period of</a:t>
            </a:r>
            <a:r>
              <a:rPr lang="en-US" sz="2200" b="1" dirty="0">
                <a:solidFill>
                  <a:srgbClr val="FF0000"/>
                </a:solidFill>
                <a:latin typeface="Times New Roman" pitchFamily="18" charset="0"/>
                <a:cs typeface="Times New Roman" pitchFamily="18" charset="0"/>
              </a:rPr>
              <a:t> follow-up</a:t>
            </a:r>
            <a:r>
              <a:rPr lang="en-US" sz="2200" dirty="0">
                <a:latin typeface="Times New Roman" pitchFamily="18" charset="0"/>
                <a:cs typeface="Times New Roman" pitchFamily="18" charset="0"/>
              </a:rPr>
              <a:t>. </a:t>
            </a:r>
          </a:p>
          <a:p>
            <a:pPr>
              <a:defRPr/>
            </a:pPr>
            <a:r>
              <a:rPr lang="en-US" sz="2200" dirty="0">
                <a:latin typeface="Times New Roman" pitchFamily="18" charset="0"/>
                <a:cs typeface="Times New Roman" pitchFamily="18" charset="0"/>
              </a:rPr>
              <a:t>When </a:t>
            </a:r>
            <a:r>
              <a:rPr lang="en-US" sz="2200" b="1" dirty="0">
                <a:solidFill>
                  <a:schemeClr val="tx2">
                    <a:lumMod val="60000"/>
                    <a:lumOff val="40000"/>
                  </a:schemeClr>
                </a:solidFill>
                <a:latin typeface="Times New Roman" pitchFamily="18" charset="0"/>
                <a:cs typeface="Times New Roman" pitchFamily="18" charset="0"/>
              </a:rPr>
              <a:t>several exposures </a:t>
            </a:r>
            <a:r>
              <a:rPr lang="en-US" sz="2200" b="1" dirty="0">
                <a:latin typeface="Times New Roman" pitchFamily="18" charset="0"/>
                <a:cs typeface="Times New Roman" pitchFamily="18" charset="0"/>
              </a:rPr>
              <a:t>are being considered simultaneously</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defRPr/>
            </a:pPr>
            <a:r>
              <a:rPr lang="en-US" sz="2200" dirty="0" smtClean="0">
                <a:latin typeface="Times New Roman" pitchFamily="18" charset="0"/>
                <a:cs typeface="Times New Roman" pitchFamily="18" charset="0"/>
              </a:rPr>
              <a:t>the </a:t>
            </a:r>
            <a:r>
              <a:rPr lang="en-US" sz="2200" b="1" dirty="0">
                <a:solidFill>
                  <a:srgbClr val="0070C0"/>
                </a:solidFill>
                <a:latin typeface="Times New Roman" pitchFamily="18" charset="0"/>
                <a:cs typeface="Times New Roman" pitchFamily="18" charset="0"/>
              </a:rPr>
              <a:t>non-exposed group </a:t>
            </a:r>
            <a:r>
              <a:rPr lang="en-US" sz="2200" dirty="0">
                <a:latin typeface="Times New Roman" pitchFamily="18" charset="0"/>
                <a:cs typeface="Times New Roman" pitchFamily="18" charset="0"/>
              </a:rPr>
              <a:t>should comprise all those with none of the risk factors</a:t>
            </a:r>
          </a:p>
          <a:p>
            <a:pPr>
              <a:defRPr/>
            </a:pPr>
            <a:r>
              <a:rPr lang="en-US" sz="2200" dirty="0">
                <a:latin typeface="Times New Roman" pitchFamily="18" charset="0"/>
                <a:cs typeface="Times New Roman" pitchFamily="18" charset="0"/>
              </a:rPr>
              <a:t> under investigation.</a:t>
            </a:r>
            <a:endParaRPr lang="en-MY" sz="2200" dirty="0">
              <a:latin typeface="Times New Roman" pitchFamily="18" charset="0"/>
              <a:cs typeface="Times New Roman" pitchFamily="18" charset="0"/>
            </a:endParaRPr>
          </a:p>
          <a:p>
            <a:pPr marL="342900" indent="-342900">
              <a:buFont typeface="Wingdings" pitchFamily="2" charset="2"/>
              <a:buChar char="q"/>
              <a:defRPr/>
            </a:pPr>
            <a:r>
              <a:rPr lang="en-US" sz="2200" b="1" dirty="0">
                <a:latin typeface="Times New Roman" pitchFamily="18" charset="0"/>
                <a:cs typeface="Times New Roman" pitchFamily="18" charset="0"/>
              </a:rPr>
              <a:t>A particular problem </a:t>
            </a:r>
            <a:r>
              <a:rPr lang="en-US" sz="2200" dirty="0">
                <a:latin typeface="Times New Roman" pitchFamily="18" charset="0"/>
                <a:cs typeface="Times New Roman" pitchFamily="18" charset="0"/>
              </a:rPr>
              <a:t>occurring in cohort studies is </a:t>
            </a:r>
            <a:r>
              <a:rPr lang="en-US" sz="2200" b="1" dirty="0">
                <a:solidFill>
                  <a:srgbClr val="FF0000"/>
                </a:solidFill>
                <a:latin typeface="Times New Roman" pitchFamily="18" charset="0"/>
                <a:cs typeface="Times New Roman" pitchFamily="18" charset="0"/>
              </a:rPr>
              <a:t>whether </a:t>
            </a:r>
            <a:r>
              <a:rPr lang="en-US" sz="2200" b="1" dirty="0" smtClean="0">
                <a:solidFill>
                  <a:srgbClr val="FF0000"/>
                </a:solidFill>
                <a:latin typeface="Times New Roman" pitchFamily="18" charset="0"/>
                <a:cs typeface="Times New Roman" pitchFamily="18" charset="0"/>
              </a:rPr>
              <a:t>individuals</a:t>
            </a:r>
          </a:p>
          <a:p>
            <a:pPr marL="342900" indent="-342900">
              <a:buFont typeface="Wingdings" pitchFamily="2" charset="2"/>
              <a:buChar char="q"/>
              <a:defRPr/>
            </a:pPr>
            <a:r>
              <a:rPr lang="en-US" sz="2200" b="1" dirty="0" smtClean="0">
                <a:solidFill>
                  <a:srgbClr val="FF0000"/>
                </a:solidFill>
                <a:latin typeface="Times New Roman" pitchFamily="18" charset="0"/>
                <a:cs typeface="Times New Roman" pitchFamily="18" charset="0"/>
              </a:rPr>
              <a:t> in </a:t>
            </a:r>
            <a:r>
              <a:rPr lang="en-US" sz="2200" b="1" dirty="0">
                <a:solidFill>
                  <a:srgbClr val="FF0000"/>
                </a:solidFill>
                <a:latin typeface="Times New Roman" pitchFamily="18" charset="0"/>
                <a:cs typeface="Times New Roman" pitchFamily="18" charset="0"/>
              </a:rPr>
              <a:t>the control group are truly unexposed.</a:t>
            </a:r>
            <a:r>
              <a:rPr lang="en-US" sz="2200" dirty="0">
                <a:latin typeface="Times New Roman" pitchFamily="18" charset="0"/>
                <a:cs typeface="Times New Roman" pitchFamily="18" charset="0"/>
              </a:rPr>
              <a:t> </a:t>
            </a:r>
            <a:r>
              <a:rPr lang="en-US" b="1" dirty="0">
                <a:latin typeface="Times New Roman" pitchFamily="18" charset="0"/>
                <a:cs typeface="Times New Roman" pitchFamily="18" charset="0"/>
              </a:rPr>
              <a:t>For example</a:t>
            </a:r>
            <a:r>
              <a:rPr lang="en-US" dirty="0">
                <a:latin typeface="Times New Roman" pitchFamily="18" charset="0"/>
                <a:cs typeface="Times New Roman" pitchFamily="18" charset="0"/>
              </a:rPr>
              <a:t>, study participants </a:t>
            </a:r>
            <a:r>
              <a:rPr lang="en-US" dirty="0" smtClean="0">
                <a:latin typeface="Times New Roman" pitchFamily="18" charset="0"/>
                <a:cs typeface="Times New Roman" pitchFamily="18" charset="0"/>
              </a:rPr>
              <a:t> may </a:t>
            </a:r>
            <a:r>
              <a:rPr lang="en-US" dirty="0">
                <a:latin typeface="Times New Roman" pitchFamily="18" charset="0"/>
                <a:cs typeface="Times New Roman" pitchFamily="18" charset="0"/>
              </a:rPr>
              <a:t>start smoking </a:t>
            </a:r>
            <a:r>
              <a:rPr lang="en-US"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or </a:t>
            </a:r>
          </a:p>
          <a:p>
            <a:pPr marL="342900" indent="-342900">
              <a:buFont typeface="Wingdings" pitchFamily="2" charset="2"/>
              <a:buChar char="q"/>
              <a:defRPr/>
            </a:pPr>
            <a:r>
              <a:rPr lang="en-US" sz="2200" dirty="0" smtClean="0">
                <a:latin typeface="Times New Roman" pitchFamily="18" charset="0"/>
                <a:cs typeface="Times New Roman" pitchFamily="18" charset="0"/>
              </a:rPr>
              <a:t>they </a:t>
            </a:r>
            <a:r>
              <a:rPr lang="en-US" sz="2200" dirty="0">
                <a:latin typeface="Times New Roman" pitchFamily="18" charset="0"/>
                <a:cs typeface="Times New Roman" pitchFamily="18" charset="0"/>
              </a:rPr>
              <a:t>may </a:t>
            </a:r>
            <a:r>
              <a:rPr lang="en-US" sz="2200" b="1" dirty="0">
                <a:latin typeface="Times New Roman" pitchFamily="18" charset="0"/>
                <a:cs typeface="Times New Roman" pitchFamily="18" charset="0"/>
              </a:rPr>
              <a:t>fail to correctly recall past exposure</a:t>
            </a:r>
            <a:r>
              <a:rPr lang="en-US" sz="2200" b="1" dirty="0" smtClean="0">
                <a:latin typeface="Times New Roman" pitchFamily="18" charset="0"/>
                <a:cs typeface="Times New Roman" pitchFamily="18" charset="0"/>
              </a:rPr>
              <a:t>.</a:t>
            </a:r>
          </a:p>
          <a:p>
            <a:pPr>
              <a:defRPr/>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Similarly, those in the </a:t>
            </a:r>
            <a:endParaRPr lang="en-US" sz="2200" dirty="0" smtClean="0">
              <a:latin typeface="Times New Roman" pitchFamily="18" charset="0"/>
              <a:cs typeface="Times New Roman" pitchFamily="18" charset="0"/>
            </a:endParaRPr>
          </a:p>
          <a:p>
            <a:pPr marL="342900" indent="-342900">
              <a:buFont typeface="Wingdings" pitchFamily="2" charset="2"/>
              <a:buChar char="q"/>
              <a:defRPr/>
            </a:pPr>
            <a:r>
              <a:rPr lang="en-US" sz="2200" b="1" dirty="0" smtClean="0">
                <a:solidFill>
                  <a:srgbClr val="FF0000"/>
                </a:solidFill>
                <a:latin typeface="Times New Roman" pitchFamily="18" charset="0"/>
                <a:cs typeface="Times New Roman" pitchFamily="18" charset="0"/>
              </a:rPr>
              <a:t>exposed </a:t>
            </a:r>
            <a:r>
              <a:rPr lang="en-US" sz="2200" b="1" dirty="0">
                <a:solidFill>
                  <a:srgbClr val="FF0000"/>
                </a:solidFill>
                <a:latin typeface="Times New Roman" pitchFamily="18" charset="0"/>
                <a:cs typeface="Times New Roman" pitchFamily="18" charset="0"/>
              </a:rPr>
              <a:t>group may </a:t>
            </a:r>
            <a:r>
              <a:rPr lang="en-US" sz="2200" b="1" dirty="0" smtClean="0">
                <a:latin typeface="Times New Roman" pitchFamily="18" charset="0"/>
                <a:cs typeface="Times New Roman" pitchFamily="18" charset="0"/>
              </a:rPr>
              <a:t>change </a:t>
            </a:r>
            <a:r>
              <a:rPr lang="en-US" sz="2200" dirty="0">
                <a:latin typeface="Times New Roman" pitchFamily="18" charset="0"/>
                <a:cs typeface="Times New Roman" pitchFamily="18" charset="0"/>
              </a:rPr>
              <a:t>their </a:t>
            </a:r>
            <a:r>
              <a:rPr lang="en-US" sz="2200" b="1" dirty="0">
                <a:latin typeface="Times New Roman" pitchFamily="18" charset="0"/>
                <a:cs typeface="Times New Roman" pitchFamily="18" charset="0"/>
              </a:rPr>
              <a:t>behavior in relation to </a:t>
            </a:r>
            <a:r>
              <a:rPr lang="en-US" dirty="0">
                <a:latin typeface="Times New Roman" pitchFamily="18" charset="0"/>
                <a:cs typeface="Times New Roman" pitchFamily="18" charset="0"/>
              </a:rPr>
              <a:t>the exposure such as diet, smoking or alcohol consumption.</a:t>
            </a:r>
            <a:endParaRPr lang="en-MY" dirty="0">
              <a:latin typeface="Times New Roman" pitchFamily="18" charset="0"/>
              <a:cs typeface="Times New Roman" pitchFamily="18" charset="0"/>
            </a:endParaRPr>
          </a:p>
          <a:p>
            <a:pPr marL="342900" indent="-342900">
              <a:buFont typeface="Wingdings" pitchFamily="2" charset="2"/>
              <a:buChar char="§"/>
              <a:defRPr/>
            </a:pPr>
            <a:r>
              <a:rPr lang="en-US" sz="2200" b="1" dirty="0">
                <a:solidFill>
                  <a:srgbClr val="FF0000"/>
                </a:solidFill>
                <a:latin typeface="Times New Roman" pitchFamily="18" charset="0"/>
                <a:cs typeface="Times New Roman" pitchFamily="18" charset="0"/>
              </a:rPr>
              <a:t>Exposure data may be obtained</a:t>
            </a:r>
            <a:r>
              <a:rPr lang="en-US" sz="2200" dirty="0">
                <a:latin typeface="Times New Roman" pitchFamily="18" charset="0"/>
                <a:cs typeface="Times New Roman" pitchFamily="18" charset="0"/>
              </a:rPr>
              <a:t> from a number of sources including    </a:t>
            </a:r>
          </a:p>
          <a:p>
            <a:pPr marL="342900" indent="-342900" algn="ctr">
              <a:buFont typeface="Wingdings" pitchFamily="2" charset="2"/>
              <a:buChar char="§"/>
              <a:defRPr/>
            </a:pPr>
            <a:r>
              <a:rPr lang="en-US" b="1" dirty="0">
                <a:solidFill>
                  <a:srgbClr val="0070C0"/>
                </a:solidFill>
                <a:latin typeface="Times New Roman" pitchFamily="18" charset="0"/>
                <a:cs typeface="Times New Roman" pitchFamily="18" charset="0"/>
              </a:rPr>
              <a:t>Medical</a:t>
            </a:r>
            <a:r>
              <a:rPr lang="en-US" dirty="0">
                <a:solidFill>
                  <a:srgbClr val="0070C0"/>
                </a:solidFill>
                <a:latin typeface="Times New Roman" pitchFamily="18" charset="0"/>
                <a:cs typeface="Times New Roman" pitchFamily="18" charset="0"/>
              </a:rPr>
              <a:t> </a:t>
            </a:r>
            <a:r>
              <a:rPr lang="en-US" dirty="0">
                <a:latin typeface="Times New Roman" pitchFamily="18" charset="0"/>
                <a:cs typeface="Times New Roman" pitchFamily="18" charset="0"/>
              </a:rPr>
              <a:t>or </a:t>
            </a:r>
          </a:p>
          <a:p>
            <a:pPr marL="342900" indent="-342900" algn="ctr">
              <a:buFont typeface="Wingdings" pitchFamily="2" charset="2"/>
              <a:buChar char="§"/>
              <a:defRPr/>
            </a:pPr>
            <a:r>
              <a:rPr lang="en-US" b="1" dirty="0">
                <a:solidFill>
                  <a:srgbClr val="0070C0"/>
                </a:solidFill>
                <a:latin typeface="Times New Roman" pitchFamily="18" charset="0"/>
                <a:cs typeface="Times New Roman" pitchFamily="18" charset="0"/>
              </a:rPr>
              <a:t>Employment records</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a:t>
            </a:r>
          </a:p>
          <a:p>
            <a:pPr marL="342900" indent="-342900" algn="ctr">
              <a:buFont typeface="Wingdings" pitchFamily="2" charset="2"/>
              <a:buChar char="§"/>
              <a:defRPr/>
            </a:pPr>
            <a:r>
              <a:rPr lang="en-US" b="1" dirty="0">
                <a:solidFill>
                  <a:srgbClr val="C00000"/>
                </a:solidFill>
                <a:latin typeface="Times New Roman" pitchFamily="18" charset="0"/>
                <a:cs typeface="Times New Roman" pitchFamily="18" charset="0"/>
              </a:rPr>
              <a:t>     standardized</a:t>
            </a:r>
            <a:r>
              <a:rPr lang="en-US" dirty="0">
                <a:latin typeface="Times New Roman" pitchFamily="18" charset="0"/>
                <a:cs typeface="Times New Roman" pitchFamily="18" charset="0"/>
              </a:rPr>
              <a:t> questionnaires, interviews and by</a:t>
            </a:r>
          </a:p>
          <a:p>
            <a:pPr marL="342900" indent="-342900" algn="ctr">
              <a:buFont typeface="Wingdings" pitchFamily="2" charset="2"/>
              <a:buChar char="§"/>
              <a:defRPr/>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physical examination.</a:t>
            </a:r>
            <a:endParaRPr lang="en-MY" b="1" dirty="0">
              <a:latin typeface="Times New Roman" pitchFamily="18" charset="0"/>
              <a:cs typeface="Times New Roman" pitchFamily="18" charset="0"/>
            </a:endParaRPr>
          </a:p>
        </p:txBody>
      </p:sp>
      <p:sp>
        <p:nvSpPr>
          <p:cNvPr id="3" name="Rectangle 2"/>
          <p:cNvSpPr/>
          <p:nvPr/>
        </p:nvSpPr>
        <p:spPr>
          <a:xfrm>
            <a:off x="7020272" y="-160795"/>
            <a:ext cx="2196033" cy="1015663"/>
          </a:xfrm>
          <a:prstGeom prst="rect">
            <a:avLst/>
          </a:prstGeom>
          <a:ln w="15875">
            <a:solidFill>
              <a:schemeClr val="tx1"/>
            </a:solidFill>
          </a:ln>
        </p:spPr>
        <p:txBody>
          <a:bodyPr wrap="square">
            <a:spAutoFit/>
          </a:bodyPr>
          <a:lstStyle/>
          <a:p>
            <a:pPr>
              <a:defRPr/>
            </a:pPr>
            <a:r>
              <a:rPr lang="en-US" sz="2400" b="1" dirty="0">
                <a:latin typeface="Times New Roman" pitchFamily="18" charset="0"/>
                <a:cs typeface="Times New Roman" pitchFamily="18" charset="0"/>
              </a:rPr>
              <a:t>.</a:t>
            </a:r>
            <a:r>
              <a:rPr lang="en-US" sz="2400" b="1" dirty="0">
                <a:solidFill>
                  <a:srgbClr val="C00000"/>
                </a:solidFill>
                <a:latin typeface="Times New Roman" pitchFamily="18" charset="0"/>
                <a:cs typeface="Times New Roman" pitchFamily="18" charset="0"/>
              </a:rPr>
              <a:t> </a:t>
            </a:r>
            <a:r>
              <a:rPr lang="en-US" sz="900" b="1" dirty="0">
                <a:latin typeface="Times New Roman" pitchFamily="18" charset="0"/>
                <a:cs typeface="Times New Roman" pitchFamily="18" charset="0"/>
              </a:rPr>
              <a:t>Issues in the design of cohort studies</a:t>
            </a:r>
            <a:endParaRPr lang="en-MY" sz="900" dirty="0">
              <a:latin typeface="Times New Roman" pitchFamily="18" charset="0"/>
              <a:cs typeface="Times New Roman" pitchFamily="18" charset="0"/>
            </a:endParaRPr>
          </a:p>
          <a:p>
            <a:pPr marL="285750" indent="-285750">
              <a:buFont typeface="Wingdings" pitchFamily="2" charset="2"/>
              <a:buChar char="§"/>
              <a:defRPr/>
            </a:pPr>
            <a:r>
              <a:rPr lang="en-US" sz="900" b="1" dirty="0">
                <a:latin typeface="Times New Roman" pitchFamily="18" charset="0"/>
                <a:cs typeface="Times New Roman" pitchFamily="18" charset="0"/>
              </a:rPr>
              <a:t>Selection of study groups</a:t>
            </a:r>
            <a:endParaRPr lang="en-MY" sz="900" dirty="0">
              <a:latin typeface="Times New Roman" pitchFamily="18" charset="0"/>
              <a:cs typeface="Times New Roman" pitchFamily="18" charset="0"/>
            </a:endParaRPr>
          </a:p>
          <a:p>
            <a:pPr marL="285750" indent="-285750">
              <a:buFont typeface="Wingdings" pitchFamily="2" charset="2"/>
              <a:buChar char="§"/>
              <a:defRPr/>
            </a:pPr>
            <a:r>
              <a:rPr lang="en-US" sz="900" b="1" dirty="0">
                <a:solidFill>
                  <a:srgbClr val="C00000"/>
                </a:solidFill>
                <a:latin typeface="Times New Roman" pitchFamily="18" charset="0"/>
                <a:cs typeface="Times New Roman" pitchFamily="18" charset="0"/>
              </a:rPr>
              <a:t>Measuring exposure</a:t>
            </a:r>
            <a:endParaRPr lang="en-MY" sz="900" dirty="0">
              <a:solidFill>
                <a:srgbClr val="C00000"/>
              </a:solidFill>
              <a:latin typeface="Times New Roman" pitchFamily="18" charset="0"/>
              <a:cs typeface="Times New Roman" pitchFamily="18" charset="0"/>
            </a:endParaRPr>
          </a:p>
          <a:p>
            <a:pPr marL="285750" indent="-285750">
              <a:buFont typeface="Wingdings" pitchFamily="2" charset="2"/>
              <a:buChar char="§"/>
              <a:defRPr/>
            </a:pPr>
            <a:r>
              <a:rPr lang="en-US" sz="900" b="1" dirty="0">
                <a:latin typeface="Times New Roman" pitchFamily="18" charset="0"/>
                <a:cs typeface="Times New Roman" pitchFamily="18" charset="0"/>
              </a:rPr>
              <a:t>Measuring outcome</a:t>
            </a:r>
            <a:endParaRPr lang="en-MY" sz="900" dirty="0">
              <a:latin typeface="Times New Roman" pitchFamily="18" charset="0"/>
              <a:cs typeface="Times New Roman" pitchFamily="18" charset="0"/>
            </a:endParaRPr>
          </a:p>
          <a:p>
            <a:pPr marL="285750" indent="-285750">
              <a:buFont typeface="Wingdings" pitchFamily="2" charset="2"/>
              <a:buChar char="§"/>
              <a:defRPr/>
            </a:pPr>
            <a:r>
              <a:rPr lang="en-US" sz="900" b="1" dirty="0">
                <a:latin typeface="Times New Roman" pitchFamily="18" charset="0"/>
                <a:cs typeface="Times New Roman" pitchFamily="18" charset="0"/>
              </a:rPr>
              <a:t>Methods of follow-up</a:t>
            </a:r>
            <a:endParaRPr lang="en-MY" sz="900" dirty="0">
              <a:latin typeface="Times New Roman" pitchFamily="18" charset="0"/>
              <a:cs typeface="Times New Roman" pitchFamily="18" charset="0"/>
            </a:endParaRPr>
          </a:p>
        </p:txBody>
      </p:sp>
      <p:sp>
        <p:nvSpPr>
          <p:cNvPr id="34820" name="Rectangle 3"/>
          <p:cNvSpPr>
            <a:spLocks noChangeArrowheads="1"/>
          </p:cNvSpPr>
          <p:nvPr/>
        </p:nvSpPr>
        <p:spPr bwMode="auto">
          <a:xfrm>
            <a:off x="212724" y="221769"/>
            <a:ext cx="28544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dirty="0">
                <a:solidFill>
                  <a:srgbClr val="C00000"/>
                </a:solidFill>
                <a:latin typeface="Times New Roman" pitchFamily="18" charset="0"/>
                <a:cs typeface="Times New Roman" pitchFamily="18" charset="0"/>
              </a:rPr>
              <a:t>Measuring exposure</a:t>
            </a:r>
            <a:endParaRPr lang="en-MY" sz="2400" dirty="0">
              <a:solidFill>
                <a:srgbClr val="C00000"/>
              </a:solidFill>
              <a:latin typeface="Times New Roman" pitchFamily="18" charset="0"/>
              <a:cs typeface="Times New Roman" pitchFamily="18" charset="0"/>
            </a:endParaRPr>
          </a:p>
        </p:txBody>
      </p:sp>
      <p:sp>
        <p:nvSpPr>
          <p:cNvPr id="34821" name="Rectangle 2"/>
          <p:cNvSpPr>
            <a:spLocks noChangeArrowheads="1"/>
          </p:cNvSpPr>
          <p:nvPr/>
        </p:nvSpPr>
        <p:spPr bwMode="auto">
          <a:xfrm>
            <a:off x="2771775" y="0"/>
            <a:ext cx="3673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dirty="0">
                <a:solidFill>
                  <a:srgbClr val="C00000"/>
                </a:solidFill>
                <a:latin typeface="Times New Roman" pitchFamily="18" charset="0"/>
                <a:cs typeface="Times New Roman" pitchFamily="18" charset="0"/>
              </a:rPr>
              <a:t> </a:t>
            </a:r>
            <a:r>
              <a:rPr lang="en-US" sz="2000" b="1" dirty="0" smtClean="0">
                <a:latin typeface="Times New Roman" pitchFamily="18" charset="0"/>
                <a:cs typeface="Times New Roman" pitchFamily="18" charset="0"/>
              </a:rPr>
              <a:t>Cont.…..</a:t>
            </a:r>
            <a:r>
              <a:rPr lang="en-US" sz="2000" b="1" dirty="0">
                <a:latin typeface="Times New Roman" pitchFamily="18" charset="0"/>
                <a:cs typeface="Times New Roman" pitchFamily="18" charset="0"/>
              </a:rPr>
              <a:t>cohort studies</a:t>
            </a:r>
            <a:endParaRPr lang="en-MY" sz="2000" b="1"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2A57E5C9-F280-49EE-95EC-F4EE0C8D2FB6}" type="datetime1">
              <a:rPr lang="en-US" smtClean="0"/>
              <a:t>12/12/2020</a:t>
            </a:fld>
            <a:endParaRPr lang="en-MY"/>
          </a:p>
        </p:txBody>
      </p:sp>
      <p:sp>
        <p:nvSpPr>
          <p:cNvPr id="4" name="Slide Number Placeholder 3"/>
          <p:cNvSpPr>
            <a:spLocks noGrp="1"/>
          </p:cNvSpPr>
          <p:nvPr>
            <p:ph type="sldNum" sz="quarter" idx="12"/>
          </p:nvPr>
        </p:nvSpPr>
        <p:spPr/>
        <p:txBody>
          <a:bodyPr/>
          <a:lstStyle/>
          <a:p>
            <a:fld id="{1225633F-D81C-4468-AFB9-9B1175837F85}" type="slidenum">
              <a:rPr lang="en-MY" smtClean="0"/>
              <a:t>10</a:t>
            </a:fld>
            <a:endParaRPr lang="en-MY"/>
          </a:p>
        </p:txBody>
      </p:sp>
    </p:spTree>
    <p:extLst>
      <p:ext uri="{BB962C8B-B14F-4D97-AF65-F5344CB8AC3E}">
        <p14:creationId xmlns:p14="http://schemas.microsoft.com/office/powerpoint/2010/main" val="313808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196850" y="549275"/>
            <a:ext cx="7039446"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b="1" dirty="0">
                <a:latin typeface="Times New Roman" pitchFamily="18" charset="0"/>
                <a:cs typeface="Times New Roman" pitchFamily="18" charset="0"/>
              </a:rPr>
              <a:t>Outcome measures may be obtained from </a:t>
            </a:r>
          </a:p>
          <a:p>
            <a:pPr>
              <a:defRPr/>
            </a:pPr>
            <a:r>
              <a:rPr lang="en-US" b="1" dirty="0">
                <a:latin typeface="Times New Roman" pitchFamily="18" charset="0"/>
                <a:cs typeface="Times New Roman" pitchFamily="18" charset="0"/>
              </a:rPr>
              <a:t>various sources, </a:t>
            </a:r>
            <a:r>
              <a:rPr lang="en-US" b="1" dirty="0">
                <a:solidFill>
                  <a:srgbClr val="0070C0"/>
                </a:solidFill>
                <a:latin typeface="Times New Roman" pitchFamily="18" charset="0"/>
                <a:cs typeface="Times New Roman" pitchFamily="18" charset="0"/>
              </a:rPr>
              <a:t>including </a:t>
            </a:r>
          </a:p>
          <a:p>
            <a:pPr marL="342900" indent="-342900">
              <a:buFont typeface="Wingdings" pitchFamily="2" charset="2"/>
              <a:buChar char="§"/>
              <a:defRPr/>
            </a:pPr>
            <a:r>
              <a:rPr lang="en-US" b="1" dirty="0">
                <a:solidFill>
                  <a:srgbClr val="0070C0"/>
                </a:solidFill>
                <a:latin typeface="Times New Roman" pitchFamily="18" charset="0"/>
                <a:cs typeface="Times New Roman" pitchFamily="18" charset="0"/>
              </a:rPr>
              <a:t>directly from the </a:t>
            </a:r>
            <a:r>
              <a:rPr lang="en-US" b="1" dirty="0" smtClean="0">
                <a:solidFill>
                  <a:srgbClr val="0070C0"/>
                </a:solidFill>
                <a:latin typeface="Times New Roman" pitchFamily="18" charset="0"/>
                <a:cs typeface="Times New Roman" pitchFamily="18" charset="0"/>
              </a:rPr>
              <a:t>participant</a:t>
            </a:r>
          </a:p>
          <a:p>
            <a:pPr marL="342900" indent="-342900">
              <a:buFont typeface="Wingdings" pitchFamily="2" charset="2"/>
              <a:buChar char="§"/>
              <a:defRPr/>
            </a:pPr>
            <a:r>
              <a:rPr lang="en-US" b="1" dirty="0">
                <a:solidFill>
                  <a:srgbClr val="0070C0"/>
                </a:solidFill>
                <a:latin typeface="Times New Roman" pitchFamily="18" charset="0"/>
                <a:cs typeface="Times New Roman" pitchFamily="18" charset="0"/>
              </a:rPr>
              <a:t>medical records </a:t>
            </a:r>
            <a:r>
              <a:rPr lang="en-US" dirty="0">
                <a:latin typeface="Times New Roman" pitchFamily="18" charset="0"/>
                <a:cs typeface="Times New Roman" pitchFamily="18" charset="0"/>
              </a:rPr>
              <a:t>or </a:t>
            </a:r>
            <a:endParaRPr lang="en-US" b="1" dirty="0">
              <a:solidFill>
                <a:srgbClr val="0070C0"/>
              </a:solidFill>
              <a:latin typeface="Times New Roman" pitchFamily="18" charset="0"/>
              <a:cs typeface="Times New Roman" pitchFamily="18" charset="0"/>
            </a:endParaRPr>
          </a:p>
          <a:p>
            <a:pPr marL="342900" indent="-342900">
              <a:buFont typeface="Wingdings" pitchFamily="2" charset="2"/>
              <a:buChar char="§"/>
              <a:defRPr/>
            </a:pPr>
            <a:r>
              <a:rPr lang="en-US" b="1" dirty="0" smtClean="0">
                <a:solidFill>
                  <a:srgbClr val="0070C0"/>
                </a:solidFill>
                <a:latin typeface="Times New Roman" pitchFamily="18" charset="0"/>
                <a:cs typeface="Times New Roman" pitchFamily="18" charset="0"/>
              </a:rPr>
              <a:t>routine </a:t>
            </a:r>
            <a:r>
              <a:rPr lang="en-US" b="1" dirty="0">
                <a:solidFill>
                  <a:srgbClr val="0070C0"/>
                </a:solidFill>
                <a:latin typeface="Times New Roman" pitchFamily="18" charset="0"/>
                <a:cs typeface="Times New Roman" pitchFamily="18" charset="0"/>
              </a:rPr>
              <a:t>surveillance of cancer </a:t>
            </a:r>
            <a:r>
              <a:rPr lang="en-US" dirty="0">
                <a:latin typeface="Times New Roman" pitchFamily="18" charset="0"/>
                <a:cs typeface="Times New Roman" pitchFamily="18" charset="0"/>
              </a:rPr>
              <a:t>registry data, </a:t>
            </a:r>
          </a:p>
          <a:p>
            <a:pPr marL="342900" indent="-342900">
              <a:buFont typeface="Wingdings" pitchFamily="2" charset="2"/>
              <a:buChar char="§"/>
              <a:defRPr/>
            </a:pPr>
            <a:r>
              <a:rPr lang="en-US" b="1" dirty="0">
                <a:solidFill>
                  <a:srgbClr val="0070C0"/>
                </a:solidFill>
                <a:latin typeface="Times New Roman" pitchFamily="18" charset="0"/>
                <a:cs typeface="Times New Roman" pitchFamily="18" charset="0"/>
              </a:rPr>
              <a:t>death certificates</a:t>
            </a:r>
            <a:r>
              <a:rPr lang="en-US" dirty="0">
                <a:latin typeface="Times New Roman" pitchFamily="18" charset="0"/>
                <a:cs typeface="Times New Roman" pitchFamily="18" charset="0"/>
              </a:rPr>
              <a:t>, </a:t>
            </a:r>
          </a:p>
          <a:p>
            <a:pPr marL="342900" indent="-342900">
              <a:buFont typeface="Wingdings" pitchFamily="2" charset="2"/>
              <a:buChar char="§"/>
              <a:defRPr/>
            </a:pPr>
            <a:r>
              <a:rPr lang="en-US" sz="2400" b="1" dirty="0" smtClean="0">
                <a:solidFill>
                  <a:srgbClr val="FF0000"/>
                </a:solidFill>
                <a:latin typeface="Times New Roman" pitchFamily="18" charset="0"/>
                <a:cs typeface="Times New Roman" pitchFamily="18" charset="0"/>
              </a:rPr>
              <a:t>Method </a:t>
            </a:r>
            <a:r>
              <a:rPr lang="en-US" sz="2400" b="1" dirty="0">
                <a:solidFill>
                  <a:srgbClr val="FF0000"/>
                </a:solidFill>
                <a:latin typeface="Times New Roman" pitchFamily="18" charset="0"/>
                <a:cs typeface="Times New Roman" pitchFamily="18" charset="0"/>
              </a:rPr>
              <a:t>used to ascertain outcome</a:t>
            </a:r>
          </a:p>
          <a:p>
            <a:pPr marL="342900" indent="-342900">
              <a:buFont typeface="Wingdings" pitchFamily="2" charset="2"/>
              <a:buChar char="ü"/>
              <a:defRPr/>
            </a:pPr>
            <a:r>
              <a:rPr lang="en-US" b="1" dirty="0">
                <a:latin typeface="Times New Roman" pitchFamily="18" charset="0"/>
                <a:cs typeface="Times New Roman" pitchFamily="18" charset="0"/>
              </a:rPr>
              <a:t> </a:t>
            </a:r>
            <a:r>
              <a:rPr lang="en-US" sz="2000" b="1" dirty="0">
                <a:solidFill>
                  <a:schemeClr val="tx2"/>
                </a:solidFill>
                <a:latin typeface="Times New Roman" pitchFamily="18" charset="0"/>
                <a:cs typeface="Times New Roman" pitchFamily="18" charset="0"/>
              </a:rPr>
              <a:t>must be identical for both exposed and unexposed groups.</a:t>
            </a:r>
            <a:endParaRPr lang="en-MY" sz="2000" b="1" dirty="0">
              <a:solidFill>
                <a:schemeClr val="tx2"/>
              </a:solidFill>
              <a:latin typeface="Times New Roman" pitchFamily="18" charset="0"/>
              <a:cs typeface="Times New Roman" pitchFamily="18" charset="0"/>
            </a:endParaRPr>
          </a:p>
        </p:txBody>
      </p:sp>
      <p:sp>
        <p:nvSpPr>
          <p:cNvPr id="35843" name="Rectangle 2"/>
          <p:cNvSpPr>
            <a:spLocks noChangeArrowheads="1"/>
          </p:cNvSpPr>
          <p:nvPr/>
        </p:nvSpPr>
        <p:spPr bwMode="auto">
          <a:xfrm>
            <a:off x="6156176" y="132026"/>
            <a:ext cx="2771775" cy="938719"/>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1100" b="1" dirty="0">
                <a:latin typeface="Times New Roman" pitchFamily="18" charset="0"/>
                <a:cs typeface="Times New Roman" pitchFamily="18" charset="0"/>
              </a:rPr>
              <a:t>Issues in the design of cohort Selection of study groups</a:t>
            </a:r>
            <a:endParaRPr lang="en-MY" sz="1100" dirty="0">
              <a:latin typeface="Times New Roman" pitchFamily="18" charset="0"/>
              <a:cs typeface="Times New Roman" pitchFamily="18" charset="0"/>
            </a:endParaRPr>
          </a:p>
          <a:p>
            <a:r>
              <a:rPr lang="en-US" sz="1100" b="1" dirty="0">
                <a:latin typeface="Times New Roman" pitchFamily="18" charset="0"/>
                <a:cs typeface="Times New Roman" pitchFamily="18" charset="0"/>
              </a:rPr>
              <a:t>Measuring exposure</a:t>
            </a:r>
            <a:endParaRPr lang="en-MY" sz="1100" dirty="0">
              <a:latin typeface="Times New Roman" pitchFamily="18" charset="0"/>
              <a:cs typeface="Times New Roman" pitchFamily="18" charset="0"/>
            </a:endParaRPr>
          </a:p>
          <a:p>
            <a:r>
              <a:rPr lang="en-US" sz="1100" b="1" dirty="0">
                <a:solidFill>
                  <a:srgbClr val="C00000"/>
                </a:solidFill>
                <a:latin typeface="Times New Roman" pitchFamily="18" charset="0"/>
                <a:cs typeface="Times New Roman" pitchFamily="18" charset="0"/>
              </a:rPr>
              <a:t>Measuring outcome</a:t>
            </a:r>
            <a:endParaRPr lang="en-MY" sz="1100" dirty="0">
              <a:solidFill>
                <a:srgbClr val="C00000"/>
              </a:solidFill>
              <a:latin typeface="Times New Roman" pitchFamily="18" charset="0"/>
              <a:cs typeface="Times New Roman" pitchFamily="18" charset="0"/>
            </a:endParaRPr>
          </a:p>
          <a:p>
            <a:r>
              <a:rPr lang="en-US" sz="1100" b="1" dirty="0">
                <a:solidFill>
                  <a:srgbClr val="C00000"/>
                </a:solidFill>
                <a:latin typeface="Times New Roman" pitchFamily="18" charset="0"/>
                <a:cs typeface="Times New Roman" pitchFamily="18" charset="0"/>
              </a:rPr>
              <a:t>Methods of follow-up</a:t>
            </a:r>
            <a:endParaRPr lang="en-MY" sz="1100" dirty="0">
              <a:solidFill>
                <a:srgbClr val="C00000"/>
              </a:solidFill>
              <a:latin typeface="Times New Roman" pitchFamily="18" charset="0"/>
              <a:cs typeface="Times New Roman" pitchFamily="18" charset="0"/>
            </a:endParaRPr>
          </a:p>
        </p:txBody>
      </p:sp>
      <p:sp>
        <p:nvSpPr>
          <p:cNvPr id="35844" name="Rectangle 3"/>
          <p:cNvSpPr>
            <a:spLocks noChangeArrowheads="1"/>
          </p:cNvSpPr>
          <p:nvPr/>
        </p:nvSpPr>
        <p:spPr bwMode="auto">
          <a:xfrm>
            <a:off x="196851" y="71438"/>
            <a:ext cx="29349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solidFill>
                  <a:srgbClr val="C00000"/>
                </a:solidFill>
                <a:latin typeface="Times New Roman" pitchFamily="18" charset="0"/>
                <a:cs typeface="Times New Roman" pitchFamily="18" charset="0"/>
              </a:rPr>
              <a:t>Measuring outcome</a:t>
            </a:r>
            <a:endParaRPr lang="en-MY" sz="2400" dirty="0">
              <a:solidFill>
                <a:srgbClr val="C00000"/>
              </a:solidFill>
              <a:latin typeface="Times New Roman" pitchFamily="18" charset="0"/>
              <a:cs typeface="Times New Roman" pitchFamily="18" charset="0"/>
            </a:endParaRPr>
          </a:p>
        </p:txBody>
      </p:sp>
      <p:sp>
        <p:nvSpPr>
          <p:cNvPr id="32773" name="Rectangle 4"/>
          <p:cNvSpPr>
            <a:spLocks noChangeArrowheads="1"/>
          </p:cNvSpPr>
          <p:nvPr/>
        </p:nvSpPr>
        <p:spPr bwMode="auto">
          <a:xfrm>
            <a:off x="0" y="3068960"/>
            <a:ext cx="9036496" cy="218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2400" b="1" dirty="0" smtClean="0">
                <a:solidFill>
                  <a:srgbClr val="C00000"/>
                </a:solidFill>
                <a:latin typeface="Times New Roman" pitchFamily="18" charset="0"/>
                <a:cs typeface="Times New Roman" pitchFamily="18" charset="0"/>
              </a:rPr>
              <a:t>     Methods </a:t>
            </a:r>
            <a:r>
              <a:rPr lang="en-US" sz="2400" b="1" dirty="0">
                <a:solidFill>
                  <a:srgbClr val="C00000"/>
                </a:solidFill>
                <a:latin typeface="Times New Roman" pitchFamily="18" charset="0"/>
                <a:cs typeface="Times New Roman" pitchFamily="18" charset="0"/>
              </a:rPr>
              <a:t>of follow-up</a:t>
            </a:r>
            <a:endParaRPr lang="en-MY" sz="2400" dirty="0">
              <a:solidFill>
                <a:srgbClr val="C00000"/>
              </a:solidFill>
              <a:latin typeface="Times New Roman" pitchFamily="18" charset="0"/>
              <a:cs typeface="Times New Roman" pitchFamily="18" charset="0"/>
            </a:endParaRPr>
          </a:p>
          <a:p>
            <a:pPr marL="342900" indent="-342900">
              <a:buFont typeface="Wingdings" pitchFamily="2" charset="2"/>
              <a:buChar char="v"/>
              <a:defRPr/>
            </a:pPr>
            <a:r>
              <a:rPr lang="en-US" sz="2200" dirty="0">
                <a:latin typeface="Times New Roman" pitchFamily="18" charset="0"/>
                <a:cs typeface="Times New Roman" pitchFamily="18" charset="0"/>
              </a:rPr>
              <a:t>The follow-up of study participants in a cohort study </a:t>
            </a:r>
            <a:r>
              <a:rPr lang="en-US" sz="2200" b="1" u="sng" dirty="0">
                <a:latin typeface="Times New Roman" pitchFamily="18" charset="0"/>
                <a:cs typeface="Times New Roman" pitchFamily="18" charset="0"/>
              </a:rPr>
              <a:t>is a major challenge</a:t>
            </a:r>
            <a:r>
              <a:rPr lang="en-US" sz="2200" dirty="0">
                <a:latin typeface="Times New Roman" pitchFamily="18" charset="0"/>
                <a:cs typeface="Times New Roman" pitchFamily="18" charset="0"/>
              </a:rPr>
              <a:t>. </a:t>
            </a:r>
          </a:p>
          <a:p>
            <a:pPr marL="342900" indent="-342900">
              <a:buFont typeface="Wingdings" pitchFamily="2" charset="2"/>
              <a:buChar char="Ø"/>
              <a:defRPr/>
            </a:pPr>
            <a:r>
              <a:rPr lang="en-US" sz="2200" dirty="0">
                <a:latin typeface="Times New Roman" pitchFamily="18" charset="0"/>
                <a:cs typeface="Times New Roman" pitchFamily="18" charset="0"/>
              </a:rPr>
              <a:t>A great deal of </a:t>
            </a:r>
            <a:r>
              <a:rPr lang="en-US" sz="2200" b="1" dirty="0">
                <a:solidFill>
                  <a:srgbClr val="C00000"/>
                </a:solidFill>
                <a:latin typeface="Times New Roman" pitchFamily="18" charset="0"/>
                <a:cs typeface="Times New Roman" pitchFamily="18" charset="0"/>
              </a:rPr>
              <a:t>cost</a:t>
            </a:r>
            <a:r>
              <a:rPr lang="en-US" sz="2200" b="1" dirty="0">
                <a:solidFill>
                  <a:srgbClr val="0070C0"/>
                </a:solidFill>
                <a:latin typeface="Times New Roman" pitchFamily="18" charset="0"/>
                <a:cs typeface="Times New Roman" pitchFamily="18" charset="0"/>
              </a:rPr>
              <a:t> and </a:t>
            </a:r>
            <a:r>
              <a:rPr lang="en-US" sz="2200" b="1" dirty="0">
                <a:solidFill>
                  <a:srgbClr val="C00000"/>
                </a:solidFill>
                <a:latin typeface="Times New Roman" pitchFamily="18" charset="0"/>
                <a:cs typeface="Times New Roman" pitchFamily="18" charset="0"/>
              </a:rPr>
              <a:t>time</a:t>
            </a:r>
            <a:r>
              <a:rPr lang="en-US" sz="2200" b="1" dirty="0">
                <a:solidFill>
                  <a:srgbClr val="0070C0"/>
                </a:solidFill>
                <a:latin typeface="Times New Roman" pitchFamily="18" charset="0"/>
                <a:cs typeface="Times New Roman" pitchFamily="18" charset="0"/>
              </a:rPr>
              <a:t> is required to ensure follow-up</a:t>
            </a:r>
          </a:p>
          <a:p>
            <a:pPr>
              <a:defRPr/>
            </a:pPr>
            <a:r>
              <a:rPr lang="en-US" sz="2200" b="1" dirty="0">
                <a:solidFill>
                  <a:srgbClr val="0070C0"/>
                </a:solidFill>
                <a:latin typeface="Times New Roman" pitchFamily="18" charset="0"/>
                <a:cs typeface="Times New Roman" pitchFamily="18" charset="0"/>
              </a:rPr>
              <a:t>            </a:t>
            </a:r>
            <a:r>
              <a:rPr lang="en-US" sz="2200" dirty="0">
                <a:latin typeface="Times New Roman" pitchFamily="18" charset="0"/>
                <a:cs typeface="Times New Roman" pitchFamily="18" charset="0"/>
              </a:rPr>
              <a:t>of cohort members </a:t>
            </a:r>
          </a:p>
          <a:p>
            <a:pPr marL="342900" indent="-342900">
              <a:buFont typeface="Wingdings" pitchFamily="2" charset="2"/>
              <a:buChar char="Ø"/>
              <a:defRPr/>
            </a:pPr>
            <a:r>
              <a:rPr lang="en-US" sz="2200" dirty="0">
                <a:latin typeface="Times New Roman" pitchFamily="18" charset="0"/>
                <a:cs typeface="Times New Roman" pitchFamily="18" charset="0"/>
              </a:rPr>
              <a:t>         and to </a:t>
            </a:r>
            <a:r>
              <a:rPr lang="en-US" sz="2200" b="1" dirty="0">
                <a:solidFill>
                  <a:srgbClr val="800080"/>
                </a:solidFill>
                <a:latin typeface="Times New Roman" pitchFamily="18" charset="0"/>
                <a:cs typeface="Times New Roman" pitchFamily="18" charset="0"/>
              </a:rPr>
              <a:t>update measures of exposures </a:t>
            </a:r>
            <a:r>
              <a:rPr lang="en-US" sz="2200" b="1" dirty="0">
                <a:solidFill>
                  <a:srgbClr val="0070C0"/>
                </a:solidFill>
                <a:latin typeface="Times New Roman" pitchFamily="18" charset="0"/>
                <a:cs typeface="Times New Roman" pitchFamily="18" charset="0"/>
              </a:rPr>
              <a:t>and</a:t>
            </a:r>
            <a:r>
              <a:rPr lang="en-US" sz="2200" dirty="0">
                <a:solidFill>
                  <a:srgbClr val="0070C0"/>
                </a:solidFill>
                <a:latin typeface="Times New Roman" pitchFamily="18" charset="0"/>
                <a:cs typeface="Times New Roman" pitchFamily="18" charset="0"/>
              </a:rPr>
              <a:t> </a:t>
            </a:r>
            <a:r>
              <a:rPr lang="en-MY" sz="2200" b="1" dirty="0">
                <a:solidFill>
                  <a:srgbClr val="C00000"/>
                </a:solidFill>
                <a:latin typeface="Times New Roman" pitchFamily="18" charset="0"/>
                <a:cs typeface="Times New Roman" pitchFamily="18" charset="0"/>
              </a:rPr>
              <a:t>confounders</a:t>
            </a:r>
            <a:r>
              <a:rPr lang="en-MY" sz="2200" dirty="0">
                <a:latin typeface="Times New Roman" pitchFamily="18" charset="0"/>
                <a:cs typeface="Times New Roman" pitchFamily="18" charset="0"/>
              </a:rPr>
              <a:t>, </a:t>
            </a:r>
          </a:p>
          <a:p>
            <a:pPr marL="342900" indent="-342900">
              <a:buFont typeface="Wingdings" pitchFamily="2" charset="2"/>
              <a:buChar char="Ø"/>
              <a:defRPr/>
            </a:pPr>
            <a:r>
              <a:rPr lang="en-MY" sz="2200" dirty="0">
                <a:latin typeface="Times New Roman" pitchFamily="18" charset="0"/>
                <a:cs typeface="Times New Roman" pitchFamily="18" charset="0"/>
              </a:rPr>
              <a:t>          in addition to </a:t>
            </a:r>
            <a:r>
              <a:rPr lang="en-MY" sz="2200" b="1" dirty="0">
                <a:solidFill>
                  <a:srgbClr val="0070C0"/>
                </a:solidFill>
                <a:latin typeface="Times New Roman" pitchFamily="18" charset="0"/>
                <a:cs typeface="Times New Roman" pitchFamily="18" charset="0"/>
              </a:rPr>
              <a:t>monitoring participants' health outcomes</a:t>
            </a:r>
            <a:r>
              <a:rPr lang="en-MY" sz="2400" dirty="0">
                <a:solidFill>
                  <a:srgbClr val="0070C0"/>
                </a:solidFill>
                <a:latin typeface="Times New Roman" pitchFamily="18" charset="0"/>
                <a:cs typeface="Times New Roman" pitchFamily="18" charset="0"/>
              </a:rPr>
              <a:t>. </a:t>
            </a:r>
            <a:r>
              <a:rPr lang="en-MY" sz="2400" dirty="0">
                <a:latin typeface="Times New Roman" pitchFamily="18" charset="0"/>
                <a:cs typeface="Times New Roman" pitchFamily="18" charset="0"/>
              </a:rPr>
              <a:t>.</a:t>
            </a:r>
          </a:p>
        </p:txBody>
      </p:sp>
      <p:sp>
        <p:nvSpPr>
          <p:cNvPr id="38918" name="Rectangle 1"/>
          <p:cNvSpPr>
            <a:spLocks noChangeArrowheads="1"/>
          </p:cNvSpPr>
          <p:nvPr/>
        </p:nvSpPr>
        <p:spPr bwMode="auto">
          <a:xfrm>
            <a:off x="539552" y="5661248"/>
            <a:ext cx="6840537" cy="769441"/>
          </a:xfrm>
          <a:prstGeom prst="rect">
            <a:avLst/>
          </a:prstGeom>
          <a:solidFill>
            <a:schemeClr val="bg2">
              <a:lumMod val="90000"/>
            </a:schemeClr>
          </a:solidFill>
          <a:ln w="22225">
            <a:solidFill>
              <a:srgbClr val="7030A0"/>
            </a:solidFill>
            <a:miter lim="800000"/>
            <a:headEnd/>
            <a:tailEnd/>
          </a:ln>
        </p:spPr>
        <p:txBody>
          <a:bodyPr>
            <a:spAutoFit/>
          </a:bodyPr>
          <a:lstStyle/>
          <a:p>
            <a:pPr>
              <a:defRPr/>
            </a:pPr>
            <a:r>
              <a:rPr lang="en-MY" sz="2200" b="1" dirty="0">
                <a:latin typeface="Times New Roman" pitchFamily="18" charset="0"/>
                <a:cs typeface="Times New Roman" pitchFamily="18" charset="0"/>
              </a:rPr>
              <a:t>The failure to collect outcome data for all members of the cohort will </a:t>
            </a:r>
            <a:r>
              <a:rPr lang="en-MY" sz="2200" b="1" dirty="0">
                <a:solidFill>
                  <a:srgbClr val="C00000"/>
                </a:solidFill>
                <a:latin typeface="Times New Roman" pitchFamily="18" charset="0"/>
                <a:cs typeface="Times New Roman" pitchFamily="18" charset="0"/>
              </a:rPr>
              <a:t>affect the validity of study results</a:t>
            </a:r>
            <a:endParaRPr lang="en-MY" sz="2200" dirty="0">
              <a:solidFill>
                <a:srgbClr val="C00000"/>
              </a:solidFill>
            </a:endParaRPr>
          </a:p>
        </p:txBody>
      </p:sp>
      <p:sp>
        <p:nvSpPr>
          <p:cNvPr id="35847" name="Rectangle 2"/>
          <p:cNvSpPr>
            <a:spLocks noChangeArrowheads="1"/>
          </p:cNvSpPr>
          <p:nvPr/>
        </p:nvSpPr>
        <p:spPr bwMode="auto">
          <a:xfrm>
            <a:off x="3276600" y="0"/>
            <a:ext cx="3671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dirty="0">
                <a:solidFill>
                  <a:srgbClr val="C0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Cont.…..</a:t>
            </a:r>
            <a:r>
              <a:rPr lang="en-US" b="1" dirty="0">
                <a:latin typeface="Times New Roman" pitchFamily="18" charset="0"/>
                <a:cs typeface="Times New Roman" pitchFamily="18" charset="0"/>
              </a:rPr>
              <a:t>cohort studies</a:t>
            </a:r>
            <a:endParaRPr lang="en-MY" b="1" dirty="0">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7339A62C-EEEA-4155-A3AF-AF3A86FA6B00}" type="datetime1">
              <a:rPr lang="en-US" smtClean="0"/>
              <a:t>12/12/2020</a:t>
            </a:fld>
            <a:endParaRPr lang="en-MY"/>
          </a:p>
        </p:txBody>
      </p:sp>
      <p:sp>
        <p:nvSpPr>
          <p:cNvPr id="3" name="Slide Number Placeholder 2"/>
          <p:cNvSpPr>
            <a:spLocks noGrp="1"/>
          </p:cNvSpPr>
          <p:nvPr>
            <p:ph type="sldNum" sz="quarter" idx="12"/>
          </p:nvPr>
        </p:nvSpPr>
        <p:spPr/>
        <p:txBody>
          <a:bodyPr/>
          <a:lstStyle/>
          <a:p>
            <a:fld id="{1225633F-D81C-4468-AFB9-9B1175837F85}" type="slidenum">
              <a:rPr lang="en-MY" smtClean="0"/>
              <a:t>11</a:t>
            </a:fld>
            <a:endParaRPr lang="en-MY"/>
          </a:p>
        </p:txBody>
      </p:sp>
    </p:spTree>
    <p:extLst>
      <p:ext uri="{BB962C8B-B14F-4D97-AF65-F5344CB8AC3E}">
        <p14:creationId xmlns:p14="http://schemas.microsoft.com/office/powerpoint/2010/main" val="1345591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25" y="692150"/>
            <a:ext cx="9001125" cy="5016758"/>
          </a:xfrm>
          <a:prstGeom prst="rect">
            <a:avLst/>
          </a:prstGeom>
        </p:spPr>
        <p:txBody>
          <a:bodyPr>
            <a:spAutoFit/>
          </a:bodyPr>
          <a:lstStyle/>
          <a:p>
            <a:pPr>
              <a:defRPr/>
            </a:pPr>
            <a:r>
              <a:rPr lang="en-US" sz="2200" b="1" dirty="0">
                <a:latin typeface="Times New Roman" pitchFamily="18" charset="0"/>
                <a:cs typeface="Times New Roman" pitchFamily="18" charset="0"/>
              </a:rPr>
              <a:t>A major source of </a:t>
            </a:r>
            <a:r>
              <a:rPr lang="en-US" sz="2200" b="1" dirty="0">
                <a:solidFill>
                  <a:srgbClr val="FF0000"/>
                </a:solidFill>
                <a:latin typeface="Times New Roman" pitchFamily="18" charset="0"/>
                <a:cs typeface="Times New Roman" pitchFamily="18" charset="0"/>
              </a:rPr>
              <a:t>potential bias </a:t>
            </a:r>
            <a:r>
              <a:rPr lang="en-US" sz="2200" b="1" dirty="0">
                <a:latin typeface="Times New Roman" pitchFamily="18" charset="0"/>
                <a:cs typeface="Times New Roman" pitchFamily="18" charset="0"/>
              </a:rPr>
              <a:t>in cohort studies</a:t>
            </a:r>
          </a:p>
          <a:p>
            <a:pPr>
              <a:defRPr/>
            </a:pPr>
            <a:r>
              <a:rPr lang="en-US" sz="2200" b="1" dirty="0">
                <a:latin typeface="Times New Roman" pitchFamily="18" charset="0"/>
                <a:cs typeface="Times New Roman" pitchFamily="18" charset="0"/>
              </a:rPr>
              <a:t>   is due to: </a:t>
            </a:r>
          </a:p>
          <a:p>
            <a:pPr marL="342900" indent="-342900">
              <a:buFont typeface="Wingdings" pitchFamily="2" charset="2"/>
              <a:buChar char="q"/>
              <a:defRPr/>
            </a:pPr>
            <a:r>
              <a:rPr lang="en-US" sz="2200" b="1" dirty="0">
                <a:solidFill>
                  <a:schemeClr val="tx2"/>
                </a:solidFill>
                <a:latin typeface="Times New Roman" pitchFamily="18" charset="0"/>
                <a:cs typeface="Times New Roman" pitchFamily="18" charset="0"/>
              </a:rPr>
              <a:t>losses to follow-up. </a:t>
            </a:r>
          </a:p>
          <a:p>
            <a:pPr marL="342900" indent="-342900">
              <a:buFont typeface="Wingdings" pitchFamily="2" charset="2"/>
              <a:buChar char="v"/>
              <a:defRPr/>
            </a:pPr>
            <a:r>
              <a:rPr lang="en-US" sz="2200" b="1" dirty="0">
                <a:latin typeface="Times New Roman" pitchFamily="18" charset="0"/>
                <a:cs typeface="Times New Roman" pitchFamily="18" charset="0"/>
              </a:rPr>
              <a:t>Cohort members may die, </a:t>
            </a:r>
          </a:p>
          <a:p>
            <a:pPr marL="342900" indent="-342900">
              <a:buFont typeface="Arial" pitchFamily="34" charset="0"/>
              <a:buChar char="•"/>
              <a:defRPr/>
            </a:pPr>
            <a:r>
              <a:rPr lang="en-US" sz="2200" b="1" dirty="0">
                <a:latin typeface="Times New Roman" pitchFamily="18" charset="0"/>
                <a:cs typeface="Times New Roman" pitchFamily="18" charset="0"/>
              </a:rPr>
              <a:t>Migrate,</a:t>
            </a:r>
          </a:p>
          <a:p>
            <a:pPr marL="342900" indent="-342900">
              <a:buFont typeface="Arial" pitchFamily="34" charset="0"/>
              <a:buChar char="•"/>
              <a:defRPr/>
            </a:pPr>
            <a:r>
              <a:rPr lang="en-US" sz="2200" b="1" dirty="0">
                <a:latin typeface="Times New Roman" pitchFamily="18" charset="0"/>
                <a:cs typeface="Times New Roman" pitchFamily="18" charset="0"/>
              </a:rPr>
              <a:t> Change jobs or </a:t>
            </a:r>
          </a:p>
          <a:p>
            <a:pPr marL="342900" indent="-342900">
              <a:buFont typeface="Arial" pitchFamily="34" charset="0"/>
              <a:buChar char="•"/>
              <a:defRPr/>
            </a:pPr>
            <a:r>
              <a:rPr lang="en-US" sz="2200" b="1" dirty="0">
                <a:latin typeface="Times New Roman" pitchFamily="18" charset="0"/>
                <a:cs typeface="Times New Roman" pitchFamily="18" charset="0"/>
              </a:rPr>
              <a:t>Refuse to continue to participate </a:t>
            </a:r>
            <a:r>
              <a:rPr lang="en-US" sz="2200" dirty="0">
                <a:latin typeface="Times New Roman" pitchFamily="18" charset="0"/>
                <a:cs typeface="Times New Roman" pitchFamily="18" charset="0"/>
              </a:rPr>
              <a:t>in the  study. </a:t>
            </a:r>
            <a:endParaRPr lang="en-US" sz="2200" dirty="0" smtClean="0">
              <a:latin typeface="Times New Roman" pitchFamily="18" charset="0"/>
              <a:cs typeface="Times New Roman" pitchFamily="18" charset="0"/>
            </a:endParaRPr>
          </a:p>
          <a:p>
            <a:pPr marL="342900" indent="-342900">
              <a:buFont typeface="Wingdings" pitchFamily="2" charset="2"/>
              <a:buChar char="v"/>
              <a:defRPr/>
            </a:pPr>
            <a:r>
              <a:rPr lang="en-US" sz="2200" dirty="0" smtClean="0">
                <a:latin typeface="Times New Roman" pitchFamily="18" charset="0"/>
                <a:cs typeface="Times New Roman" pitchFamily="18" charset="0"/>
              </a:rPr>
              <a:t>In </a:t>
            </a:r>
            <a:r>
              <a:rPr lang="en-US" sz="2200" dirty="0">
                <a:latin typeface="Times New Roman" pitchFamily="18" charset="0"/>
                <a:cs typeface="Times New Roman" pitchFamily="18" charset="0"/>
              </a:rPr>
              <a:t>addition, losses to follow-up </a:t>
            </a:r>
            <a:r>
              <a:rPr lang="en-US" sz="2200" b="1" dirty="0">
                <a:latin typeface="Times New Roman" pitchFamily="18" charset="0"/>
                <a:cs typeface="Times New Roman" pitchFamily="18" charset="0"/>
              </a:rPr>
              <a:t>may be related to the </a:t>
            </a:r>
          </a:p>
          <a:p>
            <a:pPr marL="285750" indent="-285750">
              <a:buFont typeface="Arial" pitchFamily="34" charset="0"/>
              <a:buChar char="•"/>
              <a:defRPr/>
            </a:pPr>
            <a:r>
              <a:rPr lang="en-US" sz="2200" b="1" dirty="0">
                <a:solidFill>
                  <a:schemeClr val="accent4"/>
                </a:solidFill>
                <a:latin typeface="Times New Roman" pitchFamily="18" charset="0"/>
                <a:cs typeface="Times New Roman" pitchFamily="18" charset="0"/>
              </a:rPr>
              <a:t>exposure, outcome </a:t>
            </a:r>
            <a:r>
              <a:rPr lang="en-US" sz="2400" b="1" dirty="0">
                <a:solidFill>
                  <a:schemeClr val="accent4"/>
                </a:solidFill>
                <a:latin typeface="Times New Roman" pitchFamily="18" charset="0"/>
                <a:cs typeface="Times New Roman" pitchFamily="18" charset="0"/>
              </a:rPr>
              <a:t>or both</a:t>
            </a:r>
            <a:r>
              <a:rPr lang="en-US" dirty="0">
                <a:latin typeface="Times New Roman" pitchFamily="18" charset="0"/>
                <a:cs typeface="Times New Roman" pitchFamily="18" charset="0"/>
              </a:rPr>
              <a:t>. </a:t>
            </a:r>
            <a:r>
              <a:rPr lang="en-US" sz="1400" dirty="0">
                <a:latin typeface="Times New Roman" pitchFamily="18" charset="0"/>
                <a:cs typeface="Times New Roman" pitchFamily="18" charset="0"/>
              </a:rPr>
              <a:t>For example, individuals who develop the outcome may be less likely to continue to participate in the study. </a:t>
            </a:r>
          </a:p>
          <a:p>
            <a:pPr>
              <a:defRPr/>
            </a:pP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major source of potential bias in cohort studies arises from </a:t>
            </a:r>
          </a:p>
          <a:p>
            <a:pPr marL="342900" indent="-342900">
              <a:buFont typeface="Wingdings" pitchFamily="2" charset="2"/>
              <a:buChar char="q"/>
              <a:defRPr/>
            </a:pPr>
            <a:r>
              <a:rPr lang="en-US" sz="2200" b="1" dirty="0">
                <a:solidFill>
                  <a:srgbClr val="002060"/>
                </a:solidFill>
                <a:latin typeface="Times New Roman" pitchFamily="18" charset="0"/>
                <a:cs typeface="Times New Roman" pitchFamily="18" charset="0"/>
              </a:rPr>
              <a:t>The degree of accuracy </a:t>
            </a:r>
            <a:r>
              <a:rPr lang="en-US" sz="2200" b="1" dirty="0">
                <a:latin typeface="Times New Roman" pitchFamily="18" charset="0"/>
                <a:cs typeface="Times New Roman" pitchFamily="18" charset="0"/>
              </a:rPr>
              <a:t>with which subjects have </a:t>
            </a:r>
            <a:r>
              <a:rPr lang="en-US" sz="2200" b="1" dirty="0">
                <a:solidFill>
                  <a:srgbClr val="FF0000"/>
                </a:solidFill>
                <a:latin typeface="Times New Roman" pitchFamily="18" charset="0"/>
                <a:cs typeface="Times New Roman" pitchFamily="18" charset="0"/>
              </a:rPr>
              <a:t>been classified </a:t>
            </a:r>
            <a:r>
              <a:rPr lang="en-US" sz="2200" b="1" dirty="0">
                <a:latin typeface="Times New Roman" pitchFamily="18" charset="0"/>
                <a:cs typeface="Times New Roman" pitchFamily="18" charset="0"/>
              </a:rPr>
              <a:t>with respect to their exposure </a:t>
            </a:r>
            <a:r>
              <a:rPr lang="en-US" sz="2200" dirty="0">
                <a:latin typeface="Times New Roman" pitchFamily="18" charset="0"/>
                <a:cs typeface="Times New Roman" pitchFamily="18" charset="0"/>
              </a:rPr>
              <a:t>or </a:t>
            </a:r>
            <a:r>
              <a:rPr lang="en-US" sz="2200" b="1" dirty="0">
                <a:latin typeface="Times New Roman" pitchFamily="18" charset="0"/>
                <a:cs typeface="Times New Roman" pitchFamily="18" charset="0"/>
              </a:rPr>
              <a:t>disease status</a:t>
            </a:r>
            <a:r>
              <a:rPr lang="en-US" sz="2200" dirty="0">
                <a:latin typeface="Times New Roman" pitchFamily="18" charset="0"/>
                <a:cs typeface="Times New Roman" pitchFamily="18" charset="0"/>
              </a:rPr>
              <a:t>. </a:t>
            </a:r>
          </a:p>
          <a:p>
            <a:pPr marL="342900" indent="-342900" algn="ctr">
              <a:buFont typeface="Wingdings" pitchFamily="2" charset="2"/>
              <a:buChar char="§"/>
              <a:defRPr/>
            </a:pPr>
            <a:r>
              <a:rPr lang="en-US" sz="2200" b="1" dirty="0">
                <a:solidFill>
                  <a:srgbClr val="FF0000"/>
                </a:solidFill>
                <a:latin typeface="Times New Roman" pitchFamily="18" charset="0"/>
                <a:cs typeface="Times New Roman" pitchFamily="18" charset="0"/>
              </a:rPr>
              <a:t>Differential misclassification </a:t>
            </a:r>
            <a:r>
              <a:rPr lang="en-US" sz="2200" dirty="0">
                <a:latin typeface="Times New Roman" pitchFamily="18" charset="0"/>
                <a:cs typeface="Times New Roman" pitchFamily="18" charset="0"/>
              </a:rPr>
              <a:t>can lead </a:t>
            </a:r>
            <a:r>
              <a:rPr lang="en-US" sz="2200" b="1" dirty="0">
                <a:solidFill>
                  <a:srgbClr val="FF0000"/>
                </a:solidFill>
                <a:latin typeface="Times New Roman" pitchFamily="18" charset="0"/>
                <a:cs typeface="Times New Roman" pitchFamily="18" charset="0"/>
              </a:rPr>
              <a:t>to an over or underestimate </a:t>
            </a:r>
            <a:r>
              <a:rPr lang="en-US" sz="2200" dirty="0">
                <a:latin typeface="Times New Roman" pitchFamily="18" charset="0"/>
                <a:cs typeface="Times New Roman" pitchFamily="18" charset="0"/>
              </a:rPr>
              <a:t>of the effect between exposure and outcome</a:t>
            </a:r>
            <a:endParaRPr lang="en-MY" sz="2200" dirty="0">
              <a:latin typeface="Times New Roman" pitchFamily="18" charset="0"/>
              <a:cs typeface="Times New Roman" pitchFamily="18" charset="0"/>
            </a:endParaRPr>
          </a:p>
        </p:txBody>
      </p:sp>
      <p:sp>
        <p:nvSpPr>
          <p:cNvPr id="36867" name="Rectangle 2"/>
          <p:cNvSpPr>
            <a:spLocks noChangeArrowheads="1"/>
          </p:cNvSpPr>
          <p:nvPr/>
        </p:nvSpPr>
        <p:spPr bwMode="auto">
          <a:xfrm>
            <a:off x="6445250" y="-26988"/>
            <a:ext cx="2879725" cy="1223412"/>
          </a:xfrm>
          <a:prstGeom prst="rect">
            <a:avLst/>
          </a:prstGeom>
          <a:noFill/>
          <a:ln w="3175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1050" dirty="0">
                <a:latin typeface="Times New Roman" pitchFamily="18" charset="0"/>
                <a:cs typeface="Times New Roman" pitchFamily="18" charset="0"/>
              </a:rPr>
              <a:t>1 Issues in the design of cohort studies understand the differences from a CCS, </a:t>
            </a:r>
          </a:p>
          <a:p>
            <a:r>
              <a:rPr lang="en-US" sz="1050" dirty="0">
                <a:solidFill>
                  <a:srgbClr val="C00000"/>
                </a:solidFill>
                <a:latin typeface="Times New Roman" pitchFamily="18" charset="0"/>
                <a:cs typeface="Times New Roman" pitchFamily="18" charset="0"/>
              </a:rPr>
              <a:t>2 Potential bias in cohort studies</a:t>
            </a:r>
          </a:p>
          <a:p>
            <a:r>
              <a:rPr lang="en-US" sz="1050" dirty="0">
                <a:latin typeface="Times New Roman" pitchFamily="18" charset="0"/>
                <a:cs typeface="Times New Roman" pitchFamily="18" charset="0"/>
              </a:rPr>
              <a:t>3 Analysis of cohort studies</a:t>
            </a:r>
          </a:p>
          <a:p>
            <a:r>
              <a:rPr lang="en-US" sz="1050" dirty="0">
                <a:latin typeface="Times New Roman" pitchFamily="18" charset="0"/>
                <a:cs typeface="Times New Roman" pitchFamily="18" charset="0"/>
              </a:rPr>
              <a:t>4 calculate the basic measures (relative risk, attributable risk </a:t>
            </a:r>
            <a:r>
              <a:rPr lang="en-US" sz="1050" dirty="0" err="1">
                <a:latin typeface="Times New Roman" pitchFamily="18" charset="0"/>
                <a:cs typeface="Times New Roman" pitchFamily="18" charset="0"/>
              </a:rPr>
              <a:t>etc</a:t>
            </a:r>
            <a:endParaRPr lang="en-US" sz="1050" dirty="0">
              <a:latin typeface="Times New Roman" pitchFamily="18" charset="0"/>
              <a:cs typeface="Times New Roman" pitchFamily="18" charset="0"/>
            </a:endParaRPr>
          </a:p>
          <a:p>
            <a:r>
              <a:rPr lang="en-US" sz="1050" dirty="0">
                <a:latin typeface="Times New Roman" pitchFamily="18" charset="0"/>
                <a:cs typeface="Times New Roman" pitchFamily="18" charset="0"/>
              </a:rPr>
              <a:t>5 appreciate its strengths and weaknesses.</a:t>
            </a:r>
          </a:p>
        </p:txBody>
      </p:sp>
      <p:sp>
        <p:nvSpPr>
          <p:cNvPr id="36868" name="Rectangle 3"/>
          <p:cNvSpPr>
            <a:spLocks noChangeArrowheads="1"/>
          </p:cNvSpPr>
          <p:nvPr/>
        </p:nvSpPr>
        <p:spPr bwMode="auto">
          <a:xfrm>
            <a:off x="179388" y="230188"/>
            <a:ext cx="62642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a:solidFill>
                  <a:srgbClr val="C00000"/>
                </a:solidFill>
                <a:latin typeface="Times New Roman" pitchFamily="18" charset="0"/>
                <a:cs typeface="Times New Roman" pitchFamily="18" charset="0"/>
              </a:rPr>
              <a:t>2</a:t>
            </a:r>
            <a:r>
              <a:rPr lang="en-MY" sz="2400" b="1">
                <a:solidFill>
                  <a:srgbClr val="C00000"/>
                </a:solidFill>
                <a:latin typeface="Times New Roman" pitchFamily="18" charset="0"/>
                <a:cs typeface="Times New Roman" pitchFamily="18" charset="0"/>
              </a:rPr>
              <a:t>. Potential sources of bias </a:t>
            </a:r>
          </a:p>
        </p:txBody>
      </p:sp>
      <p:sp>
        <p:nvSpPr>
          <p:cNvPr id="36869" name="Rectangle 2"/>
          <p:cNvSpPr>
            <a:spLocks noChangeArrowheads="1"/>
          </p:cNvSpPr>
          <p:nvPr/>
        </p:nvSpPr>
        <p:spPr bwMode="auto">
          <a:xfrm>
            <a:off x="3044825" y="6350"/>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a:solidFill>
                  <a:srgbClr val="C00000"/>
                </a:solidFill>
                <a:latin typeface="Times New Roman" pitchFamily="18" charset="0"/>
                <a:cs typeface="Times New Roman" pitchFamily="18" charset="0"/>
              </a:rPr>
              <a:t> </a:t>
            </a:r>
            <a:r>
              <a:rPr lang="en-US" sz="2400" b="1">
                <a:latin typeface="Times New Roman" pitchFamily="18" charset="0"/>
                <a:cs typeface="Times New Roman" pitchFamily="18" charset="0"/>
              </a:rPr>
              <a:t>Cont…..cohort studies</a:t>
            </a:r>
            <a:endParaRPr lang="en-MY" sz="2400" b="1">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B451E7CD-82D6-42A7-A2CA-FCEA62787214}" type="datetime1">
              <a:rPr lang="en-US" smtClean="0"/>
              <a:t>12/12/2020</a:t>
            </a:fld>
            <a:endParaRPr lang="en-MY"/>
          </a:p>
        </p:txBody>
      </p:sp>
      <p:sp>
        <p:nvSpPr>
          <p:cNvPr id="4" name="Slide Number Placeholder 3"/>
          <p:cNvSpPr>
            <a:spLocks noGrp="1"/>
          </p:cNvSpPr>
          <p:nvPr>
            <p:ph type="sldNum" sz="quarter" idx="12"/>
          </p:nvPr>
        </p:nvSpPr>
        <p:spPr/>
        <p:txBody>
          <a:bodyPr/>
          <a:lstStyle/>
          <a:p>
            <a:fld id="{1225633F-D81C-4468-AFB9-9B1175837F85}" type="slidenum">
              <a:rPr lang="en-MY" smtClean="0"/>
              <a:t>12</a:t>
            </a:fld>
            <a:endParaRPr lang="en-MY"/>
          </a:p>
        </p:txBody>
      </p:sp>
    </p:spTree>
    <p:extLst>
      <p:ext uri="{BB962C8B-B14F-4D97-AF65-F5344CB8AC3E}">
        <p14:creationId xmlns:p14="http://schemas.microsoft.com/office/powerpoint/2010/main" val="2859942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251520" y="1700808"/>
            <a:ext cx="87852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2400" b="1" dirty="0">
                <a:latin typeface="Times New Roman" pitchFamily="18" charset="0"/>
                <a:cs typeface="Times New Roman" pitchFamily="18" charset="0"/>
              </a:rPr>
              <a:t>Analysis of a cohort study</a:t>
            </a:r>
            <a:r>
              <a:rPr lang="en-US" sz="2400" dirty="0">
                <a:latin typeface="Times New Roman" pitchFamily="18" charset="0"/>
                <a:cs typeface="Times New Roman" pitchFamily="18" charset="0"/>
              </a:rPr>
              <a:t> </a:t>
            </a:r>
            <a:r>
              <a:rPr lang="en-US" sz="2400" b="1" dirty="0">
                <a:solidFill>
                  <a:srgbClr val="C00000"/>
                </a:solidFill>
                <a:latin typeface="Times New Roman" pitchFamily="18" charset="0"/>
                <a:cs typeface="Times New Roman" pitchFamily="18" charset="0"/>
              </a:rPr>
              <a:t>uses either </a:t>
            </a:r>
          </a:p>
          <a:p>
            <a:pPr marL="342900" indent="-342900">
              <a:buFont typeface="Wingdings" pitchFamily="2" charset="2"/>
              <a:buChar char="Ø"/>
              <a:defRPr/>
            </a:pPr>
            <a:r>
              <a:rPr lang="en-US" sz="2400" b="1" dirty="0">
                <a:solidFill>
                  <a:srgbClr val="C00000"/>
                </a:solidFill>
                <a:latin typeface="Times New Roman" pitchFamily="18" charset="0"/>
                <a:cs typeface="Times New Roman" pitchFamily="18" charset="0"/>
              </a:rPr>
              <a:t>the risk </a:t>
            </a:r>
            <a:r>
              <a:rPr lang="en-US" sz="2400" b="1" dirty="0">
                <a:latin typeface="Times New Roman" pitchFamily="18" charset="0"/>
                <a:cs typeface="Times New Roman" pitchFamily="18" charset="0"/>
              </a:rPr>
              <a:t>or the </a:t>
            </a:r>
            <a:r>
              <a:rPr lang="en-US" sz="2400" b="1" dirty="0">
                <a:solidFill>
                  <a:srgbClr val="C00000"/>
                </a:solidFill>
                <a:latin typeface="Times New Roman" pitchFamily="18" charset="0"/>
                <a:cs typeface="Times New Roman" pitchFamily="18" charset="0"/>
              </a:rPr>
              <a:t>rate ratio</a:t>
            </a:r>
            <a:r>
              <a:rPr lang="en-US" sz="2400" dirty="0">
                <a:solidFill>
                  <a:srgbClr val="3399FF"/>
                </a:solidFill>
                <a:latin typeface="Times New Roman" pitchFamily="18" charset="0"/>
                <a:cs typeface="Times New Roman" pitchFamily="18" charset="0"/>
              </a:rPr>
              <a:t> </a:t>
            </a:r>
            <a:r>
              <a:rPr lang="en-US" sz="2400" b="1" dirty="0">
                <a:latin typeface="Times New Roman" pitchFamily="18" charset="0"/>
                <a:cs typeface="Times New Roman" pitchFamily="18" charset="0"/>
              </a:rPr>
              <a:t>of disease </a:t>
            </a:r>
          </a:p>
          <a:p>
            <a:pPr marL="342900" indent="-342900">
              <a:buFont typeface="Wingdings" pitchFamily="2" charset="2"/>
              <a:buChar char="Ø"/>
              <a:defRPr/>
            </a:pPr>
            <a:r>
              <a:rPr lang="en-US" sz="2400" b="1" dirty="0">
                <a:latin typeface="Times New Roman" pitchFamily="18" charset="0"/>
                <a:cs typeface="Times New Roman" pitchFamily="18" charset="0"/>
              </a:rPr>
              <a:t>in the </a:t>
            </a:r>
            <a:r>
              <a:rPr lang="en-US" sz="2400" b="1" dirty="0">
                <a:solidFill>
                  <a:srgbClr val="C00000"/>
                </a:solidFill>
                <a:latin typeface="Times New Roman" pitchFamily="18" charset="0"/>
                <a:cs typeface="Times New Roman" pitchFamily="18" charset="0"/>
              </a:rPr>
              <a:t>exposed</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cohort</a:t>
            </a:r>
            <a:r>
              <a:rPr lang="en-US" sz="2400" dirty="0">
                <a:latin typeface="Times New Roman" pitchFamily="18" charset="0"/>
                <a:cs typeface="Times New Roman" pitchFamily="18" charset="0"/>
              </a:rPr>
              <a:t> </a:t>
            </a:r>
          </a:p>
          <a:p>
            <a:pPr marL="342900" indent="-342900">
              <a:buFont typeface="Wingdings" pitchFamily="2" charset="2"/>
              <a:buChar char="Ø"/>
              <a:defRPr/>
            </a:pPr>
            <a:r>
              <a:rPr lang="en-US" sz="2400" b="1" dirty="0">
                <a:solidFill>
                  <a:srgbClr val="002060"/>
                </a:solidFill>
                <a:latin typeface="Times New Roman" pitchFamily="18" charset="0"/>
                <a:cs typeface="Times New Roman" pitchFamily="18" charset="0"/>
              </a:rPr>
              <a:t>               compared</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with the</a:t>
            </a:r>
          </a:p>
          <a:p>
            <a:pPr marL="342900" indent="-342900">
              <a:buFont typeface="Wingdings" pitchFamily="2" charset="2"/>
              <a:buChar char="Ø"/>
              <a:defRPr/>
            </a:pPr>
            <a:r>
              <a:rPr lang="en-US" sz="2400" b="1" dirty="0">
                <a:latin typeface="Times New Roman" pitchFamily="18" charset="0"/>
                <a:cs typeface="Times New Roman" pitchFamily="18" charset="0"/>
              </a:rPr>
              <a:t> </a:t>
            </a:r>
            <a:r>
              <a:rPr lang="en-US" sz="2400" b="1" dirty="0">
                <a:solidFill>
                  <a:srgbClr val="C00000"/>
                </a:solidFill>
                <a:latin typeface="Times New Roman" pitchFamily="18" charset="0"/>
                <a:cs typeface="Times New Roman" pitchFamily="18" charset="0"/>
              </a:rPr>
              <a:t>rate or risk in </a:t>
            </a:r>
            <a:r>
              <a:rPr lang="en-US" sz="2400" dirty="0">
                <a:latin typeface="Times New Roman" pitchFamily="18" charset="0"/>
                <a:cs typeface="Times New Roman" pitchFamily="18" charset="0"/>
              </a:rPr>
              <a:t>the</a:t>
            </a:r>
            <a:r>
              <a:rPr lang="en-US" sz="2400" b="1" dirty="0">
                <a:solidFill>
                  <a:srgbClr val="009900"/>
                </a:solidFill>
                <a:latin typeface="Times New Roman" pitchFamily="18" charset="0"/>
                <a:cs typeface="Times New Roman" pitchFamily="18" charset="0"/>
              </a:rPr>
              <a:t> unexposed </a:t>
            </a:r>
            <a:r>
              <a:rPr lang="en-US" sz="2400" dirty="0">
                <a:latin typeface="Times New Roman" pitchFamily="18" charset="0"/>
                <a:cs typeface="Times New Roman" pitchFamily="18" charset="0"/>
              </a:rPr>
              <a:t>cohort.</a:t>
            </a:r>
            <a:endParaRPr lang="en-MY" sz="2400" dirty="0">
              <a:latin typeface="Times New Roman" pitchFamily="18" charset="0"/>
              <a:cs typeface="Times New Roman" pitchFamily="18" charset="0"/>
            </a:endParaRPr>
          </a:p>
        </p:txBody>
      </p:sp>
      <p:sp>
        <p:nvSpPr>
          <p:cNvPr id="37891" name="Rectangle 2"/>
          <p:cNvSpPr>
            <a:spLocks noChangeArrowheads="1"/>
          </p:cNvSpPr>
          <p:nvPr/>
        </p:nvSpPr>
        <p:spPr bwMode="auto">
          <a:xfrm>
            <a:off x="6084888" y="46038"/>
            <a:ext cx="3059112" cy="1223412"/>
          </a:xfrm>
          <a:prstGeom prst="rect">
            <a:avLst/>
          </a:prstGeom>
          <a:noFill/>
          <a:ln w="3175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1050" dirty="0">
                <a:latin typeface="Times New Roman" pitchFamily="18" charset="0"/>
                <a:cs typeface="Times New Roman" pitchFamily="18" charset="0"/>
              </a:rPr>
              <a:t>1 Issues in the design of cohort studies understand the differences from a CCS, </a:t>
            </a:r>
          </a:p>
          <a:p>
            <a:r>
              <a:rPr lang="en-US" sz="1050" dirty="0">
                <a:latin typeface="Times New Roman" pitchFamily="18" charset="0"/>
                <a:cs typeface="Times New Roman" pitchFamily="18" charset="0"/>
              </a:rPr>
              <a:t>2 Potential bias in cohort studies</a:t>
            </a:r>
          </a:p>
          <a:p>
            <a:r>
              <a:rPr lang="en-US" sz="1050" dirty="0">
                <a:latin typeface="Times New Roman" pitchFamily="18" charset="0"/>
                <a:cs typeface="Times New Roman" pitchFamily="18" charset="0"/>
              </a:rPr>
              <a:t>3 </a:t>
            </a:r>
            <a:r>
              <a:rPr lang="en-US" sz="1050" dirty="0">
                <a:solidFill>
                  <a:srgbClr val="C00000"/>
                </a:solidFill>
                <a:latin typeface="Times New Roman" pitchFamily="18" charset="0"/>
                <a:cs typeface="Times New Roman" pitchFamily="18" charset="0"/>
              </a:rPr>
              <a:t>Analysis of cohort studies</a:t>
            </a:r>
          </a:p>
          <a:p>
            <a:r>
              <a:rPr lang="en-US" sz="1050" dirty="0">
                <a:solidFill>
                  <a:srgbClr val="C00000"/>
                </a:solidFill>
                <a:latin typeface="Times New Roman" pitchFamily="18" charset="0"/>
                <a:cs typeface="Times New Roman" pitchFamily="18" charset="0"/>
              </a:rPr>
              <a:t>4 calculate the basic measures (relative risk, attributable risk </a:t>
            </a:r>
            <a:r>
              <a:rPr lang="en-US" sz="1050" dirty="0" err="1">
                <a:latin typeface="Times New Roman" pitchFamily="18" charset="0"/>
                <a:cs typeface="Times New Roman" pitchFamily="18" charset="0"/>
              </a:rPr>
              <a:t>etc</a:t>
            </a:r>
            <a:endParaRPr lang="en-US" sz="1050" dirty="0">
              <a:latin typeface="Times New Roman" pitchFamily="18" charset="0"/>
              <a:cs typeface="Times New Roman" pitchFamily="18" charset="0"/>
            </a:endParaRPr>
          </a:p>
          <a:p>
            <a:r>
              <a:rPr lang="en-US" sz="1050" dirty="0">
                <a:latin typeface="Times New Roman" pitchFamily="18" charset="0"/>
                <a:cs typeface="Times New Roman" pitchFamily="18" charset="0"/>
              </a:rPr>
              <a:t>5 appreciate its strengths and weaknesses.</a:t>
            </a:r>
          </a:p>
        </p:txBody>
      </p:sp>
      <p:sp>
        <p:nvSpPr>
          <p:cNvPr id="37892" name="Rectangle 3"/>
          <p:cNvSpPr>
            <a:spLocks noChangeArrowheads="1"/>
          </p:cNvSpPr>
          <p:nvPr/>
        </p:nvSpPr>
        <p:spPr bwMode="auto">
          <a:xfrm>
            <a:off x="1763713" y="692150"/>
            <a:ext cx="35461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dirty="0">
                <a:solidFill>
                  <a:srgbClr val="C00000"/>
                </a:solidFill>
                <a:latin typeface="Times New Roman" pitchFamily="18" charset="0"/>
                <a:cs typeface="Times New Roman" pitchFamily="18" charset="0"/>
              </a:rPr>
              <a:t>Analysis of cohort </a:t>
            </a:r>
            <a:r>
              <a:rPr lang="en-US" sz="2400" b="1" dirty="0" smtClean="0">
                <a:solidFill>
                  <a:srgbClr val="C00000"/>
                </a:solidFill>
                <a:latin typeface="Times New Roman" pitchFamily="18" charset="0"/>
                <a:cs typeface="Times New Roman" pitchFamily="18" charset="0"/>
              </a:rPr>
              <a:t>studies</a:t>
            </a:r>
            <a:endParaRPr lang="en-MY" sz="2400" dirty="0">
              <a:solidFill>
                <a:srgbClr val="C00000"/>
              </a:solidFill>
              <a:latin typeface="Times New Roman" pitchFamily="18" charset="0"/>
              <a:cs typeface="Times New Roman" pitchFamily="18" charset="0"/>
            </a:endParaRPr>
          </a:p>
        </p:txBody>
      </p:sp>
      <p:sp>
        <p:nvSpPr>
          <p:cNvPr id="37893" name="Rectangle 2"/>
          <p:cNvSpPr>
            <a:spLocks noChangeArrowheads="1"/>
          </p:cNvSpPr>
          <p:nvPr/>
        </p:nvSpPr>
        <p:spPr bwMode="auto">
          <a:xfrm>
            <a:off x="2613025" y="230188"/>
            <a:ext cx="2535039"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solidFill>
                  <a:srgbClr val="C00000"/>
                </a:solidFill>
                <a:latin typeface="Times New Roman" pitchFamily="18" charset="0"/>
                <a:cs typeface="Times New Roman" pitchFamily="18" charset="0"/>
              </a:rPr>
              <a:t> </a:t>
            </a:r>
            <a:r>
              <a:rPr lang="en-US" sz="1600" b="1" dirty="0" smtClean="0">
                <a:latin typeface="Times New Roman" pitchFamily="18" charset="0"/>
                <a:cs typeface="Times New Roman" pitchFamily="18" charset="0"/>
              </a:rPr>
              <a:t>Cont.…..</a:t>
            </a:r>
            <a:r>
              <a:rPr lang="en-US" sz="1600" b="1" dirty="0">
                <a:latin typeface="Times New Roman" pitchFamily="18" charset="0"/>
                <a:cs typeface="Times New Roman" pitchFamily="18" charset="0"/>
              </a:rPr>
              <a:t>cohort studies</a:t>
            </a:r>
            <a:endParaRPr lang="en-MY" sz="1600" b="1" dirty="0">
              <a:latin typeface="Times New Roman" pitchFamily="18" charset="0"/>
              <a:cs typeface="Times New Roman" pitchFamily="18" charset="0"/>
            </a:endParaRPr>
          </a:p>
        </p:txBody>
      </p:sp>
      <p:sp>
        <p:nvSpPr>
          <p:cNvPr id="3" name="Right Arrow 2"/>
          <p:cNvSpPr/>
          <p:nvPr/>
        </p:nvSpPr>
        <p:spPr>
          <a:xfrm>
            <a:off x="7308850" y="6092825"/>
            <a:ext cx="1590675"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MY" b="1" dirty="0">
                <a:solidFill>
                  <a:srgbClr val="CC0099"/>
                </a:solidFill>
                <a:latin typeface="Times New Roman" pitchFamily="18" charset="0"/>
                <a:cs typeface="Times New Roman" pitchFamily="18" charset="0"/>
              </a:rPr>
              <a:t>Example</a:t>
            </a:r>
            <a:endParaRPr lang="en-MY" b="1" dirty="0"/>
          </a:p>
        </p:txBody>
      </p:sp>
      <p:sp>
        <p:nvSpPr>
          <p:cNvPr id="2" name="Rectangle 1"/>
          <p:cNvSpPr/>
          <p:nvPr/>
        </p:nvSpPr>
        <p:spPr>
          <a:xfrm>
            <a:off x="2729949" y="1254769"/>
            <a:ext cx="761747" cy="369332"/>
          </a:xfrm>
          <a:prstGeom prst="rect">
            <a:avLst/>
          </a:prstGeom>
        </p:spPr>
        <p:txBody>
          <a:bodyPr wrap="none">
            <a:spAutoFit/>
          </a:bodyPr>
          <a:lstStyle/>
          <a:p>
            <a:r>
              <a:rPr lang="en-US" b="1" dirty="0">
                <a:solidFill>
                  <a:srgbClr val="C00000"/>
                </a:solidFill>
                <a:latin typeface="Times New Roman" pitchFamily="18" charset="0"/>
                <a:cs typeface="Times New Roman" pitchFamily="18" charset="0"/>
              </a:rPr>
              <a:t>?????</a:t>
            </a:r>
            <a:endParaRPr lang="en-MY" dirty="0">
              <a:solidFill>
                <a:srgbClr val="C00000"/>
              </a:solidFill>
              <a:latin typeface="Times New Roman" pitchFamily="18" charset="0"/>
              <a:cs typeface="Times New Roman" pitchFamily="18" charset="0"/>
            </a:endParaRPr>
          </a:p>
        </p:txBody>
      </p:sp>
      <p:sp>
        <p:nvSpPr>
          <p:cNvPr id="4" name="Rectangle 3"/>
          <p:cNvSpPr/>
          <p:nvPr/>
        </p:nvSpPr>
        <p:spPr>
          <a:xfrm>
            <a:off x="251520" y="4005064"/>
            <a:ext cx="8496944" cy="1754326"/>
          </a:xfrm>
          <a:prstGeom prst="rect">
            <a:avLst/>
          </a:prstGeom>
        </p:spPr>
        <p:txBody>
          <a:bodyPr wrap="square">
            <a:spAutoFit/>
          </a:bodyPr>
          <a:lstStyle/>
          <a:p>
            <a:r>
              <a:rPr lang="en-MY" dirty="0">
                <a:solidFill>
                  <a:srgbClr val="CC0099"/>
                </a:solidFill>
                <a:latin typeface="Century Schoolbook" pitchFamily="18" charset="0"/>
                <a:cs typeface="Times New Roman" pitchFamily="18" charset="0"/>
              </a:rPr>
              <a:t>Example: </a:t>
            </a:r>
            <a:endParaRPr lang="en-MY" dirty="0">
              <a:latin typeface="Century Schoolbook" pitchFamily="18" charset="0"/>
            </a:endParaRPr>
          </a:p>
          <a:p>
            <a:r>
              <a:rPr lang="en-MY" dirty="0">
                <a:latin typeface="Century Schoolbook" pitchFamily="18" charset="0"/>
              </a:rPr>
              <a:t>A study done to see if  smoking is a risk factor for cancer of the pancreas .A sample of 90,049 individuals was  chosen ,of them </a:t>
            </a:r>
            <a:r>
              <a:rPr lang="en-US" dirty="0" smtClean="0">
                <a:latin typeface="Century Schoolbook" pitchFamily="18" charset="0"/>
              </a:rPr>
              <a:t>27,042</a:t>
            </a:r>
            <a:r>
              <a:rPr lang="en-MY" dirty="0" smtClean="0">
                <a:latin typeface="Century Schoolbook" pitchFamily="18" charset="0"/>
              </a:rPr>
              <a:t> were </a:t>
            </a:r>
            <a:r>
              <a:rPr lang="en-MY" dirty="0">
                <a:latin typeface="Century Schoolbook" pitchFamily="18" charset="0"/>
              </a:rPr>
              <a:t>smokers, the remaining were not. Both groups were  followed for one year, 42and 7, cases of CA pancreas was detected in  smoker and  non smoker group respectively .Can we conclude, that smoking is a risk factor for </a:t>
            </a:r>
            <a:r>
              <a:rPr lang="en-MY" dirty="0" err="1">
                <a:latin typeface="Century Schoolbook" pitchFamily="18" charset="0"/>
              </a:rPr>
              <a:t>Ca</a:t>
            </a:r>
            <a:r>
              <a:rPr lang="en-MY" dirty="0">
                <a:latin typeface="Century Schoolbook" pitchFamily="18" charset="0"/>
              </a:rPr>
              <a:t>  pancreas </a:t>
            </a:r>
          </a:p>
        </p:txBody>
      </p:sp>
      <p:sp>
        <p:nvSpPr>
          <p:cNvPr id="5" name="Date Placeholder 4"/>
          <p:cNvSpPr>
            <a:spLocks noGrp="1"/>
          </p:cNvSpPr>
          <p:nvPr>
            <p:ph type="dt" sz="half" idx="10"/>
          </p:nvPr>
        </p:nvSpPr>
        <p:spPr/>
        <p:txBody>
          <a:bodyPr/>
          <a:lstStyle/>
          <a:p>
            <a:fld id="{0389EB7A-ABBD-4E34-A7E9-ACEFC19B9192}" type="datetime1">
              <a:rPr lang="en-US" smtClean="0"/>
              <a:t>12/12/2020</a:t>
            </a:fld>
            <a:endParaRPr lang="en-MY"/>
          </a:p>
        </p:txBody>
      </p:sp>
      <p:sp>
        <p:nvSpPr>
          <p:cNvPr id="6" name="Slide Number Placeholder 5"/>
          <p:cNvSpPr>
            <a:spLocks noGrp="1"/>
          </p:cNvSpPr>
          <p:nvPr>
            <p:ph type="sldNum" sz="quarter" idx="12"/>
          </p:nvPr>
        </p:nvSpPr>
        <p:spPr/>
        <p:txBody>
          <a:bodyPr/>
          <a:lstStyle/>
          <a:p>
            <a:fld id="{1225633F-D81C-4468-AFB9-9B1175837F85}" type="slidenum">
              <a:rPr lang="en-MY" smtClean="0"/>
              <a:t>13</a:t>
            </a:fld>
            <a:endParaRPr lang="en-MY"/>
          </a:p>
        </p:txBody>
      </p:sp>
    </p:spTree>
    <p:extLst>
      <p:ext uri="{BB962C8B-B14F-4D97-AF65-F5344CB8AC3E}">
        <p14:creationId xmlns:p14="http://schemas.microsoft.com/office/powerpoint/2010/main" val="3064522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5C88800-6564-43A0-A181-AABB90FE693F}" type="slidenum">
              <a:rPr lang="ar-SA" smtClean="0"/>
              <a:pPr eaLnBrk="1" hangingPunct="1"/>
              <a:t>14</a:t>
            </a:fld>
            <a:endParaRPr lang="en-US" smtClean="0"/>
          </a:p>
        </p:txBody>
      </p:sp>
      <p:sp>
        <p:nvSpPr>
          <p:cNvPr id="39940" name="Rectangle 4"/>
          <p:cNvSpPr>
            <a:spLocks noChangeArrowheads="1"/>
          </p:cNvSpPr>
          <p:nvPr/>
        </p:nvSpPr>
        <p:spPr bwMode="auto">
          <a:xfrm>
            <a:off x="129799" y="198735"/>
            <a:ext cx="9122721"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MY" sz="2400" dirty="0">
                <a:solidFill>
                  <a:srgbClr val="CC0099"/>
                </a:solidFill>
                <a:latin typeface="Times New Roman" pitchFamily="18" charset="0"/>
                <a:cs typeface="Times New Roman" pitchFamily="18" charset="0"/>
              </a:rPr>
              <a:t>Example: </a:t>
            </a:r>
            <a:endParaRPr lang="en-MY" sz="2400" dirty="0"/>
          </a:p>
          <a:p>
            <a:r>
              <a:rPr lang="en-MY" sz="2200" dirty="0"/>
              <a:t>A study done to see if  smoking is a risk factor for cancer of the pancreas .A sample of </a:t>
            </a:r>
            <a:r>
              <a:rPr lang="en-MY" sz="2200" dirty="0">
                <a:solidFill>
                  <a:srgbClr val="FF0000"/>
                </a:solidFill>
              </a:rPr>
              <a:t>90,049</a:t>
            </a:r>
            <a:r>
              <a:rPr lang="en-MY" sz="2200" dirty="0"/>
              <a:t> individuals was  chosen ,of them </a:t>
            </a:r>
            <a:r>
              <a:rPr lang="en-US" sz="2200" b="1" dirty="0" smtClean="0">
                <a:solidFill>
                  <a:srgbClr val="FF0000"/>
                </a:solidFill>
              </a:rPr>
              <a:t>27,042</a:t>
            </a:r>
            <a:r>
              <a:rPr lang="en-MY" sz="2200" b="1" dirty="0" smtClean="0">
                <a:solidFill>
                  <a:srgbClr val="FF0000"/>
                </a:solidFill>
              </a:rPr>
              <a:t> </a:t>
            </a:r>
            <a:r>
              <a:rPr lang="en-MY" sz="2200" dirty="0" smtClean="0"/>
              <a:t>were </a:t>
            </a:r>
            <a:r>
              <a:rPr lang="en-MY" sz="2200" dirty="0"/>
              <a:t>smokers</a:t>
            </a:r>
            <a:r>
              <a:rPr lang="en-MY" sz="2200" dirty="0" smtClean="0"/>
              <a:t>,</a:t>
            </a:r>
          </a:p>
          <a:p>
            <a:r>
              <a:rPr lang="en-MY" sz="2200" dirty="0" smtClean="0"/>
              <a:t> </a:t>
            </a:r>
            <a:r>
              <a:rPr lang="en-MY" sz="2200" dirty="0"/>
              <a:t>the remaining were not. Both groups were  followed for one year, </a:t>
            </a:r>
            <a:r>
              <a:rPr lang="en-MY" sz="2200" dirty="0">
                <a:solidFill>
                  <a:srgbClr val="FF0000"/>
                </a:solidFill>
              </a:rPr>
              <a:t>42</a:t>
            </a:r>
            <a:r>
              <a:rPr lang="en-MY" sz="2200" dirty="0"/>
              <a:t>and </a:t>
            </a:r>
            <a:r>
              <a:rPr lang="en-MY" sz="2200" dirty="0" smtClean="0">
                <a:solidFill>
                  <a:srgbClr val="FF0000"/>
                </a:solidFill>
              </a:rPr>
              <a:t>7, </a:t>
            </a:r>
            <a:r>
              <a:rPr lang="en-MY" sz="2200" dirty="0"/>
              <a:t>cases of CA </a:t>
            </a:r>
            <a:r>
              <a:rPr lang="en-MY" sz="2200" dirty="0" smtClean="0"/>
              <a:t>pancreas </a:t>
            </a:r>
            <a:r>
              <a:rPr lang="en-MY" sz="2200" dirty="0"/>
              <a:t>was detected in  smoker and  non smoker group respectively .Can we conclude, that smoking is a risk factor for </a:t>
            </a:r>
            <a:r>
              <a:rPr lang="en-MY" sz="2200" dirty="0" err="1"/>
              <a:t>Ca</a:t>
            </a:r>
            <a:r>
              <a:rPr lang="en-MY" sz="2200" dirty="0"/>
              <a:t>  </a:t>
            </a:r>
            <a:r>
              <a:rPr lang="en-MY" sz="2200" dirty="0" smtClean="0"/>
              <a:t>pancreas</a:t>
            </a:r>
            <a:r>
              <a:rPr lang="en-MY" sz="2200" dirty="0"/>
              <a:t> </a:t>
            </a:r>
          </a:p>
        </p:txBody>
      </p:sp>
      <p:sp>
        <p:nvSpPr>
          <p:cNvPr id="39942" name="Rectangle 2"/>
          <p:cNvSpPr>
            <a:spLocks noChangeArrowheads="1"/>
          </p:cNvSpPr>
          <p:nvPr/>
        </p:nvSpPr>
        <p:spPr bwMode="auto">
          <a:xfrm>
            <a:off x="5596867" y="200025"/>
            <a:ext cx="20526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solidFill>
                  <a:srgbClr val="C00000"/>
                </a:solidFill>
                <a:latin typeface="Times New Roman" pitchFamily="18" charset="0"/>
                <a:cs typeface="Times New Roman" pitchFamily="18" charset="0"/>
              </a:rPr>
              <a:t> </a:t>
            </a:r>
            <a:r>
              <a:rPr lang="en-US" sz="1400" b="1" dirty="0" err="1">
                <a:latin typeface="Times New Roman" pitchFamily="18" charset="0"/>
                <a:cs typeface="Times New Roman" pitchFamily="18" charset="0"/>
              </a:rPr>
              <a:t>Cont</a:t>
            </a:r>
            <a:r>
              <a:rPr lang="en-US" sz="1400" b="1" dirty="0">
                <a:latin typeface="Times New Roman" pitchFamily="18" charset="0"/>
                <a:cs typeface="Times New Roman" pitchFamily="18" charset="0"/>
              </a:rPr>
              <a:t>…..cohort studies</a:t>
            </a:r>
            <a:endParaRPr lang="en-MY" sz="1400" b="1" dirty="0">
              <a:latin typeface="Times New Roman" pitchFamily="18" charset="0"/>
              <a:cs typeface="Times New Roman" pitchFamily="18" charset="0"/>
            </a:endParaRPr>
          </a:p>
        </p:txBody>
      </p:sp>
      <p:sp>
        <p:nvSpPr>
          <p:cNvPr id="39943" name="Rectangle 3"/>
          <p:cNvSpPr>
            <a:spLocks noChangeArrowheads="1"/>
          </p:cNvSpPr>
          <p:nvPr/>
        </p:nvSpPr>
        <p:spPr bwMode="auto">
          <a:xfrm>
            <a:off x="2226174" y="0"/>
            <a:ext cx="35461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dirty="0">
                <a:solidFill>
                  <a:srgbClr val="C00000"/>
                </a:solidFill>
                <a:latin typeface="Times New Roman" pitchFamily="18" charset="0"/>
                <a:cs typeface="Times New Roman" pitchFamily="18" charset="0"/>
              </a:rPr>
              <a:t>Analysis of cohort studies</a:t>
            </a:r>
            <a:endParaRPr lang="en-MY" sz="2400" dirty="0">
              <a:solidFill>
                <a:srgbClr val="C00000"/>
              </a:solidFill>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71571043"/>
              </p:ext>
            </p:extLst>
          </p:nvPr>
        </p:nvGraphicFramePr>
        <p:xfrm>
          <a:off x="151539" y="3006090"/>
          <a:ext cx="6796724" cy="2727167"/>
        </p:xfrm>
        <a:graphic>
          <a:graphicData uri="http://schemas.openxmlformats.org/drawingml/2006/table">
            <a:tbl>
              <a:tblPr firstRow="1" bandRow="1">
                <a:tableStyleId>{5C22544A-7EE6-4342-B048-85BDC9FD1C3A}</a:tableStyleId>
              </a:tblPr>
              <a:tblGrid>
                <a:gridCol w="1699181"/>
                <a:gridCol w="1699181"/>
                <a:gridCol w="1699181"/>
                <a:gridCol w="1699181"/>
              </a:tblGrid>
              <a:tr h="996008">
                <a:tc>
                  <a:txBody>
                    <a:bodyPr/>
                    <a:lstStyle/>
                    <a:p>
                      <a:r>
                        <a:rPr lang="en-US" dirty="0" smtClean="0"/>
                        <a:t>Smoking</a:t>
                      </a:r>
                      <a:endParaRPr lang="en-MY"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 Pancreas</a:t>
                      </a:r>
                      <a:r>
                        <a:rPr lang="en-US" baseline="0" dirty="0" smtClean="0"/>
                        <a:t> </a:t>
                      </a:r>
                      <a:endParaRPr lang="en-MY" dirty="0" smtClean="0"/>
                    </a:p>
                    <a:p>
                      <a:endParaRPr lang="en-MY" dirty="0"/>
                    </a:p>
                  </a:txBody>
                  <a:tcPr/>
                </a:tc>
                <a:tc>
                  <a:txBody>
                    <a:bodyPr/>
                    <a:lstStyle/>
                    <a:p>
                      <a:r>
                        <a:rPr lang="en-US" dirty="0" smtClean="0"/>
                        <a:t>No CA Pancreas</a:t>
                      </a:r>
                      <a:r>
                        <a:rPr lang="en-US" baseline="0" dirty="0" smtClean="0"/>
                        <a:t> </a:t>
                      </a:r>
                      <a:endParaRPr lang="en-MY" dirty="0"/>
                    </a:p>
                  </a:txBody>
                  <a:tcPr/>
                </a:tc>
                <a:tc>
                  <a:txBody>
                    <a:bodyPr/>
                    <a:lstStyle/>
                    <a:p>
                      <a:r>
                        <a:rPr lang="en-US" dirty="0" smtClean="0"/>
                        <a:t>Total</a:t>
                      </a:r>
                      <a:endParaRPr lang="en-MY" dirty="0"/>
                    </a:p>
                  </a:txBody>
                  <a:tcPr/>
                </a:tc>
              </a:tr>
              <a:tr h="577053">
                <a:tc>
                  <a:txBody>
                    <a:bodyPr/>
                    <a:lstStyle/>
                    <a:p>
                      <a:r>
                        <a:rPr lang="en-US" dirty="0" smtClean="0"/>
                        <a:t>Positive </a:t>
                      </a:r>
                      <a:endParaRPr lang="en-MY" dirty="0"/>
                    </a:p>
                  </a:txBody>
                  <a:tcPr/>
                </a:tc>
                <a:tc>
                  <a:txBody>
                    <a:bodyPr/>
                    <a:lstStyle/>
                    <a:p>
                      <a:r>
                        <a:rPr lang="en-US" dirty="0" smtClean="0">
                          <a:solidFill>
                            <a:srgbClr val="FF0000"/>
                          </a:solidFill>
                        </a:rPr>
                        <a:t>42</a:t>
                      </a:r>
                      <a:endParaRPr lang="en-MY" dirty="0">
                        <a:solidFill>
                          <a:srgbClr val="FF0000"/>
                        </a:solidFill>
                      </a:endParaRPr>
                    </a:p>
                  </a:txBody>
                  <a:tcPr/>
                </a:tc>
                <a:tc>
                  <a:txBody>
                    <a:bodyPr/>
                    <a:lstStyle/>
                    <a:p>
                      <a:endParaRPr lang="en-MY" sz="2200" b="1" dirty="0">
                        <a:solidFill>
                          <a:srgbClr val="00B050"/>
                        </a:solidFill>
                      </a:endParaRPr>
                    </a:p>
                  </a:txBody>
                  <a:tcPr/>
                </a:tc>
                <a:tc>
                  <a:txBody>
                    <a:bodyPr/>
                    <a:lstStyle/>
                    <a:p>
                      <a:r>
                        <a:rPr lang="en-US" dirty="0" smtClean="0">
                          <a:solidFill>
                            <a:srgbClr val="FF0000"/>
                          </a:solidFill>
                        </a:rPr>
                        <a:t>27,042</a:t>
                      </a:r>
                      <a:endParaRPr lang="en-MY" dirty="0">
                        <a:solidFill>
                          <a:srgbClr val="FF0000"/>
                        </a:solidFill>
                      </a:endParaRPr>
                    </a:p>
                  </a:txBody>
                  <a:tcPr/>
                </a:tc>
              </a:tr>
              <a:tr h="577053">
                <a:tc>
                  <a:txBody>
                    <a:bodyPr/>
                    <a:lstStyle/>
                    <a:p>
                      <a:r>
                        <a:rPr lang="en-US" dirty="0" smtClean="0"/>
                        <a:t>Negative</a:t>
                      </a:r>
                      <a:endParaRPr lang="en-MY" dirty="0"/>
                    </a:p>
                  </a:txBody>
                  <a:tcPr/>
                </a:tc>
                <a:tc>
                  <a:txBody>
                    <a:bodyPr/>
                    <a:lstStyle/>
                    <a:p>
                      <a:r>
                        <a:rPr lang="en-US" dirty="0" smtClean="0">
                          <a:solidFill>
                            <a:srgbClr val="FF0000"/>
                          </a:solidFill>
                        </a:rPr>
                        <a:t>7</a:t>
                      </a:r>
                      <a:endParaRPr lang="en-MY" dirty="0">
                        <a:solidFill>
                          <a:srgbClr val="FF0000"/>
                        </a:solidFill>
                      </a:endParaRPr>
                    </a:p>
                  </a:txBody>
                  <a:tcPr/>
                </a:tc>
                <a:tc>
                  <a:txBody>
                    <a:bodyPr/>
                    <a:lstStyle/>
                    <a:p>
                      <a:endParaRPr lang="en-MY" dirty="0"/>
                    </a:p>
                  </a:txBody>
                  <a:tcPr/>
                </a:tc>
                <a:tc>
                  <a:txBody>
                    <a:bodyPr/>
                    <a:lstStyle/>
                    <a:p>
                      <a:endParaRPr lang="en-MY" dirty="0"/>
                    </a:p>
                  </a:txBody>
                  <a:tcPr/>
                </a:tc>
              </a:tr>
              <a:tr h="577053">
                <a:tc>
                  <a:txBody>
                    <a:bodyPr/>
                    <a:lstStyle/>
                    <a:p>
                      <a:r>
                        <a:rPr lang="en-US" dirty="0" smtClean="0"/>
                        <a:t>Total</a:t>
                      </a:r>
                      <a:endParaRPr lang="en-MY" dirty="0"/>
                    </a:p>
                  </a:txBody>
                  <a:tcPr/>
                </a:tc>
                <a:tc>
                  <a:txBody>
                    <a:bodyPr/>
                    <a:lstStyle/>
                    <a:p>
                      <a:endParaRPr lang="en-MY" dirty="0"/>
                    </a:p>
                  </a:txBody>
                  <a:tcPr/>
                </a:tc>
                <a:tc>
                  <a:txBody>
                    <a:bodyPr/>
                    <a:lstStyle/>
                    <a:p>
                      <a:endParaRPr lang="en-MY" dirty="0"/>
                    </a:p>
                  </a:txBody>
                  <a:tcPr/>
                </a:tc>
                <a:tc>
                  <a:txBody>
                    <a:bodyPr/>
                    <a:lstStyle/>
                    <a:p>
                      <a:r>
                        <a:rPr lang="en-US" dirty="0" smtClean="0">
                          <a:solidFill>
                            <a:srgbClr val="FF0000"/>
                          </a:solidFill>
                        </a:rPr>
                        <a:t>90,049</a:t>
                      </a:r>
                      <a:endParaRPr lang="en-MY" dirty="0">
                        <a:solidFill>
                          <a:srgbClr val="FF0000"/>
                        </a:solidFill>
                      </a:endParaRPr>
                    </a:p>
                  </a:txBody>
                  <a:tcPr/>
                </a:tc>
              </a:tr>
            </a:tbl>
          </a:graphicData>
        </a:graphic>
      </p:graphicFrame>
      <p:sp>
        <p:nvSpPr>
          <p:cNvPr id="3" name="Rectangle 2"/>
          <p:cNvSpPr/>
          <p:nvPr/>
        </p:nvSpPr>
        <p:spPr>
          <a:xfrm>
            <a:off x="7397576" y="2507059"/>
            <a:ext cx="1638919" cy="461665"/>
          </a:xfrm>
          <a:prstGeom prst="rect">
            <a:avLst/>
          </a:prstGeom>
        </p:spPr>
        <p:txBody>
          <a:bodyPr wrap="square">
            <a:spAutoFit/>
          </a:bodyPr>
          <a:lstStyle/>
          <a:p>
            <a:r>
              <a:rPr lang="en-US" sz="2400" b="1" dirty="0">
                <a:solidFill>
                  <a:srgbClr val="FF0000"/>
                </a:solidFill>
              </a:rPr>
              <a:t>?????</a:t>
            </a:r>
            <a:endParaRPr lang="en-MY" sz="2400" b="1" dirty="0">
              <a:solidFill>
                <a:srgbClr val="FF0000"/>
              </a:solidFill>
            </a:endParaRPr>
          </a:p>
        </p:txBody>
      </p:sp>
      <p:sp>
        <p:nvSpPr>
          <p:cNvPr id="11" name="Rectangle 10"/>
          <p:cNvSpPr/>
          <p:nvPr/>
        </p:nvSpPr>
        <p:spPr>
          <a:xfrm>
            <a:off x="4139952" y="6016899"/>
            <a:ext cx="1638919" cy="461665"/>
          </a:xfrm>
          <a:prstGeom prst="rect">
            <a:avLst/>
          </a:prstGeom>
        </p:spPr>
        <p:txBody>
          <a:bodyPr wrap="square">
            <a:spAutoFit/>
          </a:bodyPr>
          <a:lstStyle/>
          <a:p>
            <a:r>
              <a:rPr lang="en-US" sz="2400" b="1" dirty="0">
                <a:solidFill>
                  <a:srgbClr val="FF0000"/>
                </a:solidFill>
              </a:rPr>
              <a:t>?????</a:t>
            </a:r>
            <a:endParaRPr lang="en-MY" sz="2400" b="1" dirty="0">
              <a:solidFill>
                <a:srgbClr val="FF0000"/>
              </a:solidFill>
            </a:endParaRPr>
          </a:p>
        </p:txBody>
      </p:sp>
      <p:sp>
        <p:nvSpPr>
          <p:cNvPr id="4" name="Date Placeholder 3"/>
          <p:cNvSpPr>
            <a:spLocks noGrp="1"/>
          </p:cNvSpPr>
          <p:nvPr>
            <p:ph type="dt" sz="half" idx="10"/>
          </p:nvPr>
        </p:nvSpPr>
        <p:spPr/>
        <p:txBody>
          <a:bodyPr/>
          <a:lstStyle/>
          <a:p>
            <a:fld id="{F3371ECE-D48B-4EED-AB1C-8DB17FDDA39E}" type="datetime1">
              <a:rPr lang="en-US" smtClean="0"/>
              <a:t>12/12/2020</a:t>
            </a:fld>
            <a:endParaRPr lang="en-MY"/>
          </a:p>
        </p:txBody>
      </p:sp>
    </p:spTree>
    <p:extLst>
      <p:ext uri="{BB962C8B-B14F-4D97-AF65-F5344CB8AC3E}">
        <p14:creationId xmlns:p14="http://schemas.microsoft.com/office/powerpoint/2010/main" val="187454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5C88800-6564-43A0-A181-AABB90FE693F}" type="slidenum">
              <a:rPr lang="ar-SA" smtClean="0"/>
              <a:pPr eaLnBrk="1" hangingPunct="1"/>
              <a:t>15</a:t>
            </a:fld>
            <a:endParaRPr lang="en-US" smtClean="0"/>
          </a:p>
        </p:txBody>
      </p:sp>
      <p:sp>
        <p:nvSpPr>
          <p:cNvPr id="39940" name="Rectangle 4"/>
          <p:cNvSpPr>
            <a:spLocks noChangeArrowheads="1"/>
          </p:cNvSpPr>
          <p:nvPr/>
        </p:nvSpPr>
        <p:spPr bwMode="auto">
          <a:xfrm>
            <a:off x="36450" y="369332"/>
            <a:ext cx="9122721"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MY" dirty="0">
                <a:solidFill>
                  <a:srgbClr val="CC0099"/>
                </a:solidFill>
                <a:latin typeface="Times New Roman" pitchFamily="18" charset="0"/>
                <a:cs typeface="Times New Roman" pitchFamily="18" charset="0"/>
              </a:rPr>
              <a:t>Example: </a:t>
            </a:r>
            <a:endParaRPr lang="en-MY" dirty="0"/>
          </a:p>
          <a:p>
            <a:r>
              <a:rPr lang="en-MY" sz="1400" dirty="0"/>
              <a:t>A study done to see if  smoking is a risk factor for cancer of the pancreas .A sample of 90,049 individuals was  chosen ,of them </a:t>
            </a:r>
            <a:r>
              <a:rPr lang="en-US" sz="1400" dirty="0" smtClean="0"/>
              <a:t>27,042</a:t>
            </a:r>
            <a:r>
              <a:rPr lang="en-MY" sz="1400" dirty="0" smtClean="0"/>
              <a:t> were </a:t>
            </a:r>
            <a:r>
              <a:rPr lang="en-MY" sz="1400" dirty="0"/>
              <a:t>smokers, the remaining were not. Both groups were  followed for one year, 42and </a:t>
            </a:r>
            <a:r>
              <a:rPr lang="en-MY" sz="1400" dirty="0" smtClean="0"/>
              <a:t>7, </a:t>
            </a:r>
            <a:r>
              <a:rPr lang="en-MY" sz="1400" dirty="0"/>
              <a:t>cases of CA </a:t>
            </a:r>
            <a:r>
              <a:rPr lang="en-MY" sz="1400" dirty="0" smtClean="0"/>
              <a:t>pancreas </a:t>
            </a:r>
            <a:r>
              <a:rPr lang="en-MY" sz="1400" dirty="0"/>
              <a:t>was detected in  smoker and  non smoker group respectively .Can we conclude, that smoking is a risk factor for </a:t>
            </a:r>
            <a:r>
              <a:rPr lang="en-MY" sz="1400" dirty="0" err="1"/>
              <a:t>Ca</a:t>
            </a:r>
            <a:r>
              <a:rPr lang="en-MY" sz="1400" dirty="0"/>
              <a:t>  </a:t>
            </a:r>
            <a:r>
              <a:rPr lang="en-MY" sz="1400" dirty="0" smtClean="0"/>
              <a:t>pancreas</a:t>
            </a:r>
            <a:r>
              <a:rPr lang="en-MY" sz="1400" dirty="0"/>
              <a:t> </a:t>
            </a:r>
          </a:p>
        </p:txBody>
      </p:sp>
      <p:sp>
        <p:nvSpPr>
          <p:cNvPr id="39943" name="Rectangle 3"/>
          <p:cNvSpPr>
            <a:spLocks noChangeArrowheads="1"/>
          </p:cNvSpPr>
          <p:nvPr/>
        </p:nvSpPr>
        <p:spPr bwMode="auto">
          <a:xfrm>
            <a:off x="2226174" y="0"/>
            <a:ext cx="34227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smtClean="0">
                <a:solidFill>
                  <a:srgbClr val="C00000"/>
                </a:solidFill>
                <a:latin typeface="Times New Roman" pitchFamily="18" charset="0"/>
                <a:cs typeface="Times New Roman" pitchFamily="18" charset="0"/>
              </a:rPr>
              <a:t>Cont. ..Analysis </a:t>
            </a:r>
            <a:r>
              <a:rPr lang="en-US" b="1" dirty="0">
                <a:solidFill>
                  <a:srgbClr val="C00000"/>
                </a:solidFill>
                <a:latin typeface="Times New Roman" pitchFamily="18" charset="0"/>
                <a:cs typeface="Times New Roman" pitchFamily="18" charset="0"/>
              </a:rPr>
              <a:t>of cohort studies</a:t>
            </a:r>
            <a:endParaRPr lang="en-MY" dirty="0">
              <a:solidFill>
                <a:srgbClr val="C00000"/>
              </a:solidFill>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57757533"/>
              </p:ext>
            </p:extLst>
          </p:nvPr>
        </p:nvGraphicFramePr>
        <p:xfrm>
          <a:off x="323528" y="1600438"/>
          <a:ext cx="6796724" cy="2131533"/>
        </p:xfrm>
        <a:graphic>
          <a:graphicData uri="http://schemas.openxmlformats.org/drawingml/2006/table">
            <a:tbl>
              <a:tblPr firstRow="1" bandRow="1">
                <a:tableStyleId>{5C22544A-7EE6-4342-B048-85BDC9FD1C3A}</a:tableStyleId>
              </a:tblPr>
              <a:tblGrid>
                <a:gridCol w="1699181"/>
                <a:gridCol w="1699181"/>
                <a:gridCol w="1699181"/>
                <a:gridCol w="1699181"/>
              </a:tblGrid>
              <a:tr h="532418">
                <a:tc>
                  <a:txBody>
                    <a:bodyPr/>
                    <a:lstStyle/>
                    <a:p>
                      <a:r>
                        <a:rPr lang="en-US" dirty="0" smtClean="0"/>
                        <a:t>Smoking</a:t>
                      </a:r>
                      <a:endParaRPr lang="en-MY"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 Pancreas</a:t>
                      </a:r>
                      <a:r>
                        <a:rPr lang="en-US" baseline="0" dirty="0" smtClean="0"/>
                        <a:t> </a:t>
                      </a:r>
                      <a:endParaRPr lang="en-MY" dirty="0" smtClean="0"/>
                    </a:p>
                    <a:p>
                      <a:endParaRPr lang="en-MY" dirty="0"/>
                    </a:p>
                  </a:txBody>
                  <a:tcPr/>
                </a:tc>
                <a:tc>
                  <a:txBody>
                    <a:bodyPr/>
                    <a:lstStyle/>
                    <a:p>
                      <a:r>
                        <a:rPr lang="en-US" dirty="0" smtClean="0"/>
                        <a:t>No CA Pancreas</a:t>
                      </a:r>
                      <a:r>
                        <a:rPr lang="en-US" baseline="0" dirty="0" smtClean="0"/>
                        <a:t> </a:t>
                      </a:r>
                      <a:endParaRPr lang="en-MY" dirty="0"/>
                    </a:p>
                  </a:txBody>
                  <a:tcPr/>
                </a:tc>
                <a:tc>
                  <a:txBody>
                    <a:bodyPr/>
                    <a:lstStyle/>
                    <a:p>
                      <a:r>
                        <a:rPr lang="en-US" dirty="0" smtClean="0"/>
                        <a:t>Total</a:t>
                      </a:r>
                      <a:endParaRPr lang="en-MY" dirty="0"/>
                    </a:p>
                  </a:txBody>
                  <a:tcPr/>
                </a:tc>
              </a:tr>
              <a:tr h="400506">
                <a:tc>
                  <a:txBody>
                    <a:bodyPr/>
                    <a:lstStyle/>
                    <a:p>
                      <a:r>
                        <a:rPr lang="en-US" dirty="0" smtClean="0"/>
                        <a:t>Positive </a:t>
                      </a:r>
                      <a:endParaRPr lang="en-MY" dirty="0"/>
                    </a:p>
                  </a:txBody>
                  <a:tcPr/>
                </a:tc>
                <a:tc>
                  <a:txBody>
                    <a:bodyPr/>
                    <a:lstStyle/>
                    <a:p>
                      <a:r>
                        <a:rPr lang="en-US" sz="2400" b="1" dirty="0" smtClean="0">
                          <a:solidFill>
                            <a:srgbClr val="FF0000"/>
                          </a:solidFill>
                        </a:rPr>
                        <a:t>42</a:t>
                      </a:r>
                      <a:endParaRPr lang="en-MY" sz="2400" b="1" dirty="0">
                        <a:solidFill>
                          <a:srgbClr val="FF0000"/>
                        </a:solidFill>
                      </a:endParaRPr>
                    </a:p>
                  </a:txBody>
                  <a:tcPr/>
                </a:tc>
                <a:tc>
                  <a:txBody>
                    <a:bodyPr/>
                    <a:lstStyle/>
                    <a:p>
                      <a:r>
                        <a:rPr lang="en-US" b="1" dirty="0" smtClean="0">
                          <a:solidFill>
                            <a:srgbClr val="00B050"/>
                          </a:solidFill>
                        </a:rPr>
                        <a:t>27,000</a:t>
                      </a:r>
                      <a:endParaRPr lang="en-MY" b="1" dirty="0">
                        <a:solidFill>
                          <a:srgbClr val="00B050"/>
                        </a:solidFill>
                      </a:endParaRPr>
                    </a:p>
                  </a:txBody>
                  <a:tcPr/>
                </a:tc>
                <a:tc>
                  <a:txBody>
                    <a:bodyPr/>
                    <a:lstStyle/>
                    <a:p>
                      <a:r>
                        <a:rPr lang="en-US" b="1" dirty="0" smtClean="0"/>
                        <a:t>27,042</a:t>
                      </a:r>
                      <a:endParaRPr lang="en-MY" b="1" dirty="0"/>
                    </a:p>
                  </a:txBody>
                  <a:tcPr/>
                </a:tc>
              </a:tr>
              <a:tr h="399517">
                <a:tc>
                  <a:txBody>
                    <a:bodyPr/>
                    <a:lstStyle/>
                    <a:p>
                      <a:r>
                        <a:rPr lang="en-US" dirty="0" smtClean="0"/>
                        <a:t>Negative</a:t>
                      </a:r>
                      <a:endParaRPr lang="en-MY" dirty="0"/>
                    </a:p>
                  </a:txBody>
                  <a:tcPr/>
                </a:tc>
                <a:tc>
                  <a:txBody>
                    <a:bodyPr/>
                    <a:lstStyle/>
                    <a:p>
                      <a:r>
                        <a:rPr lang="en-US" sz="2400" b="1" dirty="0" smtClean="0">
                          <a:solidFill>
                            <a:srgbClr val="FF0000"/>
                          </a:solidFill>
                        </a:rPr>
                        <a:t>7</a:t>
                      </a:r>
                      <a:endParaRPr lang="en-MY" sz="2400" b="1" dirty="0">
                        <a:solidFill>
                          <a:srgbClr val="FF0000"/>
                        </a:solidFill>
                      </a:endParaRPr>
                    </a:p>
                  </a:txBody>
                  <a:tcPr/>
                </a:tc>
                <a:tc>
                  <a:txBody>
                    <a:bodyPr/>
                    <a:lstStyle/>
                    <a:p>
                      <a:r>
                        <a:rPr lang="en-US" b="1" dirty="0" smtClean="0">
                          <a:solidFill>
                            <a:srgbClr val="00B050"/>
                          </a:solidFill>
                        </a:rPr>
                        <a:t>6300</a:t>
                      </a:r>
                      <a:endParaRPr lang="en-MY" b="1" dirty="0">
                        <a:solidFill>
                          <a:srgbClr val="00B050"/>
                        </a:solidFill>
                      </a:endParaRPr>
                    </a:p>
                  </a:txBody>
                  <a:tcPr/>
                </a:tc>
                <a:tc>
                  <a:txBody>
                    <a:bodyPr/>
                    <a:lstStyle/>
                    <a:p>
                      <a:r>
                        <a:rPr lang="en-US" b="1" dirty="0" smtClean="0">
                          <a:solidFill>
                            <a:srgbClr val="00B050"/>
                          </a:solidFill>
                        </a:rPr>
                        <a:t>63007</a:t>
                      </a:r>
                      <a:endParaRPr lang="en-MY" b="1" dirty="0">
                        <a:solidFill>
                          <a:srgbClr val="00B050"/>
                        </a:solidFill>
                      </a:endParaRPr>
                    </a:p>
                  </a:txBody>
                  <a:tcPr/>
                </a:tc>
              </a:tr>
              <a:tr h="577053">
                <a:tc>
                  <a:txBody>
                    <a:bodyPr/>
                    <a:lstStyle/>
                    <a:p>
                      <a:r>
                        <a:rPr lang="en-US" dirty="0" smtClean="0"/>
                        <a:t>Total</a:t>
                      </a:r>
                      <a:endParaRPr lang="en-MY" dirty="0"/>
                    </a:p>
                  </a:txBody>
                  <a:tcPr/>
                </a:tc>
                <a:tc>
                  <a:txBody>
                    <a:bodyPr/>
                    <a:lstStyle/>
                    <a:p>
                      <a:r>
                        <a:rPr lang="en-US" b="1" dirty="0" smtClean="0">
                          <a:solidFill>
                            <a:srgbClr val="00B050"/>
                          </a:solidFill>
                        </a:rPr>
                        <a:t>49</a:t>
                      </a:r>
                      <a:endParaRPr lang="en-MY" b="1" dirty="0">
                        <a:solidFill>
                          <a:srgbClr val="00B050"/>
                        </a:solidFill>
                      </a:endParaRPr>
                    </a:p>
                  </a:txBody>
                  <a:tcPr/>
                </a:tc>
                <a:tc>
                  <a:txBody>
                    <a:bodyPr/>
                    <a:lstStyle/>
                    <a:p>
                      <a:r>
                        <a:rPr lang="en-US" b="1" dirty="0" smtClean="0">
                          <a:solidFill>
                            <a:srgbClr val="00B050"/>
                          </a:solidFill>
                        </a:rPr>
                        <a:t>90000</a:t>
                      </a:r>
                      <a:endParaRPr lang="en-MY" b="1" dirty="0">
                        <a:solidFill>
                          <a:srgbClr val="00B050"/>
                        </a:solidFill>
                      </a:endParaRPr>
                    </a:p>
                  </a:txBody>
                  <a:tcPr/>
                </a:tc>
                <a:tc>
                  <a:txBody>
                    <a:bodyPr/>
                    <a:lstStyle/>
                    <a:p>
                      <a:r>
                        <a:rPr lang="en-US" b="1" dirty="0" smtClean="0">
                          <a:solidFill>
                            <a:srgbClr val="FF0000"/>
                          </a:solidFill>
                        </a:rPr>
                        <a:t>90,049</a:t>
                      </a:r>
                      <a:endParaRPr lang="en-MY" b="1" dirty="0">
                        <a:solidFill>
                          <a:srgbClr val="FF0000"/>
                        </a:solidFill>
                      </a:endParaRPr>
                    </a:p>
                  </a:txBody>
                  <a:tcPr/>
                </a:tc>
              </a:tr>
            </a:tbl>
          </a:graphicData>
        </a:graphic>
      </p:graphicFrame>
      <p:sp>
        <p:nvSpPr>
          <p:cNvPr id="3" name="Rectangle 2"/>
          <p:cNvSpPr/>
          <p:nvPr/>
        </p:nvSpPr>
        <p:spPr>
          <a:xfrm>
            <a:off x="7020272" y="1908993"/>
            <a:ext cx="1638919" cy="461665"/>
          </a:xfrm>
          <a:prstGeom prst="rect">
            <a:avLst/>
          </a:prstGeom>
        </p:spPr>
        <p:txBody>
          <a:bodyPr wrap="square">
            <a:spAutoFit/>
          </a:bodyPr>
          <a:lstStyle/>
          <a:p>
            <a:r>
              <a:rPr lang="en-US" sz="2400" b="1" dirty="0">
                <a:solidFill>
                  <a:srgbClr val="FF0000"/>
                </a:solidFill>
              </a:rPr>
              <a:t>?????</a:t>
            </a:r>
            <a:endParaRPr lang="en-MY" sz="2400" b="1" dirty="0">
              <a:solidFill>
                <a:srgbClr val="FF0000"/>
              </a:solidFill>
            </a:endParaRPr>
          </a:p>
        </p:txBody>
      </p:sp>
      <p:sp>
        <p:nvSpPr>
          <p:cNvPr id="11" name="Rectangle 10"/>
          <p:cNvSpPr/>
          <p:nvPr/>
        </p:nvSpPr>
        <p:spPr>
          <a:xfrm>
            <a:off x="3491880" y="3861048"/>
            <a:ext cx="1638919" cy="461665"/>
          </a:xfrm>
          <a:prstGeom prst="rect">
            <a:avLst/>
          </a:prstGeom>
        </p:spPr>
        <p:txBody>
          <a:bodyPr wrap="square">
            <a:spAutoFit/>
          </a:bodyPr>
          <a:lstStyle/>
          <a:p>
            <a:r>
              <a:rPr lang="en-US" sz="2400" b="1" dirty="0">
                <a:solidFill>
                  <a:srgbClr val="FF0000"/>
                </a:solidFill>
              </a:rPr>
              <a:t>?????</a:t>
            </a:r>
            <a:endParaRPr lang="en-MY" sz="2400" b="1" dirty="0">
              <a:solidFill>
                <a:srgbClr val="FF0000"/>
              </a:solidFill>
            </a:endParaRPr>
          </a:p>
        </p:txBody>
      </p:sp>
      <p:sp>
        <p:nvSpPr>
          <p:cNvPr id="4" name="Rectangle 3"/>
          <p:cNvSpPr/>
          <p:nvPr/>
        </p:nvSpPr>
        <p:spPr>
          <a:xfrm>
            <a:off x="179512" y="4325671"/>
            <a:ext cx="8856984" cy="646331"/>
          </a:xfrm>
          <a:prstGeom prst="rect">
            <a:avLst/>
          </a:prstGeom>
        </p:spPr>
        <p:txBody>
          <a:bodyPr wrap="square">
            <a:spAutoFit/>
          </a:bodyPr>
          <a:lstStyle/>
          <a:p>
            <a:r>
              <a:rPr lang="en-MY" dirty="0">
                <a:latin typeface="Times New Roman" pitchFamily="18" charset="0"/>
                <a:cs typeface="Times New Roman" pitchFamily="18" charset="0"/>
              </a:rPr>
              <a:t>Incidence </a:t>
            </a:r>
            <a:r>
              <a:rPr lang="en-MY" dirty="0" smtClean="0">
                <a:latin typeface="Times New Roman" pitchFamily="18" charset="0"/>
                <a:cs typeface="Times New Roman" pitchFamily="18" charset="0"/>
              </a:rPr>
              <a:t>rate of disease in </a:t>
            </a:r>
            <a:r>
              <a:rPr lang="en-MY" dirty="0">
                <a:latin typeface="Times New Roman" pitchFamily="18" charset="0"/>
                <a:cs typeface="Times New Roman" pitchFamily="18" charset="0"/>
              </a:rPr>
              <a:t>exposed group (r1</a:t>
            </a:r>
            <a:r>
              <a:rPr lang="en-MY" dirty="0" smtClean="0">
                <a:latin typeface="Times New Roman" pitchFamily="18" charset="0"/>
                <a:cs typeface="Times New Roman" pitchFamily="18" charset="0"/>
              </a:rPr>
              <a:t>)  =</a:t>
            </a:r>
            <a:r>
              <a:rPr lang="en-MY" u="sng" dirty="0" smtClean="0">
                <a:latin typeface="Times New Roman" pitchFamily="18" charset="0"/>
                <a:cs typeface="Times New Roman" pitchFamily="18" charset="0"/>
              </a:rPr>
              <a:t>no. of disease among exposed</a:t>
            </a:r>
          </a:p>
          <a:p>
            <a:r>
              <a:rPr lang="en-MY" dirty="0" smtClean="0">
                <a:latin typeface="Times New Roman" pitchFamily="18" charset="0"/>
                <a:cs typeface="Times New Roman" pitchFamily="18" charset="0"/>
              </a:rPr>
              <a:t>                                                                                   </a:t>
            </a:r>
            <a:r>
              <a:rPr lang="en-MY" dirty="0">
                <a:latin typeface="Times New Roman" pitchFamily="18" charset="0"/>
                <a:cs typeface="Times New Roman" pitchFamily="18" charset="0"/>
              </a:rPr>
              <a:t>no. of </a:t>
            </a:r>
            <a:r>
              <a:rPr lang="en-MY" dirty="0" smtClean="0">
                <a:latin typeface="Times New Roman" pitchFamily="18" charset="0"/>
                <a:cs typeface="Times New Roman" pitchFamily="18" charset="0"/>
              </a:rPr>
              <a:t>exposed person </a:t>
            </a:r>
            <a:endParaRPr lang="en-MY" dirty="0">
              <a:latin typeface="Times New Roman" pitchFamily="18" charset="0"/>
              <a:cs typeface="Times New Roman" pitchFamily="18" charset="0"/>
            </a:endParaRPr>
          </a:p>
        </p:txBody>
      </p:sp>
      <p:sp>
        <p:nvSpPr>
          <p:cNvPr id="5" name="Rectangle 4"/>
          <p:cNvSpPr/>
          <p:nvPr/>
        </p:nvSpPr>
        <p:spPr>
          <a:xfrm>
            <a:off x="54959" y="5445224"/>
            <a:ext cx="9104211" cy="923330"/>
          </a:xfrm>
          <a:prstGeom prst="rect">
            <a:avLst/>
          </a:prstGeom>
        </p:spPr>
        <p:txBody>
          <a:bodyPr wrap="square">
            <a:spAutoFit/>
          </a:bodyPr>
          <a:lstStyle/>
          <a:p>
            <a:r>
              <a:rPr lang="en-MY" dirty="0">
                <a:latin typeface="Times New Roman" pitchFamily="18" charset="0"/>
                <a:cs typeface="Times New Roman" pitchFamily="18" charset="0"/>
              </a:rPr>
              <a:t>Incidence </a:t>
            </a:r>
            <a:r>
              <a:rPr lang="en-MY" dirty="0" smtClean="0">
                <a:latin typeface="Times New Roman" pitchFamily="18" charset="0"/>
                <a:cs typeface="Times New Roman" pitchFamily="18" charset="0"/>
              </a:rPr>
              <a:t>rate of </a:t>
            </a:r>
            <a:r>
              <a:rPr lang="en-MY" dirty="0">
                <a:latin typeface="Times New Roman" pitchFamily="18" charset="0"/>
                <a:cs typeface="Times New Roman" pitchFamily="18" charset="0"/>
              </a:rPr>
              <a:t>disease in </a:t>
            </a:r>
            <a:r>
              <a:rPr lang="en-MY" dirty="0" smtClean="0">
                <a:latin typeface="Times New Roman" pitchFamily="18" charset="0"/>
                <a:cs typeface="Times New Roman" pitchFamily="18" charset="0"/>
              </a:rPr>
              <a:t> un exposed </a:t>
            </a:r>
            <a:r>
              <a:rPr lang="en-MY" dirty="0">
                <a:latin typeface="Times New Roman" pitchFamily="18" charset="0"/>
                <a:cs typeface="Times New Roman" pitchFamily="18" charset="0"/>
              </a:rPr>
              <a:t>group (</a:t>
            </a:r>
            <a:r>
              <a:rPr lang="en-MY" dirty="0" smtClean="0">
                <a:latin typeface="Times New Roman" pitchFamily="18" charset="0"/>
                <a:cs typeface="Times New Roman" pitchFamily="18" charset="0"/>
              </a:rPr>
              <a:t>r0) =</a:t>
            </a:r>
            <a:r>
              <a:rPr lang="en-MY" u="sng" dirty="0">
                <a:latin typeface="Times New Roman" pitchFamily="18" charset="0"/>
                <a:cs typeface="Times New Roman" pitchFamily="18" charset="0"/>
              </a:rPr>
              <a:t>no. of disease among </a:t>
            </a:r>
            <a:r>
              <a:rPr lang="en-MY" u="sng" dirty="0" smtClean="0">
                <a:latin typeface="Times New Roman" pitchFamily="18" charset="0"/>
                <a:cs typeface="Times New Roman" pitchFamily="18" charset="0"/>
              </a:rPr>
              <a:t>un exposed</a:t>
            </a:r>
            <a:endParaRPr lang="en-MY" u="sng" dirty="0">
              <a:latin typeface="Times New Roman" pitchFamily="18" charset="0"/>
              <a:cs typeface="Times New Roman" pitchFamily="18" charset="0"/>
            </a:endParaRPr>
          </a:p>
          <a:p>
            <a:r>
              <a:rPr lang="en-MY" dirty="0">
                <a:latin typeface="Times New Roman" pitchFamily="18" charset="0"/>
                <a:cs typeface="Times New Roman" pitchFamily="18" charset="0"/>
              </a:rPr>
              <a:t>                                                                                   no. of </a:t>
            </a:r>
            <a:r>
              <a:rPr lang="en-MY" dirty="0" smtClean="0">
                <a:latin typeface="Times New Roman" pitchFamily="18" charset="0"/>
                <a:cs typeface="Times New Roman" pitchFamily="18" charset="0"/>
              </a:rPr>
              <a:t>un exposed </a:t>
            </a:r>
            <a:r>
              <a:rPr lang="en-MY" dirty="0">
                <a:latin typeface="Times New Roman" pitchFamily="18" charset="0"/>
                <a:cs typeface="Times New Roman" pitchFamily="18" charset="0"/>
              </a:rPr>
              <a:t>person </a:t>
            </a:r>
          </a:p>
          <a:p>
            <a:endParaRPr lang="en-MY" dirty="0">
              <a:latin typeface="Times New Roman" pitchFamily="18" charset="0"/>
              <a:cs typeface="Times New Roman" pitchFamily="18" charset="0"/>
            </a:endParaRPr>
          </a:p>
        </p:txBody>
      </p:sp>
      <p:sp>
        <p:nvSpPr>
          <p:cNvPr id="6" name="Rectangle 5"/>
          <p:cNvSpPr/>
          <p:nvPr/>
        </p:nvSpPr>
        <p:spPr>
          <a:xfrm>
            <a:off x="4383487" y="3244334"/>
            <a:ext cx="377026" cy="369332"/>
          </a:xfrm>
          <a:prstGeom prst="rect">
            <a:avLst/>
          </a:prstGeom>
        </p:spPr>
        <p:txBody>
          <a:bodyPr wrap="none">
            <a:spAutoFit/>
          </a:bodyPr>
          <a:lstStyle/>
          <a:p>
            <a:r>
              <a:rPr lang="en-MY" dirty="0">
                <a:latin typeface="Times New Roman" pitchFamily="18" charset="0"/>
                <a:cs typeface="Times New Roman" pitchFamily="18" charset="0"/>
              </a:rPr>
              <a:t>r0</a:t>
            </a:r>
            <a:endParaRPr lang="en-MY" dirty="0"/>
          </a:p>
        </p:txBody>
      </p:sp>
      <p:sp>
        <p:nvSpPr>
          <p:cNvPr id="7" name="Right Arrow 6"/>
          <p:cNvSpPr/>
          <p:nvPr/>
        </p:nvSpPr>
        <p:spPr>
          <a:xfrm>
            <a:off x="7308304" y="6237312"/>
            <a:ext cx="133844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8" name="Date Placeholder 7"/>
          <p:cNvSpPr>
            <a:spLocks noGrp="1"/>
          </p:cNvSpPr>
          <p:nvPr>
            <p:ph type="dt" sz="half" idx="10"/>
          </p:nvPr>
        </p:nvSpPr>
        <p:spPr/>
        <p:txBody>
          <a:bodyPr/>
          <a:lstStyle/>
          <a:p>
            <a:fld id="{90337BAD-DDDC-4EBF-9F90-0D85F45D284A}" type="datetime1">
              <a:rPr lang="en-US" smtClean="0"/>
              <a:t>12/12/2020</a:t>
            </a:fld>
            <a:endParaRPr lang="en-MY"/>
          </a:p>
        </p:txBody>
      </p:sp>
    </p:spTree>
    <p:extLst>
      <p:ext uri="{BB962C8B-B14F-4D97-AF65-F5344CB8AC3E}">
        <p14:creationId xmlns:p14="http://schemas.microsoft.com/office/powerpoint/2010/main" val="1644655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337" y="1354217"/>
            <a:ext cx="6769000" cy="302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ight Arrow 8"/>
          <p:cNvSpPr/>
          <p:nvPr/>
        </p:nvSpPr>
        <p:spPr>
          <a:xfrm>
            <a:off x="7308850" y="6092825"/>
            <a:ext cx="1590675"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b="1" dirty="0"/>
          </a:p>
        </p:txBody>
      </p:sp>
      <p:sp>
        <p:nvSpPr>
          <p:cNvPr id="8" name="Rectangle 7"/>
          <p:cNvSpPr/>
          <p:nvPr/>
        </p:nvSpPr>
        <p:spPr>
          <a:xfrm>
            <a:off x="2771800" y="5301208"/>
            <a:ext cx="1638919" cy="461665"/>
          </a:xfrm>
          <a:prstGeom prst="rect">
            <a:avLst/>
          </a:prstGeom>
        </p:spPr>
        <p:txBody>
          <a:bodyPr wrap="square">
            <a:spAutoFit/>
          </a:bodyPr>
          <a:lstStyle/>
          <a:p>
            <a:r>
              <a:rPr lang="en-US" sz="2400" b="1" dirty="0">
                <a:solidFill>
                  <a:srgbClr val="FF0000"/>
                </a:solidFill>
              </a:rPr>
              <a:t>?????</a:t>
            </a:r>
            <a:endParaRPr lang="en-MY" sz="2400" b="1" dirty="0">
              <a:solidFill>
                <a:srgbClr val="FF0000"/>
              </a:solidFill>
            </a:endParaRPr>
          </a:p>
        </p:txBody>
      </p:sp>
      <p:sp>
        <p:nvSpPr>
          <p:cNvPr id="10" name="Rectangle 9"/>
          <p:cNvSpPr/>
          <p:nvPr/>
        </p:nvSpPr>
        <p:spPr>
          <a:xfrm>
            <a:off x="3842295" y="5757992"/>
            <a:ext cx="1638919" cy="461665"/>
          </a:xfrm>
          <a:prstGeom prst="rect">
            <a:avLst/>
          </a:prstGeom>
        </p:spPr>
        <p:txBody>
          <a:bodyPr wrap="square">
            <a:spAutoFit/>
          </a:bodyPr>
          <a:lstStyle/>
          <a:p>
            <a:r>
              <a:rPr lang="en-US" sz="2400" b="1" dirty="0">
                <a:solidFill>
                  <a:srgbClr val="FF0000"/>
                </a:solidFill>
              </a:rPr>
              <a:t>?????</a:t>
            </a:r>
            <a:endParaRPr lang="en-MY" sz="2400" b="1" dirty="0">
              <a:solidFill>
                <a:srgbClr val="FF0000"/>
              </a:solidFill>
            </a:endParaRPr>
          </a:p>
        </p:txBody>
      </p:sp>
      <p:sp>
        <p:nvSpPr>
          <p:cNvPr id="11" name="Rectangle 10"/>
          <p:cNvSpPr/>
          <p:nvPr/>
        </p:nvSpPr>
        <p:spPr>
          <a:xfrm>
            <a:off x="5004048" y="6156153"/>
            <a:ext cx="1638919" cy="461665"/>
          </a:xfrm>
          <a:prstGeom prst="rect">
            <a:avLst/>
          </a:prstGeom>
        </p:spPr>
        <p:txBody>
          <a:bodyPr wrap="square">
            <a:spAutoFit/>
          </a:bodyPr>
          <a:lstStyle/>
          <a:p>
            <a:r>
              <a:rPr lang="en-US" sz="2400" b="1" dirty="0">
                <a:solidFill>
                  <a:srgbClr val="FF0000"/>
                </a:solidFill>
              </a:rPr>
              <a:t>?????</a:t>
            </a:r>
            <a:endParaRPr lang="en-MY" sz="2400" b="1" dirty="0">
              <a:solidFill>
                <a:srgbClr val="FF0000"/>
              </a:solidFill>
            </a:endParaRPr>
          </a:p>
        </p:txBody>
      </p:sp>
      <p:sp>
        <p:nvSpPr>
          <p:cNvPr id="2" name="Rectangle 1"/>
          <p:cNvSpPr/>
          <p:nvPr/>
        </p:nvSpPr>
        <p:spPr>
          <a:xfrm>
            <a:off x="324337" y="4422033"/>
            <a:ext cx="6858000" cy="369332"/>
          </a:xfrm>
          <a:prstGeom prst="rect">
            <a:avLst/>
          </a:prstGeom>
        </p:spPr>
        <p:txBody>
          <a:bodyPr wrap="square">
            <a:spAutoFit/>
          </a:bodyPr>
          <a:lstStyle/>
          <a:p>
            <a:r>
              <a:rPr lang="en-MY" b="1" dirty="0">
                <a:solidFill>
                  <a:srgbClr val="FF0000"/>
                </a:solidFill>
              </a:rPr>
              <a:t>Can we conclude, that smoking is a risk factor for </a:t>
            </a:r>
            <a:r>
              <a:rPr lang="en-MY" b="1" dirty="0" err="1">
                <a:solidFill>
                  <a:srgbClr val="FF0000"/>
                </a:solidFill>
              </a:rPr>
              <a:t>Ca</a:t>
            </a:r>
            <a:r>
              <a:rPr lang="en-MY" b="1" dirty="0">
                <a:solidFill>
                  <a:srgbClr val="FF0000"/>
                </a:solidFill>
              </a:rPr>
              <a:t>  </a:t>
            </a:r>
            <a:r>
              <a:rPr lang="en-MY" b="1" dirty="0" smtClean="0">
                <a:solidFill>
                  <a:srgbClr val="FF0000"/>
                </a:solidFill>
              </a:rPr>
              <a:t>pancreas    </a:t>
            </a:r>
            <a:r>
              <a:rPr lang="en-MY" b="1" dirty="0">
                <a:solidFill>
                  <a:srgbClr val="FF0000"/>
                </a:solidFill>
              </a:rPr>
              <a:t> </a:t>
            </a:r>
          </a:p>
        </p:txBody>
      </p:sp>
      <p:sp>
        <p:nvSpPr>
          <p:cNvPr id="3" name="Rectangle 2"/>
          <p:cNvSpPr/>
          <p:nvPr/>
        </p:nvSpPr>
        <p:spPr>
          <a:xfrm>
            <a:off x="179512" y="0"/>
            <a:ext cx="8964487" cy="1354217"/>
          </a:xfrm>
          <a:prstGeom prst="rect">
            <a:avLst/>
          </a:prstGeom>
        </p:spPr>
        <p:txBody>
          <a:bodyPr wrap="square">
            <a:spAutoFit/>
          </a:bodyPr>
          <a:lstStyle/>
          <a:p>
            <a:r>
              <a:rPr lang="en-MY" dirty="0">
                <a:solidFill>
                  <a:srgbClr val="CC0099"/>
                </a:solidFill>
                <a:latin typeface="Times New Roman" pitchFamily="18" charset="0"/>
                <a:cs typeface="Times New Roman" pitchFamily="18" charset="0"/>
              </a:rPr>
              <a:t>Example: </a:t>
            </a:r>
            <a:endParaRPr lang="en-MY" dirty="0"/>
          </a:p>
          <a:p>
            <a:r>
              <a:rPr lang="en-MY" sz="1600" dirty="0"/>
              <a:t>A study done to see if  smoking is a risk factor for cancer of the pancreas .A sample of 90,049 individuals was  chosen ,of them </a:t>
            </a:r>
            <a:r>
              <a:rPr lang="en-US" sz="1600" dirty="0"/>
              <a:t>27,042</a:t>
            </a:r>
            <a:r>
              <a:rPr lang="en-MY" sz="1600" dirty="0"/>
              <a:t> were smokers, the remaining were not. Both groups were  followed for one year, 42and 7, cases of CA pancreas was detected in  smoker and  non smoker group respectively </a:t>
            </a:r>
            <a:endParaRPr lang="en-MY" sz="1600" dirty="0" smtClean="0"/>
          </a:p>
          <a:p>
            <a:r>
              <a:rPr lang="en-MY" sz="1600" dirty="0" smtClean="0"/>
              <a:t>.</a:t>
            </a:r>
            <a:r>
              <a:rPr lang="en-MY" sz="1600" dirty="0">
                <a:solidFill>
                  <a:srgbClr val="FF0000"/>
                </a:solidFill>
              </a:rPr>
              <a:t>Can we conclude, that smoking is a risk factor for </a:t>
            </a:r>
            <a:r>
              <a:rPr lang="en-MY" sz="1600" dirty="0" err="1">
                <a:solidFill>
                  <a:srgbClr val="FF0000"/>
                </a:solidFill>
              </a:rPr>
              <a:t>Ca</a:t>
            </a:r>
            <a:r>
              <a:rPr lang="en-MY" sz="1600" dirty="0">
                <a:solidFill>
                  <a:srgbClr val="FF0000"/>
                </a:solidFill>
              </a:rPr>
              <a:t>  pancreas </a:t>
            </a:r>
          </a:p>
        </p:txBody>
      </p:sp>
      <p:sp>
        <p:nvSpPr>
          <p:cNvPr id="4" name="Rectangle 3"/>
          <p:cNvSpPr/>
          <p:nvPr/>
        </p:nvSpPr>
        <p:spPr>
          <a:xfrm>
            <a:off x="389927" y="5116542"/>
            <a:ext cx="2302362" cy="369332"/>
          </a:xfrm>
          <a:prstGeom prst="rect">
            <a:avLst/>
          </a:prstGeom>
        </p:spPr>
        <p:txBody>
          <a:bodyPr wrap="none">
            <a:spAutoFit/>
          </a:bodyPr>
          <a:lstStyle/>
          <a:p>
            <a:r>
              <a:rPr lang="en-MY" b="1" dirty="0" smtClean="0">
                <a:solidFill>
                  <a:srgbClr val="FF0000"/>
                </a:solidFill>
              </a:rPr>
              <a:t>Measurements  </a:t>
            </a:r>
            <a:r>
              <a:rPr lang="en-MY" b="1" dirty="0">
                <a:solidFill>
                  <a:srgbClr val="FF0000"/>
                </a:solidFill>
              </a:rPr>
              <a:t>of risk</a:t>
            </a:r>
          </a:p>
        </p:txBody>
      </p:sp>
      <p:sp>
        <p:nvSpPr>
          <p:cNvPr id="5" name="Date Placeholder 4"/>
          <p:cNvSpPr>
            <a:spLocks noGrp="1"/>
          </p:cNvSpPr>
          <p:nvPr>
            <p:ph type="dt" sz="half" idx="10"/>
          </p:nvPr>
        </p:nvSpPr>
        <p:spPr/>
        <p:txBody>
          <a:bodyPr/>
          <a:lstStyle/>
          <a:p>
            <a:fld id="{A24C8ACD-117D-4FC9-A226-C3A92962F5E9}" type="datetime1">
              <a:rPr lang="en-US" smtClean="0"/>
              <a:t>12/12/2020</a:t>
            </a:fld>
            <a:endParaRPr lang="en-MY"/>
          </a:p>
        </p:txBody>
      </p:sp>
      <p:sp>
        <p:nvSpPr>
          <p:cNvPr id="6" name="Slide Number Placeholder 5"/>
          <p:cNvSpPr>
            <a:spLocks noGrp="1"/>
          </p:cNvSpPr>
          <p:nvPr>
            <p:ph type="sldNum" sz="quarter" idx="12"/>
          </p:nvPr>
        </p:nvSpPr>
        <p:spPr/>
        <p:txBody>
          <a:bodyPr/>
          <a:lstStyle/>
          <a:p>
            <a:fld id="{1225633F-D81C-4468-AFB9-9B1175837F85}" type="slidenum">
              <a:rPr lang="en-MY" smtClean="0"/>
              <a:t>16</a:t>
            </a:fld>
            <a:endParaRPr lang="en-MY"/>
          </a:p>
        </p:txBody>
      </p:sp>
    </p:spTree>
    <p:extLst>
      <p:ext uri="{BB962C8B-B14F-4D97-AF65-F5344CB8AC3E}">
        <p14:creationId xmlns:p14="http://schemas.microsoft.com/office/powerpoint/2010/main" val="415353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8EB6CF24-18F7-4CF6-B00E-27B5E63BE67F}" type="slidenum">
              <a:rPr lang="ar-SA" smtClean="0"/>
              <a:pPr eaLnBrk="1" hangingPunct="1"/>
              <a:t>17</a:t>
            </a:fld>
            <a:endParaRPr lang="en-US" smtClean="0"/>
          </a:p>
        </p:txBody>
      </p:sp>
      <p:sp>
        <p:nvSpPr>
          <p:cNvPr id="38915" name="Rectangle 2"/>
          <p:cNvSpPr>
            <a:spLocks noChangeArrowheads="1"/>
          </p:cNvSpPr>
          <p:nvPr/>
        </p:nvSpPr>
        <p:spPr bwMode="auto">
          <a:xfrm>
            <a:off x="827088" y="250825"/>
            <a:ext cx="20462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MY" sz="2400" dirty="0">
                <a:solidFill>
                  <a:srgbClr val="C00000"/>
                </a:solidFill>
                <a:latin typeface="Times New Roman" pitchFamily="18" charset="0"/>
                <a:cs typeface="Times New Roman" pitchFamily="18" charset="0"/>
              </a:rPr>
              <a:t>Risk estimates </a:t>
            </a:r>
          </a:p>
        </p:txBody>
      </p:sp>
      <p:sp>
        <p:nvSpPr>
          <p:cNvPr id="38916" name="Rectangle 3"/>
          <p:cNvSpPr>
            <a:spLocks noChangeArrowheads="1"/>
          </p:cNvSpPr>
          <p:nvPr/>
        </p:nvSpPr>
        <p:spPr bwMode="auto">
          <a:xfrm>
            <a:off x="611188" y="768350"/>
            <a:ext cx="83534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200" dirty="0">
                <a:latin typeface="Times New Roman" pitchFamily="18" charset="0"/>
                <a:cs typeface="Times New Roman" pitchFamily="18" charset="0"/>
              </a:rPr>
              <a:t>To estimate risk of event to occur when exposed to a risk factor. </a:t>
            </a:r>
          </a:p>
          <a:p>
            <a:r>
              <a:rPr lang="en-MY" sz="2200" dirty="0">
                <a:latin typeface="Times New Roman" pitchFamily="18" charset="0"/>
                <a:cs typeface="Times New Roman" pitchFamily="18" charset="0"/>
              </a:rPr>
              <a:t>Relative risk (RR) </a:t>
            </a:r>
          </a:p>
        </p:txBody>
      </p:sp>
      <p:sp>
        <p:nvSpPr>
          <p:cNvPr id="38917" name="Rectangle 4"/>
          <p:cNvSpPr>
            <a:spLocks noChangeArrowheads="1"/>
          </p:cNvSpPr>
          <p:nvPr/>
        </p:nvSpPr>
        <p:spPr bwMode="auto">
          <a:xfrm>
            <a:off x="221121" y="1537791"/>
            <a:ext cx="8748464"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MY" sz="2400" dirty="0">
                <a:solidFill>
                  <a:srgbClr val="C00000"/>
                </a:solidFill>
                <a:latin typeface="Times New Roman" pitchFamily="18" charset="0"/>
                <a:cs typeface="Times New Roman" pitchFamily="18" charset="0"/>
              </a:rPr>
              <a:t>Relative risk </a:t>
            </a:r>
          </a:p>
          <a:p>
            <a:r>
              <a:rPr lang="en-MY" sz="2200" dirty="0">
                <a:latin typeface="Times New Roman" pitchFamily="18" charset="0"/>
                <a:cs typeface="Times New Roman" pitchFamily="18" charset="0"/>
              </a:rPr>
              <a:t>RR=  </a:t>
            </a:r>
            <a:r>
              <a:rPr lang="en-MY" sz="2200" u="sng" dirty="0">
                <a:latin typeface="Times New Roman" pitchFamily="18" charset="0"/>
                <a:cs typeface="Times New Roman" pitchFamily="18" charset="0"/>
              </a:rPr>
              <a:t>a/(</a:t>
            </a:r>
            <a:r>
              <a:rPr lang="en-MY" sz="2200" u="sng" dirty="0" err="1">
                <a:latin typeface="Times New Roman" pitchFamily="18" charset="0"/>
                <a:cs typeface="Times New Roman" pitchFamily="18" charset="0"/>
              </a:rPr>
              <a:t>a+b</a:t>
            </a:r>
            <a:r>
              <a:rPr lang="en-MY" sz="2200" u="sng" dirty="0">
                <a:latin typeface="Times New Roman" pitchFamily="18" charset="0"/>
                <a:cs typeface="Times New Roman" pitchFamily="18" charset="0"/>
              </a:rPr>
              <a:t>)</a:t>
            </a:r>
          </a:p>
          <a:p>
            <a:r>
              <a:rPr lang="en-MY" sz="2200" dirty="0">
                <a:latin typeface="Times New Roman" pitchFamily="18" charset="0"/>
                <a:cs typeface="Times New Roman" pitchFamily="18" charset="0"/>
              </a:rPr>
              <a:t>             c/(</a:t>
            </a:r>
            <a:r>
              <a:rPr lang="en-MY" sz="2200" dirty="0" err="1">
                <a:latin typeface="Times New Roman" pitchFamily="18" charset="0"/>
                <a:cs typeface="Times New Roman" pitchFamily="18" charset="0"/>
              </a:rPr>
              <a:t>c+d</a:t>
            </a:r>
            <a:r>
              <a:rPr lang="en-MY" sz="2200" dirty="0">
                <a:latin typeface="Times New Roman" pitchFamily="18" charset="0"/>
                <a:cs typeface="Times New Roman" pitchFamily="18" charset="0"/>
              </a:rPr>
              <a:t>) </a:t>
            </a:r>
          </a:p>
          <a:p>
            <a:r>
              <a:rPr lang="en-MY" sz="2200" dirty="0">
                <a:latin typeface="Times New Roman" pitchFamily="18" charset="0"/>
                <a:cs typeface="Times New Roman" pitchFamily="18" charset="0"/>
              </a:rPr>
              <a:t>Used in cohort study </a:t>
            </a:r>
          </a:p>
          <a:p>
            <a:r>
              <a:rPr lang="en-MY" sz="2200" dirty="0">
                <a:latin typeface="Times New Roman" pitchFamily="18" charset="0"/>
                <a:cs typeface="Times New Roman" pitchFamily="18" charset="0"/>
              </a:rPr>
              <a:t>The risk is the relative incidence in the exposed and non exposed </a:t>
            </a:r>
            <a:r>
              <a:rPr lang="en-MY" sz="2400" dirty="0">
                <a:latin typeface="Times New Roman" pitchFamily="18" charset="0"/>
                <a:cs typeface="Times New Roman" pitchFamily="18" charset="0"/>
              </a:rPr>
              <a:t>group </a:t>
            </a:r>
          </a:p>
        </p:txBody>
      </p:sp>
      <p:sp>
        <p:nvSpPr>
          <p:cNvPr id="38919" name="Rectangle 1"/>
          <p:cNvSpPr>
            <a:spLocks noChangeArrowheads="1"/>
          </p:cNvSpPr>
          <p:nvPr/>
        </p:nvSpPr>
        <p:spPr bwMode="auto">
          <a:xfrm>
            <a:off x="621350" y="3392144"/>
            <a:ext cx="6553200" cy="830262"/>
          </a:xfrm>
          <a:prstGeom prst="rect">
            <a:avLst/>
          </a:prstGeom>
          <a:solidFill>
            <a:srgbClr val="8EFCE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dirty="0">
                <a:latin typeface="Times New Roman" pitchFamily="18" charset="0"/>
                <a:cs typeface="Times New Roman" pitchFamily="18" charset="0"/>
              </a:rPr>
              <a:t>RR =      </a:t>
            </a:r>
            <a:r>
              <a:rPr lang="en-MY" sz="2400" u="sng" dirty="0">
                <a:latin typeface="Times New Roman" pitchFamily="18" charset="0"/>
                <a:cs typeface="Times New Roman" pitchFamily="18" charset="0"/>
              </a:rPr>
              <a:t>proportion of disease in exposed group </a:t>
            </a:r>
          </a:p>
          <a:p>
            <a:r>
              <a:rPr lang="en-MY" sz="2400" dirty="0">
                <a:latin typeface="Times New Roman" pitchFamily="18" charset="0"/>
                <a:cs typeface="Times New Roman" pitchFamily="18" charset="0"/>
              </a:rPr>
              <a:t>              proportion of disease in unexposed group </a:t>
            </a:r>
          </a:p>
        </p:txBody>
      </p:sp>
      <p:sp>
        <p:nvSpPr>
          <p:cNvPr id="2" name="Date Placeholder 1"/>
          <p:cNvSpPr>
            <a:spLocks noGrp="1"/>
          </p:cNvSpPr>
          <p:nvPr>
            <p:ph type="dt" sz="half" idx="10"/>
          </p:nvPr>
        </p:nvSpPr>
        <p:spPr/>
        <p:txBody>
          <a:bodyPr/>
          <a:lstStyle/>
          <a:p>
            <a:fld id="{04E1040A-1BF2-4BA9-A72A-B5FA6AAD38A2}" type="datetime1">
              <a:rPr lang="en-US" smtClean="0"/>
              <a:t>12/12/2020</a:t>
            </a:fld>
            <a:endParaRPr lang="en-MY"/>
          </a:p>
        </p:txBody>
      </p:sp>
    </p:spTree>
    <p:extLst>
      <p:ext uri="{BB962C8B-B14F-4D97-AF65-F5344CB8AC3E}">
        <p14:creationId xmlns:p14="http://schemas.microsoft.com/office/powerpoint/2010/main" val="27566296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44450"/>
            <a:ext cx="6769000" cy="302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63" name="Rectangle 1"/>
          <p:cNvSpPr>
            <a:spLocks noChangeArrowheads="1"/>
          </p:cNvSpPr>
          <p:nvPr/>
        </p:nvSpPr>
        <p:spPr bwMode="auto">
          <a:xfrm>
            <a:off x="20638" y="2997199"/>
            <a:ext cx="865581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MY" sz="2400" dirty="0" smtClean="0">
                <a:solidFill>
                  <a:srgbClr val="FF0000"/>
                </a:solidFill>
                <a:latin typeface="Times New Roman" pitchFamily="18" charset="0"/>
                <a:cs typeface="Times New Roman" pitchFamily="18" charset="0"/>
              </a:rPr>
              <a:t>Relative Risk </a:t>
            </a:r>
            <a:r>
              <a:rPr lang="en-MY" sz="2400" dirty="0">
                <a:latin typeface="Times New Roman" pitchFamily="18" charset="0"/>
                <a:cs typeface="Times New Roman" pitchFamily="18" charset="0"/>
              </a:rPr>
              <a:t>= </a:t>
            </a:r>
            <a:r>
              <a:rPr lang="en-MY" sz="2400" u="sng" dirty="0">
                <a:latin typeface="Times New Roman" pitchFamily="18" charset="0"/>
                <a:cs typeface="Times New Roman" pitchFamily="18" charset="0"/>
              </a:rPr>
              <a:t>Incidence </a:t>
            </a:r>
            <a:r>
              <a:rPr lang="en-MY" sz="2400" u="sng" dirty="0" smtClean="0">
                <a:latin typeface="Times New Roman" pitchFamily="18" charset="0"/>
                <a:cs typeface="Times New Roman" pitchFamily="18" charset="0"/>
              </a:rPr>
              <a:t>rate of disease  </a:t>
            </a:r>
            <a:r>
              <a:rPr lang="en-MY" sz="2400" u="sng" dirty="0">
                <a:latin typeface="Times New Roman" pitchFamily="18" charset="0"/>
                <a:cs typeface="Times New Roman" pitchFamily="18" charset="0"/>
              </a:rPr>
              <a:t>in exposed group (r1)</a:t>
            </a:r>
          </a:p>
          <a:p>
            <a:r>
              <a:rPr lang="en-MY" sz="2400" dirty="0">
                <a:latin typeface="Times New Roman" pitchFamily="18" charset="0"/>
                <a:cs typeface="Times New Roman" pitchFamily="18" charset="0"/>
              </a:rPr>
              <a:t>                    </a:t>
            </a:r>
            <a:r>
              <a:rPr lang="en-MY" sz="2400" dirty="0" smtClean="0">
                <a:latin typeface="Times New Roman" pitchFamily="18" charset="0"/>
                <a:cs typeface="Times New Roman" pitchFamily="18" charset="0"/>
              </a:rPr>
              <a:t>     </a:t>
            </a:r>
            <a:r>
              <a:rPr lang="en-MY" sz="2400" dirty="0">
                <a:latin typeface="Times New Roman" pitchFamily="18" charset="0"/>
                <a:cs typeface="Times New Roman" pitchFamily="18" charset="0"/>
              </a:rPr>
              <a:t>Incidence </a:t>
            </a:r>
            <a:r>
              <a:rPr lang="en-MY" sz="2400" dirty="0" smtClean="0">
                <a:latin typeface="Times New Roman" pitchFamily="18" charset="0"/>
                <a:cs typeface="Times New Roman" pitchFamily="18" charset="0"/>
              </a:rPr>
              <a:t>rate of disease  </a:t>
            </a:r>
            <a:r>
              <a:rPr lang="en-MY" sz="2400" dirty="0">
                <a:latin typeface="Times New Roman" pitchFamily="18" charset="0"/>
                <a:cs typeface="Times New Roman" pitchFamily="18" charset="0"/>
              </a:rPr>
              <a:t>in unexposed group (r0)</a:t>
            </a:r>
          </a:p>
        </p:txBody>
      </p:sp>
      <p:sp>
        <p:nvSpPr>
          <p:cNvPr id="40964" name="Rectangle 2"/>
          <p:cNvSpPr>
            <a:spLocks noChangeArrowheads="1"/>
          </p:cNvSpPr>
          <p:nvPr/>
        </p:nvSpPr>
        <p:spPr bwMode="auto">
          <a:xfrm>
            <a:off x="225425" y="3860800"/>
            <a:ext cx="2762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dirty="0">
                <a:latin typeface="Times New Roman" pitchFamily="18" charset="0"/>
                <a:cs typeface="Times New Roman" pitchFamily="18" charset="0"/>
              </a:rPr>
              <a:t>RR = 1.5/0.1 = 15</a:t>
            </a:r>
            <a:endParaRPr lang="en-MY" sz="3600" b="1" dirty="0">
              <a:latin typeface="Times New Roman" pitchFamily="18" charset="0"/>
              <a:cs typeface="Times New Roman" pitchFamily="18" charset="0"/>
            </a:endParaRPr>
          </a:p>
        </p:txBody>
      </p:sp>
      <p:sp>
        <p:nvSpPr>
          <p:cNvPr id="40965" name="Rectangle 4"/>
          <p:cNvSpPr>
            <a:spLocks noChangeArrowheads="1"/>
          </p:cNvSpPr>
          <p:nvPr/>
        </p:nvSpPr>
        <p:spPr bwMode="auto">
          <a:xfrm>
            <a:off x="433388" y="4437063"/>
            <a:ext cx="8243068" cy="1200150"/>
          </a:xfrm>
          <a:prstGeom prst="rect">
            <a:avLst/>
          </a:prstGeom>
          <a:gradFill rotWithShape="0">
            <a:gsLst>
              <a:gs pos="0">
                <a:srgbClr val="5E9EFF"/>
              </a:gs>
              <a:gs pos="39999">
                <a:srgbClr val="85C2FF"/>
              </a:gs>
              <a:gs pos="70000">
                <a:srgbClr val="C4D6EB"/>
              </a:gs>
              <a:gs pos="100000">
                <a:srgbClr val="FFEBFA"/>
              </a:gs>
            </a:gsLst>
            <a:lin ang="5400000"/>
          </a:gra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MY" sz="2400" b="1" dirty="0">
                <a:latin typeface="Times New Roman" pitchFamily="18" charset="0"/>
                <a:cs typeface="Times New Roman" pitchFamily="18" charset="0"/>
              </a:rPr>
              <a:t>The RR of 15</a:t>
            </a:r>
            <a:r>
              <a:rPr lang="en-MY" sz="2400" b="1" dirty="0">
                <a:solidFill>
                  <a:srgbClr val="3399FF"/>
                </a:solidFill>
                <a:latin typeface="Times New Roman" pitchFamily="18" charset="0"/>
                <a:cs typeface="Times New Roman" pitchFamily="18" charset="0"/>
              </a:rPr>
              <a:t> </a:t>
            </a:r>
            <a:r>
              <a:rPr lang="en-MY" sz="2400" b="1" dirty="0">
                <a:latin typeface="Times New Roman" pitchFamily="18" charset="0"/>
                <a:cs typeface="Times New Roman" pitchFamily="18" charset="0"/>
              </a:rPr>
              <a:t>indicates</a:t>
            </a:r>
            <a:r>
              <a:rPr lang="en-MY" sz="2400" dirty="0">
                <a:latin typeface="Times New Roman" pitchFamily="18" charset="0"/>
                <a:cs typeface="Times New Roman" pitchFamily="18" charset="0"/>
              </a:rPr>
              <a:t> </a:t>
            </a:r>
            <a:r>
              <a:rPr lang="en-MY" sz="2400" b="1" dirty="0">
                <a:latin typeface="Times New Roman" pitchFamily="18" charset="0"/>
                <a:cs typeface="Times New Roman" pitchFamily="18" charset="0"/>
              </a:rPr>
              <a:t>that</a:t>
            </a:r>
            <a:r>
              <a:rPr lang="en-MY" sz="2400" dirty="0">
                <a:latin typeface="Times New Roman" pitchFamily="18" charset="0"/>
                <a:cs typeface="Times New Roman" pitchFamily="18" charset="0"/>
              </a:rPr>
              <a:t> </a:t>
            </a:r>
          </a:p>
          <a:p>
            <a:r>
              <a:rPr lang="en-MY" sz="2400" b="1" dirty="0">
                <a:solidFill>
                  <a:srgbClr val="FF0000"/>
                </a:solidFill>
                <a:latin typeface="Times New Roman" pitchFamily="18" charset="0"/>
                <a:cs typeface="Times New Roman" pitchFamily="18" charset="0"/>
              </a:rPr>
              <a:t>the risk of cancer </a:t>
            </a:r>
            <a:r>
              <a:rPr lang="en-MY" sz="2400" b="1" dirty="0">
                <a:latin typeface="Times New Roman" pitchFamily="18" charset="0"/>
                <a:cs typeface="Times New Roman" pitchFamily="18" charset="0"/>
              </a:rPr>
              <a:t>of the pancreas </a:t>
            </a:r>
            <a:r>
              <a:rPr lang="en-MY" sz="2400" b="1" dirty="0">
                <a:solidFill>
                  <a:srgbClr val="FF0000"/>
                </a:solidFill>
                <a:latin typeface="Times New Roman" pitchFamily="18" charset="0"/>
                <a:cs typeface="Times New Roman" pitchFamily="18" charset="0"/>
              </a:rPr>
              <a:t>is 15 times higher</a:t>
            </a:r>
          </a:p>
          <a:p>
            <a:pPr algn="ctr"/>
            <a:r>
              <a:rPr lang="en-MY" sz="2400" b="1" dirty="0">
                <a:solidFill>
                  <a:srgbClr val="FF0000"/>
                </a:solidFill>
                <a:latin typeface="Times New Roman" pitchFamily="18" charset="0"/>
                <a:cs typeface="Times New Roman" pitchFamily="18" charset="0"/>
              </a:rPr>
              <a:t> </a:t>
            </a:r>
            <a:r>
              <a:rPr lang="en-MY" sz="2400" b="1" dirty="0">
                <a:solidFill>
                  <a:schemeClr val="tx2"/>
                </a:solidFill>
                <a:latin typeface="Times New Roman" pitchFamily="18" charset="0"/>
                <a:cs typeface="Times New Roman" pitchFamily="18" charset="0"/>
              </a:rPr>
              <a:t>among smokers than non-smokers</a:t>
            </a:r>
            <a:r>
              <a:rPr lang="en-MY" dirty="0"/>
              <a:t>.</a:t>
            </a:r>
          </a:p>
        </p:txBody>
      </p:sp>
      <p:sp>
        <p:nvSpPr>
          <p:cNvPr id="40966" name="Rectangle 5"/>
          <p:cNvSpPr>
            <a:spLocks noChangeArrowheads="1"/>
          </p:cNvSpPr>
          <p:nvPr/>
        </p:nvSpPr>
        <p:spPr bwMode="auto">
          <a:xfrm>
            <a:off x="453640" y="5733256"/>
            <a:ext cx="5662612" cy="461963"/>
          </a:xfrm>
          <a:prstGeom prst="rect">
            <a:avLst/>
          </a:prstGeom>
          <a:blipFill dpi="0" rotWithShape="1">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dirty="0">
                <a:latin typeface="Times New Roman" pitchFamily="18" charset="0"/>
                <a:cs typeface="Times New Roman" pitchFamily="18" charset="0"/>
              </a:rPr>
              <a:t>attributable risk can be calculated </a:t>
            </a:r>
            <a:r>
              <a:rPr lang="en-MY" sz="2400" b="1" dirty="0">
                <a:solidFill>
                  <a:srgbClr val="C00000"/>
                </a:solidFill>
                <a:latin typeface="Times New Roman" pitchFamily="18" charset="0"/>
                <a:cs typeface="Times New Roman" pitchFamily="18" charset="0"/>
              </a:rPr>
              <a:t>???</a:t>
            </a:r>
          </a:p>
        </p:txBody>
      </p:sp>
      <p:sp>
        <p:nvSpPr>
          <p:cNvPr id="9" name="Right Arrow 8"/>
          <p:cNvSpPr/>
          <p:nvPr/>
        </p:nvSpPr>
        <p:spPr>
          <a:xfrm>
            <a:off x="7308850" y="6092825"/>
            <a:ext cx="1590675"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b="1" dirty="0"/>
          </a:p>
        </p:txBody>
      </p:sp>
      <p:sp>
        <p:nvSpPr>
          <p:cNvPr id="2" name="Rectangle 1"/>
          <p:cNvSpPr/>
          <p:nvPr/>
        </p:nvSpPr>
        <p:spPr>
          <a:xfrm>
            <a:off x="20638" y="6177023"/>
            <a:ext cx="8295777" cy="369332"/>
          </a:xfrm>
          <a:prstGeom prst="rect">
            <a:avLst/>
          </a:prstGeom>
        </p:spPr>
        <p:txBody>
          <a:bodyPr wrap="square">
            <a:spAutoFit/>
          </a:bodyPr>
          <a:lstStyle/>
          <a:p>
            <a:r>
              <a:rPr lang="en-MY" dirty="0"/>
              <a:t>is the </a:t>
            </a:r>
            <a:r>
              <a:rPr lang="en-MY" b="1" dirty="0"/>
              <a:t>difference in the disease rates</a:t>
            </a:r>
            <a:r>
              <a:rPr lang="en-MY" dirty="0"/>
              <a:t> in exposed and unexposed individuals</a:t>
            </a:r>
          </a:p>
        </p:txBody>
      </p:sp>
      <p:sp>
        <p:nvSpPr>
          <p:cNvPr id="3" name="Date Placeholder 2"/>
          <p:cNvSpPr>
            <a:spLocks noGrp="1"/>
          </p:cNvSpPr>
          <p:nvPr>
            <p:ph type="dt" sz="half" idx="10"/>
          </p:nvPr>
        </p:nvSpPr>
        <p:spPr/>
        <p:txBody>
          <a:bodyPr/>
          <a:lstStyle/>
          <a:p>
            <a:fld id="{A2000E19-9156-448B-8A1D-C5590B6401F4}" type="datetime1">
              <a:rPr lang="en-US" smtClean="0"/>
              <a:t>12/12/2020</a:t>
            </a:fld>
            <a:endParaRPr lang="en-MY"/>
          </a:p>
        </p:txBody>
      </p:sp>
      <p:sp>
        <p:nvSpPr>
          <p:cNvPr id="4" name="Slide Number Placeholder 3"/>
          <p:cNvSpPr>
            <a:spLocks noGrp="1"/>
          </p:cNvSpPr>
          <p:nvPr>
            <p:ph type="sldNum" sz="quarter" idx="12"/>
          </p:nvPr>
        </p:nvSpPr>
        <p:spPr/>
        <p:txBody>
          <a:bodyPr/>
          <a:lstStyle/>
          <a:p>
            <a:fld id="{1225633F-D81C-4468-AFB9-9B1175837F85}" type="slidenum">
              <a:rPr lang="en-MY" smtClean="0"/>
              <a:t>18</a:t>
            </a:fld>
            <a:endParaRPr lang="en-MY"/>
          </a:p>
        </p:txBody>
      </p:sp>
    </p:spTree>
    <p:extLst>
      <p:ext uri="{BB962C8B-B14F-4D97-AF65-F5344CB8AC3E}">
        <p14:creationId xmlns:p14="http://schemas.microsoft.com/office/powerpoint/2010/main" val="415353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48FB2136-BEA5-40FD-BCBD-5508D719781A}" type="slidenum">
              <a:rPr lang="ar-SA" smtClean="0"/>
              <a:pPr eaLnBrk="1" hangingPunct="1"/>
              <a:t>19</a:t>
            </a:fld>
            <a:endParaRPr lang="en-US" smtClean="0"/>
          </a:p>
        </p:txBody>
      </p:sp>
      <p:pic>
        <p:nvPicPr>
          <p:cNvPr id="3993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614879"/>
            <a:ext cx="5472113" cy="2886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941" name="Rectangle 6"/>
          <p:cNvSpPr>
            <a:spLocks noChangeArrowheads="1"/>
          </p:cNvSpPr>
          <p:nvPr/>
        </p:nvSpPr>
        <p:spPr bwMode="auto">
          <a:xfrm>
            <a:off x="5616575" y="876660"/>
            <a:ext cx="3384550" cy="1231106"/>
          </a:xfrm>
          <a:prstGeom prst="rect">
            <a:avLst/>
          </a:prstGeom>
          <a:noFill/>
          <a:ln w="1587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MY" dirty="0"/>
              <a:t> </a:t>
            </a:r>
            <a:r>
              <a:rPr lang="en-MY" sz="1400" dirty="0">
                <a:latin typeface="Times New Roman" pitchFamily="18" charset="0"/>
                <a:cs typeface="Times New Roman" pitchFamily="18" charset="0"/>
              </a:rPr>
              <a:t>the data, taken from a hypothetical </a:t>
            </a:r>
            <a:r>
              <a:rPr lang="en-MY" sz="1400" b="1" dirty="0">
                <a:latin typeface="Times New Roman" pitchFamily="18" charset="0"/>
                <a:cs typeface="Times New Roman" pitchFamily="18" charset="0"/>
              </a:rPr>
              <a:t>cohort </a:t>
            </a:r>
            <a:r>
              <a:rPr lang="en-MY" sz="1400" dirty="0">
                <a:latin typeface="Times New Roman" pitchFamily="18" charset="0"/>
                <a:cs typeface="Times New Roman" pitchFamily="18" charset="0"/>
              </a:rPr>
              <a:t>study</a:t>
            </a:r>
            <a:r>
              <a:rPr lang="en-MY" sz="1400" b="1" dirty="0">
                <a:latin typeface="Times New Roman" pitchFamily="18" charset="0"/>
                <a:cs typeface="Times New Roman" pitchFamily="18" charset="0"/>
              </a:rPr>
              <a:t> to investigate the association between smoking and cancer of the pancreas, </a:t>
            </a:r>
            <a:r>
              <a:rPr lang="en-MY" sz="1400" dirty="0">
                <a:latin typeface="Times New Roman" pitchFamily="18" charset="0"/>
                <a:cs typeface="Times New Roman" pitchFamily="18" charset="0"/>
              </a:rPr>
              <a:t>the </a:t>
            </a:r>
            <a:r>
              <a:rPr lang="en-MY" sz="1400" b="1" dirty="0">
                <a:solidFill>
                  <a:srgbClr val="C00000"/>
                </a:solidFill>
                <a:latin typeface="Times New Roman" pitchFamily="18" charset="0"/>
                <a:cs typeface="Times New Roman" pitchFamily="18" charset="0"/>
              </a:rPr>
              <a:t>relative and attributable risk </a:t>
            </a:r>
            <a:r>
              <a:rPr lang="en-MY" sz="1400" dirty="0">
                <a:latin typeface="Times New Roman" pitchFamily="18" charset="0"/>
                <a:cs typeface="Times New Roman" pitchFamily="18" charset="0"/>
              </a:rPr>
              <a:t>can be calculated as follows:</a:t>
            </a:r>
          </a:p>
        </p:txBody>
      </p:sp>
      <p:sp>
        <p:nvSpPr>
          <p:cNvPr id="39943" name="Rectangle 3"/>
          <p:cNvSpPr>
            <a:spLocks noChangeArrowheads="1"/>
          </p:cNvSpPr>
          <p:nvPr/>
        </p:nvSpPr>
        <p:spPr bwMode="auto">
          <a:xfrm>
            <a:off x="1259632" y="245547"/>
            <a:ext cx="34227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dirty="0" smtClean="0">
                <a:solidFill>
                  <a:srgbClr val="C00000"/>
                </a:solidFill>
                <a:latin typeface="Times New Roman" pitchFamily="18" charset="0"/>
                <a:cs typeface="Times New Roman" pitchFamily="18" charset="0"/>
              </a:rPr>
              <a:t>Cont. ..Analysis </a:t>
            </a:r>
            <a:r>
              <a:rPr lang="en-US" b="1" dirty="0">
                <a:solidFill>
                  <a:srgbClr val="C00000"/>
                </a:solidFill>
                <a:latin typeface="Times New Roman" pitchFamily="18" charset="0"/>
                <a:cs typeface="Times New Roman" pitchFamily="18" charset="0"/>
              </a:rPr>
              <a:t>of cohort studies</a:t>
            </a:r>
            <a:endParaRPr lang="en-MY" dirty="0">
              <a:solidFill>
                <a:srgbClr val="C00000"/>
              </a:solidFill>
              <a:latin typeface="Times New Roman" pitchFamily="18" charset="0"/>
              <a:cs typeface="Times New Roman" pitchFamily="18" charset="0"/>
            </a:endParaRPr>
          </a:p>
        </p:txBody>
      </p:sp>
      <p:sp>
        <p:nvSpPr>
          <p:cNvPr id="8" name="Right Arrow 7"/>
          <p:cNvSpPr/>
          <p:nvPr/>
        </p:nvSpPr>
        <p:spPr>
          <a:xfrm>
            <a:off x="7308850" y="6256338"/>
            <a:ext cx="1590675"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MY" b="1" dirty="0">
                <a:solidFill>
                  <a:srgbClr val="CC0099"/>
                </a:solidFill>
                <a:latin typeface="Times New Roman" pitchFamily="18" charset="0"/>
                <a:cs typeface="Times New Roman" pitchFamily="18" charset="0"/>
              </a:rPr>
              <a:t>Example</a:t>
            </a:r>
            <a:endParaRPr lang="en-MY" b="1" dirty="0"/>
          </a:p>
        </p:txBody>
      </p:sp>
      <p:sp>
        <p:nvSpPr>
          <p:cNvPr id="9" name="Rectangle 5"/>
          <p:cNvSpPr>
            <a:spLocks noChangeArrowheads="1"/>
          </p:cNvSpPr>
          <p:nvPr/>
        </p:nvSpPr>
        <p:spPr bwMode="auto">
          <a:xfrm>
            <a:off x="139535" y="4695229"/>
            <a:ext cx="2831306" cy="461963"/>
          </a:xfrm>
          <a:prstGeom prst="rect">
            <a:avLst/>
          </a:prstGeom>
          <a:noFill/>
          <a:ln>
            <a:noFill/>
          </a:ln>
          <a:extLst/>
        </p:spPr>
        <p:txBody>
          <a:bodyPr wrap="square">
            <a:spAutoFit/>
          </a:bodyPr>
          <a:lstStyle/>
          <a:p>
            <a:r>
              <a:rPr lang="en-MY" sz="2400" b="1" dirty="0" smtClean="0">
                <a:latin typeface="Times New Roman" pitchFamily="18" charset="0"/>
                <a:cs typeface="Times New Roman" pitchFamily="18" charset="0"/>
              </a:rPr>
              <a:t>Attributable </a:t>
            </a:r>
            <a:r>
              <a:rPr lang="en-MY" sz="2400" b="1" dirty="0">
                <a:latin typeface="Times New Roman" pitchFamily="18" charset="0"/>
                <a:cs typeface="Times New Roman" pitchFamily="18" charset="0"/>
              </a:rPr>
              <a:t>risk </a:t>
            </a:r>
            <a:r>
              <a:rPr lang="en-MY" sz="2400" b="1" dirty="0" smtClean="0">
                <a:solidFill>
                  <a:srgbClr val="C00000"/>
                </a:solidFill>
                <a:latin typeface="Times New Roman" pitchFamily="18" charset="0"/>
                <a:cs typeface="Times New Roman" pitchFamily="18" charset="0"/>
              </a:rPr>
              <a:t>=</a:t>
            </a:r>
            <a:endParaRPr lang="en-MY" sz="2400" b="1" dirty="0">
              <a:solidFill>
                <a:srgbClr val="C00000"/>
              </a:solidFill>
              <a:latin typeface="Times New Roman" pitchFamily="18" charset="0"/>
              <a:cs typeface="Times New Roman" pitchFamily="18" charset="0"/>
            </a:endParaRPr>
          </a:p>
        </p:txBody>
      </p:sp>
      <p:sp>
        <p:nvSpPr>
          <p:cNvPr id="2" name="Rectangle 1"/>
          <p:cNvSpPr/>
          <p:nvPr/>
        </p:nvSpPr>
        <p:spPr>
          <a:xfrm>
            <a:off x="15207" y="5157192"/>
            <a:ext cx="9001124" cy="369332"/>
          </a:xfrm>
          <a:prstGeom prst="rect">
            <a:avLst/>
          </a:prstGeom>
        </p:spPr>
        <p:txBody>
          <a:bodyPr wrap="square">
            <a:spAutoFit/>
          </a:bodyPr>
          <a:lstStyle/>
          <a:p>
            <a:r>
              <a:rPr lang="en-MY" u="sng" dirty="0">
                <a:latin typeface="Times New Roman" pitchFamily="18" charset="0"/>
                <a:cs typeface="Times New Roman" pitchFamily="18" charset="0"/>
              </a:rPr>
              <a:t>Incidence </a:t>
            </a:r>
            <a:r>
              <a:rPr lang="en-MY" u="sng" dirty="0" smtClean="0">
                <a:latin typeface="Times New Roman" pitchFamily="18" charset="0"/>
                <a:cs typeface="Times New Roman" pitchFamily="18" charset="0"/>
              </a:rPr>
              <a:t>of </a:t>
            </a:r>
            <a:r>
              <a:rPr lang="en-MY" u="sng" dirty="0">
                <a:latin typeface="Times New Roman" pitchFamily="18" charset="0"/>
                <a:cs typeface="Times New Roman" pitchFamily="18" charset="0"/>
              </a:rPr>
              <a:t>disease  in exposed group (</a:t>
            </a:r>
            <a:r>
              <a:rPr lang="en-MY" u="sng" dirty="0" smtClean="0">
                <a:latin typeface="Times New Roman" pitchFamily="18" charset="0"/>
                <a:cs typeface="Times New Roman" pitchFamily="18" charset="0"/>
              </a:rPr>
              <a:t>r1)▬Incidence of </a:t>
            </a:r>
            <a:r>
              <a:rPr lang="en-MY" u="sng" dirty="0">
                <a:latin typeface="Times New Roman" pitchFamily="18" charset="0"/>
                <a:cs typeface="Times New Roman" pitchFamily="18" charset="0"/>
              </a:rPr>
              <a:t>disease  in unexposed group (r0)</a:t>
            </a:r>
          </a:p>
        </p:txBody>
      </p:sp>
      <p:sp>
        <p:nvSpPr>
          <p:cNvPr id="3" name="Rectangle 2"/>
          <p:cNvSpPr/>
          <p:nvPr/>
        </p:nvSpPr>
        <p:spPr>
          <a:xfrm>
            <a:off x="323528" y="5733256"/>
            <a:ext cx="3384376" cy="369332"/>
          </a:xfrm>
          <a:prstGeom prst="rect">
            <a:avLst/>
          </a:prstGeom>
        </p:spPr>
        <p:txBody>
          <a:bodyPr wrap="square">
            <a:spAutoFit/>
          </a:bodyPr>
          <a:lstStyle/>
          <a:p>
            <a:r>
              <a:rPr lang="en-MY" dirty="0" smtClean="0">
                <a:latin typeface="Times New Roman" pitchFamily="18" charset="0"/>
                <a:cs typeface="Times New Roman" pitchFamily="18" charset="0"/>
              </a:rPr>
              <a:t>AR </a:t>
            </a:r>
            <a:r>
              <a:rPr lang="en-MY" dirty="0">
                <a:latin typeface="Times New Roman" pitchFamily="18" charset="0"/>
                <a:cs typeface="Times New Roman" pitchFamily="18" charset="0"/>
              </a:rPr>
              <a:t>= </a:t>
            </a:r>
            <a:r>
              <a:rPr lang="en-MY" dirty="0" smtClean="0">
                <a:latin typeface="Times New Roman" pitchFamily="18" charset="0"/>
                <a:cs typeface="Times New Roman" pitchFamily="18" charset="0"/>
              </a:rPr>
              <a:t>1.5-0.1 X100  </a:t>
            </a:r>
            <a:r>
              <a:rPr lang="en-MY" dirty="0">
                <a:latin typeface="Times New Roman" pitchFamily="18" charset="0"/>
                <a:cs typeface="Times New Roman" pitchFamily="18" charset="0"/>
              </a:rPr>
              <a:t>= </a:t>
            </a:r>
            <a:r>
              <a:rPr lang="en-MY" dirty="0" smtClean="0">
                <a:latin typeface="Times New Roman" pitchFamily="18" charset="0"/>
                <a:cs typeface="Times New Roman" pitchFamily="18" charset="0"/>
              </a:rPr>
              <a:t>14%</a:t>
            </a:r>
            <a:endParaRPr lang="en-MY" sz="2800" b="1" dirty="0">
              <a:latin typeface="Times New Roman" pitchFamily="18" charset="0"/>
              <a:cs typeface="Times New Roman" pitchFamily="18" charset="0"/>
            </a:endParaRPr>
          </a:p>
        </p:txBody>
      </p:sp>
      <p:sp>
        <p:nvSpPr>
          <p:cNvPr id="4" name="Rectangle 3"/>
          <p:cNvSpPr/>
          <p:nvPr/>
        </p:nvSpPr>
        <p:spPr>
          <a:xfrm>
            <a:off x="165099" y="3645024"/>
            <a:ext cx="8734425" cy="646331"/>
          </a:xfrm>
          <a:prstGeom prst="rect">
            <a:avLst/>
          </a:prstGeom>
        </p:spPr>
        <p:txBody>
          <a:bodyPr wrap="square">
            <a:spAutoFit/>
          </a:bodyPr>
          <a:lstStyle/>
          <a:p>
            <a:r>
              <a:rPr lang="en-MY" dirty="0"/>
              <a:t>Attributable risk is the difference in the probability of disease in exposed people and the probability of disease in unexposed </a:t>
            </a:r>
            <a:r>
              <a:rPr lang="en-MY" dirty="0" smtClean="0"/>
              <a:t>people.</a:t>
            </a:r>
            <a:r>
              <a:rPr lang="en-MY" dirty="0"/>
              <a:t> it is expressed as a percentage </a:t>
            </a:r>
          </a:p>
        </p:txBody>
      </p:sp>
      <p:sp>
        <p:nvSpPr>
          <p:cNvPr id="5" name="Date Placeholder 4"/>
          <p:cNvSpPr>
            <a:spLocks noGrp="1"/>
          </p:cNvSpPr>
          <p:nvPr>
            <p:ph type="dt" sz="half" idx="10"/>
          </p:nvPr>
        </p:nvSpPr>
        <p:spPr/>
        <p:txBody>
          <a:bodyPr/>
          <a:lstStyle/>
          <a:p>
            <a:fld id="{AE5A87A0-1EB1-421C-85C9-3BF9F935E1F5}" type="datetime1">
              <a:rPr lang="en-US" smtClean="0"/>
              <a:t>12/12/2020</a:t>
            </a:fld>
            <a:endParaRPr lang="en-MY"/>
          </a:p>
        </p:txBody>
      </p:sp>
    </p:spTree>
    <p:extLst>
      <p:ext uri="{BB962C8B-B14F-4D97-AF65-F5344CB8AC3E}">
        <p14:creationId xmlns:p14="http://schemas.microsoft.com/office/powerpoint/2010/main" val="2341751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47625" y="2613025"/>
            <a:ext cx="9096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b="1"/>
              <a:t>Epidemiological and Research  Studies</a:t>
            </a:r>
          </a:p>
        </p:txBody>
      </p:sp>
      <p:pic>
        <p:nvPicPr>
          <p:cNvPr id="3" name="Picture 2" descr="G:\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00"/>
            <a:ext cx="1858963"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3" descr="ag00020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60350"/>
            <a:ext cx="30480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858963" y="5085184"/>
            <a:ext cx="6036973"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nl-NL" sz="32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rPr>
              <a:t>Prof  DR. Waqar Al – Kubaisy</a:t>
            </a:r>
            <a:endParaRPr lang="en-MY"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4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64D81BD9-690A-43D1-96A3-71AA6B4B9EFC}" type="slidenum">
              <a:rPr lang="ar-SA" smtClean="0"/>
              <a:pPr eaLnBrk="1" hangingPunct="1"/>
              <a:t>2</a:t>
            </a:fld>
            <a:endParaRPr lang="en-US" smtClean="0"/>
          </a:p>
        </p:txBody>
      </p:sp>
      <p:sp>
        <p:nvSpPr>
          <p:cNvPr id="2" name="Rectangle 1"/>
          <p:cNvSpPr/>
          <p:nvPr/>
        </p:nvSpPr>
        <p:spPr>
          <a:xfrm>
            <a:off x="6156176" y="3856692"/>
            <a:ext cx="1944216" cy="584775"/>
          </a:xfrm>
          <a:prstGeom prst="rect">
            <a:avLst/>
          </a:prstGeom>
        </p:spPr>
        <p:txBody>
          <a:bodyPr>
            <a:spAutoFit/>
          </a:bodyPr>
          <a:lstStyle/>
          <a:p>
            <a:pPr algn="ctr">
              <a:defRPr/>
            </a:pPr>
            <a:r>
              <a:rPr lang="nl-NL"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rPr>
              <a:t>Part </a:t>
            </a:r>
            <a:r>
              <a:rPr lang="nl-NL"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rPr>
              <a:t>III </a:t>
            </a:r>
            <a:endParaRPr lang="en-MY"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Date Placeholder 3"/>
          <p:cNvSpPr>
            <a:spLocks noGrp="1"/>
          </p:cNvSpPr>
          <p:nvPr>
            <p:ph type="dt" sz="half" idx="10"/>
          </p:nvPr>
        </p:nvSpPr>
        <p:spPr/>
        <p:txBody>
          <a:bodyPr/>
          <a:lstStyle/>
          <a:p>
            <a:fld id="{F9950659-3370-4D1F-8766-14B6CD6798F2}" type="datetime1">
              <a:rPr lang="en-US" smtClean="0"/>
              <a:t>12/12/2020</a:t>
            </a:fld>
            <a:endParaRPr lang="en-MY"/>
          </a:p>
        </p:txBody>
      </p:sp>
    </p:spTree>
    <p:extLst>
      <p:ext uri="{BB962C8B-B14F-4D97-AF65-F5344CB8AC3E}">
        <p14:creationId xmlns:p14="http://schemas.microsoft.com/office/powerpoint/2010/main" val="19264210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44450"/>
            <a:ext cx="5040312" cy="302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ight Arrow 8"/>
          <p:cNvSpPr/>
          <p:nvPr/>
        </p:nvSpPr>
        <p:spPr>
          <a:xfrm>
            <a:off x="7308850" y="6092825"/>
            <a:ext cx="1590675"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b="1" dirty="0"/>
          </a:p>
        </p:txBody>
      </p:sp>
      <p:sp>
        <p:nvSpPr>
          <p:cNvPr id="8" name="Rectangle 7"/>
          <p:cNvSpPr/>
          <p:nvPr/>
        </p:nvSpPr>
        <p:spPr>
          <a:xfrm>
            <a:off x="107504" y="3212976"/>
            <a:ext cx="8208912" cy="369332"/>
          </a:xfrm>
          <a:prstGeom prst="rect">
            <a:avLst/>
          </a:prstGeom>
        </p:spPr>
        <p:txBody>
          <a:bodyPr wrap="square">
            <a:spAutoFit/>
          </a:bodyPr>
          <a:lstStyle/>
          <a:p>
            <a:r>
              <a:rPr lang="nn-NO" dirty="0"/>
              <a:t>ARP = </a:t>
            </a:r>
            <a:r>
              <a:rPr lang="nn-NO" dirty="0" smtClean="0"/>
              <a:t>(r1 </a:t>
            </a:r>
            <a:r>
              <a:rPr lang="nn-NO" dirty="0"/>
              <a:t>– </a:t>
            </a:r>
            <a:r>
              <a:rPr lang="nn-NO" dirty="0" smtClean="0"/>
              <a:t>r0 </a:t>
            </a:r>
            <a:r>
              <a:rPr lang="nn-NO" dirty="0"/>
              <a:t>) / </a:t>
            </a:r>
            <a:r>
              <a:rPr lang="nn-NO" dirty="0" smtClean="0"/>
              <a:t>r0 </a:t>
            </a:r>
            <a:r>
              <a:rPr lang="nn-NO" dirty="0"/>
              <a:t>x 100</a:t>
            </a:r>
            <a:endParaRPr lang="en-MY" dirty="0"/>
          </a:p>
        </p:txBody>
      </p:sp>
      <p:sp>
        <p:nvSpPr>
          <p:cNvPr id="5" name="Rectangle 4"/>
          <p:cNvSpPr/>
          <p:nvPr/>
        </p:nvSpPr>
        <p:spPr>
          <a:xfrm>
            <a:off x="117449" y="3582308"/>
            <a:ext cx="8568952" cy="1477328"/>
          </a:xfrm>
          <a:prstGeom prst="rect">
            <a:avLst/>
          </a:prstGeom>
        </p:spPr>
        <p:txBody>
          <a:bodyPr wrap="square">
            <a:spAutoFit/>
          </a:bodyPr>
          <a:lstStyle/>
          <a:p>
            <a:r>
              <a:rPr lang="en-MY" dirty="0"/>
              <a:t>POPULATION ATTRIBUTABLE RISK </a:t>
            </a:r>
            <a:r>
              <a:rPr lang="en-MY" dirty="0" smtClean="0"/>
              <a:t>(</a:t>
            </a:r>
            <a:r>
              <a:rPr lang="en-MY" dirty="0"/>
              <a:t>PAR)  )AND </a:t>
            </a:r>
            <a:endParaRPr lang="en-MY" dirty="0" smtClean="0"/>
          </a:p>
          <a:p>
            <a:endParaRPr lang="en-MY" dirty="0"/>
          </a:p>
          <a:p>
            <a:endParaRPr lang="en-MY" dirty="0" smtClean="0"/>
          </a:p>
          <a:p>
            <a:endParaRPr lang="en-MY" dirty="0"/>
          </a:p>
          <a:p>
            <a:r>
              <a:rPr lang="en-MY" dirty="0" smtClean="0"/>
              <a:t>POPULATION </a:t>
            </a:r>
            <a:r>
              <a:rPr lang="en-MY" dirty="0"/>
              <a:t>ATTRIBUTABLE RISK PERCENT </a:t>
            </a:r>
            <a:r>
              <a:rPr lang="fr-FR" dirty="0" smtClean="0"/>
              <a:t>(</a:t>
            </a:r>
            <a:r>
              <a:rPr lang="fr-FR" dirty="0"/>
              <a:t>PAR%),</a:t>
            </a:r>
            <a:endParaRPr lang="en-MY" dirty="0"/>
          </a:p>
        </p:txBody>
      </p:sp>
      <p:sp>
        <p:nvSpPr>
          <p:cNvPr id="2" name="Date Placeholder 1"/>
          <p:cNvSpPr>
            <a:spLocks noGrp="1"/>
          </p:cNvSpPr>
          <p:nvPr>
            <p:ph type="dt" sz="half" idx="10"/>
          </p:nvPr>
        </p:nvSpPr>
        <p:spPr/>
        <p:txBody>
          <a:bodyPr/>
          <a:lstStyle/>
          <a:p>
            <a:fld id="{A68AEECF-0377-4556-B96B-FFFAE9D7CCE9}" type="datetime1">
              <a:rPr lang="en-US" smtClean="0"/>
              <a:t>12/12/2020</a:t>
            </a:fld>
            <a:endParaRPr lang="en-MY"/>
          </a:p>
        </p:txBody>
      </p:sp>
      <p:sp>
        <p:nvSpPr>
          <p:cNvPr id="3" name="Slide Number Placeholder 2"/>
          <p:cNvSpPr>
            <a:spLocks noGrp="1"/>
          </p:cNvSpPr>
          <p:nvPr>
            <p:ph type="sldNum" sz="quarter" idx="12"/>
          </p:nvPr>
        </p:nvSpPr>
        <p:spPr/>
        <p:txBody>
          <a:bodyPr/>
          <a:lstStyle/>
          <a:p>
            <a:fld id="{1225633F-D81C-4468-AFB9-9B1175837F85}" type="slidenum">
              <a:rPr lang="en-MY" smtClean="0"/>
              <a:t>20</a:t>
            </a:fld>
            <a:endParaRPr lang="en-MY"/>
          </a:p>
        </p:txBody>
      </p:sp>
    </p:spTree>
    <p:extLst>
      <p:ext uri="{BB962C8B-B14F-4D97-AF65-F5344CB8AC3E}">
        <p14:creationId xmlns:p14="http://schemas.microsoft.com/office/powerpoint/2010/main" val="373447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084888" y="100013"/>
            <a:ext cx="3071812" cy="1169551"/>
          </a:xfrm>
          <a:prstGeom prst="rect">
            <a:avLst/>
          </a:prstGeom>
          <a:noFill/>
          <a:ln w="1905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1000" dirty="0">
                <a:latin typeface="Times New Roman" pitchFamily="18" charset="0"/>
                <a:cs typeface="Times New Roman" pitchFamily="18" charset="0"/>
              </a:rPr>
              <a:t>1 Issues in the design of cohort studies understand the differences from a CCS, </a:t>
            </a:r>
          </a:p>
          <a:p>
            <a:r>
              <a:rPr lang="en-US" sz="1000" dirty="0">
                <a:latin typeface="Times New Roman" pitchFamily="18" charset="0"/>
                <a:cs typeface="Times New Roman" pitchFamily="18" charset="0"/>
              </a:rPr>
              <a:t>2 Potential bias in cohort studies</a:t>
            </a:r>
          </a:p>
          <a:p>
            <a:r>
              <a:rPr lang="en-US" sz="1000" dirty="0">
                <a:latin typeface="Times New Roman" pitchFamily="18" charset="0"/>
                <a:cs typeface="Times New Roman" pitchFamily="18" charset="0"/>
              </a:rPr>
              <a:t>3 Analysis of cohort studies</a:t>
            </a:r>
          </a:p>
          <a:p>
            <a:r>
              <a:rPr lang="en-US" sz="1000" dirty="0">
                <a:latin typeface="Times New Roman" pitchFamily="18" charset="0"/>
                <a:cs typeface="Times New Roman" pitchFamily="18" charset="0"/>
              </a:rPr>
              <a:t>4 calculate the basic measures (relative risk, attributable risk </a:t>
            </a:r>
            <a:r>
              <a:rPr lang="en-US" sz="1000" dirty="0" err="1">
                <a:latin typeface="Times New Roman" pitchFamily="18" charset="0"/>
                <a:cs typeface="Times New Roman" pitchFamily="18" charset="0"/>
              </a:rPr>
              <a:t>etc</a:t>
            </a:r>
            <a:endParaRPr lang="en-US" sz="1000" dirty="0">
              <a:latin typeface="Times New Roman" pitchFamily="18" charset="0"/>
              <a:cs typeface="Times New Roman" pitchFamily="18" charset="0"/>
            </a:endParaRPr>
          </a:p>
          <a:p>
            <a:r>
              <a:rPr lang="en-US" sz="1000" dirty="0">
                <a:solidFill>
                  <a:schemeClr val="accent2"/>
                </a:solidFill>
                <a:latin typeface="Times New Roman" pitchFamily="18" charset="0"/>
                <a:cs typeface="Times New Roman" pitchFamily="18" charset="0"/>
              </a:rPr>
              <a:t>5 appreciate its strengths &amp;weaknesses.</a:t>
            </a:r>
          </a:p>
        </p:txBody>
      </p:sp>
      <p:sp>
        <p:nvSpPr>
          <p:cNvPr id="41987" name="Rectangle 3"/>
          <p:cNvSpPr>
            <a:spLocks noChangeArrowheads="1"/>
          </p:cNvSpPr>
          <p:nvPr/>
        </p:nvSpPr>
        <p:spPr bwMode="auto">
          <a:xfrm>
            <a:off x="0" y="357188"/>
            <a:ext cx="6251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a:solidFill>
                  <a:schemeClr val="accent2"/>
                </a:solidFill>
                <a:latin typeface="Times New Roman" pitchFamily="18" charset="0"/>
                <a:cs typeface="Times New Roman" pitchFamily="18" charset="0"/>
              </a:rPr>
              <a:t>4. Strengths and weaknesses of cohort studies</a:t>
            </a:r>
          </a:p>
        </p:txBody>
      </p:sp>
      <p:sp>
        <p:nvSpPr>
          <p:cNvPr id="41988" name="Rectangle 4"/>
          <p:cNvSpPr>
            <a:spLocks noChangeArrowheads="1"/>
          </p:cNvSpPr>
          <p:nvPr/>
        </p:nvSpPr>
        <p:spPr bwMode="auto">
          <a:xfrm>
            <a:off x="5111750" y="1582738"/>
            <a:ext cx="194468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a:solidFill>
                  <a:srgbClr val="00B050"/>
                </a:solidFill>
                <a:latin typeface="Times New Roman" pitchFamily="18" charset="0"/>
                <a:cs typeface="Times New Roman" pitchFamily="18" charset="0"/>
              </a:rPr>
              <a:t>Strengths</a:t>
            </a:r>
          </a:p>
        </p:txBody>
      </p:sp>
      <p:sp>
        <p:nvSpPr>
          <p:cNvPr id="41989" name="Rectangle 5"/>
          <p:cNvSpPr>
            <a:spLocks noChangeArrowheads="1"/>
          </p:cNvSpPr>
          <p:nvPr/>
        </p:nvSpPr>
        <p:spPr bwMode="auto">
          <a:xfrm>
            <a:off x="4689475" y="2105025"/>
            <a:ext cx="4467225" cy="3816429"/>
          </a:xfrm>
          <a:prstGeom prst="rect">
            <a:avLst/>
          </a:prstGeom>
          <a:noFill/>
          <a:ln w="38100">
            <a:solidFill>
              <a:srgbClr val="9900FF"/>
            </a:solidFill>
            <a:prstDash val="sys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marL="342900" indent="-342900">
              <a:buFont typeface="Wingdings" pitchFamily="2" charset="2"/>
              <a:buChar char="ü"/>
            </a:pPr>
            <a:r>
              <a:rPr lang="en-MY" sz="2200" b="1" dirty="0">
                <a:solidFill>
                  <a:srgbClr val="FF0000"/>
                </a:solidFill>
                <a:latin typeface="Times New Roman" pitchFamily="18" charset="0"/>
                <a:cs typeface="Times New Roman" pitchFamily="18" charset="0"/>
              </a:rPr>
              <a:t>Multiple outcomes</a:t>
            </a:r>
            <a:r>
              <a:rPr lang="en-MY" sz="2200" dirty="0">
                <a:latin typeface="Times New Roman" pitchFamily="18" charset="0"/>
                <a:cs typeface="Times New Roman" pitchFamily="18" charset="0"/>
              </a:rPr>
              <a:t> can be measured for any one exposure.</a:t>
            </a:r>
          </a:p>
          <a:p>
            <a:pPr marL="342900" indent="-342900">
              <a:buFont typeface="Wingdings" pitchFamily="2" charset="2"/>
              <a:buChar char="ü"/>
            </a:pPr>
            <a:r>
              <a:rPr lang="en-MY" sz="2200" b="1" dirty="0">
                <a:solidFill>
                  <a:srgbClr val="FF0000"/>
                </a:solidFill>
                <a:latin typeface="Times New Roman" pitchFamily="18" charset="0"/>
                <a:cs typeface="Times New Roman" pitchFamily="18" charset="0"/>
              </a:rPr>
              <a:t>Can look at multiple exposures</a:t>
            </a:r>
            <a:r>
              <a:rPr lang="en-MY" sz="2200" dirty="0">
                <a:latin typeface="Times New Roman" pitchFamily="18" charset="0"/>
                <a:cs typeface="Times New Roman" pitchFamily="18" charset="0"/>
              </a:rPr>
              <a:t>.</a:t>
            </a:r>
          </a:p>
          <a:p>
            <a:pPr marL="342900" indent="-342900">
              <a:buFont typeface="Wingdings" pitchFamily="2" charset="2"/>
              <a:buChar char="ü"/>
            </a:pPr>
            <a:r>
              <a:rPr lang="en-MY" sz="2200" b="1" dirty="0">
                <a:latin typeface="Times New Roman" pitchFamily="18" charset="0"/>
                <a:cs typeface="Times New Roman" pitchFamily="18" charset="0"/>
              </a:rPr>
              <a:t>Exposure is measured before the onset of disease </a:t>
            </a:r>
          </a:p>
          <a:p>
            <a:pPr marL="342900" indent="-342900">
              <a:buFont typeface="Wingdings" pitchFamily="2" charset="2"/>
              <a:buChar char="ü"/>
            </a:pPr>
            <a:r>
              <a:rPr lang="en-MY" sz="2200" b="1" dirty="0">
                <a:solidFill>
                  <a:srgbClr val="FF0000"/>
                </a:solidFill>
                <a:latin typeface="Times New Roman" pitchFamily="18" charset="0"/>
                <a:cs typeface="Times New Roman" pitchFamily="18" charset="0"/>
              </a:rPr>
              <a:t>Good for measuring rare exposures,</a:t>
            </a:r>
            <a:r>
              <a:rPr lang="en-MY" sz="2200" dirty="0">
                <a:latin typeface="Times New Roman" pitchFamily="18" charset="0"/>
                <a:cs typeface="Times New Roman" pitchFamily="18" charset="0"/>
              </a:rPr>
              <a:t> for example among different occupations.</a:t>
            </a:r>
          </a:p>
          <a:p>
            <a:pPr marL="342900" indent="-342900">
              <a:buFont typeface="Wingdings" pitchFamily="2" charset="2"/>
              <a:buChar char="ü"/>
            </a:pPr>
            <a:r>
              <a:rPr lang="en-MY" sz="2200" dirty="0">
                <a:latin typeface="Times New Roman" pitchFamily="18" charset="0"/>
                <a:cs typeface="Times New Roman" pitchFamily="18" charset="0"/>
              </a:rPr>
              <a:t> </a:t>
            </a:r>
            <a:r>
              <a:rPr lang="en-MY" sz="2200" b="1" dirty="0">
                <a:latin typeface="Times New Roman" pitchFamily="18" charset="0"/>
                <a:cs typeface="Times New Roman" pitchFamily="18" charset="0"/>
              </a:rPr>
              <a:t>Demonstrate direction of causality.</a:t>
            </a:r>
          </a:p>
          <a:p>
            <a:pPr marL="342900" indent="-342900">
              <a:buFont typeface="Wingdings" pitchFamily="2" charset="2"/>
              <a:buChar char="ü"/>
            </a:pPr>
            <a:r>
              <a:rPr lang="en-MY" sz="2200" b="1" dirty="0">
                <a:latin typeface="Times New Roman" pitchFamily="18" charset="0"/>
                <a:cs typeface="Times New Roman" pitchFamily="18" charset="0"/>
              </a:rPr>
              <a:t>Can measure </a:t>
            </a:r>
            <a:r>
              <a:rPr lang="en-MY" sz="2200" b="1" dirty="0">
                <a:solidFill>
                  <a:srgbClr val="FF0000"/>
                </a:solidFill>
                <a:latin typeface="Times New Roman" pitchFamily="18" charset="0"/>
                <a:cs typeface="Times New Roman" pitchFamily="18" charset="0"/>
              </a:rPr>
              <a:t>incidence</a:t>
            </a:r>
          </a:p>
        </p:txBody>
      </p:sp>
      <p:sp>
        <p:nvSpPr>
          <p:cNvPr id="7" name="Rectangle 6"/>
          <p:cNvSpPr/>
          <p:nvPr/>
        </p:nvSpPr>
        <p:spPr>
          <a:xfrm>
            <a:off x="0" y="776288"/>
            <a:ext cx="4787900" cy="6216650"/>
          </a:xfrm>
          <a:prstGeom prst="rect">
            <a:avLst/>
          </a:prstGeom>
          <a:ln w="28575" cmpd="thickThin">
            <a:solidFill>
              <a:srgbClr val="FF0000"/>
            </a:solidFill>
          </a:ln>
        </p:spPr>
        <p:txBody>
          <a:bodyPr>
            <a:spAutoFit/>
          </a:bodyPr>
          <a:lstStyle/>
          <a:p>
            <a:pPr>
              <a:defRPr/>
            </a:pPr>
            <a:r>
              <a:rPr lang="en-MY" sz="2400" b="1" dirty="0">
                <a:solidFill>
                  <a:srgbClr val="FF0000"/>
                </a:solidFill>
                <a:latin typeface="Times New Roman" pitchFamily="18" charset="0"/>
                <a:cs typeface="Times New Roman" pitchFamily="18" charset="0"/>
              </a:rPr>
              <a:t>Weaknesses</a:t>
            </a:r>
          </a:p>
          <a:p>
            <a:pPr marL="342900" indent="-342900">
              <a:buFont typeface="Wingdings" pitchFamily="2" charset="2"/>
              <a:buChar char="Ø"/>
              <a:defRPr/>
            </a:pPr>
            <a:r>
              <a:rPr lang="en-MY" sz="2200" b="1" dirty="0">
                <a:latin typeface="Times New Roman" pitchFamily="18" charset="0"/>
                <a:cs typeface="Times New Roman" pitchFamily="18" charset="0"/>
              </a:rPr>
              <a:t>Costly and time consuming</a:t>
            </a:r>
            <a:r>
              <a:rPr lang="en-MY" sz="2200" dirty="0">
                <a:latin typeface="Times New Roman" pitchFamily="18" charset="0"/>
                <a:cs typeface="Times New Roman" pitchFamily="18" charset="0"/>
              </a:rPr>
              <a:t>.</a:t>
            </a:r>
          </a:p>
          <a:p>
            <a:pPr marL="342900" indent="-342900">
              <a:buFont typeface="Wingdings" pitchFamily="2" charset="2"/>
              <a:buChar char="Ø"/>
              <a:defRPr/>
            </a:pPr>
            <a:r>
              <a:rPr lang="en-MY" sz="2200" b="1" dirty="0">
                <a:latin typeface="Times New Roman" pitchFamily="18" charset="0"/>
                <a:cs typeface="Times New Roman" pitchFamily="18" charset="0"/>
              </a:rPr>
              <a:t>Prone to bias due to loss to </a:t>
            </a:r>
          </a:p>
          <a:p>
            <a:pPr>
              <a:defRPr/>
            </a:pPr>
            <a:r>
              <a:rPr lang="en-MY" sz="2200" b="1" dirty="0">
                <a:latin typeface="Times New Roman" pitchFamily="18" charset="0"/>
                <a:cs typeface="Times New Roman" pitchFamily="18" charset="0"/>
              </a:rPr>
              <a:t>     follow-up.</a:t>
            </a:r>
          </a:p>
          <a:p>
            <a:pPr marL="342900" indent="-342900">
              <a:buFont typeface="Wingdings" pitchFamily="2" charset="2"/>
              <a:buChar char="Ø"/>
              <a:defRPr/>
            </a:pPr>
            <a:r>
              <a:rPr lang="en-MY" sz="2200" b="1" dirty="0">
                <a:latin typeface="Times New Roman" pitchFamily="18" charset="0"/>
                <a:cs typeface="Times New Roman" pitchFamily="18" charset="0"/>
              </a:rPr>
              <a:t>Prone to confounding</a:t>
            </a:r>
            <a:r>
              <a:rPr lang="en-MY" sz="2200" dirty="0">
                <a:latin typeface="Times New Roman" pitchFamily="18" charset="0"/>
                <a:cs typeface="Times New Roman" pitchFamily="18" charset="0"/>
              </a:rPr>
              <a:t>.</a:t>
            </a:r>
          </a:p>
          <a:p>
            <a:pPr marL="342900" indent="-342900">
              <a:buFont typeface="Wingdings" pitchFamily="2" charset="2"/>
              <a:buChar char="Ø"/>
              <a:defRPr/>
            </a:pPr>
            <a:r>
              <a:rPr lang="en-MY" sz="2200" b="1" dirty="0">
                <a:latin typeface="Times New Roman" pitchFamily="18" charset="0"/>
                <a:cs typeface="Times New Roman" pitchFamily="18" charset="0"/>
              </a:rPr>
              <a:t>Participants may move between one exposure category</a:t>
            </a:r>
          </a:p>
          <a:p>
            <a:pPr marL="342900" indent="-342900">
              <a:buFont typeface="Wingdings" pitchFamily="2" charset="2"/>
              <a:buChar char="Ø"/>
              <a:defRPr/>
            </a:pPr>
            <a:r>
              <a:rPr lang="en-MY" sz="2200" b="1" dirty="0">
                <a:latin typeface="Times New Roman" pitchFamily="18" charset="0"/>
                <a:cs typeface="Times New Roman" pitchFamily="18" charset="0"/>
              </a:rPr>
              <a:t>Knowledge of exposure status may </a:t>
            </a:r>
            <a:r>
              <a:rPr lang="en-MY" sz="2200" b="1" dirty="0">
                <a:solidFill>
                  <a:srgbClr val="FF0000"/>
                </a:solidFill>
                <a:latin typeface="Times New Roman" pitchFamily="18" charset="0"/>
                <a:cs typeface="Times New Roman" pitchFamily="18" charset="0"/>
              </a:rPr>
              <a:t>bias classification </a:t>
            </a:r>
            <a:r>
              <a:rPr lang="en-MY" sz="2200" b="1" dirty="0">
                <a:latin typeface="Times New Roman" pitchFamily="18" charset="0"/>
                <a:cs typeface="Times New Roman" pitchFamily="18" charset="0"/>
              </a:rPr>
              <a:t>of the outcome</a:t>
            </a:r>
            <a:r>
              <a:rPr lang="en-MY" sz="2200" dirty="0">
                <a:latin typeface="Times New Roman" pitchFamily="18" charset="0"/>
                <a:cs typeface="Times New Roman" pitchFamily="18" charset="0"/>
              </a:rPr>
              <a:t>.</a:t>
            </a:r>
          </a:p>
          <a:p>
            <a:pPr marL="342900" indent="-342900">
              <a:buFont typeface="Wingdings" pitchFamily="2" charset="2"/>
              <a:buChar char="Ø"/>
              <a:defRPr/>
            </a:pPr>
            <a:r>
              <a:rPr lang="en-MY" sz="2200" b="1" dirty="0">
                <a:latin typeface="Times New Roman" pitchFamily="18" charset="0"/>
                <a:cs typeface="Times New Roman" pitchFamily="18" charset="0"/>
              </a:rPr>
              <a:t>Being in the study may alter participant's behaviour</a:t>
            </a:r>
            <a:r>
              <a:rPr lang="en-MY" sz="2200" dirty="0">
                <a:latin typeface="Times New Roman" pitchFamily="18" charset="0"/>
                <a:cs typeface="Times New Roman" pitchFamily="18" charset="0"/>
              </a:rPr>
              <a:t>.</a:t>
            </a:r>
          </a:p>
          <a:p>
            <a:pPr marL="342900" indent="-342900">
              <a:buFont typeface="Wingdings" pitchFamily="2" charset="2"/>
              <a:buChar char="Ø"/>
              <a:defRPr/>
            </a:pPr>
            <a:r>
              <a:rPr lang="en-MY" sz="2200" b="1" dirty="0">
                <a:latin typeface="Times New Roman" pitchFamily="18" charset="0"/>
                <a:cs typeface="Times New Roman" pitchFamily="18" charset="0"/>
              </a:rPr>
              <a:t>Poor choice for the study of a rare disease.</a:t>
            </a:r>
          </a:p>
          <a:p>
            <a:pPr marL="342900" indent="-342900">
              <a:buFont typeface="Wingdings" pitchFamily="2" charset="2"/>
              <a:buChar char="Ø"/>
              <a:defRPr/>
            </a:pPr>
            <a:r>
              <a:rPr lang="en-MY" sz="2200" b="1" dirty="0">
                <a:latin typeface="Times New Roman" pitchFamily="18" charset="0"/>
                <a:cs typeface="Times New Roman" pitchFamily="18" charset="0"/>
              </a:rPr>
              <a:t>Classification of individuals (exposure or outcome status) can be affected by changes in diagnostic procedures.</a:t>
            </a:r>
          </a:p>
          <a:p>
            <a:pPr marL="342900" indent="-342900">
              <a:buFont typeface="Wingdings" pitchFamily="2" charset="2"/>
              <a:buChar char="Ø"/>
              <a:defRPr/>
            </a:pPr>
            <a:endParaRPr lang="en-MY" sz="2200" dirty="0">
              <a:latin typeface="Times New Roman" pitchFamily="18" charset="0"/>
              <a:cs typeface="Times New Roman" pitchFamily="18" charset="0"/>
            </a:endParaRPr>
          </a:p>
        </p:txBody>
      </p:sp>
      <p:sp>
        <p:nvSpPr>
          <p:cNvPr id="41991" name="Rectangle 2"/>
          <p:cNvSpPr>
            <a:spLocks noChangeArrowheads="1"/>
          </p:cNvSpPr>
          <p:nvPr/>
        </p:nvSpPr>
        <p:spPr bwMode="auto">
          <a:xfrm>
            <a:off x="2613025" y="44450"/>
            <a:ext cx="3673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a:solidFill>
                  <a:srgbClr val="C00000"/>
                </a:solidFill>
                <a:latin typeface="Times New Roman" pitchFamily="18" charset="0"/>
                <a:cs typeface="Times New Roman" pitchFamily="18" charset="0"/>
              </a:rPr>
              <a:t> </a:t>
            </a:r>
            <a:r>
              <a:rPr lang="en-US" sz="2400" b="1">
                <a:latin typeface="Times New Roman" pitchFamily="18" charset="0"/>
                <a:cs typeface="Times New Roman" pitchFamily="18" charset="0"/>
              </a:rPr>
              <a:t>Cont…..cohort studies</a:t>
            </a:r>
            <a:endParaRPr lang="en-MY" sz="2400" b="1">
              <a:latin typeface="Times New Roman" pitchFamily="18" charset="0"/>
              <a:cs typeface="Times New Roman" pitchFamily="18" charset="0"/>
            </a:endParaRPr>
          </a:p>
        </p:txBody>
      </p:sp>
      <p:sp>
        <p:nvSpPr>
          <p:cNvPr id="2" name="Date Placeholder 1"/>
          <p:cNvSpPr>
            <a:spLocks noGrp="1"/>
          </p:cNvSpPr>
          <p:nvPr>
            <p:ph type="dt" sz="half" idx="10"/>
          </p:nvPr>
        </p:nvSpPr>
        <p:spPr/>
        <p:txBody>
          <a:bodyPr/>
          <a:lstStyle/>
          <a:p>
            <a:fld id="{ADF29D79-7A2E-40A1-85E2-424D3334DE05}" type="datetime1">
              <a:rPr lang="en-US" smtClean="0"/>
              <a:t>12/12/2020</a:t>
            </a:fld>
            <a:endParaRPr lang="en-MY"/>
          </a:p>
        </p:txBody>
      </p:sp>
      <p:sp>
        <p:nvSpPr>
          <p:cNvPr id="3" name="Slide Number Placeholder 2"/>
          <p:cNvSpPr>
            <a:spLocks noGrp="1"/>
          </p:cNvSpPr>
          <p:nvPr>
            <p:ph type="sldNum" sz="quarter" idx="12"/>
          </p:nvPr>
        </p:nvSpPr>
        <p:spPr/>
        <p:txBody>
          <a:bodyPr/>
          <a:lstStyle/>
          <a:p>
            <a:fld id="{1225633F-D81C-4468-AFB9-9B1175837F85}" type="slidenum">
              <a:rPr lang="en-MY" smtClean="0"/>
              <a:t>21</a:t>
            </a:fld>
            <a:endParaRPr lang="en-MY"/>
          </a:p>
        </p:txBody>
      </p:sp>
    </p:spTree>
    <p:extLst>
      <p:ext uri="{BB962C8B-B14F-4D97-AF65-F5344CB8AC3E}">
        <p14:creationId xmlns:p14="http://schemas.microsoft.com/office/powerpoint/2010/main" val="12606896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2"/>
          <p:cNvSpPr>
            <a:spLocks noGrp="1" noChangeArrowheads="1"/>
          </p:cNvSpPr>
          <p:nvPr>
            <p:ph type="body" idx="1"/>
          </p:nvPr>
        </p:nvSpPr>
        <p:spPr>
          <a:xfrm>
            <a:off x="395536" y="0"/>
            <a:ext cx="8229600" cy="990600"/>
          </a:xfrm>
          <a:ln>
            <a:miter lim="800000"/>
            <a:headEnd/>
            <a:tailEnd/>
          </a:ln>
          <a:extLst/>
        </p:spPr>
        <p:txBody>
          <a:bodyPr rtlCol="0">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Aft>
                <a:spcPts val="0"/>
              </a:spcAft>
              <a:buFontTx/>
              <a:buNone/>
              <a:defRPr/>
            </a:pP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 you for attention </a:t>
            </a:r>
          </a:p>
        </p:txBody>
      </p:sp>
      <p:pic>
        <p:nvPicPr>
          <p:cNvPr id="43011" name="Picture 10" descr="MPj0399639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8" y="765175"/>
            <a:ext cx="8964612"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2" name="Picture 6" descr="picture of physical exercise  - healthy habits post it illustration design over white - JPG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2781300"/>
            <a:ext cx="2016125" cy="178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2D78E837-AEED-40F3-88BA-923B76E42FAA}" type="slidenum">
              <a:rPr lang="ar-SA" smtClean="0"/>
              <a:pPr eaLnBrk="1" hangingPunct="1"/>
              <a:t>22</a:t>
            </a:fld>
            <a:endParaRPr lang="en-US" smtClean="0"/>
          </a:p>
        </p:txBody>
      </p:sp>
      <p:sp>
        <p:nvSpPr>
          <p:cNvPr id="43014" name="Rectangle 1"/>
          <p:cNvSpPr>
            <a:spLocks noChangeArrowheads="1"/>
          </p:cNvSpPr>
          <p:nvPr/>
        </p:nvSpPr>
        <p:spPr bwMode="auto">
          <a:xfrm>
            <a:off x="1763713" y="5084763"/>
            <a:ext cx="50403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6000" b="1">
                <a:solidFill>
                  <a:schemeClr val="bg1"/>
                </a:solidFill>
                <a:latin typeface="Times New Roman" pitchFamily="18" charset="0"/>
                <a:cs typeface="Times New Roman" pitchFamily="18" charset="0"/>
              </a:rPr>
              <a:t>Qs  ????</a:t>
            </a:r>
            <a:endParaRPr lang="en-MY" sz="6000">
              <a:solidFill>
                <a:schemeClr val="bg1"/>
              </a:solidFill>
            </a:endParaRPr>
          </a:p>
        </p:txBody>
      </p:sp>
      <p:sp>
        <p:nvSpPr>
          <p:cNvPr id="2" name="Date Placeholder 1"/>
          <p:cNvSpPr>
            <a:spLocks noGrp="1"/>
          </p:cNvSpPr>
          <p:nvPr>
            <p:ph type="dt" sz="half" idx="10"/>
          </p:nvPr>
        </p:nvSpPr>
        <p:spPr/>
        <p:txBody>
          <a:bodyPr/>
          <a:lstStyle/>
          <a:p>
            <a:fld id="{D71C02CE-0401-44E9-8308-96D6E3C4C561}" type="datetime1">
              <a:rPr lang="en-US" smtClean="0"/>
              <a:t>12/12/2020</a:t>
            </a:fld>
            <a:endParaRPr lang="en-MY"/>
          </a:p>
        </p:txBody>
      </p:sp>
    </p:spTree>
    <p:extLst>
      <p:ext uri="{BB962C8B-B14F-4D97-AF65-F5344CB8AC3E}">
        <p14:creationId xmlns:p14="http://schemas.microsoft.com/office/powerpoint/2010/main" val="701631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11188" y="333375"/>
            <a:ext cx="7416800" cy="4893647"/>
          </a:xfrm>
          <a:prstGeom prst="rect">
            <a:avLst/>
          </a:prstGeom>
          <a:noFill/>
          <a:ln w="222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defRPr/>
            </a:pPr>
            <a:r>
              <a:rPr lang="en-MY" sz="2400" b="1" dirty="0">
                <a:solidFill>
                  <a:srgbClr val="FF0000"/>
                </a:solidFill>
                <a:latin typeface="Garamond" pitchFamily="18" charset="0"/>
                <a:cs typeface="Times New Roman" pitchFamily="18" charset="0"/>
              </a:rPr>
              <a:t>Observational studies</a:t>
            </a:r>
          </a:p>
          <a:p>
            <a:pPr>
              <a:defRPr/>
            </a:pPr>
            <a:r>
              <a:rPr lang="en-MY" sz="2400" b="1" dirty="0">
                <a:latin typeface="Garamond" pitchFamily="18" charset="0"/>
                <a:cs typeface="Times New Roman" pitchFamily="18" charset="0"/>
              </a:rPr>
              <a:t>      </a:t>
            </a:r>
            <a:r>
              <a:rPr lang="en-MY" sz="2400" b="1" dirty="0">
                <a:solidFill>
                  <a:srgbClr val="009900"/>
                </a:solidFill>
                <a:latin typeface="Garamond" pitchFamily="18" charset="0"/>
                <a:cs typeface="Times New Roman" pitchFamily="18" charset="0"/>
              </a:rPr>
              <a:t>Descriptive</a:t>
            </a:r>
          </a:p>
          <a:p>
            <a:pPr>
              <a:defRPr/>
            </a:pPr>
            <a:r>
              <a:rPr lang="en-MY" sz="2400" b="1" dirty="0">
                <a:latin typeface="Garamond" pitchFamily="18" charset="0"/>
                <a:cs typeface="Times New Roman" pitchFamily="18" charset="0"/>
              </a:rPr>
              <a:t>                </a:t>
            </a:r>
            <a:r>
              <a:rPr lang="en-US" sz="2400" b="1" dirty="0">
                <a:latin typeface="Garamond" pitchFamily="18" charset="0"/>
                <a:cs typeface="Times New Roman" pitchFamily="18" charset="0"/>
              </a:rPr>
              <a:t>Case report</a:t>
            </a:r>
          </a:p>
          <a:p>
            <a:pPr>
              <a:defRPr/>
            </a:pPr>
            <a:r>
              <a:rPr lang="en-US" sz="2400" b="1" dirty="0">
                <a:latin typeface="Garamond" pitchFamily="18" charset="0"/>
                <a:cs typeface="Times New Roman" pitchFamily="18" charset="0"/>
              </a:rPr>
              <a:t>                 Case series</a:t>
            </a:r>
          </a:p>
          <a:p>
            <a:pPr>
              <a:defRPr/>
            </a:pPr>
            <a:r>
              <a:rPr lang="en-US" sz="2400" b="1" dirty="0">
                <a:latin typeface="Garamond" pitchFamily="18" charset="0"/>
                <a:cs typeface="Times New Roman" pitchFamily="18" charset="0"/>
              </a:rPr>
              <a:t>                 Epidemiological reports</a:t>
            </a:r>
          </a:p>
          <a:p>
            <a:pPr>
              <a:defRPr/>
            </a:pPr>
            <a:r>
              <a:rPr lang="en-MY" sz="2400" b="1" dirty="0">
                <a:latin typeface="Garamond" pitchFamily="18" charset="0"/>
                <a:cs typeface="Times New Roman" pitchFamily="18" charset="0"/>
              </a:rPr>
              <a:t>                 Cross-sectional </a:t>
            </a:r>
          </a:p>
          <a:p>
            <a:pPr>
              <a:defRPr/>
            </a:pPr>
            <a:r>
              <a:rPr lang="en-MY" sz="2400" b="1" dirty="0">
                <a:solidFill>
                  <a:srgbClr val="009900"/>
                </a:solidFill>
                <a:latin typeface="Garamond" pitchFamily="18" charset="0"/>
                <a:cs typeface="Times New Roman" pitchFamily="18" charset="0"/>
              </a:rPr>
              <a:t>       Analytical studies</a:t>
            </a:r>
          </a:p>
          <a:p>
            <a:pPr>
              <a:defRPr/>
            </a:pPr>
            <a:r>
              <a:rPr lang="en-MY" sz="2400" b="1" dirty="0">
                <a:latin typeface="Garamond" pitchFamily="18" charset="0"/>
                <a:cs typeface="Times New Roman" pitchFamily="18" charset="0"/>
              </a:rPr>
              <a:t>                   Cross-sectional </a:t>
            </a:r>
          </a:p>
          <a:p>
            <a:pPr>
              <a:defRPr/>
            </a:pPr>
            <a:r>
              <a:rPr lang="en-MY" sz="2400" b="1" dirty="0">
                <a:latin typeface="Garamond" pitchFamily="18" charset="0"/>
                <a:cs typeface="Times New Roman" pitchFamily="18" charset="0"/>
              </a:rPr>
              <a:t>                    Case-control</a:t>
            </a:r>
          </a:p>
          <a:p>
            <a:pPr>
              <a:defRPr/>
            </a:pPr>
            <a:r>
              <a:rPr lang="en-MY" sz="2400" b="1" dirty="0">
                <a:latin typeface="Garamond" pitchFamily="18" charset="0"/>
                <a:cs typeface="Times New Roman" pitchFamily="18" charset="0"/>
              </a:rPr>
              <a:t>                     Cohort</a:t>
            </a:r>
          </a:p>
          <a:p>
            <a:pPr marL="285750" indent="-285750">
              <a:buFont typeface="Wingdings" pitchFamily="2" charset="2"/>
              <a:buChar char="q"/>
              <a:defRPr/>
            </a:pPr>
            <a:r>
              <a:rPr lang="en-MY" sz="2400" b="1" dirty="0">
                <a:solidFill>
                  <a:srgbClr val="FF0000"/>
                </a:solidFill>
                <a:latin typeface="Garamond" pitchFamily="18" charset="0"/>
                <a:cs typeface="Times New Roman" pitchFamily="18" charset="0"/>
              </a:rPr>
              <a:t>Intervention(experimental studies</a:t>
            </a:r>
          </a:p>
          <a:p>
            <a:pPr marL="285750" indent="-285750">
              <a:buFont typeface="Wingdings" pitchFamily="2" charset="2"/>
              <a:buChar char="Ø"/>
              <a:defRPr/>
            </a:pPr>
            <a:r>
              <a:rPr lang="en-MY" sz="2400" dirty="0">
                <a:latin typeface="Garamond" pitchFamily="18" charset="0"/>
              </a:rPr>
              <a:t>    </a:t>
            </a:r>
            <a:r>
              <a:rPr lang="en-MY" sz="2400" b="1" dirty="0">
                <a:latin typeface="Garamond" pitchFamily="18" charset="0"/>
                <a:cs typeface="Times New Roman" pitchFamily="18" charset="0"/>
              </a:rPr>
              <a:t>Clinical trials</a:t>
            </a:r>
          </a:p>
          <a:p>
            <a:pPr marL="457200" indent="-457200">
              <a:buFont typeface="Wingdings" pitchFamily="2" charset="2"/>
              <a:buChar char="Ø"/>
              <a:defRPr/>
            </a:pPr>
            <a:r>
              <a:rPr lang="en-MY" sz="2400" b="1" dirty="0">
                <a:latin typeface="Garamond" pitchFamily="18" charset="0"/>
                <a:cs typeface="Times New Roman" pitchFamily="18" charset="0"/>
              </a:rPr>
              <a:t>    Community trials</a:t>
            </a:r>
          </a:p>
        </p:txBody>
      </p:sp>
      <p:sp>
        <p:nvSpPr>
          <p:cNvPr id="2" name="Date Placeholder 1"/>
          <p:cNvSpPr>
            <a:spLocks noGrp="1"/>
          </p:cNvSpPr>
          <p:nvPr>
            <p:ph type="dt" sz="half" idx="10"/>
          </p:nvPr>
        </p:nvSpPr>
        <p:spPr/>
        <p:txBody>
          <a:bodyPr/>
          <a:lstStyle/>
          <a:p>
            <a:fld id="{AE20DA05-3128-4613-B729-E9ED78D58C09}" type="datetime1">
              <a:rPr lang="en-US" smtClean="0"/>
              <a:t>12/12/2020</a:t>
            </a:fld>
            <a:endParaRPr lang="en-MY"/>
          </a:p>
        </p:txBody>
      </p:sp>
      <p:sp>
        <p:nvSpPr>
          <p:cNvPr id="3" name="Slide Number Placeholder 2"/>
          <p:cNvSpPr>
            <a:spLocks noGrp="1"/>
          </p:cNvSpPr>
          <p:nvPr>
            <p:ph type="sldNum" sz="quarter" idx="12"/>
          </p:nvPr>
        </p:nvSpPr>
        <p:spPr/>
        <p:txBody>
          <a:bodyPr/>
          <a:lstStyle/>
          <a:p>
            <a:fld id="{1225633F-D81C-4468-AFB9-9B1175837F85}" type="slidenum">
              <a:rPr lang="en-MY" smtClean="0"/>
              <a:t>3</a:t>
            </a:fld>
            <a:endParaRPr lang="en-MY"/>
          </a:p>
        </p:txBody>
      </p:sp>
    </p:spTree>
    <p:extLst>
      <p:ext uri="{BB962C8B-B14F-4D97-AF65-F5344CB8AC3E}">
        <p14:creationId xmlns:p14="http://schemas.microsoft.com/office/powerpoint/2010/main" val="222174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209976"/>
            <a:ext cx="8496944" cy="2800767"/>
          </a:xfrm>
          <a:prstGeom prst="rect">
            <a:avLst/>
          </a:prstGeom>
        </p:spPr>
        <p:txBody>
          <a:bodyPr wrap="square">
            <a:spAutoFit/>
          </a:bodyPr>
          <a:lstStyle/>
          <a:p>
            <a:r>
              <a:rPr lang="en-MY" b="1" dirty="0" smtClean="0">
                <a:latin typeface="Garamond" pitchFamily="18" charset="0"/>
                <a:cs typeface="Times New Roman" pitchFamily="18" charset="0"/>
              </a:rPr>
              <a:t>         </a:t>
            </a:r>
            <a:r>
              <a:rPr lang="en-MY" sz="2800" b="1" dirty="0" smtClean="0">
                <a:latin typeface="Garamond" pitchFamily="18" charset="0"/>
                <a:cs typeface="Times New Roman" pitchFamily="18" charset="0"/>
              </a:rPr>
              <a:t>Case-control</a:t>
            </a:r>
            <a:endParaRPr lang="en-US" sz="2800" b="1" dirty="0">
              <a:latin typeface="Garamond" pitchFamily="18" charset="0"/>
              <a:cs typeface="Times New Roman" pitchFamily="18" charset="0"/>
            </a:endParaRPr>
          </a:p>
          <a:p>
            <a:r>
              <a:rPr lang="en-MY" sz="2800" b="1" dirty="0" smtClean="0">
                <a:solidFill>
                  <a:srgbClr val="FF0000"/>
                </a:solidFill>
                <a:latin typeface="Times New Roman" pitchFamily="18" charset="0"/>
                <a:cs typeface="Times New Roman" pitchFamily="18" charset="0"/>
              </a:rPr>
              <a:t>TROHOC</a:t>
            </a:r>
          </a:p>
          <a:p>
            <a:pPr>
              <a:defRPr/>
            </a:pPr>
            <a:r>
              <a:rPr lang="en-US" sz="2400" dirty="0">
                <a:latin typeface="Times New Roman" pitchFamily="18" charset="0"/>
                <a:cs typeface="Times New Roman" pitchFamily="18" charset="0"/>
              </a:rPr>
              <a:t>It begins with group of people </a:t>
            </a:r>
            <a:r>
              <a:rPr lang="en-US" sz="2400" b="1" dirty="0" smtClean="0">
                <a:latin typeface="Times New Roman" pitchFamily="18" charset="0"/>
                <a:cs typeface="Times New Roman" pitchFamily="18" charset="0"/>
              </a:rPr>
              <a:t>classified </a:t>
            </a:r>
            <a:r>
              <a:rPr lang="en-US" sz="2400" b="1" dirty="0">
                <a:latin typeface="Times New Roman" pitchFamily="18" charset="0"/>
                <a:cs typeface="Times New Roman" pitchFamily="18" charset="0"/>
              </a:rPr>
              <a:t>into </a:t>
            </a:r>
            <a:endParaRPr lang="en-US" sz="2400" b="1" dirty="0" smtClean="0">
              <a:latin typeface="Times New Roman" pitchFamily="18" charset="0"/>
              <a:cs typeface="Times New Roman" pitchFamily="18" charset="0"/>
            </a:endParaRPr>
          </a:p>
          <a:p>
            <a:pPr>
              <a:defRPr/>
            </a:pPr>
            <a:r>
              <a:rPr lang="en-US" sz="2400" b="1" dirty="0" smtClean="0">
                <a:latin typeface="Times New Roman" pitchFamily="18" charset="0"/>
                <a:cs typeface="Times New Roman" pitchFamily="18" charset="0"/>
              </a:rPr>
              <a:t>                    diseased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not </a:t>
            </a:r>
            <a:r>
              <a:rPr lang="en-US" sz="2400" b="1" dirty="0" smtClean="0">
                <a:latin typeface="Times New Roman" pitchFamily="18" charset="0"/>
                <a:cs typeface="Times New Roman" pitchFamily="18" charset="0"/>
              </a:rPr>
              <a:t>diseased</a:t>
            </a:r>
          </a:p>
          <a:p>
            <a:pPr>
              <a:defRPr/>
            </a:pPr>
            <a:r>
              <a:rPr lang="en-US" sz="2400" b="1" dirty="0" smtClean="0">
                <a:solidFill>
                  <a:schemeClr val="accent4">
                    <a:lumMod val="75000"/>
                  </a:schemeClr>
                </a:solidFill>
                <a:latin typeface="Times New Roman" pitchFamily="18" charset="0"/>
                <a:cs typeface="Times New Roman" pitchFamily="18" charset="0"/>
              </a:rPr>
              <a:t>And  </a:t>
            </a:r>
            <a:r>
              <a:rPr lang="en-US" sz="2400" b="1" dirty="0">
                <a:solidFill>
                  <a:schemeClr val="accent4">
                    <a:lumMod val="75000"/>
                  </a:schemeClr>
                </a:solidFill>
                <a:latin typeface="Times New Roman" pitchFamily="18" charset="0"/>
                <a:cs typeface="Times New Roman" pitchFamily="18" charset="0"/>
              </a:rPr>
              <a:t>looking backward </a:t>
            </a:r>
            <a:endParaRPr lang="en-US" sz="2400" b="1" dirty="0" smtClean="0">
              <a:solidFill>
                <a:schemeClr val="accent4">
                  <a:lumMod val="75000"/>
                </a:schemeClr>
              </a:solidFill>
              <a:latin typeface="Times New Roman" pitchFamily="18" charset="0"/>
              <a:cs typeface="Times New Roman" pitchFamily="18" charset="0"/>
            </a:endParaRPr>
          </a:p>
          <a:p>
            <a:pPr>
              <a:defRPr/>
            </a:pPr>
            <a:r>
              <a:rPr lang="en-US" sz="2400" b="1" dirty="0" smtClean="0">
                <a:latin typeface="Times New Roman" pitchFamily="18" charset="0"/>
                <a:cs typeface="Times New Roman" pitchFamily="18" charset="0"/>
              </a:rPr>
              <a:t>to     identify     who are </a:t>
            </a:r>
          </a:p>
          <a:p>
            <a:pPr>
              <a:defRPr/>
            </a:pP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endParaRPr lang="en-MY" sz="2400" dirty="0"/>
          </a:p>
        </p:txBody>
      </p:sp>
      <p:sp>
        <p:nvSpPr>
          <p:cNvPr id="3" name="Left Brace 2"/>
          <p:cNvSpPr/>
          <p:nvPr/>
        </p:nvSpPr>
        <p:spPr>
          <a:xfrm>
            <a:off x="3491880" y="5229200"/>
            <a:ext cx="382904" cy="58595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p>
        </p:txBody>
      </p:sp>
      <p:sp>
        <p:nvSpPr>
          <p:cNvPr id="4" name="Rectangle 3"/>
          <p:cNvSpPr/>
          <p:nvPr/>
        </p:nvSpPr>
        <p:spPr>
          <a:xfrm>
            <a:off x="3874784" y="5044534"/>
            <a:ext cx="2480166" cy="369332"/>
          </a:xfrm>
          <a:prstGeom prst="rect">
            <a:avLst/>
          </a:prstGeom>
        </p:spPr>
        <p:txBody>
          <a:bodyPr wrap="none">
            <a:spAutoFit/>
          </a:bodyPr>
          <a:lstStyle/>
          <a:p>
            <a:pPr>
              <a:defRPr/>
            </a:pPr>
            <a:r>
              <a:rPr lang="en-US" b="1" dirty="0">
                <a:solidFill>
                  <a:srgbClr val="990033"/>
                </a:solidFill>
                <a:latin typeface="Times New Roman" pitchFamily="18" charset="0"/>
                <a:cs typeface="Times New Roman" pitchFamily="18" charset="0"/>
              </a:rPr>
              <a:t>exposed to </a:t>
            </a:r>
            <a:r>
              <a:rPr lang="en-US" b="1" dirty="0">
                <a:solidFill>
                  <a:srgbClr val="C00000"/>
                </a:solidFill>
                <a:latin typeface="Times New Roman" pitchFamily="18" charset="0"/>
                <a:cs typeface="Times New Roman" pitchFamily="18" charset="0"/>
              </a:rPr>
              <a:t>a </a:t>
            </a:r>
            <a:r>
              <a:rPr lang="en-US" b="1" dirty="0">
                <a:solidFill>
                  <a:srgbClr val="FF0000"/>
                </a:solidFill>
                <a:latin typeface="Times New Roman" pitchFamily="18" charset="0"/>
                <a:cs typeface="Times New Roman" pitchFamily="18" charset="0"/>
              </a:rPr>
              <a:t>risk factor</a:t>
            </a:r>
            <a:endParaRPr lang="en-US" dirty="0">
              <a:latin typeface="Times New Roman" pitchFamily="18" charset="0"/>
              <a:cs typeface="Times New Roman" pitchFamily="18" charset="0"/>
            </a:endParaRPr>
          </a:p>
        </p:txBody>
      </p:sp>
      <p:sp>
        <p:nvSpPr>
          <p:cNvPr id="5" name="Rectangle 4"/>
          <p:cNvSpPr/>
          <p:nvPr/>
        </p:nvSpPr>
        <p:spPr>
          <a:xfrm>
            <a:off x="3995936" y="5589240"/>
            <a:ext cx="2934411" cy="369332"/>
          </a:xfrm>
          <a:prstGeom prst="rect">
            <a:avLst/>
          </a:prstGeom>
        </p:spPr>
        <p:txBody>
          <a:bodyPr wrap="square">
            <a:spAutoFit/>
          </a:bodyPr>
          <a:lstStyle/>
          <a:p>
            <a:pPr>
              <a:defRPr/>
            </a:pPr>
            <a:r>
              <a:rPr lang="en-US" b="1" dirty="0">
                <a:solidFill>
                  <a:srgbClr val="009900"/>
                </a:solidFill>
                <a:latin typeface="Times New Roman" pitchFamily="18" charset="0"/>
                <a:cs typeface="Times New Roman" pitchFamily="18" charset="0"/>
              </a:rPr>
              <a:t>unexposed to the </a:t>
            </a:r>
            <a:r>
              <a:rPr lang="en-US" b="1" dirty="0">
                <a:solidFill>
                  <a:srgbClr val="FF0000"/>
                </a:solidFill>
                <a:latin typeface="Times New Roman" pitchFamily="18" charset="0"/>
                <a:cs typeface="Times New Roman" pitchFamily="18" charset="0"/>
              </a:rPr>
              <a:t>risk </a:t>
            </a:r>
            <a:r>
              <a:rPr lang="en-US" dirty="0" smtClean="0">
                <a:solidFill>
                  <a:srgbClr val="FF0000"/>
                </a:solidFill>
                <a:latin typeface="Times New Roman" pitchFamily="18" charset="0"/>
                <a:cs typeface="Times New Roman" pitchFamily="18" charset="0"/>
              </a:rPr>
              <a:t>factor</a:t>
            </a:r>
            <a:endParaRPr lang="en-US" dirty="0">
              <a:solidFill>
                <a:srgbClr val="FF0000"/>
              </a:solidFill>
              <a:latin typeface="Times New Roman" pitchFamily="18" charset="0"/>
              <a:cs typeface="Times New Roman" pitchFamily="18" charset="0"/>
            </a:endParaRPr>
          </a:p>
        </p:txBody>
      </p:sp>
      <p:sp>
        <p:nvSpPr>
          <p:cNvPr id="6" name="Rectangle 5"/>
          <p:cNvSpPr/>
          <p:nvPr/>
        </p:nvSpPr>
        <p:spPr>
          <a:xfrm>
            <a:off x="680447" y="822103"/>
            <a:ext cx="2376264" cy="461665"/>
          </a:xfrm>
          <a:prstGeom prst="rect">
            <a:avLst/>
          </a:prstGeom>
        </p:spPr>
        <p:txBody>
          <a:bodyPr wrap="square">
            <a:spAutoFit/>
          </a:bodyPr>
          <a:lstStyle/>
          <a:p>
            <a:pPr>
              <a:defRPr/>
            </a:pPr>
            <a:r>
              <a:rPr lang="en-MY" sz="2400" b="1" dirty="0">
                <a:latin typeface="Garamond" pitchFamily="18" charset="0"/>
                <a:cs typeface="Times New Roman" pitchFamily="18" charset="0"/>
              </a:rPr>
              <a:t>Cross-sectional </a:t>
            </a:r>
          </a:p>
        </p:txBody>
      </p:sp>
      <p:sp>
        <p:nvSpPr>
          <p:cNvPr id="7" name="Rectangle 6"/>
          <p:cNvSpPr/>
          <p:nvPr/>
        </p:nvSpPr>
        <p:spPr>
          <a:xfrm>
            <a:off x="460280" y="1700808"/>
            <a:ext cx="5407864" cy="707886"/>
          </a:xfrm>
          <a:prstGeom prst="rect">
            <a:avLst/>
          </a:prstGeom>
        </p:spPr>
        <p:txBody>
          <a:bodyPr wrap="square">
            <a:spAutoFit/>
          </a:bodyPr>
          <a:lstStyle/>
          <a:p>
            <a:r>
              <a:rPr lang="en-US" sz="2000" b="1" dirty="0">
                <a:latin typeface="Times New Roman" pitchFamily="18" charset="0"/>
                <a:cs typeface="Times New Roman" pitchFamily="18" charset="0"/>
              </a:rPr>
              <a:t>It begins with </a:t>
            </a:r>
            <a:r>
              <a:rPr lang="en-US" sz="2000" b="1" dirty="0" smtClean="0">
                <a:latin typeface="Times New Roman" pitchFamily="18" charset="0"/>
                <a:cs typeface="Times New Roman" pitchFamily="18" charset="0"/>
              </a:rPr>
              <a:t>population?????</a:t>
            </a:r>
          </a:p>
          <a:p>
            <a:r>
              <a:rPr lang="en-US" sz="2000" b="1" dirty="0" smtClean="0">
                <a:solidFill>
                  <a:schemeClr val="accent4">
                    <a:lumMod val="75000"/>
                  </a:schemeClr>
                </a:solidFill>
                <a:latin typeface="Times New Roman" pitchFamily="18" charset="0"/>
                <a:cs typeface="Times New Roman" pitchFamily="18" charset="0"/>
              </a:rPr>
              <a:t>looking</a:t>
            </a:r>
            <a:r>
              <a:rPr lang="en-US" sz="2000" b="1" dirty="0" smtClean="0">
                <a:latin typeface="Times New Roman" pitchFamily="18" charset="0"/>
                <a:cs typeface="Times New Roman" pitchFamily="18" charset="0"/>
              </a:rPr>
              <a:t>  to     </a:t>
            </a:r>
            <a:r>
              <a:rPr lang="en-US" sz="2000" b="1" dirty="0">
                <a:latin typeface="Times New Roman" pitchFamily="18" charset="0"/>
                <a:cs typeface="Times New Roman" pitchFamily="18" charset="0"/>
              </a:rPr>
              <a:t>identify who </a:t>
            </a:r>
            <a:r>
              <a:rPr lang="en-US" sz="2000" b="1" dirty="0" smtClean="0">
                <a:latin typeface="Times New Roman" pitchFamily="18" charset="0"/>
                <a:cs typeface="Times New Roman" pitchFamily="18" charset="0"/>
              </a:rPr>
              <a:t>have  </a:t>
            </a:r>
            <a:endParaRPr lang="en-MY" sz="2000" b="1" dirty="0"/>
          </a:p>
        </p:txBody>
      </p:sp>
      <p:sp>
        <p:nvSpPr>
          <p:cNvPr id="8" name="Rectangle 7"/>
          <p:cNvSpPr/>
          <p:nvPr/>
        </p:nvSpPr>
        <p:spPr>
          <a:xfrm>
            <a:off x="4585978" y="1730370"/>
            <a:ext cx="877163" cy="369332"/>
          </a:xfrm>
          <a:prstGeom prst="rect">
            <a:avLst/>
          </a:prstGeom>
          <a:ln w="19050">
            <a:gradFill>
              <a:gsLst>
                <a:gs pos="0">
                  <a:srgbClr val="000082"/>
                </a:gs>
                <a:gs pos="30000">
                  <a:srgbClr val="66008F"/>
                </a:gs>
                <a:gs pos="64999">
                  <a:srgbClr val="BA0066"/>
                </a:gs>
                <a:gs pos="89999">
                  <a:srgbClr val="FF0000"/>
                </a:gs>
                <a:gs pos="100000">
                  <a:srgbClr val="FF8200"/>
                </a:gs>
              </a:gsLst>
              <a:lin ang="5400000" scaled="0"/>
            </a:gradFill>
          </a:ln>
        </p:spPr>
        <p:txBody>
          <a:bodyPr wrap="none">
            <a:spAutoFit/>
          </a:bodyPr>
          <a:lstStyle/>
          <a:p>
            <a:pPr>
              <a:defRPr/>
            </a:pPr>
            <a:r>
              <a:rPr lang="en-US" b="1" dirty="0" smtClean="0">
                <a:latin typeface="Times New Roman" pitchFamily="18" charset="0"/>
                <a:cs typeface="Times New Roman" pitchFamily="18" charset="0"/>
              </a:rPr>
              <a:t>disease</a:t>
            </a:r>
            <a:endParaRPr lang="en-US" b="1" dirty="0">
              <a:latin typeface="Times New Roman" pitchFamily="18" charset="0"/>
              <a:cs typeface="Times New Roman" pitchFamily="18" charset="0"/>
            </a:endParaRPr>
          </a:p>
        </p:txBody>
      </p:sp>
      <p:sp>
        <p:nvSpPr>
          <p:cNvPr id="9" name="Rectangle 8"/>
          <p:cNvSpPr/>
          <p:nvPr/>
        </p:nvSpPr>
        <p:spPr>
          <a:xfrm>
            <a:off x="4355976" y="2195572"/>
            <a:ext cx="1293944" cy="369332"/>
          </a:xfrm>
          <a:prstGeom prst="rect">
            <a:avLst/>
          </a:prstGeom>
          <a:ln w="19050">
            <a:gradFill>
              <a:gsLst>
                <a:gs pos="0">
                  <a:srgbClr val="DDEBCF"/>
                </a:gs>
                <a:gs pos="50000">
                  <a:srgbClr val="9CB86E"/>
                </a:gs>
                <a:gs pos="100000">
                  <a:srgbClr val="156B13"/>
                </a:gs>
              </a:gsLst>
              <a:lin ang="5400000" scaled="0"/>
            </a:gradFill>
          </a:ln>
        </p:spPr>
        <p:txBody>
          <a:bodyPr wrap="none">
            <a:spAutoFit/>
          </a:bodyPr>
          <a:lstStyle/>
          <a:p>
            <a:pPr>
              <a:defRPr/>
            </a:pPr>
            <a:r>
              <a:rPr lang="en-US" b="1" dirty="0" smtClean="0">
                <a:latin typeface="Times New Roman" pitchFamily="18" charset="0"/>
                <a:cs typeface="Times New Roman" pitchFamily="18" charset="0"/>
              </a:rPr>
              <a:t>  no disease</a:t>
            </a:r>
            <a:endParaRPr lang="en-US" b="1" dirty="0">
              <a:latin typeface="Times New Roman" pitchFamily="18" charset="0"/>
              <a:cs typeface="Times New Roman" pitchFamily="18" charset="0"/>
            </a:endParaRPr>
          </a:p>
        </p:txBody>
      </p:sp>
      <p:sp>
        <p:nvSpPr>
          <p:cNvPr id="10" name="Rectangle 9"/>
          <p:cNvSpPr/>
          <p:nvPr/>
        </p:nvSpPr>
        <p:spPr>
          <a:xfrm>
            <a:off x="5849353" y="1759877"/>
            <a:ext cx="1232069" cy="369332"/>
          </a:xfrm>
          <a:prstGeom prst="rect">
            <a:avLst/>
          </a:prstGeom>
          <a:ln w="1905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ln>
        </p:spPr>
        <p:txBody>
          <a:bodyPr wrap="none">
            <a:spAutoFit/>
          </a:bodyPr>
          <a:lstStyle/>
          <a:p>
            <a:r>
              <a:rPr lang="en-US" b="1" dirty="0" smtClean="0">
                <a:solidFill>
                  <a:srgbClr val="990033"/>
                </a:solidFill>
                <a:latin typeface="Times New Roman" pitchFamily="18" charset="0"/>
                <a:cs typeface="Times New Roman" pitchFamily="18" charset="0"/>
              </a:rPr>
              <a:t>Exposure  </a:t>
            </a:r>
            <a:endParaRPr lang="en-MY" dirty="0"/>
          </a:p>
        </p:txBody>
      </p:sp>
      <p:sp>
        <p:nvSpPr>
          <p:cNvPr id="11" name="Rectangle 10"/>
          <p:cNvSpPr/>
          <p:nvPr/>
        </p:nvSpPr>
        <p:spPr>
          <a:xfrm>
            <a:off x="7272466" y="2288941"/>
            <a:ext cx="1571905" cy="369332"/>
          </a:xfrm>
          <a:prstGeom prst="rect">
            <a:avLst/>
          </a:prstGeom>
        </p:spPr>
        <p:txBody>
          <a:bodyPr wrap="none">
            <a:spAutoFit/>
          </a:bodyPr>
          <a:lstStyle/>
          <a:p>
            <a:r>
              <a:rPr lang="en-US" b="1" dirty="0" smtClean="0">
                <a:solidFill>
                  <a:srgbClr val="990033"/>
                </a:solidFill>
                <a:latin typeface="Times New Roman" pitchFamily="18" charset="0"/>
                <a:cs typeface="Times New Roman" pitchFamily="18" charset="0"/>
              </a:rPr>
              <a:t>No exposure  </a:t>
            </a:r>
            <a:endParaRPr lang="en-MY" dirty="0"/>
          </a:p>
        </p:txBody>
      </p:sp>
      <p:sp>
        <p:nvSpPr>
          <p:cNvPr id="12" name="Rectangle 11"/>
          <p:cNvSpPr/>
          <p:nvPr/>
        </p:nvSpPr>
        <p:spPr>
          <a:xfrm>
            <a:off x="7380312" y="1769514"/>
            <a:ext cx="1571905" cy="369332"/>
          </a:xfrm>
          <a:prstGeom prst="rect">
            <a:avLst/>
          </a:prstGeom>
        </p:spPr>
        <p:txBody>
          <a:bodyPr wrap="none">
            <a:spAutoFit/>
          </a:bodyPr>
          <a:lstStyle/>
          <a:p>
            <a:r>
              <a:rPr lang="en-US" b="1" dirty="0" smtClean="0">
                <a:solidFill>
                  <a:srgbClr val="990033"/>
                </a:solidFill>
                <a:latin typeface="Times New Roman" pitchFamily="18" charset="0"/>
                <a:cs typeface="Times New Roman" pitchFamily="18" charset="0"/>
              </a:rPr>
              <a:t>No exposure  </a:t>
            </a:r>
            <a:endParaRPr lang="en-MY" dirty="0"/>
          </a:p>
        </p:txBody>
      </p:sp>
      <p:sp>
        <p:nvSpPr>
          <p:cNvPr id="13" name="Rectangle 12"/>
          <p:cNvSpPr/>
          <p:nvPr/>
        </p:nvSpPr>
        <p:spPr>
          <a:xfrm>
            <a:off x="5877181" y="2288941"/>
            <a:ext cx="1232069" cy="369332"/>
          </a:xfrm>
          <a:prstGeom prst="rect">
            <a:avLst/>
          </a:prstGeom>
          <a:ln w="12700">
            <a:solidFill>
              <a:schemeClr val="accent1"/>
            </a:solidFill>
          </a:ln>
        </p:spPr>
        <p:txBody>
          <a:bodyPr wrap="none">
            <a:spAutoFit/>
          </a:bodyPr>
          <a:lstStyle/>
          <a:p>
            <a:r>
              <a:rPr lang="en-US" b="1" dirty="0" smtClean="0">
                <a:solidFill>
                  <a:srgbClr val="990033"/>
                </a:solidFill>
                <a:latin typeface="Times New Roman" pitchFamily="18" charset="0"/>
                <a:cs typeface="Times New Roman" pitchFamily="18" charset="0"/>
              </a:rPr>
              <a:t>Exposure  </a:t>
            </a:r>
            <a:endParaRPr lang="en-MY" dirty="0"/>
          </a:p>
        </p:txBody>
      </p:sp>
      <p:sp>
        <p:nvSpPr>
          <p:cNvPr id="14" name="Date Placeholder 13"/>
          <p:cNvSpPr>
            <a:spLocks noGrp="1"/>
          </p:cNvSpPr>
          <p:nvPr>
            <p:ph type="dt" sz="half" idx="10"/>
          </p:nvPr>
        </p:nvSpPr>
        <p:spPr/>
        <p:txBody>
          <a:bodyPr/>
          <a:lstStyle/>
          <a:p>
            <a:fld id="{B7EBF661-083D-4DF9-8C3B-B126C0C16490}" type="datetime1">
              <a:rPr lang="en-US" smtClean="0"/>
              <a:t>12/12/2020</a:t>
            </a:fld>
            <a:endParaRPr lang="en-MY"/>
          </a:p>
        </p:txBody>
      </p:sp>
      <p:sp>
        <p:nvSpPr>
          <p:cNvPr id="15" name="Slide Number Placeholder 14"/>
          <p:cNvSpPr>
            <a:spLocks noGrp="1"/>
          </p:cNvSpPr>
          <p:nvPr>
            <p:ph type="sldNum" sz="quarter" idx="12"/>
          </p:nvPr>
        </p:nvSpPr>
        <p:spPr/>
        <p:txBody>
          <a:bodyPr/>
          <a:lstStyle/>
          <a:p>
            <a:fld id="{1225633F-D81C-4468-AFB9-9B1175837F85}" type="slidenum">
              <a:rPr lang="en-MY" smtClean="0"/>
              <a:t>4</a:t>
            </a:fld>
            <a:endParaRPr lang="en-MY"/>
          </a:p>
        </p:txBody>
      </p:sp>
    </p:spTree>
    <p:extLst>
      <p:ext uri="{BB962C8B-B14F-4D97-AF65-F5344CB8AC3E}">
        <p14:creationId xmlns:p14="http://schemas.microsoft.com/office/powerpoint/2010/main" val="764625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47664" y="1875032"/>
            <a:ext cx="4281941"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MY"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Cohort Study</a:t>
            </a:r>
            <a:endParaRPr lang="en-MY"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9699"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0686FF53-2DFD-4276-99A9-2DFDC84994C0}" type="slidenum">
              <a:rPr lang="ar-SA" smtClean="0"/>
              <a:pPr eaLnBrk="1" hangingPunct="1"/>
              <a:t>5</a:t>
            </a:fld>
            <a:endParaRPr lang="en-US" smtClean="0"/>
          </a:p>
        </p:txBody>
      </p:sp>
      <p:sp>
        <p:nvSpPr>
          <p:cNvPr id="4" name="Rectangle 3"/>
          <p:cNvSpPr>
            <a:spLocks noChangeArrowheads="1"/>
          </p:cNvSpPr>
          <p:nvPr/>
        </p:nvSpPr>
        <p:spPr bwMode="auto">
          <a:xfrm>
            <a:off x="533401" y="4293272"/>
            <a:ext cx="7422976" cy="1477962"/>
          </a:xfrm>
          <a:prstGeom prst="rect">
            <a:avLst/>
          </a:prstGeom>
          <a:noFill/>
          <a:ln w="22225">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defRPr/>
            </a:pPr>
            <a:r>
              <a:rPr lang="en-US" dirty="0">
                <a:latin typeface="Times New Roman" pitchFamily="18" charset="0"/>
                <a:cs typeface="Times New Roman" pitchFamily="18" charset="0"/>
              </a:rPr>
              <a:t>Issues in the design of cohort studies understand the differences from a CCS, </a:t>
            </a:r>
          </a:p>
          <a:p>
            <a:pPr>
              <a:defRPr/>
            </a:pPr>
            <a:r>
              <a:rPr lang="en-US" dirty="0">
                <a:latin typeface="Times New Roman" pitchFamily="18" charset="0"/>
                <a:cs typeface="Times New Roman" pitchFamily="18" charset="0"/>
              </a:rPr>
              <a:t>*Potential bias in cohort studies</a:t>
            </a:r>
          </a:p>
          <a:p>
            <a:pPr>
              <a:defRPr/>
            </a:pPr>
            <a:r>
              <a:rPr lang="en-US" dirty="0">
                <a:latin typeface="Times New Roman" pitchFamily="18" charset="0"/>
                <a:cs typeface="Times New Roman" pitchFamily="18" charset="0"/>
              </a:rPr>
              <a:t>*Analysis of cohort studies</a:t>
            </a:r>
          </a:p>
          <a:p>
            <a:pPr>
              <a:defRPr/>
            </a:pPr>
            <a:r>
              <a:rPr lang="en-US" dirty="0">
                <a:latin typeface="Times New Roman" pitchFamily="18" charset="0"/>
                <a:cs typeface="Times New Roman" pitchFamily="18" charset="0"/>
              </a:rPr>
              <a:t>*calculate the basic </a:t>
            </a:r>
            <a:r>
              <a:rPr lang="en-US" dirty="0" smtClean="0">
                <a:latin typeface="Times New Roman" pitchFamily="18" charset="0"/>
                <a:cs typeface="Times New Roman" pitchFamily="18" charset="0"/>
              </a:rPr>
              <a:t>risk measures </a:t>
            </a:r>
            <a:r>
              <a:rPr lang="en-US" dirty="0">
                <a:latin typeface="Times New Roman" pitchFamily="18" charset="0"/>
                <a:cs typeface="Times New Roman" pitchFamily="18" charset="0"/>
              </a:rPr>
              <a:t>(RR,AR</a:t>
            </a:r>
          </a:p>
          <a:p>
            <a:pPr>
              <a:defRPr/>
            </a:pPr>
            <a:r>
              <a:rPr lang="en-US" dirty="0">
                <a:latin typeface="Times New Roman" pitchFamily="18" charset="0"/>
                <a:cs typeface="Times New Roman" pitchFamily="18" charset="0"/>
              </a:rPr>
              <a:t>*appreciate its strengths and weaknesses.</a:t>
            </a:r>
          </a:p>
        </p:txBody>
      </p:sp>
      <p:sp>
        <p:nvSpPr>
          <p:cNvPr id="2" name="Rectangle 1"/>
          <p:cNvSpPr/>
          <p:nvPr/>
        </p:nvSpPr>
        <p:spPr>
          <a:xfrm>
            <a:off x="323850" y="333375"/>
            <a:ext cx="8135938" cy="1476375"/>
          </a:xfrm>
          <a:prstGeom prst="rect">
            <a:avLst/>
          </a:prstGeom>
        </p:spPr>
        <p:txBody>
          <a:bodyPr>
            <a:spAutoFit/>
          </a:bodyPr>
          <a:lstStyle/>
          <a:p>
            <a:pPr>
              <a:defRPr/>
            </a:pPr>
            <a:r>
              <a:rPr lang="en-US" dirty="0">
                <a:latin typeface="Times New Roman" pitchFamily="18" charset="0"/>
                <a:cs typeface="Times New Roman" pitchFamily="18" charset="0"/>
              </a:rPr>
              <a:t>It begins with group of people </a:t>
            </a:r>
            <a:r>
              <a:rPr lang="en-US" b="1" dirty="0">
                <a:latin typeface="Times New Roman" pitchFamily="18" charset="0"/>
                <a:cs typeface="Times New Roman" pitchFamily="18" charset="0"/>
              </a:rPr>
              <a:t>free of disease </a:t>
            </a:r>
            <a:r>
              <a:rPr lang="en-US" dirty="0">
                <a:latin typeface="Times New Roman" pitchFamily="18" charset="0"/>
                <a:cs typeface="Times New Roman" pitchFamily="18" charset="0"/>
              </a:rPr>
              <a:t>and </a:t>
            </a:r>
            <a:r>
              <a:rPr lang="en-US" b="1" dirty="0">
                <a:latin typeface="Times New Roman" pitchFamily="18" charset="0"/>
                <a:cs typeface="Times New Roman" pitchFamily="18" charset="0"/>
              </a:rPr>
              <a:t>classified into subgroups</a:t>
            </a:r>
          </a:p>
          <a:p>
            <a:pPr>
              <a:defRPr/>
            </a:pPr>
            <a:r>
              <a:rPr lang="en-US" b="1" dirty="0">
                <a:latin typeface="Times New Roman" pitchFamily="18" charset="0"/>
                <a:cs typeface="Times New Roman" pitchFamily="18" charset="0"/>
              </a:rPr>
              <a:t>a group </a:t>
            </a:r>
            <a:r>
              <a:rPr lang="en-US" dirty="0">
                <a:latin typeface="Times New Roman" pitchFamily="18" charset="0"/>
                <a:cs typeface="Times New Roman" pitchFamily="18" charset="0"/>
              </a:rPr>
              <a:t>of </a:t>
            </a:r>
            <a:r>
              <a:rPr lang="en-US" dirty="0">
                <a:solidFill>
                  <a:srgbClr val="990033"/>
                </a:solidFill>
                <a:latin typeface="Times New Roman" pitchFamily="18" charset="0"/>
                <a:cs typeface="Times New Roman" pitchFamily="18" charset="0"/>
              </a:rPr>
              <a:t>individuals </a:t>
            </a:r>
            <a:r>
              <a:rPr lang="en-US" b="1" dirty="0">
                <a:solidFill>
                  <a:srgbClr val="990033"/>
                </a:solidFill>
                <a:latin typeface="Times New Roman" pitchFamily="18" charset="0"/>
                <a:cs typeface="Times New Roman" pitchFamily="18" charset="0"/>
              </a:rPr>
              <a:t>exposed to </a:t>
            </a:r>
            <a:r>
              <a:rPr lang="en-US" b="1" dirty="0">
                <a:solidFill>
                  <a:srgbClr val="C00000"/>
                </a:solidFill>
                <a:latin typeface="Times New Roman" pitchFamily="18" charset="0"/>
                <a:cs typeface="Times New Roman" pitchFamily="18" charset="0"/>
              </a:rPr>
              <a:t>a </a:t>
            </a:r>
            <a:r>
              <a:rPr lang="en-US" b="1" dirty="0">
                <a:solidFill>
                  <a:srgbClr val="FF0000"/>
                </a:solidFill>
                <a:latin typeface="Times New Roman" pitchFamily="18" charset="0"/>
                <a:cs typeface="Times New Roman" pitchFamily="18" charset="0"/>
              </a:rPr>
              <a:t>risk factor</a:t>
            </a:r>
            <a:endParaRPr lang="en-US" dirty="0">
              <a:latin typeface="Times New Roman" pitchFamily="18" charset="0"/>
              <a:cs typeface="Times New Roman" pitchFamily="18" charset="0"/>
            </a:endParaRPr>
          </a:p>
          <a:p>
            <a:pPr>
              <a:defRPr/>
            </a:pPr>
            <a:r>
              <a:rPr lang="en-US" b="1" dirty="0">
                <a:latin typeface="Times New Roman" pitchFamily="18" charset="0"/>
                <a:cs typeface="Times New Roman" pitchFamily="18" charset="0"/>
              </a:rPr>
              <a:t>a group </a:t>
            </a:r>
            <a:r>
              <a:rPr lang="en-US" dirty="0">
                <a:latin typeface="Times New Roman" pitchFamily="18" charset="0"/>
                <a:cs typeface="Times New Roman" pitchFamily="18" charset="0"/>
              </a:rPr>
              <a:t>who are </a:t>
            </a:r>
            <a:r>
              <a:rPr lang="en-US" b="1" dirty="0">
                <a:solidFill>
                  <a:srgbClr val="009900"/>
                </a:solidFill>
                <a:latin typeface="Times New Roman" pitchFamily="18" charset="0"/>
                <a:cs typeface="Times New Roman" pitchFamily="18" charset="0"/>
              </a:rPr>
              <a:t>unexposed to the </a:t>
            </a:r>
            <a:r>
              <a:rPr lang="en-US" b="1" dirty="0">
                <a:solidFill>
                  <a:srgbClr val="FF0000"/>
                </a:solidFill>
                <a:latin typeface="Times New Roman" pitchFamily="18" charset="0"/>
                <a:cs typeface="Times New Roman" pitchFamily="18" charset="0"/>
              </a:rPr>
              <a:t>risk </a:t>
            </a:r>
            <a:r>
              <a:rPr lang="en-US" dirty="0">
                <a:solidFill>
                  <a:srgbClr val="FF0000"/>
                </a:solidFill>
                <a:latin typeface="Times New Roman" pitchFamily="18" charset="0"/>
                <a:cs typeface="Times New Roman" pitchFamily="18" charset="0"/>
              </a:rPr>
              <a:t>factor</a:t>
            </a:r>
          </a:p>
          <a:p>
            <a:pPr>
              <a:defRPr/>
            </a:pPr>
            <a:r>
              <a:rPr lang="en-US" dirty="0">
                <a:latin typeface="Times New Roman" pitchFamily="18" charset="0"/>
                <a:cs typeface="Times New Roman" pitchFamily="18" charset="0"/>
              </a:rPr>
              <a:t> </a:t>
            </a:r>
            <a:r>
              <a:rPr lang="en-US" b="1" dirty="0">
                <a:solidFill>
                  <a:schemeClr val="accent4">
                    <a:lumMod val="75000"/>
                  </a:schemeClr>
                </a:solidFill>
                <a:latin typeface="Times New Roman" pitchFamily="18" charset="0"/>
                <a:cs typeface="Times New Roman" pitchFamily="18" charset="0"/>
              </a:rPr>
              <a:t>are followed over time </a:t>
            </a:r>
            <a:r>
              <a:rPr lang="en-US" dirty="0">
                <a:latin typeface="Times New Roman" pitchFamily="18" charset="0"/>
                <a:cs typeface="Times New Roman" pitchFamily="18" charset="0"/>
              </a:rPr>
              <a:t>(often years) </a:t>
            </a:r>
          </a:p>
          <a:p>
            <a:pPr>
              <a:defRPr/>
            </a:pPr>
            <a:endParaRPr lang="en-MY" dirty="0"/>
          </a:p>
        </p:txBody>
      </p:sp>
      <p:sp>
        <p:nvSpPr>
          <p:cNvPr id="3" name="Date Placeholder 2"/>
          <p:cNvSpPr>
            <a:spLocks noGrp="1"/>
          </p:cNvSpPr>
          <p:nvPr>
            <p:ph type="dt" sz="half" idx="10"/>
          </p:nvPr>
        </p:nvSpPr>
        <p:spPr/>
        <p:txBody>
          <a:bodyPr/>
          <a:lstStyle/>
          <a:p>
            <a:fld id="{A0665398-8AEB-4D71-975C-E8FB8ADC232E}" type="datetime1">
              <a:rPr lang="en-US" smtClean="0"/>
              <a:t>12/12/2020</a:t>
            </a:fld>
            <a:endParaRPr lang="en-MY"/>
          </a:p>
        </p:txBody>
      </p:sp>
    </p:spTree>
    <p:extLst>
      <p:ext uri="{BB962C8B-B14F-4D97-AF65-F5344CB8AC3E}">
        <p14:creationId xmlns:p14="http://schemas.microsoft.com/office/powerpoint/2010/main" val="4235262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ChangeArrowheads="1"/>
          </p:cNvSpPr>
          <p:nvPr/>
        </p:nvSpPr>
        <p:spPr bwMode="auto">
          <a:xfrm>
            <a:off x="2355850" y="44450"/>
            <a:ext cx="53276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dirty="0">
                <a:solidFill>
                  <a:srgbClr val="FF0000"/>
                </a:solidFill>
                <a:latin typeface="Times New Roman" pitchFamily="18" charset="0"/>
                <a:cs typeface="Times New Roman" pitchFamily="18" charset="0"/>
              </a:rPr>
              <a:t>Cohort Study</a:t>
            </a:r>
          </a:p>
        </p:txBody>
      </p:sp>
      <p:sp>
        <p:nvSpPr>
          <p:cNvPr id="58371" name="Rectangle 1"/>
          <p:cNvSpPr>
            <a:spLocks noChangeArrowheads="1"/>
          </p:cNvSpPr>
          <p:nvPr/>
        </p:nvSpPr>
        <p:spPr bwMode="auto">
          <a:xfrm>
            <a:off x="34924" y="549275"/>
            <a:ext cx="9217025" cy="2215991"/>
          </a:xfrm>
          <a:prstGeom prst="rect">
            <a:avLst/>
          </a:prstGeom>
          <a:noFill/>
          <a:ln w="15875">
            <a:solidFill>
              <a:schemeClr val="accent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defRPr/>
            </a:pPr>
            <a:r>
              <a:rPr lang="en-MY" sz="2200" b="1" dirty="0">
                <a:latin typeface="Times New Roman" pitchFamily="18" charset="0"/>
                <a:cs typeface="Times New Roman" pitchFamily="18" charset="0"/>
              </a:rPr>
              <a:t>     Also called </a:t>
            </a:r>
            <a:r>
              <a:rPr lang="en-MY" sz="2200" dirty="0">
                <a:latin typeface="Times New Roman" pitchFamily="18" charset="0"/>
                <a:cs typeface="Times New Roman" pitchFamily="18" charset="0"/>
              </a:rPr>
              <a:t>: </a:t>
            </a:r>
            <a:r>
              <a:rPr lang="en-MY" sz="2200" b="1" dirty="0">
                <a:solidFill>
                  <a:srgbClr val="C00000"/>
                </a:solidFill>
                <a:latin typeface="Times New Roman" pitchFamily="18" charset="0"/>
                <a:cs typeface="Times New Roman" pitchFamily="18" charset="0"/>
              </a:rPr>
              <a:t>follow up study</a:t>
            </a:r>
            <a:r>
              <a:rPr lang="en-US" sz="2200" b="1" dirty="0">
                <a:solidFill>
                  <a:srgbClr val="FF0000"/>
                </a:solidFill>
                <a:latin typeface="Times New Roman" pitchFamily="18" charset="0"/>
                <a:cs typeface="Times New Roman" pitchFamily="18" charset="0"/>
              </a:rPr>
              <a:t> or incidence studies</a:t>
            </a:r>
            <a:r>
              <a:rPr lang="en-US" sz="2400" dirty="0">
                <a:latin typeface="Times New Roman" pitchFamily="18" charset="0"/>
                <a:cs typeface="Times New Roman" pitchFamily="18" charset="0"/>
              </a:rPr>
              <a:t>, </a:t>
            </a:r>
            <a:endParaRPr lang="en-MY" sz="2400" b="1" dirty="0">
              <a:solidFill>
                <a:srgbClr val="C00000"/>
              </a:solidFill>
              <a:latin typeface="Times New Roman" pitchFamily="18" charset="0"/>
              <a:cs typeface="Times New Roman" pitchFamily="18" charset="0"/>
            </a:endParaRPr>
          </a:p>
          <a:p>
            <a:pPr>
              <a:defRPr/>
            </a:pPr>
            <a:r>
              <a:rPr lang="en-MY" sz="2400" b="1" dirty="0">
                <a:solidFill>
                  <a:srgbClr val="0070C0"/>
                </a:solidFill>
                <a:latin typeface="Times New Roman" pitchFamily="18" charset="0"/>
                <a:cs typeface="Times New Roman" pitchFamily="18" charset="0"/>
              </a:rPr>
              <a:t>    Definition</a:t>
            </a:r>
            <a:r>
              <a:rPr lang="en-MY" sz="2400" dirty="0">
                <a:latin typeface="Times New Roman" pitchFamily="18" charset="0"/>
                <a:cs typeface="Times New Roman" pitchFamily="18" charset="0"/>
              </a:rPr>
              <a:t>: </a:t>
            </a:r>
          </a:p>
          <a:p>
            <a:pPr>
              <a:defRPr/>
            </a:pPr>
            <a:r>
              <a:rPr lang="en-MY" sz="2400" b="1" dirty="0">
                <a:latin typeface="Times New Roman" pitchFamily="18" charset="0"/>
                <a:cs typeface="Times New Roman" pitchFamily="18" charset="0"/>
              </a:rPr>
              <a:t>    </a:t>
            </a:r>
            <a:r>
              <a:rPr lang="en-MY" sz="2200" b="1" dirty="0">
                <a:latin typeface="Times New Roman" pitchFamily="18" charset="0"/>
                <a:cs typeface="Times New Roman" pitchFamily="18" charset="0"/>
              </a:rPr>
              <a:t>Study in which persons,</a:t>
            </a:r>
          </a:p>
          <a:p>
            <a:pPr marL="342900" indent="-342900">
              <a:buFont typeface="Arial" pitchFamily="34" charset="0"/>
              <a:buChar char="•"/>
              <a:defRPr/>
            </a:pPr>
            <a:r>
              <a:rPr lang="en-MY" sz="2200" b="1" dirty="0">
                <a:latin typeface="Times New Roman" pitchFamily="18" charset="0"/>
                <a:cs typeface="Times New Roman" pitchFamily="18" charset="0"/>
              </a:rPr>
              <a:t> </a:t>
            </a:r>
            <a:r>
              <a:rPr lang="en-MY" sz="2200" b="1" dirty="0">
                <a:solidFill>
                  <a:schemeClr val="accent4">
                    <a:lumMod val="75000"/>
                  </a:schemeClr>
                </a:solidFill>
                <a:latin typeface="Times New Roman" pitchFamily="18" charset="0"/>
                <a:cs typeface="Times New Roman" pitchFamily="18" charset="0"/>
              </a:rPr>
              <a:t>based on their </a:t>
            </a:r>
            <a:r>
              <a:rPr lang="en-MY" sz="2200" b="1" dirty="0">
                <a:solidFill>
                  <a:srgbClr val="FF0000"/>
                </a:solidFill>
                <a:latin typeface="Times New Roman" pitchFamily="18" charset="0"/>
                <a:cs typeface="Times New Roman" pitchFamily="18" charset="0"/>
              </a:rPr>
              <a:t>exposure to a determinant</a:t>
            </a:r>
          </a:p>
          <a:p>
            <a:pPr marL="342900" indent="-342900">
              <a:buFont typeface="Arial" pitchFamily="34" charset="0"/>
              <a:buChar char="•"/>
              <a:defRPr/>
            </a:pPr>
            <a:r>
              <a:rPr lang="en-MY" sz="2200" dirty="0">
                <a:latin typeface="Times New Roman" pitchFamily="18" charset="0"/>
                <a:cs typeface="Times New Roman" pitchFamily="18" charset="0"/>
              </a:rPr>
              <a:t> and </a:t>
            </a:r>
            <a:r>
              <a:rPr lang="en-MY" sz="2200" b="1" dirty="0">
                <a:solidFill>
                  <a:srgbClr val="FF0000"/>
                </a:solidFill>
                <a:latin typeface="Times New Roman" pitchFamily="18" charset="0"/>
                <a:cs typeface="Times New Roman" pitchFamily="18" charset="0"/>
              </a:rPr>
              <a:t>free of the disease </a:t>
            </a:r>
            <a:r>
              <a:rPr lang="en-MY" sz="2200" b="1" dirty="0">
                <a:solidFill>
                  <a:srgbClr val="0070C0"/>
                </a:solidFill>
                <a:latin typeface="Times New Roman" pitchFamily="18" charset="0"/>
                <a:cs typeface="Times New Roman" pitchFamily="18" charset="0"/>
              </a:rPr>
              <a:t>outcome at </a:t>
            </a:r>
            <a:r>
              <a:rPr lang="en-MY" sz="2200" b="1" dirty="0" smtClean="0">
                <a:solidFill>
                  <a:srgbClr val="0070C0"/>
                </a:solidFill>
                <a:latin typeface="Times New Roman" pitchFamily="18" charset="0"/>
                <a:cs typeface="Times New Roman" pitchFamily="18" charset="0"/>
              </a:rPr>
              <a:t>the   </a:t>
            </a:r>
            <a:r>
              <a:rPr lang="en-MY" sz="2200" b="1" dirty="0" smtClean="0">
                <a:latin typeface="Times New Roman" pitchFamily="18" charset="0"/>
                <a:cs typeface="Times New Roman" pitchFamily="18" charset="0"/>
              </a:rPr>
              <a:t>start </a:t>
            </a:r>
            <a:r>
              <a:rPr lang="en-MY" sz="2200" dirty="0">
                <a:latin typeface="Times New Roman" pitchFamily="18" charset="0"/>
                <a:cs typeface="Times New Roman" pitchFamily="18" charset="0"/>
              </a:rPr>
              <a:t>of the study </a:t>
            </a:r>
          </a:p>
          <a:p>
            <a:pPr marL="342900" indent="-342900">
              <a:buFont typeface="Wingdings" pitchFamily="2" charset="2"/>
              <a:buChar char="§"/>
              <a:defRPr/>
            </a:pPr>
            <a:r>
              <a:rPr lang="en-MY" sz="2200" b="1" dirty="0">
                <a:solidFill>
                  <a:srgbClr val="0070C0"/>
                </a:solidFill>
                <a:latin typeface="Times New Roman" pitchFamily="18" charset="0"/>
                <a:cs typeface="Times New Roman" pitchFamily="18" charset="0"/>
              </a:rPr>
              <a:t>are followed in time </a:t>
            </a:r>
            <a:r>
              <a:rPr lang="en-MY" sz="2200" dirty="0">
                <a:latin typeface="Times New Roman" pitchFamily="18" charset="0"/>
                <a:cs typeface="Times New Roman" pitchFamily="18" charset="0"/>
              </a:rPr>
              <a:t>to </a:t>
            </a:r>
            <a:r>
              <a:rPr lang="en-MY" sz="2200" b="1" dirty="0">
                <a:solidFill>
                  <a:srgbClr val="C00000"/>
                </a:solidFill>
                <a:latin typeface="Times New Roman" pitchFamily="18" charset="0"/>
                <a:cs typeface="Times New Roman" pitchFamily="18" charset="0"/>
              </a:rPr>
              <a:t>assess the occurrence of the disease outcome</a:t>
            </a:r>
          </a:p>
        </p:txBody>
      </p:sp>
      <p:sp>
        <p:nvSpPr>
          <p:cNvPr id="64518" name="Rectangle 3"/>
          <p:cNvSpPr>
            <a:spLocks noChangeArrowheads="1"/>
          </p:cNvSpPr>
          <p:nvPr/>
        </p:nvSpPr>
        <p:spPr bwMode="auto">
          <a:xfrm>
            <a:off x="6300192" y="836712"/>
            <a:ext cx="2885890" cy="1015663"/>
          </a:xfrm>
          <a:prstGeom prst="rect">
            <a:avLst/>
          </a:prstGeom>
          <a:noFill/>
          <a:ln w="9525">
            <a:solidFill>
              <a:schemeClr val="tx1">
                <a:lumMod val="95000"/>
                <a:lumOff val="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defRPr/>
            </a:pPr>
            <a:r>
              <a:rPr lang="en-US" sz="1000" dirty="0">
                <a:latin typeface="Times New Roman" pitchFamily="18" charset="0"/>
                <a:cs typeface="Times New Roman" pitchFamily="18" charset="0"/>
              </a:rPr>
              <a:t>Issues in the design of cohort studies understand the differences from a CCS, </a:t>
            </a:r>
          </a:p>
          <a:p>
            <a:pPr>
              <a:defRPr/>
            </a:pPr>
            <a:r>
              <a:rPr lang="en-US" sz="1000" dirty="0">
                <a:latin typeface="Times New Roman" pitchFamily="18" charset="0"/>
                <a:cs typeface="Times New Roman" pitchFamily="18" charset="0"/>
              </a:rPr>
              <a:t>*Potential bias in cohort studies</a:t>
            </a:r>
          </a:p>
          <a:p>
            <a:pPr>
              <a:defRPr/>
            </a:pPr>
            <a:r>
              <a:rPr lang="en-US" sz="1000" dirty="0">
                <a:latin typeface="Times New Roman" pitchFamily="18" charset="0"/>
                <a:cs typeface="Times New Roman" pitchFamily="18" charset="0"/>
              </a:rPr>
              <a:t>*Analysis of cohort studies</a:t>
            </a:r>
          </a:p>
          <a:p>
            <a:pPr>
              <a:defRPr/>
            </a:pPr>
            <a:r>
              <a:rPr lang="en-US" sz="1000" dirty="0">
                <a:latin typeface="Times New Roman" pitchFamily="18" charset="0"/>
                <a:cs typeface="Times New Roman" pitchFamily="18" charset="0"/>
              </a:rPr>
              <a:t>*calculate the basic measures (RR,AR</a:t>
            </a:r>
          </a:p>
          <a:p>
            <a:pPr>
              <a:defRPr/>
            </a:pPr>
            <a:r>
              <a:rPr lang="en-US" sz="1000" dirty="0">
                <a:latin typeface="Times New Roman" pitchFamily="18" charset="0"/>
                <a:cs typeface="Times New Roman" pitchFamily="18" charset="0"/>
              </a:rPr>
              <a:t>*appreciate its strengths and weaknesses.</a:t>
            </a:r>
          </a:p>
        </p:txBody>
      </p:sp>
      <p:sp>
        <p:nvSpPr>
          <p:cNvPr id="30725" name="Rectangle 2"/>
          <p:cNvSpPr>
            <a:spLocks noChangeArrowheads="1"/>
          </p:cNvSpPr>
          <p:nvPr/>
        </p:nvSpPr>
        <p:spPr bwMode="auto">
          <a:xfrm>
            <a:off x="7809004" y="30399"/>
            <a:ext cx="129604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100" b="1" dirty="0">
                <a:solidFill>
                  <a:srgbClr val="0070C0"/>
                </a:solidFill>
              </a:rPr>
              <a:t>Analytical studies</a:t>
            </a:r>
            <a:endParaRPr lang="en-MY" sz="1100" b="1" dirty="0">
              <a:solidFill>
                <a:srgbClr val="0070C0"/>
              </a:solidFill>
            </a:endParaRPr>
          </a:p>
          <a:p>
            <a:r>
              <a:rPr lang="en-MY" sz="1100" b="1" dirty="0">
                <a:latin typeface="Times New Roman" pitchFamily="18" charset="0"/>
                <a:cs typeface="Times New Roman" pitchFamily="18" charset="0"/>
              </a:rPr>
              <a:t>Cross-sectional </a:t>
            </a:r>
          </a:p>
          <a:p>
            <a:r>
              <a:rPr lang="en-MY" sz="1100" b="1" dirty="0">
                <a:latin typeface="Times New Roman" pitchFamily="18" charset="0"/>
                <a:cs typeface="Times New Roman" pitchFamily="18" charset="0"/>
              </a:rPr>
              <a:t>Case-control</a:t>
            </a:r>
          </a:p>
          <a:p>
            <a:r>
              <a:rPr lang="en-MY" sz="1100" b="1" dirty="0">
                <a:solidFill>
                  <a:srgbClr val="C00000"/>
                </a:solidFill>
                <a:latin typeface="Times New Roman" pitchFamily="18" charset="0"/>
                <a:cs typeface="Times New Roman" pitchFamily="18" charset="0"/>
              </a:rPr>
              <a:t>Cohort</a:t>
            </a:r>
          </a:p>
        </p:txBody>
      </p:sp>
      <p:sp>
        <p:nvSpPr>
          <p:cNvPr id="30726" name="Rectangle 1"/>
          <p:cNvSpPr>
            <a:spLocks noChangeArrowheads="1"/>
          </p:cNvSpPr>
          <p:nvPr/>
        </p:nvSpPr>
        <p:spPr bwMode="auto">
          <a:xfrm>
            <a:off x="-107950" y="3140968"/>
            <a:ext cx="900043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Wingdings" pitchFamily="2" charset="2"/>
              <a:buChar char="Ø"/>
            </a:pPr>
            <a:r>
              <a:rPr lang="en-US" sz="2200" dirty="0">
                <a:latin typeface="Times New Roman" pitchFamily="18" charset="0"/>
                <a:cs typeface="Times New Roman" pitchFamily="18" charset="0"/>
              </a:rPr>
              <a:t>It begins with a group of people who </a:t>
            </a:r>
            <a:r>
              <a:rPr lang="en-US" sz="2200" b="1" dirty="0">
                <a:latin typeface="Times New Roman" pitchFamily="18" charset="0"/>
                <a:cs typeface="Times New Roman" pitchFamily="18" charset="0"/>
              </a:rPr>
              <a:t>are free of disease </a:t>
            </a:r>
            <a:r>
              <a:rPr lang="en-US" sz="2200" dirty="0">
                <a:latin typeface="Times New Roman" pitchFamily="18" charset="0"/>
                <a:cs typeface="Times New Roman" pitchFamily="18" charset="0"/>
              </a:rPr>
              <a:t>and who are </a:t>
            </a:r>
          </a:p>
          <a:p>
            <a:pPr marL="342900" indent="-342900">
              <a:buFont typeface="Wingdings" pitchFamily="2" charset="2"/>
              <a:buChar char="Ø"/>
            </a:pPr>
            <a:r>
              <a:rPr lang="en-US" sz="2200" b="1" dirty="0">
                <a:solidFill>
                  <a:srgbClr val="FF0000"/>
                </a:solidFill>
                <a:latin typeface="Times New Roman" pitchFamily="18" charset="0"/>
                <a:cs typeface="Times New Roman" pitchFamily="18" charset="0"/>
              </a:rPr>
              <a:t>classified into subgroups according to exposure</a:t>
            </a:r>
            <a:r>
              <a:rPr lang="en-US" sz="2200" dirty="0">
                <a:latin typeface="Times New Roman" pitchFamily="18" charset="0"/>
                <a:cs typeface="Times New Roman" pitchFamily="18" charset="0"/>
              </a:rPr>
              <a:t> to a </a:t>
            </a:r>
            <a:r>
              <a:rPr lang="en-US" sz="2200" b="1" dirty="0">
                <a:latin typeface="Times New Roman" pitchFamily="18" charset="0"/>
                <a:cs typeface="Times New Roman" pitchFamily="18" charset="0"/>
              </a:rPr>
              <a:t>potential cause of disease or outcome .</a:t>
            </a:r>
          </a:p>
        </p:txBody>
      </p:sp>
      <p:sp>
        <p:nvSpPr>
          <p:cNvPr id="30727" name="Rectangle 2"/>
          <p:cNvSpPr>
            <a:spLocks noChangeArrowheads="1"/>
          </p:cNvSpPr>
          <p:nvPr/>
        </p:nvSpPr>
        <p:spPr bwMode="auto">
          <a:xfrm>
            <a:off x="107504" y="4248964"/>
            <a:ext cx="8643937"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800100" lvl="1" indent="-342900">
              <a:buFont typeface="Wingdings" pitchFamily="2" charset="2"/>
              <a:buChar char="§"/>
            </a:pPr>
            <a:r>
              <a:rPr lang="en-US" sz="2200" dirty="0">
                <a:latin typeface="Times New Roman" pitchFamily="18" charset="0"/>
                <a:cs typeface="Times New Roman" pitchFamily="18" charset="0"/>
              </a:rPr>
              <a:t>Cases are excluded at the beginning</a:t>
            </a:r>
          </a:p>
          <a:p>
            <a:pPr marL="342900" indent="-342900">
              <a:buFont typeface="Wingdings" pitchFamily="2" charset="2"/>
              <a:buChar char="Ø"/>
            </a:pPr>
            <a:r>
              <a:rPr lang="en-US" sz="2200" b="1" dirty="0">
                <a:latin typeface="Times New Roman" pitchFamily="18" charset="0"/>
                <a:cs typeface="Times New Roman" pitchFamily="18" charset="0"/>
              </a:rPr>
              <a:t>Variables of interest are </a:t>
            </a:r>
            <a:r>
              <a:rPr lang="en-US" sz="2200" b="1" dirty="0">
                <a:solidFill>
                  <a:srgbClr val="C00000"/>
                </a:solidFill>
                <a:latin typeface="Times New Roman" pitchFamily="18" charset="0"/>
                <a:cs typeface="Times New Roman" pitchFamily="18" charset="0"/>
              </a:rPr>
              <a:t>specified</a:t>
            </a:r>
            <a:r>
              <a:rPr lang="en-US" sz="2200" b="1" dirty="0">
                <a:latin typeface="Times New Roman" pitchFamily="18" charset="0"/>
                <a:cs typeface="Times New Roman" pitchFamily="18" charset="0"/>
              </a:rPr>
              <a:t> and </a:t>
            </a:r>
            <a:r>
              <a:rPr lang="en-US" sz="2200" b="1" dirty="0">
                <a:solidFill>
                  <a:srgbClr val="FF0000"/>
                </a:solidFill>
                <a:latin typeface="Times New Roman" pitchFamily="18" charset="0"/>
                <a:cs typeface="Times New Roman" pitchFamily="18" charset="0"/>
              </a:rPr>
              <a:t>measured</a:t>
            </a:r>
            <a:r>
              <a:rPr lang="en-US" sz="2200" b="1" dirty="0">
                <a:latin typeface="Times New Roman" pitchFamily="18" charset="0"/>
                <a:cs typeface="Times New Roman" pitchFamily="18" charset="0"/>
              </a:rPr>
              <a:t> </a:t>
            </a:r>
            <a:r>
              <a:rPr lang="en-US" sz="2200" dirty="0">
                <a:latin typeface="Times New Roman" pitchFamily="18" charset="0"/>
                <a:cs typeface="Times New Roman" pitchFamily="18" charset="0"/>
              </a:rPr>
              <a:t>and </a:t>
            </a:r>
          </a:p>
          <a:p>
            <a:pPr marL="342900" indent="-342900" algn="ctr">
              <a:buFont typeface="Wingdings" pitchFamily="2" charset="2"/>
              <a:buChar char="Ø"/>
            </a:pPr>
            <a:r>
              <a:rPr lang="en-US" sz="2200" b="1" dirty="0">
                <a:solidFill>
                  <a:srgbClr val="009900"/>
                </a:solidFill>
                <a:latin typeface="Times New Roman" pitchFamily="18" charset="0"/>
                <a:cs typeface="Times New Roman" pitchFamily="18" charset="0"/>
              </a:rPr>
              <a:t>the whole cohort </a:t>
            </a:r>
            <a:r>
              <a:rPr lang="en-US" sz="2200" b="1" dirty="0">
                <a:latin typeface="Times New Roman" pitchFamily="18" charset="0"/>
                <a:cs typeface="Times New Roman" pitchFamily="18" charset="0"/>
              </a:rPr>
              <a:t>is followed up </a:t>
            </a:r>
            <a:r>
              <a:rPr lang="en-US" sz="2200" b="1" dirty="0">
                <a:solidFill>
                  <a:srgbClr val="C00000"/>
                </a:solidFill>
                <a:latin typeface="Times New Roman" pitchFamily="18" charset="0"/>
                <a:cs typeface="Times New Roman" pitchFamily="18" charset="0"/>
              </a:rPr>
              <a:t>to see </a:t>
            </a:r>
            <a:r>
              <a:rPr lang="en-US" sz="2200" b="1" dirty="0">
                <a:solidFill>
                  <a:srgbClr val="009900"/>
                </a:solidFill>
                <a:latin typeface="Times New Roman" pitchFamily="18" charset="0"/>
                <a:cs typeface="Times New Roman" pitchFamily="18" charset="0"/>
              </a:rPr>
              <a:t>how the subsequent </a:t>
            </a:r>
            <a:r>
              <a:rPr lang="en-US" sz="2200" b="1" dirty="0">
                <a:latin typeface="Times New Roman" pitchFamily="18" charset="0"/>
                <a:cs typeface="Times New Roman" pitchFamily="18" charset="0"/>
              </a:rPr>
              <a:t>development</a:t>
            </a:r>
            <a:r>
              <a:rPr lang="en-US" sz="2200" b="1" dirty="0">
                <a:solidFill>
                  <a:srgbClr val="009900"/>
                </a:solidFill>
                <a:latin typeface="Times New Roman" pitchFamily="18" charset="0"/>
                <a:cs typeface="Times New Roman" pitchFamily="18" charset="0"/>
              </a:rPr>
              <a:t> of new </a:t>
            </a:r>
            <a:r>
              <a:rPr lang="en-US" sz="2200" b="1" dirty="0">
                <a:solidFill>
                  <a:srgbClr val="C00000"/>
                </a:solidFill>
                <a:latin typeface="Times New Roman" pitchFamily="18" charset="0"/>
                <a:cs typeface="Times New Roman" pitchFamily="18" charset="0"/>
              </a:rPr>
              <a:t>cases of the disease </a:t>
            </a:r>
            <a:r>
              <a:rPr lang="en-US" sz="2200" dirty="0">
                <a:latin typeface="Times New Roman" pitchFamily="18" charset="0"/>
                <a:cs typeface="Times New Roman" pitchFamily="18" charset="0"/>
              </a:rPr>
              <a:t>(or other outcome</a:t>
            </a:r>
          </a:p>
          <a:p>
            <a:pPr marL="342900" indent="-342900" algn="ctr">
              <a:buFont typeface="Wingdings" pitchFamily="2" charset="2"/>
              <a:buChar char="Ø"/>
            </a:pPr>
            <a:r>
              <a:rPr lang="en-US" sz="2200" dirty="0">
                <a:latin typeface="Times New Roman" pitchFamily="18" charset="0"/>
                <a:cs typeface="Times New Roman" pitchFamily="18" charset="0"/>
              </a:rPr>
              <a:t>     differs between the groups </a:t>
            </a:r>
            <a:r>
              <a:rPr lang="en-US" sz="2200" b="1" dirty="0">
                <a:solidFill>
                  <a:srgbClr val="C00000"/>
                </a:solidFill>
                <a:latin typeface="Times New Roman" pitchFamily="18" charset="0"/>
                <a:cs typeface="Times New Roman" pitchFamily="18" charset="0"/>
              </a:rPr>
              <a:t>with</a:t>
            </a:r>
            <a:r>
              <a:rPr lang="en-US" sz="2200" dirty="0">
                <a:latin typeface="Times New Roman" pitchFamily="18" charset="0"/>
                <a:cs typeface="Times New Roman" pitchFamily="18" charset="0"/>
              </a:rPr>
              <a:t> and </a:t>
            </a:r>
            <a:r>
              <a:rPr lang="en-US" sz="2200" b="1" dirty="0">
                <a:solidFill>
                  <a:srgbClr val="009900"/>
                </a:solidFill>
                <a:latin typeface="Times New Roman" pitchFamily="18" charset="0"/>
                <a:cs typeface="Times New Roman" pitchFamily="18" charset="0"/>
              </a:rPr>
              <a:t>without</a:t>
            </a:r>
            <a:r>
              <a:rPr lang="en-US" sz="2200" dirty="0">
                <a:latin typeface="Times New Roman" pitchFamily="18" charset="0"/>
                <a:cs typeface="Times New Roman" pitchFamily="18" charset="0"/>
              </a:rPr>
              <a:t> </a:t>
            </a:r>
            <a:r>
              <a:rPr lang="en-US" sz="2200" b="1" dirty="0">
                <a:solidFill>
                  <a:srgbClr val="C00000"/>
                </a:solidFill>
                <a:latin typeface="Times New Roman" pitchFamily="18" charset="0"/>
                <a:cs typeface="Times New Roman" pitchFamily="18" charset="0"/>
              </a:rPr>
              <a:t>exposure</a:t>
            </a:r>
            <a:r>
              <a:rPr lang="en-US" sz="2400" b="1" dirty="0">
                <a:solidFill>
                  <a:srgbClr val="C00000"/>
                </a:solidFill>
                <a:latin typeface="Times New Roman" pitchFamily="18" charset="0"/>
                <a:cs typeface="Times New Roman" pitchFamily="18" charset="0"/>
              </a:rPr>
              <a:t>.</a:t>
            </a:r>
            <a:r>
              <a:rPr lang="en-US" sz="2400" dirty="0">
                <a:latin typeface="Times New Roman" pitchFamily="18" charset="0"/>
                <a:cs typeface="Times New Roman" pitchFamily="18" charset="0"/>
              </a:rPr>
              <a:t> </a:t>
            </a:r>
          </a:p>
        </p:txBody>
      </p:sp>
      <p:sp>
        <p:nvSpPr>
          <p:cNvPr id="2" name="Date Placeholder 1"/>
          <p:cNvSpPr>
            <a:spLocks noGrp="1"/>
          </p:cNvSpPr>
          <p:nvPr>
            <p:ph type="dt" sz="half" idx="10"/>
          </p:nvPr>
        </p:nvSpPr>
        <p:spPr/>
        <p:txBody>
          <a:bodyPr/>
          <a:lstStyle/>
          <a:p>
            <a:fld id="{DD8004A5-259C-40A6-B6AD-D639A8B5354C}" type="datetime1">
              <a:rPr lang="en-US" smtClean="0"/>
              <a:t>12/12/2020</a:t>
            </a:fld>
            <a:endParaRPr lang="en-MY"/>
          </a:p>
        </p:txBody>
      </p:sp>
      <p:sp>
        <p:nvSpPr>
          <p:cNvPr id="3" name="Slide Number Placeholder 2"/>
          <p:cNvSpPr>
            <a:spLocks noGrp="1"/>
          </p:cNvSpPr>
          <p:nvPr>
            <p:ph type="sldNum" sz="quarter" idx="12"/>
          </p:nvPr>
        </p:nvSpPr>
        <p:spPr/>
        <p:txBody>
          <a:bodyPr/>
          <a:lstStyle/>
          <a:p>
            <a:fld id="{1225633F-D81C-4468-AFB9-9B1175837F85}" type="slidenum">
              <a:rPr lang="en-MY" smtClean="0"/>
              <a:t>6</a:t>
            </a:fld>
            <a:endParaRPr lang="en-MY"/>
          </a:p>
        </p:txBody>
      </p:sp>
    </p:spTree>
    <p:extLst>
      <p:ext uri="{BB962C8B-B14F-4D97-AF65-F5344CB8AC3E}">
        <p14:creationId xmlns:p14="http://schemas.microsoft.com/office/powerpoint/2010/main" val="997848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ChangeArrowheads="1"/>
          </p:cNvSpPr>
          <p:nvPr/>
        </p:nvSpPr>
        <p:spPr bwMode="auto">
          <a:xfrm>
            <a:off x="395288" y="112713"/>
            <a:ext cx="30972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dirty="0" smtClean="0">
                <a:solidFill>
                  <a:srgbClr val="C00000"/>
                </a:solidFill>
                <a:latin typeface="Times New Roman" pitchFamily="18" charset="0"/>
                <a:cs typeface="Times New Roman" pitchFamily="18" charset="0"/>
              </a:rPr>
              <a:t>Cohort Studies</a:t>
            </a:r>
            <a:endParaRPr lang="en-MY" sz="3200" b="1" dirty="0">
              <a:solidFill>
                <a:srgbClr val="C00000"/>
              </a:solidFill>
              <a:latin typeface="Times New Roman" pitchFamily="18" charset="0"/>
              <a:cs typeface="Times New Roman" pitchFamily="18" charset="0"/>
            </a:endParaRPr>
          </a:p>
        </p:txBody>
      </p:sp>
      <p:sp>
        <p:nvSpPr>
          <p:cNvPr id="31748" name="Rectangle 4"/>
          <p:cNvSpPr>
            <a:spLocks noChangeArrowheads="1"/>
          </p:cNvSpPr>
          <p:nvPr/>
        </p:nvSpPr>
        <p:spPr bwMode="auto">
          <a:xfrm>
            <a:off x="34925" y="620713"/>
            <a:ext cx="6275388"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200" dirty="0">
                <a:latin typeface="Times New Roman" pitchFamily="18" charset="0"/>
                <a:cs typeface="Times New Roman" pitchFamily="18" charset="0"/>
              </a:rPr>
              <a:t>Cohort studies are a </a:t>
            </a:r>
            <a:r>
              <a:rPr lang="en-US" sz="2200" b="1" dirty="0">
                <a:solidFill>
                  <a:srgbClr val="002060"/>
                </a:solidFill>
                <a:latin typeface="Times New Roman" pitchFamily="18" charset="0"/>
                <a:cs typeface="Times New Roman" pitchFamily="18" charset="0"/>
              </a:rPr>
              <a:t>form of longitudinal study </a:t>
            </a:r>
          </a:p>
          <a:p>
            <a:r>
              <a:rPr lang="en-US" sz="2200" dirty="0">
                <a:latin typeface="Times New Roman" pitchFamily="18" charset="0"/>
                <a:cs typeface="Times New Roman" pitchFamily="18" charset="0"/>
              </a:rPr>
              <a:t>design that </a:t>
            </a:r>
            <a:r>
              <a:rPr lang="en-US" sz="2200" b="1" dirty="0">
                <a:latin typeface="Times New Roman" pitchFamily="18" charset="0"/>
                <a:cs typeface="Times New Roman" pitchFamily="18" charset="0"/>
              </a:rPr>
              <a:t>flows from </a:t>
            </a:r>
            <a:r>
              <a:rPr lang="en-US" sz="2200" dirty="0">
                <a:latin typeface="Times New Roman" pitchFamily="18" charset="0"/>
                <a:cs typeface="Times New Roman" pitchFamily="18" charset="0"/>
              </a:rPr>
              <a:t>the </a:t>
            </a:r>
            <a:r>
              <a:rPr lang="en-US" sz="2200" b="1" dirty="0">
                <a:solidFill>
                  <a:srgbClr val="C00000"/>
                </a:solidFill>
                <a:latin typeface="Times New Roman" pitchFamily="18" charset="0"/>
                <a:cs typeface="Times New Roman" pitchFamily="18" charset="0"/>
              </a:rPr>
              <a:t>exposure </a:t>
            </a:r>
            <a:r>
              <a:rPr lang="en-US" sz="2200" b="1" dirty="0">
                <a:latin typeface="Times New Roman" pitchFamily="18" charset="0"/>
                <a:cs typeface="Times New Roman" pitchFamily="18" charset="0"/>
              </a:rPr>
              <a:t>to</a:t>
            </a:r>
            <a:r>
              <a:rPr lang="en-US" sz="2200" dirty="0">
                <a:latin typeface="Times New Roman" pitchFamily="18" charset="0"/>
                <a:cs typeface="Times New Roman" pitchFamily="18" charset="0"/>
              </a:rPr>
              <a:t> </a:t>
            </a:r>
            <a:r>
              <a:rPr lang="en-US" sz="2200" b="1" dirty="0">
                <a:solidFill>
                  <a:srgbClr val="009900"/>
                </a:solidFill>
                <a:latin typeface="Times New Roman" pitchFamily="18" charset="0"/>
                <a:cs typeface="Times New Roman" pitchFamily="18" charset="0"/>
              </a:rPr>
              <a:t>outcome</a:t>
            </a:r>
            <a:r>
              <a:rPr lang="en-US" sz="2200" dirty="0"/>
              <a:t>. </a:t>
            </a:r>
          </a:p>
        </p:txBody>
      </p:sp>
      <p:sp>
        <p:nvSpPr>
          <p:cNvPr id="65542" name="Rectangle 5"/>
          <p:cNvSpPr>
            <a:spLocks noChangeArrowheads="1"/>
          </p:cNvSpPr>
          <p:nvPr/>
        </p:nvSpPr>
        <p:spPr bwMode="auto">
          <a:xfrm>
            <a:off x="175053" y="1412776"/>
            <a:ext cx="8774112"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2200" b="1" dirty="0">
                <a:solidFill>
                  <a:srgbClr val="FF0000"/>
                </a:solidFill>
                <a:latin typeface="Times New Roman" pitchFamily="18" charset="0"/>
                <a:cs typeface="Times New Roman" pitchFamily="18" charset="0"/>
              </a:rPr>
              <a:t>In a cohort study</a:t>
            </a:r>
            <a:r>
              <a:rPr lang="en-US" sz="2200" dirty="0">
                <a:latin typeface="Times New Roman" pitchFamily="18" charset="0"/>
                <a:cs typeface="Times New Roman" pitchFamily="18" charset="0"/>
              </a:rPr>
              <a:t>,</a:t>
            </a:r>
          </a:p>
          <a:p>
            <a:pPr marL="342900" indent="-342900">
              <a:buFont typeface="Wingdings" pitchFamily="2" charset="2"/>
              <a:buChar char="Ø"/>
              <a:defRPr/>
            </a:pPr>
            <a:r>
              <a:rPr lang="en-US" sz="2200" dirty="0">
                <a:latin typeface="Times New Roman" pitchFamily="18" charset="0"/>
                <a:cs typeface="Times New Roman" pitchFamily="18" charset="0"/>
              </a:rPr>
              <a:t> </a:t>
            </a:r>
            <a:r>
              <a:rPr lang="en-US" sz="2200" b="1" dirty="0">
                <a:latin typeface="Times New Roman" pitchFamily="18" charset="0"/>
                <a:cs typeface="Times New Roman" pitchFamily="18" charset="0"/>
              </a:rPr>
              <a:t>a group </a:t>
            </a:r>
            <a:r>
              <a:rPr lang="en-US" sz="2200" dirty="0">
                <a:latin typeface="Times New Roman" pitchFamily="18" charset="0"/>
                <a:cs typeface="Times New Roman" pitchFamily="18" charset="0"/>
              </a:rPr>
              <a:t>of individuals </a:t>
            </a:r>
            <a:r>
              <a:rPr lang="en-US" sz="2200" b="1" dirty="0">
                <a:solidFill>
                  <a:srgbClr val="C00000"/>
                </a:solidFill>
                <a:latin typeface="Times New Roman" pitchFamily="18" charset="0"/>
                <a:cs typeface="Times New Roman" pitchFamily="18" charset="0"/>
              </a:rPr>
              <a:t>exposed to a </a:t>
            </a:r>
            <a:r>
              <a:rPr lang="en-US" sz="2200" b="1" dirty="0">
                <a:latin typeface="Times New Roman" pitchFamily="18" charset="0"/>
                <a:cs typeface="Times New Roman" pitchFamily="18" charset="0"/>
              </a:rPr>
              <a:t>putative</a:t>
            </a:r>
            <a:r>
              <a:rPr lang="en-US" sz="2200" b="1" dirty="0">
                <a:solidFill>
                  <a:srgbClr val="C00000"/>
                </a:solidFill>
                <a:latin typeface="Times New Roman" pitchFamily="18" charset="0"/>
                <a:cs typeface="Times New Roman" pitchFamily="18" charset="0"/>
              </a:rPr>
              <a:t> </a:t>
            </a:r>
            <a:r>
              <a:rPr lang="en-US" sz="2200" b="1" dirty="0">
                <a:solidFill>
                  <a:srgbClr val="FF0000"/>
                </a:solidFill>
                <a:latin typeface="Times New Roman" pitchFamily="18" charset="0"/>
                <a:cs typeface="Times New Roman" pitchFamily="18" charset="0"/>
              </a:rPr>
              <a:t>risk factor </a:t>
            </a:r>
            <a:r>
              <a:rPr lang="en-US" sz="2200" dirty="0">
                <a:latin typeface="Times New Roman" pitchFamily="18" charset="0"/>
                <a:cs typeface="Times New Roman" pitchFamily="18" charset="0"/>
              </a:rPr>
              <a:t>and </a:t>
            </a:r>
          </a:p>
          <a:p>
            <a:pPr marL="342900" indent="-342900">
              <a:buFont typeface="Wingdings" pitchFamily="2" charset="2"/>
              <a:buChar char="Ø"/>
              <a:defRPr/>
            </a:pPr>
            <a:r>
              <a:rPr lang="en-US" sz="2200" b="1" dirty="0">
                <a:latin typeface="Times New Roman" pitchFamily="18" charset="0"/>
                <a:cs typeface="Times New Roman" pitchFamily="18" charset="0"/>
              </a:rPr>
              <a:t>a group </a:t>
            </a:r>
            <a:r>
              <a:rPr lang="en-US" sz="2200" dirty="0">
                <a:latin typeface="Times New Roman" pitchFamily="18" charset="0"/>
                <a:cs typeface="Times New Roman" pitchFamily="18" charset="0"/>
              </a:rPr>
              <a:t>who are </a:t>
            </a:r>
            <a:r>
              <a:rPr lang="en-US" sz="2200" b="1" dirty="0">
                <a:solidFill>
                  <a:srgbClr val="009900"/>
                </a:solidFill>
                <a:latin typeface="Times New Roman" pitchFamily="18" charset="0"/>
                <a:cs typeface="Times New Roman" pitchFamily="18" charset="0"/>
              </a:rPr>
              <a:t>unexposed to the </a:t>
            </a:r>
            <a:r>
              <a:rPr lang="en-US" sz="2200" b="1" dirty="0">
                <a:solidFill>
                  <a:srgbClr val="FF0000"/>
                </a:solidFill>
                <a:latin typeface="Times New Roman" pitchFamily="18" charset="0"/>
                <a:cs typeface="Times New Roman" pitchFamily="18" charset="0"/>
              </a:rPr>
              <a:t>risk </a:t>
            </a:r>
            <a:r>
              <a:rPr lang="en-US" sz="2200" dirty="0">
                <a:solidFill>
                  <a:srgbClr val="FF0000"/>
                </a:solidFill>
                <a:latin typeface="Times New Roman" pitchFamily="18" charset="0"/>
                <a:cs typeface="Times New Roman" pitchFamily="18" charset="0"/>
              </a:rPr>
              <a:t>factor</a:t>
            </a:r>
          </a:p>
          <a:p>
            <a:pPr marL="342900" indent="-342900">
              <a:buFont typeface="Wingdings" pitchFamily="2" charset="2"/>
              <a:buChar char="Ø"/>
              <a:defRPr/>
            </a:pPr>
            <a:r>
              <a:rPr lang="en-US" sz="2200" dirty="0">
                <a:latin typeface="Times New Roman" pitchFamily="18" charset="0"/>
                <a:cs typeface="Times New Roman" pitchFamily="18" charset="0"/>
              </a:rPr>
              <a:t> </a:t>
            </a:r>
            <a:r>
              <a:rPr lang="en-US" sz="2200" b="1" dirty="0">
                <a:solidFill>
                  <a:schemeClr val="accent4">
                    <a:lumMod val="75000"/>
                  </a:schemeClr>
                </a:solidFill>
                <a:latin typeface="Times New Roman" pitchFamily="18" charset="0"/>
                <a:cs typeface="Times New Roman" pitchFamily="18" charset="0"/>
              </a:rPr>
              <a:t>are followed over time </a:t>
            </a:r>
            <a:r>
              <a:rPr lang="en-US" sz="2200" dirty="0">
                <a:latin typeface="Times New Roman" pitchFamily="18" charset="0"/>
                <a:cs typeface="Times New Roman" pitchFamily="18" charset="0"/>
              </a:rPr>
              <a:t>(often years) </a:t>
            </a:r>
          </a:p>
          <a:p>
            <a:pPr marL="342900" indent="-342900">
              <a:buFont typeface="Wingdings" pitchFamily="2" charset="2"/>
              <a:buChar char="Ø"/>
              <a:defRPr/>
            </a:pPr>
            <a:r>
              <a:rPr lang="en-US" sz="2200" b="1" dirty="0">
                <a:latin typeface="Times New Roman" pitchFamily="18" charset="0"/>
                <a:cs typeface="Times New Roman" pitchFamily="18" charset="0"/>
              </a:rPr>
              <a:t>to</a:t>
            </a:r>
            <a:r>
              <a:rPr lang="en-US" sz="2200" dirty="0">
                <a:latin typeface="Times New Roman" pitchFamily="18" charset="0"/>
                <a:cs typeface="Times New Roman" pitchFamily="18" charset="0"/>
              </a:rPr>
              <a:t> </a:t>
            </a:r>
            <a:r>
              <a:rPr lang="en-US" sz="2200" b="1" dirty="0">
                <a:solidFill>
                  <a:srgbClr val="CC0099"/>
                </a:solidFill>
                <a:latin typeface="Times New Roman" pitchFamily="18" charset="0"/>
                <a:cs typeface="Times New Roman" pitchFamily="18" charset="0"/>
              </a:rPr>
              <a:t>determine the occurrence of disease</a:t>
            </a:r>
            <a:r>
              <a:rPr lang="en-US" sz="2200" dirty="0">
                <a:latin typeface="Times New Roman" pitchFamily="18" charset="0"/>
                <a:cs typeface="Times New Roman" pitchFamily="18" charset="0"/>
              </a:rPr>
              <a:t>.</a:t>
            </a:r>
          </a:p>
          <a:p>
            <a:pPr marL="342900" indent="-342900">
              <a:buFont typeface="Wingdings" pitchFamily="2" charset="2"/>
              <a:buChar char="q"/>
              <a:defRPr/>
            </a:pPr>
            <a:r>
              <a:rPr lang="en-US" sz="2200" dirty="0">
                <a:latin typeface="Times New Roman" pitchFamily="18" charset="0"/>
                <a:cs typeface="Times New Roman" pitchFamily="18" charset="0"/>
              </a:rPr>
              <a:t>The </a:t>
            </a:r>
            <a:r>
              <a:rPr lang="en-US" sz="2200" b="1" dirty="0">
                <a:solidFill>
                  <a:srgbClr val="FF0000"/>
                </a:solidFill>
                <a:latin typeface="Times New Roman" pitchFamily="18" charset="0"/>
                <a:cs typeface="Times New Roman" pitchFamily="18" charset="0"/>
              </a:rPr>
              <a:t>incidence </a:t>
            </a:r>
            <a:r>
              <a:rPr lang="en-US" sz="2200" b="1" dirty="0">
                <a:solidFill>
                  <a:srgbClr val="0070C0"/>
                </a:solidFill>
                <a:latin typeface="Times New Roman" pitchFamily="18" charset="0"/>
                <a:cs typeface="Times New Roman" pitchFamily="18" charset="0"/>
              </a:rPr>
              <a:t>of disease </a:t>
            </a:r>
          </a:p>
          <a:p>
            <a:pPr marL="342900" indent="-342900">
              <a:buFont typeface="Wingdings" pitchFamily="2" charset="2"/>
              <a:buChar char="ü"/>
              <a:defRPr/>
            </a:pPr>
            <a:r>
              <a:rPr lang="en-US" sz="2200" dirty="0">
                <a:latin typeface="Times New Roman" pitchFamily="18" charset="0"/>
                <a:cs typeface="Times New Roman" pitchFamily="18" charset="0"/>
              </a:rPr>
              <a:t>in the </a:t>
            </a:r>
            <a:r>
              <a:rPr lang="en-US" sz="2200" b="1" dirty="0">
                <a:solidFill>
                  <a:srgbClr val="0070C0"/>
                </a:solidFill>
                <a:latin typeface="Times New Roman" pitchFamily="18" charset="0"/>
                <a:cs typeface="Times New Roman" pitchFamily="18" charset="0"/>
              </a:rPr>
              <a:t>exposed </a:t>
            </a:r>
            <a:r>
              <a:rPr lang="en-US" sz="2200" b="1" dirty="0">
                <a:latin typeface="Times New Roman" pitchFamily="18" charset="0"/>
                <a:cs typeface="Times New Roman" pitchFamily="18" charset="0"/>
              </a:rPr>
              <a:t>group </a:t>
            </a:r>
            <a:r>
              <a:rPr lang="en-US" sz="2200" dirty="0">
                <a:latin typeface="Times New Roman" pitchFamily="18" charset="0"/>
                <a:cs typeface="Times New Roman" pitchFamily="18" charset="0"/>
              </a:rPr>
              <a:t>is </a:t>
            </a:r>
            <a:r>
              <a:rPr lang="en-US" sz="2200" b="1" dirty="0">
                <a:solidFill>
                  <a:srgbClr val="FF0000"/>
                </a:solidFill>
                <a:latin typeface="Times New Roman" pitchFamily="18" charset="0"/>
                <a:cs typeface="Times New Roman" pitchFamily="18" charset="0"/>
              </a:rPr>
              <a:t>compared </a:t>
            </a:r>
          </a:p>
          <a:p>
            <a:pPr marL="342900" indent="-342900">
              <a:buFont typeface="Wingdings" pitchFamily="2" charset="2"/>
              <a:buChar char="ü"/>
              <a:defRPr/>
            </a:pPr>
            <a:r>
              <a:rPr lang="en-US" sz="2200" b="1" dirty="0">
                <a:solidFill>
                  <a:srgbClr val="0070C0"/>
                </a:solidFill>
                <a:latin typeface="Times New Roman" pitchFamily="18" charset="0"/>
                <a:cs typeface="Times New Roman" pitchFamily="18" charset="0"/>
              </a:rPr>
              <a:t>wit</a:t>
            </a:r>
            <a:r>
              <a:rPr lang="en-US" sz="2200" dirty="0">
                <a:solidFill>
                  <a:srgbClr val="0070C0"/>
                </a:solidFill>
                <a:latin typeface="Times New Roman" pitchFamily="18" charset="0"/>
                <a:cs typeface="Times New Roman" pitchFamily="18" charset="0"/>
              </a:rPr>
              <a:t>h </a:t>
            </a:r>
            <a:r>
              <a:rPr lang="en-US" sz="2200" dirty="0">
                <a:latin typeface="Times New Roman" pitchFamily="18" charset="0"/>
                <a:cs typeface="Times New Roman" pitchFamily="18" charset="0"/>
              </a:rPr>
              <a:t>the </a:t>
            </a:r>
            <a:r>
              <a:rPr lang="en-US" sz="2200" b="1" dirty="0">
                <a:solidFill>
                  <a:srgbClr val="FF0000"/>
                </a:solidFill>
                <a:latin typeface="Times New Roman" pitchFamily="18" charset="0"/>
                <a:cs typeface="Times New Roman" pitchFamily="18" charset="0"/>
              </a:rPr>
              <a:t>incidence</a:t>
            </a:r>
            <a:r>
              <a:rPr lang="en-US" sz="2200" dirty="0">
                <a:latin typeface="Times New Roman" pitchFamily="18" charset="0"/>
                <a:cs typeface="Times New Roman" pitchFamily="18" charset="0"/>
              </a:rPr>
              <a:t> of disease in the </a:t>
            </a:r>
            <a:r>
              <a:rPr lang="en-US" sz="2200" b="1" dirty="0">
                <a:solidFill>
                  <a:srgbClr val="0070C0"/>
                </a:solidFill>
                <a:latin typeface="Times New Roman" pitchFamily="18" charset="0"/>
                <a:cs typeface="Times New Roman" pitchFamily="18" charset="0"/>
              </a:rPr>
              <a:t>unexposed </a:t>
            </a:r>
            <a:r>
              <a:rPr lang="en-US" sz="2200" b="1" dirty="0">
                <a:latin typeface="Times New Roman" pitchFamily="18" charset="0"/>
                <a:cs typeface="Times New Roman" pitchFamily="18" charset="0"/>
              </a:rPr>
              <a:t>group</a:t>
            </a:r>
            <a:r>
              <a:rPr lang="en-US" sz="2200" dirty="0">
                <a:latin typeface="Times New Roman" pitchFamily="18" charset="0"/>
                <a:cs typeface="Times New Roman" pitchFamily="18" charset="0"/>
              </a:rPr>
              <a:t>. </a:t>
            </a:r>
          </a:p>
          <a:p>
            <a:pPr>
              <a:defRPr/>
            </a:pPr>
            <a:r>
              <a:rPr lang="en-US" sz="2200" dirty="0">
                <a:latin typeface="Times New Roman" pitchFamily="18" charset="0"/>
                <a:cs typeface="Times New Roman" pitchFamily="18" charset="0"/>
              </a:rPr>
              <a:t>The </a:t>
            </a:r>
            <a:r>
              <a:rPr lang="en-US" sz="2200" b="1" dirty="0">
                <a:solidFill>
                  <a:srgbClr val="9900CC"/>
                </a:solidFill>
                <a:latin typeface="Times New Roman" pitchFamily="18" charset="0"/>
                <a:cs typeface="Times New Roman" pitchFamily="18" charset="0"/>
              </a:rPr>
              <a:t>relative risk (incidence risk or incidence rate) </a:t>
            </a:r>
            <a:r>
              <a:rPr lang="en-US" sz="2200" dirty="0">
                <a:latin typeface="Times New Roman" pitchFamily="18" charset="0"/>
                <a:cs typeface="Times New Roman" pitchFamily="18" charset="0"/>
              </a:rPr>
              <a:t>is used</a:t>
            </a:r>
          </a:p>
          <a:p>
            <a:pPr>
              <a:defRPr/>
            </a:pPr>
            <a:r>
              <a:rPr lang="en-US" sz="2200" b="1" dirty="0">
                <a:solidFill>
                  <a:srgbClr val="FF0000"/>
                </a:solidFill>
                <a:latin typeface="Times New Roman" pitchFamily="18" charset="0"/>
                <a:cs typeface="Times New Roman" pitchFamily="18" charset="0"/>
              </a:rPr>
              <a:t> to assess </a:t>
            </a:r>
            <a:r>
              <a:rPr lang="en-US" sz="2200" b="1" dirty="0">
                <a:latin typeface="Times New Roman" pitchFamily="18" charset="0"/>
                <a:cs typeface="Times New Roman" pitchFamily="18" charset="0"/>
              </a:rPr>
              <a:t>whether the </a:t>
            </a:r>
            <a:r>
              <a:rPr lang="en-US" sz="2200" b="1" dirty="0">
                <a:solidFill>
                  <a:srgbClr val="FF0000"/>
                </a:solidFill>
                <a:latin typeface="Times New Roman" pitchFamily="18" charset="0"/>
                <a:cs typeface="Times New Roman" pitchFamily="18" charset="0"/>
              </a:rPr>
              <a:t>exposure and disease </a:t>
            </a:r>
            <a:r>
              <a:rPr lang="en-US" sz="2200" b="1" dirty="0">
                <a:latin typeface="Times New Roman" pitchFamily="18" charset="0"/>
                <a:cs typeface="Times New Roman" pitchFamily="18" charset="0"/>
              </a:rPr>
              <a:t>are </a:t>
            </a:r>
            <a:r>
              <a:rPr lang="en-US" sz="2200" b="1" dirty="0">
                <a:solidFill>
                  <a:srgbClr val="009900"/>
                </a:solidFill>
                <a:latin typeface="Times New Roman" pitchFamily="18" charset="0"/>
                <a:cs typeface="Times New Roman" pitchFamily="18" charset="0"/>
              </a:rPr>
              <a:t>causally linked</a:t>
            </a:r>
            <a:r>
              <a:rPr lang="en-US" sz="2200" dirty="0">
                <a:latin typeface="Times New Roman" pitchFamily="18" charset="0"/>
                <a:cs typeface="Times New Roman" pitchFamily="18" charset="0"/>
              </a:rPr>
              <a:t>. </a:t>
            </a:r>
          </a:p>
          <a:p>
            <a:pPr marL="342900" indent="-342900">
              <a:buFont typeface="Wingdings" pitchFamily="2" charset="2"/>
              <a:buChar char="q"/>
              <a:defRPr/>
            </a:pPr>
            <a:r>
              <a:rPr lang="en-US" sz="2200" b="1" dirty="0">
                <a:latin typeface="Times New Roman" pitchFamily="18" charset="0"/>
                <a:cs typeface="Times New Roman" pitchFamily="18" charset="0"/>
              </a:rPr>
              <a:t>Cohort studies  </a:t>
            </a:r>
            <a:r>
              <a:rPr lang="en-US" sz="2200" dirty="0">
                <a:latin typeface="Times New Roman" pitchFamily="18" charset="0"/>
                <a:cs typeface="Times New Roman" pitchFamily="18" charset="0"/>
              </a:rPr>
              <a:t>be </a:t>
            </a:r>
            <a:r>
              <a:rPr lang="en-US" sz="2200" b="1" dirty="0">
                <a:solidFill>
                  <a:srgbClr val="009900"/>
                </a:solidFill>
                <a:latin typeface="Times New Roman" pitchFamily="18" charset="0"/>
                <a:cs typeface="Times New Roman" pitchFamily="18" charset="0"/>
              </a:rPr>
              <a:t>prospective </a:t>
            </a:r>
          </a:p>
          <a:p>
            <a:pPr algn="ctr">
              <a:defRPr/>
            </a:pPr>
            <a:r>
              <a:rPr lang="en-US" sz="2200" b="1" dirty="0">
                <a:solidFill>
                  <a:srgbClr val="CC0099"/>
                </a:solidFill>
                <a:latin typeface="Times New Roman" pitchFamily="18" charset="0"/>
                <a:cs typeface="Times New Roman" pitchFamily="18" charset="0"/>
              </a:rPr>
              <a:t>A prospective cohort </a:t>
            </a:r>
            <a:r>
              <a:rPr lang="en-US" sz="2200" dirty="0">
                <a:latin typeface="Times New Roman" pitchFamily="18" charset="0"/>
                <a:cs typeface="Times New Roman" pitchFamily="18" charset="0"/>
              </a:rPr>
              <a:t>study is also called a </a:t>
            </a:r>
            <a:r>
              <a:rPr lang="en-US" sz="2200" b="1" dirty="0">
                <a:solidFill>
                  <a:srgbClr val="FF0000"/>
                </a:solidFill>
                <a:latin typeface="Times New Roman" pitchFamily="18" charset="0"/>
                <a:cs typeface="Times New Roman" pitchFamily="18" charset="0"/>
              </a:rPr>
              <a:t>concurrent cohort </a:t>
            </a:r>
            <a:r>
              <a:rPr lang="en-US" sz="2200" b="1" dirty="0">
                <a:latin typeface="Times New Roman" pitchFamily="18" charset="0"/>
                <a:cs typeface="Times New Roman" pitchFamily="18" charset="0"/>
              </a:rPr>
              <a:t>study</a:t>
            </a:r>
            <a:r>
              <a:rPr lang="en-US" sz="2200" dirty="0">
                <a:latin typeface="Times New Roman" pitchFamily="18" charset="0"/>
                <a:cs typeface="Times New Roman" pitchFamily="18" charset="0"/>
              </a:rPr>
              <a:t>, where the </a:t>
            </a:r>
            <a:r>
              <a:rPr lang="en-US" sz="2200" b="1" dirty="0">
                <a:solidFill>
                  <a:srgbClr val="002060"/>
                </a:solidFill>
                <a:latin typeface="Times New Roman" pitchFamily="18" charset="0"/>
                <a:cs typeface="Times New Roman" pitchFamily="18" charset="0"/>
              </a:rPr>
              <a:t>subjects have been followed up </a:t>
            </a:r>
            <a:r>
              <a:rPr lang="en-US" sz="2200" b="1" dirty="0">
                <a:latin typeface="Times New Roman" pitchFamily="18" charset="0"/>
                <a:cs typeface="Times New Roman" pitchFamily="18" charset="0"/>
              </a:rPr>
              <a:t>for a period </a:t>
            </a:r>
            <a:r>
              <a:rPr lang="en-US" sz="2200" b="1" dirty="0">
                <a:solidFill>
                  <a:srgbClr val="002060"/>
                </a:solidFill>
                <a:latin typeface="Times New Roman" pitchFamily="18" charset="0"/>
                <a:cs typeface="Times New Roman" pitchFamily="18" charset="0"/>
              </a:rPr>
              <a:t>and </a:t>
            </a:r>
            <a:endParaRPr lang="en-US" sz="2200" b="1" dirty="0" smtClean="0">
              <a:solidFill>
                <a:srgbClr val="002060"/>
              </a:solidFill>
              <a:latin typeface="Times New Roman" pitchFamily="18" charset="0"/>
              <a:cs typeface="Times New Roman" pitchFamily="18" charset="0"/>
            </a:endParaRPr>
          </a:p>
          <a:p>
            <a:pPr algn="ctr">
              <a:defRPr/>
            </a:pPr>
            <a:r>
              <a:rPr lang="en-US" sz="2200" b="1" dirty="0" smtClean="0">
                <a:solidFill>
                  <a:srgbClr val="002060"/>
                </a:solidFill>
                <a:latin typeface="Times New Roman" pitchFamily="18" charset="0"/>
                <a:cs typeface="Times New Roman" pitchFamily="18" charset="0"/>
              </a:rPr>
              <a:t>the </a:t>
            </a:r>
            <a:r>
              <a:rPr lang="en-US" sz="2200" b="1" dirty="0">
                <a:solidFill>
                  <a:srgbClr val="FF0000"/>
                </a:solidFill>
                <a:latin typeface="Times New Roman" pitchFamily="18" charset="0"/>
                <a:cs typeface="Times New Roman" pitchFamily="18" charset="0"/>
              </a:rPr>
              <a:t>outcomes </a:t>
            </a:r>
            <a:r>
              <a:rPr lang="en-US" sz="2200" b="1" dirty="0">
                <a:solidFill>
                  <a:srgbClr val="002060"/>
                </a:solidFill>
                <a:latin typeface="Times New Roman" pitchFamily="18" charset="0"/>
                <a:cs typeface="Times New Roman" pitchFamily="18" charset="0"/>
              </a:rPr>
              <a:t>of interest are </a:t>
            </a:r>
            <a:r>
              <a:rPr lang="en-US" sz="2200" b="1" dirty="0">
                <a:solidFill>
                  <a:srgbClr val="FF0000"/>
                </a:solidFill>
                <a:latin typeface="Times New Roman" pitchFamily="18" charset="0"/>
                <a:cs typeface="Times New Roman" pitchFamily="18" charset="0"/>
              </a:rPr>
              <a:t>recorded.</a:t>
            </a:r>
            <a:endParaRPr lang="en-MY" sz="2200" b="1" dirty="0">
              <a:solidFill>
                <a:srgbClr val="FF0000"/>
              </a:solidFill>
              <a:latin typeface="Times New Roman" pitchFamily="18" charset="0"/>
              <a:cs typeface="Times New Roman" pitchFamily="18" charset="0"/>
            </a:endParaRPr>
          </a:p>
        </p:txBody>
      </p:sp>
      <p:sp>
        <p:nvSpPr>
          <p:cNvPr id="31750" name="Rectangle 2"/>
          <p:cNvSpPr>
            <a:spLocks noChangeArrowheads="1"/>
          </p:cNvSpPr>
          <p:nvPr/>
        </p:nvSpPr>
        <p:spPr bwMode="auto">
          <a:xfrm>
            <a:off x="6042025" y="46038"/>
            <a:ext cx="3101975" cy="861774"/>
          </a:xfrm>
          <a:prstGeom prst="rect">
            <a:avLst/>
          </a:prstGeom>
          <a:noFill/>
          <a:ln w="3175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1400" dirty="0">
                <a:solidFill>
                  <a:srgbClr val="C00000"/>
                </a:solidFill>
                <a:latin typeface="Times New Roman" pitchFamily="18" charset="0"/>
                <a:cs typeface="Times New Roman" pitchFamily="18" charset="0"/>
              </a:rPr>
              <a:t>*</a:t>
            </a:r>
            <a:r>
              <a:rPr lang="en-US" sz="900" dirty="0">
                <a:solidFill>
                  <a:srgbClr val="C00000"/>
                </a:solidFill>
                <a:latin typeface="Times New Roman" pitchFamily="18" charset="0"/>
                <a:cs typeface="Times New Roman" pitchFamily="18" charset="0"/>
              </a:rPr>
              <a:t>Issues in the design of cohort studies </a:t>
            </a:r>
            <a:r>
              <a:rPr lang="en-US" sz="900" dirty="0">
                <a:latin typeface="Times New Roman" pitchFamily="18" charset="0"/>
                <a:cs typeface="Times New Roman" pitchFamily="18" charset="0"/>
              </a:rPr>
              <a:t>understand the differences from a CCS, *Potential bias in cohort studies</a:t>
            </a:r>
          </a:p>
          <a:p>
            <a:r>
              <a:rPr lang="en-US" sz="900" dirty="0">
                <a:latin typeface="Times New Roman" pitchFamily="18" charset="0"/>
                <a:cs typeface="Times New Roman" pitchFamily="18" charset="0"/>
              </a:rPr>
              <a:t>*Analysis of cohort studies</a:t>
            </a:r>
          </a:p>
          <a:p>
            <a:r>
              <a:rPr lang="en-US" sz="900" dirty="0">
                <a:latin typeface="Times New Roman" pitchFamily="18" charset="0"/>
                <a:cs typeface="Times New Roman" pitchFamily="18" charset="0"/>
              </a:rPr>
              <a:t>*calculate the basic measures (relative risk, attributable risk </a:t>
            </a:r>
            <a:r>
              <a:rPr lang="en-US" sz="900" dirty="0" err="1">
                <a:latin typeface="Times New Roman" pitchFamily="18" charset="0"/>
                <a:cs typeface="Times New Roman" pitchFamily="18" charset="0"/>
              </a:rPr>
              <a:t>etc</a:t>
            </a:r>
            <a:endParaRPr lang="en-US" sz="900" dirty="0">
              <a:latin typeface="Times New Roman" pitchFamily="18" charset="0"/>
              <a:cs typeface="Times New Roman" pitchFamily="18" charset="0"/>
            </a:endParaRPr>
          </a:p>
          <a:p>
            <a:r>
              <a:rPr lang="en-US" sz="900" dirty="0">
                <a:latin typeface="Times New Roman" pitchFamily="18" charset="0"/>
                <a:cs typeface="Times New Roman" pitchFamily="18" charset="0"/>
              </a:rPr>
              <a:t>*appreciate its strengths &amp;weaknesses.</a:t>
            </a:r>
          </a:p>
        </p:txBody>
      </p:sp>
      <p:sp>
        <p:nvSpPr>
          <p:cNvPr id="2" name="Left-Right-Up Arrow 1"/>
          <p:cNvSpPr/>
          <p:nvPr/>
        </p:nvSpPr>
        <p:spPr>
          <a:xfrm>
            <a:off x="6918022" y="2312876"/>
            <a:ext cx="1036800" cy="64807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 name="Rectangle 2"/>
          <p:cNvSpPr/>
          <p:nvPr/>
        </p:nvSpPr>
        <p:spPr>
          <a:xfrm>
            <a:off x="6926245" y="2128210"/>
            <a:ext cx="1988686" cy="369332"/>
          </a:xfrm>
          <a:prstGeom prst="rect">
            <a:avLst/>
          </a:prstGeom>
        </p:spPr>
        <p:txBody>
          <a:bodyPr wrap="none">
            <a:spAutoFit/>
          </a:bodyPr>
          <a:lstStyle/>
          <a:p>
            <a:r>
              <a:rPr lang="en-MY" b="1" dirty="0" smtClean="0">
                <a:solidFill>
                  <a:srgbClr val="FF0000"/>
                </a:solidFill>
                <a:latin typeface="Times New Roman" pitchFamily="18" charset="0"/>
                <a:cs typeface="Times New Roman" pitchFamily="18" charset="0"/>
              </a:rPr>
              <a:t>free of the disease </a:t>
            </a:r>
            <a:endParaRPr lang="en-MY" dirty="0"/>
          </a:p>
        </p:txBody>
      </p:sp>
      <p:sp>
        <p:nvSpPr>
          <p:cNvPr id="4" name="Rectangle 3"/>
          <p:cNvSpPr/>
          <p:nvPr/>
        </p:nvSpPr>
        <p:spPr>
          <a:xfrm>
            <a:off x="5993548" y="2636912"/>
            <a:ext cx="966931" cy="369332"/>
          </a:xfrm>
          <a:prstGeom prst="rect">
            <a:avLst/>
          </a:prstGeom>
        </p:spPr>
        <p:txBody>
          <a:bodyPr wrap="none">
            <a:spAutoFit/>
          </a:bodyPr>
          <a:lstStyle/>
          <a:p>
            <a:r>
              <a:rPr lang="en-US" b="1" dirty="0" smtClean="0">
                <a:solidFill>
                  <a:srgbClr val="C00000"/>
                </a:solidFill>
                <a:latin typeface="Times New Roman" pitchFamily="18" charset="0"/>
                <a:cs typeface="Times New Roman" pitchFamily="18" charset="0"/>
              </a:rPr>
              <a:t>exposed</a:t>
            </a:r>
            <a:endParaRPr lang="en-MY" dirty="0"/>
          </a:p>
        </p:txBody>
      </p:sp>
      <p:sp>
        <p:nvSpPr>
          <p:cNvPr id="5" name="Rectangle 4"/>
          <p:cNvSpPr/>
          <p:nvPr/>
        </p:nvSpPr>
        <p:spPr>
          <a:xfrm>
            <a:off x="7920588" y="2642048"/>
            <a:ext cx="1223412" cy="369332"/>
          </a:xfrm>
          <a:prstGeom prst="rect">
            <a:avLst/>
          </a:prstGeom>
        </p:spPr>
        <p:txBody>
          <a:bodyPr wrap="none">
            <a:spAutoFit/>
          </a:bodyPr>
          <a:lstStyle/>
          <a:p>
            <a:r>
              <a:rPr lang="en-US" b="1" dirty="0" smtClean="0">
                <a:solidFill>
                  <a:srgbClr val="009900"/>
                </a:solidFill>
                <a:latin typeface="Times New Roman" pitchFamily="18" charset="0"/>
                <a:cs typeface="Times New Roman" pitchFamily="18" charset="0"/>
              </a:rPr>
              <a:t>unexposed</a:t>
            </a:r>
            <a:endParaRPr lang="en-MY" dirty="0"/>
          </a:p>
        </p:txBody>
      </p:sp>
      <p:sp>
        <p:nvSpPr>
          <p:cNvPr id="6" name="Rectangle 5"/>
          <p:cNvSpPr/>
          <p:nvPr/>
        </p:nvSpPr>
        <p:spPr>
          <a:xfrm>
            <a:off x="5868144" y="3378478"/>
            <a:ext cx="3310009" cy="338554"/>
          </a:xfrm>
          <a:prstGeom prst="rect">
            <a:avLst/>
          </a:prstGeom>
          <a:ln w="15875">
            <a:solidFill>
              <a:schemeClr val="accent1"/>
            </a:solidFill>
          </a:ln>
        </p:spPr>
        <p:txBody>
          <a:bodyPr wrap="none">
            <a:spAutoFit/>
          </a:bodyPr>
          <a:lstStyle/>
          <a:p>
            <a:r>
              <a:rPr lang="en-US" sz="1600" b="1" dirty="0" smtClean="0">
                <a:solidFill>
                  <a:srgbClr val="CC0099"/>
                </a:solidFill>
                <a:latin typeface="Times New Roman" pitchFamily="18" charset="0"/>
                <a:cs typeface="Times New Roman" pitchFamily="18" charset="0"/>
              </a:rPr>
              <a:t>determine the occurrence of disease</a:t>
            </a:r>
            <a:endParaRPr lang="en-MY" sz="1600" dirty="0"/>
          </a:p>
        </p:txBody>
      </p:sp>
      <p:cxnSp>
        <p:nvCxnSpPr>
          <p:cNvPr id="8" name="Straight Arrow Connector 7"/>
          <p:cNvCxnSpPr/>
          <p:nvPr/>
        </p:nvCxnSpPr>
        <p:spPr>
          <a:xfrm>
            <a:off x="8676456" y="2826714"/>
            <a:ext cx="0" cy="55176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732240" y="2848709"/>
            <a:ext cx="0" cy="55176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 name="Date Placeholder 6"/>
          <p:cNvSpPr>
            <a:spLocks noGrp="1"/>
          </p:cNvSpPr>
          <p:nvPr>
            <p:ph type="dt" sz="half" idx="10"/>
          </p:nvPr>
        </p:nvSpPr>
        <p:spPr/>
        <p:txBody>
          <a:bodyPr/>
          <a:lstStyle/>
          <a:p>
            <a:fld id="{2ADB75D7-CD6D-42B2-995A-E5F5EE589D21}" type="datetime1">
              <a:rPr lang="en-US" smtClean="0"/>
              <a:t>12/12/2020</a:t>
            </a:fld>
            <a:endParaRPr lang="en-MY"/>
          </a:p>
        </p:txBody>
      </p:sp>
      <p:sp>
        <p:nvSpPr>
          <p:cNvPr id="9" name="Slide Number Placeholder 8"/>
          <p:cNvSpPr>
            <a:spLocks noGrp="1"/>
          </p:cNvSpPr>
          <p:nvPr>
            <p:ph type="sldNum" sz="quarter" idx="12"/>
          </p:nvPr>
        </p:nvSpPr>
        <p:spPr/>
        <p:txBody>
          <a:bodyPr/>
          <a:lstStyle/>
          <a:p>
            <a:fld id="{1225633F-D81C-4468-AFB9-9B1175837F85}" type="slidenum">
              <a:rPr lang="en-MY" smtClean="0"/>
              <a:t>7</a:t>
            </a:fld>
            <a:endParaRPr lang="en-MY"/>
          </a:p>
        </p:txBody>
      </p:sp>
    </p:spTree>
    <p:extLst>
      <p:ext uri="{BB962C8B-B14F-4D97-AF65-F5344CB8AC3E}">
        <p14:creationId xmlns:p14="http://schemas.microsoft.com/office/powerpoint/2010/main" val="2820587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765175"/>
            <a:ext cx="2232025" cy="47513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
        <p:nvSpPr>
          <p:cNvPr id="3" name="Oval 2"/>
          <p:cNvSpPr/>
          <p:nvPr/>
        </p:nvSpPr>
        <p:spPr>
          <a:xfrm>
            <a:off x="1257300" y="1385888"/>
            <a:ext cx="1154113" cy="1106487"/>
          </a:xfrm>
          <a:prstGeom prst="ellipse">
            <a:avLst/>
          </a:prstGeom>
          <a:gradFill>
            <a:gsLst>
              <a:gs pos="0">
                <a:srgbClr val="000082"/>
              </a:gs>
              <a:gs pos="30000">
                <a:srgbClr val="66008F"/>
              </a:gs>
              <a:gs pos="64999">
                <a:srgbClr val="BA0066"/>
              </a:gs>
              <a:gs pos="89999">
                <a:srgbClr val="FF0000"/>
              </a:gs>
              <a:gs pos="100000">
                <a:srgbClr val="FF82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
        <p:nvSpPr>
          <p:cNvPr id="4" name="Oval 3"/>
          <p:cNvSpPr/>
          <p:nvPr/>
        </p:nvSpPr>
        <p:spPr>
          <a:xfrm>
            <a:off x="1236663" y="3451225"/>
            <a:ext cx="1319212" cy="914400"/>
          </a:xfrm>
          <a:prstGeom prst="ellipse">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
        <p:nvSpPr>
          <p:cNvPr id="5" name="Right Arrow 4"/>
          <p:cNvSpPr/>
          <p:nvPr/>
        </p:nvSpPr>
        <p:spPr>
          <a:xfrm>
            <a:off x="2555874" y="2492375"/>
            <a:ext cx="4652963" cy="773113"/>
          </a:xfrm>
          <a:prstGeom prst="rightArrow">
            <a:avLst>
              <a:gd name="adj1" fmla="val 50000"/>
              <a:gd name="adj2" fmla="val 134483"/>
            </a:avLst>
          </a:prstGeom>
          <a:solidFill>
            <a:srgbClr val="8B733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MY" sz="2400" b="1" dirty="0">
                <a:latin typeface="Times New Roman" pitchFamily="18" charset="0"/>
                <a:cs typeface="Times New Roman" pitchFamily="18" charset="0"/>
              </a:rPr>
              <a:t>Direction of Inquiry </a:t>
            </a:r>
            <a:endParaRPr lang="en-MY" sz="2400" dirty="0">
              <a:latin typeface="Times New Roman" pitchFamily="18" charset="0"/>
              <a:cs typeface="Times New Roman" pitchFamily="18" charset="0"/>
            </a:endParaRPr>
          </a:p>
        </p:txBody>
      </p:sp>
      <p:cxnSp>
        <p:nvCxnSpPr>
          <p:cNvPr id="7" name="Straight Connector 6"/>
          <p:cNvCxnSpPr/>
          <p:nvPr/>
        </p:nvCxnSpPr>
        <p:spPr>
          <a:xfrm>
            <a:off x="2411413" y="1843088"/>
            <a:ext cx="3390900" cy="0"/>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411413" y="4005263"/>
            <a:ext cx="3390900" cy="0"/>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580063" y="1812925"/>
            <a:ext cx="1433512" cy="484188"/>
          </a:xfrm>
          <a:prstGeom prst="straightConnector1">
            <a:avLst/>
          </a:prstGeom>
          <a:ln w="635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5829300" y="3573463"/>
            <a:ext cx="1379538" cy="425450"/>
          </a:xfrm>
          <a:prstGeom prst="straightConnector1">
            <a:avLst/>
          </a:prstGeom>
          <a:ln w="635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5938838" y="1412875"/>
            <a:ext cx="1441450" cy="430213"/>
          </a:xfrm>
          <a:prstGeom prst="straightConnector1">
            <a:avLst/>
          </a:prstGeom>
          <a:ln w="6350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767388" y="3998913"/>
            <a:ext cx="1246187" cy="382587"/>
          </a:xfrm>
          <a:prstGeom prst="straightConnector1">
            <a:avLst/>
          </a:prstGeom>
          <a:ln w="635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7321550" y="400050"/>
            <a:ext cx="1439863" cy="101282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MY" b="1" dirty="0"/>
              <a:t>+ Disease </a:t>
            </a:r>
          </a:p>
        </p:txBody>
      </p:sp>
      <p:sp>
        <p:nvSpPr>
          <p:cNvPr id="31" name="Rectangle 30"/>
          <p:cNvSpPr/>
          <p:nvPr/>
        </p:nvSpPr>
        <p:spPr>
          <a:xfrm>
            <a:off x="6902450" y="417988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
        <p:nvSpPr>
          <p:cNvPr id="32" name="Diamond 31"/>
          <p:cNvSpPr/>
          <p:nvPr/>
        </p:nvSpPr>
        <p:spPr>
          <a:xfrm>
            <a:off x="6884988" y="1839913"/>
            <a:ext cx="914400" cy="914400"/>
          </a:xfrm>
          <a:prstGeom prst="diamond">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a:p>
        </p:txBody>
      </p:sp>
      <p:sp>
        <p:nvSpPr>
          <p:cNvPr id="33" name="Diamond 32"/>
          <p:cNvSpPr/>
          <p:nvPr/>
        </p:nvSpPr>
        <p:spPr>
          <a:xfrm>
            <a:off x="7035800" y="3044825"/>
            <a:ext cx="914400" cy="91440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MY" dirty="0"/>
          </a:p>
        </p:txBody>
      </p:sp>
      <p:sp>
        <p:nvSpPr>
          <p:cNvPr id="32784" name="Rectangle 33"/>
          <p:cNvSpPr>
            <a:spLocks noChangeArrowheads="1"/>
          </p:cNvSpPr>
          <p:nvPr/>
        </p:nvSpPr>
        <p:spPr bwMode="auto">
          <a:xfrm>
            <a:off x="7656513" y="3265488"/>
            <a:ext cx="1487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MY" sz="2400" b="1">
                <a:solidFill>
                  <a:schemeClr val="bg1"/>
                </a:solidFill>
                <a:latin typeface="Times New Roman" pitchFamily="18" charset="0"/>
                <a:cs typeface="Times New Roman" pitchFamily="18" charset="0"/>
              </a:rPr>
              <a:t>+ </a:t>
            </a:r>
            <a:r>
              <a:rPr lang="en-MY" sz="2400" b="1">
                <a:latin typeface="Times New Roman" pitchFamily="18" charset="0"/>
                <a:cs typeface="Times New Roman" pitchFamily="18" charset="0"/>
              </a:rPr>
              <a:t>Disease </a:t>
            </a:r>
          </a:p>
        </p:txBody>
      </p:sp>
      <p:sp>
        <p:nvSpPr>
          <p:cNvPr id="32785" name="Rectangle 35"/>
          <p:cNvSpPr>
            <a:spLocks noChangeArrowheads="1"/>
          </p:cNvSpPr>
          <p:nvPr/>
        </p:nvSpPr>
        <p:spPr bwMode="auto">
          <a:xfrm>
            <a:off x="7710488" y="4632325"/>
            <a:ext cx="1689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MY" sz="2400" b="1">
                <a:latin typeface="Times New Roman" pitchFamily="18" charset="0"/>
                <a:cs typeface="Times New Roman" pitchFamily="18" charset="0"/>
              </a:rPr>
              <a:t>No Disease </a:t>
            </a:r>
          </a:p>
        </p:txBody>
      </p:sp>
      <p:sp>
        <p:nvSpPr>
          <p:cNvPr id="32786" name="Rectangle 37"/>
          <p:cNvSpPr>
            <a:spLocks noChangeArrowheads="1"/>
          </p:cNvSpPr>
          <p:nvPr/>
        </p:nvSpPr>
        <p:spPr bwMode="auto">
          <a:xfrm>
            <a:off x="642938" y="1485900"/>
            <a:ext cx="17160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MY" sz="2400" b="1">
                <a:solidFill>
                  <a:srgbClr val="FF0000"/>
                </a:solidFill>
                <a:latin typeface="Times New Roman" pitchFamily="18" charset="0"/>
                <a:cs typeface="Times New Roman" pitchFamily="18" charset="0"/>
              </a:rPr>
              <a:t>EXPOSED </a:t>
            </a:r>
          </a:p>
        </p:txBody>
      </p:sp>
      <p:sp>
        <p:nvSpPr>
          <p:cNvPr id="32787" name="Rectangle 38"/>
          <p:cNvSpPr>
            <a:spLocks noChangeArrowheads="1"/>
          </p:cNvSpPr>
          <p:nvPr/>
        </p:nvSpPr>
        <p:spPr bwMode="auto">
          <a:xfrm>
            <a:off x="722313" y="3587750"/>
            <a:ext cx="1833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MY" sz="2000" b="1">
                <a:latin typeface="Times New Roman" pitchFamily="18" charset="0"/>
                <a:cs typeface="Times New Roman" pitchFamily="18" charset="0"/>
              </a:rPr>
              <a:t>UNEXPOSED </a:t>
            </a:r>
          </a:p>
        </p:txBody>
      </p:sp>
      <p:sp>
        <p:nvSpPr>
          <p:cNvPr id="32788" name="Rectangle 39"/>
          <p:cNvSpPr>
            <a:spLocks noChangeArrowheads="1"/>
          </p:cNvSpPr>
          <p:nvPr/>
        </p:nvSpPr>
        <p:spPr bwMode="auto">
          <a:xfrm>
            <a:off x="1257300" y="215900"/>
            <a:ext cx="59515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a:latin typeface="Times New Roman" pitchFamily="18" charset="0"/>
                <a:cs typeface="Times New Roman" pitchFamily="18" charset="0"/>
              </a:rPr>
              <a:t>Design of a Prospective Cohort Study </a:t>
            </a:r>
          </a:p>
        </p:txBody>
      </p:sp>
      <p:sp>
        <p:nvSpPr>
          <p:cNvPr id="32789" name="Rectangle 35"/>
          <p:cNvSpPr>
            <a:spLocks noChangeArrowheads="1"/>
          </p:cNvSpPr>
          <p:nvPr/>
        </p:nvSpPr>
        <p:spPr bwMode="auto">
          <a:xfrm>
            <a:off x="7656513" y="1968500"/>
            <a:ext cx="1689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MY" sz="2400" b="1">
                <a:latin typeface="Times New Roman" pitchFamily="18" charset="0"/>
                <a:cs typeface="Times New Roman" pitchFamily="18" charset="0"/>
              </a:rPr>
              <a:t>No Disease </a:t>
            </a:r>
          </a:p>
        </p:txBody>
      </p:sp>
      <p:sp>
        <p:nvSpPr>
          <p:cNvPr id="6" name="Rectangle 5"/>
          <p:cNvSpPr/>
          <p:nvPr/>
        </p:nvSpPr>
        <p:spPr>
          <a:xfrm>
            <a:off x="107950" y="4808538"/>
            <a:ext cx="7234238" cy="1754187"/>
          </a:xfrm>
          <a:prstGeom prst="rect">
            <a:avLst/>
          </a:prstGeom>
        </p:spPr>
        <p:txBody>
          <a:bodyPr>
            <a:spAutoFit/>
          </a:bodyPr>
          <a:lstStyle/>
          <a:p>
            <a:pPr>
              <a:defRPr/>
            </a:pPr>
            <a:r>
              <a:rPr lang="en-US" dirty="0">
                <a:latin typeface="Times New Roman" pitchFamily="18" charset="0"/>
                <a:cs typeface="Times New Roman" pitchFamily="18" charset="0"/>
              </a:rPr>
              <a:t>It begins with group of people </a:t>
            </a:r>
            <a:r>
              <a:rPr lang="en-US" b="1" dirty="0">
                <a:latin typeface="Times New Roman" pitchFamily="18" charset="0"/>
                <a:cs typeface="Times New Roman" pitchFamily="18" charset="0"/>
              </a:rPr>
              <a:t>free of disease </a:t>
            </a:r>
            <a:r>
              <a:rPr lang="en-US" dirty="0">
                <a:latin typeface="Times New Roman" pitchFamily="18" charset="0"/>
                <a:cs typeface="Times New Roman" pitchFamily="18" charset="0"/>
              </a:rPr>
              <a:t>and </a:t>
            </a:r>
            <a:r>
              <a:rPr lang="en-US" b="1" dirty="0">
                <a:latin typeface="Times New Roman" pitchFamily="18" charset="0"/>
                <a:cs typeface="Times New Roman" pitchFamily="18" charset="0"/>
              </a:rPr>
              <a:t>classified into subgroups</a:t>
            </a:r>
          </a:p>
          <a:p>
            <a:pPr>
              <a:defRPr/>
            </a:pPr>
            <a:endParaRPr lang="en-US" b="1" dirty="0">
              <a:latin typeface="Times New Roman" pitchFamily="18" charset="0"/>
              <a:cs typeface="Times New Roman" pitchFamily="18" charset="0"/>
            </a:endParaRPr>
          </a:p>
          <a:p>
            <a:pPr>
              <a:defRPr/>
            </a:pPr>
            <a:endParaRPr lang="en-US" b="1" dirty="0">
              <a:latin typeface="Times New Roman" pitchFamily="18" charset="0"/>
              <a:cs typeface="Times New Roman" pitchFamily="18" charset="0"/>
            </a:endParaRPr>
          </a:p>
          <a:p>
            <a:pPr algn="ctr">
              <a:defRPr/>
            </a:pPr>
            <a:r>
              <a:rPr lang="en-US" b="1" dirty="0">
                <a:latin typeface="Times New Roman" pitchFamily="18" charset="0"/>
                <a:cs typeface="Times New Roman" pitchFamily="18" charset="0"/>
              </a:rPr>
              <a:t>a group </a:t>
            </a:r>
            <a:r>
              <a:rPr lang="en-US" dirty="0">
                <a:latin typeface="Times New Roman" pitchFamily="18" charset="0"/>
                <a:cs typeface="Times New Roman" pitchFamily="18" charset="0"/>
              </a:rPr>
              <a:t>of </a:t>
            </a:r>
            <a:r>
              <a:rPr lang="en-US" dirty="0">
                <a:solidFill>
                  <a:srgbClr val="990033"/>
                </a:solidFill>
                <a:latin typeface="Times New Roman" pitchFamily="18" charset="0"/>
                <a:cs typeface="Times New Roman" pitchFamily="18" charset="0"/>
              </a:rPr>
              <a:t>individuals </a:t>
            </a:r>
            <a:r>
              <a:rPr lang="en-US" b="1" dirty="0">
                <a:solidFill>
                  <a:srgbClr val="990033"/>
                </a:solidFill>
                <a:latin typeface="Times New Roman" pitchFamily="18" charset="0"/>
                <a:cs typeface="Times New Roman" pitchFamily="18" charset="0"/>
              </a:rPr>
              <a:t>exposed to </a:t>
            </a:r>
            <a:r>
              <a:rPr lang="en-US" b="1" dirty="0">
                <a:solidFill>
                  <a:srgbClr val="C00000"/>
                </a:solidFill>
                <a:latin typeface="Times New Roman" pitchFamily="18" charset="0"/>
                <a:cs typeface="Times New Roman" pitchFamily="18" charset="0"/>
              </a:rPr>
              <a:t>a </a:t>
            </a:r>
            <a:r>
              <a:rPr lang="en-US" b="1" dirty="0">
                <a:solidFill>
                  <a:srgbClr val="FF0000"/>
                </a:solidFill>
                <a:latin typeface="Times New Roman" pitchFamily="18" charset="0"/>
                <a:cs typeface="Times New Roman" pitchFamily="18" charset="0"/>
              </a:rPr>
              <a:t>risk factor</a:t>
            </a:r>
            <a:endParaRPr lang="en-US" dirty="0">
              <a:latin typeface="Times New Roman" pitchFamily="18" charset="0"/>
              <a:cs typeface="Times New Roman" pitchFamily="18" charset="0"/>
            </a:endParaRPr>
          </a:p>
          <a:p>
            <a:pPr algn="ctr">
              <a:defRPr/>
            </a:pPr>
            <a:r>
              <a:rPr lang="en-US" b="1" dirty="0">
                <a:latin typeface="Times New Roman" pitchFamily="18" charset="0"/>
                <a:cs typeface="Times New Roman" pitchFamily="18" charset="0"/>
              </a:rPr>
              <a:t>a group </a:t>
            </a:r>
            <a:r>
              <a:rPr lang="en-US" dirty="0">
                <a:latin typeface="Times New Roman" pitchFamily="18" charset="0"/>
                <a:cs typeface="Times New Roman" pitchFamily="18" charset="0"/>
              </a:rPr>
              <a:t>who are </a:t>
            </a:r>
            <a:r>
              <a:rPr lang="en-US" b="1" dirty="0">
                <a:solidFill>
                  <a:srgbClr val="009900"/>
                </a:solidFill>
                <a:latin typeface="Times New Roman" pitchFamily="18" charset="0"/>
                <a:cs typeface="Times New Roman" pitchFamily="18" charset="0"/>
              </a:rPr>
              <a:t>unexposed to the </a:t>
            </a:r>
            <a:r>
              <a:rPr lang="en-US" b="1" dirty="0">
                <a:solidFill>
                  <a:srgbClr val="FF0000"/>
                </a:solidFill>
                <a:latin typeface="Times New Roman" pitchFamily="18" charset="0"/>
                <a:cs typeface="Times New Roman" pitchFamily="18" charset="0"/>
              </a:rPr>
              <a:t>risk </a:t>
            </a:r>
            <a:r>
              <a:rPr lang="en-US" dirty="0">
                <a:solidFill>
                  <a:srgbClr val="FF0000"/>
                </a:solidFill>
                <a:latin typeface="Times New Roman" pitchFamily="18" charset="0"/>
                <a:cs typeface="Times New Roman" pitchFamily="18" charset="0"/>
              </a:rPr>
              <a:t>factor</a:t>
            </a:r>
          </a:p>
          <a:p>
            <a:pPr algn="ctr">
              <a:defRPr/>
            </a:pPr>
            <a:r>
              <a:rPr lang="en-US" dirty="0">
                <a:latin typeface="Times New Roman" pitchFamily="18" charset="0"/>
                <a:cs typeface="Times New Roman" pitchFamily="18" charset="0"/>
              </a:rPr>
              <a:t>                                                            </a:t>
            </a:r>
            <a:r>
              <a:rPr lang="en-US" b="1" dirty="0">
                <a:solidFill>
                  <a:schemeClr val="accent4">
                    <a:lumMod val="75000"/>
                  </a:schemeClr>
                </a:solidFill>
                <a:latin typeface="Times New Roman" pitchFamily="18" charset="0"/>
                <a:cs typeface="Times New Roman" pitchFamily="18" charset="0"/>
              </a:rPr>
              <a:t>are followed over time </a:t>
            </a:r>
            <a:r>
              <a:rPr lang="en-US" dirty="0">
                <a:latin typeface="Times New Roman" pitchFamily="18" charset="0"/>
                <a:cs typeface="Times New Roman" pitchFamily="18" charset="0"/>
              </a:rPr>
              <a:t>(often years) </a:t>
            </a:r>
            <a:endParaRPr lang="en-MY" dirty="0"/>
          </a:p>
        </p:txBody>
      </p:sp>
      <p:sp>
        <p:nvSpPr>
          <p:cNvPr id="8" name="Date Placeholder 7"/>
          <p:cNvSpPr>
            <a:spLocks noGrp="1"/>
          </p:cNvSpPr>
          <p:nvPr>
            <p:ph type="dt" sz="half" idx="10"/>
          </p:nvPr>
        </p:nvSpPr>
        <p:spPr/>
        <p:txBody>
          <a:bodyPr/>
          <a:lstStyle/>
          <a:p>
            <a:fld id="{AEB39D91-355D-40DF-AA79-39DB5AB3C9C8}" type="datetime1">
              <a:rPr lang="en-US" smtClean="0"/>
              <a:t>12/12/2020</a:t>
            </a:fld>
            <a:endParaRPr lang="en-MY"/>
          </a:p>
        </p:txBody>
      </p:sp>
      <p:sp>
        <p:nvSpPr>
          <p:cNvPr id="9" name="Slide Number Placeholder 8"/>
          <p:cNvSpPr>
            <a:spLocks noGrp="1"/>
          </p:cNvSpPr>
          <p:nvPr>
            <p:ph type="sldNum" sz="quarter" idx="12"/>
          </p:nvPr>
        </p:nvSpPr>
        <p:spPr/>
        <p:txBody>
          <a:bodyPr/>
          <a:lstStyle/>
          <a:p>
            <a:fld id="{1225633F-D81C-4468-AFB9-9B1175837F85}" type="slidenum">
              <a:rPr lang="en-MY" smtClean="0"/>
              <a:t>8</a:t>
            </a:fld>
            <a:endParaRPr lang="en-MY"/>
          </a:p>
        </p:txBody>
      </p:sp>
    </p:spTree>
    <p:extLst>
      <p:ext uri="{BB962C8B-B14F-4D97-AF65-F5344CB8AC3E}">
        <p14:creationId xmlns:p14="http://schemas.microsoft.com/office/powerpoint/2010/main" val="1159759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450" y="846138"/>
            <a:ext cx="4921622" cy="1815882"/>
          </a:xfrm>
          <a:prstGeom prst="rect">
            <a:avLst/>
          </a:prstGeom>
        </p:spPr>
        <p:txBody>
          <a:bodyPr wrap="square">
            <a:spAutoFit/>
          </a:bodyPr>
          <a:lstStyle/>
          <a:p>
            <a:pPr>
              <a:defRPr/>
            </a:pPr>
            <a:r>
              <a:rPr lang="en-US" b="1" dirty="0"/>
              <a:t>1</a:t>
            </a:r>
            <a:r>
              <a:rPr lang="en-US" sz="2400" b="1" dirty="0">
                <a:latin typeface="Times New Roman" pitchFamily="18" charset="0"/>
                <a:cs typeface="Times New Roman" pitchFamily="18" charset="0"/>
              </a:rPr>
              <a:t>.</a:t>
            </a:r>
            <a:r>
              <a:rPr lang="en-US" sz="2400" b="1" dirty="0">
                <a:solidFill>
                  <a:srgbClr val="C00000"/>
                </a:solidFill>
                <a:latin typeface="Times New Roman" pitchFamily="18" charset="0"/>
                <a:cs typeface="Times New Roman" pitchFamily="18" charset="0"/>
              </a:rPr>
              <a:t> </a:t>
            </a:r>
            <a:r>
              <a:rPr lang="en-US" sz="2200" b="1" dirty="0">
                <a:solidFill>
                  <a:srgbClr val="C00000"/>
                </a:solidFill>
                <a:latin typeface="Times New Roman" pitchFamily="18" charset="0"/>
                <a:cs typeface="Times New Roman" pitchFamily="18" charset="0"/>
              </a:rPr>
              <a:t>Issues in the design of cohort studies</a:t>
            </a:r>
            <a:endParaRPr lang="en-MY" sz="2200" dirty="0">
              <a:solidFill>
                <a:srgbClr val="C00000"/>
              </a:solidFill>
              <a:latin typeface="Times New Roman" pitchFamily="18" charset="0"/>
              <a:cs typeface="Times New Roman" pitchFamily="18" charset="0"/>
            </a:endParaRPr>
          </a:p>
          <a:p>
            <a:pPr marL="285750" indent="-285750">
              <a:buFont typeface="Wingdings" pitchFamily="2" charset="2"/>
              <a:buChar char="§"/>
              <a:defRPr/>
            </a:pPr>
            <a:r>
              <a:rPr lang="en-US" sz="2200" b="1" dirty="0">
                <a:solidFill>
                  <a:srgbClr val="00B050"/>
                </a:solidFill>
                <a:latin typeface="Times New Roman" pitchFamily="18" charset="0"/>
                <a:cs typeface="Times New Roman" pitchFamily="18" charset="0"/>
              </a:rPr>
              <a:t>Selection of study groups</a:t>
            </a:r>
            <a:endParaRPr lang="en-MY" sz="2200" dirty="0">
              <a:solidFill>
                <a:srgbClr val="00B050"/>
              </a:solidFill>
              <a:latin typeface="Times New Roman" pitchFamily="18" charset="0"/>
              <a:cs typeface="Times New Roman" pitchFamily="18" charset="0"/>
            </a:endParaRPr>
          </a:p>
          <a:p>
            <a:pPr marL="285750" indent="-285750">
              <a:buFont typeface="Wingdings" pitchFamily="2" charset="2"/>
              <a:buChar char="§"/>
              <a:defRPr/>
            </a:pPr>
            <a:r>
              <a:rPr lang="en-US" sz="2200" b="1" dirty="0">
                <a:latin typeface="Times New Roman" pitchFamily="18" charset="0"/>
                <a:cs typeface="Times New Roman" pitchFamily="18" charset="0"/>
              </a:rPr>
              <a:t>Measuring exposure</a:t>
            </a:r>
            <a:endParaRPr lang="en-MY" sz="2200" dirty="0">
              <a:latin typeface="Times New Roman" pitchFamily="18" charset="0"/>
              <a:cs typeface="Times New Roman" pitchFamily="18" charset="0"/>
            </a:endParaRPr>
          </a:p>
          <a:p>
            <a:pPr marL="285750" indent="-285750">
              <a:buFont typeface="Wingdings" pitchFamily="2" charset="2"/>
              <a:buChar char="§"/>
              <a:defRPr/>
            </a:pPr>
            <a:r>
              <a:rPr lang="en-US" sz="2200" b="1" dirty="0">
                <a:latin typeface="Times New Roman" pitchFamily="18" charset="0"/>
                <a:cs typeface="Times New Roman" pitchFamily="18" charset="0"/>
              </a:rPr>
              <a:t>Measuring outcome</a:t>
            </a:r>
            <a:endParaRPr lang="en-MY" sz="2200" dirty="0">
              <a:latin typeface="Times New Roman" pitchFamily="18" charset="0"/>
              <a:cs typeface="Times New Roman" pitchFamily="18" charset="0"/>
            </a:endParaRPr>
          </a:p>
          <a:p>
            <a:pPr marL="285750" indent="-285750">
              <a:buFont typeface="Wingdings" pitchFamily="2" charset="2"/>
              <a:buChar char="§"/>
              <a:defRPr/>
            </a:pPr>
            <a:r>
              <a:rPr lang="en-US" sz="2200" b="1" dirty="0">
                <a:latin typeface="Times New Roman" pitchFamily="18" charset="0"/>
                <a:cs typeface="Times New Roman" pitchFamily="18" charset="0"/>
              </a:rPr>
              <a:t>Methods of follow-up</a:t>
            </a:r>
            <a:endParaRPr lang="en-MY" sz="2200" dirty="0">
              <a:latin typeface="Times New Roman" pitchFamily="18" charset="0"/>
              <a:cs typeface="Times New Roman" pitchFamily="18" charset="0"/>
            </a:endParaRPr>
          </a:p>
        </p:txBody>
      </p:sp>
      <p:sp>
        <p:nvSpPr>
          <p:cNvPr id="33795" name="Rectangle 2"/>
          <p:cNvSpPr>
            <a:spLocks noChangeArrowheads="1"/>
          </p:cNvSpPr>
          <p:nvPr/>
        </p:nvSpPr>
        <p:spPr bwMode="auto">
          <a:xfrm>
            <a:off x="5681663" y="46038"/>
            <a:ext cx="3462337" cy="923330"/>
          </a:xfrm>
          <a:prstGeom prst="rect">
            <a:avLst/>
          </a:prstGeom>
          <a:noFill/>
          <a:ln w="3175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marL="285750" indent="-285750">
              <a:buFont typeface="Arial" charset="0"/>
              <a:buChar char="•"/>
            </a:pPr>
            <a:r>
              <a:rPr lang="en-US" sz="900" dirty="0">
                <a:solidFill>
                  <a:srgbClr val="C00000"/>
                </a:solidFill>
                <a:latin typeface="Times New Roman" pitchFamily="18" charset="0"/>
                <a:cs typeface="Times New Roman" pitchFamily="18" charset="0"/>
              </a:rPr>
              <a:t>Issues in the design of cohort studies </a:t>
            </a:r>
            <a:r>
              <a:rPr lang="en-US" sz="900" dirty="0">
                <a:latin typeface="Times New Roman" pitchFamily="18" charset="0"/>
                <a:cs typeface="Times New Roman" pitchFamily="18" charset="0"/>
              </a:rPr>
              <a:t>understand the differences from a CCS, </a:t>
            </a:r>
          </a:p>
          <a:p>
            <a:pPr marL="285750" indent="-285750">
              <a:buFont typeface="Arial" charset="0"/>
              <a:buChar char="•"/>
            </a:pPr>
            <a:r>
              <a:rPr lang="en-US" sz="900" dirty="0">
                <a:latin typeface="Times New Roman" pitchFamily="18" charset="0"/>
                <a:cs typeface="Times New Roman" pitchFamily="18" charset="0"/>
              </a:rPr>
              <a:t>Potential bias in cohort studies</a:t>
            </a:r>
          </a:p>
          <a:p>
            <a:pPr marL="285750" indent="-285750">
              <a:buFont typeface="Arial" charset="0"/>
              <a:buChar char="•"/>
            </a:pPr>
            <a:r>
              <a:rPr lang="en-US" sz="900" dirty="0">
                <a:latin typeface="Times New Roman" pitchFamily="18" charset="0"/>
                <a:cs typeface="Times New Roman" pitchFamily="18" charset="0"/>
              </a:rPr>
              <a:t>Analysis of cohort studies</a:t>
            </a:r>
          </a:p>
          <a:p>
            <a:pPr marL="285750" indent="-285750">
              <a:buFont typeface="Arial" charset="0"/>
              <a:buChar char="•"/>
            </a:pPr>
            <a:r>
              <a:rPr lang="en-US" sz="900" dirty="0">
                <a:latin typeface="Times New Roman" pitchFamily="18" charset="0"/>
                <a:cs typeface="Times New Roman" pitchFamily="18" charset="0"/>
              </a:rPr>
              <a:t>calculate the basic measures (relative risk, attributable risk </a:t>
            </a:r>
            <a:r>
              <a:rPr lang="en-US" sz="900" dirty="0" err="1">
                <a:latin typeface="Times New Roman" pitchFamily="18" charset="0"/>
                <a:cs typeface="Times New Roman" pitchFamily="18" charset="0"/>
              </a:rPr>
              <a:t>etc</a:t>
            </a:r>
            <a:endParaRPr lang="en-US" sz="900" dirty="0">
              <a:latin typeface="Times New Roman" pitchFamily="18" charset="0"/>
              <a:cs typeface="Times New Roman" pitchFamily="18" charset="0"/>
            </a:endParaRPr>
          </a:p>
          <a:p>
            <a:pPr marL="285750" indent="-285750">
              <a:buFont typeface="Arial" charset="0"/>
              <a:buChar char="•"/>
            </a:pPr>
            <a:r>
              <a:rPr lang="en-US" sz="900" dirty="0">
                <a:latin typeface="Times New Roman" pitchFamily="18" charset="0"/>
                <a:cs typeface="Times New Roman" pitchFamily="18" charset="0"/>
              </a:rPr>
              <a:t>appreciate its strengths and weaknesses.</a:t>
            </a:r>
          </a:p>
        </p:txBody>
      </p:sp>
      <p:sp>
        <p:nvSpPr>
          <p:cNvPr id="30724" name="Rectangle 3"/>
          <p:cNvSpPr>
            <a:spLocks noChangeArrowheads="1"/>
          </p:cNvSpPr>
          <p:nvPr/>
        </p:nvSpPr>
        <p:spPr bwMode="auto">
          <a:xfrm>
            <a:off x="10235" y="2925830"/>
            <a:ext cx="8820472" cy="283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2400" b="1" dirty="0" smtClean="0">
                <a:solidFill>
                  <a:srgbClr val="00B050"/>
                </a:solidFill>
                <a:latin typeface="Times New Roman" pitchFamily="18" charset="0"/>
                <a:cs typeface="Times New Roman" pitchFamily="18" charset="0"/>
              </a:rPr>
              <a:t>            Selection </a:t>
            </a:r>
            <a:r>
              <a:rPr lang="en-US" sz="2400" b="1" dirty="0">
                <a:solidFill>
                  <a:srgbClr val="00B050"/>
                </a:solidFill>
                <a:latin typeface="Times New Roman" pitchFamily="18" charset="0"/>
                <a:cs typeface="Times New Roman" pitchFamily="18" charset="0"/>
              </a:rPr>
              <a:t>of study groups</a:t>
            </a:r>
            <a:endParaRPr lang="en-MY" sz="2400" dirty="0">
              <a:solidFill>
                <a:srgbClr val="00B050"/>
              </a:solidFill>
              <a:latin typeface="Times New Roman" pitchFamily="18" charset="0"/>
              <a:cs typeface="Times New Roman" pitchFamily="18" charset="0"/>
            </a:endParaRPr>
          </a:p>
          <a:p>
            <a:pPr marL="457200" indent="-457200">
              <a:buFont typeface="Wingdings" pitchFamily="2" charset="2"/>
              <a:buChar char="v"/>
              <a:defRPr/>
            </a:pPr>
            <a:r>
              <a:rPr lang="en-US" sz="2200" dirty="0">
                <a:latin typeface="Times New Roman" pitchFamily="18" charset="0"/>
                <a:cs typeface="Times New Roman" pitchFamily="18" charset="0"/>
              </a:rPr>
              <a:t>The aim of a cohort study is to </a:t>
            </a:r>
            <a:r>
              <a:rPr lang="en-US" sz="2200" b="1" dirty="0">
                <a:solidFill>
                  <a:srgbClr val="002060"/>
                </a:solidFill>
                <a:latin typeface="Times New Roman" pitchFamily="18" charset="0"/>
                <a:cs typeface="Times New Roman" pitchFamily="18" charset="0"/>
              </a:rPr>
              <a:t>select study </a:t>
            </a:r>
            <a:r>
              <a:rPr lang="en-US" sz="2200" b="1" dirty="0">
                <a:latin typeface="Times New Roman" pitchFamily="18" charset="0"/>
                <a:cs typeface="Times New Roman" pitchFamily="18" charset="0"/>
              </a:rPr>
              <a:t>participants who </a:t>
            </a:r>
            <a:r>
              <a:rPr lang="en-US" sz="2200" b="1" dirty="0" smtClean="0">
                <a:solidFill>
                  <a:srgbClr val="002060"/>
                </a:solidFill>
                <a:latin typeface="Times New Roman" pitchFamily="18" charset="0"/>
                <a:cs typeface="Times New Roman" pitchFamily="18" charset="0"/>
              </a:rPr>
              <a:t>are</a:t>
            </a:r>
          </a:p>
          <a:p>
            <a:pPr marL="457200" indent="-457200">
              <a:buFont typeface="Wingdings" pitchFamily="2" charset="2"/>
              <a:buChar char="v"/>
              <a:defRPr/>
            </a:pPr>
            <a:r>
              <a:rPr lang="en-US" sz="2200" b="1" dirty="0" smtClean="0">
                <a:solidFill>
                  <a:srgbClr val="002060"/>
                </a:solidFill>
                <a:latin typeface="Times New Roman" pitchFamily="18" charset="0"/>
                <a:cs typeface="Times New Roman" pitchFamily="18" charset="0"/>
              </a:rPr>
              <a:t> </a:t>
            </a:r>
            <a:r>
              <a:rPr lang="en-US" sz="2200" b="1" dirty="0">
                <a:solidFill>
                  <a:srgbClr val="FF0000"/>
                </a:solidFill>
                <a:latin typeface="Times New Roman" pitchFamily="18" charset="0"/>
                <a:cs typeface="Times New Roman" pitchFamily="18" charset="0"/>
              </a:rPr>
              <a:t>identical </a:t>
            </a:r>
            <a:r>
              <a:rPr lang="en-US" sz="2200" b="1" dirty="0">
                <a:solidFill>
                  <a:srgbClr val="002060"/>
                </a:solidFill>
                <a:latin typeface="Times New Roman" pitchFamily="18" charset="0"/>
                <a:cs typeface="Times New Roman" pitchFamily="18" charset="0"/>
              </a:rPr>
              <a:t>with the </a:t>
            </a:r>
            <a:r>
              <a:rPr lang="en-US" sz="2200" b="1" dirty="0">
                <a:solidFill>
                  <a:srgbClr val="FF0000"/>
                </a:solidFill>
                <a:latin typeface="Times New Roman" pitchFamily="18" charset="0"/>
                <a:cs typeface="Times New Roman" pitchFamily="18" charset="0"/>
              </a:rPr>
              <a:t>exception o</a:t>
            </a:r>
            <a:r>
              <a:rPr lang="en-US" sz="2200" b="1" dirty="0">
                <a:solidFill>
                  <a:srgbClr val="002060"/>
                </a:solidFill>
                <a:latin typeface="Times New Roman" pitchFamily="18" charset="0"/>
                <a:cs typeface="Times New Roman" pitchFamily="18" charset="0"/>
              </a:rPr>
              <a:t>f their exposure </a:t>
            </a:r>
            <a:r>
              <a:rPr lang="en-US" sz="2200" b="1" dirty="0">
                <a:latin typeface="Times New Roman" pitchFamily="18" charset="0"/>
                <a:cs typeface="Times New Roman" pitchFamily="18" charset="0"/>
              </a:rPr>
              <a:t>status</a:t>
            </a:r>
            <a:r>
              <a:rPr lang="en-US" sz="2200" dirty="0">
                <a:latin typeface="Times New Roman" pitchFamily="18" charset="0"/>
                <a:cs typeface="Times New Roman" pitchFamily="18" charset="0"/>
              </a:rPr>
              <a:t>.</a:t>
            </a:r>
          </a:p>
          <a:p>
            <a:pPr>
              <a:defRPr/>
            </a:pPr>
            <a:r>
              <a:rPr lang="en-US" sz="2200" dirty="0">
                <a:latin typeface="Times New Roman" pitchFamily="18" charset="0"/>
                <a:cs typeface="Times New Roman" pitchFamily="18" charset="0"/>
              </a:rPr>
              <a:t> </a:t>
            </a:r>
          </a:p>
          <a:p>
            <a:pPr marL="457200" indent="-457200">
              <a:buFont typeface="Wingdings" pitchFamily="2" charset="2"/>
              <a:buChar char="v"/>
              <a:defRPr/>
            </a:pPr>
            <a:r>
              <a:rPr lang="en-US" sz="2200" b="1" dirty="0">
                <a:latin typeface="Times New Roman" pitchFamily="18" charset="0"/>
                <a:cs typeface="Times New Roman" pitchFamily="18" charset="0"/>
              </a:rPr>
              <a:t>All study participants must be </a:t>
            </a:r>
          </a:p>
          <a:p>
            <a:pPr marL="457200" indent="-457200">
              <a:buFont typeface="Wingdings" pitchFamily="2" charset="2"/>
              <a:buChar char="§"/>
              <a:defRPr/>
            </a:pPr>
            <a:r>
              <a:rPr lang="en-US" sz="2200" b="1" dirty="0">
                <a:solidFill>
                  <a:srgbClr val="C00000"/>
                </a:solidFill>
                <a:latin typeface="Times New Roman" pitchFamily="18" charset="0"/>
                <a:cs typeface="Times New Roman" pitchFamily="18" charset="0"/>
              </a:rPr>
              <a:t>          Free of the outcome under investigation </a:t>
            </a:r>
            <a:r>
              <a:rPr lang="en-US" sz="2200" b="1" dirty="0">
                <a:latin typeface="Times New Roman" pitchFamily="18" charset="0"/>
                <a:cs typeface="Times New Roman" pitchFamily="18" charset="0"/>
              </a:rPr>
              <a:t>and </a:t>
            </a:r>
          </a:p>
          <a:p>
            <a:pPr marL="457200" indent="-457200" algn="ctr">
              <a:buFont typeface="Wingdings" pitchFamily="2" charset="2"/>
              <a:buChar char="§"/>
              <a:defRPr/>
            </a:pPr>
            <a:r>
              <a:rPr lang="en-US" sz="2200" b="1" dirty="0">
                <a:solidFill>
                  <a:srgbClr val="40911F"/>
                </a:solidFill>
                <a:latin typeface="Times New Roman" pitchFamily="18" charset="0"/>
                <a:cs typeface="Times New Roman" pitchFamily="18" charset="0"/>
              </a:rPr>
              <a:t>have the potential to develop the outcome </a:t>
            </a:r>
          </a:p>
          <a:p>
            <a:pPr>
              <a:defRPr/>
            </a:pPr>
            <a:r>
              <a:rPr lang="en-US" sz="2200" dirty="0">
                <a:latin typeface="Times New Roman" pitchFamily="18" charset="0"/>
                <a:cs typeface="Times New Roman" pitchFamily="18" charset="0"/>
              </a:rPr>
              <a:t>                                  under investigation.</a:t>
            </a:r>
            <a:endParaRPr lang="en-MY" sz="2200" dirty="0">
              <a:latin typeface="Times New Roman" pitchFamily="18" charset="0"/>
              <a:cs typeface="Times New Roman" pitchFamily="18" charset="0"/>
            </a:endParaRPr>
          </a:p>
        </p:txBody>
      </p:sp>
      <p:sp>
        <p:nvSpPr>
          <p:cNvPr id="33797" name="Rectangle 2"/>
          <p:cNvSpPr>
            <a:spLocks noChangeArrowheads="1"/>
          </p:cNvSpPr>
          <p:nvPr/>
        </p:nvSpPr>
        <p:spPr bwMode="auto">
          <a:xfrm>
            <a:off x="1692275" y="188913"/>
            <a:ext cx="251968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solidFill>
                  <a:srgbClr val="C00000"/>
                </a:solidFill>
                <a:latin typeface="Times New Roman" pitchFamily="18" charset="0"/>
                <a:cs typeface="Times New Roman" pitchFamily="18" charset="0"/>
              </a:rPr>
              <a:t> </a:t>
            </a:r>
            <a:r>
              <a:rPr lang="en-US" sz="1600" b="1" dirty="0" smtClean="0">
                <a:latin typeface="Times New Roman" pitchFamily="18" charset="0"/>
                <a:cs typeface="Times New Roman" pitchFamily="18" charset="0"/>
              </a:rPr>
              <a:t>Cont.…..</a:t>
            </a:r>
            <a:r>
              <a:rPr lang="en-US" sz="1600" b="1" dirty="0">
                <a:latin typeface="Times New Roman" pitchFamily="18" charset="0"/>
                <a:cs typeface="Times New Roman" pitchFamily="18" charset="0"/>
              </a:rPr>
              <a:t>cohort studies</a:t>
            </a:r>
            <a:endParaRPr lang="en-MY" sz="16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94C1C612-CA8B-4F49-ACB0-6B9ACF21B649}" type="datetime1">
              <a:rPr lang="en-US" smtClean="0"/>
              <a:t>12/12/2020</a:t>
            </a:fld>
            <a:endParaRPr lang="en-MY"/>
          </a:p>
        </p:txBody>
      </p:sp>
      <p:sp>
        <p:nvSpPr>
          <p:cNvPr id="4" name="Slide Number Placeholder 3"/>
          <p:cNvSpPr>
            <a:spLocks noGrp="1"/>
          </p:cNvSpPr>
          <p:nvPr>
            <p:ph type="sldNum" sz="quarter" idx="12"/>
          </p:nvPr>
        </p:nvSpPr>
        <p:spPr/>
        <p:txBody>
          <a:bodyPr/>
          <a:lstStyle/>
          <a:p>
            <a:fld id="{1225633F-D81C-4468-AFB9-9B1175837F85}" type="slidenum">
              <a:rPr lang="en-MY" smtClean="0"/>
              <a:t>9</a:t>
            </a:fld>
            <a:endParaRPr lang="en-MY"/>
          </a:p>
        </p:txBody>
      </p:sp>
    </p:spTree>
    <p:extLst>
      <p:ext uri="{BB962C8B-B14F-4D97-AF65-F5344CB8AC3E}">
        <p14:creationId xmlns:p14="http://schemas.microsoft.com/office/powerpoint/2010/main" val="3606801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E32ACC886DB2468481C09BE227C1CB" ma:contentTypeVersion="3" ma:contentTypeDescription="Create a new document." ma:contentTypeScope="" ma:versionID="4cdfdff6030a6fae65470cf250f1618e">
  <xsd:schema xmlns:xsd="http://www.w3.org/2001/XMLSchema" xmlns:xs="http://www.w3.org/2001/XMLSchema" xmlns:p="http://schemas.microsoft.com/office/2006/metadata/properties" xmlns:ns2="015a186d-d9bb-4c7d-ae2d-91123e3458e9" targetNamespace="http://schemas.microsoft.com/office/2006/metadata/properties" ma:root="true" ma:fieldsID="b80b48d0a992fe10cfd3e8bb2b5faf0f" ns2:_="">
    <xsd:import namespace="015a186d-d9bb-4c7d-ae2d-91123e3458e9"/>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a186d-d9bb-4c7d-ae2d-91123e3458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81B37F-FC1B-43DD-AC04-FC4996FC183F}"/>
</file>

<file path=customXml/itemProps2.xml><?xml version="1.0" encoding="utf-8"?>
<ds:datastoreItem xmlns:ds="http://schemas.openxmlformats.org/officeDocument/2006/customXml" ds:itemID="{3563CF7A-028F-46DD-9001-AE11FB81159B}"/>
</file>

<file path=customXml/itemProps3.xml><?xml version="1.0" encoding="utf-8"?>
<ds:datastoreItem xmlns:ds="http://schemas.openxmlformats.org/officeDocument/2006/customXml" ds:itemID="{F089D5FC-3656-469D-B9C6-285A40244BEA}"/>
</file>

<file path=docProps/app.xml><?xml version="1.0" encoding="utf-8"?>
<Properties xmlns="http://schemas.openxmlformats.org/officeDocument/2006/extended-properties" xmlns:vt="http://schemas.openxmlformats.org/officeDocument/2006/docPropsVTypes">
  <TotalTime>606</TotalTime>
  <Words>1955</Words>
  <Application>Microsoft Office PowerPoint</Application>
  <PresentationFormat>On-screen Show (4:3)</PresentationFormat>
  <Paragraphs>357</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31</cp:revision>
  <dcterms:created xsi:type="dcterms:W3CDTF">2020-12-11T15:42:53Z</dcterms:created>
  <dcterms:modified xsi:type="dcterms:W3CDTF">2020-12-12T16:12:52Z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0x01010074E32ACC886DB2468481C09BE227C1CB</vt:lpwstr>
  </property>
</Properties>
</file>