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64" r:id="rId4"/>
    <p:sldId id="277" r:id="rId5"/>
    <p:sldId id="265" r:id="rId6"/>
    <p:sldId id="281" r:id="rId7"/>
    <p:sldId id="282" r:id="rId8"/>
    <p:sldId id="285" r:id="rId9"/>
    <p:sldId id="286" r:id="rId10"/>
    <p:sldId id="287" r:id="rId11"/>
    <p:sldId id="284" r:id="rId1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76"/>
    <p:restoredTop sz="94621"/>
  </p:normalViewPr>
  <p:slideViewPr>
    <p:cSldViewPr>
      <p:cViewPr varScale="1">
        <p:scale>
          <a:sx n="67" d="100"/>
          <a:sy n="67" d="100"/>
        </p:scale>
        <p:origin x="192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07004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7300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707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24‏/5‏/1444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34280" y="1628800"/>
            <a:ext cx="8458200" cy="3312368"/>
          </a:xfrm>
        </p:spPr>
        <p:txBody>
          <a:bodyPr>
            <a:noAutofit/>
          </a:bodyPr>
          <a:lstStyle/>
          <a:p>
            <a:pPr rtl="0"/>
            <a:r>
              <a:rPr lang="en-GB" dirty="0">
                <a:solidFill>
                  <a:srgbClr val="C00000"/>
                </a:solidFill>
              </a:rPr>
              <a:t>Determination of Optimum Conditions for </a:t>
            </a:r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- </a:t>
            </a:r>
            <a:r>
              <a:rPr lang="en-GB" dirty="0">
                <a:solidFill>
                  <a:srgbClr val="C00000"/>
                </a:solidFill>
              </a:rPr>
              <a:t>Amylase Enzyme Activity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500082" y="5063056"/>
            <a:ext cx="10144164" cy="203835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Effect of Temperature and pH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/>
          <a:lstStyle/>
          <a:p>
            <a:pPr marL="0" indent="0" algn="l" rtl="0">
              <a:buNone/>
            </a:pPr>
            <a:endParaRPr lang="en-US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0034" y="2924944"/>
          <a:ext cx="8608471" cy="29374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87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5121"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Component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(-ve)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(+ve)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  (-20℃)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(boiling)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Starch (1%)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drops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drops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Distilled H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α-amylase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ml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65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Buffer, pH 4.2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Buffer, pH 7.2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218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Buffer, pH 10.2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HCl (1N)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314634"/>
            <a:ext cx="81472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Procedure: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You will be provided with 0.1 U/ml of α-amylase.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Prepare the following tubes: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3576" y="6220469"/>
            <a:ext cx="9074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Optimum conditions: pH= 5.6-6.9 , 37 ℃ (body temperature)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22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- </a:t>
            </a:r>
            <a:r>
              <a:rPr lang="en-GB" dirty="0">
                <a:solidFill>
                  <a:srgbClr val="C00000"/>
                </a:solidFill>
              </a:rPr>
              <a:t>Amylase Enzyme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/>
          <a:lstStyle/>
          <a:p>
            <a:pPr marL="0" indent="0" algn="l" rtl="0">
              <a:buNone/>
            </a:pPr>
            <a:endParaRPr lang="en-US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444565" y="2060848"/>
            <a:ext cx="6181845" cy="3662166"/>
            <a:chOff x="1444565" y="2060848"/>
            <a:chExt cx="6181845" cy="3662166"/>
          </a:xfrm>
        </p:grpSpPr>
        <p:pic>
          <p:nvPicPr>
            <p:cNvPr id="8" name="Picture 10" descr="C:\Users\a\Desktop\ااا\images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4565" y="2060848"/>
              <a:ext cx="6181845" cy="3429000"/>
            </a:xfrm>
            <a:prstGeom prst="rect">
              <a:avLst/>
            </a:prstGeom>
            <a:noFill/>
          </p:spPr>
        </p:pic>
        <p:sp>
          <p:nvSpPr>
            <p:cNvPr id="7" name="مربع نص 5"/>
            <p:cNvSpPr txBox="1"/>
            <p:nvPr/>
          </p:nvSpPr>
          <p:spPr>
            <a:xfrm rot="18636427">
              <a:off x="2284730" y="5042614"/>
              <a:ext cx="99146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/>
                <a:t>pH 4.2</a:t>
              </a:r>
              <a:endParaRPr lang="ar-JO" b="1" dirty="0"/>
            </a:p>
          </p:txBody>
        </p:sp>
        <p:sp>
          <p:nvSpPr>
            <p:cNvPr id="9" name="مربع نص 5"/>
            <p:cNvSpPr txBox="1"/>
            <p:nvPr/>
          </p:nvSpPr>
          <p:spPr>
            <a:xfrm rot="19078201">
              <a:off x="2911948" y="5046454"/>
              <a:ext cx="99146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pH 7.2</a:t>
              </a:r>
              <a:endParaRPr lang="ar-JO" b="1" dirty="0"/>
            </a:p>
          </p:txBody>
        </p:sp>
        <p:sp>
          <p:nvSpPr>
            <p:cNvPr id="10" name="مربع نص 5"/>
            <p:cNvSpPr txBox="1"/>
            <p:nvPr/>
          </p:nvSpPr>
          <p:spPr>
            <a:xfrm rot="19078201">
              <a:off x="3656407" y="5009551"/>
              <a:ext cx="99146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pH 10.2</a:t>
              </a:r>
              <a:endParaRPr lang="ar-JO" b="1" dirty="0"/>
            </a:p>
          </p:txBody>
        </p:sp>
        <p:sp>
          <p:nvSpPr>
            <p:cNvPr id="12" name="مربع نص 5"/>
            <p:cNvSpPr txBox="1"/>
            <p:nvPr/>
          </p:nvSpPr>
          <p:spPr>
            <a:xfrm rot="19078201">
              <a:off x="4280100" y="5079517"/>
              <a:ext cx="99146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HCL</a:t>
              </a:r>
              <a:endParaRPr lang="ar-JO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0553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Effect of Temperature and pH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/>
          <a:lstStyle/>
          <a:p>
            <a:pPr marL="0" indent="0" algn="l" rtl="0">
              <a:buNone/>
            </a:pPr>
            <a:endParaRPr lang="en-US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04697"/>
              </p:ext>
            </p:extLst>
          </p:nvPr>
        </p:nvGraphicFramePr>
        <p:xfrm>
          <a:off x="500034" y="2924944"/>
          <a:ext cx="8608471" cy="29374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87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3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5121"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Component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(-ve)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(+ve)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  (-20℃)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 (boiling)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Starch (1%)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drops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drops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drops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Distilled H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α-amylase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ml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465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Buffer, pH 4.2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Buffer, pH 7.2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218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Buffer, pH 10.2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121">
                <a:tc>
                  <a:txBody>
                    <a:bodyPr/>
                    <a:lstStyle/>
                    <a:p>
                      <a:pPr marR="215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HCl (1N)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ml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6583" marR="6658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314634"/>
            <a:ext cx="81472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Procedure: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You will be provided with 0.1 U/ml of α-amylase.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Prepare the following tubes: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3576" y="6220469"/>
            <a:ext cx="9074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solidFill>
                  <a:srgbClr val="C00000"/>
                </a:solidFill>
                <a:latin typeface="Arial" charset="0"/>
              </a:rPr>
              <a:t>Optimum conditions: pH= 5.6-6.9 , 37 ℃ (body temperature)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Storage Polysaccharides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429288"/>
          </a:xfrm>
        </p:spPr>
        <p:txBody>
          <a:bodyPr/>
          <a:lstStyle/>
          <a:p>
            <a:pPr algn="l" rtl="0">
              <a:buNone/>
            </a:pP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Starch: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storage polysaccharides in plants.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Polymer composed of glucose monomers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mixture of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amylose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(20%, water soluble) and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amylopectin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(80%, water insoluble)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stored in plant cells as insoluble granules.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lvl="2" algn="l" rtl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مجموعة 44"/>
          <p:cNvGrpSpPr/>
          <p:nvPr/>
        </p:nvGrpSpPr>
        <p:grpSpPr>
          <a:xfrm>
            <a:off x="428596" y="3446765"/>
            <a:ext cx="4664212" cy="1982499"/>
            <a:chOff x="428596" y="3446765"/>
            <a:chExt cx="4664212" cy="1982499"/>
          </a:xfrm>
        </p:grpSpPr>
        <p:grpSp>
          <p:nvGrpSpPr>
            <p:cNvPr id="31" name="مجموعة 30"/>
            <p:cNvGrpSpPr/>
            <p:nvPr/>
          </p:nvGrpSpPr>
          <p:grpSpPr>
            <a:xfrm>
              <a:off x="428596" y="3916924"/>
              <a:ext cx="4664212" cy="1512340"/>
              <a:chOff x="550730" y="3500438"/>
              <a:chExt cx="4664212" cy="1512340"/>
            </a:xfrm>
          </p:grpSpPr>
          <p:grpSp>
            <p:nvGrpSpPr>
              <p:cNvPr id="28" name="مجموعة 27"/>
              <p:cNvGrpSpPr/>
              <p:nvPr/>
            </p:nvGrpSpPr>
            <p:grpSpPr>
              <a:xfrm>
                <a:off x="550730" y="3500438"/>
                <a:ext cx="4664212" cy="1512340"/>
                <a:chOff x="550730" y="3500438"/>
                <a:chExt cx="4664212" cy="1512340"/>
              </a:xfrm>
            </p:grpSpPr>
            <p:grpSp>
              <p:nvGrpSpPr>
                <p:cNvPr id="26" name="مجموعة 25"/>
                <p:cNvGrpSpPr/>
                <p:nvPr/>
              </p:nvGrpSpPr>
              <p:grpSpPr>
                <a:xfrm>
                  <a:off x="550730" y="3500438"/>
                  <a:ext cx="4664212" cy="949351"/>
                  <a:chOff x="550730" y="3500438"/>
                  <a:chExt cx="4664212" cy="949351"/>
                </a:xfrm>
              </p:grpSpPr>
              <p:grpSp>
                <p:nvGrpSpPr>
                  <p:cNvPr id="24" name="مجموعة 23"/>
                  <p:cNvGrpSpPr/>
                  <p:nvPr/>
                </p:nvGrpSpPr>
                <p:grpSpPr>
                  <a:xfrm>
                    <a:off x="714348" y="3500438"/>
                    <a:ext cx="4500594" cy="949351"/>
                    <a:chOff x="714348" y="4429132"/>
                    <a:chExt cx="4500594" cy="949351"/>
                  </a:xfrm>
                </p:grpSpPr>
                <p:grpSp>
                  <p:nvGrpSpPr>
                    <p:cNvPr id="17" name="مجموعة 16"/>
                    <p:cNvGrpSpPr/>
                    <p:nvPr/>
                  </p:nvGrpSpPr>
                  <p:grpSpPr>
                    <a:xfrm>
                      <a:off x="714348" y="4429132"/>
                      <a:ext cx="4500594" cy="949351"/>
                      <a:chOff x="714348" y="4429132"/>
                      <a:chExt cx="4500594" cy="949351"/>
                    </a:xfrm>
                  </p:grpSpPr>
                  <p:pic>
                    <p:nvPicPr>
                      <p:cNvPr id="8" name="صورة 7" descr="amylose.gif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rcRect b="43750"/>
                      <a:stretch>
                        <a:fillRect/>
                      </a:stretch>
                    </p:blipFill>
                    <p:spPr>
                      <a:xfrm>
                        <a:off x="714348" y="4429132"/>
                        <a:ext cx="4500594" cy="94935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2" name="مربع نص 11"/>
                      <p:cNvSpPr txBox="1"/>
                      <p:nvPr/>
                    </p:nvSpPr>
                    <p:spPr>
                      <a:xfrm>
                        <a:off x="1812701" y="4813740"/>
                        <a:ext cx="26321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solidFill>
                              <a:srgbClr val="FF0000"/>
                            </a:solidFill>
                          </a:rPr>
                          <a:t>4</a:t>
                        </a:r>
                        <a:endParaRPr lang="en-GB" sz="12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4" name="مربع نص 13"/>
                      <p:cNvSpPr txBox="1"/>
                      <p:nvPr/>
                    </p:nvSpPr>
                    <p:spPr>
                      <a:xfrm>
                        <a:off x="1497341" y="4817085"/>
                        <a:ext cx="26321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>
                            <a:solidFill>
                              <a:srgbClr val="FF0000"/>
                            </a:solidFill>
                          </a:rPr>
                          <a:t>1</a:t>
                        </a:r>
                        <a:endParaRPr lang="en-GB" sz="12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5" name="مربع نص 14"/>
                      <p:cNvSpPr txBox="1"/>
                      <p:nvPr/>
                    </p:nvSpPr>
                    <p:spPr>
                      <a:xfrm>
                        <a:off x="2428860" y="4811036"/>
                        <a:ext cx="2760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1200" b="1" dirty="0">
                            <a:solidFill>
                              <a:srgbClr val="FF0000"/>
                            </a:solidFill>
                          </a:rPr>
                          <a:t>α</a:t>
                        </a:r>
                        <a:endParaRPr lang="en-GB" sz="12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16" name="مربع نص 15"/>
                      <p:cNvSpPr txBox="1"/>
                      <p:nvPr/>
                    </p:nvSpPr>
                    <p:spPr>
                      <a:xfrm>
                        <a:off x="1337984" y="4815152"/>
                        <a:ext cx="27603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l-GR" sz="1200" b="1" dirty="0">
                            <a:solidFill>
                              <a:srgbClr val="FF0000"/>
                            </a:solidFill>
                          </a:rPr>
                          <a:t>α</a:t>
                        </a:r>
                        <a:endParaRPr lang="en-GB" sz="1200" b="1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8" name="مربع نص 17"/>
                    <p:cNvSpPr txBox="1"/>
                    <p:nvPr/>
                  </p:nvSpPr>
                  <p:spPr>
                    <a:xfrm>
                      <a:off x="2887096" y="4813740"/>
                      <a:ext cx="263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9" name="مربع نص 18"/>
                    <p:cNvSpPr txBox="1"/>
                    <p:nvPr/>
                  </p:nvSpPr>
                  <p:spPr>
                    <a:xfrm>
                      <a:off x="2571736" y="4817085"/>
                      <a:ext cx="26321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0" name="مربع نص 19"/>
                    <p:cNvSpPr txBox="1"/>
                    <p:nvPr/>
                  </p:nvSpPr>
                  <p:spPr>
                    <a:xfrm>
                      <a:off x="3503255" y="4811036"/>
                      <a:ext cx="27603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l-GR" sz="1200" b="1" dirty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1" name="مربع نص 20"/>
                    <p:cNvSpPr txBox="1"/>
                    <p:nvPr/>
                  </p:nvSpPr>
                  <p:spPr>
                    <a:xfrm>
                      <a:off x="3971023" y="4826097"/>
                      <a:ext cx="263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2" name="مربع نص 21"/>
                    <p:cNvSpPr txBox="1"/>
                    <p:nvPr/>
                  </p:nvSpPr>
                  <p:spPr>
                    <a:xfrm>
                      <a:off x="3655663" y="4829442"/>
                      <a:ext cx="26321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" name="مربع نص 22"/>
                    <p:cNvSpPr txBox="1"/>
                    <p:nvPr/>
                  </p:nvSpPr>
                  <p:spPr>
                    <a:xfrm>
                      <a:off x="4587182" y="4823393"/>
                      <a:ext cx="27603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l-GR" sz="1200" b="1" dirty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25" name="مربع نص 24"/>
                  <p:cNvSpPr txBox="1"/>
                  <p:nvPr/>
                </p:nvSpPr>
                <p:spPr>
                  <a:xfrm>
                    <a:off x="550730" y="4059585"/>
                    <a:ext cx="30649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dirty="0"/>
                      <a:t>O</a:t>
                    </a:r>
                    <a:endParaRPr lang="en-GB" sz="1400" b="1" dirty="0"/>
                  </a:p>
                </p:txBody>
              </p:sp>
            </p:grpSp>
            <p:sp>
              <p:nvSpPr>
                <p:cNvPr id="27" name="مربع نص 26"/>
                <p:cNvSpPr txBox="1"/>
                <p:nvPr/>
              </p:nvSpPr>
              <p:spPr>
                <a:xfrm>
                  <a:off x="1050796" y="4643446"/>
                  <a:ext cx="37117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Amylose : </a:t>
                  </a:r>
                  <a:r>
                    <a:rPr lang="el-GR" dirty="0"/>
                    <a:t>α</a:t>
                  </a:r>
                  <a:r>
                    <a:rPr lang="en-US" dirty="0"/>
                    <a:t> (1       4) glycosidic  bonds</a:t>
                  </a:r>
                  <a:endParaRPr lang="en-GB" dirty="0"/>
                </a:p>
              </p:txBody>
            </p:sp>
          </p:grpSp>
          <p:cxnSp>
            <p:nvCxnSpPr>
              <p:cNvPr id="30" name="رابط كسهم مستقيم 29"/>
              <p:cNvCxnSpPr/>
              <p:nvPr/>
            </p:nvCxnSpPr>
            <p:spPr>
              <a:xfrm>
                <a:off x="2571736" y="4823393"/>
                <a:ext cx="28575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مربع نص 43"/>
            <p:cNvSpPr txBox="1"/>
            <p:nvPr/>
          </p:nvSpPr>
          <p:spPr>
            <a:xfrm>
              <a:off x="1180846" y="3446765"/>
              <a:ext cx="31054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/>
              <a:r>
                <a:rPr lang="en-US" sz="2000" dirty="0">
                  <a:latin typeface="Arial" pitchFamily="34" charset="0"/>
                  <a:cs typeface="Arial" pitchFamily="34" charset="0"/>
                </a:rPr>
                <a:t>unbranched starch(linear)</a:t>
              </a:r>
              <a:endParaRPr lang="en-US" sz="2100" dirty="0">
                <a:latin typeface="Arial" pitchFamily="34" charset="0"/>
                <a:cs typeface="Arial" pitchFamily="34" charset="0"/>
              </a:endParaRPr>
            </a:p>
            <a:p>
              <a:endParaRPr lang="en-GB" dirty="0"/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5616359" y="2857496"/>
            <a:ext cx="3170483" cy="3786214"/>
            <a:chOff x="5616359" y="2857496"/>
            <a:chExt cx="3170483" cy="3786214"/>
          </a:xfrm>
        </p:grpSpPr>
        <p:pic>
          <p:nvPicPr>
            <p:cNvPr id="33" name="صورة 32" descr="helical amylose cellulose.gif"/>
            <p:cNvPicPr>
              <a:picLocks noChangeAspect="1"/>
            </p:cNvPicPr>
            <p:nvPr/>
          </p:nvPicPr>
          <p:blipFill>
            <a:blip r:embed="rId4"/>
            <a:srcRect l="54972" t="10000" r="10221" b="25555"/>
            <a:stretch>
              <a:fillRect/>
            </a:stretch>
          </p:blipFill>
          <p:spPr>
            <a:xfrm>
              <a:off x="5857884" y="2857496"/>
              <a:ext cx="2500330" cy="3452837"/>
            </a:xfrm>
            <a:prstGeom prst="rect">
              <a:avLst/>
            </a:prstGeom>
          </p:spPr>
        </p:pic>
        <p:sp>
          <p:nvSpPr>
            <p:cNvPr id="34" name="مربع نص 33"/>
            <p:cNvSpPr txBox="1"/>
            <p:nvPr/>
          </p:nvSpPr>
          <p:spPr>
            <a:xfrm>
              <a:off x="5616359" y="6274378"/>
              <a:ext cx="3170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helical structure of amylose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358816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Storage Polysaccharides 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429288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lvl="2" algn="l" rtl="0">
              <a:buNone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رابط كسهم مستقيم 36"/>
          <p:cNvCxnSpPr/>
          <p:nvPr/>
        </p:nvCxnSpPr>
        <p:spPr>
          <a:xfrm>
            <a:off x="2071670" y="5143512"/>
            <a:ext cx="285752" cy="1588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مجموعة 18"/>
          <p:cNvGrpSpPr/>
          <p:nvPr/>
        </p:nvGrpSpPr>
        <p:grpSpPr>
          <a:xfrm>
            <a:off x="652434" y="1536939"/>
            <a:ext cx="6897857" cy="3749449"/>
            <a:chOff x="652434" y="1536939"/>
            <a:chExt cx="6897857" cy="3749449"/>
          </a:xfrm>
        </p:grpSpPr>
        <p:grpSp>
          <p:nvGrpSpPr>
            <p:cNvPr id="17" name="مجموعة 47"/>
            <p:cNvGrpSpPr/>
            <p:nvPr/>
          </p:nvGrpSpPr>
          <p:grpSpPr>
            <a:xfrm>
              <a:off x="714348" y="1536939"/>
              <a:ext cx="5133968" cy="3106507"/>
              <a:chOff x="3938626" y="3342501"/>
              <a:chExt cx="5133968" cy="3106507"/>
            </a:xfrm>
          </p:grpSpPr>
          <p:grpSp>
            <p:nvGrpSpPr>
              <p:cNvPr id="24" name="مجموعة 41"/>
              <p:cNvGrpSpPr/>
              <p:nvPr/>
            </p:nvGrpSpPr>
            <p:grpSpPr>
              <a:xfrm>
                <a:off x="3938626" y="3342501"/>
                <a:ext cx="5133968" cy="3106507"/>
                <a:chOff x="3938626" y="3342501"/>
                <a:chExt cx="5133968" cy="3106507"/>
              </a:xfrm>
            </p:grpSpPr>
            <p:grpSp>
              <p:nvGrpSpPr>
                <p:cNvPr id="26" name="مجموعة 42"/>
                <p:cNvGrpSpPr/>
                <p:nvPr/>
              </p:nvGrpSpPr>
              <p:grpSpPr>
                <a:xfrm>
                  <a:off x="3938626" y="3579088"/>
                  <a:ext cx="5133968" cy="2869920"/>
                  <a:chOff x="3938626" y="3505846"/>
                  <a:chExt cx="5133968" cy="2869920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938626" y="3505846"/>
                    <a:ext cx="5133968" cy="28699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cxnSp>
                <p:nvCxnSpPr>
                  <p:cNvPr id="39" name="رابط كسهم مستقيم 38"/>
                  <p:cNvCxnSpPr/>
                  <p:nvPr/>
                </p:nvCxnSpPr>
                <p:spPr>
                  <a:xfrm rot="10800000" flipV="1">
                    <a:off x="7358082" y="5018401"/>
                    <a:ext cx="428628" cy="35719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رابط كسهم مستقيم 39"/>
                  <p:cNvCxnSpPr/>
                  <p:nvPr/>
                </p:nvCxnSpPr>
                <p:spPr>
                  <a:xfrm rot="16200000" flipH="1">
                    <a:off x="5929322" y="5651298"/>
                    <a:ext cx="347666" cy="6191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مربع نص 40"/>
                <p:cNvSpPr txBox="1"/>
                <p:nvPr/>
              </p:nvSpPr>
              <p:spPr>
                <a:xfrm>
                  <a:off x="5378945" y="3342501"/>
                  <a:ext cx="18389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branched starch</a:t>
                  </a:r>
                  <a:endParaRPr lang="en-GB" dirty="0"/>
                </a:p>
              </p:txBody>
            </p:sp>
          </p:grpSp>
          <p:cxnSp>
            <p:nvCxnSpPr>
              <p:cNvPr id="38" name="رابط كسهم مستقيم 37"/>
              <p:cNvCxnSpPr/>
              <p:nvPr/>
            </p:nvCxnSpPr>
            <p:spPr>
              <a:xfrm rot="10800000" flipV="1">
                <a:off x="7143770" y="4714883"/>
                <a:ext cx="285751" cy="14287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مربع نص 46"/>
              <p:cNvSpPr txBox="1"/>
              <p:nvPr/>
            </p:nvSpPr>
            <p:spPr>
              <a:xfrm>
                <a:off x="7348083" y="4572008"/>
                <a:ext cx="11530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1- 4 linkage</a:t>
                </a:r>
                <a:endParaRPr lang="en-GB" sz="1600" b="1" dirty="0"/>
              </a:p>
            </p:txBody>
          </p:sp>
        </p:grpSp>
        <p:sp>
          <p:nvSpPr>
            <p:cNvPr id="42" name="مربع نص 41"/>
            <p:cNvSpPr txBox="1"/>
            <p:nvPr/>
          </p:nvSpPr>
          <p:spPr>
            <a:xfrm>
              <a:off x="652434" y="4640057"/>
              <a:ext cx="68978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/>
                <a:t> Amylopectin: </a:t>
              </a:r>
              <a:r>
                <a:rPr lang="el-GR" dirty="0">
                  <a:solidFill>
                    <a:srgbClr val="FF0000"/>
                  </a:solidFill>
                </a:rPr>
                <a:t>α</a:t>
              </a:r>
              <a:r>
                <a:rPr lang="en-US" dirty="0">
                  <a:solidFill>
                    <a:srgbClr val="FF0000"/>
                  </a:solidFill>
                </a:rPr>
                <a:t> (1       4) </a:t>
              </a:r>
              <a:r>
                <a:rPr lang="en-US" dirty="0"/>
                <a:t>glycosidic bonds</a:t>
              </a:r>
            </a:p>
            <a:p>
              <a:pPr algn="l" rtl="0"/>
              <a:r>
                <a:rPr lang="en-US" dirty="0"/>
                <a:t>         with </a:t>
              </a:r>
              <a:r>
                <a:rPr lang="el-GR" dirty="0">
                  <a:solidFill>
                    <a:srgbClr val="0000FF"/>
                  </a:solidFill>
                </a:rPr>
                <a:t>α</a:t>
              </a:r>
              <a:r>
                <a:rPr lang="en-US" dirty="0">
                  <a:solidFill>
                    <a:srgbClr val="0000FF"/>
                  </a:solidFill>
                </a:rPr>
                <a:t> (1       6) </a:t>
              </a:r>
              <a:r>
                <a:rPr lang="en-US" dirty="0"/>
                <a:t>branch points (every 24-30 units)</a:t>
              </a:r>
              <a:endParaRPr lang="en-GB" dirty="0"/>
            </a:p>
          </p:txBody>
        </p:sp>
      </p:grpSp>
      <p:cxnSp>
        <p:nvCxnSpPr>
          <p:cNvPr id="43" name="رابط كسهم مستقيم 42"/>
          <p:cNvCxnSpPr/>
          <p:nvPr/>
        </p:nvCxnSpPr>
        <p:spPr>
          <a:xfrm>
            <a:off x="2487598" y="4856172"/>
            <a:ext cx="28575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صورة 44" descr="amylose and amylopectin.png"/>
          <p:cNvPicPr>
            <a:picLocks noChangeAspect="1"/>
          </p:cNvPicPr>
          <p:nvPr/>
        </p:nvPicPr>
        <p:blipFill>
          <a:blip r:embed="rId4"/>
          <a:srcRect l="20937" r="46250" b="6849"/>
          <a:stretch>
            <a:fillRect/>
          </a:stretch>
        </p:blipFill>
        <p:spPr>
          <a:xfrm>
            <a:off x="6215074" y="2428868"/>
            <a:ext cx="2500330" cy="32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021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igestion.jpg"/>
          <p:cNvPicPr>
            <a:picLocks noChangeAspect="1"/>
          </p:cNvPicPr>
          <p:nvPr/>
        </p:nvPicPr>
        <p:blipFill>
          <a:blip r:embed="rId3"/>
          <a:srcRect b="4471"/>
          <a:stretch>
            <a:fillRect/>
          </a:stretch>
        </p:blipFill>
        <p:spPr>
          <a:xfrm>
            <a:off x="5357819" y="1269730"/>
            <a:ext cx="3857651" cy="487391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Digestion of starch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429288"/>
          </a:xfrm>
        </p:spPr>
        <p:txBody>
          <a:bodyPr>
            <a:normAutofit/>
          </a:bodyPr>
          <a:lstStyle/>
          <a:p>
            <a:pPr algn="l" rtl="0">
              <a:buFont typeface="+mj-lt"/>
              <a:buAutoNum type="arabicPeriod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salivary amylase enzyme randomly 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hydrolyses the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-(1      4) bonds</a:t>
            </a:r>
          </a:p>
          <a:p>
            <a:pPr algn="l" rtl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+mj-lt"/>
              <a:buAutoNum type="arabicPeriod" startAt="2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Starch digestion to small oligosaccharides 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continues in the small intestine by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pancreatic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amylase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+mj-lt"/>
              <a:buAutoNum type="arabicPeriod" startAt="3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Further hydrolysis by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glucosidase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(which 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remove one glucose residue at time) and by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a debranching enzyme (which hydrolyzes 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specifically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-[ 1       6] bond</a:t>
            </a:r>
          </a:p>
          <a:p>
            <a:pPr algn="l" rtl="0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+mj-lt"/>
              <a:buAutoNum type="arabicPeriod" startAt="4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The produced monosaccharides (glucose residues)       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are absorbed by the intestine and transported </a:t>
            </a:r>
          </a:p>
          <a:p>
            <a:pPr algn="l" rtl="0"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to the bloodstream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928926" y="1785926"/>
            <a:ext cx="2857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558056" y="4784734"/>
            <a:ext cx="2857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مستدير الزوايا 11"/>
          <p:cNvSpPr/>
          <p:nvPr/>
        </p:nvSpPr>
        <p:spPr>
          <a:xfrm>
            <a:off x="5857884" y="1857364"/>
            <a:ext cx="142876" cy="14287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010284" y="1643050"/>
            <a:ext cx="142876" cy="14287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762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0694 C 0.0592 0.03796 0.10347 0.06921 0.12048 0.08102 " pathEditMode="relative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7 0.01019 C 0.07154 0.05278 0.1132 0.0956 0.12987 0.11343 " pathEditMode="relative" ptsTypes="aA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53 0.08218 C 0.14531 0.16597 0.14427 0.24977 0.15121 0.29167 C 0.15816 0.33356 0.1901 0.31806 0.18819 0.3331 C 0.18628 0.34815 0.15191 0.37593 0.13941 0.38218 C 0.12691 0.38843 0.11753 0.37292 0.11319 0.3710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2 0.11759 C 0.13056 0.1963 0.12848 0.275 0.13525 0.31435 C 0.14202 0.3537 0.17344 0.33796 0.17327 0.35417 C 0.17309 0.37037 0.14636 0.40417 0.13403 0.41111 C 0.12171 0.41806 0.10712 0.39421 0.09948 0.39537 C 0.09184 0.39653 0.08959 0.41389 0.08768 0.41759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GB" dirty="0">
                <a:solidFill>
                  <a:srgbClr val="C00000"/>
                </a:solidFill>
              </a:rPr>
              <a:t>Iodine Test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/>
          <a:lstStyle/>
          <a:p>
            <a:pPr marL="0" indent="0" algn="l" rtl="0">
              <a:buNone/>
            </a:pPr>
            <a:endParaRPr lang="en-US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3" descr="C:\Users\a\Desktop\ااا\klk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625" y="1687046"/>
            <a:ext cx="6404295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6601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12576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GB" dirty="0">
                <a:solidFill>
                  <a:srgbClr val="C00000"/>
                </a:solidFill>
              </a:rPr>
              <a:t>Iodine Test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/>
          <a:lstStyle/>
          <a:p>
            <a:pPr marL="0" indent="0" algn="l" rtl="0">
              <a:buNone/>
            </a:pPr>
            <a:endParaRPr lang="en-US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:\Users\a\Desktop\ااا\image00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322" y="1881858"/>
            <a:ext cx="6283984" cy="4263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2770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- </a:t>
            </a:r>
            <a:r>
              <a:rPr lang="en-GB" dirty="0">
                <a:solidFill>
                  <a:srgbClr val="C00000"/>
                </a:solidFill>
              </a:rPr>
              <a:t>Amylase Enzyme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6031572"/>
          </a:xfrm>
        </p:spPr>
        <p:txBody>
          <a:bodyPr>
            <a:normAutofit/>
          </a:bodyPr>
          <a:lstStyle/>
          <a:p>
            <a:pPr algn="l" rtl="0"/>
            <a:r>
              <a:rPr lang="el-GR" sz="2400" dirty="0">
                <a:latin typeface="Arial" pitchFamily="34" charset="0"/>
                <a:cs typeface="Arial" pitchFamily="34" charset="0"/>
              </a:rPr>
              <a:t>α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Amylase enzyme catalyzes the breakdown of starch to simple sugars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Iodine test is used to track the digestion of starch by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amylase enzyme  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Positive iodine test indicates the presence of starch (inactive enzyme)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Negative iodine test indicates that the enzyme is active and degraded the starch to smaller units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Boiling has irreversible effect on enzyme activity because high temperature causes denaturation of proteins (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boiling destroys the bonds and harms the three-dimensional structure of the enzyme.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Freezing has reversible effect on enzyme activity (inactivation of enzymes)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7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-24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l-GR" dirty="0">
                <a:solidFill>
                  <a:srgbClr val="C00000"/>
                </a:solidFill>
              </a:rPr>
              <a:t>α</a:t>
            </a:r>
            <a:r>
              <a:rPr lang="en-US" dirty="0">
                <a:solidFill>
                  <a:srgbClr val="C00000"/>
                </a:solidFill>
              </a:rPr>
              <a:t>- </a:t>
            </a:r>
            <a:r>
              <a:rPr lang="en-GB" dirty="0">
                <a:solidFill>
                  <a:srgbClr val="C00000"/>
                </a:solidFill>
              </a:rPr>
              <a:t>Amylase Enzyme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6031572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>
                <a:latin typeface="Arial" pitchFamily="34" charset="0"/>
                <a:cs typeface="Arial" pitchFamily="34" charset="0"/>
              </a:rPr>
              <a:t>Strong acids destroy the enzymes and breakdown the structure (denaturation)</a:t>
            </a:r>
          </a:p>
          <a:p>
            <a:pPr marL="0" indent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328A4-68B0-954C-8A31-5F235F435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03" y="2731083"/>
            <a:ext cx="7780887" cy="253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A78EA-B921-5A44-A34B-67348344B0AD}"/>
              </a:ext>
            </a:extLst>
          </p:cNvPr>
          <p:cNvSpPr txBox="1"/>
          <p:nvPr/>
        </p:nvSpPr>
        <p:spPr>
          <a:xfrm>
            <a:off x="3635896" y="4077072"/>
            <a:ext cx="1390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Changes in </a:t>
            </a:r>
          </a:p>
          <a:p>
            <a:r>
              <a:rPr lang="en-GB" sz="2000" b="1" dirty="0">
                <a:solidFill>
                  <a:srgbClr val="C00000"/>
                </a:solidFill>
              </a:rPr>
              <a:t>pH &amp; Temp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5D0EB-62DA-0543-9AC3-B0EFC860E637}"/>
              </a:ext>
            </a:extLst>
          </p:cNvPr>
          <p:cNvSpPr txBox="1"/>
          <p:nvPr/>
        </p:nvSpPr>
        <p:spPr>
          <a:xfrm>
            <a:off x="5724128" y="5412801"/>
            <a:ext cx="1989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Loss of biological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4364616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CF016A702FF478C1B504B3C422E7E" ma:contentTypeVersion="4" ma:contentTypeDescription="Create a new document." ma:contentTypeScope="" ma:versionID="3cb4ed1e6e3ffd70953730bf8c6ec9ed">
  <xsd:schema xmlns:xsd="http://www.w3.org/2001/XMLSchema" xmlns:xs="http://www.w3.org/2001/XMLSchema" xmlns:p="http://schemas.microsoft.com/office/2006/metadata/properties" xmlns:ns2="17797175-04c6-4f84-b4be-da804fe99df7" targetNamespace="http://schemas.microsoft.com/office/2006/metadata/properties" ma:root="true" ma:fieldsID="63cebf3dc99fcd62080023977b900274" ns2:_="">
    <xsd:import namespace="17797175-04c6-4f84-b4be-da804fe99d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7175-04c6-4f84-b4be-da804fe99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7AAAA9-3C41-4BE5-8F94-71BA24E63A32}"/>
</file>

<file path=customXml/itemProps2.xml><?xml version="1.0" encoding="utf-8"?>
<ds:datastoreItem xmlns:ds="http://schemas.openxmlformats.org/officeDocument/2006/customXml" ds:itemID="{848AA4D4-DDE1-458A-90D6-D19F4F29C022}"/>
</file>

<file path=customXml/itemProps3.xml><?xml version="1.0" encoding="utf-8"?>
<ds:datastoreItem xmlns:ds="http://schemas.openxmlformats.org/officeDocument/2006/customXml" ds:itemID="{09926BA9-A122-4D6B-BAA0-AA7FA252A18E}"/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682</Words>
  <Application>Microsoft Macintosh PowerPoint</Application>
  <PresentationFormat>On-screen Show (4:3)</PresentationFormat>
  <Paragraphs>230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سمة Office</vt:lpstr>
      <vt:lpstr>Determination of Optimum Conditions for α- Amylase Enzyme Activity </vt:lpstr>
      <vt:lpstr>Effect of Temperature and pH </vt:lpstr>
      <vt:lpstr>Storage Polysaccharides </vt:lpstr>
      <vt:lpstr>Storage Polysaccharides </vt:lpstr>
      <vt:lpstr>Digestion of starch</vt:lpstr>
      <vt:lpstr>Iodine Test</vt:lpstr>
      <vt:lpstr>Iodine Test</vt:lpstr>
      <vt:lpstr>α- Amylase Enzyme</vt:lpstr>
      <vt:lpstr>α- Amylase Enzyme</vt:lpstr>
      <vt:lpstr>Effect of Temperature and pH </vt:lpstr>
      <vt:lpstr>α- Amylase Enzyme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293</cp:revision>
  <dcterms:created xsi:type="dcterms:W3CDTF">2014-10-12T07:45:16Z</dcterms:created>
  <dcterms:modified xsi:type="dcterms:W3CDTF">2022-12-17T17:20:47Z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0x010100B4CCF016A702FF478C1B504B3C422E7E</vt:lpwstr>
  </property>
</Properties>
</file>