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58" r:id="rId4"/>
    <p:sldId id="259" r:id="rId5"/>
    <p:sldId id="266" r:id="rId6"/>
    <p:sldId id="261" r:id="rId7"/>
    <p:sldId id="262" r:id="rId8"/>
    <p:sldId id="265" r:id="rId9"/>
    <p:sldId id="263" r:id="rId10"/>
    <p:sldId id="267" r:id="rId11"/>
    <p:sldId id="268" r:id="rId12"/>
    <p:sldId id="269" r:id="rId13"/>
    <p:sldId id="270" r:id="rId14"/>
    <p:sldId id="271" r:id="rId15"/>
    <p:sldId id="272" r:id="rId16"/>
    <p:sldId id="273" r:id="rId17"/>
    <p:sldId id="276" r:id="rId18"/>
    <p:sldId id="27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2911" autoAdjust="0"/>
  </p:normalViewPr>
  <p:slideViewPr>
    <p:cSldViewPr snapToGrid="0">
      <p:cViewPr varScale="1">
        <p:scale>
          <a:sx n="78" d="100"/>
          <a:sy n="78"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00:56:32.648"/>
    </inkml:context>
    <inkml:brush xml:id="br0">
      <inkml:brushProperty name="width" value="0.05" units="cm"/>
      <inkml:brushProperty name="height" value="0.05" units="cm"/>
    </inkml:brush>
  </inkml:definitions>
  <inkml:trace contextRef="#ctx0" brushRef="#br0">1389 398,'0'0,"0"0,0 0,0 0,0-52,0 38,0-53,0 17,0 34,-33-50,33 41,0 17,-33-58,16 33,1 33,16 25,0-17,-33 25,8-8,17-17,-25 58,7 12,19-57,-26 112,-19-5,37-91,-51 95,42-9,15-80,-90 122,48-12,36-107,-51 152,-11-69,54-93,-76 163,22-70,55-93,-77 96,48-30,36-71,-51 101,14-54,37-57,-18 78,9-25,15-48,-24 73,8-22,17-55,8 77,0-48,0-36,0 85,0-49,0-36,0 51,25-17,-17-32,25 49,-7-14,-19-38,26 19,-7 18,-19-35,27 50,-10-42,-15-15,24 57,-8-40,-17-19,25 26,-8-7,-17-19,25 59,15-42,-30-15,15 25,18-9,-36-17,51 25,-40-8,-18-17,124 25,-57 17,-51-34,108 17,-80-7,-37-19,84 26,-49-8,-34-17,50-8,-18 24,-30-15,48 24,-40-7,-19-19,60 27,-42-9,-17-17,25 25,-8-8,-17-17,-8 25,26-7,-19-19,-7 59,0-41,0-17,0 58,0-16,0-34,0 51,-26-16,19-36,7 51,0-15,0-36,-33 51,33-66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B5347-DF4A-4BC4-9F55-2572FA1529B3}"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16CC-8A0C-44A2-ABD5-E88B8B6E21F7}" type="slidenum">
              <a:rPr lang="en-US" smtClean="0"/>
              <a:t>‹#›</a:t>
            </a:fld>
            <a:endParaRPr lang="en-US"/>
          </a:p>
        </p:txBody>
      </p:sp>
    </p:spTree>
    <p:extLst>
      <p:ext uri="{BB962C8B-B14F-4D97-AF65-F5344CB8AC3E}">
        <p14:creationId xmlns:p14="http://schemas.microsoft.com/office/powerpoint/2010/main" val="402379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Blood_seru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Specific_gravity" TargetMode="External"/><Relationship Id="rId5" Type="http://schemas.openxmlformats.org/officeDocument/2006/relationships/hyperlink" Target="https://en.wikipedia.org/wiki/Protein" TargetMode="External"/><Relationship Id="rId4" Type="http://schemas.openxmlformats.org/officeDocument/2006/relationships/hyperlink" Target="https://en.wikipedia.org/wiki/Albumi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SAAG = (</a:t>
            </a:r>
            <a:r>
              <a:rPr lang="en-US" b="0" i="0" u="none" strike="noStrike" dirty="0">
                <a:solidFill>
                  <a:srgbClr val="0B0080"/>
                </a:solidFill>
                <a:effectLst/>
                <a:latin typeface="Arial" panose="020B0604020202020204" pitchFamily="34" charset="0"/>
                <a:hlinkClick r:id="rId3" tooltip="Blood serum"/>
              </a:rPr>
              <a:t>serum</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4" tooltip="Albumin"/>
              </a:rPr>
              <a:t>albumin</a:t>
            </a:r>
            <a:r>
              <a:rPr lang="en-US" b="0" i="0" dirty="0">
                <a:solidFill>
                  <a:srgbClr val="202122"/>
                </a:solidFill>
                <a:effectLst/>
                <a:latin typeface="Arial" panose="020B0604020202020204" pitchFamily="34" charset="0"/>
              </a:rPr>
              <a:t>) − (albumin level of ascitic fluid).</a:t>
            </a:r>
          </a:p>
          <a:p>
            <a:pPr marL="171450" indent="-171450">
              <a:buFont typeface="Arial" panose="020B0604020202020204" pitchFamily="34" charset="0"/>
              <a:buChar char="•"/>
            </a:pPr>
            <a:r>
              <a:rPr lang="en-US" b="1" i="0" dirty="0">
                <a:solidFill>
                  <a:srgbClr val="202122"/>
                </a:solidFill>
                <a:effectLst/>
                <a:latin typeface="Arial" panose="020B0604020202020204" pitchFamily="34" charset="0"/>
              </a:rPr>
              <a:t>Transudate</a:t>
            </a:r>
            <a:r>
              <a:rPr lang="en-US" b="0" i="0" dirty="0">
                <a:solidFill>
                  <a:srgbClr val="202122"/>
                </a:solidFill>
                <a:effectLst/>
                <a:latin typeface="Arial" panose="020B0604020202020204" pitchFamily="34" charset="0"/>
              </a:rPr>
              <a:t> is extravascular fluid with low </a:t>
            </a:r>
            <a:r>
              <a:rPr lang="en-US" b="0" i="0" u="none" strike="noStrike" dirty="0">
                <a:solidFill>
                  <a:srgbClr val="0B0080"/>
                </a:solidFill>
                <a:effectLst/>
                <a:latin typeface="Arial" panose="020B0604020202020204" pitchFamily="34" charset="0"/>
                <a:hlinkClick r:id="rId5" tooltip="Protein"/>
              </a:rPr>
              <a:t>protein</a:t>
            </a:r>
            <a:r>
              <a:rPr lang="en-US" b="0" i="0" dirty="0">
                <a:solidFill>
                  <a:srgbClr val="202122"/>
                </a:solidFill>
                <a:effectLst/>
                <a:latin typeface="Arial" panose="020B0604020202020204" pitchFamily="34" charset="0"/>
              </a:rPr>
              <a:t> content and a low </a:t>
            </a:r>
            <a:r>
              <a:rPr lang="en-US" b="0" i="0" u="none" strike="noStrike" dirty="0">
                <a:solidFill>
                  <a:srgbClr val="0B0080"/>
                </a:solidFill>
                <a:effectLst/>
                <a:latin typeface="Arial" panose="020B0604020202020204" pitchFamily="34" charset="0"/>
                <a:hlinkClick r:id="rId6" tooltip="Specific gravity"/>
              </a:rPr>
              <a:t>specific gravity</a:t>
            </a:r>
            <a:r>
              <a:rPr lang="en-US" b="0" i="0" dirty="0">
                <a:solidFill>
                  <a:srgbClr val="202122"/>
                </a:solidFill>
                <a:effectLst/>
                <a:latin typeface="Arial" panose="020B0604020202020204" pitchFamily="34" charset="0"/>
              </a:rPr>
              <a:t>. It results from increased fluid pressures or diminished colloid oncotic forces in the plasma.</a:t>
            </a:r>
          </a:p>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Exudative :fluid with high protein content and high specific gravity .it results from increase vessel permeability </a:t>
            </a:r>
            <a:r>
              <a:rPr lang="en-US" b="0" i="0">
                <a:solidFill>
                  <a:srgbClr val="202122"/>
                </a:solidFill>
                <a:effectLst/>
                <a:latin typeface="Arial" panose="020B0604020202020204" pitchFamily="34" charset="0"/>
              </a:rPr>
              <a:t>for  protein </a:t>
            </a:r>
            <a:endParaRPr lang="en-US" dirty="0"/>
          </a:p>
        </p:txBody>
      </p:sp>
      <p:sp>
        <p:nvSpPr>
          <p:cNvPr id="4" name="Slide Number Placeholder 3"/>
          <p:cNvSpPr>
            <a:spLocks noGrp="1"/>
          </p:cNvSpPr>
          <p:nvPr>
            <p:ph type="sldNum" sz="quarter" idx="5"/>
          </p:nvPr>
        </p:nvSpPr>
        <p:spPr/>
        <p:txBody>
          <a:bodyPr/>
          <a:lstStyle/>
          <a:p>
            <a:fld id="{23A516CC-8A0C-44A2-ABD5-E88B8B6E21F7}" type="slidenum">
              <a:rPr lang="en-US" smtClean="0"/>
              <a:t>5</a:t>
            </a:fld>
            <a:endParaRPr lang="en-US"/>
          </a:p>
        </p:txBody>
      </p:sp>
    </p:spTree>
    <p:extLst>
      <p:ext uri="{BB962C8B-B14F-4D97-AF65-F5344CB8AC3E}">
        <p14:creationId xmlns:p14="http://schemas.microsoft.com/office/powerpoint/2010/main" val="275589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516CC-8A0C-44A2-ABD5-E88B8B6E21F7}" type="slidenum">
              <a:rPr lang="en-US" smtClean="0"/>
              <a:t>9</a:t>
            </a:fld>
            <a:endParaRPr lang="en-US"/>
          </a:p>
        </p:txBody>
      </p:sp>
    </p:spTree>
    <p:extLst>
      <p:ext uri="{BB962C8B-B14F-4D97-AF65-F5344CB8AC3E}">
        <p14:creationId xmlns:p14="http://schemas.microsoft.com/office/powerpoint/2010/main" val="68035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516CC-8A0C-44A2-ABD5-E88B8B6E21F7}" type="slidenum">
              <a:rPr lang="en-US" smtClean="0"/>
              <a:t>18</a:t>
            </a:fld>
            <a:endParaRPr lang="en-US"/>
          </a:p>
        </p:txBody>
      </p:sp>
    </p:spTree>
    <p:extLst>
      <p:ext uri="{BB962C8B-B14F-4D97-AF65-F5344CB8AC3E}">
        <p14:creationId xmlns:p14="http://schemas.microsoft.com/office/powerpoint/2010/main" val="104718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083276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59985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51427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85870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041418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66171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24176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797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67462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591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355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06358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C823-ED51-674D-B06E-FFE5FD079E99}"/>
              </a:ext>
            </a:extLst>
          </p:cNvPr>
          <p:cNvSpPr>
            <a:spLocks noGrp="1"/>
          </p:cNvSpPr>
          <p:nvPr>
            <p:ph type="ctrTitle"/>
          </p:nvPr>
        </p:nvSpPr>
        <p:spPr>
          <a:xfrm>
            <a:off x="1915128" y="3429000"/>
            <a:ext cx="6335903" cy="457680"/>
          </a:xfrm>
        </p:spPr>
        <p:txBody>
          <a:bodyPr/>
          <a:lstStyle/>
          <a:p>
            <a:r>
              <a:rPr lang="ar-SA"/>
              <a:t>Ascites </a:t>
            </a:r>
            <a:endParaRPr lang="en-US"/>
          </a:p>
        </p:txBody>
      </p:sp>
      <p:sp>
        <p:nvSpPr>
          <p:cNvPr id="3" name="Subtitle 2">
            <a:extLst>
              <a:ext uri="{FF2B5EF4-FFF2-40B4-BE49-F238E27FC236}">
                <a16:creationId xmlns:a16="http://schemas.microsoft.com/office/drawing/2014/main" id="{C355AF52-419E-814E-9543-8F3FE70228B6}"/>
              </a:ext>
            </a:extLst>
          </p:cNvPr>
          <p:cNvSpPr>
            <a:spLocks noGrp="1"/>
          </p:cNvSpPr>
          <p:nvPr>
            <p:ph type="subTitle" idx="1"/>
          </p:nvPr>
        </p:nvSpPr>
        <p:spPr>
          <a:xfrm>
            <a:off x="1524000" y="3886679"/>
            <a:ext cx="9144000" cy="2733195"/>
          </a:xfrm>
        </p:spPr>
        <p:txBody>
          <a:bodyPr>
            <a:normAutofit/>
          </a:bodyPr>
          <a:lstStyle/>
          <a:p>
            <a:endParaRPr lang="en-GB"/>
          </a:p>
          <a:p>
            <a:pPr algn="l"/>
            <a:r>
              <a:rPr lang="en-GB" b="1"/>
              <a:t>Supervised by:-Rami Dwairi </a:t>
            </a:r>
          </a:p>
          <a:p>
            <a:endParaRPr lang="en-GB"/>
          </a:p>
          <a:p>
            <a:pPr algn="l"/>
            <a:r>
              <a:rPr lang="en-GB" b="1"/>
              <a:t>Presented</a:t>
            </a:r>
            <a:r>
              <a:rPr lang="en-GB"/>
              <a:t> </a:t>
            </a:r>
            <a:r>
              <a:rPr lang="en-GB" b="1"/>
              <a:t>by:-</a:t>
            </a:r>
            <a:r>
              <a:rPr lang="en-GB"/>
              <a:t> </a:t>
            </a:r>
            <a:r>
              <a:rPr lang="en-GB" b="1"/>
              <a:t>Hala</a:t>
            </a:r>
            <a:r>
              <a:rPr lang="en-GB"/>
              <a:t> </a:t>
            </a:r>
            <a:r>
              <a:rPr lang="en-GB" b="1"/>
              <a:t>Alaween</a:t>
            </a:r>
            <a:r>
              <a:rPr lang="en-GB"/>
              <a:t> </a:t>
            </a:r>
          </a:p>
          <a:p>
            <a:pPr algn="l"/>
            <a:r>
              <a:rPr lang="en-GB"/>
              <a:t>                    </a:t>
            </a:r>
            <a:r>
              <a:rPr lang="en-GB" b="1"/>
              <a:t>      Nebal Atallah</a:t>
            </a:r>
            <a:r>
              <a:rPr lang="en-GB"/>
              <a:t> </a:t>
            </a:r>
            <a:endParaRPr lang="en-US"/>
          </a:p>
        </p:txBody>
      </p:sp>
      <p:pic>
        <p:nvPicPr>
          <p:cNvPr id="4" name="Picture 4">
            <a:extLst>
              <a:ext uri="{FF2B5EF4-FFF2-40B4-BE49-F238E27FC236}">
                <a16:creationId xmlns:a16="http://schemas.microsoft.com/office/drawing/2014/main" id="{5A996FD3-5DEB-4B45-90DE-77BEE2C60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030" y="3429000"/>
            <a:ext cx="2416970" cy="2351646"/>
          </a:xfrm>
          <a:prstGeom prst="rect">
            <a:avLst/>
          </a:prstGeom>
        </p:spPr>
      </p:pic>
    </p:spTree>
    <p:extLst>
      <p:ext uri="{BB962C8B-B14F-4D97-AF65-F5344CB8AC3E}">
        <p14:creationId xmlns:p14="http://schemas.microsoft.com/office/powerpoint/2010/main" val="25212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a:xfrm>
            <a:off x="943849" y="236915"/>
            <a:ext cx="10515600" cy="1325563"/>
          </a:xfrm>
        </p:spPr>
        <p:txBody>
          <a:bodyPr/>
          <a:lstStyle/>
          <a:p>
            <a:r>
              <a:rPr lang="en-GB" dirty="0"/>
              <a:t>Fluid analysis  </a:t>
            </a:r>
            <a:endParaRPr lang="en-US" dirty="0"/>
          </a:p>
        </p:txBody>
      </p:sp>
      <p:pic>
        <p:nvPicPr>
          <p:cNvPr id="8" name="Content Placeholder 7">
            <a:extLst>
              <a:ext uri="{FF2B5EF4-FFF2-40B4-BE49-F238E27FC236}">
                <a16:creationId xmlns:a16="http://schemas.microsoft.com/office/drawing/2014/main" id="{130A008D-FBA7-4E51-909C-C30358F77A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05990" y="1015730"/>
            <a:ext cx="4586716" cy="4413496"/>
          </a:xfrm>
        </p:spPr>
      </p:pic>
      <p:sp>
        <p:nvSpPr>
          <p:cNvPr id="15" name="TextBox 14">
            <a:extLst>
              <a:ext uri="{FF2B5EF4-FFF2-40B4-BE49-F238E27FC236}">
                <a16:creationId xmlns:a16="http://schemas.microsoft.com/office/drawing/2014/main" id="{85FDA550-2CAC-495E-89E7-6A037A0EBA66}"/>
              </a:ext>
            </a:extLst>
          </p:cNvPr>
          <p:cNvSpPr txBox="1"/>
          <p:nvPr/>
        </p:nvSpPr>
        <p:spPr>
          <a:xfrm>
            <a:off x="1153571" y="2163884"/>
            <a:ext cx="6093912" cy="1200329"/>
          </a:xfrm>
          <a:prstGeom prst="rect">
            <a:avLst/>
          </a:prstGeom>
          <a:noFill/>
        </p:spPr>
        <p:txBody>
          <a:bodyPr wrap="square">
            <a:spAutoFit/>
          </a:bodyPr>
          <a:lstStyle/>
          <a:p>
            <a:pPr marL="285750" indent="-285750">
              <a:buFont typeface="Arial" panose="020B0604020202020204" pitchFamily="34" charset="0"/>
              <a:buChar char="•"/>
            </a:pPr>
            <a:r>
              <a:rPr lang="en-US" dirty="0"/>
              <a:t>Transudative: protein concentration &lt; 25 g/L (2.5 g/dL)) and relatively few cells so SAAG &gt; 11 g/L (1.1 g/dL)  which caused by Venous outflow obstruction due to cardiac failure or hepatic venous outflow obstruction</a:t>
            </a:r>
          </a:p>
        </p:txBody>
      </p:sp>
      <p:sp>
        <p:nvSpPr>
          <p:cNvPr id="17" name="TextBox 16">
            <a:extLst>
              <a:ext uri="{FF2B5EF4-FFF2-40B4-BE49-F238E27FC236}">
                <a16:creationId xmlns:a16="http://schemas.microsoft.com/office/drawing/2014/main" id="{EEE50673-AFF8-46AB-A31B-793E556FBD1C}"/>
              </a:ext>
            </a:extLst>
          </p:cNvPr>
          <p:cNvSpPr txBox="1"/>
          <p:nvPr/>
        </p:nvSpPr>
        <p:spPr>
          <a:xfrm>
            <a:off x="1051971" y="1329192"/>
            <a:ext cx="6093912" cy="646331"/>
          </a:xfrm>
          <a:prstGeom prst="rect">
            <a:avLst/>
          </a:prstGeom>
          <a:noFill/>
        </p:spPr>
        <p:txBody>
          <a:bodyPr wrap="square">
            <a:spAutoFit/>
          </a:bodyPr>
          <a:lstStyle/>
          <a:p>
            <a:pPr marL="285750" indent="-285750">
              <a:buFont typeface="Arial" panose="020B0604020202020204" pitchFamily="34" charset="0"/>
              <a:buChar char="•"/>
            </a:pPr>
            <a:r>
              <a:rPr lang="en-US" dirty="0"/>
              <a:t>(SAAG) can be a useful tool to distinguish ascites of different </a:t>
            </a:r>
            <a:r>
              <a:rPr lang="en-US" dirty="0" err="1"/>
              <a:t>aetiologies</a:t>
            </a:r>
            <a:endParaRPr lang="en-US" dirty="0"/>
          </a:p>
        </p:txBody>
      </p:sp>
      <p:sp>
        <p:nvSpPr>
          <p:cNvPr id="19" name="TextBox 18">
            <a:extLst>
              <a:ext uri="{FF2B5EF4-FFF2-40B4-BE49-F238E27FC236}">
                <a16:creationId xmlns:a16="http://schemas.microsoft.com/office/drawing/2014/main" id="{4BA26544-230A-4067-8152-5F413CA7EF25}"/>
              </a:ext>
            </a:extLst>
          </p:cNvPr>
          <p:cNvSpPr txBox="1"/>
          <p:nvPr/>
        </p:nvSpPr>
        <p:spPr>
          <a:xfrm>
            <a:off x="1160093" y="3449363"/>
            <a:ext cx="6093912" cy="1200329"/>
          </a:xfrm>
          <a:prstGeom prst="rect">
            <a:avLst/>
          </a:prstGeom>
          <a:noFill/>
        </p:spPr>
        <p:txBody>
          <a:bodyPr wrap="square">
            <a:spAutoFit/>
          </a:bodyPr>
          <a:lstStyle/>
          <a:p>
            <a:pPr marL="285750" indent="-285750">
              <a:buFont typeface="Arial" panose="020B0604020202020204" pitchFamily="34" charset="0"/>
              <a:buChar char="•"/>
            </a:pPr>
            <a:r>
              <a:rPr lang="en-US" dirty="0"/>
              <a:t>exudative :protein concentration &gt; 25 g/L (2.5 g/dL) or a SAAG of &lt; 11 g/L (1.1 g/dL) raises the possibility of infection (especially tuberculosis), malignancy, pancreatic ascites or, rarely, hypothyroidism</a:t>
            </a:r>
          </a:p>
        </p:txBody>
      </p:sp>
      <p:sp>
        <p:nvSpPr>
          <p:cNvPr id="20" name="TextBox 19">
            <a:extLst>
              <a:ext uri="{FF2B5EF4-FFF2-40B4-BE49-F238E27FC236}">
                <a16:creationId xmlns:a16="http://schemas.microsoft.com/office/drawing/2014/main" id="{6900D4E0-ED25-4E7A-90FE-0D84BD1F9FBB}"/>
              </a:ext>
            </a:extLst>
          </p:cNvPr>
          <p:cNvSpPr txBox="1"/>
          <p:nvPr/>
        </p:nvSpPr>
        <p:spPr>
          <a:xfrm>
            <a:off x="1420200" y="4906758"/>
            <a:ext cx="6093912" cy="1200329"/>
          </a:xfrm>
          <a:prstGeom prst="rect">
            <a:avLst/>
          </a:prstGeom>
          <a:noFill/>
        </p:spPr>
        <p:txBody>
          <a:bodyPr wrap="square">
            <a:spAutoFit/>
          </a:bodyPr>
          <a:lstStyle/>
          <a:p>
            <a:r>
              <a:rPr lang="en-US" dirty="0"/>
              <a:t>triglyceride at a level &gt; 1.1 g/L (110 mg/dL suggests anatomical or functional abnormality of lymphatic drainage from the abdomen. The ascites in this context has a characteristic milky-white appearance.</a:t>
            </a:r>
          </a:p>
        </p:txBody>
      </p:sp>
    </p:spTree>
    <p:extLst>
      <p:ext uri="{BB962C8B-B14F-4D97-AF65-F5344CB8AC3E}">
        <p14:creationId xmlns:p14="http://schemas.microsoft.com/office/powerpoint/2010/main" val="316315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a:xfrm>
            <a:off x="838200" y="219244"/>
            <a:ext cx="10515600" cy="1325563"/>
          </a:xfrm>
        </p:spPr>
        <p:txBody>
          <a:bodyPr/>
          <a:lstStyle/>
          <a:p>
            <a:r>
              <a:rPr lang="en-US" dirty="0"/>
              <a:t>Management</a:t>
            </a:r>
          </a:p>
        </p:txBody>
      </p:sp>
      <p:sp>
        <p:nvSpPr>
          <p:cNvPr id="12" name="TextBox 11">
            <a:extLst>
              <a:ext uri="{FF2B5EF4-FFF2-40B4-BE49-F238E27FC236}">
                <a16:creationId xmlns:a16="http://schemas.microsoft.com/office/drawing/2014/main" id="{B1DAC53E-05EA-4750-A80F-8F20B7B0B70E}"/>
              </a:ext>
            </a:extLst>
          </p:cNvPr>
          <p:cNvSpPr txBox="1"/>
          <p:nvPr/>
        </p:nvSpPr>
        <p:spPr>
          <a:xfrm>
            <a:off x="722102" y="1536387"/>
            <a:ext cx="10927103" cy="3847207"/>
          </a:xfrm>
          <a:prstGeom prst="rect">
            <a:avLst/>
          </a:prstGeom>
          <a:noFill/>
        </p:spPr>
        <p:txBody>
          <a:bodyPr wrap="square">
            <a:spAutoFit/>
          </a:bodyPr>
          <a:lstStyle/>
          <a:p>
            <a:r>
              <a:rPr lang="en-US" sz="2400" b="1" i="1" u="sng" dirty="0"/>
              <a:t>Treatment of transudative ascites :</a:t>
            </a:r>
          </a:p>
          <a:p>
            <a:pPr marL="285750" indent="-285750">
              <a:buFont typeface="Arial" panose="020B0604020202020204" pitchFamily="34" charset="0"/>
              <a:buChar char="•"/>
            </a:pPr>
            <a:r>
              <a:rPr lang="en-US" sz="2000" dirty="0"/>
              <a:t>on restricting sodium and water intake</a:t>
            </a:r>
          </a:p>
          <a:p>
            <a:pPr marL="285750" indent="-285750">
              <a:buFont typeface="Arial" panose="020B0604020202020204" pitchFamily="34" charset="0"/>
              <a:buChar char="•"/>
            </a:pPr>
            <a:r>
              <a:rPr lang="en-US" sz="2000" dirty="0"/>
              <a:t> promoting urine output with diuretics </a:t>
            </a:r>
          </a:p>
          <a:p>
            <a:pPr marL="285750" indent="-285750">
              <a:buFont typeface="Arial" panose="020B0604020202020204" pitchFamily="34" charset="0"/>
              <a:buChar char="•"/>
            </a:pPr>
            <a:r>
              <a:rPr lang="en-US" sz="2000" dirty="0"/>
              <a:t>if necessary, removing ascites directly by paracentesis</a:t>
            </a:r>
          </a:p>
          <a:p>
            <a:pPr marL="285750" indent="-285750">
              <a:buFont typeface="Arial" panose="020B0604020202020204" pitchFamily="34" charset="0"/>
              <a:buChar char="•"/>
            </a:pPr>
            <a:r>
              <a:rPr lang="en-US" sz="2000" dirty="0"/>
              <a:t>During management of ascites, the patient should be weighed regularly. Diuretics should be titrated to remove no more than 1 L of fluid daily, so body weight should not fall by more than 1 kg daily to avoid excessive fluid depletion.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r>
              <a:rPr lang="en-US" sz="2400" b="1" i="1" u="sng" dirty="0"/>
              <a:t>Treatment of exudative ascites :</a:t>
            </a:r>
          </a:p>
          <a:p>
            <a:pPr marL="342900" indent="-342900">
              <a:buFont typeface="Arial" panose="020B0604020202020204" pitchFamily="34" charset="0"/>
              <a:buChar char="•"/>
            </a:pPr>
            <a:r>
              <a:rPr lang="en-US" sz="2400" dirty="0"/>
              <a:t> </a:t>
            </a:r>
            <a:r>
              <a:rPr lang="en-US" sz="2000" dirty="0"/>
              <a:t>is treated with paracentesis</a:t>
            </a:r>
            <a:endParaRPr lang="en-US" sz="2400" dirty="0"/>
          </a:p>
        </p:txBody>
      </p:sp>
    </p:spTree>
    <p:extLst>
      <p:ext uri="{BB962C8B-B14F-4D97-AF65-F5344CB8AC3E}">
        <p14:creationId xmlns:p14="http://schemas.microsoft.com/office/powerpoint/2010/main" val="117258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p:txBody>
          <a:bodyPr/>
          <a:lstStyle/>
          <a:p>
            <a:r>
              <a:rPr lang="en-US" dirty="0"/>
              <a:t>Sodium and water restriction</a:t>
            </a:r>
          </a:p>
        </p:txBody>
      </p:sp>
      <p:sp>
        <p:nvSpPr>
          <p:cNvPr id="3" name="Content Placeholder 2">
            <a:extLst>
              <a:ext uri="{FF2B5EF4-FFF2-40B4-BE49-F238E27FC236}">
                <a16:creationId xmlns:a16="http://schemas.microsoft.com/office/drawing/2014/main" id="{91BED440-5150-E341-82F8-627945956453}"/>
              </a:ext>
            </a:extLst>
          </p:cNvPr>
          <p:cNvSpPr>
            <a:spLocks noGrp="1"/>
          </p:cNvSpPr>
          <p:nvPr>
            <p:ph sz="half" idx="1"/>
          </p:nvPr>
        </p:nvSpPr>
        <p:spPr>
          <a:xfrm>
            <a:off x="754285" y="1820862"/>
            <a:ext cx="11437715" cy="4351338"/>
          </a:xfrm>
        </p:spPr>
        <p:txBody>
          <a:bodyPr>
            <a:normAutofit/>
          </a:bodyPr>
          <a:lstStyle/>
          <a:p>
            <a:r>
              <a:rPr lang="en-US" dirty="0"/>
              <a:t>Restriction of dietary sodium intake is essential to achieve negative sodium balance and a few patients can be managed satisfactorily by this alone</a:t>
            </a:r>
          </a:p>
          <a:p>
            <a:r>
              <a:rPr lang="en-US" dirty="0"/>
              <a:t>. Restriction of sodium intake to 100 mmol/24 </a:t>
            </a:r>
            <a:r>
              <a:rPr lang="en-US" dirty="0" err="1"/>
              <a:t>hrs</a:t>
            </a:r>
            <a:r>
              <a:rPr lang="en-US" dirty="0"/>
              <a:t> (‘no added salt diet’) is usually adequate.</a:t>
            </a:r>
          </a:p>
          <a:p>
            <a:r>
              <a:rPr lang="en-US" dirty="0"/>
              <a:t> Drugs containing relatively large amounts of sodium, and those promoting sodium retention, such as non-steroidal anti-inflammatory drugs (NSAIDs), must be avoided </a:t>
            </a:r>
          </a:p>
          <a:p>
            <a:r>
              <a:rPr lang="en-US" dirty="0"/>
              <a:t>Restriction of water intake to 1.0–1.5 L/24 </a:t>
            </a:r>
            <a:r>
              <a:rPr lang="en-US" dirty="0" err="1"/>
              <a:t>hrs</a:t>
            </a:r>
            <a:r>
              <a:rPr lang="en-US" dirty="0"/>
              <a:t> is necessary only if the plasma sodium falls below 125 mmol/L</a:t>
            </a:r>
            <a:endParaRPr lang="en-GB" dirty="0"/>
          </a:p>
        </p:txBody>
      </p:sp>
    </p:spTree>
    <p:extLst>
      <p:ext uri="{BB962C8B-B14F-4D97-AF65-F5344CB8AC3E}">
        <p14:creationId xmlns:p14="http://schemas.microsoft.com/office/powerpoint/2010/main" val="4305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1C08-B59F-4797-AE6D-26BFCFFD911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800D144-C8D0-4C3E-9166-18685BB392A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0745" y="1255443"/>
            <a:ext cx="8432603" cy="4921520"/>
          </a:xfrm>
        </p:spPr>
      </p:pic>
    </p:spTree>
    <p:extLst>
      <p:ext uri="{BB962C8B-B14F-4D97-AF65-F5344CB8AC3E}">
        <p14:creationId xmlns:p14="http://schemas.microsoft.com/office/powerpoint/2010/main" val="223236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2593-9F34-4F23-BE2B-582B9B3C044E}"/>
              </a:ext>
            </a:extLst>
          </p:cNvPr>
          <p:cNvSpPr>
            <a:spLocks noGrp="1"/>
          </p:cNvSpPr>
          <p:nvPr>
            <p:ph type="title"/>
          </p:nvPr>
        </p:nvSpPr>
        <p:spPr/>
        <p:txBody>
          <a:bodyPr/>
          <a:lstStyle/>
          <a:p>
            <a:r>
              <a:rPr lang="en-US" dirty="0"/>
              <a:t>Diuretics</a:t>
            </a:r>
          </a:p>
        </p:txBody>
      </p:sp>
      <p:sp>
        <p:nvSpPr>
          <p:cNvPr id="3" name="Content Placeholder 2">
            <a:extLst>
              <a:ext uri="{FF2B5EF4-FFF2-40B4-BE49-F238E27FC236}">
                <a16:creationId xmlns:a16="http://schemas.microsoft.com/office/drawing/2014/main" id="{E882EAA5-EA8D-4DAB-96EB-9BEB232ADFF0}"/>
              </a:ext>
            </a:extLst>
          </p:cNvPr>
          <p:cNvSpPr>
            <a:spLocks noGrp="1"/>
          </p:cNvSpPr>
          <p:nvPr>
            <p:ph sz="half" idx="1"/>
          </p:nvPr>
        </p:nvSpPr>
        <p:spPr>
          <a:xfrm>
            <a:off x="687887" y="1587629"/>
            <a:ext cx="9808923" cy="4550123"/>
          </a:xfrm>
        </p:spPr>
        <p:txBody>
          <a:bodyPr>
            <a:normAutofit lnSpcReduction="10000"/>
          </a:bodyPr>
          <a:lstStyle/>
          <a:p>
            <a:r>
              <a:rPr lang="en-US" dirty="0"/>
              <a:t>Diuretics Most patients require diuretics in addition to sodium restriction</a:t>
            </a:r>
          </a:p>
          <a:p>
            <a:r>
              <a:rPr lang="en-US" dirty="0"/>
              <a:t>Diuresis may be improved if patients are rested in bed, perhaps because renal blood flow increases in the horizontal position</a:t>
            </a:r>
          </a:p>
          <a:p>
            <a:r>
              <a:rPr lang="en-US" b="1" u="sng" dirty="0"/>
              <a:t>Spironolactone (100–400 mg/day): </a:t>
            </a:r>
            <a:r>
              <a:rPr lang="en-US" dirty="0"/>
              <a:t>is the first-line drug because it is a powerful aldosterone antagonist </a:t>
            </a:r>
          </a:p>
          <a:p>
            <a:pPr marL="0" indent="0">
              <a:buNone/>
            </a:pPr>
            <a:r>
              <a:rPr lang="en-US" dirty="0"/>
              <a:t>                SIDE </a:t>
            </a:r>
            <a:r>
              <a:rPr lang="en-US" dirty="0" err="1"/>
              <a:t>EFFECT:painful</a:t>
            </a:r>
            <a:r>
              <a:rPr lang="en-US" dirty="0"/>
              <a:t> </a:t>
            </a:r>
            <a:r>
              <a:rPr lang="en-US" dirty="0" err="1"/>
              <a:t>gynaecomastia</a:t>
            </a:r>
            <a:r>
              <a:rPr lang="en-US" dirty="0"/>
              <a:t> and </a:t>
            </a:r>
            <a:r>
              <a:rPr lang="en-US" dirty="0" err="1"/>
              <a:t>hyperkalaemia</a:t>
            </a:r>
            <a:endParaRPr lang="en-US" dirty="0"/>
          </a:p>
          <a:p>
            <a:r>
              <a:rPr lang="en-US" b="1" i="1" u="sng" dirty="0"/>
              <a:t>amiloride (5–10 mg/day)</a:t>
            </a:r>
            <a:r>
              <a:rPr lang="en-US" dirty="0"/>
              <a:t> can be substitution for spironolactone</a:t>
            </a:r>
          </a:p>
          <a:p>
            <a:r>
              <a:rPr lang="en-US" b="1" i="1" u="sng" dirty="0"/>
              <a:t>loop diuretics, such as furosemide:</a:t>
            </a:r>
            <a:r>
              <a:rPr lang="en-US" dirty="0"/>
              <a:t> but these can lead to fluid and electrolyte imbalance and renal dysfunction</a:t>
            </a:r>
          </a:p>
          <a:p>
            <a:r>
              <a:rPr lang="en-US" dirty="0"/>
              <a:t>Patients who do not respond to doses of 400 mg spironolactone and 160 mg furosemide, or who are unable to tolerate these doses due to </a:t>
            </a:r>
            <a:r>
              <a:rPr lang="en-US" dirty="0" err="1"/>
              <a:t>hyponatraemia</a:t>
            </a:r>
            <a:r>
              <a:rPr lang="en-US" dirty="0"/>
              <a:t> or renal impairment, are considered to have refractory or diuretic-resistant ascites and should be treated by other measures</a:t>
            </a:r>
          </a:p>
        </p:txBody>
      </p:sp>
    </p:spTree>
    <p:extLst>
      <p:ext uri="{BB962C8B-B14F-4D97-AF65-F5344CB8AC3E}">
        <p14:creationId xmlns:p14="http://schemas.microsoft.com/office/powerpoint/2010/main" val="47741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54EA-D019-4D1D-AAAD-517FB266DCB4}"/>
              </a:ext>
            </a:extLst>
          </p:cNvPr>
          <p:cNvSpPr>
            <a:spLocks noGrp="1"/>
          </p:cNvSpPr>
          <p:nvPr>
            <p:ph type="title"/>
          </p:nvPr>
        </p:nvSpPr>
        <p:spPr/>
        <p:txBody>
          <a:bodyPr/>
          <a:lstStyle/>
          <a:p>
            <a:r>
              <a:rPr lang="en-US" dirty="0"/>
              <a:t>Paracentesis</a:t>
            </a:r>
          </a:p>
        </p:txBody>
      </p:sp>
      <p:sp>
        <p:nvSpPr>
          <p:cNvPr id="3" name="Content Placeholder 2">
            <a:extLst>
              <a:ext uri="{FF2B5EF4-FFF2-40B4-BE49-F238E27FC236}">
                <a16:creationId xmlns:a16="http://schemas.microsoft.com/office/drawing/2014/main" id="{414E26D5-C680-409B-8E99-7E5808201276}"/>
              </a:ext>
            </a:extLst>
          </p:cNvPr>
          <p:cNvSpPr>
            <a:spLocks noGrp="1"/>
          </p:cNvSpPr>
          <p:nvPr>
            <p:ph sz="half" idx="1"/>
          </p:nvPr>
        </p:nvSpPr>
        <p:spPr>
          <a:xfrm>
            <a:off x="879046" y="1428750"/>
            <a:ext cx="9307882" cy="4351338"/>
          </a:xfrm>
        </p:spPr>
        <p:txBody>
          <a:bodyPr>
            <a:normAutofit/>
          </a:bodyPr>
          <a:lstStyle/>
          <a:p>
            <a:r>
              <a:rPr lang="en-US" dirty="0"/>
              <a:t>First-line treatment of refractory ascites is large-volume paracentesis.</a:t>
            </a:r>
          </a:p>
          <a:p>
            <a:r>
              <a:rPr lang="en-US" dirty="0"/>
              <a:t> Paracentesis to dryness is safe, provided the circulation is supported with an intravenous colloid such as human albumin (6–8 g albumin for each one liter of aspirated fluid if 5 L removed at once ) .</a:t>
            </a:r>
          </a:p>
          <a:p>
            <a:r>
              <a:rPr lang="en-US" dirty="0"/>
              <a:t> Paracentesis can be used as an initial therapy or when other treatments fail</a:t>
            </a:r>
          </a:p>
        </p:txBody>
      </p:sp>
    </p:spTree>
    <p:extLst>
      <p:ext uri="{BB962C8B-B14F-4D97-AF65-F5344CB8AC3E}">
        <p14:creationId xmlns:p14="http://schemas.microsoft.com/office/powerpoint/2010/main" val="229340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83BD-41DA-4639-8940-2903912ED035}"/>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F92B62EF-B833-4154-B1CC-6F0BF3933CD8}"/>
              </a:ext>
            </a:extLst>
          </p:cNvPr>
          <p:cNvSpPr>
            <a:spLocks noGrp="1"/>
          </p:cNvSpPr>
          <p:nvPr>
            <p:ph sz="half" idx="1"/>
          </p:nvPr>
        </p:nvSpPr>
        <p:spPr>
          <a:xfrm>
            <a:off x="838200" y="1825625"/>
            <a:ext cx="10097022" cy="4351338"/>
          </a:xfrm>
        </p:spPr>
        <p:txBody>
          <a:bodyPr>
            <a:normAutofit fontScale="92500"/>
          </a:bodyPr>
          <a:lstStyle/>
          <a:p>
            <a:r>
              <a:rPr lang="en-US" b="1" i="1" u="sng" dirty="0"/>
              <a:t>Renal failure </a:t>
            </a:r>
          </a:p>
          <a:p>
            <a:r>
              <a:rPr lang="en-US" dirty="0"/>
              <a:t>It can be pre-renal and due to vasodilatation from sepsis and/or diuretic therapy, or due to hepatorenal syndrome which occurs in 10% of patients with advanced cirrhosis complicated by ascites, </a:t>
            </a:r>
          </a:p>
          <a:p>
            <a:r>
              <a:rPr lang="en-US" b="1" i="1" u="sng" dirty="0"/>
              <a:t>Hepatorenal syndrome </a:t>
            </a:r>
          </a:p>
          <a:p>
            <a:pPr>
              <a:buFont typeface="Wingdings" panose="05000000000000000000" pitchFamily="2" charset="2"/>
              <a:buChar char="ü"/>
            </a:pPr>
            <a:r>
              <a:rPr lang="en-US" dirty="0"/>
              <a:t>It is a  acute reversible form of renal failure in patient with cirrhosis </a:t>
            </a:r>
          </a:p>
          <a:p>
            <a:pPr>
              <a:buFont typeface="Wingdings" panose="05000000000000000000" pitchFamily="2" charset="2"/>
              <a:buChar char="ü"/>
            </a:pPr>
            <a:r>
              <a:rPr lang="en-US" dirty="0" err="1"/>
              <a:t>Cause:unkown</a:t>
            </a:r>
            <a:r>
              <a:rPr lang="en-US" dirty="0"/>
              <a:t> </a:t>
            </a:r>
          </a:p>
          <a:p>
            <a:pPr>
              <a:buFont typeface="Wingdings" panose="05000000000000000000" pitchFamily="2" charset="2"/>
              <a:buChar char="ü"/>
            </a:pPr>
            <a:r>
              <a:rPr lang="en-US" dirty="0"/>
              <a:t>Triggers: refractory ascites….large volume paracentesis without albumin replacement ….SBP</a:t>
            </a:r>
          </a:p>
          <a:p>
            <a:pPr>
              <a:buFont typeface="Wingdings" panose="05000000000000000000" pitchFamily="2" charset="2"/>
              <a:buChar char="ü"/>
            </a:pPr>
            <a:r>
              <a:rPr lang="en-US" dirty="0"/>
              <a:t>Caused by combination of VD in splanchnic and VC in renal circulation</a:t>
            </a:r>
          </a:p>
          <a:p>
            <a:pPr>
              <a:buFont typeface="Wingdings" panose="05000000000000000000" pitchFamily="2" charset="2"/>
              <a:buChar char="ü"/>
            </a:pPr>
            <a:r>
              <a:rPr lang="en-US" dirty="0"/>
              <a:t>The first line of treatment : vasopressin (terlipressin) and albumin </a:t>
            </a:r>
          </a:p>
          <a:p>
            <a:pPr>
              <a:buFont typeface="Wingdings" panose="05000000000000000000" pitchFamily="2" charset="2"/>
              <a:buChar char="ü"/>
            </a:pPr>
            <a:r>
              <a:rPr lang="en-US" dirty="0"/>
              <a:t>Liver transplantation is the best option esp. for type 1</a:t>
            </a:r>
          </a:p>
        </p:txBody>
      </p:sp>
    </p:spTree>
    <p:extLst>
      <p:ext uri="{BB962C8B-B14F-4D97-AF65-F5344CB8AC3E}">
        <p14:creationId xmlns:p14="http://schemas.microsoft.com/office/powerpoint/2010/main" val="372859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9C30-3D56-49B8-AF3A-84E4380AED3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16AF98F-9893-43E9-AF3E-D673A4E95D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8674" y="951767"/>
            <a:ext cx="6815954" cy="5220433"/>
          </a:xfrm>
        </p:spPr>
      </p:pic>
      <p:sp>
        <p:nvSpPr>
          <p:cNvPr id="4" name="Content Placeholder 3">
            <a:extLst>
              <a:ext uri="{FF2B5EF4-FFF2-40B4-BE49-F238E27FC236}">
                <a16:creationId xmlns:a16="http://schemas.microsoft.com/office/drawing/2014/main" id="{8F9D6EAC-C1A0-4590-9C66-EB4C7805118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0409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F70F9-AE5A-4EC4-B953-28904C1D50DD}"/>
              </a:ext>
            </a:extLst>
          </p:cNvPr>
          <p:cNvSpPr>
            <a:spLocks noGrp="1"/>
          </p:cNvSpPr>
          <p:nvPr>
            <p:ph sz="half" idx="1"/>
          </p:nvPr>
        </p:nvSpPr>
        <p:spPr>
          <a:xfrm>
            <a:off x="1371599" y="442453"/>
            <a:ext cx="8558981" cy="5424948"/>
          </a:xfrm>
        </p:spPr>
        <p:txBody>
          <a:bodyPr/>
          <a:lstStyle/>
          <a:p>
            <a:r>
              <a:rPr lang="en-US" b="1" i="1" u="sng" dirty="0"/>
              <a:t>Spontaneous bacterial peritonitis </a:t>
            </a:r>
          </a:p>
          <a:p>
            <a:pPr>
              <a:buFont typeface="Wingdings" panose="05000000000000000000" pitchFamily="2" charset="2"/>
              <a:buChar char="ü"/>
            </a:pPr>
            <a:r>
              <a:rPr lang="en-US" dirty="0"/>
              <a:t>Infection of ascites fluid without detectable intra abdominal infection and  caused usually by E.coli</a:t>
            </a:r>
          </a:p>
          <a:p>
            <a:pPr>
              <a:buFont typeface="Wingdings" panose="05000000000000000000" pitchFamily="2" charset="2"/>
              <a:buChar char="ü"/>
            </a:pPr>
            <a:r>
              <a:rPr lang="en-US" dirty="0"/>
              <a:t>Mechanism :</a:t>
            </a:r>
          </a:p>
          <a:p>
            <a:pPr marL="0" indent="0">
              <a:buNone/>
            </a:pPr>
            <a:r>
              <a:rPr lang="en-US" dirty="0"/>
              <a:t>   1.Translocation of gut bacteria through intestinal wall to colonize mesenteric                                 LN ,</a:t>
            </a:r>
            <a:r>
              <a:rPr lang="en-US" b="0" i="0" dirty="0">
                <a:solidFill>
                  <a:srgbClr val="212121"/>
                </a:solidFill>
                <a:effectLst/>
                <a:latin typeface="BlinkMacSystemFont"/>
              </a:rPr>
              <a:t>thus entering the blood circulation and ascitic fluid</a:t>
            </a:r>
          </a:p>
          <a:p>
            <a:pPr marL="0" indent="0">
              <a:buNone/>
            </a:pPr>
            <a:r>
              <a:rPr lang="en-US" dirty="0">
                <a:solidFill>
                  <a:srgbClr val="212121"/>
                </a:solidFill>
                <a:latin typeface="BlinkMacSystemFont"/>
              </a:rPr>
              <a:t>   2.Hematogenous     </a:t>
            </a:r>
            <a:endParaRPr lang="en-US" dirty="0"/>
          </a:p>
          <a:p>
            <a:pPr>
              <a:buFont typeface="Wingdings" panose="05000000000000000000" pitchFamily="2" charset="2"/>
              <a:buChar char="ü"/>
            </a:pPr>
            <a:r>
              <a:rPr lang="en-US" dirty="0"/>
              <a:t>S&amp;S: fever –abdominal pain and tenderness—rebound tenderness-no bowel sounds—altered mental status</a:t>
            </a:r>
          </a:p>
          <a:p>
            <a:pPr>
              <a:buFont typeface="Wingdings" panose="05000000000000000000" pitchFamily="2" charset="2"/>
              <a:buChar char="ü"/>
            </a:pPr>
            <a:r>
              <a:rPr lang="en-US" dirty="0"/>
              <a:t>Diagnosis is based on :</a:t>
            </a:r>
          </a:p>
          <a:p>
            <a:pPr>
              <a:buFont typeface="Wingdings" panose="05000000000000000000" pitchFamily="2" charset="2"/>
              <a:buChar char="ü"/>
            </a:pPr>
            <a:r>
              <a:rPr lang="en-US" dirty="0"/>
              <a:t>1.Positive ascitic bacterial culture (monomicrobial)</a:t>
            </a:r>
          </a:p>
          <a:p>
            <a:pPr>
              <a:buFont typeface="Wingdings" panose="05000000000000000000" pitchFamily="2" charset="2"/>
              <a:buChar char="ü"/>
            </a:pPr>
            <a:r>
              <a:rPr lang="en-US" dirty="0"/>
              <a:t>2.Elevated absolute PMN count in ascitic fluid (more than 250cells /mm3)</a:t>
            </a:r>
          </a:p>
          <a:p>
            <a:pPr>
              <a:buFont typeface="Wingdings" panose="05000000000000000000" pitchFamily="2" charset="2"/>
              <a:buChar char="ü"/>
            </a:pPr>
            <a:r>
              <a:rPr lang="en-US" dirty="0"/>
              <a:t>Treatment: broad-spectrum antibiotics, such as cefotaxime (5-10 days)</a:t>
            </a:r>
            <a:endParaRPr lang="en-US" b="1" i="1" u="sng" dirty="0"/>
          </a:p>
          <a:p>
            <a:endParaRPr lang="en-US" dirty="0"/>
          </a:p>
        </p:txBody>
      </p:sp>
    </p:spTree>
    <p:extLst>
      <p:ext uri="{BB962C8B-B14F-4D97-AF65-F5344CB8AC3E}">
        <p14:creationId xmlns:p14="http://schemas.microsoft.com/office/powerpoint/2010/main" val="216582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F860F1-DE5B-49F0-803E-DC5BD2AF5094}"/>
              </a:ext>
            </a:extLst>
          </p:cNvPr>
          <p:cNvSpPr/>
          <p:nvPr/>
        </p:nvSpPr>
        <p:spPr>
          <a:xfrm>
            <a:off x="1131905" y="2767280"/>
            <a:ext cx="4632294" cy="1323439"/>
          </a:xfrm>
          <a:prstGeom prst="rect">
            <a:avLst/>
          </a:prstGeom>
          <a:noFill/>
        </p:spPr>
        <p:txBody>
          <a:bodyPr wrap="none" lIns="91440" tIns="45720" rIns="91440" bIns="45720">
            <a:spAutoFit/>
          </a:bodyPr>
          <a:lstStyle/>
          <a:p>
            <a:pPr algn="ctr"/>
            <a:r>
              <a:rPr lang="en-US" sz="8000" b="1" i="1" cap="none" spc="0" dirty="0">
                <a:ln w="0"/>
                <a:solidFill>
                  <a:schemeClr val="tx1"/>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361500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39CC-AE2E-6A4E-9B61-45A8E34404D2}"/>
              </a:ext>
            </a:extLst>
          </p:cNvPr>
          <p:cNvSpPr>
            <a:spLocks noGrp="1"/>
          </p:cNvSpPr>
          <p:nvPr>
            <p:ph type="title"/>
          </p:nvPr>
        </p:nvSpPr>
        <p:spPr/>
        <p:txBody>
          <a:bodyPr/>
          <a:lstStyle/>
          <a:p>
            <a:r>
              <a:rPr lang="en-GB"/>
              <a:t>Ascites</a:t>
            </a:r>
            <a:endParaRPr lang="en-US"/>
          </a:p>
        </p:txBody>
      </p:sp>
      <p:sp>
        <p:nvSpPr>
          <p:cNvPr id="3" name="Content Placeholder 2">
            <a:extLst>
              <a:ext uri="{FF2B5EF4-FFF2-40B4-BE49-F238E27FC236}">
                <a16:creationId xmlns:a16="http://schemas.microsoft.com/office/drawing/2014/main" id="{3E43913A-D404-6147-96E6-91BCBC10DD91}"/>
              </a:ext>
            </a:extLst>
          </p:cNvPr>
          <p:cNvSpPr>
            <a:spLocks noGrp="1"/>
          </p:cNvSpPr>
          <p:nvPr>
            <p:ph idx="1"/>
          </p:nvPr>
        </p:nvSpPr>
        <p:spPr>
          <a:xfrm>
            <a:off x="392906" y="1690688"/>
            <a:ext cx="11596688" cy="4333875"/>
          </a:xfrm>
        </p:spPr>
        <p:txBody>
          <a:bodyPr/>
          <a:lstStyle/>
          <a:p>
            <a:r>
              <a:rPr lang="en-GB"/>
              <a:t>Abnormal buildup or accumulation of free fluid in the peritoneal cavity.</a:t>
            </a:r>
          </a:p>
          <a:p>
            <a:r>
              <a:rPr lang="en-GB"/>
              <a:t>Small amounts of ascites are asymptomatic, but with larger accumulations of fluid more than 1 L there is :  </a:t>
            </a:r>
          </a:p>
          <a:p>
            <a:pPr marL="0" indent="0">
              <a:buNone/>
            </a:pPr>
            <a:r>
              <a:rPr lang="en-GB"/>
              <a:t>                                                          * abdominal distension </a:t>
            </a:r>
          </a:p>
          <a:p>
            <a:pPr marL="0" indent="0">
              <a:buNone/>
            </a:pPr>
            <a:r>
              <a:rPr lang="en-GB"/>
              <a:t>                                                           *fullness in the flanks </a:t>
            </a:r>
          </a:p>
          <a:p>
            <a:pPr marL="0" indent="0">
              <a:buNone/>
            </a:pPr>
            <a:r>
              <a:rPr lang="en-GB"/>
              <a:t>                                                            * shifting dullness on percussion </a:t>
            </a:r>
          </a:p>
          <a:p>
            <a:pPr marL="0" indent="0">
              <a:buNone/>
            </a:pPr>
            <a:r>
              <a:rPr lang="en-GB"/>
              <a:t>                                                             * fluid thrill/ fluid wave when ascites marked </a:t>
            </a:r>
          </a:p>
          <a:p>
            <a:pPr marL="0" indent="0">
              <a:buNone/>
            </a:pPr>
            <a:r>
              <a:rPr lang="en-GB"/>
              <a:t>                                                                             </a:t>
            </a:r>
          </a:p>
        </p:txBody>
      </p:sp>
    </p:spTree>
    <p:extLst>
      <p:ext uri="{BB962C8B-B14F-4D97-AF65-F5344CB8AC3E}">
        <p14:creationId xmlns:p14="http://schemas.microsoft.com/office/powerpoint/2010/main" val="69207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97AB-9779-BE4A-BAFE-801E7201175B}"/>
              </a:ext>
            </a:extLst>
          </p:cNvPr>
          <p:cNvSpPr>
            <a:spLocks noGrp="1"/>
          </p:cNvSpPr>
          <p:nvPr>
            <p:ph type="title"/>
          </p:nvPr>
        </p:nvSpPr>
        <p:spPr/>
        <p:txBody>
          <a:bodyPr/>
          <a:lstStyle/>
          <a:p>
            <a:r>
              <a:rPr lang="en-GB"/>
              <a:t>Feature of ascites </a:t>
            </a:r>
            <a:endParaRPr lang="en-US"/>
          </a:p>
        </p:txBody>
      </p:sp>
      <p:sp>
        <p:nvSpPr>
          <p:cNvPr id="3" name="Content Placeholder 2">
            <a:extLst>
              <a:ext uri="{FF2B5EF4-FFF2-40B4-BE49-F238E27FC236}">
                <a16:creationId xmlns:a16="http://schemas.microsoft.com/office/drawing/2014/main" id="{A0BE90EA-1683-174C-802D-1EB36C28AFA6}"/>
              </a:ext>
            </a:extLst>
          </p:cNvPr>
          <p:cNvSpPr>
            <a:spLocks noGrp="1"/>
          </p:cNvSpPr>
          <p:nvPr>
            <p:ph idx="1"/>
          </p:nvPr>
        </p:nvSpPr>
        <p:spPr/>
        <p:txBody>
          <a:bodyPr>
            <a:normAutofit fontScale="92500" lnSpcReduction="10000"/>
          </a:bodyPr>
          <a:lstStyle/>
          <a:p>
            <a:r>
              <a:rPr lang="en-GB" dirty="0"/>
              <a:t>Eversion of umbilicus . </a:t>
            </a:r>
          </a:p>
          <a:p>
            <a:endParaRPr lang="en-GB" dirty="0"/>
          </a:p>
          <a:p>
            <a:r>
              <a:rPr lang="en-GB" dirty="0" err="1"/>
              <a:t>Herniae</a:t>
            </a:r>
            <a:r>
              <a:rPr lang="en-GB" dirty="0"/>
              <a:t>.</a:t>
            </a:r>
          </a:p>
          <a:p>
            <a:endParaRPr lang="en-GB" dirty="0"/>
          </a:p>
          <a:p>
            <a:r>
              <a:rPr lang="en-GB" dirty="0"/>
              <a:t>Abdominal striae.</a:t>
            </a:r>
          </a:p>
          <a:p>
            <a:endParaRPr lang="en-GB" dirty="0"/>
          </a:p>
          <a:p>
            <a:r>
              <a:rPr lang="en-GB" dirty="0"/>
              <a:t>Divarication of recti and scrotal </a:t>
            </a:r>
            <a:r>
              <a:rPr lang="en-GB" dirty="0" err="1"/>
              <a:t>edema</a:t>
            </a:r>
            <a:r>
              <a:rPr lang="en-GB" dirty="0"/>
              <a:t>.</a:t>
            </a:r>
          </a:p>
          <a:p>
            <a:endParaRPr lang="en-GB" dirty="0"/>
          </a:p>
          <a:p>
            <a:r>
              <a:rPr lang="en-GB" dirty="0"/>
              <a:t>Dilated superficial abdominal veins due to portal hypertension.</a:t>
            </a:r>
          </a:p>
        </p:txBody>
      </p:sp>
    </p:spTree>
    <p:extLst>
      <p:ext uri="{BB962C8B-B14F-4D97-AF65-F5344CB8AC3E}">
        <p14:creationId xmlns:p14="http://schemas.microsoft.com/office/powerpoint/2010/main" val="398907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8A8DF78-1195-6045-A0C9-2CBB9651A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604" y="147658"/>
            <a:ext cx="6453188" cy="3674473"/>
          </a:xfrm>
          <a:prstGeom prst="rect">
            <a:avLst/>
          </a:prstGeom>
        </p:spPr>
      </p:pic>
      <p:pic>
        <p:nvPicPr>
          <p:cNvPr id="3" name="Picture 6">
            <a:extLst>
              <a:ext uri="{FF2B5EF4-FFF2-40B4-BE49-F238E27FC236}">
                <a16:creationId xmlns:a16="http://schemas.microsoft.com/office/drawing/2014/main" id="{6961098F-056E-F443-89A0-9DE5A4D70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44" y="3822131"/>
            <a:ext cx="4592994" cy="3013194"/>
          </a:xfrm>
          <a:prstGeom prst="rect">
            <a:avLst/>
          </a:prstGeom>
        </p:spPr>
      </p:pic>
      <p:pic>
        <p:nvPicPr>
          <p:cNvPr id="7" name="Picture 7">
            <a:extLst>
              <a:ext uri="{FF2B5EF4-FFF2-40B4-BE49-F238E27FC236}">
                <a16:creationId xmlns:a16="http://schemas.microsoft.com/office/drawing/2014/main" id="{A5B917B4-B4E5-DE47-BCA0-0F1DA8E8B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651" y="3883852"/>
            <a:ext cx="3849770" cy="2889752"/>
          </a:xfrm>
          <a:prstGeom prst="rect">
            <a:avLst/>
          </a:prstGeom>
        </p:spPr>
      </p:pic>
    </p:spTree>
    <p:extLst>
      <p:ext uri="{BB962C8B-B14F-4D97-AF65-F5344CB8AC3E}">
        <p14:creationId xmlns:p14="http://schemas.microsoft.com/office/powerpoint/2010/main" val="31498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0D74-6228-5141-830F-52A1EA373DF8}"/>
              </a:ext>
            </a:extLst>
          </p:cNvPr>
          <p:cNvSpPr>
            <a:spLocks noGrp="1"/>
          </p:cNvSpPr>
          <p:nvPr>
            <p:ph type="title"/>
          </p:nvPr>
        </p:nvSpPr>
        <p:spPr>
          <a:xfrm>
            <a:off x="938361" y="194710"/>
            <a:ext cx="10515600" cy="1325563"/>
          </a:xfrm>
        </p:spPr>
        <p:txBody>
          <a:bodyPr/>
          <a:lstStyle/>
          <a:p>
            <a:r>
              <a:rPr lang="en-GB" dirty="0"/>
              <a:t>Causes: </a:t>
            </a:r>
            <a:endParaRPr lang="en-US" dirty="0"/>
          </a:p>
        </p:txBody>
      </p:sp>
      <p:sp>
        <p:nvSpPr>
          <p:cNvPr id="6" name="Content Placeholder 5">
            <a:extLst>
              <a:ext uri="{FF2B5EF4-FFF2-40B4-BE49-F238E27FC236}">
                <a16:creationId xmlns:a16="http://schemas.microsoft.com/office/drawing/2014/main" id="{1FF05391-6082-654C-A973-B5793F3376A3}"/>
              </a:ext>
            </a:extLst>
          </p:cNvPr>
          <p:cNvSpPr>
            <a:spLocks noGrp="1"/>
          </p:cNvSpPr>
          <p:nvPr>
            <p:ph sz="half" idx="1"/>
          </p:nvPr>
        </p:nvSpPr>
        <p:spPr>
          <a:xfrm>
            <a:off x="938361" y="1245791"/>
            <a:ext cx="10796392" cy="3044031"/>
          </a:xfrm>
        </p:spPr>
        <p:txBody>
          <a:bodyPr/>
          <a:lstStyle/>
          <a:p>
            <a:r>
              <a:rPr lang="en-GB" sz="2400" b="1" u="sng" dirty="0"/>
              <a:t>Causes of high serum ascites albumin gradient(SAAG) are:</a:t>
            </a:r>
          </a:p>
          <a:p>
            <a:pPr>
              <a:buFontTx/>
              <a:buChar char="-"/>
            </a:pPr>
            <a:r>
              <a:rPr lang="en-GB" sz="2400" dirty="0"/>
              <a:t>Heart failure </a:t>
            </a:r>
          </a:p>
          <a:p>
            <a:pPr>
              <a:buFontTx/>
              <a:buChar char="-"/>
            </a:pPr>
            <a:r>
              <a:rPr lang="en-GB" sz="2400" dirty="0"/>
              <a:t>Hepatic cirrhosis </a:t>
            </a:r>
            <a:endParaRPr lang="en-US" sz="2400" dirty="0"/>
          </a:p>
        </p:txBody>
      </p:sp>
      <p:sp>
        <p:nvSpPr>
          <p:cNvPr id="7" name="Content Placeholder 6">
            <a:extLst>
              <a:ext uri="{FF2B5EF4-FFF2-40B4-BE49-F238E27FC236}">
                <a16:creationId xmlns:a16="http://schemas.microsoft.com/office/drawing/2014/main" id="{DCEDE5CA-66FD-4040-86BD-421CEA2CC97E}"/>
              </a:ext>
            </a:extLst>
          </p:cNvPr>
          <p:cNvSpPr>
            <a:spLocks noGrp="1"/>
          </p:cNvSpPr>
          <p:nvPr>
            <p:ph sz="half" idx="2"/>
          </p:nvPr>
        </p:nvSpPr>
        <p:spPr>
          <a:xfrm>
            <a:off x="938362" y="2805664"/>
            <a:ext cx="10515599" cy="2532063"/>
          </a:xfrm>
        </p:spPr>
        <p:txBody>
          <a:bodyPr/>
          <a:lstStyle/>
          <a:p>
            <a:r>
              <a:rPr lang="en-GB" sz="2400" b="1" i="1" u="sng" dirty="0"/>
              <a:t>Cause of low Serum ascites albumin gradient (SAAG) are:</a:t>
            </a:r>
          </a:p>
          <a:p>
            <a:pPr>
              <a:buFontTx/>
              <a:buChar char="-"/>
            </a:pPr>
            <a:r>
              <a:rPr lang="en-GB" sz="2400" dirty="0"/>
              <a:t>Malignant      * hepatic </a:t>
            </a:r>
          </a:p>
          <a:p>
            <a:pPr marL="0" indent="0">
              <a:buNone/>
            </a:pPr>
            <a:r>
              <a:rPr lang="en-GB" sz="2400" dirty="0"/>
              <a:t>                            * peritoneal </a:t>
            </a:r>
          </a:p>
        </p:txBody>
      </p:sp>
      <p:sp>
        <p:nvSpPr>
          <p:cNvPr id="9" name="TextBox 8">
            <a:extLst>
              <a:ext uri="{FF2B5EF4-FFF2-40B4-BE49-F238E27FC236}">
                <a16:creationId xmlns:a16="http://schemas.microsoft.com/office/drawing/2014/main" id="{A994A7FB-3F3E-2941-81C6-4AB36C963AD4}"/>
              </a:ext>
            </a:extLst>
          </p:cNvPr>
          <p:cNvSpPr txBox="1"/>
          <p:nvPr/>
        </p:nvSpPr>
        <p:spPr>
          <a:xfrm>
            <a:off x="938362" y="4289822"/>
            <a:ext cx="7653188" cy="1938992"/>
          </a:xfrm>
          <a:prstGeom prst="rect">
            <a:avLst/>
          </a:prstGeom>
          <a:noFill/>
        </p:spPr>
        <p:txBody>
          <a:bodyPr wrap="square" rtlCol="0">
            <a:spAutoFit/>
          </a:bodyPr>
          <a:lstStyle/>
          <a:p>
            <a:pPr marL="342900" indent="-342900" algn="l">
              <a:buFont typeface="Wingdings" panose="05000000000000000000" pitchFamily="2" charset="2"/>
              <a:buChar char="§"/>
              <a:tabLst>
                <a:tab pos="5143500" algn="l"/>
              </a:tabLst>
            </a:pPr>
            <a:r>
              <a:rPr lang="en-GB" sz="2400" b="1" i="1" u="sng" dirty="0"/>
              <a:t>Other causes :</a:t>
            </a:r>
          </a:p>
          <a:p>
            <a:pPr algn="l"/>
            <a:r>
              <a:rPr lang="en-GB" sz="2400" dirty="0"/>
              <a:t>Acute pancreatitis</a:t>
            </a:r>
          </a:p>
          <a:p>
            <a:pPr algn="l"/>
            <a:r>
              <a:rPr lang="en-GB" sz="2400" dirty="0"/>
              <a:t>Lymphatic obstruction </a:t>
            </a:r>
          </a:p>
          <a:p>
            <a:pPr algn="l"/>
            <a:r>
              <a:rPr lang="en-GB" sz="2400" dirty="0"/>
              <a:t>Infection (TB)</a:t>
            </a:r>
          </a:p>
          <a:p>
            <a:pPr algn="l"/>
            <a:r>
              <a:rPr lang="en-GB" sz="2400" dirty="0"/>
              <a:t>Hepatic venous occlusion as( </a:t>
            </a:r>
            <a:r>
              <a:rPr lang="en-GB" sz="2400" dirty="0" err="1"/>
              <a:t>budd-chiari</a:t>
            </a:r>
            <a:r>
              <a:rPr lang="en-GB" sz="2400" dirty="0"/>
              <a:t> syndrome )</a:t>
            </a:r>
          </a:p>
        </p:txBody>
      </p:sp>
    </p:spTree>
    <p:extLst>
      <p:ext uri="{BB962C8B-B14F-4D97-AF65-F5344CB8AC3E}">
        <p14:creationId xmlns:p14="http://schemas.microsoft.com/office/powerpoint/2010/main" val="34563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D2EA-AF0E-2A40-B2E9-AA0BBF6483E1}"/>
              </a:ext>
            </a:extLst>
          </p:cNvPr>
          <p:cNvSpPr>
            <a:spLocks noGrp="1"/>
          </p:cNvSpPr>
          <p:nvPr>
            <p:ph type="title"/>
          </p:nvPr>
        </p:nvSpPr>
        <p:spPr>
          <a:xfrm>
            <a:off x="838199" y="365126"/>
            <a:ext cx="10710863" cy="6326188"/>
          </a:xfrm>
        </p:spPr>
        <p:txBody>
          <a:bodyPr>
            <a:normAutofit fontScale="90000"/>
          </a:bodyPr>
          <a:lstStyle/>
          <a:p>
            <a:r>
              <a:rPr lang="en-GB" dirty="0"/>
              <a:t>Splanchnic vasodilation is thought to be main factor leading to ascites in cirrhosis. This is mediated by vasodilators ( nitric  oxide) that are released when portal hypertension causes shunting of blood into the systemic circulation. This lead to fall systemic arterial pressure  this </a:t>
            </a:r>
            <a:r>
              <a:rPr lang="en-GB" dirty="0" err="1"/>
              <a:t>leade</a:t>
            </a:r>
            <a:r>
              <a:rPr lang="en-GB" dirty="0"/>
              <a:t> to activation renin-angiotensin with secondary aldosteronism Increased sympathetic nervous activity and atrial natriuretic hormone secretion </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5862134-8352-B34D-816D-B1B69E410342}"/>
                  </a:ext>
                </a:extLst>
              </p14:cNvPr>
              <p14:cNvContentPartPr/>
              <p14:nvPr/>
            </p14:nvContentPartPr>
            <p14:xfrm>
              <a:off x="7358025" y="5143204"/>
              <a:ext cx="607680" cy="1845720"/>
            </p14:xfrm>
          </p:contentPart>
        </mc:Choice>
        <mc:Fallback xmlns="">
          <p:pic>
            <p:nvPicPr>
              <p:cNvPr id="3" name="Ink 2">
                <a:extLst>
                  <a:ext uri="{FF2B5EF4-FFF2-40B4-BE49-F238E27FC236}">
                    <a16:creationId xmlns:a16="http://schemas.microsoft.com/office/drawing/2014/main" id="{15862134-8352-B34D-816D-B1B69E410342}"/>
                  </a:ext>
                </a:extLst>
              </p:cNvPr>
              <p:cNvPicPr/>
              <p:nvPr/>
            </p:nvPicPr>
            <p:blipFill>
              <a:blip r:embed="rId3"/>
              <a:stretch>
                <a:fillRect/>
              </a:stretch>
            </p:blipFill>
            <p:spPr>
              <a:xfrm>
                <a:off x="7349025" y="5134564"/>
                <a:ext cx="625320" cy="1863360"/>
              </a:xfrm>
              <a:prstGeom prst="rect">
                <a:avLst/>
              </a:prstGeom>
            </p:spPr>
          </p:pic>
        </mc:Fallback>
      </mc:AlternateContent>
    </p:spTree>
    <p:extLst>
      <p:ext uri="{BB962C8B-B14F-4D97-AF65-F5344CB8AC3E}">
        <p14:creationId xmlns:p14="http://schemas.microsoft.com/office/powerpoint/2010/main" val="105586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CCB6500-7AFD-7242-B6D0-6CF3947F89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84157" y="607217"/>
            <a:ext cx="5488782" cy="6250783"/>
          </a:xfrm>
        </p:spPr>
      </p:pic>
      <p:sp>
        <p:nvSpPr>
          <p:cNvPr id="6" name="TextBox 5">
            <a:extLst>
              <a:ext uri="{FF2B5EF4-FFF2-40B4-BE49-F238E27FC236}">
                <a16:creationId xmlns:a16="http://schemas.microsoft.com/office/drawing/2014/main" id="{7CFE1C53-1682-C64D-9CDB-B1093A2A326E}"/>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6CB62F9A-24BA-6348-A026-4B33C0633E4B}"/>
              </a:ext>
            </a:extLst>
          </p:cNvPr>
          <p:cNvSpPr txBox="1"/>
          <p:nvPr/>
        </p:nvSpPr>
        <p:spPr>
          <a:xfrm>
            <a:off x="1321594" y="2716945"/>
            <a:ext cx="4131469" cy="2031325"/>
          </a:xfrm>
          <a:prstGeom prst="rect">
            <a:avLst/>
          </a:prstGeom>
          <a:noFill/>
        </p:spPr>
        <p:txBody>
          <a:bodyPr wrap="square" rtlCol="0">
            <a:spAutoFit/>
          </a:bodyPr>
          <a:lstStyle/>
          <a:p>
            <a:pPr algn="l"/>
            <a:r>
              <a:rPr lang="en-GB"/>
              <a:t>These systems tend to normalise arterial pressure but produce salt and water retention. In this setting the combination of splanchnic arterial vasodilation and portal hypertension alters intestinal capillary permeability promoting accumulation fluid within perineum. </a:t>
            </a:r>
            <a:endParaRPr lang="en-US"/>
          </a:p>
        </p:txBody>
      </p:sp>
    </p:spTree>
    <p:extLst>
      <p:ext uri="{BB962C8B-B14F-4D97-AF65-F5344CB8AC3E}">
        <p14:creationId xmlns:p14="http://schemas.microsoft.com/office/powerpoint/2010/main" val="275932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AE6D-53A8-3445-916F-267A19676CFB}"/>
              </a:ext>
            </a:extLst>
          </p:cNvPr>
          <p:cNvSpPr>
            <a:spLocks noGrp="1"/>
          </p:cNvSpPr>
          <p:nvPr>
            <p:ph type="title"/>
          </p:nvPr>
        </p:nvSpPr>
        <p:spPr/>
        <p:txBody>
          <a:bodyPr/>
          <a:lstStyle/>
          <a:p>
            <a:r>
              <a:rPr lang="en-GB"/>
              <a:t>Physical examination </a:t>
            </a:r>
            <a:endParaRPr lang="en-US"/>
          </a:p>
        </p:txBody>
      </p:sp>
      <p:sp>
        <p:nvSpPr>
          <p:cNvPr id="3" name="Content Placeholder 2">
            <a:extLst>
              <a:ext uri="{FF2B5EF4-FFF2-40B4-BE49-F238E27FC236}">
                <a16:creationId xmlns:a16="http://schemas.microsoft.com/office/drawing/2014/main" id="{04AB0E4A-6EBA-5B44-B404-32D777F5FFB2}"/>
              </a:ext>
            </a:extLst>
          </p:cNvPr>
          <p:cNvSpPr>
            <a:spLocks noGrp="1"/>
          </p:cNvSpPr>
          <p:nvPr>
            <p:ph sz="half" idx="1"/>
          </p:nvPr>
        </p:nvSpPr>
        <p:spPr/>
        <p:txBody>
          <a:bodyPr/>
          <a:lstStyle/>
          <a:p>
            <a:r>
              <a:rPr lang="en-GB"/>
              <a:t>Shifting dullness </a:t>
            </a:r>
            <a:endParaRPr lang="en-US"/>
          </a:p>
        </p:txBody>
      </p:sp>
      <p:pic>
        <p:nvPicPr>
          <p:cNvPr id="5" name="Picture 5">
            <a:extLst>
              <a:ext uri="{FF2B5EF4-FFF2-40B4-BE49-F238E27FC236}">
                <a16:creationId xmlns:a16="http://schemas.microsoft.com/office/drawing/2014/main" id="{2B40EFD2-F433-844E-9C25-A4F301CE0F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7281" y="2738322"/>
            <a:ext cx="4467300" cy="1831297"/>
          </a:xfrm>
        </p:spPr>
      </p:pic>
      <p:sp>
        <p:nvSpPr>
          <p:cNvPr id="6" name="TextBox 5">
            <a:extLst>
              <a:ext uri="{FF2B5EF4-FFF2-40B4-BE49-F238E27FC236}">
                <a16:creationId xmlns:a16="http://schemas.microsoft.com/office/drawing/2014/main" id="{AE04B3F0-9F88-3A48-AC66-E293297B9640}"/>
              </a:ext>
            </a:extLst>
          </p:cNvPr>
          <p:cNvSpPr txBox="1"/>
          <p:nvPr/>
        </p:nvSpPr>
        <p:spPr>
          <a:xfrm rot="9714589" flipH="1" flipV="1">
            <a:off x="2810059" y="4994327"/>
            <a:ext cx="678288" cy="225641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6F8BBAC3-90DA-B74F-BA89-640A3F592759}"/>
              </a:ext>
            </a:extLst>
          </p:cNvPr>
          <p:cNvSpPr txBox="1"/>
          <p:nvPr/>
        </p:nvSpPr>
        <p:spPr>
          <a:xfrm>
            <a:off x="5181600" y="2740819"/>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id="{E9C7BFD7-6BE5-184F-B5CB-CE2A508A1132}"/>
              </a:ext>
            </a:extLst>
          </p:cNvPr>
          <p:cNvSpPr txBox="1"/>
          <p:nvPr/>
        </p:nvSpPr>
        <p:spPr>
          <a:xfrm>
            <a:off x="5181600" y="2740819"/>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526217E7-38B6-954D-83D6-B99DF85FC3E6}"/>
              </a:ext>
            </a:extLst>
          </p:cNvPr>
          <p:cNvSpPr txBox="1"/>
          <p:nvPr/>
        </p:nvSpPr>
        <p:spPr>
          <a:xfrm rot="10800000" flipV="1">
            <a:off x="1600200" y="4810126"/>
            <a:ext cx="4210050" cy="923330"/>
          </a:xfrm>
          <a:prstGeom prst="rect">
            <a:avLst/>
          </a:prstGeom>
          <a:noFill/>
        </p:spPr>
        <p:txBody>
          <a:bodyPr wrap="square" rtlCol="0">
            <a:spAutoFit/>
          </a:bodyPr>
          <a:lstStyle/>
          <a:p>
            <a:pPr algn="l"/>
            <a:r>
              <a:rPr lang="en-GB"/>
              <a:t>In ascites the dullness shifting in More dependant side , while tympany Shift to top </a:t>
            </a:r>
            <a:endParaRPr lang="en-US"/>
          </a:p>
        </p:txBody>
      </p:sp>
      <p:sp>
        <p:nvSpPr>
          <p:cNvPr id="10" name="TextBox 9">
            <a:extLst>
              <a:ext uri="{FF2B5EF4-FFF2-40B4-BE49-F238E27FC236}">
                <a16:creationId xmlns:a16="http://schemas.microsoft.com/office/drawing/2014/main" id="{8BBA45A4-CFF9-4043-A9AE-A14B65FDE853}"/>
              </a:ext>
            </a:extLst>
          </p:cNvPr>
          <p:cNvSpPr txBox="1"/>
          <p:nvPr/>
        </p:nvSpPr>
        <p:spPr>
          <a:xfrm>
            <a:off x="5181600" y="2740819"/>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A7DDAD5F-DB84-0D44-BD98-B80165A1AFB3}"/>
              </a:ext>
            </a:extLst>
          </p:cNvPr>
          <p:cNvSpPr txBox="1"/>
          <p:nvPr/>
        </p:nvSpPr>
        <p:spPr>
          <a:xfrm rot="10800000" flipV="1">
            <a:off x="5181598" y="1562430"/>
            <a:ext cx="5962651" cy="646331"/>
          </a:xfrm>
          <a:prstGeom prst="rect">
            <a:avLst/>
          </a:prstGeom>
          <a:noFill/>
        </p:spPr>
        <p:txBody>
          <a:bodyPr wrap="square" rtlCol="0">
            <a:spAutoFit/>
          </a:bodyPr>
          <a:lstStyle/>
          <a:p>
            <a:pPr algn="l"/>
            <a:endParaRPr lang="en-GB"/>
          </a:p>
          <a:p>
            <a:pPr algn="l"/>
            <a:r>
              <a:rPr lang="en-GB"/>
              <a:t>                         Transmitted thrill/fluid  wave </a:t>
            </a:r>
          </a:p>
        </p:txBody>
      </p:sp>
      <p:pic>
        <p:nvPicPr>
          <p:cNvPr id="12" name="Picture 12">
            <a:extLst>
              <a:ext uri="{FF2B5EF4-FFF2-40B4-BE49-F238E27FC236}">
                <a16:creationId xmlns:a16="http://schemas.microsoft.com/office/drawing/2014/main" id="{BD30E4F7-F8E9-9249-9EC5-29F8BA90E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881" y="2738322"/>
            <a:ext cx="5611813" cy="2601364"/>
          </a:xfrm>
          <a:prstGeom prst="rect">
            <a:avLst/>
          </a:prstGeom>
        </p:spPr>
      </p:pic>
    </p:spTree>
    <p:extLst>
      <p:ext uri="{BB962C8B-B14F-4D97-AF65-F5344CB8AC3E}">
        <p14:creationId xmlns:p14="http://schemas.microsoft.com/office/powerpoint/2010/main" val="405941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p:txBody>
          <a:bodyPr/>
          <a:lstStyle/>
          <a:p>
            <a:r>
              <a:rPr lang="en-GB"/>
              <a:t>Investigation </a:t>
            </a:r>
            <a:endParaRPr lang="en-US"/>
          </a:p>
        </p:txBody>
      </p:sp>
      <p:sp>
        <p:nvSpPr>
          <p:cNvPr id="3" name="Content Placeholder 2">
            <a:extLst>
              <a:ext uri="{FF2B5EF4-FFF2-40B4-BE49-F238E27FC236}">
                <a16:creationId xmlns:a16="http://schemas.microsoft.com/office/drawing/2014/main" id="{91BED440-5150-E341-82F8-627945956453}"/>
              </a:ext>
            </a:extLst>
          </p:cNvPr>
          <p:cNvSpPr>
            <a:spLocks noGrp="1"/>
          </p:cNvSpPr>
          <p:nvPr>
            <p:ph sz="half" idx="1"/>
          </p:nvPr>
        </p:nvSpPr>
        <p:spPr>
          <a:xfrm>
            <a:off x="1037303" y="1436159"/>
            <a:ext cx="4447786" cy="3581401"/>
          </a:xfrm>
        </p:spPr>
        <p:txBody>
          <a:bodyPr>
            <a:normAutofit fontScale="85000" lnSpcReduction="20000"/>
          </a:bodyPr>
          <a:lstStyle/>
          <a:p>
            <a:pPr marL="0" indent="0">
              <a:buNone/>
            </a:pPr>
            <a:r>
              <a:rPr lang="en-GB" b="1" i="1" u="sng" dirty="0" err="1"/>
              <a:t>Ultasonography</a:t>
            </a:r>
            <a:r>
              <a:rPr lang="en-GB" dirty="0"/>
              <a:t> is the best mean of detecting ascites particularly in the obese patient and those with small volumes of fluid .</a:t>
            </a:r>
          </a:p>
          <a:p>
            <a:pPr marL="0" indent="0">
              <a:buNone/>
            </a:pPr>
            <a:r>
              <a:rPr lang="en-GB" dirty="0"/>
              <a:t>Paracentesis can be used to obtain ascites fluid for analysis  (Peritoneal cavity is punctured by needle to sample peritoneal fluid) .</a:t>
            </a:r>
          </a:p>
          <a:p>
            <a:pPr marL="0" indent="0">
              <a:buNone/>
            </a:pPr>
            <a:r>
              <a:rPr lang="en-GB" dirty="0"/>
              <a:t>Pleural effusion  are found in 10% of patient usually in right side ( hepatic hydrothorax) most small and identified only on chest x ray but occasionally a massive hydro thorax </a:t>
            </a:r>
            <a:r>
              <a:rPr lang="en-GB" dirty="0" err="1"/>
              <a:t>occured</a:t>
            </a:r>
            <a:r>
              <a:rPr lang="en-GB" dirty="0"/>
              <a:t>. Pleural effusion in left side should not be assumed to be due to the ascites .</a:t>
            </a:r>
          </a:p>
          <a:p>
            <a:pPr marL="0" indent="0">
              <a:buNone/>
            </a:pPr>
            <a:r>
              <a:rPr lang="en-GB" sz="2400" b="1" i="1" u="sng" dirty="0"/>
              <a:t>CT</a:t>
            </a:r>
            <a:r>
              <a:rPr lang="en-GB" dirty="0"/>
              <a:t>: The most sensitive technique </a:t>
            </a:r>
          </a:p>
          <a:p>
            <a:pPr marL="0" indent="0">
              <a:buNone/>
            </a:pPr>
            <a:endParaRPr lang="en-GB" dirty="0"/>
          </a:p>
          <a:p>
            <a:pPr marL="0" indent="0">
              <a:buNone/>
            </a:pPr>
            <a:endParaRPr lang="en-GB" dirty="0"/>
          </a:p>
        </p:txBody>
      </p:sp>
      <p:pic>
        <p:nvPicPr>
          <p:cNvPr id="5" name="Picture 5">
            <a:extLst>
              <a:ext uri="{FF2B5EF4-FFF2-40B4-BE49-F238E27FC236}">
                <a16:creationId xmlns:a16="http://schemas.microsoft.com/office/drawing/2014/main" id="{D52D260F-85FC-9145-88B9-8D1679D92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195" y="103192"/>
            <a:ext cx="4882805" cy="4036190"/>
          </a:xfrm>
          <a:prstGeom prst="rect">
            <a:avLst/>
          </a:prstGeom>
        </p:spPr>
      </p:pic>
      <p:pic>
        <p:nvPicPr>
          <p:cNvPr id="6" name="Picture 5">
            <a:extLst>
              <a:ext uri="{FF2B5EF4-FFF2-40B4-BE49-F238E27FC236}">
                <a16:creationId xmlns:a16="http://schemas.microsoft.com/office/drawing/2014/main" id="{70FD87DE-6AFF-4863-AC6F-6703FB0F9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9195" y="4139382"/>
            <a:ext cx="4893398" cy="2718618"/>
          </a:xfrm>
          <a:prstGeom prst="rect">
            <a:avLst/>
          </a:prstGeom>
        </p:spPr>
      </p:pic>
    </p:spTree>
    <p:extLst>
      <p:ext uri="{BB962C8B-B14F-4D97-AF65-F5344CB8AC3E}">
        <p14:creationId xmlns:p14="http://schemas.microsoft.com/office/powerpoint/2010/main" val="1773905249"/>
      </p:ext>
    </p:extLst>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1186</Words>
  <Application>Microsoft Office PowerPoint</Application>
  <PresentationFormat>Widescreen</PresentationFormat>
  <Paragraphs>107</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BlinkMacSystemFont</vt:lpstr>
      <vt:lpstr>Calibri</vt:lpstr>
      <vt:lpstr>Franklin Gothic Book</vt:lpstr>
      <vt:lpstr>Wingdings</vt:lpstr>
      <vt:lpstr>TF10001025</vt:lpstr>
      <vt:lpstr>Ascites </vt:lpstr>
      <vt:lpstr>Ascites</vt:lpstr>
      <vt:lpstr>Feature of ascites </vt:lpstr>
      <vt:lpstr>PowerPoint Presentation</vt:lpstr>
      <vt:lpstr>Causes: </vt:lpstr>
      <vt:lpstr>Splanchnic vasodilation is thought to be main factor leading to ascites in cirrhosis. This is mediated by vasodilators ( nitric  oxide) that are released when portal hypertension causes shunting of blood into the systemic circulation. This lead to fall systemic arterial pressure  this leade to activation renin-angiotensin with secondary aldosteronism Increased sympathetic nervous activity and atrial natriuretic hormone secretion </vt:lpstr>
      <vt:lpstr>PowerPoint Presentation</vt:lpstr>
      <vt:lpstr>Physical examination </vt:lpstr>
      <vt:lpstr>Investigation </vt:lpstr>
      <vt:lpstr>Fluid analysis  </vt:lpstr>
      <vt:lpstr>Management</vt:lpstr>
      <vt:lpstr>Sodium and water restriction</vt:lpstr>
      <vt:lpstr>PowerPoint Presentation</vt:lpstr>
      <vt:lpstr>Diuretics</vt:lpstr>
      <vt:lpstr>Paracentesis</vt:lpstr>
      <vt:lpstr>Complications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Ascites</dc:title>
  <dc:creator>halaalaween735@gmail.com</dc:creator>
  <cp:lastModifiedBy>نبال العميريين</cp:lastModifiedBy>
  <cp:revision>25</cp:revision>
  <dcterms:created xsi:type="dcterms:W3CDTF">2020-11-12T22:23:02Z</dcterms:created>
  <dcterms:modified xsi:type="dcterms:W3CDTF">2020-12-01T21:35:03Z</dcterms:modified>
</cp:coreProperties>
</file>