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3"/>
    <p:sldId id="318" r:id="rId4"/>
    <p:sldId id="258" r:id="rId5"/>
    <p:sldId id="277" r:id="rId6"/>
    <p:sldId id="292" r:id="rId7"/>
    <p:sldId id="278" r:id="rId8"/>
    <p:sldId id="322" r:id="rId9"/>
    <p:sldId id="293" r:id="rId10"/>
    <p:sldId id="294" r:id="rId11"/>
    <p:sldId id="295" r:id="rId12"/>
    <p:sldId id="319" r:id="rId13"/>
    <p:sldId id="320" r:id="rId14"/>
    <p:sldId id="259" r:id="rId15"/>
    <p:sldId id="279" r:id="rId16"/>
    <p:sldId id="280" r:id="rId17"/>
    <p:sldId id="281" r:id="rId18"/>
    <p:sldId id="283" r:id="rId19"/>
    <p:sldId id="346" r:id="rId20"/>
    <p:sldId id="284" r:id="rId21"/>
    <p:sldId id="347" r:id="rId22"/>
    <p:sldId id="348" r:id="rId23"/>
    <p:sldId id="349" r:id="rId24"/>
    <p:sldId id="350" r:id="rId25"/>
    <p:sldId id="351" r:id="rId26"/>
    <p:sldId id="268" r:id="rId27"/>
    <p:sldId id="314" r:id="rId28"/>
    <p:sldId id="311" r:id="rId29"/>
    <p:sldId id="313" r:id="rId30"/>
    <p:sldId id="312" r:id="rId31"/>
    <p:sldId id="282" r:id="rId32"/>
    <p:sldId id="285" r:id="rId33"/>
    <p:sldId id="371" r:id="rId34"/>
    <p:sldId id="374" r:id="rId35"/>
    <p:sldId id="372" r:id="rId36"/>
    <p:sldId id="373" r:id="rId37"/>
    <p:sldId id="286" r:id="rId38"/>
    <p:sldId id="287" r:id="rId39"/>
    <p:sldId id="288" r:id="rId40"/>
    <p:sldId id="289" r:id="rId41"/>
    <p:sldId id="352" r:id="rId42"/>
    <p:sldId id="353" r:id="rId43"/>
    <p:sldId id="354" r:id="rId44"/>
    <p:sldId id="355" r:id="rId45"/>
    <p:sldId id="356" r:id="rId47"/>
    <p:sldId id="357" r:id="rId48"/>
    <p:sldId id="35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FE0725-30D2-4A9F-8AA1-CF118BB10E4A}">
          <p14:sldIdLst>
            <p14:sldId id="256"/>
          </p14:sldIdLst>
        </p14:section>
        <p14:section name="menstrual cycle" id="{77A8E6F0-D032-4403-B509-CD2554206999}">
          <p14:sldIdLst>
            <p14:sldId id="318"/>
          </p14:sldIdLst>
        </p14:section>
        <p14:section name="Ammenorrhea" id="{D9A9444F-F955-4AD8-A180-22E15228BD5B}">
          <p14:sldIdLst>
            <p14:sldId id="258"/>
            <p14:sldId id="277"/>
            <p14:sldId id="292"/>
            <p14:sldId id="278"/>
            <p14:sldId id="322"/>
            <p14:sldId id="293"/>
            <p14:sldId id="294"/>
            <p14:sldId id="295"/>
            <p14:sldId id="319"/>
            <p14:sldId id="320"/>
          </p14:sldIdLst>
        </p14:section>
        <p14:section name="Contraseptives " id="{7295C392-2BE7-43B3-86E1-CC7F8E8BF9C3}">
          <p14:sldIdLst>
            <p14:sldId id="259"/>
            <p14:sldId id="279"/>
            <p14:sldId id="280"/>
            <p14:sldId id="281"/>
            <p14:sldId id="283"/>
            <p14:sldId id="346"/>
            <p14:sldId id="284"/>
            <p14:sldId id="347"/>
            <p14:sldId id="348"/>
            <p14:sldId id="349"/>
            <p14:sldId id="350"/>
            <p14:sldId id="351"/>
          </p14:sldIdLst>
        </p14:section>
        <p14:section name="Endometriosis" id="{56FFF55D-F44A-4DB3-8E3B-88F6575B3CB8}">
          <p14:sldIdLst>
            <p14:sldId id="268"/>
            <p14:sldId id="314"/>
            <p14:sldId id="311"/>
            <p14:sldId id="313"/>
            <p14:sldId id="312"/>
          </p14:sldIdLst>
        </p14:section>
        <p14:section name="PCOS" id="{2D8A8EF4-DA7D-4868-88B9-92EC73B309EF}">
          <p14:sldIdLst>
            <p14:sldId id="282"/>
            <p14:sldId id="285"/>
            <p14:sldId id="371"/>
            <p14:sldId id="374"/>
            <p14:sldId id="372"/>
            <p14:sldId id="373"/>
          </p14:sldIdLst>
        </p14:section>
        <p14:section name="Infertility" id="{87100091-7FC6-4316-807A-1277CE53EC2D}">
          <p14:sldIdLst>
            <p14:sldId id="286"/>
            <p14:sldId id="287"/>
            <p14:sldId id="288"/>
            <p14:sldId id="289"/>
            <p14:sldId id="352"/>
            <p14:sldId id="353"/>
            <p14:sldId id="354"/>
            <p14:sldId id="355"/>
            <p14:sldId id="356"/>
            <p14:sldId id="357"/>
            <p14:sldId id="3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notesMaster" Target="notesMasters/notesMaster1.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hyperlink" Target="http://www.metrokc.gov/health/famplan/birthcontrol/patch-large.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altLang="en-US" dirty="0"/>
              <a:t>تجميع لمادة د عادل لامتحان ال </a:t>
            </a:r>
            <a:r>
              <a:rPr lang="en-US" altLang="en-US" dirty="0"/>
              <a:t>miniosce </a:t>
            </a:r>
            <a:endParaRPr lang="en-US" altLang="en-US" dirty="0"/>
          </a:p>
        </p:txBody>
      </p:sp>
      <p:sp>
        <p:nvSpPr>
          <p:cNvPr id="6" name="Rectangles 5"/>
          <p:cNvSpPr/>
          <p:nvPr/>
        </p:nvSpPr>
        <p:spPr>
          <a:xfrm>
            <a:off x="272415" y="3184525"/>
            <a:ext cx="3753485" cy="325628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altLang="ar-JO">
                <a:solidFill>
                  <a:schemeClr val="tx1"/>
                </a:solidFill>
              </a:rPr>
              <a:t>اسالة سنوات</a:t>
            </a:r>
            <a:endParaRPr lang="ar-JO" altLang="ar-JO">
              <a:solidFill>
                <a:schemeClr val="tx1"/>
              </a:solidFill>
            </a:endParaRPr>
          </a:p>
        </p:txBody>
      </p:sp>
      <p:sp>
        <p:nvSpPr>
          <p:cNvPr id="3" name="Rectangles 2"/>
          <p:cNvSpPr/>
          <p:nvPr/>
        </p:nvSpPr>
        <p:spPr>
          <a:xfrm>
            <a:off x="8067675" y="3184525"/>
            <a:ext cx="3753485" cy="325628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altLang="ar-JO">
                <a:solidFill>
                  <a:schemeClr val="tx1"/>
                </a:solidFill>
              </a:rPr>
              <a:t>اسالة من عندنا</a:t>
            </a:r>
            <a:endParaRPr lang="ar-JO" altLang="ar-JO">
              <a:solidFill>
                <a:schemeClr val="tx1"/>
              </a:solidFill>
            </a:endParaRPr>
          </a:p>
          <a:p>
            <a:pPr algn="ctr"/>
            <a:r>
              <a:rPr lang="ar-JO" altLang="ar-JO">
                <a:solidFill>
                  <a:schemeClr val="tx1"/>
                </a:solidFill>
              </a:rPr>
              <a:t>نفس نمط اسالة السنوات من السلايدات</a:t>
            </a:r>
            <a:endParaRPr lang="ar-JO" altLang="ar-JO">
              <a:solidFill>
                <a:schemeClr val="tx1"/>
              </a:solidFill>
            </a:endParaRPr>
          </a:p>
        </p:txBody>
      </p:sp>
      <p:sp>
        <p:nvSpPr>
          <p:cNvPr id="4" name="Text Box 3"/>
          <p:cNvSpPr txBox="1"/>
          <p:nvPr/>
        </p:nvSpPr>
        <p:spPr>
          <a:xfrm>
            <a:off x="4101465" y="3804920"/>
            <a:ext cx="3890645" cy="2306955"/>
          </a:xfrm>
          <a:prstGeom prst="rect">
            <a:avLst/>
          </a:prstGeom>
          <a:noFill/>
        </p:spPr>
        <p:txBody>
          <a:bodyPr wrap="square" rtlCol="0" anchor="t">
            <a:spAutoFit/>
          </a:bodyPr>
          <a:p>
            <a:pPr algn="ctr" rtl="1"/>
            <a:r>
              <a:rPr lang="ar-JO" altLang="en-US" sz="36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sym typeface="+mn-ea"/>
              </a:rPr>
              <a:t>اعداد محمد هاشم و اسيل عدنان</a:t>
            </a:r>
            <a:endParaRPr lang="en-US" altLang="ar-JO" sz="36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sym typeface="+mn-ea"/>
            </a:endParaRPr>
          </a:p>
          <a:p>
            <a:pPr algn="ctr" rtl="1"/>
            <a:r>
              <a:rPr lang="en-US" altLang="ar-JO" sz="36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sym typeface="+mn-ea"/>
              </a:rPr>
              <a:t>to study this file  play the presentation and do it a qustion at a time </a:t>
            </a:r>
            <a:endParaRPr lang="en-US" altLang="ar-JO" sz="36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3600" dirty="0"/>
              <a:t>Q: Secondary amenorrhoea </a:t>
            </a:r>
            <a:endParaRPr lang="en-US" sz="3600" dirty="0"/>
          </a:p>
        </p:txBody>
      </p:sp>
      <p:sp>
        <p:nvSpPr>
          <p:cNvPr id="5" name="مربع نص 4"/>
          <p:cNvSpPr txBox="1"/>
          <p:nvPr/>
        </p:nvSpPr>
        <p:spPr>
          <a:xfrm>
            <a:off x="424180" y="1591945"/>
            <a:ext cx="6618605" cy="2245360"/>
          </a:xfrm>
          <a:prstGeom prst="rect">
            <a:avLst/>
          </a:prstGeom>
          <a:noFill/>
        </p:spPr>
        <p:txBody>
          <a:bodyPr wrap="square" rtlCol="0">
            <a:spAutoFit/>
          </a:bodyPr>
          <a:lstStyle/>
          <a:p>
            <a:pPr algn="l"/>
            <a:r>
              <a:rPr lang="en-US" sz="2800" dirty="0"/>
              <a:t>Most propabe cause: </a:t>
            </a:r>
            <a:r>
              <a:rPr lang="en-US" sz="2800" kern="0" noProof="0" dirty="0">
                <a:ln>
                  <a:noFill/>
                </a:ln>
                <a:solidFill>
                  <a:schemeClr val="tx2"/>
                </a:solidFill>
                <a:effectLst>
                  <a:outerShdw blurRad="38100" dist="38100" dir="2700000" algn="tl">
                    <a:srgbClr val="000000"/>
                  </a:outerShdw>
                </a:effectLst>
                <a:uLnTx/>
                <a:uFillTx/>
                <a:latin typeface="Arial Narrow" panose="020B0606020202030204" pitchFamily="34" charset="0"/>
                <a:ea typeface="+mj-ea"/>
                <a:cs typeface="+mj-cs"/>
                <a:sym typeface="+mn-ea"/>
              </a:rPr>
              <a:t>Anorexia Nervosa</a:t>
            </a:r>
            <a:endParaRPr kumimoji="0" lang="en-US" sz="28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a:p>
            <a:pPr algn="l"/>
            <a:br>
              <a:rPr lang="en-US" sz="2800" dirty="0"/>
            </a:br>
            <a:br>
              <a:rPr lang="en-US" sz="2800" dirty="0"/>
            </a:br>
            <a:r>
              <a:rPr lang="en-US" altLang="ar-SA" sz="2800" dirty="0">
                <a:effectLst/>
                <a:sym typeface="+mn-ea"/>
              </a:rPr>
              <a:t> regular menstrual cycle is unlikely to occur </a:t>
            </a:r>
            <a:r>
              <a:rPr lang="en-US" sz="2800" dirty="0"/>
              <a:t>at what cut of point : BMI of 19</a:t>
            </a:r>
            <a:endParaRPr lang="en-US" sz="2800" dirty="0"/>
          </a:p>
        </p:txBody>
      </p:sp>
      <p:sp>
        <p:nvSpPr>
          <p:cNvPr id="7" name="Rectangles 6"/>
          <p:cNvSpPr/>
          <p:nvPr/>
        </p:nvSpPr>
        <p:spPr>
          <a:xfrm>
            <a:off x="3575050" y="1591945"/>
            <a:ext cx="5888990" cy="626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3575050" y="3302635"/>
            <a:ext cx="5888990" cy="626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1"/>
          <a:stretch>
            <a:fillRect/>
          </a:stretch>
        </p:blipFill>
        <p:spPr>
          <a:xfrm>
            <a:off x="8897620" y="365125"/>
            <a:ext cx="3039110" cy="6339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3600" dirty="0"/>
              <a:t>Q: </a:t>
            </a:r>
            <a:endParaRPr lang="en-US" sz="3600" dirty="0"/>
          </a:p>
        </p:txBody>
      </p:sp>
      <p:sp>
        <p:nvSpPr>
          <p:cNvPr id="5" name="مربع نص 4"/>
          <p:cNvSpPr txBox="1"/>
          <p:nvPr/>
        </p:nvSpPr>
        <p:spPr>
          <a:xfrm>
            <a:off x="272415" y="1561465"/>
            <a:ext cx="5494020" cy="3538220"/>
          </a:xfrm>
          <a:prstGeom prst="rect">
            <a:avLst/>
          </a:prstGeom>
          <a:noFill/>
        </p:spPr>
        <p:txBody>
          <a:bodyPr wrap="square" rtlCol="0">
            <a:spAutoFit/>
          </a:bodyPr>
          <a:lstStyle/>
          <a:p>
            <a:pPr algn="l"/>
            <a:r>
              <a:rPr lang="en-US" sz="2800" dirty="0"/>
              <a:t>what is this phenomina called : Ambiguous external genitalia </a:t>
            </a:r>
            <a:br>
              <a:rPr lang="en-US" sz="2800" dirty="0"/>
            </a:br>
            <a:r>
              <a:rPr lang="en-US" sz="2800" dirty="0"/>
              <a:t> </a:t>
            </a:r>
            <a:endParaRPr lang="en-US" sz="2800" dirty="0"/>
          </a:p>
          <a:p>
            <a:pPr algn="l"/>
            <a:r>
              <a:rPr lang="en-US" sz="2800" dirty="0"/>
              <a:t>Possible causes :</a:t>
            </a:r>
            <a:endParaRPr lang="en-US" sz="2800" dirty="0"/>
          </a:p>
          <a:p>
            <a:pPr marL="514350" indent="-514350" algn="l">
              <a:buAutoNum type="arabicPeriod"/>
            </a:pPr>
            <a:r>
              <a:rPr lang="en-US" sz="2800" dirty="0"/>
              <a:t>Congenital adrenal hyperplasia </a:t>
            </a:r>
            <a:endParaRPr lang="en-US" sz="2800" dirty="0"/>
          </a:p>
          <a:p>
            <a:pPr marL="514350" indent="-514350" algn="l">
              <a:buAutoNum type="arabicPeriod"/>
            </a:pPr>
            <a:r>
              <a:rPr lang="en-US" sz="2800" dirty="0"/>
              <a:t>Androgen-secreting tumor </a:t>
            </a:r>
            <a:endParaRPr lang="en-US" sz="2800" dirty="0"/>
          </a:p>
          <a:p>
            <a:pPr marL="514350" indent="-514350" algn="l">
              <a:buAutoNum type="arabicPeriod"/>
            </a:pPr>
            <a:r>
              <a:rPr lang="en-US" sz="2800" dirty="0"/>
              <a:t>5-Alpha-reductase deficiency </a:t>
            </a:r>
            <a:endParaRPr lang="en-US" sz="2800" dirty="0"/>
          </a:p>
          <a:p>
            <a:pPr marL="514350" indent="-514350" algn="l"/>
            <a:endParaRPr lang="en-US" sz="2800" dirty="0"/>
          </a:p>
        </p:txBody>
      </p:sp>
      <p:sp>
        <p:nvSpPr>
          <p:cNvPr id="7" name="Rectangles 6"/>
          <p:cNvSpPr/>
          <p:nvPr/>
        </p:nvSpPr>
        <p:spPr>
          <a:xfrm>
            <a:off x="272415" y="2105025"/>
            <a:ext cx="5888990" cy="626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idx="1"/>
          </p:nvPr>
        </p:nvPicPr>
        <p:blipFill>
          <a:blip r:embed="rId1"/>
          <a:stretch>
            <a:fillRect/>
          </a:stretch>
        </p:blipFill>
        <p:spPr>
          <a:xfrm>
            <a:off x="5887720" y="273050"/>
            <a:ext cx="6120765" cy="3773805"/>
          </a:xfrm>
          <a:prstGeom prst="rect">
            <a:avLst/>
          </a:prstGeom>
        </p:spPr>
      </p:pic>
      <p:sp>
        <p:nvSpPr>
          <p:cNvPr id="10" name="Rectangles 9"/>
          <p:cNvSpPr/>
          <p:nvPr/>
        </p:nvSpPr>
        <p:spPr>
          <a:xfrm>
            <a:off x="653415" y="3246120"/>
            <a:ext cx="4864100" cy="1852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3600" dirty="0"/>
              <a:t>Q: </a:t>
            </a:r>
            <a:endParaRPr lang="en-US" sz="3600" dirty="0"/>
          </a:p>
        </p:txBody>
      </p:sp>
      <p:sp>
        <p:nvSpPr>
          <p:cNvPr id="5" name="مربع نص 4"/>
          <p:cNvSpPr txBox="1"/>
          <p:nvPr/>
        </p:nvSpPr>
        <p:spPr>
          <a:xfrm>
            <a:off x="272415" y="1561465"/>
            <a:ext cx="6254115" cy="3969385"/>
          </a:xfrm>
          <a:prstGeom prst="rect">
            <a:avLst/>
          </a:prstGeom>
          <a:noFill/>
        </p:spPr>
        <p:txBody>
          <a:bodyPr wrap="square" rtlCol="0">
            <a:spAutoFit/>
          </a:bodyPr>
          <a:lstStyle/>
          <a:p>
            <a:pPr algn="l"/>
            <a:r>
              <a:rPr lang="en-US" sz="2800" dirty="0"/>
              <a:t>what is this phenomina called : </a:t>
            </a:r>
            <a:endParaRPr lang="en-US" sz="2800" dirty="0"/>
          </a:p>
          <a:p>
            <a:pPr algn="l"/>
            <a:r>
              <a:rPr lang="en-US" sz="2800" dirty="0"/>
              <a:t>Gonadal dysgenesis (the gonads here are only a small streak)</a:t>
            </a:r>
            <a:br>
              <a:rPr lang="en-US" sz="2800" dirty="0"/>
            </a:br>
            <a:r>
              <a:rPr lang="en-US" sz="2800" dirty="0"/>
              <a:t> </a:t>
            </a:r>
            <a:endParaRPr lang="en-US" sz="2800" dirty="0"/>
          </a:p>
          <a:p>
            <a:pPr marL="514350" indent="-514350" algn="l"/>
            <a:r>
              <a:rPr lang="en-US" sz="2800" dirty="0"/>
              <a:t>next lab test and why use this test : </a:t>
            </a:r>
            <a:endParaRPr lang="en-US" sz="2800" dirty="0"/>
          </a:p>
          <a:p>
            <a:pPr marL="514350" indent="-514350" algn="l"/>
            <a:r>
              <a:rPr lang="en-US" sz="2800" dirty="0"/>
              <a:t>Karyotyping for the gonads because If there Y chromosome (Mixed gonadal dygenesis) do gonadectomy because of high risk of malignancy</a:t>
            </a:r>
            <a:endParaRPr lang="en-US" sz="2800" dirty="0"/>
          </a:p>
        </p:txBody>
      </p:sp>
      <p:sp>
        <p:nvSpPr>
          <p:cNvPr id="7" name="Rectangles 6"/>
          <p:cNvSpPr/>
          <p:nvPr/>
        </p:nvSpPr>
        <p:spPr>
          <a:xfrm>
            <a:off x="349250" y="2040890"/>
            <a:ext cx="5888990" cy="869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7" name="Picture 2" descr="gonadal dysgenesis 2"/>
          <p:cNvPicPr>
            <a:picLocks noGrp="1" noChangeAspect="1"/>
          </p:cNvPicPr>
          <p:nvPr>
            <p:ph sz="half" idx="2"/>
          </p:nvPr>
        </p:nvPicPr>
        <p:blipFill>
          <a:blip r:embed="rId1"/>
          <a:stretch>
            <a:fillRect/>
          </a:stretch>
        </p:blipFill>
        <p:spPr>
          <a:xfrm>
            <a:off x="7526338" y="365125"/>
            <a:ext cx="4248150" cy="4824413"/>
          </a:xfrm>
        </p:spPr>
      </p:pic>
      <p:sp>
        <p:nvSpPr>
          <p:cNvPr id="4" name="Rectangles 3"/>
          <p:cNvSpPr/>
          <p:nvPr/>
        </p:nvSpPr>
        <p:spPr>
          <a:xfrm>
            <a:off x="212090" y="3689350"/>
            <a:ext cx="6162675" cy="1840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2800" dirty="0"/>
              <a:t>Q2 what is in the pic </a:t>
            </a:r>
            <a:br>
              <a:rPr lang="en-US" sz="2800" dirty="0"/>
            </a:br>
            <a:r>
              <a:rPr lang="en-US" sz="2800" dirty="0"/>
              <a:t>answer : </a:t>
            </a:r>
            <a:r>
              <a:rPr lang="en-US" sz="2800" dirty="0" err="1"/>
              <a:t>levonogesrel</a:t>
            </a:r>
            <a:r>
              <a:rPr lang="en-US" sz="2800" dirty="0"/>
              <a:t> </a:t>
            </a:r>
            <a:endParaRPr lang="en-US" sz="2800" dirty="0"/>
          </a:p>
        </p:txBody>
      </p:sp>
      <p:pic>
        <p:nvPicPr>
          <p:cNvPr id="102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7056107" y="1962694"/>
            <a:ext cx="5135893" cy="486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s 6"/>
          <p:cNvSpPr/>
          <p:nvPr/>
        </p:nvSpPr>
        <p:spPr>
          <a:xfrm>
            <a:off x="2192020" y="1047750"/>
            <a:ext cx="4531995" cy="775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0"/>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a:t>
            </a:r>
            <a:endParaRPr lang="en-US" dirty="0"/>
          </a:p>
        </p:txBody>
      </p:sp>
      <p:sp>
        <p:nvSpPr>
          <p:cNvPr id="3" name="Content Placeholder 2"/>
          <p:cNvSpPr>
            <a:spLocks noGrp="1"/>
          </p:cNvSpPr>
          <p:nvPr>
            <p:ph idx="1"/>
          </p:nvPr>
        </p:nvSpPr>
        <p:spPr/>
        <p:txBody>
          <a:bodyPr>
            <a:normAutofit/>
          </a:bodyPr>
          <a:lstStyle/>
          <a:p>
            <a:pPr marL="0" indent="0" algn="l" rtl="0">
              <a:buNone/>
            </a:pPr>
            <a:r>
              <a:rPr lang="en-US" dirty="0"/>
              <a:t>1-What's the name of this</a:t>
            </a:r>
            <a:endParaRPr lang="en-US" dirty="0"/>
          </a:p>
          <a:p>
            <a:pPr marL="0" indent="0" algn="l" rtl="0">
              <a:buNone/>
            </a:pPr>
            <a:r>
              <a:rPr lang="en-US" dirty="0"/>
              <a:t> contraceptive method</a:t>
            </a:r>
            <a:endParaRPr lang="en-US" dirty="0"/>
          </a:p>
          <a:p>
            <a:pPr algn="l" rtl="0">
              <a:buNone/>
            </a:pPr>
            <a:r>
              <a:rPr lang="en-US" dirty="0">
                <a:solidFill>
                  <a:srgbClr val="FF0000"/>
                </a:solidFill>
              </a:rPr>
              <a:t> </a:t>
            </a:r>
            <a:r>
              <a:rPr lang="en-GB" altLang="en-US" dirty="0">
                <a:solidFill>
                  <a:srgbClr val="FF0000"/>
                </a:solidFill>
              </a:rPr>
              <a:t>It is an </a:t>
            </a:r>
            <a:r>
              <a:rPr lang="en-GB" altLang="en-US" dirty="0" err="1">
                <a:solidFill>
                  <a:srgbClr val="FF0000"/>
                </a:solidFill>
              </a:rPr>
              <a:t>injectable</a:t>
            </a:r>
            <a:r>
              <a:rPr lang="en-GB" altLang="en-US" dirty="0">
                <a:solidFill>
                  <a:srgbClr val="FF0000"/>
                </a:solidFill>
              </a:rPr>
              <a:t> contraceptive (IM)</a:t>
            </a:r>
            <a:endParaRPr lang="en-US" dirty="0">
              <a:solidFill>
                <a:srgbClr val="FF0000"/>
              </a:solidFill>
            </a:endParaRPr>
          </a:p>
          <a:p>
            <a:pPr marL="0" indent="0" algn="l" rtl="0">
              <a:buNone/>
            </a:pPr>
            <a:r>
              <a:rPr lang="en-US" dirty="0"/>
              <a:t>2-What the scientific name?</a:t>
            </a:r>
            <a:endParaRPr lang="en-US" dirty="0"/>
          </a:p>
          <a:p>
            <a:pPr algn="l" rtl="0">
              <a:buNone/>
            </a:pPr>
            <a:r>
              <a:rPr lang="en-GB" altLang="en-US" dirty="0">
                <a:solidFill>
                  <a:srgbClr val="FF0000"/>
                </a:solidFill>
              </a:rPr>
              <a:t>Depot medroxyprogesterone acetate (</a:t>
            </a:r>
            <a:r>
              <a:rPr lang="en-GB" altLang="en-US" dirty="0" err="1">
                <a:solidFill>
                  <a:srgbClr val="FF0000"/>
                </a:solidFill>
              </a:rPr>
              <a:t>DMPA,Depo</a:t>
            </a:r>
            <a:r>
              <a:rPr lang="en-GB" altLang="en-US" dirty="0">
                <a:solidFill>
                  <a:srgbClr val="FF0000"/>
                </a:solidFill>
              </a:rPr>
              <a:t>-Provera </a:t>
            </a:r>
            <a:r>
              <a:rPr lang="ar-JO" altLang="en-US" dirty="0">
                <a:solidFill>
                  <a:srgbClr val="FF0000"/>
                </a:solidFill>
              </a:rPr>
              <a:t>طبعا ما كان موجود اسمه بالصورة  زي اللي فوق</a:t>
            </a:r>
            <a:endParaRPr lang="en-US" altLang="en-US" dirty="0">
              <a:solidFill>
                <a:srgbClr val="FF0000"/>
              </a:solidFill>
            </a:endParaRPr>
          </a:p>
          <a:p>
            <a:pPr algn="l" rtl="0">
              <a:buNone/>
            </a:pPr>
            <a:r>
              <a:rPr lang="en-US" dirty="0"/>
              <a:t>3-What route of </a:t>
            </a:r>
            <a:r>
              <a:rPr lang="en-US" dirty="0" err="1"/>
              <a:t>administratin</a:t>
            </a:r>
            <a:r>
              <a:rPr lang="en-US" dirty="0"/>
              <a:t> ?</a:t>
            </a:r>
            <a:endParaRPr lang="en-US" dirty="0"/>
          </a:p>
          <a:p>
            <a:pPr algn="l" rtl="0">
              <a:buNone/>
            </a:pPr>
            <a:r>
              <a:rPr lang="en-US" dirty="0">
                <a:solidFill>
                  <a:srgbClr val="FF0000"/>
                </a:solidFill>
              </a:rPr>
              <a:t>Deep </a:t>
            </a:r>
            <a:r>
              <a:rPr lang="en-US" dirty="0" err="1">
                <a:solidFill>
                  <a:srgbClr val="FF0000"/>
                </a:solidFill>
              </a:rPr>
              <a:t>intramascular</a:t>
            </a:r>
            <a:endParaRPr lang="en-US" dirty="0">
              <a:solidFill>
                <a:srgbClr val="FF0000"/>
              </a:solidFill>
            </a:endParaRPr>
          </a:p>
          <a:p>
            <a:pPr algn="l" rtl="0">
              <a:buNone/>
            </a:pPr>
            <a:endParaRPr lang="en-GB" altLang="en-US" dirty="0">
              <a:solidFill>
                <a:srgbClr val="FF0000"/>
              </a:solidFill>
            </a:endParaRPr>
          </a:p>
          <a:p>
            <a:pPr algn="l" rtl="0">
              <a:buNone/>
            </a:pPr>
            <a:endParaRPr lang="en-GB" altLang="en-US" dirty="0">
              <a:solidFill>
                <a:srgbClr val="FF0000"/>
              </a:solidFill>
            </a:endParaRPr>
          </a:p>
          <a:p>
            <a:pPr algn="l" rtl="0"/>
            <a:endParaRPr lang="ar-JO" dirty="0"/>
          </a:p>
        </p:txBody>
      </p:sp>
      <p:pic>
        <p:nvPicPr>
          <p:cNvPr id="4" name="Picture 2" descr="ÙØªÙØ¬Ø© Ø¨Ø­Ø« Ø§ÙØµÙØ± Ø¹Ù âªcontraceptive injectionâ¬â"/>
          <p:cNvPicPr>
            <a:picLocks noChangeAspect="1" noChangeArrowheads="1"/>
          </p:cNvPicPr>
          <p:nvPr/>
        </p:nvPicPr>
        <p:blipFill>
          <a:blip r:embed="rId1"/>
          <a:srcRect/>
          <a:stretch>
            <a:fillRect/>
          </a:stretch>
        </p:blipFill>
        <p:spPr bwMode="auto">
          <a:xfrm>
            <a:off x="7402376" y="0"/>
            <a:ext cx="4789625" cy="2636912"/>
          </a:xfrm>
          <a:prstGeom prst="rect">
            <a:avLst/>
          </a:prstGeom>
          <a:noFill/>
        </p:spPr>
      </p:pic>
      <p:sp>
        <p:nvSpPr>
          <p:cNvPr id="5" name="Rectangles 4"/>
          <p:cNvSpPr/>
          <p:nvPr/>
        </p:nvSpPr>
        <p:spPr>
          <a:xfrm>
            <a:off x="838200" y="2819400"/>
            <a:ext cx="9761220" cy="541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648335" y="3854450"/>
            <a:ext cx="10353040" cy="867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765175" y="5363845"/>
            <a:ext cx="9761220" cy="541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9525" y="0"/>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l" rtl="0">
              <a:buNone/>
            </a:pPr>
            <a:r>
              <a:rPr lang="en-US" dirty="0"/>
              <a:t>4-Name 3 benefits of this?</a:t>
            </a:r>
            <a:endParaRPr lang="en-US" dirty="0"/>
          </a:p>
          <a:p>
            <a:pPr algn="l" rtl="0"/>
            <a:r>
              <a:rPr lang="en-US" dirty="0">
                <a:solidFill>
                  <a:srgbClr val="FF0000"/>
                </a:solidFill>
              </a:rPr>
              <a:t>It's not affected by other medicines.</a:t>
            </a:r>
            <a:endParaRPr lang="en-US" dirty="0">
              <a:solidFill>
                <a:srgbClr val="FF0000"/>
              </a:solidFill>
            </a:endParaRPr>
          </a:p>
          <a:p>
            <a:pPr algn="l" rtl="0"/>
            <a:r>
              <a:rPr lang="en-US" dirty="0">
                <a:solidFill>
                  <a:srgbClr val="FF0000"/>
                </a:solidFill>
              </a:rPr>
              <a:t>Doesn't require daily action.</a:t>
            </a:r>
            <a:br>
              <a:rPr lang="en-US" dirty="0"/>
            </a:br>
            <a:r>
              <a:rPr lang="en-US" dirty="0">
                <a:solidFill>
                  <a:srgbClr val="FF0000"/>
                </a:solidFill>
              </a:rPr>
              <a:t>Decreases menstrual cramps and pain</a:t>
            </a:r>
            <a:r>
              <a:rPr lang="en-US" dirty="0"/>
              <a:t>.</a:t>
            </a:r>
            <a:endParaRPr lang="en-US" dirty="0"/>
          </a:p>
          <a:p>
            <a:pPr marL="0" indent="0" algn="l" rtl="0">
              <a:buNone/>
            </a:pPr>
            <a:r>
              <a:rPr lang="en-US" dirty="0"/>
              <a:t>5-How to tell patient how to use it? and what time to take it ?</a:t>
            </a:r>
            <a:endParaRPr lang="en-US" dirty="0"/>
          </a:p>
          <a:p>
            <a:pPr algn="l" rtl="0">
              <a:buNone/>
            </a:pPr>
            <a:r>
              <a:rPr lang="en-GB" altLang="en-US" dirty="0">
                <a:solidFill>
                  <a:srgbClr val="FF0000"/>
                </a:solidFill>
              </a:rPr>
              <a:t>The 1</a:t>
            </a:r>
            <a:r>
              <a:rPr lang="en-GB" altLang="en-US" baseline="30000" dirty="0">
                <a:solidFill>
                  <a:srgbClr val="FF0000"/>
                </a:solidFill>
              </a:rPr>
              <a:t>st</a:t>
            </a:r>
            <a:r>
              <a:rPr lang="en-GB" altLang="en-US" dirty="0">
                <a:solidFill>
                  <a:srgbClr val="FF0000"/>
                </a:solidFill>
              </a:rPr>
              <a:t> injection should be administered within five days after ‘ onset of menses . --- </a:t>
            </a:r>
            <a:endParaRPr lang="en-GB" altLang="en-US" dirty="0">
              <a:solidFill>
                <a:srgbClr val="FF0000"/>
              </a:solidFill>
            </a:endParaRPr>
          </a:p>
          <a:p>
            <a:pPr algn="l" rtl="0">
              <a:buNone/>
            </a:pPr>
            <a:r>
              <a:rPr lang="en-GB" altLang="en-US" dirty="0">
                <a:solidFill>
                  <a:srgbClr val="FF0000"/>
                </a:solidFill>
              </a:rPr>
              <a:t>Injections should be repeated every 3 months .</a:t>
            </a:r>
            <a:endParaRPr lang="en-GB" altLang="en-US" dirty="0">
              <a:solidFill>
                <a:srgbClr val="FF0000"/>
              </a:solidFill>
            </a:endParaRPr>
          </a:p>
          <a:p>
            <a:pPr algn="l" rtl="0"/>
            <a:endParaRPr lang="en-US" dirty="0"/>
          </a:p>
        </p:txBody>
      </p:sp>
      <p:sp>
        <p:nvSpPr>
          <p:cNvPr id="4" name="Rectangles 3"/>
          <p:cNvSpPr/>
          <p:nvPr/>
        </p:nvSpPr>
        <p:spPr>
          <a:xfrm>
            <a:off x="838200" y="2376805"/>
            <a:ext cx="9761220" cy="1342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389890" y="4179570"/>
            <a:ext cx="11321415" cy="17672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0"/>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11" y="357166"/>
            <a:ext cx="10972800" cy="6096170"/>
          </a:xfrm>
        </p:spPr>
        <p:txBody>
          <a:bodyPr>
            <a:normAutofit lnSpcReduction="10000"/>
          </a:bodyPr>
          <a:lstStyle/>
          <a:p>
            <a:pPr marL="0" indent="0" algn="l" rtl="0">
              <a:buNone/>
            </a:pPr>
            <a:r>
              <a:rPr lang="en-US" dirty="0"/>
              <a:t>6-Whats the MECHANISM of action </a:t>
            </a:r>
            <a:endParaRPr lang="en-US" dirty="0"/>
          </a:p>
          <a:p>
            <a:pPr algn="l" rtl="0"/>
            <a:r>
              <a:rPr lang="en-US" dirty="0">
                <a:solidFill>
                  <a:srgbClr val="FF0000"/>
                </a:solidFill>
              </a:rPr>
              <a:t>thickening the cervical mucus, thereby presenting a barrier for sperm penetration.</a:t>
            </a:r>
            <a:endParaRPr lang="en-US" dirty="0">
              <a:solidFill>
                <a:srgbClr val="FF0000"/>
              </a:solidFill>
            </a:endParaRPr>
          </a:p>
          <a:p>
            <a:pPr algn="l" rtl="0"/>
            <a:r>
              <a:rPr lang="en-US" dirty="0">
                <a:solidFill>
                  <a:srgbClr val="FF0000"/>
                </a:solidFill>
              </a:rPr>
              <a:t>changes to the </a:t>
            </a:r>
            <a:r>
              <a:rPr lang="en-US" dirty="0" err="1">
                <a:solidFill>
                  <a:srgbClr val="FF0000"/>
                </a:solidFill>
              </a:rPr>
              <a:t>endometrium</a:t>
            </a:r>
            <a:r>
              <a:rPr lang="en-US" dirty="0">
                <a:solidFill>
                  <a:srgbClr val="FF0000"/>
                </a:solidFill>
              </a:rPr>
              <a:t> make it an </a:t>
            </a:r>
            <a:r>
              <a:rPr lang="en-US" dirty="0" err="1">
                <a:solidFill>
                  <a:srgbClr val="FF0000"/>
                </a:solidFill>
              </a:rPr>
              <a:t>unfavourable</a:t>
            </a:r>
            <a:r>
              <a:rPr lang="en-US" dirty="0">
                <a:solidFill>
                  <a:srgbClr val="FF0000"/>
                </a:solidFill>
              </a:rPr>
              <a:t> environment for implantation</a:t>
            </a:r>
            <a:endParaRPr lang="en-US" dirty="0">
              <a:solidFill>
                <a:srgbClr val="FF0000"/>
              </a:solidFill>
            </a:endParaRPr>
          </a:p>
          <a:p>
            <a:pPr algn="l" rtl="0"/>
            <a:r>
              <a:rPr lang="en-US" dirty="0">
                <a:solidFill>
                  <a:srgbClr val="FF0000"/>
                </a:solidFill>
              </a:rPr>
              <a:t>prevent pregnancy by the inhibition of ovulation </a:t>
            </a:r>
            <a:r>
              <a:rPr lang="en-US" dirty="0">
                <a:solidFill>
                  <a:srgbClr val="00B050"/>
                </a:solidFill>
              </a:rPr>
              <a:t>weak effect</a:t>
            </a:r>
            <a:endParaRPr lang="en-US" dirty="0">
              <a:solidFill>
                <a:srgbClr val="00B050"/>
              </a:solidFill>
            </a:endParaRPr>
          </a:p>
          <a:p>
            <a:pPr algn="l" rtl="0"/>
            <a:endParaRPr lang="en-US" dirty="0"/>
          </a:p>
          <a:p>
            <a:pPr marL="0" indent="0" algn="l" rtl="0">
              <a:buNone/>
            </a:pPr>
            <a:r>
              <a:rPr lang="en-US" dirty="0"/>
              <a:t>7-If women want to get pregnant can she ? Why?</a:t>
            </a:r>
            <a:endParaRPr lang="en-US" dirty="0"/>
          </a:p>
          <a:p>
            <a:pPr marL="0" indent="0" algn="l" rtl="0">
              <a:buNone/>
            </a:pPr>
            <a:r>
              <a:rPr lang="en-US" sz="2200" dirty="0">
                <a:solidFill>
                  <a:srgbClr val="FF0000"/>
                </a:solidFill>
                <a:ea typeface="MS PGothic" panose="020B0600070205080204" pitchFamily="34" charset="-128"/>
              </a:rPr>
              <a:t>After stopping</a:t>
            </a:r>
            <a:r>
              <a:rPr lang="en-US" sz="2200" dirty="0">
                <a:solidFill>
                  <a:srgbClr val="FF0000"/>
                </a:solidFill>
                <a:latin typeface="Times New Roman" panose="02020603050405020304" charset="0"/>
              </a:rPr>
              <a:t> </a:t>
            </a:r>
            <a:r>
              <a:rPr lang="en-US" altLang="en-US" sz="2200" dirty="0">
                <a:solidFill>
                  <a:srgbClr val="FF0000"/>
                </a:solidFill>
                <a:latin typeface="Times New Roman" panose="02020603050405020304" charset="0"/>
              </a:rPr>
              <a:t>Delayed return to fertility: 6-18 months. By 18 months, 90% will have ovulated</a:t>
            </a:r>
            <a:r>
              <a:rPr lang="en-US" altLang="en-US" dirty="0">
                <a:solidFill>
                  <a:srgbClr val="FF0000"/>
                </a:solidFill>
                <a:latin typeface="Times New Roman" panose="02020603050405020304" charset="0"/>
              </a:rPr>
              <a:t>.</a:t>
            </a:r>
            <a:endParaRPr lang="en-US" altLang="en-US" dirty="0">
              <a:solidFill>
                <a:srgbClr val="FF0000"/>
              </a:solidFill>
              <a:latin typeface="Times New Roman" panose="02020603050405020304" charset="0"/>
            </a:endParaRPr>
          </a:p>
          <a:p>
            <a:pPr algn="l" rtl="0"/>
            <a:endParaRPr lang="en-US" dirty="0">
              <a:solidFill>
                <a:srgbClr val="FF0000"/>
              </a:solidFill>
            </a:endParaRPr>
          </a:p>
          <a:p>
            <a:pPr algn="l" rtl="0">
              <a:buNone/>
            </a:pPr>
            <a:endParaRPr lang="ar-JO" dirty="0">
              <a:solidFill>
                <a:srgbClr val="FF0000"/>
              </a:solidFill>
            </a:endParaRPr>
          </a:p>
        </p:txBody>
      </p:sp>
      <p:sp>
        <p:nvSpPr>
          <p:cNvPr id="4" name="Rectangles 3"/>
          <p:cNvSpPr/>
          <p:nvPr/>
        </p:nvSpPr>
        <p:spPr>
          <a:xfrm>
            <a:off x="258445" y="864235"/>
            <a:ext cx="11109325" cy="2160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s 1"/>
          <p:cNvSpPr/>
          <p:nvPr/>
        </p:nvSpPr>
        <p:spPr>
          <a:xfrm>
            <a:off x="368935" y="3795395"/>
            <a:ext cx="11187430" cy="541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9525"/>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623392" y="1628800"/>
            <a:ext cx="10972800" cy="4525963"/>
          </a:xfrm>
        </p:spPr>
        <p:txBody>
          <a:bodyPr/>
          <a:lstStyle/>
          <a:p>
            <a:pPr algn="l" rtl="0"/>
            <a:r>
              <a:rPr lang="en-US" dirty="0">
                <a:solidFill>
                  <a:srgbClr val="FF0000"/>
                </a:solidFill>
              </a:rPr>
              <a:t>Side effect of </a:t>
            </a:r>
            <a:r>
              <a:rPr lang="en-US" dirty="0"/>
              <a:t>medroxyprogesterone</a:t>
            </a:r>
            <a:endParaRPr lang="en-US" dirty="0">
              <a:solidFill>
                <a:srgbClr val="FF0000"/>
              </a:solidFill>
            </a:endParaRPr>
          </a:p>
          <a:p>
            <a:pPr marL="0" lvl="0" indent="0" algn="l" rtl="0" eaLnBrk="0" fontAlgn="base" hangingPunct="0">
              <a:spcAft>
                <a:spcPct val="0"/>
              </a:spcAft>
              <a:buNone/>
              <a:defRPr/>
            </a:pPr>
            <a:r>
              <a:rPr lang="en-US" sz="2200" dirty="0">
                <a:solidFill>
                  <a:srgbClr val="FF0000"/>
                </a:solidFill>
                <a:ea typeface="MS PGothic" panose="020B0600070205080204" pitchFamily="34" charset="-128"/>
              </a:rPr>
              <a:t>1. Irregular bleeding</a:t>
            </a:r>
            <a:endParaRPr lang="en-US" sz="2200" dirty="0">
              <a:solidFill>
                <a:srgbClr val="FF0000"/>
              </a:solidFill>
              <a:ea typeface="MS PGothic" panose="020B0600070205080204" pitchFamily="34" charset="-128"/>
            </a:endParaRPr>
          </a:p>
          <a:p>
            <a:pPr marL="457200" lvl="1" indent="0" algn="l" rtl="0" eaLnBrk="0" fontAlgn="base" hangingPunct="0">
              <a:spcAft>
                <a:spcPct val="0"/>
              </a:spcAft>
              <a:buNone/>
              <a:defRPr/>
            </a:pPr>
            <a:r>
              <a:rPr lang="en-US" sz="2200" dirty="0">
                <a:solidFill>
                  <a:srgbClr val="FF0000"/>
                </a:solidFill>
                <a:ea typeface="MS PGothic" panose="020B0600070205080204" pitchFamily="34" charset="-128"/>
              </a:rPr>
              <a:t> the most common reason for discontinuation (Up to 25% in the first year of use)</a:t>
            </a:r>
            <a:endParaRPr lang="en-US" sz="2200" dirty="0">
              <a:solidFill>
                <a:srgbClr val="FF0000"/>
              </a:solidFill>
              <a:ea typeface="MS PGothic" panose="020B0600070205080204" pitchFamily="34" charset="-128"/>
            </a:endParaRPr>
          </a:p>
          <a:p>
            <a:pPr marL="0" lvl="0" indent="0" algn="l" rtl="0" eaLnBrk="0" fontAlgn="base" hangingPunct="0">
              <a:spcAft>
                <a:spcPct val="0"/>
              </a:spcAft>
              <a:buNone/>
              <a:defRPr/>
            </a:pPr>
            <a:r>
              <a:rPr lang="en-US" sz="2200" dirty="0">
                <a:solidFill>
                  <a:srgbClr val="FF0000"/>
                </a:solidFill>
                <a:ea typeface="MS PGothic" panose="020B0600070205080204" pitchFamily="34" charset="-128"/>
              </a:rPr>
              <a:t>2. Amenorrhea: </a:t>
            </a:r>
            <a:endParaRPr lang="en-US" sz="2200" dirty="0">
              <a:solidFill>
                <a:srgbClr val="FF0000"/>
              </a:solidFill>
              <a:ea typeface="MS PGothic" panose="020B0600070205080204" pitchFamily="34" charset="-128"/>
            </a:endParaRPr>
          </a:p>
          <a:p>
            <a:pPr marL="0" lvl="0" indent="0" algn="l" rtl="0" eaLnBrk="0" fontAlgn="base" hangingPunct="0">
              <a:spcAft>
                <a:spcPct val="0"/>
              </a:spcAft>
              <a:buNone/>
              <a:defRPr/>
            </a:pPr>
            <a:r>
              <a:rPr lang="en-US" sz="2200" dirty="0">
                <a:solidFill>
                  <a:srgbClr val="FF0000"/>
                </a:solidFill>
                <a:ea typeface="MS PGothic" panose="020B0600070205080204" pitchFamily="34" charset="-128"/>
              </a:rPr>
              <a:t>3. Weight Gain,  4.3 kg increase over 5 years</a:t>
            </a:r>
            <a:endParaRPr lang="en-US" sz="2200" dirty="0">
              <a:solidFill>
                <a:srgbClr val="FF0000"/>
              </a:solidFill>
              <a:ea typeface="MS PGothic" panose="020B0600070205080204" pitchFamily="34" charset="-128"/>
            </a:endParaRPr>
          </a:p>
          <a:p>
            <a:pPr marL="0" lvl="0" indent="0" algn="l" rtl="0" fontAlgn="base">
              <a:spcAft>
                <a:spcPct val="70000"/>
              </a:spcAft>
              <a:buNone/>
              <a:defRPr/>
            </a:pPr>
            <a:r>
              <a:rPr lang="en-US" sz="2200" dirty="0">
                <a:solidFill>
                  <a:srgbClr val="FF0000"/>
                </a:solidFill>
                <a:ea typeface="MS PGothic" panose="020B0600070205080204" pitchFamily="34" charset="-128"/>
              </a:rPr>
              <a:t>4. Use of DMPA is associated with loss of BMD (bone mass density)</a:t>
            </a:r>
            <a:r>
              <a:rPr lang="en-US" sz="2200" baseline="30000" dirty="0">
                <a:solidFill>
                  <a:srgbClr val="FF0000"/>
                </a:solidFill>
                <a:ea typeface="MS PGothic" panose="020B0600070205080204" pitchFamily="34" charset="-128"/>
              </a:rPr>
              <a:t>.</a:t>
            </a:r>
            <a:r>
              <a:rPr lang="en-US" sz="2200" dirty="0">
                <a:solidFill>
                  <a:srgbClr val="FF0000"/>
                </a:solidFill>
                <a:ea typeface="MS PGothic" panose="020B0600070205080204" pitchFamily="34" charset="-128"/>
              </a:rPr>
              <a:t>  After stopping,                               	recovery of BMD is seen</a:t>
            </a:r>
            <a:r>
              <a:rPr lang="en-US" sz="2200" baseline="30000" dirty="0">
                <a:solidFill>
                  <a:srgbClr val="FF0000"/>
                </a:solidFill>
                <a:ea typeface="MS PGothic" panose="020B0600070205080204" pitchFamily="34" charset="-128"/>
              </a:rPr>
              <a:t> </a:t>
            </a:r>
            <a:r>
              <a:rPr lang="en-US" sz="2200" dirty="0">
                <a:solidFill>
                  <a:srgbClr val="FF0000"/>
                </a:solidFill>
                <a:ea typeface="MS PGothic" panose="020B0600070205080204" pitchFamily="34" charset="-128"/>
              </a:rPr>
              <a:t> &amp;return to baseline in 1-4 years.</a:t>
            </a:r>
            <a:endParaRPr lang="en-US" sz="2200" dirty="0">
              <a:solidFill>
                <a:srgbClr val="FF0000"/>
              </a:solidFill>
              <a:ea typeface="MS PGothic" panose="020B0600070205080204" pitchFamily="34" charset="-128"/>
            </a:endParaRPr>
          </a:p>
          <a:p>
            <a:pPr marL="0" lvl="0" indent="0" algn="l" rtl="0" fontAlgn="base">
              <a:spcAft>
                <a:spcPct val="70000"/>
              </a:spcAft>
              <a:buNone/>
              <a:defRPr/>
            </a:pPr>
            <a:endParaRPr lang="en-US" sz="2200" dirty="0">
              <a:solidFill>
                <a:srgbClr val="FF0000"/>
              </a:solidFill>
              <a:ea typeface="MS PGothic" panose="020B0600070205080204" pitchFamily="34" charset="-128"/>
            </a:endParaRPr>
          </a:p>
          <a:p>
            <a:pPr marL="0" lvl="0" indent="0" algn="l" rtl="0" fontAlgn="base">
              <a:spcAft>
                <a:spcPct val="70000"/>
              </a:spcAft>
              <a:buNone/>
              <a:defRPr/>
            </a:pPr>
            <a:endParaRPr lang="en-US" sz="2200" dirty="0">
              <a:solidFill>
                <a:srgbClr val="FF0000"/>
              </a:solidFill>
              <a:ea typeface="MS PGothic" panose="020B0600070205080204" pitchFamily="34" charset="-128"/>
            </a:endParaRPr>
          </a:p>
          <a:p>
            <a:pPr marL="0" indent="0" algn="l" rtl="0">
              <a:buNone/>
            </a:pPr>
            <a:endParaRPr lang="en-US" dirty="0">
              <a:solidFill>
                <a:srgbClr val="FF0000"/>
              </a:solidFill>
            </a:endParaRPr>
          </a:p>
          <a:p>
            <a:pPr marL="0" indent="0" algn="l" rtl="0">
              <a:buNone/>
            </a:pPr>
            <a:endParaRPr lang="en-US" dirty="0">
              <a:solidFill>
                <a:srgbClr val="FF0000"/>
              </a:solidFill>
            </a:endParaRPr>
          </a:p>
        </p:txBody>
      </p:sp>
      <p:sp>
        <p:nvSpPr>
          <p:cNvPr id="10" name="Rectangles 9"/>
          <p:cNvSpPr/>
          <p:nvPr/>
        </p:nvSpPr>
        <p:spPr>
          <a:xfrm>
            <a:off x="973455" y="2147570"/>
            <a:ext cx="10245090" cy="2927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0"/>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phand"/>
          <p:cNvPicPr>
            <a:picLocks noGrp="1" noChangeAspect="1"/>
          </p:cNvPicPr>
          <p:nvPr>
            <p:ph idx="1"/>
          </p:nvPr>
        </p:nvPicPr>
        <p:blipFill>
          <a:blip r:embed="rId1"/>
          <a:stretch>
            <a:fillRect/>
          </a:stretch>
        </p:blipFill>
        <p:spPr>
          <a:xfrm>
            <a:off x="7455535" y="1691005"/>
            <a:ext cx="4158615" cy="4022090"/>
          </a:xfrm>
          <a:prstGeom prst="rect">
            <a:avLst/>
          </a:prstGeom>
          <a:noFill/>
          <a:ln w="9525">
            <a:noFill/>
          </a:ln>
        </p:spPr>
      </p:pic>
      <p:sp>
        <p:nvSpPr>
          <p:cNvPr id="4" name="Text Box 3"/>
          <p:cNvSpPr txBox="1"/>
          <p:nvPr/>
        </p:nvSpPr>
        <p:spPr>
          <a:xfrm>
            <a:off x="289560" y="276225"/>
            <a:ext cx="6807200" cy="6554470"/>
          </a:xfrm>
          <a:prstGeom prst="rect">
            <a:avLst/>
          </a:prstGeom>
          <a:noFill/>
        </p:spPr>
        <p:txBody>
          <a:bodyPr wrap="square" rtlCol="0">
            <a:spAutoFit/>
          </a:bodyPr>
          <a:lstStyle/>
          <a:p>
            <a:r>
              <a:rPr lang="en-US" sz="2000" b="1"/>
              <a:t>what's the name of the contraceptive method ? </a:t>
            </a:r>
            <a:endParaRPr lang="en-US" sz="2000" b="1"/>
          </a:p>
          <a:p>
            <a:r>
              <a:rPr lang="en-US" sz="2000"/>
              <a:t>Etonogestrel Implant (</a:t>
            </a:r>
            <a:r>
              <a:rPr lang="en-US" altLang="en-US" sz="2000" dirty="0">
                <a:sym typeface="+mn-ea"/>
              </a:rPr>
              <a:t>Implanon)</a:t>
            </a:r>
            <a:endParaRPr lang="en-US" altLang="en-US" sz="2000" dirty="0">
              <a:sym typeface="+mn-ea"/>
            </a:endParaRPr>
          </a:p>
          <a:p>
            <a:endParaRPr lang="en-US" sz="2000" b="1"/>
          </a:p>
          <a:p>
            <a:r>
              <a:rPr lang="en-US" sz="2000" b="1"/>
              <a:t>its mechanism of action ?</a:t>
            </a:r>
            <a:endParaRPr lang="en-US" sz="2000" b="1"/>
          </a:p>
          <a:p>
            <a:r>
              <a:rPr lang="en-US" sz="2000"/>
              <a:t>Inhibits Ovulation</a:t>
            </a:r>
            <a:endParaRPr lang="en-US" sz="2000"/>
          </a:p>
          <a:p>
            <a:r>
              <a:rPr lang="en-US" sz="2000" b="1"/>
              <a:t>effective for how long ?</a:t>
            </a:r>
            <a:endParaRPr lang="en-US" sz="2000" b="1"/>
          </a:p>
          <a:p>
            <a:r>
              <a:rPr lang="en-US" sz="2000"/>
              <a:t>3 years</a:t>
            </a:r>
            <a:endParaRPr lang="en-US" sz="2000"/>
          </a:p>
          <a:p>
            <a:endParaRPr lang="en-US" sz="2000" b="1"/>
          </a:p>
          <a:p>
            <a:r>
              <a:rPr lang="en-US" sz="2000" b="1"/>
              <a:t>the most common reason for discontinuation ? </a:t>
            </a:r>
            <a:endParaRPr lang="en-US" sz="2000" b="1"/>
          </a:p>
          <a:p>
            <a:r>
              <a:rPr lang="en-US" sz="2000"/>
              <a:t> Bleeding irregularity</a:t>
            </a:r>
            <a:endParaRPr lang="en-US" sz="2000"/>
          </a:p>
          <a:p>
            <a:endParaRPr lang="en-US" sz="2000" b="1"/>
          </a:p>
          <a:p>
            <a:r>
              <a:rPr lang="en-US" sz="2000" b="1"/>
              <a:t>most common side effect ? </a:t>
            </a:r>
            <a:endParaRPr lang="en-US" sz="2000" b="1"/>
          </a:p>
          <a:p>
            <a:r>
              <a:rPr lang="en-US" sz="2000"/>
              <a:t>Amenorrhea </a:t>
            </a:r>
            <a:endParaRPr lang="en-US" sz="2000"/>
          </a:p>
          <a:p>
            <a:endParaRPr lang="en-US" sz="2000" b="1"/>
          </a:p>
          <a:p>
            <a:r>
              <a:rPr lang="en-US" sz="2000" b="1"/>
              <a:t>other important side effects?</a:t>
            </a:r>
            <a:endParaRPr lang="en-US" sz="2000" b="1"/>
          </a:p>
          <a:p>
            <a:r>
              <a:rPr lang="en-US" sz="2000"/>
              <a:t> Acne Weight gain</a:t>
            </a:r>
            <a:endParaRPr lang="en-US" sz="2000"/>
          </a:p>
          <a:p>
            <a:endParaRPr lang="en-US" sz="2000" b="1"/>
          </a:p>
          <a:p>
            <a:r>
              <a:rPr lang="en-US" sz="2000" b="1"/>
              <a:t>what is its contraindications?</a:t>
            </a:r>
            <a:endParaRPr lang="en-US" sz="2000" b="1"/>
          </a:p>
          <a:p>
            <a:r>
              <a:rPr lang="en-US" sz="2000"/>
              <a:t> SLE, Hepatocellular adenoma, Migraines with aura and Unexplained vaginal bleeding </a:t>
            </a:r>
            <a:endParaRPr lang="en-US" sz="2000" b="1"/>
          </a:p>
          <a:p>
            <a:endParaRPr lang="en-US" sz="2000" b="1"/>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196215" y="624840"/>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289560" y="1519555"/>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196215" y="2181860"/>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289560" y="3084830"/>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a:off x="289560" y="3992245"/>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9"/>
          <p:cNvSpPr/>
          <p:nvPr/>
        </p:nvSpPr>
        <p:spPr>
          <a:xfrm>
            <a:off x="355600" y="4869815"/>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s 10"/>
          <p:cNvSpPr/>
          <p:nvPr/>
        </p:nvSpPr>
        <p:spPr>
          <a:xfrm>
            <a:off x="289560" y="5784215"/>
            <a:ext cx="6249035" cy="695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s 11"/>
          <p:cNvSpPr/>
          <p:nvPr/>
        </p:nvSpPr>
        <p:spPr>
          <a:xfrm>
            <a:off x="355600" y="1299845"/>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355600" y="1910715"/>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s 13"/>
          <p:cNvSpPr/>
          <p:nvPr/>
        </p:nvSpPr>
        <p:spPr>
          <a:xfrm>
            <a:off x="289560" y="2693670"/>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s 14"/>
          <p:cNvSpPr/>
          <p:nvPr/>
        </p:nvSpPr>
        <p:spPr>
          <a:xfrm>
            <a:off x="289560" y="3601085"/>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s 15"/>
          <p:cNvSpPr/>
          <p:nvPr/>
        </p:nvSpPr>
        <p:spPr>
          <a:xfrm>
            <a:off x="355600" y="4543425"/>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s 16"/>
          <p:cNvSpPr/>
          <p:nvPr/>
        </p:nvSpPr>
        <p:spPr>
          <a:xfrm>
            <a:off x="289560" y="5466080"/>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9" presetClass="exit" presetSubtype="0" fill="hold" grpId="0" nodeType="afterEffect">
                                  <p:stCondLst>
                                    <p:cond delay="500"/>
                                  </p:stCondLst>
                                  <p:childTnLst>
                                    <p:animEffect transition="out" filter="dissolv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0" nodeType="clickEffect">
                                  <p:stCondLst>
                                    <p:cond delay="0"/>
                                  </p:stCondLst>
                                  <p:childTnLst>
                                    <p:animEffect transition="out" filter="dissolv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9" presetClass="exit" presetSubtype="0" fill="hold" grpId="0" nodeType="afterEffect">
                                  <p:stCondLst>
                                    <p:cond delay="500"/>
                                  </p:stCondLst>
                                  <p:childTnLst>
                                    <p:animEffect transition="out" filter="dissolv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par>
                          <p:cTn id="26" fill="hold">
                            <p:stCondLst>
                              <p:cond delay="500"/>
                            </p:stCondLst>
                            <p:childTnLst>
                              <p:par>
                                <p:cTn id="27" presetID="9" presetClass="exit" presetSubtype="0" fill="hold" grpId="0" nodeType="afterEffect">
                                  <p:stCondLst>
                                    <p:cond delay="500"/>
                                  </p:stCondLst>
                                  <p:childTnLst>
                                    <p:animEffect transition="out" filter="dissolv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0" nodeType="clickEffect">
                                  <p:stCondLst>
                                    <p:cond delay="0"/>
                                  </p:stCondLst>
                                  <p:childTnLst>
                                    <p:animEffect transition="out" filter="dissolv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par>
                          <p:cTn id="35" fill="hold">
                            <p:stCondLst>
                              <p:cond delay="500"/>
                            </p:stCondLst>
                            <p:childTnLst>
                              <p:par>
                                <p:cTn id="36" presetID="9" presetClass="exit" presetSubtype="0" fill="hold" grpId="0" nodeType="afterEffect">
                                  <p:stCondLst>
                                    <p:cond delay="500"/>
                                  </p:stCondLst>
                                  <p:childTnLst>
                                    <p:animEffect transition="out" filter="dissolv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par>
                          <p:cTn id="44" fill="hold">
                            <p:stCondLst>
                              <p:cond delay="500"/>
                            </p:stCondLst>
                            <p:childTnLst>
                              <p:par>
                                <p:cTn id="45" presetID="9" presetClass="exit" presetSubtype="0" fill="hold" grpId="0" nodeType="afterEffect">
                                  <p:stCondLst>
                                    <p:cond delay="500"/>
                                  </p:stCondLst>
                                  <p:childTnLst>
                                    <p:animEffect transition="out" filter="dissolv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par>
                          <p:cTn id="53" fill="hold">
                            <p:stCondLst>
                              <p:cond delay="500"/>
                            </p:stCondLst>
                            <p:childTnLst>
                              <p:par>
                                <p:cTn id="54" presetID="9" presetClass="exit" presetSubtype="0" fill="hold" grpId="0" nodeType="afterEffect">
                                  <p:stCondLst>
                                    <p:cond delay="500"/>
                                  </p:stCondLst>
                                  <p:childTnLst>
                                    <p:animEffect transition="out" filter="dissolv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grpId="0" nodeType="clickEffect">
                                  <p:stCondLst>
                                    <p:cond delay="0"/>
                                  </p:stCondLst>
                                  <p:childTnLst>
                                    <p:animEffect transition="out" filter="dissolv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62500" lnSpcReduction="20000"/>
          </a:bodyPr>
          <a:lstStyle/>
          <a:p>
            <a:pPr algn="l" rtl="0"/>
            <a:r>
              <a:rPr lang="en-US" sz="3400" dirty="0"/>
              <a:t>Side effect of </a:t>
            </a:r>
            <a:r>
              <a:rPr lang="en-US" sz="3400" dirty="0" err="1"/>
              <a:t>implanon</a:t>
            </a:r>
            <a:endParaRPr lang="en-US" sz="3400" dirty="0"/>
          </a:p>
          <a:p>
            <a:pPr marL="0" indent="0" algn="l" rtl="0">
              <a:lnSpc>
                <a:spcPct val="90000"/>
              </a:lnSpc>
              <a:buNone/>
              <a:defRPr/>
            </a:pPr>
            <a:endParaRPr lang="en-GB" sz="3400" dirty="0"/>
          </a:p>
          <a:p>
            <a:pPr marL="0" indent="0" algn="l" rtl="0">
              <a:lnSpc>
                <a:spcPct val="90000"/>
              </a:lnSpc>
              <a:buNone/>
              <a:defRPr/>
            </a:pPr>
            <a:r>
              <a:rPr lang="en-GB" sz="3400" dirty="0"/>
              <a:t>1. Amenorrhea ~20% in 1</a:t>
            </a:r>
            <a:r>
              <a:rPr lang="en-GB" sz="3400" baseline="30000" dirty="0"/>
              <a:t>st</a:t>
            </a:r>
            <a:r>
              <a:rPr lang="en-GB" sz="3400" dirty="0"/>
              <a:t> year, Increases to 30-</a:t>
            </a:r>
            <a:endParaRPr lang="en-GB" sz="3400" dirty="0"/>
          </a:p>
          <a:p>
            <a:pPr marL="0" indent="0" algn="l" rtl="0">
              <a:lnSpc>
                <a:spcPct val="90000"/>
              </a:lnSpc>
              <a:buNone/>
              <a:defRPr/>
            </a:pPr>
            <a:r>
              <a:rPr lang="en-GB" sz="3400" dirty="0"/>
              <a:t>40% after 1</a:t>
            </a:r>
            <a:r>
              <a:rPr lang="en-GB" sz="3400" baseline="30000" dirty="0"/>
              <a:t>st</a:t>
            </a:r>
            <a:r>
              <a:rPr lang="en-GB" sz="3400" dirty="0"/>
              <a:t> year</a:t>
            </a:r>
            <a:endParaRPr lang="en-GB" sz="3400" dirty="0"/>
          </a:p>
          <a:p>
            <a:pPr marL="0" indent="0" algn="l" rtl="0">
              <a:lnSpc>
                <a:spcPct val="90000"/>
              </a:lnSpc>
              <a:buNone/>
              <a:defRPr/>
            </a:pPr>
            <a:endParaRPr lang="en-GB" sz="3400" dirty="0"/>
          </a:p>
          <a:p>
            <a:pPr marL="0" indent="0" algn="l" rtl="0">
              <a:lnSpc>
                <a:spcPct val="90000"/>
              </a:lnSpc>
              <a:buNone/>
              <a:defRPr/>
            </a:pPr>
            <a:r>
              <a:rPr lang="en-GB" sz="3400" dirty="0"/>
              <a:t>2. </a:t>
            </a:r>
            <a:r>
              <a:rPr lang="en-US" sz="3400" dirty="0"/>
              <a:t>Acne: 17% reported acne. 1.3% of women discontinued for acne</a:t>
            </a:r>
            <a:endParaRPr lang="en-US" sz="3400" dirty="0"/>
          </a:p>
          <a:p>
            <a:pPr marL="0" indent="0" algn="l" rtl="0">
              <a:lnSpc>
                <a:spcPct val="90000"/>
              </a:lnSpc>
              <a:buNone/>
              <a:defRPr/>
            </a:pPr>
            <a:endParaRPr lang="en-US" sz="3400" dirty="0"/>
          </a:p>
          <a:p>
            <a:pPr marL="0" indent="0" algn="l" rtl="0">
              <a:lnSpc>
                <a:spcPct val="90000"/>
              </a:lnSpc>
              <a:buNone/>
              <a:defRPr/>
            </a:pPr>
            <a:r>
              <a:rPr lang="en-US" sz="3400" dirty="0"/>
              <a:t>3. Weight gain: Overall increase in BMI 0.7kg/m</a:t>
            </a:r>
            <a:r>
              <a:rPr lang="en-US" sz="3400" baseline="30000" dirty="0"/>
              <a:t>2</a:t>
            </a:r>
            <a:r>
              <a:rPr lang="en-US" sz="3400" dirty="0"/>
              <a:t> , 12.7% of women reported weight gain, 3.3% of women discontinued for weight gain</a:t>
            </a:r>
            <a:endParaRPr lang="en-US" sz="3400" dirty="0"/>
          </a:p>
          <a:p>
            <a:pPr marL="0" indent="0" algn="l" rtl="0">
              <a:buNone/>
              <a:defRPr/>
            </a:pPr>
            <a:endParaRPr lang="en-US" sz="3400" dirty="0"/>
          </a:p>
          <a:p>
            <a:pPr marL="0" indent="0" algn="l" rtl="0">
              <a:buNone/>
              <a:defRPr/>
            </a:pPr>
            <a:r>
              <a:rPr lang="en-US" sz="3400" dirty="0"/>
              <a:t>4.</a:t>
            </a:r>
            <a:r>
              <a:rPr lang="en-GB" sz="3400" dirty="0"/>
              <a:t> Bleeding irregularity is the most common reason for discontinuation , U.S. studies: 13-14%</a:t>
            </a:r>
            <a:endParaRPr lang="en-GB" sz="3400" dirty="0"/>
          </a:p>
          <a:p>
            <a:pPr marL="0" indent="0" algn="l" rtl="0">
              <a:lnSpc>
                <a:spcPct val="90000"/>
              </a:lnSpc>
              <a:spcAft>
                <a:spcPct val="40000"/>
              </a:spcAft>
              <a:buNone/>
              <a:defRPr/>
            </a:pPr>
            <a:r>
              <a:rPr lang="en-GB" sz="3400" dirty="0"/>
              <a:t>Overall U.S. </a:t>
            </a:r>
            <a:r>
              <a:rPr lang="en-GB" sz="3400" dirty="0" err="1"/>
              <a:t>Implanon</a:t>
            </a:r>
            <a:r>
              <a:rPr lang="en-GB" sz="3400" dirty="0"/>
              <a:t> continuation rate: 75%-84%</a:t>
            </a:r>
            <a:endParaRPr lang="en-US" sz="3400" dirty="0"/>
          </a:p>
          <a:p>
            <a:pPr algn="l" rtl="0"/>
            <a:endParaRPr lang="en-US" dirty="0">
              <a:solidFill>
                <a:srgbClr val="FF0000"/>
              </a:solidFill>
            </a:endParaRPr>
          </a:p>
        </p:txBody>
      </p:sp>
      <p:sp>
        <p:nvSpPr>
          <p:cNvPr id="6" name="Rectangles 5"/>
          <p:cNvSpPr/>
          <p:nvPr/>
        </p:nvSpPr>
        <p:spPr>
          <a:xfrm>
            <a:off x="9525" y="0"/>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Rectangle 3"/>
          <p:cNvSpPr>
            <a:spLocks noGrp="1" noChangeArrowheads="1"/>
          </p:cNvSpPr>
          <p:nvPr>
            <p:ph type="body" idx="1"/>
          </p:nvPr>
        </p:nvSpPr>
        <p:spPr>
          <a:xfrm>
            <a:off x="228600" y="994410"/>
            <a:ext cx="9845040" cy="5181600"/>
          </a:xfrm>
        </p:spPr>
        <p:txBody>
          <a:bodyPr>
            <a:noAutofit/>
          </a:bodyPr>
          <a:lstStyle/>
          <a:p>
            <a:pPr algn="l" rtl="0">
              <a:buClr>
                <a:schemeClr val="tx1"/>
              </a:buClr>
              <a:buFont typeface="Wingdings" panose="05000000000000000000" pitchFamily="2" charset="2"/>
              <a:buNone/>
            </a:pPr>
            <a:r>
              <a:rPr lang="en-US" sz="2000" b="1" dirty="0">
                <a:solidFill>
                  <a:srgbClr val="FF0000"/>
                </a:solidFill>
              </a:rPr>
              <a:t>Mean duration of the MC?  </a:t>
            </a:r>
            <a:r>
              <a:rPr lang="en-US" sz="2000" dirty="0"/>
              <a:t> Mean 28 days  (</a:t>
            </a:r>
            <a:r>
              <a:rPr lang="en-US" sz="2000" dirty="0">
                <a:sym typeface="+mn-ea"/>
              </a:rPr>
              <a:t> Range 21-36</a:t>
            </a:r>
            <a:r>
              <a:rPr lang="en-US" sz="2000" dirty="0"/>
              <a:t>)</a:t>
            </a:r>
            <a:endParaRPr lang="en-US" sz="2000" dirty="0"/>
          </a:p>
          <a:p>
            <a:pPr algn="l" rtl="0">
              <a:buClr>
                <a:schemeClr val="tx1"/>
              </a:buClr>
              <a:buFont typeface="Wingdings" panose="05000000000000000000" pitchFamily="2" charset="2"/>
              <a:buNone/>
            </a:pPr>
            <a:endParaRPr lang="en-US" sz="2000" b="1" dirty="0">
              <a:solidFill>
                <a:srgbClr val="FF0000"/>
              </a:solidFill>
            </a:endParaRPr>
          </a:p>
          <a:p>
            <a:pPr algn="l" rtl="0">
              <a:buClr>
                <a:schemeClr val="tx1"/>
              </a:buClr>
              <a:buFont typeface="Wingdings" panose="05000000000000000000" pitchFamily="2" charset="2"/>
              <a:buNone/>
            </a:pPr>
            <a:r>
              <a:rPr lang="en-US" sz="2000" b="1" dirty="0">
                <a:solidFill>
                  <a:srgbClr val="FF0000"/>
                </a:solidFill>
              </a:rPr>
              <a:t>Average duration of menses?   </a:t>
            </a:r>
            <a:r>
              <a:rPr lang="en-US" sz="2000" dirty="0"/>
              <a:t>3-7days</a:t>
            </a:r>
            <a:endParaRPr lang="en-US" sz="2000" dirty="0"/>
          </a:p>
          <a:p>
            <a:pPr algn="l" rtl="0">
              <a:buClr>
                <a:schemeClr val="tx1"/>
              </a:buClr>
              <a:buFont typeface="Wingdings" panose="05000000000000000000" pitchFamily="2" charset="2"/>
              <a:buNone/>
            </a:pPr>
            <a:endParaRPr lang="en-US" sz="2000" dirty="0"/>
          </a:p>
          <a:p>
            <a:pPr algn="l" rtl="0">
              <a:buClr>
                <a:schemeClr val="tx1"/>
              </a:buClr>
              <a:buFont typeface="Wingdings" panose="05000000000000000000" pitchFamily="2" charset="2"/>
              <a:buNone/>
            </a:pPr>
            <a:r>
              <a:rPr lang="en-US" sz="2000" b="1" dirty="0">
                <a:solidFill>
                  <a:srgbClr val="FF0000"/>
                </a:solidFill>
              </a:rPr>
              <a:t>Normal estimated blood loss?  </a:t>
            </a:r>
            <a:r>
              <a:rPr lang="en-US" sz="2000" dirty="0"/>
              <a:t>20 – 80 ml</a:t>
            </a:r>
            <a:endParaRPr lang="en-US" sz="2000" dirty="0"/>
          </a:p>
          <a:p>
            <a:pPr algn="l" rtl="0">
              <a:buClr>
                <a:schemeClr val="tx1"/>
              </a:buClr>
              <a:buFont typeface="Wingdings" panose="05000000000000000000" pitchFamily="2" charset="2"/>
              <a:buNone/>
            </a:pPr>
            <a:endParaRPr lang="en-US" sz="2000" dirty="0"/>
          </a:p>
          <a:p>
            <a:pPr algn="l" rtl="0">
              <a:buClr>
                <a:schemeClr val="tx1"/>
              </a:buClr>
              <a:buFont typeface="Wingdings" panose="05000000000000000000" pitchFamily="2" charset="2"/>
              <a:buNone/>
            </a:pPr>
            <a:r>
              <a:rPr lang="en-US" sz="2000" b="1" dirty="0">
                <a:solidFill>
                  <a:srgbClr val="FF0000"/>
                </a:solidFill>
              </a:rPr>
              <a:t>When does ovulation occur?   </a:t>
            </a:r>
            <a:r>
              <a:rPr lang="en-US" sz="2000" dirty="0"/>
              <a:t>Usually day 14 before menses</a:t>
            </a:r>
            <a:endParaRPr lang="en-US" sz="2000" dirty="0"/>
          </a:p>
          <a:p>
            <a:pPr algn="l" rtl="0">
              <a:buClr>
                <a:schemeClr val="tx1"/>
              </a:buClr>
              <a:buFont typeface="Wingdings" panose="05000000000000000000" pitchFamily="2" charset="2"/>
              <a:buNone/>
            </a:pPr>
            <a:endParaRPr lang="en-US" sz="2000" dirty="0"/>
          </a:p>
          <a:p>
            <a:pPr algn="l" rtl="0">
              <a:buClr>
                <a:schemeClr val="tx1"/>
              </a:buClr>
              <a:buFont typeface="Wingdings" panose="05000000000000000000" pitchFamily="2" charset="2"/>
              <a:buNone/>
            </a:pPr>
            <a:r>
              <a:rPr lang="en-US" sz="2000" b="1" dirty="0">
                <a:solidFill>
                  <a:srgbClr val="FF0000"/>
                </a:solidFill>
                <a:sym typeface="+mn-ea"/>
              </a:rPr>
              <a:t>relation of ovulation to the LH surge?  </a:t>
            </a:r>
            <a:r>
              <a:rPr lang="en-US" sz="2000" dirty="0"/>
              <a:t> 10 -- 12 hrs after the onset of mid-cycle LH surge.</a:t>
            </a:r>
            <a:endParaRPr lang="en-US" sz="2000" dirty="0"/>
          </a:p>
          <a:p>
            <a:pPr algn="l" rtl="0">
              <a:buClr>
                <a:schemeClr val="tx1"/>
              </a:buClr>
              <a:buFont typeface="Wingdings" panose="05000000000000000000" pitchFamily="2" charset="2"/>
              <a:buNone/>
            </a:pPr>
            <a:endParaRPr lang="en-US" sz="2000" dirty="0"/>
          </a:p>
          <a:p>
            <a:pPr algn="l" rtl="0">
              <a:buClr>
                <a:schemeClr val="tx1"/>
              </a:buClr>
              <a:buFont typeface="Wingdings" panose="05000000000000000000" pitchFamily="2" charset="2"/>
              <a:buNone/>
            </a:pPr>
            <a:r>
              <a:rPr lang="en-US" sz="2000" b="1" dirty="0">
                <a:solidFill>
                  <a:srgbClr val="FF0000"/>
                </a:solidFill>
                <a:sym typeface="+mn-ea"/>
              </a:rPr>
              <a:t>life spane of the ovem after ovulation?  </a:t>
            </a:r>
            <a:r>
              <a:rPr lang="en-US" sz="2000" dirty="0">
                <a:sym typeface="+mn-ea"/>
              </a:rPr>
              <a:t>24 hr</a:t>
            </a:r>
            <a:endParaRPr lang="en-US" sz="2000" dirty="0"/>
          </a:p>
        </p:txBody>
      </p:sp>
      <p:sp>
        <p:nvSpPr>
          <p:cNvPr id="3074" name="Rectangle 2"/>
          <p:cNvSpPr>
            <a:spLocks noGrp="1" noChangeArrowheads="1"/>
          </p:cNvSpPr>
          <p:nvPr>
            <p:ph type="title"/>
          </p:nvPr>
        </p:nvSpPr>
        <p:spPr>
          <a:xfrm>
            <a:off x="457200" y="228600"/>
            <a:ext cx="8229600" cy="823913"/>
          </a:xfrm>
          <a:noFill/>
        </p:spPr>
        <p:txBody>
          <a:bodyPr/>
          <a:lstStyle/>
          <a:p>
            <a:r>
              <a:rPr lang="en-US" sz="3400" dirty="0"/>
              <a:t>NORMAL MENSTRUAL CYCLE</a:t>
            </a:r>
            <a:endParaRPr lang="en-US" sz="3400" dirty="0"/>
          </a:p>
        </p:txBody>
      </p:sp>
      <p:sp>
        <p:nvSpPr>
          <p:cNvPr id="4" name="Rectangles 3"/>
          <p:cNvSpPr/>
          <p:nvPr/>
        </p:nvSpPr>
        <p:spPr>
          <a:xfrm>
            <a:off x="3206750" y="994410"/>
            <a:ext cx="5231130" cy="452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3484880" y="1771015"/>
            <a:ext cx="5231130" cy="452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s 10"/>
          <p:cNvSpPr/>
          <p:nvPr/>
        </p:nvSpPr>
        <p:spPr>
          <a:xfrm>
            <a:off x="3587750" y="2683510"/>
            <a:ext cx="5231130" cy="452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s 11"/>
          <p:cNvSpPr/>
          <p:nvPr/>
        </p:nvSpPr>
        <p:spPr>
          <a:xfrm>
            <a:off x="3455670" y="3359150"/>
            <a:ext cx="5231130" cy="452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4439920" y="4245610"/>
            <a:ext cx="5231130" cy="452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s 13"/>
          <p:cNvSpPr/>
          <p:nvPr/>
        </p:nvSpPr>
        <p:spPr>
          <a:xfrm>
            <a:off x="4439920" y="4965700"/>
            <a:ext cx="5231130" cy="452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s 14"/>
          <p:cNvSpPr/>
          <p:nvPr/>
        </p:nvSpPr>
        <p:spPr>
          <a:xfrm>
            <a:off x="1375074" y="4588977"/>
            <a:ext cx="3060700" cy="452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s 15"/>
          <p:cNvSpPr/>
          <p:nvPr/>
        </p:nvSpPr>
        <p:spPr>
          <a:xfrm>
            <a:off x="228600" y="2683510"/>
            <a:ext cx="3446145" cy="452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s 16"/>
          <p:cNvSpPr/>
          <p:nvPr/>
        </p:nvSpPr>
        <p:spPr>
          <a:xfrm>
            <a:off x="228600" y="3211830"/>
            <a:ext cx="3446145" cy="452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s 17"/>
          <p:cNvSpPr/>
          <p:nvPr/>
        </p:nvSpPr>
        <p:spPr>
          <a:xfrm>
            <a:off x="311150" y="4149725"/>
            <a:ext cx="4318000" cy="452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s 18"/>
          <p:cNvSpPr/>
          <p:nvPr/>
        </p:nvSpPr>
        <p:spPr>
          <a:xfrm>
            <a:off x="228600" y="4965700"/>
            <a:ext cx="5130165" cy="452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9" presetClass="exit" presetSubtype="0" fill="hold" grpId="0" nodeType="afterEffect">
                                  <p:stCondLst>
                                    <p:cond delay="1000"/>
                                  </p:stCondLst>
                                  <p:childTnLst>
                                    <p:animEffect transition="out" filter="dissolv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0" nodeType="clickEffect">
                                  <p:stCondLst>
                                    <p:cond delay="0"/>
                                  </p:stCondLst>
                                  <p:childTnLst>
                                    <p:animEffect transition="out" filter="dissolv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9" presetClass="exit" presetSubtype="0" fill="hold" grpId="0" nodeType="afterEffect">
                                  <p:stCondLst>
                                    <p:cond delay="1000"/>
                                  </p:stCondLst>
                                  <p:childTnLst>
                                    <p:animEffect transition="out" filter="dissolv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9" presetClass="exit" presetSubtype="0" fill="hold" grpId="0" nodeType="afterEffect">
                                  <p:stCondLst>
                                    <p:cond delay="1000"/>
                                  </p:stCondLst>
                                  <p:childTnLst>
                                    <p:animEffect transition="out" filter="dissolv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0" nodeType="clickEffect">
                                  <p:stCondLst>
                                    <p:cond delay="0"/>
                                  </p:stCondLst>
                                  <p:childTnLst>
                                    <p:animEffect transition="out" filter="dissolv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par>
                          <p:cTn id="35" fill="hold">
                            <p:stCondLst>
                              <p:cond delay="500"/>
                            </p:stCondLst>
                            <p:childTnLst>
                              <p:par>
                                <p:cTn id="36" presetID="9" presetClass="exit" presetSubtype="0" fill="hold" grpId="0" nodeType="afterEffect">
                                  <p:stCondLst>
                                    <p:cond delay="1000"/>
                                  </p:stCondLst>
                                  <p:childTnLst>
                                    <p:animEffect transition="out" filter="dissolv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par>
                          <p:cTn id="44" fill="hold">
                            <p:stCondLst>
                              <p:cond delay="500"/>
                            </p:stCondLst>
                            <p:childTnLst>
                              <p:par>
                                <p:cTn id="45" presetID="9" presetClass="exit" presetSubtype="0" fill="hold" grpId="0" nodeType="afterEffect">
                                  <p:stCondLst>
                                    <p:cond delay="1000"/>
                                  </p:stCondLst>
                                  <p:childTnLst>
                                    <p:animEffect transition="out" filter="dissolv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10" descr="photo of the contraceptive patch">
            <a:hlinkClick r:id="rId1"/>
          </p:cNvPr>
          <p:cNvPicPr>
            <a:picLocks noGrp="1" noChangeAspect="1"/>
          </p:cNvPicPr>
          <p:nvPr>
            <p:ph sz="half" idx="1"/>
          </p:nvPr>
        </p:nvPicPr>
        <p:blipFill>
          <a:blip r:embed="rId2"/>
          <a:srcRect l="3242" t="15775" r="12433" b="12112"/>
          <a:stretch>
            <a:fillRect/>
          </a:stretch>
        </p:blipFill>
        <p:spPr>
          <a:xfrm>
            <a:off x="8771255" y="2861310"/>
            <a:ext cx="2047240" cy="1498600"/>
          </a:xfrm>
          <a:prstGeom prst="rect">
            <a:avLst/>
          </a:prstGeom>
          <a:noFill/>
          <a:ln w="9525">
            <a:noFill/>
          </a:ln>
        </p:spPr>
      </p:pic>
      <p:pic>
        <p:nvPicPr>
          <p:cNvPr id="31749" name="Picture 6" descr="vagring-large"/>
          <p:cNvPicPr>
            <a:picLocks noGrp="1" noChangeAspect="1"/>
          </p:cNvPicPr>
          <p:nvPr>
            <p:ph sz="half" idx="2"/>
          </p:nvPr>
        </p:nvPicPr>
        <p:blipFill>
          <a:blip r:embed="rId3"/>
          <a:stretch>
            <a:fillRect/>
          </a:stretch>
        </p:blipFill>
        <p:spPr>
          <a:xfrm>
            <a:off x="8669655" y="4570730"/>
            <a:ext cx="2148840" cy="2089150"/>
          </a:xfrm>
          <a:prstGeom prst="rect">
            <a:avLst/>
          </a:prstGeom>
          <a:noFill/>
          <a:ln w="9525">
            <a:noFill/>
          </a:ln>
        </p:spPr>
      </p:pic>
      <p:pic>
        <p:nvPicPr>
          <p:cNvPr id="31748" name="Picture 15" descr="hi-res"/>
          <p:cNvPicPr>
            <a:picLocks noChangeAspect="1"/>
          </p:cNvPicPr>
          <p:nvPr/>
        </p:nvPicPr>
        <p:blipFill>
          <a:blip r:embed="rId4"/>
          <a:stretch>
            <a:fillRect/>
          </a:stretch>
        </p:blipFill>
        <p:spPr>
          <a:xfrm>
            <a:off x="8771255" y="276860"/>
            <a:ext cx="2362200" cy="2584450"/>
          </a:xfrm>
          <a:prstGeom prst="rect">
            <a:avLst/>
          </a:prstGeom>
          <a:noFill/>
          <a:ln w="9525">
            <a:noFill/>
          </a:ln>
        </p:spPr>
      </p:pic>
      <p:sp>
        <p:nvSpPr>
          <p:cNvPr id="5" name="Text Box 4"/>
          <p:cNvSpPr txBox="1"/>
          <p:nvPr/>
        </p:nvSpPr>
        <p:spPr>
          <a:xfrm>
            <a:off x="165735" y="25400"/>
            <a:ext cx="8032115" cy="7170420"/>
          </a:xfrm>
          <a:prstGeom prst="rect">
            <a:avLst/>
          </a:prstGeom>
          <a:noFill/>
        </p:spPr>
        <p:txBody>
          <a:bodyPr wrap="square" rtlCol="0">
            <a:spAutoFit/>
          </a:bodyPr>
          <a:lstStyle/>
          <a:p>
            <a:r>
              <a:rPr lang="en-US" sz="2000" b="1">
                <a:sym typeface="+mn-ea"/>
              </a:rPr>
              <a:t>what's the name of the contraceptive method ? </a:t>
            </a:r>
            <a:endParaRPr lang="en-US" sz="2000" b="1"/>
          </a:p>
          <a:p>
            <a:r>
              <a:rPr lang="en-US" sz="2000"/>
              <a:t>combined hormonal contraseptive</a:t>
            </a:r>
            <a:endParaRPr lang="en-US" sz="2000" b="1"/>
          </a:p>
          <a:p>
            <a:endParaRPr lang="en-US" sz="2000" b="1"/>
          </a:p>
          <a:p>
            <a:r>
              <a:rPr lang="en-US" sz="2000" b="1"/>
              <a:t>what is the mchanism of action ?</a:t>
            </a:r>
            <a:endParaRPr lang="en-US" sz="2000" b="1"/>
          </a:p>
          <a:p>
            <a:r>
              <a:rPr lang="en-US" sz="2000"/>
              <a:t>suppression of ovulation</a:t>
            </a:r>
            <a:endParaRPr lang="en-US" sz="2000" b="1"/>
          </a:p>
          <a:p>
            <a:endParaRPr lang="en-US" sz="2000" b="1"/>
          </a:p>
          <a:p>
            <a:r>
              <a:rPr lang="en-US" sz="2000" b="1"/>
              <a:t>What is the regimen for using these methods ?</a:t>
            </a:r>
            <a:endParaRPr lang="en-US" sz="2000" b="1"/>
          </a:p>
          <a:p>
            <a:r>
              <a:rPr lang="en-US" sz="2000"/>
              <a:t>Pill: </a:t>
            </a:r>
            <a:r>
              <a:rPr lang="en-US" sz="2000" b="1" u="sng"/>
              <a:t>daily</a:t>
            </a:r>
            <a:r>
              <a:rPr lang="en-US" sz="2000"/>
              <a:t> pill for 3 weeks every 4 weeks (the last week of or plasebo ) </a:t>
            </a:r>
            <a:endParaRPr lang="en-US" sz="2000"/>
          </a:p>
          <a:p>
            <a:r>
              <a:rPr lang="en-US" sz="2000"/>
              <a:t>Transdermal patch and ring: used for 3 weeks and one week off</a:t>
            </a:r>
            <a:endParaRPr lang="en-US" sz="2000"/>
          </a:p>
          <a:p>
            <a:endParaRPr lang="en-US" sz="2000" b="1"/>
          </a:p>
          <a:p>
            <a:r>
              <a:rPr lang="en-US" sz="2000" b="1"/>
              <a:t>what are the advantges for using it ?</a:t>
            </a:r>
            <a:endParaRPr lang="en-US" sz="2000" b="1"/>
          </a:p>
          <a:p>
            <a:r>
              <a:rPr lang="en-US" sz="2000"/>
              <a:t>1. Decreased follicular activity</a:t>
            </a:r>
            <a:endParaRPr lang="en-US" sz="2000"/>
          </a:p>
          <a:p>
            <a:r>
              <a:rPr lang="en-US" sz="2000"/>
              <a:t>2. Potential for increased efficacy</a:t>
            </a:r>
            <a:endParaRPr lang="en-US" sz="2000"/>
          </a:p>
          <a:p>
            <a:r>
              <a:rPr lang="en-US" sz="2000"/>
              <a:t>3. Fewer bleeding days.</a:t>
            </a:r>
            <a:endParaRPr lang="en-US" sz="2000"/>
          </a:p>
          <a:p>
            <a:endParaRPr lang="en-US" sz="2000" b="1"/>
          </a:p>
          <a:p>
            <a:r>
              <a:rPr lang="en-US" sz="2000" b="1"/>
              <a:t>what is the most commen side effect and how to mange it ?</a:t>
            </a:r>
            <a:endParaRPr lang="en-US" sz="2000" b="1"/>
          </a:p>
          <a:p>
            <a:r>
              <a:rPr lang="en-US" sz="2000"/>
              <a:t>breakthrough bleeding , managment </a:t>
            </a:r>
            <a:endParaRPr lang="en-US" sz="2000"/>
          </a:p>
          <a:p>
            <a:pPr marL="800100" lvl="1" indent="-342900">
              <a:buFont typeface="Arial" panose="020B0604020202020204" pitchFamily="34" charset="0"/>
              <a:buChar char="•"/>
            </a:pPr>
            <a:r>
              <a:rPr lang="en-US" sz="2000"/>
              <a:t>If near end of cycle, discontinue early</a:t>
            </a:r>
            <a:endParaRPr lang="en-US" sz="2000"/>
          </a:p>
          <a:p>
            <a:pPr marL="800100" lvl="1" indent="-342900">
              <a:buFont typeface="Arial" panose="020B0604020202020204" pitchFamily="34" charset="0"/>
              <a:buChar char="•"/>
            </a:pPr>
            <a:r>
              <a:rPr lang="en-US" sz="2000"/>
              <a:t>If severe, consider exogenous estrogen or higher estrogen dose pill</a:t>
            </a:r>
            <a:endParaRPr lang="en-US" sz="2000"/>
          </a:p>
          <a:p>
            <a:pPr marL="342900" indent="-342900"/>
            <a:endParaRPr lang="en-US" sz="2000" b="1"/>
          </a:p>
          <a:p>
            <a:endParaRPr lang="en-US" sz="2000" b="1"/>
          </a:p>
          <a:p>
            <a:endParaRPr lang="en-US" sz="2000" b="1"/>
          </a:p>
          <a:p>
            <a:endParaRPr lang="en-US" sz="2000" b="1"/>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165735" y="412115"/>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s 11"/>
          <p:cNvSpPr/>
          <p:nvPr/>
        </p:nvSpPr>
        <p:spPr>
          <a:xfrm>
            <a:off x="165735" y="863600"/>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s 1"/>
          <p:cNvSpPr/>
          <p:nvPr/>
        </p:nvSpPr>
        <p:spPr>
          <a:xfrm>
            <a:off x="165735" y="1254760"/>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165735" y="1746250"/>
            <a:ext cx="6249035" cy="480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256540" y="2227580"/>
            <a:ext cx="7385050" cy="633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a:off x="165735" y="3085465"/>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9"/>
          <p:cNvSpPr/>
          <p:nvPr/>
        </p:nvSpPr>
        <p:spPr>
          <a:xfrm>
            <a:off x="256540" y="3476625"/>
            <a:ext cx="6249035" cy="883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s 10"/>
          <p:cNvSpPr/>
          <p:nvPr/>
        </p:nvSpPr>
        <p:spPr>
          <a:xfrm>
            <a:off x="256540" y="4570730"/>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165735" y="4961890"/>
            <a:ext cx="7931785" cy="1096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9" presetClass="exit" presetSubtype="0" fill="hold" grpId="0" nodeType="afterEffect">
                                  <p:stCondLst>
                                    <p:cond delay="500"/>
                                  </p:stCondLst>
                                  <p:childTnLst>
                                    <p:animEffect transition="out" filter="dissolv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0" nodeType="clickEffect">
                                  <p:stCondLst>
                                    <p:cond delay="0"/>
                                  </p:stCondLst>
                                  <p:childTnLst>
                                    <p:animEffect transition="out" filter="dissolv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par>
                          <p:cTn id="17" fill="hold">
                            <p:stCondLst>
                              <p:cond delay="500"/>
                            </p:stCondLst>
                            <p:childTnLst>
                              <p:par>
                                <p:cTn id="18" presetID="9" presetClass="exit" presetSubtype="0" fill="hold" grpId="0" nodeType="afterEffect">
                                  <p:stCondLst>
                                    <p:cond delay="500"/>
                                  </p:stCondLst>
                                  <p:childTnLst>
                                    <p:animEffect transition="out" filter="dissolv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par>
                          <p:cTn id="26" fill="hold">
                            <p:stCondLst>
                              <p:cond delay="500"/>
                            </p:stCondLst>
                            <p:childTnLst>
                              <p:par>
                                <p:cTn id="27" presetID="9" presetClass="exit" presetSubtype="0" fill="hold" grpId="0" nodeType="afterEffect">
                                  <p:stCondLst>
                                    <p:cond delay="500"/>
                                  </p:stCondLst>
                                  <p:childTnLst>
                                    <p:animEffect transition="out" filter="dissolv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0" nodeType="clickEffect">
                                  <p:stCondLst>
                                    <p:cond delay="0"/>
                                  </p:stCondLst>
                                  <p:childTnLst>
                                    <p:animEffect transition="out" filter="dissolv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par>
                          <p:cTn id="35" fill="hold">
                            <p:stCondLst>
                              <p:cond delay="500"/>
                            </p:stCondLst>
                            <p:childTnLst>
                              <p:par>
                                <p:cTn id="36" presetID="9" presetClass="exit" presetSubtype="0" fill="hold" grpId="0" nodeType="afterEffect">
                                  <p:stCondLst>
                                    <p:cond delay="500"/>
                                  </p:stCondLst>
                                  <p:childTnLst>
                                    <p:animEffect transition="out" filter="dissolv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2" grpId="0" bldLvl="0" animBg="1"/>
      <p:bldP spid="2" grpId="0" bldLvl="0" animBg="1"/>
      <p:bldP spid="7" grpId="0" bldLvl="0" animBg="1"/>
      <p:bldP spid="8" grpId="0" bldLvl="0" animBg="1"/>
      <p:bldP spid="9" grpId="0" bldLvl="0" animBg="1"/>
      <p:bldP spid="10" grpId="0" bldLvl="0" animBg="1"/>
      <p:bldP spid="11" grpId="0" bldLvl="0" animBg="1"/>
      <p:bldP spid="1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7075" y="548005"/>
            <a:ext cx="11124565" cy="5944235"/>
          </a:xfrm>
        </p:spPr>
        <p:txBody>
          <a:bodyPr>
            <a:normAutofit/>
          </a:bodyPr>
          <a:lstStyle/>
          <a:p>
            <a:r>
              <a:rPr lang="en-US" sz="2400"/>
              <a:t>what contraception is recommended to use in breast feeding ? </a:t>
            </a:r>
            <a:endParaRPr lang="en-US" sz="2400"/>
          </a:p>
          <a:p>
            <a:pPr marL="0" indent="0">
              <a:buNone/>
            </a:pPr>
            <a:r>
              <a:rPr lang="en-US" sz="2400"/>
              <a:t>		Progesteron only pill</a:t>
            </a:r>
            <a:endParaRPr lang="en-US" sz="2400"/>
          </a:p>
          <a:p>
            <a:endParaRPr lang="en-US" sz="2400"/>
          </a:p>
          <a:p>
            <a:r>
              <a:rPr lang="en-US" sz="2400"/>
              <a:t>what is the only contraception method that offers protection from STIs?</a:t>
            </a:r>
            <a:endParaRPr lang="en-US" sz="2400"/>
          </a:p>
          <a:p>
            <a:pPr marL="0" indent="0">
              <a:buNone/>
            </a:pPr>
            <a:r>
              <a:rPr lang="en-US" sz="2400"/>
              <a:t>		Male Condoms</a:t>
            </a:r>
            <a:endParaRPr lang="en-US" sz="2400"/>
          </a:p>
          <a:p>
            <a:endParaRPr lang="en-US" sz="2400"/>
          </a:p>
          <a:p>
            <a:r>
              <a:rPr lang="en-US" sz="2400"/>
              <a:t>what are the non-reversible methods for contraception? </a:t>
            </a:r>
            <a:endParaRPr lang="en-US" sz="2400"/>
          </a:p>
          <a:p>
            <a:r>
              <a:rPr lang="en-US" sz="2400"/>
              <a:t>which </a:t>
            </a:r>
            <a:r>
              <a:rPr lang="en-US" sz="2400">
                <a:sym typeface="+mn-ea"/>
              </a:rPr>
              <a:t>non-reversible methods </a:t>
            </a:r>
            <a:r>
              <a:rPr lang="en-US" sz="2400"/>
              <a:t>has the higher faluier rate ?</a:t>
            </a:r>
            <a:endParaRPr lang="en-US" sz="2400"/>
          </a:p>
          <a:p>
            <a:pPr marL="0" indent="0">
              <a:buNone/>
            </a:pPr>
            <a:r>
              <a:rPr lang="en-US" sz="2400"/>
              <a:t>Vasectomy and tubal ligation</a:t>
            </a:r>
            <a:endParaRPr lang="en-US" sz="2400"/>
          </a:p>
          <a:p>
            <a:pPr marL="0" indent="0">
              <a:buNone/>
            </a:pPr>
            <a:r>
              <a:rPr lang="en-US" sz="2400"/>
              <a:t>Tubal ligation for female has higher failure rates</a:t>
            </a:r>
            <a:endParaRPr lang="en-US" sz="2400"/>
          </a:p>
          <a:p>
            <a:endParaRPr lang="en-US" sz="2400"/>
          </a:p>
          <a:p>
            <a:pPr marL="0" indent="0">
              <a:buNone/>
            </a:pPr>
            <a:r>
              <a:rPr lang="en-US" sz="2400"/>
              <a:t>			</a:t>
            </a:r>
            <a:endParaRPr lang="en-US" sz="2400"/>
          </a:p>
          <a:p>
            <a:pPr marL="0" indent="0">
              <a:buNone/>
            </a:pPr>
            <a:r>
              <a:rPr lang="en-US" sz="2400"/>
              <a:t>	</a:t>
            </a:r>
            <a:endParaRPr lang="en-US" sz="2400"/>
          </a:p>
          <a:p>
            <a:endParaRPr lang="en-US" sz="2400"/>
          </a:p>
          <a:p>
            <a:endParaRPr lang="en-US" sz="2400"/>
          </a:p>
          <a:p>
            <a:pPr marL="0" indent="0">
              <a:buNone/>
            </a:pPr>
            <a:endParaRPr lang="en-US" sz="2400"/>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a:off x="1575435" y="940435"/>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9"/>
          <p:cNvSpPr/>
          <p:nvPr/>
        </p:nvSpPr>
        <p:spPr>
          <a:xfrm>
            <a:off x="348615" y="2329815"/>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s 10"/>
          <p:cNvSpPr/>
          <p:nvPr/>
        </p:nvSpPr>
        <p:spPr>
          <a:xfrm>
            <a:off x="727075" y="4237355"/>
            <a:ext cx="6268720" cy="10306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6094095" cy="4351655"/>
          </a:xfrm>
        </p:spPr>
        <p:txBody>
          <a:bodyPr>
            <a:normAutofit lnSpcReduction="10000"/>
          </a:bodyPr>
          <a:lstStyle/>
          <a:p>
            <a:pPr marL="0" indent="0">
              <a:buNone/>
            </a:pPr>
            <a:r>
              <a:rPr lang="en-US"/>
              <a:t>what is the name of this metohd?</a:t>
            </a:r>
            <a:endParaRPr lang="en-US"/>
          </a:p>
          <a:p>
            <a:pPr marL="0" indent="0">
              <a:buNone/>
            </a:pPr>
            <a:r>
              <a:rPr lang="en-US"/>
              <a:t>Vaginal DIAPRAGHM</a:t>
            </a:r>
            <a:endParaRPr lang="en-US"/>
          </a:p>
          <a:p>
            <a:endParaRPr lang="en-US"/>
          </a:p>
          <a:p>
            <a:pPr marL="0" indent="0">
              <a:buNone/>
            </a:pPr>
            <a:r>
              <a:rPr lang="en-US"/>
              <a:t>how is it used ?</a:t>
            </a:r>
            <a:endParaRPr lang="en-US"/>
          </a:p>
          <a:p>
            <a:r>
              <a:rPr lang="en-US"/>
              <a:t>Fitted by physician</a:t>
            </a:r>
            <a:endParaRPr lang="en-US"/>
          </a:p>
          <a:p>
            <a:endParaRPr lang="en-US"/>
          </a:p>
          <a:p>
            <a:pPr marL="0" indent="0">
              <a:buNone/>
            </a:pPr>
            <a:r>
              <a:rPr lang="en-US">
                <a:sym typeface="+mn-ea"/>
              </a:rPr>
              <a:t>how long </a:t>
            </a:r>
            <a:r>
              <a:rPr lang="en-US"/>
              <a:t>can it be left for ?</a:t>
            </a:r>
            <a:endParaRPr lang="en-US"/>
          </a:p>
          <a:p>
            <a:pPr marL="0" indent="0">
              <a:buNone/>
            </a:pPr>
            <a:r>
              <a:rPr lang="en-US"/>
              <a:t>18 hours before intercourse and can be left for 24 hours</a:t>
            </a:r>
            <a:endParaRPr lang="en-US"/>
          </a:p>
          <a:p>
            <a:pPr marL="0" indent="0">
              <a:buNone/>
            </a:pPr>
            <a:endParaRPr lang="en-US"/>
          </a:p>
        </p:txBody>
      </p:sp>
      <p:pic>
        <p:nvPicPr>
          <p:cNvPr id="50179" name="Picture 4"/>
          <p:cNvPicPr>
            <a:picLocks noGrp="1" noChangeAspect="1"/>
          </p:cNvPicPr>
          <p:nvPr>
            <p:ph sz="half" idx="2"/>
          </p:nvPr>
        </p:nvPicPr>
        <p:blipFill>
          <a:blip r:embed="rId1"/>
          <a:srcRect/>
          <a:stretch>
            <a:fillRect/>
          </a:stretch>
        </p:blipFill>
        <p:spPr>
          <a:xfrm>
            <a:off x="6602730" y="-225425"/>
            <a:ext cx="5517515" cy="4724400"/>
          </a:xfrm>
          <a:prstGeom prst="rect">
            <a:avLst/>
          </a:prstGeom>
          <a:noFill/>
          <a:ln w="9525">
            <a:noFill/>
          </a:ln>
        </p:spPr>
      </p:pic>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760730" y="2308225"/>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s 3"/>
          <p:cNvSpPr/>
          <p:nvPr/>
        </p:nvSpPr>
        <p:spPr>
          <a:xfrm>
            <a:off x="838200" y="3688080"/>
            <a:ext cx="6249035" cy="39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760730" y="5148580"/>
            <a:ext cx="6249035" cy="746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6766560" y="3921125"/>
            <a:ext cx="5216525" cy="578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a:off x="6766560" y="685165"/>
            <a:ext cx="1838325" cy="3089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par>
                          <p:cTn id="18" fill="hold">
                            <p:stCondLst>
                              <p:cond delay="500"/>
                            </p:stCondLst>
                            <p:childTnLst>
                              <p:par>
                                <p:cTn id="19" presetID="9" presetClass="exit" presetSubtype="0" fill="hold" grpId="0" nodeType="afterEffect">
                                  <p:stCondLst>
                                    <p:cond delay="0"/>
                                  </p:stCondLst>
                                  <p:childTnLst>
                                    <p:animEffect transition="out" filter="dissolv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9" presetClass="exit" presetSubtype="0" fill="hold" grpId="0" nodeType="withEffect">
                                  <p:stCondLst>
                                    <p:cond delay="0"/>
                                  </p:stCondLst>
                                  <p:childTnLst>
                                    <p:animEffect transition="out" filter="dissolv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P spid="7" grpId="0" bldLvl="0" animBg="1"/>
      <p:bldP spid="8" grpId="0" animBg="1"/>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a:t>what must be done after intercourse when using this method for contraception  ?</a:t>
            </a:r>
            <a:endParaRPr lang="en-US"/>
          </a:p>
          <a:p>
            <a:pPr marL="0" indent="0">
              <a:buNone/>
            </a:pPr>
            <a:endParaRPr lang="en-US"/>
          </a:p>
          <a:p>
            <a:pPr marL="0" indent="0">
              <a:buNone/>
            </a:pPr>
            <a:r>
              <a:rPr lang="en-US"/>
              <a:t>left in place six hours after sexual intercourse</a:t>
            </a:r>
            <a:endParaRPr lang="en-US"/>
          </a:p>
        </p:txBody>
      </p:sp>
      <p:pic>
        <p:nvPicPr>
          <p:cNvPr id="52228" name="Picture 2"/>
          <p:cNvPicPr>
            <a:picLocks noGrp="1" noChangeAspect="1"/>
          </p:cNvPicPr>
          <p:nvPr>
            <p:ph sz="half" idx="2"/>
          </p:nvPr>
        </p:nvPicPr>
        <p:blipFill>
          <a:blip r:embed="rId1"/>
          <a:stretch>
            <a:fillRect/>
          </a:stretch>
        </p:blipFill>
        <p:spPr>
          <a:xfrm>
            <a:off x="7114540" y="1825625"/>
            <a:ext cx="4562475" cy="4351020"/>
          </a:xfrm>
          <a:prstGeom prst="rect">
            <a:avLst/>
          </a:prstGeom>
          <a:noFill/>
          <a:ln w="9525">
            <a:noFill/>
          </a:ln>
        </p:spPr>
      </p:pic>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655320" y="3576320"/>
            <a:ext cx="6249035" cy="1364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765" y="0"/>
            <a:ext cx="10515600" cy="1325563"/>
          </a:xfrm>
        </p:spPr>
        <p:txBody>
          <a:bodyPr/>
          <a:lstStyle/>
          <a:p>
            <a:r>
              <a:rPr lang="en-US">
                <a:sym typeface="+mn-ea"/>
              </a:rPr>
              <a:t>Emergency contraception </a:t>
            </a:r>
            <a:endParaRPr lang="en-US"/>
          </a:p>
        </p:txBody>
      </p:sp>
      <p:sp>
        <p:nvSpPr>
          <p:cNvPr id="3" name="Content Placeholder 2"/>
          <p:cNvSpPr>
            <a:spLocks noGrp="1"/>
          </p:cNvSpPr>
          <p:nvPr>
            <p:ph sz="half" idx="1"/>
          </p:nvPr>
        </p:nvSpPr>
        <p:spPr>
          <a:xfrm>
            <a:off x="541655" y="1252855"/>
            <a:ext cx="11108690" cy="4351655"/>
          </a:xfrm>
        </p:spPr>
        <p:txBody>
          <a:bodyPr>
            <a:normAutofit lnSpcReduction="10000"/>
          </a:bodyPr>
          <a:lstStyle/>
          <a:p>
            <a:pPr marL="0" indent="0">
              <a:buNone/>
            </a:pPr>
            <a:r>
              <a:rPr lang="en-US"/>
              <a:t>what is the most effective method ? </a:t>
            </a:r>
            <a:endParaRPr lang="en-US"/>
          </a:p>
          <a:p>
            <a:pPr marL="0" indent="0">
              <a:buNone/>
            </a:pPr>
            <a:r>
              <a:rPr lang="en-US">
                <a:sym typeface="+mn-ea"/>
              </a:rPr>
              <a:t> copper IUD  </a:t>
            </a:r>
            <a:endParaRPr lang="en-US">
              <a:sym typeface="+mn-ea"/>
            </a:endParaRPr>
          </a:p>
          <a:p>
            <a:pPr marL="0" indent="0">
              <a:buNone/>
            </a:pPr>
            <a:r>
              <a:rPr lang="en-US"/>
              <a:t>time frame ? </a:t>
            </a:r>
            <a:r>
              <a:rPr lang="en-US">
                <a:sym typeface="+mn-ea"/>
              </a:rPr>
              <a:t>within</a:t>
            </a:r>
            <a:r>
              <a:rPr lang="en-US"/>
              <a:t> </a:t>
            </a:r>
            <a:r>
              <a:rPr lang="en-US">
                <a:sym typeface="+mn-ea"/>
              </a:rPr>
              <a:t>5 days</a:t>
            </a:r>
            <a:endParaRPr lang="en-US"/>
          </a:p>
          <a:p>
            <a:pPr marL="0" indent="0">
              <a:buNone/>
            </a:pPr>
            <a:endParaRPr lang="en-US"/>
          </a:p>
          <a:p>
            <a:pPr marL="0" indent="0">
              <a:buNone/>
            </a:pPr>
            <a:r>
              <a:rPr lang="en-US"/>
              <a:t>Other  notable methods ? </a:t>
            </a:r>
            <a:endParaRPr lang="en-US"/>
          </a:p>
          <a:p>
            <a:pPr marL="0" indent="0">
              <a:buNone/>
            </a:pPr>
            <a:r>
              <a:rPr lang="en-US"/>
              <a:t>1) levonogestrl (as single dose , or 2 doses 12 h apart )</a:t>
            </a:r>
            <a:endParaRPr lang="en-US"/>
          </a:p>
          <a:p>
            <a:pPr marL="0" indent="0">
              <a:buNone/>
            </a:pPr>
            <a:r>
              <a:rPr lang="en-US"/>
              <a:t>2)combined E+P </a:t>
            </a:r>
            <a:endParaRPr lang="en-US"/>
          </a:p>
          <a:p>
            <a:pPr marL="0" indent="0">
              <a:buNone/>
            </a:pPr>
            <a:endParaRPr lang="en-US"/>
          </a:p>
          <a:p>
            <a:pPr marL="0" indent="0">
              <a:buNone/>
            </a:pPr>
            <a:r>
              <a:rPr lang="en-US"/>
              <a:t>Levonogestrl time frame : </a:t>
            </a:r>
            <a:r>
              <a:rPr lang="en-US">
                <a:sym typeface="+mn-ea"/>
              </a:rPr>
              <a:t>within 5 days</a:t>
            </a:r>
            <a:endParaRPr lang="en-US"/>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541655" y="1710055"/>
            <a:ext cx="6249035" cy="473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2484120" y="2183130"/>
            <a:ext cx="6249035" cy="473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a:off x="542290" y="2183130"/>
            <a:ext cx="1941830" cy="473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9"/>
          <p:cNvSpPr/>
          <p:nvPr/>
        </p:nvSpPr>
        <p:spPr>
          <a:xfrm>
            <a:off x="542290" y="3662680"/>
            <a:ext cx="8191500" cy="1051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s 10"/>
          <p:cNvSpPr/>
          <p:nvPr/>
        </p:nvSpPr>
        <p:spPr>
          <a:xfrm>
            <a:off x="659765" y="3085465"/>
            <a:ext cx="3889375" cy="473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s 11"/>
          <p:cNvSpPr/>
          <p:nvPr/>
        </p:nvSpPr>
        <p:spPr>
          <a:xfrm>
            <a:off x="198755" y="4926965"/>
            <a:ext cx="4192905" cy="473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4391025" y="4796790"/>
            <a:ext cx="4916805"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9" presetClass="exit" presetSubtype="0" fill="hold" grpId="0" nodeType="afterEffect">
                                  <p:stCondLst>
                                    <p:cond delay="0"/>
                                  </p:stCondLst>
                                  <p:childTnLst>
                                    <p:animEffect transition="out" filter="dissolv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0" nodeType="clickEffect">
                                  <p:stCondLst>
                                    <p:cond delay="0"/>
                                  </p:stCondLst>
                                  <p:childTnLst>
                                    <p:animEffect transition="out" filter="dissolv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9" presetClass="exit" presetSubtype="0" fill="hold" grpId="0" nodeType="afterEffect">
                                  <p:stCondLst>
                                    <p:cond delay="0"/>
                                  </p:stCondLst>
                                  <p:childTnLst>
                                    <p:animEffect transition="out" filter="dissolv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par>
                          <p:cTn id="26" fill="hold">
                            <p:stCondLst>
                              <p:cond delay="500"/>
                            </p:stCondLst>
                            <p:childTnLst>
                              <p:par>
                                <p:cTn id="27" presetID="9" presetClass="exit" presetSubtype="0" fill="hold" grpId="0" nodeType="afterEffect">
                                  <p:stCondLst>
                                    <p:cond delay="0"/>
                                  </p:stCondLst>
                                  <p:childTnLst>
                                    <p:animEffect transition="out" filter="dissolv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0" nodeType="clickEffect">
                                  <p:stCondLst>
                                    <p:cond delay="0"/>
                                  </p:stCondLst>
                                  <p:childTnLst>
                                    <p:animEffect transition="out" filter="dissolv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Q 4</a:t>
            </a:r>
            <a:endParaRPr lang="en-US" dirty="0"/>
          </a:p>
        </p:txBody>
      </p:sp>
      <p:sp>
        <p:nvSpPr>
          <p:cNvPr id="4" name="Rectangle 3"/>
          <p:cNvSpPr/>
          <p:nvPr/>
        </p:nvSpPr>
        <p:spPr>
          <a:xfrm>
            <a:off x="304800" y="1371600"/>
            <a:ext cx="11480800" cy="5257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2000" dirty="0">
                <a:solidFill>
                  <a:schemeClr val="tx1"/>
                </a:solidFill>
              </a:rPr>
              <a:t>No </a:t>
            </a:r>
            <a:r>
              <a:rPr lang="en-US" sz="2000" dirty="0" err="1">
                <a:solidFill>
                  <a:schemeClr val="tx1"/>
                </a:solidFill>
              </a:rPr>
              <a:t>pic</a:t>
            </a:r>
            <a:r>
              <a:rPr lang="en-US" sz="2000" dirty="0">
                <a:solidFill>
                  <a:schemeClr val="tx1"/>
                </a:solidFill>
              </a:rPr>
              <a:t> in this question </a:t>
            </a:r>
            <a:endParaRPr lang="en-US" sz="2000" dirty="0">
              <a:solidFill>
                <a:schemeClr val="tx1"/>
              </a:solidFill>
            </a:endParaRPr>
          </a:p>
          <a:p>
            <a:pPr algn="l" rtl="0"/>
            <a:r>
              <a:rPr lang="en-US" sz="2000" dirty="0">
                <a:solidFill>
                  <a:schemeClr val="tx1"/>
                </a:solidFill>
              </a:rPr>
              <a:t> </a:t>
            </a:r>
            <a:endParaRPr lang="en-US" sz="2000" dirty="0">
              <a:solidFill>
                <a:schemeClr val="tx1"/>
              </a:solidFill>
            </a:endParaRPr>
          </a:p>
          <a:p>
            <a:pPr algn="l" rtl="0"/>
            <a:r>
              <a:rPr lang="en-US" sz="2000" dirty="0">
                <a:solidFill>
                  <a:schemeClr val="tx1"/>
                </a:solidFill>
              </a:rPr>
              <a:t>36 year-old patient came with severe chronic lower abdominal pain and menorrhagia since 2 years , on examination the uterus size was normal , on pelvic examination there were painful nodules in posterior fornix </a:t>
            </a:r>
            <a:endParaRPr lang="en-US" sz="2000" dirty="0">
              <a:solidFill>
                <a:schemeClr val="tx1"/>
              </a:solidFill>
            </a:endParaRPr>
          </a:p>
          <a:p>
            <a:pPr algn="l" rtl="0">
              <a:buFont typeface="Arial" panose="020B0604020202020204" pitchFamily="34" charset="0"/>
              <a:buChar char="•"/>
            </a:pPr>
            <a:endParaRPr lang="en-US" sz="2000" dirty="0">
              <a:solidFill>
                <a:schemeClr val="tx1"/>
              </a:solidFill>
            </a:endParaRPr>
          </a:p>
          <a:p>
            <a:pPr algn="l" rtl="0">
              <a:buFont typeface="Arial" panose="020B0604020202020204" pitchFamily="34" charset="0"/>
              <a:buChar char="•"/>
            </a:pPr>
            <a:r>
              <a:rPr lang="en-US" sz="2000" dirty="0">
                <a:solidFill>
                  <a:schemeClr val="tx1"/>
                </a:solidFill>
              </a:rPr>
              <a:t>What is your diagnosis ?</a:t>
            </a:r>
            <a:endParaRPr lang="en-US" sz="2000" dirty="0">
              <a:solidFill>
                <a:schemeClr val="tx1"/>
              </a:solidFill>
            </a:endParaRPr>
          </a:p>
          <a:p>
            <a:pPr algn="l" rtl="0"/>
            <a:r>
              <a:rPr lang="en-US" sz="2000" dirty="0">
                <a:solidFill>
                  <a:srgbClr val="FF0000"/>
                </a:solidFill>
              </a:rPr>
              <a:t>Endometriosis </a:t>
            </a:r>
            <a:endParaRPr lang="en-US" sz="2000" dirty="0">
              <a:solidFill>
                <a:srgbClr val="FF0000"/>
              </a:solidFill>
            </a:endParaRPr>
          </a:p>
          <a:p>
            <a:pPr algn="l" rtl="0">
              <a:buFont typeface="Arial" panose="020B0604020202020204" pitchFamily="34" charset="0"/>
              <a:buChar char="•"/>
            </a:pPr>
            <a:r>
              <a:rPr lang="en-US" sz="2000" dirty="0">
                <a:solidFill>
                  <a:schemeClr val="tx1"/>
                </a:solidFill>
              </a:rPr>
              <a:t>How to confirm it ?</a:t>
            </a:r>
            <a:endParaRPr lang="en-US" sz="2000" dirty="0">
              <a:solidFill>
                <a:schemeClr val="tx1"/>
              </a:solidFill>
            </a:endParaRPr>
          </a:p>
          <a:p>
            <a:pPr algn="l" rtl="0"/>
            <a:r>
              <a:rPr lang="en-US" sz="2000" dirty="0">
                <a:solidFill>
                  <a:srgbClr val="FF0000"/>
                </a:solidFill>
              </a:rPr>
              <a:t>Laparoscope </a:t>
            </a:r>
            <a:endParaRPr lang="en-US" sz="2000" dirty="0">
              <a:solidFill>
                <a:srgbClr val="FF0000"/>
              </a:solidFill>
            </a:endParaRPr>
          </a:p>
          <a:p>
            <a:pPr algn="l" rtl="0">
              <a:buFont typeface="Arial" panose="020B0604020202020204" pitchFamily="34" charset="0"/>
              <a:buChar char="•"/>
            </a:pPr>
            <a:r>
              <a:rPr lang="en-US" sz="2000" dirty="0">
                <a:solidFill>
                  <a:schemeClr val="tx1"/>
                </a:solidFill>
              </a:rPr>
              <a:t>Give another </a:t>
            </a:r>
            <a:r>
              <a:rPr lang="en-US" sz="2000" dirty="0" err="1">
                <a:solidFill>
                  <a:schemeClr val="tx1"/>
                </a:solidFill>
              </a:rPr>
              <a:t>gyne</a:t>
            </a:r>
            <a:r>
              <a:rPr lang="en-US" sz="2000" dirty="0">
                <a:solidFill>
                  <a:schemeClr val="tx1"/>
                </a:solidFill>
              </a:rPr>
              <a:t> presentation this patient may suffer from ?</a:t>
            </a:r>
            <a:endParaRPr lang="en-US" sz="2000" dirty="0">
              <a:solidFill>
                <a:schemeClr val="tx1"/>
              </a:solidFill>
            </a:endParaRPr>
          </a:p>
          <a:p>
            <a:pPr algn="l" rtl="0"/>
            <a:r>
              <a:rPr lang="en-US" sz="2000" dirty="0">
                <a:solidFill>
                  <a:srgbClr val="FF0000"/>
                </a:solidFill>
              </a:rPr>
              <a:t>Deep </a:t>
            </a:r>
            <a:r>
              <a:rPr lang="en-US" sz="2000" dirty="0" err="1">
                <a:solidFill>
                  <a:srgbClr val="FF0000"/>
                </a:solidFill>
              </a:rPr>
              <a:t>dysparuenia</a:t>
            </a:r>
            <a:r>
              <a:rPr lang="en-US" sz="2000" dirty="0">
                <a:solidFill>
                  <a:srgbClr val="FF0000"/>
                </a:solidFill>
              </a:rPr>
              <a:t> , </a:t>
            </a:r>
            <a:r>
              <a:rPr lang="en-US" sz="2000" dirty="0" err="1">
                <a:solidFill>
                  <a:srgbClr val="FF0000"/>
                </a:solidFill>
              </a:rPr>
              <a:t>dysmenorrhea</a:t>
            </a:r>
            <a:r>
              <a:rPr lang="en-US" sz="2000" dirty="0">
                <a:solidFill>
                  <a:srgbClr val="FF0000"/>
                </a:solidFill>
              </a:rPr>
              <a:t> </a:t>
            </a:r>
            <a:endParaRPr lang="en-US" sz="2000" dirty="0">
              <a:solidFill>
                <a:srgbClr val="FF0000"/>
              </a:solidFill>
            </a:endParaRPr>
          </a:p>
          <a:p>
            <a:pPr algn="l" rtl="0">
              <a:buFont typeface="Arial" panose="020B0604020202020204" pitchFamily="34" charset="0"/>
              <a:buChar char="•"/>
            </a:pPr>
            <a:r>
              <a:rPr lang="en-US" sz="2000" dirty="0">
                <a:solidFill>
                  <a:schemeClr val="tx1"/>
                </a:solidFill>
              </a:rPr>
              <a:t>Another finding on examination ?</a:t>
            </a:r>
            <a:endParaRPr lang="en-US" sz="2000" dirty="0">
              <a:solidFill>
                <a:schemeClr val="tx1"/>
              </a:solidFill>
            </a:endParaRPr>
          </a:p>
          <a:p>
            <a:pPr algn="l" rtl="0"/>
            <a:r>
              <a:rPr lang="en-US" sz="2000" dirty="0">
                <a:solidFill>
                  <a:srgbClr val="FF0000"/>
                </a:solidFill>
              </a:rPr>
              <a:t>Lower abdominal tenderness , fixed </a:t>
            </a:r>
            <a:r>
              <a:rPr lang="en-US" sz="2000" dirty="0" err="1">
                <a:solidFill>
                  <a:srgbClr val="FF0000"/>
                </a:solidFill>
              </a:rPr>
              <a:t>retroverted</a:t>
            </a:r>
            <a:r>
              <a:rPr lang="en-US" sz="2000" dirty="0">
                <a:solidFill>
                  <a:srgbClr val="FF0000"/>
                </a:solidFill>
              </a:rPr>
              <a:t> uterus </a:t>
            </a:r>
            <a:endParaRPr lang="en-US" sz="2000" dirty="0">
              <a:solidFill>
                <a:srgbClr val="FF0000"/>
              </a:solidFill>
            </a:endParaRPr>
          </a:p>
          <a:p>
            <a:pPr algn="l" rtl="0">
              <a:buFont typeface="Arial" panose="020B0604020202020204" pitchFamily="34" charset="0"/>
              <a:buChar char="•"/>
            </a:pPr>
            <a:r>
              <a:rPr lang="en-US" sz="2000" dirty="0">
                <a:solidFill>
                  <a:schemeClr val="tx1"/>
                </a:solidFill>
              </a:rPr>
              <a:t>What is the surgical treatment ?</a:t>
            </a:r>
            <a:endParaRPr lang="en-US" sz="2000" dirty="0">
              <a:solidFill>
                <a:schemeClr val="tx1"/>
              </a:solidFill>
            </a:endParaRPr>
          </a:p>
          <a:p>
            <a:pPr algn="l" rtl="0"/>
            <a:r>
              <a:rPr lang="en-US" sz="2000" dirty="0">
                <a:solidFill>
                  <a:srgbClr val="FF0000"/>
                </a:solidFill>
              </a:rPr>
              <a:t>Hysterectomy </a:t>
            </a:r>
            <a:endParaRPr lang="en-US" sz="2000" dirty="0">
              <a:solidFill>
                <a:srgbClr val="FF0000"/>
              </a:solidFill>
            </a:endParaRPr>
          </a:p>
          <a:p>
            <a:pPr algn="l" rtl="0"/>
            <a:r>
              <a:rPr lang="en-US" sz="2000" dirty="0">
                <a:solidFill>
                  <a:schemeClr val="tx1"/>
                </a:solidFill>
              </a:rPr>
              <a:t> </a:t>
            </a:r>
            <a:endParaRPr lang="en-US" sz="2000" dirty="0">
              <a:solidFill>
                <a:schemeClr val="tx1"/>
              </a:solidFill>
            </a:endParaRPr>
          </a:p>
        </p:txBody>
      </p:sp>
      <p:sp>
        <p:nvSpPr>
          <p:cNvPr id="3" name="Rectangles 2"/>
          <p:cNvSpPr/>
          <p:nvPr/>
        </p:nvSpPr>
        <p:spPr>
          <a:xfrm>
            <a:off x="374015" y="3391535"/>
            <a:ext cx="976122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374015" y="3992245"/>
            <a:ext cx="976122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374015" y="4576445"/>
            <a:ext cx="976122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374015" y="5235575"/>
            <a:ext cx="976122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374015" y="5828030"/>
            <a:ext cx="976122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a:off x="9525" y="-19050"/>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6" grpId="0" bldLvl="0" animBg="1"/>
      <p:bldP spid="7" grpId="0" bldLvl="0" animBg="1"/>
      <p:bldP spid="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41300" y="1574800"/>
            <a:ext cx="6618605" cy="521970"/>
          </a:xfrm>
          <a:prstGeom prst="rect">
            <a:avLst/>
          </a:prstGeom>
          <a:noFill/>
        </p:spPr>
        <p:txBody>
          <a:bodyPr wrap="square" rtlCol="0">
            <a:spAutoFit/>
          </a:bodyPr>
          <a:lstStyle/>
          <a:p>
            <a:pPr algn="l"/>
            <a:r>
              <a:rPr lang="en-US" sz="2800" dirty="0"/>
              <a:t>Answer :  Normal</a:t>
            </a:r>
            <a:endParaRPr lang="en-US" sz="2800" dirty="0"/>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424180" y="5012690"/>
            <a:ext cx="5888990" cy="144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a:off x="1698625" y="1574800"/>
            <a:ext cx="5888990" cy="626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عنوان 1"/>
          <p:cNvSpPr>
            <a:spLocks noGrp="1"/>
          </p:cNvSpPr>
          <p:nvPr>
            <p:ph type="title"/>
          </p:nvPr>
        </p:nvSpPr>
        <p:spPr>
          <a:xfrm>
            <a:off x="838200" y="365125"/>
            <a:ext cx="6351905" cy="1325880"/>
          </a:xfrm>
        </p:spPr>
        <p:txBody>
          <a:bodyPr>
            <a:noAutofit/>
          </a:bodyPr>
          <a:lstStyle/>
          <a:p>
            <a:pPr algn="l"/>
            <a:r>
              <a:rPr lang="en-US" sz="3600" dirty="0"/>
              <a:t>Q : findings in this US image of the uterus </a:t>
            </a:r>
            <a:endParaRPr lang="en-US" sz="3600" dirty="0"/>
          </a:p>
        </p:txBody>
      </p:sp>
      <p:pic>
        <p:nvPicPr>
          <p:cNvPr id="58371" name="Picture 1027" descr=" "/>
          <p:cNvPicPr>
            <a:picLocks noChangeAspect="1"/>
          </p:cNvPicPr>
          <p:nvPr/>
        </p:nvPicPr>
        <p:blipFill>
          <a:blip r:embed="rId1"/>
          <a:stretch>
            <a:fillRect/>
          </a:stretch>
        </p:blipFill>
        <p:spPr>
          <a:xfrm>
            <a:off x="7478395" y="233045"/>
            <a:ext cx="4490085" cy="36315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41300" y="1574800"/>
            <a:ext cx="6618605" cy="521970"/>
          </a:xfrm>
          <a:prstGeom prst="rect">
            <a:avLst/>
          </a:prstGeom>
          <a:noFill/>
        </p:spPr>
        <p:txBody>
          <a:bodyPr wrap="square" rtlCol="0">
            <a:spAutoFit/>
          </a:bodyPr>
          <a:lstStyle/>
          <a:p>
            <a:pPr algn="l"/>
            <a:r>
              <a:rPr lang="en-US" sz="2800" dirty="0"/>
              <a:t>Answer :  </a:t>
            </a:r>
            <a:r>
              <a:rPr lang="en-US" sz="2800" dirty="0">
                <a:sym typeface="+mn-ea"/>
              </a:rPr>
              <a:t>Adenomyosis</a:t>
            </a:r>
            <a:endParaRPr lang="en-US" sz="2800" dirty="0"/>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424180" y="5012690"/>
            <a:ext cx="5888990" cy="144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a:off x="1597660" y="1574800"/>
            <a:ext cx="5888990" cy="626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394" name="Picture 2" descr=" "/>
          <p:cNvPicPr>
            <a:picLocks noChangeAspect="1"/>
          </p:cNvPicPr>
          <p:nvPr/>
        </p:nvPicPr>
        <p:blipFill>
          <a:blip r:embed="rId1"/>
          <a:stretch>
            <a:fillRect/>
          </a:stretch>
        </p:blipFill>
        <p:spPr>
          <a:xfrm>
            <a:off x="7190105" y="161925"/>
            <a:ext cx="5001260" cy="3651885"/>
          </a:xfrm>
          <a:prstGeom prst="rect">
            <a:avLst/>
          </a:prstGeom>
          <a:noFill/>
          <a:ln w="9525">
            <a:noFill/>
          </a:ln>
        </p:spPr>
      </p:pic>
      <p:sp>
        <p:nvSpPr>
          <p:cNvPr id="13" name="عنوان 1"/>
          <p:cNvSpPr>
            <a:spLocks noGrp="1"/>
          </p:cNvSpPr>
          <p:nvPr>
            <p:ph type="title"/>
          </p:nvPr>
        </p:nvSpPr>
        <p:spPr>
          <a:xfrm>
            <a:off x="838200" y="365125"/>
            <a:ext cx="6351905" cy="1325880"/>
          </a:xfrm>
        </p:spPr>
        <p:txBody>
          <a:bodyPr>
            <a:noAutofit/>
          </a:bodyPr>
          <a:lstStyle/>
          <a:p>
            <a:pPr algn="l"/>
            <a:r>
              <a:rPr lang="en-US" sz="3600" dirty="0"/>
              <a:t>Q : findings in this US image of the uterus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6351905" cy="1325880"/>
          </a:xfrm>
        </p:spPr>
        <p:txBody>
          <a:bodyPr>
            <a:noAutofit/>
          </a:bodyPr>
          <a:lstStyle/>
          <a:p>
            <a:pPr algn="l"/>
            <a:r>
              <a:rPr lang="en-US" sz="3600" dirty="0"/>
              <a:t>Q : findings in this US image of the uterus </a:t>
            </a:r>
            <a:endParaRPr lang="en-US" sz="3600" dirty="0"/>
          </a:p>
        </p:txBody>
      </p:sp>
      <p:sp>
        <p:nvSpPr>
          <p:cNvPr id="5" name="مربع نص 4"/>
          <p:cNvSpPr txBox="1"/>
          <p:nvPr/>
        </p:nvSpPr>
        <p:spPr>
          <a:xfrm>
            <a:off x="312420" y="1661795"/>
            <a:ext cx="11314430" cy="4399915"/>
          </a:xfrm>
          <a:prstGeom prst="rect">
            <a:avLst/>
          </a:prstGeom>
          <a:noFill/>
        </p:spPr>
        <p:txBody>
          <a:bodyPr wrap="square" rtlCol="0">
            <a:spAutoFit/>
          </a:bodyPr>
          <a:lstStyle/>
          <a:p>
            <a:pPr algn="l"/>
            <a:r>
              <a:rPr lang="en-US" sz="2800" dirty="0"/>
              <a:t>Answer :  Adenomyosis</a:t>
            </a:r>
            <a:endParaRPr lang="en-US" sz="2800" dirty="0"/>
          </a:p>
          <a:p>
            <a:pPr algn="l"/>
            <a:endParaRPr lang="en-US" sz="2800" dirty="0"/>
          </a:p>
          <a:p>
            <a:pPr algn="l"/>
            <a:r>
              <a:rPr lang="en-US" sz="2800" dirty="0"/>
              <a:t>Typical symptoms : </a:t>
            </a:r>
            <a:endParaRPr lang="en-US" sz="2800" dirty="0"/>
          </a:p>
          <a:p>
            <a:pPr marL="514350" indent="-514350" algn="l">
              <a:buAutoNum type="arabicPeriod"/>
            </a:pPr>
            <a:r>
              <a:rPr lang="en-US" sz="2800" dirty="0"/>
              <a:t>Pelvic pain</a:t>
            </a:r>
            <a:endParaRPr lang="en-US" sz="2800" dirty="0"/>
          </a:p>
          <a:p>
            <a:pPr marL="514350" indent="-514350" algn="l">
              <a:buAutoNum type="arabicPeriod"/>
            </a:pPr>
            <a:r>
              <a:rPr lang="en-US" sz="2800" dirty="0"/>
              <a:t>Dysmenorrhea</a:t>
            </a:r>
            <a:endParaRPr lang="en-US" sz="2800" dirty="0"/>
          </a:p>
          <a:p>
            <a:pPr marL="514350" indent="-514350" algn="l">
              <a:buAutoNum type="arabicPeriod"/>
            </a:pPr>
            <a:r>
              <a:rPr lang="en-US" sz="2800" dirty="0"/>
              <a:t>menorrhagia unresponsive to hormonal therapy</a:t>
            </a:r>
            <a:endParaRPr lang="en-US" sz="2800" dirty="0"/>
          </a:p>
          <a:p>
            <a:pPr marL="514350" indent="-514350" algn="l">
              <a:buAutoNum type="arabicPeriod"/>
            </a:pPr>
            <a:endParaRPr lang="en-US" sz="2800" dirty="0"/>
          </a:p>
          <a:p>
            <a:pPr indent="0" algn="l">
              <a:buNone/>
            </a:pPr>
            <a:r>
              <a:rPr lang="en-US" sz="2800" dirty="0"/>
              <a:t>Findings on physical examination : </a:t>
            </a:r>
            <a:r>
              <a:rPr lang="en-US" altLang="en-US" sz="2800" dirty="0">
                <a:cs typeface="Arial" panose="020B0604020202020204" pitchFamily="34" charset="0"/>
                <a:sym typeface="+mn-ea"/>
              </a:rPr>
              <a:t>soft and boggy uterus that is enlarged (like 10 weeks of pregnancy </a:t>
            </a:r>
            <a:endParaRPr lang="en-US" altLang="en-US" sz="2800" dirty="0">
              <a:cs typeface="Arial" panose="020B0604020202020204" pitchFamily="34" charset="0"/>
              <a:sym typeface="+mn-ea"/>
            </a:endParaRPr>
          </a:p>
          <a:p>
            <a:pPr indent="0" algn="l">
              <a:buNone/>
            </a:pPr>
            <a:r>
              <a:rPr lang="en-US" sz="2800" dirty="0"/>
              <a:t> </a:t>
            </a:r>
            <a:endParaRPr lang="en-US" sz="2800" dirty="0"/>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210185" y="2991485"/>
            <a:ext cx="8667750" cy="144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394" name="Picture 2" descr=" "/>
          <p:cNvPicPr>
            <a:picLocks noGrp="1" noChangeAspect="1"/>
          </p:cNvPicPr>
          <p:nvPr>
            <p:ph idx="1"/>
          </p:nvPr>
        </p:nvPicPr>
        <p:blipFill>
          <a:blip r:embed="rId1"/>
          <a:stretch>
            <a:fillRect/>
          </a:stretch>
        </p:blipFill>
        <p:spPr>
          <a:xfrm>
            <a:off x="7190105" y="161925"/>
            <a:ext cx="5001260" cy="3651885"/>
          </a:xfrm>
          <a:prstGeom prst="rect">
            <a:avLst/>
          </a:prstGeom>
          <a:noFill/>
          <a:ln w="9525">
            <a:noFill/>
          </a:ln>
        </p:spPr>
      </p:pic>
      <p:sp>
        <p:nvSpPr>
          <p:cNvPr id="4" name="Rectangles 3"/>
          <p:cNvSpPr/>
          <p:nvPr/>
        </p:nvSpPr>
        <p:spPr>
          <a:xfrm>
            <a:off x="5377815" y="4554220"/>
            <a:ext cx="6447155" cy="144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312420" y="5051425"/>
            <a:ext cx="6447155" cy="447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7"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6640830" cy="1325880"/>
          </a:xfrm>
        </p:spPr>
        <p:txBody>
          <a:bodyPr>
            <a:noAutofit/>
          </a:bodyPr>
          <a:lstStyle/>
          <a:p>
            <a:pPr algn="l"/>
            <a:r>
              <a:rPr lang="en-US" sz="3600" dirty="0"/>
              <a:t>Q1 : findings in this MRI image of the uterus </a:t>
            </a:r>
            <a:endParaRPr lang="en-US" sz="3600" dirty="0"/>
          </a:p>
        </p:txBody>
      </p:sp>
      <p:sp>
        <p:nvSpPr>
          <p:cNvPr id="5" name="مربع نص 4"/>
          <p:cNvSpPr txBox="1"/>
          <p:nvPr/>
        </p:nvSpPr>
        <p:spPr>
          <a:xfrm>
            <a:off x="312420" y="1795145"/>
            <a:ext cx="11314430" cy="3969385"/>
          </a:xfrm>
          <a:prstGeom prst="rect">
            <a:avLst/>
          </a:prstGeom>
          <a:noFill/>
        </p:spPr>
        <p:txBody>
          <a:bodyPr wrap="square" rtlCol="0">
            <a:spAutoFit/>
          </a:bodyPr>
          <a:lstStyle/>
          <a:p>
            <a:pPr algn="l"/>
            <a:r>
              <a:rPr lang="en-US" sz="2800" dirty="0"/>
              <a:t>Answer :  Adenomyosis</a:t>
            </a:r>
            <a:endParaRPr lang="en-US" sz="2800" dirty="0"/>
          </a:p>
          <a:p>
            <a:pPr algn="l"/>
            <a:endParaRPr lang="en-US" sz="2800" dirty="0"/>
          </a:p>
          <a:p>
            <a:pPr algn="l"/>
            <a:r>
              <a:rPr lang="en-US" sz="2800" dirty="0"/>
              <a:t>Q2 definitive treatment : </a:t>
            </a:r>
            <a:endParaRPr lang="en-US" sz="2800" dirty="0"/>
          </a:p>
          <a:p>
            <a:pPr indent="0" algn="l">
              <a:buNone/>
            </a:pPr>
            <a:r>
              <a:rPr lang="en-US" sz="2800" dirty="0"/>
              <a:t>total hysterectomy</a:t>
            </a:r>
            <a:endParaRPr lang="en-US" sz="2800" dirty="0"/>
          </a:p>
          <a:p>
            <a:pPr indent="0" algn="l">
              <a:buNone/>
            </a:pPr>
            <a:endParaRPr lang="en-US" sz="2800" dirty="0"/>
          </a:p>
          <a:p>
            <a:pPr indent="0" algn="l">
              <a:buNone/>
            </a:pPr>
            <a:r>
              <a:rPr lang="en-US" sz="2800" dirty="0"/>
              <a:t>Q3 managment preserving fertility :</a:t>
            </a:r>
            <a:endParaRPr lang="en-US" sz="2800" dirty="0"/>
          </a:p>
          <a:p>
            <a:pPr indent="0" algn="l">
              <a:buNone/>
            </a:pPr>
            <a:r>
              <a:rPr lang="en-US" altLang="en-US" sz="2800" dirty="0">
                <a:cs typeface="Arial" panose="020B0604020202020204" pitchFamily="34" charset="0"/>
                <a:sym typeface="+mn-ea"/>
              </a:rPr>
              <a:t>GnRH- agonists </a:t>
            </a:r>
            <a:endParaRPr lang="en-US" altLang="en-US" sz="2800" dirty="0">
              <a:cs typeface="Arial" panose="020B0604020202020204" pitchFamily="34" charset="0"/>
              <a:sym typeface="+mn-ea"/>
            </a:endParaRPr>
          </a:p>
          <a:p>
            <a:pPr indent="0" algn="l">
              <a:buNone/>
            </a:pPr>
            <a:r>
              <a:rPr lang="en-US" altLang="en-US" sz="2800" dirty="0">
                <a:cs typeface="Arial" panose="020B0604020202020204" pitchFamily="34" charset="0"/>
                <a:sym typeface="+mn-ea"/>
              </a:rPr>
              <a:t>GnRH- agonists before laparoscopic surgery</a:t>
            </a:r>
            <a:endParaRPr lang="en-US" altLang="en-US" sz="2800" dirty="0">
              <a:cs typeface="Arial" panose="020B0604020202020204" pitchFamily="34" charset="0"/>
              <a:sym typeface="+mn-ea"/>
            </a:endParaRPr>
          </a:p>
          <a:p>
            <a:pPr indent="0" algn="l">
              <a:buNone/>
            </a:pPr>
            <a:r>
              <a:rPr lang="en-US" altLang="en-US" sz="2800" dirty="0">
                <a:cs typeface="Arial" panose="020B0604020202020204" pitchFamily="34" charset="0"/>
                <a:sym typeface="+mn-ea"/>
              </a:rPr>
              <a:t>conservative surgery</a:t>
            </a:r>
            <a:r>
              <a:rPr lang="en-US" sz="2800" dirty="0"/>
              <a:t> </a:t>
            </a:r>
            <a:endParaRPr lang="en-US" sz="2800" dirty="0"/>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a:off x="1808480" y="1795145"/>
            <a:ext cx="5888990" cy="626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4274" name="Object 2"/>
          <p:cNvGraphicFramePr>
            <a:graphicFrameLocks noGrp="1" noChangeAspect="1"/>
          </p:cNvGraphicFramePr>
          <p:nvPr>
            <p:ph idx="1"/>
          </p:nvPr>
        </p:nvGraphicFramePr>
        <p:xfrm>
          <a:off x="7697470" y="130810"/>
          <a:ext cx="4343400" cy="3709988"/>
        </p:xfrm>
        <a:graphic>
          <a:graphicData uri="http://schemas.openxmlformats.org/presentationml/2006/ole">
            <mc:AlternateContent xmlns:mc="http://schemas.openxmlformats.org/markup-compatibility/2006">
              <mc:Choice xmlns:v="urn:schemas-microsoft-com:vml" Requires="v">
                <p:oleObj spid="_x0000_s34820" name="" r:id="rId1" imgW="1876425" imgH="1905000" progId="MSPhotoEd.3">
                  <p:embed/>
                </p:oleObj>
              </mc:Choice>
              <mc:Fallback>
                <p:oleObj name="" r:id="rId1" imgW="1876425" imgH="1905000" progId="MSPhotoEd.3">
                  <p:embed/>
                  <p:pic>
                    <p:nvPicPr>
                      <p:cNvPr id="0" name="Picture 3075"/>
                      <p:cNvPicPr/>
                      <p:nvPr/>
                    </p:nvPicPr>
                    <p:blipFill>
                      <a:blip r:embed="rId2"/>
                      <a:stretch>
                        <a:fillRect/>
                      </a:stretch>
                    </p:blipFill>
                    <p:spPr>
                      <a:xfrm>
                        <a:off x="7697470" y="130810"/>
                        <a:ext cx="4343400" cy="3709988"/>
                      </a:xfrm>
                      <a:prstGeom prst="rect">
                        <a:avLst/>
                      </a:prstGeom>
                      <a:noFill/>
                      <a:ln w="9525" cap="flat" cmpd="sng">
                        <a:solidFill>
                          <a:srgbClr val="E28F16"/>
                        </a:solidFill>
                        <a:prstDash val="solid"/>
                        <a:miter/>
                        <a:headEnd type="none" w="med" len="med"/>
                        <a:tailEnd type="none" w="med" len="med"/>
                      </a:ln>
                    </p:spPr>
                  </p:pic>
                </p:oleObj>
              </mc:Fallback>
            </mc:AlternateContent>
          </a:graphicData>
        </a:graphic>
      </p:graphicFrame>
      <p:sp>
        <p:nvSpPr>
          <p:cNvPr id="8" name="Rectangles 7"/>
          <p:cNvSpPr/>
          <p:nvPr/>
        </p:nvSpPr>
        <p:spPr>
          <a:xfrm>
            <a:off x="312420" y="3124835"/>
            <a:ext cx="5888990" cy="626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9"/>
          <p:cNvSpPr/>
          <p:nvPr/>
        </p:nvSpPr>
        <p:spPr>
          <a:xfrm>
            <a:off x="312420" y="2571115"/>
            <a:ext cx="5888990" cy="626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s 10"/>
          <p:cNvSpPr/>
          <p:nvPr/>
        </p:nvSpPr>
        <p:spPr>
          <a:xfrm>
            <a:off x="312420" y="3841115"/>
            <a:ext cx="5888990" cy="626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s 11"/>
          <p:cNvSpPr/>
          <p:nvPr/>
        </p:nvSpPr>
        <p:spPr>
          <a:xfrm>
            <a:off x="378460" y="4467225"/>
            <a:ext cx="6406515" cy="1297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8" grpId="0" bldLvl="0" animBg="1"/>
      <p:bldP spid="10" grpId="0" bldLvl="0" animBg="1"/>
      <p:bldP spid="11" grpId="0" bldLvl="0" animBg="1"/>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84552"/>
          </a:xfrm>
        </p:spPr>
        <p:txBody>
          <a:bodyPr>
            <a:noAutofit/>
          </a:bodyPr>
          <a:lstStyle/>
          <a:p>
            <a:r>
              <a:rPr lang="en-US" sz="2800" b="1" dirty="0">
                <a:solidFill>
                  <a:srgbClr val="00B050"/>
                </a:solidFill>
              </a:rPr>
              <a:t>5. A 19-year-old patient attends the </a:t>
            </a:r>
            <a:r>
              <a:rPr lang="en-US" sz="2800" b="1" dirty="0" err="1">
                <a:solidFill>
                  <a:srgbClr val="00B050"/>
                </a:solidFill>
              </a:rPr>
              <a:t>gynaecology</a:t>
            </a:r>
            <a:r>
              <a:rPr lang="en-US" sz="2800" b="1" dirty="0">
                <a:solidFill>
                  <a:srgbClr val="00B050"/>
                </a:solidFill>
              </a:rPr>
              <a:t> clinic complaining of heavy painful periods for the last 2 years. The pain usually starts 4-5 days before the onset of blood flow. Back at the age of 16, and due to primary amenorrhea, she had underwent the procedure that is shown in the image. According to her new complaint, and given that no significant findings on exam, the essential investigation for the most probable diagnosis is:</a:t>
            </a:r>
            <a:endParaRPr lang="en-US" sz="2800" b="1" dirty="0">
              <a:solidFill>
                <a:srgbClr val="00B050"/>
              </a:solidFill>
            </a:endParaRPr>
          </a:p>
        </p:txBody>
      </p:sp>
      <p:sp>
        <p:nvSpPr>
          <p:cNvPr id="3" name="Content Placeholder 2"/>
          <p:cNvSpPr>
            <a:spLocks noGrp="1"/>
          </p:cNvSpPr>
          <p:nvPr>
            <p:ph idx="1"/>
          </p:nvPr>
        </p:nvSpPr>
        <p:spPr>
          <a:xfrm>
            <a:off x="410497" y="3377380"/>
            <a:ext cx="4515464" cy="2932317"/>
          </a:xfrm>
        </p:spPr>
        <p:txBody>
          <a:bodyPr>
            <a:normAutofit/>
          </a:bodyPr>
          <a:lstStyle/>
          <a:p>
            <a:pPr marL="0" indent="0">
              <a:buNone/>
            </a:pPr>
            <a:r>
              <a:rPr lang="en-US" dirty="0">
                <a:solidFill>
                  <a:schemeClr val="tx1"/>
                </a:solidFill>
              </a:rPr>
              <a:t>a. Karyotyping </a:t>
            </a:r>
            <a:endParaRPr lang="en-US" dirty="0">
              <a:solidFill>
                <a:schemeClr val="tx1"/>
              </a:solidFill>
            </a:endParaRPr>
          </a:p>
          <a:p>
            <a:pPr marL="0" indent="0">
              <a:buNone/>
            </a:pPr>
            <a:r>
              <a:rPr lang="en-US" dirty="0">
                <a:solidFill>
                  <a:schemeClr val="tx1"/>
                </a:solidFill>
              </a:rPr>
              <a:t>b. Ultrasound scan </a:t>
            </a:r>
            <a:endParaRPr lang="en-US" dirty="0">
              <a:solidFill>
                <a:schemeClr val="tx1"/>
              </a:solidFill>
            </a:endParaRPr>
          </a:p>
          <a:p>
            <a:pPr marL="0" indent="0">
              <a:buNone/>
            </a:pPr>
            <a:r>
              <a:rPr lang="en-US" dirty="0">
                <a:solidFill>
                  <a:schemeClr val="tx1"/>
                </a:solidFill>
              </a:rPr>
              <a:t>c. Diagnostic laparoscopy </a:t>
            </a:r>
            <a:endParaRPr lang="en-US" dirty="0">
              <a:solidFill>
                <a:schemeClr val="tx1"/>
              </a:solidFill>
            </a:endParaRPr>
          </a:p>
          <a:p>
            <a:pPr marL="0" indent="0">
              <a:buNone/>
            </a:pPr>
            <a:r>
              <a:rPr lang="en-US" dirty="0">
                <a:solidFill>
                  <a:schemeClr val="tx1"/>
                </a:solidFill>
              </a:rPr>
              <a:t>d. </a:t>
            </a:r>
            <a:r>
              <a:rPr lang="en-US" dirty="0" err="1">
                <a:solidFill>
                  <a:schemeClr val="tx1"/>
                </a:solidFill>
              </a:rPr>
              <a:t>Urogram</a:t>
            </a:r>
            <a:r>
              <a:rPr lang="en-US" dirty="0">
                <a:solidFill>
                  <a:schemeClr val="tx1"/>
                </a:solidFill>
              </a:rPr>
              <a:t> </a:t>
            </a:r>
            <a:endParaRPr lang="en-US" dirty="0">
              <a:solidFill>
                <a:schemeClr val="tx1"/>
              </a:solidFill>
            </a:endParaRPr>
          </a:p>
          <a:p>
            <a:pPr marL="0" indent="0">
              <a:buNone/>
            </a:pPr>
            <a:r>
              <a:rPr lang="en-US" dirty="0">
                <a:solidFill>
                  <a:schemeClr val="tx1"/>
                </a:solidFill>
              </a:rPr>
              <a:t>e. Hysteroscopy </a:t>
            </a:r>
            <a:endParaRPr lang="en-US" dirty="0">
              <a:solidFill>
                <a:schemeClr val="tx1"/>
              </a:solidFill>
            </a:endParaRPr>
          </a:p>
        </p:txBody>
      </p:sp>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l="12488" t="9723" r="13984" b="19029"/>
          <a:stretch>
            <a:fillRect/>
          </a:stretch>
        </p:blipFill>
        <p:spPr>
          <a:xfrm>
            <a:off x="6312310" y="3069716"/>
            <a:ext cx="5589640" cy="3567058"/>
          </a:xfrm>
          <a:prstGeom prst="rect">
            <a:avLst/>
          </a:prstGeom>
        </p:spPr>
      </p:pic>
      <p:sp>
        <p:nvSpPr>
          <p:cNvPr id="4" name="Left Arrow 3"/>
          <p:cNvSpPr/>
          <p:nvPr/>
        </p:nvSpPr>
        <p:spPr>
          <a:xfrm>
            <a:off x="4376420" y="4383405"/>
            <a:ext cx="979170" cy="485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0"/>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Q2</a:t>
            </a:r>
            <a:endParaRPr lang="en-US" b="1" u="sng" dirty="0"/>
          </a:p>
        </p:txBody>
      </p:sp>
      <p:sp>
        <p:nvSpPr>
          <p:cNvPr id="3" name="عنصر نائب للمحتوى 2"/>
          <p:cNvSpPr>
            <a:spLocks noGrp="1"/>
          </p:cNvSpPr>
          <p:nvPr>
            <p:ph idx="1"/>
          </p:nvPr>
        </p:nvSpPr>
        <p:spPr>
          <a:xfrm>
            <a:off x="143339" y="1628800"/>
            <a:ext cx="10972800" cy="4525963"/>
          </a:xfrm>
        </p:spPr>
        <p:txBody>
          <a:bodyPr>
            <a:noAutofit/>
          </a:bodyPr>
          <a:lstStyle/>
          <a:p>
            <a:pPr marL="82550" indent="0" algn="l" rtl="0" fontAlgn="ctr">
              <a:buNone/>
            </a:pPr>
            <a:r>
              <a:rPr lang="en-US" sz="2800" dirty="0"/>
              <a:t>1 _</a:t>
            </a:r>
            <a:r>
              <a:rPr lang="en-US" sz="2800" dirty="0" err="1"/>
              <a:t>Whats</a:t>
            </a:r>
            <a:r>
              <a:rPr lang="en-US" sz="2800" dirty="0"/>
              <a:t> your diagnosis?</a:t>
            </a:r>
            <a:endParaRPr lang="en-US" sz="2800" dirty="0"/>
          </a:p>
          <a:p>
            <a:pPr marL="82550" indent="0" algn="l" rtl="0" fontAlgn="ctr">
              <a:buNone/>
            </a:pPr>
            <a:r>
              <a:rPr lang="en-US" sz="2800" dirty="0">
                <a:solidFill>
                  <a:srgbClr val="FF0000"/>
                </a:solidFill>
              </a:rPr>
              <a:t>PCOS</a:t>
            </a:r>
            <a:br>
              <a:rPr lang="en-US" sz="2800" dirty="0"/>
            </a:br>
            <a:r>
              <a:rPr lang="en-US" sz="2800" dirty="0"/>
              <a:t>2_ mention 6 result of hormonal abnormalities?</a:t>
            </a:r>
            <a:endParaRPr lang="en-US" sz="2800" dirty="0"/>
          </a:p>
          <a:p>
            <a:pPr marL="82550" indent="0" algn="l" rtl="0" fontAlgn="ctr">
              <a:buNone/>
            </a:pPr>
            <a:r>
              <a:rPr lang="en-US" sz="2800" dirty="0">
                <a:solidFill>
                  <a:srgbClr val="FF0000"/>
                </a:solidFill>
              </a:rPr>
              <a:t>Serum luteinizing hormone (LH) elevated </a:t>
            </a:r>
            <a:endParaRPr lang="en-US" sz="2800" dirty="0">
              <a:solidFill>
                <a:srgbClr val="FF0000"/>
              </a:solidFill>
            </a:endParaRPr>
          </a:p>
          <a:p>
            <a:pPr marL="82550" indent="0" algn="l" rtl="0" fontAlgn="ctr">
              <a:buNone/>
            </a:pPr>
            <a:r>
              <a:rPr lang="en-US" sz="2800" dirty="0">
                <a:solidFill>
                  <a:srgbClr val="FF0000"/>
                </a:solidFill>
              </a:rPr>
              <a:t>Serum </a:t>
            </a:r>
            <a:r>
              <a:rPr lang="en-US" sz="2800" dirty="0" err="1">
                <a:solidFill>
                  <a:srgbClr val="FF0000"/>
                </a:solidFill>
              </a:rPr>
              <a:t>estrone</a:t>
            </a:r>
            <a:r>
              <a:rPr lang="en-US" sz="2800" dirty="0">
                <a:solidFill>
                  <a:srgbClr val="FF0000"/>
                </a:solidFill>
              </a:rPr>
              <a:t> elevated</a:t>
            </a:r>
            <a:endParaRPr lang="en-US" sz="2800" dirty="0">
              <a:solidFill>
                <a:srgbClr val="FF0000"/>
              </a:solidFill>
            </a:endParaRPr>
          </a:p>
          <a:p>
            <a:pPr marL="82550" indent="0" algn="l" rtl="0" fontAlgn="ctr">
              <a:buNone/>
            </a:pPr>
            <a:r>
              <a:rPr lang="en-US" sz="2800" dirty="0">
                <a:solidFill>
                  <a:srgbClr val="FF0000"/>
                </a:solidFill>
              </a:rPr>
              <a:t>Fasting insulin: elevated</a:t>
            </a:r>
            <a:endParaRPr lang="en-US" sz="2800" dirty="0">
              <a:solidFill>
                <a:srgbClr val="FF0000"/>
              </a:solidFill>
            </a:endParaRPr>
          </a:p>
          <a:p>
            <a:pPr marL="82550" indent="0" algn="l" rtl="0" fontAlgn="ctr">
              <a:buNone/>
            </a:pPr>
            <a:r>
              <a:rPr lang="en-US" sz="2800" dirty="0">
                <a:solidFill>
                  <a:srgbClr val="FF0000"/>
                </a:solidFill>
              </a:rPr>
              <a:t>Free testosterone: elevated</a:t>
            </a:r>
            <a:endParaRPr lang="en-US" sz="2800" dirty="0">
              <a:solidFill>
                <a:srgbClr val="FF0000"/>
              </a:solidFill>
            </a:endParaRPr>
          </a:p>
          <a:p>
            <a:pPr marL="82550" indent="0" algn="l" rtl="0" fontAlgn="ctr">
              <a:buNone/>
            </a:pPr>
            <a:r>
              <a:rPr lang="en-US" sz="2800" dirty="0">
                <a:solidFill>
                  <a:srgbClr val="FF0000"/>
                </a:solidFill>
              </a:rPr>
              <a:t> elevated serum androgen level</a:t>
            </a:r>
            <a:endParaRPr lang="en-US" sz="2800" dirty="0">
              <a:solidFill>
                <a:srgbClr val="FF0000"/>
              </a:solidFill>
            </a:endParaRPr>
          </a:p>
          <a:p>
            <a:pPr marL="82550" indent="0" algn="l" rtl="0" fontAlgn="ctr">
              <a:buNone/>
            </a:pPr>
            <a:r>
              <a:rPr lang="en-US" sz="2800" dirty="0">
                <a:solidFill>
                  <a:srgbClr val="FF0000"/>
                </a:solidFill>
              </a:rPr>
              <a:t> high LH/FSH ratio &gt;2</a:t>
            </a:r>
            <a:endParaRPr lang="en-US" sz="2800" dirty="0">
              <a:solidFill>
                <a:srgbClr val="FF0000"/>
              </a:solidFill>
            </a:endParaRPr>
          </a:p>
          <a:p>
            <a:pPr marL="82550" indent="0" algn="l" rtl="0" fontAlgn="ctr">
              <a:buNone/>
            </a:pPr>
            <a:endParaRPr lang="en-US" sz="2800" dirty="0">
              <a:solidFill>
                <a:srgbClr val="FF0000"/>
              </a:solidFill>
            </a:endParaRPr>
          </a:p>
        </p:txBody>
      </p:sp>
      <p:pic>
        <p:nvPicPr>
          <p:cNvPr id="2050" name="Picture 2" descr="Ø±Ø¨ÙØ§ ØªØ­ØªÙÙ Ø§ÙØµÙØ±Ø© Ø¹ÙÙ: ââÙÙØ¬Ø§Øª ÙÙÙ ØµÙØªÙØ©ââ"/>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20204" y="188640"/>
            <a:ext cx="4008393" cy="21884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s 9"/>
          <p:cNvSpPr/>
          <p:nvPr/>
        </p:nvSpPr>
        <p:spPr>
          <a:xfrm>
            <a:off x="327025" y="2249170"/>
            <a:ext cx="781812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s 3"/>
          <p:cNvSpPr/>
          <p:nvPr/>
        </p:nvSpPr>
        <p:spPr>
          <a:xfrm>
            <a:off x="267970" y="3049905"/>
            <a:ext cx="7818120" cy="3105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9525"/>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27381" y="620689"/>
            <a:ext cx="10972800" cy="5865515"/>
          </a:xfrm>
        </p:spPr>
        <p:txBody>
          <a:bodyPr>
            <a:normAutofit fontScale="87500" lnSpcReduction="10000"/>
          </a:bodyPr>
          <a:lstStyle/>
          <a:p>
            <a:pPr marL="82550" lvl="0" indent="0" algn="l" rtl="0" fontAlgn="ctr">
              <a:buNone/>
            </a:pPr>
            <a:r>
              <a:rPr lang="en-US" sz="2800" dirty="0">
                <a:solidFill>
                  <a:prstClr val="black"/>
                </a:solidFill>
              </a:rPr>
              <a:t>3-how can You manage the infertility in this </a:t>
            </a:r>
            <a:r>
              <a:rPr lang="en-US" sz="2800" dirty="0" err="1">
                <a:solidFill>
                  <a:prstClr val="black"/>
                </a:solidFill>
              </a:rPr>
              <a:t>pt</a:t>
            </a:r>
            <a:r>
              <a:rPr lang="en-US" sz="2800" dirty="0">
                <a:solidFill>
                  <a:prstClr val="black"/>
                </a:solidFill>
              </a:rPr>
              <a:t>?</a:t>
            </a:r>
            <a:endParaRPr lang="en-US" sz="2800" dirty="0">
              <a:solidFill>
                <a:prstClr val="black"/>
              </a:solidFill>
            </a:endParaRPr>
          </a:p>
          <a:p>
            <a:pPr marL="539750" indent="-457200" algn="l" rtl="0" fontAlgn="ctr"/>
            <a:r>
              <a:rPr lang="en-US" sz="2800" dirty="0">
                <a:solidFill>
                  <a:srgbClr val="FF0000"/>
                </a:solidFill>
              </a:rPr>
              <a:t>Life style management of Weight Reduction (Clomiphene Citrate or Metformin)</a:t>
            </a:r>
            <a:endParaRPr lang="en-US" sz="2800" dirty="0">
              <a:solidFill>
                <a:srgbClr val="FF0000"/>
              </a:solidFill>
            </a:endParaRPr>
          </a:p>
          <a:p>
            <a:pPr marL="539750" indent="-457200" algn="l" rtl="0" fontAlgn="ctr"/>
            <a:r>
              <a:rPr lang="en-US" sz="2800" dirty="0">
                <a:solidFill>
                  <a:srgbClr val="FF0000"/>
                </a:solidFill>
              </a:rPr>
              <a:t>Laparoscopic Ovarian drilling </a:t>
            </a:r>
            <a:endParaRPr lang="en-US" sz="2800" dirty="0">
              <a:solidFill>
                <a:srgbClr val="FF0000"/>
              </a:solidFill>
            </a:endParaRPr>
          </a:p>
          <a:p>
            <a:pPr marL="539750" indent="-457200" algn="l" rtl="0" fontAlgn="ctr"/>
            <a:r>
              <a:rPr lang="en-US" sz="2800" dirty="0" err="1">
                <a:solidFill>
                  <a:srgbClr val="FF0000"/>
                </a:solidFill>
              </a:rPr>
              <a:t>Gonadotrophines</a:t>
            </a:r>
            <a:endParaRPr lang="en-US" sz="2800" dirty="0">
              <a:solidFill>
                <a:srgbClr val="FF0000"/>
              </a:solidFill>
            </a:endParaRPr>
          </a:p>
          <a:p>
            <a:pPr marL="82550" lvl="0" indent="0" algn="l" rtl="0" fontAlgn="ctr">
              <a:buNone/>
            </a:pPr>
            <a:br>
              <a:rPr lang="en-US" sz="2800" dirty="0">
                <a:solidFill>
                  <a:prstClr val="black"/>
                </a:solidFill>
              </a:rPr>
            </a:br>
            <a:r>
              <a:rPr lang="en-US" sz="2800" dirty="0">
                <a:solidFill>
                  <a:prstClr val="black"/>
                </a:solidFill>
              </a:rPr>
              <a:t>4 mention 4 long term complication</a:t>
            </a:r>
            <a:endParaRPr lang="en-US" sz="2800" dirty="0">
              <a:solidFill>
                <a:prstClr val="black"/>
              </a:solidFill>
            </a:endParaRPr>
          </a:p>
          <a:p>
            <a:pPr marL="82550" lvl="0" indent="0" algn="l" rtl="0" fontAlgn="ctr">
              <a:buNone/>
            </a:pPr>
            <a:r>
              <a:rPr lang="en-US" sz="2800" dirty="0">
                <a:solidFill>
                  <a:srgbClr val="FF0000"/>
                </a:solidFill>
              </a:rPr>
              <a:t>. Insulin Resistance, Obesity, Endometrial Cancer , Sleep Apnea ,</a:t>
            </a:r>
            <a:r>
              <a:rPr lang="en-US" sz="2800" dirty="0" err="1">
                <a:solidFill>
                  <a:srgbClr val="FF0000"/>
                </a:solidFill>
              </a:rPr>
              <a:t>Dyslipidaemia</a:t>
            </a:r>
            <a:r>
              <a:rPr lang="en-US" sz="2800" dirty="0">
                <a:solidFill>
                  <a:srgbClr val="FF0000"/>
                </a:solidFill>
              </a:rPr>
              <a:t>, Hypertension and Endothelial Dysfunction, Depression, Cardiovascular Disease</a:t>
            </a:r>
            <a:endParaRPr lang="en-US" sz="2800" dirty="0">
              <a:solidFill>
                <a:srgbClr val="FF0000"/>
              </a:solidFill>
            </a:endParaRPr>
          </a:p>
          <a:p>
            <a:pPr marL="82550" lvl="0" indent="0" algn="l" rtl="0" fontAlgn="ctr">
              <a:buNone/>
            </a:pPr>
            <a:br>
              <a:rPr lang="en-US" sz="2800" dirty="0">
                <a:solidFill>
                  <a:prstClr val="black"/>
                </a:solidFill>
              </a:rPr>
            </a:br>
            <a:r>
              <a:rPr lang="en-US" sz="2800" dirty="0">
                <a:solidFill>
                  <a:prstClr val="black"/>
                </a:solidFill>
              </a:rPr>
              <a:t>5 _mention 2 complication if it become pregnant (I </a:t>
            </a:r>
            <a:r>
              <a:rPr lang="en-US" sz="2800" dirty="0" err="1">
                <a:solidFill>
                  <a:prstClr val="black"/>
                </a:solidFill>
              </a:rPr>
              <a:t>dont</a:t>
            </a:r>
            <a:r>
              <a:rPr lang="en-US" sz="2800" dirty="0">
                <a:solidFill>
                  <a:prstClr val="black"/>
                </a:solidFill>
              </a:rPr>
              <a:t> remember the Q exactly)</a:t>
            </a:r>
            <a:endParaRPr lang="en-US" sz="2800" dirty="0">
              <a:solidFill>
                <a:prstClr val="black"/>
              </a:solidFill>
            </a:endParaRPr>
          </a:p>
          <a:p>
            <a:pPr marL="539750" indent="-457200" algn="l" rtl="0" fontAlgn="ctr"/>
            <a:r>
              <a:rPr lang="en-US" sz="2800" dirty="0">
                <a:solidFill>
                  <a:srgbClr val="FF0000"/>
                </a:solidFill>
              </a:rPr>
              <a:t>Spontaneous Abortions Increased in high BMI/PCOS patients,</a:t>
            </a:r>
            <a:endParaRPr lang="en-US" sz="2800" dirty="0">
              <a:solidFill>
                <a:srgbClr val="FF0000"/>
              </a:solidFill>
            </a:endParaRPr>
          </a:p>
          <a:p>
            <a:pPr marL="539750" indent="-457200" algn="l" rtl="0" fontAlgn="ctr"/>
            <a:r>
              <a:rPr lang="en-US" sz="2800" dirty="0">
                <a:solidFill>
                  <a:srgbClr val="FF0000"/>
                </a:solidFill>
              </a:rPr>
              <a:t>Impaired Glucose Tolerance Gestational Diabetes, </a:t>
            </a:r>
            <a:endParaRPr lang="en-US" sz="2800" dirty="0">
              <a:solidFill>
                <a:srgbClr val="FF0000"/>
              </a:solidFill>
            </a:endParaRPr>
          </a:p>
          <a:p>
            <a:pPr marL="539750" indent="-457200" algn="l" rtl="0" fontAlgn="ctr"/>
            <a:r>
              <a:rPr lang="en-US" sz="2800" dirty="0">
                <a:solidFill>
                  <a:srgbClr val="FF0000"/>
                </a:solidFill>
              </a:rPr>
              <a:t>Hypertension,</a:t>
            </a:r>
            <a:endParaRPr lang="en-US" sz="2800" dirty="0">
              <a:solidFill>
                <a:srgbClr val="FF0000"/>
              </a:solidFill>
            </a:endParaRPr>
          </a:p>
          <a:p>
            <a:pPr marL="539750" indent="-457200" algn="l" rtl="0" fontAlgn="ctr"/>
            <a:r>
              <a:rPr lang="en-US" sz="2800" dirty="0">
                <a:solidFill>
                  <a:srgbClr val="FF0000"/>
                </a:solidFill>
              </a:rPr>
              <a:t> Small for Gestational Age</a:t>
            </a:r>
            <a:endParaRPr lang="en-US" sz="2800" dirty="0">
              <a:solidFill>
                <a:srgbClr val="FF0000"/>
              </a:solidFill>
            </a:endParaRPr>
          </a:p>
          <a:p>
            <a:endParaRPr lang="en-US" dirty="0">
              <a:solidFill>
                <a:srgbClr val="FF0000"/>
              </a:solidFill>
            </a:endParaRPr>
          </a:p>
        </p:txBody>
      </p:sp>
      <p:sp>
        <p:nvSpPr>
          <p:cNvPr id="10" name="Rectangles 9"/>
          <p:cNvSpPr/>
          <p:nvPr/>
        </p:nvSpPr>
        <p:spPr>
          <a:xfrm>
            <a:off x="527685" y="1039495"/>
            <a:ext cx="10972800" cy="1450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s 1"/>
          <p:cNvSpPr/>
          <p:nvPr/>
        </p:nvSpPr>
        <p:spPr>
          <a:xfrm>
            <a:off x="459740" y="3091815"/>
            <a:ext cx="10605135" cy="734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s 3"/>
          <p:cNvSpPr/>
          <p:nvPr/>
        </p:nvSpPr>
        <p:spPr>
          <a:xfrm>
            <a:off x="459740" y="4552315"/>
            <a:ext cx="9486900" cy="19342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0"/>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bldLvl="0" animBg="1"/>
      <p:bldP spid="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25" y="152400"/>
            <a:ext cx="11601450" cy="6360160"/>
          </a:xfrm>
        </p:spPr>
        <p:txBody>
          <a:bodyPr>
            <a:normAutofit lnSpcReduction="10000"/>
          </a:bodyPr>
          <a:lstStyle/>
          <a:p>
            <a:r>
              <a:rPr lang="en-US" sz="2400"/>
              <a:t>6_ mention diffrential diagnosis ? </a:t>
            </a:r>
            <a:endParaRPr lang="en-US" sz="2400"/>
          </a:p>
          <a:p>
            <a:r>
              <a:rPr lang="en-US" sz="2400"/>
              <a:t>Hyperprolactinemia</a:t>
            </a:r>
            <a:endParaRPr lang="en-US" sz="2400"/>
          </a:p>
          <a:p>
            <a:r>
              <a:rPr lang="en-US" sz="2400"/>
              <a:t>Congenital Adrenal Hyperplasia</a:t>
            </a:r>
            <a:endParaRPr lang="en-US" sz="2400"/>
          </a:p>
          <a:p>
            <a:r>
              <a:rPr lang="en-US" sz="2400"/>
              <a:t>Ovarian and adrenal tumors </a:t>
            </a:r>
            <a:endParaRPr lang="en-US" sz="2400"/>
          </a:p>
          <a:p>
            <a:r>
              <a:rPr lang="en-US" sz="2400"/>
              <a:t>Drugs</a:t>
            </a:r>
            <a:endParaRPr lang="en-US" sz="2400"/>
          </a:p>
          <a:p>
            <a:endParaRPr lang="en-US" sz="2400"/>
          </a:p>
          <a:p>
            <a:pPr marL="0" indent="0">
              <a:buNone/>
            </a:pPr>
            <a:r>
              <a:rPr lang="en-US" sz="2400"/>
              <a:t>7_what are the benifts form using contraceptive here ? </a:t>
            </a:r>
            <a:endParaRPr lang="en-US" sz="2400"/>
          </a:p>
          <a:p>
            <a:r>
              <a:rPr lang="en-US" sz="2400"/>
              <a:t>Suppress ovarian androgen </a:t>
            </a:r>
            <a:endParaRPr lang="en-US" sz="2400"/>
          </a:p>
          <a:p>
            <a:r>
              <a:rPr lang="en-US" sz="2400"/>
              <a:t>  Increase SHBG </a:t>
            </a:r>
            <a:endParaRPr lang="en-US" sz="2400"/>
          </a:p>
          <a:p>
            <a:r>
              <a:rPr lang="en-US" sz="2400"/>
              <a:t>  Regular menstrual cyclicity</a:t>
            </a:r>
            <a:endParaRPr lang="en-US" sz="2400"/>
          </a:p>
          <a:p>
            <a:r>
              <a:rPr lang="en-US" sz="2400"/>
              <a:t>  Progestin opposition</a:t>
            </a:r>
            <a:endParaRPr lang="en-US" sz="2400"/>
          </a:p>
          <a:p>
            <a:r>
              <a:rPr lang="en-US" sz="2400"/>
              <a:t>  Contraception</a:t>
            </a:r>
            <a:endParaRPr lang="en-US" sz="2400"/>
          </a:p>
          <a:p>
            <a:pPr>
              <a:buNone/>
            </a:pPr>
            <a:endParaRPr lang="en-US" sz="2400"/>
          </a:p>
          <a:p>
            <a:pPr marL="0" indent="0">
              <a:buNone/>
            </a:pPr>
            <a:r>
              <a:rPr lang="en-US" sz="2400"/>
              <a:t>8_ what anti-androgens can be given in this case ?</a:t>
            </a:r>
            <a:endParaRPr lang="en-US" sz="2400"/>
          </a:p>
          <a:p>
            <a:pPr marL="0" indent="0">
              <a:buNone/>
            </a:pPr>
            <a:r>
              <a:rPr lang="en-US" sz="2400"/>
              <a:t>Spironolactone , Cypreterone acetate</a:t>
            </a:r>
            <a:endParaRPr lang="en-US" sz="2400"/>
          </a:p>
        </p:txBody>
      </p:sp>
      <p:sp>
        <p:nvSpPr>
          <p:cNvPr id="4" name="Rectangles 3"/>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Ø±Ø¨ÙØ§ ØªØ­ØªÙÙ Ø§ÙØµÙØ±Ø© Ø¹ÙÙ: ââÙÙØ¬Ø§Øª ÙÙÙ ØµÙØªÙØ©ââ"/>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20204" y="188640"/>
            <a:ext cx="4008393" cy="21884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s 9"/>
          <p:cNvSpPr/>
          <p:nvPr/>
        </p:nvSpPr>
        <p:spPr>
          <a:xfrm>
            <a:off x="412750" y="557530"/>
            <a:ext cx="6428740" cy="1958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a:off x="412750" y="3149600"/>
            <a:ext cx="8326120" cy="2292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s 10"/>
          <p:cNvSpPr/>
          <p:nvPr/>
        </p:nvSpPr>
        <p:spPr>
          <a:xfrm>
            <a:off x="98425" y="5999480"/>
            <a:ext cx="10972800" cy="700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P spid="11"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705" y="248920"/>
            <a:ext cx="11601450" cy="6360160"/>
          </a:xfrm>
        </p:spPr>
        <p:txBody>
          <a:bodyPr>
            <a:normAutofit lnSpcReduction="10000"/>
          </a:bodyPr>
          <a:lstStyle/>
          <a:p>
            <a:pPr marL="0" indent="0">
              <a:buNone/>
            </a:pPr>
            <a:r>
              <a:rPr lang="en-US" sz="2665"/>
              <a:t>9_what tests to order ?</a:t>
            </a:r>
            <a:endParaRPr lang="en-US" sz="2665"/>
          </a:p>
          <a:p>
            <a:endParaRPr lang="en-US" sz="2665"/>
          </a:p>
          <a:p>
            <a:pPr eaLnBrk="1" hangingPunct="1"/>
            <a:r>
              <a:rPr lang="en-US" altLang="en-US" sz="2660" b="1" dirty="0">
                <a:ea typeface="KodchiangUPC" pitchFamily="18" charset="-34"/>
                <a:sym typeface="+mn-ea"/>
              </a:rPr>
              <a:t>Serum HCG</a:t>
            </a:r>
            <a:endParaRPr lang="en-US" altLang="en-US" sz="2660" b="1" dirty="0">
              <a:ea typeface="KodchiangUPC" pitchFamily="18" charset="-34"/>
            </a:endParaRPr>
          </a:p>
          <a:p>
            <a:pPr eaLnBrk="1" hangingPunct="1"/>
            <a:r>
              <a:rPr lang="en-US" altLang="en-US" sz="2660" b="1" dirty="0">
                <a:ea typeface="KodchiangUPC" pitchFamily="18" charset="-34"/>
                <a:sym typeface="+mn-ea"/>
              </a:rPr>
              <a:t>Serum prolactin</a:t>
            </a:r>
            <a:endParaRPr lang="en-US" altLang="en-US" sz="2660" b="1" dirty="0">
              <a:ea typeface="KodchiangUPC" pitchFamily="18" charset="-34"/>
            </a:endParaRPr>
          </a:p>
          <a:p>
            <a:pPr eaLnBrk="1" hangingPunct="1"/>
            <a:r>
              <a:rPr lang="en-US" altLang="en-US" sz="2660" b="1" dirty="0">
                <a:ea typeface="KodchiangUPC" pitchFamily="18" charset="-34"/>
                <a:sym typeface="+mn-ea"/>
              </a:rPr>
              <a:t>Thyroid function test</a:t>
            </a:r>
            <a:endParaRPr lang="en-US" altLang="en-US" sz="2660" b="1" dirty="0">
              <a:ea typeface="KodchiangUPC" pitchFamily="18" charset="-34"/>
            </a:endParaRPr>
          </a:p>
          <a:p>
            <a:pPr eaLnBrk="1" hangingPunct="1"/>
            <a:r>
              <a:rPr lang="en-US" altLang="en-US" sz="2660" b="1" dirty="0">
                <a:ea typeface="KodchiangUPC" pitchFamily="18" charset="-34"/>
                <a:sym typeface="+mn-ea"/>
              </a:rPr>
              <a:t>FSH:  r/o ovarian failure </a:t>
            </a:r>
            <a:endParaRPr lang="en-US" altLang="en-US" sz="2660" b="1" dirty="0">
              <a:ea typeface="KodchiangUPC" pitchFamily="18" charset="-34"/>
            </a:endParaRPr>
          </a:p>
          <a:p>
            <a:pPr eaLnBrk="1" hangingPunct="1"/>
            <a:r>
              <a:rPr lang="en-US" altLang="en-US" sz="2660" b="1" dirty="0">
                <a:ea typeface="KodchiangUPC" pitchFamily="18" charset="-34"/>
                <a:sym typeface="+mn-ea"/>
              </a:rPr>
              <a:t>Serum luteinizing hormone (LH)—elevated</a:t>
            </a:r>
            <a:endParaRPr lang="en-US" altLang="en-US" sz="2660" b="1" dirty="0">
              <a:ea typeface="KodchiangUPC" pitchFamily="18" charset="-34"/>
            </a:endParaRPr>
          </a:p>
          <a:p>
            <a:pPr eaLnBrk="1" hangingPunct="1"/>
            <a:r>
              <a:rPr lang="en-US" altLang="en-US" sz="2660" b="1" dirty="0">
                <a:ea typeface="KodchiangUPC" pitchFamily="18" charset="-34"/>
                <a:sym typeface="+mn-ea"/>
              </a:rPr>
              <a:t>Serum estradiol—normal</a:t>
            </a:r>
            <a:endParaRPr lang="en-US" altLang="en-US" sz="2660" b="1" dirty="0">
              <a:ea typeface="KodchiangUPC" pitchFamily="18" charset="-34"/>
            </a:endParaRPr>
          </a:p>
          <a:p>
            <a:pPr eaLnBrk="1" hangingPunct="1"/>
            <a:r>
              <a:rPr lang="en-US" altLang="en-US" sz="2660" b="1" dirty="0">
                <a:ea typeface="KodchiangUPC" pitchFamily="18" charset="-34"/>
                <a:sym typeface="+mn-ea"/>
              </a:rPr>
              <a:t>Serum estrone—elevated</a:t>
            </a:r>
            <a:endParaRPr lang="en-US" altLang="en-US" sz="2660" b="1" dirty="0">
              <a:ea typeface="KodchiangUPC" pitchFamily="18" charset="-34"/>
            </a:endParaRPr>
          </a:p>
          <a:p>
            <a:pPr eaLnBrk="1" hangingPunct="1"/>
            <a:endParaRPr lang="en-US" altLang="en-US" sz="2660" b="1" dirty="0">
              <a:ea typeface="KodchiangUPC" pitchFamily="18" charset="-34"/>
            </a:endParaRPr>
          </a:p>
          <a:p>
            <a:endParaRPr lang="en-US" sz="2665"/>
          </a:p>
        </p:txBody>
      </p:sp>
      <p:sp>
        <p:nvSpPr>
          <p:cNvPr id="4" name="Rectangles 3"/>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Ø±Ø¨ÙØ§ ØªØ­ØªÙÙ Ø§ÙØµÙØ±Ø© Ø¹ÙÙ: ââÙÙØ¬Ø§Øª ÙÙÙ ØµÙØªÙØ©ââ"/>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20204" y="188640"/>
            <a:ext cx="4008393" cy="21884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s 9"/>
          <p:cNvSpPr/>
          <p:nvPr/>
        </p:nvSpPr>
        <p:spPr>
          <a:xfrm>
            <a:off x="406400" y="1069975"/>
            <a:ext cx="6662420" cy="3753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222885"/>
            <a:ext cx="11701145" cy="6289040"/>
          </a:xfrm>
        </p:spPr>
        <p:txBody>
          <a:bodyPr/>
          <a:lstStyle/>
          <a:p>
            <a:r>
              <a:rPr lang="en-US"/>
              <a:t>what is the first line treatment for oligoamenorrhea when fertility is not desired ?</a:t>
            </a:r>
            <a:endParaRPr lang="en-US"/>
          </a:p>
          <a:p>
            <a:r>
              <a:rPr lang="en-US" altLang="en-US" b="1" dirty="0">
                <a:ea typeface="KodchiangUPC" pitchFamily="18" charset="-34"/>
                <a:sym typeface="+mn-ea"/>
              </a:rPr>
              <a:t>Combination estrogen-progestin pill</a:t>
            </a:r>
            <a:endParaRPr lang="en-US" altLang="en-US" b="1" dirty="0">
              <a:ea typeface="KodchiangUPC" pitchFamily="18" charset="-34"/>
              <a:sym typeface="+mn-ea"/>
            </a:endParaRPr>
          </a:p>
          <a:p>
            <a:endParaRPr lang="en-US"/>
          </a:p>
          <a:p>
            <a:pPr marL="0" indent="0">
              <a:buNone/>
            </a:pPr>
            <a:r>
              <a:rPr lang="en-US"/>
              <a:t>Treatment is for infertility in pcos?</a:t>
            </a:r>
            <a:endParaRPr lang="en-US"/>
          </a:p>
          <a:p>
            <a:pPr marL="0" indent="0">
              <a:buNone/>
            </a:pPr>
            <a:r>
              <a:rPr lang="en-US"/>
              <a:t>First line       : weight loss ?</a:t>
            </a:r>
            <a:endParaRPr lang="en-US"/>
          </a:p>
          <a:p>
            <a:pPr marL="0" indent="0">
              <a:buNone/>
            </a:pPr>
            <a:r>
              <a:rPr lang="en-US"/>
              <a:t>second line  : clomophine citrate and metormin ? </a:t>
            </a:r>
            <a:endParaRPr lang="en-US"/>
          </a:p>
          <a:p>
            <a:pPr marL="0" indent="0">
              <a:buNone/>
            </a:pPr>
            <a:r>
              <a:rPr lang="en-US"/>
              <a:t>third line      : laproscopic ovarian drilling ,gonadotrophins </a:t>
            </a:r>
            <a:endParaRPr lang="en-US"/>
          </a:p>
        </p:txBody>
      </p:sp>
      <p:sp>
        <p:nvSpPr>
          <p:cNvPr id="4" name="Rectangles 3"/>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540385" y="1113790"/>
            <a:ext cx="10605135" cy="734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2254885" y="2756535"/>
            <a:ext cx="9236075" cy="440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2254885" y="3147695"/>
            <a:ext cx="9236075" cy="440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2254885" y="3725545"/>
            <a:ext cx="9236075" cy="440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Content Placeholder 3"/>
          <p:cNvPicPr>
            <a:picLocks noGrp="1" noChangeAspect="1"/>
          </p:cNvPicPr>
          <p:nvPr>
            <p:ph idx="1"/>
          </p:nvPr>
        </p:nvPicPr>
        <p:blipFill>
          <a:blip r:embed="rId1"/>
          <a:srcRect l="22124" t="38399" r="24142" b="15446"/>
          <a:stretch>
            <a:fillRect/>
          </a:stretch>
        </p:blipFill>
        <p:spPr>
          <a:xfrm>
            <a:off x="6815455" y="668020"/>
            <a:ext cx="5137150" cy="3780155"/>
          </a:xfrm>
          <a:prstGeom prst="rect">
            <a:avLst/>
          </a:prstGeom>
          <a:noFill/>
          <a:ln w="76200" cmpd="sng">
            <a:solidFill>
              <a:schemeClr val="accent6"/>
            </a:solidFill>
            <a:prstDash val="solid"/>
          </a:ln>
        </p:spPr>
      </p:pic>
      <p:sp>
        <p:nvSpPr>
          <p:cNvPr id="4" name="Text Box 3"/>
          <p:cNvSpPr txBox="1"/>
          <p:nvPr/>
        </p:nvSpPr>
        <p:spPr>
          <a:xfrm>
            <a:off x="887730" y="1292860"/>
            <a:ext cx="4330065" cy="5262245"/>
          </a:xfrm>
          <a:prstGeom prst="rect">
            <a:avLst/>
          </a:prstGeom>
          <a:noFill/>
        </p:spPr>
        <p:txBody>
          <a:bodyPr wrap="square" rtlCol="0">
            <a:spAutoFit/>
          </a:bodyPr>
          <a:lstStyle/>
          <a:p>
            <a:r>
              <a:rPr lang="en-US" sz="2400"/>
              <a:t>what is the name of this procedure ?</a:t>
            </a:r>
            <a:endParaRPr lang="en-US" sz="2400"/>
          </a:p>
          <a:p>
            <a:r>
              <a:rPr lang="en-US" sz="2400"/>
              <a:t>Laparascopic Ovarian Drilling (diathermy in this pic )</a:t>
            </a:r>
            <a:endParaRPr lang="en-US" sz="2400"/>
          </a:p>
          <a:p>
            <a:endParaRPr lang="en-US" sz="2400"/>
          </a:p>
          <a:p>
            <a:r>
              <a:rPr lang="en-US" sz="2400"/>
              <a:t>when is it offered to the pt ?</a:t>
            </a:r>
            <a:endParaRPr lang="en-US" sz="2400"/>
          </a:p>
          <a:p>
            <a:endParaRPr lang="en-US" sz="2400"/>
          </a:p>
          <a:p>
            <a:r>
              <a:rPr lang="en-US" sz="2400"/>
              <a:t> women with normal BMI </a:t>
            </a:r>
            <a:endParaRPr lang="en-US" sz="2400"/>
          </a:p>
          <a:p>
            <a:endParaRPr lang="en-US" sz="2400"/>
          </a:p>
          <a:p>
            <a:r>
              <a:rPr lang="en-US" sz="2400"/>
              <a:t>complications ?</a:t>
            </a:r>
            <a:endParaRPr lang="en-US" sz="2400"/>
          </a:p>
          <a:p>
            <a:pPr marL="342900" indent="-342900">
              <a:buFont typeface="Arial" panose="020B0604020202020204" pitchFamily="34" charset="0"/>
              <a:buChar char="•"/>
            </a:pPr>
            <a:r>
              <a:rPr lang="en-US" sz="2400"/>
              <a:t>Pereovarian adhesions. </a:t>
            </a:r>
            <a:endParaRPr lang="en-US" sz="2400"/>
          </a:p>
          <a:p>
            <a:pPr marL="342900" indent="-342900">
              <a:buFont typeface="Arial" panose="020B0604020202020204" pitchFamily="34" charset="0"/>
              <a:buChar char="•"/>
            </a:pPr>
            <a:r>
              <a:rPr lang="en-US" sz="2400"/>
              <a:t>Premature ovarian failure-very rare.</a:t>
            </a:r>
            <a:endParaRPr lang="en-US" sz="2400"/>
          </a:p>
          <a:p>
            <a:pPr marL="342900" indent="-342900"/>
            <a:endParaRPr lang="en-US" sz="2400"/>
          </a:p>
        </p:txBody>
      </p:sp>
      <p:sp>
        <p:nvSpPr>
          <p:cNvPr id="3" name="Rectangles 2"/>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887730" y="2117090"/>
            <a:ext cx="527812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611505" y="3830955"/>
            <a:ext cx="5379720" cy="541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1290955" y="5068570"/>
            <a:ext cx="6718300" cy="1301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71400"/>
            <a:ext cx="10972800" cy="1143000"/>
          </a:xfrm>
        </p:spPr>
        <p:txBody>
          <a:bodyPr/>
          <a:lstStyle/>
          <a:p>
            <a:r>
              <a:rPr lang="en-US" b="1" dirty="0">
                <a:latin typeface="Andalus" panose="02020603050405020304" pitchFamily="18" charset="-78"/>
                <a:cs typeface="Andalus" panose="02020603050405020304" pitchFamily="18" charset="-78"/>
              </a:rPr>
              <a:t>Q3</a:t>
            </a:r>
            <a:endParaRPr lang="en-US" dirty="0"/>
          </a:p>
        </p:txBody>
      </p:sp>
      <p:sp>
        <p:nvSpPr>
          <p:cNvPr id="1048596" name="Content Placeholder 2"/>
          <p:cNvSpPr>
            <a:spLocks noGrp="1"/>
          </p:cNvSpPr>
          <p:nvPr>
            <p:ph idx="1"/>
          </p:nvPr>
        </p:nvSpPr>
        <p:spPr>
          <a:xfrm>
            <a:off x="0" y="908721"/>
            <a:ext cx="10972800" cy="5949281"/>
          </a:xfrm>
        </p:spPr>
        <p:txBody>
          <a:bodyPr>
            <a:normAutofit/>
          </a:bodyPr>
          <a:lstStyle/>
          <a:p>
            <a:pPr algn="l">
              <a:buNone/>
            </a:pPr>
            <a:r>
              <a:rPr lang="en-US" sz="4000" b="1" dirty="0">
                <a:latin typeface="Andalus" panose="02020603050405020304" pitchFamily="18" charset="-78"/>
                <a:cs typeface="Andalus" panose="02020603050405020304" pitchFamily="18" charset="-78"/>
              </a:rPr>
              <a:t> infertility ( </a:t>
            </a:r>
            <a:r>
              <a:rPr lang="en-US" sz="4000" b="1" dirty="0" err="1">
                <a:latin typeface="Andalus" panose="02020603050405020304" pitchFamily="18" charset="-78"/>
                <a:cs typeface="Andalus" panose="02020603050405020304" pitchFamily="18" charset="-78"/>
              </a:rPr>
              <a:t>Azosperima</a:t>
            </a:r>
            <a:r>
              <a:rPr lang="en-US" sz="4000" b="1" dirty="0">
                <a:latin typeface="Andalus" panose="02020603050405020304" pitchFamily="18" charset="-78"/>
                <a:cs typeface="Andalus" panose="02020603050405020304" pitchFamily="18" charset="-78"/>
              </a:rPr>
              <a:t> </a:t>
            </a:r>
            <a:endParaRPr lang="en-US" sz="4000" b="1" dirty="0">
              <a:latin typeface="Andalus" panose="02020603050405020304" pitchFamily="18" charset="-78"/>
              <a:cs typeface="Andalus" panose="02020603050405020304" pitchFamily="18" charset="-78"/>
            </a:endParaRPr>
          </a:p>
          <a:p>
            <a:pPr algn="l">
              <a:buNone/>
            </a:pPr>
            <a:r>
              <a:rPr lang="en-US" sz="4000" b="1" dirty="0">
                <a:latin typeface="Andalus" panose="02020603050405020304" pitchFamily="18" charset="-78"/>
                <a:cs typeface="Andalus" panose="02020603050405020304" pitchFamily="18" charset="-78"/>
              </a:rPr>
              <a:t>in male )</a:t>
            </a:r>
            <a:endParaRPr lang="en-US" sz="4000" b="1" dirty="0">
              <a:latin typeface="Andalus" panose="02020603050405020304" pitchFamily="18" charset="-78"/>
              <a:cs typeface="Andalus" panose="02020603050405020304" pitchFamily="18" charset="-78"/>
            </a:endParaRPr>
          </a:p>
          <a:p>
            <a:pPr algn="l">
              <a:buNone/>
            </a:pPr>
            <a:r>
              <a:rPr lang="en-US" dirty="0"/>
              <a:t>1- The name of this procedure ?</a:t>
            </a:r>
            <a:endParaRPr lang="en-US" dirty="0"/>
          </a:p>
          <a:p>
            <a:pPr algn="l">
              <a:buNone/>
            </a:pPr>
            <a:r>
              <a:rPr lang="en-US" dirty="0" err="1">
                <a:solidFill>
                  <a:srgbClr val="FF0000"/>
                </a:solidFill>
              </a:rPr>
              <a:t>intracytoplasmic</a:t>
            </a:r>
            <a:r>
              <a:rPr lang="en-US" dirty="0">
                <a:solidFill>
                  <a:srgbClr val="FF0000"/>
                </a:solidFill>
              </a:rPr>
              <a:t> sperm injection</a:t>
            </a:r>
            <a:endParaRPr lang="en-US" dirty="0">
              <a:solidFill>
                <a:srgbClr val="FF0000"/>
              </a:solidFill>
            </a:endParaRPr>
          </a:p>
          <a:p>
            <a:pPr algn="l">
              <a:buNone/>
            </a:pPr>
            <a:r>
              <a:rPr lang="en-US" dirty="0"/>
              <a:t>2- Mention 4 indications ? </a:t>
            </a:r>
            <a:endParaRPr lang="en-US" dirty="0"/>
          </a:p>
          <a:p>
            <a:pPr algn="l">
              <a:buNone/>
            </a:pPr>
            <a:r>
              <a:rPr lang="en-US" dirty="0" err="1">
                <a:solidFill>
                  <a:srgbClr val="FF0000"/>
                </a:solidFill>
              </a:rPr>
              <a:t>oligospermia</a:t>
            </a:r>
            <a:r>
              <a:rPr lang="en-US" dirty="0">
                <a:solidFill>
                  <a:srgbClr val="FF0000"/>
                </a:solidFill>
              </a:rPr>
              <a:t> ,,</a:t>
            </a:r>
            <a:r>
              <a:rPr lang="en-US" dirty="0" err="1">
                <a:solidFill>
                  <a:srgbClr val="FF0000"/>
                </a:solidFill>
              </a:rPr>
              <a:t>asthenospermia</a:t>
            </a:r>
            <a:r>
              <a:rPr lang="en-US" dirty="0">
                <a:solidFill>
                  <a:srgbClr val="FF0000"/>
                </a:solidFill>
              </a:rPr>
              <a:t> ,,</a:t>
            </a:r>
            <a:r>
              <a:rPr lang="en-US" dirty="0" err="1">
                <a:solidFill>
                  <a:srgbClr val="FF0000"/>
                </a:solidFill>
              </a:rPr>
              <a:t>teratospermia</a:t>
            </a:r>
            <a:r>
              <a:rPr lang="en-US" dirty="0">
                <a:solidFill>
                  <a:srgbClr val="FF0000"/>
                </a:solidFill>
              </a:rPr>
              <a:t> ,,failed IVF </a:t>
            </a:r>
            <a:endParaRPr lang="en-US" dirty="0">
              <a:solidFill>
                <a:srgbClr val="FF0000"/>
              </a:solidFill>
            </a:endParaRPr>
          </a:p>
          <a:p>
            <a:pPr algn="l">
              <a:buNone/>
            </a:pPr>
            <a:r>
              <a:rPr lang="en-US" dirty="0"/>
              <a:t>3- Mention 3 complication ? </a:t>
            </a:r>
            <a:endParaRPr lang="en-US" dirty="0"/>
          </a:p>
          <a:p>
            <a:pPr algn="l">
              <a:buNone/>
            </a:pPr>
            <a:r>
              <a:rPr lang="en-US" dirty="0">
                <a:solidFill>
                  <a:srgbClr val="FF0000"/>
                </a:solidFill>
              </a:rPr>
              <a:t>multiple pregnancy .. ectopic pregnancy... </a:t>
            </a:r>
            <a:r>
              <a:rPr lang="en-US" dirty="0" err="1">
                <a:solidFill>
                  <a:srgbClr val="FF0000"/>
                </a:solidFill>
              </a:rPr>
              <a:t>Ohss</a:t>
            </a:r>
            <a:endParaRPr lang="en-US" dirty="0">
              <a:solidFill>
                <a:srgbClr val="FF0000"/>
              </a:solidFill>
            </a:endParaRPr>
          </a:p>
          <a:p>
            <a:pPr algn="l">
              <a:buNone/>
            </a:pPr>
            <a:endParaRPr lang="en-US" dirty="0"/>
          </a:p>
        </p:txBody>
      </p:sp>
      <p:pic>
        <p:nvPicPr>
          <p:cNvPr id="2097154" name="Picture 2" descr="C:\Users\rtc\Downloads\icsi.jpg"/>
          <p:cNvPicPr>
            <a:picLocks noChangeAspect="1" noChangeArrowheads="1"/>
          </p:cNvPicPr>
          <p:nvPr/>
        </p:nvPicPr>
        <p:blipFill>
          <a:blip r:embed="rId1" cstate="print"/>
          <a:srcRect/>
          <a:stretch>
            <a:fillRect/>
          </a:stretch>
        </p:blipFill>
        <p:spPr bwMode="auto">
          <a:xfrm>
            <a:off x="6960096" y="13684"/>
            <a:ext cx="5231904" cy="2047164"/>
          </a:xfrm>
          <a:prstGeom prst="rect">
            <a:avLst/>
          </a:prstGeom>
          <a:noFill/>
        </p:spPr>
      </p:pic>
      <p:sp>
        <p:nvSpPr>
          <p:cNvPr id="4" name="Rectangles 3"/>
          <p:cNvSpPr/>
          <p:nvPr/>
        </p:nvSpPr>
        <p:spPr>
          <a:xfrm>
            <a:off x="114300" y="2644140"/>
            <a:ext cx="9761220" cy="541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114300" y="3778885"/>
            <a:ext cx="9761220" cy="541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114300" y="4805045"/>
            <a:ext cx="9761220" cy="541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0"/>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P spid="5"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a:buNone/>
            </a:pPr>
            <a:r>
              <a:rPr lang="en-US" dirty="0"/>
              <a:t>4- Drugs used in preparing for this procedure ?</a:t>
            </a:r>
            <a:endParaRPr lang="en-US" dirty="0">
              <a:solidFill>
                <a:srgbClr val="FF0000"/>
              </a:solidFill>
            </a:endParaRPr>
          </a:p>
          <a:p>
            <a:pPr algn="l">
              <a:buNone/>
            </a:pPr>
            <a:r>
              <a:rPr lang="en-US" dirty="0">
                <a:solidFill>
                  <a:srgbClr val="FF0000"/>
                </a:solidFill>
              </a:rPr>
              <a:t> </a:t>
            </a:r>
            <a:r>
              <a:rPr lang="en-US" dirty="0" err="1">
                <a:solidFill>
                  <a:srgbClr val="00B050"/>
                </a:solidFill>
              </a:rPr>
              <a:t>GnRH</a:t>
            </a:r>
            <a:r>
              <a:rPr lang="en-US" dirty="0">
                <a:solidFill>
                  <a:srgbClr val="00B050"/>
                </a:solidFill>
              </a:rPr>
              <a:t> agonist or antagonist according to protocol </a:t>
            </a:r>
            <a:endParaRPr lang="en-US" dirty="0">
              <a:solidFill>
                <a:srgbClr val="00B050"/>
              </a:solidFill>
            </a:endParaRPr>
          </a:p>
          <a:p>
            <a:pPr algn="l">
              <a:buNone/>
            </a:pPr>
            <a:r>
              <a:rPr lang="en-US" dirty="0" err="1">
                <a:solidFill>
                  <a:srgbClr val="FF0000"/>
                </a:solidFill>
              </a:rPr>
              <a:t>Hmg</a:t>
            </a:r>
            <a:r>
              <a:rPr lang="en-US" dirty="0">
                <a:solidFill>
                  <a:srgbClr val="FF0000"/>
                </a:solidFill>
              </a:rPr>
              <a:t> </a:t>
            </a:r>
            <a:endParaRPr lang="en-US" dirty="0">
              <a:solidFill>
                <a:srgbClr val="FF0000"/>
              </a:solidFill>
            </a:endParaRPr>
          </a:p>
          <a:p>
            <a:pPr algn="l">
              <a:buNone/>
            </a:pPr>
            <a:r>
              <a:rPr lang="en-US" dirty="0" err="1">
                <a:solidFill>
                  <a:srgbClr val="FF0000"/>
                </a:solidFill>
              </a:rPr>
              <a:t>Hcg</a:t>
            </a:r>
            <a:r>
              <a:rPr lang="en-US" dirty="0">
                <a:solidFill>
                  <a:srgbClr val="FF0000"/>
                </a:solidFill>
              </a:rPr>
              <a:t> </a:t>
            </a:r>
            <a:endParaRPr lang="en-US" dirty="0">
              <a:solidFill>
                <a:srgbClr val="FF0000"/>
              </a:solidFill>
            </a:endParaRPr>
          </a:p>
          <a:p>
            <a:pPr algn="l">
              <a:buNone/>
            </a:pPr>
            <a:r>
              <a:rPr lang="en-US" dirty="0">
                <a:solidFill>
                  <a:srgbClr val="FF0000"/>
                </a:solidFill>
              </a:rPr>
              <a:t> </a:t>
            </a:r>
            <a:endParaRPr lang="en-US" dirty="0">
              <a:solidFill>
                <a:srgbClr val="FF0000"/>
              </a:solidFill>
            </a:endParaRPr>
          </a:p>
          <a:p>
            <a:pPr algn="l">
              <a:buNone/>
            </a:pPr>
            <a:r>
              <a:rPr lang="en-US" dirty="0"/>
              <a:t> </a:t>
            </a:r>
            <a:endParaRPr lang="en-US" dirty="0"/>
          </a:p>
          <a:p>
            <a:pPr algn="l">
              <a:buNone/>
            </a:pPr>
            <a:r>
              <a:rPr lang="en-US" dirty="0"/>
              <a:t>5- From where you can get the sperms ? </a:t>
            </a:r>
            <a:endParaRPr lang="ar-JO" dirty="0"/>
          </a:p>
          <a:p>
            <a:pPr marL="0" indent="0" algn="l" rtl="0">
              <a:buNone/>
            </a:pPr>
            <a:r>
              <a:rPr lang="en-US" dirty="0">
                <a:solidFill>
                  <a:srgbClr val="FF0000"/>
                </a:solidFill>
              </a:rPr>
              <a:t>testis or epididymis</a:t>
            </a:r>
            <a:endParaRPr lang="en-US" dirty="0"/>
          </a:p>
        </p:txBody>
      </p:sp>
      <p:sp>
        <p:nvSpPr>
          <p:cNvPr id="4" name="Rectangles 3"/>
          <p:cNvSpPr/>
          <p:nvPr/>
        </p:nvSpPr>
        <p:spPr>
          <a:xfrm>
            <a:off x="907415" y="2343785"/>
            <a:ext cx="9761220" cy="150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130810" y="5314315"/>
            <a:ext cx="9761220" cy="541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0"/>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71400"/>
            <a:ext cx="10972800" cy="1143000"/>
          </a:xfrm>
        </p:spPr>
        <p:txBody>
          <a:bodyPr/>
          <a:lstStyle/>
          <a:p>
            <a:r>
              <a:rPr lang="en-US" dirty="0"/>
              <a:t>Q5</a:t>
            </a:r>
            <a:endParaRPr lang="en-US" dirty="0"/>
          </a:p>
        </p:txBody>
      </p:sp>
      <p:sp>
        <p:nvSpPr>
          <p:cNvPr id="3" name="Content Placeholder 2"/>
          <p:cNvSpPr>
            <a:spLocks noGrp="1"/>
          </p:cNvSpPr>
          <p:nvPr>
            <p:ph idx="1"/>
          </p:nvPr>
        </p:nvSpPr>
        <p:spPr>
          <a:xfrm>
            <a:off x="0" y="548680"/>
            <a:ext cx="12192000" cy="6309320"/>
          </a:xfrm>
        </p:spPr>
        <p:txBody>
          <a:bodyPr>
            <a:normAutofit fontScale="25000" lnSpcReduction="20000"/>
          </a:bodyPr>
          <a:lstStyle/>
          <a:p>
            <a:pPr marL="0" indent="0" algn="l" rtl="0">
              <a:lnSpc>
                <a:spcPct val="80000"/>
              </a:lnSpc>
              <a:buNone/>
            </a:pPr>
            <a:endParaRPr lang="en-US" sz="9600" dirty="0"/>
          </a:p>
          <a:p>
            <a:pPr marL="0" indent="0" algn="l" rtl="0">
              <a:lnSpc>
                <a:spcPct val="80000"/>
              </a:lnSpc>
              <a:buNone/>
            </a:pPr>
            <a:r>
              <a:rPr lang="en-US" sz="9600" dirty="0"/>
              <a:t>1-What do you see in image? </a:t>
            </a:r>
            <a:endParaRPr lang="en-US" sz="9600" dirty="0"/>
          </a:p>
          <a:p>
            <a:pPr marL="0" indent="0" algn="l" rtl="0">
              <a:lnSpc>
                <a:spcPct val="80000"/>
              </a:lnSpc>
              <a:buNone/>
            </a:pPr>
            <a:r>
              <a:rPr lang="en-US" sz="9600" dirty="0">
                <a:solidFill>
                  <a:srgbClr val="FF0000"/>
                </a:solidFill>
              </a:rPr>
              <a:t>6-8 cell stage </a:t>
            </a:r>
            <a:r>
              <a:rPr lang="en-US" sz="9600" dirty="0" err="1">
                <a:solidFill>
                  <a:srgbClr val="FF0000"/>
                </a:solidFill>
              </a:rPr>
              <a:t>empryo</a:t>
            </a:r>
            <a:endParaRPr lang="en-US" sz="9600" dirty="0">
              <a:solidFill>
                <a:srgbClr val="FF0000"/>
              </a:solidFill>
            </a:endParaRPr>
          </a:p>
          <a:p>
            <a:pPr marL="0" indent="0" algn="l" rtl="0">
              <a:lnSpc>
                <a:spcPct val="80000"/>
              </a:lnSpc>
              <a:buNone/>
            </a:pPr>
            <a:r>
              <a:rPr lang="en-US" sz="9600" dirty="0"/>
              <a:t>2-What</a:t>
            </a:r>
            <a:r>
              <a:rPr lang="en-US" sz="9600" dirty="0">
                <a:solidFill>
                  <a:srgbClr val="FF0000"/>
                </a:solidFill>
              </a:rPr>
              <a:t> </a:t>
            </a:r>
            <a:r>
              <a:rPr lang="en-US" sz="9600" dirty="0"/>
              <a:t>technique used </a:t>
            </a:r>
            <a:r>
              <a:rPr lang="en-US" sz="9600" dirty="0">
                <a:solidFill>
                  <a:srgbClr val="FF0000"/>
                </a:solidFill>
              </a:rPr>
              <a:t>?? </a:t>
            </a:r>
            <a:endParaRPr lang="en-US" sz="9600" dirty="0">
              <a:solidFill>
                <a:srgbClr val="FF0000"/>
              </a:solidFill>
            </a:endParaRPr>
          </a:p>
          <a:p>
            <a:pPr marL="0" indent="0" algn="l" rtl="0">
              <a:lnSpc>
                <a:spcPct val="80000"/>
              </a:lnSpc>
              <a:buNone/>
            </a:pPr>
            <a:r>
              <a:rPr lang="en-US" sz="9600" dirty="0">
                <a:solidFill>
                  <a:srgbClr val="FF0000"/>
                </a:solidFill>
              </a:rPr>
              <a:t>In </a:t>
            </a:r>
            <a:r>
              <a:rPr lang="en-US" sz="9600" dirty="0" err="1">
                <a:solidFill>
                  <a:srgbClr val="FF0000"/>
                </a:solidFill>
              </a:rPr>
              <a:t>vetro</a:t>
            </a:r>
            <a:r>
              <a:rPr lang="en-US" sz="9600" dirty="0">
                <a:solidFill>
                  <a:srgbClr val="FF0000"/>
                </a:solidFill>
              </a:rPr>
              <a:t> </a:t>
            </a:r>
            <a:r>
              <a:rPr lang="en-US" sz="9600" dirty="0" err="1">
                <a:solidFill>
                  <a:srgbClr val="FF0000"/>
                </a:solidFill>
              </a:rPr>
              <a:t>fertalization</a:t>
            </a:r>
            <a:endParaRPr lang="en-US" sz="9600" dirty="0">
              <a:solidFill>
                <a:srgbClr val="FF0000"/>
              </a:solidFill>
            </a:endParaRPr>
          </a:p>
          <a:p>
            <a:pPr marL="0" indent="0" algn="l" rtl="0">
              <a:lnSpc>
                <a:spcPct val="80000"/>
              </a:lnSpc>
              <a:buNone/>
            </a:pPr>
            <a:r>
              <a:rPr lang="en-US" sz="9600" dirty="0"/>
              <a:t>3-When you transfer it to be implanted ?</a:t>
            </a:r>
            <a:endParaRPr lang="en-US" sz="9600" dirty="0"/>
          </a:p>
          <a:p>
            <a:pPr marL="0" indent="0" algn="l" rtl="0">
              <a:lnSpc>
                <a:spcPct val="80000"/>
              </a:lnSpc>
              <a:buNone/>
            </a:pPr>
            <a:r>
              <a:rPr lang="en-US" sz="9600" dirty="0">
                <a:solidFill>
                  <a:srgbClr val="FF0000"/>
                </a:solidFill>
              </a:rPr>
              <a:t>Can transfer at Day 3 cleavage embryo</a:t>
            </a:r>
            <a:endParaRPr lang="en-US" sz="9600" dirty="0">
              <a:solidFill>
                <a:srgbClr val="FF0000"/>
              </a:solidFill>
            </a:endParaRPr>
          </a:p>
          <a:p>
            <a:pPr marL="0" indent="0" algn="l" rtl="0">
              <a:lnSpc>
                <a:spcPct val="80000"/>
              </a:lnSpc>
              <a:buNone/>
            </a:pPr>
            <a:r>
              <a:rPr lang="en-US" sz="9600" dirty="0">
                <a:solidFill>
                  <a:srgbClr val="FF0000"/>
                </a:solidFill>
              </a:rPr>
              <a:t>Or at Day 5 blastocyst</a:t>
            </a:r>
            <a:endParaRPr lang="en-US" sz="9600" dirty="0">
              <a:solidFill>
                <a:srgbClr val="FF0000"/>
              </a:solidFill>
            </a:endParaRPr>
          </a:p>
          <a:p>
            <a:pPr algn="l" rtl="0">
              <a:lnSpc>
                <a:spcPct val="80000"/>
              </a:lnSpc>
            </a:pPr>
            <a:endParaRPr lang="en-US" dirty="0"/>
          </a:p>
          <a:p>
            <a:pPr marL="0" indent="0" algn="l" rtl="0">
              <a:lnSpc>
                <a:spcPct val="80000"/>
              </a:lnSpc>
              <a:buNone/>
            </a:pPr>
            <a:r>
              <a:rPr lang="en-US" sz="9600" dirty="0"/>
              <a:t>4-Why YOU CHOOSE this technique in this case</a:t>
            </a:r>
            <a:r>
              <a:rPr lang="en-US" sz="7400" dirty="0">
                <a:solidFill>
                  <a:srgbClr val="FF0000"/>
                </a:solidFill>
              </a:rPr>
              <a:t>? </a:t>
            </a:r>
            <a:endParaRPr lang="en-US" sz="7400" dirty="0">
              <a:solidFill>
                <a:srgbClr val="FF0000"/>
              </a:solidFill>
            </a:endParaRPr>
          </a:p>
          <a:p>
            <a:pPr marL="0" indent="0" algn="l" rtl="0">
              <a:lnSpc>
                <a:spcPct val="80000"/>
              </a:lnSpc>
              <a:buNone/>
            </a:pPr>
            <a:r>
              <a:rPr lang="en-US" sz="7400" dirty="0">
                <a:solidFill>
                  <a:srgbClr val="FF0000"/>
                </a:solidFill>
              </a:rPr>
              <a:t>                    ……………..</a:t>
            </a:r>
            <a:endParaRPr lang="en-US" sz="7400" dirty="0">
              <a:solidFill>
                <a:srgbClr val="FF0000"/>
              </a:solidFill>
            </a:endParaRPr>
          </a:p>
          <a:p>
            <a:pPr marL="0" indent="0" algn="l" rtl="0">
              <a:lnSpc>
                <a:spcPct val="80000"/>
              </a:lnSpc>
              <a:buNone/>
            </a:pPr>
            <a:r>
              <a:rPr lang="en-US" sz="8000" dirty="0"/>
              <a:t>5-Three medication used in this technique? </a:t>
            </a:r>
            <a:endParaRPr lang="en-US" sz="8000" dirty="0"/>
          </a:p>
          <a:p>
            <a:pPr marL="0" indent="0" algn="l" rtl="0">
              <a:lnSpc>
                <a:spcPct val="80000"/>
              </a:lnSpc>
              <a:buNone/>
            </a:pPr>
            <a:r>
              <a:rPr lang="en-US" sz="8000" dirty="0">
                <a:solidFill>
                  <a:srgbClr val="FF0000"/>
                </a:solidFill>
              </a:rPr>
              <a:t>Gonadotrophic releasing hormone analogue or agonist (</a:t>
            </a:r>
            <a:r>
              <a:rPr lang="en-US" sz="8000" dirty="0" err="1">
                <a:solidFill>
                  <a:srgbClr val="FF0000"/>
                </a:solidFill>
              </a:rPr>
              <a:t>GnRHa</a:t>
            </a:r>
            <a:r>
              <a:rPr lang="en-US" sz="8000" dirty="0">
                <a:solidFill>
                  <a:srgbClr val="FF0000"/>
                </a:solidFill>
              </a:rPr>
              <a:t>) </a:t>
            </a:r>
            <a:r>
              <a:rPr lang="en-US" sz="8000" dirty="0" err="1">
                <a:solidFill>
                  <a:srgbClr val="FF0000"/>
                </a:solidFill>
              </a:rPr>
              <a:t>Deycapeptyl</a:t>
            </a:r>
            <a:endParaRPr lang="en-US" sz="8000" dirty="0">
              <a:solidFill>
                <a:srgbClr val="FF0000"/>
              </a:solidFill>
            </a:endParaRPr>
          </a:p>
          <a:p>
            <a:pPr marL="0" indent="0" algn="l" rtl="0">
              <a:lnSpc>
                <a:spcPct val="80000"/>
              </a:lnSpc>
              <a:buNone/>
            </a:pPr>
            <a:r>
              <a:rPr lang="en-US" sz="8000" dirty="0">
                <a:solidFill>
                  <a:srgbClr val="00B050"/>
                </a:solidFill>
              </a:rPr>
              <a:t>HMG</a:t>
            </a:r>
            <a:endParaRPr lang="en-US" sz="8000" dirty="0">
              <a:solidFill>
                <a:srgbClr val="00B050"/>
              </a:solidFill>
            </a:endParaRPr>
          </a:p>
          <a:p>
            <a:pPr marL="0" indent="0" algn="l" rtl="0">
              <a:lnSpc>
                <a:spcPct val="80000"/>
              </a:lnSpc>
              <a:buNone/>
            </a:pPr>
            <a:r>
              <a:rPr lang="en-US" sz="8000" dirty="0">
                <a:solidFill>
                  <a:srgbClr val="FF0000"/>
                </a:solidFill>
                <a:latin typeface="Corbel" panose="020B0503020204020204"/>
              </a:rPr>
              <a:t>HCG</a:t>
            </a:r>
            <a:endParaRPr lang="en-US" sz="8000" dirty="0"/>
          </a:p>
          <a:p>
            <a:pPr marL="0" indent="0" algn="l" rtl="0">
              <a:lnSpc>
                <a:spcPct val="80000"/>
              </a:lnSpc>
              <a:buNone/>
            </a:pPr>
            <a:r>
              <a:rPr lang="en-US" sz="8000" dirty="0"/>
              <a:t>6-What Percentage of ectopic pregnancy in this technique? </a:t>
            </a:r>
            <a:endParaRPr lang="en-US" sz="8000" dirty="0"/>
          </a:p>
          <a:p>
            <a:pPr marL="0" indent="0" algn="l" rtl="0">
              <a:lnSpc>
                <a:spcPct val="80000"/>
              </a:lnSpc>
              <a:buNone/>
            </a:pPr>
            <a:r>
              <a:rPr lang="en-US" sz="8000" dirty="0">
                <a:solidFill>
                  <a:srgbClr val="FF0000"/>
                </a:solidFill>
              </a:rPr>
              <a:t>5%</a:t>
            </a:r>
            <a:endParaRPr lang="en-US" sz="8000" dirty="0">
              <a:solidFill>
                <a:srgbClr val="FF0000"/>
              </a:solidFill>
            </a:endParaRPr>
          </a:p>
          <a:p>
            <a:pPr marL="0" indent="0" algn="l" rtl="0">
              <a:lnSpc>
                <a:spcPct val="80000"/>
              </a:lnSpc>
              <a:buNone/>
            </a:pPr>
            <a:r>
              <a:rPr lang="en-US" sz="8000" dirty="0"/>
              <a:t>7-What Percentage of miscarriage?</a:t>
            </a:r>
            <a:endParaRPr lang="en-US" sz="8000" dirty="0"/>
          </a:p>
          <a:p>
            <a:pPr marL="0" indent="0" algn="l" rtl="0">
              <a:lnSpc>
                <a:spcPct val="80000"/>
              </a:lnSpc>
              <a:buNone/>
            </a:pPr>
            <a:r>
              <a:rPr lang="ar-JO" sz="8000" dirty="0">
                <a:solidFill>
                  <a:srgbClr val="FF0000"/>
                </a:solidFill>
              </a:rPr>
              <a:t>  </a:t>
            </a:r>
            <a:r>
              <a:rPr lang="en-US" sz="8000" dirty="0">
                <a:solidFill>
                  <a:srgbClr val="FF0000"/>
                </a:solidFill>
              </a:rPr>
              <a:t>SAME AS SPONTANOUS PREGNANCY (8-20) </a:t>
            </a:r>
            <a:r>
              <a:rPr lang="ar-JO" sz="8000" dirty="0" err="1">
                <a:solidFill>
                  <a:srgbClr val="FF0000"/>
                </a:solidFill>
              </a:rPr>
              <a:t>النسبه</a:t>
            </a:r>
            <a:r>
              <a:rPr lang="ar-JO" sz="8000" dirty="0">
                <a:solidFill>
                  <a:srgbClr val="FF0000"/>
                </a:solidFill>
              </a:rPr>
              <a:t> من محاضرة الدكتور محمد خضر</a:t>
            </a:r>
            <a:r>
              <a:rPr lang="ar-JO" sz="8000" dirty="0"/>
              <a:t> </a:t>
            </a:r>
            <a:endParaRPr lang="en-US" sz="8000" dirty="0"/>
          </a:p>
        </p:txBody>
      </p:sp>
      <p:sp>
        <p:nvSpPr>
          <p:cNvPr id="5" name="Rectangles 4"/>
          <p:cNvSpPr/>
          <p:nvPr/>
        </p:nvSpPr>
        <p:spPr>
          <a:xfrm>
            <a:off x="0" y="1233170"/>
            <a:ext cx="8552180" cy="291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80645" y="1874520"/>
            <a:ext cx="9761220"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80645" y="2635885"/>
            <a:ext cx="6917055" cy="741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scontent.famm3-2.fna.fbcdn.net/v/t1.15752-9/68928358_2438674813083550_6415971375403499520_n.jpg?_nc_cat=100&amp;_nc_eui2=AeGHFzx3EGl4RT12NdrRdyP4LwQ-C_VquA5YoWo-CYa31HGLRqYvvOHX0-mgN82mPO-T38nSajfMDZREkmYkRi6LSS4i8AM7l8dlJkRC0QE6RA&amp;_nc_oc=AQkRv0_2r0bHhLp1KxZu2Xec8cR-Ua6nPR8s5x8Ti-0yU_8VBKAGVkhSwSnKtiHSp1g&amp;_nc_ht=scontent.famm3-2.fna&amp;oh=e07116ed6f7734bb0ae8bea7b33586a7&amp;oe=5DCD8C0B"/>
          <p:cNvPicPr>
            <a:picLocks noChangeAspect="1" noChangeArrowheads="1"/>
          </p:cNvPicPr>
          <p:nvPr/>
        </p:nvPicPr>
        <p:blipFill>
          <a:blip r:embed="rId1"/>
          <a:srcRect/>
          <a:stretch>
            <a:fillRect/>
          </a:stretch>
        </p:blipFill>
        <p:spPr bwMode="auto">
          <a:xfrm>
            <a:off x="8157667" y="32923"/>
            <a:ext cx="4034333" cy="2257676"/>
          </a:xfrm>
          <a:prstGeom prst="rect">
            <a:avLst/>
          </a:prstGeom>
          <a:noFill/>
        </p:spPr>
      </p:pic>
      <p:sp>
        <p:nvSpPr>
          <p:cNvPr id="9" name="Rectangles 8"/>
          <p:cNvSpPr/>
          <p:nvPr/>
        </p:nvSpPr>
        <p:spPr>
          <a:xfrm>
            <a:off x="80645" y="3845560"/>
            <a:ext cx="9761220" cy="325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9"/>
          <p:cNvSpPr/>
          <p:nvPr/>
        </p:nvSpPr>
        <p:spPr>
          <a:xfrm>
            <a:off x="80645" y="4429760"/>
            <a:ext cx="9761220" cy="849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s 10"/>
          <p:cNvSpPr/>
          <p:nvPr/>
        </p:nvSpPr>
        <p:spPr>
          <a:xfrm>
            <a:off x="0" y="5639435"/>
            <a:ext cx="976122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s 11"/>
          <p:cNvSpPr/>
          <p:nvPr/>
        </p:nvSpPr>
        <p:spPr>
          <a:xfrm>
            <a:off x="80645" y="6316345"/>
            <a:ext cx="9761220" cy="541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9525" y="0"/>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9" grpId="0" bldLvl="0" animBg="1"/>
      <p:bldP spid="10" grpId="0" bldLvl="0" animBg="1"/>
      <p:bldP spid="11" grpId="0" bldLvl="0" animBg="1"/>
      <p:bldP spid="12"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116632"/>
            <a:ext cx="10972800" cy="1143000"/>
          </a:xfrm>
        </p:spPr>
        <p:txBody>
          <a:bodyPr/>
          <a:lstStyle/>
          <a:p>
            <a:r>
              <a:rPr lang="en-US" dirty="0"/>
              <a:t>Q4</a:t>
            </a:r>
            <a:endParaRPr lang="en-GB" dirty="0"/>
          </a:p>
        </p:txBody>
      </p:sp>
      <p:sp>
        <p:nvSpPr>
          <p:cNvPr id="3" name="Content Placeholder 2"/>
          <p:cNvSpPr>
            <a:spLocks noGrp="1"/>
          </p:cNvSpPr>
          <p:nvPr>
            <p:ph idx="1"/>
          </p:nvPr>
        </p:nvSpPr>
        <p:spPr>
          <a:xfrm>
            <a:off x="623570" y="1268730"/>
            <a:ext cx="6202680" cy="5256530"/>
          </a:xfrm>
        </p:spPr>
        <p:txBody>
          <a:bodyPr>
            <a:normAutofit fontScale="70000" lnSpcReduction="20000"/>
          </a:bodyPr>
          <a:lstStyle/>
          <a:p>
            <a:pPr algn="l" rtl="0"/>
            <a:r>
              <a:rPr lang="en-GB" b="1" dirty="0"/>
              <a:t>Name of the chart</a:t>
            </a:r>
            <a:br>
              <a:rPr lang="en-GB" dirty="0"/>
            </a:br>
            <a:r>
              <a:rPr lang="en-GB" dirty="0"/>
              <a:t> </a:t>
            </a:r>
            <a:r>
              <a:rPr lang="en-GB" dirty="0">
                <a:solidFill>
                  <a:srgbClr val="FF0000"/>
                </a:solidFill>
              </a:rPr>
              <a:t>Basal body temperature chart</a:t>
            </a:r>
            <a:endParaRPr lang="ar-JO" dirty="0">
              <a:solidFill>
                <a:srgbClr val="FF0000"/>
              </a:solidFill>
            </a:endParaRPr>
          </a:p>
          <a:p>
            <a:pPr algn="l" rtl="0"/>
            <a:endParaRPr lang="en-GB" dirty="0">
              <a:solidFill>
                <a:srgbClr val="FF0000"/>
              </a:solidFill>
            </a:endParaRPr>
          </a:p>
          <a:p>
            <a:pPr algn="l" rtl="0"/>
            <a:r>
              <a:rPr lang="en-GB" b="1" dirty="0"/>
              <a:t>Is she ovulating, why ? And at any day?</a:t>
            </a:r>
            <a:br>
              <a:rPr lang="en-GB" dirty="0"/>
            </a:br>
            <a:r>
              <a:rPr lang="en-GB" dirty="0"/>
              <a:t> </a:t>
            </a:r>
            <a:r>
              <a:rPr lang="en-GB" dirty="0">
                <a:solidFill>
                  <a:srgbClr val="FF0000"/>
                </a:solidFill>
              </a:rPr>
              <a:t>Yes, drop in temperature by 0.3 at time of ovulation then increase by 0.5</a:t>
            </a:r>
            <a:endParaRPr lang="ar-JO" dirty="0">
              <a:solidFill>
                <a:srgbClr val="FF0000"/>
              </a:solidFill>
            </a:endParaRPr>
          </a:p>
          <a:p>
            <a:pPr algn="l" rtl="0"/>
            <a:endParaRPr lang="en-GB" dirty="0">
              <a:solidFill>
                <a:srgbClr val="FF0000"/>
              </a:solidFill>
            </a:endParaRPr>
          </a:p>
          <a:p>
            <a:pPr algn="l" rtl="0"/>
            <a:r>
              <a:rPr lang="en-GB" b="1" dirty="0"/>
              <a:t>Give instructions to the women?</a:t>
            </a:r>
            <a:endParaRPr lang="ar-JO" b="1" dirty="0"/>
          </a:p>
          <a:p>
            <a:pPr marL="457200" lvl="1" indent="0" algn="l" rtl="0" fontAlgn="base">
              <a:lnSpc>
                <a:spcPct val="90000"/>
              </a:lnSpc>
              <a:spcAft>
                <a:spcPct val="0"/>
              </a:spcAft>
              <a:buClr>
                <a:srgbClr val="60B5CC"/>
              </a:buClr>
              <a:buSzPct val="90000"/>
              <a:buNone/>
            </a:pPr>
            <a:r>
              <a:rPr lang="en-US" altLang="en-US" dirty="0">
                <a:solidFill>
                  <a:srgbClr val="FF0000"/>
                </a:solidFill>
              </a:rPr>
              <a:t>its the fertile phase of the cycle and</a:t>
            </a:r>
            <a:r>
              <a:rPr lang="ar-JO" altLang="en-US" dirty="0">
                <a:solidFill>
                  <a:srgbClr val="FF0000"/>
                </a:solidFill>
              </a:rPr>
              <a:t> </a:t>
            </a:r>
            <a:r>
              <a:rPr lang="en-US" altLang="en-US" dirty="0">
                <a:solidFill>
                  <a:srgbClr val="FF0000"/>
                </a:solidFill>
                <a:latin typeface="Corbel" panose="020B0503020204020204"/>
              </a:rPr>
              <a:t>timing of intercourse in these phase increase the rate of pregnancy </a:t>
            </a:r>
            <a:endParaRPr lang="en-GB" b="1" dirty="0"/>
          </a:p>
          <a:p>
            <a:pPr algn="l" rtl="0"/>
            <a:endParaRPr lang="ar-JO" b="1" dirty="0"/>
          </a:p>
          <a:p>
            <a:pPr algn="l" rtl="0"/>
            <a:r>
              <a:rPr lang="en-GB" b="1" dirty="0"/>
              <a:t>Best day to do this investigation</a:t>
            </a:r>
            <a:r>
              <a:rPr lang="en-US" b="1" dirty="0"/>
              <a:t> </a:t>
            </a:r>
            <a:r>
              <a:rPr lang="ar-JO" b="1" dirty="0"/>
              <a:t>مش موجود </a:t>
            </a:r>
            <a:r>
              <a:rPr lang="ar-JO" b="1" dirty="0" err="1"/>
              <a:t>بالسلايد</a:t>
            </a:r>
            <a:r>
              <a:rPr lang="en-US" b="1" dirty="0"/>
              <a:t> </a:t>
            </a:r>
            <a:r>
              <a:rPr lang="ar-JO" b="1" dirty="0"/>
              <a:t>الجواب اجتهاد شخصي </a:t>
            </a:r>
            <a:endParaRPr lang="en-US" b="1" dirty="0"/>
          </a:p>
          <a:p>
            <a:pPr algn="l" rtl="0"/>
            <a:endParaRPr lang="ar-JO" b="1" dirty="0"/>
          </a:p>
          <a:p>
            <a:pPr marL="0" indent="0" algn="l" fontAlgn="base">
              <a:buNone/>
            </a:pPr>
            <a:r>
              <a:rPr lang="en-US" dirty="0">
                <a:solidFill>
                  <a:srgbClr val="FF0000"/>
                </a:solidFill>
              </a:rPr>
              <a:t>Ideally should start charting on the first day of the period and continue to take BBT temperature every morning  throughout  the entire cycle</a:t>
            </a:r>
            <a:endParaRPr lang="en-US" dirty="0">
              <a:solidFill>
                <a:srgbClr val="FF0000"/>
              </a:solidFill>
            </a:endParaRPr>
          </a:p>
          <a:p>
            <a:pPr marL="0" indent="0" algn="l" fontAlgn="base">
              <a:buNone/>
            </a:pPr>
            <a:r>
              <a:rPr lang="en-US" dirty="0">
                <a:solidFill>
                  <a:srgbClr val="00B050"/>
                </a:solidFill>
              </a:rPr>
              <a:t>I guess  the day 11 of menses and follow as LH surge</a:t>
            </a:r>
            <a:r>
              <a:rPr lang="en-US" dirty="0">
                <a:solidFill>
                  <a:srgbClr val="FF0000"/>
                </a:solidFill>
              </a:rPr>
              <a:t>﻿</a:t>
            </a:r>
            <a:endParaRPr lang="en-US" dirty="0">
              <a:solidFill>
                <a:srgbClr val="FF0000"/>
              </a:solidFill>
            </a:endParaRPr>
          </a:p>
        </p:txBody>
      </p:sp>
      <p:sp>
        <p:nvSpPr>
          <p:cNvPr id="8" name="Rectangles 7"/>
          <p:cNvSpPr/>
          <p:nvPr/>
        </p:nvSpPr>
        <p:spPr>
          <a:xfrm>
            <a:off x="9525" y="38100"/>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s 11"/>
          <p:cNvSpPr/>
          <p:nvPr/>
        </p:nvSpPr>
        <p:spPr>
          <a:xfrm>
            <a:off x="859155" y="1480820"/>
            <a:ext cx="4947920" cy="417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859155" y="2420620"/>
            <a:ext cx="8659495" cy="722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s 13"/>
          <p:cNvSpPr/>
          <p:nvPr/>
        </p:nvSpPr>
        <p:spPr>
          <a:xfrm>
            <a:off x="859155" y="3552190"/>
            <a:ext cx="8659495" cy="514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s 14"/>
          <p:cNvSpPr/>
          <p:nvPr/>
        </p:nvSpPr>
        <p:spPr>
          <a:xfrm>
            <a:off x="527685" y="5153025"/>
            <a:ext cx="8659495" cy="1372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s 15"/>
          <p:cNvSpPr/>
          <p:nvPr/>
        </p:nvSpPr>
        <p:spPr>
          <a:xfrm>
            <a:off x="859155" y="4619625"/>
            <a:ext cx="8659495" cy="341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s 16"/>
          <p:cNvSpPr/>
          <p:nvPr/>
        </p:nvSpPr>
        <p:spPr>
          <a:xfrm>
            <a:off x="4331970" y="4277995"/>
            <a:ext cx="4505960" cy="341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creen-Shot-2015-10-09-at-1.04.01-PM-56a516485f9b58b7d0dac883-1"/>
          <p:cNvPicPr>
            <a:picLocks noChangeAspect="1"/>
          </p:cNvPicPr>
          <p:nvPr/>
        </p:nvPicPr>
        <p:blipFill>
          <a:blip r:embed="rId1"/>
          <a:srcRect t="8893"/>
          <a:stretch>
            <a:fillRect/>
          </a:stretch>
        </p:blipFill>
        <p:spPr>
          <a:xfrm>
            <a:off x="6932295" y="116840"/>
            <a:ext cx="5153025" cy="4695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bldLvl="0" animBg="1"/>
      <p:bldP spid="1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3600" dirty="0"/>
              <a:t>Q1 : what is the patient excepted karyotype ( normal pelvis anatomy on US) </a:t>
            </a:r>
            <a:endParaRPr lang="en-US" sz="3600" dirty="0"/>
          </a:p>
        </p:txBody>
      </p:sp>
      <p:pic>
        <p:nvPicPr>
          <p:cNvPr id="4" name="عنصر نائب للمحتوى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8208235" y="2420888"/>
            <a:ext cx="3096344" cy="3096344"/>
          </a:xfrm>
        </p:spPr>
      </p:pic>
      <p:sp>
        <p:nvSpPr>
          <p:cNvPr id="5" name="مربع نص 4"/>
          <p:cNvSpPr txBox="1"/>
          <p:nvPr/>
        </p:nvSpPr>
        <p:spPr>
          <a:xfrm>
            <a:off x="911424" y="3645024"/>
            <a:ext cx="3264363" cy="523220"/>
          </a:xfrm>
          <a:prstGeom prst="rect">
            <a:avLst/>
          </a:prstGeom>
          <a:noFill/>
        </p:spPr>
        <p:txBody>
          <a:bodyPr wrap="square" rtlCol="0">
            <a:spAutoFit/>
          </a:bodyPr>
          <a:lstStyle/>
          <a:p>
            <a:pPr algn="l"/>
            <a:r>
              <a:rPr lang="en-US" sz="2800" dirty="0"/>
              <a:t>Answer : XX</a:t>
            </a:r>
            <a:endParaRPr lang="en-US" sz="2800" dirty="0"/>
          </a:p>
        </p:txBody>
      </p:sp>
      <p:sp>
        <p:nvSpPr>
          <p:cNvPr id="7" name="Rectangles 6"/>
          <p:cNvSpPr/>
          <p:nvPr/>
        </p:nvSpPr>
        <p:spPr>
          <a:xfrm>
            <a:off x="3488666" y="1249944"/>
            <a:ext cx="5231130" cy="775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9525"/>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030" y="344170"/>
            <a:ext cx="11677650" cy="5974715"/>
          </a:xfrm>
        </p:spPr>
        <p:txBody>
          <a:bodyPr/>
          <a:lstStyle/>
          <a:p>
            <a:pPr marL="0" indent="0">
              <a:buNone/>
            </a:pPr>
            <a:r>
              <a:rPr lang="en-US"/>
              <a:t>A merried couple came to your clinic , have been trying to conceive for 2 years , take relevant history from both ?</a:t>
            </a:r>
            <a:endParaRPr lang="en-US"/>
          </a:p>
          <a:p>
            <a:endParaRPr lang="en-US"/>
          </a:p>
          <a:p>
            <a:pPr lvl="1"/>
            <a:r>
              <a:rPr lang="en-US"/>
              <a:t>male : </a:t>
            </a:r>
            <a:endParaRPr lang="en-US"/>
          </a:p>
          <a:p>
            <a:pPr marL="457200" lvl="1" indent="0">
              <a:buNone/>
            </a:pPr>
            <a:r>
              <a:rPr lang="en-US"/>
              <a:t>pelvic infection , pelvic surgery , radiation exposure , mumps infection , heat exposure .</a:t>
            </a:r>
            <a:endParaRPr lang="en-US"/>
          </a:p>
          <a:p>
            <a:pPr lvl="1"/>
            <a:endParaRPr lang="en-US"/>
          </a:p>
          <a:p>
            <a:pPr lvl="1"/>
            <a:r>
              <a:rPr lang="en-US"/>
              <a:t>female : </a:t>
            </a:r>
            <a:endParaRPr lang="en-US"/>
          </a:p>
          <a:p>
            <a:pPr marL="457200" lvl="1" indent="0">
              <a:buNone/>
            </a:pPr>
            <a:r>
              <a:rPr lang="en-US"/>
              <a:t>PID , surgery (pelvic , uterine , cervical) , irreguler period , endometriosis , stress , weight changes , excersise </a:t>
            </a:r>
            <a:endParaRPr lang="en-US"/>
          </a:p>
          <a:p>
            <a:pPr lvl="1"/>
            <a:endParaRPr lang="en-US"/>
          </a:p>
          <a:p>
            <a:pPr lvl="1"/>
            <a:r>
              <a:rPr lang="en-US"/>
              <a:t>in general : </a:t>
            </a:r>
            <a:endParaRPr lang="en-US"/>
          </a:p>
          <a:p>
            <a:pPr marL="457200" lvl="1" indent="0">
              <a:buNone/>
            </a:pPr>
            <a:r>
              <a:rPr lang="en-US"/>
              <a:t>previous pregnancies , length of time without pregnany , sexual hx.</a:t>
            </a:r>
            <a:endParaRPr lang="en-US"/>
          </a:p>
          <a:p>
            <a:pPr marL="457200" lvl="1" indent="0">
              <a:buNone/>
            </a:pPr>
            <a:endParaRPr lang="en-US"/>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s 3"/>
          <p:cNvSpPr/>
          <p:nvPr/>
        </p:nvSpPr>
        <p:spPr>
          <a:xfrm>
            <a:off x="351790" y="2122805"/>
            <a:ext cx="11683365"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650875" y="3295650"/>
            <a:ext cx="11084560" cy="1061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650875" y="4772025"/>
            <a:ext cx="11084560" cy="1061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Box 5"/>
          <p:cNvSpPr txBox="1"/>
          <p:nvPr/>
        </p:nvSpPr>
        <p:spPr>
          <a:xfrm>
            <a:off x="1116330" y="2160905"/>
            <a:ext cx="5385435" cy="4092575"/>
          </a:xfrm>
          <a:prstGeom prst="rect">
            <a:avLst/>
          </a:prstGeom>
          <a:noFill/>
        </p:spPr>
        <p:txBody>
          <a:bodyPr wrap="square" rtlCol="0">
            <a:spAutoFit/>
          </a:bodyPr>
          <a:lstStyle/>
          <a:p>
            <a:r>
              <a:rPr lang="en-US" sz="2000" b="1"/>
              <a:t>what does the test assess?</a:t>
            </a:r>
            <a:endParaRPr lang="en-US" sz="2000" b="1"/>
          </a:p>
          <a:p>
            <a:r>
              <a:rPr lang="en-US" altLang="en-US" sz="2000" dirty="0">
                <a:sym typeface="+mn-ea"/>
              </a:rPr>
              <a:t>LH surges 24 hours before ovulation (tries to predects ovulation)</a:t>
            </a:r>
            <a:endParaRPr lang="en-US" sz="2000" b="1"/>
          </a:p>
          <a:p>
            <a:endParaRPr lang="en-US" sz="2000" b="1"/>
          </a:p>
          <a:p>
            <a:endParaRPr lang="en-US" sz="2000" b="1"/>
          </a:p>
          <a:p>
            <a:r>
              <a:rPr lang="en-US" sz="2000" b="1"/>
              <a:t>what is the advantage and disadvantage ?</a:t>
            </a:r>
            <a:endParaRPr lang="en-US" sz="2000" b="1"/>
          </a:p>
          <a:p>
            <a:r>
              <a:rPr lang="en-US" altLang="en-US" sz="2000" dirty="0">
                <a:sym typeface="+mn-ea"/>
              </a:rPr>
              <a:t>Very sensitive and accurate</a:t>
            </a:r>
            <a:endParaRPr lang="en-US" altLang="en-US" sz="2000" b="1" dirty="0">
              <a:sym typeface="+mn-ea"/>
            </a:endParaRPr>
          </a:p>
          <a:p>
            <a:r>
              <a:rPr lang="en-US" altLang="en-US" sz="2000" dirty="0">
                <a:sym typeface="+mn-ea"/>
              </a:rPr>
              <a:t>Downside: price, obsession with timing of intercourse</a:t>
            </a:r>
            <a:endParaRPr lang="en-US" altLang="en-US" sz="2000" dirty="0"/>
          </a:p>
          <a:p>
            <a:endParaRPr lang="en-US" sz="2000" b="1"/>
          </a:p>
          <a:p>
            <a:endParaRPr lang="en-US" sz="2000" b="1"/>
          </a:p>
          <a:p>
            <a:endParaRPr lang="en-US" sz="2000" b="1"/>
          </a:p>
          <a:p>
            <a:endParaRPr lang="en-US" sz="2000" b="1"/>
          </a:p>
        </p:txBody>
      </p:sp>
      <p:sp>
        <p:nvSpPr>
          <p:cNvPr id="2" name="Rectangles 1"/>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1116330" y="2523490"/>
            <a:ext cx="7575550" cy="104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986155" y="4036695"/>
            <a:ext cx="7575550" cy="1091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LH Kit"/>
          <p:cNvPicPr>
            <a:picLocks noGrp="1" noChangeAspect="1"/>
          </p:cNvPicPr>
          <p:nvPr>
            <p:ph idx="1"/>
          </p:nvPr>
        </p:nvPicPr>
        <p:blipFill>
          <a:blip r:embed="rId1"/>
          <a:stretch>
            <a:fillRect/>
          </a:stretch>
        </p:blipFill>
        <p:spPr>
          <a:xfrm>
            <a:off x="6256655" y="257810"/>
            <a:ext cx="5842635" cy="5842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ndometrial-biopsy-300x225"/>
          <p:cNvPicPr>
            <a:picLocks noGrp="1" noChangeAspect="1"/>
          </p:cNvPicPr>
          <p:nvPr>
            <p:ph idx="1"/>
          </p:nvPr>
        </p:nvPicPr>
        <p:blipFill>
          <a:blip r:embed="rId1"/>
          <a:srcRect t="13965" r="8807"/>
          <a:stretch>
            <a:fillRect/>
          </a:stretch>
        </p:blipFill>
        <p:spPr>
          <a:xfrm>
            <a:off x="7872730" y="198120"/>
            <a:ext cx="4201795" cy="3309620"/>
          </a:xfrm>
          <a:prstGeom prst="rect">
            <a:avLst/>
          </a:prstGeom>
        </p:spPr>
      </p:pic>
      <p:sp>
        <p:nvSpPr>
          <p:cNvPr id="7" name="Text Box 6"/>
          <p:cNvSpPr txBox="1"/>
          <p:nvPr/>
        </p:nvSpPr>
        <p:spPr>
          <a:xfrm>
            <a:off x="393065" y="253365"/>
            <a:ext cx="11240770" cy="6369685"/>
          </a:xfrm>
          <a:prstGeom prst="rect">
            <a:avLst/>
          </a:prstGeom>
          <a:noFill/>
        </p:spPr>
        <p:txBody>
          <a:bodyPr wrap="square" rtlCol="0">
            <a:spAutoFit/>
          </a:bodyPr>
          <a:lstStyle/>
          <a:p>
            <a:r>
              <a:rPr lang="en-US" sz="2400" b="1"/>
              <a:t>What is this test ? </a:t>
            </a:r>
            <a:endParaRPr lang="en-US" sz="2400" b="1"/>
          </a:p>
          <a:p>
            <a:r>
              <a:rPr lang="en-US" sz="2400"/>
              <a:t>Endometrial Biopsy </a:t>
            </a:r>
            <a:endParaRPr lang="en-US" sz="2400"/>
          </a:p>
          <a:p>
            <a:endParaRPr lang="en-US" sz="2400" b="1"/>
          </a:p>
          <a:p>
            <a:r>
              <a:rPr lang="en-US" sz="2400" b="1"/>
              <a:t>what does it assess in case of infertility?</a:t>
            </a:r>
            <a:endParaRPr lang="en-US" sz="2400" b="1"/>
          </a:p>
          <a:p>
            <a:r>
              <a:rPr lang="en-US" sz="2400"/>
              <a:t>Ovulation</a:t>
            </a:r>
            <a:endParaRPr lang="en-US" sz="2400"/>
          </a:p>
          <a:p>
            <a:endParaRPr lang="en-US" sz="2400" b="1"/>
          </a:p>
          <a:p>
            <a:r>
              <a:rPr lang="en-US" sz="2400" b="1">
                <a:sym typeface="+mn-ea"/>
              </a:rPr>
              <a:t>when is it preformed ?</a:t>
            </a:r>
            <a:endParaRPr lang="en-US" sz="2400" b="1"/>
          </a:p>
          <a:p>
            <a:r>
              <a:rPr lang="en-US" sz="2400">
                <a:sym typeface="+mn-ea"/>
              </a:rPr>
              <a:t>Done in the lutal phase of the cycle</a:t>
            </a:r>
            <a:endParaRPr lang="en-US" sz="2400" b="1"/>
          </a:p>
          <a:p>
            <a:endParaRPr lang="en-US" sz="2400" b="1"/>
          </a:p>
          <a:p>
            <a:r>
              <a:rPr lang="en-US" sz="2400" b="1"/>
              <a:t>explain the finding ?</a:t>
            </a:r>
            <a:endParaRPr lang="en-US" sz="2400" b="1"/>
          </a:p>
          <a:p>
            <a:r>
              <a:rPr lang="en-US" sz="2400"/>
              <a:t>If histology shows proilferative endometrium this means patient is NOT ovulating</a:t>
            </a:r>
            <a:endParaRPr lang="en-US" sz="2400"/>
          </a:p>
          <a:p>
            <a:r>
              <a:rPr lang="en-US" sz="2400"/>
              <a:t>if shows secretory endometrium this means OVULATION (secrotory endometrium means theres progestirone )</a:t>
            </a:r>
            <a:endParaRPr lang="en-US" sz="2400"/>
          </a:p>
          <a:p>
            <a:endParaRPr lang="en-US" sz="2400" b="1"/>
          </a:p>
          <a:p>
            <a:r>
              <a:rPr lang="en-US" sz="2400" b="1"/>
              <a:t>how to confirm dx?</a:t>
            </a:r>
            <a:endParaRPr lang="en-US" sz="2400" b="1"/>
          </a:p>
          <a:p>
            <a:r>
              <a:rPr lang="en-US" altLang="en-US" sz="2400" noProof="0" dirty="0">
                <a:ln>
                  <a:noFill/>
                </a:ln>
                <a:effectLst/>
                <a:uLnTx/>
                <a:uFillTx/>
                <a:sym typeface="+mn-ea"/>
              </a:rPr>
              <a:t>Must be done in two different cycles to confirm diagnosis of LPD</a:t>
            </a:r>
            <a:endParaRPr kumimoji="0" lang="en-US" altLang="en-US" sz="2400" b="0" i="0" u="none" strike="noStrike" kern="1200" cap="none" spc="0" normalizeH="0" baseline="0" noProof="0" dirty="0">
              <a:ln>
                <a:noFill/>
              </a:ln>
              <a:solidFill>
                <a:schemeClr val="tx1"/>
              </a:solidFill>
              <a:effectLst/>
              <a:uLnTx/>
              <a:uFillTx/>
              <a:latin typeface="+mn-lt"/>
              <a:ea typeface="+mn-ea"/>
              <a:cs typeface="+mn-cs"/>
            </a:endParaRPr>
          </a:p>
          <a:p>
            <a:endParaRPr lang="en-US" sz="2400" b="1"/>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393065" y="677545"/>
            <a:ext cx="7261225"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393065" y="1748155"/>
            <a:ext cx="7261225"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9"/>
          <p:cNvSpPr/>
          <p:nvPr/>
        </p:nvSpPr>
        <p:spPr>
          <a:xfrm>
            <a:off x="520065" y="2908935"/>
            <a:ext cx="7261225"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s 10"/>
          <p:cNvSpPr/>
          <p:nvPr/>
        </p:nvSpPr>
        <p:spPr>
          <a:xfrm>
            <a:off x="287020" y="3979545"/>
            <a:ext cx="11125200" cy="140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s 11"/>
          <p:cNvSpPr/>
          <p:nvPr/>
        </p:nvSpPr>
        <p:spPr>
          <a:xfrm>
            <a:off x="459740" y="5755005"/>
            <a:ext cx="8356600"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bldLvl="0" animBg="1"/>
      <p:bldP spid="10" grpId="0" bldLvl="0" animBg="1"/>
      <p:bldP spid="11" grpId="0" bldLvl="0" animBg="1"/>
      <p:bldP spid="12"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p:cNvPicPr>
          <p:nvPr>
            <p:ph idx="1"/>
          </p:nvPr>
        </p:nvPicPr>
        <p:blipFill>
          <a:blip r:embed="rId1"/>
          <a:stretch>
            <a:fillRect/>
          </a:stretch>
        </p:blipFill>
        <p:spPr>
          <a:xfrm>
            <a:off x="7391400" y="160020"/>
            <a:ext cx="4587240" cy="4319905"/>
          </a:xfrm>
          <a:prstGeom prst="rect">
            <a:avLst/>
          </a:prstGeom>
          <a:noFill/>
          <a:ln w="9525">
            <a:noFill/>
          </a:ln>
        </p:spPr>
      </p:pic>
      <p:sp>
        <p:nvSpPr>
          <p:cNvPr id="4" name="Text Box 3"/>
          <p:cNvSpPr txBox="1"/>
          <p:nvPr/>
        </p:nvSpPr>
        <p:spPr>
          <a:xfrm>
            <a:off x="230505" y="348615"/>
            <a:ext cx="7016750" cy="4399915"/>
          </a:xfrm>
          <a:prstGeom prst="rect">
            <a:avLst/>
          </a:prstGeom>
          <a:noFill/>
        </p:spPr>
        <p:txBody>
          <a:bodyPr wrap="square" rtlCol="0">
            <a:spAutoFit/>
          </a:bodyPr>
          <a:lstStyle/>
          <a:p>
            <a:r>
              <a:rPr lang="en-US" sz="2000" b="1"/>
              <a:t>name of procedure ? </a:t>
            </a:r>
            <a:endParaRPr lang="en-US" sz="2000" b="1"/>
          </a:p>
          <a:p>
            <a:r>
              <a:rPr lang="en-US" sz="2000"/>
              <a:t>Hysterosalpingography (HSG)</a:t>
            </a:r>
            <a:endParaRPr lang="en-US" sz="2000" b="1"/>
          </a:p>
          <a:p>
            <a:endParaRPr lang="en-US" sz="2000" b="1"/>
          </a:p>
          <a:p>
            <a:r>
              <a:rPr lang="en-US" sz="2000" b="1"/>
              <a:t>why preformed ?</a:t>
            </a:r>
            <a:endParaRPr lang="en-US" sz="2000" b="1"/>
          </a:p>
          <a:p>
            <a:r>
              <a:rPr lang="en-US" sz="2000"/>
              <a:t>to assess tubal functio</a:t>
            </a:r>
            <a:r>
              <a:rPr lang="en-US" altLang="ar-JO" sz="2000"/>
              <a:t>n</a:t>
            </a:r>
            <a:endParaRPr lang="en-US" sz="2000" b="1"/>
          </a:p>
          <a:p>
            <a:endParaRPr lang="en-US" sz="2000" b="1"/>
          </a:p>
          <a:p>
            <a:r>
              <a:rPr lang="en-US" sz="2000" b="1"/>
              <a:t>when preformed ?</a:t>
            </a:r>
            <a:endParaRPr lang="en-US" sz="2000" b="1"/>
          </a:p>
          <a:p>
            <a:r>
              <a:rPr lang="en-US" altLang="en-US" sz="2000" dirty="0">
                <a:sym typeface="+mn-ea"/>
              </a:rPr>
              <a:t>early proliferative phase (avoids pregnancy)</a:t>
            </a:r>
            <a:endParaRPr lang="en-US" altLang="en-US" sz="2000" dirty="0"/>
          </a:p>
          <a:p>
            <a:endParaRPr lang="en-US" sz="2000" b="1"/>
          </a:p>
          <a:p>
            <a:endParaRPr lang="en-US" sz="2000" b="1"/>
          </a:p>
          <a:p>
            <a:r>
              <a:rPr lang="en-US" sz="2000" b="1"/>
              <a:t>what can it detect ?</a:t>
            </a:r>
            <a:endParaRPr lang="en-US" sz="2000" b="1"/>
          </a:p>
          <a:p>
            <a:r>
              <a:rPr lang="en-US" altLang="en-US" sz="2000" dirty="0">
                <a:sym typeface="+mn-ea"/>
              </a:rPr>
              <a:t>intrauterine and tubal disorders (like : uterine malformation, Uterine adhesions (Asherman syndrome),submucous fibroid and congenital uterine malformation )</a:t>
            </a:r>
            <a:endParaRPr lang="en-US" sz="2000" b="1"/>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341630" y="764540"/>
            <a:ext cx="6419215"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s 1"/>
          <p:cNvSpPr/>
          <p:nvPr/>
        </p:nvSpPr>
        <p:spPr>
          <a:xfrm>
            <a:off x="230505" y="1614170"/>
            <a:ext cx="7099935"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291465" y="2463800"/>
            <a:ext cx="7099935"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230505" y="3772535"/>
            <a:ext cx="7099935" cy="1233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 grpId="0" bldLvl="0" animBg="1"/>
      <p:bldP spid="3" grpId="0" bldLvl="0" animBg="1"/>
      <p:bldP spid="5"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p:cNvPicPr>
            <a:picLocks noGrp="1" noChangeAspect="1"/>
          </p:cNvPicPr>
          <p:nvPr>
            <p:ph idx="1"/>
          </p:nvPr>
        </p:nvPicPr>
        <p:blipFill>
          <a:blip r:embed="rId1"/>
          <a:srcRect b="6056"/>
          <a:stretch>
            <a:fillRect/>
          </a:stretch>
        </p:blipFill>
        <p:spPr>
          <a:xfrm>
            <a:off x="8237855" y="1186180"/>
            <a:ext cx="3247390" cy="4088130"/>
          </a:xfrm>
          <a:prstGeom prst="rect">
            <a:avLst/>
          </a:prstGeom>
          <a:noFill/>
          <a:ln w="9525">
            <a:noFill/>
          </a:ln>
        </p:spPr>
      </p:pic>
      <p:sp>
        <p:nvSpPr>
          <p:cNvPr id="4" name="Text Box 3"/>
          <p:cNvSpPr txBox="1"/>
          <p:nvPr/>
        </p:nvSpPr>
        <p:spPr>
          <a:xfrm>
            <a:off x="1025525" y="2176145"/>
            <a:ext cx="6839585" cy="3784600"/>
          </a:xfrm>
          <a:prstGeom prst="rect">
            <a:avLst/>
          </a:prstGeom>
          <a:noFill/>
        </p:spPr>
        <p:txBody>
          <a:bodyPr wrap="square" rtlCol="0">
            <a:spAutoFit/>
          </a:bodyPr>
          <a:lstStyle/>
          <a:p>
            <a:r>
              <a:rPr lang="en-US" sz="2000" b="1"/>
              <a:t>name of procedure, what is it used for  ?</a:t>
            </a:r>
            <a:endParaRPr lang="en-US" sz="2000" b="1"/>
          </a:p>
          <a:p>
            <a:endParaRPr lang="en-US" sz="2000" b="1"/>
          </a:p>
          <a:p>
            <a:r>
              <a:rPr lang="en-US" sz="2000" b="1"/>
              <a:t>Intrauterine insemination (IUI) , </a:t>
            </a:r>
            <a:r>
              <a:rPr lang="en-US" sz="2000" b="1">
                <a:sym typeface="+mn-ea"/>
              </a:rPr>
              <a:t>anovulation </a:t>
            </a:r>
            <a:endParaRPr lang="en-US" sz="2000" b="1">
              <a:sym typeface="+mn-ea"/>
            </a:endParaRPr>
          </a:p>
          <a:p>
            <a:endParaRPr lang="en-US" sz="2000" b="1"/>
          </a:p>
          <a:p>
            <a:endParaRPr lang="en-US" sz="2000" b="1"/>
          </a:p>
          <a:p>
            <a:r>
              <a:rPr lang="en-US" sz="2000" b="1"/>
              <a:t>other treatment options for anovulation ? </a:t>
            </a:r>
            <a:endParaRPr lang="en-US" sz="2000" b="1"/>
          </a:p>
          <a:p>
            <a:endParaRPr lang="en-US" sz="2000" b="1"/>
          </a:p>
          <a:p>
            <a:pPr marL="914400" lvl="1" indent="-457200" eaLnBrk="1" hangingPunct="1">
              <a:buAutoNum type="arabicPeriod"/>
            </a:pPr>
            <a:r>
              <a:rPr lang="en-US" altLang="en-US" sz="2000" dirty="0">
                <a:solidFill>
                  <a:schemeClr val="tx1"/>
                </a:solidFill>
                <a:sym typeface="+mn-ea"/>
              </a:rPr>
              <a:t>Clomiphene Citrate </a:t>
            </a:r>
            <a:endParaRPr lang="en-US" altLang="en-US" sz="2000" dirty="0">
              <a:solidFill>
                <a:schemeClr val="tx1"/>
              </a:solidFill>
            </a:endParaRPr>
          </a:p>
          <a:p>
            <a:pPr marL="914400" lvl="1" indent="-457200" eaLnBrk="1" hangingPunct="1">
              <a:buAutoNum type="arabicPeriod"/>
            </a:pPr>
            <a:r>
              <a:rPr lang="en-US" altLang="en-US" sz="2000" dirty="0">
                <a:solidFill>
                  <a:schemeClr val="tx1"/>
                </a:solidFill>
                <a:sym typeface="+mn-ea"/>
              </a:rPr>
              <a:t>Letrizole</a:t>
            </a:r>
            <a:endParaRPr lang="en-US" altLang="en-US" sz="2000" dirty="0">
              <a:solidFill>
                <a:schemeClr val="tx1"/>
              </a:solidFill>
              <a:sym typeface="+mn-ea"/>
            </a:endParaRPr>
          </a:p>
          <a:p>
            <a:pPr marL="914400" lvl="1" indent="-457200" eaLnBrk="1" hangingPunct="1">
              <a:buAutoNum type="arabicPeriod"/>
            </a:pPr>
            <a:r>
              <a:rPr lang="en-US" altLang="en-US" sz="2000" dirty="0">
                <a:solidFill>
                  <a:schemeClr val="tx1"/>
                </a:solidFill>
                <a:sym typeface="+mn-ea"/>
              </a:rPr>
              <a:t>hMG</a:t>
            </a:r>
            <a:endParaRPr lang="en-US" altLang="en-US" sz="2000" dirty="0">
              <a:solidFill>
                <a:schemeClr val="tx1"/>
              </a:solidFill>
            </a:endParaRPr>
          </a:p>
          <a:p>
            <a:pPr marL="914400" lvl="1" indent="-457200" eaLnBrk="1" hangingPunct="1">
              <a:buAutoNum type="arabicPeriod"/>
            </a:pPr>
            <a:r>
              <a:rPr lang="en-US" altLang="en-US" sz="2000" dirty="0">
                <a:solidFill>
                  <a:schemeClr val="tx1"/>
                </a:solidFill>
                <a:sym typeface="+mn-ea"/>
              </a:rPr>
              <a:t>Ovulation Induction + IUI (often done but unjustified)</a:t>
            </a:r>
            <a:endParaRPr lang="en-US" altLang="en-US" sz="2000" dirty="0">
              <a:solidFill>
                <a:schemeClr val="tx1"/>
              </a:solidFill>
            </a:endParaRPr>
          </a:p>
          <a:p>
            <a:pPr marL="457200" indent="-457200">
              <a:buAutoNum type="arabicPeriod"/>
            </a:pPr>
            <a:endParaRPr lang="en-US" altLang="en-US" sz="2000" b="1" dirty="0">
              <a:solidFill>
                <a:schemeClr val="tx1"/>
              </a:solidFill>
            </a:endParaRPr>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1232535" y="4156075"/>
            <a:ext cx="6534150" cy="144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1113155" y="2741295"/>
            <a:ext cx="5380355" cy="636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download"/>
          <p:cNvPicPr>
            <a:picLocks noGrp="1" noChangeAspect="1"/>
          </p:cNvPicPr>
          <p:nvPr>
            <p:ph idx="1"/>
          </p:nvPr>
        </p:nvPicPr>
        <p:blipFill>
          <a:blip r:embed="rId1"/>
          <a:srcRect t="14747" r="57738"/>
          <a:stretch>
            <a:fillRect/>
          </a:stretch>
        </p:blipFill>
        <p:spPr>
          <a:xfrm>
            <a:off x="8587740" y="1524000"/>
            <a:ext cx="3173730" cy="3966845"/>
          </a:xfrm>
          <a:prstGeom prst="rect">
            <a:avLst/>
          </a:prstGeom>
        </p:spPr>
      </p:pic>
      <p:sp>
        <p:nvSpPr>
          <p:cNvPr id="6" name="Text Box 5"/>
          <p:cNvSpPr txBox="1"/>
          <p:nvPr/>
        </p:nvSpPr>
        <p:spPr>
          <a:xfrm>
            <a:off x="1221740" y="2176145"/>
            <a:ext cx="6426200" cy="3784600"/>
          </a:xfrm>
          <a:prstGeom prst="rect">
            <a:avLst/>
          </a:prstGeom>
          <a:noFill/>
        </p:spPr>
        <p:txBody>
          <a:bodyPr wrap="square" rtlCol="0">
            <a:spAutoFit/>
          </a:bodyPr>
          <a:lstStyle/>
          <a:p>
            <a:r>
              <a:rPr lang="en-US" sz="2000" b="1"/>
              <a:t>3 causes of hyperprlactinemia ? </a:t>
            </a:r>
            <a:endParaRPr lang="en-US" sz="2000" b="1"/>
          </a:p>
          <a:p>
            <a:r>
              <a:rPr lang="en-US" sz="2000"/>
              <a:t>drugs , hypothyroidism, piuitary gland adenoma</a:t>
            </a:r>
            <a:endParaRPr lang="en-US" sz="2000"/>
          </a:p>
          <a:p>
            <a:endParaRPr lang="en-US" sz="2000"/>
          </a:p>
          <a:p>
            <a:endParaRPr lang="en-US" sz="2000" b="1"/>
          </a:p>
          <a:p>
            <a:r>
              <a:rPr lang="en-US" sz="2000" b="1"/>
              <a:t>how to dx ?</a:t>
            </a:r>
            <a:endParaRPr lang="en-US" sz="2000" b="1"/>
          </a:p>
          <a:p>
            <a:r>
              <a:rPr lang="en-US" altLang="en-US" sz="2000" noProof="0" dirty="0">
                <a:ln>
                  <a:noFill/>
                </a:ln>
                <a:effectLst/>
                <a:uLnTx/>
                <a:uFillTx/>
                <a:sym typeface="+mn-ea"/>
              </a:rPr>
              <a:t>Check TSH , MRI to exclude pituitary adenoma,   and visual field </a:t>
            </a:r>
            <a:endParaRPr lang="en-US" sz="2000" b="1"/>
          </a:p>
          <a:p>
            <a:endParaRPr lang="en-US" sz="2000" b="1"/>
          </a:p>
          <a:p>
            <a:r>
              <a:rPr lang="en-US" sz="2000" b="1"/>
              <a:t>3 Treatment</a:t>
            </a:r>
            <a:r>
              <a:rPr lang="en-US" sz="2000" b="1" u="sng"/>
              <a:t>s</a:t>
            </a:r>
            <a:r>
              <a:rPr lang="en-US" sz="2000" b="1"/>
              <a:t>?</a:t>
            </a:r>
            <a:endParaRPr lang="en-US" sz="2000" b="1"/>
          </a:p>
          <a:p>
            <a:r>
              <a:rPr lang="en-US" sz="2000"/>
              <a:t>Bromocriptine </a:t>
            </a:r>
            <a:endParaRPr lang="en-US" sz="2000"/>
          </a:p>
          <a:p>
            <a:r>
              <a:rPr lang="en-US" sz="2000"/>
              <a:t>Cabergoline</a:t>
            </a:r>
            <a:endParaRPr lang="en-US" sz="2000"/>
          </a:p>
          <a:p>
            <a:r>
              <a:rPr lang="en-US" sz="2000"/>
              <a:t>Trans Sphenoidal Hypophesectomy</a:t>
            </a:r>
            <a:endParaRPr lang="en-US" sz="2000"/>
          </a:p>
        </p:txBody>
      </p:sp>
      <p:sp>
        <p:nvSpPr>
          <p:cNvPr id="2" name="Rectangles 1"/>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386715" y="2529205"/>
            <a:ext cx="7261225"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1143635" y="3725545"/>
            <a:ext cx="7261225" cy="666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1042035" y="4966970"/>
            <a:ext cx="7261225" cy="993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bldLvl="0" animBg="1"/>
      <p:bldP spid="7"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what drugs can be used to induct ovulation ?</a:t>
            </a:r>
            <a:endParaRPr lang="en-US"/>
          </a:p>
          <a:p>
            <a:pPr marL="0" indent="0">
              <a:buNone/>
            </a:pPr>
            <a:r>
              <a:rPr lang="en-US"/>
              <a:t>clomophine citrate , letrazole human menopausal gonadotophons </a:t>
            </a:r>
            <a:endParaRPr lang="en-US"/>
          </a:p>
          <a:p>
            <a:endParaRPr lang="en-US"/>
          </a:p>
          <a:p>
            <a:r>
              <a:rPr lang="en-US"/>
              <a:t>Complications of using these drugs ?</a:t>
            </a:r>
            <a:endParaRPr lang="en-US"/>
          </a:p>
          <a:p>
            <a:r>
              <a:rPr lang="en-US"/>
              <a:t>CC 		:	 vasomotor symptoms , ovarian enlargement , 				multiple gestation </a:t>
            </a:r>
            <a:endParaRPr lang="en-US"/>
          </a:p>
          <a:p>
            <a:r>
              <a:rPr lang="en-US"/>
              <a:t>hMG or FSH : muliple gestation, OHSS</a:t>
            </a:r>
            <a:endParaRPr lang="en-US"/>
          </a:p>
          <a:p>
            <a:endParaRPr lang="en-US"/>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838200" y="2326640"/>
            <a:ext cx="9685655"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s 3"/>
          <p:cNvSpPr/>
          <p:nvPr/>
        </p:nvSpPr>
        <p:spPr>
          <a:xfrm>
            <a:off x="3080385" y="3992245"/>
            <a:ext cx="7606665" cy="1416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568325" y="3861435"/>
            <a:ext cx="2512060" cy="1416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bldLvl="0" animBg="1"/>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3600" dirty="0"/>
              <a:t>Q2 :What are two steps in managment ( normal pelvis anatomy on US) </a:t>
            </a:r>
            <a:endParaRPr lang="en-US" sz="3600" dirty="0"/>
          </a:p>
        </p:txBody>
      </p:sp>
      <p:pic>
        <p:nvPicPr>
          <p:cNvPr id="4" name="عنصر نائب للمحتوى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8208235" y="2420888"/>
            <a:ext cx="3096344" cy="3096344"/>
          </a:xfrm>
        </p:spPr>
      </p:pic>
      <p:sp>
        <p:nvSpPr>
          <p:cNvPr id="5" name="مربع نص 4"/>
          <p:cNvSpPr txBox="1"/>
          <p:nvPr/>
        </p:nvSpPr>
        <p:spPr>
          <a:xfrm>
            <a:off x="911225" y="3644900"/>
            <a:ext cx="6618605" cy="1814830"/>
          </a:xfrm>
          <a:prstGeom prst="rect">
            <a:avLst/>
          </a:prstGeom>
          <a:noFill/>
        </p:spPr>
        <p:txBody>
          <a:bodyPr wrap="square" rtlCol="0">
            <a:spAutoFit/>
          </a:bodyPr>
          <a:lstStyle/>
          <a:p>
            <a:pPr algn="l"/>
            <a:r>
              <a:rPr lang="en-US" sz="2800" dirty="0"/>
              <a:t>Answer : </a:t>
            </a:r>
            <a:endParaRPr lang="en-US" sz="2800" dirty="0"/>
          </a:p>
          <a:p>
            <a:pPr algn="l"/>
            <a:r>
              <a:rPr lang="en-US" sz="2800" dirty="0"/>
              <a:t>1. Incise the Hymen, drain the blood</a:t>
            </a:r>
            <a:endParaRPr lang="en-US" sz="2800" dirty="0"/>
          </a:p>
          <a:p>
            <a:pPr algn="l"/>
            <a:r>
              <a:rPr lang="en-US" sz="2800" dirty="0"/>
              <a:t>2. Needs IVP ( intravenous pyelogram /urogram ) to exclude renal malformation</a:t>
            </a:r>
            <a:endParaRPr lang="en-US" sz="2800" dirty="0"/>
          </a:p>
        </p:txBody>
      </p:sp>
      <p:sp>
        <p:nvSpPr>
          <p:cNvPr id="7" name="Rectangles 6"/>
          <p:cNvSpPr/>
          <p:nvPr/>
        </p:nvSpPr>
        <p:spPr>
          <a:xfrm>
            <a:off x="1331595" y="4018280"/>
            <a:ext cx="5888990" cy="144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424180" y="5012690"/>
            <a:ext cx="5888990" cy="144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endParaRPr lang="en-US" dirty="0"/>
          </a:p>
        </p:txBody>
      </p:sp>
      <p:sp>
        <p:nvSpPr>
          <p:cNvPr id="4" name="Rectangle 3"/>
          <p:cNvSpPr/>
          <p:nvPr/>
        </p:nvSpPr>
        <p:spPr>
          <a:xfrm>
            <a:off x="304800" y="1600200"/>
            <a:ext cx="8636000" cy="5257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2000" dirty="0">
                <a:solidFill>
                  <a:schemeClr val="tx1"/>
                </a:solidFill>
              </a:rPr>
              <a:t>This female is 8 years old , came with her mother due to vaginal discharge .</a:t>
            </a:r>
            <a:endParaRPr lang="en-US" sz="2000" dirty="0">
              <a:solidFill>
                <a:schemeClr val="tx1"/>
              </a:solidFill>
            </a:endParaRPr>
          </a:p>
          <a:p>
            <a:pPr algn="l" rtl="0">
              <a:buFont typeface="Arial" panose="020B0604020202020204" pitchFamily="34" charset="0"/>
              <a:buChar char="•"/>
            </a:pPr>
            <a:endParaRPr lang="en-US" sz="2000" dirty="0">
              <a:solidFill>
                <a:schemeClr val="tx1"/>
              </a:solidFill>
            </a:endParaRPr>
          </a:p>
          <a:p>
            <a:pPr algn="l" rtl="0">
              <a:buFont typeface="Arial" panose="020B0604020202020204" pitchFamily="34" charset="0"/>
              <a:buChar char="•"/>
            </a:pPr>
            <a:r>
              <a:rPr lang="en-US" sz="2000" dirty="0">
                <a:solidFill>
                  <a:schemeClr val="tx1"/>
                </a:solidFill>
              </a:rPr>
              <a:t>What is the diagnosis ?</a:t>
            </a:r>
            <a:endParaRPr lang="en-US" sz="2000" dirty="0">
              <a:solidFill>
                <a:schemeClr val="tx1"/>
              </a:solidFill>
            </a:endParaRPr>
          </a:p>
          <a:p>
            <a:pPr algn="l" rtl="0"/>
            <a:r>
              <a:rPr lang="en-US" sz="2000" dirty="0">
                <a:solidFill>
                  <a:srgbClr val="FF0000"/>
                </a:solidFill>
              </a:rPr>
              <a:t>precocious puberty</a:t>
            </a:r>
            <a:endParaRPr lang="en-US" sz="2000" dirty="0">
              <a:solidFill>
                <a:srgbClr val="FF0000"/>
              </a:solidFill>
            </a:endParaRPr>
          </a:p>
          <a:p>
            <a:pPr algn="l" rtl="0">
              <a:buFont typeface="Arial" panose="020B0604020202020204" pitchFamily="34" charset="0"/>
              <a:buChar char="•"/>
            </a:pPr>
            <a:r>
              <a:rPr lang="en-US" sz="2000" dirty="0">
                <a:solidFill>
                  <a:schemeClr val="tx1"/>
                </a:solidFill>
              </a:rPr>
              <a:t>Mention 2 features in this picture that confirm your diagnosis ?</a:t>
            </a:r>
            <a:endParaRPr lang="en-US" sz="2000" dirty="0">
              <a:solidFill>
                <a:schemeClr val="tx1"/>
              </a:solidFill>
            </a:endParaRPr>
          </a:p>
          <a:p>
            <a:pPr algn="l" rtl="0"/>
            <a:r>
              <a:rPr lang="en-US" sz="2000" dirty="0" err="1">
                <a:solidFill>
                  <a:srgbClr val="FF0000"/>
                </a:solidFill>
              </a:rPr>
              <a:t>Thelarche</a:t>
            </a:r>
            <a:r>
              <a:rPr lang="en-US" sz="2000" dirty="0">
                <a:solidFill>
                  <a:srgbClr val="FF0000"/>
                </a:solidFill>
              </a:rPr>
              <a:t> (breast budding )</a:t>
            </a:r>
            <a:endParaRPr lang="en-US" sz="2000" dirty="0">
              <a:solidFill>
                <a:srgbClr val="FF0000"/>
              </a:solidFill>
            </a:endParaRPr>
          </a:p>
          <a:p>
            <a:pPr algn="l" rtl="0"/>
            <a:r>
              <a:rPr lang="en-US" sz="2000" dirty="0" err="1">
                <a:solidFill>
                  <a:srgbClr val="FF0000"/>
                </a:solidFill>
              </a:rPr>
              <a:t>Pubarche</a:t>
            </a:r>
            <a:r>
              <a:rPr lang="en-US" sz="2000" dirty="0">
                <a:solidFill>
                  <a:srgbClr val="FF0000"/>
                </a:solidFill>
              </a:rPr>
              <a:t> (pubic hair)</a:t>
            </a:r>
            <a:endParaRPr lang="en-US" sz="2000" dirty="0">
              <a:solidFill>
                <a:srgbClr val="FF0000"/>
              </a:solidFill>
            </a:endParaRPr>
          </a:p>
          <a:p>
            <a:pPr algn="l" rtl="0">
              <a:buFont typeface="Arial" panose="020B0604020202020204" pitchFamily="34" charset="0"/>
              <a:buChar char="•"/>
            </a:pPr>
            <a:r>
              <a:rPr lang="en-US" sz="2000" dirty="0">
                <a:solidFill>
                  <a:schemeClr val="tx1"/>
                </a:solidFill>
              </a:rPr>
              <a:t>What's your concern and why ?</a:t>
            </a:r>
            <a:endParaRPr lang="en-US" sz="2000" dirty="0">
              <a:solidFill>
                <a:schemeClr val="tx1"/>
              </a:solidFill>
            </a:endParaRPr>
          </a:p>
          <a:p>
            <a:pPr algn="l" rtl="0"/>
            <a:r>
              <a:rPr lang="en-US" sz="2000" dirty="0">
                <a:solidFill>
                  <a:srgbClr val="FF0000"/>
                </a:solidFill>
              </a:rPr>
              <a:t>Short stature due to premature closure of </a:t>
            </a:r>
            <a:r>
              <a:rPr lang="en-US" sz="2000" dirty="0" err="1">
                <a:solidFill>
                  <a:srgbClr val="FF0000"/>
                </a:solidFill>
              </a:rPr>
              <a:t>metaphysis</a:t>
            </a:r>
            <a:r>
              <a:rPr lang="en-US" sz="2000" dirty="0">
                <a:solidFill>
                  <a:srgbClr val="FF0000"/>
                </a:solidFill>
              </a:rPr>
              <a:t> ?</a:t>
            </a:r>
            <a:endParaRPr lang="en-US" sz="2000" dirty="0">
              <a:solidFill>
                <a:srgbClr val="FF0000"/>
              </a:solidFill>
            </a:endParaRPr>
          </a:p>
          <a:p>
            <a:pPr algn="l" rtl="0">
              <a:buFont typeface="Arial" panose="020B0604020202020204" pitchFamily="34" charset="0"/>
              <a:buChar char="•"/>
            </a:pPr>
            <a:r>
              <a:rPr lang="en-US" sz="2000" dirty="0">
                <a:solidFill>
                  <a:schemeClr val="tx1"/>
                </a:solidFill>
              </a:rPr>
              <a:t>6 investigations you should order to confirm ?</a:t>
            </a:r>
            <a:endParaRPr lang="en-US" sz="2000" dirty="0">
              <a:solidFill>
                <a:schemeClr val="tx1"/>
              </a:solidFill>
            </a:endParaRPr>
          </a:p>
          <a:p>
            <a:pPr algn="l" rtl="0"/>
            <a:r>
              <a:rPr lang="en-US" sz="2000" dirty="0">
                <a:solidFill>
                  <a:srgbClr val="FF0000"/>
                </a:solidFill>
              </a:rPr>
              <a:t>FSH , LH , </a:t>
            </a:r>
            <a:r>
              <a:rPr lang="en-US" sz="2000" dirty="0" err="1">
                <a:solidFill>
                  <a:srgbClr val="FF0000"/>
                </a:solidFill>
              </a:rPr>
              <a:t>testesterone</a:t>
            </a:r>
            <a:r>
              <a:rPr lang="en-US" sz="2000" dirty="0">
                <a:solidFill>
                  <a:srgbClr val="FF0000"/>
                </a:solidFill>
              </a:rPr>
              <a:t> , pituitary MRI …??</a:t>
            </a:r>
            <a:endParaRPr lang="en-US" sz="2000" dirty="0">
              <a:solidFill>
                <a:srgbClr val="FF0000"/>
              </a:solidFill>
            </a:endParaRPr>
          </a:p>
          <a:p>
            <a:pPr algn="l" rtl="0">
              <a:buFont typeface="Arial" panose="020B0604020202020204" pitchFamily="34" charset="0"/>
              <a:buChar char="•"/>
            </a:pPr>
            <a:r>
              <a:rPr lang="en-US" sz="2000" dirty="0">
                <a:solidFill>
                  <a:schemeClr val="tx1"/>
                </a:solidFill>
              </a:rPr>
              <a:t>What is the treatment ?</a:t>
            </a:r>
            <a:endParaRPr lang="en-US" sz="2000" dirty="0">
              <a:solidFill>
                <a:schemeClr val="tx1"/>
              </a:solidFill>
            </a:endParaRPr>
          </a:p>
          <a:p>
            <a:pPr algn="l" rtl="0"/>
            <a:r>
              <a:rPr lang="en-US" sz="2000" dirty="0" err="1">
                <a:solidFill>
                  <a:srgbClr val="FF0000"/>
                </a:solidFill>
              </a:rPr>
              <a:t>GnRH</a:t>
            </a:r>
            <a:r>
              <a:rPr lang="en-US" sz="2000" dirty="0">
                <a:solidFill>
                  <a:srgbClr val="FF0000"/>
                </a:solidFill>
              </a:rPr>
              <a:t> agonist</a:t>
            </a:r>
            <a:endParaRPr lang="en-US" sz="2000" dirty="0">
              <a:solidFill>
                <a:srgbClr val="FF0000"/>
              </a:solidFill>
            </a:endParaRPr>
          </a:p>
          <a:p>
            <a:pPr algn="l" rtl="0">
              <a:buFont typeface="Arial" panose="020B0604020202020204" pitchFamily="34" charset="0"/>
              <a:buChar char="•"/>
            </a:pPr>
            <a:endParaRPr lang="en-US" sz="2000" dirty="0">
              <a:solidFill>
                <a:schemeClr val="tx1"/>
              </a:solidFill>
            </a:endParaRPr>
          </a:p>
        </p:txBody>
      </p:sp>
      <p:pic>
        <p:nvPicPr>
          <p:cNvPr id="7" name="Content Placeholder 6" descr="precocious-puberty-11-638.jpg"/>
          <p:cNvPicPr>
            <a:picLocks noGrp="1" noChangeAspect="1"/>
          </p:cNvPicPr>
          <p:nvPr>
            <p:ph idx="1"/>
          </p:nvPr>
        </p:nvPicPr>
        <p:blipFill>
          <a:blip r:embed="rId1" cstate="print"/>
          <a:srcRect l="60112" t="18520" r="20927" b="7401"/>
          <a:stretch>
            <a:fillRect/>
          </a:stretch>
        </p:blipFill>
        <p:spPr>
          <a:xfrm>
            <a:off x="9144000" y="0"/>
            <a:ext cx="3048000" cy="6705600"/>
          </a:xfrm>
        </p:spPr>
      </p:pic>
      <p:sp>
        <p:nvSpPr>
          <p:cNvPr id="6" name="Rectangles 5"/>
          <p:cNvSpPr/>
          <p:nvPr/>
        </p:nvSpPr>
        <p:spPr>
          <a:xfrm>
            <a:off x="398780" y="3049905"/>
            <a:ext cx="792607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398780" y="3658870"/>
            <a:ext cx="7818120" cy="577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398780" y="4478020"/>
            <a:ext cx="781812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398780" y="5110480"/>
            <a:ext cx="781812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a:off x="398780" y="5803265"/>
            <a:ext cx="781812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9"/>
          <p:cNvSpPr/>
          <p:nvPr/>
        </p:nvSpPr>
        <p:spPr>
          <a:xfrm>
            <a:off x="9525" y="0"/>
            <a:ext cx="12181840" cy="6856730"/>
          </a:xfrm>
          <a:prstGeom prst="rect">
            <a:avLst/>
          </a:prstGeom>
          <a:noFill/>
          <a:ln w="1143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 grpId="0" bldLvl="0" animBg="1"/>
      <p:bldP spid="5" grpId="0" bldLvl="0" animBg="1"/>
      <p:bldP spid="8" grpId="0" bldLvl="0" animBg="1"/>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160" y="233680"/>
            <a:ext cx="8636000" cy="610933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l" rtl="0">
              <a:buFont typeface="Arial" panose="020B0604020202020204" pitchFamily="34" charset="0"/>
              <a:buNone/>
            </a:pPr>
            <a:endParaRPr lang="en-US" sz="2000" dirty="0">
              <a:solidFill>
                <a:schemeClr val="tx1"/>
              </a:solidFill>
            </a:endParaRPr>
          </a:p>
          <a:p>
            <a:pPr algn="l" rtl="0">
              <a:buFont typeface="Arial" panose="020B0604020202020204" pitchFamily="34" charset="0"/>
              <a:buChar char="•"/>
            </a:pPr>
            <a:r>
              <a:rPr lang="en-US" sz="2000" dirty="0">
                <a:solidFill>
                  <a:schemeClr val="tx1"/>
                </a:solidFill>
              </a:rPr>
              <a:t>What is the diagnosis ?</a:t>
            </a:r>
            <a:endParaRPr lang="en-US" sz="2000" dirty="0">
              <a:solidFill>
                <a:schemeClr val="tx1"/>
              </a:solidFill>
            </a:endParaRPr>
          </a:p>
          <a:p>
            <a:pPr algn="l" rtl="0"/>
            <a:r>
              <a:rPr lang="en-US" sz="2000" dirty="0">
                <a:solidFill>
                  <a:srgbClr val="FF0000"/>
                </a:solidFill>
              </a:rPr>
              <a:t>Turner's syndrome</a:t>
            </a:r>
            <a:endParaRPr lang="en-US" sz="2000" dirty="0">
              <a:solidFill>
                <a:srgbClr val="FF0000"/>
              </a:solidFill>
            </a:endParaRPr>
          </a:p>
          <a:p>
            <a:pPr algn="l" rtl="0"/>
            <a:r>
              <a:rPr lang="en-US" sz="2000" dirty="0">
                <a:solidFill>
                  <a:schemeClr val="tx1"/>
                </a:solidFill>
              </a:rPr>
              <a:t>Mention features in this picture that confirm your diagnosis ?</a:t>
            </a:r>
            <a:endParaRPr lang="en-US" sz="2000" dirty="0">
              <a:solidFill>
                <a:schemeClr val="tx1"/>
              </a:solidFill>
            </a:endParaRPr>
          </a:p>
          <a:p>
            <a:pPr algn="l" rtl="0"/>
            <a:r>
              <a:rPr lang="en-US" sz="2000">
                <a:solidFill>
                  <a:srgbClr val="FF0000"/>
                </a:solidFill>
              </a:rPr>
              <a:t>short stature, web neck, lymphedema, shield chest with widely spaced nipples, short metacarpal bones , wide carrying angle</a:t>
            </a:r>
            <a:endParaRPr lang="en-US" sz="2000">
              <a:solidFill>
                <a:srgbClr val="FF0000"/>
              </a:solidFill>
            </a:endParaRPr>
          </a:p>
          <a:p>
            <a:pPr algn="l" rtl="0"/>
            <a:endParaRPr lang="en-US" sz="2000" dirty="0">
              <a:solidFill>
                <a:srgbClr val="FF0000"/>
              </a:solidFill>
            </a:endParaRPr>
          </a:p>
          <a:p>
            <a:pPr indent="0" algn="l" rtl="0">
              <a:buFont typeface="Arial" panose="020B0604020202020204" pitchFamily="34" charset="0"/>
              <a:buNone/>
            </a:pPr>
            <a:r>
              <a:rPr lang="en-US" sz="2000" dirty="0">
                <a:solidFill>
                  <a:schemeClr val="tx1"/>
                </a:solidFill>
              </a:rPr>
              <a:t>Investigations you should order to confirm ?</a:t>
            </a:r>
            <a:endParaRPr lang="en-US" sz="2000" dirty="0">
              <a:solidFill>
                <a:schemeClr val="tx1"/>
              </a:solidFill>
            </a:endParaRPr>
          </a:p>
          <a:p>
            <a:pPr indent="0" algn="l" rtl="0">
              <a:buFont typeface="Arial" panose="020B0604020202020204" pitchFamily="34" charset="0"/>
              <a:buNone/>
            </a:pPr>
            <a:r>
              <a:rPr lang="en-US" sz="2000" dirty="0">
                <a:solidFill>
                  <a:srgbClr val="FF0000"/>
                </a:solidFill>
              </a:rPr>
              <a:t>karyotyping </a:t>
            </a:r>
            <a:endParaRPr lang="en-US" sz="2000" dirty="0">
              <a:solidFill>
                <a:srgbClr val="FF0000"/>
              </a:solidFill>
            </a:endParaRPr>
          </a:p>
          <a:p>
            <a:pPr algn="l" rtl="0">
              <a:buFont typeface="Arial" panose="020B0604020202020204" pitchFamily="34" charset="0"/>
              <a:buChar char="•"/>
            </a:pPr>
            <a:endParaRPr lang="en-US" sz="2000" dirty="0">
              <a:solidFill>
                <a:schemeClr val="tx1"/>
              </a:solidFill>
            </a:endParaRPr>
          </a:p>
          <a:p>
            <a:pPr indent="0" algn="l" rtl="0">
              <a:buFont typeface="Arial" panose="020B0604020202020204" pitchFamily="34" charset="0"/>
              <a:buNone/>
            </a:pPr>
            <a:r>
              <a:rPr lang="en-US" sz="2000" dirty="0">
                <a:solidFill>
                  <a:schemeClr val="tx1"/>
                </a:solidFill>
              </a:rPr>
              <a:t>Noticable lab values ?  </a:t>
            </a:r>
            <a:endParaRPr lang="en-US" sz="2000" dirty="0">
              <a:solidFill>
                <a:schemeClr val="tx1"/>
              </a:solidFill>
            </a:endParaRPr>
          </a:p>
          <a:p>
            <a:pPr indent="0" algn="l" rtl="0">
              <a:buFont typeface="Arial" panose="020B0604020202020204" pitchFamily="34" charset="0"/>
              <a:buNone/>
            </a:pPr>
            <a:r>
              <a:rPr lang="en-US" sz="2000" dirty="0">
                <a:solidFill>
                  <a:srgbClr val="FF0000"/>
                </a:solidFill>
              </a:rPr>
              <a:t>High FSH and LH levels.</a:t>
            </a:r>
            <a:endParaRPr lang="en-US" sz="2000" dirty="0">
              <a:solidFill>
                <a:srgbClr val="FF0000"/>
              </a:solidFill>
            </a:endParaRPr>
          </a:p>
          <a:p>
            <a:pPr algn="l" rtl="0">
              <a:buFont typeface="Arial" panose="020B0604020202020204" pitchFamily="34" charset="0"/>
              <a:buChar char="•"/>
            </a:pPr>
            <a:endParaRPr lang="en-US" sz="2000" dirty="0">
              <a:solidFill>
                <a:srgbClr val="FF0000"/>
              </a:solidFill>
            </a:endParaRPr>
          </a:p>
          <a:p>
            <a:pPr indent="0" algn="l" rtl="0">
              <a:buFont typeface="Arial" panose="020B0604020202020204" pitchFamily="34" charset="0"/>
              <a:buNone/>
            </a:pPr>
            <a:r>
              <a:rPr lang="en-US" sz="2000" dirty="0">
                <a:solidFill>
                  <a:schemeClr val="tx1"/>
                </a:solidFill>
              </a:rPr>
              <a:t>What is the treatment ?</a:t>
            </a:r>
            <a:endParaRPr lang="en-US" sz="2000" dirty="0">
              <a:solidFill>
                <a:schemeClr val="tx1"/>
              </a:solidFill>
            </a:endParaRPr>
          </a:p>
          <a:p>
            <a:pPr algn="l" rtl="0"/>
            <a:r>
              <a:rPr lang="en-US" sz="2000">
                <a:solidFill>
                  <a:srgbClr val="FF0000"/>
                </a:solidFill>
              </a:rPr>
              <a:t>HRT (hormonal replacement </a:t>
            </a:r>
            <a:endParaRPr lang="en-US" sz="2000" dirty="0">
              <a:solidFill>
                <a:srgbClr val="FF0000"/>
              </a:solidFill>
            </a:endParaRPr>
          </a:p>
          <a:p>
            <a:pPr algn="l" rtl="0"/>
            <a:endParaRPr lang="en-US" sz="2000" dirty="0">
              <a:solidFill>
                <a:srgbClr val="FF0000"/>
              </a:solidFill>
            </a:endParaRPr>
          </a:p>
          <a:p>
            <a:pPr algn="l" rtl="0"/>
            <a:r>
              <a:rPr lang="en-US" sz="2000" dirty="0">
                <a:solidFill>
                  <a:schemeClr val="tx1"/>
                </a:solidFill>
              </a:rPr>
              <a:t>assosiated conginital anomalies ?</a:t>
            </a:r>
            <a:endParaRPr lang="en-US" sz="2000" dirty="0">
              <a:solidFill>
                <a:schemeClr val="tx1"/>
              </a:solidFill>
            </a:endParaRPr>
          </a:p>
          <a:p>
            <a:pPr algn="l" rtl="0"/>
            <a:r>
              <a:rPr lang="en-US" sz="2000" dirty="0">
                <a:solidFill>
                  <a:schemeClr val="tx1"/>
                </a:solidFill>
              </a:rPr>
              <a:t>renal anomalies, </a:t>
            </a:r>
            <a:r>
              <a:rPr lang="en-US" altLang="ar-SA" sz="2000" kern="0" noProof="0" dirty="0" err="1">
                <a:ln>
                  <a:noFill/>
                </a:ln>
                <a:solidFill>
                  <a:schemeClr val="tx1"/>
                </a:solidFill>
                <a:effectLst/>
                <a:uLnTx/>
                <a:uFillTx/>
                <a:sym typeface="+mn-ea"/>
              </a:rPr>
              <a:t>coarctation</a:t>
            </a:r>
            <a:r>
              <a:rPr lang="en-US" altLang="ar-SA" sz="2000" kern="0" noProof="0" dirty="0">
                <a:ln>
                  <a:noFill/>
                </a:ln>
                <a:solidFill>
                  <a:schemeClr val="tx1"/>
                </a:solidFill>
                <a:effectLst/>
                <a:uLnTx/>
                <a:uFillTx/>
                <a:sym typeface="+mn-ea"/>
              </a:rPr>
              <a:t> of the aorta, bicusbid valve</a:t>
            </a:r>
            <a:endParaRPr lang="en-US" sz="2000" dirty="0">
              <a:solidFill>
                <a:schemeClr val="tx1"/>
              </a:solidFill>
            </a:endParaRPr>
          </a:p>
          <a:p>
            <a:pPr algn="l" rtl="0">
              <a:buFont typeface="Arial" panose="020B0604020202020204" pitchFamily="34" charset="0"/>
              <a:buChar char="•"/>
            </a:pPr>
            <a:endParaRPr lang="en-US" sz="2000" dirty="0">
              <a:solidFill>
                <a:schemeClr val="tx1"/>
              </a:solidFill>
            </a:endParaRPr>
          </a:p>
        </p:txBody>
      </p:sp>
      <p:sp>
        <p:nvSpPr>
          <p:cNvPr id="10" name="Rectangles 9"/>
          <p:cNvSpPr/>
          <p:nvPr/>
        </p:nvSpPr>
        <p:spPr>
          <a:xfrm>
            <a:off x="9525" y="0"/>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2" name="Picture 6" descr="59-7"/>
          <p:cNvPicPr>
            <a:picLocks noGrp="1" noChangeAspect="1"/>
          </p:cNvPicPr>
          <p:nvPr>
            <p:ph idx="1"/>
          </p:nvPr>
        </p:nvPicPr>
        <p:blipFill>
          <a:blip r:embed="rId1"/>
          <a:srcRect l="10054" r="9094"/>
          <a:stretch>
            <a:fillRect/>
          </a:stretch>
        </p:blipFill>
        <p:spPr>
          <a:xfrm>
            <a:off x="9102090" y="233680"/>
            <a:ext cx="2880995" cy="6389370"/>
          </a:xfrm>
          <a:prstGeom prst="rect">
            <a:avLst/>
          </a:prstGeom>
          <a:noFill/>
          <a:ln w="76200" cap="flat" cmpd="sng">
            <a:noFill/>
            <a:prstDash val="solid"/>
            <a:miter/>
            <a:headEnd type="none" w="med" len="med"/>
            <a:tailEnd type="none" w="med" len="med"/>
          </a:ln>
        </p:spPr>
      </p:pic>
      <p:sp>
        <p:nvSpPr>
          <p:cNvPr id="17" name="Rectangles 16"/>
          <p:cNvSpPr/>
          <p:nvPr/>
        </p:nvSpPr>
        <p:spPr>
          <a:xfrm>
            <a:off x="354330" y="951865"/>
            <a:ext cx="792607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s 17"/>
          <p:cNvSpPr/>
          <p:nvPr/>
        </p:nvSpPr>
        <p:spPr>
          <a:xfrm>
            <a:off x="354330" y="1660525"/>
            <a:ext cx="8239760" cy="633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s 18"/>
          <p:cNvSpPr/>
          <p:nvPr/>
        </p:nvSpPr>
        <p:spPr>
          <a:xfrm>
            <a:off x="354330" y="2861945"/>
            <a:ext cx="792607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s 19"/>
          <p:cNvSpPr/>
          <p:nvPr/>
        </p:nvSpPr>
        <p:spPr>
          <a:xfrm>
            <a:off x="354330" y="3739515"/>
            <a:ext cx="792607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s 20"/>
          <p:cNvSpPr/>
          <p:nvPr/>
        </p:nvSpPr>
        <p:spPr>
          <a:xfrm>
            <a:off x="354330" y="4713605"/>
            <a:ext cx="792607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s 21"/>
          <p:cNvSpPr/>
          <p:nvPr/>
        </p:nvSpPr>
        <p:spPr>
          <a:xfrm>
            <a:off x="354330" y="5567045"/>
            <a:ext cx="7926070" cy="30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2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7375" y="942340"/>
            <a:ext cx="10515600" cy="1325563"/>
          </a:xfrm>
        </p:spPr>
        <p:txBody>
          <a:bodyPr>
            <a:noAutofit/>
          </a:bodyPr>
          <a:lstStyle/>
          <a:p>
            <a:pPr algn="l"/>
            <a:r>
              <a:rPr lang="en-US" sz="3600" dirty="0"/>
              <a:t>Q : 15 years old </a:t>
            </a:r>
            <a:br>
              <a:rPr lang="en-US" sz="3600" dirty="0"/>
            </a:br>
            <a:r>
              <a:rPr lang="en-US" altLang="ar-SA" sz="3600" b="1" kern="0" noProof="0" dirty="0">
                <a:ln>
                  <a:noFill/>
                </a:ln>
                <a:effectLst/>
                <a:uLnTx/>
                <a:uFillTx/>
                <a:latin typeface="+mn-lt"/>
                <a:ea typeface="+mn-ea"/>
                <a:cs typeface="+mn-cs"/>
                <a:sym typeface="+mn-ea"/>
              </a:rPr>
              <a:t>endocrine investigations show normal results</a:t>
            </a:r>
            <a:br>
              <a:rPr kumimoji="0" lang="en-US" altLang="ar-SA" sz="3600" b="0" i="0" u="none" strike="noStrike" kern="0" cap="none" spc="0" normalizeH="0" baseline="0" noProof="0" dirty="0">
                <a:ln>
                  <a:noFill/>
                </a:ln>
                <a:solidFill>
                  <a:schemeClr val="tx1"/>
                </a:solidFill>
                <a:effectLst/>
                <a:uLnTx/>
                <a:uFillTx/>
                <a:latin typeface="+mn-lt"/>
                <a:ea typeface="+mn-ea"/>
                <a:cs typeface="+mn-cs"/>
              </a:rPr>
            </a:br>
            <a:r>
              <a:rPr kumimoji="0" lang="en-US" altLang="ar-SA" sz="3600" b="0" i="0" u="none" strike="noStrike" kern="0" cap="none" spc="0" normalizeH="0" baseline="0" noProof="0" dirty="0">
                <a:ln>
                  <a:noFill/>
                </a:ln>
                <a:solidFill>
                  <a:schemeClr val="tx1"/>
                </a:solidFill>
                <a:effectLst/>
                <a:uLnTx/>
                <a:uFillTx/>
                <a:latin typeface="+mn-lt"/>
                <a:ea typeface="+mn-ea"/>
                <a:cs typeface="+mn-cs"/>
              </a:rPr>
              <a:t>no anatomical abnormality</a:t>
            </a:r>
            <a:br>
              <a:rPr kumimoji="0" lang="en-US" altLang="ar-SA" sz="3600" b="0" i="0" u="none" strike="noStrike" kern="0" cap="none" spc="0" normalizeH="0" baseline="0" noProof="0" dirty="0">
                <a:ln>
                  <a:noFill/>
                </a:ln>
                <a:solidFill>
                  <a:schemeClr val="tx1"/>
                </a:solidFill>
                <a:effectLst/>
                <a:uLnTx/>
                <a:uFillTx/>
                <a:latin typeface="+mn-lt"/>
                <a:ea typeface="+mn-ea"/>
                <a:cs typeface="+mn-cs"/>
              </a:rPr>
            </a:br>
            <a:r>
              <a:rPr kumimoji="0" lang="en-US" altLang="ar-SA" sz="3600" b="0" i="0" u="none" strike="noStrike" kern="0" cap="none" spc="0" normalizeH="0" baseline="0" noProof="0" dirty="0">
                <a:ln>
                  <a:noFill/>
                </a:ln>
                <a:solidFill>
                  <a:schemeClr val="tx1"/>
                </a:solidFill>
                <a:effectLst/>
                <a:uLnTx/>
                <a:uFillTx/>
                <a:latin typeface="+mn-lt"/>
                <a:ea typeface="+mn-ea"/>
                <a:cs typeface="+mn-cs"/>
              </a:rPr>
              <a:t>amenorrhea</a:t>
            </a:r>
            <a:endParaRPr kumimoji="0" lang="en-US" altLang="ar-SA" sz="3600" b="0" i="0" u="none" strike="noStrike" kern="0" cap="none" spc="0" normalizeH="0" baseline="0" noProof="0" dirty="0">
              <a:ln>
                <a:noFill/>
              </a:ln>
              <a:solidFill>
                <a:schemeClr val="tx1"/>
              </a:solidFill>
              <a:effectLst/>
              <a:uLnTx/>
              <a:uFillTx/>
              <a:latin typeface="+mn-lt"/>
              <a:ea typeface="+mn-ea"/>
              <a:cs typeface="+mn-cs"/>
            </a:endParaRPr>
          </a:p>
        </p:txBody>
      </p:sp>
      <p:sp>
        <p:nvSpPr>
          <p:cNvPr id="5" name="مربع نص 4"/>
          <p:cNvSpPr txBox="1"/>
          <p:nvPr/>
        </p:nvSpPr>
        <p:spPr>
          <a:xfrm>
            <a:off x="323850" y="2854960"/>
            <a:ext cx="8318500" cy="2676525"/>
          </a:xfrm>
          <a:prstGeom prst="rect">
            <a:avLst/>
          </a:prstGeom>
          <a:noFill/>
        </p:spPr>
        <p:txBody>
          <a:bodyPr wrap="square" rtlCol="0">
            <a:spAutoFit/>
          </a:bodyPr>
          <a:lstStyle/>
          <a:p>
            <a:pPr algn="l"/>
            <a:r>
              <a:rPr lang="en-US" sz="2800" dirty="0"/>
              <a:t>Diagnosis: Constitutional delay</a:t>
            </a:r>
            <a:br>
              <a:rPr lang="en-US" sz="2800" dirty="0"/>
            </a:br>
            <a:br>
              <a:rPr lang="en-US" sz="2800" dirty="0"/>
            </a:br>
            <a:r>
              <a:rPr lang="en-US" sz="2800" dirty="0"/>
              <a:t>Helpful test :  bone age ( X-ray Wrist  joint)</a:t>
            </a:r>
            <a:endParaRPr lang="en-US" sz="2800" dirty="0"/>
          </a:p>
          <a:p>
            <a:pPr algn="l"/>
            <a:endParaRPr lang="en-US" sz="2800" dirty="0"/>
          </a:p>
          <a:p>
            <a:pPr algn="l"/>
            <a:r>
              <a:rPr lang="en-US" sz="2800" dirty="0"/>
              <a:t>Cause : </a:t>
            </a:r>
            <a:r>
              <a:rPr lang="en-US" altLang="ar-SA" sz="2800" kern="0" noProof="0" dirty="0">
                <a:ln>
                  <a:noFill/>
                </a:ln>
                <a:effectLst/>
                <a:uLnTx/>
                <a:uFillTx/>
                <a:sym typeface="+mn-ea"/>
              </a:rPr>
              <a:t>immature pulsatile release of gonadotrophin-	  releasing hormone</a:t>
            </a:r>
            <a:endParaRPr lang="en-US" sz="2800" dirty="0"/>
          </a:p>
        </p:txBody>
      </p:sp>
      <p:sp>
        <p:nvSpPr>
          <p:cNvPr id="7" name="Rectangles 6"/>
          <p:cNvSpPr/>
          <p:nvPr/>
        </p:nvSpPr>
        <p:spPr>
          <a:xfrm>
            <a:off x="1867535" y="2854960"/>
            <a:ext cx="5231130" cy="775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3" name="Picture 5"/>
          <p:cNvPicPr>
            <a:picLocks noGrp="1" noChangeAspect="1"/>
          </p:cNvPicPr>
          <p:nvPr>
            <p:ph sz="half" idx="2"/>
          </p:nvPr>
        </p:nvPicPr>
        <p:blipFill>
          <a:blip r:embed="rId1"/>
          <a:srcRect l="25276" r="25455"/>
          <a:stretch>
            <a:fillRect/>
          </a:stretch>
        </p:blipFill>
        <p:spPr>
          <a:xfrm>
            <a:off x="9506585" y="942023"/>
            <a:ext cx="2339975" cy="4887912"/>
          </a:xfrm>
        </p:spPr>
      </p:pic>
      <p:sp>
        <p:nvSpPr>
          <p:cNvPr id="9" name="Rectangles 8"/>
          <p:cNvSpPr/>
          <p:nvPr/>
        </p:nvSpPr>
        <p:spPr>
          <a:xfrm>
            <a:off x="2320925" y="3496310"/>
            <a:ext cx="5231130" cy="775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9"/>
          <p:cNvSpPr/>
          <p:nvPr/>
        </p:nvSpPr>
        <p:spPr>
          <a:xfrm>
            <a:off x="1428115" y="4592320"/>
            <a:ext cx="7325360" cy="939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4180" y="9525"/>
            <a:ext cx="7166610" cy="1325880"/>
          </a:xfrm>
        </p:spPr>
        <p:txBody>
          <a:bodyPr>
            <a:noAutofit/>
          </a:bodyPr>
          <a:lstStyle/>
          <a:p>
            <a:pPr algn="l"/>
            <a:r>
              <a:rPr lang="en-US" sz="3600" dirty="0"/>
              <a:t>Q :Secondary amenorrhoea after curettage</a:t>
            </a:r>
            <a:endParaRPr lang="en-US" sz="3600" dirty="0"/>
          </a:p>
        </p:txBody>
      </p:sp>
      <p:sp>
        <p:nvSpPr>
          <p:cNvPr id="5" name="مربع نص 4"/>
          <p:cNvSpPr txBox="1"/>
          <p:nvPr/>
        </p:nvSpPr>
        <p:spPr>
          <a:xfrm>
            <a:off x="424180" y="1591945"/>
            <a:ext cx="6618605" cy="3969385"/>
          </a:xfrm>
          <a:prstGeom prst="rect">
            <a:avLst/>
          </a:prstGeom>
          <a:noFill/>
        </p:spPr>
        <p:txBody>
          <a:bodyPr wrap="square" rtlCol="0">
            <a:spAutoFit/>
          </a:bodyPr>
          <a:lstStyle/>
          <a:p>
            <a:pPr algn="l"/>
            <a:r>
              <a:rPr lang="en-US" sz="2800" dirty="0"/>
              <a:t>Diagnosis  : Asherman</a:t>
            </a:r>
            <a:endParaRPr lang="en-US" sz="2800" dirty="0"/>
          </a:p>
          <a:p>
            <a:pPr algn="l"/>
            <a:r>
              <a:rPr lang="en-US" sz="2800" dirty="0"/>
              <a:t>how is this picture take :  hysterescopy</a:t>
            </a:r>
            <a:endParaRPr lang="en-US" sz="2800" dirty="0"/>
          </a:p>
          <a:p>
            <a:pPr algn="l"/>
            <a:endParaRPr lang="en-US" sz="2800" dirty="0"/>
          </a:p>
          <a:p>
            <a:pPr algn="l"/>
            <a:r>
              <a:rPr lang="en-US" sz="2800" dirty="0"/>
              <a:t>Managment : </a:t>
            </a:r>
            <a:endParaRPr lang="en-US" sz="2800" dirty="0"/>
          </a:p>
          <a:p>
            <a:pPr marL="514350" indent="-514350" algn="l">
              <a:buAutoNum type="arabicPeriod"/>
            </a:pPr>
            <a:r>
              <a:rPr lang="en-US" sz="2800" dirty="0"/>
              <a:t>Under G.A. → breakdown Adhesions through hysteroscope</a:t>
            </a:r>
            <a:endParaRPr lang="en-US" sz="2800" dirty="0"/>
          </a:p>
          <a:p>
            <a:pPr marL="514350" indent="-514350" algn="l">
              <a:buAutoNum type="arabicPeriod"/>
            </a:pPr>
            <a:r>
              <a:rPr lang="en-US" sz="2800" dirty="0"/>
              <a:t>insert an IUCD to prevent reformation</a:t>
            </a:r>
            <a:endParaRPr lang="en-US" sz="2800" dirty="0"/>
          </a:p>
          <a:p>
            <a:pPr marL="514350" indent="-514350" algn="l">
              <a:buAutoNum type="arabicPeriod"/>
            </a:pPr>
            <a:r>
              <a:rPr lang="en-US" sz="2800" dirty="0"/>
              <a:t>hormone therapy (E2 + P)</a:t>
            </a:r>
            <a:endParaRPr lang="en-US" sz="2800" dirty="0"/>
          </a:p>
          <a:p>
            <a:pPr marL="514350" indent="-514350" algn="l">
              <a:buAutoNum type="arabicPeriod"/>
            </a:pPr>
            <a:endParaRPr lang="en-US" sz="2800" dirty="0"/>
          </a:p>
        </p:txBody>
      </p:sp>
      <p:sp>
        <p:nvSpPr>
          <p:cNvPr id="7" name="Rectangles 6"/>
          <p:cNvSpPr/>
          <p:nvPr/>
        </p:nvSpPr>
        <p:spPr>
          <a:xfrm>
            <a:off x="2179955" y="1437005"/>
            <a:ext cx="5888990" cy="626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s 5"/>
          <p:cNvSpPr/>
          <p:nvPr/>
        </p:nvSpPr>
        <p:spPr>
          <a:xfrm>
            <a:off x="9525" y="9525"/>
            <a:ext cx="12181840" cy="6856730"/>
          </a:xfrm>
          <a:prstGeom prst="rect">
            <a:avLst/>
          </a:prstGeom>
          <a:noFill/>
          <a:ln w="1143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07" name="Picture 7" descr="IUSYNE Moderate"/>
          <p:cNvPicPr>
            <a:picLocks noGrp="1" noChangeAspect="1"/>
          </p:cNvPicPr>
          <p:nvPr>
            <p:ph sz="half" idx="1"/>
          </p:nvPr>
        </p:nvPicPr>
        <p:blipFill>
          <a:blip r:embed="rId1"/>
          <a:stretch>
            <a:fillRect/>
          </a:stretch>
        </p:blipFill>
        <p:spPr>
          <a:xfrm>
            <a:off x="7977505" y="97790"/>
            <a:ext cx="4038600" cy="3303588"/>
          </a:xfrm>
        </p:spPr>
      </p:pic>
      <p:sp>
        <p:nvSpPr>
          <p:cNvPr id="9" name="Rectangles 8"/>
          <p:cNvSpPr/>
          <p:nvPr/>
        </p:nvSpPr>
        <p:spPr>
          <a:xfrm>
            <a:off x="4096385" y="2062480"/>
            <a:ext cx="3054985" cy="626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06" name="Picture 6" descr="asherman's"/>
          <p:cNvPicPr>
            <a:picLocks noGrp="1" noChangeAspect="1"/>
          </p:cNvPicPr>
          <p:nvPr>
            <p:ph sz="half" idx="2"/>
          </p:nvPr>
        </p:nvPicPr>
        <p:blipFill>
          <a:blip r:embed="rId2"/>
          <a:stretch>
            <a:fillRect/>
          </a:stretch>
        </p:blipFill>
        <p:spPr>
          <a:xfrm>
            <a:off x="7768908" y="3302953"/>
            <a:ext cx="4030662" cy="3311525"/>
          </a:xfrm>
        </p:spPr>
      </p:pic>
      <p:sp>
        <p:nvSpPr>
          <p:cNvPr id="10" name="Text Box 9"/>
          <p:cNvSpPr txBox="1"/>
          <p:nvPr/>
        </p:nvSpPr>
        <p:spPr>
          <a:xfrm>
            <a:off x="5334000" y="5969635"/>
            <a:ext cx="2105660" cy="645160"/>
          </a:xfrm>
          <a:prstGeom prst="rect">
            <a:avLst/>
          </a:prstGeom>
          <a:noFill/>
        </p:spPr>
        <p:txBody>
          <a:bodyPr wrap="square" rtlCol="0">
            <a:spAutoFit/>
          </a:bodyPr>
          <a:lstStyle/>
          <a:p>
            <a:r>
              <a:rPr lang="en-US"/>
              <a:t>You can also use : Hysterography </a:t>
            </a:r>
            <a:endParaRPr lang="en-US"/>
          </a:p>
        </p:txBody>
      </p:sp>
      <p:sp>
        <p:nvSpPr>
          <p:cNvPr id="11" name="Rectangles 10"/>
          <p:cNvSpPr/>
          <p:nvPr/>
        </p:nvSpPr>
        <p:spPr>
          <a:xfrm>
            <a:off x="1041400" y="3303270"/>
            <a:ext cx="6000750" cy="1864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nodeType="afterEffect">
                                  <p:stCondLst>
                                    <p:cond delay="500"/>
                                  </p:stCondLst>
                                  <p:childTnLst>
                                    <p:set>
                                      <p:cBhvr>
                                        <p:cTn id="15" dur="1" fill="hold">
                                          <p:stCondLst>
                                            <p:cond delay="0"/>
                                          </p:stCondLst>
                                        </p:cTn>
                                        <p:tgtEl>
                                          <p:spTgt spid="47106"/>
                                        </p:tgtEl>
                                        <p:attrNameLst>
                                          <p:attrName>style.visibility</p:attrName>
                                        </p:attrNameLst>
                                      </p:cBhvr>
                                      <p:to>
                                        <p:strVal val="visible"/>
                                      </p:to>
                                    </p:set>
                                    <p:animEffect transition="in" filter="dissolve">
                                      <p:cBhvr>
                                        <p:cTn id="16" dur="500"/>
                                        <p:tgtEl>
                                          <p:spTgt spid="4710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0" nodeType="clickEffect">
                                  <p:stCondLst>
                                    <p:cond delay="0"/>
                                  </p:stCondLst>
                                  <p:childTnLst>
                                    <p:animEffect transition="out" filter="dissolv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10" grpId="0"/>
      <p:bldP spid="11"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13739</Words>
  <Application>WPS Presentation</Application>
  <PresentationFormat>Widescreen</PresentationFormat>
  <Paragraphs>526</Paragraphs>
  <Slides>46</Slides>
  <Notes>1</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46</vt:i4>
      </vt:variant>
    </vt:vector>
  </HeadingPairs>
  <TitlesOfParts>
    <vt:vector size="63" baseType="lpstr">
      <vt:lpstr>Arial</vt:lpstr>
      <vt:lpstr>SimSun</vt:lpstr>
      <vt:lpstr>Wingdings</vt:lpstr>
      <vt:lpstr>Arial Narrow</vt:lpstr>
      <vt:lpstr>Times New Roman</vt:lpstr>
      <vt:lpstr>Calibri Light</vt:lpstr>
      <vt:lpstr>Microsoft YaHei</vt:lpstr>
      <vt:lpstr>Arial Unicode MS</vt:lpstr>
      <vt:lpstr>Calibri</vt:lpstr>
      <vt:lpstr>MS PGothic</vt:lpstr>
      <vt:lpstr>KodchiangUPC</vt:lpstr>
      <vt:lpstr>Microsoft Sans Serif</vt:lpstr>
      <vt:lpstr>Andalus</vt:lpstr>
      <vt:lpstr>Corbel</vt:lpstr>
      <vt:lpstr>Arabic Typesetting</vt:lpstr>
      <vt:lpstr>Office Theme</vt:lpstr>
      <vt:lpstr>MSPhotoEd.3</vt:lpstr>
      <vt:lpstr>تجميع لمادة د عادل لامتحان ال miniosce </vt:lpstr>
      <vt:lpstr>NORMAL MENSTRUAL CYCLE</vt:lpstr>
      <vt:lpstr>5. A 19-year-old patient attends the gynaecology clinic complaining of heavy painful periods for the last 2 years. The pain usually starts 4-5 days before the onset of blood flow. Back at the age of 16, and due to primary amenorrhea, she had underwent the procedure that is shown in the image. According to her new complaint, and given that no significant findings on exam, the essential investigation for the most probable diagnosis is:</vt:lpstr>
      <vt:lpstr>Q1 : what is the patient excepted karyotype ( normal pelvis anatomy on US) </vt:lpstr>
      <vt:lpstr>Q2 :What are two steps in managment ( normal pelvis anatomy on US) </vt:lpstr>
      <vt:lpstr>PowerPoint 演示文稿</vt:lpstr>
      <vt:lpstr>PowerPoint 演示文稿</vt:lpstr>
      <vt:lpstr>Q : 15 years old  endocrine investigations show normal results no anatomical abnormality amenorrhea</vt:lpstr>
      <vt:lpstr>Q :Secondary amenorrhoea after curettage</vt:lpstr>
      <vt:lpstr>Q: Secondary amenorrhoea </vt:lpstr>
      <vt:lpstr>Q: </vt:lpstr>
      <vt:lpstr>Q: </vt:lpstr>
      <vt:lpstr>Q2 what is in the pic  answer : levonogesrel </vt:lpstr>
      <vt:lpstr>Q1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Emergency contraception </vt:lpstr>
      <vt:lpstr>Q 4</vt:lpstr>
      <vt:lpstr>Q : findings in this US image of the uterus </vt:lpstr>
      <vt:lpstr>Q : findings in this US image of the uterus </vt:lpstr>
      <vt:lpstr>Q : findings in this US image of the uterus </vt:lpstr>
      <vt:lpstr>Q1 : findings in this MRI image of the uterus </vt:lpstr>
      <vt:lpstr>Q2</vt:lpstr>
      <vt:lpstr>PowerPoint 演示文稿</vt:lpstr>
      <vt:lpstr>PowerPoint 演示文稿</vt:lpstr>
      <vt:lpstr>PowerPoint 演示文稿</vt:lpstr>
      <vt:lpstr>PowerPoint 演示文稿</vt:lpstr>
      <vt:lpstr>PowerPoint 演示文稿</vt:lpstr>
      <vt:lpstr>Q3</vt:lpstr>
      <vt:lpstr>PowerPoint 演示文稿</vt:lpstr>
      <vt:lpstr>Q5</vt:lpstr>
      <vt:lpstr>Q4</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تجميع لمادة د عادل لامتحان ال miniosce </dc:title>
  <dc:creator/>
  <cp:lastModifiedBy>hashe</cp:lastModifiedBy>
  <cp:revision>26</cp:revision>
  <dcterms:created xsi:type="dcterms:W3CDTF">2020-08-30T10:40:00Z</dcterms:created>
  <dcterms:modified xsi:type="dcterms:W3CDTF">2020-09-18T08:18:18Z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1033-11.2.0.9665</vt:lpwstr>
  </property>
</Properties>
</file>