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0" r:id="rId4"/>
  </p:sldMasterIdLst>
  <p:notesMasterIdLst>
    <p:notesMasterId r:id="rId23"/>
  </p:notesMasterIdLst>
  <p:sldIdLst>
    <p:sldId id="421" r:id="rId5"/>
    <p:sldId id="422" r:id="rId6"/>
    <p:sldId id="425" r:id="rId7"/>
    <p:sldId id="440" r:id="rId8"/>
    <p:sldId id="426" r:id="rId9"/>
    <p:sldId id="427" r:id="rId10"/>
    <p:sldId id="439" r:id="rId11"/>
    <p:sldId id="431" r:id="rId12"/>
    <p:sldId id="435" r:id="rId13"/>
    <p:sldId id="436" r:id="rId14"/>
    <p:sldId id="438" r:id="rId15"/>
    <p:sldId id="458" r:id="rId16"/>
    <p:sldId id="453" r:id="rId17"/>
    <p:sldId id="463" r:id="rId18"/>
    <p:sldId id="466" r:id="rId19"/>
    <p:sldId id="454" r:id="rId20"/>
    <p:sldId id="457" r:id="rId21"/>
    <p:sldId id="464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85" autoAdjust="0"/>
    <p:restoredTop sz="94660"/>
  </p:normalViewPr>
  <p:slideViewPr>
    <p:cSldViewPr>
      <p:cViewPr>
        <p:scale>
          <a:sx n="82" d="100"/>
          <a:sy n="82" d="100"/>
        </p:scale>
        <p:origin x="-110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831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44656A-C73E-496E-B78C-5809DEF0B4D3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F82433-5240-454B-AD0F-8B5DF390C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957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AAFE249-3A30-428C-A2DB-D35557B0871D}" type="slidenum">
              <a:rPr lang="ar-SA" altLang="en-US"/>
              <a:pPr/>
              <a:t>17</a:t>
            </a:fld>
            <a:endParaRPr lang="en-US" alt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745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285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922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961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625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468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819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901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829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906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462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912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27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missinglink.ucsf.edu/lm/IDS_101_histo_resource/images/basophil.JPG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>
                <a:latin typeface="Arial Black" pitchFamily="34" charset="0"/>
              </a:rPr>
              <a:t>RBCs </a:t>
            </a:r>
            <a:endParaRPr lang="ar-JO" dirty="0">
              <a:latin typeface="Arial Black" pitchFamily="34" charset="0"/>
            </a:endParaRPr>
          </a:p>
        </p:txBody>
      </p:sp>
      <p:pic>
        <p:nvPicPr>
          <p:cNvPr id="5" name="Content Placeholder 4" descr="RBC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lum contrast="-42000"/>
          </a:blip>
          <a:srcRect/>
          <a:stretch>
            <a:fillRect/>
          </a:stretch>
        </p:blipFill>
        <p:spPr bwMode="auto">
          <a:xfrm>
            <a:off x="4644008" y="1484784"/>
            <a:ext cx="432048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MCC\Desktop\صورة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03" y="1484784"/>
            <a:ext cx="3994194" cy="537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47665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>
                <a:latin typeface="Arial Black" pitchFamily="34" charset="0"/>
              </a:rPr>
              <a:t>Platelets </a:t>
            </a:r>
            <a:endParaRPr lang="ar-JO" dirty="0">
              <a:latin typeface="Arial Black" pitchFamily="34" charset="0"/>
            </a:endParaRP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l" rtl="0"/>
            <a:r>
              <a:rPr lang="en-US" dirty="0">
                <a:ln w="18000">
                  <a:solidFill>
                    <a:schemeClr val="accent1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itchFamily="34" charset="0"/>
              </a:rPr>
              <a:t>Basophils</a:t>
            </a:r>
            <a:endParaRPr lang="ar-JO" dirty="0"/>
          </a:p>
        </p:txBody>
      </p:sp>
      <p:pic>
        <p:nvPicPr>
          <p:cNvPr id="7" name="Picture 2" descr="sm_platelet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lum bright="-1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348880"/>
            <a:ext cx="3816424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basophil_small">
            <a:hlinkClick r:id="rId3"/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204864"/>
            <a:ext cx="4320479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14619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rial Black" pitchFamily="34" charset="0"/>
              </a:rPr>
              <a:t>Bone marrow </a:t>
            </a:r>
            <a:endParaRPr lang="ar-JO" dirty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 algn="l" rtl="0"/>
            <a:r>
              <a:rPr lang="en-US" sz="2800" dirty="0">
                <a:solidFill>
                  <a:prstClr val="black"/>
                </a:solidFill>
              </a:rPr>
              <a:t>Red  bone marrow </a:t>
            </a:r>
            <a:endParaRPr lang="ar-JO" sz="2800" dirty="0">
              <a:solidFill>
                <a:prstClr val="black"/>
              </a:solidFill>
            </a:endParaRP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2800" dirty="0"/>
              <a:t>Yellow bone marrow </a:t>
            </a:r>
            <a:endParaRPr lang="ar-JO" sz="2800" dirty="0"/>
          </a:p>
        </p:txBody>
      </p:sp>
      <p:pic>
        <p:nvPicPr>
          <p:cNvPr id="7" name="Picture 4" descr="http://farm1.static.flickr.com/158/355316595_d578327bd4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90268" y="2276872"/>
            <a:ext cx="4301332" cy="4047727"/>
          </a:xfrm>
          <a:noFill/>
        </p:spPr>
      </p:pic>
      <p:pic>
        <p:nvPicPr>
          <p:cNvPr id="8" name="Picture 4" descr="http://ctrgenpath.net/static/atlas/mousehistology/Windows/lymphatic/pictures/bone20xleg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2276872"/>
            <a:ext cx="4347592" cy="4123928"/>
          </a:xfrm>
          <a:noFill/>
        </p:spPr>
      </p:pic>
    </p:spTree>
    <p:extLst>
      <p:ext uri="{BB962C8B-B14F-4D97-AF65-F5344CB8AC3E}">
        <p14:creationId xmlns:p14="http://schemas.microsoft.com/office/powerpoint/2010/main" val="33201526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عنوان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200">
                <a:latin typeface="Arial Black" panose="020B0A04020102020204" pitchFamily="34" charset="0"/>
              </a:rPr>
              <a:t>Prenatal hematopoiesis </a:t>
            </a:r>
            <a:endParaRPr lang="ar-JO" altLang="en-US" sz="3200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0" y="1219200"/>
            <a:ext cx="4648200" cy="3733800"/>
          </a:xfrm>
        </p:spPr>
        <p:txBody>
          <a:bodyPr>
            <a:normAutofit fontScale="92500" lnSpcReduction="10000"/>
          </a:bodyPr>
          <a:lstStyle/>
          <a:p>
            <a:pPr marL="0" indent="0" algn="l">
              <a:buFontTx/>
              <a:buNone/>
              <a:defRPr/>
            </a:pPr>
            <a:r>
              <a:rPr lang="en-US" altLang="en-US" sz="2000" b="1" dirty="0">
                <a:solidFill>
                  <a:srgbClr val="FF0000"/>
                </a:solidFill>
                <a:ea typeface="MS PGothic" pitchFamily="34" charset="-128"/>
              </a:rPr>
              <a:t>1- </a:t>
            </a:r>
            <a:r>
              <a:rPr lang="en-US" altLang="en-US" sz="2000" b="1" dirty="0">
                <a:solidFill>
                  <a:srgbClr val="FF0000"/>
                </a:solidFill>
                <a:latin typeface="Arial Black" pitchFamily="34" charset="0"/>
                <a:ea typeface="MS PGothic" pitchFamily="34" charset="-128"/>
              </a:rPr>
              <a:t>Yolk Sac Hematopoiesis</a:t>
            </a:r>
          </a:p>
          <a:p>
            <a:pPr marL="0" indent="0" algn="l">
              <a:buFontTx/>
              <a:buNone/>
              <a:defRPr/>
            </a:pPr>
            <a:r>
              <a:rPr lang="en-US" altLang="en-US" sz="2000" b="1" dirty="0">
                <a:solidFill>
                  <a:srgbClr val="FF0000"/>
                </a:solidFill>
                <a:latin typeface="Arial Black" pitchFamily="34" charset="0"/>
                <a:ea typeface="MS PGothic" pitchFamily="34" charset="-128"/>
              </a:rPr>
              <a:t> (blood islands) 2-8 weeks:</a:t>
            </a:r>
          </a:p>
          <a:p>
            <a:pPr>
              <a:defRPr/>
            </a:pPr>
            <a:r>
              <a:rPr lang="en-US" altLang="en-US" sz="2000" b="1" dirty="0">
                <a:solidFill>
                  <a:srgbClr val="000000"/>
                </a:solidFill>
                <a:ea typeface="MS PGothic" pitchFamily="34" charset="-128"/>
              </a:rPr>
              <a:t>In the yolk sac, </a:t>
            </a:r>
            <a:r>
              <a:rPr lang="en-US" altLang="en-US" sz="2000" dirty="0">
                <a:solidFill>
                  <a:srgbClr val="000000"/>
                </a:solidFill>
                <a:ea typeface="MS PGothic" pitchFamily="34" charset="-128"/>
              </a:rPr>
              <a:t>mesenchymal cells differentiate to clusters of </a:t>
            </a:r>
            <a:r>
              <a:rPr lang="en-US" altLang="en-US" sz="2000" b="1" dirty="0" err="1">
                <a:solidFill>
                  <a:srgbClr val="000000"/>
                </a:solidFill>
                <a:ea typeface="MS PGothic" pitchFamily="34" charset="-128"/>
              </a:rPr>
              <a:t>hemangioblast</a:t>
            </a:r>
            <a:r>
              <a:rPr lang="en-US" altLang="en-US" sz="2000" b="1" dirty="0">
                <a:solidFill>
                  <a:srgbClr val="000000"/>
                </a:solidFill>
                <a:ea typeface="MS PGothic" pitchFamily="34" charset="-128"/>
              </a:rPr>
              <a:t> </a:t>
            </a:r>
            <a:r>
              <a:rPr lang="en-US" altLang="en-US" sz="2000" dirty="0">
                <a:solidFill>
                  <a:srgbClr val="000000"/>
                </a:solidFill>
                <a:ea typeface="MS PGothic" pitchFamily="34" charset="-128"/>
              </a:rPr>
              <a:t>cells. </a:t>
            </a:r>
            <a:r>
              <a:rPr lang="en-US" altLang="en-US" sz="2000" b="1" dirty="0">
                <a:solidFill>
                  <a:srgbClr val="FF0000"/>
                </a:solidFill>
                <a:ea typeface="MS PGothic" pitchFamily="34" charset="-128"/>
              </a:rPr>
              <a:t>Mesoblastic phase</a:t>
            </a:r>
            <a:r>
              <a:rPr lang="en-US" altLang="en-US" sz="2000" b="1" dirty="0">
                <a:solidFill>
                  <a:srgbClr val="000000"/>
                </a:solidFill>
                <a:ea typeface="MS PGothic" pitchFamily="34" charset="-128"/>
              </a:rPr>
              <a:t> </a:t>
            </a:r>
          </a:p>
          <a:p>
            <a:pPr algn="l" rtl="0">
              <a:defRPr/>
            </a:pPr>
            <a:r>
              <a:rPr lang="en-US" altLang="en-US" sz="2000" b="1" dirty="0">
                <a:solidFill>
                  <a:srgbClr val="000000"/>
                </a:solidFill>
                <a:ea typeface="MS PGothic" pitchFamily="34" charset="-128"/>
              </a:rPr>
              <a:t>1-Peripheral </a:t>
            </a:r>
            <a:r>
              <a:rPr lang="en-US" altLang="en-US" sz="2000" b="1" dirty="0" err="1">
                <a:solidFill>
                  <a:srgbClr val="000000"/>
                </a:solidFill>
                <a:ea typeface="MS PGothic" pitchFamily="34" charset="-128"/>
              </a:rPr>
              <a:t>hemangioblasts</a:t>
            </a:r>
            <a:r>
              <a:rPr lang="en-US" altLang="en-US" sz="2000" dirty="0">
                <a:solidFill>
                  <a:srgbClr val="000000"/>
                </a:solidFill>
                <a:ea typeface="MS PGothic" pitchFamily="34" charset="-128"/>
              </a:rPr>
              <a:t> further differentiate into </a:t>
            </a:r>
            <a:r>
              <a:rPr lang="en-US" altLang="en-US" sz="2000" b="1" dirty="0">
                <a:solidFill>
                  <a:srgbClr val="000000"/>
                </a:solidFill>
                <a:ea typeface="MS PGothic" pitchFamily="34" charset="-128"/>
              </a:rPr>
              <a:t>endothelial </a:t>
            </a:r>
            <a:r>
              <a:rPr lang="en-US" altLang="en-US" sz="2000" dirty="0">
                <a:solidFill>
                  <a:srgbClr val="000000"/>
                </a:solidFill>
                <a:ea typeface="MS PGothic" pitchFamily="34" charset="-128"/>
              </a:rPr>
              <a:t>cells &amp;</a:t>
            </a:r>
          </a:p>
          <a:p>
            <a:pPr algn="l" rtl="0">
              <a:defRPr/>
            </a:pPr>
            <a:r>
              <a:rPr lang="en-US" altLang="en-US" sz="2000" b="1" dirty="0">
                <a:solidFill>
                  <a:srgbClr val="000000"/>
                </a:solidFill>
                <a:ea typeface="MS PGothic" pitchFamily="34" charset="-128"/>
              </a:rPr>
              <a:t>2-Central </a:t>
            </a:r>
            <a:r>
              <a:rPr lang="en-US" altLang="en-US" sz="2000" b="1" dirty="0" err="1">
                <a:solidFill>
                  <a:srgbClr val="000000"/>
                </a:solidFill>
                <a:ea typeface="MS PGothic" pitchFamily="34" charset="-128"/>
              </a:rPr>
              <a:t>hemangioblasts</a:t>
            </a:r>
            <a:r>
              <a:rPr lang="en-US" altLang="en-US" sz="2000" dirty="0">
                <a:solidFill>
                  <a:srgbClr val="000000"/>
                </a:solidFill>
                <a:ea typeface="MS PGothic" pitchFamily="34" charset="-128"/>
              </a:rPr>
              <a:t> give rise </a:t>
            </a:r>
            <a:r>
              <a:rPr lang="en-US" altLang="en-US" sz="2000" dirty="0">
                <a:solidFill>
                  <a:srgbClr val="FF0000"/>
                </a:solidFill>
                <a:ea typeface="MS PGothic" pitchFamily="34" charset="-128"/>
              </a:rPr>
              <a:t>to </a:t>
            </a:r>
            <a:r>
              <a:rPr lang="en-US" altLang="en-US" sz="2000" b="1" dirty="0">
                <a:solidFill>
                  <a:srgbClr val="FF0000"/>
                </a:solidFill>
                <a:latin typeface="Arial Black" pitchFamily="34" charset="0"/>
                <a:ea typeface="MS PGothic" pitchFamily="34" charset="-128"/>
              </a:rPr>
              <a:t>nucleated  red blood </a:t>
            </a:r>
            <a:r>
              <a:rPr lang="en-US" altLang="en-US" sz="2000" b="1" dirty="0">
                <a:solidFill>
                  <a:srgbClr val="000000"/>
                </a:solidFill>
                <a:ea typeface="MS PGothic" pitchFamily="34" charset="-128"/>
              </a:rPr>
              <a:t>cells ,</a:t>
            </a:r>
            <a:r>
              <a:rPr lang="en-US" altLang="en-US" sz="2000" b="1" dirty="0">
                <a:latin typeface="Arial Black" pitchFamily="34" charset="0"/>
              </a:rPr>
              <a:t>no leukocytes </a:t>
            </a:r>
            <a:r>
              <a:rPr lang="en-US" altLang="en-US" sz="2000" dirty="0">
                <a:solidFill>
                  <a:srgbClr val="000000"/>
                </a:solidFill>
              </a:rPr>
              <a:t>are formed in this phase. </a:t>
            </a:r>
          </a:p>
          <a:p>
            <a:pPr algn="l" rtl="0">
              <a:defRPr/>
            </a:pPr>
            <a:r>
              <a:rPr lang="en-US" altLang="en-US" sz="2000" dirty="0">
                <a:solidFill>
                  <a:srgbClr val="000000"/>
                </a:solidFill>
              </a:rPr>
              <a:t> This is the first “blood vessel” like structure in the embryo.</a:t>
            </a:r>
          </a:p>
          <a:p>
            <a:pPr marL="0" indent="0" algn="l" rtl="0">
              <a:buFontTx/>
              <a:buNone/>
              <a:defRPr/>
            </a:pPr>
            <a:endParaRPr lang="ar-JO" sz="2000" dirty="0"/>
          </a:p>
        </p:txBody>
      </p:sp>
      <p:sp>
        <p:nvSpPr>
          <p:cNvPr id="22532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495800" cy="5653088"/>
          </a:xfrm>
        </p:spPr>
        <p:txBody>
          <a:bodyPr>
            <a:normAutofit fontScale="92500" lnSpcReduction="10000"/>
          </a:bodyPr>
          <a:lstStyle/>
          <a:p>
            <a:pPr algn="l" rtl="0"/>
            <a:r>
              <a:rPr lang="en-US" altLang="en-US" sz="2000" b="1">
                <a:solidFill>
                  <a:srgbClr val="FF0066"/>
                </a:solidFill>
                <a:ea typeface="MS PGothic" panose="020B0600070205080204" pitchFamily="34" charset="-128"/>
              </a:rPr>
              <a:t>2- </a:t>
            </a:r>
            <a:r>
              <a:rPr lang="en-US" altLang="en-US" sz="2000" b="1">
                <a:solidFill>
                  <a:srgbClr val="FF0066"/>
                </a:solidFill>
                <a:latin typeface="Arial Black" panose="020B0A04020102020204" pitchFamily="34" charset="0"/>
                <a:ea typeface="MS PGothic" panose="020B0600070205080204" pitchFamily="34" charset="-128"/>
              </a:rPr>
              <a:t>Fetal Liver&amp; spleen ,L.N </a:t>
            </a:r>
            <a:r>
              <a:rPr lang="en-US" altLang="en-US" sz="1800" b="1">
                <a:solidFill>
                  <a:srgbClr val="FF0066"/>
                </a:solidFill>
                <a:latin typeface="Arial Black" panose="020B0A04020102020204" pitchFamily="34" charset="0"/>
                <a:ea typeface="MS PGothic" panose="020B0600070205080204" pitchFamily="34" charset="-128"/>
              </a:rPr>
              <a:t>Hemopoiesis:</a:t>
            </a:r>
            <a:r>
              <a:rPr lang="en-US" altLang="en-US" sz="1800">
                <a:solidFill>
                  <a:srgbClr val="000000"/>
                </a:solidFill>
              </a:rPr>
              <a:t> From </a:t>
            </a:r>
            <a:r>
              <a:rPr lang="en-US" altLang="en-US" sz="1800">
                <a:solidFill>
                  <a:srgbClr val="000000"/>
                </a:solidFill>
                <a:latin typeface="Arial Black" panose="020B0A04020102020204" pitchFamily="34" charset="0"/>
              </a:rPr>
              <a:t>8 - 28</a:t>
            </a:r>
            <a:r>
              <a:rPr lang="en-US" altLang="en-US" sz="1800">
                <a:solidFill>
                  <a:srgbClr val="000000"/>
                </a:solidFill>
              </a:rPr>
              <a:t> wks;</a:t>
            </a:r>
            <a:r>
              <a:rPr lang="en-US" altLang="en-US" sz="1800">
                <a:solidFill>
                  <a:srgbClr val="000000"/>
                </a:solidFill>
                <a:ea typeface="MS PGothic" panose="020B0600070205080204" pitchFamily="34" charset="-128"/>
              </a:rPr>
              <a:t> </a:t>
            </a:r>
          </a:p>
          <a:p>
            <a:pPr algn="l" rtl="0"/>
            <a:r>
              <a:rPr lang="en-US" altLang="en-US" sz="1800">
                <a:solidFill>
                  <a:srgbClr val="000000"/>
                </a:solidFill>
                <a:ea typeface="MS PGothic" panose="020B0600070205080204" pitchFamily="34" charset="-128"/>
              </a:rPr>
              <a:t>*Liver and spleen are colonized by definitive hematopoietic stem cells.</a:t>
            </a:r>
            <a:endParaRPr lang="en-US" altLang="en-US" sz="1800">
              <a:solidFill>
                <a:srgbClr val="000000"/>
              </a:solidFill>
            </a:endParaRPr>
          </a:p>
          <a:p>
            <a:pPr algn="l" rtl="0"/>
            <a:r>
              <a:rPr lang="en-US" altLang="en-US" sz="1800">
                <a:solidFill>
                  <a:srgbClr val="000000"/>
                </a:solidFill>
              </a:rPr>
              <a:t>*</a:t>
            </a:r>
            <a:r>
              <a:rPr lang="en-US" altLang="en-US" sz="1800" b="1">
                <a:solidFill>
                  <a:srgbClr val="FF0000"/>
                </a:solidFill>
                <a:latin typeface="Arial Black" panose="020B0A04020102020204" pitchFamily="34" charset="0"/>
              </a:rPr>
              <a:t>Erythrocytes still have nuclei</a:t>
            </a:r>
            <a:r>
              <a:rPr lang="en-US" altLang="en-US" sz="1800">
                <a:solidFill>
                  <a:srgbClr val="000000"/>
                </a:solidFill>
                <a:latin typeface="Arial Black" panose="020B0A04020102020204" pitchFamily="34" charset="0"/>
              </a:rPr>
              <a:t>, </a:t>
            </a:r>
            <a:r>
              <a:rPr lang="en-US" altLang="en-US" sz="1800" b="1">
                <a:solidFill>
                  <a:srgbClr val="000000"/>
                </a:solidFill>
              </a:rPr>
              <a:t>leukocytes begin to appear</a:t>
            </a:r>
            <a:r>
              <a:rPr lang="en-US" altLang="en-US" sz="1800">
                <a:solidFill>
                  <a:srgbClr val="000000"/>
                </a:solidFill>
              </a:rPr>
              <a:t>. All blood cell types </a:t>
            </a:r>
            <a:r>
              <a:rPr lang="en-US" altLang="en-US" sz="1800" b="1">
                <a:solidFill>
                  <a:srgbClr val="FF0000"/>
                </a:solidFill>
                <a:latin typeface="Arial Black" panose="020B0A04020102020204" pitchFamily="34" charset="0"/>
              </a:rPr>
              <a:t>(except T cells) </a:t>
            </a:r>
            <a:r>
              <a:rPr lang="en-US" altLang="en-US" sz="1800">
                <a:solidFill>
                  <a:srgbClr val="000000"/>
                </a:solidFill>
              </a:rPr>
              <a:t>can differentiate in the fetal liver &amp; spleen.</a:t>
            </a:r>
          </a:p>
          <a:p>
            <a:pPr algn="l" rtl="0"/>
            <a:r>
              <a:rPr lang="en-US" altLang="en-US" sz="1800">
                <a:solidFill>
                  <a:srgbClr val="000000"/>
                </a:solidFill>
              </a:rPr>
              <a:t>**extra-medullary hematopoiesis</a:t>
            </a:r>
          </a:p>
          <a:p>
            <a:pPr algn="l" rtl="0"/>
            <a:r>
              <a:rPr lang="en-US" altLang="en-US" sz="2000" b="1">
                <a:solidFill>
                  <a:srgbClr val="FF0000"/>
                </a:solidFill>
                <a:latin typeface="Arial Black" panose="020B0A04020102020204" pitchFamily="34" charset="0"/>
              </a:rPr>
              <a:t>3- Prenatal Myeloid phase:  </a:t>
            </a:r>
            <a:br>
              <a:rPr lang="en-US" altLang="en-US" sz="2000" b="1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en-US" altLang="en-US" sz="1800">
                <a:solidFill>
                  <a:srgbClr val="000000"/>
                </a:solidFill>
                <a:ea typeface="MS PGothic" panose="020B0600070205080204" pitchFamily="34" charset="-128"/>
              </a:rPr>
              <a:t>Bone marrow is colonized late in embryogenesis (after </a:t>
            </a:r>
            <a:r>
              <a:rPr lang="en-US" altLang="en-US" sz="1800">
                <a:solidFill>
                  <a:srgbClr val="000000"/>
                </a:solidFill>
                <a:latin typeface="Arial Black" panose="020B0A04020102020204" pitchFamily="34" charset="0"/>
                <a:ea typeface="MS PGothic" panose="020B0600070205080204" pitchFamily="34" charset="-128"/>
              </a:rPr>
              <a:t>22 weeks</a:t>
            </a:r>
            <a:r>
              <a:rPr lang="en-US" altLang="en-US" sz="1800">
                <a:solidFill>
                  <a:srgbClr val="000000"/>
                </a:solidFill>
                <a:ea typeface="MS PGothic" panose="020B0600070205080204" pitchFamily="34" charset="-128"/>
              </a:rPr>
              <a:t>) by definitive hematopoietic stem cells derived from the fetal liver &amp;spleen.</a:t>
            </a:r>
          </a:p>
          <a:p>
            <a:pPr algn="l" rtl="0"/>
            <a:r>
              <a:rPr lang="en-US" altLang="en-US" sz="1800">
                <a:solidFill>
                  <a:srgbClr val="000000"/>
                </a:solidFill>
                <a:ea typeface="MS PGothic" panose="020B0600070205080204" pitchFamily="34" charset="-128"/>
              </a:rPr>
              <a:t>All blood cell types </a:t>
            </a:r>
            <a:r>
              <a:rPr lang="en-US" altLang="en-US" sz="1800" b="1">
                <a:solidFill>
                  <a:srgbClr val="FF0000"/>
                </a:solidFill>
                <a:ea typeface="MS PGothic" panose="020B0600070205080204" pitchFamily="34" charset="-128"/>
              </a:rPr>
              <a:t>(except T cells) </a:t>
            </a:r>
            <a:r>
              <a:rPr lang="en-US" altLang="en-US" sz="1800">
                <a:solidFill>
                  <a:srgbClr val="000000"/>
                </a:solidFill>
                <a:ea typeface="MS PGothic" panose="020B0600070205080204" pitchFamily="34" charset="-128"/>
              </a:rPr>
              <a:t>can differentiate in the bone marrow.</a:t>
            </a:r>
          </a:p>
        </p:txBody>
      </p:sp>
      <p:pic>
        <p:nvPicPr>
          <p:cNvPr id="22533" name="Picture 3" descr="hemangio.jpg                                                   000B2C03Macintosh HD                   B7C7AF91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257800"/>
            <a:ext cx="4572000" cy="153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91623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01524"/>
          </a:xfrm>
        </p:spPr>
        <p:txBody>
          <a:bodyPr>
            <a:normAutofit/>
          </a:bodyPr>
          <a:lstStyle/>
          <a:p>
            <a:r>
              <a:rPr lang="en-GB" altLang="en-US" sz="3200" dirty="0">
                <a:latin typeface="Arial Black" panose="020B0A04020102020204" pitchFamily="34" charset="0"/>
              </a:rPr>
              <a:t>Erythropoiesis</a:t>
            </a:r>
            <a:endParaRPr lang="en-US" sz="3200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06" y="1066800"/>
            <a:ext cx="83058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 descr="C:\Users\MCC\Desktop\333516_1_En_10_Fig2_HTM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267200"/>
            <a:ext cx="8153400" cy="193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10406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CC\Desktop\صورة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14325"/>
            <a:ext cx="8686800" cy="622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31401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n w="18000">
                  <a:solidFill>
                    <a:srgbClr val="7030A0"/>
                  </a:solidFill>
                  <a:prstDash val="solid"/>
                  <a:miter lim="800000"/>
                </a:ln>
                <a:solidFill>
                  <a:prstClr val="black"/>
                </a:solidFill>
                <a:latin typeface="Arial Black" pitchFamily="34" charset="0"/>
                <a:cs typeface="Aharoni" pitchFamily="2" charset="-79"/>
              </a:rPr>
              <a:t>THROMBOPOIESIS</a:t>
            </a:r>
            <a:endParaRPr lang="ar-JO" sz="3200" dirty="0"/>
          </a:p>
        </p:txBody>
      </p:sp>
      <p:pic>
        <p:nvPicPr>
          <p:cNvPr id="4" name="Picture 2" descr="C:\Users\MCC\Desktop\4vbQMmZVPgT7Ju2A2KOPog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76400"/>
            <a:ext cx="845820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23996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n w="28575">
                  <a:solidFill>
                    <a:srgbClr val="7030A0"/>
                  </a:solidFill>
                  <a:prstDash val="solid"/>
                  <a:miter lim="800000"/>
                </a:ln>
                <a:solidFill>
                  <a:schemeClr val="bg2">
                    <a:lumMod val="9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Megakaryocyte</a:t>
            </a:r>
            <a:endParaRPr lang="en-US" dirty="0"/>
          </a:p>
        </p:txBody>
      </p:sp>
      <p:pic>
        <p:nvPicPr>
          <p:cNvPr id="4" name="Picture Placeholder 3" descr="13x14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08" r="-1408"/>
          <a:stretch>
            <a:fillRect/>
          </a:stretch>
        </p:blipFill>
        <p:spPr bwMode="auto">
          <a:xfrm>
            <a:off x="137160" y="1740077"/>
            <a:ext cx="5577840" cy="4583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5715000" y="1783080"/>
            <a:ext cx="3200400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b="1" dirty="0"/>
              <a:t>Lobulated nucleus +numerous cytoplasmic granules (</a:t>
            </a:r>
            <a:r>
              <a:rPr lang="en-US" sz="1600" b="1" dirty="0"/>
              <a:t>Alpha, Delta, Lambda )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b="1" dirty="0">
                <a:solidFill>
                  <a:srgbClr val="CC0099"/>
                </a:solidFill>
              </a:rPr>
              <a:t>Membranous demarcation lines around the granules  </a:t>
            </a:r>
            <a:r>
              <a:rPr lang="en-US" b="1" dirty="0">
                <a:solidFill>
                  <a:srgbClr val="FF0000"/>
                </a:solidFill>
                <a:cs typeface="Times New Roman" pitchFamily="18" charset="0"/>
              </a:rPr>
              <a:t>▼▼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Lines of cleavage.</a:t>
            </a:r>
          </a:p>
        </p:txBody>
      </p:sp>
    </p:spTree>
    <p:extLst>
      <p:ext uri="{BB962C8B-B14F-4D97-AF65-F5344CB8AC3E}">
        <p14:creationId xmlns:p14="http://schemas.microsoft.com/office/powerpoint/2010/main" val="2935178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895600" y="-152400"/>
            <a:ext cx="6019800" cy="1143000"/>
          </a:xfrm>
        </p:spPr>
        <p:txBody>
          <a:bodyPr/>
          <a:lstStyle/>
          <a:p>
            <a:pPr algn="r" eaLnBrk="1" hangingPunct="1"/>
            <a:r>
              <a:rPr lang="en-US" altLang="en-US" sz="3600" b="1">
                <a:solidFill>
                  <a:schemeClr val="tx1"/>
                </a:solidFill>
                <a:latin typeface="Arial Black" panose="020B0A04020102020204" pitchFamily="34" charset="0"/>
              </a:rPr>
              <a:t>Granulopoiesis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68263"/>
            <a:ext cx="8991600" cy="6637337"/>
          </a:xfrm>
        </p:spPr>
        <p:txBody>
          <a:bodyPr>
            <a:normAutofit lnSpcReduction="10000"/>
          </a:bodyPr>
          <a:lstStyle/>
          <a:p>
            <a:pPr algn="l" eaLnBrk="1" hangingPunct="1">
              <a:lnSpc>
                <a:spcPct val="90000"/>
              </a:lnSpc>
              <a:buFontTx/>
              <a:buNone/>
            </a:pPr>
            <a:r>
              <a:rPr lang="en-US" altLang="en-US" sz="2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1-UMC</a:t>
            </a:r>
          </a:p>
          <a:p>
            <a:pPr algn="l" eaLnBrk="1" hangingPunct="1">
              <a:lnSpc>
                <a:spcPct val="90000"/>
              </a:lnSpc>
              <a:buFontTx/>
              <a:buNone/>
            </a:pPr>
            <a:r>
              <a:rPr lang="en-US" altLang="en-US" sz="2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</a:t>
            </a:r>
            <a:r>
              <a:rPr lang="en-US" altLang="en-US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Pluripotential </a:t>
            </a:r>
            <a:r>
              <a:rPr lang="en-US" altLang="en-US" sz="20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hemopoietic</a:t>
            </a:r>
            <a:r>
              <a:rPr lang="en-US" altLang="en-US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l" eaLnBrk="1" hangingPunct="1">
              <a:lnSpc>
                <a:spcPct val="90000"/>
              </a:lnSpc>
              <a:buFontTx/>
              <a:buNone/>
            </a:pPr>
            <a:r>
              <a:rPr lang="en-US" altLang="en-US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stem cells </a:t>
            </a:r>
            <a:r>
              <a:rPr lang="en-US" altLang="en-US" sz="2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(hemocytoblasts)</a:t>
            </a:r>
          </a:p>
          <a:p>
            <a:pPr algn="l" eaLnBrk="1" hangingPunct="1">
              <a:lnSpc>
                <a:spcPct val="90000"/>
              </a:lnSpc>
              <a:buFontTx/>
              <a:buNone/>
            </a:pPr>
            <a:r>
              <a:rPr lang="en-US" altLang="en-US" sz="2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-Restricted granulocyte progenitor,</a:t>
            </a:r>
          </a:p>
          <a:p>
            <a:pPr algn="l" eaLnBrk="1" hangingPunct="1">
              <a:lnSpc>
                <a:spcPct val="90000"/>
              </a:lnSpc>
              <a:buFontTx/>
              <a:buNone/>
            </a:pPr>
            <a:r>
              <a:rPr lang="en-US" altLang="en-US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are called </a:t>
            </a:r>
          </a:p>
          <a:p>
            <a:pPr algn="l" rtl="0" eaLnBrk="1" hangingPunct="1">
              <a:lnSpc>
                <a:spcPct val="90000"/>
              </a:lnSpc>
              <a:buFontTx/>
              <a:buNone/>
            </a:pPr>
            <a:r>
              <a:rPr lang="en-US" altLang="en-US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(Colony-forming unit granulocytes </a:t>
            </a:r>
            <a:r>
              <a:rPr lang="en-US" altLang="en-US" sz="2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(CFU-G</a:t>
            </a:r>
            <a:r>
              <a:rPr lang="en-US" altLang="en-US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))</a:t>
            </a:r>
          </a:p>
          <a:p>
            <a:pPr algn="l" eaLnBrk="1" hangingPunct="1">
              <a:lnSpc>
                <a:spcPct val="90000"/>
              </a:lnSpc>
              <a:buFontTx/>
              <a:buNone/>
            </a:pPr>
            <a:r>
              <a:rPr lang="en-US" alt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4-Myeloblast</a:t>
            </a:r>
            <a:endParaRPr lang="en-US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1" hangingPunct="1">
              <a:lnSpc>
                <a:spcPct val="90000"/>
              </a:lnSpc>
              <a:buFontTx/>
              <a:buNone/>
            </a:pPr>
            <a:r>
              <a:rPr lang="en-US" alt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5-Promyelocyte :</a:t>
            </a:r>
            <a:r>
              <a:rPr lang="en-US" altLang="en-US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nonspecific granules)</a:t>
            </a:r>
          </a:p>
          <a:p>
            <a:pPr algn="l" eaLnBrk="1" hangingPunct="1">
              <a:buFontTx/>
              <a:buNone/>
            </a:pPr>
            <a:r>
              <a:rPr lang="en-US" alt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6-Myelocyte</a:t>
            </a:r>
            <a:r>
              <a:rPr lang="en-US" altLang="en-US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l" eaLnBrk="1" hangingPunct="1">
              <a:buFontTx/>
              <a:buNone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(specific granules N,E,B…..? )</a:t>
            </a:r>
          </a:p>
          <a:p>
            <a:pPr algn="l" eaLnBrk="1" hangingPunct="1">
              <a:buFontTx/>
              <a:buNone/>
            </a:pPr>
            <a:r>
              <a:rPr lang="en-US" alt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7-Metamyelocyte: </a:t>
            </a:r>
          </a:p>
          <a:p>
            <a:pPr algn="l" eaLnBrk="1" hangingPunct="1">
              <a:buFontTx/>
              <a:buNone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(specific granules N, E,B </a:t>
            </a:r>
          </a:p>
          <a:p>
            <a:pPr algn="l" rtl="0" eaLnBrk="1" hangingPunct="1">
              <a:buFontTx/>
              <a:buNone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indentation of nucleus)</a:t>
            </a:r>
          </a:p>
          <a:p>
            <a:pPr algn="l" eaLnBrk="1" hangingPunct="1">
              <a:lnSpc>
                <a:spcPct val="90000"/>
              </a:lnSpc>
              <a:buFontTx/>
              <a:buNone/>
            </a:pPr>
            <a:r>
              <a:rPr lang="en-US" alt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8-Band cell</a:t>
            </a:r>
            <a:endParaRPr lang="en-US" altLang="en-US" sz="2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1" hangingPunct="1">
              <a:lnSpc>
                <a:spcPct val="90000"/>
              </a:lnSpc>
              <a:buFontTx/>
              <a:buNone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Smaller cells ,curved band </a:t>
            </a:r>
          </a:p>
          <a:p>
            <a:pPr algn="l" eaLnBrk="1" hangingPunct="1">
              <a:lnSpc>
                <a:spcPct val="90000"/>
              </a:lnSpc>
              <a:buFontTx/>
              <a:buNone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nuclei ,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cannot divide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May be </a:t>
            </a:r>
          </a:p>
          <a:p>
            <a:pPr algn="l" eaLnBrk="1" hangingPunct="1">
              <a:lnSpc>
                <a:spcPct val="90000"/>
              </a:lnSpc>
              <a:buFontTx/>
              <a:buNone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present in peripheral blood.</a:t>
            </a:r>
          </a:p>
          <a:p>
            <a:pPr algn="l" eaLnBrk="1" hangingPunct="1">
              <a:lnSpc>
                <a:spcPct val="90000"/>
              </a:lnSpc>
              <a:buFontTx/>
              <a:buNone/>
            </a:pPr>
            <a:r>
              <a:rPr lang="en-US" alt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9-Mature cells: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(Neutrophils ,Eosinophils</a:t>
            </a:r>
          </a:p>
          <a:p>
            <a:pPr algn="l" eaLnBrk="1" hangingPunct="1">
              <a:lnSpc>
                <a:spcPct val="90000"/>
              </a:lnSpc>
              <a:buFontTx/>
              <a:buNone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Basophils )</a:t>
            </a:r>
          </a:p>
          <a:p>
            <a:pPr algn="l" eaLnBrk="1" hangingPunct="1">
              <a:lnSpc>
                <a:spcPct val="90000"/>
              </a:lnSpc>
              <a:buFontTx/>
              <a:buNone/>
            </a:pP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1" hangingPunct="1">
              <a:buFontTx/>
              <a:buNone/>
            </a:pPr>
            <a:r>
              <a:rPr lang="en-US" altLang="en-US" sz="2000" dirty="0"/>
              <a:t> </a:t>
            </a:r>
          </a:p>
          <a:p>
            <a:pPr algn="l" eaLnBrk="1" hangingPunct="1">
              <a:lnSpc>
                <a:spcPct val="90000"/>
              </a:lnSpc>
              <a:buFontTx/>
              <a:buNone/>
            </a:pPr>
            <a:endParaRPr lang="en-US" altLang="en-US" sz="2400" dirty="0"/>
          </a:p>
          <a:p>
            <a:pPr algn="l" eaLnBrk="1" hangingPunct="1">
              <a:lnSpc>
                <a:spcPct val="90000"/>
              </a:lnSpc>
              <a:buFontTx/>
              <a:buNone/>
            </a:pPr>
            <a:endParaRPr lang="en-US" altLang="en-US" sz="2800" dirty="0"/>
          </a:p>
        </p:txBody>
      </p:sp>
      <p:pic>
        <p:nvPicPr>
          <p:cNvPr id="3379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54" r="52351" b="9682"/>
          <a:stretch>
            <a:fillRect/>
          </a:stretch>
        </p:blipFill>
        <p:spPr bwMode="auto">
          <a:xfrm>
            <a:off x="5410200" y="1219200"/>
            <a:ext cx="35814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مستطيل 1"/>
          <p:cNvSpPr>
            <a:spLocks noChangeArrowheads="1"/>
          </p:cNvSpPr>
          <p:nvPr/>
        </p:nvSpPr>
        <p:spPr bwMode="auto">
          <a:xfrm>
            <a:off x="5410200" y="838200"/>
            <a:ext cx="3581400" cy="3810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Takes about 10-11 days </a:t>
            </a:r>
            <a:endParaRPr lang="ar-JO" altLang="en-US" sz="1800"/>
          </a:p>
        </p:txBody>
      </p:sp>
    </p:spTree>
    <p:extLst>
      <p:ext uri="{BB962C8B-B14F-4D97-AF65-F5344CB8AC3E}">
        <p14:creationId xmlns:p14="http://schemas.microsoft.com/office/powerpoint/2010/main" val="20030333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CC\Desktop\Morphological-characteristics-during-neutrophil-granulocytic-differentiation-Shown-are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990600"/>
            <a:ext cx="845820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27969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err="1"/>
              <a:t>subplasmalemmal</a:t>
            </a:r>
            <a:r>
              <a:rPr lang="en-US" sz="2800" dirty="0"/>
              <a:t>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cytoskeleton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( actin, </a:t>
            </a:r>
            <a:r>
              <a:rPr lang="en-US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spectrin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&amp; </a:t>
            </a:r>
            <a:r>
              <a:rPr lang="en-US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ankyrin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/>
              <a:t>responsible for the flexibility </a:t>
            </a:r>
            <a:r>
              <a:rPr lang="en-US" sz="2800" dirty="0">
                <a:latin typeface="Arial Black" pitchFamily="34" charset="0"/>
              </a:rPr>
              <a:t>of RBCs</a:t>
            </a:r>
            <a:r>
              <a:rPr lang="en-US" sz="2800" dirty="0"/>
              <a:t>.</a:t>
            </a:r>
            <a:br>
              <a:rPr lang="en-US" sz="2800" dirty="0"/>
            </a:br>
            <a:endParaRPr lang="ar-JO" sz="2800" dirty="0"/>
          </a:p>
        </p:txBody>
      </p:sp>
      <p:pic>
        <p:nvPicPr>
          <p:cNvPr id="4" name="Picture 6" descr="https://classconnection.s3.amazonaws.com/81/flashcards/741081/png/s1320518558488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98"/>
          <a:stretch>
            <a:fillRect/>
          </a:stretch>
        </p:blipFill>
        <p:spPr bwMode="auto">
          <a:xfrm>
            <a:off x="395536" y="1556792"/>
            <a:ext cx="8352928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53695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n w="38100">
                  <a:solidFill>
                    <a:srgbClr val="996633">
                      <a:lumMod val="40000"/>
                      <a:lumOff val="60000"/>
                    </a:srgb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Platelet</a:t>
            </a:r>
            <a:endParaRPr lang="ar-JO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 dirty="0"/>
          </a:p>
        </p:txBody>
      </p: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196260" y="1417638"/>
            <a:ext cx="8751480" cy="5255145"/>
            <a:chOff x="303" y="210"/>
            <a:chExt cx="5072" cy="3900"/>
          </a:xfrm>
        </p:grpSpPr>
        <p:pic>
          <p:nvPicPr>
            <p:cNvPr id="5" name="Picture 6" descr="normalRBC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03" y="210"/>
              <a:ext cx="5072" cy="39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6" name="Line 7"/>
            <p:cNvSpPr>
              <a:spLocks noChangeShapeType="1"/>
            </p:cNvSpPr>
            <p:nvPr/>
          </p:nvSpPr>
          <p:spPr bwMode="auto">
            <a:xfrm flipH="1">
              <a:off x="2644" y="391"/>
              <a:ext cx="195" cy="1059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7" name="Right Arrow 6"/>
          <p:cNvSpPr/>
          <p:nvPr/>
        </p:nvSpPr>
        <p:spPr>
          <a:xfrm>
            <a:off x="5334000" y="4876800"/>
            <a:ext cx="8382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2295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Arial Black" pitchFamily="34" charset="0"/>
              </a:rPr>
              <a:t>EM of</a:t>
            </a:r>
            <a:r>
              <a:rPr lang="en-US" sz="3600" b="1" dirty="0">
                <a:ln w="38100">
                  <a:solidFill>
                    <a:srgbClr val="996633">
                      <a:lumMod val="40000"/>
                      <a:lumOff val="60000"/>
                    </a:srgb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 Platelet</a:t>
            </a:r>
            <a:r>
              <a:rPr lang="en-US" sz="3600" dirty="0"/>
              <a:t>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668" y="1623218"/>
            <a:ext cx="7226663" cy="4525963"/>
          </a:xfrm>
        </p:spPr>
      </p:pic>
      <p:sp>
        <p:nvSpPr>
          <p:cNvPr id="3" name="Rectangle 2"/>
          <p:cNvSpPr/>
          <p:nvPr/>
        </p:nvSpPr>
        <p:spPr>
          <a:xfrm>
            <a:off x="2362200" y="1836420"/>
            <a:ext cx="12192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FFFF00"/>
                </a:solidFill>
              </a:rPr>
              <a:t>Hyalomere</a:t>
            </a:r>
            <a:r>
              <a:rPr lang="en-US" dirty="0"/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685800" y="3886200"/>
            <a:ext cx="1524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Granulomere </a:t>
            </a:r>
          </a:p>
        </p:txBody>
      </p:sp>
    </p:spTree>
    <p:extLst>
      <p:ext uri="{BB962C8B-B14F-4D97-AF65-F5344CB8AC3E}">
        <p14:creationId xmlns:p14="http://schemas.microsoft.com/office/powerpoint/2010/main" val="25512132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584176"/>
          </a:xfrm>
        </p:spPr>
        <p:txBody>
          <a:bodyPr>
            <a:normAutofit fontScale="90000"/>
          </a:bodyPr>
          <a:lstStyle/>
          <a:p>
            <a:pPr algn="l" rtl="0"/>
            <a:r>
              <a:rPr lang="en-US" altLang="en-US" sz="4000" b="1" dirty="0">
                <a:latin typeface="Arial Black" pitchFamily="34" charset="0"/>
                <a:cs typeface="Times New Roman" pitchFamily="18" charset="0"/>
              </a:rPr>
              <a:t>Neutrophils = </a:t>
            </a:r>
            <a:r>
              <a:rPr lang="en-US" altLang="en-US" sz="3100" b="1" dirty="0" err="1">
                <a:cs typeface="Times New Roman" pitchFamily="18" charset="0"/>
              </a:rPr>
              <a:t>polymorphonuclear</a:t>
            </a:r>
            <a:r>
              <a:rPr lang="en-US" altLang="en-US" sz="3100" b="1" dirty="0">
                <a:cs typeface="Times New Roman" pitchFamily="18" charset="0"/>
              </a:rPr>
              <a:t> leucocytes = Microphage = pus cell </a:t>
            </a:r>
            <a:r>
              <a:rPr lang="en-US" altLang="en-US" b="1" dirty="0">
                <a:cs typeface="Times New Roman" pitchFamily="18" charset="0"/>
              </a:rPr>
              <a:t> </a:t>
            </a:r>
            <a:br>
              <a:rPr lang="en-US" altLang="en-US" b="1" dirty="0">
                <a:cs typeface="Times New Roman" pitchFamily="18" charset="0"/>
              </a:rPr>
            </a:br>
            <a:endParaRPr lang="ar-JO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 dirty="0"/>
          </a:p>
        </p:txBody>
      </p:sp>
      <p:pic>
        <p:nvPicPr>
          <p:cNvPr id="5" name="Picture 2" descr="trom"/>
          <p:cNvPicPr>
            <a:picLocks noChangeAspect="1" noChangeArrowheads="1"/>
          </p:cNvPicPr>
          <p:nvPr/>
        </p:nvPicPr>
        <p:blipFill>
          <a:blip r:embed="rId2"/>
          <a:srcRect r="12494" b="31120"/>
          <a:stretch>
            <a:fillRect/>
          </a:stretch>
        </p:blipFill>
        <p:spPr bwMode="auto">
          <a:xfrm>
            <a:off x="160920" y="1628800"/>
            <a:ext cx="8515535" cy="482530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Right Arrow 3"/>
          <p:cNvSpPr/>
          <p:nvPr/>
        </p:nvSpPr>
        <p:spPr>
          <a:xfrm>
            <a:off x="3733800" y="4419600"/>
            <a:ext cx="1447800" cy="1524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115635" y="4191000"/>
            <a:ext cx="16002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Barr body </a:t>
            </a:r>
          </a:p>
        </p:txBody>
      </p:sp>
    </p:spTree>
    <p:extLst>
      <p:ext uri="{BB962C8B-B14F-4D97-AF65-F5344CB8AC3E}">
        <p14:creationId xmlns:p14="http://schemas.microsoft.com/office/powerpoint/2010/main" val="37350847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ln w="18000">
                  <a:solidFill>
                    <a:srgbClr val="00B0F0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itchFamily="34" charset="0"/>
              </a:rPr>
              <a:t>Eosinophils</a:t>
            </a:r>
            <a:endParaRPr lang="ar-JO" dirty="0"/>
          </a:p>
        </p:txBody>
      </p:sp>
      <p:pic>
        <p:nvPicPr>
          <p:cNvPr id="6" name="Picture 4" descr="basophil-01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lum bright="-6000" contrast="30000"/>
          </a:blip>
          <a:srcRect/>
          <a:stretch>
            <a:fillRect/>
          </a:stretch>
        </p:blipFill>
        <p:spPr bwMode="auto">
          <a:xfrm>
            <a:off x="4762500" y="1551248"/>
            <a:ext cx="4114800" cy="476361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7499628" y="5638800"/>
            <a:ext cx="14157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n w="18000">
                  <a:solidFill>
                    <a:schemeClr val="accent1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itchFamily="34" charset="0"/>
              </a:rPr>
              <a:t>Basophils</a:t>
            </a:r>
            <a:endParaRPr lang="en-US" dirty="0"/>
          </a:p>
        </p:txBody>
      </p:sp>
      <p:pic>
        <p:nvPicPr>
          <p:cNvPr id="7" name="Picture 4" descr="eosinophil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 t="21280"/>
          <a:stretch>
            <a:fillRect/>
          </a:stretch>
        </p:blipFill>
        <p:spPr bwMode="auto">
          <a:xfrm>
            <a:off x="228600" y="1551248"/>
            <a:ext cx="4343400" cy="4763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41342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0"/>
            <a:ext cx="8915400" cy="1143000"/>
          </a:xfrm>
        </p:spPr>
        <p:txBody>
          <a:bodyPr>
            <a:normAutofit/>
          </a:bodyPr>
          <a:lstStyle/>
          <a:p>
            <a:r>
              <a:rPr lang="en-US" b="1" dirty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lymphocyte</a:t>
            </a:r>
            <a:endParaRPr lang="ar-JO" dirty="0"/>
          </a:p>
        </p:txBody>
      </p:sp>
      <p:pic>
        <p:nvPicPr>
          <p:cNvPr id="4" name="Picture 2" descr="C:\Users\AL-YARMOUK\Desktop\Picture1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7920879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سهم للأسفل 4"/>
          <p:cNvSpPr/>
          <p:nvPr/>
        </p:nvSpPr>
        <p:spPr>
          <a:xfrm>
            <a:off x="4283968" y="1916832"/>
            <a:ext cx="288032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6" name="سهم للأسفل 5"/>
          <p:cNvSpPr/>
          <p:nvPr/>
        </p:nvSpPr>
        <p:spPr>
          <a:xfrm>
            <a:off x="5980896" y="4221088"/>
            <a:ext cx="288032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4394294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n w="38100">
                  <a:solidFill>
                    <a:srgbClr val="00206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Monocyte</a:t>
            </a:r>
            <a:endParaRPr lang="ar-JO" dirty="0"/>
          </a:p>
        </p:txBody>
      </p:sp>
      <p:pic>
        <p:nvPicPr>
          <p:cNvPr id="4" name="Picture 2" descr="http://education.vetmed.vt.edu/Curriculum/VM8054/Labs/Lab6/IMAGES/MONOCYTE%20IN%20SMEAR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8352928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سهم للأسفل 4"/>
          <p:cNvSpPr/>
          <p:nvPr/>
        </p:nvSpPr>
        <p:spPr>
          <a:xfrm>
            <a:off x="3707904" y="2411564"/>
            <a:ext cx="216024" cy="9454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9361877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 err="1">
                <a:ln w="18000">
                  <a:solidFill>
                    <a:srgbClr val="00B0F0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itchFamily="34" charset="0"/>
              </a:rPr>
              <a:t>Eosinophils</a:t>
            </a:r>
            <a:endParaRPr lang="ar-JO" dirty="0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881185" y="1761441"/>
            <a:ext cx="4041775" cy="639762"/>
          </a:xfrm>
        </p:spPr>
        <p:txBody>
          <a:bodyPr/>
          <a:lstStyle/>
          <a:p>
            <a:pPr algn="l" rtl="0"/>
            <a:r>
              <a:rPr lang="en-US" altLang="en-US" dirty="0">
                <a:latin typeface="Arial Black" pitchFamily="34" charset="0"/>
                <a:cs typeface="Times New Roman" pitchFamily="18" charset="0"/>
              </a:rPr>
              <a:t>Neutrophils</a:t>
            </a:r>
            <a:endParaRPr lang="ar-JO" dirty="0"/>
          </a:p>
        </p:txBody>
      </p:sp>
      <p:pic>
        <p:nvPicPr>
          <p:cNvPr id="7" name="Picture 3" descr="C:\WINDOWS\TEMP\~AUT0005.bmp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420888"/>
            <a:ext cx="4392488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C:\WINDOWS\TEMP\~AUT0008.bmp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84"/>
          <a:stretch>
            <a:fillRect/>
          </a:stretch>
        </p:blipFill>
        <p:spPr bwMode="auto">
          <a:xfrm>
            <a:off x="179512" y="2420888"/>
            <a:ext cx="4104456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58871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A1E8E06EC6444FAFC969E2A8D1A55E" ma:contentTypeVersion="4" ma:contentTypeDescription="Create a new document." ma:contentTypeScope="" ma:versionID="f5dea1a68b0326f63c2e530132a118ad">
  <xsd:schema xmlns:xsd="http://www.w3.org/2001/XMLSchema" xmlns:xs="http://www.w3.org/2001/XMLSchema" xmlns:p="http://schemas.microsoft.com/office/2006/metadata/properties" xmlns:ns2="3ae45523-5a85-45e7-8008-accd3c84eec0" targetNamespace="http://schemas.microsoft.com/office/2006/metadata/properties" ma:root="true" ma:fieldsID="363deaca5050fa10968f66489b46302e" ns2:_="">
    <xsd:import namespace="3ae45523-5a85-45e7-8008-accd3c84eec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e45523-5a85-45e7-8008-accd3c84ee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AEA398D-E5D6-4F7E-B5B2-75203226D2A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109B36C-A955-4730-A86E-E325E150C022}">
  <ds:schemaRefs>
    <ds:schemaRef ds:uri="http://schemas.microsoft.com/office/2006/documentManagement/types"/>
    <ds:schemaRef ds:uri="http://purl.org/dc/elements/1.1/"/>
    <ds:schemaRef ds:uri="http://purl.org/dc/dcmitype/"/>
    <ds:schemaRef ds:uri="3ae45523-5a85-45e7-8008-accd3c84eec0"/>
    <ds:schemaRef ds:uri="http://purl.org/dc/terms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E626BCF-5567-47E7-B6A5-2AF9EDC993D5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3ae45523-5a85-45e7-8008-accd3c84eec0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434</TotalTime>
  <Words>296</Words>
  <Application>Microsoft Office PowerPoint</Application>
  <PresentationFormat>عرض على الشاشة (3:4)‏</PresentationFormat>
  <Paragraphs>62</Paragraphs>
  <Slides>18</Slides>
  <Notes>1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18</vt:i4>
      </vt:variant>
    </vt:vector>
  </HeadingPairs>
  <TitlesOfParts>
    <vt:vector size="19" baseType="lpstr">
      <vt:lpstr>2_Office Theme</vt:lpstr>
      <vt:lpstr>RBCs </vt:lpstr>
      <vt:lpstr>subplasmalemmal cytoskeleton  ( actin, spectrin &amp; ankyrin) responsible for the flexibility of RBCs. </vt:lpstr>
      <vt:lpstr>Platelet</vt:lpstr>
      <vt:lpstr>EM of Platelet </vt:lpstr>
      <vt:lpstr>Neutrophils = polymorphonuclear leucocytes = Microphage = pus cell   </vt:lpstr>
      <vt:lpstr>Eosinophils</vt:lpstr>
      <vt:lpstr>lymphocyte</vt:lpstr>
      <vt:lpstr>Monocyte</vt:lpstr>
      <vt:lpstr>عرض تقديمي في PowerPoint</vt:lpstr>
      <vt:lpstr>عرض تقديمي في PowerPoint</vt:lpstr>
      <vt:lpstr>Bone marrow </vt:lpstr>
      <vt:lpstr>Prenatal hematopoiesis </vt:lpstr>
      <vt:lpstr>Erythropoiesis</vt:lpstr>
      <vt:lpstr>عرض تقديمي في PowerPoint</vt:lpstr>
      <vt:lpstr>THROMBOPOIESIS</vt:lpstr>
      <vt:lpstr>Megakaryocyte</vt:lpstr>
      <vt:lpstr>Granulopoiesis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Mutah</dc:creator>
  <cp:lastModifiedBy>MCC</cp:lastModifiedBy>
  <cp:revision>104</cp:revision>
  <dcterms:created xsi:type="dcterms:W3CDTF">2006-08-16T00:00:00Z</dcterms:created>
  <dcterms:modified xsi:type="dcterms:W3CDTF">2023-04-04T00:28:46Z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0x01010081A1E8E06EC6444FAFC969E2A8D1A55E</vt:lpwstr>
  </property>
</Properties>
</file>