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67EF-9CEA-4C1E-99DE-F59781D3CFE3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42ACF-103D-44FA-ACAD-D62871963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4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1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PAMP, </a:t>
            </a:r>
            <a:r>
              <a:rPr lang="en-US" dirty="0" err="1"/>
              <a:t>pathogenassociated</a:t>
            </a:r>
            <a:r>
              <a:rPr lang="en-US" dirty="0"/>
              <a:t> molecular pattern.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1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Gluconeogenesis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metabolic pathway that results in the generation of glucose from certain non-carbohydrate carbon substrates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065" y="964616"/>
            <a:ext cx="8825658" cy="2677648"/>
          </a:xfrm>
        </p:spPr>
        <p:txBody>
          <a:bodyPr/>
          <a:lstStyle/>
          <a:p>
            <a:pPr algn="ctr"/>
            <a:r>
              <a:rPr lang="en-US" dirty="0"/>
              <a:t>SHOCK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/>
              <a:t>Eman Kreishan, M.D.</a:t>
            </a:r>
          </a:p>
          <a:p>
            <a:pPr algn="r"/>
            <a:r>
              <a:rPr lang="en-US" sz="2000" dirty="0"/>
              <a:t>28-12-2022.</a:t>
            </a:r>
          </a:p>
        </p:txBody>
      </p:sp>
    </p:spTree>
    <p:extLst>
      <p:ext uri="{BB962C8B-B14F-4D97-AF65-F5344CB8AC3E}">
        <p14:creationId xmlns:p14="http://schemas.microsoft.com/office/powerpoint/2010/main" val="369118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574591" cy="706964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hyperinflammatory</a:t>
            </a:r>
            <a:r>
              <a:rPr lang="en-US" sz="2800" dirty="0"/>
              <a:t> state, triggers </a:t>
            </a:r>
            <a:r>
              <a:rPr lang="en-US" sz="2800" dirty="0" err="1"/>
              <a:t>counterregulatory</a:t>
            </a:r>
            <a:r>
              <a:rPr lang="en-US" sz="2800" dirty="0"/>
              <a:t> immunosuppressive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0234"/>
            <a:ext cx="8982274" cy="3749566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As a result, septic patients may range between </a:t>
            </a:r>
            <a:r>
              <a:rPr lang="en-US" dirty="0" err="1"/>
              <a:t>hyperinflammatory</a:t>
            </a:r>
            <a:r>
              <a:rPr lang="en-US" dirty="0"/>
              <a:t> and immunosuppressed states during their clinical course.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mechanisms for the immune suppression include: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shift from </a:t>
            </a:r>
            <a:r>
              <a:rPr lang="en-US" dirty="0" err="1"/>
              <a:t>proinflammatory</a:t>
            </a:r>
            <a:r>
              <a:rPr lang="en-US" dirty="0"/>
              <a:t> (TH1) to anti-inflammatory (TH2).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production of anti-inflammatory mediators (e.g., soluble TNF receptor, IL-1 receptor antagonist, and IL-10).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lymphocyte apoptosis</a:t>
            </a:r>
          </a:p>
        </p:txBody>
      </p:sp>
    </p:spTree>
    <p:extLst>
      <p:ext uri="{BB962C8B-B14F-4D97-AF65-F5344CB8AC3E}">
        <p14:creationId xmlns:p14="http://schemas.microsoft.com/office/powerpoint/2010/main" val="310510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8" y="2301765"/>
            <a:ext cx="9569669" cy="372066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2. • Endothelial activation and injury: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Cytokines loosen endothelial cell tight junctions, making vessels leaky and resulting in the accumulation of protein-rich edema fluid throughout the body.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Activated endothelium also upregulates production of nitric oxide (NO) ,C3a, C5a, and PAF, which may contribute to vascular smooth muscle relaxation and systemic hypotension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3. Induction of a procoagulant state:</a:t>
            </a:r>
          </a:p>
        </p:txBody>
      </p:sp>
    </p:spTree>
    <p:extLst>
      <p:ext uri="{BB962C8B-B14F-4D97-AF65-F5344CB8AC3E}">
        <p14:creationId xmlns:p14="http://schemas.microsoft.com/office/powerpoint/2010/main" val="361321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Metabolic abnormalities: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Septic patients exhibit insulin resistance and hyperglycemia.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TNF and IL-1, glucagon, growth hormone, glucocorticoids, and </a:t>
            </a:r>
            <a:r>
              <a:rPr lang="en-US" dirty="0" err="1"/>
              <a:t>catecholamines</a:t>
            </a:r>
            <a:r>
              <a:rPr lang="en-US" dirty="0"/>
              <a:t> all drive gluconeogenesis.*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5.Organ dysfunction:</a:t>
            </a:r>
          </a:p>
          <a:p>
            <a:r>
              <a:rPr lang="en-US" dirty="0"/>
              <a:t> Systemic hypotension, interstitial edema, and small vessel thrombosis all decrease the delivery of oxygen and nutrients to the tissues.</a:t>
            </a:r>
          </a:p>
        </p:txBody>
      </p:sp>
    </p:spTree>
    <p:extLst>
      <p:ext uri="{BB962C8B-B14F-4D97-AF65-F5344CB8AC3E}">
        <p14:creationId xmlns:p14="http://schemas.microsoft.com/office/powerpoint/2010/main" val="288177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338" y="2333297"/>
            <a:ext cx="9585434" cy="4524703"/>
          </a:xfrm>
        </p:spPr>
        <p:txBody>
          <a:bodyPr>
            <a:normAutofit/>
          </a:bodyPr>
          <a:lstStyle/>
          <a:p>
            <a:r>
              <a:rPr lang="en-US" dirty="0"/>
              <a:t>1.An initial </a:t>
            </a:r>
            <a:r>
              <a:rPr lang="en-US" dirty="0" err="1"/>
              <a:t>nonprogressive</a:t>
            </a:r>
            <a:r>
              <a:rPr lang="en-US" dirty="0"/>
              <a:t> stage: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during which reflex compensatory mechanisms are activated and vital organ perfusion is maintained.</a:t>
            </a:r>
          </a:p>
          <a:p>
            <a:endParaRPr lang="en-US" dirty="0"/>
          </a:p>
          <a:p>
            <a:r>
              <a:rPr lang="en-US" dirty="0"/>
              <a:t>2. A progressive stage 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characterized by tissue </a:t>
            </a:r>
            <a:r>
              <a:rPr lang="en-US" dirty="0" err="1"/>
              <a:t>hypoperfusion</a:t>
            </a:r>
            <a:r>
              <a:rPr lang="en-US" dirty="0"/>
              <a:t> and onset of worsening circulatory and metabolic derangement, including acidosis.</a:t>
            </a:r>
          </a:p>
          <a:p>
            <a:endParaRPr lang="en-US" dirty="0"/>
          </a:p>
          <a:p>
            <a:r>
              <a:rPr lang="en-US" dirty="0"/>
              <a:t>3. An irreversible stage 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 which cellular and tissue injury is so severe that even if the hemodynamic defects are corrected, survival is not possible.</a:t>
            </a:r>
          </a:p>
        </p:txBody>
      </p:sp>
    </p:spTree>
    <p:extLst>
      <p:ext uri="{BB962C8B-B14F-4D97-AF65-F5344CB8AC3E}">
        <p14:creationId xmlns:p14="http://schemas.microsoft.com/office/powerpoint/2010/main" val="363126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The cellular and tissue effects of shock are: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 those of hypoxic injury and are caused by a combination of </a:t>
            </a:r>
            <a:r>
              <a:rPr lang="en-US" sz="2800" dirty="0" err="1"/>
              <a:t>hypoperfusion</a:t>
            </a:r>
            <a:r>
              <a:rPr lang="en-US" sz="2800" dirty="0"/>
              <a:t> and microvascular thrombosis. </a:t>
            </a:r>
          </a:p>
        </p:txBody>
      </p:sp>
    </p:spTree>
    <p:extLst>
      <p:ext uri="{BB962C8B-B14F-4D97-AF65-F5344CB8AC3E}">
        <p14:creationId xmlns:p14="http://schemas.microsoft.com/office/powerpoint/2010/main" val="31075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338108" cy="3954955"/>
          </a:xfrm>
        </p:spPr>
        <p:txBody>
          <a:bodyPr/>
          <a:lstStyle/>
          <a:p>
            <a:r>
              <a:rPr lang="en-US" dirty="0"/>
              <a:t>The primary threat to life is the underlying initiating event.</a:t>
            </a:r>
          </a:p>
          <a:p>
            <a:r>
              <a:rPr lang="en-US" dirty="0"/>
              <a:t>Hypotension.</a:t>
            </a:r>
          </a:p>
          <a:p>
            <a:r>
              <a:rPr lang="en-US" dirty="0"/>
              <a:t>a weak rapid pulse.</a:t>
            </a:r>
          </a:p>
          <a:p>
            <a:r>
              <a:rPr lang="en-US" dirty="0" err="1"/>
              <a:t>tachypnea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dirty="0"/>
              <a:t>If patients survive the initial period, worsening renal function can provoke a phase dominated by 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progressive </a:t>
            </a:r>
            <a:r>
              <a:rPr lang="en-US" dirty="0" err="1"/>
              <a:t>oliguria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Acidosis.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electrolyte imbalances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Shock is a state in which diminished </a:t>
            </a:r>
            <a:r>
              <a:rPr lang="en-US" sz="2400" u="sng" dirty="0"/>
              <a:t>cardiac output </a:t>
            </a:r>
            <a:r>
              <a:rPr lang="en-US" sz="2400" dirty="0"/>
              <a:t>or reduced effective </a:t>
            </a:r>
            <a:r>
              <a:rPr lang="en-US" sz="2400" u="sng" dirty="0"/>
              <a:t>circulating blood </a:t>
            </a:r>
            <a:r>
              <a:rPr lang="en-US" sz="2400" dirty="0"/>
              <a:t>volume impairs tissue perfusion and leads to cellular hypoxia</a:t>
            </a:r>
          </a:p>
        </p:txBody>
      </p:sp>
    </p:spTree>
    <p:extLst>
      <p:ext uri="{BB962C8B-B14F-4D97-AF65-F5344CB8AC3E}">
        <p14:creationId xmlns:p14="http://schemas.microsoft.com/office/powerpoint/2010/main" val="109297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Major Types of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Cardiogenic shock 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results from low cardiac output as a result of myocardial pump failure.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 It may be caused by:</a:t>
            </a:r>
          </a:p>
          <a:p>
            <a:r>
              <a:rPr lang="en-US" dirty="0"/>
              <a:t> myocardial damage (infarction).</a:t>
            </a:r>
          </a:p>
          <a:p>
            <a:r>
              <a:rPr lang="en-US" dirty="0"/>
              <a:t> ventricular arrhythmias.</a:t>
            </a:r>
          </a:p>
          <a:p>
            <a:r>
              <a:rPr lang="en-US" dirty="0"/>
              <a:t> extrinsic compression (cardiac tamponade).</a:t>
            </a:r>
          </a:p>
          <a:p>
            <a:r>
              <a:rPr lang="en-US" dirty="0"/>
              <a:t> outflow obstruction (e.g., pulmonary embolism).</a:t>
            </a:r>
          </a:p>
        </p:txBody>
      </p:sp>
    </p:spTree>
    <p:extLst>
      <p:ext uri="{BB962C8B-B14F-4D97-AF65-F5344CB8AC3E}">
        <p14:creationId xmlns:p14="http://schemas.microsoft.com/office/powerpoint/2010/main" val="140395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1049" y="5761223"/>
            <a:ext cx="7835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cardiac </a:t>
            </a:r>
            <a:r>
              <a:rPr lang="en-US" dirty="0" err="1"/>
              <a:t>tamponade</a:t>
            </a:r>
            <a:r>
              <a:rPr lang="en-US" dirty="0"/>
              <a:t>: fluid or blood builds up between the heart and the  pericardium.</a:t>
            </a:r>
          </a:p>
        </p:txBody>
      </p:sp>
      <p:pic>
        <p:nvPicPr>
          <p:cNvPr id="1026" name="Picture 2" descr="Cardiac tamponade: Definition, causes, symptoms, and trea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9610" y="472966"/>
            <a:ext cx="5336021" cy="4918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4" y="2370859"/>
            <a:ext cx="9970435" cy="39358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2. Hypovolemic shock: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results from low cardiac output due to loss of blood or plasma volume (e.g., resulting from hemorrhage or fluid loss from severe burns).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3.</a:t>
            </a:r>
            <a:r>
              <a:rPr lang="en-US" dirty="0"/>
              <a:t> </a:t>
            </a:r>
            <a:r>
              <a:rPr lang="en-US" dirty="0" err="1"/>
              <a:t>Neurogenic</a:t>
            </a:r>
            <a:r>
              <a:rPr lang="en-US" dirty="0"/>
              <a:t> shock: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result from a loss of vascular tone.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4.</a:t>
            </a:r>
            <a:r>
              <a:rPr lang="en-US" dirty="0"/>
              <a:t> Anaphylactic shock: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results from systemic vasodilation and increased vascular permeability that is triggered by an immunoglobulin E–mediated hypersensitivity reaction.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0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Septic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326" y="3441700"/>
            <a:ext cx="8825659" cy="3416300"/>
          </a:xfrm>
        </p:spPr>
        <p:txBody>
          <a:bodyPr/>
          <a:lstStyle/>
          <a:p>
            <a:r>
              <a:rPr lang="en-US" dirty="0"/>
              <a:t>Caused by  massive outpouring of inflammatory mediators from innate and adaptive immune cells that produce: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arterial vasodilation.         </a:t>
            </a:r>
          </a:p>
          <a:p>
            <a:r>
              <a:rPr lang="en-US" dirty="0"/>
              <a:t> vascular leakage.</a:t>
            </a:r>
          </a:p>
          <a:p>
            <a:r>
              <a:rPr lang="en-US" dirty="0"/>
              <a:t>venous blood pooling.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200525" y="4873296"/>
            <a:ext cx="1171575" cy="9620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72100" y="4981247"/>
            <a:ext cx="1640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 TO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9485" y="4665239"/>
            <a:ext cx="3183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tissue </a:t>
            </a:r>
            <a:r>
              <a:rPr lang="en-US" dirty="0" err="1"/>
              <a:t>hypoperfusion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cellular hypoxia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metabolic derangements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8407" y="1969028"/>
            <a:ext cx="85702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life-threatening organ dysfunction due to </a:t>
            </a:r>
            <a:r>
              <a:rPr lang="en-US" dirty="0" err="1"/>
              <a:t>dysregulated</a:t>
            </a:r>
            <a:r>
              <a:rPr lang="en-US" dirty="0"/>
              <a:t> host response to infection, and organ dysfunction.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5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817" t="20253" r="29272" b="56962"/>
          <a:stretch/>
        </p:blipFill>
        <p:spPr>
          <a:xfrm>
            <a:off x="331076" y="1546019"/>
            <a:ext cx="11609421" cy="34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8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677" t="31561" r="26709" b="17975"/>
          <a:stretch/>
        </p:blipFill>
        <p:spPr>
          <a:xfrm>
            <a:off x="1250066" y="428262"/>
            <a:ext cx="8958805" cy="54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8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 of Septic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Inflammatory and counterinflammatory responses: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microbial cell wall constituents engage receptors , </a:t>
            </a:r>
            <a:r>
              <a:rPr lang="en-US" dirty="0" err="1"/>
              <a:t>e.g</a:t>
            </a:r>
            <a:r>
              <a:rPr lang="en-US" dirty="0"/>
              <a:t>: (TLRs).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innate immune cells produce numerous cytokines, including TNF, IL-1, IFN-</a:t>
            </a:r>
            <a:r>
              <a:rPr lang="el-GR" dirty="0"/>
              <a:t>γ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complement cascade is also activated by microbial components resulting in the production of </a:t>
            </a:r>
            <a:r>
              <a:rPr lang="en-US" dirty="0" err="1"/>
              <a:t>anaphylotoxins</a:t>
            </a:r>
            <a:r>
              <a:rPr lang="en-US" dirty="0"/>
              <a:t> (C3a, C5a).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microbial components can activate coagulation directly through factor XII and indirectly through altered endothelial function.</a:t>
            </a:r>
          </a:p>
        </p:txBody>
      </p:sp>
    </p:spTree>
    <p:extLst>
      <p:ext uri="{BB962C8B-B14F-4D97-AF65-F5344CB8AC3E}">
        <p14:creationId xmlns:p14="http://schemas.microsoft.com/office/powerpoint/2010/main" val="695255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150</TotalTime>
  <Words>670</Words>
  <Application>Microsoft Office PowerPoint</Application>
  <PresentationFormat>شاشة عريضة</PresentationFormat>
  <Paragraphs>97</Paragraphs>
  <Slides>15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Ion Boardroom</vt:lpstr>
      <vt:lpstr>SHOCK</vt:lpstr>
      <vt:lpstr>SHOCK</vt:lpstr>
      <vt:lpstr>Three Major Types of Shock</vt:lpstr>
      <vt:lpstr>عرض تقديمي في PowerPoint</vt:lpstr>
      <vt:lpstr>عرض تقديمي في PowerPoint</vt:lpstr>
      <vt:lpstr>5. Septic shock</vt:lpstr>
      <vt:lpstr>عرض تقديمي في PowerPoint</vt:lpstr>
      <vt:lpstr>عرض تقديمي في PowerPoint</vt:lpstr>
      <vt:lpstr>Pathogenesis of Septic Shock</vt:lpstr>
      <vt:lpstr>The hyperinflammatory state, triggers counterregulatory immunosuppressive mechanisms</vt:lpstr>
      <vt:lpstr>عرض تقديمي في PowerPoint</vt:lpstr>
      <vt:lpstr>عرض تقديمي في PowerPoint</vt:lpstr>
      <vt:lpstr>Stages of Shock</vt:lpstr>
      <vt:lpstr>عرض تقديمي في PowerPoint</vt:lpstr>
      <vt:lpstr>Clinical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</dc:title>
  <dc:creator>Windows User</dc:creator>
  <cp:lastModifiedBy>Qutaipa Borgol</cp:lastModifiedBy>
  <cp:revision>14</cp:revision>
  <dcterms:created xsi:type="dcterms:W3CDTF">2021-12-13T08:15:51Z</dcterms:created>
  <dcterms:modified xsi:type="dcterms:W3CDTF">2022-12-28T06:45:10Z</dcterms:modified>
</cp:coreProperties>
</file>