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41.jpg" ContentType="image/jpg"/>
  <Override PartName="/ppt/media/image142.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456"/>
  </p:notesMasterIdLst>
  <p:sldIdLst>
    <p:sldId id="834" r:id="rId2"/>
    <p:sldId id="860" r:id="rId3"/>
    <p:sldId id="850" r:id="rId4"/>
    <p:sldId id="256" r:id="rId5"/>
    <p:sldId id="257" r:id="rId6"/>
    <p:sldId id="269" r:id="rId7"/>
    <p:sldId id="270" r:id="rId8"/>
    <p:sldId id="271" r:id="rId9"/>
    <p:sldId id="272" r:id="rId10"/>
    <p:sldId id="273" r:id="rId11"/>
    <p:sldId id="274" r:id="rId12"/>
    <p:sldId id="266" r:id="rId13"/>
    <p:sldId id="355" r:id="rId14"/>
    <p:sldId id="357" r:id="rId15"/>
    <p:sldId id="260" r:id="rId16"/>
    <p:sldId id="261" r:id="rId17"/>
    <p:sldId id="258" r:id="rId18"/>
    <p:sldId id="259" r:id="rId19"/>
    <p:sldId id="358" r:id="rId20"/>
    <p:sldId id="359" r:id="rId21"/>
    <p:sldId id="579" r:id="rId22"/>
    <p:sldId id="580" r:id="rId23"/>
    <p:sldId id="536" r:id="rId24"/>
    <p:sldId id="535" r:id="rId25"/>
    <p:sldId id="299" r:id="rId26"/>
    <p:sldId id="537" r:id="rId27"/>
    <p:sldId id="314" r:id="rId28"/>
    <p:sldId id="538" r:id="rId29"/>
    <p:sldId id="394" r:id="rId30"/>
    <p:sldId id="395" r:id="rId31"/>
    <p:sldId id="400" r:id="rId32"/>
    <p:sldId id="581" r:id="rId33"/>
    <p:sldId id="420" r:id="rId34"/>
    <p:sldId id="263" r:id="rId35"/>
    <p:sldId id="262" r:id="rId36"/>
    <p:sldId id="264" r:id="rId37"/>
    <p:sldId id="539" r:id="rId38"/>
    <p:sldId id="541" r:id="rId39"/>
    <p:sldId id="545" r:id="rId40"/>
    <p:sldId id="546" r:id="rId41"/>
    <p:sldId id="548" r:id="rId42"/>
    <p:sldId id="549" r:id="rId43"/>
    <p:sldId id="550" r:id="rId44"/>
    <p:sldId id="551" r:id="rId45"/>
    <p:sldId id="557" r:id="rId46"/>
    <p:sldId id="560" r:id="rId47"/>
    <p:sldId id="561" r:id="rId48"/>
    <p:sldId id="582" r:id="rId49"/>
    <p:sldId id="583" r:id="rId50"/>
    <p:sldId id="584" r:id="rId51"/>
    <p:sldId id="585" r:id="rId52"/>
    <p:sldId id="586" r:id="rId53"/>
    <p:sldId id="587" r:id="rId54"/>
    <p:sldId id="588" r:id="rId55"/>
    <p:sldId id="742" r:id="rId56"/>
    <p:sldId id="851" r:id="rId57"/>
    <p:sldId id="750" r:id="rId58"/>
    <p:sldId id="751" r:id="rId59"/>
    <p:sldId id="752" r:id="rId60"/>
    <p:sldId id="753" r:id="rId61"/>
    <p:sldId id="754" r:id="rId62"/>
    <p:sldId id="755" r:id="rId63"/>
    <p:sldId id="449" r:id="rId64"/>
    <p:sldId id="756" r:id="rId65"/>
    <p:sldId id="757" r:id="rId66"/>
    <p:sldId id="758" r:id="rId67"/>
    <p:sldId id="759" r:id="rId68"/>
    <p:sldId id="760" r:id="rId69"/>
    <p:sldId id="761" r:id="rId70"/>
    <p:sldId id="762" r:id="rId71"/>
    <p:sldId id="763" r:id="rId72"/>
    <p:sldId id="764" r:id="rId73"/>
    <p:sldId id="459" r:id="rId74"/>
    <p:sldId id="460" r:id="rId75"/>
    <p:sldId id="765" r:id="rId76"/>
    <p:sldId id="297" r:id="rId77"/>
    <p:sldId id="766" r:id="rId78"/>
    <p:sldId id="767" r:id="rId79"/>
    <p:sldId id="768" r:id="rId80"/>
    <p:sldId id="769" r:id="rId81"/>
    <p:sldId id="770" r:id="rId82"/>
    <p:sldId id="771" r:id="rId83"/>
    <p:sldId id="772" r:id="rId84"/>
    <p:sldId id="773" r:id="rId85"/>
    <p:sldId id="774" r:id="rId86"/>
    <p:sldId id="775" r:id="rId87"/>
    <p:sldId id="776" r:id="rId88"/>
    <p:sldId id="302" r:id="rId89"/>
    <p:sldId id="777" r:id="rId90"/>
    <p:sldId id="778" r:id="rId91"/>
    <p:sldId id="779" r:id="rId92"/>
    <p:sldId id="313" r:id="rId93"/>
    <p:sldId id="780" r:id="rId94"/>
    <p:sldId id="339" r:id="rId95"/>
    <p:sldId id="781" r:id="rId96"/>
    <p:sldId id="782" r:id="rId97"/>
    <p:sldId id="336" r:id="rId98"/>
    <p:sldId id="783" r:id="rId99"/>
    <p:sldId id="317" r:id="rId100"/>
    <p:sldId id="784" r:id="rId101"/>
    <p:sldId id="785" r:id="rId102"/>
    <p:sldId id="852" r:id="rId103"/>
    <p:sldId id="786" r:id="rId104"/>
    <p:sldId id="356" r:id="rId105"/>
    <p:sldId id="787" r:id="rId106"/>
    <p:sldId id="788" r:id="rId107"/>
    <p:sldId id="789" r:id="rId108"/>
    <p:sldId id="790" r:id="rId109"/>
    <p:sldId id="430" r:id="rId110"/>
    <p:sldId id="791" r:id="rId111"/>
    <p:sldId id="792" r:id="rId112"/>
    <p:sldId id="793" r:id="rId113"/>
    <p:sldId id="794" r:id="rId114"/>
    <p:sldId id="367" r:id="rId115"/>
    <p:sldId id="795" r:id="rId116"/>
    <p:sldId id="796" r:id="rId117"/>
    <p:sldId id="797" r:id="rId118"/>
    <p:sldId id="798" r:id="rId119"/>
    <p:sldId id="799" r:id="rId120"/>
    <p:sldId id="438" r:id="rId121"/>
    <p:sldId id="800" r:id="rId122"/>
    <p:sldId id="446" r:id="rId123"/>
    <p:sldId id="801" r:id="rId124"/>
    <p:sldId id="802" r:id="rId125"/>
    <p:sldId id="803" r:id="rId126"/>
    <p:sldId id="804" r:id="rId127"/>
    <p:sldId id="805" r:id="rId128"/>
    <p:sldId id="806" r:id="rId129"/>
    <p:sldId id="807" r:id="rId130"/>
    <p:sldId id="833" r:id="rId131"/>
    <p:sldId id="444" r:id="rId132"/>
    <p:sldId id="340" r:id="rId133"/>
    <p:sldId id="441" r:id="rId134"/>
    <p:sldId id="341" r:id="rId135"/>
    <p:sldId id="342" r:id="rId136"/>
    <p:sldId id="343" r:id="rId137"/>
    <p:sldId id="808" r:id="rId138"/>
    <p:sldId id="809" r:id="rId139"/>
    <p:sldId id="346" r:id="rId140"/>
    <p:sldId id="347" r:id="rId141"/>
    <p:sldId id="461" r:id="rId142"/>
    <p:sldId id="462" r:id="rId143"/>
    <p:sldId id="463" r:id="rId144"/>
    <p:sldId id="453" r:id="rId145"/>
    <p:sldId id="464" r:id="rId146"/>
    <p:sldId id="465" r:id="rId147"/>
    <p:sldId id="442" r:id="rId148"/>
    <p:sldId id="445" r:id="rId149"/>
    <p:sldId id="448" r:id="rId150"/>
    <p:sldId id="447" r:id="rId151"/>
    <p:sldId id="450" r:id="rId152"/>
    <p:sldId id="455" r:id="rId153"/>
    <p:sldId id="452" r:id="rId154"/>
    <p:sldId id="454" r:id="rId155"/>
    <p:sldId id="456" r:id="rId156"/>
    <p:sldId id="457" r:id="rId157"/>
    <p:sldId id="458" r:id="rId158"/>
    <p:sldId id="853" r:id="rId159"/>
    <p:sldId id="563" r:id="rId160"/>
    <p:sldId id="567" r:id="rId161"/>
    <p:sldId id="276" r:id="rId162"/>
    <p:sldId id="277" r:id="rId163"/>
    <p:sldId id="278" r:id="rId164"/>
    <p:sldId id="279" r:id="rId165"/>
    <p:sldId id="280" r:id="rId166"/>
    <p:sldId id="281" r:id="rId167"/>
    <p:sldId id="282" r:id="rId168"/>
    <p:sldId id="283" r:id="rId169"/>
    <p:sldId id="861" r:id="rId170"/>
    <p:sldId id="854" r:id="rId171"/>
    <p:sldId id="836" r:id="rId172"/>
    <p:sldId id="869" r:id="rId173"/>
    <p:sldId id="870" r:id="rId174"/>
    <p:sldId id="873" r:id="rId175"/>
    <p:sldId id="875" r:id="rId176"/>
    <p:sldId id="872" r:id="rId177"/>
    <p:sldId id="874" r:id="rId178"/>
    <p:sldId id="838" r:id="rId179"/>
    <p:sldId id="876" r:id="rId180"/>
    <p:sldId id="877" r:id="rId181"/>
    <p:sldId id="878" r:id="rId182"/>
    <p:sldId id="879" r:id="rId183"/>
    <p:sldId id="839" r:id="rId184"/>
    <p:sldId id="315" r:id="rId185"/>
    <p:sldId id="880" r:id="rId186"/>
    <p:sldId id="881" r:id="rId187"/>
    <p:sldId id="883" r:id="rId188"/>
    <p:sldId id="884" r:id="rId189"/>
    <p:sldId id="842" r:id="rId190"/>
    <p:sldId id="886" r:id="rId191"/>
    <p:sldId id="888" r:id="rId192"/>
    <p:sldId id="892" r:id="rId193"/>
    <p:sldId id="844" r:id="rId194"/>
    <p:sldId id="891" r:id="rId195"/>
    <p:sldId id="890" r:id="rId196"/>
    <p:sldId id="889" r:id="rId197"/>
    <p:sldId id="845" r:id="rId198"/>
    <p:sldId id="887" r:id="rId199"/>
    <p:sldId id="893" r:id="rId200"/>
    <p:sldId id="894" r:id="rId201"/>
    <p:sldId id="895" r:id="rId202"/>
    <p:sldId id="909" r:id="rId203"/>
    <p:sldId id="849" r:id="rId204"/>
    <p:sldId id="813" r:id="rId205"/>
    <p:sldId id="910" r:id="rId206"/>
    <p:sldId id="911" r:id="rId207"/>
    <p:sldId id="898" r:id="rId208"/>
    <p:sldId id="817" r:id="rId209"/>
    <p:sldId id="900" r:id="rId210"/>
    <p:sldId id="901" r:id="rId211"/>
    <p:sldId id="902" r:id="rId212"/>
    <p:sldId id="821" r:id="rId213"/>
    <p:sldId id="904" r:id="rId214"/>
    <p:sldId id="905" r:id="rId215"/>
    <p:sldId id="906" r:id="rId216"/>
    <p:sldId id="903" r:id="rId217"/>
    <p:sldId id="825" r:id="rId218"/>
    <p:sldId id="908" r:id="rId219"/>
    <p:sldId id="912" r:id="rId220"/>
    <p:sldId id="913" r:id="rId221"/>
    <p:sldId id="829" r:id="rId222"/>
    <p:sldId id="907" r:id="rId223"/>
    <p:sldId id="914" r:id="rId224"/>
    <p:sldId id="855" r:id="rId225"/>
    <p:sldId id="609" r:id="rId226"/>
    <p:sldId id="866" r:id="rId227"/>
    <p:sldId id="899" r:id="rId228"/>
    <p:sldId id="610" r:id="rId229"/>
    <p:sldId id="611" r:id="rId230"/>
    <p:sldId id="916" r:id="rId231"/>
    <p:sldId id="919" r:id="rId232"/>
    <p:sldId id="917" r:id="rId233"/>
    <p:sldId id="920" r:id="rId234"/>
    <p:sldId id="614" r:id="rId235"/>
    <p:sldId id="615" r:id="rId236"/>
    <p:sldId id="922" r:id="rId237"/>
    <p:sldId id="617" r:id="rId238"/>
    <p:sldId id="923" r:id="rId239"/>
    <p:sldId id="924" r:id="rId240"/>
    <p:sldId id="925" r:id="rId241"/>
    <p:sldId id="926" r:id="rId242"/>
    <p:sldId id="927" r:id="rId243"/>
    <p:sldId id="928" r:id="rId244"/>
    <p:sldId id="929" r:id="rId245"/>
    <p:sldId id="930" r:id="rId246"/>
    <p:sldId id="931" r:id="rId247"/>
    <p:sldId id="932" r:id="rId248"/>
    <p:sldId id="933" r:id="rId249"/>
    <p:sldId id="934" r:id="rId250"/>
    <p:sldId id="935" r:id="rId251"/>
    <p:sldId id="627" r:id="rId252"/>
    <p:sldId id="936" r:id="rId253"/>
    <p:sldId id="938" r:id="rId254"/>
    <p:sldId id="939" r:id="rId255"/>
    <p:sldId id="631" r:id="rId256"/>
    <p:sldId id="632" r:id="rId257"/>
    <p:sldId id="942" r:id="rId258"/>
    <p:sldId id="962" r:id="rId259"/>
    <p:sldId id="943" r:id="rId260"/>
    <p:sldId id="963" r:id="rId261"/>
    <p:sldId id="565" r:id="rId262"/>
    <p:sldId id="634" r:id="rId263"/>
    <p:sldId id="310" r:id="rId264"/>
    <p:sldId id="635" r:id="rId265"/>
    <p:sldId id="948" r:id="rId266"/>
    <p:sldId id="569" r:id="rId267"/>
    <p:sldId id="570" r:id="rId268"/>
    <p:sldId id="950" r:id="rId269"/>
    <p:sldId id="951" r:id="rId270"/>
    <p:sldId id="571" r:id="rId271"/>
    <p:sldId id="953" r:id="rId272"/>
    <p:sldId id="964" r:id="rId273"/>
    <p:sldId id="954" r:id="rId274"/>
    <p:sldId id="955" r:id="rId275"/>
    <p:sldId id="956" r:id="rId276"/>
    <p:sldId id="957" r:id="rId277"/>
    <p:sldId id="958" r:id="rId278"/>
    <p:sldId id="959" r:id="rId279"/>
    <p:sldId id="577" r:id="rId280"/>
    <p:sldId id="639" r:id="rId281"/>
    <p:sldId id="640" r:id="rId282"/>
    <p:sldId id="641" r:id="rId283"/>
    <p:sldId id="642" r:id="rId284"/>
    <p:sldId id="643" r:id="rId285"/>
    <p:sldId id="644" r:id="rId286"/>
    <p:sldId id="645" r:id="rId287"/>
    <p:sldId id="921" r:id="rId288"/>
    <p:sldId id="965" r:id="rId289"/>
    <p:sldId id="966" r:id="rId290"/>
    <p:sldId id="646" r:id="rId291"/>
    <p:sldId id="967" r:id="rId292"/>
    <p:sldId id="993" r:id="rId293"/>
    <p:sldId id="648" r:id="rId294"/>
    <p:sldId id="649" r:id="rId295"/>
    <p:sldId id="970" r:id="rId296"/>
    <p:sldId id="995" r:id="rId297"/>
    <p:sldId id="651" r:id="rId298"/>
    <p:sldId id="972" r:id="rId299"/>
    <p:sldId id="652" r:id="rId300"/>
    <p:sldId id="975" r:id="rId301"/>
    <p:sldId id="653" r:id="rId302"/>
    <p:sldId id="654" r:id="rId303"/>
    <p:sldId id="978" r:id="rId304"/>
    <p:sldId id="979" r:id="rId305"/>
    <p:sldId id="980" r:id="rId306"/>
    <p:sldId id="981" r:id="rId307"/>
    <p:sldId id="982" r:id="rId308"/>
    <p:sldId id="983" r:id="rId309"/>
    <p:sldId id="661" r:id="rId310"/>
    <p:sldId id="662" r:id="rId311"/>
    <p:sldId id="663" r:id="rId312"/>
    <p:sldId id="664" r:id="rId313"/>
    <p:sldId id="607" r:id="rId314"/>
    <p:sldId id="665" r:id="rId315"/>
    <p:sldId id="666" r:id="rId316"/>
    <p:sldId id="333" r:id="rId317"/>
    <p:sldId id="992" r:id="rId318"/>
    <p:sldId id="856" r:id="rId319"/>
    <p:sldId id="409" r:id="rId320"/>
    <p:sldId id="413" r:id="rId321"/>
    <p:sldId id="412" r:id="rId322"/>
    <p:sldId id="411" r:id="rId323"/>
    <p:sldId id="667" r:id="rId324"/>
    <p:sldId id="414" r:id="rId325"/>
    <p:sldId id="415" r:id="rId326"/>
    <p:sldId id="416" r:id="rId327"/>
    <p:sldId id="996" r:id="rId328"/>
    <p:sldId id="857" r:id="rId329"/>
    <p:sldId id="997" r:id="rId330"/>
    <p:sldId id="1006" r:id="rId331"/>
    <p:sldId id="1001" r:id="rId332"/>
    <p:sldId id="1007" r:id="rId333"/>
    <p:sldId id="724" r:id="rId334"/>
    <p:sldId id="1002" r:id="rId335"/>
    <p:sldId id="1003" r:id="rId336"/>
    <p:sldId id="998" r:id="rId337"/>
    <p:sldId id="727" r:id="rId338"/>
    <p:sldId id="730" r:id="rId339"/>
    <p:sldId id="731" r:id="rId340"/>
    <p:sldId id="732" r:id="rId341"/>
    <p:sldId id="733" r:id="rId342"/>
    <p:sldId id="735" r:id="rId343"/>
    <p:sldId id="736" r:id="rId344"/>
    <p:sldId id="737" r:id="rId345"/>
    <p:sldId id="738" r:id="rId346"/>
    <p:sldId id="739" r:id="rId347"/>
    <p:sldId id="740" r:id="rId348"/>
    <p:sldId id="741" r:id="rId349"/>
    <p:sldId id="1011" r:id="rId350"/>
    <p:sldId id="832" r:id="rId351"/>
    <p:sldId id="1008" r:id="rId352"/>
    <p:sldId id="999" r:id="rId353"/>
    <p:sldId id="674" r:id="rId354"/>
    <p:sldId id="675" r:id="rId355"/>
    <p:sldId id="676" r:id="rId356"/>
    <p:sldId id="677" r:id="rId357"/>
    <p:sldId id="1012" r:id="rId358"/>
    <p:sldId id="680" r:id="rId359"/>
    <p:sldId id="419" r:id="rId360"/>
    <p:sldId id="421" r:id="rId361"/>
    <p:sldId id="422" r:id="rId362"/>
    <p:sldId id="423" r:id="rId363"/>
    <p:sldId id="424" r:id="rId364"/>
    <p:sldId id="425" r:id="rId365"/>
    <p:sldId id="681" r:id="rId366"/>
    <p:sldId id="1004" r:id="rId367"/>
    <p:sldId id="428" r:id="rId368"/>
    <p:sldId id="440" r:id="rId369"/>
    <p:sldId id="429" r:id="rId370"/>
    <p:sldId id="431" r:id="rId371"/>
    <p:sldId id="432" r:id="rId372"/>
    <p:sldId id="433" r:id="rId373"/>
    <p:sldId id="435" r:id="rId374"/>
    <p:sldId id="434" r:id="rId375"/>
    <p:sldId id="439" r:id="rId376"/>
    <p:sldId id="437" r:id="rId377"/>
    <p:sldId id="436" r:id="rId378"/>
    <p:sldId id="1000" r:id="rId379"/>
    <p:sldId id="499" r:id="rId380"/>
    <p:sldId id="500" r:id="rId381"/>
    <p:sldId id="501" r:id="rId382"/>
    <p:sldId id="348" r:id="rId383"/>
    <p:sldId id="503" r:id="rId384"/>
    <p:sldId id="362" r:id="rId385"/>
    <p:sldId id="496" r:id="rId386"/>
    <p:sldId id="1010" r:id="rId387"/>
    <p:sldId id="504" r:id="rId388"/>
    <p:sldId id="512" r:id="rId389"/>
    <p:sldId id="505" r:id="rId390"/>
    <p:sldId id="506" r:id="rId391"/>
    <p:sldId id="507" r:id="rId392"/>
    <p:sldId id="508" r:id="rId393"/>
    <p:sldId id="509" r:id="rId394"/>
    <p:sldId id="510" r:id="rId395"/>
    <p:sldId id="475" r:id="rId396"/>
    <p:sldId id="511" r:id="rId397"/>
    <p:sldId id="360" r:id="rId398"/>
    <p:sldId id="862" r:id="rId399"/>
    <p:sldId id="1005" r:id="rId400"/>
    <p:sldId id="1013" r:id="rId401"/>
    <p:sldId id="1041" r:id="rId402"/>
    <p:sldId id="1042" r:id="rId403"/>
    <p:sldId id="1009" r:id="rId404"/>
    <p:sldId id="1043" r:id="rId405"/>
    <p:sldId id="1044" r:id="rId406"/>
    <p:sldId id="865" r:id="rId407"/>
    <p:sldId id="1045" r:id="rId408"/>
    <p:sldId id="1046" r:id="rId409"/>
    <p:sldId id="1047" r:id="rId410"/>
    <p:sldId id="1014" r:id="rId411"/>
    <p:sldId id="1048" r:id="rId412"/>
    <p:sldId id="1049" r:id="rId413"/>
    <p:sldId id="1015" r:id="rId414"/>
    <p:sldId id="1016" r:id="rId415"/>
    <p:sldId id="1050" r:id="rId416"/>
    <p:sldId id="1018" r:id="rId417"/>
    <p:sldId id="1020" r:id="rId418"/>
    <p:sldId id="1051" r:id="rId419"/>
    <p:sldId id="1019" r:id="rId420"/>
    <p:sldId id="1022" r:id="rId421"/>
    <p:sldId id="1021" r:id="rId422"/>
    <p:sldId id="1023" r:id="rId423"/>
    <p:sldId id="1024" r:id="rId424"/>
    <p:sldId id="1025" r:id="rId425"/>
    <p:sldId id="1026" r:id="rId426"/>
    <p:sldId id="1027" r:id="rId427"/>
    <p:sldId id="1052" r:id="rId428"/>
    <p:sldId id="1029" r:id="rId429"/>
    <p:sldId id="1053" r:id="rId430"/>
    <p:sldId id="1030" r:id="rId431"/>
    <p:sldId id="1031" r:id="rId432"/>
    <p:sldId id="1032" r:id="rId433"/>
    <p:sldId id="1033" r:id="rId434"/>
    <p:sldId id="1034" r:id="rId435"/>
    <p:sldId id="1054" r:id="rId436"/>
    <p:sldId id="1035" r:id="rId437"/>
    <p:sldId id="1055" r:id="rId438"/>
    <p:sldId id="1036" r:id="rId439"/>
    <p:sldId id="1056" r:id="rId440"/>
    <p:sldId id="1037" r:id="rId441"/>
    <p:sldId id="1038" r:id="rId442"/>
    <p:sldId id="1057" r:id="rId443"/>
    <p:sldId id="1058" r:id="rId444"/>
    <p:sldId id="867" r:id="rId445"/>
    <p:sldId id="858" r:id="rId446"/>
    <p:sldId id="1059" r:id="rId447"/>
    <p:sldId id="1060" r:id="rId448"/>
    <p:sldId id="1061" r:id="rId449"/>
    <p:sldId id="1062" r:id="rId450"/>
    <p:sldId id="1063" r:id="rId451"/>
    <p:sldId id="1064" r:id="rId452"/>
    <p:sldId id="1065" r:id="rId453"/>
    <p:sldId id="1067" r:id="rId454"/>
    <p:sldId id="1069" r:id="rId4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209F2CE-08EE-4D1C-822B-1CBDA537F458}">
          <p14:sldIdLst>
            <p14:sldId id="834"/>
            <p14:sldId id="860"/>
          </p14:sldIdLst>
        </p14:section>
        <p14:section name="د.علاء" id="{B4D7DA92-0F64-4081-B1CA-1BF6CAFB7719}">
          <p14:sldIdLst>
            <p14:sldId id="850"/>
            <p14:sldId id="256"/>
            <p14:sldId id="257"/>
            <p14:sldId id="269"/>
            <p14:sldId id="270"/>
            <p14:sldId id="271"/>
            <p14:sldId id="272"/>
            <p14:sldId id="273"/>
            <p14:sldId id="274"/>
            <p14:sldId id="266"/>
            <p14:sldId id="355"/>
          </p14:sldIdLst>
        </p14:section>
        <p14:section name="oriantation" id="{18B6BFE8-575C-4132-93E0-819683CC2AD2}">
          <p14:sldIdLst>
            <p14:sldId id="357"/>
            <p14:sldId id="260"/>
            <p14:sldId id="261"/>
            <p14:sldId id="258"/>
            <p14:sldId id="259"/>
            <p14:sldId id="358"/>
            <p14:sldId id="359"/>
            <p14:sldId id="579"/>
            <p14:sldId id="580"/>
            <p14:sldId id="536"/>
            <p14:sldId id="535"/>
            <p14:sldId id="299"/>
            <p14:sldId id="537"/>
            <p14:sldId id="314"/>
            <p14:sldId id="538"/>
            <p14:sldId id="394"/>
            <p14:sldId id="395"/>
            <p14:sldId id="400"/>
            <p14:sldId id="581"/>
            <p14:sldId id="420"/>
          </p14:sldIdLst>
        </p14:section>
        <p14:section name="Stages of labor" id="{83BAE1CB-E602-4058-AA64-A910F0B1E8F7}">
          <p14:sldIdLst>
            <p14:sldId id="263"/>
            <p14:sldId id="262"/>
            <p14:sldId id="264"/>
          </p14:sldIdLst>
        </p14:section>
        <p14:section name="anatomy" id="{FD20F6DC-B367-4164-9A50-979A8C27D0BD}">
          <p14:sldIdLst>
            <p14:sldId id="539"/>
            <p14:sldId id="541"/>
            <p14:sldId id="545"/>
            <p14:sldId id="546"/>
            <p14:sldId id="548"/>
            <p14:sldId id="549"/>
            <p14:sldId id="550"/>
            <p14:sldId id="551"/>
            <p14:sldId id="557"/>
            <p14:sldId id="560"/>
            <p14:sldId id="561"/>
          </p14:sldIdLst>
        </p14:section>
        <p14:section name="abnormal labor" id="{40F838ED-C3DC-48E5-87FA-DCFCA3C97D7B}">
          <p14:sldIdLst>
            <p14:sldId id="582"/>
            <p14:sldId id="583"/>
            <p14:sldId id="584"/>
            <p14:sldId id="585"/>
            <p14:sldId id="586"/>
            <p14:sldId id="587"/>
            <p14:sldId id="588"/>
            <p14:sldId id="742"/>
          </p14:sldIdLst>
        </p14:section>
        <p14:section name="Instruments" id="{92564FBE-4BA4-4D4E-A6CD-C90C0687AFBE}">
          <p14:sldIdLst>
            <p14:sldId id="851"/>
            <p14:sldId id="750"/>
            <p14:sldId id="751"/>
            <p14:sldId id="752"/>
            <p14:sldId id="753"/>
            <p14:sldId id="754"/>
            <p14:sldId id="755"/>
            <p14:sldId id="449"/>
            <p14:sldId id="756"/>
            <p14:sldId id="757"/>
            <p14:sldId id="758"/>
            <p14:sldId id="759"/>
            <p14:sldId id="760"/>
            <p14:sldId id="761"/>
            <p14:sldId id="762"/>
            <p14:sldId id="763"/>
            <p14:sldId id="764"/>
            <p14:sldId id="459"/>
            <p14:sldId id="460"/>
            <p14:sldId id="765"/>
            <p14:sldId id="297"/>
            <p14:sldId id="766"/>
            <p14:sldId id="767"/>
          </p14:sldIdLst>
        </p14:section>
        <p14:section name="Assisted vaginal delivery" id="{C79E1DEE-A792-4809-8200-0BFA966C4B10}">
          <p14:sldIdLst>
            <p14:sldId id="768"/>
            <p14:sldId id="769"/>
            <p14:sldId id="770"/>
            <p14:sldId id="771"/>
            <p14:sldId id="772"/>
            <p14:sldId id="773"/>
            <p14:sldId id="774"/>
            <p14:sldId id="775"/>
            <p14:sldId id="776"/>
            <p14:sldId id="302"/>
            <p14:sldId id="777"/>
            <p14:sldId id="778"/>
            <p14:sldId id="779"/>
            <p14:sldId id="313"/>
            <p14:sldId id="780"/>
            <p14:sldId id="339"/>
            <p14:sldId id="781"/>
            <p14:sldId id="782"/>
            <p14:sldId id="336"/>
            <p14:sldId id="783"/>
            <p14:sldId id="317"/>
            <p14:sldId id="784"/>
            <p14:sldId id="785"/>
          </p14:sldIdLst>
        </p14:section>
        <p14:section name="Obstetric examination" id="{95BA24E7-02B8-479C-AD22-591D7CC3E0E5}">
          <p14:sldIdLst>
            <p14:sldId id="852"/>
            <p14:sldId id="786"/>
            <p14:sldId id="356"/>
            <p14:sldId id="787"/>
            <p14:sldId id="788"/>
            <p14:sldId id="789"/>
            <p14:sldId id="790"/>
            <p14:sldId id="430"/>
            <p14:sldId id="791"/>
            <p14:sldId id="792"/>
            <p14:sldId id="793"/>
            <p14:sldId id="794"/>
            <p14:sldId id="367"/>
            <p14:sldId id="795"/>
            <p14:sldId id="796"/>
            <p14:sldId id="797"/>
            <p14:sldId id="798"/>
            <p14:sldId id="799"/>
            <p14:sldId id="438"/>
            <p14:sldId id="800"/>
            <p14:sldId id="446"/>
            <p14:sldId id="801"/>
            <p14:sldId id="802"/>
            <p14:sldId id="803"/>
            <p14:sldId id="804"/>
            <p14:sldId id="805"/>
            <p14:sldId id="806"/>
            <p14:sldId id="807"/>
            <p14:sldId id="833"/>
            <p14:sldId id="444"/>
            <p14:sldId id="340"/>
            <p14:sldId id="441"/>
            <p14:sldId id="341"/>
            <p14:sldId id="342"/>
            <p14:sldId id="343"/>
            <p14:sldId id="808"/>
            <p14:sldId id="809"/>
            <p14:sldId id="346"/>
            <p14:sldId id="347"/>
            <p14:sldId id="461"/>
            <p14:sldId id="462"/>
            <p14:sldId id="463"/>
            <p14:sldId id="453"/>
            <p14:sldId id="464"/>
            <p14:sldId id="465"/>
            <p14:sldId id="442"/>
            <p14:sldId id="445"/>
            <p14:sldId id="448"/>
            <p14:sldId id="447"/>
            <p14:sldId id="450"/>
            <p14:sldId id="455"/>
            <p14:sldId id="452"/>
            <p14:sldId id="454"/>
            <p14:sldId id="456"/>
            <p14:sldId id="457"/>
            <p14:sldId id="458"/>
          </p14:sldIdLst>
        </p14:section>
        <p14:section name="partogram" id="{2227B69F-89B9-436B-BC0B-65632108313D}">
          <p14:sldIdLst>
            <p14:sldId id="853"/>
            <p14:sldId id="563"/>
            <p14:sldId id="567"/>
            <p14:sldId id="276"/>
            <p14:sldId id="277"/>
            <p14:sldId id="278"/>
            <p14:sldId id="279"/>
            <p14:sldId id="280"/>
            <p14:sldId id="281"/>
            <p14:sldId id="282"/>
            <p14:sldId id="283"/>
            <p14:sldId id="861"/>
          </p14:sldIdLst>
        </p14:section>
        <p14:section name="د. محمد" id="{1CC252E3-99E0-42CC-9F97-A521B0B4816A}">
          <p14:sldIdLst>
            <p14:sldId id="854"/>
            <p14:sldId id="836"/>
            <p14:sldId id="869"/>
            <p14:sldId id="870"/>
            <p14:sldId id="873"/>
            <p14:sldId id="875"/>
            <p14:sldId id="872"/>
            <p14:sldId id="874"/>
            <p14:sldId id="838"/>
            <p14:sldId id="876"/>
            <p14:sldId id="877"/>
            <p14:sldId id="878"/>
            <p14:sldId id="879"/>
            <p14:sldId id="839"/>
            <p14:sldId id="315"/>
            <p14:sldId id="880"/>
            <p14:sldId id="881"/>
            <p14:sldId id="883"/>
            <p14:sldId id="884"/>
            <p14:sldId id="842"/>
            <p14:sldId id="886"/>
            <p14:sldId id="888"/>
            <p14:sldId id="892"/>
            <p14:sldId id="844"/>
            <p14:sldId id="891"/>
            <p14:sldId id="890"/>
            <p14:sldId id="889"/>
            <p14:sldId id="845"/>
            <p14:sldId id="887"/>
            <p14:sldId id="893"/>
            <p14:sldId id="894"/>
            <p14:sldId id="895"/>
            <p14:sldId id="909"/>
          </p14:sldIdLst>
        </p14:section>
        <p14:section name="معمر" id="{7BB91982-1979-4AC0-88E5-6FD6779CF38C}">
          <p14:sldIdLst>
            <p14:sldId id="849"/>
            <p14:sldId id="813"/>
            <p14:sldId id="910"/>
            <p14:sldId id="911"/>
            <p14:sldId id="898"/>
            <p14:sldId id="817"/>
            <p14:sldId id="900"/>
            <p14:sldId id="901"/>
            <p14:sldId id="902"/>
            <p14:sldId id="821"/>
            <p14:sldId id="904"/>
            <p14:sldId id="905"/>
            <p14:sldId id="906"/>
            <p14:sldId id="903"/>
            <p14:sldId id="825"/>
            <p14:sldId id="908"/>
            <p14:sldId id="912"/>
            <p14:sldId id="913"/>
            <p14:sldId id="829"/>
            <p14:sldId id="907"/>
            <p14:sldId id="914"/>
          </p14:sldIdLst>
        </p14:section>
        <p14:section name="مالك" id="{55AFD95E-6954-442E-AC91-7138A26FD759}">
          <p14:sldIdLst>
            <p14:sldId id="855"/>
            <p14:sldId id="609"/>
            <p14:sldId id="866"/>
            <p14:sldId id="899"/>
            <p14:sldId id="610"/>
            <p14:sldId id="611"/>
            <p14:sldId id="916"/>
            <p14:sldId id="919"/>
            <p14:sldId id="917"/>
            <p14:sldId id="920"/>
            <p14:sldId id="614"/>
            <p14:sldId id="615"/>
            <p14:sldId id="922"/>
            <p14:sldId id="617"/>
            <p14:sldId id="923"/>
            <p14:sldId id="924"/>
            <p14:sldId id="925"/>
            <p14:sldId id="926"/>
            <p14:sldId id="927"/>
            <p14:sldId id="928"/>
            <p14:sldId id="929"/>
            <p14:sldId id="930"/>
            <p14:sldId id="931"/>
            <p14:sldId id="932"/>
            <p14:sldId id="933"/>
            <p14:sldId id="934"/>
            <p14:sldId id="935"/>
            <p14:sldId id="627"/>
            <p14:sldId id="936"/>
            <p14:sldId id="938"/>
            <p14:sldId id="939"/>
            <p14:sldId id="631"/>
            <p14:sldId id="632"/>
            <p14:sldId id="942"/>
            <p14:sldId id="962"/>
            <p14:sldId id="943"/>
            <p14:sldId id="963"/>
            <p14:sldId id="565"/>
            <p14:sldId id="634"/>
            <p14:sldId id="310"/>
            <p14:sldId id="635"/>
            <p14:sldId id="948"/>
            <p14:sldId id="569"/>
            <p14:sldId id="570"/>
            <p14:sldId id="950"/>
            <p14:sldId id="951"/>
            <p14:sldId id="571"/>
            <p14:sldId id="953"/>
            <p14:sldId id="964"/>
            <p14:sldId id="954"/>
            <p14:sldId id="955"/>
            <p14:sldId id="956"/>
            <p14:sldId id="957"/>
            <p14:sldId id="958"/>
            <p14:sldId id="959"/>
            <p14:sldId id="577"/>
            <p14:sldId id="639"/>
            <p14:sldId id="640"/>
            <p14:sldId id="641"/>
            <p14:sldId id="642"/>
            <p14:sldId id="643"/>
            <p14:sldId id="644"/>
            <p14:sldId id="645"/>
            <p14:sldId id="921"/>
            <p14:sldId id="965"/>
            <p14:sldId id="966"/>
            <p14:sldId id="646"/>
            <p14:sldId id="967"/>
            <p14:sldId id="993"/>
            <p14:sldId id="648"/>
            <p14:sldId id="649"/>
            <p14:sldId id="970"/>
            <p14:sldId id="995"/>
            <p14:sldId id="651"/>
            <p14:sldId id="972"/>
            <p14:sldId id="652"/>
            <p14:sldId id="975"/>
            <p14:sldId id="653"/>
            <p14:sldId id="654"/>
            <p14:sldId id="978"/>
            <p14:sldId id="979"/>
            <p14:sldId id="980"/>
            <p14:sldId id="981"/>
            <p14:sldId id="982"/>
            <p14:sldId id="983"/>
            <p14:sldId id="661"/>
            <p14:sldId id="662"/>
            <p14:sldId id="663"/>
            <p14:sldId id="664"/>
            <p14:sldId id="607"/>
            <p14:sldId id="665"/>
            <p14:sldId id="666"/>
            <p14:sldId id="333"/>
            <p14:sldId id="992"/>
          </p14:sldIdLst>
        </p14:section>
        <p14:section name="Dr.Nather" id="{9036DA35-5C22-0141-81DB-2F4E4B5E6D9B}">
          <p14:sldIdLst>
            <p14:sldId id="856"/>
            <p14:sldId id="409"/>
            <p14:sldId id="413"/>
            <p14:sldId id="412"/>
            <p14:sldId id="411"/>
            <p14:sldId id="667"/>
            <p14:sldId id="414"/>
            <p14:sldId id="415"/>
            <p14:sldId id="416"/>
            <p14:sldId id="996"/>
          </p14:sldIdLst>
        </p14:section>
        <p14:section name="د.احلام" id="{CD081504-C9E5-4AEB-B420-7EE6144BDEBD}">
          <p14:sldIdLst>
            <p14:sldId id="857"/>
            <p14:sldId id="997"/>
            <p14:sldId id="1006"/>
            <p14:sldId id="1001"/>
            <p14:sldId id="1007"/>
            <p14:sldId id="724"/>
            <p14:sldId id="1002"/>
            <p14:sldId id="1003"/>
            <p14:sldId id="998"/>
            <p14:sldId id="727"/>
            <p14:sldId id="730"/>
            <p14:sldId id="731"/>
            <p14:sldId id="732"/>
            <p14:sldId id="733"/>
            <p14:sldId id="735"/>
            <p14:sldId id="736"/>
            <p14:sldId id="737"/>
            <p14:sldId id="738"/>
            <p14:sldId id="739"/>
            <p14:sldId id="740"/>
            <p14:sldId id="741"/>
            <p14:sldId id="1011"/>
            <p14:sldId id="832"/>
            <p14:sldId id="1008"/>
            <p14:sldId id="999"/>
            <p14:sldId id="674"/>
            <p14:sldId id="675"/>
            <p14:sldId id="676"/>
            <p14:sldId id="677"/>
            <p14:sldId id="1012"/>
            <p14:sldId id="680"/>
            <p14:sldId id="419"/>
            <p14:sldId id="421"/>
            <p14:sldId id="422"/>
            <p14:sldId id="423"/>
            <p14:sldId id="424"/>
            <p14:sldId id="425"/>
            <p14:sldId id="681"/>
            <p14:sldId id="1004"/>
            <p14:sldId id="428"/>
            <p14:sldId id="440"/>
            <p14:sldId id="429"/>
            <p14:sldId id="431"/>
            <p14:sldId id="432"/>
            <p14:sldId id="433"/>
            <p14:sldId id="435"/>
            <p14:sldId id="434"/>
            <p14:sldId id="439"/>
            <p14:sldId id="437"/>
            <p14:sldId id="436"/>
            <p14:sldId id="1000"/>
            <p14:sldId id="499"/>
            <p14:sldId id="500"/>
            <p14:sldId id="501"/>
            <p14:sldId id="348"/>
            <p14:sldId id="503"/>
            <p14:sldId id="362"/>
            <p14:sldId id="496"/>
            <p14:sldId id="1010"/>
            <p14:sldId id="504"/>
            <p14:sldId id="512"/>
            <p14:sldId id="505"/>
            <p14:sldId id="506"/>
            <p14:sldId id="507"/>
            <p14:sldId id="508"/>
            <p14:sldId id="509"/>
            <p14:sldId id="510"/>
            <p14:sldId id="475"/>
            <p14:sldId id="511"/>
            <p14:sldId id="360"/>
          </p14:sldIdLst>
        </p14:section>
        <p14:section name="د.سهام" id="{968CD423-B71D-4FE6-AC84-192BDBE5B9E6}">
          <p14:sldIdLst>
            <p14:sldId id="862"/>
            <p14:sldId id="1005"/>
            <p14:sldId id="1013"/>
            <p14:sldId id="1041"/>
            <p14:sldId id="1042"/>
            <p14:sldId id="1009"/>
            <p14:sldId id="1043"/>
            <p14:sldId id="1044"/>
            <p14:sldId id="865"/>
            <p14:sldId id="1045"/>
            <p14:sldId id="1046"/>
            <p14:sldId id="1047"/>
            <p14:sldId id="1014"/>
            <p14:sldId id="1048"/>
            <p14:sldId id="1049"/>
            <p14:sldId id="1015"/>
            <p14:sldId id="1016"/>
            <p14:sldId id="1050"/>
            <p14:sldId id="1018"/>
            <p14:sldId id="1020"/>
            <p14:sldId id="1051"/>
            <p14:sldId id="1019"/>
            <p14:sldId id="1022"/>
            <p14:sldId id="1021"/>
            <p14:sldId id="1023"/>
            <p14:sldId id="1024"/>
            <p14:sldId id="1025"/>
            <p14:sldId id="1026"/>
            <p14:sldId id="1027"/>
            <p14:sldId id="1052"/>
            <p14:sldId id="1029"/>
            <p14:sldId id="1053"/>
            <p14:sldId id="1030"/>
            <p14:sldId id="1031"/>
            <p14:sldId id="1032"/>
            <p14:sldId id="1033"/>
            <p14:sldId id="1034"/>
            <p14:sldId id="1054"/>
            <p14:sldId id="1035"/>
            <p14:sldId id="1055"/>
            <p14:sldId id="1036"/>
            <p14:sldId id="1056"/>
            <p14:sldId id="1037"/>
            <p14:sldId id="1038"/>
            <p14:sldId id="1057"/>
            <p14:sldId id="1058"/>
            <p14:sldId id="867"/>
          </p14:sldIdLst>
        </p14:section>
        <p14:section name="دباس" id="{27343838-2227-4683-8E2D-E0A1F7BB9127}">
          <p14:sldIdLst>
            <p14:sldId id="858"/>
            <p14:sldId id="1059"/>
            <p14:sldId id="1060"/>
            <p14:sldId id="1061"/>
            <p14:sldId id="1062"/>
            <p14:sldId id="1063"/>
            <p14:sldId id="1064"/>
            <p14:sldId id="1065"/>
            <p14:sldId id="1067"/>
            <p14:sldId id="10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135" autoAdjust="0"/>
  </p:normalViewPr>
  <p:slideViewPr>
    <p:cSldViewPr snapToGrid="0">
      <p:cViewPr varScale="1">
        <p:scale>
          <a:sx n="68" d="100"/>
          <a:sy n="68" d="100"/>
        </p:scale>
        <p:origin x="73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456"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presProps" Target="presProps.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theme" Target="theme/theme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53DD5-3D32-463C-B5EC-1124152C8E5A}"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CFA17-AF18-4B1E-894B-CF78AF2AFFC1}" type="slidenum">
              <a:rPr lang="en-US" smtClean="0"/>
              <a:t>‹#›</a:t>
            </a:fld>
            <a:endParaRPr lang="en-US"/>
          </a:p>
        </p:txBody>
      </p:sp>
    </p:spTree>
    <p:extLst>
      <p:ext uri="{BB962C8B-B14F-4D97-AF65-F5344CB8AC3E}">
        <p14:creationId xmlns:p14="http://schemas.microsoft.com/office/powerpoint/2010/main" val="409080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txBox="1">
            <a:spLocks noGrp="1"/>
          </p:cNvSpPr>
          <p:nvPr>
            <p:ph type="sldNum" sz="quarter"/>
          </p:nvPr>
        </p:nvSpPr>
        <p:spPr>
          <a:xfrm>
            <a:off x="1588" y="8685213"/>
            <a:ext cx="2971800" cy="457200"/>
          </a:xfrm>
          <a:prstGeom prst="rect">
            <a:avLst/>
          </a:prstGeom>
          <a:noFill/>
          <a:ln w="9525">
            <a:noFill/>
          </a:ln>
        </p:spPr>
        <p:txBody>
          <a:bodyPr anchor="b"/>
          <a:lstStyle/>
          <a:p>
            <a:pPr lvl="0" algn="l" rtl="0" eaLnBrk="1" hangingPunct="1">
              <a:spcBef>
                <a:spcPct val="0"/>
              </a:spcBef>
            </a:pPr>
            <a:fld id="{9A0DB2DC-4C9A-4742-B13C-FB6460FD3503}" type="slidenum">
              <a:rPr lang="en-US" altLang="en-US" dirty="0">
                <a:latin typeface="Arial" panose="020B0604020202020204" pitchFamily="34" charset="0"/>
              </a:rPr>
              <a:t>96</a:t>
            </a:fld>
            <a:endParaRPr lang="en-US" altLang="en-US" dirty="0">
              <a:latin typeface="Arial" panose="020B0604020202020204" pitchFamily="34" charset="0"/>
            </a:endParaRPr>
          </a:p>
        </p:txBody>
      </p:sp>
      <p:sp>
        <p:nvSpPr>
          <p:cNvPr id="52227" name="Rectangle 2"/>
          <p:cNvSpPr>
            <a:spLocks noGrp="1" noRot="1" noChangeAspect="1" noTextEdit="1"/>
          </p:cNvSpPr>
          <p:nvPr>
            <p:ph type="sldImg"/>
          </p:nvPr>
        </p:nvSpPr>
        <p:spPr>
          <a:xfrm>
            <a:off x="217488" y="812800"/>
            <a:ext cx="7124700" cy="4008438"/>
          </a:xfrm>
          <a:ln>
            <a:solidFill>
              <a:srgbClr val="000000">
                <a:alpha val="100000"/>
              </a:srgbClr>
            </a:solidFill>
            <a:miter lim="800000"/>
          </a:ln>
        </p:spPr>
      </p:sp>
      <p:sp>
        <p:nvSpPr>
          <p:cNvPr id="52228" name="Rectangle 3"/>
          <p:cNvSpPr>
            <a:spLocks noGrp="1"/>
          </p:cNvSpPr>
          <p:nvPr>
            <p:ph type="body" idx="1"/>
          </p:nvPr>
        </p:nvSpPr>
        <p:spPr>
          <a:xfrm>
            <a:off x="755650" y="5078413"/>
            <a:ext cx="6048375" cy="4811712"/>
          </a:xfrm>
          <a:noFill/>
          <a:ln>
            <a:noFill/>
          </a:ln>
        </p:spPr>
        <p:txBody>
          <a:bodyPr wrap="none" lIns="91440" tIns="45720" rIns="91440" bIns="45720" anchor="ctr"/>
          <a:lstStyle/>
          <a:p>
            <a:pPr lvl="0"/>
            <a:endParaRPr lang="en-US" altLang="en-US" dirty="0"/>
          </a:p>
        </p:txBody>
      </p:sp>
    </p:spTree>
    <p:extLst>
      <p:ext uri="{BB962C8B-B14F-4D97-AF65-F5344CB8AC3E}">
        <p14:creationId xmlns:p14="http://schemas.microsoft.com/office/powerpoint/2010/main" val="2374616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txBox="1">
            <a:spLocks noGrp="1"/>
          </p:cNvSpPr>
          <p:nvPr>
            <p:ph type="sldNum" sz="quarter"/>
          </p:nvPr>
        </p:nvSpPr>
        <p:spPr>
          <a:xfrm>
            <a:off x="1588" y="8685213"/>
            <a:ext cx="2971800" cy="457200"/>
          </a:xfrm>
          <a:prstGeom prst="rect">
            <a:avLst/>
          </a:prstGeom>
          <a:noFill/>
          <a:ln w="9525">
            <a:noFill/>
          </a:ln>
        </p:spPr>
        <p:txBody>
          <a:bodyPr anchor="b"/>
          <a:lstStyle/>
          <a:p>
            <a:pPr lvl="0" algn="l" rtl="0" eaLnBrk="1" hangingPunct="1">
              <a:spcBef>
                <a:spcPct val="0"/>
              </a:spcBef>
            </a:pPr>
            <a:fld id="{9A0DB2DC-4C9A-4742-B13C-FB6460FD3503}" type="slidenum">
              <a:rPr lang="en-US" altLang="en-US" dirty="0">
                <a:latin typeface="Arial" panose="020B0604020202020204" pitchFamily="34" charset="0"/>
              </a:rPr>
              <a:t>97</a:t>
            </a:fld>
            <a:endParaRPr lang="en-US" altLang="en-US" dirty="0">
              <a:latin typeface="Arial" panose="020B0604020202020204" pitchFamily="34" charset="0"/>
            </a:endParaRPr>
          </a:p>
        </p:txBody>
      </p:sp>
      <p:sp>
        <p:nvSpPr>
          <p:cNvPr id="54275" name="Rectangle 2"/>
          <p:cNvSpPr>
            <a:spLocks noGrp="1" noRot="1" noChangeAspect="1" noTextEdit="1"/>
          </p:cNvSpPr>
          <p:nvPr>
            <p:ph type="sldImg"/>
          </p:nvPr>
        </p:nvSpPr>
        <p:spPr>
          <a:xfrm>
            <a:off x="217488" y="812800"/>
            <a:ext cx="7124700" cy="4008438"/>
          </a:xfrm>
          <a:ln>
            <a:solidFill>
              <a:srgbClr val="000000">
                <a:alpha val="100000"/>
              </a:srgbClr>
            </a:solidFill>
            <a:miter lim="800000"/>
          </a:ln>
        </p:spPr>
      </p:sp>
      <p:sp>
        <p:nvSpPr>
          <p:cNvPr id="54276" name="Rectangle 3"/>
          <p:cNvSpPr>
            <a:spLocks noGrp="1"/>
          </p:cNvSpPr>
          <p:nvPr>
            <p:ph type="body" idx="1"/>
          </p:nvPr>
        </p:nvSpPr>
        <p:spPr>
          <a:xfrm>
            <a:off x="755650" y="5078413"/>
            <a:ext cx="6048375" cy="4811712"/>
          </a:xfrm>
          <a:noFill/>
          <a:ln>
            <a:noFill/>
          </a:ln>
        </p:spPr>
        <p:txBody>
          <a:bodyPr wrap="none" lIns="91440" tIns="45720" rIns="91440" bIns="45720" anchor="ctr"/>
          <a:lstStyle/>
          <a:p>
            <a:pPr lvl="0"/>
            <a:endParaRPr lang="en-US" altLang="en-US" dirty="0"/>
          </a:p>
        </p:txBody>
      </p:sp>
    </p:spTree>
    <p:extLst>
      <p:ext uri="{BB962C8B-B14F-4D97-AF65-F5344CB8AC3E}">
        <p14:creationId xmlns:p14="http://schemas.microsoft.com/office/powerpoint/2010/main" val="415768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txBox="1">
            <a:spLocks noGrp="1"/>
          </p:cNvSpPr>
          <p:nvPr>
            <p:ph type="sldNum" sz="quarter"/>
          </p:nvPr>
        </p:nvSpPr>
        <p:spPr>
          <a:xfrm>
            <a:off x="1588" y="8685213"/>
            <a:ext cx="2971800" cy="457200"/>
          </a:xfrm>
          <a:prstGeom prst="rect">
            <a:avLst/>
          </a:prstGeom>
          <a:noFill/>
          <a:ln w="9525">
            <a:noFill/>
          </a:ln>
        </p:spPr>
        <p:txBody>
          <a:bodyPr anchor="b"/>
          <a:lstStyle/>
          <a:p>
            <a:pPr lvl="0" algn="l" rtl="0" eaLnBrk="1" hangingPunct="1">
              <a:spcBef>
                <a:spcPct val="0"/>
              </a:spcBef>
            </a:pPr>
            <a:fld id="{9A0DB2DC-4C9A-4742-B13C-FB6460FD3503}" type="slidenum">
              <a:rPr lang="en-US" altLang="en-US" dirty="0">
                <a:latin typeface="Arial" panose="020B0604020202020204" pitchFamily="34" charset="0"/>
              </a:rPr>
              <a:t>98</a:t>
            </a:fld>
            <a:endParaRPr lang="en-US" altLang="en-US" dirty="0">
              <a:latin typeface="Arial" panose="020B0604020202020204" pitchFamily="34" charset="0"/>
            </a:endParaRPr>
          </a:p>
        </p:txBody>
      </p:sp>
      <p:sp>
        <p:nvSpPr>
          <p:cNvPr id="56323" name="Rectangle 2"/>
          <p:cNvSpPr>
            <a:spLocks noGrp="1" noRot="1" noChangeAspect="1" noTextEdit="1"/>
          </p:cNvSpPr>
          <p:nvPr>
            <p:ph type="sldImg"/>
          </p:nvPr>
        </p:nvSpPr>
        <p:spPr>
          <a:xfrm>
            <a:off x="217488" y="812800"/>
            <a:ext cx="7124700" cy="4008438"/>
          </a:xfrm>
          <a:ln>
            <a:solidFill>
              <a:srgbClr val="000000">
                <a:alpha val="100000"/>
              </a:srgbClr>
            </a:solidFill>
            <a:miter lim="800000"/>
          </a:ln>
        </p:spPr>
      </p:sp>
      <p:sp>
        <p:nvSpPr>
          <p:cNvPr id="56324" name="Rectangle 3"/>
          <p:cNvSpPr>
            <a:spLocks noGrp="1"/>
          </p:cNvSpPr>
          <p:nvPr>
            <p:ph type="body" idx="1"/>
          </p:nvPr>
        </p:nvSpPr>
        <p:spPr>
          <a:xfrm>
            <a:off x="755650" y="5078413"/>
            <a:ext cx="6048375" cy="4811712"/>
          </a:xfrm>
          <a:noFill/>
          <a:ln>
            <a:noFill/>
          </a:ln>
        </p:spPr>
        <p:txBody>
          <a:bodyPr wrap="none" lIns="91440" tIns="45720" rIns="91440" bIns="45720" anchor="ctr"/>
          <a:lstStyle/>
          <a:p>
            <a:pPr lvl="0"/>
            <a:endParaRPr lang="en-US" altLang="en-US" dirty="0"/>
          </a:p>
        </p:txBody>
      </p:sp>
    </p:spTree>
    <p:extLst>
      <p:ext uri="{BB962C8B-B14F-4D97-AF65-F5344CB8AC3E}">
        <p14:creationId xmlns:p14="http://schemas.microsoft.com/office/powerpoint/2010/main" val="3403992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52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144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CFA17-AF18-4B1E-894B-CF78AF2AFFC1}" type="slidenum">
              <a:rPr lang="en-US" smtClean="0"/>
              <a:t>414</a:t>
            </a:fld>
            <a:endParaRPr lang="en-US"/>
          </a:p>
        </p:txBody>
      </p:sp>
    </p:spTree>
    <p:extLst>
      <p:ext uri="{BB962C8B-B14F-4D97-AF65-F5344CB8AC3E}">
        <p14:creationId xmlns:p14="http://schemas.microsoft.com/office/powerpoint/2010/main" val="150297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6753CB-D083-416A-AF95-363611491872}" type="slidenum">
              <a:rPr lang="en-US" smtClean="0"/>
              <a:t>63</a:t>
            </a:fld>
            <a:endParaRPr lang="en-US"/>
          </a:p>
        </p:txBody>
      </p:sp>
    </p:spTree>
    <p:extLst>
      <p:ext uri="{BB962C8B-B14F-4D97-AF65-F5344CB8AC3E}">
        <p14:creationId xmlns:p14="http://schemas.microsoft.com/office/powerpoint/2010/main" val="9070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43011" name="Notes Placeholder 2"/>
          <p:cNvSpPr>
            <a:spLocks noGrp="1"/>
          </p:cNvSpPr>
          <p:nvPr>
            <p:ph type="body" idx="1"/>
          </p:nvPr>
        </p:nvSpPr>
        <p:spPr>
          <a:noFill/>
          <a:ln>
            <a:noFill/>
          </a:ln>
        </p:spPr>
        <p:txBody>
          <a:bodyPr wrap="square" lIns="91440" tIns="45720" rIns="91440" bIns="45720" anchor="t"/>
          <a:lstStyle/>
          <a:p>
            <a:pPr lvl="0"/>
            <a:r>
              <a:rPr lang="en-US" altLang="en-US" dirty="0"/>
              <a:t>Cups diameter average 40-60 mm</a:t>
            </a:r>
          </a:p>
          <a:p>
            <a:pPr lvl="0"/>
            <a:r>
              <a:rPr lang="en-US" altLang="en-US" dirty="0"/>
              <a:t>Shapes : mushroom , bell</a:t>
            </a:r>
            <a:endParaRPr lang="ar-JO" altLang="en-US" dirty="0"/>
          </a:p>
        </p:txBody>
      </p:sp>
      <p:sp>
        <p:nvSpPr>
          <p:cNvPr id="43012" name="Slide Number Placeholder 3"/>
          <p:cNvSpPr txBox="1">
            <a:spLocks noGrp="1"/>
          </p:cNvSpPr>
          <p:nvPr>
            <p:ph type="sldNum" sz="quarter"/>
          </p:nvPr>
        </p:nvSpPr>
        <p:spPr>
          <a:xfrm>
            <a:off x="1588" y="8685213"/>
            <a:ext cx="2971800" cy="457200"/>
          </a:xfrm>
          <a:prstGeom prst="rect">
            <a:avLst/>
          </a:prstGeom>
          <a:noFill/>
          <a:ln w="9525">
            <a:noFill/>
          </a:ln>
        </p:spPr>
        <p:txBody>
          <a:bodyPr anchor="b"/>
          <a:lstStyle/>
          <a:p>
            <a:pPr lvl="0" algn="l" rtl="0" eaLnBrk="1" hangingPunct="1">
              <a:spcBef>
                <a:spcPct val="0"/>
              </a:spcBef>
            </a:pPr>
            <a:fld id="{9A0DB2DC-4C9A-4742-B13C-FB6460FD3503}" type="slidenum">
              <a:rPr lang="en-US" altLang="en-US" dirty="0">
                <a:latin typeface="Arial" panose="020B0604020202020204" pitchFamily="34" charset="0"/>
              </a:rPr>
              <a:t>90</a:t>
            </a:fld>
            <a:endParaRPr lang="en-US" altLang="en-US" dirty="0">
              <a:latin typeface="Arial" panose="020B0604020202020204" pitchFamily="34" charset="0"/>
            </a:endParaRPr>
          </a:p>
        </p:txBody>
      </p:sp>
    </p:spTree>
    <p:extLst>
      <p:ext uri="{BB962C8B-B14F-4D97-AF65-F5344CB8AC3E}">
        <p14:creationId xmlns:p14="http://schemas.microsoft.com/office/powerpoint/2010/main" val="14804155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p:nvSpPr>
        <p:spPr>
          <a:xfrm>
            <a:off x="0" y="0"/>
            <a:ext cx="12192000" cy="6858000"/>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p:nvSpPr>
        <p:spPr>
          <a:xfrm flipH="1">
            <a:off x="8052178" y="0"/>
            <a:ext cx="4139819" cy="6858000"/>
          </a:xfrm>
          <a:prstGeom prst="rtTriangle">
            <a:avLst/>
          </a:prstGeom>
          <a:solidFill>
            <a:schemeClr val="accent1">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p:nvSpPr>
        <p:spPr>
          <a:xfrm rot="10800000" flipH="1">
            <a:off x="4" y="0"/>
            <a:ext cx="4139819" cy="6858000"/>
          </a:xfrm>
          <a:prstGeom prst="rtTriangl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2"/>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3"/>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4"/>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5"/>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6"/>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7"/>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8"/>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9"/>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0"/>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1"/>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2"/>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p:nvSpPr>
        <p:spPr>
          <a:xfrm>
            <a:off x="1524000" y="1127145"/>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206314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D9D7-4C0F-E790-6F71-A1DC9439B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17813-451D-8193-253A-0788FD0E8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2AEFFB-BA09-DC62-CF86-2D592C6BDBF1}"/>
              </a:ext>
            </a:extLst>
          </p:cNvPr>
          <p:cNvSpPr>
            <a:spLocks noGrp="1"/>
          </p:cNvSpPr>
          <p:nvPr>
            <p:ph type="dt" sz="half" idx="10"/>
          </p:nvPr>
        </p:nvSpPr>
        <p:spPr/>
        <p:txBody>
          <a:bodyPr/>
          <a:lstStyle/>
          <a:p>
            <a:fld id="{70DA23C3-1C28-4ECF-AC0F-A426709C7D55}" type="datetimeFigureOut">
              <a:rPr lang="en-US" smtClean="0"/>
              <a:t>8/17/2023</a:t>
            </a:fld>
            <a:endParaRPr lang="en-US"/>
          </a:p>
        </p:txBody>
      </p:sp>
      <p:sp>
        <p:nvSpPr>
          <p:cNvPr id="5" name="Footer Placeholder 4">
            <a:extLst>
              <a:ext uri="{FF2B5EF4-FFF2-40B4-BE49-F238E27FC236}">
                <a16:creationId xmlns:a16="http://schemas.microsoft.com/office/drawing/2014/main" id="{FC759E71-6DA8-69C1-5643-9AF4C6ED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0EFEC-4C1B-5FE7-22CF-6C6D4A1A1632}"/>
              </a:ext>
            </a:extLst>
          </p:cNvPr>
          <p:cNvSpPr>
            <a:spLocks noGrp="1"/>
          </p:cNvSpPr>
          <p:nvPr>
            <p:ph type="sldNum" sz="quarter" idx="12"/>
          </p:nvPr>
        </p:nvSpPr>
        <p:spPr/>
        <p:txBody>
          <a:bodyPr/>
          <a:lstStyle/>
          <a:p>
            <a:fld id="{4BA64C48-7170-4126-A9DF-C71D808C789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390AAB3-D37F-C09B-A8F0-A23622DD22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340587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70DA23C3-1C28-4ECF-AC0F-A426709C7D55}" type="datetimeFigureOut">
              <a:rPr lang="en-US" smtClean="0"/>
              <a:t>8/17/2023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4BA64C48-7170-4126-A9DF-C71D808C789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DAA8603-DE27-0F3C-868C-FA06C8F6D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18845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70DA23C3-1C28-4ECF-AC0F-A426709C7D55}" type="datetimeFigureOut">
              <a:rPr lang="en-US" smtClean="0"/>
              <a:t>8/17/2023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4BA64C48-7170-4126-A9DF-C71D808C789E}"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89216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70DA23C3-1C28-4ECF-AC0F-A426709C7D55}" type="datetimeFigureOut">
              <a:rPr lang="en-US" smtClean="0"/>
              <a:t>8/17/2023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4BA64C48-7170-4126-A9DF-C71D808C789E}"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59291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70DA23C3-1C28-4ECF-AC0F-A426709C7D55}" type="datetimeFigureOut">
              <a:rPr lang="en-US" smtClean="0"/>
              <a:t>8/17/2023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4BA64C48-7170-4126-A9DF-C71D808C789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76640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70DA23C3-1C28-4ECF-AC0F-A426709C7D55}" type="datetimeFigureOut">
              <a:rPr lang="en-US" smtClean="0"/>
              <a:t>8/17/2023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4BA64C48-7170-4126-A9DF-C71D808C789E}"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83532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ver slide layou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B81EF693-46E2-4180-A982-14109E40CB06}"/>
              </a:ext>
            </a:extLst>
          </p:cNvPr>
          <p:cNvSpPr/>
          <p:nvPr/>
        </p:nvSpPr>
        <p:spPr>
          <a:xfrm rot="10800000" flipH="1">
            <a:off x="0" y="0"/>
            <a:ext cx="7507224" cy="4306529"/>
          </a:xfrm>
          <a:prstGeom prst="rtTriangle">
            <a:avLst/>
          </a:prstGeom>
          <a:solidFill>
            <a:schemeClr val="accent4">
              <a:alpha val="2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3963476" y="1647313"/>
            <a:ext cx="4265049" cy="3563374"/>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72" name="Right Triangle 71">
            <a:extLst>
              <a:ext uri="{FF2B5EF4-FFF2-40B4-BE49-F238E27FC236}">
                <a16:creationId xmlns:a16="http://schemas.microsoft.com/office/drawing/2014/main" id="{ADF268C8-9372-84E9-85E0-A825C3E00DFF}"/>
              </a:ext>
            </a:extLst>
          </p:cNvPr>
          <p:cNvSpPr/>
          <p:nvPr userDrawn="1"/>
        </p:nvSpPr>
        <p:spPr>
          <a:xfrm rot="10800000" flipV="1">
            <a:off x="4686300" y="2551471"/>
            <a:ext cx="7505700" cy="4306529"/>
          </a:xfrm>
          <a:prstGeom prst="rtTriangle">
            <a:avLst/>
          </a:prstGeom>
          <a:solidFill>
            <a:schemeClr val="accent4">
              <a:lumMod val="75000"/>
              <a:alpha val="2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3" name="Oval 72">
            <a:extLst>
              <a:ext uri="{FF2B5EF4-FFF2-40B4-BE49-F238E27FC236}">
                <a16:creationId xmlns:a16="http://schemas.microsoft.com/office/drawing/2014/main" id="{E707167B-716F-25F0-1FE9-EAA3BFA09517}"/>
              </a:ext>
            </a:extLst>
          </p:cNvPr>
          <p:cNvSpPr/>
          <p:nvPr userDrawn="1"/>
        </p:nvSpPr>
        <p:spPr>
          <a:xfrm>
            <a:off x="3726426" y="1059426"/>
            <a:ext cx="4739148" cy="47391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750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A23C3-1C28-4ECF-AC0F-A426709C7D55}" type="datetimeFigureOut">
              <a:rPr lang="en-US" smtClean="0"/>
              <a:t>8/17/2023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64C48-7170-4126-A9DF-C71D808C789E}" type="slidenum">
              <a:rPr lang="en-US" smtClean="0"/>
              <a:t>‹#›</a:t>
            </a:fld>
            <a:endParaRPr lang="en-US"/>
          </a:p>
        </p:txBody>
      </p:sp>
    </p:spTree>
    <p:extLst>
      <p:ext uri="{BB962C8B-B14F-4D97-AF65-F5344CB8AC3E}">
        <p14:creationId xmlns:p14="http://schemas.microsoft.com/office/powerpoint/2010/main" val="124737089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8" r:id="rId8"/>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hyperlink" Target="https://teachmeobgyn.com/history-taking-examinations/examinations/bimanual/" TargetMode="Externa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9.jpeg"/><Relationship Id="rId4" Type="http://schemas.openxmlformats.org/officeDocument/2006/relationships/image" Target="../media/image138.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tiff"/></Relationships>
</file>

<file path=ppt/slides/_rels/slide16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5.png"/><Relationship Id="rId4" Type="http://schemas.openxmlformats.org/officeDocument/2006/relationships/image" Target="../media/image194.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339.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3" Type="http://schemas.openxmlformats.org/officeDocument/2006/relationships/image" Target="../media/image231.jpeg"/><Relationship Id="rId7" Type="http://schemas.openxmlformats.org/officeDocument/2006/relationships/image" Target="../media/image235.png"/><Relationship Id="rId2" Type="http://schemas.openxmlformats.org/officeDocument/2006/relationships/image" Target="../media/image230.jpeg"/><Relationship Id="rId1" Type="http://schemas.openxmlformats.org/officeDocument/2006/relationships/slideLayout" Target="../slideLayouts/slideLayout4.xml"/><Relationship Id="rId6" Type="http://schemas.openxmlformats.org/officeDocument/2006/relationships/image" Target="../media/image234.jpeg"/><Relationship Id="rId5" Type="http://schemas.openxmlformats.org/officeDocument/2006/relationships/image" Target="../media/image233.png"/><Relationship Id="rId4" Type="http://schemas.openxmlformats.org/officeDocument/2006/relationships/image" Target="../media/image232.jpe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4.xml"/></Relationships>
</file>

<file path=ppt/slides/_rels/slide34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4.xml"/></Relationships>
</file>

<file path=ppt/slides/_rels/slide34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4.xml"/></Relationships>
</file>

<file path=ppt/slides/_rels/slide35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4.xml"/></Relationships>
</file>

<file path=ppt/slides/_rels/slide35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4.xml"/></Relationships>
</file>

<file path=ppt/slides/_rels/slide35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eg"/><Relationship Id="rId1" Type="http://schemas.openxmlformats.org/officeDocument/2006/relationships/slideLayout" Target="../slideLayouts/slideLayout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6.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xml"/></Relationships>
</file>

<file path=ppt/slides/_rels/slide35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4.xml"/><Relationship Id="rId5" Type="http://schemas.openxmlformats.org/officeDocument/2006/relationships/image" Target="../media/image255.png"/><Relationship Id="rId4" Type="http://schemas.openxmlformats.org/officeDocument/2006/relationships/image" Target="../media/image254.png"/></Relationships>
</file>

<file path=ppt/slides/_rels/slide35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4.xml"/></Relationships>
</file>

<file path=ppt/slides/_rels/slide35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4.xml"/><Relationship Id="rId5" Type="http://schemas.openxmlformats.org/officeDocument/2006/relationships/image" Target="../media/image262.png"/><Relationship Id="rId4" Type="http://schemas.openxmlformats.org/officeDocument/2006/relationships/image" Target="../media/image261.pn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36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4.xml"/><Relationship Id="rId4" Type="http://schemas.openxmlformats.org/officeDocument/2006/relationships/image" Target="../media/image2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4.xml"/><Relationship Id="rId4" Type="http://schemas.openxmlformats.org/officeDocument/2006/relationships/image" Target="../media/image268.png"/></Relationships>
</file>

<file path=ppt/slides/_rels/slide37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4.xml"/></Relationships>
</file>

<file path=ppt/slides/_rels/slide37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jpeg"/><Relationship Id="rId1" Type="http://schemas.openxmlformats.org/officeDocument/2006/relationships/slideLayout" Target="../slideLayouts/slideLayout4.xml"/><Relationship Id="rId5" Type="http://schemas.openxmlformats.org/officeDocument/2006/relationships/image" Target="../media/image275.png"/><Relationship Id="rId4" Type="http://schemas.openxmlformats.org/officeDocument/2006/relationships/image" Target="../media/image274.jpeg"/></Relationships>
</file>

<file path=ppt/slides/_rels/slide37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jpeg"/><Relationship Id="rId1" Type="http://schemas.openxmlformats.org/officeDocument/2006/relationships/slideLayout" Target="../slideLayouts/slideLayout4.xml"/><Relationship Id="rId4" Type="http://schemas.openxmlformats.org/officeDocument/2006/relationships/image" Target="../media/image274.jpeg"/></Relationships>
</file>

<file path=ppt/slides/_rels/slide37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4.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4.xml"/></Relationships>
</file>

<file path=ppt/slides/_rels/slide38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4.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image" Target="../media/image279.jpg"/><Relationship Id="rId1" Type="http://schemas.openxmlformats.org/officeDocument/2006/relationships/slideLayout" Target="../slideLayouts/slideLayout4.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4.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7.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4.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00.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4.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4.xml"/></Relationships>
</file>

<file path=ppt/slides/_rels/slide403.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4.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4.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4.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4.xml"/></Relationships>
</file>

<file path=ppt/slides/_rels/slide41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9.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0.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4.xml"/></Relationships>
</file>

<file path=ppt/slides/_rels/slide421.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4.xml"/></Relationships>
</file>

<file path=ppt/slides/_rels/slide422.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4.xml"/></Relationships>
</file>

<file path=ppt/slides/_rels/slide423.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4.xml"/></Relationships>
</file>

<file path=ppt/slides/_rels/slide424.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4.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jpeg"/><Relationship Id="rId1" Type="http://schemas.openxmlformats.org/officeDocument/2006/relationships/slideLayout" Target="../slideLayouts/slideLayout4.xml"/></Relationships>
</file>

<file path=ppt/slides/_rels/slide433.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4.xml"/></Relationships>
</file>

<file path=ppt/slides/_rels/slide434.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44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4.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4.xml"/></Relationships>
</file>

<file path=ppt/slides/_rels/slide444.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4.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4.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9.xml.rels><?xml version="1.0" encoding="UTF-8" standalone="yes"?>
<Relationships xmlns="http://schemas.openxmlformats.org/package/2006/relationships"><Relationship Id="rId2" Type="http://schemas.openxmlformats.org/officeDocument/2006/relationships/image" Target="../media/image308.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2" Type="http://schemas.openxmlformats.org/officeDocument/2006/relationships/image" Target="../media/image309.jpg"/><Relationship Id="rId1" Type="http://schemas.openxmlformats.org/officeDocument/2006/relationships/slideLayout" Target="../slideLayouts/slideLayout4.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2.xml.rels><?xml version="1.0" encoding="UTF-8" standalone="yes"?>
<Relationships xmlns="http://schemas.openxmlformats.org/package/2006/relationships"><Relationship Id="rId2" Type="http://schemas.openxmlformats.org/officeDocument/2006/relationships/image" Target="../media/image310.jpg"/><Relationship Id="rId1" Type="http://schemas.openxmlformats.org/officeDocument/2006/relationships/slideLayout" Target="../slideLayouts/slideLayout4.xml"/></Relationships>
</file>

<file path=ppt/slides/_rels/slide453.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4.xml"/></Relationships>
</file>

<file path=ppt/slides/_rels/slide454.xml.rels><?xml version="1.0" encoding="UTF-8" standalone="yes"?>
<Relationships xmlns="http://schemas.openxmlformats.org/package/2006/relationships"><Relationship Id="rId2" Type="http://schemas.openxmlformats.org/officeDocument/2006/relationships/image" Target="../media/image31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69.png"/><Relationship Id="rId4"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69.png"/><Relationship Id="rId4" Type="http://schemas.openxmlformats.org/officeDocument/2006/relationships/image" Target="../media/image68.jpe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9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50DF-F31C-DED5-B580-8B3E0555F0D8}"/>
              </a:ext>
            </a:extLst>
          </p:cNvPr>
          <p:cNvSpPr>
            <a:spLocks noGrp="1"/>
          </p:cNvSpPr>
          <p:nvPr>
            <p:ph type="ctrTitle"/>
          </p:nvPr>
        </p:nvSpPr>
        <p:spPr>
          <a:xfrm>
            <a:off x="3146898" y="2027136"/>
            <a:ext cx="5898204" cy="2803728"/>
          </a:xfrm>
        </p:spPr>
        <p:txBody>
          <a:bodyPr>
            <a:normAutofit/>
          </a:bodyPr>
          <a:lstStyle/>
          <a:p>
            <a:r>
              <a:rPr lang="en-US" dirty="0"/>
              <a:t>OB/GYN</a:t>
            </a:r>
            <a:br>
              <a:rPr lang="en-US" dirty="0"/>
            </a:br>
            <a:r>
              <a:rPr lang="en-US" dirty="0"/>
              <a:t>Mini-OSCE</a:t>
            </a:r>
          </a:p>
        </p:txBody>
      </p:sp>
      <p:sp>
        <p:nvSpPr>
          <p:cNvPr id="4" name="مربع نص 3"/>
          <p:cNvSpPr txBox="1"/>
          <p:nvPr/>
        </p:nvSpPr>
        <p:spPr>
          <a:xfrm>
            <a:off x="596348" y="580445"/>
            <a:ext cx="3291840" cy="3139321"/>
          </a:xfrm>
          <a:prstGeom prst="rect">
            <a:avLst/>
          </a:prstGeom>
          <a:noFill/>
        </p:spPr>
        <p:txBody>
          <a:bodyPr wrap="square" rtlCol="0">
            <a:spAutoFit/>
          </a:bodyPr>
          <a:lstStyle/>
          <a:p>
            <a:r>
              <a:rPr lang="en-US" b="1" dirty="0">
                <a:solidFill>
                  <a:schemeClr val="bg1"/>
                </a:solidFill>
              </a:rPr>
              <a:t>Edited by : </a:t>
            </a:r>
          </a:p>
          <a:p>
            <a:r>
              <a:rPr lang="en-US" b="1" dirty="0">
                <a:solidFill>
                  <a:schemeClr val="bg1"/>
                </a:solidFill>
              </a:rPr>
              <a:t> </a:t>
            </a:r>
          </a:p>
          <a:p>
            <a:r>
              <a:rPr lang="en-US" b="1" dirty="0" err="1">
                <a:solidFill>
                  <a:schemeClr val="bg1"/>
                </a:solidFill>
              </a:rPr>
              <a:t>Hala</a:t>
            </a:r>
            <a:r>
              <a:rPr lang="en-US" b="1" dirty="0">
                <a:solidFill>
                  <a:schemeClr val="bg1"/>
                </a:solidFill>
              </a:rPr>
              <a:t> </a:t>
            </a:r>
            <a:r>
              <a:rPr lang="en-US" b="1" dirty="0" err="1">
                <a:solidFill>
                  <a:schemeClr val="bg1"/>
                </a:solidFill>
              </a:rPr>
              <a:t>Emad</a:t>
            </a:r>
            <a:r>
              <a:rPr lang="en-US" b="1" dirty="0">
                <a:solidFill>
                  <a:schemeClr val="bg1"/>
                </a:solidFill>
              </a:rPr>
              <a:t> Samara</a:t>
            </a:r>
            <a:br>
              <a:rPr lang="en-US" b="1" dirty="0">
                <a:solidFill>
                  <a:schemeClr val="bg1"/>
                </a:solidFill>
              </a:rPr>
            </a:br>
            <a:r>
              <a:rPr lang="en-US" b="1" dirty="0">
                <a:solidFill>
                  <a:schemeClr val="bg1"/>
                </a:solidFill>
              </a:rPr>
              <a:t>Jana </a:t>
            </a:r>
            <a:r>
              <a:rPr lang="en-US" b="1" dirty="0" err="1">
                <a:solidFill>
                  <a:schemeClr val="bg1"/>
                </a:solidFill>
              </a:rPr>
              <a:t>Nassar</a:t>
            </a:r>
            <a:r>
              <a:rPr lang="en-US" b="1" dirty="0">
                <a:solidFill>
                  <a:schemeClr val="bg1"/>
                </a:solidFill>
              </a:rPr>
              <a:t> </a:t>
            </a:r>
            <a:r>
              <a:rPr lang="en-US" b="1" dirty="0" err="1">
                <a:solidFill>
                  <a:schemeClr val="bg1"/>
                </a:solidFill>
              </a:rPr>
              <a:t>Almuhaisen</a:t>
            </a:r>
            <a:endParaRPr lang="en-US" b="1" dirty="0">
              <a:solidFill>
                <a:schemeClr val="bg1"/>
              </a:solidFill>
            </a:endParaRPr>
          </a:p>
          <a:p>
            <a:r>
              <a:rPr lang="en-US" b="1" dirty="0">
                <a:solidFill>
                  <a:schemeClr val="bg1"/>
                </a:solidFill>
              </a:rPr>
              <a:t>Rama Ismail Abu </a:t>
            </a:r>
            <a:r>
              <a:rPr lang="en-US" b="1" dirty="0" err="1">
                <a:solidFill>
                  <a:schemeClr val="bg1"/>
                </a:solidFill>
              </a:rPr>
              <a:t>Qdeiri</a:t>
            </a:r>
            <a:br>
              <a:rPr lang="en-US" b="1" dirty="0">
                <a:solidFill>
                  <a:schemeClr val="bg1"/>
                </a:solidFill>
              </a:rPr>
            </a:br>
            <a:r>
              <a:rPr lang="en-US" b="1" dirty="0" err="1">
                <a:solidFill>
                  <a:schemeClr val="bg1"/>
                </a:solidFill>
              </a:rPr>
              <a:t>Eslam</a:t>
            </a:r>
            <a:r>
              <a:rPr lang="en-US" b="1" dirty="0">
                <a:solidFill>
                  <a:schemeClr val="bg1"/>
                </a:solidFill>
              </a:rPr>
              <a:t> </a:t>
            </a:r>
            <a:r>
              <a:rPr lang="en-US" b="1" dirty="0" err="1">
                <a:solidFill>
                  <a:schemeClr val="bg1"/>
                </a:solidFill>
              </a:rPr>
              <a:t>wasfi</a:t>
            </a:r>
            <a:r>
              <a:rPr lang="en-US" b="1" dirty="0">
                <a:solidFill>
                  <a:schemeClr val="bg1"/>
                </a:solidFill>
              </a:rPr>
              <a:t> AL-</a:t>
            </a:r>
            <a:r>
              <a:rPr lang="en-US" b="1" dirty="0" err="1">
                <a:solidFill>
                  <a:schemeClr val="bg1"/>
                </a:solidFill>
              </a:rPr>
              <a:t>tarawneh</a:t>
            </a:r>
            <a:br>
              <a:rPr lang="en-US" b="1" dirty="0">
                <a:solidFill>
                  <a:schemeClr val="bg1"/>
                </a:solidFill>
              </a:rPr>
            </a:br>
            <a:r>
              <a:rPr lang="en-US" b="1" dirty="0" err="1">
                <a:solidFill>
                  <a:schemeClr val="bg1"/>
                </a:solidFill>
              </a:rPr>
              <a:t>shaden</a:t>
            </a:r>
            <a:r>
              <a:rPr lang="en-US" b="1" dirty="0">
                <a:solidFill>
                  <a:schemeClr val="bg1"/>
                </a:solidFill>
              </a:rPr>
              <a:t> </a:t>
            </a:r>
            <a:r>
              <a:rPr lang="en-US" b="1" dirty="0" err="1">
                <a:solidFill>
                  <a:schemeClr val="bg1"/>
                </a:solidFill>
              </a:rPr>
              <a:t>abd</a:t>
            </a:r>
            <a:r>
              <a:rPr lang="en-US" b="1" dirty="0">
                <a:solidFill>
                  <a:schemeClr val="bg1"/>
                </a:solidFill>
              </a:rPr>
              <a:t> </a:t>
            </a:r>
            <a:r>
              <a:rPr lang="en-US" b="1" dirty="0" err="1">
                <a:solidFill>
                  <a:schemeClr val="bg1"/>
                </a:solidFill>
              </a:rPr>
              <a:t>dalain</a:t>
            </a:r>
            <a:r>
              <a:rPr lang="en-US" b="1" dirty="0">
                <a:solidFill>
                  <a:schemeClr val="bg1"/>
                </a:solidFill>
              </a:rPr>
              <a:t> </a:t>
            </a:r>
            <a:br>
              <a:rPr lang="en-US" b="1" dirty="0">
                <a:solidFill>
                  <a:schemeClr val="bg1"/>
                </a:solidFill>
              </a:rPr>
            </a:br>
            <a:r>
              <a:rPr lang="en-US" b="1" dirty="0" err="1">
                <a:solidFill>
                  <a:schemeClr val="bg1"/>
                </a:solidFill>
              </a:rPr>
              <a:t>Leen</a:t>
            </a:r>
            <a:r>
              <a:rPr lang="en-US" b="1" dirty="0">
                <a:solidFill>
                  <a:schemeClr val="bg1"/>
                </a:solidFill>
              </a:rPr>
              <a:t> </a:t>
            </a:r>
            <a:r>
              <a:rPr lang="en-US" b="1" dirty="0" err="1">
                <a:solidFill>
                  <a:schemeClr val="bg1"/>
                </a:solidFill>
              </a:rPr>
              <a:t>ayham</a:t>
            </a:r>
            <a:r>
              <a:rPr lang="en-US" b="1" dirty="0">
                <a:solidFill>
                  <a:schemeClr val="bg1"/>
                </a:solidFill>
              </a:rPr>
              <a:t> </a:t>
            </a:r>
            <a:r>
              <a:rPr lang="en-US" b="1" dirty="0" err="1">
                <a:solidFill>
                  <a:schemeClr val="bg1"/>
                </a:solidFill>
              </a:rPr>
              <a:t>allaan</a:t>
            </a:r>
            <a:endParaRPr lang="en-US" b="1" dirty="0">
              <a:solidFill>
                <a:schemeClr val="bg1"/>
              </a:solidFill>
            </a:endParaRPr>
          </a:p>
          <a:p>
            <a:r>
              <a:rPr lang="en-US" b="1" dirty="0" err="1">
                <a:solidFill>
                  <a:schemeClr val="bg1"/>
                </a:solidFill>
              </a:rPr>
              <a:t>Yousef</a:t>
            </a:r>
            <a:r>
              <a:rPr lang="en-US" b="1" dirty="0">
                <a:solidFill>
                  <a:schemeClr val="bg1"/>
                </a:solidFill>
              </a:rPr>
              <a:t> </a:t>
            </a:r>
            <a:r>
              <a:rPr lang="en-US" b="1" dirty="0" err="1">
                <a:solidFill>
                  <a:schemeClr val="bg1"/>
                </a:solidFill>
              </a:rPr>
              <a:t>hatem</a:t>
            </a:r>
            <a:r>
              <a:rPr lang="en-US" b="1" dirty="0">
                <a:solidFill>
                  <a:schemeClr val="bg1"/>
                </a:solidFill>
              </a:rPr>
              <a:t> AL-</a:t>
            </a:r>
            <a:r>
              <a:rPr lang="en-US" b="1" dirty="0" err="1">
                <a:solidFill>
                  <a:schemeClr val="bg1"/>
                </a:solidFill>
              </a:rPr>
              <a:t>tarawneh</a:t>
            </a:r>
            <a:br>
              <a:rPr lang="en-US" b="1" dirty="0">
                <a:solidFill>
                  <a:schemeClr val="bg1"/>
                </a:solidFill>
              </a:rPr>
            </a:br>
            <a:r>
              <a:rPr lang="en-US" b="1" dirty="0" err="1">
                <a:solidFill>
                  <a:schemeClr val="bg1"/>
                </a:solidFill>
              </a:rPr>
              <a:t>Mothana</a:t>
            </a:r>
            <a:r>
              <a:rPr lang="en-US" b="1" dirty="0">
                <a:solidFill>
                  <a:schemeClr val="bg1"/>
                </a:solidFill>
              </a:rPr>
              <a:t> AL-</a:t>
            </a:r>
            <a:r>
              <a:rPr lang="en-US" b="1" dirty="0" err="1">
                <a:solidFill>
                  <a:schemeClr val="bg1"/>
                </a:solidFill>
              </a:rPr>
              <a:t>takhaineh</a:t>
            </a:r>
            <a:r>
              <a:rPr lang="en-US" b="1" dirty="0">
                <a:solidFill>
                  <a:schemeClr val="bg1"/>
                </a:solidFill>
              </a:rPr>
              <a:t> </a:t>
            </a:r>
          </a:p>
          <a:p>
            <a:endParaRPr lang="en-US" dirty="0"/>
          </a:p>
        </p:txBody>
      </p:sp>
    </p:spTree>
    <p:extLst>
      <p:ext uri="{BB962C8B-B14F-4D97-AF65-F5344CB8AC3E}">
        <p14:creationId xmlns:p14="http://schemas.microsoft.com/office/powerpoint/2010/main" val="58108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FD21-1323-327E-D551-22E90DE2774D}"/>
              </a:ext>
            </a:extLst>
          </p:cNvPr>
          <p:cNvSpPr>
            <a:spLocks noGrp="1"/>
          </p:cNvSpPr>
          <p:nvPr>
            <p:ph type="title"/>
          </p:nvPr>
        </p:nvSpPr>
        <p:spPr/>
        <p:txBody>
          <a:bodyPr/>
          <a:lstStyle/>
          <a:p>
            <a:r>
              <a:rPr lang="en-US" dirty="0"/>
              <a:t>5. Extension</a:t>
            </a:r>
          </a:p>
        </p:txBody>
      </p:sp>
      <p:sp>
        <p:nvSpPr>
          <p:cNvPr id="3" name="Content Placeholder 2">
            <a:extLst>
              <a:ext uri="{FF2B5EF4-FFF2-40B4-BE49-F238E27FC236}">
                <a16:creationId xmlns:a16="http://schemas.microsoft.com/office/drawing/2014/main" id="{EFE12466-2E42-05F6-13EB-8396D1E2EFA9}"/>
              </a:ext>
            </a:extLst>
          </p:cNvPr>
          <p:cNvSpPr>
            <a:spLocks noGrp="1"/>
          </p:cNvSpPr>
          <p:nvPr>
            <p:ph idx="1"/>
          </p:nvPr>
        </p:nvSpPr>
        <p:spPr/>
        <p:txBody>
          <a:bodyPr>
            <a:normAutofit/>
          </a:bodyPr>
          <a:lstStyle/>
          <a:p>
            <a:r>
              <a:rPr lang="en-US" sz="2400" dirty="0"/>
              <a:t>Following completion of internal rotation, the occiput is beneath the symphysis pubis and the bregma is near the lower border of the sacrum. </a:t>
            </a:r>
          </a:p>
          <a:p>
            <a:r>
              <a:rPr lang="en-US" sz="2400" dirty="0"/>
              <a:t>The well-flexed head now extends and the occiput escapes from underneath the symphysis pubis and distends the vulva. This is known as ‘</a:t>
            </a:r>
            <a:r>
              <a:rPr lang="en-US" sz="2400" dirty="0">
                <a:solidFill>
                  <a:srgbClr val="FF0000"/>
                </a:solidFill>
              </a:rPr>
              <a:t>crowning</a:t>
            </a:r>
            <a:r>
              <a:rPr lang="en-US" sz="2400" dirty="0"/>
              <a:t>’ of the head. </a:t>
            </a:r>
          </a:p>
          <a:p>
            <a:r>
              <a:rPr lang="en-US" sz="2400" dirty="0"/>
              <a:t>The head extends further and the occiput underneath the symphysis pubis acts as a fulcrum point as the bregma, face and chin appear in succession over the posterior vaginal opening and perineal body. </a:t>
            </a:r>
          </a:p>
          <a:p>
            <a:r>
              <a:rPr lang="en-US" sz="2400" dirty="0"/>
              <a:t>This extension process, if controlled, reduces the risk of perineal trauma. However, the soft tissues of the perineum offer resistance, and some degree of tearing occurs in the majority of first births</a:t>
            </a:r>
          </a:p>
        </p:txBody>
      </p:sp>
      <p:pic>
        <p:nvPicPr>
          <p:cNvPr id="5" name="Picture 4">
            <a:extLst>
              <a:ext uri="{FF2B5EF4-FFF2-40B4-BE49-F238E27FC236}">
                <a16:creationId xmlns:a16="http://schemas.microsoft.com/office/drawing/2014/main" id="{75D0BB30-03CB-1BE9-3500-DC612D1F286C}"/>
              </a:ext>
            </a:extLst>
          </p:cNvPr>
          <p:cNvPicPr>
            <a:picLocks noChangeAspect="1"/>
          </p:cNvPicPr>
          <p:nvPr/>
        </p:nvPicPr>
        <p:blipFill>
          <a:blip r:embed="rId2"/>
          <a:stretch>
            <a:fillRect/>
          </a:stretch>
        </p:blipFill>
        <p:spPr>
          <a:xfrm>
            <a:off x="10318240" y="5142268"/>
            <a:ext cx="1873760" cy="1715732"/>
          </a:xfrm>
          <a:prstGeom prst="rect">
            <a:avLst/>
          </a:prstGeom>
        </p:spPr>
      </p:pic>
    </p:spTree>
    <p:extLst>
      <p:ext uri="{BB962C8B-B14F-4D97-AF65-F5344CB8AC3E}">
        <p14:creationId xmlns:p14="http://schemas.microsoft.com/office/powerpoint/2010/main" val="8522067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nvPr>
        </p:nvGraphicFramePr>
        <p:xfrm>
          <a:off x="263353" y="332657"/>
          <a:ext cx="11521281" cy="6269132"/>
        </p:xfrm>
        <a:graphic>
          <a:graphicData uri="http://schemas.openxmlformats.org/drawingml/2006/table">
            <a:tbl>
              <a:tblPr firstRow="1" bandRow="1">
                <a:tableStyleId>{5C22544A-7EE6-4342-B048-85BDC9FD1C3A}</a:tableStyleId>
              </a:tblPr>
              <a:tblGrid>
                <a:gridCol w="2396071">
                  <a:extLst>
                    <a:ext uri="{9D8B030D-6E8A-4147-A177-3AD203B41FA5}">
                      <a16:colId xmlns:a16="http://schemas.microsoft.com/office/drawing/2014/main" val="3653330898"/>
                    </a:ext>
                  </a:extLst>
                </a:gridCol>
                <a:gridCol w="2396071">
                  <a:extLst>
                    <a:ext uri="{9D8B030D-6E8A-4147-A177-3AD203B41FA5}">
                      <a16:colId xmlns:a16="http://schemas.microsoft.com/office/drawing/2014/main" val="20000"/>
                    </a:ext>
                  </a:extLst>
                </a:gridCol>
                <a:gridCol w="414668">
                  <a:extLst>
                    <a:ext uri="{9D8B030D-6E8A-4147-A177-3AD203B41FA5}">
                      <a16:colId xmlns:a16="http://schemas.microsoft.com/office/drawing/2014/main" val="20001"/>
                    </a:ext>
                  </a:extLst>
                </a:gridCol>
                <a:gridCol w="2442981">
                  <a:extLst>
                    <a:ext uri="{9D8B030D-6E8A-4147-A177-3AD203B41FA5}">
                      <a16:colId xmlns:a16="http://schemas.microsoft.com/office/drawing/2014/main" val="20002"/>
                    </a:ext>
                  </a:extLst>
                </a:gridCol>
                <a:gridCol w="364008">
                  <a:extLst>
                    <a:ext uri="{9D8B030D-6E8A-4147-A177-3AD203B41FA5}">
                      <a16:colId xmlns:a16="http://schemas.microsoft.com/office/drawing/2014/main" val="20003"/>
                    </a:ext>
                  </a:extLst>
                </a:gridCol>
                <a:gridCol w="3507482">
                  <a:extLst>
                    <a:ext uri="{9D8B030D-6E8A-4147-A177-3AD203B41FA5}">
                      <a16:colId xmlns:a16="http://schemas.microsoft.com/office/drawing/2014/main" val="20004"/>
                    </a:ext>
                  </a:extLst>
                </a:gridCol>
              </a:tblGrid>
              <a:tr h="513716">
                <a:tc>
                  <a:txBody>
                    <a:bodyPr/>
                    <a:lstStyle/>
                    <a:p>
                      <a:pPr marL="0" algn="ctr" defTabSz="685800" rtl="0" eaLnBrk="1" latinLnBrk="0" hangingPunct="1"/>
                      <a:endParaRPr lang="ar-JO" sz="2000" b="1" dirty="0">
                        <a:latin typeface="+mn-lt"/>
                      </a:endParaRPr>
                    </a:p>
                  </a:txBody>
                  <a:tcPr marL="68580" marR="68580" marT="45716" marB="45716"/>
                </a:tc>
                <a:tc>
                  <a:txBody>
                    <a:bodyPr/>
                    <a:lstStyle/>
                    <a:p>
                      <a:pPr algn="ctr" rtl="1"/>
                      <a:r>
                        <a:rPr lang="en-US" altLang="en-US" sz="2800" b="1" dirty="0">
                          <a:latin typeface="+mn-lt"/>
                        </a:rPr>
                        <a:t>OVD</a:t>
                      </a:r>
                      <a:endParaRPr lang="ar-JO" sz="2800" b="1" dirty="0">
                        <a:latin typeface="+mn-lt"/>
                      </a:endParaRPr>
                    </a:p>
                  </a:txBody>
                  <a:tcPr marL="68580" marR="68580" marT="45716" marB="45716"/>
                </a:tc>
                <a:tc gridSpan="2">
                  <a:txBody>
                    <a:bodyPr/>
                    <a:lstStyle/>
                    <a:p>
                      <a:pPr algn="ctr" rtl="1"/>
                      <a:r>
                        <a:rPr lang="en-US" sz="2800" b="1" kern="1200" dirty="0">
                          <a:solidFill>
                            <a:schemeClr val="lt1"/>
                          </a:solidFill>
                          <a:latin typeface="+mn-lt"/>
                          <a:ea typeface="+mn-ea"/>
                          <a:cs typeface="+mn-cs"/>
                        </a:rPr>
                        <a:t>Vacuum  </a:t>
                      </a:r>
                      <a:endParaRPr lang="ar-JO" sz="2800" b="1" dirty="0">
                        <a:latin typeface="+mn-lt"/>
                      </a:endParaRPr>
                    </a:p>
                  </a:txBody>
                  <a:tcPr marL="68580" marR="68580" marT="45716" marB="45716"/>
                </a:tc>
                <a:tc hMerge="1">
                  <a:txBody>
                    <a:bodyPr/>
                    <a:lstStyle/>
                    <a:p>
                      <a:endParaRPr lang="x-none"/>
                    </a:p>
                  </a:txBody>
                  <a:tcPr/>
                </a:tc>
                <a:tc gridSpan="2">
                  <a:txBody>
                    <a:bodyPr/>
                    <a:lstStyle/>
                    <a:p>
                      <a:pPr algn="ctr" rtl="1"/>
                      <a:r>
                        <a:rPr lang="en-US" sz="2800" b="1" dirty="0">
                          <a:latin typeface="+mn-lt"/>
                        </a:rPr>
                        <a:t>Forceps </a:t>
                      </a:r>
                      <a:endParaRPr lang="ar-JO" sz="2800" b="1" dirty="0">
                        <a:latin typeface="+mn-lt"/>
                      </a:endParaRPr>
                    </a:p>
                  </a:txBody>
                  <a:tcPr marL="68580" marR="68580" marT="45716" marB="45716"/>
                </a:tc>
                <a:tc hMerge="1">
                  <a:txBody>
                    <a:bodyPr/>
                    <a:lstStyle/>
                    <a:p>
                      <a:endParaRPr lang="x-none"/>
                    </a:p>
                  </a:txBody>
                  <a:tcPr/>
                </a:tc>
                <a:extLst>
                  <a:ext uri="{0D108BD9-81ED-4DB2-BD59-A6C34878D82A}">
                    <a16:rowId xmlns:a16="http://schemas.microsoft.com/office/drawing/2014/main" val="10000"/>
                  </a:ext>
                </a:extLst>
              </a:tr>
              <a:tr h="2070402">
                <a:tc>
                  <a:txBody>
                    <a:bodyPr/>
                    <a:lstStyle/>
                    <a:p>
                      <a:pPr marL="0" algn="l" defTabSz="685800" rtl="0" eaLnBrk="1" latinLnBrk="0" hangingPunct="1"/>
                      <a:r>
                        <a:rPr lang="en-US" sz="2800" b="1" dirty="0">
                          <a:latin typeface="+mn-lt"/>
                        </a:rPr>
                        <a:t>Indications</a:t>
                      </a:r>
                      <a:endParaRPr lang="ar-JO" sz="2800" b="1" dirty="0">
                        <a:latin typeface="+mn-lt"/>
                      </a:endParaRPr>
                    </a:p>
                  </a:txBody>
                  <a:tcPr marL="68580" marR="68580" marT="45716" marB="45716"/>
                </a:tc>
                <a:tc gridSpan="5">
                  <a:txBody>
                    <a:bodyPr/>
                    <a:lstStyle/>
                    <a:p>
                      <a:pPr marL="457200" indent="-457200" algn="l" rtl="1">
                        <a:buFont typeface="+mj-lt"/>
                        <a:buAutoNum type="arabicPeriod"/>
                      </a:pPr>
                      <a:r>
                        <a:rPr lang="en-US" sz="2000" b="0" dirty="0">
                          <a:latin typeface="+mn-lt"/>
                        </a:rPr>
                        <a:t>1- delay in 2</a:t>
                      </a:r>
                      <a:r>
                        <a:rPr lang="en-US" sz="2000" b="0" baseline="30000" dirty="0">
                          <a:latin typeface="+mn-lt"/>
                        </a:rPr>
                        <a:t>nd</a:t>
                      </a:r>
                      <a:r>
                        <a:rPr lang="en-US" sz="2000" b="0" dirty="0">
                          <a:latin typeface="+mn-lt"/>
                        </a:rPr>
                        <a:t>  stage of labor (</a:t>
                      </a:r>
                      <a:r>
                        <a:rPr lang="en-US" sz="2000" b="0" dirty="0" err="1">
                          <a:latin typeface="+mn-lt"/>
                        </a:rPr>
                        <a:t>eg.</a:t>
                      </a:r>
                      <a:r>
                        <a:rPr lang="en-US" sz="2000" b="0" dirty="0">
                          <a:latin typeface="+mn-lt"/>
                        </a:rPr>
                        <a:t> </a:t>
                      </a:r>
                      <a:r>
                        <a:rPr lang="en-US" sz="2000" b="0" dirty="0">
                          <a:latin typeface="+mn-lt"/>
                          <a:cs typeface="Times New Roman" panose="02020603050405020304" pitchFamily="18" charset="0"/>
                        </a:rPr>
                        <a:t>Uterine inertia)</a:t>
                      </a:r>
                      <a:endParaRPr lang="en-US" sz="2000" b="0" dirty="0">
                        <a:latin typeface="+mn-lt"/>
                      </a:endParaRPr>
                    </a:p>
                    <a:p>
                      <a:pPr algn="l" rtl="1"/>
                      <a:r>
                        <a:rPr lang="en-US" sz="2000" b="0" dirty="0">
                          <a:latin typeface="+mn-lt"/>
                        </a:rPr>
                        <a:t>2-</a:t>
                      </a:r>
                      <a:r>
                        <a:rPr lang="en-US" sz="2000" b="1" dirty="0">
                          <a:latin typeface="+mn-lt"/>
                        </a:rPr>
                        <a:t>Maternal indications </a:t>
                      </a:r>
                      <a:r>
                        <a:rPr lang="en-US" sz="2000" b="0" dirty="0">
                          <a:latin typeface="+mn-lt"/>
                        </a:rPr>
                        <a:t>(</a:t>
                      </a:r>
                      <a:r>
                        <a:rPr lang="en-US" sz="2000" b="0" dirty="0">
                          <a:solidFill>
                            <a:srgbClr val="FF0000"/>
                          </a:solidFill>
                          <a:latin typeface="+mn-lt"/>
                          <a:cs typeface="Times New Roman" panose="02020603050405020304" pitchFamily="18" charset="0"/>
                        </a:rPr>
                        <a:t>Pre-</a:t>
                      </a:r>
                      <a:r>
                        <a:rPr lang="en-US" sz="2000" b="0" dirty="0" err="1">
                          <a:solidFill>
                            <a:srgbClr val="FF0000"/>
                          </a:solidFill>
                          <a:latin typeface="+mn-lt"/>
                          <a:cs typeface="Times New Roman" panose="02020603050405020304" pitchFamily="18" charset="0"/>
                        </a:rPr>
                        <a:t>eclampsia</a:t>
                      </a:r>
                      <a:r>
                        <a:rPr lang="en-US" sz="2000" b="0" dirty="0">
                          <a:solidFill>
                            <a:srgbClr val="FF0000"/>
                          </a:solidFill>
                          <a:latin typeface="+mn-lt"/>
                          <a:cs typeface="Times New Roman" panose="02020603050405020304" pitchFamily="18" charset="0"/>
                        </a:rPr>
                        <a:t> </a:t>
                      </a:r>
                      <a:r>
                        <a:rPr lang="en-US" sz="2000" b="0" dirty="0">
                          <a:latin typeface="+mn-lt"/>
                          <a:cs typeface="Times New Roman" panose="02020603050405020304" pitchFamily="18" charset="0"/>
                        </a:rPr>
                        <a:t>, </a:t>
                      </a:r>
                      <a:r>
                        <a:rPr lang="en-US" sz="2000" b="0" dirty="0" err="1">
                          <a:latin typeface="+mn-lt"/>
                          <a:cs typeface="Times New Roman" panose="02020603050405020304" pitchFamily="18" charset="0"/>
                        </a:rPr>
                        <a:t>Intrapartum</a:t>
                      </a:r>
                      <a:r>
                        <a:rPr lang="en-US" sz="2000" b="0" dirty="0">
                          <a:latin typeface="+mn-lt"/>
                          <a:cs typeface="Times New Roman" panose="02020603050405020304" pitchFamily="18" charset="0"/>
                        </a:rPr>
                        <a:t> infection , bleeding ,</a:t>
                      </a:r>
                      <a:r>
                        <a:rPr lang="en-US" sz="2000" b="0" baseline="0" dirty="0">
                          <a:latin typeface="+mn-lt"/>
                          <a:cs typeface="Times New Roman" panose="02020603050405020304" pitchFamily="18" charset="0"/>
                        </a:rPr>
                        <a:t> </a:t>
                      </a:r>
                      <a:r>
                        <a:rPr lang="en-US" sz="2000" b="0" dirty="0">
                          <a:latin typeface="+mn-lt"/>
                          <a:cs typeface="Times New Roman" panose="02020603050405020304" pitchFamily="18" charset="0"/>
                        </a:rPr>
                        <a:t>Cardiac or pulmonary diseases)</a:t>
                      </a:r>
                      <a:endParaRPr lang="en-US" sz="2000" b="0" dirty="0">
                        <a:latin typeface="+mn-lt"/>
                      </a:endParaRPr>
                    </a:p>
                    <a:p>
                      <a:pPr algn="l" rtl="1"/>
                      <a:r>
                        <a:rPr lang="en-US" sz="2000" b="0" dirty="0">
                          <a:latin typeface="+mn-lt"/>
                        </a:rPr>
                        <a:t>3-</a:t>
                      </a:r>
                      <a:r>
                        <a:rPr lang="en-US" sz="2000" b="1" dirty="0">
                          <a:latin typeface="+mn-lt"/>
                        </a:rPr>
                        <a:t>Fetal indications </a:t>
                      </a:r>
                      <a:r>
                        <a:rPr lang="en-US" sz="2000" b="0" dirty="0">
                          <a:latin typeface="+mn-lt"/>
                        </a:rPr>
                        <a:t>(</a:t>
                      </a:r>
                      <a:r>
                        <a:rPr lang="en-US" sz="2000" b="0" dirty="0">
                          <a:latin typeface="+mn-lt"/>
                          <a:cs typeface="Times New Roman" panose="02020603050405020304" pitchFamily="18" charset="0"/>
                        </a:rPr>
                        <a:t>Fetal distress or </a:t>
                      </a:r>
                      <a:r>
                        <a:rPr lang="en-US" sz="2000" b="0" dirty="0">
                          <a:latin typeface="+mn-lt"/>
                        </a:rPr>
                        <a:t>compromise  “</a:t>
                      </a:r>
                      <a:r>
                        <a:rPr lang="en-US" sz="2000" b="0" dirty="0">
                          <a:latin typeface="+mn-lt"/>
                          <a:cs typeface="Times New Roman" panose="02020603050405020304" pitchFamily="18" charset="0"/>
                        </a:rPr>
                        <a:t>Abnormal </a:t>
                      </a:r>
                      <a:r>
                        <a:rPr lang="en-US" sz="2000" b="0" dirty="0">
                          <a:solidFill>
                            <a:srgbClr val="FF0000"/>
                          </a:solidFill>
                          <a:latin typeface="+mn-lt"/>
                          <a:cs typeface="Times New Roman" panose="02020603050405020304" pitchFamily="18" charset="0"/>
                        </a:rPr>
                        <a:t>heart rate </a:t>
                      </a:r>
                      <a:r>
                        <a:rPr lang="en-US" sz="2000" b="0" dirty="0">
                          <a:latin typeface="+mn-lt"/>
                          <a:cs typeface="Times New Roman" panose="02020603050405020304" pitchFamily="18" charset="0"/>
                        </a:rPr>
                        <a:t>pattern , Abnormal </a:t>
                      </a:r>
                      <a:r>
                        <a:rPr lang="en-US" sz="2000" b="0" dirty="0">
                          <a:solidFill>
                            <a:srgbClr val="FF0000"/>
                          </a:solidFill>
                          <a:latin typeface="+mn-lt"/>
                          <a:cs typeface="Times New Roman" panose="02020603050405020304" pitchFamily="18" charset="0"/>
                        </a:rPr>
                        <a:t>scalp blood pH </a:t>
                      </a:r>
                      <a:r>
                        <a:rPr lang="en-US" sz="2000" b="0" dirty="0">
                          <a:latin typeface="+mn-lt"/>
                          <a:cs typeface="Times New Roman" panose="02020603050405020304" pitchFamily="18" charset="0"/>
                        </a:rPr>
                        <a:t>“ ,</a:t>
                      </a:r>
                      <a:r>
                        <a:rPr lang="en-US" sz="2000" b="0" dirty="0">
                          <a:solidFill>
                            <a:srgbClr val="FF0000"/>
                          </a:solidFill>
                          <a:latin typeface="+mn-lt"/>
                        </a:rPr>
                        <a:t>Fetal malposition </a:t>
                      </a:r>
                      <a:r>
                        <a:rPr lang="en-US" sz="2000" b="0" dirty="0">
                          <a:latin typeface="+mn-lt"/>
                        </a:rPr>
                        <a:t>including the after-coming head in breech vaginal delivery</a:t>
                      </a:r>
                      <a:r>
                        <a:rPr lang="en-US" sz="2000" b="0" baseline="0" dirty="0">
                          <a:latin typeface="+mn-lt"/>
                        </a:rPr>
                        <a:t>) </a:t>
                      </a:r>
                      <a:endParaRPr lang="ar-JO" sz="2000" b="0" dirty="0">
                        <a:latin typeface="+mn-lt"/>
                      </a:endParaRPr>
                    </a:p>
                  </a:txBody>
                  <a:tcPr marL="68580" marR="68580" marT="45716" marB="45716"/>
                </a:tc>
                <a:tc hMerge="1">
                  <a:txBody>
                    <a:bodyPr/>
                    <a:lstStyle/>
                    <a:p>
                      <a:endParaRPr lang="x-none"/>
                    </a:p>
                  </a:txBody>
                  <a:tcPr/>
                </a:tc>
                <a:tc hMerge="1">
                  <a:txBody>
                    <a:bodyPr/>
                    <a:lstStyle/>
                    <a:p>
                      <a:endParaRPr lang="x-none"/>
                    </a:p>
                  </a:txBody>
                  <a:tcP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val="10001"/>
                  </a:ext>
                </a:extLst>
              </a:tr>
              <a:tr h="3680578">
                <a:tc>
                  <a:txBody>
                    <a:bodyPr/>
                    <a:lstStyle/>
                    <a:p>
                      <a:pPr marL="0" algn="l" defTabSz="685800" rtl="0" eaLnBrk="1" latinLnBrk="0" hangingPunct="1"/>
                      <a:r>
                        <a:rPr lang="en-GB" altLang="en-US" sz="2800" b="1" dirty="0">
                          <a:latin typeface="+mn-lt"/>
                        </a:rPr>
                        <a:t>Prerequisites</a:t>
                      </a:r>
                    </a:p>
                  </a:txBody>
                  <a:tcPr marL="68580" marR="68580" marT="45716" marB="45716"/>
                </a:tc>
                <a:tc gridSpan="2">
                  <a:txBody>
                    <a:bodyPr/>
                    <a:lstStyle/>
                    <a:p>
                      <a:pPr algn="l" rtl="1"/>
                      <a:r>
                        <a:rPr lang="en-US" sz="2000" b="0" dirty="0">
                          <a:latin typeface="+mn-lt"/>
                        </a:rPr>
                        <a:t>1- </a:t>
                      </a:r>
                      <a:r>
                        <a:rPr lang="en-GB" altLang="en-US" sz="2000" b="0" dirty="0">
                          <a:latin typeface="+mn-lt"/>
                        </a:rPr>
                        <a:t>Informed consent</a:t>
                      </a:r>
                    </a:p>
                    <a:p>
                      <a:pPr algn="l" rtl="1"/>
                      <a:r>
                        <a:rPr lang="en-GB" sz="2000" b="0" dirty="0">
                          <a:latin typeface="+mn-lt"/>
                        </a:rPr>
                        <a:t>2-</a:t>
                      </a:r>
                      <a:r>
                        <a:rPr lang="en-GB" altLang="en-US" sz="2000" b="0" dirty="0">
                          <a:latin typeface="+mn-lt"/>
                        </a:rPr>
                        <a:t>Vertex </a:t>
                      </a:r>
                      <a:r>
                        <a:rPr lang="en-US" altLang="en-US" sz="2000" b="0" dirty="0">
                          <a:latin typeface="+mn-lt"/>
                        </a:rPr>
                        <a:t>,</a:t>
                      </a:r>
                      <a:r>
                        <a:rPr lang="en-GB" altLang="en-US" sz="2000" b="0" dirty="0">
                          <a:latin typeface="+mn-lt"/>
                        </a:rPr>
                        <a:t> Engaged</a:t>
                      </a:r>
                    </a:p>
                    <a:p>
                      <a:pPr algn="l" rtl="1"/>
                      <a:r>
                        <a:rPr lang="en-GB" sz="2000" b="0" dirty="0">
                          <a:latin typeface="+mn-lt"/>
                        </a:rPr>
                        <a:t>3-</a:t>
                      </a:r>
                      <a:r>
                        <a:rPr lang="en-GB" altLang="en-US" sz="2000" b="0" dirty="0">
                          <a:latin typeface="+mn-lt"/>
                        </a:rPr>
                        <a:t>Fully dilated cervix</a:t>
                      </a:r>
                    </a:p>
                    <a:p>
                      <a:pPr algn="l" rtl="1"/>
                      <a:r>
                        <a:rPr lang="en-GB" sz="2000" b="0" dirty="0">
                          <a:latin typeface="+mn-lt"/>
                        </a:rPr>
                        <a:t>4-</a:t>
                      </a:r>
                      <a:r>
                        <a:rPr lang="en-GB" altLang="en-US" sz="2000" b="0" dirty="0">
                          <a:latin typeface="+mn-lt"/>
                        </a:rPr>
                        <a:t>Membranes ruptured</a:t>
                      </a:r>
                    </a:p>
                    <a:p>
                      <a:pPr algn="l" rtl="1"/>
                      <a:r>
                        <a:rPr lang="en-GB" sz="2000" b="0" dirty="0">
                          <a:latin typeface="+mn-lt"/>
                        </a:rPr>
                        <a:t>5-</a:t>
                      </a:r>
                      <a:r>
                        <a:rPr lang="en-GB" altLang="en-US" sz="2000" b="0" dirty="0">
                          <a:latin typeface="+mn-lt"/>
                        </a:rPr>
                        <a:t>Adequate maternal pelvis</a:t>
                      </a:r>
                    </a:p>
                    <a:p>
                      <a:pPr algn="l" rtl="1"/>
                      <a:r>
                        <a:rPr lang="en-GB" sz="2000" b="0" dirty="0">
                          <a:latin typeface="+mn-lt"/>
                        </a:rPr>
                        <a:t>6-</a:t>
                      </a:r>
                      <a:r>
                        <a:rPr lang="en-GB" altLang="en-US" sz="2000" b="0" dirty="0">
                          <a:latin typeface="+mn-lt"/>
                        </a:rPr>
                        <a:t>Adequate anaesthesia</a:t>
                      </a:r>
                    </a:p>
                    <a:p>
                      <a:pPr algn="l" rtl="1"/>
                      <a:r>
                        <a:rPr lang="en-GB" sz="2000" b="0" dirty="0">
                          <a:latin typeface="+mn-lt"/>
                        </a:rPr>
                        <a:t>7-</a:t>
                      </a:r>
                      <a:r>
                        <a:rPr lang="en-GB" altLang="en-US" sz="2000" b="0" dirty="0">
                          <a:latin typeface="+mn-lt"/>
                        </a:rPr>
                        <a:t>Maternal empty bladder</a:t>
                      </a:r>
                    </a:p>
                    <a:p>
                      <a:pPr algn="l" rtl="1"/>
                      <a:r>
                        <a:rPr lang="en-GB" sz="2000" b="0" dirty="0">
                          <a:latin typeface="+mn-lt"/>
                        </a:rPr>
                        <a:t>8-</a:t>
                      </a:r>
                      <a:r>
                        <a:rPr lang="en-GB" altLang="en-US" sz="2000" b="0" dirty="0">
                          <a:latin typeface="+mn-lt"/>
                        </a:rPr>
                        <a:t>fetal and maternal assessment</a:t>
                      </a:r>
                    </a:p>
                  </a:txBody>
                  <a:tcPr marL="68580" marR="68580" marT="45716" marB="45716"/>
                </a:tc>
                <a:tc hMerge="1">
                  <a:txBody>
                    <a:bodyPr/>
                    <a:lstStyle/>
                    <a:p>
                      <a:endParaRPr lang="x-none"/>
                    </a:p>
                  </a:txBody>
                  <a:tcPr/>
                </a:tc>
                <a:tc gridSpan="2">
                  <a:txBody>
                    <a:bodyPr/>
                    <a:lstStyle/>
                    <a:p>
                      <a:pPr marL="0" marR="0" indent="0" algn="l" defTabSz="914400" rtl="1" eaLnBrk="1" fontAlgn="auto" latinLnBrk="0" hangingPunct="1">
                        <a:lnSpc>
                          <a:spcPct val="100000"/>
                        </a:lnSpc>
                        <a:spcBef>
                          <a:spcPts val="0"/>
                        </a:spcBef>
                        <a:spcAft>
                          <a:spcPts val="0"/>
                        </a:spcAft>
                        <a:buClrTx/>
                        <a:buSzTx/>
                        <a:buFontTx/>
                        <a:buNone/>
                        <a:defRPr/>
                      </a:pPr>
                      <a:r>
                        <a:rPr lang="en-US" sz="2000" b="0" dirty="0">
                          <a:latin typeface="+mn-lt"/>
                        </a:rPr>
                        <a:t>1- Informed consent</a:t>
                      </a:r>
                    </a:p>
                    <a:p>
                      <a:pPr marL="0" marR="0" indent="0" algn="l" defTabSz="914400" rtl="1" eaLnBrk="1" fontAlgn="auto" latinLnBrk="0" hangingPunct="1">
                        <a:lnSpc>
                          <a:spcPct val="100000"/>
                        </a:lnSpc>
                        <a:spcBef>
                          <a:spcPts val="0"/>
                        </a:spcBef>
                        <a:spcAft>
                          <a:spcPts val="0"/>
                        </a:spcAft>
                        <a:buClrTx/>
                        <a:buSzTx/>
                        <a:buFontTx/>
                        <a:buNone/>
                        <a:defRPr/>
                      </a:pPr>
                      <a:r>
                        <a:rPr lang="en-US" sz="2000" b="0" dirty="0">
                          <a:latin typeface="+mn-lt"/>
                        </a:rPr>
                        <a:t>2-Prepared physician</a:t>
                      </a:r>
                    </a:p>
                    <a:p>
                      <a:pPr marL="0" marR="0" indent="0" algn="l" defTabSz="914400" rtl="1" eaLnBrk="1" fontAlgn="auto" latinLnBrk="0" hangingPunct="1">
                        <a:lnSpc>
                          <a:spcPct val="100000"/>
                        </a:lnSpc>
                        <a:spcBef>
                          <a:spcPts val="0"/>
                        </a:spcBef>
                        <a:spcAft>
                          <a:spcPts val="0"/>
                        </a:spcAft>
                        <a:buClrTx/>
                        <a:buSzTx/>
                        <a:buFontTx/>
                        <a:buNone/>
                        <a:defRPr/>
                      </a:pPr>
                      <a:r>
                        <a:rPr lang="en-US" sz="2000" b="0" dirty="0">
                          <a:latin typeface="+mn-lt"/>
                        </a:rPr>
                        <a:t>3-Prepared patient</a:t>
                      </a:r>
                    </a:p>
                    <a:p>
                      <a:pPr marL="0" marR="0" indent="0" algn="l" defTabSz="914400" rtl="1" eaLnBrk="1" fontAlgn="auto" latinLnBrk="0" hangingPunct="1">
                        <a:lnSpc>
                          <a:spcPct val="100000"/>
                        </a:lnSpc>
                        <a:spcBef>
                          <a:spcPts val="0"/>
                        </a:spcBef>
                        <a:spcAft>
                          <a:spcPts val="0"/>
                        </a:spcAft>
                        <a:buClrTx/>
                        <a:buSzTx/>
                        <a:buFontTx/>
                        <a:buNone/>
                        <a:defRPr/>
                      </a:pPr>
                      <a:r>
                        <a:rPr lang="en-US" sz="2000" b="0" dirty="0">
                          <a:latin typeface="+mn-lt"/>
                        </a:rPr>
                        <a:t>4-Acceptable analgesia/anesthesia (regional (</a:t>
                      </a:r>
                      <a:r>
                        <a:rPr lang="en-US" sz="2000" b="0" dirty="0" err="1">
                          <a:latin typeface="+mn-lt"/>
                        </a:rPr>
                        <a:t>eg</a:t>
                      </a:r>
                      <a:r>
                        <a:rPr lang="en-US" sz="2000" b="0" dirty="0">
                          <a:latin typeface="+mn-lt"/>
                        </a:rPr>
                        <a:t>, </a:t>
                      </a:r>
                      <a:r>
                        <a:rPr lang="en-US" sz="2000" b="0" dirty="0" err="1">
                          <a:latin typeface="+mn-lt"/>
                        </a:rPr>
                        <a:t>pudendal</a:t>
                      </a:r>
                      <a:r>
                        <a:rPr lang="en-US" sz="2000" b="0" dirty="0">
                          <a:latin typeface="+mn-lt"/>
                        </a:rPr>
                        <a:t> block) or</a:t>
                      </a:r>
                      <a:r>
                        <a:rPr lang="en-US" sz="2000" b="0" baseline="0" dirty="0">
                          <a:latin typeface="+mn-lt"/>
                        </a:rPr>
                        <a:t> </a:t>
                      </a:r>
                      <a:r>
                        <a:rPr lang="en-US" sz="2000" b="0" dirty="0">
                          <a:latin typeface="+mn-lt"/>
                        </a:rPr>
                        <a:t>a conduction anesthetic (</a:t>
                      </a:r>
                      <a:r>
                        <a:rPr lang="en-US" sz="2000" b="0" dirty="0" err="1">
                          <a:latin typeface="+mn-lt"/>
                        </a:rPr>
                        <a:t>eg</a:t>
                      </a:r>
                      <a:r>
                        <a:rPr lang="en-US" sz="2000" b="0" dirty="0">
                          <a:latin typeface="+mn-lt"/>
                        </a:rPr>
                        <a:t>, epidural, spinal, saddle block )</a:t>
                      </a:r>
                      <a:endParaRPr lang="ar-JO" sz="2000" b="0" dirty="0">
                        <a:latin typeface="+mn-lt"/>
                      </a:endParaRPr>
                    </a:p>
                  </a:txBody>
                  <a:tcPr marL="68580" marR="68580" marT="45716" marB="45716"/>
                </a:tc>
                <a:tc hMerge="1">
                  <a:txBody>
                    <a:bodyPr/>
                    <a:lstStyle/>
                    <a:p>
                      <a:endParaRPr lang="x-none"/>
                    </a:p>
                  </a:txBody>
                  <a:tcPr/>
                </a:tc>
                <a:tc>
                  <a:txBody>
                    <a:bodyPr/>
                    <a:lstStyle/>
                    <a:p>
                      <a:pPr algn="l" rtl="1"/>
                      <a:r>
                        <a:rPr lang="en-US" sz="2000" b="0" dirty="0">
                          <a:latin typeface="+mn-lt"/>
                        </a:rPr>
                        <a:t>1- head must be engaged</a:t>
                      </a:r>
                    </a:p>
                    <a:p>
                      <a:pPr algn="l" rtl="1"/>
                      <a:r>
                        <a:rPr lang="en-US" sz="2000" b="0" dirty="0">
                          <a:latin typeface="+mn-lt"/>
                        </a:rPr>
                        <a:t>2-cervix must be fully dilated and retracted</a:t>
                      </a:r>
                    </a:p>
                    <a:p>
                      <a:pPr algn="l" rtl="1"/>
                      <a:r>
                        <a:rPr lang="en-US" sz="2000" b="0" dirty="0">
                          <a:latin typeface="+mn-lt"/>
                        </a:rPr>
                        <a:t>3-position of the head must be known</a:t>
                      </a:r>
                    </a:p>
                    <a:p>
                      <a:pPr algn="l" rtl="1"/>
                      <a:r>
                        <a:rPr lang="en-US" sz="2000" b="0" dirty="0">
                          <a:latin typeface="+mn-lt"/>
                        </a:rPr>
                        <a:t>4-no CPD</a:t>
                      </a:r>
                      <a:r>
                        <a:rPr lang="en-US" sz="2000" b="0" baseline="0" dirty="0">
                          <a:latin typeface="+mn-lt"/>
                        </a:rPr>
                        <a:t> </a:t>
                      </a:r>
                      <a:endParaRPr lang="en-US" sz="2000" b="0" dirty="0">
                        <a:latin typeface="+mn-lt"/>
                      </a:endParaRPr>
                    </a:p>
                    <a:p>
                      <a:pPr algn="l" rtl="1"/>
                      <a:r>
                        <a:rPr lang="en-US" sz="2000" b="0" dirty="0">
                          <a:latin typeface="+mn-lt"/>
                        </a:rPr>
                        <a:t>5-membranes must be ruptured</a:t>
                      </a:r>
                    </a:p>
                    <a:p>
                      <a:pPr algn="l" rtl="1"/>
                      <a:r>
                        <a:rPr lang="en-US" sz="2000" b="0" dirty="0">
                          <a:latin typeface="+mn-lt"/>
                        </a:rPr>
                        <a:t>6-patient must have adequate analgesia</a:t>
                      </a:r>
                    </a:p>
                  </a:txBody>
                  <a:tcPr marL="68580" marR="68580" marT="45716" marB="45716"/>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70078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0DED-A660-5653-7205-474F25DC9CA7}"/>
              </a:ext>
            </a:extLst>
          </p:cNvPr>
          <p:cNvSpPr>
            <a:spLocks noGrp="1"/>
          </p:cNvSpPr>
          <p:nvPr>
            <p:ph type="title"/>
          </p:nvPr>
        </p:nvSpPr>
        <p:spPr/>
        <p:txBody>
          <a:bodyPr/>
          <a:lstStyle/>
          <a:p>
            <a:endParaRPr lang="x-none"/>
          </a:p>
        </p:txBody>
      </p:sp>
      <p:graphicFrame>
        <p:nvGraphicFramePr>
          <p:cNvPr id="4" name="Table 4">
            <a:extLst>
              <a:ext uri="{FF2B5EF4-FFF2-40B4-BE49-F238E27FC236}">
                <a16:creationId xmlns:a16="http://schemas.microsoft.com/office/drawing/2014/main" id="{9D460D70-5EF8-575D-A771-E01F6467D036}"/>
              </a:ext>
            </a:extLst>
          </p:cNvPr>
          <p:cNvGraphicFramePr>
            <a:graphicFrameLocks noGrp="1"/>
          </p:cNvGraphicFramePr>
          <p:nvPr>
            <p:ph idx="1"/>
          </p:nvPr>
        </p:nvGraphicFramePr>
        <p:xfrm>
          <a:off x="191344" y="365126"/>
          <a:ext cx="11665296" cy="5440137"/>
        </p:xfrm>
        <a:graphic>
          <a:graphicData uri="http://schemas.openxmlformats.org/drawingml/2006/table">
            <a:tbl>
              <a:tblPr firstRow="1" bandRow="1">
                <a:tableStyleId>{5C22544A-7EE6-4342-B048-85BDC9FD1C3A}</a:tableStyleId>
              </a:tblPr>
              <a:tblGrid>
                <a:gridCol w="2916324">
                  <a:extLst>
                    <a:ext uri="{9D8B030D-6E8A-4147-A177-3AD203B41FA5}">
                      <a16:colId xmlns:a16="http://schemas.microsoft.com/office/drawing/2014/main" val="2533546590"/>
                    </a:ext>
                  </a:extLst>
                </a:gridCol>
                <a:gridCol w="2916324">
                  <a:extLst>
                    <a:ext uri="{9D8B030D-6E8A-4147-A177-3AD203B41FA5}">
                      <a16:colId xmlns:a16="http://schemas.microsoft.com/office/drawing/2014/main" val="3911404033"/>
                    </a:ext>
                  </a:extLst>
                </a:gridCol>
                <a:gridCol w="2916324">
                  <a:extLst>
                    <a:ext uri="{9D8B030D-6E8A-4147-A177-3AD203B41FA5}">
                      <a16:colId xmlns:a16="http://schemas.microsoft.com/office/drawing/2014/main" val="1166984078"/>
                    </a:ext>
                  </a:extLst>
                </a:gridCol>
                <a:gridCol w="2916324">
                  <a:extLst>
                    <a:ext uri="{9D8B030D-6E8A-4147-A177-3AD203B41FA5}">
                      <a16:colId xmlns:a16="http://schemas.microsoft.com/office/drawing/2014/main" val="1380696318"/>
                    </a:ext>
                  </a:extLst>
                </a:gridCol>
              </a:tblGrid>
              <a:tr h="752581">
                <a:tc>
                  <a:txBody>
                    <a:bodyPr/>
                    <a:lstStyle/>
                    <a:p>
                      <a:endParaRPr lang="x-none" sz="2000" dirty="0"/>
                    </a:p>
                  </a:txBody>
                  <a:tcPr/>
                </a:tc>
                <a:tc>
                  <a:txBody>
                    <a:bodyPr/>
                    <a:lstStyle/>
                    <a:p>
                      <a:r>
                        <a:rPr lang="x-none" sz="2800" dirty="0"/>
                        <a:t>OVD</a:t>
                      </a:r>
                    </a:p>
                  </a:txBody>
                  <a:tcPr/>
                </a:tc>
                <a:tc>
                  <a:txBody>
                    <a:bodyPr/>
                    <a:lstStyle/>
                    <a:p>
                      <a:r>
                        <a:rPr lang="x-none" sz="2800" dirty="0"/>
                        <a:t>Vacuum</a:t>
                      </a:r>
                    </a:p>
                  </a:txBody>
                  <a:tcPr/>
                </a:tc>
                <a:tc>
                  <a:txBody>
                    <a:bodyPr/>
                    <a:lstStyle/>
                    <a:p>
                      <a:r>
                        <a:rPr lang="x-none" sz="2800" dirty="0"/>
                        <a:t>Forceps</a:t>
                      </a:r>
                    </a:p>
                  </a:txBody>
                  <a:tcPr/>
                </a:tc>
                <a:extLst>
                  <a:ext uri="{0D108BD9-81ED-4DB2-BD59-A6C34878D82A}">
                    <a16:rowId xmlns:a16="http://schemas.microsoft.com/office/drawing/2014/main" val="3187789949"/>
                  </a:ext>
                </a:extLst>
              </a:tr>
              <a:tr h="4687556">
                <a:tc>
                  <a:txBody>
                    <a:bodyPr/>
                    <a:lstStyle/>
                    <a:p>
                      <a:r>
                        <a:rPr lang="x-none" sz="2800" b="1" dirty="0"/>
                        <a:t>Containdictions</a:t>
                      </a:r>
                    </a:p>
                  </a:txBody>
                  <a:tcPr/>
                </a:tc>
                <a:tc>
                  <a:txBody>
                    <a:bodyPr/>
                    <a:lstStyle/>
                    <a:p>
                      <a:pPr algn="l" rtl="0">
                        <a:buNone/>
                      </a:pPr>
                      <a:r>
                        <a:rPr lang="en-GB" altLang="en-US" sz="2000" dirty="0">
                          <a:latin typeface="Calibri" panose="020F0502020204030204" pitchFamily="34" charset="0"/>
                          <a:cs typeface="Calibri" panose="020F0502020204030204" pitchFamily="34" charset="0"/>
                        </a:rPr>
                        <a:t>1-Non-verex</a:t>
                      </a:r>
                      <a:r>
                        <a:rPr lang="en-GB" altLang="en-US" sz="2000" baseline="0" dirty="0">
                          <a:latin typeface="Calibri" panose="020F0502020204030204" pitchFamily="34" charset="0"/>
                          <a:cs typeface="Calibri" panose="020F0502020204030204" pitchFamily="34" charset="0"/>
                        </a:rPr>
                        <a:t> </a:t>
                      </a:r>
                      <a:r>
                        <a:rPr lang="en-GB" altLang="en-US" sz="2000" dirty="0">
                          <a:latin typeface="Calibri" panose="020F0502020204030204" pitchFamily="34" charset="0"/>
                          <a:cs typeface="Calibri" panose="020F0502020204030204" pitchFamily="34" charset="0"/>
                        </a:rPr>
                        <a:t>presentation</a:t>
                      </a:r>
                    </a:p>
                    <a:p>
                      <a:pPr algn="l" rtl="0">
                        <a:buNone/>
                      </a:pPr>
                      <a:r>
                        <a:rPr lang="en-GB" altLang="en-US" sz="2000" dirty="0">
                          <a:latin typeface="Calibri" panose="020F0502020204030204" pitchFamily="34" charset="0"/>
                          <a:cs typeface="Calibri" panose="020F0502020204030204" pitchFamily="34" charset="0"/>
                        </a:rPr>
                        <a:t>2-non-engaged vertex</a:t>
                      </a:r>
                    </a:p>
                    <a:p>
                      <a:pPr algn="l" rtl="0">
                        <a:buNone/>
                      </a:pPr>
                      <a:r>
                        <a:rPr lang="en-GB" altLang="en-US" sz="2000" dirty="0">
                          <a:latin typeface="Calibri" panose="020F0502020204030204" pitchFamily="34" charset="0"/>
                          <a:cs typeface="Calibri" panose="020F0502020204030204" pitchFamily="34" charset="0"/>
                        </a:rPr>
                        <a:t>3-Incompletely dilated cervix</a:t>
                      </a:r>
                    </a:p>
                    <a:p>
                      <a:pPr algn="l" rtl="0">
                        <a:buNone/>
                      </a:pPr>
                      <a:r>
                        <a:rPr lang="en-GB" altLang="en-US" sz="2000" dirty="0">
                          <a:latin typeface="Calibri" panose="020F0502020204030204" pitchFamily="34" charset="0"/>
                          <a:cs typeface="Calibri" panose="020F0502020204030204" pitchFamily="34" charset="0"/>
                        </a:rPr>
                        <a:t>4-Clinical evidence of CPD</a:t>
                      </a:r>
                    </a:p>
                    <a:p>
                      <a:pPr algn="l" rtl="0">
                        <a:buNone/>
                      </a:pPr>
                      <a:r>
                        <a:rPr lang="en-GB" altLang="en-US" sz="2000" dirty="0">
                          <a:latin typeface="Calibri" panose="020F0502020204030204" pitchFamily="34" charset="0"/>
                          <a:cs typeface="Calibri" panose="020F0502020204030204" pitchFamily="34" charset="0"/>
                        </a:rPr>
                        <a:t>5-&lt; 34 weeks gestation </a:t>
                      </a:r>
                    </a:p>
                    <a:p>
                      <a:pPr algn="l" rtl="0">
                        <a:buNone/>
                      </a:pPr>
                      <a:r>
                        <a:rPr lang="en-GB" altLang="en-US" sz="2000" dirty="0">
                          <a:latin typeface="Calibri" panose="020F0502020204030204" pitchFamily="34" charset="0"/>
                          <a:cs typeface="Calibri" panose="020F0502020204030204" pitchFamily="34" charset="0"/>
                        </a:rPr>
                        <a:t>6-Need for device rotation </a:t>
                      </a:r>
                    </a:p>
                    <a:p>
                      <a:pPr algn="l" rtl="0">
                        <a:buNone/>
                      </a:pPr>
                      <a:r>
                        <a:rPr lang="en-GB" altLang="en-US" sz="2000" dirty="0">
                          <a:latin typeface="Calibri" panose="020F0502020204030204" pitchFamily="34" charset="0"/>
                          <a:cs typeface="Calibri" panose="020F0502020204030204" pitchFamily="34" charset="0"/>
                        </a:rPr>
                        <a:t>7-Deflexed attitude of </a:t>
                      </a:r>
                      <a:r>
                        <a:rPr lang="en-GB" altLang="en-US" sz="2000" dirty="0" err="1">
                          <a:latin typeface="Calibri" panose="020F0502020204030204" pitchFamily="34" charset="0"/>
                          <a:cs typeface="Calibri" panose="020F0502020204030204" pitchFamily="34" charset="0"/>
                        </a:rPr>
                        <a:t>fetal</a:t>
                      </a:r>
                      <a:r>
                        <a:rPr lang="en-GB" altLang="en-US" sz="2000" dirty="0">
                          <a:latin typeface="Calibri" panose="020F0502020204030204" pitchFamily="34" charset="0"/>
                          <a:cs typeface="Calibri" panose="020F0502020204030204" pitchFamily="34" charset="0"/>
                        </a:rPr>
                        <a:t> head</a:t>
                      </a:r>
                    </a:p>
                    <a:p>
                      <a:pPr algn="l" rtl="0">
                        <a:buNone/>
                      </a:pPr>
                      <a:r>
                        <a:rPr lang="en-GB" altLang="en-US" sz="2000" dirty="0">
                          <a:latin typeface="Calibri" panose="020F0502020204030204" pitchFamily="34" charset="0"/>
                          <a:cs typeface="Calibri" panose="020F0502020204030204" pitchFamily="34" charset="0"/>
                        </a:rPr>
                        <a:t>8-Fetal conditions (e.g. thrombocytopenia)</a:t>
                      </a:r>
                    </a:p>
                    <a:p>
                      <a:endParaRPr lang="x-none" sz="2000" dirty="0"/>
                    </a:p>
                  </a:txBody>
                  <a:tcPr/>
                </a:tc>
                <a:tc>
                  <a:txBody>
                    <a:bodyPr/>
                    <a:lstStyle/>
                    <a:p>
                      <a:pPr algn="l" rtl="1"/>
                      <a:r>
                        <a:rPr lang="en-US" sz="2000" b="0" dirty="0">
                          <a:latin typeface="+mn-lt"/>
                        </a:rPr>
                        <a:t>1-</a:t>
                      </a:r>
                      <a:r>
                        <a:rPr lang="en-US" sz="2000" b="0" dirty="0">
                          <a:latin typeface="+mn-lt"/>
                          <a:cs typeface="+mn-cs"/>
                        </a:rPr>
                        <a:t>Inability to achieve a correct application </a:t>
                      </a:r>
                    </a:p>
                    <a:p>
                      <a:pPr algn="l" rtl="1"/>
                      <a:r>
                        <a:rPr lang="en-US" sz="2000" b="0" dirty="0">
                          <a:latin typeface="+mn-lt"/>
                        </a:rPr>
                        <a:t>2-</a:t>
                      </a:r>
                      <a:r>
                        <a:rPr lang="en-US" sz="2000" b="0" dirty="0">
                          <a:latin typeface="+mn-lt"/>
                          <a:cs typeface="+mn-cs"/>
                        </a:rPr>
                        <a:t>lack of a standard indication</a:t>
                      </a:r>
                    </a:p>
                    <a:p>
                      <a:pPr algn="l" rtl="1"/>
                      <a:r>
                        <a:rPr lang="en-US" sz="2000" b="0" dirty="0">
                          <a:latin typeface="+mn-lt"/>
                          <a:cs typeface="+mn-cs"/>
                        </a:rPr>
                        <a:t>3-Uncertaint fetal position or station</a:t>
                      </a:r>
                    </a:p>
                    <a:p>
                      <a:pPr algn="l" rtl="1"/>
                      <a:r>
                        <a:rPr lang="en-US" sz="2000" b="0" dirty="0">
                          <a:latin typeface="+mn-lt"/>
                          <a:cs typeface="+mn-cs"/>
                        </a:rPr>
                        <a:t>4-Suspicion of CPD </a:t>
                      </a:r>
                    </a:p>
                    <a:p>
                      <a:pPr algn="l" rtl="1"/>
                      <a:r>
                        <a:rPr lang="en-US" sz="2000" b="0" dirty="0">
                          <a:latin typeface="+mn-lt"/>
                          <a:cs typeface="+mn-cs"/>
                        </a:rPr>
                        <a:t>5-inappropriate presentation </a:t>
                      </a:r>
                    </a:p>
                    <a:p>
                      <a:pPr algn="l" rtl="1"/>
                      <a:r>
                        <a:rPr lang="en-US" sz="2000" b="0" dirty="0">
                          <a:latin typeface="+mn-lt"/>
                          <a:cs typeface="+mn-cs"/>
                        </a:rPr>
                        <a:t>6-known or </a:t>
                      </a:r>
                      <a:r>
                        <a:rPr lang="en-US" sz="2000" b="0" dirty="0">
                          <a:solidFill>
                            <a:srgbClr val="FF0000"/>
                          </a:solidFill>
                          <a:latin typeface="+mn-lt"/>
                          <a:cs typeface="+mn-cs"/>
                        </a:rPr>
                        <a:t>suspected fetal bleeding diathesis or demineralizing bone disease</a:t>
                      </a:r>
                      <a:endParaRPr lang="ar-JO" sz="2000" b="0" dirty="0">
                        <a:solidFill>
                          <a:srgbClr val="FF0000"/>
                        </a:solidFill>
                        <a:latin typeface="+mn-lt"/>
                      </a:endParaRPr>
                    </a:p>
                    <a:p>
                      <a:endParaRPr lang="x-none" sz="2000" dirty="0"/>
                    </a:p>
                  </a:txBody>
                  <a:tcPr/>
                </a:tc>
                <a:tc>
                  <a:txBody>
                    <a:bodyPr/>
                    <a:lstStyle/>
                    <a:p>
                      <a:pPr algn="l" rtl="1"/>
                      <a:r>
                        <a:rPr lang="en-US" sz="2000" b="0" dirty="0">
                          <a:latin typeface="+mn-lt"/>
                        </a:rPr>
                        <a:t>1-Any contraindication to vaginal delivery</a:t>
                      </a:r>
                    </a:p>
                    <a:p>
                      <a:pPr algn="l" rtl="1"/>
                      <a:r>
                        <a:rPr lang="en-US" sz="2000" b="0" dirty="0">
                          <a:latin typeface="+mn-lt"/>
                        </a:rPr>
                        <a:t>2-Inability to obtain adequate verbal consent</a:t>
                      </a:r>
                    </a:p>
                    <a:p>
                      <a:pPr algn="l" rtl="1"/>
                      <a:r>
                        <a:rPr lang="en-US" sz="2000" b="0" dirty="0">
                          <a:latin typeface="+mn-lt"/>
                        </a:rPr>
                        <a:t>3-A cervix that is not fully dilated or retracted</a:t>
                      </a:r>
                    </a:p>
                    <a:p>
                      <a:pPr algn="l" rtl="1"/>
                      <a:r>
                        <a:rPr lang="en-US" sz="2000" b="0" dirty="0">
                          <a:latin typeface="+mn-lt"/>
                        </a:rPr>
                        <a:t>4-Inability to determine the presentation and fetal head position</a:t>
                      </a:r>
                    </a:p>
                    <a:p>
                      <a:pPr algn="l" rtl="1"/>
                      <a:r>
                        <a:rPr lang="en-US" sz="2000" b="0" dirty="0">
                          <a:latin typeface="+mn-lt"/>
                        </a:rPr>
                        <a:t>5-Inadequate pelvic size</a:t>
                      </a:r>
                    </a:p>
                    <a:p>
                      <a:pPr algn="l" rtl="1"/>
                      <a:r>
                        <a:rPr lang="en-US" sz="2000" b="0" dirty="0">
                          <a:latin typeface="+mn-lt"/>
                        </a:rPr>
                        <a:t>6-Confirmed CPD</a:t>
                      </a:r>
                    </a:p>
                    <a:p>
                      <a:pPr algn="l" rtl="1"/>
                      <a:r>
                        <a:rPr lang="en-US" sz="2000" b="0" dirty="0">
                          <a:latin typeface="+mn-lt"/>
                        </a:rPr>
                        <a:t>7-insufficiently experienced operator</a:t>
                      </a:r>
                      <a:endParaRPr lang="x-none" sz="2000" dirty="0"/>
                    </a:p>
                  </a:txBody>
                  <a:tcPr/>
                </a:tc>
                <a:extLst>
                  <a:ext uri="{0D108BD9-81ED-4DB2-BD59-A6C34878D82A}">
                    <a16:rowId xmlns:a16="http://schemas.microsoft.com/office/drawing/2014/main" val="3408113977"/>
                  </a:ext>
                </a:extLst>
              </a:tr>
            </a:tbl>
          </a:graphicData>
        </a:graphic>
      </p:graphicFrame>
    </p:spTree>
    <p:extLst>
      <p:ext uri="{BB962C8B-B14F-4D97-AF65-F5344CB8AC3E}">
        <p14:creationId xmlns:p14="http://schemas.microsoft.com/office/powerpoint/2010/main" val="10899551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E853-907D-88AD-30A1-07FFFBC4F24C}"/>
              </a:ext>
            </a:extLst>
          </p:cNvPr>
          <p:cNvSpPr>
            <a:spLocks noGrp="1"/>
          </p:cNvSpPr>
          <p:nvPr>
            <p:ph type="ctrTitle"/>
          </p:nvPr>
        </p:nvSpPr>
        <p:spPr/>
        <p:txBody>
          <a:bodyPr>
            <a:normAutofit fontScale="90000"/>
          </a:bodyPr>
          <a:lstStyle/>
          <a:p>
            <a:r>
              <a:rPr lang="en-US" altLang="en-US" sz="6000" b="1" dirty="0"/>
              <a:t>Obstetric Examination</a:t>
            </a:r>
            <a:br>
              <a:rPr lang="en-US" altLang="en-US" sz="6000" b="1" dirty="0"/>
            </a:br>
            <a:br>
              <a:rPr lang="en-US" altLang="en-US" sz="6000" b="1" dirty="0"/>
            </a:br>
            <a:endParaRPr lang="en-US" dirty="0"/>
          </a:p>
        </p:txBody>
      </p:sp>
    </p:spTree>
    <p:extLst>
      <p:ext uri="{BB962C8B-B14F-4D97-AF65-F5344CB8AC3E}">
        <p14:creationId xmlns:p14="http://schemas.microsoft.com/office/powerpoint/2010/main" val="26311625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418FB91-0C2F-D638-4118-1E46AA773A17}"/>
              </a:ext>
            </a:extLst>
          </p:cNvPr>
          <p:cNvSpPr>
            <a:spLocks noGrp="1"/>
          </p:cNvSpPr>
          <p:nvPr>
            <p:ph idx="1"/>
          </p:nvPr>
        </p:nvSpPr>
        <p:spPr>
          <a:xfrm>
            <a:off x="659396" y="1700808"/>
            <a:ext cx="10873207" cy="5328592"/>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3200" b="1" dirty="0"/>
              <a:t> Introduction</a:t>
            </a:r>
          </a:p>
          <a:p>
            <a:pPr lvl="1" defTabSz="457200" fontAlgn="base">
              <a:lnSpc>
                <a:spcPct val="100000"/>
              </a:lnSpc>
              <a:spcBef>
                <a:spcPts val="1000"/>
              </a:spcBef>
              <a:spcAft>
                <a:spcPct val="0"/>
              </a:spcAft>
              <a:buClr>
                <a:srgbClr val="45515E"/>
              </a:buClr>
              <a:buSzPct val="80000"/>
              <a:defRPr/>
            </a:pPr>
            <a:r>
              <a:rPr lang="en-US" sz="2800" dirty="0"/>
              <a:t> Introduce yourself to the patient.</a:t>
            </a:r>
          </a:p>
          <a:p>
            <a:pPr lvl="1" defTabSz="457200" fontAlgn="base">
              <a:lnSpc>
                <a:spcPct val="100000"/>
              </a:lnSpc>
              <a:spcBef>
                <a:spcPts val="1000"/>
              </a:spcBef>
              <a:spcAft>
                <a:spcPct val="0"/>
              </a:spcAft>
              <a:buClr>
                <a:srgbClr val="45515E"/>
              </a:buClr>
              <a:buSzPct val="80000"/>
              <a:defRPr/>
            </a:pPr>
            <a:r>
              <a:rPr lang="en-US" sz="2800" dirty="0"/>
              <a:t> Wash your hands.</a:t>
            </a:r>
          </a:p>
          <a:p>
            <a:pPr lvl="1" defTabSz="457200" fontAlgn="base">
              <a:lnSpc>
                <a:spcPct val="100000"/>
              </a:lnSpc>
              <a:spcBef>
                <a:spcPts val="1000"/>
              </a:spcBef>
              <a:spcAft>
                <a:spcPct val="0"/>
              </a:spcAft>
              <a:buClr>
                <a:srgbClr val="45515E"/>
              </a:buClr>
              <a:buSzPct val="80000"/>
              <a:defRPr/>
            </a:pPr>
            <a:r>
              <a:rPr lang="en-US" sz="2800" dirty="0"/>
              <a:t> Explain to the patient what the examination involves and why it is necessary.</a:t>
            </a:r>
          </a:p>
          <a:p>
            <a:pPr lvl="1" defTabSz="457200" fontAlgn="base">
              <a:lnSpc>
                <a:spcPct val="100000"/>
              </a:lnSpc>
              <a:spcBef>
                <a:spcPts val="1000"/>
              </a:spcBef>
              <a:spcAft>
                <a:spcPct val="0"/>
              </a:spcAft>
              <a:buClr>
                <a:srgbClr val="45515E"/>
              </a:buClr>
              <a:buSzPct val="80000"/>
              <a:defRPr/>
            </a:pPr>
            <a:r>
              <a:rPr lang="en-US" sz="2800" dirty="0"/>
              <a:t> Obtain verbal consent.</a:t>
            </a:r>
          </a:p>
          <a:p>
            <a:pPr marL="0" indent="0" defTabSz="457200" fontAlgn="base">
              <a:lnSpc>
                <a:spcPct val="100000"/>
              </a:lnSpc>
              <a:spcBef>
                <a:spcPts val="1000"/>
              </a:spcBef>
              <a:spcAft>
                <a:spcPct val="0"/>
              </a:spcAft>
              <a:buClr>
                <a:srgbClr val="EB3D9F"/>
              </a:buClr>
              <a:buSzPct val="80000"/>
              <a:buNone/>
              <a:defRPr/>
            </a:pPr>
            <a:endParaRPr lang="en-US" sz="2800" dirty="0"/>
          </a:p>
        </p:txBody>
      </p:sp>
    </p:spTree>
    <p:extLst>
      <p:ext uri="{BB962C8B-B14F-4D97-AF65-F5344CB8AC3E}">
        <p14:creationId xmlns:p14="http://schemas.microsoft.com/office/powerpoint/2010/main" val="2646533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339" y="1124744"/>
            <a:ext cx="11881320" cy="5733256"/>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3200" b="1" dirty="0"/>
              <a:t> Preparation</a:t>
            </a:r>
          </a:p>
          <a:p>
            <a:pPr lvl="1" defTabSz="457200" fontAlgn="base">
              <a:lnSpc>
                <a:spcPct val="100000"/>
              </a:lnSpc>
              <a:spcBef>
                <a:spcPts val="1000"/>
              </a:spcBef>
              <a:spcAft>
                <a:spcPct val="0"/>
              </a:spcAft>
              <a:buClr>
                <a:srgbClr val="45515E"/>
              </a:buClr>
              <a:buSzPct val="80000"/>
              <a:defRPr/>
            </a:pPr>
            <a:r>
              <a:rPr lang="en-US" sz="2800" dirty="0"/>
              <a:t> Measure the patient’s </a:t>
            </a:r>
            <a:r>
              <a:rPr lang="en-US" sz="2800" b="1" dirty="0"/>
              <a:t>height</a:t>
            </a:r>
            <a:r>
              <a:rPr lang="en-US" sz="2800" dirty="0"/>
              <a:t> and </a:t>
            </a:r>
            <a:r>
              <a:rPr lang="en-US" sz="2800" b="1" dirty="0"/>
              <a:t>weight</a:t>
            </a:r>
          </a:p>
          <a:p>
            <a:pPr marL="1143000" lvl="2" indent="-342900" defTabSz="457200" fontAlgn="base">
              <a:lnSpc>
                <a:spcPct val="100000"/>
              </a:lnSpc>
              <a:spcBef>
                <a:spcPts val="1000"/>
              </a:spcBef>
              <a:spcAft>
                <a:spcPct val="0"/>
              </a:spcAft>
              <a:buClr>
                <a:srgbClr val="45515E"/>
              </a:buClr>
              <a:buSzPct val="80000"/>
              <a:defRPr/>
            </a:pPr>
            <a:r>
              <a:rPr lang="en-US" sz="2400" dirty="0"/>
              <a:t>In the UK, this is performed at the </a:t>
            </a:r>
            <a:r>
              <a:rPr lang="en-US" sz="2400" b="1" dirty="0"/>
              <a:t>booking appointment</a:t>
            </a:r>
            <a:r>
              <a:rPr lang="en-US" sz="2400" dirty="0"/>
              <a:t>, and is not routinely recommended at subsequent visits.</a:t>
            </a:r>
          </a:p>
          <a:p>
            <a:pPr lvl="1" defTabSz="457200" fontAlgn="base">
              <a:lnSpc>
                <a:spcPct val="100000"/>
              </a:lnSpc>
              <a:spcBef>
                <a:spcPts val="1000"/>
              </a:spcBef>
              <a:spcAft>
                <a:spcPct val="0"/>
              </a:spcAft>
              <a:buClr>
                <a:srgbClr val="45515E"/>
              </a:buClr>
              <a:buSzPct val="80000"/>
              <a:defRPr/>
            </a:pPr>
            <a:r>
              <a:rPr lang="en-US" sz="2800" dirty="0"/>
              <a:t> Patient should have an </a:t>
            </a:r>
            <a:r>
              <a:rPr lang="en-US" sz="2800" b="1" dirty="0"/>
              <a:t>empty bladder</a:t>
            </a:r>
          </a:p>
          <a:p>
            <a:pPr lvl="1" defTabSz="457200" fontAlgn="base">
              <a:lnSpc>
                <a:spcPct val="100000"/>
              </a:lnSpc>
              <a:spcBef>
                <a:spcPts val="1000"/>
              </a:spcBef>
              <a:spcAft>
                <a:spcPct val="0"/>
              </a:spcAft>
              <a:buClr>
                <a:srgbClr val="45515E"/>
              </a:buClr>
              <a:buSzPct val="80000"/>
              <a:defRPr/>
            </a:pPr>
            <a:r>
              <a:rPr lang="en-US" sz="2800" dirty="0"/>
              <a:t> Expose the abdomen from the </a:t>
            </a:r>
            <a:r>
              <a:rPr lang="en-US" sz="2800" b="1" dirty="0"/>
              <a:t>xiphisternum to the pubic symphysis</a:t>
            </a:r>
          </a:p>
          <a:p>
            <a:pPr marL="1143000" lvl="2" indent="-342900" defTabSz="457200" fontAlgn="base">
              <a:lnSpc>
                <a:spcPct val="100000"/>
              </a:lnSpc>
              <a:spcBef>
                <a:spcPts val="1000"/>
              </a:spcBef>
              <a:spcAft>
                <a:spcPct val="0"/>
              </a:spcAft>
              <a:buClr>
                <a:srgbClr val="45515E"/>
              </a:buClr>
              <a:buSzPct val="80000"/>
              <a:defRPr/>
            </a:pPr>
            <a:r>
              <a:rPr lang="en-US" sz="2400" dirty="0"/>
              <a:t>Cover above and below where appropriate</a:t>
            </a:r>
          </a:p>
          <a:p>
            <a:pPr lvl="1" defTabSz="457200" fontAlgn="base">
              <a:lnSpc>
                <a:spcPct val="100000"/>
              </a:lnSpc>
              <a:spcBef>
                <a:spcPts val="1000"/>
              </a:spcBef>
              <a:spcAft>
                <a:spcPct val="0"/>
              </a:spcAft>
              <a:buClr>
                <a:srgbClr val="45515E"/>
              </a:buClr>
              <a:buSzPct val="80000"/>
              <a:defRPr/>
            </a:pPr>
            <a:r>
              <a:rPr lang="en-US" sz="2800" dirty="0"/>
              <a:t> Ask the patient to lie in the supine position with the head of the bed raised to 15 degrees</a:t>
            </a:r>
          </a:p>
          <a:p>
            <a:pPr lvl="1" defTabSz="457200" fontAlgn="base">
              <a:lnSpc>
                <a:spcPct val="100000"/>
              </a:lnSpc>
              <a:spcBef>
                <a:spcPts val="1000"/>
              </a:spcBef>
              <a:spcAft>
                <a:spcPct val="0"/>
              </a:spcAft>
              <a:buClr>
                <a:srgbClr val="45515E"/>
              </a:buClr>
              <a:buSzPct val="80000"/>
              <a:defRPr/>
            </a:pPr>
            <a:r>
              <a:rPr lang="en-US" sz="2800" dirty="0"/>
              <a:t> Prepare your equipment: measuring tape, pinard stethoscope or doppler transducer, ultrasound gel</a:t>
            </a:r>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p:txBody>
      </p:sp>
    </p:spTree>
    <p:extLst>
      <p:ext uri="{BB962C8B-B14F-4D97-AF65-F5344CB8AC3E}">
        <p14:creationId xmlns:p14="http://schemas.microsoft.com/office/powerpoint/2010/main" val="23044040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419770"/>
            <a:ext cx="11233248" cy="5033566"/>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3200" b="1" dirty="0"/>
              <a:t>General Inspection</a:t>
            </a:r>
          </a:p>
          <a:p>
            <a:pPr lvl="1" defTabSz="457200" fontAlgn="base">
              <a:lnSpc>
                <a:spcPct val="100000"/>
              </a:lnSpc>
              <a:spcBef>
                <a:spcPts val="1000"/>
              </a:spcBef>
              <a:spcAft>
                <a:spcPct val="0"/>
              </a:spcAft>
              <a:buClr>
                <a:srgbClr val="45515E"/>
              </a:buClr>
              <a:buSzPct val="80000"/>
              <a:defRPr/>
            </a:pPr>
            <a:r>
              <a:rPr lang="en-US" sz="2800" dirty="0"/>
              <a:t> General wellbeing – at ease or distressed by physical pain.</a:t>
            </a:r>
          </a:p>
          <a:p>
            <a:pPr lvl="1" defTabSz="457200" fontAlgn="base">
              <a:lnSpc>
                <a:spcPct val="100000"/>
              </a:lnSpc>
              <a:spcBef>
                <a:spcPts val="1000"/>
              </a:spcBef>
              <a:spcAft>
                <a:spcPct val="0"/>
              </a:spcAft>
              <a:buClr>
                <a:srgbClr val="45515E"/>
              </a:buClr>
              <a:buSzPct val="80000"/>
              <a:defRPr/>
            </a:pPr>
            <a:r>
              <a:rPr lang="en-US" sz="2800" dirty="0"/>
              <a:t> Hands – palpate the </a:t>
            </a:r>
            <a:r>
              <a:rPr lang="en-US" sz="2800" b="1" dirty="0"/>
              <a:t>radial</a:t>
            </a:r>
            <a:r>
              <a:rPr lang="en-US" sz="2800" dirty="0"/>
              <a:t> pulse.</a:t>
            </a:r>
          </a:p>
          <a:p>
            <a:pPr lvl="1" defTabSz="457200" fontAlgn="base">
              <a:lnSpc>
                <a:spcPct val="100000"/>
              </a:lnSpc>
              <a:spcBef>
                <a:spcPts val="1000"/>
              </a:spcBef>
              <a:spcAft>
                <a:spcPct val="0"/>
              </a:spcAft>
              <a:buClr>
                <a:srgbClr val="45515E"/>
              </a:buClr>
              <a:buSzPct val="80000"/>
              <a:defRPr/>
            </a:pPr>
            <a:r>
              <a:rPr lang="en-US" sz="2800" dirty="0"/>
              <a:t> Head and neck – melasma, conjunctival pallor, jaundice, oedema.</a:t>
            </a:r>
          </a:p>
          <a:p>
            <a:pPr lvl="1" defTabSz="457200" fontAlgn="base">
              <a:lnSpc>
                <a:spcPct val="100000"/>
              </a:lnSpc>
              <a:spcBef>
                <a:spcPts val="1000"/>
              </a:spcBef>
              <a:spcAft>
                <a:spcPct val="0"/>
              </a:spcAft>
              <a:buClr>
                <a:srgbClr val="45515E"/>
              </a:buClr>
              <a:buSzPct val="80000"/>
              <a:defRPr/>
            </a:pPr>
            <a:r>
              <a:rPr lang="en-US" sz="2800" dirty="0"/>
              <a:t> Legs and feet – calf swelling, oedema and varicose veins.</a:t>
            </a:r>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p:txBody>
      </p:sp>
    </p:spTree>
    <p:extLst>
      <p:ext uri="{BB962C8B-B14F-4D97-AF65-F5344CB8AC3E}">
        <p14:creationId xmlns:p14="http://schemas.microsoft.com/office/powerpoint/2010/main" val="638334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E2B4CC-5F0B-4BC2-E44E-3CDAFE75F1A2}"/>
              </a:ext>
            </a:extLst>
          </p:cNvPr>
          <p:cNvSpPr txBox="1"/>
          <p:nvPr/>
        </p:nvSpPr>
        <p:spPr>
          <a:xfrm>
            <a:off x="839416" y="1340768"/>
            <a:ext cx="10585176" cy="4611519"/>
          </a:xfrm>
          <a:prstGeom prst="rect">
            <a:avLst/>
          </a:prstGeom>
          <a:noFill/>
        </p:spPr>
        <p:txBody>
          <a:bodyPr wrap="square">
            <a:spAutoFit/>
          </a:bodyPr>
          <a:lstStyle/>
          <a:p>
            <a:pPr marL="457200" indent="-457200" defTabSz="457200" fontAlgn="base">
              <a:lnSpc>
                <a:spcPct val="100000"/>
              </a:lnSpc>
              <a:spcBef>
                <a:spcPts val="1000"/>
              </a:spcBef>
              <a:spcAft>
                <a:spcPct val="0"/>
              </a:spcAft>
              <a:buClr>
                <a:srgbClr val="45515E"/>
              </a:buClr>
              <a:buSzPct val="80000"/>
              <a:buFont typeface="Wingdings" pitchFamily="2" charset="2"/>
              <a:buChar char="v"/>
              <a:defRPr/>
            </a:pPr>
            <a:r>
              <a:rPr lang="en-US" sz="3200" b="1" dirty="0">
                <a:solidFill>
                  <a:srgbClr val="45515E"/>
                </a:solidFill>
              </a:rPr>
              <a:t>Abdominal Inspection</a:t>
            </a:r>
          </a:p>
          <a:p>
            <a:pPr defTabSz="457200" fontAlgn="base">
              <a:lnSpc>
                <a:spcPct val="100000"/>
              </a:lnSpc>
              <a:spcBef>
                <a:spcPts val="1000"/>
              </a:spcBef>
              <a:spcAft>
                <a:spcPct val="0"/>
              </a:spcAft>
              <a:buClr>
                <a:srgbClr val="45515E"/>
              </a:buClr>
              <a:buSzPct val="80000"/>
              <a:defRPr/>
            </a:pPr>
            <a:r>
              <a:rPr lang="en-US" sz="2400" dirty="0">
                <a:solidFill>
                  <a:srgbClr val="45515E"/>
                </a:solidFill>
              </a:rPr>
              <a:t>In the obstetric examination, inspect the abdomen for :</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rPr>
              <a:t>Distension compatible with pregnancy</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rPr>
              <a:t>Fetal movement (&gt;24 weeks)</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rPr>
              <a:t>Surgical scars – previous Caesarean section, laparoscopic port scars</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rPr>
              <a:t>Skin changes indicative of pregnancy – </a:t>
            </a:r>
            <a:r>
              <a:rPr lang="en-US" sz="2800" b="1" dirty="0">
                <a:solidFill>
                  <a:srgbClr val="45515E"/>
                </a:solidFill>
              </a:rPr>
              <a:t>Linea nigra </a:t>
            </a:r>
            <a:r>
              <a:rPr lang="en-US" sz="2400" dirty="0">
                <a:solidFill>
                  <a:srgbClr val="45515E"/>
                </a:solidFill>
              </a:rPr>
              <a:t>(dark vertical line from umbilicus to the pubis)</a:t>
            </a:r>
            <a:r>
              <a:rPr lang="en-US" sz="2800" dirty="0">
                <a:solidFill>
                  <a:srgbClr val="45515E"/>
                </a:solidFill>
              </a:rPr>
              <a:t>, </a:t>
            </a:r>
            <a:r>
              <a:rPr lang="en-US" sz="2800" b="1" dirty="0">
                <a:solidFill>
                  <a:srgbClr val="45515E"/>
                </a:solidFill>
              </a:rPr>
              <a:t>striae gravidarum </a:t>
            </a:r>
            <a:r>
              <a:rPr lang="en-US" sz="2400" dirty="0">
                <a:solidFill>
                  <a:srgbClr val="45515E"/>
                </a:solidFill>
              </a:rPr>
              <a:t>(‘stretch marks’), </a:t>
            </a:r>
            <a:r>
              <a:rPr lang="en-US" sz="2800" b="1" dirty="0">
                <a:solidFill>
                  <a:srgbClr val="45515E"/>
                </a:solidFill>
              </a:rPr>
              <a:t>striae albicans </a:t>
            </a:r>
            <a:r>
              <a:rPr lang="en-US" sz="2400" dirty="0">
                <a:solidFill>
                  <a:srgbClr val="45515E"/>
                </a:solidFill>
              </a:rPr>
              <a:t>(old, silvery-white striae)</a:t>
            </a:r>
            <a:endParaRPr lang="en-US" sz="2800" dirty="0">
              <a:solidFill>
                <a:srgbClr val="45515E"/>
              </a:solidFill>
            </a:endParaRPr>
          </a:p>
        </p:txBody>
      </p:sp>
    </p:spTree>
    <p:extLst>
      <p:ext uri="{BB962C8B-B14F-4D97-AF65-F5344CB8AC3E}">
        <p14:creationId xmlns:p14="http://schemas.microsoft.com/office/powerpoint/2010/main" val="40510379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2616738" y="1772816"/>
            <a:ext cx="2593554" cy="794065"/>
          </a:xfrm>
          <a:ln/>
        </p:spPr>
        <p:txBody>
          <a:bodyPr vert="horz" wrap="square" lIns="91440" tIns="45720" rIns="91440" bIns="45720" rtlCol="0" anchor="t">
            <a:normAutofit/>
          </a:bodyPr>
          <a:lstStyle/>
          <a:p>
            <a:pPr marL="0" indent="0" eaLnBrk="1" hangingPunct="1">
              <a:buNone/>
            </a:pPr>
            <a:r>
              <a:rPr lang="en-US" altLang="en-US" sz="2800" dirty="0"/>
              <a:t>Linea nigra</a:t>
            </a:r>
          </a:p>
        </p:txBody>
      </p:sp>
      <p:pic>
        <p:nvPicPr>
          <p:cNvPr id="66563" name="Picture 3"/>
          <p:cNvPicPr>
            <a:picLocks noChangeAspect="1"/>
          </p:cNvPicPr>
          <p:nvPr/>
        </p:nvPicPr>
        <p:blipFill>
          <a:blip r:embed="rId2"/>
          <a:stretch>
            <a:fillRect/>
          </a:stretch>
        </p:blipFill>
        <p:spPr>
          <a:xfrm>
            <a:off x="1703512" y="2276872"/>
            <a:ext cx="8655050" cy="3490913"/>
          </a:xfrm>
          <a:prstGeom prst="rect">
            <a:avLst/>
          </a:prstGeom>
          <a:noFill/>
          <a:ln w="9525">
            <a:noFill/>
          </a:ln>
        </p:spPr>
      </p:pic>
      <p:sp>
        <p:nvSpPr>
          <p:cNvPr id="2" name="Title 1">
            <a:extLst>
              <a:ext uri="{FF2B5EF4-FFF2-40B4-BE49-F238E27FC236}">
                <a16:creationId xmlns:a16="http://schemas.microsoft.com/office/drawing/2014/main" id="{C3EC496E-AE4F-D5CF-85D4-5B5840C85E05}"/>
              </a:ext>
            </a:extLst>
          </p:cNvPr>
          <p:cNvSpPr>
            <a:spLocks noGrp="1"/>
          </p:cNvSpPr>
          <p:nvPr>
            <p:ph type="title"/>
          </p:nvPr>
        </p:nvSpPr>
        <p:spPr>
          <a:xfrm>
            <a:off x="2424112" y="260648"/>
            <a:ext cx="7343775" cy="1320800"/>
          </a:xfrm>
        </p:spPr>
        <p:txBody>
          <a:bodyPr vert="horz" wrap="square" lIns="91440" tIns="45720" rIns="91440" bIns="45720" numCol="1" rtlCol="0" anchor="t" anchorCtr="0" compatLnSpc="1">
            <a:noAutofit/>
          </a:bodyPr>
          <a:lstStyle/>
          <a:p>
            <a:pPr defTabSz="457200" fontAlgn="base">
              <a:lnSpc>
                <a:spcPct val="100000"/>
              </a:lnSpc>
              <a:spcAft>
                <a:spcPct val="0"/>
              </a:spcAft>
              <a:defRPr/>
            </a:pPr>
            <a:r>
              <a:rPr lang="en-US" altLang="en-US" sz="4400" b="1" dirty="0"/>
              <a:t>Skin Changes in Pregnancy</a:t>
            </a:r>
          </a:p>
        </p:txBody>
      </p:sp>
      <p:sp>
        <p:nvSpPr>
          <p:cNvPr id="3" name="TextBox 2">
            <a:extLst>
              <a:ext uri="{FF2B5EF4-FFF2-40B4-BE49-F238E27FC236}">
                <a16:creationId xmlns:a16="http://schemas.microsoft.com/office/drawing/2014/main" id="{79ECA6C9-98AF-C5E7-006F-D9CC0DF6B530}"/>
              </a:ext>
            </a:extLst>
          </p:cNvPr>
          <p:cNvSpPr txBox="1"/>
          <p:nvPr/>
        </p:nvSpPr>
        <p:spPr>
          <a:xfrm>
            <a:off x="6095999" y="1749909"/>
            <a:ext cx="4536504" cy="523220"/>
          </a:xfrm>
          <a:prstGeom prst="rect">
            <a:avLst/>
          </a:prstGeom>
          <a:noFill/>
        </p:spPr>
        <p:txBody>
          <a:bodyPr wrap="square" rtlCol="0">
            <a:spAutoFit/>
          </a:bodyPr>
          <a:lstStyle/>
          <a:p>
            <a:r>
              <a:rPr lang="x-none" sz="2800" dirty="0">
                <a:solidFill>
                  <a:srgbClr val="45515E"/>
                </a:solidFill>
                <a:latin typeface="+mn-lt"/>
              </a:rPr>
              <a:t>Stria gravidarum ,albicans</a:t>
            </a:r>
          </a:p>
        </p:txBody>
      </p:sp>
    </p:spTree>
    <p:extLst>
      <p:ext uri="{BB962C8B-B14F-4D97-AF65-F5344CB8AC3E}">
        <p14:creationId xmlns:p14="http://schemas.microsoft.com/office/powerpoint/2010/main" val="20978240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24" y="1268760"/>
            <a:ext cx="10513168" cy="5616624"/>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3200" b="1" dirty="0"/>
              <a:t> Palpation</a:t>
            </a:r>
          </a:p>
          <a:p>
            <a:pPr lvl="1" defTabSz="457200" fontAlgn="base">
              <a:lnSpc>
                <a:spcPct val="100000"/>
              </a:lnSpc>
              <a:spcBef>
                <a:spcPts val="1000"/>
              </a:spcBef>
              <a:spcAft>
                <a:spcPct val="0"/>
              </a:spcAft>
              <a:buClr>
                <a:srgbClr val="45515E"/>
              </a:buClr>
              <a:buSzPct val="80000"/>
              <a:defRPr/>
            </a:pPr>
            <a:r>
              <a:rPr lang="en-US" sz="2800" dirty="0"/>
              <a:t> Ask the patient to comment on any tenderness and observe her facial and verbal responses throughout. Note any guarding.</a:t>
            </a:r>
          </a:p>
          <a:p>
            <a:pPr marL="857250" lvl="1" indent="-514350" defTabSz="457200" fontAlgn="base">
              <a:lnSpc>
                <a:spcPct val="100000"/>
              </a:lnSpc>
              <a:spcBef>
                <a:spcPts val="1000"/>
              </a:spcBef>
              <a:spcAft>
                <a:spcPct val="0"/>
              </a:spcAft>
              <a:buClr>
                <a:srgbClr val="45515E"/>
              </a:buClr>
              <a:buSzPct val="80000"/>
              <a:buFont typeface="+mj-lt"/>
              <a:buAutoNum type="arabicPeriod"/>
              <a:defRPr/>
            </a:pPr>
            <a:r>
              <a:rPr lang="en-US" sz="2800" b="1" u="sng" dirty="0"/>
              <a:t>Fundal Height</a:t>
            </a:r>
          </a:p>
          <a:p>
            <a:pPr lvl="2" defTabSz="457200" fontAlgn="base">
              <a:lnSpc>
                <a:spcPct val="100000"/>
              </a:lnSpc>
              <a:spcBef>
                <a:spcPts val="1000"/>
              </a:spcBef>
              <a:spcAft>
                <a:spcPct val="0"/>
              </a:spcAft>
              <a:buClr>
                <a:srgbClr val="45515E"/>
              </a:buClr>
              <a:buSzPct val="80000"/>
              <a:buFont typeface="Courier New" panose="02070309020205020404" pitchFamily="49" charset="0"/>
              <a:buChar char="o"/>
              <a:defRPr/>
            </a:pPr>
            <a:r>
              <a:rPr lang="en-US" sz="2800" dirty="0"/>
              <a:t> Use the medial edge of the left hand to press down at the xiphisternum, working downwards to locate the fundus.</a:t>
            </a:r>
          </a:p>
          <a:p>
            <a:pPr lvl="2" defTabSz="457200" fontAlgn="base">
              <a:lnSpc>
                <a:spcPct val="100000"/>
              </a:lnSpc>
              <a:spcBef>
                <a:spcPts val="1000"/>
              </a:spcBef>
              <a:spcAft>
                <a:spcPct val="0"/>
              </a:spcAft>
              <a:buClr>
                <a:srgbClr val="45515E"/>
              </a:buClr>
              <a:buSzPct val="80000"/>
              <a:buFont typeface="Courier New" panose="02070309020205020404" pitchFamily="49" charset="0"/>
              <a:buChar char="o"/>
              <a:defRPr/>
            </a:pPr>
            <a:endParaRPr lang="en-US" sz="2800" dirty="0"/>
          </a:p>
          <a:p>
            <a:pPr lvl="2" defTabSz="457200" fontAlgn="base">
              <a:lnSpc>
                <a:spcPct val="100000"/>
              </a:lnSpc>
              <a:spcBef>
                <a:spcPts val="1000"/>
              </a:spcBef>
              <a:spcAft>
                <a:spcPct val="0"/>
              </a:spcAft>
              <a:buClr>
                <a:srgbClr val="45515E"/>
              </a:buClr>
              <a:buSzPct val="80000"/>
              <a:buFont typeface="Courier New" panose="02070309020205020404" pitchFamily="49" charset="0"/>
              <a:buChar char="o"/>
              <a:defRPr/>
            </a:pPr>
            <a:r>
              <a:rPr lang="en-US" sz="2800" dirty="0"/>
              <a:t> Measure from here to the pubic symphysis in both cm and inches. Turn the measuring tape so that the numbers face the abdomen </a:t>
            </a:r>
            <a:r>
              <a:rPr lang="en-US" sz="2400" dirty="0"/>
              <a:t>(to avoid bias in your measurements).</a:t>
            </a:r>
            <a:endParaRPr lang="en-US" sz="2800" dirty="0"/>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p:txBody>
      </p:sp>
    </p:spTree>
    <p:extLst>
      <p:ext uri="{BB962C8B-B14F-4D97-AF65-F5344CB8AC3E}">
        <p14:creationId xmlns:p14="http://schemas.microsoft.com/office/powerpoint/2010/main" val="7590196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F45FA2-EAE1-EF9F-0217-6C79E41B4107}"/>
              </a:ext>
            </a:extLst>
          </p:cNvPr>
          <p:cNvSpPr txBox="1"/>
          <p:nvPr/>
        </p:nvSpPr>
        <p:spPr>
          <a:xfrm>
            <a:off x="767408" y="1556792"/>
            <a:ext cx="10729192" cy="3493264"/>
          </a:xfrm>
          <a:prstGeom prst="rect">
            <a:avLst/>
          </a:prstGeom>
          <a:noFill/>
        </p:spPr>
        <p:txBody>
          <a:bodyPr wrap="square">
            <a:spAutoFit/>
          </a:bodyPr>
          <a:lstStyle/>
          <a:p>
            <a:pPr marL="457200" indent="-457200" defTabSz="457200" fontAlgn="base">
              <a:lnSpc>
                <a:spcPct val="100000"/>
              </a:lnSpc>
              <a:spcBef>
                <a:spcPts val="1000"/>
              </a:spcBef>
              <a:spcAft>
                <a:spcPct val="0"/>
              </a:spcAft>
              <a:buClr>
                <a:srgbClr val="45515E"/>
              </a:buClr>
              <a:buSzPct val="80000"/>
              <a:buFont typeface="Courier New" panose="02070309020205020404" pitchFamily="49" charset="0"/>
              <a:buChar char="o"/>
              <a:defRPr/>
            </a:pPr>
            <a:r>
              <a:rPr lang="en-US" sz="2800" dirty="0">
                <a:solidFill>
                  <a:srgbClr val="45515E"/>
                </a:solidFill>
                <a:latin typeface="+mn-lt"/>
              </a:rPr>
              <a:t>Uterus should be </a:t>
            </a:r>
            <a:r>
              <a:rPr lang="en-US" sz="2800" b="1" dirty="0">
                <a:solidFill>
                  <a:srgbClr val="45515E"/>
                </a:solidFill>
                <a:latin typeface="+mn-lt"/>
              </a:rPr>
              <a:t>palpable after 12 weeks</a:t>
            </a:r>
            <a:r>
              <a:rPr lang="en-US" sz="2800" dirty="0">
                <a:solidFill>
                  <a:srgbClr val="45515E"/>
                </a:solidFill>
                <a:latin typeface="+mn-lt"/>
              </a:rPr>
              <a:t>, </a:t>
            </a:r>
            <a:r>
              <a:rPr lang="en-US" sz="2800" b="1" dirty="0">
                <a:solidFill>
                  <a:srgbClr val="45515E"/>
                </a:solidFill>
                <a:latin typeface="+mn-lt"/>
              </a:rPr>
              <a:t>near the umbilicus at 20 weeks</a:t>
            </a:r>
            <a:r>
              <a:rPr lang="en-US" sz="2800" dirty="0">
                <a:solidFill>
                  <a:srgbClr val="45515E"/>
                </a:solidFill>
                <a:latin typeface="+mn-lt"/>
              </a:rPr>
              <a:t> and </a:t>
            </a:r>
            <a:r>
              <a:rPr lang="en-US" sz="2800" b="1" dirty="0">
                <a:solidFill>
                  <a:srgbClr val="45515E"/>
                </a:solidFill>
                <a:latin typeface="+mn-lt"/>
              </a:rPr>
              <a:t>near the xiphisternum at 36 weeks </a:t>
            </a:r>
            <a:r>
              <a:rPr lang="en-US" sz="2400" dirty="0">
                <a:solidFill>
                  <a:srgbClr val="45515E"/>
                </a:solidFill>
                <a:latin typeface="+mn-lt"/>
              </a:rPr>
              <a:t>(these measurements are often slightly different if the woman is tall or short).</a:t>
            </a:r>
          </a:p>
          <a:p>
            <a:pPr marL="457200" indent="-457200" defTabSz="457200" fontAlgn="base">
              <a:lnSpc>
                <a:spcPct val="100000"/>
              </a:lnSpc>
              <a:spcBef>
                <a:spcPts val="1000"/>
              </a:spcBef>
              <a:spcAft>
                <a:spcPct val="0"/>
              </a:spcAft>
              <a:buClr>
                <a:srgbClr val="45515E"/>
              </a:buClr>
              <a:buSzPct val="80000"/>
              <a:buFont typeface="Courier New" panose="02070309020205020404" pitchFamily="49" charset="0"/>
              <a:buChar char="o"/>
              <a:defRPr/>
            </a:pPr>
            <a:endParaRPr lang="en-US" sz="2800" dirty="0">
              <a:solidFill>
                <a:srgbClr val="45515E"/>
              </a:solidFill>
              <a:latin typeface="+mn-lt"/>
            </a:endParaRPr>
          </a:p>
          <a:p>
            <a:pPr marL="457200" indent="-457200" defTabSz="457200" fontAlgn="base">
              <a:lnSpc>
                <a:spcPct val="100000"/>
              </a:lnSpc>
              <a:spcBef>
                <a:spcPts val="1000"/>
              </a:spcBef>
              <a:spcAft>
                <a:spcPct val="0"/>
              </a:spcAft>
              <a:buClr>
                <a:srgbClr val="45515E"/>
              </a:buClr>
              <a:buSzPct val="80000"/>
              <a:buFont typeface="Courier New" panose="02070309020205020404" pitchFamily="49" charset="0"/>
              <a:buChar char="o"/>
              <a:defRPr/>
            </a:pPr>
            <a:r>
              <a:rPr lang="en-US" sz="2800" dirty="0">
                <a:solidFill>
                  <a:srgbClr val="45515E"/>
                </a:solidFill>
                <a:latin typeface="+mn-lt"/>
              </a:rPr>
              <a:t>The distance in cm should be similar to the gestational age in weeks (+/- 2 cm).</a:t>
            </a:r>
          </a:p>
          <a:p>
            <a:pPr marL="0" indent="0" algn="ctr" defTabSz="457200" fontAlgn="base">
              <a:lnSpc>
                <a:spcPct val="100000"/>
              </a:lnSpc>
              <a:spcBef>
                <a:spcPts val="1000"/>
              </a:spcBef>
              <a:spcAft>
                <a:spcPct val="0"/>
              </a:spcAft>
              <a:buClr>
                <a:srgbClr val="EB3D9F"/>
              </a:buClr>
              <a:buSzPct val="80000"/>
              <a:buNone/>
              <a:defRPr/>
            </a:pPr>
            <a:r>
              <a:rPr lang="en-US" sz="2800" dirty="0">
                <a:solidFill>
                  <a:srgbClr val="45515E"/>
                </a:solidFill>
                <a:latin typeface="+mn-lt"/>
              </a:rPr>
              <a:t>    </a:t>
            </a:r>
            <a:r>
              <a:rPr lang="en-US" sz="2800" b="1" u="sng" dirty="0">
                <a:solidFill>
                  <a:srgbClr val="45515E"/>
                </a:solidFill>
                <a:latin typeface="+mn-lt"/>
              </a:rPr>
              <a:t>fundal height in cm = GA in weeks </a:t>
            </a:r>
          </a:p>
        </p:txBody>
      </p:sp>
    </p:spTree>
    <p:extLst>
      <p:ext uri="{BB962C8B-B14F-4D97-AF65-F5344CB8AC3E}">
        <p14:creationId xmlns:p14="http://schemas.microsoft.com/office/powerpoint/2010/main" val="306093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4494-98FE-ED86-5BF9-BAAE5BD71A1B}"/>
              </a:ext>
            </a:extLst>
          </p:cNvPr>
          <p:cNvSpPr>
            <a:spLocks noGrp="1"/>
          </p:cNvSpPr>
          <p:nvPr>
            <p:ph type="title"/>
          </p:nvPr>
        </p:nvSpPr>
        <p:spPr/>
        <p:txBody>
          <a:bodyPr/>
          <a:lstStyle/>
          <a:p>
            <a:r>
              <a:rPr lang="en-US" dirty="0"/>
              <a:t>6. Restitution &amp; External rotation</a:t>
            </a:r>
          </a:p>
        </p:txBody>
      </p:sp>
      <p:sp>
        <p:nvSpPr>
          <p:cNvPr id="3" name="Content Placeholder 2">
            <a:extLst>
              <a:ext uri="{FF2B5EF4-FFF2-40B4-BE49-F238E27FC236}">
                <a16:creationId xmlns:a16="http://schemas.microsoft.com/office/drawing/2014/main" id="{DC7BF0E3-7606-68F0-FA57-685059201F41}"/>
              </a:ext>
            </a:extLst>
          </p:cNvPr>
          <p:cNvSpPr>
            <a:spLocks noGrp="1"/>
          </p:cNvSpPr>
          <p:nvPr>
            <p:ph idx="1"/>
          </p:nvPr>
        </p:nvSpPr>
        <p:spPr/>
        <p:txBody>
          <a:bodyPr>
            <a:normAutofit/>
          </a:bodyPr>
          <a:lstStyle/>
          <a:p>
            <a:r>
              <a:rPr lang="en-US" sz="2600" dirty="0"/>
              <a:t>When the head is delivering, the occiput is directly anterior. As soon as it crosses the perineum, the head aligns itself with the shoulders, which have entered the pelvis in the oblique position. This slight rotation of the occiput through one-eighth of the circle is called ‘</a:t>
            </a:r>
            <a:r>
              <a:rPr lang="en-US" sz="2600" dirty="0">
                <a:solidFill>
                  <a:srgbClr val="FF0000"/>
                </a:solidFill>
              </a:rPr>
              <a:t>restitution</a:t>
            </a:r>
            <a:r>
              <a:rPr lang="en-US" sz="2600" dirty="0"/>
              <a:t>’.</a:t>
            </a:r>
          </a:p>
          <a:p>
            <a:r>
              <a:rPr lang="en-US" sz="2600" dirty="0"/>
              <a:t>In order to be delivered, the shoulders have to rotate into the direct AP plane (remember, the widest diameter at the outlet). When this occurs, the occiput rotates through a further one-eighth of a circle to the transverse position. This is called </a:t>
            </a:r>
            <a:r>
              <a:rPr lang="en-US" sz="2600" dirty="0">
                <a:solidFill>
                  <a:srgbClr val="FF0000"/>
                </a:solidFill>
              </a:rPr>
              <a:t>external rotation</a:t>
            </a:r>
            <a:r>
              <a:rPr lang="en-US" sz="2600" dirty="0"/>
              <a:t>. </a:t>
            </a:r>
          </a:p>
        </p:txBody>
      </p:sp>
      <p:pic>
        <p:nvPicPr>
          <p:cNvPr id="5" name="Picture 4">
            <a:extLst>
              <a:ext uri="{FF2B5EF4-FFF2-40B4-BE49-F238E27FC236}">
                <a16:creationId xmlns:a16="http://schemas.microsoft.com/office/drawing/2014/main" id="{AAA48F18-745C-D6A9-7FE9-E72FC35220CC}"/>
              </a:ext>
            </a:extLst>
          </p:cNvPr>
          <p:cNvPicPr>
            <a:picLocks noChangeAspect="1"/>
          </p:cNvPicPr>
          <p:nvPr/>
        </p:nvPicPr>
        <p:blipFill>
          <a:blip r:embed="rId2"/>
          <a:stretch>
            <a:fillRect/>
          </a:stretch>
        </p:blipFill>
        <p:spPr>
          <a:xfrm>
            <a:off x="10235463" y="5142268"/>
            <a:ext cx="1956537" cy="1715732"/>
          </a:xfrm>
          <a:prstGeom prst="rect">
            <a:avLst/>
          </a:prstGeom>
        </p:spPr>
      </p:pic>
    </p:spTree>
    <p:extLst>
      <p:ext uri="{BB962C8B-B14F-4D97-AF65-F5344CB8AC3E}">
        <p14:creationId xmlns:p14="http://schemas.microsoft.com/office/powerpoint/2010/main" val="271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3"/>
          <p:cNvPicPr>
            <a:picLocks noChangeAspect="1"/>
          </p:cNvPicPr>
          <p:nvPr/>
        </p:nvPicPr>
        <p:blipFill rotWithShape="1">
          <a:blip r:embed="rId2"/>
          <a:srcRect t="6152" b="39571"/>
          <a:stretch/>
        </p:blipFill>
        <p:spPr>
          <a:xfrm>
            <a:off x="530358" y="1268760"/>
            <a:ext cx="4972050" cy="3024336"/>
          </a:xfrm>
          <a:prstGeom prst="rect">
            <a:avLst/>
          </a:prstGeom>
          <a:noFill/>
          <a:ln w="9525">
            <a:noFill/>
          </a:ln>
        </p:spPr>
      </p:pic>
      <p:pic>
        <p:nvPicPr>
          <p:cNvPr id="68613" name="Picture 4"/>
          <p:cNvPicPr>
            <a:picLocks noChangeAspect="1"/>
          </p:cNvPicPr>
          <p:nvPr/>
        </p:nvPicPr>
        <p:blipFill rotWithShape="1">
          <a:blip r:embed="rId3"/>
          <a:srcRect r="-1223" b="10301"/>
          <a:stretch/>
        </p:blipFill>
        <p:spPr>
          <a:xfrm>
            <a:off x="6672064" y="1268760"/>
            <a:ext cx="3816424" cy="3168352"/>
          </a:xfrm>
          <a:prstGeom prst="rect">
            <a:avLst/>
          </a:prstGeom>
          <a:noFill/>
          <a:ln w="9525">
            <a:noFill/>
          </a:ln>
        </p:spPr>
      </p:pic>
      <p:sp>
        <p:nvSpPr>
          <p:cNvPr id="4" name="Title 1">
            <a:extLst>
              <a:ext uri="{FF2B5EF4-FFF2-40B4-BE49-F238E27FC236}">
                <a16:creationId xmlns:a16="http://schemas.microsoft.com/office/drawing/2014/main" id="{6C4780AF-2DCA-931E-2010-4A4093022BE3}"/>
              </a:ext>
            </a:extLst>
          </p:cNvPr>
          <p:cNvSpPr txBox="1">
            <a:spLocks/>
          </p:cNvSpPr>
          <p:nvPr/>
        </p:nvSpPr>
        <p:spPr>
          <a:xfrm>
            <a:off x="2424112" y="260648"/>
            <a:ext cx="7343775"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Fundal Height</a:t>
            </a:r>
          </a:p>
        </p:txBody>
      </p:sp>
      <p:pic>
        <p:nvPicPr>
          <p:cNvPr id="5" name="Picture 3">
            <a:extLst>
              <a:ext uri="{FF2B5EF4-FFF2-40B4-BE49-F238E27FC236}">
                <a16:creationId xmlns:a16="http://schemas.microsoft.com/office/drawing/2014/main" id="{5355BCED-B725-C536-7CB6-B89493D52281}"/>
              </a:ext>
            </a:extLst>
          </p:cNvPr>
          <p:cNvPicPr>
            <a:picLocks noChangeAspect="1"/>
          </p:cNvPicPr>
          <p:nvPr/>
        </p:nvPicPr>
        <p:blipFill rotWithShape="1">
          <a:blip r:embed="rId2"/>
          <a:srcRect t="61570"/>
          <a:stretch/>
        </p:blipFill>
        <p:spPr>
          <a:xfrm>
            <a:off x="393288" y="4377045"/>
            <a:ext cx="5558696" cy="2394021"/>
          </a:xfrm>
          <a:prstGeom prst="rect">
            <a:avLst/>
          </a:prstGeom>
          <a:noFill/>
          <a:ln w="9525">
            <a:noFill/>
          </a:ln>
        </p:spPr>
      </p:pic>
    </p:spTree>
    <p:extLst>
      <p:ext uri="{BB962C8B-B14F-4D97-AF65-F5344CB8AC3E}">
        <p14:creationId xmlns:p14="http://schemas.microsoft.com/office/powerpoint/2010/main" val="16799814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6650B46-7FCA-8E40-9789-A055983EA530}"/>
              </a:ext>
            </a:extLst>
          </p:cNvPr>
          <p:cNvSpPr>
            <a:spLocks noGrp="1"/>
          </p:cNvSpPr>
          <p:nvPr>
            <p:ph sz="half" idx="1"/>
          </p:nvPr>
        </p:nvSpPr>
        <p:spPr>
          <a:xfrm>
            <a:off x="407368" y="1268760"/>
            <a:ext cx="10945216" cy="5111750"/>
          </a:xfrm>
        </p:spPr>
        <p:txBody>
          <a:bodyPr>
            <a:noAutofit/>
          </a:bodyPr>
          <a:lstStyle/>
          <a:p>
            <a:pPr>
              <a:buFont typeface="Arial" panose="020B0604020202020204" pitchFamily="34" charset="0"/>
              <a:buChar char="•"/>
            </a:pPr>
            <a:r>
              <a:rPr lang="en-US" sz="2800" dirty="0"/>
              <a:t>GA at the level of the umbilicus is 20–22 </a:t>
            </a:r>
            <a:r>
              <a:rPr lang="en-US" sz="2800" dirty="0" err="1"/>
              <a:t>wks</a:t>
            </a:r>
            <a:r>
              <a:rPr lang="en-US" sz="2800" dirty="0"/>
              <a:t> , and every cm above this level = 1 week</a:t>
            </a:r>
          </a:p>
          <a:p>
            <a:pPr>
              <a:buFont typeface="Arial" panose="020B0604020202020204" pitchFamily="34" charset="0"/>
              <a:buChar char="•"/>
            </a:pPr>
            <a:r>
              <a:rPr lang="en-US" sz="2800" dirty="0"/>
              <a:t>or measure the whole distance in cm and this is equal to the GA (for </a:t>
            </a:r>
            <a:r>
              <a:rPr lang="en-US" sz="2800" dirty="0" err="1"/>
              <a:t>e.g</a:t>
            </a:r>
            <a:r>
              <a:rPr lang="en-US" sz="2800" dirty="0"/>
              <a:t> : 29 cm = 29 </a:t>
            </a:r>
            <a:r>
              <a:rPr lang="en-US" sz="2800" dirty="0" err="1"/>
              <a:t>wks</a:t>
            </a:r>
            <a:r>
              <a:rPr lang="en-US" sz="2800" dirty="0"/>
              <a:t>)</a:t>
            </a:r>
          </a:p>
          <a:p>
            <a:pPr>
              <a:buFont typeface="Arial" panose="020B0604020202020204" pitchFamily="34" charset="0"/>
              <a:buChar char="•"/>
            </a:pPr>
            <a:r>
              <a:rPr lang="en-US" sz="3200" b="1" dirty="0"/>
              <a:t> Notes :</a:t>
            </a:r>
          </a:p>
          <a:p>
            <a:pPr lvl="1"/>
            <a:r>
              <a:rPr lang="en-US" sz="2800" dirty="0"/>
              <a:t> A </a:t>
            </a:r>
            <a:r>
              <a:rPr lang="en-US" sz="2800" b="1" dirty="0"/>
              <a:t>primiparous</a:t>
            </a:r>
            <a:r>
              <a:rPr lang="en-US" sz="2800" dirty="0"/>
              <a:t> uterus fundus at </a:t>
            </a:r>
            <a:r>
              <a:rPr lang="en-US" sz="2800" b="1" dirty="0"/>
              <a:t>term</a:t>
            </a:r>
            <a:r>
              <a:rPr lang="en-US" sz="2800" dirty="0"/>
              <a:t> (40wks) is at the level of the </a:t>
            </a:r>
            <a:r>
              <a:rPr lang="en-US" sz="2800" b="1" dirty="0" err="1"/>
              <a:t>xiphysternum</a:t>
            </a:r>
            <a:endParaRPr lang="en-US" sz="2800" b="1" dirty="0"/>
          </a:p>
          <a:p>
            <a:pPr lvl="1"/>
            <a:r>
              <a:rPr lang="en-US" sz="2800" dirty="0"/>
              <a:t>While a </a:t>
            </a:r>
            <a:r>
              <a:rPr lang="en-US" sz="2800" b="1" dirty="0"/>
              <a:t>multiparous</a:t>
            </a:r>
            <a:r>
              <a:rPr lang="en-US" sz="2800" dirty="0"/>
              <a:t> uterus fundus is at the same level at </a:t>
            </a:r>
            <a:r>
              <a:rPr lang="en-US" sz="2800" b="1" dirty="0"/>
              <a:t>36 </a:t>
            </a:r>
            <a:r>
              <a:rPr lang="en-US" sz="2800" b="1" dirty="0" err="1"/>
              <a:t>wks</a:t>
            </a:r>
            <a:r>
              <a:rPr lang="en-US" sz="2800" b="1" dirty="0"/>
              <a:t> </a:t>
            </a:r>
            <a:r>
              <a:rPr lang="en-US" sz="2500" dirty="0"/>
              <a:t>(</a:t>
            </a:r>
            <a:r>
              <a:rPr lang="en-US" sz="2800" dirty="0"/>
              <a:t>the uterus of primipara is at a lower level than multipara) . </a:t>
            </a:r>
          </a:p>
          <a:p>
            <a:pPr lvl="1"/>
            <a:r>
              <a:rPr lang="en-US" sz="2800" dirty="0"/>
              <a:t> in primipara the head gets down at 36-37wks. While for multipara the head gets down in labor.</a:t>
            </a:r>
          </a:p>
        </p:txBody>
      </p:sp>
    </p:spTree>
    <p:extLst>
      <p:ext uri="{BB962C8B-B14F-4D97-AF65-F5344CB8AC3E}">
        <p14:creationId xmlns:p14="http://schemas.microsoft.com/office/powerpoint/2010/main" val="4341427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623392" y="1484784"/>
            <a:ext cx="10945216" cy="5400600"/>
          </a:xfrm>
          <a:ln/>
        </p:spPr>
        <p:txBody>
          <a:bodyPr vert="horz" wrap="square" lIns="91440" tIns="45720" rIns="91440" bIns="45720" rtlCol="0" anchor="t">
            <a:noAutofit/>
          </a:bodyPr>
          <a:lstStyle/>
          <a:p>
            <a:pPr eaLnBrk="1" hangingPunct="1"/>
            <a:r>
              <a:rPr lang="en-US" altLang="en-US" sz="2800" dirty="0"/>
              <a:t> Leopold's Maneuvers are a common and systematic way to determine the position of a fetus inside the woman's uterus; they are named after the gynecologist Christian Gerhard Leopold. </a:t>
            </a:r>
          </a:p>
          <a:p>
            <a:pPr eaLnBrk="1" hangingPunct="1"/>
            <a:r>
              <a:rPr lang="en-US" altLang="en-US" sz="2800" dirty="0"/>
              <a:t> The maneuvers consist of </a:t>
            </a:r>
            <a:r>
              <a:rPr lang="en-US" altLang="en-US" sz="2800" b="1" dirty="0"/>
              <a:t>four</a:t>
            </a:r>
            <a:r>
              <a:rPr lang="en-US" altLang="en-US" sz="2800" dirty="0"/>
              <a:t> distinct actions, each helping to determine the position of the fetus. </a:t>
            </a:r>
          </a:p>
          <a:p>
            <a:pPr eaLnBrk="1" hangingPunct="1"/>
            <a:r>
              <a:rPr lang="en-US" altLang="en-US" sz="2800" dirty="0"/>
              <a:t> The maneuvers are important because they help  determine the position and presentation of the fetus, which in conjunction with correct assessment of the shape of the maternal pelvis </a:t>
            </a:r>
            <a:r>
              <a:rPr lang="en-US" altLang="en-US" sz="2800" b="1" dirty="0"/>
              <a:t>can indicate whether the delivery is going to be complicated</a:t>
            </a:r>
            <a:r>
              <a:rPr lang="en-US" altLang="en-US" sz="2800" dirty="0"/>
              <a:t>, or </a:t>
            </a:r>
            <a:r>
              <a:rPr lang="en-US" altLang="en-US" sz="2800" b="1" dirty="0"/>
              <a:t>whether a Cesarean section is necessary </a:t>
            </a:r>
            <a:r>
              <a:rPr lang="en-GB" altLang="en-US" sz="2800" b="1" dirty="0"/>
              <a:t>.</a:t>
            </a:r>
          </a:p>
          <a:p>
            <a:pPr marL="0" indent="0">
              <a:buNone/>
            </a:pPr>
            <a:endParaRPr lang="en-US" altLang="en-US" sz="2800" dirty="0"/>
          </a:p>
        </p:txBody>
      </p:sp>
      <p:sp>
        <p:nvSpPr>
          <p:cNvPr id="2" name="Title 1">
            <a:extLst>
              <a:ext uri="{FF2B5EF4-FFF2-40B4-BE49-F238E27FC236}">
                <a16:creationId xmlns:a16="http://schemas.microsoft.com/office/drawing/2014/main" id="{1A128E61-6729-D332-1C5C-7B885837EB7B}"/>
              </a:ext>
            </a:extLst>
          </p:cNvPr>
          <p:cNvSpPr txBox="1">
            <a:spLocks/>
          </p:cNvSpPr>
          <p:nvPr/>
        </p:nvSpPr>
        <p:spPr>
          <a:xfrm>
            <a:off x="2424112" y="260648"/>
            <a:ext cx="7343775"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Leopold’s Maneuvers</a:t>
            </a:r>
          </a:p>
        </p:txBody>
      </p:sp>
    </p:spTree>
    <p:extLst>
      <p:ext uri="{BB962C8B-B14F-4D97-AF65-F5344CB8AC3E}">
        <p14:creationId xmlns:p14="http://schemas.microsoft.com/office/powerpoint/2010/main" val="3711462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796B22-8C8A-87D2-33A5-9642DAC74B45}"/>
              </a:ext>
            </a:extLst>
          </p:cNvPr>
          <p:cNvSpPr txBox="1"/>
          <p:nvPr/>
        </p:nvSpPr>
        <p:spPr>
          <a:xfrm>
            <a:off x="1127448" y="1772816"/>
            <a:ext cx="9217024" cy="3539430"/>
          </a:xfrm>
          <a:prstGeom prst="rect">
            <a:avLst/>
          </a:prstGeom>
          <a:noFill/>
        </p:spPr>
        <p:txBody>
          <a:bodyPr wrap="square">
            <a:spAutoFit/>
          </a:bodyPr>
          <a:lstStyle/>
          <a:p>
            <a:pPr marL="457200" indent="-457200" eaLnBrk="1" hangingPunct="1">
              <a:buFont typeface="Wingdings" pitchFamily="2" charset="2"/>
              <a:buChar char="v"/>
            </a:pPr>
            <a:r>
              <a:rPr lang="en-US" altLang="en-US" sz="2800" dirty="0">
                <a:solidFill>
                  <a:srgbClr val="45515E"/>
                </a:solidFill>
                <a:latin typeface="+mn-lt"/>
              </a:rPr>
              <a:t>To aid in this, the health care provider should first ensure that the woman has recently </a:t>
            </a:r>
            <a:r>
              <a:rPr lang="en-US" altLang="en-US" sz="2800" b="1" dirty="0">
                <a:solidFill>
                  <a:srgbClr val="45515E"/>
                </a:solidFill>
                <a:latin typeface="+mn-lt"/>
              </a:rPr>
              <a:t>emptied her bladder</a:t>
            </a:r>
          </a:p>
          <a:p>
            <a:pPr marL="457200" indent="-457200" eaLnBrk="1" hangingPunct="1">
              <a:buFont typeface="Wingdings" pitchFamily="2" charset="2"/>
              <a:buChar char="v"/>
            </a:pPr>
            <a:endParaRPr lang="en-US" altLang="en-US" sz="2800" dirty="0">
              <a:solidFill>
                <a:srgbClr val="45515E"/>
              </a:solidFill>
              <a:latin typeface="+mn-lt"/>
            </a:endParaRPr>
          </a:p>
          <a:p>
            <a:pPr marL="457200" indent="-457200" eaLnBrk="1" hangingPunct="1">
              <a:buFont typeface="Wingdings" pitchFamily="2" charset="2"/>
              <a:buChar char="v"/>
            </a:pPr>
            <a:r>
              <a:rPr lang="en-US" altLang="en-US" sz="2800" dirty="0">
                <a:solidFill>
                  <a:srgbClr val="45515E"/>
                </a:solidFill>
                <a:latin typeface="+mn-lt"/>
              </a:rPr>
              <a:t>Leopold's Maneuvers are difficult to perform on : </a:t>
            </a:r>
          </a:p>
          <a:p>
            <a:pPr marL="1428750" lvl="2" indent="-514350">
              <a:buFont typeface="+mj-lt"/>
              <a:buAutoNum type="arabicPeriod"/>
            </a:pPr>
            <a:r>
              <a:rPr lang="en-US" altLang="en-US" sz="2800" dirty="0">
                <a:solidFill>
                  <a:srgbClr val="45515E"/>
                </a:solidFill>
                <a:latin typeface="+mn-lt"/>
              </a:rPr>
              <a:t>Obese women </a:t>
            </a:r>
          </a:p>
          <a:p>
            <a:pPr marL="1428750" lvl="2" indent="-514350">
              <a:buFont typeface="+mj-lt"/>
              <a:buAutoNum type="arabicPeriod"/>
            </a:pPr>
            <a:r>
              <a:rPr lang="en-US" altLang="en-US" sz="2800" dirty="0">
                <a:solidFill>
                  <a:srgbClr val="45515E"/>
                </a:solidFill>
                <a:latin typeface="+mn-lt"/>
              </a:rPr>
              <a:t>Women who have polyhydramnios</a:t>
            </a:r>
          </a:p>
          <a:p>
            <a:pPr marL="0" indent="0">
              <a:buNone/>
            </a:pPr>
            <a:endParaRPr lang="en-US" altLang="en-US" sz="2800" dirty="0">
              <a:solidFill>
                <a:srgbClr val="45515E"/>
              </a:solidFill>
              <a:latin typeface="+mn-lt"/>
            </a:endParaRPr>
          </a:p>
          <a:p>
            <a:pPr marL="0" indent="0">
              <a:buNone/>
            </a:pPr>
            <a:endParaRPr lang="en-US" altLang="en-US" sz="2800" dirty="0">
              <a:solidFill>
                <a:srgbClr val="45515E"/>
              </a:solidFill>
              <a:latin typeface="+mn-lt"/>
            </a:endParaRPr>
          </a:p>
        </p:txBody>
      </p:sp>
    </p:spTree>
    <p:extLst>
      <p:ext uri="{BB962C8B-B14F-4D97-AF65-F5344CB8AC3E}">
        <p14:creationId xmlns:p14="http://schemas.microsoft.com/office/powerpoint/2010/main" val="36330084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23392" y="980728"/>
            <a:ext cx="10519825" cy="1224136"/>
          </a:xfrm>
        </p:spPr>
        <p:txBody>
          <a:bodyPr>
            <a:normAutofit/>
          </a:bodyPr>
          <a:lstStyle/>
          <a:p>
            <a:pPr marL="0" indent="0">
              <a:buNone/>
            </a:pPr>
            <a:endParaRPr lang="en-US" sz="2400" dirty="0"/>
          </a:p>
          <a:p>
            <a:r>
              <a:rPr lang="en-US" sz="2400" dirty="0"/>
              <a:t> While </a:t>
            </a:r>
            <a:r>
              <a:rPr lang="en-US" sz="2400" b="1" dirty="0"/>
              <a:t>facing</a:t>
            </a:r>
            <a:r>
              <a:rPr lang="en-US" sz="2400" dirty="0"/>
              <a:t> the woman, palpate her upper abdomen with </a:t>
            </a:r>
            <a:r>
              <a:rPr lang="en-US" sz="2400" b="1" dirty="0"/>
              <a:t>both</a:t>
            </a:r>
            <a:r>
              <a:rPr lang="en-US" sz="2400" dirty="0"/>
              <a:t> hands.</a:t>
            </a:r>
          </a:p>
        </p:txBody>
      </p:sp>
      <p:pic>
        <p:nvPicPr>
          <p:cNvPr id="8" name="Picture 7" descr="ldc_session2_fig4"/>
          <p:cNvPicPr>
            <a:picLocks noChangeAspect="1"/>
          </p:cNvPicPr>
          <p:nvPr/>
        </p:nvPicPr>
        <p:blipFill>
          <a:blip r:embed="rId2"/>
          <a:stretch>
            <a:fillRect/>
          </a:stretch>
        </p:blipFill>
        <p:spPr>
          <a:xfrm>
            <a:off x="9281522" y="2157854"/>
            <a:ext cx="2540000" cy="3022600"/>
          </a:xfrm>
          <a:prstGeom prst="rect">
            <a:avLst/>
          </a:prstGeom>
        </p:spPr>
      </p:pic>
      <p:sp>
        <p:nvSpPr>
          <p:cNvPr id="10" name="Text Box 9"/>
          <p:cNvSpPr txBox="1"/>
          <p:nvPr/>
        </p:nvSpPr>
        <p:spPr>
          <a:xfrm>
            <a:off x="678230" y="2157854"/>
            <a:ext cx="9090178" cy="4031873"/>
          </a:xfrm>
          <a:prstGeom prst="rect">
            <a:avLst/>
          </a:prstGeom>
          <a:noFill/>
        </p:spPr>
        <p:txBody>
          <a:bodyPr wrap="square" rtlCol="0">
            <a:spAutoFit/>
          </a:bodyPr>
          <a:lstStyle/>
          <a:p>
            <a:pPr marL="457200" indent="-457200">
              <a:buFont typeface="Wingdings" pitchFamily="2" charset="2"/>
              <a:buChar char="v"/>
            </a:pPr>
            <a:r>
              <a:rPr lang="en-US" sz="3200" dirty="0">
                <a:solidFill>
                  <a:srgbClr val="45515E"/>
                </a:solidFill>
              </a:rPr>
              <a:t>Findings :</a:t>
            </a:r>
            <a:endParaRPr lang="en-US" sz="2800" dirty="0">
              <a:solidFill>
                <a:srgbClr val="45515E"/>
              </a:solidFill>
            </a:endParaRPr>
          </a:p>
          <a:p>
            <a:pPr marL="971550" lvl="1" indent="-514350">
              <a:buFont typeface="+mj-lt"/>
              <a:buAutoNum type="arabicPeriod"/>
            </a:pPr>
            <a:r>
              <a:rPr lang="en-US" sz="2800" dirty="0">
                <a:solidFill>
                  <a:srgbClr val="45515E"/>
                </a:solidFill>
              </a:rPr>
              <a:t>The level of uterine fundus and GA</a:t>
            </a:r>
          </a:p>
          <a:p>
            <a:pPr marL="971550" lvl="1" indent="-514350">
              <a:buFont typeface="+mj-lt"/>
              <a:buAutoNum type="arabicPeriod"/>
            </a:pPr>
            <a:r>
              <a:rPr lang="en-US" sz="2800" dirty="0">
                <a:solidFill>
                  <a:srgbClr val="45515E"/>
                </a:solidFill>
              </a:rPr>
              <a:t>which part of the fetus is occupying the fundus? </a:t>
            </a:r>
          </a:p>
          <a:p>
            <a:pPr marL="1371600" lvl="2" indent="-457200">
              <a:buFont typeface="Courier New" panose="02070309020205020404" pitchFamily="49" charset="0"/>
              <a:buChar char="o"/>
            </a:pPr>
            <a:r>
              <a:rPr lang="en-US" sz="2800" dirty="0">
                <a:solidFill>
                  <a:srgbClr val="45515E"/>
                </a:solidFill>
              </a:rPr>
              <a:t>The </a:t>
            </a:r>
            <a:r>
              <a:rPr lang="en-US" sz="2800" u="sng" dirty="0">
                <a:solidFill>
                  <a:srgbClr val="45515E"/>
                </a:solidFill>
              </a:rPr>
              <a:t>fetal head </a:t>
            </a:r>
            <a:r>
              <a:rPr lang="en-US" sz="2800" dirty="0">
                <a:solidFill>
                  <a:srgbClr val="45515E"/>
                </a:solidFill>
              </a:rPr>
              <a:t>is hard, firm, independently of the trunk</a:t>
            </a:r>
          </a:p>
          <a:p>
            <a:pPr marL="1371600" lvl="2" indent="-457200">
              <a:buFont typeface="Courier New" panose="02070309020205020404" pitchFamily="49" charset="0"/>
              <a:buChar char="o"/>
            </a:pPr>
            <a:r>
              <a:rPr lang="en-US" sz="2800" dirty="0">
                <a:solidFill>
                  <a:srgbClr val="45515E"/>
                </a:solidFill>
              </a:rPr>
              <a:t>the </a:t>
            </a:r>
            <a:r>
              <a:rPr lang="en-US" sz="2800" u="sng" dirty="0">
                <a:solidFill>
                  <a:srgbClr val="45515E"/>
                </a:solidFill>
              </a:rPr>
              <a:t>buttocks</a:t>
            </a:r>
            <a:r>
              <a:rPr lang="en-US" sz="2800" dirty="0">
                <a:solidFill>
                  <a:srgbClr val="45515E"/>
                </a:solidFill>
              </a:rPr>
              <a:t> feel softer</a:t>
            </a:r>
          </a:p>
          <a:p>
            <a:pPr marL="1371600" lvl="2" indent="-457200">
              <a:buFont typeface="Courier New" panose="02070309020205020404" pitchFamily="49" charset="0"/>
              <a:buChar char="o"/>
            </a:pPr>
            <a:r>
              <a:rPr lang="en-US" sz="2800" u="sng" dirty="0">
                <a:solidFill>
                  <a:srgbClr val="45515E"/>
                </a:solidFill>
              </a:rPr>
              <a:t>shoulders and limbs </a:t>
            </a:r>
            <a:r>
              <a:rPr lang="en-US" sz="2800" dirty="0">
                <a:solidFill>
                  <a:srgbClr val="45515E"/>
                </a:solidFill>
              </a:rPr>
              <a:t>have small bony processes; unlike the head, they move with the trunk.</a:t>
            </a:r>
          </a:p>
        </p:txBody>
      </p:sp>
      <p:sp>
        <p:nvSpPr>
          <p:cNvPr id="2" name="Title 1">
            <a:extLst>
              <a:ext uri="{FF2B5EF4-FFF2-40B4-BE49-F238E27FC236}">
                <a16:creationId xmlns:a16="http://schemas.microsoft.com/office/drawing/2014/main" id="{84C839D6-A4B9-5EE5-90F7-B8B2BF394E15}"/>
              </a:ext>
            </a:extLst>
          </p:cNvPr>
          <p:cNvSpPr txBox="1">
            <a:spLocks/>
          </p:cNvSpPr>
          <p:nvPr/>
        </p:nvSpPr>
        <p:spPr>
          <a:xfrm>
            <a:off x="2424112" y="260648"/>
            <a:ext cx="7343775"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1</a:t>
            </a:r>
            <a:r>
              <a:rPr lang="en-US" altLang="en-US" sz="4400" b="1" baseline="30000" dirty="0"/>
              <a:t>st</a:t>
            </a:r>
            <a:r>
              <a:rPr lang="en-US" altLang="en-US" sz="4400" b="1" dirty="0"/>
              <a:t> Maneuver : Fundal Grip</a:t>
            </a:r>
          </a:p>
        </p:txBody>
      </p:sp>
    </p:spTree>
    <p:extLst>
      <p:ext uri="{BB962C8B-B14F-4D97-AF65-F5344CB8AC3E}">
        <p14:creationId xmlns:p14="http://schemas.microsoft.com/office/powerpoint/2010/main" val="38087927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23392" y="1581448"/>
            <a:ext cx="7920880" cy="5015904"/>
          </a:xfrm>
        </p:spPr>
        <p:txBody>
          <a:bodyPr>
            <a:normAutofit/>
          </a:bodyPr>
          <a:lstStyle/>
          <a:p>
            <a:pPr>
              <a:buFont typeface="Arial" panose="020B0604020202020204" pitchFamily="34" charset="0"/>
              <a:buChar char="•"/>
            </a:pPr>
            <a:r>
              <a:rPr lang="en-US" sz="2800" dirty="0"/>
              <a:t> Attempts to determine the </a:t>
            </a:r>
            <a:r>
              <a:rPr lang="en-US" sz="2800" b="1" dirty="0"/>
              <a:t>location of the fetal back. </a:t>
            </a:r>
          </a:p>
          <a:p>
            <a:pPr>
              <a:buFont typeface="Arial" panose="020B0604020202020204" pitchFamily="34" charset="0"/>
              <a:buChar char="•"/>
            </a:pPr>
            <a:r>
              <a:rPr lang="en-US" sz="2800" b="1" dirty="0"/>
              <a:t> </a:t>
            </a:r>
            <a:r>
              <a:rPr lang="en-US" sz="2800" dirty="0"/>
              <a:t>Still facing the woman ,both hands are placed on the lateral  surfaces of uterus at the level of umbilicus .</a:t>
            </a:r>
          </a:p>
          <a:p>
            <a:pPr>
              <a:buFont typeface="Arial" panose="020B0604020202020204" pitchFamily="34" charset="0"/>
              <a:buChar char="•"/>
            </a:pPr>
            <a:r>
              <a:rPr lang="en-US" sz="2800" dirty="0"/>
              <a:t> First the right hand remains steady on one side of the abdomen while the left hand explores the right  side of the woman's uterus. This is then repeated using the opposite side and hands.</a:t>
            </a:r>
          </a:p>
        </p:txBody>
      </p:sp>
      <p:sp>
        <p:nvSpPr>
          <p:cNvPr id="2" name="Title 1">
            <a:extLst>
              <a:ext uri="{FF2B5EF4-FFF2-40B4-BE49-F238E27FC236}">
                <a16:creationId xmlns:a16="http://schemas.microsoft.com/office/drawing/2014/main" id="{84C839D6-A4B9-5EE5-90F7-B8B2BF394E15}"/>
              </a:ext>
            </a:extLst>
          </p:cNvPr>
          <p:cNvSpPr txBox="1">
            <a:spLocks/>
          </p:cNvSpPr>
          <p:nvPr/>
        </p:nvSpPr>
        <p:spPr>
          <a:xfrm>
            <a:off x="2424112" y="260648"/>
            <a:ext cx="7343775"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2</a:t>
            </a:r>
            <a:r>
              <a:rPr lang="en-US" altLang="en-US" sz="4400" b="1" baseline="30000" dirty="0"/>
              <a:t>nd </a:t>
            </a:r>
            <a:r>
              <a:rPr lang="en-US" altLang="en-US" sz="4400" b="1" dirty="0"/>
              <a:t>Maneuver : Lateral Grip</a:t>
            </a:r>
          </a:p>
        </p:txBody>
      </p:sp>
      <p:pic>
        <p:nvPicPr>
          <p:cNvPr id="3" name="Content Placeholder 1">
            <a:extLst>
              <a:ext uri="{FF2B5EF4-FFF2-40B4-BE49-F238E27FC236}">
                <a16:creationId xmlns:a16="http://schemas.microsoft.com/office/drawing/2014/main" id="{854974C3-F95E-920B-A009-01EBBAD89D00}"/>
              </a:ext>
            </a:extLst>
          </p:cNvPr>
          <p:cNvPicPr>
            <a:picLocks noGrp="1" noChangeAspect="1"/>
          </p:cNvPicPr>
          <p:nvPr>
            <p:ph sz="half" idx="2"/>
          </p:nvPr>
        </p:nvPicPr>
        <p:blipFill rotWithShape="1">
          <a:blip r:embed="rId2"/>
          <a:srcRect l="5602" t="3853" r="10371" b="12288"/>
          <a:stretch/>
        </p:blipFill>
        <p:spPr>
          <a:xfrm>
            <a:off x="8832304" y="1880828"/>
            <a:ext cx="2997335" cy="3420380"/>
          </a:xfrm>
          <a:prstGeom prst="rect">
            <a:avLst/>
          </a:prstGeom>
        </p:spPr>
      </p:pic>
    </p:spTree>
    <p:extLst>
      <p:ext uri="{BB962C8B-B14F-4D97-AF65-F5344CB8AC3E}">
        <p14:creationId xmlns:p14="http://schemas.microsoft.com/office/powerpoint/2010/main" val="28402489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9D6-A4B9-5EE5-90F7-B8B2BF394E15}"/>
              </a:ext>
            </a:extLst>
          </p:cNvPr>
          <p:cNvSpPr txBox="1">
            <a:spLocks/>
          </p:cNvSpPr>
          <p:nvPr/>
        </p:nvSpPr>
        <p:spPr>
          <a:xfrm>
            <a:off x="1875272" y="260648"/>
            <a:ext cx="8541207"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2</a:t>
            </a:r>
            <a:r>
              <a:rPr lang="en-US" altLang="en-US" sz="4400" b="1" baseline="30000" dirty="0"/>
              <a:t>nd </a:t>
            </a:r>
            <a:r>
              <a:rPr lang="en-US" altLang="en-US" sz="4400" b="1" dirty="0"/>
              <a:t>Maneuver : Lateral Grip Cont.</a:t>
            </a:r>
          </a:p>
        </p:txBody>
      </p:sp>
      <p:pic>
        <p:nvPicPr>
          <p:cNvPr id="3" name="Content Placeholder 1">
            <a:extLst>
              <a:ext uri="{FF2B5EF4-FFF2-40B4-BE49-F238E27FC236}">
                <a16:creationId xmlns:a16="http://schemas.microsoft.com/office/drawing/2014/main" id="{854974C3-F95E-920B-A009-01EBBAD89D00}"/>
              </a:ext>
            </a:extLst>
          </p:cNvPr>
          <p:cNvPicPr>
            <a:picLocks noGrp="1" noChangeAspect="1"/>
          </p:cNvPicPr>
          <p:nvPr>
            <p:ph sz="half" idx="2"/>
          </p:nvPr>
        </p:nvPicPr>
        <p:blipFill rotWithShape="1">
          <a:blip r:embed="rId2"/>
          <a:srcRect l="5602" t="3853" r="10371" b="12288"/>
          <a:stretch/>
        </p:blipFill>
        <p:spPr>
          <a:xfrm>
            <a:off x="8832304" y="1880828"/>
            <a:ext cx="2997335" cy="3420380"/>
          </a:xfrm>
          <a:prstGeom prst="rect">
            <a:avLst/>
          </a:prstGeom>
        </p:spPr>
      </p:pic>
      <p:sp>
        <p:nvSpPr>
          <p:cNvPr id="6" name="Text Box 9">
            <a:extLst>
              <a:ext uri="{FF2B5EF4-FFF2-40B4-BE49-F238E27FC236}">
                <a16:creationId xmlns:a16="http://schemas.microsoft.com/office/drawing/2014/main" id="{F33761B1-459C-3055-609B-00FF5445371B}"/>
              </a:ext>
            </a:extLst>
          </p:cNvPr>
          <p:cNvSpPr txBox="1"/>
          <p:nvPr/>
        </p:nvSpPr>
        <p:spPr>
          <a:xfrm>
            <a:off x="767408" y="1581448"/>
            <a:ext cx="8928992" cy="4955203"/>
          </a:xfrm>
          <a:prstGeom prst="rect">
            <a:avLst/>
          </a:prstGeom>
          <a:noFill/>
        </p:spPr>
        <p:txBody>
          <a:bodyPr wrap="square" rtlCol="0">
            <a:spAutoFit/>
          </a:bodyPr>
          <a:lstStyle/>
          <a:p>
            <a:pPr marL="457200" indent="-457200">
              <a:buFont typeface="Wingdings" pitchFamily="2" charset="2"/>
              <a:buChar char="v"/>
            </a:pPr>
            <a:r>
              <a:rPr lang="en-US" sz="3200" b="1" dirty="0">
                <a:solidFill>
                  <a:srgbClr val="45515E"/>
                </a:solidFill>
              </a:rPr>
              <a:t>Findings :</a:t>
            </a:r>
          </a:p>
          <a:p>
            <a:pPr marL="457200" indent="-457200">
              <a:buFont typeface="Wingdings" pitchFamily="2" charset="2"/>
              <a:buChar char="v"/>
            </a:pPr>
            <a:endParaRPr lang="en-US" sz="3200" b="1" dirty="0">
              <a:solidFill>
                <a:srgbClr val="45515E"/>
              </a:solidFill>
            </a:endParaRPr>
          </a:p>
          <a:p>
            <a:pPr marL="971550" lvl="1" indent="-514350">
              <a:buFont typeface="+mj-lt"/>
              <a:buAutoNum type="arabicPeriod"/>
            </a:pPr>
            <a:r>
              <a:rPr lang="en-US" sz="2800" dirty="0">
                <a:solidFill>
                  <a:srgbClr val="45515E"/>
                </a:solidFill>
              </a:rPr>
              <a:t>Lie</a:t>
            </a:r>
          </a:p>
          <a:p>
            <a:pPr marL="971550" lvl="1" indent="-514350">
              <a:buFont typeface="+mj-lt"/>
              <a:buAutoNum type="arabicPeriod"/>
            </a:pPr>
            <a:r>
              <a:rPr lang="en-US" sz="2800" dirty="0">
                <a:solidFill>
                  <a:srgbClr val="45515E"/>
                </a:solidFill>
              </a:rPr>
              <a:t>Position</a:t>
            </a:r>
          </a:p>
          <a:p>
            <a:pPr marL="971550" lvl="1" indent="-514350">
              <a:buFont typeface="+mj-lt"/>
              <a:buAutoNum type="arabicPeriod"/>
            </a:pPr>
            <a:r>
              <a:rPr lang="en-US" sz="2800" dirty="0">
                <a:solidFill>
                  <a:srgbClr val="45515E"/>
                </a:solidFill>
              </a:rPr>
              <a:t>Uterine tone </a:t>
            </a:r>
          </a:p>
          <a:p>
            <a:pPr marL="971550" lvl="1" indent="-514350">
              <a:buFont typeface="+mj-lt"/>
              <a:buAutoNum type="arabicPeriod"/>
            </a:pPr>
            <a:r>
              <a:rPr lang="en-US" sz="2800" dirty="0">
                <a:solidFill>
                  <a:srgbClr val="45515E"/>
                </a:solidFill>
              </a:rPr>
              <a:t>Quantity of amniotic fluid</a:t>
            </a:r>
          </a:p>
          <a:p>
            <a:pPr marL="971550" lvl="1" indent="-514350">
              <a:buFont typeface="+mj-lt"/>
              <a:buAutoNum type="arabicPeriod"/>
            </a:pPr>
            <a:r>
              <a:rPr lang="en-US" sz="2800" dirty="0">
                <a:solidFill>
                  <a:srgbClr val="45515E"/>
                </a:solidFill>
              </a:rPr>
              <a:t>fetal movement</a:t>
            </a:r>
          </a:p>
          <a:p>
            <a:endParaRPr lang="en-US" sz="2800" dirty="0">
              <a:solidFill>
                <a:srgbClr val="45515E"/>
              </a:solidFill>
            </a:endParaRPr>
          </a:p>
          <a:p>
            <a:pPr marL="914400" lvl="1" indent="-457200">
              <a:buFont typeface="Arial" panose="020B0604020202020204" pitchFamily="34" charset="0"/>
              <a:buChar char="•"/>
            </a:pPr>
            <a:r>
              <a:rPr lang="en-US" sz="2800" dirty="0">
                <a:solidFill>
                  <a:srgbClr val="45515E"/>
                </a:solidFill>
              </a:rPr>
              <a:t>The fetal back will feel firm and smooth</a:t>
            </a:r>
          </a:p>
          <a:p>
            <a:pPr marL="914400" lvl="1" indent="-457200">
              <a:buFont typeface="Arial" panose="020B0604020202020204" pitchFamily="34" charset="0"/>
              <a:buChar char="•"/>
            </a:pPr>
            <a:r>
              <a:rPr lang="en-US" sz="2800" dirty="0">
                <a:solidFill>
                  <a:srgbClr val="45515E"/>
                </a:solidFill>
              </a:rPr>
              <a:t>fetal extremities (arms, legs, etc.) should feel like small irregularities and protrusions.</a:t>
            </a:r>
          </a:p>
        </p:txBody>
      </p:sp>
    </p:spTree>
    <p:extLst>
      <p:ext uri="{BB962C8B-B14F-4D97-AF65-F5344CB8AC3E}">
        <p14:creationId xmlns:p14="http://schemas.microsoft.com/office/powerpoint/2010/main" val="25264881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9D6-A4B9-5EE5-90F7-B8B2BF394E15}"/>
              </a:ext>
            </a:extLst>
          </p:cNvPr>
          <p:cNvSpPr txBox="1">
            <a:spLocks/>
          </p:cNvSpPr>
          <p:nvPr/>
        </p:nvSpPr>
        <p:spPr>
          <a:xfrm>
            <a:off x="1415480" y="205616"/>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3</a:t>
            </a:r>
            <a:r>
              <a:rPr lang="en-US" altLang="en-US" sz="4400" b="1" baseline="30000" dirty="0"/>
              <a:t>rd</a:t>
            </a:r>
            <a:r>
              <a:rPr lang="en-US" altLang="en-US" sz="4400" b="1" dirty="0"/>
              <a:t> Maneuver : Pawlick’s Grip </a:t>
            </a:r>
            <a:r>
              <a:rPr lang="en-US" altLang="en-US" sz="4000" b="1" dirty="0"/>
              <a:t>(1</a:t>
            </a:r>
            <a:r>
              <a:rPr lang="en-US" altLang="en-US" sz="4000" b="1" baseline="30000" dirty="0"/>
              <a:t>st</a:t>
            </a:r>
            <a:r>
              <a:rPr lang="en-US" altLang="en-US" sz="4000" b="1" dirty="0"/>
              <a:t> Pelvic Grip)</a:t>
            </a:r>
          </a:p>
        </p:txBody>
      </p:sp>
      <p:sp>
        <p:nvSpPr>
          <p:cNvPr id="9" name="Content Placeholder 4">
            <a:extLst>
              <a:ext uri="{FF2B5EF4-FFF2-40B4-BE49-F238E27FC236}">
                <a16:creationId xmlns:a16="http://schemas.microsoft.com/office/drawing/2014/main" id="{98DF953A-FD04-B20B-59A5-B2148ED961C3}"/>
              </a:ext>
            </a:extLst>
          </p:cNvPr>
          <p:cNvSpPr>
            <a:spLocks noGrp="1"/>
          </p:cNvSpPr>
          <p:nvPr>
            <p:ph sz="half" idx="1"/>
          </p:nvPr>
        </p:nvSpPr>
        <p:spPr>
          <a:xfrm>
            <a:off x="901577" y="1052736"/>
            <a:ext cx="6994623" cy="3395383"/>
          </a:xfrm>
        </p:spPr>
        <p:txBody>
          <a:bodyPr>
            <a:noAutofit/>
          </a:bodyPr>
          <a:lstStyle/>
          <a:p>
            <a:pPr marL="0" indent="0">
              <a:buNone/>
            </a:pPr>
            <a:endParaRPr lang="en-US" sz="2800" dirty="0"/>
          </a:p>
          <a:p>
            <a:pPr>
              <a:buFont typeface="Arial" panose="020B0604020202020204" pitchFamily="34" charset="0"/>
              <a:buChar char="•"/>
            </a:pPr>
            <a:r>
              <a:rPr lang="en-US" sz="2800" dirty="0"/>
              <a:t>Your thumb is placed on one side of the pelvis while the remaining 4 other fingers are placed on the other side. </a:t>
            </a:r>
          </a:p>
          <a:p>
            <a:pPr>
              <a:buFont typeface="Arial" panose="020B0604020202020204" pitchFamily="34" charset="0"/>
              <a:buChar char="•"/>
            </a:pPr>
            <a:r>
              <a:rPr lang="en-US" sz="2800" b="1" dirty="0"/>
              <a:t>Deep</a:t>
            </a:r>
            <a:r>
              <a:rPr lang="en-US" sz="2800" dirty="0"/>
              <a:t> but gentle palpation is required till the presenting part is felt. In the majority of cases we can palpate a round and hard object (the fetal head) .</a:t>
            </a:r>
          </a:p>
        </p:txBody>
      </p:sp>
      <p:sp>
        <p:nvSpPr>
          <p:cNvPr id="10" name="Text Box 9">
            <a:extLst>
              <a:ext uri="{FF2B5EF4-FFF2-40B4-BE49-F238E27FC236}">
                <a16:creationId xmlns:a16="http://schemas.microsoft.com/office/drawing/2014/main" id="{C765CD97-31E6-791E-CD58-34DF64F89D28}"/>
              </a:ext>
            </a:extLst>
          </p:cNvPr>
          <p:cNvSpPr txBox="1"/>
          <p:nvPr/>
        </p:nvSpPr>
        <p:spPr>
          <a:xfrm>
            <a:off x="1127448" y="4220214"/>
            <a:ext cx="9442894" cy="3170099"/>
          </a:xfrm>
          <a:prstGeom prst="rect">
            <a:avLst/>
          </a:prstGeom>
          <a:noFill/>
        </p:spPr>
        <p:txBody>
          <a:bodyPr wrap="square" rtlCol="0">
            <a:spAutoFit/>
          </a:bodyPr>
          <a:lstStyle/>
          <a:p>
            <a:endParaRPr lang="en-US" sz="2800" dirty="0">
              <a:solidFill>
                <a:srgbClr val="45515E"/>
              </a:solidFill>
              <a:latin typeface="+mn-lt"/>
            </a:endParaRPr>
          </a:p>
          <a:p>
            <a:pPr marL="457200" indent="-457200">
              <a:buFont typeface="Wingdings" pitchFamily="2" charset="2"/>
              <a:buChar char="v"/>
            </a:pPr>
            <a:r>
              <a:rPr lang="en-US" sz="3200" b="1" dirty="0">
                <a:solidFill>
                  <a:srgbClr val="45515E"/>
                </a:solidFill>
                <a:latin typeface="+mn-lt"/>
              </a:rPr>
              <a:t>Findings :</a:t>
            </a:r>
          </a:p>
          <a:p>
            <a:pPr marL="514350" indent="-514350">
              <a:buFont typeface="+mj-lt"/>
              <a:buAutoNum type="arabicPeriod"/>
            </a:pPr>
            <a:r>
              <a:rPr lang="en-US" sz="2800" dirty="0">
                <a:solidFill>
                  <a:srgbClr val="45515E"/>
                </a:solidFill>
                <a:latin typeface="+mn-lt"/>
              </a:rPr>
              <a:t>Identify the presenting part. </a:t>
            </a:r>
          </a:p>
          <a:p>
            <a:pPr marL="514350" indent="-514350">
              <a:buFont typeface="+mj-lt"/>
              <a:buAutoNum type="arabicPeriod"/>
            </a:pPr>
            <a:r>
              <a:rPr lang="en-US" sz="2800" dirty="0">
                <a:solidFill>
                  <a:srgbClr val="45515E"/>
                </a:solidFill>
                <a:latin typeface="+mn-lt"/>
              </a:rPr>
              <a:t>Assess if the presenting part has engaged or not.</a:t>
            </a:r>
          </a:p>
          <a:p>
            <a:endParaRPr lang="en-US" sz="2800" dirty="0">
              <a:solidFill>
                <a:srgbClr val="45515E"/>
              </a:solidFill>
              <a:latin typeface="+mn-lt"/>
            </a:endParaRPr>
          </a:p>
          <a:p>
            <a:endParaRPr lang="en-GB" altLang="en-US" sz="2800" dirty="0">
              <a:solidFill>
                <a:srgbClr val="45515E"/>
              </a:solidFill>
              <a:latin typeface="+mn-lt"/>
            </a:endParaRPr>
          </a:p>
          <a:p>
            <a:pPr algn="r"/>
            <a:endParaRPr lang="ar-JO" altLang="en-GB" sz="2800" dirty="0">
              <a:solidFill>
                <a:srgbClr val="45515E"/>
              </a:solidFill>
              <a:latin typeface="+mn-lt"/>
            </a:endParaRPr>
          </a:p>
        </p:txBody>
      </p:sp>
      <p:pic>
        <p:nvPicPr>
          <p:cNvPr id="11" name="Content Placeholder 1">
            <a:extLst>
              <a:ext uri="{FF2B5EF4-FFF2-40B4-BE49-F238E27FC236}">
                <a16:creationId xmlns:a16="http://schemas.microsoft.com/office/drawing/2014/main" id="{B471E086-7E04-65FD-D805-6B4A18C0A7FE}"/>
              </a:ext>
            </a:extLst>
          </p:cNvPr>
          <p:cNvPicPr>
            <a:picLocks noChangeAspect="1"/>
          </p:cNvPicPr>
          <p:nvPr/>
        </p:nvPicPr>
        <p:blipFill rotWithShape="1">
          <a:blip r:embed="rId2"/>
          <a:srcRect l="7395" t="6128" r="4466" b="13368"/>
          <a:stretch/>
        </p:blipFill>
        <p:spPr>
          <a:xfrm>
            <a:off x="8364544" y="1806447"/>
            <a:ext cx="3616602" cy="3384376"/>
          </a:xfrm>
          <a:prstGeom prst="rect">
            <a:avLst/>
          </a:prstGeom>
        </p:spPr>
      </p:pic>
    </p:spTree>
    <p:extLst>
      <p:ext uri="{BB962C8B-B14F-4D97-AF65-F5344CB8AC3E}">
        <p14:creationId xmlns:p14="http://schemas.microsoft.com/office/powerpoint/2010/main" val="2027860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9D6-A4B9-5EE5-90F7-B8B2BF394E15}"/>
              </a:ext>
            </a:extLst>
          </p:cNvPr>
          <p:cNvSpPr txBox="1">
            <a:spLocks/>
          </p:cNvSpPr>
          <p:nvPr/>
        </p:nvSpPr>
        <p:spPr>
          <a:xfrm>
            <a:off x="479377" y="235992"/>
            <a:ext cx="11521279"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3</a:t>
            </a:r>
            <a:r>
              <a:rPr lang="en-US" altLang="en-US" sz="4400" b="1" baseline="30000" dirty="0"/>
              <a:t>rd</a:t>
            </a:r>
            <a:r>
              <a:rPr lang="en-US" altLang="en-US" sz="4400" b="1" dirty="0"/>
              <a:t> Maneuver : Pawlick’s Grip </a:t>
            </a:r>
            <a:r>
              <a:rPr lang="en-US" altLang="en-US" sz="4000" b="1" dirty="0"/>
              <a:t>(1</a:t>
            </a:r>
            <a:r>
              <a:rPr lang="en-US" altLang="en-US" sz="4000" b="1" baseline="30000" dirty="0"/>
              <a:t>st</a:t>
            </a:r>
            <a:r>
              <a:rPr lang="en-US" altLang="en-US" sz="4000" b="1" dirty="0"/>
              <a:t> Pelvic Grip) Cont.</a:t>
            </a:r>
          </a:p>
        </p:txBody>
      </p:sp>
      <p:sp>
        <p:nvSpPr>
          <p:cNvPr id="12" name="Content Placeholder 2">
            <a:extLst>
              <a:ext uri="{FF2B5EF4-FFF2-40B4-BE49-F238E27FC236}">
                <a16:creationId xmlns:a16="http://schemas.microsoft.com/office/drawing/2014/main" id="{4BD75116-BF29-D6D1-5679-C8CED6109264}"/>
              </a:ext>
            </a:extLst>
          </p:cNvPr>
          <p:cNvSpPr txBox="1">
            <a:spLocks/>
          </p:cNvSpPr>
          <p:nvPr/>
        </p:nvSpPr>
        <p:spPr>
          <a:xfrm>
            <a:off x="623392" y="1481270"/>
            <a:ext cx="10945216" cy="51117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Wingdings" panose="05000000000000000000" pitchFamily="2" charset="2"/>
              <a:buChar char="v"/>
              <a:defRPr sz="2100" kern="1200">
                <a:solidFill>
                  <a:srgbClr val="45515E"/>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rgbClr val="45515E"/>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45515E"/>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5515E"/>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551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 typeface="Arial" panose="020B0604020202020204" pitchFamily="34" charset="0"/>
              <a:buChar char="•"/>
            </a:pPr>
            <a:r>
              <a:rPr lang="en-US" sz="3200" b="1" dirty="0"/>
              <a:t> Notes :</a:t>
            </a:r>
          </a:p>
          <a:p>
            <a:pPr lvl="1" fontAlgn="auto">
              <a:spcAft>
                <a:spcPts val="0"/>
              </a:spcAft>
            </a:pPr>
            <a:r>
              <a:rPr lang="en-US" sz="2800" dirty="0"/>
              <a:t> A </a:t>
            </a:r>
            <a:r>
              <a:rPr lang="en-US" sz="2800" b="1" dirty="0"/>
              <a:t>primiparous</a:t>
            </a:r>
            <a:r>
              <a:rPr lang="en-US" sz="2800" dirty="0"/>
              <a:t> uterus fundus at </a:t>
            </a:r>
            <a:r>
              <a:rPr lang="en-US" sz="2800" b="1" dirty="0"/>
              <a:t>term</a:t>
            </a:r>
            <a:r>
              <a:rPr lang="en-US" sz="2800" dirty="0"/>
              <a:t> (40wks) is at the level of the </a:t>
            </a:r>
            <a:r>
              <a:rPr lang="en-US" sz="2800" b="1" dirty="0" err="1"/>
              <a:t>xiphysternum</a:t>
            </a:r>
            <a:endParaRPr lang="en-US" sz="2800" b="1" dirty="0"/>
          </a:p>
          <a:p>
            <a:pPr lvl="1" fontAlgn="auto">
              <a:spcAft>
                <a:spcPts val="0"/>
              </a:spcAft>
            </a:pPr>
            <a:r>
              <a:rPr lang="en-US" sz="2800" dirty="0"/>
              <a:t>While a </a:t>
            </a:r>
            <a:r>
              <a:rPr lang="en-US" sz="2800" b="1" dirty="0" err="1"/>
              <a:t>multiparpus</a:t>
            </a:r>
            <a:r>
              <a:rPr lang="en-US" sz="2800" dirty="0"/>
              <a:t> uterus fundus is at the same level at </a:t>
            </a:r>
            <a:r>
              <a:rPr lang="en-US" sz="2800" b="1" dirty="0"/>
              <a:t>36 </a:t>
            </a:r>
            <a:r>
              <a:rPr lang="en-US" sz="2800" b="1" dirty="0" err="1"/>
              <a:t>wks</a:t>
            </a:r>
            <a:r>
              <a:rPr lang="en-US" sz="2800" b="1" dirty="0"/>
              <a:t> </a:t>
            </a:r>
            <a:r>
              <a:rPr lang="en-US" sz="2500" dirty="0"/>
              <a:t>(</a:t>
            </a:r>
            <a:r>
              <a:rPr lang="en-US" sz="2800" dirty="0"/>
              <a:t>the uterus of primipara is at a lower level than multipara) . </a:t>
            </a:r>
          </a:p>
          <a:p>
            <a:pPr lvl="1" fontAlgn="auto">
              <a:spcAft>
                <a:spcPts val="0"/>
              </a:spcAft>
            </a:pPr>
            <a:r>
              <a:rPr lang="en-US" sz="2800" dirty="0"/>
              <a:t> in primipara the head gets down at 36-37wks. While for multipara the head gets down in labor.</a:t>
            </a:r>
          </a:p>
        </p:txBody>
      </p:sp>
    </p:spTree>
    <p:extLst>
      <p:ext uri="{BB962C8B-B14F-4D97-AF65-F5344CB8AC3E}">
        <p14:creationId xmlns:p14="http://schemas.microsoft.com/office/powerpoint/2010/main" val="12288668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9D6-A4B9-5EE5-90F7-B8B2BF394E15}"/>
              </a:ext>
            </a:extLst>
          </p:cNvPr>
          <p:cNvSpPr txBox="1">
            <a:spLocks/>
          </p:cNvSpPr>
          <p:nvPr/>
        </p:nvSpPr>
        <p:spPr>
          <a:xfrm>
            <a:off x="1415480" y="205616"/>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4th Maneuver : 2</a:t>
            </a:r>
            <a:r>
              <a:rPr lang="en-US" altLang="en-US" sz="4400" b="1" baseline="30000" dirty="0"/>
              <a:t>nd</a:t>
            </a:r>
            <a:r>
              <a:rPr lang="en-US" altLang="en-US" sz="4400" b="1" dirty="0"/>
              <a:t> </a:t>
            </a:r>
            <a:r>
              <a:rPr lang="en-US" altLang="en-US" sz="4000" b="1" dirty="0"/>
              <a:t>Pelvic Grip</a:t>
            </a:r>
          </a:p>
        </p:txBody>
      </p:sp>
      <p:pic>
        <p:nvPicPr>
          <p:cNvPr id="6" name="Content Placeholder 8">
            <a:extLst>
              <a:ext uri="{FF2B5EF4-FFF2-40B4-BE49-F238E27FC236}">
                <a16:creationId xmlns:a16="http://schemas.microsoft.com/office/drawing/2014/main" id="{A2A39086-AE62-7575-F977-B7680442EFE2}"/>
              </a:ext>
            </a:extLst>
          </p:cNvPr>
          <p:cNvPicPr>
            <a:picLocks noChangeAspect="1"/>
          </p:cNvPicPr>
          <p:nvPr/>
        </p:nvPicPr>
        <p:blipFill rotWithShape="1">
          <a:blip r:embed="rId2"/>
          <a:srcRect l="7688" t="6589" r="7744" b="10904"/>
          <a:stretch/>
        </p:blipFill>
        <p:spPr>
          <a:xfrm>
            <a:off x="8462417" y="1772816"/>
            <a:ext cx="3538239" cy="3312368"/>
          </a:xfrm>
          <a:prstGeom prst="rect">
            <a:avLst/>
          </a:prstGeom>
        </p:spPr>
      </p:pic>
      <p:sp>
        <p:nvSpPr>
          <p:cNvPr id="11" name="Content Placeholder 6">
            <a:extLst>
              <a:ext uri="{FF2B5EF4-FFF2-40B4-BE49-F238E27FC236}">
                <a16:creationId xmlns:a16="http://schemas.microsoft.com/office/drawing/2014/main" id="{3F05B7E4-E967-BD0C-968F-B1DD78022972}"/>
              </a:ext>
            </a:extLst>
          </p:cNvPr>
          <p:cNvSpPr>
            <a:spLocks noGrp="1"/>
          </p:cNvSpPr>
          <p:nvPr>
            <p:ph sz="half" idx="1"/>
          </p:nvPr>
        </p:nvSpPr>
        <p:spPr>
          <a:xfrm>
            <a:off x="541537" y="980728"/>
            <a:ext cx="8074743" cy="3880485"/>
          </a:xfrm>
        </p:spPr>
        <p:txBody>
          <a:bodyPr>
            <a:noAutofit/>
          </a:bodyPr>
          <a:lstStyle/>
          <a:p>
            <a:pPr marL="0" indent="0" algn="ctr">
              <a:buNone/>
            </a:pPr>
            <a:endParaRPr lang="en-US" sz="2800" b="1" u="sng" dirty="0">
              <a:solidFill>
                <a:schemeClr val="accent1">
                  <a:lumMod val="50000"/>
                </a:schemeClr>
              </a:solidFill>
            </a:endParaRPr>
          </a:p>
          <a:p>
            <a:pPr>
              <a:buFont typeface="Arial" panose="020B0604020202020204" pitchFamily="34" charset="0"/>
              <a:buChar char="•"/>
            </a:pPr>
            <a:r>
              <a:rPr lang="en-US" sz="2800" dirty="0"/>
              <a:t> A doctor is standing </a:t>
            </a:r>
            <a:r>
              <a:rPr lang="en-US" sz="2800" b="1" dirty="0"/>
              <a:t>towards the Pt.’s feet.</a:t>
            </a:r>
          </a:p>
          <a:p>
            <a:pPr>
              <a:buFont typeface="Arial" panose="020B0604020202020204" pitchFamily="34" charset="0"/>
              <a:buChar char="•"/>
            </a:pPr>
            <a:r>
              <a:rPr lang="en-US" sz="2800" dirty="0"/>
              <a:t> The fingers of both hands are located on the lateral surfaces of lower uterine segment and carefully try to insert the fingers between presented part and pelvic inlet.</a:t>
            </a:r>
          </a:p>
        </p:txBody>
      </p:sp>
      <p:sp>
        <p:nvSpPr>
          <p:cNvPr id="12" name="Text Box 9">
            <a:extLst>
              <a:ext uri="{FF2B5EF4-FFF2-40B4-BE49-F238E27FC236}">
                <a16:creationId xmlns:a16="http://schemas.microsoft.com/office/drawing/2014/main" id="{5A697109-F173-4DBC-6A8C-4562CD29AE89}"/>
              </a:ext>
            </a:extLst>
          </p:cNvPr>
          <p:cNvSpPr txBox="1"/>
          <p:nvPr/>
        </p:nvSpPr>
        <p:spPr>
          <a:xfrm>
            <a:off x="479375" y="3643277"/>
            <a:ext cx="10657185" cy="3170099"/>
          </a:xfrm>
          <a:prstGeom prst="rect">
            <a:avLst/>
          </a:prstGeom>
          <a:noFill/>
        </p:spPr>
        <p:txBody>
          <a:bodyPr wrap="square" rtlCol="0">
            <a:spAutoFit/>
          </a:bodyPr>
          <a:lstStyle/>
          <a:p>
            <a:pPr marL="457200" indent="-457200">
              <a:buFont typeface="Wingdings" pitchFamily="2" charset="2"/>
              <a:buChar char="v"/>
            </a:pPr>
            <a:r>
              <a:rPr lang="en-US" sz="3200" b="1" dirty="0">
                <a:solidFill>
                  <a:srgbClr val="45515E"/>
                </a:solidFill>
                <a:latin typeface="+mn-lt"/>
              </a:rPr>
              <a:t>Findings </a:t>
            </a:r>
            <a:r>
              <a:rPr lang="en-US" sz="3200" dirty="0">
                <a:solidFill>
                  <a:srgbClr val="45515E"/>
                </a:solidFill>
                <a:latin typeface="+mn-lt"/>
              </a:rPr>
              <a:t>,</a:t>
            </a:r>
            <a:r>
              <a:rPr lang="en-US" sz="2800" dirty="0">
                <a:solidFill>
                  <a:srgbClr val="45515E"/>
                </a:solidFill>
                <a:latin typeface="+mn-lt"/>
              </a:rPr>
              <a:t>we can determine : </a:t>
            </a:r>
          </a:p>
          <a:p>
            <a:pPr marL="1428750" lvl="2" indent="-514350">
              <a:buFont typeface="+mj-lt"/>
              <a:buAutoNum type="arabicPeriod"/>
            </a:pPr>
            <a:r>
              <a:rPr lang="en-US" sz="2800" dirty="0">
                <a:solidFill>
                  <a:srgbClr val="45515E"/>
                </a:solidFill>
                <a:latin typeface="+mn-lt"/>
              </a:rPr>
              <a:t>The presenting part </a:t>
            </a:r>
          </a:p>
          <a:p>
            <a:pPr marL="1428750" lvl="2" indent="-514350">
              <a:buFont typeface="+mj-lt"/>
              <a:buAutoNum type="arabicPeriod"/>
            </a:pPr>
            <a:r>
              <a:rPr lang="en-US" sz="2800" dirty="0">
                <a:solidFill>
                  <a:srgbClr val="45515E"/>
                </a:solidFill>
                <a:latin typeface="+mn-lt"/>
              </a:rPr>
              <a:t>Station . </a:t>
            </a:r>
          </a:p>
          <a:p>
            <a:pPr marL="914400" lvl="1" indent="-457200">
              <a:buFont typeface="Courier New" panose="02070309020205020404" pitchFamily="49" charset="0"/>
              <a:buChar char="o"/>
            </a:pPr>
            <a:r>
              <a:rPr lang="en-US" sz="2800" dirty="0">
                <a:solidFill>
                  <a:srgbClr val="45515E"/>
                </a:solidFill>
                <a:latin typeface="+mn-lt"/>
              </a:rPr>
              <a:t>If the head of the fetus is </a:t>
            </a:r>
            <a:r>
              <a:rPr lang="en-US" sz="2800" b="1" dirty="0">
                <a:solidFill>
                  <a:srgbClr val="45515E"/>
                </a:solidFill>
                <a:latin typeface="+mn-lt"/>
              </a:rPr>
              <a:t>well flexed</a:t>
            </a:r>
            <a:r>
              <a:rPr lang="en-US" sz="2800" dirty="0">
                <a:solidFill>
                  <a:srgbClr val="45515E"/>
                </a:solidFill>
                <a:latin typeface="+mn-lt"/>
              </a:rPr>
              <a:t>, it should be on the opposite side from the fetal back. </a:t>
            </a:r>
          </a:p>
          <a:p>
            <a:pPr marL="914400" lvl="1" indent="-457200">
              <a:buFont typeface="Courier New" panose="02070309020205020404" pitchFamily="49" charset="0"/>
              <a:buChar char="o"/>
            </a:pPr>
            <a:r>
              <a:rPr lang="en-US" sz="2800" dirty="0">
                <a:solidFill>
                  <a:srgbClr val="45515E"/>
                </a:solidFill>
                <a:latin typeface="+mn-lt"/>
              </a:rPr>
              <a:t>If the fetal head is </a:t>
            </a:r>
            <a:r>
              <a:rPr lang="en-US" sz="2800" b="1" dirty="0">
                <a:solidFill>
                  <a:srgbClr val="45515E"/>
                </a:solidFill>
                <a:latin typeface="+mn-lt"/>
              </a:rPr>
              <a:t>extended</a:t>
            </a:r>
            <a:r>
              <a:rPr lang="en-US" sz="2800" dirty="0">
                <a:solidFill>
                  <a:srgbClr val="45515E"/>
                </a:solidFill>
                <a:latin typeface="+mn-lt"/>
              </a:rPr>
              <a:t> though, the occiput is instead felt and is located on the same side as the back.</a:t>
            </a:r>
          </a:p>
        </p:txBody>
      </p:sp>
    </p:spTree>
    <p:extLst>
      <p:ext uri="{BB962C8B-B14F-4D97-AF65-F5344CB8AC3E}">
        <p14:creationId xmlns:p14="http://schemas.microsoft.com/office/powerpoint/2010/main" val="3164353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C1FD-0A96-8D34-470A-730D3E01F600}"/>
              </a:ext>
            </a:extLst>
          </p:cNvPr>
          <p:cNvSpPr>
            <a:spLocks noGrp="1"/>
          </p:cNvSpPr>
          <p:nvPr>
            <p:ph type="title"/>
          </p:nvPr>
        </p:nvSpPr>
        <p:spPr/>
        <p:txBody>
          <a:bodyPr/>
          <a:lstStyle/>
          <a:p>
            <a:r>
              <a:rPr lang="en-US" dirty="0"/>
              <a:t>7. Expulsion</a:t>
            </a:r>
          </a:p>
        </p:txBody>
      </p:sp>
      <p:sp>
        <p:nvSpPr>
          <p:cNvPr id="3" name="Content Placeholder 2">
            <a:extLst>
              <a:ext uri="{FF2B5EF4-FFF2-40B4-BE49-F238E27FC236}">
                <a16:creationId xmlns:a16="http://schemas.microsoft.com/office/drawing/2014/main" id="{FB4B5E7D-303E-2F73-1EE3-695927D11D03}"/>
              </a:ext>
            </a:extLst>
          </p:cNvPr>
          <p:cNvSpPr>
            <a:spLocks noGrp="1"/>
          </p:cNvSpPr>
          <p:nvPr>
            <p:ph idx="1"/>
          </p:nvPr>
        </p:nvSpPr>
        <p:spPr/>
        <p:txBody>
          <a:bodyPr>
            <a:normAutofit/>
          </a:bodyPr>
          <a:lstStyle/>
          <a:p>
            <a:r>
              <a:rPr lang="en-US" sz="2600" dirty="0"/>
              <a:t>After the external rotation, the anterior shoulder appears under the symphysis pubis (we apply downward retraction to facilitate anterior shoulder delivery) and soon the perineum becomes distended by the posterior shoulder (we apply upward retraction to facilitate posterior shoulder delivery)</a:t>
            </a:r>
          </a:p>
          <a:p>
            <a:r>
              <a:rPr lang="en-US" sz="2600" dirty="0"/>
              <a:t>After delivery of the shoulders, the rest of the body is easily extruded.</a:t>
            </a:r>
          </a:p>
          <a:p>
            <a:r>
              <a:rPr lang="en-US" sz="2600" dirty="0"/>
              <a:t>This marks occur at the end of the 2</a:t>
            </a:r>
            <a:r>
              <a:rPr lang="en-US" sz="2600" baseline="30000" dirty="0"/>
              <a:t>nd</a:t>
            </a:r>
            <a:r>
              <a:rPr lang="en-US" sz="2600" dirty="0"/>
              <a:t> stage of labor</a:t>
            </a:r>
          </a:p>
          <a:p>
            <a:r>
              <a:rPr lang="en-US" sz="2600" dirty="0"/>
              <a:t>Difficult shoulder delivery is called </a:t>
            </a:r>
            <a:r>
              <a:rPr lang="en-US" sz="2600" dirty="0">
                <a:solidFill>
                  <a:srgbClr val="FF0000"/>
                </a:solidFill>
              </a:rPr>
              <a:t>Shoulder Dystocia</a:t>
            </a:r>
            <a:r>
              <a:rPr lang="en-US" sz="2600" dirty="0"/>
              <a:t> which is an Obstetric Emergency</a:t>
            </a:r>
          </a:p>
          <a:p>
            <a:endParaRPr lang="en-US" sz="2600" dirty="0"/>
          </a:p>
        </p:txBody>
      </p:sp>
    </p:spTree>
    <p:extLst>
      <p:ext uri="{BB962C8B-B14F-4D97-AF65-F5344CB8AC3E}">
        <p14:creationId xmlns:p14="http://schemas.microsoft.com/office/powerpoint/2010/main" val="41626721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39D6-A4B9-5EE5-90F7-B8B2BF394E15}"/>
              </a:ext>
            </a:extLst>
          </p:cNvPr>
          <p:cNvSpPr txBox="1">
            <a:spLocks/>
          </p:cNvSpPr>
          <p:nvPr/>
        </p:nvSpPr>
        <p:spPr>
          <a:xfrm>
            <a:off x="1415480" y="205616"/>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Rule of 5</a:t>
            </a:r>
            <a:endParaRPr lang="en-US" altLang="en-US" sz="4000" b="1" dirty="0"/>
          </a:p>
        </p:txBody>
      </p:sp>
      <p:sp>
        <p:nvSpPr>
          <p:cNvPr id="5" name="Content Placeholder 2">
            <a:extLst>
              <a:ext uri="{FF2B5EF4-FFF2-40B4-BE49-F238E27FC236}">
                <a16:creationId xmlns:a16="http://schemas.microsoft.com/office/drawing/2014/main" id="{D0B89A9F-393E-BA93-1830-5658B3952CFF}"/>
              </a:ext>
            </a:extLst>
          </p:cNvPr>
          <p:cNvSpPr>
            <a:spLocks noGrp="1"/>
          </p:cNvSpPr>
          <p:nvPr>
            <p:ph sz="half" idx="1"/>
          </p:nvPr>
        </p:nvSpPr>
        <p:spPr>
          <a:xfrm>
            <a:off x="983431" y="1268760"/>
            <a:ext cx="10369151" cy="3880485"/>
          </a:xfrm>
        </p:spPr>
        <p:txBody>
          <a:bodyPr>
            <a:normAutofit/>
          </a:bodyPr>
          <a:lstStyle/>
          <a:p>
            <a:pPr>
              <a:buFont typeface="Arial" panose="020B0604020202020204" pitchFamily="34" charset="0"/>
              <a:buChar char="•"/>
            </a:pPr>
            <a:r>
              <a:rPr lang="en-US" sz="2800" dirty="0"/>
              <a:t> If you can feel the whole of fetus head above the pelvic brim so it is (free) and  recorded as 5/5. </a:t>
            </a:r>
          </a:p>
          <a:p>
            <a:pPr>
              <a:buFont typeface="Arial" panose="020B0604020202020204" pitchFamily="34" charset="0"/>
              <a:buChar char="•"/>
            </a:pPr>
            <a:r>
              <a:rPr lang="en-US" sz="2800" dirty="0"/>
              <a:t>But it is (engaged) if you feel only 2/5th or less </a:t>
            </a:r>
            <a:r>
              <a:rPr lang="en-US" sz="2400" dirty="0"/>
              <a:t>(method for diagnosis of engagement on abdominal exam).</a:t>
            </a:r>
            <a:endParaRPr lang="en-US" sz="2800" dirty="0"/>
          </a:p>
        </p:txBody>
      </p:sp>
      <p:pic>
        <p:nvPicPr>
          <p:cNvPr id="7" name="Content Placeholder 4" descr="unnamed (1)">
            <a:extLst>
              <a:ext uri="{FF2B5EF4-FFF2-40B4-BE49-F238E27FC236}">
                <a16:creationId xmlns:a16="http://schemas.microsoft.com/office/drawing/2014/main" id="{55095D75-1425-4192-C67F-6B480222142C}"/>
              </a:ext>
            </a:extLst>
          </p:cNvPr>
          <p:cNvPicPr>
            <a:picLocks noChangeAspect="1"/>
          </p:cNvPicPr>
          <p:nvPr/>
        </p:nvPicPr>
        <p:blipFill rotWithShape="1">
          <a:blip r:embed="rId2"/>
          <a:srcRect l="1639" t="1199" b="57399"/>
          <a:stretch/>
        </p:blipFill>
        <p:spPr>
          <a:xfrm>
            <a:off x="1152538" y="3140968"/>
            <a:ext cx="4655430" cy="3195196"/>
          </a:xfrm>
          <a:prstGeom prst="rect">
            <a:avLst/>
          </a:prstGeom>
        </p:spPr>
      </p:pic>
      <p:pic>
        <p:nvPicPr>
          <p:cNvPr id="8" name="Content Placeholder 4" descr="unnamed (1)">
            <a:extLst>
              <a:ext uri="{FF2B5EF4-FFF2-40B4-BE49-F238E27FC236}">
                <a16:creationId xmlns:a16="http://schemas.microsoft.com/office/drawing/2014/main" id="{491ACB9A-C503-98A0-760C-AB598323A212}"/>
              </a:ext>
            </a:extLst>
          </p:cNvPr>
          <p:cNvPicPr>
            <a:picLocks noGrp="1" noChangeAspect="1"/>
          </p:cNvPicPr>
          <p:nvPr>
            <p:ph sz="half" idx="2"/>
          </p:nvPr>
        </p:nvPicPr>
        <p:blipFill rotWithShape="1">
          <a:blip r:embed="rId2"/>
          <a:srcRect t="43951"/>
          <a:stretch/>
        </p:blipFill>
        <p:spPr>
          <a:xfrm>
            <a:off x="6408421" y="2719315"/>
            <a:ext cx="4320480" cy="3948472"/>
          </a:xfrm>
          <a:prstGeom prst="rect">
            <a:avLst/>
          </a:prstGeom>
        </p:spPr>
      </p:pic>
    </p:spTree>
    <p:extLst>
      <p:ext uri="{BB962C8B-B14F-4D97-AF65-F5344CB8AC3E}">
        <p14:creationId xmlns:p14="http://schemas.microsoft.com/office/powerpoint/2010/main" val="9281300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C7CACF5-73B7-5839-B03D-E2E517459AF2}"/>
              </a:ext>
            </a:extLst>
          </p:cNvPr>
          <p:cNvSpPr>
            <a:spLocks noGrp="1"/>
          </p:cNvSpPr>
          <p:nvPr>
            <p:ph type="title"/>
          </p:nvPr>
        </p:nvSpPr>
        <p:spPr>
          <a:xfrm>
            <a:off x="263352" y="1052736"/>
            <a:ext cx="11017224" cy="1320800"/>
          </a:xfrm>
        </p:spPr>
        <p:txBody>
          <a:bodyPr>
            <a:normAutofit/>
          </a:bodyPr>
          <a:lstStyle/>
          <a:p>
            <a:pPr marL="457200" indent="-457200" algn="l">
              <a:buFont typeface="Wingdings" pitchFamily="2" charset="2"/>
              <a:buChar char="v"/>
            </a:pPr>
            <a:r>
              <a:rPr lang="en-GB" altLang="en-US" sz="3200" dirty="0">
                <a:latin typeface="+mn-lt"/>
              </a:rPr>
              <a:t>to complete the obstetric examination you have to mention : </a:t>
            </a:r>
          </a:p>
        </p:txBody>
      </p:sp>
      <p:sp>
        <p:nvSpPr>
          <p:cNvPr id="11" name="Content Placeholder 2">
            <a:extLst>
              <a:ext uri="{FF2B5EF4-FFF2-40B4-BE49-F238E27FC236}">
                <a16:creationId xmlns:a16="http://schemas.microsoft.com/office/drawing/2014/main" id="{294E2251-4A79-B3FD-90F9-93B723F07813}"/>
              </a:ext>
            </a:extLst>
          </p:cNvPr>
          <p:cNvSpPr>
            <a:spLocks noGrp="1"/>
          </p:cNvSpPr>
          <p:nvPr>
            <p:ph sz="half" idx="1"/>
          </p:nvPr>
        </p:nvSpPr>
        <p:spPr>
          <a:xfrm>
            <a:off x="551384" y="1988840"/>
            <a:ext cx="10873208" cy="4752528"/>
          </a:xfrm>
        </p:spPr>
        <p:txBody>
          <a:bodyPr>
            <a:noAutofit/>
          </a:bodyPr>
          <a:lstStyle/>
          <a:p>
            <a:pPr>
              <a:buFont typeface="Courier New" panose="02070309020205020404" pitchFamily="49" charset="0"/>
              <a:buChar char="o"/>
            </a:pPr>
            <a:r>
              <a:rPr lang="en-GB" sz="2800" dirty="0"/>
              <a:t> </a:t>
            </a:r>
            <a:r>
              <a:rPr lang="en-US" sz="2800" dirty="0"/>
              <a:t>Measure blood pressure </a:t>
            </a:r>
            <a:r>
              <a:rPr lang="en-US" sz="2400" dirty="0"/>
              <a:t>(It's very Important and has it's own mark on the check list/OSCE ) </a:t>
            </a:r>
          </a:p>
          <a:p>
            <a:pPr>
              <a:buFont typeface="Courier New" panose="02070309020205020404" pitchFamily="49" charset="0"/>
              <a:buChar char="o"/>
            </a:pPr>
            <a:r>
              <a:rPr lang="en-US" sz="2800" dirty="0"/>
              <a:t> Auscultating the baby’s heart : </a:t>
            </a:r>
          </a:p>
          <a:p>
            <a:pPr lvl="1">
              <a:buFont typeface="Arial" panose="020B0604020202020204" pitchFamily="34" charset="0"/>
              <a:buChar char="•"/>
            </a:pPr>
            <a:r>
              <a:rPr lang="en-US" sz="2800" dirty="0"/>
              <a:t>This is best heard over the baby’s shoulder. If you have correctly identified the lie ,you should roughly know where this is.</a:t>
            </a:r>
          </a:p>
          <a:p>
            <a:pPr lvl="1">
              <a:buFont typeface="Arial" panose="020B0604020202020204" pitchFamily="34" charset="0"/>
              <a:buChar char="•"/>
            </a:pPr>
            <a:r>
              <a:rPr lang="en-US" sz="2800" dirty="0"/>
              <a:t>Put either your Doppler ultrasound or Pinard stethoscope over this area and listen. </a:t>
            </a:r>
          </a:p>
          <a:p>
            <a:pPr lvl="1">
              <a:buFont typeface="Arial" panose="020B0604020202020204" pitchFamily="34" charset="0"/>
              <a:buChar char="•"/>
            </a:pPr>
            <a:r>
              <a:rPr lang="en-US" sz="2800" dirty="0"/>
              <a:t>The baby’s heart rate should be between 110-160bpm (ensure you are not incorrectly hearing the transmission of mum’s, remember hers will be slower).</a:t>
            </a:r>
          </a:p>
          <a:p>
            <a:pPr>
              <a:buFont typeface="Courier New" panose="02070309020205020404" pitchFamily="49" charset="0"/>
              <a:buChar char="o"/>
            </a:pPr>
            <a:r>
              <a:rPr lang="en-GB" altLang="en-US" sz="2800" dirty="0"/>
              <a:t> Perform a vaginal examination ONLY IF INDICATED </a:t>
            </a:r>
          </a:p>
          <a:p>
            <a:pPr marL="0" indent="0">
              <a:buNone/>
            </a:pPr>
            <a:endParaRPr lang="en-GB" altLang="en-US" sz="2800" dirty="0"/>
          </a:p>
        </p:txBody>
      </p:sp>
    </p:spTree>
    <p:extLst>
      <p:ext uri="{BB962C8B-B14F-4D97-AF65-F5344CB8AC3E}">
        <p14:creationId xmlns:p14="http://schemas.microsoft.com/office/powerpoint/2010/main" val="42300532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a:t>
            </a:r>
          </a:p>
        </p:txBody>
      </p:sp>
      <p:sp>
        <p:nvSpPr>
          <p:cNvPr id="3" name="Content Placeholder 2"/>
          <p:cNvSpPr>
            <a:spLocks noGrp="1"/>
          </p:cNvSpPr>
          <p:nvPr>
            <p:ph idx="1"/>
          </p:nvPr>
        </p:nvSpPr>
        <p:spPr>
          <a:xfrm>
            <a:off x="124460" y="1305026"/>
            <a:ext cx="7430770" cy="5301514"/>
          </a:xfrm>
        </p:spPr>
        <p:txBody>
          <a:bodyPr>
            <a:noAutofit/>
          </a:bodyPr>
          <a:lstStyle/>
          <a:p>
            <a:r>
              <a:rPr lang="en-US" b="1" dirty="0"/>
              <a:t> 33 years old , primiparous , GA 41 </a:t>
            </a:r>
            <a:r>
              <a:rPr lang="en-US" b="1" dirty="0" err="1"/>
              <a:t>wks</a:t>
            </a:r>
            <a:r>
              <a:rPr lang="en-US" b="1" dirty="0"/>
              <a:t> , planned for induction of labor.  </a:t>
            </a:r>
          </a:p>
          <a:p>
            <a:pPr marL="971550" lvl="1" indent="-514350">
              <a:buFont typeface="+mj-lt"/>
              <a:buAutoNum type="arabicPeriod"/>
            </a:pPr>
            <a:r>
              <a:rPr lang="en-US" sz="2800" dirty="0"/>
              <a:t>What are the relevant points in </a:t>
            </a:r>
            <a:r>
              <a:rPr lang="en-US" sz="2800" dirty="0" err="1"/>
              <a:t>Hx</a:t>
            </a:r>
            <a:r>
              <a:rPr lang="en-US" sz="2800" dirty="0"/>
              <a:t> you want to ask about ?</a:t>
            </a:r>
          </a:p>
          <a:p>
            <a:pPr marL="971550" lvl="1" indent="-514350">
              <a:buFont typeface="+mj-lt"/>
              <a:buAutoNum type="arabicPeriod"/>
            </a:pPr>
            <a:r>
              <a:rPr lang="en-US" sz="2800" dirty="0"/>
              <a:t>Name the maneuvers in A,B,C</a:t>
            </a:r>
          </a:p>
          <a:p>
            <a:pPr marL="971550" lvl="1" indent="-514350">
              <a:buFont typeface="+mj-lt"/>
              <a:buAutoNum type="arabicPeriod"/>
            </a:pPr>
            <a:r>
              <a:rPr lang="en-US" sz="2800" dirty="0"/>
              <a:t>What are the findings on physical exam on B ,C ?</a:t>
            </a:r>
          </a:p>
          <a:p>
            <a:pPr marL="971550" lvl="1" indent="-514350">
              <a:buFont typeface="+mj-lt"/>
              <a:buAutoNum type="arabicPeriod"/>
            </a:pPr>
            <a:r>
              <a:rPr lang="en-US" sz="2800" dirty="0"/>
              <a:t>what are the relevant physical exam findings in this patient ?</a:t>
            </a:r>
          </a:p>
          <a:p>
            <a:pPr marL="971550" lvl="1" indent="-514350">
              <a:buFont typeface="+mj-lt"/>
              <a:buAutoNum type="arabicPeriod"/>
            </a:pPr>
            <a:r>
              <a:rPr lang="en-US" sz="2800" dirty="0"/>
              <a:t>CTG pic ? It was Reactive </a:t>
            </a:r>
          </a:p>
          <a:p>
            <a:pPr marL="971550" lvl="1" indent="-514350">
              <a:buFont typeface="+mj-lt"/>
              <a:buAutoNum type="arabicPeriod"/>
            </a:pPr>
            <a:r>
              <a:rPr lang="en-US" sz="2800" dirty="0"/>
              <a:t>before proceeding into (induction of labor) what do you want to make sure of ? </a:t>
            </a:r>
          </a:p>
          <a:p>
            <a:endParaRPr lang="en-US" dirty="0"/>
          </a:p>
        </p:txBody>
      </p:sp>
      <p:pic>
        <p:nvPicPr>
          <p:cNvPr id="4" name="Picture 3">
            <a:extLst>
              <a:ext uri="{FF2B5EF4-FFF2-40B4-BE49-F238E27FC236}">
                <a16:creationId xmlns:a16="http://schemas.microsoft.com/office/drawing/2014/main" id="{47570E3B-E7C9-D2B2-E4EE-48A8C9C60E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83180" y="1919447"/>
            <a:ext cx="3291942" cy="205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Objective investigation of a pregnant woman">
            <a:extLst>
              <a:ext uri="{FF2B5EF4-FFF2-40B4-BE49-F238E27FC236}">
                <a16:creationId xmlns:a16="http://schemas.microsoft.com/office/drawing/2014/main" id="{6A42A7C6-4121-C569-0775-75FC17FBCA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789"/>
          <a:stretch/>
        </p:blipFill>
        <p:spPr bwMode="auto">
          <a:xfrm>
            <a:off x="10251528" y="4021224"/>
            <a:ext cx="1884592"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bjective investigation of a pregnant woman">
            <a:extLst>
              <a:ext uri="{FF2B5EF4-FFF2-40B4-BE49-F238E27FC236}">
                <a16:creationId xmlns:a16="http://schemas.microsoft.com/office/drawing/2014/main" id="{132137DC-C58F-CBD6-3957-2A2C34806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01" r="7955" b="13544"/>
          <a:stretch/>
        </p:blipFill>
        <p:spPr bwMode="auto">
          <a:xfrm>
            <a:off x="7787640" y="4054649"/>
            <a:ext cx="2448560" cy="172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8355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919511" y="2060848"/>
            <a:ext cx="8352977" cy="4176464"/>
          </a:xfrm>
        </p:spPr>
        <p:txBody>
          <a:bodyPr vert="horz" wrap="square" lIns="91440" tIns="45720" rIns="91440" bIns="45720" numCol="1" rtlCol="0" anchor="t" anchorCtr="0" compatLnSpc="1">
            <a:noAutofit/>
          </a:bodyPr>
          <a:lstStyle/>
          <a:p>
            <a:pPr defTabSz="457200" fontAlgn="base">
              <a:lnSpc>
                <a:spcPct val="100000"/>
              </a:lnSpc>
              <a:spcAft>
                <a:spcPct val="0"/>
              </a:spcAft>
              <a:defRPr/>
            </a:pPr>
            <a:r>
              <a:rPr lang="en-GB" altLang="en-US" sz="6600" b="1" dirty="0"/>
              <a:t>Pelvic Examination </a:t>
            </a:r>
            <a:br>
              <a:rPr lang="en-GB" altLang="en-US" sz="6600" b="1" dirty="0"/>
            </a:br>
            <a:r>
              <a:rPr lang="en-GB" altLang="en-US" sz="5400" b="1" dirty="0"/>
              <a:t>(Bimanual ,</a:t>
            </a:r>
            <a:r>
              <a:rPr lang="en-US" altLang="en-US" sz="5400" b="1" dirty="0"/>
              <a:t>Speculum Examination) </a:t>
            </a:r>
            <a:endParaRPr lang="en-US" altLang="en-US" sz="6600" b="1" dirty="0"/>
          </a:p>
        </p:txBody>
      </p:sp>
    </p:spTree>
    <p:extLst>
      <p:ext uri="{BB962C8B-B14F-4D97-AF65-F5344CB8AC3E}">
        <p14:creationId xmlns:p14="http://schemas.microsoft.com/office/powerpoint/2010/main" val="19186176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194986-26A8-D442-1F1F-DC886363E591}"/>
              </a:ext>
            </a:extLst>
          </p:cNvPr>
          <p:cNvSpPr>
            <a:spLocks noGrp="1"/>
          </p:cNvSpPr>
          <p:nvPr>
            <p:ph type="title"/>
          </p:nvPr>
        </p:nvSpPr>
        <p:spPr>
          <a:xfrm>
            <a:off x="1379736" y="2768600"/>
            <a:ext cx="9432528" cy="1320800"/>
          </a:xfrm>
        </p:spPr>
        <p:txBody>
          <a:bodyPr vert="horz" wrap="square" lIns="91440" tIns="45720" rIns="91440" bIns="45720" numCol="1" rtlCol="0" anchor="t" anchorCtr="0" compatLnSpc="1">
            <a:noAutofit/>
          </a:bodyPr>
          <a:lstStyle/>
          <a:p>
            <a:pPr defTabSz="457200" fontAlgn="base">
              <a:lnSpc>
                <a:spcPct val="100000"/>
              </a:lnSpc>
              <a:spcAft>
                <a:spcPct val="0"/>
              </a:spcAft>
              <a:defRPr/>
            </a:pPr>
            <a:r>
              <a:rPr lang="en-US" altLang="en-US" sz="6600" b="1" dirty="0"/>
              <a:t>Bimanual Examination</a:t>
            </a:r>
            <a:br>
              <a:rPr lang="en-US" altLang="en-US" sz="6600" b="1" dirty="0"/>
            </a:br>
            <a:br>
              <a:rPr lang="en-US" altLang="en-US" sz="6600" b="1" dirty="0"/>
            </a:br>
            <a:endParaRPr lang="en-US" altLang="en-US" sz="6600" b="1" dirty="0"/>
          </a:p>
        </p:txBody>
      </p:sp>
    </p:spTree>
    <p:extLst>
      <p:ext uri="{BB962C8B-B14F-4D97-AF65-F5344CB8AC3E}">
        <p14:creationId xmlns:p14="http://schemas.microsoft.com/office/powerpoint/2010/main" val="25318199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Bimanual Examination :</a:t>
            </a:r>
          </a:p>
        </p:txBody>
      </p:sp>
      <p:sp>
        <p:nvSpPr>
          <p:cNvPr id="3" name="Content Placeholder 2"/>
          <p:cNvSpPr>
            <a:spLocks noGrp="1"/>
          </p:cNvSpPr>
          <p:nvPr>
            <p:ph idx="1"/>
          </p:nvPr>
        </p:nvSpPr>
        <p:spPr>
          <a:xfrm>
            <a:off x="121024" y="1305026"/>
            <a:ext cx="7476564" cy="4871938"/>
          </a:xfrm>
        </p:spPr>
        <p:txBody>
          <a:bodyPr>
            <a:normAutofit fontScale="92500" lnSpcReduction="10000"/>
          </a:bodyPr>
          <a:lstStyle/>
          <a:p>
            <a:r>
              <a:rPr lang="en-GB" b="1" dirty="0"/>
              <a:t>After emptying the urinary bladder , bimanual examination Should be done before doing any procedure introducing to the uterus </a:t>
            </a:r>
            <a:r>
              <a:rPr lang="en-GB" dirty="0"/>
              <a:t>.</a:t>
            </a:r>
          </a:p>
          <a:p>
            <a:pPr>
              <a:buFont typeface="Arial" panose="020B0604020202020204" pitchFamily="34" charset="0"/>
              <a:buChar char="•"/>
            </a:pPr>
            <a:r>
              <a:rPr lang="en-GB" dirty="0"/>
              <a:t> Sterile hands with gloves then :-</a:t>
            </a:r>
          </a:p>
          <a:p>
            <a:pPr marL="0" indent="0">
              <a:buNone/>
            </a:pPr>
            <a:r>
              <a:rPr lang="en-GB" dirty="0"/>
              <a:t>1- Apply lubricating gel to your right index and middle finger.</a:t>
            </a:r>
          </a:p>
          <a:p>
            <a:pPr marL="0" indent="0">
              <a:buNone/>
            </a:pPr>
            <a:r>
              <a:rPr lang="en-GB" dirty="0"/>
              <a:t>2- Gently insert them into the vagina and feel for the firm cervix. </a:t>
            </a:r>
          </a:p>
          <a:p>
            <a:pPr>
              <a:buFont typeface="Arial" panose="020B0604020202020204" pitchFamily="34" charset="0"/>
              <a:buChar char="•"/>
            </a:pPr>
            <a:r>
              <a:rPr lang="en-GB" dirty="0"/>
              <a:t> The uterus is usually </a:t>
            </a:r>
            <a:r>
              <a:rPr lang="en-GB" u="sng" dirty="0" err="1"/>
              <a:t>anteverted</a:t>
            </a:r>
            <a:r>
              <a:rPr lang="en-GB" dirty="0"/>
              <a:t> and you  feel its firmness anterior to the cervix. </a:t>
            </a:r>
          </a:p>
          <a:p>
            <a:pPr>
              <a:buFont typeface="Arial" panose="020B0604020202020204" pitchFamily="34" charset="0"/>
              <a:buChar char="•"/>
            </a:pPr>
            <a:r>
              <a:rPr lang="en-GB" dirty="0"/>
              <a:t> If the uterus is </a:t>
            </a:r>
            <a:r>
              <a:rPr lang="en-GB" u="sng" dirty="0" err="1"/>
              <a:t>retroverted</a:t>
            </a:r>
            <a:r>
              <a:rPr lang="en-GB" dirty="0"/>
              <a:t> and lying over the bowel, feel the firmness posterior to the cervix .</a:t>
            </a:r>
          </a:p>
          <a:p>
            <a:endParaRPr lang="en-GB" dirty="0"/>
          </a:p>
          <a:p>
            <a:endParaRPr lang="en-GB" dirty="0"/>
          </a:p>
        </p:txBody>
      </p:sp>
      <p:pic>
        <p:nvPicPr>
          <p:cNvPr id="4" name="Picture 9"/>
          <p:cNvPicPr>
            <a:picLocks noChangeAspect="1" noChangeArrowheads="1"/>
          </p:cNvPicPr>
          <p:nvPr/>
        </p:nvPicPr>
        <p:blipFill>
          <a:blip r:embed="rId2"/>
          <a:srcRect/>
          <a:stretch>
            <a:fillRect/>
          </a:stretch>
        </p:blipFill>
        <p:spPr bwMode="auto">
          <a:xfrm>
            <a:off x="7597588" y="4171110"/>
            <a:ext cx="4057650" cy="1752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288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42364" y="1399155"/>
            <a:ext cx="6651812" cy="4871938"/>
          </a:xfrm>
        </p:spPr>
        <p:txBody>
          <a:bodyPr>
            <a:normAutofit lnSpcReduction="10000"/>
          </a:bodyPr>
          <a:lstStyle/>
          <a:p>
            <a:pPr marL="0" indent="0">
              <a:buNone/>
            </a:pPr>
            <a:r>
              <a:rPr lang="en-GB" dirty="0"/>
              <a:t>3- Push your fingers into the posterior fornix  and lift the uterus while pushing on the abdomen with your left  hand.</a:t>
            </a:r>
          </a:p>
          <a:p>
            <a:pPr marL="0" indent="0">
              <a:buNone/>
            </a:pPr>
            <a:r>
              <a:rPr lang="en-GB" dirty="0"/>
              <a:t>4- Place your left hand above the umbilicus and bring it down, palpating the uterus between both hands and  note its size, regularity and any discomfort.</a:t>
            </a:r>
          </a:p>
          <a:p>
            <a:pPr marL="0" indent="0">
              <a:buNone/>
            </a:pPr>
            <a:r>
              <a:rPr lang="en-GB" dirty="0"/>
              <a:t>5- Move your fingers to the lateral fornix and , with your left hand above and lateral to the Umbilicus, bring it down to assess any adnexal masses between your hands on each side.</a:t>
            </a:r>
          </a:p>
        </p:txBody>
      </p:sp>
      <p:pic>
        <p:nvPicPr>
          <p:cNvPr id="4" name="Picture 3"/>
          <p:cNvPicPr>
            <a:picLocks noChangeAspect="1" noChangeArrowheads="1"/>
          </p:cNvPicPr>
          <p:nvPr/>
        </p:nvPicPr>
        <p:blipFill>
          <a:blip r:embed="rId2"/>
          <a:srcRect/>
          <a:stretch>
            <a:fillRect/>
          </a:stretch>
        </p:blipFill>
        <p:spPr bwMode="auto">
          <a:xfrm>
            <a:off x="7865547" y="1127464"/>
            <a:ext cx="2998788" cy="2593975"/>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3"/>
          <a:srcRect/>
          <a:stretch>
            <a:fillRect/>
          </a:stretch>
        </p:blipFill>
        <p:spPr bwMode="auto">
          <a:xfrm>
            <a:off x="7865547" y="4023192"/>
            <a:ext cx="3071813" cy="243205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82501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b="1" dirty="0"/>
              <a:t>So from the bimanual examination we can determine :</a:t>
            </a:r>
          </a:p>
          <a:p>
            <a:pPr>
              <a:buFont typeface="Arial" panose="020B0604020202020204" pitchFamily="34" charset="0"/>
              <a:buChar char="•"/>
            </a:pPr>
            <a:r>
              <a:rPr lang="en-GB" dirty="0"/>
              <a:t>The consistency of the </a:t>
            </a:r>
            <a:r>
              <a:rPr lang="en-GB" u="sng" dirty="0"/>
              <a:t>cervix</a:t>
            </a:r>
            <a:r>
              <a:rPr lang="en-GB" dirty="0"/>
              <a:t> , The size of the cervix , if there is any tenderness to motion.</a:t>
            </a:r>
          </a:p>
          <a:p>
            <a:pPr>
              <a:buFont typeface="Arial" panose="020B0604020202020204" pitchFamily="34" charset="0"/>
              <a:buChar char="•"/>
            </a:pPr>
            <a:r>
              <a:rPr lang="en-GB" dirty="0"/>
              <a:t>The size of the </a:t>
            </a:r>
            <a:r>
              <a:rPr lang="en-GB" u="sng" dirty="0"/>
              <a:t>uterus</a:t>
            </a:r>
            <a:r>
              <a:rPr lang="en-GB" dirty="0"/>
              <a:t> , SHAP-REGULARITY-masses in uterus , mobile or fixed “as in </a:t>
            </a:r>
            <a:r>
              <a:rPr lang="en-GB" u="sng" dirty="0"/>
              <a:t>endometriosis</a:t>
            </a:r>
            <a:r>
              <a:rPr lang="en-GB" dirty="0"/>
              <a:t>” ,the direction of the uterus “we should know it to avoid the uterine perforation”</a:t>
            </a:r>
          </a:p>
          <a:p>
            <a:pPr>
              <a:buFont typeface="Arial" panose="020B0604020202020204" pitchFamily="34" charset="0"/>
              <a:buChar char="•"/>
            </a:pPr>
            <a:r>
              <a:rPr lang="en-GB" dirty="0"/>
              <a:t>If there is any adnexal masses .</a:t>
            </a:r>
          </a:p>
          <a:p>
            <a:endParaRPr lang="en-GB" dirty="0"/>
          </a:p>
        </p:txBody>
      </p:sp>
    </p:spTree>
    <p:extLst>
      <p:ext uri="{BB962C8B-B14F-4D97-AF65-F5344CB8AC3E}">
        <p14:creationId xmlns:p14="http://schemas.microsoft.com/office/powerpoint/2010/main" val="5878748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560521"/>
            <a:ext cx="11164049" cy="4871938"/>
          </a:xfrm>
        </p:spPr>
        <p:txBody>
          <a:bodyPr>
            <a:normAutofit fontScale="92500"/>
          </a:bodyPr>
          <a:lstStyle/>
          <a:p>
            <a:r>
              <a:rPr lang="en-US" dirty="0">
                <a:effectLst>
                  <a:outerShdw blurRad="38100" dist="38100" dir="2700000" algn="tl">
                    <a:srgbClr val="000000">
                      <a:alpha val="43137"/>
                    </a:srgbClr>
                  </a:outerShdw>
                </a:effectLst>
              </a:rPr>
              <a:t>What is the name of this examination ?</a:t>
            </a:r>
          </a:p>
          <a:p>
            <a:pPr>
              <a:buFont typeface="Courier New" panose="02070309020205020404" pitchFamily="49" charset="0"/>
              <a:buChar char="o"/>
            </a:pPr>
            <a:r>
              <a:rPr lang="en-US" dirty="0"/>
              <a:t>Bimanual Pelvic Examination </a:t>
            </a:r>
          </a:p>
          <a:p>
            <a:r>
              <a:rPr lang="en-US" dirty="0">
                <a:effectLst>
                  <a:outerShdw blurRad="38100" dist="38100" dir="2700000" algn="tl">
                    <a:srgbClr val="000000">
                      <a:alpha val="43137"/>
                    </a:srgbClr>
                  </a:outerShdw>
                </a:effectLst>
              </a:rPr>
              <a:t>what is the position of patient during it ? </a:t>
            </a:r>
          </a:p>
          <a:p>
            <a:pPr>
              <a:buFont typeface="Courier New" panose="02070309020205020404" pitchFamily="49" charset="0"/>
              <a:buChar char="o"/>
            </a:pPr>
            <a:r>
              <a:rPr lang="en-US" dirty="0"/>
              <a:t>Lithotomy position </a:t>
            </a:r>
          </a:p>
          <a:p>
            <a:r>
              <a:rPr lang="en-US" dirty="0">
                <a:effectLst>
                  <a:outerShdw blurRad="38100" dist="38100" dir="2700000" algn="tl">
                    <a:srgbClr val="000000">
                      <a:alpha val="43137"/>
                    </a:srgbClr>
                  </a:outerShdw>
                </a:effectLst>
              </a:rPr>
              <a:t>3-what are the structures and related findings during it ?</a:t>
            </a:r>
          </a:p>
          <a:p>
            <a:pPr>
              <a:buFont typeface="Courier New" panose="02070309020205020404" pitchFamily="49" charset="0"/>
              <a:buChar char="o"/>
            </a:pPr>
            <a:r>
              <a:rPr lang="en-US" u="sng" dirty="0"/>
              <a:t>Uterus</a:t>
            </a:r>
            <a:r>
              <a:rPr lang="en-US" dirty="0"/>
              <a:t> : Size , shape , direction and position , Tenderness </a:t>
            </a:r>
          </a:p>
          <a:p>
            <a:pPr>
              <a:buFont typeface="Courier New" panose="02070309020205020404" pitchFamily="49" charset="0"/>
              <a:buChar char="o"/>
            </a:pPr>
            <a:r>
              <a:rPr lang="en-US" u="sng" dirty="0"/>
              <a:t>Ovaries and Fallopian Tube ( Adnexa ) </a:t>
            </a:r>
            <a:r>
              <a:rPr lang="en-US" dirty="0"/>
              <a:t>: Masses ( cyst ) , Size , shape , Tenderness </a:t>
            </a:r>
          </a:p>
          <a:p>
            <a:pPr>
              <a:buFont typeface="Courier New" panose="02070309020205020404" pitchFamily="49" charset="0"/>
              <a:buChar char="o"/>
            </a:pPr>
            <a:r>
              <a:rPr lang="en-US" u="sng" dirty="0"/>
              <a:t>Uterosacral ligament Nodularity</a:t>
            </a:r>
          </a:p>
          <a:p>
            <a:pPr>
              <a:buFont typeface="Courier New" panose="02070309020205020404" pitchFamily="49" charset="0"/>
              <a:buChar char="o"/>
            </a:pPr>
            <a:r>
              <a:rPr lang="en-US" u="sng" dirty="0"/>
              <a:t>Cervix: </a:t>
            </a:r>
            <a:r>
              <a:rPr lang="en-US" dirty="0"/>
              <a:t>Masses , Polyp , motion Tenderness , size, consistency .</a:t>
            </a:r>
          </a:p>
          <a:p>
            <a:pPr>
              <a:buFont typeface="Courier New" panose="02070309020205020404" pitchFamily="49" charset="0"/>
              <a:buChar char="o"/>
            </a:pPr>
            <a:r>
              <a:rPr lang="en-US" dirty="0"/>
              <a:t>After that inspect your gloves .</a:t>
            </a:r>
          </a:p>
          <a:p>
            <a:pPr>
              <a:buFont typeface="Courier New" panose="02070309020205020404" pitchFamily="49" charset="0"/>
              <a:buChar char="o"/>
            </a:pPr>
            <a:endParaRPr lang="en-US" dirty="0"/>
          </a:p>
          <a:p>
            <a:endParaRPr lang="en-US" dirty="0"/>
          </a:p>
          <a:p>
            <a:pPr>
              <a:buFont typeface="Courier New" panose="02070309020205020404" pitchFamily="49" charset="0"/>
              <a:buChar char="o"/>
            </a:pPr>
            <a:endParaRPr lang="en-US" dirty="0"/>
          </a:p>
        </p:txBody>
      </p:sp>
      <p:pic>
        <p:nvPicPr>
          <p:cNvPr id="4" name="عنصر نائب للمحتوى 5"/>
          <p:cNvPicPr>
            <a:picLocks noChangeAspect="1"/>
          </p:cNvPicPr>
          <p:nvPr/>
        </p:nvPicPr>
        <p:blipFill rotWithShape="1">
          <a:blip r:embed="rId2">
            <a:extLst>
              <a:ext uri="{28A0092B-C50C-407E-A947-70E740481C1C}">
                <a14:useLocalDpi xmlns:a14="http://schemas.microsoft.com/office/drawing/2010/main" val="0"/>
              </a:ext>
            </a:extLst>
          </a:blip>
          <a:srcRect l="21906" r="9696"/>
          <a:stretch/>
        </p:blipFill>
        <p:spPr>
          <a:xfrm>
            <a:off x="7549776" y="1168400"/>
            <a:ext cx="3942977" cy="2171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977153" y="406061"/>
            <a:ext cx="1051560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GB" dirty="0"/>
              <a:t>Station :</a:t>
            </a:r>
          </a:p>
        </p:txBody>
      </p:sp>
    </p:spTree>
    <p:extLst>
      <p:ext uri="{BB962C8B-B14F-4D97-AF65-F5344CB8AC3E}">
        <p14:creationId xmlns:p14="http://schemas.microsoft.com/office/powerpoint/2010/main" val="1002921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a:xfrm>
            <a:off x="259975" y="1127464"/>
            <a:ext cx="10874189" cy="4871938"/>
          </a:xfrm>
        </p:spPr>
        <p:txBody>
          <a:bodyPr/>
          <a:lstStyle/>
          <a:p>
            <a:r>
              <a:rPr lang="en-US" u="sng" dirty="0">
                <a:effectLst>
                  <a:outerShdw blurRad="38100" dist="38100" dir="2700000" algn="tl">
                    <a:srgbClr val="000000">
                      <a:alpha val="43137"/>
                    </a:srgbClr>
                  </a:outerShdw>
                </a:effectLst>
              </a:rPr>
              <a:t>your findings with </a:t>
            </a:r>
            <a:r>
              <a:rPr lang="en-US" dirty="0">
                <a:effectLst>
                  <a:outerShdw blurRad="38100" dist="38100" dir="2700000" algn="tl">
                    <a:srgbClr val="000000">
                      <a:alpha val="43137"/>
                    </a:srgbClr>
                  </a:outerShdw>
                </a:effectLst>
              </a:rPr>
              <a:t>: </a:t>
            </a:r>
          </a:p>
          <a:p>
            <a:pPr>
              <a:buFont typeface="Arial" panose="020B0604020202020204" pitchFamily="34" charset="0"/>
              <a:buChar char="•"/>
            </a:pPr>
            <a:r>
              <a:rPr lang="en-US" dirty="0">
                <a:effectLst>
                  <a:outerShdw blurRad="38100" dist="38100" dir="2700000" algn="tl">
                    <a:srgbClr val="000000">
                      <a:alpha val="43137"/>
                    </a:srgbClr>
                  </a:outerShdw>
                </a:effectLst>
              </a:rPr>
              <a:t>A- Acute pelvic inflammatory disorder</a:t>
            </a:r>
          </a:p>
          <a:p>
            <a:pPr>
              <a:buFont typeface="Arial" panose="020B0604020202020204" pitchFamily="34" charset="0"/>
              <a:buChar char="•"/>
            </a:pPr>
            <a:r>
              <a:rPr lang="en-US" dirty="0">
                <a:effectLst>
                  <a:outerShdw blurRad="38100" dist="38100" dir="2700000" algn="tl">
                    <a:srgbClr val="000000">
                      <a:alpha val="43137"/>
                    </a:srgbClr>
                  </a:outerShdw>
                </a:effectLst>
              </a:rPr>
              <a:t>B-10 Weeks Incomplete miscarriage </a:t>
            </a:r>
          </a:p>
          <a:p>
            <a:pPr>
              <a:buFont typeface="Arial" panose="020B0604020202020204" pitchFamily="34" charset="0"/>
              <a:buChar char="•"/>
            </a:pPr>
            <a:r>
              <a:rPr lang="en-US" dirty="0">
                <a:effectLst>
                  <a:outerShdw blurRad="38100" dist="38100" dir="2700000" algn="tl">
                    <a:srgbClr val="000000">
                      <a:alpha val="43137"/>
                    </a:srgbClr>
                  </a:outerShdw>
                </a:effectLst>
              </a:rPr>
              <a:t>C- </a:t>
            </a:r>
            <a:r>
              <a:rPr lang="en-US" dirty="0" err="1">
                <a:effectLst>
                  <a:outerShdw blurRad="38100" dist="38100" dir="2700000" algn="tl">
                    <a:srgbClr val="000000">
                      <a:alpha val="43137"/>
                    </a:srgbClr>
                  </a:outerShdw>
                </a:effectLst>
              </a:rPr>
              <a:t>Adenomyosis</a:t>
            </a:r>
            <a:r>
              <a:rPr lang="en-US" dirty="0">
                <a:effectLst>
                  <a:outerShdw blurRad="38100" dist="38100" dir="2700000" algn="tl">
                    <a:srgbClr val="000000">
                      <a:alpha val="43137"/>
                    </a:srgbClr>
                  </a:outerShdw>
                </a:effectLst>
              </a:rPr>
              <a:t> </a:t>
            </a:r>
          </a:p>
          <a:p>
            <a:pPr>
              <a:buFont typeface="Courier New" panose="02070309020205020404" pitchFamily="49" charset="0"/>
              <a:buChar char="o"/>
            </a:pPr>
            <a:r>
              <a:rPr lang="en-US" dirty="0"/>
              <a:t>A :purulent </a:t>
            </a:r>
            <a:r>
              <a:rPr lang="en-US" dirty="0" err="1"/>
              <a:t>endocervical</a:t>
            </a:r>
            <a:r>
              <a:rPr lang="en-US" dirty="0"/>
              <a:t> discharge and/or acute cervical motion and adnexal tenderness, Adnexal masses </a:t>
            </a:r>
          </a:p>
          <a:p>
            <a:pPr>
              <a:buFont typeface="Courier New" panose="02070309020205020404" pitchFamily="49" charset="0"/>
              <a:buChar char="o"/>
            </a:pPr>
            <a:r>
              <a:rPr lang="en-US" dirty="0"/>
              <a:t>B-dilated cervix , small uterus not well contracted , conception tissues .</a:t>
            </a:r>
          </a:p>
          <a:p>
            <a:pPr>
              <a:buFont typeface="Courier New" panose="02070309020205020404" pitchFamily="49" charset="0"/>
              <a:buChar char="o"/>
            </a:pPr>
            <a:r>
              <a:rPr lang="en-US" dirty="0"/>
              <a:t>C- Regular enlarged uterus ,  boggy tender uterus , Mobile .       </a:t>
            </a:r>
            <a:endParaRPr lang="ar-JO" dirty="0"/>
          </a:p>
          <a:p>
            <a:pPr marL="0" indent="0">
              <a:buNone/>
            </a:pPr>
            <a:endParaRPr lang="en-GB" dirty="0"/>
          </a:p>
        </p:txBody>
      </p:sp>
      <p:pic>
        <p:nvPicPr>
          <p:cNvPr id="4" name="عنصر نائب للمحتوى 5"/>
          <p:cNvPicPr>
            <a:picLocks noChangeAspect="1"/>
          </p:cNvPicPr>
          <p:nvPr/>
        </p:nvPicPr>
        <p:blipFill rotWithShape="1">
          <a:blip r:embed="rId2">
            <a:extLst>
              <a:ext uri="{28A0092B-C50C-407E-A947-70E740481C1C}">
                <a14:useLocalDpi xmlns:a14="http://schemas.microsoft.com/office/drawing/2010/main" val="0"/>
              </a:ext>
            </a:extLst>
          </a:blip>
          <a:srcRect l="21906" r="9696"/>
          <a:stretch/>
        </p:blipFill>
        <p:spPr>
          <a:xfrm>
            <a:off x="8229600" y="1235636"/>
            <a:ext cx="3222812" cy="1774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096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sz="5300" b="1" dirty="0"/>
              <a:t>Mini-</a:t>
            </a:r>
            <a:r>
              <a:rPr lang="en-US" sz="5300" b="1" dirty="0" err="1"/>
              <a:t>osce</a:t>
            </a:r>
            <a:r>
              <a:rPr lang="en-US" dirty="0"/>
              <a:t> :which part of the mechanism of labor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39548" y="1433865"/>
            <a:ext cx="4075471" cy="399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838200" y="6031210"/>
            <a:ext cx="9829800" cy="461665"/>
          </a:xfrm>
          <a:prstGeom prst="rect">
            <a:avLst/>
          </a:prstGeom>
          <a:noFill/>
        </p:spPr>
        <p:txBody>
          <a:bodyPr wrap="square" rtlCol="0">
            <a:spAutoFit/>
          </a:bodyPr>
          <a:lstStyle/>
          <a:p>
            <a:pPr algn="l"/>
            <a:r>
              <a:rPr lang="en-US" sz="2400" dirty="0"/>
              <a:t>Answer : restitution ( external rotation ) to deliver the anterior shoulder </a:t>
            </a:r>
          </a:p>
        </p:txBody>
      </p:sp>
    </p:spTree>
    <p:extLst>
      <p:ext uri="{BB962C8B-B14F-4D97-AF65-F5344CB8AC3E}">
        <p14:creationId xmlns:p14="http://schemas.microsoft.com/office/powerpoint/2010/main" val="8163323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this method is used for? </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60801" y="3843148"/>
            <a:ext cx="3192999" cy="1977850"/>
          </a:xfrm>
        </p:spPr>
      </p:pic>
      <p:sp>
        <p:nvSpPr>
          <p:cNvPr id="5" name="مربع نص 4"/>
          <p:cNvSpPr txBox="1"/>
          <p:nvPr/>
        </p:nvSpPr>
        <p:spPr>
          <a:xfrm>
            <a:off x="838200" y="1268760"/>
            <a:ext cx="10515600" cy="2739211"/>
          </a:xfrm>
          <a:prstGeom prst="rect">
            <a:avLst/>
          </a:prstGeom>
          <a:noFill/>
        </p:spPr>
        <p:txBody>
          <a:bodyPr wrap="square" rtlCol="0">
            <a:spAutoFit/>
          </a:bodyPr>
          <a:lstStyle/>
          <a:p>
            <a:pPr marL="342900" indent="-342900" algn="l">
              <a:buFont typeface="Wingdings" panose="05000000000000000000" pitchFamily="2" charset="2"/>
              <a:buChar char="v"/>
            </a:pPr>
            <a:r>
              <a:rPr lang="en-US" sz="2400" dirty="0">
                <a:solidFill>
                  <a:srgbClr val="45515E"/>
                </a:solidFill>
              </a:rPr>
              <a:t>Answer :</a:t>
            </a:r>
            <a:r>
              <a:rPr lang="en-GB" sz="2400" b="0" i="0" dirty="0">
                <a:solidFill>
                  <a:srgbClr val="45515E"/>
                </a:solidFill>
                <a:effectLst/>
              </a:rPr>
              <a:t> to assess the rectovaginal septum for scarring or peritoneal studding. to exclude masses , The uterosacral ligaments are also palpated to determine if they are symmetrical, smooth, and nontender (as normally), or if they are nodular, slack, or thickened. The rectal canal is eval-</a:t>
            </a:r>
            <a:r>
              <a:rPr lang="en-GB" sz="2400" b="0" i="0" dirty="0" err="1">
                <a:solidFill>
                  <a:srgbClr val="45515E"/>
                </a:solidFill>
                <a:effectLst/>
              </a:rPr>
              <a:t>uated</a:t>
            </a:r>
            <a:r>
              <a:rPr lang="en-GB" sz="2400" b="0" i="0" dirty="0">
                <a:solidFill>
                  <a:srgbClr val="45515E"/>
                </a:solidFill>
                <a:effectLst/>
              </a:rPr>
              <a:t>, as are the integrity and function of the rectal </a:t>
            </a:r>
            <a:r>
              <a:rPr lang="en-GB" sz="2400" b="0" i="0" dirty="0" err="1">
                <a:solidFill>
                  <a:srgbClr val="45515E"/>
                </a:solidFill>
                <a:effectLst/>
              </a:rPr>
              <a:t>sphinc</a:t>
            </a:r>
            <a:r>
              <a:rPr lang="en-GB" sz="2400" b="0" i="0" dirty="0">
                <a:solidFill>
                  <a:srgbClr val="45515E"/>
                </a:solidFill>
                <a:effectLst/>
              </a:rPr>
              <a:t>-ter.</a:t>
            </a:r>
            <a:r>
              <a:rPr lang="en-US" sz="2400" b="1" dirty="0">
                <a:solidFill>
                  <a:srgbClr val="45515E"/>
                </a:solidFill>
                <a:cs typeface="Arial" pitchFamily="34" charset="0"/>
              </a:rPr>
              <a:t> combined rectal and vaginal digital exam, we can differentiate between rectocele and enterocele</a:t>
            </a:r>
            <a:endParaRPr lang="en-US" sz="2400" dirty="0">
              <a:solidFill>
                <a:srgbClr val="45515E"/>
              </a:solidFill>
            </a:endParaRPr>
          </a:p>
          <a:p>
            <a:pPr marL="285750" indent="-285750" algn="l">
              <a:buFont typeface="Wingdings" panose="05000000000000000000" pitchFamily="2" charset="2"/>
              <a:buChar char="v"/>
            </a:pPr>
            <a:r>
              <a:rPr lang="en-GB" sz="2800" b="1" i="1" dirty="0">
                <a:solidFill>
                  <a:srgbClr val="FF0000"/>
                </a:solidFill>
              </a:rPr>
              <a:t>Bimanual recto-vaginal examination</a:t>
            </a:r>
            <a:endParaRPr lang="en-US" sz="2800" b="1" dirty="0">
              <a:solidFill>
                <a:srgbClr val="FF0000"/>
              </a:solidFill>
            </a:endParaRPr>
          </a:p>
        </p:txBody>
      </p:sp>
    </p:spTree>
    <p:extLst>
      <p:ext uri="{BB962C8B-B14F-4D97-AF65-F5344CB8AC3E}">
        <p14:creationId xmlns:p14="http://schemas.microsoft.com/office/powerpoint/2010/main" val="6059099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F568-8508-3EDA-56C1-BEF6587B8581}"/>
              </a:ext>
            </a:extLst>
          </p:cNvPr>
          <p:cNvSpPr>
            <a:spLocks noGrp="1"/>
          </p:cNvSpPr>
          <p:nvPr>
            <p:ph type="title"/>
          </p:nvPr>
        </p:nvSpPr>
        <p:spPr>
          <a:xfrm>
            <a:off x="952500" y="2978656"/>
            <a:ext cx="10515600" cy="762339"/>
          </a:xfrm>
        </p:spPr>
        <p:txBody>
          <a:bodyPr>
            <a:noAutofit/>
          </a:bodyPr>
          <a:lstStyle/>
          <a:p>
            <a:r>
              <a:rPr lang="x-none" sz="6600" dirty="0"/>
              <a:t>Speculum Examination</a:t>
            </a:r>
          </a:p>
        </p:txBody>
      </p:sp>
    </p:spTree>
    <p:extLst>
      <p:ext uri="{BB962C8B-B14F-4D97-AF65-F5344CB8AC3E}">
        <p14:creationId xmlns:p14="http://schemas.microsoft.com/office/powerpoint/2010/main" val="14671225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1772816"/>
            <a:ext cx="11233248" cy="4134832"/>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2800" dirty="0"/>
              <a:t> </a:t>
            </a:r>
            <a:r>
              <a:rPr lang="en-US" sz="2800" b="1" dirty="0"/>
              <a:t>A speculum</a:t>
            </a:r>
            <a:r>
              <a:rPr lang="en-US" sz="2800" dirty="0"/>
              <a:t> is a device used to look inside in the vagina and observe the cervix. A speculum examination is often performed alongside a </a:t>
            </a:r>
            <a:r>
              <a:rPr lang="en-US" sz="2800" dirty="0">
                <a:hlinkClick r:id="rId2">
                  <a:extLst>
                    <a:ext uri="{A12FA001-AC4F-418D-AE19-62706E023703}">
                      <ahyp:hlinkClr xmlns:ahyp="http://schemas.microsoft.com/office/drawing/2018/hyperlinkcolor" val="tx"/>
                    </a:ext>
                  </a:extLst>
                </a:hlinkClick>
              </a:rPr>
              <a:t>bimanual examination</a:t>
            </a:r>
            <a:r>
              <a:rPr lang="en-US" sz="2800" dirty="0"/>
              <a:t>, as part of a complete gynecological workup.</a:t>
            </a:r>
          </a:p>
          <a:p>
            <a:pPr defTabSz="457200" fontAlgn="base">
              <a:lnSpc>
                <a:spcPct val="100000"/>
              </a:lnSpc>
              <a:spcBef>
                <a:spcPts val="1000"/>
              </a:spcBef>
              <a:spcAft>
                <a:spcPct val="0"/>
              </a:spcAft>
              <a:buClr>
                <a:srgbClr val="45515E"/>
              </a:buClr>
              <a:buSzPct val="80000"/>
              <a:defRPr/>
            </a:pPr>
            <a:r>
              <a:rPr lang="en-US" sz="2800" dirty="0"/>
              <a:t>In these slides , we shall look at how to perform an speculum examination in an OSCE-style setting.</a:t>
            </a:r>
          </a:p>
          <a:p>
            <a:pPr marL="0" indent="0" defTabSz="457200" fontAlgn="base">
              <a:lnSpc>
                <a:spcPct val="100000"/>
              </a:lnSpc>
              <a:spcBef>
                <a:spcPts val="1000"/>
              </a:spcBef>
              <a:spcAft>
                <a:spcPct val="0"/>
              </a:spcAft>
              <a:buClr>
                <a:srgbClr val="EB3D9F"/>
              </a:buClr>
              <a:buSzPct val="80000"/>
              <a:buNone/>
              <a:defRPr/>
            </a:pPr>
            <a:endParaRPr lang="en-US" sz="2800" dirty="0"/>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p:txBody>
      </p:sp>
    </p:spTree>
    <p:extLst>
      <p:ext uri="{BB962C8B-B14F-4D97-AF65-F5344CB8AC3E}">
        <p14:creationId xmlns:p14="http://schemas.microsoft.com/office/powerpoint/2010/main" val="23446945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55079E-12E8-ADAD-6C87-0455EBAF95A2}"/>
              </a:ext>
            </a:extLst>
          </p:cNvPr>
          <p:cNvSpPr txBox="1"/>
          <p:nvPr/>
        </p:nvSpPr>
        <p:spPr>
          <a:xfrm>
            <a:off x="335360" y="1110992"/>
            <a:ext cx="11928648" cy="6104235"/>
          </a:xfrm>
          <a:prstGeom prst="rect">
            <a:avLst/>
          </a:prstGeom>
          <a:noFill/>
        </p:spPr>
        <p:txBody>
          <a:bodyPr wrap="square">
            <a:spAutoFit/>
          </a:bodyPr>
          <a:lstStyle/>
          <a:p>
            <a:pPr marL="457200" indent="-457200" defTabSz="457200" fontAlgn="base">
              <a:lnSpc>
                <a:spcPct val="100000"/>
              </a:lnSpc>
              <a:spcBef>
                <a:spcPts val="1000"/>
              </a:spcBef>
              <a:spcAft>
                <a:spcPct val="0"/>
              </a:spcAft>
              <a:buClr>
                <a:srgbClr val="45515E"/>
              </a:buClr>
              <a:buSzPct val="80000"/>
              <a:buFont typeface="Wingdings" pitchFamily="2" charset="2"/>
              <a:buChar char="v"/>
              <a:defRPr/>
            </a:pPr>
            <a:r>
              <a:rPr lang="en-US" sz="3200" b="1" dirty="0">
                <a:solidFill>
                  <a:srgbClr val="45515E"/>
                </a:solidFill>
                <a:latin typeface="+mn-lt"/>
              </a:rPr>
              <a:t>Introduction</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latin typeface="+mn-lt"/>
              </a:rPr>
              <a:t>Introduce yourself to the patient.</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latin typeface="+mn-lt"/>
              </a:rPr>
              <a:t>Wash your hands.</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latin typeface="+mn-lt"/>
              </a:rPr>
              <a:t>Explain to the patient what the examination involves and why it is necessary.</a:t>
            </a:r>
          </a:p>
          <a:p>
            <a:pPr marL="1828800" lvl="3" indent="-457200" defTabSz="457200">
              <a:spcBef>
                <a:spcPts val="1000"/>
              </a:spcBef>
              <a:buClr>
                <a:srgbClr val="45515E"/>
              </a:buClr>
              <a:buSzPct val="80000"/>
              <a:buFont typeface="Arial" panose="020B0604020202020204" pitchFamily="34" charset="0"/>
              <a:buChar char="•"/>
              <a:defRPr/>
            </a:pPr>
            <a:r>
              <a:rPr lang="en-US" sz="2400" dirty="0">
                <a:solidFill>
                  <a:srgbClr val="45515E"/>
                </a:solidFill>
                <a:latin typeface="+mn-lt"/>
              </a:rPr>
              <a:t>For example: </a:t>
            </a:r>
            <a:r>
              <a:rPr lang="en-US" sz="2400" i="1" dirty="0">
                <a:solidFill>
                  <a:srgbClr val="45515E"/>
                </a:solidFill>
                <a:latin typeface="+mn-lt"/>
              </a:rPr>
              <a:t>“I will be passing a speculum, which is a plastic/metal instrument, through the vagina to visualize the neck of the womb.”</a:t>
            </a:r>
          </a:p>
          <a:p>
            <a:pPr marL="1828800" lvl="3" indent="-457200" defTabSz="457200">
              <a:spcBef>
                <a:spcPts val="1000"/>
              </a:spcBef>
              <a:buClr>
                <a:srgbClr val="45515E"/>
              </a:buClr>
              <a:buSzPct val="80000"/>
              <a:buFont typeface="Arial" panose="020B0604020202020204" pitchFamily="34" charset="0"/>
              <a:buChar char="•"/>
              <a:defRPr/>
            </a:pPr>
            <a:r>
              <a:rPr lang="en-US" sz="2400" dirty="0">
                <a:solidFill>
                  <a:srgbClr val="45515E"/>
                </a:solidFill>
                <a:latin typeface="+mn-lt"/>
              </a:rPr>
              <a:t>Reassure them that this should not be painful, but you will stop immediately if it becomes too uncomfortable.</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latin typeface="+mn-lt"/>
              </a:rPr>
              <a:t>Obtain verbal consent.</a:t>
            </a:r>
          </a:p>
          <a:p>
            <a:pPr marL="914400" lvl="1" indent="-457200" defTabSz="457200">
              <a:spcBef>
                <a:spcPts val="1000"/>
              </a:spcBef>
              <a:buClr>
                <a:srgbClr val="45515E"/>
              </a:buClr>
              <a:buSzPct val="80000"/>
              <a:buFont typeface="Courier New" panose="02070309020205020404" pitchFamily="49" charset="0"/>
              <a:buChar char="o"/>
              <a:defRPr/>
            </a:pPr>
            <a:r>
              <a:rPr lang="en-US" sz="2800" dirty="0">
                <a:solidFill>
                  <a:srgbClr val="45515E"/>
                </a:solidFill>
                <a:latin typeface="+mn-lt"/>
              </a:rPr>
              <a:t>Request a chaperone.</a:t>
            </a:r>
          </a:p>
          <a:p>
            <a:pPr marL="0" indent="0" defTabSz="457200" fontAlgn="base">
              <a:lnSpc>
                <a:spcPct val="100000"/>
              </a:lnSpc>
              <a:spcBef>
                <a:spcPts val="1000"/>
              </a:spcBef>
              <a:spcAft>
                <a:spcPct val="0"/>
              </a:spcAft>
              <a:buClr>
                <a:srgbClr val="EB3D9F"/>
              </a:buClr>
              <a:buSzPct val="80000"/>
              <a:buNone/>
              <a:defRPr/>
            </a:pPr>
            <a:endParaRPr lang="en-US" sz="2800" dirty="0">
              <a:solidFill>
                <a:srgbClr val="45515E"/>
              </a:solidFill>
              <a:latin typeface="+mn-lt"/>
            </a:endParaRPr>
          </a:p>
        </p:txBody>
      </p:sp>
    </p:spTree>
    <p:extLst>
      <p:ext uri="{BB962C8B-B14F-4D97-AF65-F5344CB8AC3E}">
        <p14:creationId xmlns:p14="http://schemas.microsoft.com/office/powerpoint/2010/main" val="32987174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00" y="1179939"/>
            <a:ext cx="10832704" cy="4409301"/>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altLang="en-US" sz="3200" b="1" kern="1200" dirty="0">
                <a:ea typeface="+mj-ea"/>
                <a:cs typeface="+mj-cs"/>
              </a:rPr>
              <a:t> Preparation</a:t>
            </a:r>
            <a:endParaRPr lang="en-US" sz="3200" b="1" dirty="0"/>
          </a:p>
          <a:p>
            <a:pPr lvl="1" defTabSz="457200" fontAlgn="base">
              <a:lnSpc>
                <a:spcPct val="100000"/>
              </a:lnSpc>
              <a:spcBef>
                <a:spcPts val="1000"/>
              </a:spcBef>
              <a:spcAft>
                <a:spcPct val="0"/>
              </a:spcAft>
              <a:buClr>
                <a:srgbClr val="45515E"/>
              </a:buClr>
              <a:buSzPct val="80000"/>
              <a:defRPr/>
            </a:pPr>
            <a:r>
              <a:rPr lang="en-US" sz="2500" dirty="0"/>
              <a:t> The patient ought to have an </a:t>
            </a:r>
            <a:r>
              <a:rPr lang="en-US" sz="2500" b="1" dirty="0"/>
              <a:t>empty bladder</a:t>
            </a:r>
            <a:r>
              <a:rPr lang="en-US" sz="2500" dirty="0"/>
              <a:t>.</a:t>
            </a:r>
          </a:p>
          <a:p>
            <a:pPr lvl="1" defTabSz="457200" fontAlgn="base">
              <a:lnSpc>
                <a:spcPct val="100000"/>
              </a:lnSpc>
              <a:spcBef>
                <a:spcPts val="1000"/>
              </a:spcBef>
              <a:spcAft>
                <a:spcPct val="0"/>
              </a:spcAft>
              <a:buClr>
                <a:srgbClr val="45515E"/>
              </a:buClr>
              <a:buSzPct val="80000"/>
              <a:defRPr/>
            </a:pPr>
            <a:r>
              <a:rPr lang="en-US" sz="2500" b="1" dirty="0"/>
              <a:t> </a:t>
            </a:r>
            <a:r>
              <a:rPr lang="en-US" sz="2800" b="1" dirty="0"/>
              <a:t>Exposure</a:t>
            </a:r>
            <a:r>
              <a:rPr lang="en-US" sz="2800" dirty="0"/>
              <a:t> : ask the patient to remove all clothing from the waist down and any sanitary protection </a:t>
            </a:r>
            <a:r>
              <a:rPr lang="en-US" sz="2400" dirty="0"/>
              <a:t>(Cover with a sheet when appropriate)</a:t>
            </a:r>
            <a:endParaRPr lang="en-US" sz="2800" dirty="0"/>
          </a:p>
          <a:p>
            <a:pPr lvl="1" defTabSz="457200" fontAlgn="base">
              <a:lnSpc>
                <a:spcPct val="100000"/>
              </a:lnSpc>
              <a:spcBef>
                <a:spcPts val="1000"/>
              </a:spcBef>
              <a:spcAft>
                <a:spcPct val="0"/>
              </a:spcAft>
              <a:buClr>
                <a:srgbClr val="45515E"/>
              </a:buClr>
              <a:buSzPct val="80000"/>
              <a:defRPr/>
            </a:pPr>
            <a:r>
              <a:rPr lang="en-US" sz="2800" dirty="0"/>
              <a:t> Prepare your equipment: gloves, lubricant, speculum (for example Cusco’s speculum) +/- smear, swabs, </a:t>
            </a:r>
            <a:r>
              <a:rPr lang="en-US" sz="2800" dirty="0" err="1"/>
              <a:t>Pipelle</a:t>
            </a:r>
            <a:r>
              <a:rPr lang="en-US" sz="2800" dirty="0"/>
              <a:t> biopsy.</a:t>
            </a:r>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p:txBody>
      </p:sp>
      <p:pic>
        <p:nvPicPr>
          <p:cNvPr id="77828" name="Picture 3"/>
          <p:cNvPicPr>
            <a:picLocks noChangeAspect="1"/>
          </p:cNvPicPr>
          <p:nvPr/>
        </p:nvPicPr>
        <p:blipFill>
          <a:blip r:embed="rId2"/>
          <a:stretch>
            <a:fillRect/>
          </a:stretch>
        </p:blipFill>
        <p:spPr>
          <a:xfrm>
            <a:off x="3132857" y="4474418"/>
            <a:ext cx="6059487" cy="2266950"/>
          </a:xfrm>
          <a:prstGeom prst="rect">
            <a:avLst/>
          </a:prstGeom>
          <a:noFill/>
          <a:ln w="9525">
            <a:noFill/>
          </a:ln>
        </p:spPr>
      </p:pic>
      <p:sp>
        <p:nvSpPr>
          <p:cNvPr id="2" name="TextBox 1">
            <a:extLst>
              <a:ext uri="{FF2B5EF4-FFF2-40B4-BE49-F238E27FC236}">
                <a16:creationId xmlns:a16="http://schemas.microsoft.com/office/drawing/2014/main" id="{9F61205D-5908-5B97-07DC-47AE55C94732}"/>
              </a:ext>
            </a:extLst>
          </p:cNvPr>
          <p:cNvSpPr txBox="1"/>
          <p:nvPr/>
        </p:nvSpPr>
        <p:spPr>
          <a:xfrm>
            <a:off x="3400988" y="6310834"/>
            <a:ext cx="3096344" cy="461665"/>
          </a:xfrm>
          <a:prstGeom prst="rect">
            <a:avLst/>
          </a:prstGeom>
          <a:noFill/>
        </p:spPr>
        <p:txBody>
          <a:bodyPr wrap="square" rtlCol="0">
            <a:spAutoFit/>
          </a:bodyPr>
          <a:lstStyle/>
          <a:p>
            <a:r>
              <a:rPr lang="en-US" sz="2400" b="1" dirty="0">
                <a:solidFill>
                  <a:schemeClr val="bg1"/>
                </a:solidFill>
                <a:latin typeface="+mn-lt"/>
              </a:rPr>
              <a:t> Cusco’s speculum </a:t>
            </a:r>
            <a:endParaRPr lang="x-none" sz="2400" b="1" dirty="0">
              <a:solidFill>
                <a:schemeClr val="bg1"/>
              </a:solidFill>
              <a:latin typeface="+mn-lt"/>
            </a:endParaRPr>
          </a:p>
        </p:txBody>
      </p:sp>
      <p:sp>
        <p:nvSpPr>
          <p:cNvPr id="4" name="TextBox 3">
            <a:extLst>
              <a:ext uri="{FF2B5EF4-FFF2-40B4-BE49-F238E27FC236}">
                <a16:creationId xmlns:a16="http://schemas.microsoft.com/office/drawing/2014/main" id="{D8B1B3F8-A627-0D37-4915-5AA7032FFF03}"/>
              </a:ext>
            </a:extLst>
          </p:cNvPr>
          <p:cNvSpPr txBox="1"/>
          <p:nvPr/>
        </p:nvSpPr>
        <p:spPr>
          <a:xfrm>
            <a:off x="6497332" y="6310834"/>
            <a:ext cx="2952328" cy="461665"/>
          </a:xfrm>
          <a:prstGeom prst="rect">
            <a:avLst/>
          </a:prstGeom>
          <a:noFill/>
        </p:spPr>
        <p:txBody>
          <a:bodyPr wrap="square" rtlCol="0">
            <a:spAutoFit/>
          </a:bodyPr>
          <a:lstStyle/>
          <a:p>
            <a:r>
              <a:rPr lang="en-US" sz="2400" b="1" dirty="0">
                <a:solidFill>
                  <a:schemeClr val="bg1"/>
                </a:solidFill>
                <a:latin typeface="+mn-lt"/>
              </a:rPr>
              <a:t>Sim’s speculum</a:t>
            </a:r>
            <a:endParaRPr lang="x-none" sz="2400" dirty="0">
              <a:solidFill>
                <a:schemeClr val="bg1"/>
              </a:solidFill>
            </a:endParaRPr>
          </a:p>
        </p:txBody>
      </p:sp>
    </p:spTree>
    <p:extLst>
      <p:ext uri="{BB962C8B-B14F-4D97-AF65-F5344CB8AC3E}">
        <p14:creationId xmlns:p14="http://schemas.microsoft.com/office/powerpoint/2010/main" val="34872995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p:cNvSpPr>
            <a:spLocks noGrp="1"/>
          </p:cNvSpPr>
          <p:nvPr>
            <p:ph idx="1"/>
          </p:nvPr>
        </p:nvSpPr>
        <p:spPr>
          <a:xfrm>
            <a:off x="234776" y="1203747"/>
            <a:ext cx="11795298" cy="5321597"/>
          </a:xfrm>
          <a:ln/>
        </p:spPr>
        <p:txBody>
          <a:bodyPr vert="horz" wrap="square" lIns="91440" tIns="45720" rIns="91440" bIns="45720" rtlCol="0" anchor="t">
            <a:noAutofit/>
          </a:bodyPr>
          <a:lstStyle/>
          <a:p>
            <a:pPr eaLnBrk="1" hangingPunct="1"/>
            <a:r>
              <a:rPr lang="en-US" altLang="en-US" sz="3200" b="1" dirty="0"/>
              <a:t> External examination</a:t>
            </a:r>
          </a:p>
          <a:p>
            <a:pPr lvl="1"/>
            <a:r>
              <a:rPr lang="en-US" altLang="en-US" sz="2800" dirty="0"/>
              <a:t> The patient should be laid on their back, with legs bent at the hip (feet towards their buttocks), and asked to flop their knees apart.</a:t>
            </a:r>
          </a:p>
          <a:p>
            <a:pPr lvl="1"/>
            <a:r>
              <a:rPr lang="en-US" altLang="en-US" sz="2800" dirty="0"/>
              <a:t> Put on a pair of gloves.</a:t>
            </a:r>
          </a:p>
          <a:p>
            <a:pPr lvl="1"/>
            <a:r>
              <a:rPr lang="en-US" altLang="en-US" sz="2800" dirty="0"/>
              <a:t> Inspect the external genitalia for:</a:t>
            </a:r>
          </a:p>
          <a:p>
            <a:pPr lvl="2"/>
            <a:r>
              <a:rPr lang="en-US" altLang="en-US" sz="2400" dirty="0"/>
              <a:t>Deficiency associated with childbirth.</a:t>
            </a:r>
          </a:p>
          <a:p>
            <a:pPr lvl="2"/>
            <a:r>
              <a:rPr lang="en-US" altLang="en-US" sz="2400" dirty="0"/>
              <a:t>Abnormal secondary sexual characteristics – hair distribution, </a:t>
            </a:r>
            <a:r>
              <a:rPr lang="en-US" altLang="en-US" sz="2400" dirty="0" err="1"/>
              <a:t>cliteromegaly</a:t>
            </a:r>
            <a:r>
              <a:rPr lang="en-US" altLang="en-US" sz="2400" dirty="0"/>
              <a:t>.</a:t>
            </a:r>
          </a:p>
          <a:p>
            <a:pPr lvl="2"/>
            <a:r>
              <a:rPr lang="en-US" altLang="en-US" sz="2400" dirty="0"/>
              <a:t>Skin abnormalities – lesions, warts, erythema</a:t>
            </a:r>
          </a:p>
          <a:p>
            <a:pPr lvl="2"/>
            <a:r>
              <a:rPr lang="en-US" altLang="en-US" sz="2400" dirty="0"/>
              <a:t>Discharge – colour, consistency / Bleeding </a:t>
            </a:r>
          </a:p>
          <a:p>
            <a:pPr lvl="2"/>
            <a:r>
              <a:rPr lang="en-US" altLang="en-US" sz="2400" dirty="0"/>
              <a:t>Swellings of the vulva – tumours, cysts (sebaceous, Bartholin’s)</a:t>
            </a:r>
          </a:p>
          <a:p>
            <a:pPr lvl="1"/>
            <a:r>
              <a:rPr lang="en-US" altLang="en-US" sz="2800" dirty="0"/>
              <a:t> Ask the patient to cough or strain to observe any incontinence or prolapse.</a:t>
            </a:r>
          </a:p>
          <a:p>
            <a:pPr lvl="1"/>
            <a:r>
              <a:rPr lang="en-US" altLang="en-US" sz="2800" dirty="0"/>
              <a:t>Palpate the labia majora with the index finger and thumb for any swellings.</a:t>
            </a:r>
          </a:p>
          <a:p>
            <a:pPr eaLnBrk="1" hangingPunct="1"/>
            <a:endParaRPr lang="en-US" altLang="en-US" sz="2800" dirty="0"/>
          </a:p>
        </p:txBody>
      </p:sp>
    </p:spTree>
    <p:extLst>
      <p:ext uri="{BB962C8B-B14F-4D97-AF65-F5344CB8AC3E}">
        <p14:creationId xmlns:p14="http://schemas.microsoft.com/office/powerpoint/2010/main" val="6141319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Content Placeholder 2"/>
          <p:cNvSpPr>
            <a:spLocks noGrp="1"/>
          </p:cNvSpPr>
          <p:nvPr>
            <p:ph idx="1"/>
          </p:nvPr>
        </p:nvSpPr>
        <p:spPr>
          <a:xfrm>
            <a:off x="119336" y="1355624"/>
            <a:ext cx="8064896" cy="5118847"/>
          </a:xfrm>
          <a:ln/>
        </p:spPr>
        <p:txBody>
          <a:bodyPr vert="horz" wrap="square" lIns="91440" tIns="45720" rIns="91440" bIns="45720" rtlCol="0" anchor="t">
            <a:noAutofit/>
          </a:bodyPr>
          <a:lstStyle/>
          <a:p>
            <a:pPr eaLnBrk="1" hangingPunct="1"/>
            <a:r>
              <a:rPr lang="en-US" altLang="en-US" sz="3200" b="1" dirty="0"/>
              <a:t> Speculum examination</a:t>
            </a:r>
          </a:p>
          <a:p>
            <a:pPr lvl="1"/>
            <a:r>
              <a:rPr lang="en-US" altLang="en-US" sz="2800" dirty="0"/>
              <a:t> Lubricate the speculum and warn the patient.</a:t>
            </a:r>
          </a:p>
          <a:p>
            <a:pPr lvl="1"/>
            <a:r>
              <a:rPr lang="en-US" altLang="en-US" sz="2800" dirty="0"/>
              <a:t> Part the labia using your left hand.</a:t>
            </a:r>
          </a:p>
          <a:p>
            <a:pPr lvl="1"/>
            <a:r>
              <a:rPr lang="en-US" altLang="en-US" sz="2800" dirty="0"/>
              <a:t> Gently insert the speculum with your right hand:</a:t>
            </a:r>
          </a:p>
          <a:p>
            <a:pPr lvl="2"/>
            <a:r>
              <a:rPr lang="en-US" altLang="en-US" sz="2400" dirty="0"/>
              <a:t>Fully insert the speculum with the screw facing sideways and the blades vertical.</a:t>
            </a:r>
          </a:p>
          <a:p>
            <a:pPr lvl="2"/>
            <a:r>
              <a:rPr lang="en-US" altLang="en-US" sz="2400" dirty="0"/>
              <a:t>Rotate 90 degrees during insertion so the screw faces upwards and the blades become horizontal.</a:t>
            </a:r>
          </a:p>
          <a:p>
            <a:pPr lvl="1"/>
            <a:r>
              <a:rPr lang="en-US" altLang="en-US" sz="2800" dirty="0"/>
              <a:t> Slowly open the blades and use light to inspect the cervix.</a:t>
            </a:r>
          </a:p>
          <a:p>
            <a:pPr lvl="2"/>
            <a:r>
              <a:rPr lang="en-US" altLang="en-US" sz="2400" dirty="0"/>
              <a:t>Tighten the screw to hold open the speculum so you can use your right hand for swabs or Pipelle biopsy if necessary.</a:t>
            </a:r>
          </a:p>
          <a:p>
            <a:pPr eaLnBrk="1" hangingPunct="1"/>
            <a:endParaRPr lang="en-US" altLang="en-US" sz="2800" dirty="0"/>
          </a:p>
        </p:txBody>
      </p:sp>
      <p:pic>
        <p:nvPicPr>
          <p:cNvPr id="79876" name="Picture 3"/>
          <p:cNvPicPr>
            <a:picLocks noChangeAspect="1"/>
          </p:cNvPicPr>
          <p:nvPr/>
        </p:nvPicPr>
        <p:blipFill>
          <a:blip r:embed="rId2"/>
          <a:stretch>
            <a:fillRect/>
          </a:stretch>
        </p:blipFill>
        <p:spPr>
          <a:xfrm>
            <a:off x="8400256" y="1446376"/>
            <a:ext cx="2957513" cy="4459287"/>
          </a:xfrm>
          <a:prstGeom prst="rect">
            <a:avLst/>
          </a:prstGeom>
          <a:noFill/>
          <a:ln w="9525">
            <a:noFill/>
          </a:ln>
        </p:spPr>
      </p:pic>
    </p:spTree>
    <p:extLst>
      <p:ext uri="{BB962C8B-B14F-4D97-AF65-F5344CB8AC3E}">
        <p14:creationId xmlns:p14="http://schemas.microsoft.com/office/powerpoint/2010/main" val="17479464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263352" y="1088874"/>
            <a:ext cx="11593288" cy="5726262"/>
          </a:xfrm>
          <a:ln/>
        </p:spPr>
        <p:txBody>
          <a:bodyPr vert="horz" wrap="square" lIns="91440" tIns="45720" rIns="91440" bIns="45720" rtlCol="0" anchor="t">
            <a:noAutofit/>
          </a:bodyPr>
          <a:lstStyle/>
          <a:p>
            <a:pPr eaLnBrk="1" hangingPunct="1"/>
            <a:r>
              <a:rPr lang="en-US" altLang="en-US" sz="2800" b="1" dirty="0"/>
              <a:t> Look for :</a:t>
            </a:r>
          </a:p>
          <a:p>
            <a:pPr lvl="1" eaLnBrk="1" hangingPunct="1"/>
            <a:r>
              <a:rPr lang="en-US" altLang="en-US" sz="2800" dirty="0"/>
              <a:t> Abnormal discharge</a:t>
            </a:r>
          </a:p>
          <a:p>
            <a:pPr lvl="1" eaLnBrk="1" hangingPunct="1"/>
            <a:r>
              <a:rPr lang="en-US" altLang="en-US" sz="2800" dirty="0"/>
              <a:t> Erosions</a:t>
            </a:r>
          </a:p>
          <a:p>
            <a:pPr lvl="1" eaLnBrk="1" hangingPunct="1"/>
            <a:r>
              <a:rPr lang="en-US" altLang="en-US" sz="2800" dirty="0"/>
              <a:t> Ulcerations</a:t>
            </a:r>
          </a:p>
          <a:p>
            <a:pPr lvl="1" eaLnBrk="1" hangingPunct="1"/>
            <a:r>
              <a:rPr lang="en-US" altLang="en-US" sz="2800" dirty="0"/>
              <a:t> Growths</a:t>
            </a:r>
          </a:p>
          <a:p>
            <a:pPr lvl="1" eaLnBrk="1" hangingPunct="1"/>
            <a:r>
              <a:rPr lang="en-US" altLang="en-US" sz="2800" dirty="0"/>
              <a:t> Inflammation</a:t>
            </a:r>
          </a:p>
          <a:p>
            <a:pPr lvl="1" eaLnBrk="1" hangingPunct="1"/>
            <a:r>
              <a:rPr lang="en-US" altLang="en-US" sz="2800" dirty="0"/>
              <a:t> Bleeding</a:t>
            </a:r>
          </a:p>
          <a:p>
            <a:pPr lvl="1" eaLnBrk="1" hangingPunct="1"/>
            <a:r>
              <a:rPr lang="en-US" altLang="en-US" sz="2800" dirty="0"/>
              <a:t> Polyps</a:t>
            </a:r>
          </a:p>
          <a:p>
            <a:pPr lvl="1" eaLnBrk="1" hangingPunct="1"/>
            <a:r>
              <a:rPr lang="en-US" altLang="en-US" sz="2800" dirty="0"/>
              <a:t> Ectropion</a:t>
            </a:r>
          </a:p>
          <a:p>
            <a:pPr eaLnBrk="1" hangingPunct="1"/>
            <a:r>
              <a:rPr lang="en-US" altLang="en-US" sz="2800" dirty="0"/>
              <a:t>At this point swabs/endometrial biopsy should be taken if required.</a:t>
            </a:r>
          </a:p>
          <a:p>
            <a:pPr eaLnBrk="1" hangingPunct="1"/>
            <a:r>
              <a:rPr lang="en-US" altLang="en-US" sz="2800" dirty="0"/>
              <a:t>To remove the speculum, undo the screw to allow the blades to close (leave open slightly to not pinch the vaginal walls), rotating back 90 degrees and gently remove.</a:t>
            </a:r>
          </a:p>
          <a:p>
            <a:pPr eaLnBrk="1" hangingPunct="1"/>
            <a:endParaRPr lang="en-US" altLang="en-US" sz="2800" dirty="0"/>
          </a:p>
        </p:txBody>
      </p:sp>
      <p:pic>
        <p:nvPicPr>
          <p:cNvPr id="80899" name="Picture 3"/>
          <p:cNvPicPr>
            <a:picLocks noChangeAspect="1"/>
          </p:cNvPicPr>
          <p:nvPr/>
        </p:nvPicPr>
        <p:blipFill>
          <a:blip r:embed="rId2"/>
          <a:stretch>
            <a:fillRect/>
          </a:stretch>
        </p:blipFill>
        <p:spPr>
          <a:xfrm>
            <a:off x="5158556" y="1484784"/>
            <a:ext cx="6340475" cy="3384550"/>
          </a:xfrm>
          <a:prstGeom prst="rect">
            <a:avLst/>
          </a:prstGeom>
          <a:noFill/>
          <a:ln w="9525">
            <a:noFill/>
          </a:ln>
        </p:spPr>
      </p:pic>
      <p:sp>
        <p:nvSpPr>
          <p:cNvPr id="80900" name="TextBox 4"/>
          <p:cNvSpPr txBox="1"/>
          <p:nvPr/>
        </p:nvSpPr>
        <p:spPr>
          <a:xfrm>
            <a:off x="5519936" y="4293096"/>
            <a:ext cx="5473700" cy="46166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indent="0" defTabSz="914400">
              <a:spcBef>
                <a:spcPct val="0"/>
              </a:spcBef>
              <a:buClrTx/>
              <a:buSzTx/>
              <a:buNone/>
            </a:pPr>
            <a:r>
              <a:rPr lang="en-US" altLang="en-US" sz="2400" b="1" dirty="0">
                <a:solidFill>
                  <a:schemeClr val="bg1"/>
                </a:solidFill>
                <a:cs typeface="Arial" panose="020B0604020202020204" pitchFamily="34" charset="0"/>
              </a:rPr>
              <a:t>Normal cervix</a:t>
            </a:r>
            <a:endParaRPr lang="en-US" altLang="en-US" sz="2400" b="1" dirty="0">
              <a:solidFill>
                <a:schemeClr val="bg1"/>
              </a:solidFill>
              <a:ea typeface="Arial" panose="020B0604020202020204" pitchFamily="34" charset="0"/>
            </a:endParaRPr>
          </a:p>
        </p:txBody>
      </p:sp>
      <p:sp>
        <p:nvSpPr>
          <p:cNvPr id="2" name="TextBox 1">
            <a:extLst>
              <a:ext uri="{FF2B5EF4-FFF2-40B4-BE49-F238E27FC236}">
                <a16:creationId xmlns:a16="http://schemas.microsoft.com/office/drawing/2014/main" id="{AA503DB5-445F-AEB8-EF91-3B1E6BC791C8}"/>
              </a:ext>
            </a:extLst>
          </p:cNvPr>
          <p:cNvSpPr txBox="1"/>
          <p:nvPr/>
        </p:nvSpPr>
        <p:spPr>
          <a:xfrm>
            <a:off x="8553979" y="4293096"/>
            <a:ext cx="3312368" cy="461665"/>
          </a:xfrm>
          <a:prstGeom prst="rect">
            <a:avLst/>
          </a:prstGeom>
          <a:noFill/>
        </p:spPr>
        <p:txBody>
          <a:bodyPr wrap="square" rtlCol="0">
            <a:spAutoFit/>
          </a:bodyPr>
          <a:lstStyle/>
          <a:p>
            <a:r>
              <a:rPr lang="x-none" sz="2400" b="1" dirty="0">
                <a:solidFill>
                  <a:schemeClr val="bg1"/>
                </a:solidFill>
                <a:latin typeface="+mn-lt"/>
              </a:rPr>
              <a:t>Cervical ectropion</a:t>
            </a:r>
          </a:p>
        </p:txBody>
      </p:sp>
    </p:spTree>
    <p:extLst>
      <p:ext uri="{BB962C8B-B14F-4D97-AF65-F5344CB8AC3E}">
        <p14:creationId xmlns:p14="http://schemas.microsoft.com/office/powerpoint/2010/main" val="31739120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352" y="1700808"/>
            <a:ext cx="7416824" cy="4896544"/>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2800" dirty="0">
                <a:solidFill>
                  <a:srgbClr val="404040"/>
                </a:solidFill>
              </a:rPr>
              <a:t> A Sim’s speculum can be used to assess prolapse :</a:t>
            </a:r>
          </a:p>
          <a:p>
            <a:pPr lvl="1" defTabSz="457200" fontAlgn="base">
              <a:lnSpc>
                <a:spcPct val="100000"/>
              </a:lnSpc>
              <a:spcBef>
                <a:spcPts val="1000"/>
              </a:spcBef>
              <a:spcAft>
                <a:spcPct val="0"/>
              </a:spcAft>
              <a:buClr>
                <a:srgbClr val="45515E"/>
              </a:buClr>
              <a:buSzPct val="80000"/>
              <a:defRPr/>
            </a:pPr>
            <a:r>
              <a:rPr lang="en-US" sz="2500" dirty="0">
                <a:solidFill>
                  <a:srgbClr val="404040"/>
                </a:solidFill>
              </a:rPr>
              <a:t> </a:t>
            </a:r>
            <a:r>
              <a:rPr lang="en-US" sz="2800" dirty="0">
                <a:solidFill>
                  <a:srgbClr val="404040"/>
                </a:solidFill>
              </a:rPr>
              <a:t>Ask the patient to lie on her left side and bring her knees to her chest.</a:t>
            </a:r>
          </a:p>
          <a:p>
            <a:pPr lvl="1" defTabSz="457200" fontAlgn="base">
              <a:lnSpc>
                <a:spcPct val="100000"/>
              </a:lnSpc>
              <a:spcBef>
                <a:spcPts val="1000"/>
              </a:spcBef>
              <a:spcAft>
                <a:spcPct val="0"/>
              </a:spcAft>
              <a:buClr>
                <a:srgbClr val="45515E"/>
              </a:buClr>
              <a:buSzPct val="80000"/>
              <a:defRPr/>
            </a:pPr>
            <a:r>
              <a:rPr lang="en-US" sz="2800" dirty="0">
                <a:solidFill>
                  <a:srgbClr val="404040"/>
                </a:solidFill>
              </a:rPr>
              <a:t> Insert the blade of the speculum along the posterior wall of the vagina to hold it back.</a:t>
            </a:r>
          </a:p>
          <a:p>
            <a:pPr lvl="1" defTabSz="457200" fontAlgn="base">
              <a:lnSpc>
                <a:spcPct val="100000"/>
              </a:lnSpc>
              <a:spcBef>
                <a:spcPts val="1000"/>
              </a:spcBef>
              <a:spcAft>
                <a:spcPct val="0"/>
              </a:spcAft>
              <a:buClr>
                <a:srgbClr val="45515E"/>
              </a:buClr>
              <a:buSzPct val="80000"/>
              <a:defRPr/>
            </a:pPr>
            <a:r>
              <a:rPr lang="en-US" sz="2800" dirty="0">
                <a:solidFill>
                  <a:srgbClr val="404040"/>
                </a:solidFill>
              </a:rPr>
              <a:t> Ask the woman to cough whilst looking for uterine descent and cystocele.</a:t>
            </a:r>
          </a:p>
          <a:p>
            <a:pPr lvl="1" defTabSz="457200" fontAlgn="base">
              <a:lnSpc>
                <a:spcPct val="100000"/>
              </a:lnSpc>
              <a:spcBef>
                <a:spcPts val="1000"/>
              </a:spcBef>
              <a:spcAft>
                <a:spcPct val="0"/>
              </a:spcAft>
              <a:buClr>
                <a:srgbClr val="45515E"/>
              </a:buClr>
              <a:buSzPct val="80000"/>
              <a:defRPr/>
            </a:pPr>
            <a:r>
              <a:rPr lang="en-US" sz="2800" dirty="0">
                <a:solidFill>
                  <a:srgbClr val="404040"/>
                </a:solidFill>
              </a:rPr>
              <a:t> Repeat whilst holding back the anterior wall, looking for rectocele/enterocoele.</a:t>
            </a:r>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solidFill>
                <a:srgbClr val="404040"/>
              </a:solidFill>
            </a:endParaRPr>
          </a:p>
        </p:txBody>
      </p:sp>
      <p:sp>
        <p:nvSpPr>
          <p:cNvPr id="2" name="Title 1">
            <a:extLst>
              <a:ext uri="{FF2B5EF4-FFF2-40B4-BE49-F238E27FC236}">
                <a16:creationId xmlns:a16="http://schemas.microsoft.com/office/drawing/2014/main" id="{9300FA98-34CD-C487-C7A6-3B47088C775C}"/>
              </a:ext>
            </a:extLst>
          </p:cNvPr>
          <p:cNvSpPr txBox="1">
            <a:spLocks/>
          </p:cNvSpPr>
          <p:nvPr/>
        </p:nvSpPr>
        <p:spPr>
          <a:xfrm>
            <a:off x="1127448" y="260648"/>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Sims Speculum</a:t>
            </a:r>
            <a:endParaRPr lang="en-US" altLang="en-US" sz="4000" b="1" dirty="0"/>
          </a:p>
        </p:txBody>
      </p:sp>
      <p:pic>
        <p:nvPicPr>
          <p:cNvPr id="7" name="Picture 6">
            <a:extLst>
              <a:ext uri="{FF2B5EF4-FFF2-40B4-BE49-F238E27FC236}">
                <a16:creationId xmlns:a16="http://schemas.microsoft.com/office/drawing/2014/main" id="{99EE07B8-A2BE-E028-AA86-693D4B83D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160" y="1700808"/>
            <a:ext cx="4079235" cy="4079235"/>
          </a:xfrm>
          <a:prstGeom prst="rect">
            <a:avLst/>
          </a:prstGeom>
        </p:spPr>
      </p:pic>
    </p:spTree>
    <p:extLst>
      <p:ext uri="{BB962C8B-B14F-4D97-AF65-F5344CB8AC3E}">
        <p14:creationId xmlns:p14="http://schemas.microsoft.com/office/powerpoint/2010/main" val="477817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352" y="1124744"/>
            <a:ext cx="11233248" cy="5400600"/>
          </a:xfrm>
        </p:spPr>
        <p:txBody>
          <a:bodyPr vert="horz" wrap="square" lIns="91440" tIns="45720" rIns="91440" bIns="45720" numCol="1" rtlCol="0" anchor="t" anchorCtr="0" compatLnSpc="1">
            <a:noAutofit/>
          </a:bodyPr>
          <a:lstStyle/>
          <a:p>
            <a:pPr defTabSz="457200" fontAlgn="base">
              <a:lnSpc>
                <a:spcPct val="100000"/>
              </a:lnSpc>
              <a:spcBef>
                <a:spcPts val="1000"/>
              </a:spcBef>
              <a:spcAft>
                <a:spcPct val="0"/>
              </a:spcAft>
              <a:buClr>
                <a:srgbClr val="45515E"/>
              </a:buClr>
              <a:buSzPct val="80000"/>
              <a:defRPr/>
            </a:pPr>
            <a:r>
              <a:rPr lang="en-US" sz="2800" dirty="0"/>
              <a:t> Swabs are often required in cases of suspected infection:</a:t>
            </a:r>
          </a:p>
          <a:p>
            <a:pPr lvl="1" defTabSz="457200" fontAlgn="base">
              <a:lnSpc>
                <a:spcPct val="100000"/>
              </a:lnSpc>
              <a:spcBef>
                <a:spcPts val="1000"/>
              </a:spcBef>
              <a:spcAft>
                <a:spcPct val="0"/>
              </a:spcAft>
              <a:buClr>
                <a:srgbClr val="45515E"/>
              </a:buClr>
              <a:buSzPct val="80000"/>
              <a:defRPr/>
            </a:pPr>
            <a:r>
              <a:rPr lang="en-US" sz="2500" dirty="0"/>
              <a:t> </a:t>
            </a:r>
            <a:r>
              <a:rPr lang="en-US" sz="2800" dirty="0"/>
              <a:t>Pick up the sample tube with the right hand and place it in the left hand </a:t>
            </a:r>
            <a:r>
              <a:rPr lang="en-US" sz="2400" dirty="0"/>
              <a:t>(with the speculum secured with the screw) </a:t>
            </a:r>
            <a:r>
              <a:rPr lang="en-US" sz="2800" dirty="0"/>
              <a:t>and remove the lid if a separate one is present. Sometimes using the chaperone is useful.</a:t>
            </a:r>
          </a:p>
          <a:p>
            <a:pPr lvl="1" defTabSz="457200" fontAlgn="base">
              <a:lnSpc>
                <a:spcPct val="100000"/>
              </a:lnSpc>
              <a:spcBef>
                <a:spcPts val="1000"/>
              </a:spcBef>
              <a:spcAft>
                <a:spcPct val="0"/>
              </a:spcAft>
              <a:buClr>
                <a:srgbClr val="45515E"/>
              </a:buClr>
              <a:buSzPct val="80000"/>
              <a:defRPr/>
            </a:pPr>
            <a:r>
              <a:rPr lang="en-US" sz="2800" dirty="0"/>
              <a:t> Take out the swab with the right hand and perform swabs in this order</a:t>
            </a:r>
          </a:p>
          <a:p>
            <a:pPr marL="1143000" lvl="2" indent="-342900" defTabSz="457200" fontAlgn="base">
              <a:lnSpc>
                <a:spcPct val="100000"/>
              </a:lnSpc>
              <a:spcBef>
                <a:spcPts val="1000"/>
              </a:spcBef>
              <a:spcAft>
                <a:spcPct val="0"/>
              </a:spcAft>
              <a:buClr>
                <a:srgbClr val="45515E"/>
              </a:buClr>
              <a:buSzPct val="80000"/>
              <a:defRPr/>
            </a:pPr>
            <a:r>
              <a:rPr lang="en-US" sz="2400" dirty="0"/>
              <a:t>Hi-vaginal charcoal media swab – circle around the high vaginal wall once (</a:t>
            </a:r>
            <a:r>
              <a:rPr lang="en-US" sz="2400" i="1" dirty="0"/>
              <a:t>BV, TV, Candida, group B strep)</a:t>
            </a:r>
          </a:p>
          <a:p>
            <a:pPr marL="1143000" lvl="2" indent="-342900" defTabSz="457200" fontAlgn="base">
              <a:lnSpc>
                <a:spcPct val="100000"/>
              </a:lnSpc>
              <a:spcBef>
                <a:spcPts val="1000"/>
              </a:spcBef>
              <a:spcAft>
                <a:spcPct val="0"/>
              </a:spcAft>
              <a:buClr>
                <a:srgbClr val="45515E"/>
              </a:buClr>
              <a:buSzPct val="80000"/>
              <a:defRPr/>
            </a:pPr>
            <a:r>
              <a:rPr lang="en-US" sz="2400" dirty="0"/>
              <a:t>Endocervical charcoal media swab – place in endocervical canal and do a 360-degree sweep (</a:t>
            </a:r>
            <a:r>
              <a:rPr lang="en-US" sz="2400" i="1" dirty="0"/>
              <a:t>gonorrhea)</a:t>
            </a:r>
          </a:p>
          <a:p>
            <a:pPr marL="1143000" lvl="2" indent="-342900" defTabSz="457200" fontAlgn="base">
              <a:lnSpc>
                <a:spcPct val="100000"/>
              </a:lnSpc>
              <a:spcBef>
                <a:spcPts val="1000"/>
              </a:spcBef>
              <a:spcAft>
                <a:spcPct val="0"/>
              </a:spcAft>
              <a:buClr>
                <a:srgbClr val="45515E"/>
              </a:buClr>
              <a:buSzPct val="80000"/>
              <a:defRPr/>
            </a:pPr>
            <a:r>
              <a:rPr lang="en-US" sz="2400" dirty="0"/>
              <a:t>Endocervical chlamydia swab – scrub endocervical region for 10-30 seconds</a:t>
            </a:r>
          </a:p>
          <a:p>
            <a:pPr lvl="1" defTabSz="457200" fontAlgn="base">
              <a:lnSpc>
                <a:spcPct val="100000"/>
              </a:lnSpc>
              <a:spcBef>
                <a:spcPts val="1000"/>
              </a:spcBef>
              <a:spcAft>
                <a:spcPct val="0"/>
              </a:spcAft>
              <a:buClr>
                <a:srgbClr val="45515E"/>
              </a:buClr>
              <a:buSzPct val="80000"/>
              <a:defRPr/>
            </a:pPr>
            <a:r>
              <a:rPr lang="en-US" sz="2500" dirty="0"/>
              <a:t> </a:t>
            </a:r>
            <a:r>
              <a:rPr lang="en-US" sz="2800" dirty="0"/>
              <a:t>Place the used swab back into the tube in your left hand, close the lid and label the specimens.</a:t>
            </a:r>
          </a:p>
          <a:p>
            <a:pPr marL="342900" indent="-342900" defTabSz="457200" fontAlgn="base">
              <a:lnSpc>
                <a:spcPct val="100000"/>
              </a:lnSpc>
              <a:spcBef>
                <a:spcPts val="1000"/>
              </a:spcBef>
              <a:spcAft>
                <a:spcPct val="0"/>
              </a:spcAft>
              <a:buClr>
                <a:srgbClr val="EB3D9F"/>
              </a:buClr>
              <a:buSzPct val="80000"/>
              <a:buFont typeface="Wingdings 3" panose="05040102010807070707" pitchFamily="18" charset="2"/>
              <a:buChar char=""/>
              <a:defRPr/>
            </a:pPr>
            <a:endParaRPr lang="en-US" sz="2800" dirty="0"/>
          </a:p>
        </p:txBody>
      </p:sp>
      <p:sp>
        <p:nvSpPr>
          <p:cNvPr id="2" name="Title 1">
            <a:extLst>
              <a:ext uri="{FF2B5EF4-FFF2-40B4-BE49-F238E27FC236}">
                <a16:creationId xmlns:a16="http://schemas.microsoft.com/office/drawing/2014/main" id="{13421321-7710-3C5C-DD35-D8C286FA1BD4}"/>
              </a:ext>
            </a:extLst>
          </p:cNvPr>
          <p:cNvSpPr txBox="1">
            <a:spLocks/>
          </p:cNvSpPr>
          <p:nvPr/>
        </p:nvSpPr>
        <p:spPr>
          <a:xfrm>
            <a:off x="1126972" y="260648"/>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Obtaining Swabs</a:t>
            </a:r>
            <a:endParaRPr lang="en-US" altLang="en-US" sz="4000" b="1" dirty="0"/>
          </a:p>
        </p:txBody>
      </p:sp>
    </p:spTree>
    <p:extLst>
      <p:ext uri="{BB962C8B-B14F-4D97-AF65-F5344CB8AC3E}">
        <p14:creationId xmlns:p14="http://schemas.microsoft.com/office/powerpoint/2010/main" val="240129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467F-5073-2D2D-FA66-ED6AA35CFD98}"/>
              </a:ext>
            </a:extLst>
          </p:cNvPr>
          <p:cNvSpPr>
            <a:spLocks noGrp="1"/>
          </p:cNvSpPr>
          <p:nvPr>
            <p:ph type="ctrTitle"/>
          </p:nvPr>
        </p:nvSpPr>
        <p:spPr/>
        <p:txBody>
          <a:bodyPr/>
          <a:lstStyle/>
          <a:p>
            <a:r>
              <a:rPr lang="en-US" dirty="0"/>
              <a:t>Orientation in utero</a:t>
            </a:r>
          </a:p>
        </p:txBody>
      </p:sp>
      <p:sp>
        <p:nvSpPr>
          <p:cNvPr id="3" name="Subtitle 2">
            <a:extLst>
              <a:ext uri="{FF2B5EF4-FFF2-40B4-BE49-F238E27FC236}">
                <a16:creationId xmlns:a16="http://schemas.microsoft.com/office/drawing/2014/main" id="{6F1BA5A1-C13F-7ADD-48F0-8B3BA587E652}"/>
              </a:ext>
            </a:extLst>
          </p:cNvPr>
          <p:cNvSpPr>
            <a:spLocks noGrp="1"/>
          </p:cNvSpPr>
          <p:nvPr>
            <p:ph type="subTitle" idx="1"/>
          </p:nvPr>
        </p:nvSpPr>
        <p:spPr/>
        <p:txBody>
          <a:bodyPr>
            <a:normAutofit/>
          </a:bodyPr>
          <a:lstStyle/>
          <a:p>
            <a:r>
              <a:rPr lang="en-US" sz="4000" dirty="0"/>
              <a:t>Lie, Presentation, Position &amp; Engagement</a:t>
            </a:r>
          </a:p>
        </p:txBody>
      </p:sp>
    </p:spTree>
    <p:extLst>
      <p:ext uri="{BB962C8B-B14F-4D97-AF65-F5344CB8AC3E}">
        <p14:creationId xmlns:p14="http://schemas.microsoft.com/office/powerpoint/2010/main" val="769875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D2E2-E65E-CCCA-3A14-07C481A3C721}"/>
              </a:ext>
            </a:extLst>
          </p:cNvPr>
          <p:cNvSpPr txBox="1">
            <a:spLocks/>
          </p:cNvSpPr>
          <p:nvPr/>
        </p:nvSpPr>
        <p:spPr>
          <a:xfrm>
            <a:off x="1126972" y="260648"/>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Endocervical Smear</a:t>
            </a:r>
            <a:endParaRPr lang="en-US" altLang="en-US" sz="4000" b="1" dirty="0"/>
          </a:p>
        </p:txBody>
      </p:sp>
      <p:sp>
        <p:nvSpPr>
          <p:cNvPr id="6" name="Content Placeholder 2">
            <a:extLst>
              <a:ext uri="{FF2B5EF4-FFF2-40B4-BE49-F238E27FC236}">
                <a16:creationId xmlns:a16="http://schemas.microsoft.com/office/drawing/2014/main" id="{B660D60D-3919-A1F5-3661-72AF96CE0C90}"/>
              </a:ext>
            </a:extLst>
          </p:cNvPr>
          <p:cNvSpPr>
            <a:spLocks noGrp="1"/>
          </p:cNvSpPr>
          <p:nvPr>
            <p:ph idx="1"/>
          </p:nvPr>
        </p:nvSpPr>
        <p:spPr>
          <a:xfrm>
            <a:off x="838199" y="1305026"/>
            <a:ext cx="10930467" cy="4871938"/>
          </a:xfrm>
        </p:spPr>
        <p:txBody>
          <a:bodyPr>
            <a:noAutofit/>
          </a:bodyPr>
          <a:lstStyle/>
          <a:p>
            <a:pPr>
              <a:buFont typeface="Wingdings" panose="05000000000000000000" pitchFamily="2" charset="2"/>
              <a:buChar char="v"/>
            </a:pPr>
            <a:r>
              <a:rPr lang="en-US" b="1" dirty="0">
                <a:solidFill>
                  <a:srgbClr val="45505D"/>
                </a:solidFill>
              </a:rPr>
              <a:t> Goal of Pap smear : </a:t>
            </a:r>
          </a:p>
          <a:p>
            <a:pPr lvl="1"/>
            <a:r>
              <a:rPr lang="en-US" dirty="0">
                <a:solidFill>
                  <a:srgbClr val="45505D"/>
                </a:solidFill>
              </a:rPr>
              <a:t>Cervical cancer screening detects pre-invasive neoplasia, thereby making treatment possible before the disease becomes invasive (Before the development of cancer).</a:t>
            </a:r>
          </a:p>
          <a:p>
            <a:pPr>
              <a:buFont typeface="Wingdings" panose="05000000000000000000" pitchFamily="2" charset="2"/>
              <a:buChar char="v"/>
            </a:pPr>
            <a:r>
              <a:rPr lang="en-US" b="1" dirty="0">
                <a:solidFill>
                  <a:srgbClr val="45505D"/>
                </a:solidFill>
              </a:rPr>
              <a:t>Screening is performed using :</a:t>
            </a:r>
          </a:p>
          <a:p>
            <a:pPr marL="914400" lvl="1" indent="-457200">
              <a:buFont typeface="+mj-lt"/>
              <a:buAutoNum type="arabicPeriod"/>
            </a:pPr>
            <a:r>
              <a:rPr lang="en-US" dirty="0">
                <a:solidFill>
                  <a:srgbClr val="45505D"/>
                </a:solidFill>
              </a:rPr>
              <a:t>Cervical cytology under microscope (Pap test).</a:t>
            </a:r>
          </a:p>
          <a:p>
            <a:pPr marL="914400" lvl="1" indent="-457200">
              <a:buFont typeface="+mj-lt"/>
              <a:buAutoNum type="arabicPeriod"/>
            </a:pPr>
            <a:r>
              <a:rPr lang="en-US" dirty="0">
                <a:solidFill>
                  <a:srgbClr val="45505D"/>
                </a:solidFill>
              </a:rPr>
              <a:t>Human papillomavirus test (The pathogen).</a:t>
            </a:r>
          </a:p>
          <a:p>
            <a:pPr marL="914400" lvl="1" indent="-457200">
              <a:buFont typeface="+mj-lt"/>
              <a:buAutoNum type="arabicPeriod"/>
            </a:pPr>
            <a:r>
              <a:rPr lang="en-US" dirty="0">
                <a:solidFill>
                  <a:srgbClr val="45505D"/>
                </a:solidFill>
              </a:rPr>
              <a:t>Or a combination of the two tests.</a:t>
            </a:r>
          </a:p>
          <a:p>
            <a:pPr>
              <a:buFont typeface="Wingdings" panose="05000000000000000000" pitchFamily="2" charset="2"/>
              <a:buChar char="Ø"/>
            </a:pPr>
            <a:r>
              <a:rPr lang="en-US" dirty="0">
                <a:solidFill>
                  <a:srgbClr val="45505D"/>
                </a:solidFill>
              </a:rPr>
              <a:t>The specimen is taken from the </a:t>
            </a:r>
            <a:r>
              <a:rPr lang="en-US" b="1" dirty="0">
                <a:solidFill>
                  <a:srgbClr val="45505D"/>
                </a:solidFill>
              </a:rPr>
              <a:t>Transformational zone </a:t>
            </a:r>
            <a:r>
              <a:rPr lang="en-US" dirty="0">
                <a:solidFill>
                  <a:srgbClr val="45505D"/>
                </a:solidFill>
              </a:rPr>
              <a:t>of the cervix (The area between the old and new </a:t>
            </a:r>
            <a:r>
              <a:rPr lang="en-US" b="1" dirty="0">
                <a:solidFill>
                  <a:srgbClr val="45505D"/>
                </a:solidFill>
              </a:rPr>
              <a:t>squamo-columnar junction</a:t>
            </a:r>
            <a:r>
              <a:rPr lang="en-US" dirty="0">
                <a:solidFill>
                  <a:srgbClr val="45505D"/>
                </a:solidFill>
              </a:rPr>
              <a:t>). </a:t>
            </a:r>
          </a:p>
          <a:p>
            <a:pPr>
              <a:buFont typeface="Wingdings" panose="05000000000000000000" pitchFamily="2" charset="2"/>
              <a:buChar char="Ø"/>
            </a:pPr>
            <a:r>
              <a:rPr lang="en-US" dirty="0">
                <a:solidFill>
                  <a:srgbClr val="45505D"/>
                </a:solidFill>
              </a:rPr>
              <a:t>This area has high mitotic activity and thus the cells don’t get mature enough , </a:t>
            </a:r>
            <a:r>
              <a:rPr lang="en-US" u="sng" dirty="0">
                <a:solidFill>
                  <a:srgbClr val="45505D"/>
                </a:solidFill>
              </a:rPr>
              <a:t>so its liable for infection and transformation to cancer.</a:t>
            </a:r>
          </a:p>
        </p:txBody>
      </p:sp>
    </p:spTree>
    <p:extLst>
      <p:ext uri="{BB962C8B-B14F-4D97-AF65-F5344CB8AC3E}">
        <p14:creationId xmlns:p14="http://schemas.microsoft.com/office/powerpoint/2010/main" val="10862361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2D78BB-C66E-55B5-D075-92FA79E08B09}"/>
              </a:ext>
            </a:extLst>
          </p:cNvPr>
          <p:cNvSpPr>
            <a:spLocks noGrp="1"/>
          </p:cNvSpPr>
          <p:nvPr>
            <p:ph type="title"/>
          </p:nvPr>
        </p:nvSpPr>
        <p:spPr/>
        <p:txBody>
          <a:bodyPr>
            <a:normAutofit/>
          </a:bodyPr>
          <a:lstStyle/>
          <a:p>
            <a:pPr algn="ctr"/>
            <a:r>
              <a:rPr lang="en-US" b="1" dirty="0"/>
              <a:t>Techniques for Obtaining Specimens</a:t>
            </a:r>
          </a:p>
        </p:txBody>
      </p:sp>
      <p:sp>
        <p:nvSpPr>
          <p:cNvPr id="5" name="Content Placeholder 2">
            <a:extLst>
              <a:ext uri="{FF2B5EF4-FFF2-40B4-BE49-F238E27FC236}">
                <a16:creationId xmlns:a16="http://schemas.microsoft.com/office/drawing/2014/main" id="{680F42D9-AFDE-C6E8-EC34-9613696A6821}"/>
              </a:ext>
            </a:extLst>
          </p:cNvPr>
          <p:cNvSpPr>
            <a:spLocks noGrp="1"/>
          </p:cNvSpPr>
          <p:nvPr>
            <p:ph idx="1"/>
          </p:nvPr>
        </p:nvSpPr>
        <p:spPr>
          <a:xfrm>
            <a:off x="507690" y="1305026"/>
            <a:ext cx="10839680" cy="5552974"/>
          </a:xfrm>
        </p:spPr>
        <p:txBody>
          <a:bodyPr>
            <a:noAutofit/>
          </a:bodyPr>
          <a:lstStyle/>
          <a:p>
            <a:pPr>
              <a:buFont typeface="Wingdings" panose="05000000000000000000" pitchFamily="2" charset="2"/>
              <a:buChar char="v"/>
            </a:pPr>
            <a:r>
              <a:rPr lang="en-US" b="1" dirty="0">
                <a:solidFill>
                  <a:srgbClr val="45505D"/>
                </a:solidFill>
              </a:rPr>
              <a:t> How to obtain a sample ?</a:t>
            </a:r>
          </a:p>
          <a:p>
            <a:pPr lvl="1"/>
            <a:r>
              <a:rPr lang="en-US" dirty="0">
                <a:solidFill>
                  <a:srgbClr val="45505D"/>
                </a:solidFill>
              </a:rPr>
              <a:t> Cell samples for cervical cytology and HPV testing are obtained during the speculum examination.</a:t>
            </a:r>
          </a:p>
          <a:p>
            <a:pPr lvl="1"/>
            <a:r>
              <a:rPr lang="en-US" dirty="0">
                <a:solidFill>
                  <a:srgbClr val="45505D"/>
                </a:solidFill>
              </a:rPr>
              <a:t> The same specimen can be used for both tests or separate specimens can be obtained. </a:t>
            </a:r>
          </a:p>
          <a:p>
            <a:pPr>
              <a:buFont typeface="Wingdings" panose="05000000000000000000" pitchFamily="2" charset="2"/>
              <a:buChar char="v"/>
            </a:pPr>
            <a:r>
              <a:rPr lang="en-US" b="1" dirty="0">
                <a:solidFill>
                  <a:srgbClr val="45505D"/>
                </a:solidFill>
              </a:rPr>
              <a:t>Collection device : </a:t>
            </a:r>
          </a:p>
          <a:p>
            <a:pPr marL="0" indent="0">
              <a:buNone/>
            </a:pPr>
            <a:r>
              <a:rPr lang="en-US" sz="2400" dirty="0">
                <a:solidFill>
                  <a:srgbClr val="45505D"/>
                </a:solidFill>
              </a:rPr>
              <a:t>Several collection devices are available for cervical cytology sampling :</a:t>
            </a:r>
          </a:p>
          <a:p>
            <a:pPr marL="914400" lvl="1" indent="-457200">
              <a:buFont typeface="+mj-lt"/>
              <a:buAutoNum type="arabicPeriod"/>
            </a:pPr>
            <a:r>
              <a:rPr lang="en-US" b="1" dirty="0">
                <a:solidFill>
                  <a:srgbClr val="45505D"/>
                </a:solidFill>
              </a:rPr>
              <a:t>Ayre Spatula.</a:t>
            </a:r>
          </a:p>
          <a:p>
            <a:pPr marL="914400" lvl="1" indent="-457200">
              <a:buFont typeface="+mj-lt"/>
              <a:buAutoNum type="arabicPeriod"/>
            </a:pPr>
            <a:r>
              <a:rPr lang="en-US" b="1" dirty="0">
                <a:solidFill>
                  <a:srgbClr val="45505D"/>
                </a:solidFill>
              </a:rPr>
              <a:t>Endocervical brush.</a:t>
            </a:r>
          </a:p>
          <a:p>
            <a:pPr marL="0" indent="0">
              <a:buNone/>
            </a:pPr>
            <a:r>
              <a:rPr lang="en-US" sz="2400" dirty="0">
                <a:solidFill>
                  <a:srgbClr val="45505D"/>
                </a:solidFill>
              </a:rPr>
              <a:t>* Cotton tipped swabs should be avoided because they collect </a:t>
            </a:r>
            <a:r>
              <a:rPr lang="en-US" sz="2400" b="1" dirty="0">
                <a:solidFill>
                  <a:srgbClr val="45505D"/>
                </a:solidFill>
              </a:rPr>
              <a:t>fewer</a:t>
            </a:r>
            <a:r>
              <a:rPr lang="en-US" sz="2400" dirty="0">
                <a:solidFill>
                  <a:srgbClr val="45505D"/>
                </a:solidFill>
              </a:rPr>
              <a:t> endocervical cells and do not detect CIN as well as other </a:t>
            </a:r>
            <a:r>
              <a:rPr lang="en-US" dirty="0">
                <a:solidFill>
                  <a:srgbClr val="45505D"/>
                </a:solidFill>
              </a:rPr>
              <a:t>devices. </a:t>
            </a:r>
          </a:p>
          <a:p>
            <a:endParaRPr lang="en-US" dirty="0">
              <a:solidFill>
                <a:srgbClr val="45505D"/>
              </a:solidFill>
            </a:endParaRPr>
          </a:p>
          <a:p>
            <a:pPr>
              <a:buFont typeface="Wingdings" panose="05000000000000000000" pitchFamily="2" charset="2"/>
              <a:buChar char="v"/>
            </a:pPr>
            <a:endParaRPr lang="en-US" dirty="0">
              <a:solidFill>
                <a:srgbClr val="45505D"/>
              </a:solidFill>
            </a:endParaRPr>
          </a:p>
          <a:p>
            <a:endParaRPr lang="en-US" dirty="0">
              <a:solidFill>
                <a:srgbClr val="45505D"/>
              </a:solidFill>
            </a:endParaRPr>
          </a:p>
        </p:txBody>
      </p:sp>
    </p:spTree>
    <p:extLst>
      <p:ext uri="{BB962C8B-B14F-4D97-AF65-F5344CB8AC3E}">
        <p14:creationId xmlns:p14="http://schemas.microsoft.com/office/powerpoint/2010/main" val="4868723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30A8-F09A-5EAC-093C-691035613F1F}"/>
              </a:ext>
            </a:extLst>
          </p:cNvPr>
          <p:cNvSpPr>
            <a:spLocks noGrp="1"/>
          </p:cNvSpPr>
          <p:nvPr>
            <p:ph type="title"/>
          </p:nvPr>
        </p:nvSpPr>
        <p:spPr/>
        <p:txBody>
          <a:bodyPr/>
          <a:lstStyle/>
          <a:p>
            <a:r>
              <a:rPr lang="x-none" dirty="0"/>
              <a:t>Collection Device</a:t>
            </a:r>
          </a:p>
        </p:txBody>
      </p:sp>
      <p:pic>
        <p:nvPicPr>
          <p:cNvPr id="4" name="Content Placeholder 3">
            <a:extLst>
              <a:ext uri="{FF2B5EF4-FFF2-40B4-BE49-F238E27FC236}">
                <a16:creationId xmlns:a16="http://schemas.microsoft.com/office/drawing/2014/main" id="{F0FA3B4C-F8AD-6779-BC4A-4128245F82F7}"/>
              </a:ext>
            </a:extLst>
          </p:cNvPr>
          <p:cNvPicPr>
            <a:picLocks noChangeAspect="1"/>
          </p:cNvPicPr>
          <p:nvPr/>
        </p:nvPicPr>
        <p:blipFill>
          <a:blip r:embed="rId2">
            <a:extLst>
              <a:ext uri="{28A0092B-C50C-407E-A947-70E740481C1C}">
                <a14:useLocalDpi xmlns:a14="http://schemas.microsoft.com/office/drawing/2010/main" val="0"/>
              </a:ext>
            </a:extLst>
          </a:blip>
          <a:srcRect b="925"/>
          <a:stretch>
            <a:fillRect/>
          </a:stretch>
        </p:blipFill>
        <p:spPr>
          <a:xfrm>
            <a:off x="7172899" y="1267567"/>
            <a:ext cx="4652010" cy="5122437"/>
          </a:xfrm>
          <a:prstGeom prst="rect">
            <a:avLst/>
          </a:prstGeom>
        </p:spPr>
      </p:pic>
      <p:sp>
        <p:nvSpPr>
          <p:cNvPr id="5" name="Rectangle 4">
            <a:extLst>
              <a:ext uri="{FF2B5EF4-FFF2-40B4-BE49-F238E27FC236}">
                <a16:creationId xmlns:a16="http://schemas.microsoft.com/office/drawing/2014/main" id="{395BFC15-293F-81F0-A349-DF4FF5C61041}"/>
              </a:ext>
            </a:extLst>
          </p:cNvPr>
          <p:cNvSpPr/>
          <p:nvPr/>
        </p:nvSpPr>
        <p:spPr>
          <a:xfrm>
            <a:off x="739049" y="1069261"/>
            <a:ext cx="6621137" cy="7386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v"/>
            </a:pPr>
            <a:r>
              <a:rPr lang="en-US" sz="2400" b="1" dirty="0">
                <a:solidFill>
                  <a:srgbClr val="45505D"/>
                </a:solidFill>
              </a:rPr>
              <a:t>Ayre spatula </a:t>
            </a:r>
            <a:r>
              <a:rPr lang="en-US" sz="2400" dirty="0">
                <a:solidFill>
                  <a:srgbClr val="45505D"/>
                </a:solidFill>
              </a:rPr>
              <a:t>: </a:t>
            </a:r>
            <a:r>
              <a:rPr lang="en-US" sz="2000" dirty="0">
                <a:solidFill>
                  <a:srgbClr val="45505D"/>
                </a:solidFill>
              </a:rPr>
              <a:t>Its end has 2 heads :</a:t>
            </a:r>
          </a:p>
          <a:p>
            <a:pPr marL="914400" lvl="1" indent="-457200">
              <a:buFont typeface="Courier New" panose="02070309020205020404" pitchFamily="49" charset="0"/>
              <a:buChar char="o"/>
            </a:pPr>
            <a:r>
              <a:rPr lang="en-US" sz="2000" dirty="0">
                <a:solidFill>
                  <a:srgbClr val="45505D"/>
                </a:solidFill>
              </a:rPr>
              <a:t>Long head : introduced in the cervical canal.</a:t>
            </a:r>
          </a:p>
          <a:p>
            <a:pPr marL="914400" lvl="1" indent="-457200">
              <a:buFont typeface="Courier New" panose="02070309020205020404" pitchFamily="49" charset="0"/>
              <a:buChar char="o"/>
            </a:pPr>
            <a:r>
              <a:rPr lang="en-US" sz="2000" dirty="0">
                <a:solidFill>
                  <a:srgbClr val="45505D"/>
                </a:solidFill>
              </a:rPr>
              <a:t>Short head : outside the canal.</a:t>
            </a:r>
          </a:p>
          <a:p>
            <a:pPr marL="914400" lvl="1" indent="-457200">
              <a:buFont typeface="Courier New" panose="02070309020205020404" pitchFamily="49" charset="0"/>
              <a:buChar char="o"/>
            </a:pPr>
            <a:r>
              <a:rPr lang="en-US" sz="2000" dirty="0">
                <a:solidFill>
                  <a:srgbClr val="45505D"/>
                </a:solidFill>
              </a:rPr>
              <a:t>Should be rotated 360°.</a:t>
            </a:r>
          </a:p>
          <a:p>
            <a:endParaRPr lang="en-US" sz="2400" dirty="0">
              <a:solidFill>
                <a:srgbClr val="45505D"/>
              </a:solidFill>
            </a:endParaRPr>
          </a:p>
          <a:p>
            <a:pPr marL="285750" indent="-285750">
              <a:buFont typeface="Wingdings" panose="05000000000000000000" pitchFamily="2" charset="2"/>
              <a:buChar char="v"/>
            </a:pPr>
            <a:r>
              <a:rPr lang="en-US" sz="2400" b="1" dirty="0">
                <a:solidFill>
                  <a:srgbClr val="45505D"/>
                </a:solidFill>
              </a:rPr>
              <a:t>Endocervical brush : </a:t>
            </a:r>
          </a:p>
          <a:p>
            <a:pPr marL="914400" lvl="1" indent="-457200">
              <a:buFont typeface="Courier New" panose="02070309020205020404" pitchFamily="49" charset="0"/>
              <a:buChar char="o"/>
            </a:pPr>
            <a:r>
              <a:rPr lang="en-US" sz="2000" dirty="0">
                <a:solidFill>
                  <a:srgbClr val="45505D"/>
                </a:solidFill>
              </a:rPr>
              <a:t>The brush is introduced inside the cervical canal and rotated 360°.</a:t>
            </a:r>
          </a:p>
          <a:p>
            <a:pPr marL="914400" lvl="1" indent="-457200">
              <a:buFont typeface="Courier New" panose="02070309020205020404" pitchFamily="49" charset="0"/>
              <a:buChar char="o"/>
            </a:pPr>
            <a:r>
              <a:rPr lang="en-US" sz="2000" dirty="0">
                <a:solidFill>
                  <a:srgbClr val="45505D"/>
                </a:solidFill>
              </a:rPr>
              <a:t>In menopause : the squamocolumnar junction is located deeply inside so the Endocervical brush is better in this case for obtaining cytology.</a:t>
            </a:r>
          </a:p>
          <a:p>
            <a:endParaRPr lang="en-US" sz="2400" dirty="0">
              <a:solidFill>
                <a:srgbClr val="45505D"/>
              </a:solidFill>
            </a:endParaRPr>
          </a:p>
        </p:txBody>
      </p:sp>
      <p:sp>
        <p:nvSpPr>
          <p:cNvPr id="6" name="Content Placeholder 2">
            <a:extLst>
              <a:ext uri="{FF2B5EF4-FFF2-40B4-BE49-F238E27FC236}">
                <a16:creationId xmlns:a16="http://schemas.microsoft.com/office/drawing/2014/main" id="{6384B758-A6A0-6C7D-42B9-72B9B9F636A0}"/>
              </a:ext>
            </a:extLst>
          </p:cNvPr>
          <p:cNvSpPr>
            <a:spLocks noGrp="1"/>
          </p:cNvSpPr>
          <p:nvPr>
            <p:ph idx="1"/>
          </p:nvPr>
        </p:nvSpPr>
        <p:spPr>
          <a:xfrm>
            <a:off x="739049" y="4794084"/>
            <a:ext cx="6433850" cy="3775287"/>
          </a:xfrm>
        </p:spPr>
        <p:txBody>
          <a:bodyPr>
            <a:normAutofit/>
          </a:bodyPr>
          <a:lstStyle/>
          <a:p>
            <a:pPr>
              <a:buFont typeface="Wingdings" panose="05000000000000000000" pitchFamily="2" charset="2"/>
              <a:buChar char="v"/>
            </a:pPr>
            <a:r>
              <a:rPr lang="en-US" sz="2400" b="1" dirty="0">
                <a:solidFill>
                  <a:srgbClr val="45505D"/>
                </a:solidFill>
              </a:rPr>
              <a:t> Specimens </a:t>
            </a:r>
            <a:r>
              <a:rPr lang="en-US" sz="2400" dirty="0">
                <a:solidFill>
                  <a:srgbClr val="45505D"/>
                </a:solidFill>
              </a:rPr>
              <a:t>for cytology , There are two methods for preparing a specimen for cervical cytology :</a:t>
            </a:r>
          </a:p>
          <a:p>
            <a:pPr marL="914400" lvl="1" indent="-457200">
              <a:buFont typeface="+mj-lt"/>
              <a:buAutoNum type="arabicPeriod"/>
            </a:pPr>
            <a:r>
              <a:rPr lang="en-US" sz="2000" dirty="0">
                <a:solidFill>
                  <a:srgbClr val="45505D"/>
                </a:solidFill>
              </a:rPr>
              <a:t>The conventional Pap smear.</a:t>
            </a:r>
          </a:p>
          <a:p>
            <a:pPr marL="914400" lvl="1" indent="-457200">
              <a:buFont typeface="+mj-lt"/>
              <a:buAutoNum type="arabicPeriod"/>
            </a:pPr>
            <a:r>
              <a:rPr lang="en-US" sz="2000" dirty="0">
                <a:solidFill>
                  <a:srgbClr val="45505D"/>
                </a:solidFill>
              </a:rPr>
              <a:t>The liquid-based, thin layer preparation (ThinPrep®, SurePath™). </a:t>
            </a:r>
          </a:p>
          <a:p>
            <a:endParaRPr lang="en-US" sz="2000" dirty="0">
              <a:solidFill>
                <a:srgbClr val="45505D"/>
              </a:solidFill>
            </a:endParaRPr>
          </a:p>
          <a:p>
            <a:endParaRPr lang="en-US" sz="2400" dirty="0">
              <a:solidFill>
                <a:srgbClr val="45505D"/>
              </a:solidFill>
            </a:endParaRPr>
          </a:p>
        </p:txBody>
      </p:sp>
    </p:spTree>
    <p:extLst>
      <p:ext uri="{BB962C8B-B14F-4D97-AF65-F5344CB8AC3E}">
        <p14:creationId xmlns:p14="http://schemas.microsoft.com/office/powerpoint/2010/main" val="37448573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A5C1-B865-5C1E-8259-18161617224A}"/>
              </a:ext>
            </a:extLst>
          </p:cNvPr>
          <p:cNvSpPr>
            <a:spLocks noGrp="1"/>
          </p:cNvSpPr>
          <p:nvPr>
            <p:ph type="title"/>
          </p:nvPr>
        </p:nvSpPr>
        <p:spPr/>
        <p:txBody>
          <a:bodyPr/>
          <a:lstStyle/>
          <a:p>
            <a:r>
              <a:rPr lang="x-none" dirty="0"/>
              <a:t>Conventional Pap Smear</a:t>
            </a:r>
          </a:p>
        </p:txBody>
      </p:sp>
      <p:pic>
        <p:nvPicPr>
          <p:cNvPr id="4" name="Content Placeholder 3">
            <a:extLst>
              <a:ext uri="{FF2B5EF4-FFF2-40B4-BE49-F238E27FC236}">
                <a16:creationId xmlns:a16="http://schemas.microsoft.com/office/drawing/2014/main" id="{AC6C72B9-63EB-BB6F-E245-973B026C1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371" y="1288782"/>
            <a:ext cx="3469395" cy="5204093"/>
          </a:xfrm>
          <a:prstGeom prst="rect">
            <a:avLst/>
          </a:prstGeom>
        </p:spPr>
      </p:pic>
      <p:sp>
        <p:nvSpPr>
          <p:cNvPr id="6" name="TextBox 5">
            <a:extLst>
              <a:ext uri="{FF2B5EF4-FFF2-40B4-BE49-F238E27FC236}">
                <a16:creationId xmlns:a16="http://schemas.microsoft.com/office/drawing/2014/main" id="{55C728C8-F6D4-C953-0812-2E880DB76A1F}"/>
              </a:ext>
            </a:extLst>
          </p:cNvPr>
          <p:cNvSpPr txBox="1"/>
          <p:nvPr/>
        </p:nvSpPr>
        <p:spPr>
          <a:xfrm>
            <a:off x="657342" y="1610517"/>
            <a:ext cx="6569723" cy="3785652"/>
          </a:xfrm>
          <a:prstGeom prst="rect">
            <a:avLst/>
          </a:prstGeom>
          <a:noFill/>
        </p:spPr>
        <p:txBody>
          <a:bodyPr wrap="square">
            <a:spAutoFit/>
          </a:bodyPr>
          <a:lstStyle/>
          <a:p>
            <a:pPr marL="342900" indent="-342900">
              <a:buFont typeface="Wingdings" pitchFamily="2" charset="2"/>
              <a:buChar char="v"/>
            </a:pPr>
            <a:r>
              <a:rPr lang="en-US" sz="2400" dirty="0">
                <a:solidFill>
                  <a:srgbClr val="45505D"/>
                </a:solidFill>
              </a:rPr>
              <a:t>The ectocervical spatula is smeared and the endocervical brush is rolled uniformly onto a single slide promptly after obtaining the specimens. The slide is then rapidly fixed to avoid air-drying; the usual fixatives are either ethyl ether plus 95% ethyl alcohol or 95% ethyl alcohol alone. If spray fixatives are used, the spray should be held at least 10 inches away from the slide to prevent disruption of cells by the propellant. </a:t>
            </a:r>
          </a:p>
        </p:txBody>
      </p:sp>
    </p:spTree>
    <p:extLst>
      <p:ext uri="{BB962C8B-B14F-4D97-AF65-F5344CB8AC3E}">
        <p14:creationId xmlns:p14="http://schemas.microsoft.com/office/powerpoint/2010/main" val="32876525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7F43-0009-6A14-F120-2C99F0112603}"/>
              </a:ext>
            </a:extLst>
          </p:cNvPr>
          <p:cNvSpPr>
            <a:spLocks noGrp="1"/>
          </p:cNvSpPr>
          <p:nvPr>
            <p:ph type="title"/>
          </p:nvPr>
        </p:nvSpPr>
        <p:spPr/>
        <p:txBody>
          <a:bodyPr/>
          <a:lstStyle/>
          <a:p>
            <a:r>
              <a:rPr lang="x-none" dirty="0"/>
              <a:t>Liquid Based Cytology</a:t>
            </a:r>
          </a:p>
        </p:txBody>
      </p:sp>
      <p:pic>
        <p:nvPicPr>
          <p:cNvPr id="4" name="Content Placeholder 3">
            <a:extLst>
              <a:ext uri="{FF2B5EF4-FFF2-40B4-BE49-F238E27FC236}">
                <a16:creationId xmlns:a16="http://schemas.microsoft.com/office/drawing/2014/main" id="{06FB206E-59BA-2C8D-33A0-04551F067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4180" y="1254356"/>
            <a:ext cx="3492346" cy="5238519"/>
          </a:xfrm>
          <a:prstGeom prst="rect">
            <a:avLst/>
          </a:prstGeom>
        </p:spPr>
      </p:pic>
      <p:sp>
        <p:nvSpPr>
          <p:cNvPr id="6" name="TextBox 5">
            <a:extLst>
              <a:ext uri="{FF2B5EF4-FFF2-40B4-BE49-F238E27FC236}">
                <a16:creationId xmlns:a16="http://schemas.microsoft.com/office/drawing/2014/main" id="{D7A2BEFC-F8A2-48C8-D9FC-812967DAD28A}"/>
              </a:ext>
            </a:extLst>
          </p:cNvPr>
          <p:cNvSpPr txBox="1"/>
          <p:nvPr/>
        </p:nvSpPr>
        <p:spPr>
          <a:xfrm>
            <a:off x="745474" y="1561363"/>
            <a:ext cx="6261254" cy="2677656"/>
          </a:xfrm>
          <a:prstGeom prst="rect">
            <a:avLst/>
          </a:prstGeom>
          <a:noFill/>
        </p:spPr>
        <p:txBody>
          <a:bodyPr wrap="square">
            <a:spAutoFit/>
          </a:bodyPr>
          <a:lstStyle/>
          <a:p>
            <a:pPr marL="342900" indent="-342900">
              <a:buFont typeface="Wingdings" pitchFamily="2" charset="2"/>
              <a:buChar char="v"/>
            </a:pPr>
            <a:r>
              <a:rPr lang="en-US" sz="2400" dirty="0">
                <a:solidFill>
                  <a:srgbClr val="45505D"/>
                </a:solidFill>
              </a:rPr>
              <a:t>The collecting device is placed into a liquid fixative solution and vigorously swirled or rotated ten times in the solution (Centrifugation). When the liquid is processed by the cytology laboratory, loose cells are trapped onto a filter and then plated in a monolayer onto a glass slide.</a:t>
            </a:r>
          </a:p>
        </p:txBody>
      </p:sp>
    </p:spTree>
    <p:extLst>
      <p:ext uri="{BB962C8B-B14F-4D97-AF65-F5344CB8AC3E}">
        <p14:creationId xmlns:p14="http://schemas.microsoft.com/office/powerpoint/2010/main" val="788157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9D7D-D77A-44B5-FB32-768D2A4990D8}"/>
              </a:ext>
            </a:extLst>
          </p:cNvPr>
          <p:cNvSpPr>
            <a:spLocks noGrp="1"/>
          </p:cNvSpPr>
          <p:nvPr>
            <p:ph type="title"/>
          </p:nvPr>
        </p:nvSpPr>
        <p:spPr/>
        <p:txBody>
          <a:bodyPr/>
          <a:lstStyle/>
          <a:p>
            <a:r>
              <a:rPr lang="x-none" dirty="0"/>
              <a:t>Colposcopy</a:t>
            </a:r>
          </a:p>
        </p:txBody>
      </p:sp>
      <p:pic>
        <p:nvPicPr>
          <p:cNvPr id="4" name="Content Placeholder 5">
            <a:extLst>
              <a:ext uri="{FF2B5EF4-FFF2-40B4-BE49-F238E27FC236}">
                <a16:creationId xmlns:a16="http://schemas.microsoft.com/office/drawing/2014/main" id="{15688C08-6A4E-51D2-FE04-1319C6455C1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146" r="34555"/>
          <a:stretch>
            <a:fillRect/>
          </a:stretch>
        </p:blipFill>
        <p:spPr>
          <a:xfrm>
            <a:off x="7544841" y="1387991"/>
            <a:ext cx="3593211" cy="4617378"/>
          </a:xfrm>
          <a:prstGeom prst="rect">
            <a:avLst/>
          </a:prstGeom>
        </p:spPr>
      </p:pic>
      <p:sp>
        <p:nvSpPr>
          <p:cNvPr id="5" name="Content Placeholder 2">
            <a:extLst>
              <a:ext uri="{FF2B5EF4-FFF2-40B4-BE49-F238E27FC236}">
                <a16:creationId xmlns:a16="http://schemas.microsoft.com/office/drawing/2014/main" id="{B141C19D-E34C-BAF1-A4B7-68CF658039A7}"/>
              </a:ext>
            </a:extLst>
          </p:cNvPr>
          <p:cNvSpPr txBox="1">
            <a:spLocks/>
          </p:cNvSpPr>
          <p:nvPr/>
        </p:nvSpPr>
        <p:spPr>
          <a:xfrm>
            <a:off x="683046" y="1387991"/>
            <a:ext cx="6544019" cy="6202362"/>
          </a:xfrm>
          <a:prstGeom prst="rect">
            <a:avLst/>
          </a:prstGeom>
        </p:spPr>
        <p:txBody>
          <a:bodyPr>
            <a:no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5505D"/>
                </a:solidFill>
              </a:rPr>
              <a:t> Colposcopy is a diagnostic procedure in which a colposcope (a dissecting microscope with various magnification lenses) is used to provide an illuminated, magnified view of the cervix, vagina, and vulva. </a:t>
            </a:r>
          </a:p>
          <a:p>
            <a:r>
              <a:rPr lang="en-US" sz="2400" dirty="0">
                <a:solidFill>
                  <a:srgbClr val="45505D"/>
                </a:solidFill>
              </a:rPr>
              <a:t> Colposcopic evaluation of the cervix and vagina is based on the finding that malignant and premalignant epithelium have specific macroscopic characteristics relating to contour, color, and vascular pattern that are recognizable by colposcopy. </a:t>
            </a:r>
          </a:p>
          <a:p>
            <a:r>
              <a:rPr lang="en-US" sz="2400" dirty="0">
                <a:solidFill>
                  <a:srgbClr val="45505D"/>
                </a:solidFill>
              </a:rPr>
              <a:t> The </a:t>
            </a:r>
            <a:r>
              <a:rPr lang="en-US" sz="2400" b="1" dirty="0">
                <a:solidFill>
                  <a:srgbClr val="45505D"/>
                </a:solidFill>
              </a:rPr>
              <a:t>primary goal of colposcopy </a:t>
            </a:r>
            <a:r>
              <a:rPr lang="en-US" sz="2400" dirty="0">
                <a:solidFill>
                  <a:srgbClr val="45505D"/>
                </a:solidFill>
              </a:rPr>
              <a:t>is to identify precancerous and cancerous lesions by taking biopsies , so that they may be treated early.</a:t>
            </a:r>
          </a:p>
        </p:txBody>
      </p:sp>
    </p:spTree>
    <p:extLst>
      <p:ext uri="{BB962C8B-B14F-4D97-AF65-F5344CB8AC3E}">
        <p14:creationId xmlns:p14="http://schemas.microsoft.com/office/powerpoint/2010/main" val="29595257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9FD0-18EC-477E-FC32-29AF91C9314B}"/>
              </a:ext>
            </a:extLst>
          </p:cNvPr>
          <p:cNvSpPr>
            <a:spLocks noGrp="1"/>
          </p:cNvSpPr>
          <p:nvPr>
            <p:ph type="title"/>
          </p:nvPr>
        </p:nvSpPr>
        <p:spPr/>
        <p:txBody>
          <a:bodyPr/>
          <a:lstStyle/>
          <a:p>
            <a:r>
              <a:rPr lang="x-none" dirty="0"/>
              <a:t>Indications of Colposcopy</a:t>
            </a:r>
          </a:p>
        </p:txBody>
      </p:sp>
      <p:sp>
        <p:nvSpPr>
          <p:cNvPr id="4" name="Content Placeholder 2">
            <a:extLst>
              <a:ext uri="{FF2B5EF4-FFF2-40B4-BE49-F238E27FC236}">
                <a16:creationId xmlns:a16="http://schemas.microsoft.com/office/drawing/2014/main" id="{13A18F97-F566-9381-C65A-3752794CF977}"/>
              </a:ext>
            </a:extLst>
          </p:cNvPr>
          <p:cNvSpPr>
            <a:spLocks noGrp="1"/>
          </p:cNvSpPr>
          <p:nvPr>
            <p:ph idx="1"/>
          </p:nvPr>
        </p:nvSpPr>
        <p:spPr>
          <a:xfrm>
            <a:off x="407318" y="1061063"/>
            <a:ext cx="11622757" cy="6054241"/>
          </a:xfrm>
        </p:spPr>
        <p:txBody>
          <a:bodyPr>
            <a:noAutofit/>
          </a:bodyPr>
          <a:lstStyle/>
          <a:p>
            <a:r>
              <a:rPr lang="en-US" sz="2000" b="1" dirty="0">
                <a:solidFill>
                  <a:srgbClr val="45505D"/>
                </a:solidFill>
              </a:rPr>
              <a:t> Specific cytological abnormalities </a:t>
            </a:r>
            <a:r>
              <a:rPr lang="en-US" sz="2000" dirty="0">
                <a:solidFill>
                  <a:srgbClr val="45505D"/>
                </a:solidFill>
              </a:rPr>
              <a:t>(Any abnormal cytology) : </a:t>
            </a:r>
          </a:p>
          <a:p>
            <a:pPr marL="914400" lvl="1" indent="-457200">
              <a:buFont typeface="+mj-lt"/>
              <a:buAutoNum type="arabicPeriod"/>
            </a:pPr>
            <a:r>
              <a:rPr lang="en-US" sz="1800" dirty="0">
                <a:solidFill>
                  <a:srgbClr val="45505D"/>
                </a:solidFill>
              </a:rPr>
              <a:t>Persistent atypical cells of undetermined significance (ASC-US) or ASC-US with positive high-risk human papillomavirus (HPV) subtypes.</a:t>
            </a:r>
          </a:p>
          <a:p>
            <a:pPr marL="914400" lvl="1" indent="-457200">
              <a:buFont typeface="+mj-lt"/>
              <a:buAutoNum type="arabicPeriod"/>
            </a:pPr>
            <a:r>
              <a:rPr lang="en-US" sz="1800" dirty="0">
                <a:solidFill>
                  <a:srgbClr val="45505D"/>
                </a:solidFill>
              </a:rPr>
              <a:t>ASC suggestive of high-grade lesion (ASC-H). </a:t>
            </a:r>
          </a:p>
          <a:p>
            <a:pPr marL="914400" lvl="1" indent="-457200">
              <a:buFont typeface="+mj-lt"/>
              <a:buAutoNum type="arabicPeriod"/>
            </a:pPr>
            <a:r>
              <a:rPr lang="en-US" sz="1800" dirty="0">
                <a:solidFill>
                  <a:srgbClr val="45505D"/>
                </a:solidFill>
              </a:rPr>
              <a:t>Atypical glandular cells (AGC).</a:t>
            </a:r>
          </a:p>
          <a:p>
            <a:pPr marL="914400" lvl="1" indent="-457200">
              <a:buFont typeface="+mj-lt"/>
              <a:buAutoNum type="arabicPeriod"/>
            </a:pPr>
            <a:r>
              <a:rPr lang="en-US" sz="1800" dirty="0">
                <a:solidFill>
                  <a:srgbClr val="45505D"/>
                </a:solidFill>
              </a:rPr>
              <a:t>Low-grade squamous intraepithelial lesions (LSIL). </a:t>
            </a:r>
          </a:p>
          <a:p>
            <a:pPr marL="914400" lvl="1" indent="-457200">
              <a:buFont typeface="+mj-lt"/>
              <a:buAutoNum type="arabicPeriod"/>
            </a:pPr>
            <a:r>
              <a:rPr lang="en-US" sz="1800" dirty="0">
                <a:solidFill>
                  <a:srgbClr val="45505D"/>
                </a:solidFill>
              </a:rPr>
              <a:t>High-grade squamous intraepithelial lesion (HSIL). </a:t>
            </a:r>
          </a:p>
          <a:p>
            <a:pPr marL="914400" lvl="1" indent="-457200">
              <a:buFont typeface="+mj-lt"/>
              <a:buAutoNum type="arabicPeriod"/>
            </a:pPr>
            <a:r>
              <a:rPr lang="en-US" sz="1800" dirty="0">
                <a:solidFill>
                  <a:srgbClr val="45505D"/>
                </a:solidFill>
              </a:rPr>
              <a:t>Suspicious for invasive cancer.</a:t>
            </a:r>
          </a:p>
          <a:p>
            <a:pPr marL="914400" lvl="1" indent="-457200">
              <a:buFont typeface="+mj-lt"/>
              <a:buAutoNum type="arabicPeriod"/>
            </a:pPr>
            <a:r>
              <a:rPr lang="en-US" sz="1800" dirty="0">
                <a:solidFill>
                  <a:srgbClr val="45505D"/>
                </a:solidFill>
              </a:rPr>
              <a:t>Malignant cells present. </a:t>
            </a:r>
          </a:p>
          <a:p>
            <a:r>
              <a:rPr lang="en-US" sz="2000" spc="30" dirty="0">
                <a:solidFill>
                  <a:srgbClr val="45505D"/>
                </a:solidFill>
              </a:rPr>
              <a:t> Evaluation of patients with </a:t>
            </a:r>
            <a:r>
              <a:rPr lang="en-US" sz="2000" b="1" spc="30" dirty="0">
                <a:solidFill>
                  <a:srgbClr val="45505D"/>
                </a:solidFill>
              </a:rPr>
              <a:t>persistent</a:t>
            </a:r>
            <a:r>
              <a:rPr lang="en-US" sz="2000" spc="30" dirty="0">
                <a:solidFill>
                  <a:srgbClr val="45505D"/>
                </a:solidFill>
              </a:rPr>
              <a:t> (two consecutive years) </a:t>
            </a:r>
            <a:r>
              <a:rPr lang="en-US" sz="2000" b="1" spc="30" dirty="0">
                <a:solidFill>
                  <a:srgbClr val="45505D"/>
                </a:solidFill>
              </a:rPr>
              <a:t>positive testing for high-risk human papilloma virus and normal cytology. </a:t>
            </a:r>
          </a:p>
          <a:p>
            <a:r>
              <a:rPr lang="en-US" sz="2000" spc="30" dirty="0">
                <a:solidFill>
                  <a:srgbClr val="45505D"/>
                </a:solidFill>
              </a:rPr>
              <a:t> Assessment of </a:t>
            </a:r>
            <a:r>
              <a:rPr lang="en-US" sz="2000" b="1" spc="30" dirty="0">
                <a:solidFill>
                  <a:srgbClr val="45505D"/>
                </a:solidFill>
              </a:rPr>
              <a:t>women exposed to diethylstilbestrol (DES) in utero</a:t>
            </a:r>
            <a:r>
              <a:rPr lang="en-US" sz="2000" spc="30" dirty="0">
                <a:solidFill>
                  <a:srgbClr val="45505D"/>
                </a:solidFill>
              </a:rPr>
              <a:t>. </a:t>
            </a:r>
          </a:p>
          <a:p>
            <a:r>
              <a:rPr lang="en-US" sz="2000" spc="30" dirty="0">
                <a:solidFill>
                  <a:srgbClr val="45505D"/>
                </a:solidFill>
              </a:rPr>
              <a:t> Evaluation of a </a:t>
            </a:r>
            <a:r>
              <a:rPr lang="en-US" sz="2000" b="1" spc="30" dirty="0">
                <a:solidFill>
                  <a:srgbClr val="45505D"/>
                </a:solidFill>
              </a:rPr>
              <a:t>palpably or visually abnormal cervix, vagina, or vulva</a:t>
            </a:r>
            <a:r>
              <a:rPr lang="en-US" sz="2000" spc="30" dirty="0">
                <a:solidFill>
                  <a:srgbClr val="45505D"/>
                </a:solidFill>
              </a:rPr>
              <a:t>.</a:t>
            </a:r>
          </a:p>
          <a:p>
            <a:r>
              <a:rPr lang="en-US" sz="2000" b="1" spc="30" dirty="0">
                <a:solidFill>
                  <a:srgbClr val="45505D"/>
                </a:solidFill>
              </a:rPr>
              <a:t> In conjunction with laser </a:t>
            </a:r>
            <a:r>
              <a:rPr lang="en-US" sz="2000" spc="30" dirty="0">
                <a:solidFill>
                  <a:srgbClr val="45505D"/>
                </a:solidFill>
              </a:rPr>
              <a:t>or other treatment modalities (Cautery , Cryotherapy) </a:t>
            </a:r>
          </a:p>
          <a:p>
            <a:pPr lvl="1"/>
            <a:r>
              <a:rPr lang="en-US" sz="1800" b="1" spc="30" dirty="0">
                <a:solidFill>
                  <a:srgbClr val="45505D"/>
                </a:solidFill>
              </a:rPr>
              <a:t>to ensure that known lesions are completely removed or treated</a:t>
            </a:r>
            <a:r>
              <a:rPr lang="en-US" sz="1800" spc="30" dirty="0">
                <a:solidFill>
                  <a:srgbClr val="45505D"/>
                </a:solidFill>
              </a:rPr>
              <a:t>, to detect any other lesions in surrounding areas, and for post-treatment surveillance. </a:t>
            </a:r>
          </a:p>
          <a:p>
            <a:r>
              <a:rPr lang="en-US" sz="2000" b="1" spc="30" dirty="0">
                <a:solidFill>
                  <a:srgbClr val="45505D"/>
                </a:solidFill>
              </a:rPr>
              <a:t> Evaluation of a positive screening test for cervical neoplasia</a:t>
            </a:r>
            <a:r>
              <a:rPr lang="en-US" sz="2000" spc="30" dirty="0">
                <a:solidFill>
                  <a:srgbClr val="45505D"/>
                </a:solidFill>
              </a:rPr>
              <a:t> </a:t>
            </a:r>
            <a:r>
              <a:rPr lang="en-US" sz="1800" spc="30" dirty="0">
                <a:solidFill>
                  <a:srgbClr val="45505D"/>
                </a:solidFill>
              </a:rPr>
              <a:t>( spectroscopy, cervicography, or </a:t>
            </a:r>
            <a:r>
              <a:rPr lang="en-US" sz="1800" spc="30" dirty="0" err="1">
                <a:solidFill>
                  <a:srgbClr val="45505D"/>
                </a:solidFill>
              </a:rPr>
              <a:t>speculoscopy</a:t>
            </a:r>
            <a:r>
              <a:rPr lang="en-US" sz="1800" spc="30" dirty="0">
                <a:solidFill>
                  <a:srgbClr val="45505D"/>
                </a:solidFill>
              </a:rPr>
              <a:t>.)</a:t>
            </a:r>
            <a:endParaRPr lang="en-US" sz="2000" spc="30" dirty="0">
              <a:solidFill>
                <a:srgbClr val="45505D"/>
              </a:solidFill>
            </a:endParaRPr>
          </a:p>
          <a:p>
            <a:pPr marL="342900" lvl="0" indent="-342900" defTabSz="914400">
              <a:lnSpc>
                <a:spcPct val="100000"/>
              </a:lnSpc>
              <a:spcBef>
                <a:spcPct val="20000"/>
              </a:spcBef>
              <a:spcAft>
                <a:spcPts val="600"/>
              </a:spcAft>
              <a:buClr>
                <a:schemeClr val="tx2"/>
              </a:buClr>
              <a:defRPr/>
            </a:pPr>
            <a:endParaRPr lang="en-US" sz="1900" spc="30" dirty="0">
              <a:solidFill>
                <a:srgbClr val="45505D"/>
              </a:solidFill>
            </a:endParaRPr>
          </a:p>
          <a:p>
            <a:pPr lvl="1">
              <a:buFont typeface="+mj-lt"/>
              <a:buAutoNum type="arabicPeriod"/>
            </a:pPr>
            <a:endParaRPr lang="en-US" sz="1900" dirty="0">
              <a:solidFill>
                <a:srgbClr val="45505D"/>
              </a:solidFill>
            </a:endParaRPr>
          </a:p>
        </p:txBody>
      </p:sp>
    </p:spTree>
    <p:extLst>
      <p:ext uri="{BB962C8B-B14F-4D97-AF65-F5344CB8AC3E}">
        <p14:creationId xmlns:p14="http://schemas.microsoft.com/office/powerpoint/2010/main" val="14778182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DB3C35-C06C-1BD8-2431-B5C97A57AD49}"/>
              </a:ext>
            </a:extLst>
          </p:cNvPr>
          <p:cNvPicPr>
            <a:picLocks noChangeAspect="1"/>
          </p:cNvPicPr>
          <p:nvPr/>
        </p:nvPicPr>
        <p:blipFill rotWithShape="1">
          <a:blip r:embed="rId2"/>
          <a:srcRect l="2252" t="2706" r="4169" b="37743"/>
          <a:stretch/>
        </p:blipFill>
        <p:spPr>
          <a:xfrm>
            <a:off x="6600056" y="2060848"/>
            <a:ext cx="4791792" cy="3456484"/>
          </a:xfrm>
          <a:prstGeom prst="rect">
            <a:avLst/>
          </a:prstGeom>
          <a:noFill/>
          <a:ln w="9525">
            <a:noFill/>
          </a:ln>
        </p:spPr>
      </p:pic>
      <p:pic>
        <p:nvPicPr>
          <p:cNvPr id="5" name="Picture 3">
            <a:extLst>
              <a:ext uri="{FF2B5EF4-FFF2-40B4-BE49-F238E27FC236}">
                <a16:creationId xmlns:a16="http://schemas.microsoft.com/office/drawing/2014/main" id="{20105AF6-BFDA-51AB-AD79-227AEF9B4D33}"/>
              </a:ext>
            </a:extLst>
          </p:cNvPr>
          <p:cNvPicPr>
            <a:picLocks noChangeAspect="1"/>
          </p:cNvPicPr>
          <p:nvPr/>
        </p:nvPicPr>
        <p:blipFill>
          <a:blip r:embed="rId3"/>
          <a:stretch>
            <a:fillRect/>
          </a:stretch>
        </p:blipFill>
        <p:spPr>
          <a:xfrm>
            <a:off x="911424" y="1340768"/>
            <a:ext cx="5328592" cy="4800386"/>
          </a:xfrm>
          <a:prstGeom prst="rect">
            <a:avLst/>
          </a:prstGeom>
          <a:noFill/>
          <a:ln w="9525">
            <a:noFill/>
          </a:ln>
        </p:spPr>
      </p:pic>
    </p:spTree>
    <p:extLst>
      <p:ext uri="{BB962C8B-B14F-4D97-AF65-F5344CB8AC3E}">
        <p14:creationId xmlns:p14="http://schemas.microsoft.com/office/powerpoint/2010/main" val="41097589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4"/>
          <p:cNvSpPr txBox="1">
            <a:spLocks noGrp="1"/>
          </p:cNvSpPr>
          <p:nvPr>
            <p:ph idx="1"/>
          </p:nvPr>
        </p:nvSpPr>
        <p:spPr>
          <a:xfrm>
            <a:off x="204834" y="1464884"/>
            <a:ext cx="7555230" cy="5381524"/>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ct val="100000"/>
            </a:pPr>
            <a:r>
              <a:rPr lang="en-US" b="1" dirty="0">
                <a:ln w="0"/>
                <a:effectLst>
                  <a:outerShdw blurRad="38100" dist="19050" dir="2700000" algn="tl" rotWithShape="0">
                    <a:schemeClr val="dk1">
                      <a:alpha val="40000"/>
                    </a:schemeClr>
                  </a:outerShdw>
                </a:effectLst>
                <a:latin typeface="+mn-lt"/>
              </a:rPr>
              <a:t> Identify the letters : </a:t>
            </a:r>
          </a:p>
          <a:p>
            <a:pPr marL="971550" lvl="1" indent="-514350">
              <a:spcBef>
                <a:spcPts val="0"/>
              </a:spcBef>
              <a:buClr>
                <a:srgbClr val="45515E"/>
              </a:buClr>
              <a:buSzPct val="100000"/>
              <a:buFont typeface="+mj-lt"/>
              <a:buAutoNum type="alphaUcPeriod"/>
            </a:pPr>
            <a:r>
              <a:rPr lang="en-US" dirty="0">
                <a:ln w="0"/>
                <a:effectLst>
                  <a:outerShdw blurRad="38100" dist="19050" dir="2700000" algn="tl" rotWithShape="0">
                    <a:schemeClr val="dk1">
                      <a:alpha val="40000"/>
                    </a:schemeClr>
                  </a:outerShdw>
                </a:effectLst>
                <a:latin typeface="+mn-lt"/>
              </a:rPr>
              <a:t>Ayer spatula </a:t>
            </a:r>
          </a:p>
          <a:p>
            <a:pPr marL="971550" lvl="1" indent="-514350">
              <a:spcBef>
                <a:spcPts val="0"/>
              </a:spcBef>
              <a:buClr>
                <a:srgbClr val="45515E"/>
              </a:buClr>
              <a:buSzPct val="100000"/>
              <a:buFont typeface="+mj-lt"/>
              <a:buAutoNum type="alphaUcPeriod"/>
            </a:pPr>
            <a:r>
              <a:rPr lang="en-US" dirty="0">
                <a:ln w="0"/>
                <a:effectLst>
                  <a:outerShdw blurRad="38100" dist="19050" dir="2700000" algn="tl" rotWithShape="0">
                    <a:schemeClr val="dk1">
                      <a:alpha val="40000"/>
                    </a:schemeClr>
                  </a:outerShdw>
                </a:effectLst>
                <a:latin typeface="+mn-lt"/>
              </a:rPr>
              <a:t>Endocervical brush</a:t>
            </a:r>
          </a:p>
          <a:p>
            <a:pPr marL="971550" lvl="1" indent="-514350">
              <a:spcBef>
                <a:spcPts val="0"/>
              </a:spcBef>
              <a:buClr>
                <a:srgbClr val="45515E"/>
              </a:buClr>
              <a:buSzPct val="100000"/>
              <a:buFont typeface="+mj-lt"/>
              <a:buAutoNum type="alphaUcPeriod"/>
            </a:pPr>
            <a:r>
              <a:rPr lang="en-US" dirty="0">
                <a:ln w="0"/>
                <a:effectLst>
                  <a:outerShdw blurRad="38100" dist="19050" dir="2700000" algn="tl" rotWithShape="0">
                    <a:schemeClr val="dk1">
                      <a:alpha val="40000"/>
                    </a:schemeClr>
                  </a:outerShdw>
                </a:effectLst>
                <a:latin typeface="+mn-lt"/>
              </a:rPr>
              <a:t>Transformational zone </a:t>
            </a:r>
          </a:p>
          <a:p>
            <a:pPr marL="971550" lvl="1" indent="-514350">
              <a:spcBef>
                <a:spcPts val="0"/>
              </a:spcBef>
              <a:buClr>
                <a:srgbClr val="45515E"/>
              </a:buClr>
              <a:buSzPct val="100000"/>
              <a:buFont typeface="+mj-lt"/>
              <a:buAutoNum type="alphaUcPeriod"/>
            </a:pPr>
            <a:r>
              <a:rPr lang="en-US" dirty="0">
                <a:ln w="0"/>
                <a:effectLst>
                  <a:outerShdw blurRad="38100" dist="19050" dir="2700000" algn="tl" rotWithShape="0">
                    <a:schemeClr val="dk1">
                      <a:alpha val="40000"/>
                    </a:schemeClr>
                  </a:outerShdw>
                </a:effectLst>
                <a:latin typeface="+mn-lt"/>
              </a:rPr>
              <a:t>Endocervix</a:t>
            </a:r>
          </a:p>
          <a:p>
            <a:pPr marL="971550" lvl="1" indent="-514350">
              <a:spcBef>
                <a:spcPts val="0"/>
              </a:spcBef>
              <a:buClr>
                <a:srgbClr val="45515E"/>
              </a:buClr>
              <a:buSzPct val="100000"/>
              <a:buFont typeface="+mj-lt"/>
              <a:buAutoNum type="alphaUcPeriod"/>
            </a:pPr>
            <a:endParaRPr lang="en-US" dirty="0">
              <a:ln w="0"/>
              <a:effectLst>
                <a:outerShdw blurRad="38100" dist="19050" dir="2700000" algn="tl" rotWithShape="0">
                  <a:schemeClr val="dk1">
                    <a:alpha val="40000"/>
                  </a:schemeClr>
                </a:outerShdw>
              </a:effectLst>
              <a:latin typeface="+mn-lt"/>
            </a:endParaRPr>
          </a:p>
          <a:p>
            <a:pPr>
              <a:buClr>
                <a:schemeClr val="dk1"/>
              </a:buClr>
              <a:buSzPct val="100000"/>
            </a:pPr>
            <a:r>
              <a:rPr lang="en-US" b="1" dirty="0">
                <a:ln w="0"/>
                <a:effectLst>
                  <a:outerShdw blurRad="38100" dist="19050" dir="2700000" algn="tl" rotWithShape="0">
                    <a:schemeClr val="dk1">
                      <a:alpha val="40000"/>
                    </a:schemeClr>
                  </a:outerShdw>
                </a:effectLst>
                <a:latin typeface="+mn-lt"/>
              </a:rPr>
              <a:t> Define C anatomically </a:t>
            </a:r>
          </a:p>
          <a:p>
            <a:pPr lvl="1">
              <a:buClr>
                <a:schemeClr val="dk1"/>
              </a:buClr>
              <a:buSzPct val="100000"/>
            </a:pPr>
            <a:r>
              <a:rPr lang="en-US" dirty="0">
                <a:ln w="0"/>
                <a:effectLst>
                  <a:outerShdw blurRad="38100" dist="19050" dir="2700000" algn="tl" rotWithShape="0">
                    <a:schemeClr val="dk1">
                      <a:alpha val="40000"/>
                    </a:schemeClr>
                  </a:outerShdw>
                </a:effectLst>
                <a:latin typeface="+mn-lt"/>
              </a:rPr>
              <a:t>area between old and new </a:t>
            </a:r>
            <a:r>
              <a:rPr lang="en-US" dirty="0" err="1">
                <a:ln w="0"/>
                <a:effectLst>
                  <a:outerShdw blurRad="38100" dist="19050" dir="2700000" algn="tl" rotWithShape="0">
                    <a:schemeClr val="dk1">
                      <a:alpha val="40000"/>
                    </a:schemeClr>
                  </a:outerShdw>
                </a:effectLst>
                <a:latin typeface="+mn-lt"/>
              </a:rPr>
              <a:t>squamo</a:t>
            </a:r>
            <a:r>
              <a:rPr lang="en-US" dirty="0">
                <a:ln w="0"/>
                <a:effectLst>
                  <a:outerShdw blurRad="38100" dist="19050" dir="2700000" algn="tl" rotWithShape="0">
                    <a:schemeClr val="dk1">
                      <a:alpha val="40000"/>
                    </a:schemeClr>
                  </a:outerShdw>
                </a:effectLst>
                <a:latin typeface="+mn-lt"/>
              </a:rPr>
              <a:t>-columnar junction. </a:t>
            </a:r>
          </a:p>
          <a:p>
            <a:pPr marL="0" indent="0">
              <a:buClr>
                <a:schemeClr val="dk1"/>
              </a:buClr>
              <a:buSzPct val="100000"/>
              <a:buNone/>
            </a:pPr>
            <a:endParaRPr lang="en-US" dirty="0">
              <a:ln w="0"/>
              <a:effectLst>
                <a:outerShdw blurRad="38100" dist="19050" dir="2700000" algn="tl" rotWithShape="0">
                  <a:schemeClr val="dk1">
                    <a:alpha val="40000"/>
                  </a:schemeClr>
                </a:outerShdw>
              </a:effectLst>
              <a:latin typeface="+mn-lt"/>
            </a:endParaRPr>
          </a:p>
        </p:txBody>
      </p:sp>
      <p:pic>
        <p:nvPicPr>
          <p:cNvPr id="106" name="Google Shape;106;p4"/>
          <p:cNvPicPr preferRelativeResize="0"/>
          <p:nvPr/>
        </p:nvPicPr>
        <p:blipFill rotWithShape="1">
          <a:blip r:embed="rId3"/>
          <a:srcRect/>
          <a:stretch>
            <a:fillRect/>
          </a:stretch>
        </p:blipFill>
        <p:spPr>
          <a:xfrm>
            <a:off x="6562583" y="1410264"/>
            <a:ext cx="2561924" cy="1922194"/>
          </a:xfrm>
          <a:prstGeom prst="rect">
            <a:avLst/>
          </a:prstGeom>
          <a:noFill/>
          <a:ln>
            <a:noFill/>
          </a:ln>
        </p:spPr>
      </p:pic>
      <p:pic>
        <p:nvPicPr>
          <p:cNvPr id="107" name="Google Shape;107;p4" descr="A close-up of a needle&#10;&#10;Description automatically generated with low confidence"/>
          <p:cNvPicPr preferRelativeResize="0"/>
          <p:nvPr/>
        </p:nvPicPr>
        <p:blipFill rotWithShape="1">
          <a:blip r:embed="rId4"/>
          <a:srcRect/>
          <a:stretch>
            <a:fillRect/>
          </a:stretch>
        </p:blipFill>
        <p:spPr>
          <a:xfrm>
            <a:off x="9733157" y="1464884"/>
            <a:ext cx="1834468" cy="1696390"/>
          </a:xfrm>
          <a:prstGeom prst="rect">
            <a:avLst/>
          </a:prstGeom>
          <a:noFill/>
          <a:ln>
            <a:noFill/>
          </a:ln>
        </p:spPr>
      </p:pic>
      <p:pic>
        <p:nvPicPr>
          <p:cNvPr id="108" name="Google Shape;108;p4" descr="Diagram&#10;&#10;Description automatically generated"/>
          <p:cNvPicPr preferRelativeResize="0"/>
          <p:nvPr/>
        </p:nvPicPr>
        <p:blipFill rotWithShape="1">
          <a:blip r:embed="rId5"/>
          <a:srcRect/>
          <a:stretch>
            <a:fillRect/>
          </a:stretch>
        </p:blipFill>
        <p:spPr>
          <a:xfrm>
            <a:off x="7323460" y="3296211"/>
            <a:ext cx="3912681" cy="3064933"/>
          </a:xfrm>
          <a:prstGeom prst="rect">
            <a:avLst/>
          </a:prstGeom>
          <a:noFill/>
          <a:ln>
            <a:noFill/>
          </a:ln>
        </p:spPr>
      </p:pic>
      <p:sp>
        <p:nvSpPr>
          <p:cNvPr id="109" name="Google Shape;109;p4"/>
          <p:cNvSpPr/>
          <p:nvPr/>
        </p:nvSpPr>
        <p:spPr>
          <a:xfrm>
            <a:off x="6514344" y="1621792"/>
            <a:ext cx="711200" cy="561269"/>
          </a:xfrm>
          <a:prstGeom prst="ellipse">
            <a:avLst/>
          </a:prstGeom>
          <a:no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ln>
                  <a:solidFill>
                    <a:sysClr val="windowText" lastClr="000000"/>
                  </a:solidFill>
                </a:ln>
                <a:latin typeface="Calibri" panose="020F0502020204030204"/>
                <a:ea typeface="Calibri" panose="020F0502020204030204"/>
                <a:cs typeface="Calibri" panose="020F0502020204030204"/>
                <a:sym typeface="Calibri" panose="020F0502020204030204"/>
              </a:rPr>
              <a:t>A</a:t>
            </a:r>
          </a:p>
        </p:txBody>
      </p:sp>
      <p:sp>
        <p:nvSpPr>
          <p:cNvPr id="110" name="Google Shape;110;p4"/>
          <p:cNvSpPr/>
          <p:nvPr/>
        </p:nvSpPr>
        <p:spPr>
          <a:xfrm>
            <a:off x="10319059" y="1368282"/>
            <a:ext cx="711200" cy="561269"/>
          </a:xfrm>
          <a:prstGeom prst="ellipse">
            <a:avLst/>
          </a:prstGeom>
          <a:no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ln>
                  <a:solidFill>
                    <a:sysClr val="windowText" lastClr="000000"/>
                  </a:solidFill>
                </a:ln>
                <a:latin typeface="Calibri" panose="020F0502020204030204"/>
                <a:ea typeface="Calibri" panose="020F0502020204030204"/>
                <a:cs typeface="Calibri" panose="020F0502020204030204"/>
                <a:sym typeface="Calibri" panose="020F0502020204030204"/>
              </a:rPr>
              <a:t>b</a:t>
            </a:r>
          </a:p>
        </p:txBody>
      </p:sp>
      <p:sp>
        <p:nvSpPr>
          <p:cNvPr id="111" name="Google Shape;111;p4"/>
          <p:cNvSpPr/>
          <p:nvPr/>
        </p:nvSpPr>
        <p:spPr>
          <a:xfrm>
            <a:off x="10272889" y="3595512"/>
            <a:ext cx="963251" cy="561269"/>
          </a:xfrm>
          <a:prstGeom prst="ellipse">
            <a:avLst/>
          </a:prstGeom>
          <a:solidFill>
            <a:schemeClr val="bg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ln>
                  <a:solidFill>
                    <a:sysClr val="windowText" lastClr="000000"/>
                  </a:solidFill>
                </a:ln>
                <a:latin typeface="Calibri" panose="020F0502020204030204"/>
                <a:ea typeface="Calibri" panose="020F0502020204030204"/>
                <a:cs typeface="Calibri" panose="020F0502020204030204"/>
                <a:sym typeface="Calibri" panose="020F0502020204030204"/>
              </a:rPr>
              <a:t>c</a:t>
            </a:r>
          </a:p>
        </p:txBody>
      </p:sp>
      <p:sp>
        <p:nvSpPr>
          <p:cNvPr id="112" name="Google Shape;112;p4"/>
          <p:cNvSpPr/>
          <p:nvPr/>
        </p:nvSpPr>
        <p:spPr>
          <a:xfrm>
            <a:off x="10232636" y="5254978"/>
            <a:ext cx="1110418" cy="561269"/>
          </a:xfrm>
          <a:prstGeom prst="ellipse">
            <a:avLst/>
          </a:prstGeom>
          <a:solidFill>
            <a:schemeClr val="bg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ln>
                  <a:solidFill>
                    <a:sysClr val="windowText" lastClr="000000"/>
                  </a:solidFill>
                </a:ln>
                <a:latin typeface="Calibri" panose="020F0502020204030204"/>
                <a:ea typeface="Calibri" panose="020F0502020204030204"/>
                <a:cs typeface="Calibri" panose="020F0502020204030204"/>
                <a:sym typeface="Calibri" panose="020F0502020204030204"/>
              </a:rPr>
              <a:t>d</a:t>
            </a:r>
          </a:p>
        </p:txBody>
      </p:sp>
      <p:sp>
        <p:nvSpPr>
          <p:cNvPr id="5" name="Title 1">
            <a:extLst>
              <a:ext uri="{FF2B5EF4-FFF2-40B4-BE49-F238E27FC236}">
                <a16:creationId xmlns:a16="http://schemas.microsoft.com/office/drawing/2014/main" id="{FF155527-166B-B379-F588-A685E8655A4A}"/>
              </a:ext>
            </a:extLst>
          </p:cNvPr>
          <p:cNvSpPr txBox="1">
            <a:spLocks/>
          </p:cNvSpPr>
          <p:nvPr/>
        </p:nvSpPr>
        <p:spPr>
          <a:xfrm>
            <a:off x="1126972" y="260648"/>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Station</a:t>
            </a:r>
            <a:endParaRPr lang="en-US" altLang="en-US" sz="4000" b="1" dirty="0"/>
          </a:p>
        </p:txBody>
      </p:sp>
    </p:spTree>
    <p:extLst>
      <p:ext uri="{BB962C8B-B14F-4D97-AF65-F5344CB8AC3E}">
        <p14:creationId xmlns:p14="http://schemas.microsoft.com/office/powerpoint/2010/main" val="26029757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A5E304-04D3-CB49-E54B-6C0D9F010355}"/>
              </a:ext>
            </a:extLst>
          </p:cNvPr>
          <p:cNvSpPr txBox="1">
            <a:spLocks/>
          </p:cNvSpPr>
          <p:nvPr/>
        </p:nvSpPr>
        <p:spPr>
          <a:xfrm>
            <a:off x="1126972" y="260648"/>
            <a:ext cx="9937103" cy="1320800"/>
          </a:xfrm>
          <a:prstGeom prst="rect">
            <a:avLst/>
          </a:prstGeom>
        </p:spPr>
        <p:txBody>
          <a:bodyPr vert="horz" wrap="square" lIns="91440" tIns="45720" rIns="91440" bIns="45720" numCol="1" rtlCol="0" anchor="t" anchorCtr="0" compatLnSpc="1">
            <a:no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base">
              <a:lnSpc>
                <a:spcPct val="100000"/>
              </a:lnSpc>
              <a:spcAft>
                <a:spcPct val="0"/>
              </a:spcAft>
              <a:defRPr/>
            </a:pPr>
            <a:r>
              <a:rPr lang="en-US" altLang="en-US" sz="4400" b="1" dirty="0"/>
              <a:t>Station Cont.</a:t>
            </a:r>
            <a:endParaRPr lang="en-US" altLang="en-US" sz="4000" b="1" dirty="0"/>
          </a:p>
        </p:txBody>
      </p:sp>
      <p:sp>
        <p:nvSpPr>
          <p:cNvPr id="6" name="TextBox 5">
            <a:extLst>
              <a:ext uri="{FF2B5EF4-FFF2-40B4-BE49-F238E27FC236}">
                <a16:creationId xmlns:a16="http://schemas.microsoft.com/office/drawing/2014/main" id="{FB21714E-5F58-66CA-BA86-4A311C3D27AB}"/>
              </a:ext>
            </a:extLst>
          </p:cNvPr>
          <p:cNvSpPr txBox="1"/>
          <p:nvPr/>
        </p:nvSpPr>
        <p:spPr>
          <a:xfrm>
            <a:off x="831532" y="1419255"/>
            <a:ext cx="8243887" cy="4832092"/>
          </a:xfrm>
          <a:prstGeom prst="rect">
            <a:avLst/>
          </a:prstGeom>
          <a:noFill/>
        </p:spPr>
        <p:txBody>
          <a:bodyPr wrap="square">
            <a:spAutoFit/>
          </a:bodyPr>
          <a:lstStyle/>
          <a:p>
            <a:pPr marL="457200" indent="-457200">
              <a:buClr>
                <a:srgbClr val="45515E"/>
              </a:buClr>
              <a:buSzPct val="100000"/>
              <a:buFont typeface="Wingdings" pitchFamily="2" charset="2"/>
              <a:buChar char="v"/>
            </a:pPr>
            <a:r>
              <a:rPr lang="en-US" sz="2800" b="1" dirty="0">
                <a:ln w="0"/>
                <a:solidFill>
                  <a:srgbClr val="45515E"/>
                </a:solidFill>
                <a:effectLst>
                  <a:outerShdw blurRad="38100" dist="19050" dir="2700000" algn="tl" rotWithShape="0">
                    <a:schemeClr val="dk1">
                      <a:alpha val="40000"/>
                    </a:schemeClr>
                  </a:outerShdw>
                </a:effectLst>
                <a:latin typeface="+mn-lt"/>
              </a:rPr>
              <a:t>Mention </a:t>
            </a:r>
            <a:r>
              <a:rPr lang="en-US" sz="2800" b="1" dirty="0">
                <a:ln w="0"/>
                <a:solidFill>
                  <a:srgbClr val="45515E"/>
                </a:solidFill>
                <a:effectLst>
                  <a:outerShdw blurRad="38100" dist="19050" dir="2700000" algn="tl" rotWithShape="0">
                    <a:schemeClr val="dk1">
                      <a:alpha val="40000"/>
                    </a:schemeClr>
                  </a:outerShdw>
                </a:effectLst>
              </a:rPr>
              <a:t>B</a:t>
            </a:r>
            <a:r>
              <a:rPr lang="en-US" sz="2800" b="1" dirty="0">
                <a:ln w="0"/>
                <a:solidFill>
                  <a:srgbClr val="45515E"/>
                </a:solidFill>
                <a:effectLst>
                  <a:outerShdw blurRad="38100" dist="19050" dir="2700000" algn="tl" rotWithShape="0">
                    <a:schemeClr val="dk1">
                      <a:alpha val="40000"/>
                    </a:schemeClr>
                  </a:outerShdw>
                </a:effectLst>
                <a:latin typeface="+mn-lt"/>
              </a:rPr>
              <a:t>ethesda finding by </a:t>
            </a:r>
            <a:r>
              <a:rPr lang="en-US" sz="2800" b="1" dirty="0" err="1">
                <a:ln w="0"/>
                <a:solidFill>
                  <a:srgbClr val="45515E"/>
                </a:solidFill>
                <a:effectLst>
                  <a:outerShdw blurRad="38100" dist="19050" dir="2700000" algn="tl" rotWithShape="0">
                    <a:schemeClr val="dk1">
                      <a:alpha val="40000"/>
                    </a:schemeClr>
                  </a:outerShdw>
                </a:effectLst>
                <a:latin typeface="+mn-lt"/>
              </a:rPr>
              <a:t>a+b</a:t>
            </a:r>
            <a:r>
              <a:rPr lang="en-US" sz="2800" b="1" dirty="0">
                <a:ln w="0"/>
                <a:solidFill>
                  <a:srgbClr val="45515E"/>
                </a:solidFill>
                <a:effectLst>
                  <a:outerShdw blurRad="38100" dist="19050" dir="2700000" algn="tl" rotWithShape="0">
                    <a:schemeClr val="dk1">
                      <a:alpha val="40000"/>
                    </a:schemeClr>
                  </a:outerShdw>
                </a:effectLst>
                <a:latin typeface="+mn-lt"/>
              </a:rPr>
              <a:t> ? </a:t>
            </a:r>
          </a:p>
          <a:p>
            <a:pPr marL="914400" lvl="1" indent="-457200">
              <a:buClr>
                <a:srgbClr val="45515E"/>
              </a:buClr>
              <a:buSzPct val="100000"/>
              <a:buFont typeface="Courier New" panose="02070309020205020404" pitchFamily="49" charset="0"/>
              <a:buChar char="o"/>
            </a:pPr>
            <a:r>
              <a:rPr lang="en-US" sz="2800" dirty="0">
                <a:ln w="0"/>
                <a:solidFill>
                  <a:srgbClr val="45515E"/>
                </a:solidFill>
                <a:effectLst>
                  <a:outerShdw blurRad="38100" dist="19050" dir="2700000" algn="tl" rotWithShape="0">
                    <a:schemeClr val="dk1">
                      <a:alpha val="40000"/>
                    </a:schemeClr>
                  </a:outerShdw>
                </a:effectLst>
                <a:latin typeface="+mn-lt"/>
              </a:rPr>
              <a:t>HSIL, LSIL </a:t>
            </a:r>
          </a:p>
          <a:p>
            <a:pPr marL="914400" lvl="1" indent="-457200">
              <a:buClr>
                <a:srgbClr val="45515E"/>
              </a:buClr>
              <a:buSzPct val="100000"/>
              <a:buFont typeface="Courier New" panose="02070309020205020404" pitchFamily="49" charset="0"/>
              <a:buChar char="o"/>
            </a:pPr>
            <a:endParaRPr lang="en-US" sz="2800" dirty="0">
              <a:ln w="0"/>
              <a:solidFill>
                <a:srgbClr val="45515E"/>
              </a:solidFill>
              <a:effectLst>
                <a:outerShdw blurRad="38100" dist="19050" dir="2700000" algn="tl" rotWithShape="0">
                  <a:schemeClr val="dk1">
                    <a:alpha val="40000"/>
                  </a:schemeClr>
                </a:outerShdw>
              </a:effectLst>
              <a:latin typeface="+mn-lt"/>
            </a:endParaRPr>
          </a:p>
          <a:p>
            <a:pPr marL="457200" indent="-457200">
              <a:buClr>
                <a:srgbClr val="45515E"/>
              </a:buClr>
              <a:buSzPct val="100000"/>
              <a:buFont typeface="Wingdings" pitchFamily="2" charset="2"/>
              <a:buChar char="v"/>
            </a:pPr>
            <a:r>
              <a:rPr lang="en-US" sz="2800" b="1" dirty="0">
                <a:ln w="0"/>
                <a:solidFill>
                  <a:srgbClr val="45515E"/>
                </a:solidFill>
                <a:effectLst>
                  <a:outerShdw blurRad="38100" dist="19050" dir="2700000" algn="tl" rotWithShape="0">
                    <a:schemeClr val="dk1">
                      <a:alpha val="40000"/>
                    </a:schemeClr>
                  </a:outerShdw>
                </a:effectLst>
                <a:latin typeface="+mn-lt"/>
              </a:rPr>
              <a:t>Cytology screening and method of preparing ?</a:t>
            </a:r>
          </a:p>
          <a:p>
            <a:pPr marL="914400" lvl="1" indent="-457200">
              <a:buClr>
                <a:srgbClr val="45515E"/>
              </a:buClr>
              <a:buSzPct val="100000"/>
              <a:buFont typeface="Courier New" panose="02070309020205020404" pitchFamily="49" charset="0"/>
              <a:buChar char="o"/>
            </a:pPr>
            <a:r>
              <a:rPr lang="en-US" sz="2800" dirty="0">
                <a:ln w="0"/>
                <a:solidFill>
                  <a:srgbClr val="45515E"/>
                </a:solidFill>
                <a:effectLst>
                  <a:outerShdw blurRad="38100" dist="19050" dir="2700000" algn="tl" rotWithShape="0">
                    <a:schemeClr val="dk1">
                      <a:alpha val="40000"/>
                    </a:schemeClr>
                  </a:outerShdw>
                </a:effectLst>
                <a:latin typeface="+mn-lt"/>
              </a:rPr>
              <a:t>Pap smear, conventional and liquid based</a:t>
            </a:r>
          </a:p>
          <a:p>
            <a:pPr lvl="1">
              <a:buClr>
                <a:srgbClr val="45515E"/>
              </a:buClr>
              <a:buSzPct val="100000"/>
            </a:pPr>
            <a:r>
              <a:rPr lang="en-US" sz="2800" dirty="0">
                <a:ln w="0"/>
                <a:solidFill>
                  <a:srgbClr val="45515E"/>
                </a:solidFill>
                <a:effectLst>
                  <a:outerShdw blurRad="38100" dist="19050" dir="2700000" algn="tl" rotWithShape="0">
                    <a:schemeClr val="dk1">
                      <a:alpha val="40000"/>
                    </a:schemeClr>
                  </a:outerShdw>
                </a:effectLst>
                <a:latin typeface="+mn-lt"/>
              </a:rPr>
              <a:t> </a:t>
            </a:r>
          </a:p>
          <a:p>
            <a:pPr marL="457200" indent="-457200">
              <a:buClr>
                <a:srgbClr val="45515E"/>
              </a:buClr>
              <a:buSzPct val="100000"/>
              <a:buFont typeface="Wingdings" pitchFamily="2" charset="2"/>
              <a:buChar char="v"/>
            </a:pPr>
            <a:r>
              <a:rPr lang="en-US" sz="2800" b="1" dirty="0">
                <a:ln w="0"/>
                <a:solidFill>
                  <a:srgbClr val="45515E"/>
                </a:solidFill>
                <a:effectLst>
                  <a:outerShdw blurRad="38100" dist="19050" dir="2700000" algn="tl" rotWithShape="0">
                    <a:schemeClr val="dk1">
                      <a:alpha val="40000"/>
                    </a:schemeClr>
                  </a:outerShdw>
                </a:effectLst>
                <a:latin typeface="+mn-lt"/>
              </a:rPr>
              <a:t>CIN II patient without visible lesion next step?</a:t>
            </a:r>
            <a:endParaRPr lang="en-US" sz="2800" b="1" dirty="0">
              <a:ln w="0"/>
              <a:solidFill>
                <a:srgbClr val="45515E"/>
              </a:solidFill>
              <a:effectLst>
                <a:outerShdw blurRad="38100" dist="19050" dir="2700000" algn="tl" rotWithShape="0">
                  <a:schemeClr val="dk1">
                    <a:alpha val="40000"/>
                  </a:schemeClr>
                </a:outerShdw>
              </a:effectLst>
            </a:endParaRPr>
          </a:p>
          <a:p>
            <a:pPr marL="914400" lvl="1" indent="-457200">
              <a:buClr>
                <a:srgbClr val="45515E"/>
              </a:buClr>
              <a:buSzPct val="100000"/>
              <a:buFont typeface="Courier New" panose="02070309020205020404" pitchFamily="49" charset="0"/>
              <a:buChar char="o"/>
            </a:pPr>
            <a:r>
              <a:rPr lang="en-US" sz="2800" dirty="0">
                <a:ln w="0"/>
                <a:solidFill>
                  <a:srgbClr val="45515E"/>
                </a:solidFill>
                <a:effectLst>
                  <a:outerShdw blurRad="38100" dist="19050" dir="2700000" algn="tl" rotWithShape="0">
                    <a:schemeClr val="dk1">
                      <a:alpha val="40000"/>
                    </a:schemeClr>
                  </a:outerShdw>
                </a:effectLst>
                <a:latin typeface="+mn-lt"/>
              </a:rPr>
              <a:t>colposcopy </a:t>
            </a:r>
          </a:p>
          <a:p>
            <a:pPr lvl="1">
              <a:buClr>
                <a:srgbClr val="45515E"/>
              </a:buClr>
              <a:buSzPct val="100000"/>
            </a:pPr>
            <a:endParaRPr lang="en-US" sz="2800" dirty="0">
              <a:ln w="0"/>
              <a:solidFill>
                <a:srgbClr val="45515E"/>
              </a:solidFill>
              <a:effectLst>
                <a:outerShdw blurRad="38100" dist="19050" dir="2700000" algn="tl" rotWithShape="0">
                  <a:schemeClr val="dk1">
                    <a:alpha val="40000"/>
                  </a:schemeClr>
                </a:outerShdw>
              </a:effectLst>
              <a:latin typeface="+mn-lt"/>
            </a:endParaRPr>
          </a:p>
          <a:p>
            <a:pPr marL="457200" indent="-457200">
              <a:buClr>
                <a:srgbClr val="45515E"/>
              </a:buClr>
              <a:buSzPct val="100000"/>
              <a:buFont typeface="Wingdings" pitchFamily="2" charset="2"/>
              <a:buChar char="v"/>
            </a:pPr>
            <a:r>
              <a:rPr lang="en-US" sz="2800" b="1" dirty="0">
                <a:ln w="0"/>
                <a:solidFill>
                  <a:srgbClr val="45515E"/>
                </a:solidFill>
                <a:effectLst>
                  <a:outerShdw blurRad="38100" dist="19050" dir="2700000" algn="tl" rotWithShape="0">
                    <a:schemeClr val="dk1">
                      <a:alpha val="40000"/>
                    </a:schemeClr>
                  </a:outerShdw>
                </a:effectLst>
                <a:latin typeface="+mn-lt"/>
              </a:rPr>
              <a:t>Confined cervical lesion management? </a:t>
            </a:r>
            <a:endParaRPr lang="en-US" sz="2800" b="1" dirty="0">
              <a:ln w="0"/>
              <a:solidFill>
                <a:srgbClr val="45515E"/>
              </a:solidFill>
              <a:effectLst>
                <a:outerShdw blurRad="38100" dist="19050" dir="2700000" algn="tl" rotWithShape="0">
                  <a:schemeClr val="dk1">
                    <a:alpha val="40000"/>
                  </a:schemeClr>
                </a:outerShdw>
              </a:effectLst>
            </a:endParaRPr>
          </a:p>
          <a:p>
            <a:pPr marL="914400" lvl="1" indent="-457200">
              <a:buClr>
                <a:srgbClr val="45515E"/>
              </a:buClr>
              <a:buSzPct val="100000"/>
              <a:buFont typeface="Courier New" panose="02070309020205020404" pitchFamily="49" charset="0"/>
              <a:buChar char="o"/>
            </a:pPr>
            <a:r>
              <a:rPr lang="en-US" sz="2800" dirty="0">
                <a:ln w="0"/>
                <a:solidFill>
                  <a:srgbClr val="45515E"/>
                </a:solidFill>
                <a:effectLst>
                  <a:outerShdw blurRad="38100" dist="19050" dir="2700000" algn="tl" rotWithShape="0">
                    <a:schemeClr val="dk1">
                      <a:alpha val="40000"/>
                    </a:schemeClr>
                  </a:outerShdw>
                </a:effectLst>
                <a:latin typeface="+mn-lt"/>
              </a:rPr>
              <a:t>excisional therapy (conization, LEEP)</a:t>
            </a:r>
          </a:p>
        </p:txBody>
      </p:sp>
    </p:spTree>
    <p:extLst>
      <p:ext uri="{BB962C8B-B14F-4D97-AF65-F5344CB8AC3E}">
        <p14:creationId xmlns:p14="http://schemas.microsoft.com/office/powerpoint/2010/main" val="164467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AC68-C01F-8AE3-8D8D-C081F18FFDEB}"/>
              </a:ext>
            </a:extLst>
          </p:cNvPr>
          <p:cNvSpPr>
            <a:spLocks noGrp="1"/>
          </p:cNvSpPr>
          <p:nvPr>
            <p:ph type="title"/>
          </p:nvPr>
        </p:nvSpPr>
        <p:spPr/>
        <p:txBody>
          <a:bodyPr/>
          <a:lstStyle/>
          <a:p>
            <a:r>
              <a:rPr lang="en-US" dirty="0"/>
              <a:t>Fetal Lie</a:t>
            </a:r>
          </a:p>
        </p:txBody>
      </p:sp>
      <p:sp>
        <p:nvSpPr>
          <p:cNvPr id="3" name="Content Placeholder 2">
            <a:extLst>
              <a:ext uri="{FF2B5EF4-FFF2-40B4-BE49-F238E27FC236}">
                <a16:creationId xmlns:a16="http://schemas.microsoft.com/office/drawing/2014/main" id="{25121CB6-3194-16B6-BC91-A4B626882584}"/>
              </a:ext>
            </a:extLst>
          </p:cNvPr>
          <p:cNvSpPr>
            <a:spLocks noGrp="1"/>
          </p:cNvSpPr>
          <p:nvPr>
            <p:ph idx="1"/>
          </p:nvPr>
        </p:nvSpPr>
        <p:spPr/>
        <p:txBody>
          <a:bodyPr/>
          <a:lstStyle/>
          <a:p>
            <a:r>
              <a:rPr lang="en-US" b="1" dirty="0"/>
              <a:t>Definition</a:t>
            </a:r>
            <a:r>
              <a:rPr lang="en-US" dirty="0"/>
              <a:t>: relation of the fetal long axis to the long axis of the maternal uterus</a:t>
            </a:r>
          </a:p>
          <a:p>
            <a:r>
              <a:rPr lang="en-US" b="1" dirty="0"/>
              <a:t>Types</a:t>
            </a:r>
          </a:p>
          <a:p>
            <a:pPr lvl="1"/>
            <a:r>
              <a:rPr lang="en-US" dirty="0"/>
              <a:t>Longitudinal lie: fetus is in the same axis (most common)</a:t>
            </a:r>
          </a:p>
          <a:p>
            <a:pPr lvl="1"/>
            <a:r>
              <a:rPr lang="en-US" dirty="0"/>
              <a:t>Transverse lie: fetus is at a 90° angle  </a:t>
            </a:r>
          </a:p>
          <a:p>
            <a:pPr lvl="1"/>
            <a:r>
              <a:rPr lang="en-US" dirty="0"/>
              <a:t>Oblique lie: fetus is at a 45° angle</a:t>
            </a:r>
          </a:p>
        </p:txBody>
      </p:sp>
      <p:pic>
        <p:nvPicPr>
          <p:cNvPr id="4" name="Picture 3">
            <a:extLst>
              <a:ext uri="{FF2B5EF4-FFF2-40B4-BE49-F238E27FC236}">
                <a16:creationId xmlns:a16="http://schemas.microsoft.com/office/drawing/2014/main" id="{0C63D599-9BB3-E197-B57B-916A52B3D721}"/>
              </a:ext>
            </a:extLst>
          </p:cNvPr>
          <p:cNvPicPr>
            <a:picLocks noChangeAspect="1"/>
          </p:cNvPicPr>
          <p:nvPr/>
        </p:nvPicPr>
        <p:blipFill>
          <a:blip r:embed="rId2"/>
          <a:stretch>
            <a:fillRect/>
          </a:stretch>
        </p:blipFill>
        <p:spPr>
          <a:xfrm>
            <a:off x="2757728" y="4225708"/>
            <a:ext cx="6676544" cy="2354716"/>
          </a:xfrm>
          <a:prstGeom prst="rect">
            <a:avLst/>
          </a:prstGeom>
        </p:spPr>
      </p:pic>
    </p:spTree>
    <p:extLst>
      <p:ext uri="{BB962C8B-B14F-4D97-AF65-F5344CB8AC3E}">
        <p14:creationId xmlns:p14="http://schemas.microsoft.com/office/powerpoint/2010/main" val="139778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Station </a:t>
            </a:r>
            <a:endParaRPr lang="en-GB" dirty="0"/>
          </a:p>
        </p:txBody>
      </p:sp>
      <p:sp>
        <p:nvSpPr>
          <p:cNvPr id="3" name="Content Placeholder 2"/>
          <p:cNvSpPr>
            <a:spLocks noGrp="1"/>
          </p:cNvSpPr>
          <p:nvPr>
            <p:ph idx="1"/>
          </p:nvPr>
        </p:nvSpPr>
        <p:spPr>
          <a:xfrm>
            <a:off x="483870" y="1124584"/>
            <a:ext cx="10515600" cy="6044464"/>
          </a:xfrm>
        </p:spPr>
        <p:txBody>
          <a:bodyPr>
            <a:noAutofit/>
          </a:bodyPr>
          <a:lstStyle/>
          <a:p>
            <a:pPr marL="596900" indent="-514350" algn="l" rtl="0">
              <a:buFont typeface="+mj-lt"/>
              <a:buAutoNum type="arabicPeriod"/>
            </a:pPr>
            <a:r>
              <a:rPr lang="en-GB" b="1" dirty="0"/>
              <a:t>Instrument’s name:</a:t>
            </a:r>
          </a:p>
          <a:p>
            <a:pPr marL="1054100" lvl="1" indent="-514350"/>
            <a:r>
              <a:rPr lang="en-GB" sz="2800" dirty="0"/>
              <a:t>A) cervical spatula.    B) endocervical brush</a:t>
            </a:r>
          </a:p>
          <a:p>
            <a:pPr marL="596900" indent="-514350" algn="l" rtl="0">
              <a:buFont typeface="+mj-lt"/>
              <a:buAutoNum type="arabicPeriod"/>
            </a:pPr>
            <a:r>
              <a:rPr lang="en-GB" b="1" dirty="0"/>
              <a:t>Name of the labelled area:</a:t>
            </a:r>
            <a:endParaRPr lang="en-GB" dirty="0"/>
          </a:p>
          <a:p>
            <a:pPr marL="1054100" lvl="1" indent="-514350"/>
            <a:r>
              <a:rPr lang="en-GB" sz="2800" dirty="0"/>
              <a:t>Transformation zone</a:t>
            </a:r>
          </a:p>
          <a:p>
            <a:pPr marL="596900" indent="-514350" algn="l" rtl="0">
              <a:buFont typeface="+mj-lt"/>
              <a:buAutoNum type="arabicPeriod"/>
            </a:pPr>
            <a:r>
              <a:rPr lang="en-GB" b="1" dirty="0"/>
              <a:t>Definition of the area:</a:t>
            </a:r>
          </a:p>
          <a:p>
            <a:pPr marL="1054100" lvl="1" indent="-514350"/>
            <a:r>
              <a:rPr lang="en-GB" sz="2800" dirty="0"/>
              <a:t>Area between old and new squamocolumnar junction</a:t>
            </a:r>
          </a:p>
          <a:p>
            <a:pPr marL="596900" indent="-514350" algn="l" rtl="0">
              <a:buFont typeface="+mj-lt"/>
              <a:buAutoNum type="arabicPeriod"/>
            </a:pPr>
            <a:r>
              <a:rPr lang="en-GB" b="1" dirty="0"/>
              <a:t>2 methods for screening:</a:t>
            </a:r>
            <a:endParaRPr lang="en-GB" dirty="0"/>
          </a:p>
          <a:p>
            <a:pPr marL="1054100" lvl="1" indent="-514350"/>
            <a:r>
              <a:rPr lang="en-GB" sz="2800" dirty="0"/>
              <a:t>Cervical cytology, high risk HPV testing</a:t>
            </a:r>
          </a:p>
          <a:p>
            <a:pPr marL="596900" indent="-514350" algn="l" rtl="0">
              <a:buFont typeface="+mj-lt"/>
              <a:buAutoNum type="arabicPeriod"/>
            </a:pPr>
            <a:r>
              <a:rPr lang="en-GB" b="1" dirty="0"/>
              <a:t>Methods of cervical cytology;</a:t>
            </a:r>
            <a:endParaRPr lang="en-GB" dirty="0"/>
          </a:p>
          <a:p>
            <a:pPr marL="1054100" lvl="1" indent="-514350"/>
            <a:r>
              <a:rPr lang="en-GB" sz="2800" dirty="0"/>
              <a:t>Conventional method, liquid based cervical cytology</a:t>
            </a:r>
          </a:p>
          <a:p>
            <a:pPr marL="596900" indent="-514350" algn="l" rtl="0">
              <a:buFont typeface="+mj-lt"/>
              <a:buAutoNum type="arabicPeriod"/>
            </a:pPr>
            <a:r>
              <a:rPr lang="en-GB" b="1" dirty="0"/>
              <a:t>If cytology shows CIN 2 what is the next step:</a:t>
            </a:r>
            <a:r>
              <a:rPr lang="en-GB" dirty="0"/>
              <a:t> </a:t>
            </a:r>
          </a:p>
          <a:p>
            <a:pPr marL="1054100" lvl="1" indent="-514350"/>
            <a:r>
              <a:rPr lang="en-GB" sz="2800" dirty="0"/>
              <a:t>Colposcopy + cervical punch biopsy + endocervical curettage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2925" y="1198880"/>
            <a:ext cx="3724275" cy="1752600"/>
          </a:xfrm>
          <a:prstGeom prst="rect">
            <a:avLst/>
          </a:prstGeom>
        </p:spPr>
      </p:pic>
    </p:spTree>
    <p:extLst>
      <p:ext uri="{BB962C8B-B14F-4D97-AF65-F5344CB8AC3E}">
        <p14:creationId xmlns:p14="http://schemas.microsoft.com/office/powerpoint/2010/main" val="164309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Amniotomy</a:t>
            </a:r>
            <a:r>
              <a:rPr lang="en-GB" dirty="0"/>
              <a:t> :</a:t>
            </a:r>
          </a:p>
        </p:txBody>
      </p:sp>
      <p:sp>
        <p:nvSpPr>
          <p:cNvPr id="3" name="Content Placeholder 2"/>
          <p:cNvSpPr>
            <a:spLocks noGrp="1"/>
          </p:cNvSpPr>
          <p:nvPr>
            <p:ph idx="1"/>
          </p:nvPr>
        </p:nvSpPr>
        <p:spPr>
          <a:xfrm>
            <a:off x="838200" y="1305026"/>
            <a:ext cx="6275294" cy="4871938"/>
          </a:xfrm>
        </p:spPr>
        <p:txBody>
          <a:bodyPr/>
          <a:lstStyle/>
          <a:p>
            <a:r>
              <a:rPr lang="en-GB" b="1" dirty="0" err="1"/>
              <a:t>Amniotomy</a:t>
            </a:r>
            <a:r>
              <a:rPr lang="en-GB" dirty="0"/>
              <a:t> (also referred to as </a:t>
            </a:r>
            <a:r>
              <a:rPr lang="en-GB" u="sng" dirty="0"/>
              <a:t>artificial rupture of membranes </a:t>
            </a:r>
            <a:r>
              <a:rPr lang="en-GB" dirty="0"/>
              <a:t>[AROM]) is the procedure by which the amniotic sac is deliberately ruptured so as to cause the release of amniotic fluid, it is usually </a:t>
            </a:r>
            <a:r>
              <a:rPr lang="en-GB" u="sng" dirty="0"/>
              <a:t>performed for the purpose of inducing or expediting </a:t>
            </a:r>
            <a:r>
              <a:rPr lang="en-GB" u="sng" dirty="0" err="1"/>
              <a:t>labor</a:t>
            </a:r>
            <a:r>
              <a:rPr lang="en-GB" u="sng" dirty="0"/>
              <a:t> or in anticipation of the placement of internal monitors</a:t>
            </a:r>
            <a:r>
              <a:rPr lang="en-GB" dirty="0"/>
              <a:t> (uterine pressure catheters or </a:t>
            </a:r>
            <a:r>
              <a:rPr lang="en-GB" dirty="0" err="1"/>
              <a:t>fetal</a:t>
            </a:r>
            <a:r>
              <a:rPr lang="en-GB" dirty="0"/>
              <a:t> scalp electrodes).</a:t>
            </a:r>
          </a:p>
          <a:p>
            <a:endParaRPr lang="en-GB" dirty="0"/>
          </a:p>
          <a:p>
            <a:endParaRPr lang="en-GB" dirty="0"/>
          </a:p>
        </p:txBody>
      </p:sp>
      <p:pic>
        <p:nvPicPr>
          <p:cNvPr id="4" name="object 10"/>
          <p:cNvPicPr/>
          <p:nvPr/>
        </p:nvPicPr>
        <p:blipFill>
          <a:blip r:embed="rId2" cstate="print"/>
          <a:stretch>
            <a:fillRect/>
          </a:stretch>
        </p:blipFill>
        <p:spPr>
          <a:xfrm>
            <a:off x="7210796" y="1412603"/>
            <a:ext cx="4420910" cy="426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92858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dirty="0"/>
              <a:t>Used if cervix is 3-4 cm dilated.</a:t>
            </a:r>
          </a:p>
          <a:p>
            <a:pPr>
              <a:buFont typeface="Arial" panose="020B0604020202020204" pitchFamily="34" charset="0"/>
              <a:buChar char="•"/>
            </a:pPr>
            <a:r>
              <a:rPr lang="en-GB" dirty="0"/>
              <a:t>The head should be engaged (Risk for </a:t>
            </a:r>
            <a:r>
              <a:rPr lang="en-GB" u="sng" dirty="0"/>
              <a:t>cord prolapse</a:t>
            </a:r>
            <a:r>
              <a:rPr lang="en-GB" dirty="0"/>
              <a:t>).</a:t>
            </a:r>
          </a:p>
          <a:p>
            <a:pPr>
              <a:buFont typeface="Arial" panose="020B0604020202020204" pitchFamily="34" charset="0"/>
              <a:buChar char="•"/>
            </a:pPr>
            <a:r>
              <a:rPr lang="en-GB" dirty="0"/>
              <a:t>With the release of the fluid , More head descent , Dilatation of cervix and uterine contractions due to release of Prostaglandins.</a:t>
            </a:r>
          </a:p>
          <a:p>
            <a:pPr>
              <a:buFont typeface="Arial" panose="020B0604020202020204" pitchFamily="34" charset="0"/>
              <a:buChar char="•"/>
            </a:pPr>
            <a:r>
              <a:rPr lang="en-GB" dirty="0"/>
              <a:t>Need oxytocin augmentation.</a:t>
            </a:r>
          </a:p>
          <a:p>
            <a:pPr>
              <a:buFont typeface="Arial" panose="020B0604020202020204" pitchFamily="34" charset="0"/>
              <a:buChar char="•"/>
            </a:pPr>
            <a:r>
              <a:rPr lang="en-GB" dirty="0"/>
              <a:t>The membranes should be physically  accessible.</a:t>
            </a:r>
          </a:p>
          <a:p>
            <a:r>
              <a:rPr lang="en-GB" b="1" dirty="0"/>
              <a:t>Other indications :</a:t>
            </a:r>
          </a:p>
          <a:p>
            <a:pPr>
              <a:buFont typeface="Arial" panose="020B0604020202020204" pitchFamily="34" charset="0"/>
              <a:buChar char="•"/>
            </a:pPr>
            <a:r>
              <a:rPr lang="en-GB" dirty="0" err="1"/>
              <a:t>Color</a:t>
            </a:r>
            <a:r>
              <a:rPr lang="en-GB" dirty="0"/>
              <a:t> (Blood , Meconium).</a:t>
            </a:r>
          </a:p>
          <a:p>
            <a:pPr>
              <a:buFont typeface="Arial" panose="020B0604020202020204" pitchFamily="34" charset="0"/>
              <a:buChar char="•"/>
            </a:pPr>
            <a:r>
              <a:rPr lang="en-GB" dirty="0"/>
              <a:t>Internal monitoring</a:t>
            </a:r>
          </a:p>
        </p:txBody>
      </p:sp>
    </p:spTree>
    <p:extLst>
      <p:ext uri="{BB962C8B-B14F-4D97-AF65-F5344CB8AC3E}">
        <p14:creationId xmlns:p14="http://schemas.microsoft.com/office/powerpoint/2010/main" val="7260485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Indications and Contraindications</a:t>
            </a:r>
          </a:p>
        </p:txBody>
      </p:sp>
      <p:sp>
        <p:nvSpPr>
          <p:cNvPr id="3" name="Content Placeholder 2"/>
          <p:cNvSpPr>
            <a:spLocks noGrp="1"/>
          </p:cNvSpPr>
          <p:nvPr>
            <p:ph idx="1"/>
          </p:nvPr>
        </p:nvSpPr>
        <p:spPr/>
        <p:txBody>
          <a:bodyPr>
            <a:normAutofit fontScale="92500" lnSpcReduction="10000"/>
          </a:bodyPr>
          <a:lstStyle/>
          <a:p>
            <a:r>
              <a:rPr lang="en-GB" b="1" dirty="0" err="1"/>
              <a:t>Amniotomy</a:t>
            </a:r>
            <a:r>
              <a:rPr lang="en-GB" b="1" dirty="0"/>
              <a:t> is indicated in the following situations:</a:t>
            </a:r>
          </a:p>
          <a:p>
            <a:pPr>
              <a:buFont typeface="Arial" panose="020B0604020202020204" pitchFamily="34" charset="0"/>
              <a:buChar char="•"/>
            </a:pPr>
            <a:r>
              <a:rPr lang="en-GB" dirty="0"/>
              <a:t>When internal </a:t>
            </a:r>
            <a:r>
              <a:rPr lang="en-GB" dirty="0" err="1"/>
              <a:t>fetal</a:t>
            </a:r>
            <a:r>
              <a:rPr lang="en-GB" dirty="0"/>
              <a:t> or uterine monitoring is needed.</a:t>
            </a:r>
          </a:p>
          <a:p>
            <a:pPr>
              <a:buFont typeface="Arial" panose="020B0604020202020204" pitchFamily="34" charset="0"/>
              <a:buChar char="•"/>
            </a:pPr>
            <a:r>
              <a:rPr lang="en-GB" dirty="0"/>
              <a:t>For induction of </a:t>
            </a:r>
            <a:r>
              <a:rPr lang="en-GB" dirty="0" err="1"/>
              <a:t>labor</a:t>
            </a:r>
            <a:r>
              <a:rPr lang="en-GB" dirty="0"/>
              <a:t>, usually in conjunction with an oxytocin infusion .</a:t>
            </a:r>
          </a:p>
          <a:p>
            <a:pPr>
              <a:buFont typeface="Arial" panose="020B0604020202020204" pitchFamily="34" charset="0"/>
              <a:buChar char="•"/>
            </a:pPr>
            <a:r>
              <a:rPr lang="en-GB" dirty="0"/>
              <a:t>For augmentation of </a:t>
            </a:r>
            <a:r>
              <a:rPr lang="en-GB" dirty="0" err="1"/>
              <a:t>labor</a:t>
            </a:r>
            <a:r>
              <a:rPr lang="en-GB" dirty="0"/>
              <a:t>, in that </a:t>
            </a:r>
            <a:r>
              <a:rPr lang="en-GB" dirty="0" err="1"/>
              <a:t>amniotomy</a:t>
            </a:r>
            <a:r>
              <a:rPr lang="en-GB" dirty="0"/>
              <a:t> leads to an increase in plasma prostaglandin.</a:t>
            </a:r>
          </a:p>
          <a:p>
            <a:r>
              <a:rPr lang="en-GB" b="1" dirty="0" err="1"/>
              <a:t>Amniotomy</a:t>
            </a:r>
            <a:r>
              <a:rPr lang="en-GB" b="1" dirty="0"/>
              <a:t> may be contraindicated in the following situations:</a:t>
            </a:r>
          </a:p>
          <a:p>
            <a:pPr>
              <a:buFont typeface="Arial" panose="020B0604020202020204" pitchFamily="34" charset="0"/>
              <a:buChar char="•"/>
            </a:pPr>
            <a:r>
              <a:rPr lang="en-GB" dirty="0"/>
              <a:t>Known or suspected vasa </a:t>
            </a:r>
            <a:r>
              <a:rPr lang="en-GB" dirty="0" err="1"/>
              <a:t>previa</a:t>
            </a:r>
            <a:endParaRPr lang="en-GB" dirty="0"/>
          </a:p>
          <a:p>
            <a:pPr>
              <a:buFont typeface="Arial" panose="020B0604020202020204" pitchFamily="34" charset="0"/>
              <a:buChar char="•"/>
            </a:pPr>
            <a:r>
              <a:rPr lang="en-GB" dirty="0"/>
              <a:t>Any contraindications to vaginal delivery</a:t>
            </a:r>
          </a:p>
          <a:p>
            <a:pPr>
              <a:buFont typeface="Arial" panose="020B0604020202020204" pitchFamily="34" charset="0"/>
              <a:buChar char="•"/>
            </a:pPr>
            <a:r>
              <a:rPr lang="en-GB" dirty="0"/>
              <a:t>Unengaged presenting part (although this obstacle may be overcome with the use of a controlled </a:t>
            </a:r>
            <a:r>
              <a:rPr lang="en-GB" dirty="0" err="1"/>
              <a:t>amniotomy</a:t>
            </a:r>
            <a:r>
              <a:rPr lang="en-GB" dirty="0"/>
              <a:t> or the application of fundal or suprapubic pressure)</a:t>
            </a:r>
          </a:p>
          <a:p>
            <a:endParaRPr lang="en-GB" b="1" dirty="0"/>
          </a:p>
          <a:p>
            <a:pPr>
              <a:buFont typeface="Arial" panose="020B0604020202020204" pitchFamily="34" charset="0"/>
              <a:buChar char="•"/>
            </a:pPr>
            <a:endParaRPr lang="en-GB" b="1" dirty="0"/>
          </a:p>
        </p:txBody>
      </p:sp>
    </p:spTree>
    <p:extLst>
      <p:ext uri="{BB962C8B-B14F-4D97-AF65-F5344CB8AC3E}">
        <p14:creationId xmlns:p14="http://schemas.microsoft.com/office/powerpoint/2010/main" val="23434331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Amniotomy</a:t>
            </a:r>
            <a:r>
              <a:rPr lang="en-GB" dirty="0"/>
              <a:t> Equipment</a:t>
            </a:r>
          </a:p>
        </p:txBody>
      </p:sp>
      <p:sp>
        <p:nvSpPr>
          <p:cNvPr id="3" name="Content Placeholder 2"/>
          <p:cNvSpPr>
            <a:spLocks noGrp="1"/>
          </p:cNvSpPr>
          <p:nvPr>
            <p:ph idx="1"/>
          </p:nvPr>
        </p:nvSpPr>
        <p:spPr>
          <a:xfrm>
            <a:off x="313766" y="1291579"/>
            <a:ext cx="4782670" cy="4871938"/>
          </a:xfrm>
        </p:spPr>
        <p:txBody>
          <a:bodyPr>
            <a:normAutofit fontScale="92500"/>
          </a:bodyPr>
          <a:lstStyle/>
          <a:p>
            <a:r>
              <a:rPr lang="en-GB" b="1" dirty="0"/>
              <a:t>Equipment for </a:t>
            </a:r>
            <a:r>
              <a:rPr lang="en-GB" b="1" dirty="0" err="1"/>
              <a:t>amniotomy</a:t>
            </a:r>
            <a:r>
              <a:rPr lang="en-GB" b="1" dirty="0"/>
              <a:t> includes the following</a:t>
            </a:r>
            <a:r>
              <a:rPr lang="en-GB" dirty="0"/>
              <a:t>:</a:t>
            </a:r>
          </a:p>
          <a:p>
            <a:pPr>
              <a:buFont typeface="Courier New" panose="02070309020205020404" pitchFamily="49" charset="0"/>
              <a:buChar char="o"/>
            </a:pPr>
            <a:r>
              <a:rPr lang="en-GB" dirty="0"/>
              <a:t>Examination gloves</a:t>
            </a:r>
          </a:p>
          <a:p>
            <a:pPr>
              <a:buFont typeface="Courier New" panose="02070309020205020404" pitchFamily="49" charset="0"/>
              <a:buChar char="o"/>
            </a:pPr>
            <a:r>
              <a:rPr lang="en-GB" dirty="0"/>
              <a:t>Vaginal speculum and spinal needle (if a controlled </a:t>
            </a:r>
            <a:r>
              <a:rPr lang="en-GB" dirty="0" err="1"/>
              <a:t>amniotomy</a:t>
            </a:r>
            <a:r>
              <a:rPr lang="en-GB" dirty="0"/>
              <a:t> is to be performed)</a:t>
            </a:r>
          </a:p>
          <a:p>
            <a:pPr>
              <a:buFont typeface="Courier New" panose="02070309020205020404" pitchFamily="49" charset="0"/>
              <a:buChar char="o"/>
            </a:pPr>
            <a:r>
              <a:rPr lang="en-GB" dirty="0"/>
              <a:t>Amniotic membrane perforator: This may be an </a:t>
            </a:r>
            <a:r>
              <a:rPr lang="en-GB" u="sng" dirty="0" err="1"/>
              <a:t>amniotomy</a:t>
            </a:r>
            <a:r>
              <a:rPr lang="en-GB" u="sng" dirty="0"/>
              <a:t> </a:t>
            </a:r>
            <a:r>
              <a:rPr lang="en-GB" u="sng" dirty="0" err="1"/>
              <a:t>howk</a:t>
            </a:r>
            <a:r>
              <a:rPr lang="en-GB" dirty="0" err="1"/>
              <a:t>,such</a:t>
            </a:r>
            <a:r>
              <a:rPr lang="en-GB" dirty="0"/>
              <a:t> as the </a:t>
            </a:r>
            <a:r>
              <a:rPr lang="en-GB" b="1" dirty="0" err="1"/>
              <a:t>AmniHowk</a:t>
            </a:r>
            <a:r>
              <a:rPr lang="en-GB" b="1" dirty="0"/>
              <a:t>,</a:t>
            </a:r>
            <a:r>
              <a:rPr lang="en-GB" dirty="0"/>
              <a:t> </a:t>
            </a:r>
            <a:r>
              <a:rPr lang="en-GB" u="sng" dirty="0" err="1"/>
              <a:t>amniotomy</a:t>
            </a:r>
            <a:r>
              <a:rPr lang="en-GB" u="sng" dirty="0"/>
              <a:t> finger cot</a:t>
            </a:r>
            <a:r>
              <a:rPr lang="en-GB" dirty="0"/>
              <a:t>, such as the </a:t>
            </a:r>
            <a:r>
              <a:rPr lang="en-GB" b="1" dirty="0" err="1"/>
              <a:t>Amnicot</a:t>
            </a:r>
            <a:r>
              <a:rPr lang="en-GB" b="1" dirty="0"/>
              <a:t> </a:t>
            </a:r>
          </a:p>
          <a:p>
            <a:endParaRPr lang="en-GB" dirty="0"/>
          </a:p>
        </p:txBody>
      </p:sp>
      <p:pic>
        <p:nvPicPr>
          <p:cNvPr id="4" name="object 2"/>
          <p:cNvPicPr/>
          <p:nvPr/>
        </p:nvPicPr>
        <p:blipFill>
          <a:blip r:embed="rId2" cstate="print"/>
          <a:stretch>
            <a:fillRect/>
          </a:stretch>
        </p:blipFill>
        <p:spPr>
          <a:xfrm>
            <a:off x="5096436" y="1291579"/>
            <a:ext cx="4540623" cy="4871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7059" y="1314548"/>
            <a:ext cx="2375647" cy="482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510170" y="6140548"/>
            <a:ext cx="2122842" cy="523220"/>
          </a:xfrm>
          <a:prstGeom prst="rect">
            <a:avLst/>
          </a:prstGeom>
          <a:noFill/>
        </p:spPr>
        <p:txBody>
          <a:bodyPr wrap="square" rtlCol="0">
            <a:spAutoFit/>
          </a:bodyPr>
          <a:lstStyle/>
          <a:p>
            <a:r>
              <a:rPr lang="en-GB" sz="2800" b="1" dirty="0" err="1">
                <a:solidFill>
                  <a:schemeClr val="tx2">
                    <a:lumMod val="75000"/>
                  </a:schemeClr>
                </a:solidFill>
              </a:rPr>
              <a:t>Amnihowk</a:t>
            </a:r>
            <a:endParaRPr lang="en-GB" sz="2800" b="1" dirty="0">
              <a:solidFill>
                <a:schemeClr val="tx2">
                  <a:lumMod val="75000"/>
                </a:schemeClr>
              </a:solidFill>
            </a:endParaRPr>
          </a:p>
        </p:txBody>
      </p:sp>
      <p:sp>
        <p:nvSpPr>
          <p:cNvPr id="8" name="TextBox 7"/>
          <p:cNvSpPr txBox="1"/>
          <p:nvPr/>
        </p:nvSpPr>
        <p:spPr>
          <a:xfrm>
            <a:off x="9857590" y="6140548"/>
            <a:ext cx="1713155" cy="523220"/>
          </a:xfrm>
          <a:prstGeom prst="rect">
            <a:avLst/>
          </a:prstGeom>
          <a:noFill/>
        </p:spPr>
        <p:txBody>
          <a:bodyPr wrap="square" rtlCol="0">
            <a:spAutoFit/>
          </a:bodyPr>
          <a:lstStyle/>
          <a:p>
            <a:r>
              <a:rPr lang="en-GB" sz="2800" b="1" dirty="0" err="1">
                <a:solidFill>
                  <a:schemeClr val="tx2">
                    <a:lumMod val="75000"/>
                  </a:schemeClr>
                </a:solidFill>
              </a:rPr>
              <a:t>Amnicot</a:t>
            </a:r>
            <a:endParaRPr lang="en-GB" sz="2800" b="1" dirty="0">
              <a:solidFill>
                <a:schemeClr val="tx2">
                  <a:lumMod val="75000"/>
                </a:schemeClr>
              </a:solidFill>
            </a:endParaRPr>
          </a:p>
        </p:txBody>
      </p:sp>
    </p:spTree>
    <p:extLst>
      <p:ext uri="{BB962C8B-B14F-4D97-AF65-F5344CB8AC3E}">
        <p14:creationId xmlns:p14="http://schemas.microsoft.com/office/powerpoint/2010/main" val="4673890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Complications</a:t>
            </a:r>
          </a:p>
        </p:txBody>
      </p:sp>
      <p:sp>
        <p:nvSpPr>
          <p:cNvPr id="3" name="Content Placeholder 2"/>
          <p:cNvSpPr>
            <a:spLocks noGrp="1"/>
          </p:cNvSpPr>
          <p:nvPr>
            <p:ph idx="1"/>
          </p:nvPr>
        </p:nvSpPr>
        <p:spPr>
          <a:xfrm>
            <a:off x="838200" y="1305026"/>
            <a:ext cx="10511118" cy="4871938"/>
          </a:xfrm>
        </p:spPr>
        <p:txBody>
          <a:bodyPr>
            <a:normAutofit/>
          </a:bodyPr>
          <a:lstStyle/>
          <a:p>
            <a:r>
              <a:rPr lang="en-GB" b="1" dirty="0"/>
              <a:t>Complications :</a:t>
            </a:r>
          </a:p>
          <a:p>
            <a:pPr>
              <a:buFont typeface="Arial" panose="020B0604020202020204" pitchFamily="34" charset="0"/>
              <a:buChar char="•"/>
            </a:pPr>
            <a:r>
              <a:rPr lang="en-GB" dirty="0"/>
              <a:t>The most common complication of </a:t>
            </a:r>
            <a:r>
              <a:rPr lang="en-GB" dirty="0" err="1"/>
              <a:t>amniotomy</a:t>
            </a:r>
            <a:r>
              <a:rPr lang="en-GB" dirty="0"/>
              <a:t> is </a:t>
            </a:r>
            <a:r>
              <a:rPr lang="en-GB" u="sng" dirty="0"/>
              <a:t>cord prolapse</a:t>
            </a:r>
            <a:r>
              <a:rPr lang="en-GB" dirty="0"/>
              <a:t>, </a:t>
            </a:r>
            <a:r>
              <a:rPr lang="en-GB" dirty="0">
                <a:solidFill>
                  <a:schemeClr val="tx2">
                    <a:lumMod val="60000"/>
                    <a:lumOff val="40000"/>
                  </a:schemeClr>
                </a:solidFill>
              </a:rPr>
              <a:t>which usually occurs during the sudden and rapid egress of amniotic fluid</a:t>
            </a:r>
            <a:r>
              <a:rPr lang="en-GB" dirty="0"/>
              <a:t>, </a:t>
            </a:r>
            <a:r>
              <a:rPr lang="en-GB" u="sng" dirty="0"/>
              <a:t>Rupture of a vasa </a:t>
            </a:r>
            <a:r>
              <a:rPr lang="en-GB" u="sng" dirty="0" err="1"/>
              <a:t>previa</a:t>
            </a:r>
            <a:r>
              <a:rPr lang="en-GB" dirty="0"/>
              <a:t> during </a:t>
            </a:r>
            <a:r>
              <a:rPr lang="en-GB" dirty="0" err="1"/>
              <a:t>amniotomy</a:t>
            </a:r>
            <a:r>
              <a:rPr lang="en-GB" dirty="0"/>
              <a:t> can cause life-threatening </a:t>
            </a:r>
            <a:r>
              <a:rPr lang="en-GB" dirty="0" err="1"/>
              <a:t>fetal</a:t>
            </a:r>
            <a:r>
              <a:rPr lang="en-GB" dirty="0"/>
              <a:t> blood loss, Both of these complications require emergency </a:t>
            </a:r>
            <a:r>
              <a:rPr lang="en-GB" dirty="0" err="1"/>
              <a:t>cesarean</a:t>
            </a:r>
            <a:r>
              <a:rPr lang="en-GB" dirty="0"/>
              <a:t> delivery.</a:t>
            </a:r>
          </a:p>
          <a:p>
            <a:pPr>
              <a:buFont typeface="Arial" panose="020B0604020202020204" pitchFamily="34" charset="0"/>
              <a:buChar char="•"/>
            </a:pPr>
            <a:r>
              <a:rPr lang="en-GB" dirty="0"/>
              <a:t>An increased incidence of </a:t>
            </a:r>
            <a:r>
              <a:rPr lang="en-GB" u="sng" dirty="0" err="1"/>
              <a:t>chorioamnionitis</a:t>
            </a:r>
            <a:r>
              <a:rPr lang="en-GB" dirty="0"/>
              <a:t>, especially with prolonged rupture of </a:t>
            </a:r>
            <a:r>
              <a:rPr lang="en-GB" u="sng" dirty="0" err="1"/>
              <a:t>membranes,Cord</a:t>
            </a:r>
            <a:r>
              <a:rPr lang="en-GB" u="sng" dirty="0"/>
              <a:t> compression associated with variable decelerations of the </a:t>
            </a:r>
            <a:r>
              <a:rPr lang="en-GB" u="sng" dirty="0" err="1"/>
              <a:t>fetal</a:t>
            </a:r>
            <a:r>
              <a:rPr lang="en-GB" u="sng" dirty="0"/>
              <a:t> heart rate </a:t>
            </a:r>
            <a:r>
              <a:rPr lang="en-GB" dirty="0"/>
              <a:t>occurs more often after </a:t>
            </a:r>
            <a:r>
              <a:rPr lang="en-GB" dirty="0" err="1"/>
              <a:t>amniotomy</a:t>
            </a:r>
            <a:r>
              <a:rPr lang="en-GB" u="sng" dirty="0"/>
              <a:t>, Minor </a:t>
            </a:r>
            <a:r>
              <a:rPr lang="en-GB" u="sng" dirty="0" err="1"/>
              <a:t>fetal</a:t>
            </a:r>
            <a:r>
              <a:rPr lang="en-GB" u="sng" dirty="0"/>
              <a:t> scalp trauma </a:t>
            </a:r>
            <a:r>
              <a:rPr lang="en-GB" dirty="0"/>
              <a:t>may also occur.</a:t>
            </a:r>
          </a:p>
        </p:txBody>
      </p:sp>
    </p:spTree>
    <p:extLst>
      <p:ext uri="{BB962C8B-B14F-4D97-AF65-F5344CB8AC3E}">
        <p14:creationId xmlns:p14="http://schemas.microsoft.com/office/powerpoint/2010/main" val="35996375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a:t>
            </a:r>
          </a:p>
        </p:txBody>
      </p:sp>
      <p:sp>
        <p:nvSpPr>
          <p:cNvPr id="3" name="Content Placeholder 2"/>
          <p:cNvSpPr>
            <a:spLocks noGrp="1"/>
          </p:cNvSpPr>
          <p:nvPr>
            <p:ph idx="1"/>
          </p:nvPr>
        </p:nvSpPr>
        <p:spPr>
          <a:xfrm>
            <a:off x="329452" y="1666778"/>
            <a:ext cx="11721354" cy="7127598"/>
          </a:xfrm>
        </p:spPr>
        <p:txBody>
          <a:bodyPr>
            <a:noAutofit/>
          </a:bodyPr>
          <a:lstStyle/>
          <a:p>
            <a:r>
              <a:rPr lang="en-GB" sz="2400" b="1" dirty="0"/>
              <a:t>what's this instrument</a:t>
            </a:r>
            <a:r>
              <a:rPr lang="en-GB" sz="2400" dirty="0"/>
              <a:t>?</a:t>
            </a:r>
          </a:p>
          <a:p>
            <a:pPr>
              <a:buFont typeface="Courier New" panose="02070309020205020404" pitchFamily="49" charset="0"/>
              <a:buChar char="o"/>
            </a:pPr>
            <a:r>
              <a:rPr lang="en-GB" sz="2400" dirty="0"/>
              <a:t> </a:t>
            </a:r>
            <a:r>
              <a:rPr lang="en-GB" sz="2400" dirty="0" err="1"/>
              <a:t>Amniohowk</a:t>
            </a:r>
            <a:endParaRPr lang="en-GB" sz="2400" dirty="0"/>
          </a:p>
          <a:p>
            <a:r>
              <a:rPr lang="en-GB" sz="2400" b="1" dirty="0"/>
              <a:t>name of procedure?</a:t>
            </a:r>
          </a:p>
          <a:p>
            <a:pPr>
              <a:buFont typeface="Courier New" panose="02070309020205020404" pitchFamily="49" charset="0"/>
              <a:buChar char="o"/>
            </a:pPr>
            <a:r>
              <a:rPr lang="en-GB" sz="2400" dirty="0"/>
              <a:t> </a:t>
            </a:r>
            <a:r>
              <a:rPr lang="en-GB" sz="2400" dirty="0" err="1"/>
              <a:t>Amniotomy</a:t>
            </a:r>
            <a:r>
              <a:rPr lang="en-GB" sz="2400" dirty="0"/>
              <a:t>, artificial rupture of membrane</a:t>
            </a:r>
          </a:p>
          <a:p>
            <a:r>
              <a:rPr lang="en-GB" sz="2400" b="1" dirty="0"/>
              <a:t>Give 4 advantages of this procedure?</a:t>
            </a:r>
          </a:p>
          <a:p>
            <a:pPr>
              <a:buFont typeface="Courier New" panose="02070309020205020404" pitchFamily="49" charset="0"/>
              <a:buChar char="o"/>
            </a:pPr>
            <a:r>
              <a:rPr lang="en-GB" sz="2400" dirty="0"/>
              <a:t>Enhance uterine contraction </a:t>
            </a:r>
          </a:p>
          <a:p>
            <a:pPr>
              <a:buFont typeface="Courier New" panose="02070309020205020404" pitchFamily="49" charset="0"/>
              <a:buChar char="o"/>
            </a:pPr>
            <a:r>
              <a:rPr lang="en-GB" sz="2400" dirty="0"/>
              <a:t>Shorten active phase of first stage </a:t>
            </a:r>
          </a:p>
          <a:p>
            <a:pPr>
              <a:buFont typeface="Courier New" panose="02070309020205020404" pitchFamily="49" charset="0"/>
              <a:buChar char="o"/>
            </a:pPr>
            <a:r>
              <a:rPr lang="en-GB" sz="2400" dirty="0"/>
              <a:t>Assess </a:t>
            </a:r>
            <a:r>
              <a:rPr lang="en-GB" sz="2400" dirty="0" err="1"/>
              <a:t>fetal</a:t>
            </a:r>
            <a:r>
              <a:rPr lang="en-GB" sz="2400" dirty="0"/>
              <a:t> well being from liquor state </a:t>
            </a:r>
          </a:p>
          <a:p>
            <a:pPr>
              <a:buFont typeface="Courier New" panose="02070309020205020404" pitchFamily="49" charset="0"/>
              <a:buChar char="o"/>
            </a:pPr>
            <a:r>
              <a:rPr lang="en-GB" sz="2400" dirty="0"/>
              <a:t>To check if there's cord prolapse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2074" r="50311"/>
          <a:stretch>
            <a:fillRect/>
          </a:stretch>
        </p:blipFill>
        <p:spPr>
          <a:xfrm>
            <a:off x="7422776" y="1318473"/>
            <a:ext cx="3931024" cy="1990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99918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Station Cont. </a:t>
            </a:r>
          </a:p>
        </p:txBody>
      </p:sp>
      <p:sp>
        <p:nvSpPr>
          <p:cNvPr id="3" name="Content Placeholder 2"/>
          <p:cNvSpPr>
            <a:spLocks noGrp="1"/>
          </p:cNvSpPr>
          <p:nvPr>
            <p:ph idx="1"/>
          </p:nvPr>
        </p:nvSpPr>
        <p:spPr>
          <a:xfrm>
            <a:off x="838200" y="1305026"/>
            <a:ext cx="5791200" cy="4871938"/>
          </a:xfrm>
        </p:spPr>
        <p:txBody>
          <a:bodyPr/>
          <a:lstStyle/>
          <a:p>
            <a:r>
              <a:rPr lang="en-GB" b="1" dirty="0"/>
              <a:t>if pt. pregnant with 24w , length of fundal pubic height  29cm, what's the sequence if this procedure make to she?( polyhydramnios)</a:t>
            </a:r>
          </a:p>
          <a:p>
            <a:pPr>
              <a:buFont typeface="Courier New" panose="02070309020205020404" pitchFamily="49" charset="0"/>
              <a:buChar char="o"/>
            </a:pPr>
            <a:r>
              <a:rPr lang="en-GB" dirty="0" err="1"/>
              <a:t>abruptio</a:t>
            </a:r>
            <a:r>
              <a:rPr lang="en-GB" dirty="0"/>
              <a:t> placenta </a:t>
            </a:r>
          </a:p>
          <a:p>
            <a:pPr>
              <a:buFont typeface="Courier New" panose="02070309020205020404" pitchFamily="49" charset="0"/>
              <a:buChar char="o"/>
            </a:pPr>
            <a:r>
              <a:rPr lang="en-GB" dirty="0"/>
              <a:t>cord prolapse</a:t>
            </a:r>
          </a:p>
          <a:p>
            <a:pPr>
              <a:buFont typeface="Courier New" panose="02070309020205020404" pitchFamily="49" charset="0"/>
              <a:buChar char="o"/>
            </a:pPr>
            <a:r>
              <a:rPr lang="en-GB" dirty="0" err="1"/>
              <a:t>fetal</a:t>
            </a:r>
            <a:r>
              <a:rPr lang="en-GB" dirty="0"/>
              <a:t> bradycardia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2074" r="50311"/>
          <a:stretch>
            <a:fillRect/>
          </a:stretch>
        </p:blipFill>
        <p:spPr>
          <a:xfrm>
            <a:off x="7422776" y="1318473"/>
            <a:ext cx="3931024" cy="1990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58913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2A04-9B8D-B832-8A30-21A2C08DF995}"/>
              </a:ext>
            </a:extLst>
          </p:cNvPr>
          <p:cNvSpPr>
            <a:spLocks noGrp="1"/>
          </p:cNvSpPr>
          <p:nvPr>
            <p:ph type="ctrTitle"/>
          </p:nvPr>
        </p:nvSpPr>
        <p:spPr/>
        <p:txBody>
          <a:bodyPr/>
          <a:lstStyle/>
          <a:p>
            <a:r>
              <a:rPr lang="en-US" dirty="0" err="1"/>
              <a:t>Partogram</a:t>
            </a:r>
            <a:endParaRPr lang="en-US" dirty="0"/>
          </a:p>
        </p:txBody>
      </p:sp>
      <p:sp>
        <p:nvSpPr>
          <p:cNvPr id="3" name="Subtitle 2">
            <a:extLst>
              <a:ext uri="{FF2B5EF4-FFF2-40B4-BE49-F238E27FC236}">
                <a16:creationId xmlns:a16="http://schemas.microsoft.com/office/drawing/2014/main" id="{0070B4D3-493A-0F2E-FB4C-1048F00836F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27341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2348-5105-51B3-3A26-52752EEE2DD3}"/>
              </a:ext>
            </a:extLst>
          </p:cNvPr>
          <p:cNvSpPr>
            <a:spLocks noGrp="1"/>
          </p:cNvSpPr>
          <p:nvPr>
            <p:ph type="title"/>
          </p:nvPr>
        </p:nvSpPr>
        <p:spPr/>
        <p:txBody>
          <a:bodyPr/>
          <a:lstStyle/>
          <a:p>
            <a:r>
              <a:rPr lang="en-US" dirty="0"/>
              <a:t> </a:t>
            </a:r>
            <a:r>
              <a:rPr lang="ar-SA" dirty="0"/>
              <a:t> </a:t>
            </a:r>
            <a:r>
              <a:rPr lang="ar-SA" dirty="0" err="1"/>
              <a:t>مهمممم</a:t>
            </a:r>
            <a:r>
              <a:rPr lang="ar-SA" dirty="0"/>
              <a:t> </a:t>
            </a:r>
            <a:r>
              <a:rPr lang="ar-SA" dirty="0" err="1"/>
              <a:t>جدااا</a:t>
            </a:r>
            <a:r>
              <a:rPr lang="ar-SA" dirty="0"/>
              <a:t> </a:t>
            </a:r>
            <a:r>
              <a:rPr lang="en-US" b="1" dirty="0" err="1"/>
              <a:t>Partogram</a:t>
            </a:r>
            <a:endParaRPr lang="en-US" b="1" dirty="0"/>
          </a:p>
        </p:txBody>
      </p:sp>
      <p:sp>
        <p:nvSpPr>
          <p:cNvPr id="3" name="Content Placeholder 2">
            <a:extLst>
              <a:ext uri="{FF2B5EF4-FFF2-40B4-BE49-F238E27FC236}">
                <a16:creationId xmlns:a16="http://schemas.microsoft.com/office/drawing/2014/main" id="{13B2FC35-1D73-1F62-6620-530556CD48CC}"/>
              </a:ext>
            </a:extLst>
          </p:cNvPr>
          <p:cNvSpPr>
            <a:spLocks noGrp="1"/>
          </p:cNvSpPr>
          <p:nvPr>
            <p:ph idx="1"/>
          </p:nvPr>
        </p:nvSpPr>
        <p:spPr>
          <a:xfrm>
            <a:off x="838200" y="1305026"/>
            <a:ext cx="10515600" cy="4706668"/>
          </a:xfrm>
        </p:spPr>
        <p:txBody>
          <a:bodyPr>
            <a:normAutofit fontScale="92500" lnSpcReduction="20000"/>
          </a:bodyPr>
          <a:lstStyle/>
          <a:p>
            <a:r>
              <a:rPr lang="en-US" b="1" dirty="0"/>
              <a:t>Definition</a:t>
            </a:r>
            <a:r>
              <a:rPr lang="en-US" dirty="0"/>
              <a:t>: A tool to assess &amp; interpret the progress of labor</a:t>
            </a:r>
          </a:p>
          <a:p>
            <a:r>
              <a:rPr lang="en-US" b="1" dirty="0"/>
              <a:t>Contents</a:t>
            </a:r>
          </a:p>
          <a:p>
            <a:pPr lvl="1"/>
            <a:r>
              <a:rPr lang="en-US" b="1" dirty="0"/>
              <a:t>Record fetal condition including</a:t>
            </a:r>
          </a:p>
          <a:p>
            <a:pPr lvl="2"/>
            <a:r>
              <a:rPr lang="en-US" dirty="0"/>
              <a:t>Fetal heart-beat rate</a:t>
            </a:r>
          </a:p>
          <a:p>
            <a:pPr lvl="2"/>
            <a:r>
              <a:rPr lang="en-US" dirty="0"/>
              <a:t>Molding of the fetal head</a:t>
            </a:r>
          </a:p>
          <a:p>
            <a:pPr lvl="2"/>
            <a:r>
              <a:rPr lang="en-US" dirty="0"/>
              <a:t>Condition of amniotic fluid</a:t>
            </a:r>
          </a:p>
          <a:p>
            <a:pPr lvl="1"/>
            <a:r>
              <a:rPr lang="en-US" b="1" dirty="0"/>
              <a:t>Record maternal condition</a:t>
            </a:r>
          </a:p>
          <a:p>
            <a:pPr lvl="2"/>
            <a:r>
              <a:rPr lang="en-US" dirty="0"/>
              <a:t>Pulse and blood pressure </a:t>
            </a:r>
          </a:p>
          <a:p>
            <a:pPr lvl="2"/>
            <a:r>
              <a:rPr lang="en-US" dirty="0"/>
              <a:t>Body temperature </a:t>
            </a:r>
          </a:p>
          <a:p>
            <a:pPr lvl="2"/>
            <a:r>
              <a:rPr lang="en-US" dirty="0"/>
              <a:t>Urine (quantity, presence of protein and acetone) </a:t>
            </a:r>
          </a:p>
          <a:p>
            <a:pPr lvl="2"/>
            <a:r>
              <a:rPr lang="en-US" dirty="0"/>
              <a:t>Drugs administered including Oxytocin</a:t>
            </a:r>
          </a:p>
          <a:p>
            <a:pPr lvl="2"/>
            <a:r>
              <a:rPr lang="en-US" dirty="0"/>
              <a:t>IV fluids</a:t>
            </a:r>
          </a:p>
          <a:p>
            <a:pPr lvl="1"/>
            <a:r>
              <a:rPr lang="en-US" b="1" dirty="0"/>
              <a:t>Record progress of labor</a:t>
            </a:r>
          </a:p>
          <a:p>
            <a:pPr lvl="2"/>
            <a:r>
              <a:rPr lang="en-US" dirty="0"/>
              <a:t>Cervical dilatation </a:t>
            </a:r>
          </a:p>
          <a:p>
            <a:pPr lvl="2"/>
            <a:r>
              <a:rPr lang="en-US" dirty="0"/>
              <a:t>Descent of the head</a:t>
            </a:r>
          </a:p>
          <a:p>
            <a:pPr lvl="2"/>
            <a:r>
              <a:rPr lang="en-US" dirty="0"/>
              <a:t>Uterine contractions</a:t>
            </a:r>
          </a:p>
        </p:txBody>
      </p:sp>
      <p:pic>
        <p:nvPicPr>
          <p:cNvPr id="4" name="Picture 10" descr="Рисунок1_e">
            <a:extLst>
              <a:ext uri="{FF2B5EF4-FFF2-40B4-BE49-F238E27FC236}">
                <a16:creationId xmlns:a16="http://schemas.microsoft.com/office/drawing/2014/main" id="{4C30E34D-A55A-9824-2B80-E10017EA33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2" r="8312"/>
          <a:stretch/>
        </p:blipFill>
        <p:spPr bwMode="auto">
          <a:xfrm>
            <a:off x="7996136" y="1741943"/>
            <a:ext cx="3357664" cy="42697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69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068A-2B1A-42FB-9BA8-D0CBB684E58D}"/>
              </a:ext>
            </a:extLst>
          </p:cNvPr>
          <p:cNvSpPr>
            <a:spLocks noGrp="1"/>
          </p:cNvSpPr>
          <p:nvPr>
            <p:ph type="title"/>
          </p:nvPr>
        </p:nvSpPr>
        <p:spPr/>
        <p:txBody>
          <a:bodyPr/>
          <a:lstStyle/>
          <a:p>
            <a:r>
              <a:rPr lang="en-US" dirty="0"/>
              <a:t>Fetal presentation</a:t>
            </a:r>
          </a:p>
        </p:txBody>
      </p:sp>
      <p:sp>
        <p:nvSpPr>
          <p:cNvPr id="3" name="Content Placeholder 2">
            <a:extLst>
              <a:ext uri="{FF2B5EF4-FFF2-40B4-BE49-F238E27FC236}">
                <a16:creationId xmlns:a16="http://schemas.microsoft.com/office/drawing/2014/main" id="{5C26AE64-EB45-BCD8-2FCA-AFF652553BDC}"/>
              </a:ext>
            </a:extLst>
          </p:cNvPr>
          <p:cNvSpPr>
            <a:spLocks noGrp="1"/>
          </p:cNvSpPr>
          <p:nvPr>
            <p:ph idx="1"/>
          </p:nvPr>
        </p:nvSpPr>
        <p:spPr>
          <a:xfrm>
            <a:off x="838200" y="1305025"/>
            <a:ext cx="7957665" cy="5122873"/>
          </a:xfrm>
        </p:spPr>
        <p:txBody>
          <a:bodyPr>
            <a:normAutofit fontScale="92500" lnSpcReduction="20000"/>
          </a:bodyPr>
          <a:lstStyle/>
          <a:p>
            <a:r>
              <a:rPr lang="en-US" b="1" dirty="0"/>
              <a:t>Definition</a:t>
            </a:r>
            <a:r>
              <a:rPr lang="en-US" dirty="0"/>
              <a:t>: part of the fetus that overlies the maternal pelvic inlet</a:t>
            </a:r>
          </a:p>
          <a:p>
            <a:r>
              <a:rPr lang="en-US" b="1" dirty="0"/>
              <a:t>Types</a:t>
            </a:r>
          </a:p>
          <a:p>
            <a:pPr lvl="1"/>
            <a:r>
              <a:rPr lang="en-US" b="1" dirty="0"/>
              <a:t>Cephalic presentation</a:t>
            </a:r>
            <a:r>
              <a:rPr lang="en-US" dirty="0"/>
              <a:t>: head (most common)</a:t>
            </a:r>
          </a:p>
          <a:p>
            <a:pPr lvl="1"/>
            <a:r>
              <a:rPr lang="en-US" b="1" dirty="0"/>
              <a:t>Breech presentation</a:t>
            </a:r>
            <a:r>
              <a:rPr lang="en-US" dirty="0"/>
              <a:t>: buttocks or feet</a:t>
            </a:r>
          </a:p>
          <a:p>
            <a:pPr lvl="2"/>
            <a:r>
              <a:rPr lang="en-US" dirty="0"/>
              <a:t>Frank breech 65%: flexed hips and extended knees </a:t>
            </a:r>
          </a:p>
          <a:p>
            <a:pPr lvl="2"/>
            <a:r>
              <a:rPr lang="en-US" dirty="0"/>
              <a:t>Complete breech 10%: thighs and legs flexed</a:t>
            </a:r>
          </a:p>
          <a:p>
            <a:pPr lvl="2"/>
            <a:r>
              <a:rPr lang="en-US" dirty="0"/>
              <a:t>Single Footling breech: hip of one leg is flexed and the knee of the other is extended</a:t>
            </a:r>
          </a:p>
          <a:p>
            <a:pPr lvl="2"/>
            <a:r>
              <a:rPr lang="en-US" dirty="0"/>
              <a:t>Double Footling breech: both thighs and legs are extended</a:t>
            </a:r>
          </a:p>
          <a:p>
            <a:pPr lvl="1"/>
            <a:r>
              <a:rPr lang="en-US" b="1" dirty="0"/>
              <a:t>Compound presentation</a:t>
            </a:r>
            <a:r>
              <a:rPr lang="en-US" dirty="0"/>
              <a:t>: ≥ 1 anatomical presenting part (e.g., cephalic or breech presentation with presentation of an extremity)</a:t>
            </a:r>
          </a:p>
          <a:p>
            <a:pPr lvl="1"/>
            <a:r>
              <a:rPr lang="en-US" b="1" dirty="0"/>
              <a:t>Shoulder presentation</a:t>
            </a:r>
            <a:r>
              <a:rPr lang="en-US" dirty="0"/>
              <a:t>: shoulder presentations combined with a transverse or oblique lie</a:t>
            </a:r>
          </a:p>
          <a:p>
            <a:pPr algn="l" rtl="0">
              <a:defRPr/>
            </a:pPr>
            <a:r>
              <a:rPr lang="en-US" altLang="en-US" sz="2600" b="1" dirty="0">
                <a:cs typeface="Arial" panose="020B0604020202020204" pitchFamily="34" charset="0"/>
              </a:rPr>
              <a:t>Abdominal examination</a:t>
            </a:r>
            <a:r>
              <a:rPr lang="en-US" altLang="en-US" sz="2600" dirty="0">
                <a:cs typeface="Arial" panose="020B0604020202020204" pitchFamily="34" charset="0"/>
              </a:rPr>
              <a:t>; determine (identify) presentation</a:t>
            </a:r>
          </a:p>
          <a:p>
            <a:pPr algn="l" rtl="0">
              <a:defRPr/>
            </a:pPr>
            <a:r>
              <a:rPr lang="en-US" altLang="en-US" sz="2600" b="1" dirty="0">
                <a:cs typeface="Arial" panose="020B0604020202020204" pitchFamily="34" charset="0"/>
              </a:rPr>
              <a:t>Vaginal examination</a:t>
            </a:r>
            <a:r>
              <a:rPr lang="en-US" altLang="en-US" sz="2600" dirty="0">
                <a:cs typeface="Arial" panose="020B0604020202020204" pitchFamily="34" charset="0"/>
              </a:rPr>
              <a:t>; determine (identify) presenting part</a:t>
            </a:r>
          </a:p>
        </p:txBody>
      </p:sp>
      <p:grpSp>
        <p:nvGrpSpPr>
          <p:cNvPr id="5" name="Group 4">
            <a:extLst>
              <a:ext uri="{FF2B5EF4-FFF2-40B4-BE49-F238E27FC236}">
                <a16:creationId xmlns:a16="http://schemas.microsoft.com/office/drawing/2014/main" id="{3D946C86-A186-70C5-5DBB-7D68D69DBC71}"/>
              </a:ext>
            </a:extLst>
          </p:cNvPr>
          <p:cNvGrpSpPr/>
          <p:nvPr/>
        </p:nvGrpSpPr>
        <p:grpSpPr>
          <a:xfrm>
            <a:off x="8863050" y="1305026"/>
            <a:ext cx="2492483" cy="1599889"/>
            <a:chOff x="8586824" y="1927117"/>
            <a:chExt cx="2785683" cy="1788090"/>
          </a:xfrm>
        </p:grpSpPr>
        <p:pic>
          <p:nvPicPr>
            <p:cNvPr id="8" name="Picture 7">
              <a:extLst>
                <a:ext uri="{FF2B5EF4-FFF2-40B4-BE49-F238E27FC236}">
                  <a16:creationId xmlns:a16="http://schemas.microsoft.com/office/drawing/2014/main" id="{B614546A-D39A-93C6-651E-2AEAF8B0D80D}"/>
                </a:ext>
              </a:extLst>
            </p:cNvPr>
            <p:cNvPicPr>
              <a:picLocks noChangeAspect="1"/>
            </p:cNvPicPr>
            <p:nvPr/>
          </p:nvPicPr>
          <p:blipFill>
            <a:blip r:embed="rId2"/>
            <a:stretch>
              <a:fillRect/>
            </a:stretch>
          </p:blipFill>
          <p:spPr>
            <a:xfrm>
              <a:off x="8586824" y="1927117"/>
              <a:ext cx="1354330" cy="1788090"/>
            </a:xfrm>
            <a:prstGeom prst="rect">
              <a:avLst/>
            </a:prstGeom>
          </p:spPr>
        </p:pic>
        <p:pic>
          <p:nvPicPr>
            <p:cNvPr id="10" name="Picture 9">
              <a:extLst>
                <a:ext uri="{FF2B5EF4-FFF2-40B4-BE49-F238E27FC236}">
                  <a16:creationId xmlns:a16="http://schemas.microsoft.com/office/drawing/2014/main" id="{33DFB0A8-08E1-BDBC-1EC2-D9324180C651}"/>
                </a:ext>
              </a:extLst>
            </p:cNvPr>
            <p:cNvPicPr>
              <a:picLocks noChangeAspect="1"/>
            </p:cNvPicPr>
            <p:nvPr/>
          </p:nvPicPr>
          <p:blipFill rotWithShape="1">
            <a:blip r:embed="rId3"/>
            <a:srcRect t="16093"/>
            <a:stretch/>
          </p:blipFill>
          <p:spPr>
            <a:xfrm>
              <a:off x="9941154" y="1927117"/>
              <a:ext cx="1431353" cy="1788090"/>
            </a:xfrm>
            <a:prstGeom prst="rect">
              <a:avLst/>
            </a:prstGeom>
          </p:spPr>
        </p:pic>
      </p:grpSp>
      <p:pic>
        <p:nvPicPr>
          <p:cNvPr id="14" name="Picture 13">
            <a:extLst>
              <a:ext uri="{FF2B5EF4-FFF2-40B4-BE49-F238E27FC236}">
                <a16:creationId xmlns:a16="http://schemas.microsoft.com/office/drawing/2014/main" id="{04FDCD2D-466D-D2EE-6288-097FBCEE8B4D}"/>
              </a:ext>
            </a:extLst>
          </p:cNvPr>
          <p:cNvPicPr>
            <a:picLocks noChangeAspect="1"/>
          </p:cNvPicPr>
          <p:nvPr/>
        </p:nvPicPr>
        <p:blipFill>
          <a:blip r:embed="rId4"/>
          <a:stretch>
            <a:fillRect/>
          </a:stretch>
        </p:blipFill>
        <p:spPr>
          <a:xfrm>
            <a:off x="8863050" y="2904915"/>
            <a:ext cx="2490750" cy="1761492"/>
          </a:xfrm>
          <a:prstGeom prst="rect">
            <a:avLst/>
          </a:prstGeom>
        </p:spPr>
      </p:pic>
      <p:pic>
        <p:nvPicPr>
          <p:cNvPr id="16" name="Picture 15">
            <a:extLst>
              <a:ext uri="{FF2B5EF4-FFF2-40B4-BE49-F238E27FC236}">
                <a16:creationId xmlns:a16="http://schemas.microsoft.com/office/drawing/2014/main" id="{C2E0521A-F1CB-E0F9-FB1E-0870A4F18088}"/>
              </a:ext>
            </a:extLst>
          </p:cNvPr>
          <p:cNvPicPr>
            <a:picLocks noChangeAspect="1"/>
          </p:cNvPicPr>
          <p:nvPr/>
        </p:nvPicPr>
        <p:blipFill>
          <a:blip r:embed="rId5"/>
          <a:stretch>
            <a:fillRect/>
          </a:stretch>
        </p:blipFill>
        <p:spPr>
          <a:xfrm>
            <a:off x="8943955" y="4666407"/>
            <a:ext cx="2261755" cy="1761492"/>
          </a:xfrm>
          <a:prstGeom prst="rect">
            <a:avLst/>
          </a:prstGeom>
        </p:spPr>
      </p:pic>
    </p:spTree>
    <p:extLst>
      <p:ext uri="{BB962C8B-B14F-4D97-AF65-F5344CB8AC3E}">
        <p14:creationId xmlns:p14="http://schemas.microsoft.com/office/powerpoint/2010/main" val="42422100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119BF8-E6A6-CE1C-DBCF-20085D9FAA84}"/>
              </a:ext>
            </a:extLst>
          </p:cNvPr>
          <p:cNvSpPr>
            <a:spLocks noGrp="1"/>
          </p:cNvSpPr>
          <p:nvPr>
            <p:ph type="title"/>
          </p:nvPr>
        </p:nvSpPr>
        <p:spPr/>
        <p:txBody>
          <a:bodyPr>
            <a:noAutofit/>
          </a:bodyPr>
          <a:lstStyle/>
          <a:p>
            <a:r>
              <a:rPr lang="en-US" sz="3600" dirty="0">
                <a:solidFill>
                  <a:srgbClr val="0070C0"/>
                </a:solidFill>
              </a:rPr>
              <a:t>What is your interpretation regarding fetal well-being ?</a:t>
            </a:r>
          </a:p>
        </p:txBody>
      </p:sp>
      <p:sp>
        <p:nvSpPr>
          <p:cNvPr id="6" name="Content Placeholder 5">
            <a:extLst>
              <a:ext uri="{FF2B5EF4-FFF2-40B4-BE49-F238E27FC236}">
                <a16:creationId xmlns:a16="http://schemas.microsoft.com/office/drawing/2014/main" id="{59D8EADF-3792-A567-0E0E-1B7A8404C657}"/>
              </a:ext>
            </a:extLst>
          </p:cNvPr>
          <p:cNvSpPr>
            <a:spLocks noGrp="1"/>
          </p:cNvSpPr>
          <p:nvPr>
            <p:ph idx="1"/>
          </p:nvPr>
        </p:nvSpPr>
        <p:spPr>
          <a:xfrm>
            <a:off x="838200" y="1305026"/>
            <a:ext cx="5155678" cy="4871938"/>
          </a:xfrm>
        </p:spPr>
        <p:txBody>
          <a:bodyPr/>
          <a:lstStyle/>
          <a:p>
            <a:r>
              <a:rPr lang="en-US" b="1" dirty="0">
                <a:solidFill>
                  <a:srgbClr val="0070C0"/>
                </a:solidFill>
              </a:rPr>
              <a:t>Fetal heart rate</a:t>
            </a:r>
          </a:p>
          <a:p>
            <a:pPr lvl="1"/>
            <a:r>
              <a:rPr lang="en-US" dirty="0">
                <a:solidFill>
                  <a:srgbClr val="0070C0"/>
                </a:solidFill>
              </a:rPr>
              <a:t>FHR is between 130-150 through out labor (reassuring FHR)</a:t>
            </a:r>
          </a:p>
          <a:p>
            <a:r>
              <a:rPr lang="en-US" b="1" dirty="0">
                <a:solidFill>
                  <a:srgbClr val="0070C0"/>
                </a:solidFill>
              </a:rPr>
              <a:t>Character of amniotic fluid</a:t>
            </a:r>
          </a:p>
          <a:p>
            <a:pPr lvl="1"/>
            <a:r>
              <a:rPr lang="en-US" dirty="0">
                <a:solidFill>
                  <a:srgbClr val="0070C0"/>
                </a:solidFill>
              </a:rPr>
              <a:t>Membranes were ruptured artificial at 4h past admission</a:t>
            </a:r>
          </a:p>
          <a:p>
            <a:pPr lvl="1"/>
            <a:r>
              <a:rPr lang="en-US" dirty="0">
                <a:solidFill>
                  <a:srgbClr val="0070C0"/>
                </a:solidFill>
              </a:rPr>
              <a:t>Liquor is clear</a:t>
            </a:r>
          </a:p>
          <a:p>
            <a:r>
              <a:rPr lang="en-US" b="1" dirty="0">
                <a:solidFill>
                  <a:srgbClr val="0070C0"/>
                </a:solidFill>
              </a:rPr>
              <a:t>Molding of fetal skull</a:t>
            </a:r>
          </a:p>
          <a:p>
            <a:pPr lvl="1"/>
            <a:r>
              <a:rPr lang="en-US" dirty="0">
                <a:solidFill>
                  <a:srgbClr val="0070C0"/>
                </a:solidFill>
              </a:rPr>
              <a:t>Not recorded</a:t>
            </a:r>
          </a:p>
        </p:txBody>
      </p:sp>
      <p:pic>
        <p:nvPicPr>
          <p:cNvPr id="1026" name="Picture 2">
            <a:extLst>
              <a:ext uri="{FF2B5EF4-FFF2-40B4-BE49-F238E27FC236}">
                <a16:creationId xmlns:a16="http://schemas.microsoft.com/office/drawing/2014/main" id="{1EACB092-D23D-0C28-AD21-62EE31620C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5993878" y="1305026"/>
            <a:ext cx="5359922" cy="402414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274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584D-8381-EA42-3A80-2D41E938E4AC}"/>
              </a:ext>
            </a:extLst>
          </p:cNvPr>
          <p:cNvSpPr>
            <a:spLocks noGrp="1"/>
          </p:cNvSpPr>
          <p:nvPr>
            <p:ph type="title"/>
          </p:nvPr>
        </p:nvSpPr>
        <p:spPr/>
        <p:txBody>
          <a:bodyPr/>
          <a:lstStyle/>
          <a:p>
            <a:r>
              <a:rPr lang="en-US" dirty="0"/>
              <a:t>Mini-OSCE Q1</a:t>
            </a:r>
          </a:p>
        </p:txBody>
      </p:sp>
      <p:sp>
        <p:nvSpPr>
          <p:cNvPr id="3" name="Content Placeholder 2">
            <a:extLst>
              <a:ext uri="{FF2B5EF4-FFF2-40B4-BE49-F238E27FC236}">
                <a16:creationId xmlns:a16="http://schemas.microsoft.com/office/drawing/2014/main" id="{A1AB8C93-5B69-72B7-BF61-B1424D629648}"/>
              </a:ext>
            </a:extLst>
          </p:cNvPr>
          <p:cNvSpPr>
            <a:spLocks noGrp="1"/>
          </p:cNvSpPr>
          <p:nvPr>
            <p:ph idx="1"/>
          </p:nvPr>
        </p:nvSpPr>
        <p:spPr>
          <a:xfrm>
            <a:off x="838200" y="1305026"/>
            <a:ext cx="7284396" cy="4871938"/>
          </a:xfrm>
        </p:spPr>
        <p:txBody>
          <a:bodyPr>
            <a:normAutofit/>
          </a:bodyPr>
          <a:lstStyle/>
          <a:p>
            <a:r>
              <a:rPr lang="en-US" b="1" dirty="0"/>
              <a:t>At admission, describe the following</a:t>
            </a:r>
            <a:r>
              <a:rPr lang="en-US" dirty="0"/>
              <a:t>:</a:t>
            </a:r>
          </a:p>
          <a:p>
            <a:pPr lvl="1"/>
            <a:r>
              <a:rPr lang="en-US" b="1" dirty="0"/>
              <a:t>Dilation</a:t>
            </a:r>
            <a:r>
              <a:rPr lang="en-US" dirty="0"/>
              <a:t>: 4cm</a:t>
            </a:r>
          </a:p>
          <a:p>
            <a:pPr lvl="1"/>
            <a:r>
              <a:rPr lang="en-US" b="1" dirty="0"/>
              <a:t>Head descent</a:t>
            </a:r>
            <a:r>
              <a:rPr lang="en-US" dirty="0"/>
              <a:t>: 3/5</a:t>
            </a:r>
          </a:p>
          <a:p>
            <a:pPr lvl="1"/>
            <a:r>
              <a:rPr lang="en-US" b="1" dirty="0"/>
              <a:t>Amniotic fluid</a:t>
            </a:r>
            <a:r>
              <a:rPr lang="en-US" dirty="0"/>
              <a:t>: Clear fluid</a:t>
            </a:r>
          </a:p>
          <a:p>
            <a:r>
              <a:rPr lang="en-US" b="1" dirty="0"/>
              <a:t>Describe uterine contraction after 2 hours of admission</a:t>
            </a:r>
          </a:p>
          <a:p>
            <a:pPr lvl="1"/>
            <a:r>
              <a:rPr lang="en-US" dirty="0"/>
              <a:t>Moderate</a:t>
            </a:r>
          </a:p>
          <a:p>
            <a:r>
              <a:rPr lang="en-US" b="1" dirty="0"/>
              <a:t>When did rupture of membranes happened ?</a:t>
            </a:r>
          </a:p>
          <a:p>
            <a:pPr lvl="1"/>
            <a:r>
              <a:rPr lang="en-US" dirty="0"/>
              <a:t>1 hour prior to admission</a:t>
            </a:r>
          </a:p>
        </p:txBody>
      </p:sp>
      <p:pic>
        <p:nvPicPr>
          <p:cNvPr id="4" name="Content Placeholder 3">
            <a:extLst>
              <a:ext uri="{FF2B5EF4-FFF2-40B4-BE49-F238E27FC236}">
                <a16:creationId xmlns:a16="http://schemas.microsoft.com/office/drawing/2014/main" id="{E77DAF8A-7EE8-9764-B46C-63BC83EFFBD0}"/>
              </a:ext>
            </a:extLst>
          </p:cNvPr>
          <p:cNvPicPr>
            <a:picLocks noChangeAspect="1"/>
          </p:cNvPicPr>
          <p:nvPr/>
        </p:nvPicPr>
        <p:blipFill rotWithShape="1">
          <a:blip r:embed="rId2"/>
          <a:srcRect t="13352" b="13509"/>
          <a:stretch/>
        </p:blipFill>
        <p:spPr>
          <a:xfrm>
            <a:off x="8198509" y="1305025"/>
            <a:ext cx="3155291" cy="4871937"/>
          </a:xfrm>
          <a:prstGeom prst="rect">
            <a:avLst/>
          </a:prstGeom>
        </p:spPr>
      </p:pic>
    </p:spTree>
    <p:extLst>
      <p:ext uri="{BB962C8B-B14F-4D97-AF65-F5344CB8AC3E}">
        <p14:creationId xmlns:p14="http://schemas.microsoft.com/office/powerpoint/2010/main" val="13259801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584D-8381-EA42-3A80-2D41E938E4AC}"/>
              </a:ext>
            </a:extLst>
          </p:cNvPr>
          <p:cNvSpPr>
            <a:spLocks noGrp="1"/>
          </p:cNvSpPr>
          <p:nvPr>
            <p:ph type="title"/>
          </p:nvPr>
        </p:nvSpPr>
        <p:spPr/>
        <p:txBody>
          <a:bodyPr/>
          <a:lstStyle/>
          <a:p>
            <a:r>
              <a:rPr lang="en-US" dirty="0"/>
              <a:t>Mini-OSCE Q1 cont.</a:t>
            </a:r>
          </a:p>
        </p:txBody>
      </p:sp>
      <p:sp>
        <p:nvSpPr>
          <p:cNvPr id="3" name="Content Placeholder 2">
            <a:extLst>
              <a:ext uri="{FF2B5EF4-FFF2-40B4-BE49-F238E27FC236}">
                <a16:creationId xmlns:a16="http://schemas.microsoft.com/office/drawing/2014/main" id="{A1AB8C93-5B69-72B7-BF61-B1424D629648}"/>
              </a:ext>
            </a:extLst>
          </p:cNvPr>
          <p:cNvSpPr>
            <a:spLocks noGrp="1"/>
          </p:cNvSpPr>
          <p:nvPr>
            <p:ph idx="1"/>
          </p:nvPr>
        </p:nvSpPr>
        <p:spPr>
          <a:xfrm>
            <a:off x="838200" y="1305026"/>
            <a:ext cx="7284396" cy="4871938"/>
          </a:xfrm>
        </p:spPr>
        <p:txBody>
          <a:bodyPr>
            <a:normAutofit/>
          </a:bodyPr>
          <a:lstStyle/>
          <a:p>
            <a:r>
              <a:rPr lang="en-US" b="1" dirty="0"/>
              <a:t>What is you interpretation about labor progress ?</a:t>
            </a:r>
          </a:p>
          <a:p>
            <a:pPr lvl="1"/>
            <a:r>
              <a:rPr lang="en-US" dirty="0"/>
              <a:t>Primary dysfunction of labor</a:t>
            </a:r>
          </a:p>
          <a:p>
            <a:r>
              <a:rPr lang="en-US" b="1" dirty="0"/>
              <a:t>What points on partogram support your interpretation ?</a:t>
            </a:r>
          </a:p>
          <a:p>
            <a:pPr lvl="1"/>
            <a:r>
              <a:rPr lang="en-US" dirty="0">
                <a:solidFill>
                  <a:srgbClr val="7030A0"/>
                </a:solidFill>
              </a:rPr>
              <a:t>Cervical dilatation less than 1 cm/h  </a:t>
            </a:r>
          </a:p>
          <a:p>
            <a:pPr lvl="1"/>
            <a:r>
              <a:rPr lang="en-US" dirty="0">
                <a:solidFill>
                  <a:srgbClr val="7030A0"/>
                </a:solidFill>
              </a:rPr>
              <a:t>No descent</a:t>
            </a:r>
          </a:p>
          <a:p>
            <a:pPr lvl="1"/>
            <a:r>
              <a:rPr lang="en-US" dirty="0">
                <a:solidFill>
                  <a:srgbClr val="7030A0"/>
                </a:solidFill>
              </a:rPr>
              <a:t>FHR worsening </a:t>
            </a:r>
          </a:p>
          <a:p>
            <a:r>
              <a:rPr lang="en-US" b="1" dirty="0"/>
              <a:t>What are the causes ?</a:t>
            </a:r>
          </a:p>
          <a:p>
            <a:pPr lvl="1"/>
            <a:r>
              <a:rPr lang="en-US" dirty="0"/>
              <a:t>Cephalopelvic disproportion (CPD)</a:t>
            </a:r>
          </a:p>
          <a:p>
            <a:pPr lvl="1"/>
            <a:r>
              <a:rPr lang="en-US" dirty="0"/>
              <a:t>Malposition or malpresentation</a:t>
            </a:r>
          </a:p>
        </p:txBody>
      </p:sp>
      <p:pic>
        <p:nvPicPr>
          <p:cNvPr id="4" name="Content Placeholder 3">
            <a:extLst>
              <a:ext uri="{FF2B5EF4-FFF2-40B4-BE49-F238E27FC236}">
                <a16:creationId xmlns:a16="http://schemas.microsoft.com/office/drawing/2014/main" id="{E77DAF8A-7EE8-9764-B46C-63BC83EFFBD0}"/>
              </a:ext>
            </a:extLst>
          </p:cNvPr>
          <p:cNvPicPr>
            <a:picLocks noChangeAspect="1"/>
          </p:cNvPicPr>
          <p:nvPr/>
        </p:nvPicPr>
        <p:blipFill rotWithShape="1">
          <a:blip r:embed="rId2"/>
          <a:srcRect t="13352" b="13509"/>
          <a:stretch/>
        </p:blipFill>
        <p:spPr>
          <a:xfrm>
            <a:off x="8198509" y="1305025"/>
            <a:ext cx="3155291" cy="4871937"/>
          </a:xfrm>
          <a:prstGeom prst="rect">
            <a:avLst/>
          </a:prstGeom>
        </p:spPr>
      </p:pic>
    </p:spTree>
    <p:extLst>
      <p:ext uri="{BB962C8B-B14F-4D97-AF65-F5344CB8AC3E}">
        <p14:creationId xmlns:p14="http://schemas.microsoft.com/office/powerpoint/2010/main" val="19058068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2D1E1-EF7C-B1E0-C230-EAEDB8624B7C}"/>
              </a:ext>
            </a:extLst>
          </p:cNvPr>
          <p:cNvSpPr>
            <a:spLocks noGrp="1"/>
          </p:cNvSpPr>
          <p:nvPr>
            <p:ph type="title"/>
          </p:nvPr>
        </p:nvSpPr>
        <p:spPr/>
        <p:txBody>
          <a:bodyPr/>
          <a:lstStyle/>
          <a:p>
            <a:r>
              <a:rPr lang="en-US" dirty="0"/>
              <a:t>Mini-OSCE Q2</a:t>
            </a:r>
          </a:p>
        </p:txBody>
      </p:sp>
      <p:sp>
        <p:nvSpPr>
          <p:cNvPr id="3" name="Content Placeholder 2">
            <a:extLst>
              <a:ext uri="{FF2B5EF4-FFF2-40B4-BE49-F238E27FC236}">
                <a16:creationId xmlns:a16="http://schemas.microsoft.com/office/drawing/2014/main" id="{813DF658-B146-C3EE-1515-35F56F9292AF}"/>
              </a:ext>
            </a:extLst>
          </p:cNvPr>
          <p:cNvSpPr>
            <a:spLocks noGrp="1"/>
          </p:cNvSpPr>
          <p:nvPr>
            <p:ph idx="1"/>
          </p:nvPr>
        </p:nvSpPr>
        <p:spPr>
          <a:xfrm>
            <a:off x="838200" y="1305026"/>
            <a:ext cx="10515600" cy="4871938"/>
          </a:xfrm>
        </p:spPr>
        <p:txBody>
          <a:bodyPr>
            <a:normAutofit fontScale="92500"/>
          </a:bodyPr>
          <a:lstStyle/>
          <a:p>
            <a:r>
              <a:rPr lang="en-US" b="1" dirty="0"/>
              <a:t>Write what represented in each line ?</a:t>
            </a:r>
          </a:p>
          <a:p>
            <a:pPr marL="914400" lvl="1" indent="-457200">
              <a:buFont typeface="+mj-lt"/>
              <a:buAutoNum type="alphaLcPeriod"/>
            </a:pPr>
            <a:r>
              <a:rPr lang="en-US" dirty="0"/>
              <a:t>Normal labor</a:t>
            </a:r>
          </a:p>
          <a:p>
            <a:pPr marL="914400" lvl="1" indent="-457200">
              <a:buFont typeface="+mj-lt"/>
              <a:buAutoNum type="alphaLcPeriod"/>
            </a:pPr>
            <a:r>
              <a:rPr lang="en-US" dirty="0"/>
              <a:t>Secondary arrest</a:t>
            </a:r>
          </a:p>
          <a:p>
            <a:pPr marL="914400" lvl="1" indent="-457200">
              <a:buFont typeface="+mj-lt"/>
              <a:buAutoNum type="alphaLcPeriod"/>
            </a:pPr>
            <a:r>
              <a:rPr lang="en-US" dirty="0"/>
              <a:t>Latent phase</a:t>
            </a:r>
          </a:p>
          <a:p>
            <a:pPr marL="914400" lvl="1" indent="-457200">
              <a:buFont typeface="+mj-lt"/>
              <a:buAutoNum type="alphaLcPeriod"/>
            </a:pPr>
            <a:r>
              <a:rPr lang="en-US" dirty="0"/>
              <a:t>Primary dysfunction </a:t>
            </a:r>
          </a:p>
          <a:p>
            <a:r>
              <a:rPr lang="en-US" b="1" dirty="0"/>
              <a:t>What is the management of line c ?</a:t>
            </a:r>
          </a:p>
          <a:p>
            <a:pPr lvl="1"/>
            <a:r>
              <a:rPr lang="en-US" dirty="0"/>
              <a:t>Simple analgesics, mobilization, reassurance and discharge patient from labor </a:t>
            </a:r>
          </a:p>
          <a:p>
            <a:r>
              <a:rPr lang="en-US" b="1" dirty="0"/>
              <a:t>What is the causes of line b ?</a:t>
            </a:r>
          </a:p>
          <a:p>
            <a:pPr lvl="1"/>
            <a:r>
              <a:rPr lang="en-US" dirty="0"/>
              <a:t>CPD (most common), inefficient uterine contraction, malposition or presentation</a:t>
            </a:r>
          </a:p>
          <a:p>
            <a:r>
              <a:rPr lang="en-US" b="1" dirty="0"/>
              <a:t>What is the most important things you should look for in the partogram of the patient represented by line b ?</a:t>
            </a:r>
          </a:p>
          <a:p>
            <a:pPr lvl="1"/>
            <a:r>
              <a:rPr lang="en-US" dirty="0"/>
              <a:t>Molding, amniotic membrane (liquor), uterine contraction</a:t>
            </a:r>
          </a:p>
          <a:p>
            <a:endParaRPr lang="en-US" dirty="0"/>
          </a:p>
        </p:txBody>
      </p:sp>
      <p:pic>
        <p:nvPicPr>
          <p:cNvPr id="7" name="Picture 6">
            <a:extLst>
              <a:ext uri="{FF2B5EF4-FFF2-40B4-BE49-F238E27FC236}">
                <a16:creationId xmlns:a16="http://schemas.microsoft.com/office/drawing/2014/main" id="{C4244F55-D71E-2580-FA75-E89BA06807D4}"/>
              </a:ext>
            </a:extLst>
          </p:cNvPr>
          <p:cNvPicPr>
            <a:picLocks noChangeAspect="1"/>
          </p:cNvPicPr>
          <p:nvPr/>
        </p:nvPicPr>
        <p:blipFill rotWithShape="1">
          <a:blip r:embed="rId2"/>
          <a:srcRect l="2165" t="8844" r="3260" b="3293"/>
          <a:stretch/>
        </p:blipFill>
        <p:spPr>
          <a:xfrm>
            <a:off x="6896911" y="1305026"/>
            <a:ext cx="4456889" cy="2284064"/>
          </a:xfrm>
          <a:prstGeom prst="rect">
            <a:avLst/>
          </a:prstGeom>
        </p:spPr>
      </p:pic>
    </p:spTree>
    <p:extLst>
      <p:ext uri="{BB962C8B-B14F-4D97-AF65-F5344CB8AC3E}">
        <p14:creationId xmlns:p14="http://schemas.microsoft.com/office/powerpoint/2010/main" val="38653384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FB32-8F45-8E84-69F6-060E8304C81A}"/>
              </a:ext>
            </a:extLst>
          </p:cNvPr>
          <p:cNvSpPr>
            <a:spLocks noGrp="1"/>
          </p:cNvSpPr>
          <p:nvPr>
            <p:ph type="title"/>
          </p:nvPr>
        </p:nvSpPr>
        <p:spPr/>
        <p:txBody>
          <a:bodyPr/>
          <a:lstStyle/>
          <a:p>
            <a:r>
              <a:rPr lang="en-US" dirty="0"/>
              <a:t>Mini-OSCE Q3</a:t>
            </a:r>
          </a:p>
        </p:txBody>
      </p:sp>
      <p:sp>
        <p:nvSpPr>
          <p:cNvPr id="3" name="Content Placeholder 2">
            <a:extLst>
              <a:ext uri="{FF2B5EF4-FFF2-40B4-BE49-F238E27FC236}">
                <a16:creationId xmlns:a16="http://schemas.microsoft.com/office/drawing/2014/main" id="{F5249F48-9DAF-6EF8-B4B2-2BDF6D741EB8}"/>
              </a:ext>
            </a:extLst>
          </p:cNvPr>
          <p:cNvSpPr>
            <a:spLocks noGrp="1"/>
          </p:cNvSpPr>
          <p:nvPr>
            <p:ph idx="1"/>
          </p:nvPr>
        </p:nvSpPr>
        <p:spPr>
          <a:xfrm>
            <a:off x="809017" y="1305026"/>
            <a:ext cx="6846651" cy="4871938"/>
          </a:xfrm>
        </p:spPr>
        <p:txBody>
          <a:bodyPr>
            <a:normAutofit lnSpcReduction="10000"/>
          </a:bodyPr>
          <a:lstStyle/>
          <a:p>
            <a:r>
              <a:rPr lang="en-US" b="1" dirty="0"/>
              <a:t>Regarding this partogram what is your interpretation ?</a:t>
            </a:r>
          </a:p>
          <a:p>
            <a:pPr lvl="1"/>
            <a:r>
              <a:rPr lang="en-US" dirty="0"/>
              <a:t>Primary dysfunctional labor</a:t>
            </a:r>
          </a:p>
          <a:p>
            <a:r>
              <a:rPr lang="en-US" b="1" dirty="0"/>
              <a:t>Describe CTG with explanation</a:t>
            </a:r>
          </a:p>
          <a:p>
            <a:pPr lvl="1"/>
            <a:r>
              <a:rPr lang="en-US" dirty="0"/>
              <a:t>Normal CTG</a:t>
            </a:r>
          </a:p>
          <a:p>
            <a:r>
              <a:rPr lang="en-US" b="1" dirty="0"/>
              <a:t>What is the stage according to picture C ?</a:t>
            </a:r>
          </a:p>
          <a:p>
            <a:pPr lvl="1"/>
            <a:r>
              <a:rPr lang="en-US" dirty="0"/>
              <a:t>Extension, Second stage</a:t>
            </a:r>
          </a:p>
          <a:p>
            <a:r>
              <a:rPr lang="en-US" b="1" dirty="0"/>
              <a:t>What is your management of picture C ?</a:t>
            </a:r>
          </a:p>
          <a:p>
            <a:pPr lvl="1"/>
            <a:r>
              <a:rPr lang="en-US" dirty="0"/>
              <a:t>Encourage the mother to push down</a:t>
            </a:r>
          </a:p>
          <a:p>
            <a:pPr lvl="1"/>
            <a:r>
              <a:rPr lang="en-US" dirty="0"/>
              <a:t>Continue to monitor the mother and fetus</a:t>
            </a:r>
          </a:p>
          <a:p>
            <a:pPr lvl="1"/>
            <a:r>
              <a:rPr lang="en-US" dirty="0"/>
              <a:t>Controlled delivery of the head is needed by pushing the hand against the perineum</a:t>
            </a:r>
          </a:p>
        </p:txBody>
      </p:sp>
      <p:pic>
        <p:nvPicPr>
          <p:cNvPr id="4" name="عنصر نائب للمحتوى 3">
            <a:extLst>
              <a:ext uri="{FF2B5EF4-FFF2-40B4-BE49-F238E27FC236}">
                <a16:creationId xmlns:a16="http://schemas.microsoft.com/office/drawing/2014/main" id="{D184AC6E-4BE2-DDA2-97D7-C7511B0C67A8}"/>
              </a:ext>
            </a:extLst>
          </p:cNvPr>
          <p:cNvPicPr>
            <a:picLocks noChangeAspect="1"/>
          </p:cNvPicPr>
          <p:nvPr/>
        </p:nvPicPr>
        <p:blipFill rotWithShape="1">
          <a:blip r:embed="rId2">
            <a:extLst>
              <a:ext uri="{28A0092B-C50C-407E-A947-70E740481C1C}">
                <a14:useLocalDpi xmlns:a14="http://schemas.microsoft.com/office/drawing/2010/main" val="0"/>
              </a:ext>
            </a:extLst>
          </a:blip>
          <a:srcRect l="7293" t="28901" r="7858" b="22120"/>
          <a:stretch/>
        </p:blipFill>
        <p:spPr>
          <a:xfrm>
            <a:off x="7850221" y="1305026"/>
            <a:ext cx="3503578" cy="1137604"/>
          </a:xfrm>
          <a:prstGeom prst="rect">
            <a:avLst/>
          </a:prstGeom>
          <a:ln>
            <a:noFill/>
          </a:ln>
          <a:effectLst>
            <a:outerShdw blurRad="292100" dist="139700" dir="2700000" algn="tl" rotWithShape="0">
              <a:srgbClr val="333333">
                <a:alpha val="65000"/>
              </a:srgbClr>
            </a:outerShdw>
          </a:effectLst>
        </p:spPr>
      </p:pic>
      <p:pic>
        <p:nvPicPr>
          <p:cNvPr id="5" name="صورة 5" descr="download (1).jpg">
            <a:extLst>
              <a:ext uri="{FF2B5EF4-FFF2-40B4-BE49-F238E27FC236}">
                <a16:creationId xmlns:a16="http://schemas.microsoft.com/office/drawing/2014/main" id="{181AF77D-2517-5D65-49FB-5C1533FDF097}"/>
              </a:ext>
            </a:extLst>
          </p:cNvPr>
          <p:cNvPicPr>
            <a:picLocks noChangeAspect="1"/>
          </p:cNvPicPr>
          <p:nvPr/>
        </p:nvPicPr>
        <p:blipFill>
          <a:blip r:embed="rId3"/>
          <a:stretch>
            <a:fillRect/>
          </a:stretch>
        </p:blipFill>
        <p:spPr>
          <a:xfrm>
            <a:off x="7850219" y="2457945"/>
            <a:ext cx="3503579" cy="1762876"/>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CA06C251-DF90-0C0A-ED9A-42D1E0326E9A}"/>
              </a:ext>
            </a:extLst>
          </p:cNvPr>
          <p:cNvGrpSpPr/>
          <p:nvPr/>
        </p:nvGrpSpPr>
        <p:grpSpPr>
          <a:xfrm>
            <a:off x="9281086" y="4296136"/>
            <a:ext cx="2072713" cy="1880827"/>
            <a:chOff x="9281086" y="4296136"/>
            <a:chExt cx="2072713" cy="1880827"/>
          </a:xfrm>
        </p:grpSpPr>
        <p:pic>
          <p:nvPicPr>
            <p:cNvPr id="6" name="Picture 5">
              <a:extLst>
                <a:ext uri="{FF2B5EF4-FFF2-40B4-BE49-F238E27FC236}">
                  <a16:creationId xmlns:a16="http://schemas.microsoft.com/office/drawing/2014/main" id="{6D3544D4-05F5-5F64-4704-48052C40174F}"/>
                </a:ext>
              </a:extLst>
            </p:cNvPr>
            <p:cNvPicPr>
              <a:picLocks noChangeAspect="1"/>
            </p:cNvPicPr>
            <p:nvPr/>
          </p:nvPicPr>
          <p:blipFill rotWithShape="1">
            <a:blip r:embed="rId4"/>
            <a:srcRect t="9099" b="11905"/>
            <a:stretch/>
          </p:blipFill>
          <p:spPr>
            <a:xfrm>
              <a:off x="9289915" y="4296136"/>
              <a:ext cx="2063884" cy="188082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E681229-4B8B-AA0A-1CE2-3D156ABDB81E}"/>
                </a:ext>
              </a:extLst>
            </p:cNvPr>
            <p:cNvSpPr txBox="1"/>
            <p:nvPr/>
          </p:nvSpPr>
          <p:spPr>
            <a:xfrm>
              <a:off x="9281086" y="5776853"/>
              <a:ext cx="320922" cy="400110"/>
            </a:xfrm>
            <a:prstGeom prst="rect">
              <a:avLst/>
            </a:prstGeom>
            <a:solidFill>
              <a:schemeClr val="bg1"/>
            </a:solidFill>
          </p:spPr>
          <p:txBody>
            <a:bodyPr wrap="none" rtlCol="0">
              <a:spAutoFit/>
            </a:bodyPr>
            <a:lstStyle/>
            <a:p>
              <a:r>
                <a:rPr lang="en-US" sz="2000" b="1" dirty="0"/>
                <a:t>C</a:t>
              </a:r>
            </a:p>
          </p:txBody>
        </p:sp>
      </p:grpSp>
    </p:spTree>
    <p:extLst>
      <p:ext uri="{BB962C8B-B14F-4D97-AF65-F5344CB8AC3E}">
        <p14:creationId xmlns:p14="http://schemas.microsoft.com/office/powerpoint/2010/main" val="32388404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A323-2150-42F2-A433-C7BF86D3844C}"/>
              </a:ext>
            </a:extLst>
          </p:cNvPr>
          <p:cNvSpPr>
            <a:spLocks noGrp="1"/>
          </p:cNvSpPr>
          <p:nvPr>
            <p:ph type="title"/>
          </p:nvPr>
        </p:nvSpPr>
        <p:spPr/>
        <p:txBody>
          <a:bodyPr/>
          <a:lstStyle/>
          <a:p>
            <a:r>
              <a:rPr lang="en-US" dirty="0"/>
              <a:t>Mini-OSCE Q4</a:t>
            </a:r>
          </a:p>
        </p:txBody>
      </p:sp>
      <p:sp>
        <p:nvSpPr>
          <p:cNvPr id="3" name="Content Placeholder 2">
            <a:extLst>
              <a:ext uri="{FF2B5EF4-FFF2-40B4-BE49-F238E27FC236}">
                <a16:creationId xmlns:a16="http://schemas.microsoft.com/office/drawing/2014/main" id="{8ACE0399-517E-3CAE-853A-2E0113867F90}"/>
              </a:ext>
            </a:extLst>
          </p:cNvPr>
          <p:cNvSpPr>
            <a:spLocks noGrp="1"/>
          </p:cNvSpPr>
          <p:nvPr>
            <p:ph idx="1"/>
          </p:nvPr>
        </p:nvSpPr>
        <p:spPr>
          <a:xfrm>
            <a:off x="838200" y="1305026"/>
            <a:ext cx="7025364" cy="4871938"/>
          </a:xfrm>
        </p:spPr>
        <p:txBody>
          <a:bodyPr/>
          <a:lstStyle/>
          <a:p>
            <a:r>
              <a:rPr lang="en-US" b="1" dirty="0"/>
              <a:t>At admission, describe the following</a:t>
            </a:r>
            <a:r>
              <a:rPr lang="en-US" dirty="0"/>
              <a:t>:</a:t>
            </a:r>
          </a:p>
          <a:p>
            <a:pPr lvl="1"/>
            <a:r>
              <a:rPr lang="en-US" b="1" dirty="0"/>
              <a:t>Dilation</a:t>
            </a:r>
            <a:r>
              <a:rPr lang="en-US" dirty="0"/>
              <a:t>: 4cm</a:t>
            </a:r>
          </a:p>
          <a:p>
            <a:pPr lvl="1"/>
            <a:r>
              <a:rPr lang="en-US" b="1" dirty="0"/>
              <a:t>Head descent</a:t>
            </a:r>
            <a:r>
              <a:rPr lang="en-US" dirty="0"/>
              <a:t>: 4/5</a:t>
            </a:r>
          </a:p>
          <a:p>
            <a:r>
              <a:rPr lang="en-US" b="1" dirty="0"/>
              <a:t>What is you interpretation about labor progress ?</a:t>
            </a:r>
          </a:p>
          <a:p>
            <a:pPr lvl="1"/>
            <a:r>
              <a:rPr lang="en-US" dirty="0"/>
              <a:t>Primary dysfunction of labor</a:t>
            </a:r>
          </a:p>
          <a:p>
            <a:r>
              <a:rPr lang="en-US" b="1" dirty="0"/>
              <a:t>Mention 3 findings from Partogram support your</a:t>
            </a:r>
          </a:p>
          <a:p>
            <a:pPr lvl="1"/>
            <a:r>
              <a:rPr lang="en-US" dirty="0">
                <a:solidFill>
                  <a:srgbClr val="7030A0"/>
                </a:solidFill>
              </a:rPr>
              <a:t>Cervical dilatation less than 1 cm/h  </a:t>
            </a:r>
          </a:p>
          <a:p>
            <a:pPr lvl="1"/>
            <a:r>
              <a:rPr lang="en-US" dirty="0">
                <a:solidFill>
                  <a:srgbClr val="7030A0"/>
                </a:solidFill>
              </a:rPr>
              <a:t>No descent</a:t>
            </a:r>
          </a:p>
          <a:p>
            <a:pPr lvl="1"/>
            <a:r>
              <a:rPr lang="en-US" dirty="0">
                <a:solidFill>
                  <a:srgbClr val="7030A0"/>
                </a:solidFill>
              </a:rPr>
              <a:t>FHR worsening </a:t>
            </a:r>
          </a:p>
        </p:txBody>
      </p:sp>
      <p:pic>
        <p:nvPicPr>
          <p:cNvPr id="4" name="Picture 2" descr="C:\Users\Pc city\Downloads\87175986_194634831811948_4984238156061605888_n.jpg">
            <a:extLst>
              <a:ext uri="{FF2B5EF4-FFF2-40B4-BE49-F238E27FC236}">
                <a16:creationId xmlns:a16="http://schemas.microsoft.com/office/drawing/2014/main" id="{DF94D5AE-869D-F76D-9886-DFE4A10DB9F7}"/>
              </a:ext>
            </a:extLst>
          </p:cNvPr>
          <p:cNvPicPr>
            <a:picLocks noChangeAspect="1" noChangeArrowheads="1"/>
          </p:cNvPicPr>
          <p:nvPr/>
        </p:nvPicPr>
        <p:blipFill rotWithShape="1">
          <a:blip r:embed="rId2"/>
          <a:srcRect l="12409" t="1635" r="8159" b="2728"/>
          <a:stretch/>
        </p:blipFill>
        <p:spPr bwMode="auto">
          <a:xfrm>
            <a:off x="7863564" y="1305026"/>
            <a:ext cx="3490236" cy="3443492"/>
          </a:xfrm>
          <a:prstGeom prst="rect">
            <a:avLst/>
          </a:prstGeom>
          <a:noFill/>
        </p:spPr>
      </p:pic>
    </p:spTree>
    <p:extLst>
      <p:ext uri="{BB962C8B-B14F-4D97-AF65-F5344CB8AC3E}">
        <p14:creationId xmlns:p14="http://schemas.microsoft.com/office/powerpoint/2010/main" val="18588769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D316-ED8A-EE05-8806-DE640EBA36EB}"/>
              </a:ext>
            </a:extLst>
          </p:cNvPr>
          <p:cNvSpPr>
            <a:spLocks noGrp="1"/>
          </p:cNvSpPr>
          <p:nvPr>
            <p:ph type="title"/>
          </p:nvPr>
        </p:nvSpPr>
        <p:spPr/>
        <p:txBody>
          <a:bodyPr/>
          <a:lstStyle/>
          <a:p>
            <a:r>
              <a:rPr lang="en-US" dirty="0"/>
              <a:t>Mini-OSCE Q5</a:t>
            </a:r>
          </a:p>
        </p:txBody>
      </p:sp>
      <p:sp>
        <p:nvSpPr>
          <p:cNvPr id="3" name="Content Placeholder 2">
            <a:extLst>
              <a:ext uri="{FF2B5EF4-FFF2-40B4-BE49-F238E27FC236}">
                <a16:creationId xmlns:a16="http://schemas.microsoft.com/office/drawing/2014/main" id="{B5B9E5B5-3979-B69A-E4E3-3C7A02B131B8}"/>
              </a:ext>
            </a:extLst>
          </p:cNvPr>
          <p:cNvSpPr>
            <a:spLocks noGrp="1"/>
          </p:cNvSpPr>
          <p:nvPr>
            <p:ph idx="1"/>
          </p:nvPr>
        </p:nvSpPr>
        <p:spPr>
          <a:xfrm>
            <a:off x="838200" y="1305026"/>
            <a:ext cx="6866106" cy="4871938"/>
          </a:xfrm>
        </p:spPr>
        <p:txBody>
          <a:bodyPr>
            <a:normAutofit fontScale="92500" lnSpcReduction="20000"/>
          </a:bodyPr>
          <a:lstStyle/>
          <a:p>
            <a:r>
              <a:rPr lang="en-US" b="1" dirty="0"/>
              <a:t>What is the vaginal examination finding on admission ?</a:t>
            </a:r>
          </a:p>
          <a:p>
            <a:pPr lvl="1"/>
            <a:r>
              <a:rPr lang="en-US" dirty="0"/>
              <a:t>Intact membranes</a:t>
            </a:r>
          </a:p>
          <a:p>
            <a:pPr lvl="1"/>
            <a:r>
              <a:rPr lang="en-US" dirty="0"/>
              <a:t>No molding</a:t>
            </a:r>
          </a:p>
          <a:p>
            <a:pPr lvl="1"/>
            <a:r>
              <a:rPr lang="en-US" dirty="0"/>
              <a:t>Cervical dilation </a:t>
            </a:r>
            <a:r>
              <a:rPr lang="en-US"/>
              <a:t>= 5cm</a:t>
            </a:r>
            <a:endParaRPr lang="en-US" dirty="0"/>
          </a:p>
          <a:p>
            <a:r>
              <a:rPr lang="en-US" b="1" dirty="0"/>
              <a:t>what are the physical findings in vaginal exam at 5 pm that indicate obstructed labor?</a:t>
            </a:r>
          </a:p>
          <a:p>
            <a:pPr lvl="1"/>
            <a:r>
              <a:rPr lang="en-US" dirty="0"/>
              <a:t>Fetal bradycardia</a:t>
            </a:r>
          </a:p>
          <a:p>
            <a:pPr lvl="1"/>
            <a:r>
              <a:rPr lang="en-US" dirty="0"/>
              <a:t>Meconium-stained amniotic fluid</a:t>
            </a:r>
          </a:p>
          <a:p>
            <a:pPr lvl="1"/>
            <a:r>
              <a:rPr lang="en-US" dirty="0"/>
              <a:t>Severe head molding</a:t>
            </a:r>
          </a:p>
          <a:p>
            <a:pPr lvl="1"/>
            <a:r>
              <a:rPr lang="en-US" dirty="0"/>
              <a:t>Arrest of cervical dilation at 8 cm</a:t>
            </a:r>
          </a:p>
          <a:p>
            <a:r>
              <a:rPr lang="en-US" b="1" dirty="0"/>
              <a:t>What is the action you would do to the pt now?</a:t>
            </a:r>
          </a:p>
          <a:p>
            <a:pPr lvl="1"/>
            <a:r>
              <a:rPr lang="en-US" dirty="0"/>
              <a:t>Cesarian section</a:t>
            </a:r>
          </a:p>
        </p:txBody>
      </p:sp>
      <p:pic>
        <p:nvPicPr>
          <p:cNvPr id="4" name="Picture 3">
            <a:extLst>
              <a:ext uri="{FF2B5EF4-FFF2-40B4-BE49-F238E27FC236}">
                <a16:creationId xmlns:a16="http://schemas.microsoft.com/office/drawing/2014/main" id="{7CFE390B-B2C5-CE73-9FFE-C179BA45D357}"/>
              </a:ext>
            </a:extLst>
          </p:cNvPr>
          <p:cNvPicPr>
            <a:picLocks noChangeAspect="1"/>
          </p:cNvPicPr>
          <p:nvPr/>
        </p:nvPicPr>
        <p:blipFill rotWithShape="1">
          <a:blip r:embed="rId2">
            <a:extLst>
              <a:ext uri="{28A0092B-C50C-407E-A947-70E740481C1C}">
                <a14:useLocalDpi xmlns:a14="http://schemas.microsoft.com/office/drawing/2010/main" val="0"/>
              </a:ext>
            </a:extLst>
          </a:blip>
          <a:srcRect l="10505" t="7157" r="6966" b="7386"/>
          <a:stretch/>
        </p:blipFill>
        <p:spPr>
          <a:xfrm>
            <a:off x="7825059" y="1305026"/>
            <a:ext cx="3528741" cy="4871938"/>
          </a:xfrm>
          <a:prstGeom prst="rect">
            <a:avLst/>
          </a:prstGeom>
        </p:spPr>
      </p:pic>
    </p:spTree>
    <p:extLst>
      <p:ext uri="{BB962C8B-B14F-4D97-AF65-F5344CB8AC3E}">
        <p14:creationId xmlns:p14="http://schemas.microsoft.com/office/powerpoint/2010/main" val="29143983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Mini-OSCE Q6</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7098456" cy="4871938"/>
          </a:xfrm>
        </p:spPr>
        <p:txBody>
          <a:bodyPr>
            <a:normAutofit fontScale="92500" lnSpcReduction="20000"/>
          </a:bodyPr>
          <a:lstStyle/>
          <a:p>
            <a:r>
              <a:rPr lang="en-US" b="1" dirty="0"/>
              <a:t>Describe the following</a:t>
            </a:r>
            <a:r>
              <a:rPr lang="en-US" dirty="0"/>
              <a:t>:</a:t>
            </a:r>
          </a:p>
          <a:p>
            <a:pPr lvl="1"/>
            <a:r>
              <a:rPr lang="en-US" b="1" dirty="0"/>
              <a:t>Dilation at admission </a:t>
            </a:r>
            <a:r>
              <a:rPr lang="en-US" dirty="0"/>
              <a:t>: 4cm</a:t>
            </a:r>
          </a:p>
          <a:p>
            <a:pPr lvl="1"/>
            <a:r>
              <a:rPr lang="en-US" b="1" dirty="0"/>
              <a:t>Head descent at admission </a:t>
            </a:r>
            <a:r>
              <a:rPr lang="en-US" dirty="0"/>
              <a:t>: 5/5</a:t>
            </a:r>
          </a:p>
          <a:p>
            <a:pPr lvl="1"/>
            <a:r>
              <a:rPr lang="en-GB" b="1" dirty="0"/>
              <a:t>Uterine contractions after 3 hr of admission</a:t>
            </a:r>
            <a:r>
              <a:rPr lang="en-GB" dirty="0"/>
              <a:t>: 4 moderate contractions</a:t>
            </a:r>
            <a:endParaRPr lang="en-GB" b="1" dirty="0"/>
          </a:p>
          <a:p>
            <a:r>
              <a:rPr lang="en-US" b="1" dirty="0"/>
              <a:t>How to assess the progress of labor regarding what points ?</a:t>
            </a:r>
          </a:p>
          <a:p>
            <a:pPr lvl="1"/>
            <a:r>
              <a:rPr lang="en-GB" dirty="0"/>
              <a:t>Descent, Dilatation, Molding, Uterine contractions</a:t>
            </a:r>
          </a:p>
          <a:p>
            <a:r>
              <a:rPr lang="en-GB" b="1" dirty="0"/>
              <a:t>What is the name of this problem in the partogram ? And what is the most common cause?</a:t>
            </a:r>
          </a:p>
          <a:p>
            <a:pPr lvl="1"/>
            <a:r>
              <a:rPr lang="en-US" dirty="0"/>
              <a:t>Secondary arrest, Cephalopelvic disproportion</a:t>
            </a:r>
          </a:p>
          <a:p>
            <a:r>
              <a:rPr lang="en-US" b="1" dirty="0"/>
              <a:t>What is the management in this situation ?</a:t>
            </a:r>
          </a:p>
          <a:p>
            <a:pPr lvl="1"/>
            <a:r>
              <a:rPr lang="en-US" dirty="0"/>
              <a:t>C/S Delivery</a:t>
            </a:r>
          </a:p>
        </p:txBody>
      </p:sp>
      <p:pic>
        <p:nvPicPr>
          <p:cNvPr id="2050" name="Picture 2" descr="No description available.">
            <a:extLst>
              <a:ext uri="{FF2B5EF4-FFF2-40B4-BE49-F238E27FC236}">
                <a16:creationId xmlns:a16="http://schemas.microsoft.com/office/drawing/2014/main" id="{0AF34B0C-F263-0219-C86B-8375D3E9E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7" t="7597" r="3014" b="18169"/>
          <a:stretch/>
        </p:blipFill>
        <p:spPr bwMode="auto">
          <a:xfrm>
            <a:off x="7936656" y="1305028"/>
            <a:ext cx="3417143" cy="177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568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Mini-OSCE Q7</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5"/>
            <a:ext cx="7391400" cy="5187849"/>
          </a:xfrm>
        </p:spPr>
        <p:txBody>
          <a:bodyPr>
            <a:normAutofit fontScale="92500" lnSpcReduction="10000"/>
          </a:bodyPr>
          <a:lstStyle/>
          <a:p>
            <a:r>
              <a:rPr lang="en-GB" b="1" dirty="0"/>
              <a:t>What is your diagnosis ?</a:t>
            </a:r>
          </a:p>
          <a:p>
            <a:pPr lvl="1"/>
            <a:r>
              <a:rPr lang="en-US" dirty="0"/>
              <a:t>Secondary arrest</a:t>
            </a:r>
          </a:p>
          <a:p>
            <a:r>
              <a:rPr lang="en-GB" b="1" dirty="0"/>
              <a:t>What are the causes ?</a:t>
            </a:r>
          </a:p>
          <a:p>
            <a:pPr lvl="1"/>
            <a:r>
              <a:rPr lang="fr-FR" dirty="0"/>
              <a:t>Cephalopelvic disproportion, malposition, malpresentation insufficient uterine contractions</a:t>
            </a:r>
          </a:p>
          <a:p>
            <a:r>
              <a:rPr lang="en-US" b="1" dirty="0"/>
              <a:t>If you came to examine this patient at 6 hours, what do you want to assess ?</a:t>
            </a:r>
          </a:p>
          <a:p>
            <a:pPr lvl="1"/>
            <a:r>
              <a:rPr lang="en-US" dirty="0"/>
              <a:t>Assess the adequacy of the pelvis via clinical pelvimetry, assess for any signs of obstruction like excessive molding and caput, and assess uterine contractions along with position and the presentation of the baby</a:t>
            </a:r>
          </a:p>
          <a:p>
            <a:r>
              <a:rPr lang="en-US" b="1" dirty="0"/>
              <a:t>If there was inadequate uterine contraction, what do you want to do ?</a:t>
            </a:r>
          </a:p>
          <a:p>
            <a:pPr lvl="1"/>
            <a:r>
              <a:rPr lang="en-US" dirty="0"/>
              <a:t>Exclude CPD</a:t>
            </a:r>
          </a:p>
          <a:p>
            <a:pPr lvl="1"/>
            <a:r>
              <a:rPr lang="en-US" dirty="0"/>
              <a:t>Augmentation of labor via amniotomy and oxytocin </a:t>
            </a:r>
            <a:endParaRPr lang="en-GB" dirty="0"/>
          </a:p>
        </p:txBody>
      </p:sp>
      <p:pic>
        <p:nvPicPr>
          <p:cNvPr id="2050" name="Picture 2" descr="No description available.">
            <a:extLst>
              <a:ext uri="{FF2B5EF4-FFF2-40B4-BE49-F238E27FC236}">
                <a16:creationId xmlns:a16="http://schemas.microsoft.com/office/drawing/2014/main" id="{0AF34B0C-F263-0219-C86B-8375D3E9E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7" t="7597" r="3014" b="18169"/>
          <a:stretch/>
        </p:blipFill>
        <p:spPr bwMode="auto">
          <a:xfrm>
            <a:off x="7936656" y="1305028"/>
            <a:ext cx="3417143" cy="177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661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F4491B-0FE2-ABEC-12D1-46EEE782C4C4}"/>
              </a:ext>
            </a:extLst>
          </p:cNvPr>
          <p:cNvSpPr>
            <a:spLocks noGrp="1"/>
          </p:cNvSpPr>
          <p:nvPr>
            <p:ph type="title"/>
          </p:nvPr>
        </p:nvSpPr>
        <p:spPr>
          <a:xfrm>
            <a:off x="838200" y="365125"/>
            <a:ext cx="10515600" cy="762339"/>
          </a:xfrm>
        </p:spPr>
        <p:txBody>
          <a:bodyPr/>
          <a:lstStyle/>
          <a:p>
            <a:r>
              <a:rPr lang="en-US" dirty="0"/>
              <a:t>Mini-OSCE</a:t>
            </a:r>
          </a:p>
        </p:txBody>
      </p:sp>
      <p:sp>
        <p:nvSpPr>
          <p:cNvPr id="3" name="Content Placeholder 2">
            <a:extLst>
              <a:ext uri="{FF2B5EF4-FFF2-40B4-BE49-F238E27FC236}">
                <a16:creationId xmlns:a16="http://schemas.microsoft.com/office/drawing/2014/main" id="{6AA31C11-3086-637B-24BA-91A28D528076}"/>
              </a:ext>
            </a:extLst>
          </p:cNvPr>
          <p:cNvSpPr>
            <a:spLocks noGrp="1"/>
          </p:cNvSpPr>
          <p:nvPr>
            <p:ph sz="half" idx="1"/>
          </p:nvPr>
        </p:nvSpPr>
        <p:spPr>
          <a:xfrm>
            <a:off x="838200" y="1306851"/>
            <a:ext cx="5181600" cy="4870112"/>
          </a:xfrm>
        </p:spPr>
        <p:txBody>
          <a:bodyPr>
            <a:normAutofit/>
          </a:bodyPr>
          <a:lstStyle/>
          <a:p>
            <a:pPr marL="0" indent="0">
              <a:buNone/>
            </a:pPr>
            <a:r>
              <a:rPr lang="en-US" sz="2200" b="1" dirty="0">
                <a:solidFill>
                  <a:schemeClr val="tx1"/>
                </a:solidFill>
              </a:rPr>
              <a:t>Case about </a:t>
            </a:r>
            <a:r>
              <a:rPr lang="en-US" sz="2200" b="1" dirty="0" err="1">
                <a:solidFill>
                  <a:schemeClr val="tx1"/>
                </a:solidFill>
              </a:rPr>
              <a:t>Partogram</a:t>
            </a:r>
            <a:r>
              <a:rPr lang="en-US" sz="2200" b="1" dirty="0">
                <a:solidFill>
                  <a:schemeClr val="tx1"/>
                </a:solidFill>
              </a:rPr>
              <a:t>:</a:t>
            </a:r>
          </a:p>
          <a:p>
            <a:pPr marL="0" indent="0">
              <a:buNone/>
            </a:pPr>
            <a:r>
              <a:rPr lang="ar-SA" sz="2200" b="1" dirty="0">
                <a:solidFill>
                  <a:schemeClr val="tx1"/>
                </a:solidFill>
              </a:rPr>
              <a:t>1</a:t>
            </a:r>
            <a:r>
              <a:rPr lang="en-US" sz="2200" b="1" dirty="0">
                <a:solidFill>
                  <a:schemeClr val="tx1"/>
                </a:solidFill>
              </a:rPr>
              <a:t>-Primary dysfunctional labor </a:t>
            </a:r>
          </a:p>
          <a:p>
            <a:pPr marL="0" indent="0">
              <a:buNone/>
            </a:pPr>
            <a:r>
              <a:rPr lang="en-US" sz="2200" b="1" dirty="0">
                <a:solidFill>
                  <a:schemeClr val="tx1"/>
                </a:solidFill>
              </a:rPr>
              <a:t>Causes: insufficient uterine contraction</a:t>
            </a:r>
          </a:p>
          <a:p>
            <a:pPr marL="0" indent="0">
              <a:buNone/>
            </a:pPr>
            <a:r>
              <a:rPr lang="en-US" sz="2200" b="1" dirty="0">
                <a:solidFill>
                  <a:schemeClr val="tx1"/>
                </a:solidFill>
              </a:rPr>
              <a:t>(</a:t>
            </a:r>
            <a:r>
              <a:rPr lang="en-US" sz="2200" b="1" dirty="0" err="1">
                <a:solidFill>
                  <a:schemeClr val="tx1"/>
                </a:solidFill>
              </a:rPr>
              <a:t>dr</a:t>
            </a:r>
            <a:r>
              <a:rPr lang="en-US" sz="2200" b="1" dirty="0">
                <a:solidFill>
                  <a:schemeClr val="tx1"/>
                </a:solidFill>
              </a:rPr>
              <a:t> </a:t>
            </a:r>
            <a:r>
              <a:rPr lang="en-US" sz="2200" b="1" dirty="0" err="1">
                <a:solidFill>
                  <a:schemeClr val="tx1"/>
                </a:solidFill>
              </a:rPr>
              <a:t>alaa</a:t>
            </a:r>
            <a:r>
              <a:rPr lang="en-US" sz="2200" b="1" dirty="0">
                <a:solidFill>
                  <a:schemeClr val="tx1"/>
                </a:solidFill>
              </a:rPr>
              <a:t> say this is the prefect answer and </a:t>
            </a:r>
          </a:p>
          <a:p>
            <a:pPr marL="0" indent="0">
              <a:buNone/>
            </a:pPr>
            <a:r>
              <a:rPr lang="en-US" sz="2200" b="1" dirty="0">
                <a:solidFill>
                  <a:schemeClr val="tx1"/>
                </a:solidFill>
              </a:rPr>
              <a:t>if you write 3 causes it’s wrong)</a:t>
            </a:r>
          </a:p>
          <a:p>
            <a:pPr marL="0" indent="0">
              <a:buNone/>
            </a:pPr>
            <a:r>
              <a:rPr lang="en-US" sz="2200" b="1" dirty="0">
                <a:solidFill>
                  <a:schemeClr val="tx1"/>
                </a:solidFill>
              </a:rPr>
              <a:t>2- </a:t>
            </a:r>
            <a:r>
              <a:rPr lang="en-US" sz="2200" b="1" dirty="0" err="1">
                <a:solidFill>
                  <a:schemeClr val="tx1"/>
                </a:solidFill>
              </a:rPr>
              <a:t>Management:What</a:t>
            </a:r>
            <a:r>
              <a:rPr lang="en-US" sz="2200" b="1" dirty="0">
                <a:solidFill>
                  <a:schemeClr val="tx1"/>
                </a:solidFill>
              </a:rPr>
              <a:t> is Dilation after – hour?</a:t>
            </a:r>
          </a:p>
          <a:p>
            <a:pPr marL="0" indent="0">
              <a:buNone/>
            </a:pPr>
            <a:r>
              <a:rPr lang="en-US" sz="2200" b="1" dirty="0">
                <a:solidFill>
                  <a:schemeClr val="tx1"/>
                </a:solidFill>
              </a:rPr>
              <a:t>Duration of active phase from second stage</a:t>
            </a:r>
          </a:p>
          <a:p>
            <a:pPr marL="0" indent="0">
              <a:buNone/>
            </a:pPr>
            <a:r>
              <a:rPr lang="en-US" sz="2200" b="1" dirty="0">
                <a:solidFill>
                  <a:schemeClr val="tx1"/>
                </a:solidFill>
              </a:rPr>
              <a:t>Mention physical examination findings</a:t>
            </a:r>
          </a:p>
        </p:txBody>
      </p:sp>
      <p:pic>
        <p:nvPicPr>
          <p:cNvPr id="5" name="Picture 4">
            <a:extLst>
              <a:ext uri="{FF2B5EF4-FFF2-40B4-BE49-F238E27FC236}">
                <a16:creationId xmlns:a16="http://schemas.microsoft.com/office/drawing/2014/main" id="{FFEC82ED-DC8E-AE6D-22C3-7855BD42C87F}"/>
              </a:ext>
            </a:extLst>
          </p:cNvPr>
          <p:cNvPicPr>
            <a:picLocks noChangeAspect="1"/>
          </p:cNvPicPr>
          <p:nvPr/>
        </p:nvPicPr>
        <p:blipFill rotWithShape="1">
          <a:blip r:embed="rId2"/>
          <a:srcRect l="4141" t="3508" r="3281"/>
          <a:stretch/>
        </p:blipFill>
        <p:spPr>
          <a:xfrm>
            <a:off x="7097932" y="1907995"/>
            <a:ext cx="4797083" cy="4087357"/>
          </a:xfrm>
          <a:prstGeom prst="rect">
            <a:avLst/>
          </a:prstGeom>
          <a:noFill/>
        </p:spPr>
      </p:pic>
    </p:spTree>
    <p:extLst>
      <p:ext uri="{BB962C8B-B14F-4D97-AF65-F5344CB8AC3E}">
        <p14:creationId xmlns:p14="http://schemas.microsoft.com/office/powerpoint/2010/main" val="263504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4C66-2F13-3D53-634F-D7C38339530E}"/>
              </a:ext>
            </a:extLst>
          </p:cNvPr>
          <p:cNvSpPr>
            <a:spLocks noGrp="1"/>
          </p:cNvSpPr>
          <p:nvPr>
            <p:ph type="title"/>
          </p:nvPr>
        </p:nvSpPr>
        <p:spPr/>
        <p:txBody>
          <a:bodyPr/>
          <a:lstStyle/>
          <a:p>
            <a:r>
              <a:rPr lang="en-US" dirty="0"/>
              <a:t>Fetal Attitude</a:t>
            </a:r>
          </a:p>
        </p:txBody>
      </p:sp>
      <p:sp>
        <p:nvSpPr>
          <p:cNvPr id="3" name="Content Placeholder 2">
            <a:extLst>
              <a:ext uri="{FF2B5EF4-FFF2-40B4-BE49-F238E27FC236}">
                <a16:creationId xmlns:a16="http://schemas.microsoft.com/office/drawing/2014/main" id="{55D20A1A-437E-5DEC-9D77-10BC48219B33}"/>
              </a:ext>
            </a:extLst>
          </p:cNvPr>
          <p:cNvSpPr>
            <a:spLocks noGrp="1"/>
          </p:cNvSpPr>
          <p:nvPr>
            <p:ph idx="1"/>
          </p:nvPr>
        </p:nvSpPr>
        <p:spPr>
          <a:xfrm>
            <a:off x="838200" y="1305026"/>
            <a:ext cx="10515600" cy="864242"/>
          </a:xfrm>
        </p:spPr>
        <p:txBody>
          <a:bodyPr>
            <a:normAutofit/>
          </a:bodyPr>
          <a:lstStyle/>
          <a:p>
            <a:r>
              <a:rPr lang="en-US" sz="2600" b="1" dirty="0"/>
              <a:t>Definition</a:t>
            </a:r>
            <a:r>
              <a:rPr lang="en-US" sz="2600" dirty="0"/>
              <a:t>: degree of extension/flexion of the fetal head during cephalic presentation</a:t>
            </a:r>
          </a:p>
        </p:txBody>
      </p:sp>
      <p:sp>
        <p:nvSpPr>
          <p:cNvPr id="4" name="Content Placeholder 2">
            <a:extLst>
              <a:ext uri="{FF2B5EF4-FFF2-40B4-BE49-F238E27FC236}">
                <a16:creationId xmlns:a16="http://schemas.microsoft.com/office/drawing/2014/main" id="{DB8E0ABB-A508-1DBF-6340-D4CB674C30C1}"/>
              </a:ext>
            </a:extLst>
          </p:cNvPr>
          <p:cNvSpPr txBox="1">
            <a:spLocks/>
          </p:cNvSpPr>
          <p:nvPr/>
        </p:nvSpPr>
        <p:spPr>
          <a:xfrm>
            <a:off x="838199" y="2169268"/>
            <a:ext cx="6292175" cy="4007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Types</a:t>
            </a:r>
          </a:p>
          <a:p>
            <a:pPr marL="914400" lvl="1" indent="-457200">
              <a:buFont typeface="+mj-lt"/>
              <a:buAutoNum type="alphaUcPeriod"/>
            </a:pPr>
            <a:r>
              <a:rPr lang="en-US" dirty="0"/>
              <a:t>Vertex presentation </a:t>
            </a:r>
            <a:r>
              <a:rPr lang="en-US" b="1" dirty="0">
                <a:solidFill>
                  <a:srgbClr val="FF0000"/>
                </a:solidFill>
              </a:rPr>
              <a:t>(maximally flexed) </a:t>
            </a:r>
          </a:p>
          <a:p>
            <a:pPr lvl="2"/>
            <a:r>
              <a:rPr lang="en-US" sz="2200" dirty="0"/>
              <a:t>most common attitude</a:t>
            </a:r>
          </a:p>
          <a:p>
            <a:pPr marL="914400" lvl="1" indent="-457200">
              <a:buFont typeface="+mj-lt"/>
              <a:buAutoNum type="alphaUcPeriod"/>
            </a:pPr>
            <a:r>
              <a:rPr lang="en-US" dirty="0"/>
              <a:t>Forehead presentation (</a:t>
            </a:r>
            <a:r>
              <a:rPr lang="en-US" b="1" dirty="0">
                <a:solidFill>
                  <a:srgbClr val="FF0000"/>
                </a:solidFill>
              </a:rPr>
              <a:t>partially flexed</a:t>
            </a:r>
            <a:r>
              <a:rPr lang="en-US" dirty="0"/>
              <a:t>) </a:t>
            </a:r>
          </a:p>
          <a:p>
            <a:pPr lvl="2"/>
            <a:r>
              <a:rPr lang="en-US" sz="2200" dirty="0"/>
              <a:t>Spontaneous vaginal delivery is possible </a:t>
            </a:r>
          </a:p>
          <a:p>
            <a:pPr marL="914400" lvl="1" indent="-457200">
              <a:buFont typeface="+mj-lt"/>
              <a:buAutoNum type="alphaUcPeriod"/>
            </a:pPr>
            <a:r>
              <a:rPr lang="en-US" dirty="0"/>
              <a:t>Brow presentation (</a:t>
            </a:r>
            <a:r>
              <a:rPr lang="en-US" b="1" dirty="0">
                <a:solidFill>
                  <a:srgbClr val="FF0000"/>
                </a:solidFill>
              </a:rPr>
              <a:t>partially extended</a:t>
            </a:r>
            <a:r>
              <a:rPr lang="en-US" dirty="0"/>
              <a:t>)</a:t>
            </a:r>
          </a:p>
          <a:p>
            <a:pPr marL="914400" lvl="1" indent="-457200">
              <a:buFont typeface="+mj-lt"/>
              <a:buAutoNum type="alphaUcPeriod"/>
            </a:pPr>
            <a:r>
              <a:rPr lang="en-US" dirty="0"/>
              <a:t>Face presentation (</a:t>
            </a:r>
            <a:r>
              <a:rPr lang="en-US" b="1" dirty="0">
                <a:solidFill>
                  <a:srgbClr val="FF0000"/>
                </a:solidFill>
              </a:rPr>
              <a:t>maximally extended</a:t>
            </a:r>
            <a:r>
              <a:rPr lang="en-US" dirty="0"/>
              <a:t>)</a:t>
            </a:r>
          </a:p>
          <a:p>
            <a:pPr lvl="2"/>
            <a:r>
              <a:rPr lang="en-US" sz="2200" dirty="0"/>
              <a:t>Mentum anterior face presentation: </a:t>
            </a:r>
            <a:r>
              <a:rPr lang="en-US" sz="2200" b="1" dirty="0">
                <a:solidFill>
                  <a:srgbClr val="00B050"/>
                </a:solidFill>
              </a:rPr>
              <a:t>Spontaneous vaginal delivery is possible</a:t>
            </a:r>
          </a:p>
          <a:p>
            <a:pPr lvl="2"/>
            <a:r>
              <a:rPr lang="en-US" sz="2200" dirty="0"/>
              <a:t>Mentum posterior face presentation </a:t>
            </a:r>
          </a:p>
        </p:txBody>
      </p:sp>
      <p:pic>
        <p:nvPicPr>
          <p:cNvPr id="5" name="Picture 8" descr="Figure_10_2_Types_of_attitudes_500">
            <a:extLst>
              <a:ext uri="{FF2B5EF4-FFF2-40B4-BE49-F238E27FC236}">
                <a16:creationId xmlns:a16="http://schemas.microsoft.com/office/drawing/2014/main" id="{C4C2C796-3F3C-384C-5CF4-A60E48A2C7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88" t="729" r="9628"/>
          <a:stretch/>
        </p:blipFill>
        <p:spPr bwMode="auto">
          <a:xfrm>
            <a:off x="9367736" y="2382907"/>
            <a:ext cx="1986064" cy="358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igure_10_2_Types_of_attitudes_500">
            <a:extLst>
              <a:ext uri="{FF2B5EF4-FFF2-40B4-BE49-F238E27FC236}">
                <a16:creationId xmlns:a16="http://schemas.microsoft.com/office/drawing/2014/main" id="{E364B1BA-8766-7C46-D046-5272F9400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 r="59816"/>
          <a:stretch/>
        </p:blipFill>
        <p:spPr bwMode="auto">
          <a:xfrm>
            <a:off x="7381672" y="2382907"/>
            <a:ext cx="1986064" cy="358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9280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B865-367A-C841-B091-AAD5B32CC270}"/>
              </a:ext>
            </a:extLst>
          </p:cNvPr>
          <p:cNvSpPr>
            <a:spLocks noGrp="1"/>
          </p:cNvSpPr>
          <p:nvPr>
            <p:ph type="ctrTitle"/>
          </p:nvPr>
        </p:nvSpPr>
        <p:spPr/>
        <p:txBody>
          <a:bodyPr/>
          <a:lstStyle/>
          <a:p>
            <a:r>
              <a:rPr lang="en-US" dirty="0" err="1"/>
              <a:t>Dr.Mohammed</a:t>
            </a:r>
            <a:r>
              <a:rPr lang="en-US" dirty="0"/>
              <a:t> mini OSCE</a:t>
            </a:r>
          </a:p>
        </p:txBody>
      </p:sp>
      <p:sp>
        <p:nvSpPr>
          <p:cNvPr id="3" name="Subtitle 2">
            <a:extLst>
              <a:ext uri="{FF2B5EF4-FFF2-40B4-BE49-F238E27FC236}">
                <a16:creationId xmlns:a16="http://schemas.microsoft.com/office/drawing/2014/main" id="{1C2F443D-CF33-BE82-467E-12B07F3B36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54442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0837-8CEF-2A22-324F-EC0F4BB81491}"/>
              </a:ext>
            </a:extLst>
          </p:cNvPr>
          <p:cNvSpPr>
            <a:spLocks noGrp="1"/>
          </p:cNvSpPr>
          <p:nvPr>
            <p:ph type="title"/>
          </p:nvPr>
        </p:nvSpPr>
        <p:spPr>
          <a:xfrm>
            <a:off x="1066800" y="2624328"/>
            <a:ext cx="10058400" cy="1609344"/>
          </a:xfrm>
        </p:spPr>
        <p:txBody>
          <a:bodyPr/>
          <a:lstStyle/>
          <a:p>
            <a:pPr algn="ctr"/>
            <a:r>
              <a:rPr lang="en-US" dirty="0"/>
              <a:t>Gestational trophoblastic disease </a:t>
            </a:r>
            <a:endParaRPr lang="x-none" dirty="0"/>
          </a:p>
        </p:txBody>
      </p:sp>
    </p:spTree>
    <p:extLst>
      <p:ext uri="{BB962C8B-B14F-4D97-AF65-F5344CB8AC3E}">
        <p14:creationId xmlns:p14="http://schemas.microsoft.com/office/powerpoint/2010/main" val="26424094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8392"/>
            <a:ext cx="10515599" cy="4871938"/>
          </a:xfrm>
        </p:spPr>
        <p:txBody>
          <a:bodyPr>
            <a:normAutofit/>
          </a:bodyPr>
          <a:lstStyle/>
          <a:p>
            <a:pPr marL="0" indent="0">
              <a:buNone/>
            </a:pPr>
            <a:r>
              <a:rPr lang="en-US" dirty="0"/>
              <a:t>A female that her last menstrual period was 8 weeks ago, presented with bleeding and passage of the structures in figure A</a:t>
            </a:r>
          </a:p>
          <a:p>
            <a:endParaRPr lang="en-US" dirty="0"/>
          </a:p>
          <a:p>
            <a:r>
              <a:rPr lang="en-US" dirty="0"/>
              <a:t> Describe what you see in figures</a:t>
            </a:r>
          </a:p>
          <a:p>
            <a:pPr marL="457200" lvl="1" indent="0">
              <a:buNone/>
            </a:pPr>
            <a:r>
              <a:rPr lang="en-US" dirty="0"/>
              <a:t>A-   Hydropic vesicles	</a:t>
            </a:r>
          </a:p>
          <a:p>
            <a:pPr marL="457200" lvl="1" indent="0">
              <a:buNone/>
            </a:pPr>
            <a:r>
              <a:rPr lang="en-US" dirty="0"/>
              <a:t>B-  snowstorm appearance</a:t>
            </a:r>
          </a:p>
          <a:p>
            <a:r>
              <a:rPr lang="en-US" dirty="0"/>
              <a:t>What is your diagnosis?</a:t>
            </a:r>
          </a:p>
          <a:p>
            <a:pPr lvl="1"/>
            <a:r>
              <a:rPr lang="en-US" dirty="0"/>
              <a:t>Complete Molar Pregnancy</a:t>
            </a:r>
          </a:p>
          <a:p>
            <a:pPr marL="457200" lvl="1" indent="0">
              <a:buNone/>
            </a:pPr>
            <a:endParaRPr lang="en-US" dirty="0"/>
          </a:p>
          <a:p>
            <a:endParaRPr lang="en-US" dirty="0"/>
          </a:p>
          <a:p>
            <a:endParaRPr lang="en-US" dirty="0"/>
          </a:p>
        </p:txBody>
      </p:sp>
      <p:pic>
        <p:nvPicPr>
          <p:cNvPr id="4" name="Content Placeholder 3">
            <a:extLst>
              <a:ext uri="{FF2B5EF4-FFF2-40B4-BE49-F238E27FC236}">
                <a16:creationId xmlns:a16="http://schemas.microsoft.com/office/drawing/2014/main" id="{B57F3D50-FE2D-5B83-DE65-254BEF00AA60}"/>
              </a:ext>
            </a:extLst>
          </p:cNvPr>
          <p:cNvPicPr>
            <a:picLocks noChangeAspect="1"/>
          </p:cNvPicPr>
          <p:nvPr/>
        </p:nvPicPr>
        <p:blipFill rotWithShape="1">
          <a:blip r:embed="rId2">
            <a:extLst>
              <a:ext uri="{28A0092B-C50C-407E-A947-70E740481C1C}">
                <a14:useLocalDpi xmlns:a14="http://schemas.microsoft.com/office/drawing/2010/main" val="0"/>
              </a:ext>
            </a:extLst>
          </a:blip>
          <a:srcRect t="12037" r="15940"/>
          <a:stretch/>
        </p:blipFill>
        <p:spPr>
          <a:xfrm>
            <a:off x="9123340" y="3659475"/>
            <a:ext cx="2764809" cy="2401361"/>
          </a:xfrm>
          <a:prstGeom prst="rect">
            <a:avLst/>
          </a:prstGeom>
        </p:spPr>
      </p:pic>
      <p:pic>
        <p:nvPicPr>
          <p:cNvPr id="5" name="Picture 2" descr="Gross appearance of the hydatidiform mole (left) with grape-like tissue and another normal placenta with umbilical cord (right). ">
            <a:extLst>
              <a:ext uri="{FF2B5EF4-FFF2-40B4-BE49-F238E27FC236}">
                <a16:creationId xmlns:a16="http://schemas.microsoft.com/office/drawing/2014/main" id="{F3F53CD2-0E15-B2C8-5808-0A8BEC140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251" b="6668"/>
          <a:stretch/>
        </p:blipFill>
        <p:spPr bwMode="auto">
          <a:xfrm>
            <a:off x="6759240" y="3659474"/>
            <a:ext cx="1829749" cy="24013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AAFFA5-01BA-7199-389B-D09126B2942C}"/>
              </a:ext>
            </a:extLst>
          </p:cNvPr>
          <p:cNvSpPr/>
          <p:nvPr/>
        </p:nvSpPr>
        <p:spPr>
          <a:xfrm>
            <a:off x="6645805" y="5995664"/>
            <a:ext cx="1202530" cy="369332"/>
          </a:xfrm>
          <a:prstGeom prst="rect">
            <a:avLst/>
          </a:prstGeom>
        </p:spPr>
        <p:txBody>
          <a:bodyPr wrap="square">
            <a:spAutoFit/>
          </a:bodyPr>
          <a:lstStyle/>
          <a:p>
            <a:r>
              <a:rPr lang="en-US" b="1" dirty="0"/>
              <a:t>figure A</a:t>
            </a:r>
          </a:p>
        </p:txBody>
      </p:sp>
      <p:sp>
        <p:nvSpPr>
          <p:cNvPr id="7" name="Rectangle 6">
            <a:extLst>
              <a:ext uri="{FF2B5EF4-FFF2-40B4-BE49-F238E27FC236}">
                <a16:creationId xmlns:a16="http://schemas.microsoft.com/office/drawing/2014/main" id="{ADB4E8EA-34CE-D26E-3780-30497DF503D3}"/>
              </a:ext>
            </a:extLst>
          </p:cNvPr>
          <p:cNvSpPr/>
          <p:nvPr/>
        </p:nvSpPr>
        <p:spPr>
          <a:xfrm>
            <a:off x="9123340" y="5985194"/>
            <a:ext cx="933910" cy="369332"/>
          </a:xfrm>
          <a:prstGeom prst="rect">
            <a:avLst/>
          </a:prstGeom>
        </p:spPr>
        <p:txBody>
          <a:bodyPr wrap="none">
            <a:spAutoFit/>
          </a:bodyPr>
          <a:lstStyle/>
          <a:p>
            <a:r>
              <a:rPr lang="en-US" b="1" dirty="0"/>
              <a:t>figure B</a:t>
            </a:r>
          </a:p>
        </p:txBody>
      </p:sp>
    </p:spTree>
    <p:extLst>
      <p:ext uri="{BB962C8B-B14F-4D97-AF65-F5344CB8AC3E}">
        <p14:creationId xmlns:p14="http://schemas.microsoft.com/office/powerpoint/2010/main" val="37498027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lnSpcReduction="10000"/>
          </a:bodyPr>
          <a:lstStyle/>
          <a:p>
            <a:r>
              <a:rPr lang="en-US" dirty="0"/>
              <a:t>Mention 6 relevant questions in the history that you’ll ask?</a:t>
            </a:r>
          </a:p>
          <a:p>
            <a:pPr lvl="1"/>
            <a:r>
              <a:rPr lang="en-US" dirty="0"/>
              <a:t>Previous molar pregnancy </a:t>
            </a:r>
          </a:p>
          <a:p>
            <a:pPr lvl="1"/>
            <a:r>
              <a:rPr lang="en-US" dirty="0"/>
              <a:t>Maternal age especially if it was &gt;35 years</a:t>
            </a:r>
          </a:p>
          <a:p>
            <a:pPr lvl="1"/>
            <a:r>
              <a:rPr lang="en-US" dirty="0"/>
              <a:t>History of Infertility , nulliparity and the use of assistive reproductive technology</a:t>
            </a:r>
          </a:p>
          <a:p>
            <a:pPr lvl="1"/>
            <a:r>
              <a:rPr lang="en-US" dirty="0"/>
              <a:t>History of heavy smoking </a:t>
            </a:r>
          </a:p>
          <a:p>
            <a:pPr lvl="1"/>
            <a:r>
              <a:rPr lang="en-US" dirty="0"/>
              <a:t>Maternal blood group (A\B\AB)</a:t>
            </a:r>
          </a:p>
          <a:p>
            <a:pPr lvl="1"/>
            <a:r>
              <a:rPr lang="en-US" dirty="0"/>
              <a:t>The use of contraception </a:t>
            </a:r>
          </a:p>
          <a:p>
            <a:r>
              <a:rPr lang="en-US" dirty="0"/>
              <a:t>Mention 4 steps in management. </a:t>
            </a:r>
          </a:p>
          <a:p>
            <a:pPr lvl="1"/>
            <a:r>
              <a:rPr lang="en-US" dirty="0"/>
              <a:t>Admission and stabilize the patient if anemia or preeclampsia present </a:t>
            </a:r>
          </a:p>
          <a:p>
            <a:pPr lvl="1"/>
            <a:r>
              <a:rPr lang="en-US" dirty="0"/>
              <a:t>Pelvic and abdominal U/S to exclude invasive mole or coexisting pregnancy</a:t>
            </a:r>
          </a:p>
          <a:p>
            <a:pPr lvl="1"/>
            <a:r>
              <a:rPr lang="en-US" dirty="0"/>
              <a:t>Suction curettage</a:t>
            </a:r>
          </a:p>
          <a:p>
            <a:pPr lvl="1"/>
            <a:r>
              <a:rPr lang="en-US" dirty="0"/>
              <a:t>If she is Rh(D)-negative, give anti-D IG after evacuation</a:t>
            </a:r>
          </a:p>
          <a:p>
            <a:endParaRPr lang="en-US" dirty="0"/>
          </a:p>
          <a:p>
            <a:endParaRPr lang="en-US" dirty="0"/>
          </a:p>
          <a:p>
            <a:endParaRPr lang="en-US" dirty="0"/>
          </a:p>
        </p:txBody>
      </p:sp>
    </p:spTree>
    <p:extLst>
      <p:ext uri="{BB962C8B-B14F-4D97-AF65-F5344CB8AC3E}">
        <p14:creationId xmlns:p14="http://schemas.microsoft.com/office/powerpoint/2010/main" val="4989021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pPr marL="0" indent="0">
              <a:buNone/>
            </a:pPr>
            <a:r>
              <a:rPr lang="en-US" dirty="0"/>
              <a:t>35 years old female comes with hemoptysis after complete molar evacuation , B-HCG  done for her  was 100,000.</a:t>
            </a:r>
          </a:p>
          <a:p>
            <a:r>
              <a:rPr lang="en-US" dirty="0"/>
              <a:t>Most likely diagnosis?</a:t>
            </a:r>
          </a:p>
          <a:p>
            <a:pPr lvl="1"/>
            <a:r>
              <a:rPr lang="en-US" dirty="0"/>
              <a:t>Choriocarcinoma </a:t>
            </a:r>
          </a:p>
          <a:p>
            <a:r>
              <a:rPr lang="en-US" dirty="0"/>
              <a:t>Other investigations you would do for her?</a:t>
            </a:r>
          </a:p>
          <a:p>
            <a:pPr lvl="1"/>
            <a:r>
              <a:rPr lang="en-US" dirty="0"/>
              <a:t>Pelvis U/S</a:t>
            </a:r>
          </a:p>
          <a:p>
            <a:pPr lvl="1"/>
            <a:r>
              <a:rPr lang="en-US" dirty="0"/>
              <a:t>Chest x-ray</a:t>
            </a:r>
          </a:p>
          <a:p>
            <a:pPr lvl="1"/>
            <a:r>
              <a:rPr lang="en-US" dirty="0"/>
              <a:t>CT for abdomen and brain</a:t>
            </a:r>
          </a:p>
          <a:p>
            <a:r>
              <a:rPr lang="en-US" dirty="0"/>
              <a:t>Relevant gynecological symptoms may present with it?</a:t>
            </a:r>
          </a:p>
          <a:p>
            <a:pPr lvl="1"/>
            <a:r>
              <a:rPr lang="en-US" dirty="0"/>
              <a:t>vaginal bleeding (typically late postpartum hemorrhage)</a:t>
            </a:r>
          </a:p>
          <a:p>
            <a:pPr lvl="1"/>
            <a:r>
              <a:rPr lang="en-US" dirty="0"/>
              <a:t>Uterine rupture (rare)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571371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What is your management plan?</a:t>
            </a:r>
          </a:p>
          <a:p>
            <a:pPr lvl="1"/>
            <a:r>
              <a:rPr lang="en-US" dirty="0"/>
              <a:t>Treatment with chemotherapy methotrexate or dactinomycin &amp;monitored with weekly serial measurements of serum beta-</a:t>
            </a:r>
            <a:r>
              <a:rPr lang="en-US" dirty="0" err="1"/>
              <a:t>hCG</a:t>
            </a:r>
            <a:r>
              <a:rPr lang="en-US" dirty="0"/>
              <a:t> during therapy. Remission is defined as three consecutive normal </a:t>
            </a:r>
            <a:r>
              <a:rPr lang="en-US" dirty="0" err="1"/>
              <a:t>hCG</a:t>
            </a:r>
            <a:r>
              <a:rPr lang="en-US" dirty="0"/>
              <a:t> values  over 14 to 21 days, then monthly monitoring of beta-</a:t>
            </a:r>
            <a:r>
              <a:rPr lang="en-US" dirty="0" err="1"/>
              <a:t>hCG</a:t>
            </a:r>
            <a:r>
              <a:rPr lang="en-US" dirty="0"/>
              <a:t> until one year of normal levels.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497942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85000" lnSpcReduction="20000"/>
          </a:bodyPr>
          <a:lstStyle/>
          <a:p>
            <a:r>
              <a:rPr lang="en-US" dirty="0"/>
              <a:t>Diagnosis: </a:t>
            </a:r>
          </a:p>
          <a:p>
            <a:pPr lvl="1"/>
            <a:r>
              <a:rPr lang="en-US" dirty="0"/>
              <a:t>Partial hydatidiform mole</a:t>
            </a:r>
          </a:p>
          <a:p>
            <a:r>
              <a:rPr lang="en-US" dirty="0"/>
              <a:t>Karyotyping : </a:t>
            </a:r>
          </a:p>
          <a:p>
            <a:pPr lvl="1"/>
            <a:r>
              <a:rPr lang="en-US" dirty="0"/>
              <a:t>69XXX, 69XYY ,69XXY </a:t>
            </a:r>
          </a:p>
          <a:p>
            <a:r>
              <a:rPr lang="en-US" dirty="0"/>
              <a:t>The pt didn’t accept the treatment and she came after 2 month with seizure and no fetal cardiac activity, what is the cause of </a:t>
            </a:r>
            <a:r>
              <a:rPr lang="en-US" dirty="0" err="1"/>
              <a:t>seaizure</a:t>
            </a:r>
            <a:r>
              <a:rPr lang="en-US" dirty="0"/>
              <a:t> ?</a:t>
            </a:r>
          </a:p>
          <a:p>
            <a:pPr lvl="1"/>
            <a:r>
              <a:rPr lang="en-US" dirty="0"/>
              <a:t>Eclampsia </a:t>
            </a:r>
          </a:p>
          <a:p>
            <a:r>
              <a:rPr lang="en-US" dirty="0"/>
              <a:t>Management : </a:t>
            </a:r>
          </a:p>
          <a:p>
            <a:pPr lvl="1"/>
            <a:r>
              <a:rPr lang="en-US" dirty="0"/>
              <a:t>Suction curettage </a:t>
            </a:r>
          </a:p>
          <a:p>
            <a:r>
              <a:rPr lang="en-US" dirty="0"/>
              <a:t>How to confirm dx : </a:t>
            </a:r>
          </a:p>
          <a:p>
            <a:pPr lvl="1"/>
            <a:r>
              <a:rPr lang="en-US" dirty="0"/>
              <a:t>Histology </a:t>
            </a:r>
          </a:p>
          <a:p>
            <a:r>
              <a:rPr lang="en-US" dirty="0"/>
              <a:t>Other investigation : </a:t>
            </a:r>
          </a:p>
          <a:p>
            <a:pPr lvl="1"/>
            <a:r>
              <a:rPr lang="en-US" dirty="0"/>
              <a:t>HCG  , karyotyping , chest X-ray </a:t>
            </a:r>
          </a:p>
          <a:p>
            <a:r>
              <a:rPr lang="en-US" dirty="0"/>
              <a:t>How do you follow up her : </a:t>
            </a:r>
          </a:p>
          <a:p>
            <a:pPr lvl="1"/>
            <a:r>
              <a:rPr lang="en-US" dirty="0"/>
              <a:t>beta-HCG level weekly  </a:t>
            </a:r>
          </a:p>
          <a:p>
            <a:endParaRPr lang="en-US" dirty="0"/>
          </a:p>
          <a:p>
            <a:endParaRPr lang="en-US" dirty="0"/>
          </a:p>
        </p:txBody>
      </p:sp>
      <p:pic>
        <p:nvPicPr>
          <p:cNvPr id="4" name="Content Placeholder 7">
            <a:extLst>
              <a:ext uri="{FF2B5EF4-FFF2-40B4-BE49-F238E27FC236}">
                <a16:creationId xmlns:a16="http://schemas.microsoft.com/office/drawing/2014/main" id="{A0354D49-7E89-800B-3EDF-52D47F2817C3}"/>
              </a:ext>
            </a:extLst>
          </p:cNvPr>
          <p:cNvPicPr>
            <a:picLocks noChangeAspect="1"/>
          </p:cNvPicPr>
          <p:nvPr/>
        </p:nvPicPr>
        <p:blipFill>
          <a:blip r:embed="rId2"/>
          <a:stretch>
            <a:fillRect/>
          </a:stretch>
        </p:blipFill>
        <p:spPr>
          <a:xfrm>
            <a:off x="6302325" y="3478872"/>
            <a:ext cx="4018671" cy="3014003"/>
          </a:xfrm>
          <a:prstGeom prst="rect">
            <a:avLst/>
          </a:prstGeom>
        </p:spPr>
      </p:pic>
      <p:sp>
        <p:nvSpPr>
          <p:cNvPr id="5" name="TextBox 4">
            <a:extLst>
              <a:ext uri="{FF2B5EF4-FFF2-40B4-BE49-F238E27FC236}">
                <a16:creationId xmlns:a16="http://schemas.microsoft.com/office/drawing/2014/main" id="{7D2F52CC-ACF6-893F-AE8A-3E93893355EB}"/>
              </a:ext>
            </a:extLst>
          </p:cNvPr>
          <p:cNvSpPr txBox="1"/>
          <p:nvPr/>
        </p:nvSpPr>
        <p:spPr>
          <a:xfrm>
            <a:off x="6302326" y="6488668"/>
            <a:ext cx="4018670" cy="369332"/>
          </a:xfrm>
          <a:prstGeom prst="rect">
            <a:avLst/>
          </a:prstGeom>
          <a:noFill/>
        </p:spPr>
        <p:txBody>
          <a:bodyPr wrap="square" rtlCol="0">
            <a:spAutoFit/>
          </a:bodyPr>
          <a:lstStyle/>
          <a:p>
            <a:pPr algn="ctr"/>
            <a:r>
              <a:rPr lang="en-US" dirty="0"/>
              <a:t>Partial molar 3d ultrasound </a:t>
            </a:r>
          </a:p>
        </p:txBody>
      </p:sp>
    </p:spTree>
    <p:extLst>
      <p:ext uri="{BB962C8B-B14F-4D97-AF65-F5344CB8AC3E}">
        <p14:creationId xmlns:p14="http://schemas.microsoft.com/office/powerpoint/2010/main" val="20547807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pPr marL="0" indent="0">
              <a:buNone/>
            </a:pPr>
            <a:r>
              <a:rPr lang="en-US" dirty="0"/>
              <a:t>Lady who is 8 weeks gestation came to you complaining of vaginal bleeding .</a:t>
            </a:r>
          </a:p>
          <a:p>
            <a:r>
              <a:rPr lang="en-US" dirty="0"/>
              <a:t>What do you see ?</a:t>
            </a:r>
          </a:p>
          <a:p>
            <a:pPr lvl="1"/>
            <a:r>
              <a:rPr lang="en-US" dirty="0"/>
              <a:t>Snowstorm appearance </a:t>
            </a:r>
          </a:p>
          <a:p>
            <a:r>
              <a:rPr lang="en-US" dirty="0"/>
              <a:t>What is your diagnosis ?</a:t>
            </a:r>
          </a:p>
          <a:p>
            <a:pPr lvl="1"/>
            <a:r>
              <a:rPr lang="en-US" dirty="0"/>
              <a:t>Complete hydatiform molar pregnancy </a:t>
            </a:r>
          </a:p>
          <a:p>
            <a:r>
              <a:rPr lang="en-US" dirty="0"/>
              <a:t>What other finding you might see on US ?</a:t>
            </a:r>
          </a:p>
          <a:p>
            <a:pPr lvl="1"/>
            <a:r>
              <a:rPr lang="en-US" dirty="0"/>
              <a:t>Theca lutein cyst </a:t>
            </a:r>
          </a:p>
          <a:p>
            <a:r>
              <a:rPr lang="en-US" dirty="0"/>
              <a:t>What is the treatment ?</a:t>
            </a:r>
          </a:p>
          <a:p>
            <a:pPr lvl="1"/>
            <a:r>
              <a:rPr lang="en-US" dirty="0"/>
              <a:t>Suction curettage </a:t>
            </a:r>
          </a:p>
          <a:p>
            <a:r>
              <a:rPr lang="en-US" dirty="0"/>
              <a:t>What would you advise her after she has completed treatment and before discharge from hospital ?</a:t>
            </a:r>
          </a:p>
          <a:p>
            <a:pPr lvl="1"/>
            <a:r>
              <a:rPr lang="en-US" dirty="0"/>
              <a:t>Follow up with B-HCG every week , and use double contraception method </a:t>
            </a:r>
          </a:p>
          <a:p>
            <a:endParaRPr lang="en-US" dirty="0"/>
          </a:p>
          <a:p>
            <a:endParaRPr lang="en-US" dirty="0"/>
          </a:p>
          <a:p>
            <a:endParaRPr lang="en-US" dirty="0"/>
          </a:p>
        </p:txBody>
      </p:sp>
      <p:pic>
        <p:nvPicPr>
          <p:cNvPr id="4" name="Content Placeholder 6" descr="screen_shot_2015-09-12_at_111055_am-14FC21BFCB26E492FCF-thumb400.png">
            <a:extLst>
              <a:ext uri="{FF2B5EF4-FFF2-40B4-BE49-F238E27FC236}">
                <a16:creationId xmlns:a16="http://schemas.microsoft.com/office/drawing/2014/main" id="{CE2100A4-1677-A234-60B7-C93FAC002657}"/>
              </a:ext>
            </a:extLst>
          </p:cNvPr>
          <p:cNvPicPr>
            <a:picLocks noChangeAspect="1"/>
          </p:cNvPicPr>
          <p:nvPr/>
        </p:nvPicPr>
        <p:blipFill>
          <a:blip r:embed="rId2" cstate="print"/>
          <a:stretch>
            <a:fillRect/>
          </a:stretch>
        </p:blipFill>
        <p:spPr>
          <a:xfrm>
            <a:off x="8083380" y="1925185"/>
            <a:ext cx="3215614" cy="2654852"/>
          </a:xfrm>
          <a:prstGeom prst="rect">
            <a:avLst/>
          </a:prstGeom>
        </p:spPr>
      </p:pic>
    </p:spTree>
    <p:extLst>
      <p:ext uri="{BB962C8B-B14F-4D97-AF65-F5344CB8AC3E}">
        <p14:creationId xmlns:p14="http://schemas.microsoft.com/office/powerpoint/2010/main" val="13760150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7067-1B93-F094-4542-7791F43F726F}"/>
              </a:ext>
            </a:extLst>
          </p:cNvPr>
          <p:cNvSpPr>
            <a:spLocks noGrp="1"/>
          </p:cNvSpPr>
          <p:nvPr>
            <p:ph type="title"/>
          </p:nvPr>
        </p:nvSpPr>
        <p:spPr>
          <a:xfrm>
            <a:off x="956959" y="2624328"/>
            <a:ext cx="10058400" cy="1609344"/>
          </a:xfrm>
        </p:spPr>
        <p:txBody>
          <a:bodyPr/>
          <a:lstStyle/>
          <a:p>
            <a:pPr algn="ctr"/>
            <a:r>
              <a:rPr lang="en-US" dirty="0"/>
              <a:t>Miscarriage </a:t>
            </a:r>
            <a:endParaRPr lang="x-none" dirty="0"/>
          </a:p>
        </p:txBody>
      </p:sp>
    </p:spTree>
    <p:extLst>
      <p:ext uri="{BB962C8B-B14F-4D97-AF65-F5344CB8AC3E}">
        <p14:creationId xmlns:p14="http://schemas.microsoft.com/office/powerpoint/2010/main" val="28656209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6948488" cy="4871938"/>
          </a:xfrm>
        </p:spPr>
        <p:txBody>
          <a:bodyPr>
            <a:normAutofit lnSpcReduction="10000"/>
          </a:bodyPr>
          <a:lstStyle/>
          <a:p>
            <a:pPr marL="0" indent="0">
              <a:buNone/>
            </a:pPr>
            <a:r>
              <a:rPr lang="en-US"/>
              <a:t>8 weeks came to ER with vaginal bleeding </a:t>
            </a:r>
          </a:p>
          <a:p>
            <a:r>
              <a:rPr lang="en-US"/>
              <a:t>Diagnosis:</a:t>
            </a:r>
          </a:p>
          <a:p>
            <a:pPr lvl="1"/>
            <a:r>
              <a:rPr lang="en-US"/>
              <a:t>Missed miscarriage </a:t>
            </a:r>
          </a:p>
          <a:p>
            <a:r>
              <a:rPr lang="en-US"/>
              <a:t>Things support it :</a:t>
            </a:r>
          </a:p>
          <a:p>
            <a:pPr lvl="1"/>
            <a:r>
              <a:rPr lang="en-US"/>
              <a:t>Absence of embryonic cardiac activity in an embryo with crown- rump length greater than 5 mm</a:t>
            </a:r>
          </a:p>
          <a:p>
            <a:pPr lvl="1"/>
            <a:r>
              <a:rPr lang="en-US"/>
              <a:t>Absence of a yolk sac when the mean sac diameter is 13 mm</a:t>
            </a:r>
          </a:p>
          <a:p>
            <a:pPr lvl="1"/>
            <a:r>
              <a:rPr lang="en-US"/>
              <a:t>Absence of an embryonic pole when the mean sac diameter (average of diameters measured in each of three orthogonal planes) is greater than 25 mm measured transabdominally or greater than 18 mm by the transvaginal technique</a:t>
            </a:r>
          </a:p>
          <a:p>
            <a:endParaRPr lang="en-US"/>
          </a:p>
          <a:p>
            <a:endParaRPr lang="en-US" dirty="0"/>
          </a:p>
        </p:txBody>
      </p:sp>
      <p:pic>
        <p:nvPicPr>
          <p:cNvPr id="4" name="Content Placeholder 3" descr="cc17ead0-b63e-4aac-a60d-e40a4606a856.jpg">
            <a:extLst>
              <a:ext uri="{FF2B5EF4-FFF2-40B4-BE49-F238E27FC236}">
                <a16:creationId xmlns:a16="http://schemas.microsoft.com/office/drawing/2014/main" id="{6FBAD291-E67E-100E-ECAA-A6764FE037DC}"/>
              </a:ext>
            </a:extLst>
          </p:cNvPr>
          <p:cNvPicPr>
            <a:picLocks noChangeAspect="1"/>
          </p:cNvPicPr>
          <p:nvPr/>
        </p:nvPicPr>
        <p:blipFill rotWithShape="1">
          <a:blip r:embed="rId2" cstate="print"/>
          <a:stretch/>
        </p:blipFill>
        <p:spPr>
          <a:xfrm>
            <a:off x="7895389" y="2017315"/>
            <a:ext cx="3853699" cy="2823369"/>
          </a:xfrm>
          <a:prstGeom prst="rect">
            <a:avLst/>
          </a:prstGeom>
        </p:spPr>
      </p:pic>
    </p:spTree>
    <p:extLst>
      <p:ext uri="{BB962C8B-B14F-4D97-AF65-F5344CB8AC3E}">
        <p14:creationId xmlns:p14="http://schemas.microsoft.com/office/powerpoint/2010/main" val="258771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F4507-3513-CA82-58E8-B447F7177958}"/>
              </a:ext>
            </a:extLst>
          </p:cNvPr>
          <p:cNvSpPr>
            <a:spLocks noGrp="1"/>
          </p:cNvSpPr>
          <p:nvPr>
            <p:ph type="title"/>
          </p:nvPr>
        </p:nvSpPr>
        <p:spPr/>
        <p:txBody>
          <a:bodyPr/>
          <a:lstStyle/>
          <a:p>
            <a:r>
              <a:rPr lang="en-US" dirty="0"/>
              <a:t>Fetal position (Denominator or Indicator)</a:t>
            </a:r>
          </a:p>
        </p:txBody>
      </p:sp>
      <p:sp>
        <p:nvSpPr>
          <p:cNvPr id="3" name="Content Placeholder 2">
            <a:extLst>
              <a:ext uri="{FF2B5EF4-FFF2-40B4-BE49-F238E27FC236}">
                <a16:creationId xmlns:a16="http://schemas.microsoft.com/office/drawing/2014/main" id="{C7E22439-F931-5CBE-4564-3E7A97B941CE}"/>
              </a:ext>
            </a:extLst>
          </p:cNvPr>
          <p:cNvSpPr>
            <a:spLocks noGrp="1"/>
          </p:cNvSpPr>
          <p:nvPr>
            <p:ph idx="1"/>
          </p:nvPr>
        </p:nvSpPr>
        <p:spPr>
          <a:xfrm>
            <a:off x="838200" y="1305026"/>
            <a:ext cx="10515600" cy="762339"/>
          </a:xfrm>
        </p:spPr>
        <p:txBody>
          <a:bodyPr>
            <a:normAutofit fontScale="92500" lnSpcReduction="10000"/>
          </a:bodyPr>
          <a:lstStyle/>
          <a:p>
            <a:r>
              <a:rPr lang="en-US" b="1" dirty="0"/>
              <a:t>Definition</a:t>
            </a:r>
            <a:r>
              <a:rPr lang="en-US" dirty="0"/>
              <a:t>: </a:t>
            </a:r>
            <a:r>
              <a:rPr lang="en-US" dirty="0">
                <a:solidFill>
                  <a:srgbClr val="FF0000"/>
                </a:solidFill>
              </a:rPr>
              <a:t>relationship and orientation </a:t>
            </a:r>
            <a:r>
              <a:rPr lang="en-US" dirty="0"/>
              <a:t>(i.e., fetal occiput pointing towards maternal left or right) </a:t>
            </a:r>
            <a:r>
              <a:rPr lang="en-US" dirty="0">
                <a:solidFill>
                  <a:srgbClr val="FF0000"/>
                </a:solidFill>
              </a:rPr>
              <a:t>of the presenting fetal part to the maternal pelvis</a:t>
            </a:r>
          </a:p>
        </p:txBody>
      </p:sp>
      <p:sp>
        <p:nvSpPr>
          <p:cNvPr id="4" name="Content Placeholder 2">
            <a:extLst>
              <a:ext uri="{FF2B5EF4-FFF2-40B4-BE49-F238E27FC236}">
                <a16:creationId xmlns:a16="http://schemas.microsoft.com/office/drawing/2014/main" id="{DB566CA6-7914-4D97-D56C-D5EFE0499F0A}"/>
              </a:ext>
            </a:extLst>
          </p:cNvPr>
          <p:cNvSpPr txBox="1">
            <a:spLocks/>
          </p:cNvSpPr>
          <p:nvPr/>
        </p:nvSpPr>
        <p:spPr>
          <a:xfrm>
            <a:off x="838200" y="2067364"/>
            <a:ext cx="8008935" cy="41095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Types</a:t>
            </a:r>
          </a:p>
          <a:p>
            <a:pPr marL="914400" lvl="1" indent="-457200">
              <a:buFont typeface="+mj-lt"/>
              <a:buAutoNum type="arabicPeriod"/>
            </a:pPr>
            <a:r>
              <a:rPr lang="en-US" b="1" dirty="0"/>
              <a:t>Occiput anterior position</a:t>
            </a:r>
            <a:r>
              <a:rPr lang="en-US" dirty="0"/>
              <a:t>: Fetal occiput points towards maternal symphysis pubis; fetus faces downwards.</a:t>
            </a:r>
          </a:p>
          <a:p>
            <a:pPr marL="914400" lvl="1" indent="-457200">
              <a:buFont typeface="+mj-lt"/>
              <a:buAutoNum type="arabicPeriod"/>
            </a:pPr>
            <a:r>
              <a:rPr lang="en-US" b="1" dirty="0"/>
              <a:t>Left occiput anterior (LOA)</a:t>
            </a:r>
            <a:r>
              <a:rPr lang="en-US" dirty="0"/>
              <a:t>: Fetal back faces the maternal left, anterior fontanelle faces the maternal right, sagittal suture lies in the right oblique diameter; (most common position).</a:t>
            </a:r>
          </a:p>
          <a:p>
            <a:pPr marL="914400" lvl="1" indent="-457200">
              <a:buFont typeface="+mj-lt"/>
              <a:buAutoNum type="arabicPeriod"/>
            </a:pPr>
            <a:r>
              <a:rPr lang="en-US" b="1" dirty="0"/>
              <a:t>Right occiput anterior (ROA)</a:t>
            </a:r>
            <a:r>
              <a:rPr lang="en-US" dirty="0"/>
              <a:t>: Fetal back faces the maternal right, anterior fontanelle faces the maternal left, sagittal suture lies in the left oblique diameter.</a:t>
            </a:r>
          </a:p>
          <a:p>
            <a:pPr marL="914400" lvl="1" indent="-457200">
              <a:buFont typeface="+mj-lt"/>
              <a:buAutoNum type="arabicPeriod"/>
            </a:pPr>
            <a:r>
              <a:rPr lang="en-US" b="1" dirty="0"/>
              <a:t>Occiput posterior position</a:t>
            </a:r>
            <a:r>
              <a:rPr lang="en-US" dirty="0"/>
              <a:t>: Fetal occiput points towards the maternal sacral promontory with face to pubis symphysis; the fetus faces upward</a:t>
            </a:r>
          </a:p>
        </p:txBody>
      </p:sp>
      <p:grpSp>
        <p:nvGrpSpPr>
          <p:cNvPr id="7" name="Group 6">
            <a:extLst>
              <a:ext uri="{FF2B5EF4-FFF2-40B4-BE49-F238E27FC236}">
                <a16:creationId xmlns:a16="http://schemas.microsoft.com/office/drawing/2014/main" id="{FF3BAA3F-BD74-EA11-5D96-A6AEFE671AC9}"/>
              </a:ext>
            </a:extLst>
          </p:cNvPr>
          <p:cNvGrpSpPr/>
          <p:nvPr/>
        </p:nvGrpSpPr>
        <p:grpSpPr>
          <a:xfrm>
            <a:off x="8847135" y="2067363"/>
            <a:ext cx="2506665" cy="4109599"/>
            <a:chOff x="8920264" y="2067364"/>
            <a:chExt cx="2433536" cy="3989706"/>
          </a:xfrm>
        </p:grpSpPr>
        <p:pic>
          <p:nvPicPr>
            <p:cNvPr id="5" name="Picture 6" descr="Occiput anterior position">
              <a:extLst>
                <a:ext uri="{FF2B5EF4-FFF2-40B4-BE49-F238E27FC236}">
                  <a16:creationId xmlns:a16="http://schemas.microsoft.com/office/drawing/2014/main" id="{90BB1963-2A4B-1337-C7D6-ADDE9BA144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0264" y="2067364"/>
              <a:ext cx="2433536" cy="19948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Occiput posterior position">
              <a:extLst>
                <a:ext uri="{FF2B5EF4-FFF2-40B4-BE49-F238E27FC236}">
                  <a16:creationId xmlns:a16="http://schemas.microsoft.com/office/drawing/2014/main" id="{E084D6EB-557F-C691-9650-19D8943CA7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0264" y="4062217"/>
              <a:ext cx="2433536" cy="1994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11892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Risk factors :</a:t>
            </a:r>
          </a:p>
          <a:p>
            <a:pPr lvl="1"/>
            <a:r>
              <a:rPr lang="en-US" dirty="0"/>
              <a:t>Age — Advancing maternal age is the most important risk factor for spontaneous miscarriage in healthy women.</a:t>
            </a:r>
          </a:p>
          <a:p>
            <a:pPr lvl="1"/>
            <a:r>
              <a:rPr lang="en-US" dirty="0"/>
              <a:t>Previous spontaneous abortion .</a:t>
            </a:r>
          </a:p>
          <a:p>
            <a:pPr lvl="1"/>
            <a:r>
              <a:rPr lang="en-US" dirty="0"/>
              <a:t>Smoking Alcohol/ Cocaine / NDAIDs </a:t>
            </a:r>
          </a:p>
          <a:p>
            <a:pPr lvl="1"/>
            <a:r>
              <a:rPr lang="en-US" dirty="0"/>
              <a:t>Fever /Caffeine </a:t>
            </a:r>
          </a:p>
          <a:p>
            <a:pPr lvl="1"/>
            <a:r>
              <a:rPr lang="en-US" dirty="0"/>
              <a:t>Prolonged time to pregnancy </a:t>
            </a:r>
          </a:p>
          <a:p>
            <a:pPr lvl="1"/>
            <a:r>
              <a:rPr lang="en-US" dirty="0"/>
              <a:t>Low-folate level /Maternal weight /Celiac disease </a:t>
            </a:r>
          </a:p>
          <a:p>
            <a:r>
              <a:rPr lang="en-US" dirty="0"/>
              <a:t>If she came after two months pregnant with HbA1c =8 what you should advice her ?</a:t>
            </a:r>
          </a:p>
          <a:p>
            <a:pPr lvl="1"/>
            <a:r>
              <a:rPr lang="en-US" dirty="0"/>
              <a:t>She should do OGTT, if its abnormal then she has to control her blood sugar by lifestyle change (3 meal instead of one big meal) and metformin, because miscarriage is one of the most common DM complication, and  I will give her folic acid (5 mg/day) and advice her to visit the gynecologist doctor regularly every week </a:t>
            </a:r>
          </a:p>
        </p:txBody>
      </p:sp>
    </p:spTree>
    <p:extLst>
      <p:ext uri="{BB962C8B-B14F-4D97-AF65-F5344CB8AC3E}">
        <p14:creationId xmlns:p14="http://schemas.microsoft.com/office/powerpoint/2010/main" val="32311092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a:xfrm>
            <a:off x="838200" y="365125"/>
            <a:ext cx="10515600" cy="762339"/>
          </a:xfrm>
        </p:spPr>
        <p:txBody>
          <a:bodyPr anchor="ctr">
            <a:normAutofit/>
          </a:bodyPr>
          <a:lstStyle/>
          <a:p>
            <a:r>
              <a:rPr lang="en-US" dirty="0"/>
              <a:t>Mini OSCE – 2</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sz="half" idx="1"/>
          </p:nvPr>
        </p:nvSpPr>
        <p:spPr>
          <a:xfrm>
            <a:off x="838200" y="1306851"/>
            <a:ext cx="5181600" cy="4870112"/>
          </a:xfrm>
        </p:spPr>
        <p:txBody>
          <a:bodyPr>
            <a:normAutofit/>
          </a:bodyPr>
          <a:lstStyle/>
          <a:p>
            <a:pPr marL="0" indent="0">
              <a:buNone/>
            </a:pPr>
            <a:r>
              <a:rPr lang="en-US" sz="2400" dirty="0"/>
              <a:t>women with recurrent loss of pregnancy  first loss at 8w second 12w third 26w </a:t>
            </a:r>
          </a:p>
          <a:p>
            <a:r>
              <a:rPr lang="en-US" sz="2400" dirty="0"/>
              <a:t>Name of this procedure </a:t>
            </a:r>
          </a:p>
          <a:p>
            <a:pPr lvl="1"/>
            <a:r>
              <a:rPr lang="en-US" dirty="0"/>
              <a:t> hysteroscopy</a:t>
            </a:r>
          </a:p>
          <a:p>
            <a:r>
              <a:rPr lang="en-US" sz="2400" dirty="0"/>
              <a:t>Name of abnormality </a:t>
            </a:r>
          </a:p>
          <a:p>
            <a:pPr lvl="1"/>
            <a:r>
              <a:rPr lang="en-US" dirty="0"/>
              <a:t>Septate uterus </a:t>
            </a:r>
          </a:p>
          <a:p>
            <a:r>
              <a:rPr lang="en-US" sz="2400" dirty="0"/>
              <a:t>3-</a:t>
            </a:r>
            <a:r>
              <a:rPr lang="ar-JO" sz="2400" dirty="0"/>
              <a:t>فسر لماذا كل مرة كان عمر الحمل يزداد</a:t>
            </a:r>
          </a:p>
          <a:p>
            <a:pPr lvl="1"/>
            <a:r>
              <a:rPr lang="ar-JO" dirty="0"/>
              <a:t>مو عارف الإجابة ابدا ،خلص حطوا الجواب</a:t>
            </a:r>
          </a:p>
          <a:p>
            <a:pPr lvl="1"/>
            <a:r>
              <a:rPr lang="en-US" dirty="0"/>
              <a:t>Do Hysterectomy for the patient </a:t>
            </a:r>
          </a:p>
          <a:p>
            <a:endParaRPr lang="en-US" sz="2400" dirty="0"/>
          </a:p>
        </p:txBody>
      </p:sp>
      <p:pic>
        <p:nvPicPr>
          <p:cNvPr id="4" name="Picture 3" descr="c824fc66-c621-4e63-a56b-22c0f90cbe76.jpg">
            <a:extLst>
              <a:ext uri="{FF2B5EF4-FFF2-40B4-BE49-F238E27FC236}">
                <a16:creationId xmlns:a16="http://schemas.microsoft.com/office/drawing/2014/main" id="{C3058535-663F-11B2-9A92-A5C6D6479604}"/>
              </a:ext>
            </a:extLst>
          </p:cNvPr>
          <p:cNvPicPr>
            <a:picLocks noChangeAspect="1"/>
          </p:cNvPicPr>
          <p:nvPr/>
        </p:nvPicPr>
        <p:blipFill rotWithShape="1">
          <a:blip r:embed="rId2" cstate="print"/>
          <a:srcRect r="14797" b="-2"/>
          <a:stretch/>
        </p:blipFill>
        <p:spPr>
          <a:xfrm>
            <a:off x="6172200" y="1306851"/>
            <a:ext cx="5181600" cy="4870112"/>
          </a:xfrm>
          <a:prstGeom prst="rect">
            <a:avLst/>
          </a:prstGeom>
          <a:noFill/>
        </p:spPr>
      </p:pic>
    </p:spTree>
    <p:extLst>
      <p:ext uri="{BB962C8B-B14F-4D97-AF65-F5344CB8AC3E}">
        <p14:creationId xmlns:p14="http://schemas.microsoft.com/office/powerpoint/2010/main" val="19644431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a:xfrm>
            <a:off x="838200" y="365125"/>
            <a:ext cx="10515600" cy="762339"/>
          </a:xfrm>
        </p:spPr>
        <p:txBody>
          <a:bodyPr anchor="ctr">
            <a:normAutofit/>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sz="half" idx="1"/>
          </p:nvPr>
        </p:nvSpPr>
        <p:spPr>
          <a:xfrm>
            <a:off x="838199" y="1306851"/>
            <a:ext cx="6255133" cy="4870112"/>
          </a:xfrm>
        </p:spPr>
        <p:txBody>
          <a:bodyPr>
            <a:normAutofit fontScale="92500" lnSpcReduction="10000"/>
          </a:bodyPr>
          <a:lstStyle/>
          <a:p>
            <a:pPr marL="0" indent="0">
              <a:buNone/>
            </a:pPr>
            <a:r>
              <a:rPr lang="en-US" sz="2400" b="1" dirty="0"/>
              <a:t>This lady came with history of 8 week amenorrhea ,vaginal bleeding and lower abdominal discomfort .</a:t>
            </a:r>
          </a:p>
          <a:p>
            <a:r>
              <a:rPr lang="en-US" sz="2400" dirty="0"/>
              <a:t>What is the diagnosis ? And why ?</a:t>
            </a:r>
          </a:p>
          <a:p>
            <a:pPr lvl="1"/>
            <a:r>
              <a:rPr lang="en-US" dirty="0"/>
              <a:t>Missed miscarriage , because no fetal heart activity on doppler US </a:t>
            </a:r>
          </a:p>
          <a:p>
            <a:r>
              <a:rPr lang="en-US" sz="2400" dirty="0"/>
              <a:t>Mention 3 bimanual examination findings ?</a:t>
            </a:r>
          </a:p>
          <a:p>
            <a:pPr lvl="1"/>
            <a:r>
              <a:rPr lang="en-US" dirty="0"/>
              <a:t>Small uterus for gestational age , closed cervix , Tenderness upon uterine palpation may indicate infection. </a:t>
            </a:r>
          </a:p>
          <a:p>
            <a:r>
              <a:rPr lang="en-US" sz="2400" dirty="0"/>
              <a:t>Serious complication you should avoid ?</a:t>
            </a:r>
          </a:p>
          <a:p>
            <a:pPr lvl="1"/>
            <a:r>
              <a:rPr lang="en-US" dirty="0"/>
              <a:t>DIC or septic miscarriage </a:t>
            </a:r>
          </a:p>
          <a:p>
            <a:r>
              <a:rPr lang="en-US" sz="2400" dirty="0"/>
              <a:t>What lab investigations you should order ?</a:t>
            </a:r>
          </a:p>
          <a:p>
            <a:pPr lvl="1"/>
            <a:r>
              <a:rPr lang="en-US" dirty="0"/>
              <a:t>PT , PTT , fibrinogen , platelet count , CBC, blood culture</a:t>
            </a:r>
          </a:p>
        </p:txBody>
      </p:sp>
      <p:pic>
        <p:nvPicPr>
          <p:cNvPr id="4" name="Picture 5">
            <a:extLst>
              <a:ext uri="{FF2B5EF4-FFF2-40B4-BE49-F238E27FC236}">
                <a16:creationId xmlns:a16="http://schemas.microsoft.com/office/drawing/2014/main" id="{1FE65D04-B776-F743-D1C2-2A770344E18A}"/>
              </a:ext>
            </a:extLst>
          </p:cNvPr>
          <p:cNvPicPr>
            <a:picLocks noChangeAspect="1" noChangeArrowheads="1"/>
          </p:cNvPicPr>
          <p:nvPr/>
        </p:nvPicPr>
        <p:blipFill rotWithShape="1">
          <a:blip r:embed="rId2" cstate="print"/>
          <a:srcRect l="14222" r="5983" b="2"/>
          <a:stretch/>
        </p:blipFill>
        <p:spPr bwMode="auto">
          <a:xfrm>
            <a:off x="7093333" y="1729464"/>
            <a:ext cx="4282314" cy="4024886"/>
          </a:xfrm>
          <a:prstGeom prst="rect">
            <a:avLst/>
          </a:prstGeom>
          <a:noFill/>
          <a:ln w="9525">
            <a:noFill/>
            <a:miter lim="800000"/>
            <a:headEnd/>
            <a:tailEnd/>
          </a:ln>
        </p:spPr>
      </p:pic>
    </p:spTree>
    <p:extLst>
      <p:ext uri="{BB962C8B-B14F-4D97-AF65-F5344CB8AC3E}">
        <p14:creationId xmlns:p14="http://schemas.microsoft.com/office/powerpoint/2010/main" val="29098153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77C7-6A28-FE31-0089-54084A5F2A94}"/>
              </a:ext>
            </a:extLst>
          </p:cNvPr>
          <p:cNvSpPr>
            <a:spLocks noGrp="1"/>
          </p:cNvSpPr>
          <p:nvPr>
            <p:ph type="title"/>
          </p:nvPr>
        </p:nvSpPr>
        <p:spPr>
          <a:xfrm>
            <a:off x="1066800" y="2502521"/>
            <a:ext cx="10058400" cy="1609344"/>
          </a:xfrm>
        </p:spPr>
        <p:txBody>
          <a:bodyPr/>
          <a:lstStyle/>
          <a:p>
            <a:pPr algn="ctr"/>
            <a:r>
              <a:rPr lang="en-US" dirty="0"/>
              <a:t>Ectopic pregnancy </a:t>
            </a:r>
            <a:endParaRPr lang="x-none" dirty="0"/>
          </a:p>
        </p:txBody>
      </p:sp>
    </p:spTree>
    <p:extLst>
      <p:ext uri="{BB962C8B-B14F-4D97-AF65-F5344CB8AC3E}">
        <p14:creationId xmlns:p14="http://schemas.microsoft.com/office/powerpoint/2010/main" val="19871362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2339"/>
          </a:xfrm>
        </p:spPr>
        <p:txBody>
          <a:bodyPr anchor="ctr">
            <a:normAutofit/>
          </a:bodyPr>
          <a:lstStyle/>
          <a:p>
            <a:r>
              <a:rPr lang="en-US" dirty="0"/>
              <a:t>Mini OSCE – 1</a:t>
            </a:r>
          </a:p>
        </p:txBody>
      </p:sp>
      <p:sp>
        <p:nvSpPr>
          <p:cNvPr id="3" name="Content Placeholder 2"/>
          <p:cNvSpPr>
            <a:spLocks noGrp="1"/>
          </p:cNvSpPr>
          <p:nvPr>
            <p:ph sz="half" idx="1"/>
          </p:nvPr>
        </p:nvSpPr>
        <p:spPr>
          <a:xfrm>
            <a:off x="838200" y="1306851"/>
            <a:ext cx="6705600" cy="4870112"/>
          </a:xfrm>
        </p:spPr>
        <p:txBody>
          <a:bodyPr>
            <a:normAutofit/>
          </a:bodyPr>
          <a:lstStyle/>
          <a:p>
            <a:r>
              <a:rPr lang="en-US" sz="2400" dirty="0"/>
              <a:t>What is the following finding? </a:t>
            </a:r>
          </a:p>
          <a:p>
            <a:pPr lvl="1"/>
            <a:r>
              <a:rPr lang="en-US" sz="1800" dirty="0"/>
              <a:t>Pseudosac</a:t>
            </a:r>
          </a:p>
          <a:p>
            <a:r>
              <a:rPr lang="en-US" sz="2400" dirty="0"/>
              <a:t>How to differentiate it from gestational sac? </a:t>
            </a:r>
          </a:p>
          <a:p>
            <a:pPr lvl="1"/>
            <a:r>
              <a:rPr lang="en-US" sz="1800" dirty="0"/>
              <a:t>Does not have an echogenic rim ( absence double decidual sac sign) </a:t>
            </a:r>
          </a:p>
          <a:p>
            <a:pPr lvl="1"/>
            <a:r>
              <a:rPr lang="en-US" sz="1800" dirty="0"/>
              <a:t>Tends to be located in the middle of the uterine cavity rather than embedded in the decidua </a:t>
            </a:r>
          </a:p>
          <a:p>
            <a:pPr lvl="1"/>
            <a:r>
              <a:rPr lang="en-US" sz="1800" dirty="0"/>
              <a:t>Can change in shape during the scan </a:t>
            </a:r>
          </a:p>
          <a:p>
            <a:pPr lvl="1"/>
            <a:r>
              <a:rPr lang="en-US" sz="1800" dirty="0"/>
              <a:t>May appear to be complex since it contains blood</a:t>
            </a:r>
          </a:p>
          <a:p>
            <a:pPr lvl="1"/>
            <a:r>
              <a:rPr lang="en-US" sz="1800" dirty="0"/>
              <a:t>Decrease blood flow on doppler</a:t>
            </a:r>
          </a:p>
          <a:p>
            <a:r>
              <a:rPr lang="en-US" sz="2400" dirty="0"/>
              <a:t>Diagnosis? </a:t>
            </a:r>
          </a:p>
          <a:p>
            <a:pPr lvl="1"/>
            <a:r>
              <a:rPr lang="en-US" sz="1800" dirty="0"/>
              <a:t>Ectopic </a:t>
            </a:r>
          </a:p>
          <a:p>
            <a:r>
              <a:rPr lang="en-US" sz="2400" dirty="0"/>
              <a:t>2 additional investigation? </a:t>
            </a:r>
          </a:p>
          <a:p>
            <a:pPr lvl="1"/>
            <a:r>
              <a:rPr lang="en-US" sz="1800" dirty="0"/>
              <a:t>B HCG, progesterone, Doppler, laparoscopy</a:t>
            </a:r>
          </a:p>
          <a:p>
            <a:endParaRPr lang="en-US" sz="2400" dirty="0"/>
          </a:p>
        </p:txBody>
      </p:sp>
      <p:pic>
        <p:nvPicPr>
          <p:cNvPr id="4" name="Picture 4">
            <a:extLst>
              <a:ext uri="{FF2B5EF4-FFF2-40B4-BE49-F238E27FC236}">
                <a16:creationId xmlns:a16="http://schemas.microsoft.com/office/drawing/2014/main" id="{57855181-2456-B6E3-3C5D-1118D54817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93" r="12833" b="1"/>
          <a:stretch/>
        </p:blipFill>
        <p:spPr>
          <a:xfrm>
            <a:off x="7779265" y="2078731"/>
            <a:ext cx="3539103" cy="3326352"/>
          </a:xfrm>
          <a:prstGeom prst="rect">
            <a:avLst/>
          </a:prstGeom>
          <a:noFill/>
        </p:spPr>
      </p:pic>
      <p:sp>
        <p:nvSpPr>
          <p:cNvPr id="6" name="TextBox 5">
            <a:extLst>
              <a:ext uri="{FF2B5EF4-FFF2-40B4-BE49-F238E27FC236}">
                <a16:creationId xmlns:a16="http://schemas.microsoft.com/office/drawing/2014/main" id="{B175957A-4FD4-8F67-2461-E3909013596D}"/>
              </a:ext>
            </a:extLst>
          </p:cNvPr>
          <p:cNvSpPr txBox="1"/>
          <p:nvPr/>
        </p:nvSpPr>
        <p:spPr>
          <a:xfrm>
            <a:off x="7779265" y="5405083"/>
            <a:ext cx="2057399" cy="369332"/>
          </a:xfrm>
          <a:prstGeom prst="rect">
            <a:avLst/>
          </a:prstGeom>
          <a:noFill/>
        </p:spPr>
        <p:txBody>
          <a:bodyPr wrap="square">
            <a:spAutoFit/>
          </a:bodyPr>
          <a:lstStyle/>
          <a:p>
            <a:r>
              <a:rPr lang="en-US" dirty="0"/>
              <a:t>Ectopic US picture</a:t>
            </a:r>
          </a:p>
        </p:txBody>
      </p:sp>
    </p:spTree>
    <p:extLst>
      <p:ext uri="{BB962C8B-B14F-4D97-AF65-F5344CB8AC3E}">
        <p14:creationId xmlns:p14="http://schemas.microsoft.com/office/powerpoint/2010/main" val="41926425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sz="2400" dirty="0"/>
              <a:t>22 years old female p2+ come with vaginal bleeding </a:t>
            </a:r>
            <a:r>
              <a:rPr lang="en-US" sz="2400" dirty="0" err="1"/>
              <a:t>abd</a:t>
            </a:r>
            <a:r>
              <a:rPr lang="en-US" sz="2400" dirty="0"/>
              <a:t> lower abdominal pain and amenorrhea 8 w :</a:t>
            </a:r>
          </a:p>
          <a:p>
            <a:r>
              <a:rPr lang="en-US" sz="2400" dirty="0"/>
              <a:t>Describe what can You see?</a:t>
            </a:r>
          </a:p>
          <a:p>
            <a:pPr lvl="1"/>
            <a:r>
              <a:rPr lang="en-US" sz="1800" dirty="0"/>
              <a:t>a small fluid collection that is centrally located </a:t>
            </a:r>
          </a:p>
          <a:p>
            <a:pPr marL="457200" lvl="1" indent="0">
              <a:buNone/>
            </a:pPr>
            <a:r>
              <a:rPr lang="en-US" sz="1800" dirty="0"/>
              <a:t>     within the  endometrial cavity </a:t>
            </a:r>
            <a:r>
              <a:rPr lang="en-US" sz="1800" dirty="0" err="1"/>
              <a:t>psudosac</a:t>
            </a:r>
            <a:endParaRPr lang="en-US" sz="1800" dirty="0"/>
          </a:p>
          <a:p>
            <a:r>
              <a:rPr lang="en-US" sz="2400" dirty="0"/>
              <a:t>What's the diagnosis?</a:t>
            </a:r>
          </a:p>
          <a:p>
            <a:pPr lvl="1"/>
            <a:r>
              <a:rPr lang="en-US" sz="2000" dirty="0"/>
              <a:t>ectopic pregnancy </a:t>
            </a:r>
          </a:p>
          <a:p>
            <a:r>
              <a:rPr lang="en-US" sz="2400" dirty="0"/>
              <a:t>Mention another differential diagnosis?</a:t>
            </a:r>
          </a:p>
          <a:p>
            <a:pPr lvl="1"/>
            <a:r>
              <a:rPr lang="en-US" sz="1800" dirty="0"/>
              <a:t>Missed miscarriage, blighted ovum.</a:t>
            </a:r>
          </a:p>
          <a:p>
            <a:r>
              <a:rPr lang="en-US" sz="2400" dirty="0"/>
              <a:t>Mention another abnormality on US ? </a:t>
            </a:r>
          </a:p>
          <a:p>
            <a:pPr lvl="1"/>
            <a:r>
              <a:rPr lang="en-US" sz="1800" dirty="0"/>
              <a:t>Adnexal mass  / Tubal ring sign</a:t>
            </a:r>
          </a:p>
          <a:p>
            <a:pPr lvl="1"/>
            <a:r>
              <a:rPr lang="en-US" sz="1800" dirty="0"/>
              <a:t>Peritoneal fluid / Interstitial line sign</a:t>
            </a:r>
          </a:p>
          <a:p>
            <a:r>
              <a:rPr lang="en-US" sz="2400" dirty="0"/>
              <a:t>What’s your management if this patient comes with sever abdominal pain to ER? </a:t>
            </a:r>
          </a:p>
          <a:p>
            <a:pPr lvl="1"/>
            <a:r>
              <a:rPr lang="en-US" sz="1800" dirty="0"/>
              <a:t>Signs of impending or ongoing ectopic mass rupture (</a:t>
            </a:r>
            <a:r>
              <a:rPr lang="en-US" sz="1800" dirty="0" err="1"/>
              <a:t>i.e</a:t>
            </a:r>
            <a:r>
              <a:rPr lang="en-US" sz="1800" dirty="0"/>
              <a:t>, severe or persistent abdominal pain or &gt;300 mL of free peritoneal fluid outside the pelvic cavity) </a:t>
            </a:r>
          </a:p>
          <a:p>
            <a:pPr lvl="1"/>
            <a:r>
              <a:rPr lang="en-US" sz="1800" dirty="0"/>
              <a:t>A laparoscopic surgical approach </a:t>
            </a:r>
          </a:p>
        </p:txBody>
      </p:sp>
      <p:pic>
        <p:nvPicPr>
          <p:cNvPr id="4" name="Picture 2" descr="Ø±Ø¨ÙØ§ ØªØ­ØªÙÙ Ø§ÙØµÙØ±Ø© Ø¹ÙÙ: ââÙÙØ¬Ø§Øª ÙÙÙ ØµÙØªÙØ©ââ">
            <a:extLst>
              <a:ext uri="{FF2B5EF4-FFF2-40B4-BE49-F238E27FC236}">
                <a16:creationId xmlns:a16="http://schemas.microsoft.com/office/drawing/2014/main" id="{58736AEE-7B06-DAA7-19E1-FD545EBA59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90" r="12503"/>
          <a:stretch/>
        </p:blipFill>
        <p:spPr bwMode="auto">
          <a:xfrm>
            <a:off x="8136431" y="1674256"/>
            <a:ext cx="3217367" cy="3023956"/>
          </a:xfrm>
          <a:prstGeom prst="rect">
            <a:avLst/>
          </a:prstGeom>
          <a:solidFill>
            <a:srgbClr val="FFFFFF"/>
          </a:solidFill>
        </p:spPr>
      </p:pic>
    </p:spTree>
    <p:extLst>
      <p:ext uri="{BB962C8B-B14F-4D97-AF65-F5344CB8AC3E}">
        <p14:creationId xmlns:p14="http://schemas.microsoft.com/office/powerpoint/2010/main" val="301840584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7419536" cy="4871938"/>
          </a:xfrm>
        </p:spPr>
        <p:txBody>
          <a:bodyPr>
            <a:normAutofit fontScale="92500" lnSpcReduction="10000"/>
          </a:bodyPr>
          <a:lstStyle/>
          <a:p>
            <a:pPr>
              <a:lnSpc>
                <a:spcPct val="110000"/>
              </a:lnSpc>
              <a:spcBef>
                <a:spcPts val="0"/>
              </a:spcBef>
            </a:pPr>
            <a:r>
              <a:rPr lang="en-US" sz="2400" b="1" dirty="0"/>
              <a:t> Findings ? </a:t>
            </a:r>
          </a:p>
          <a:p>
            <a:pPr lvl="1">
              <a:lnSpc>
                <a:spcPct val="110000"/>
              </a:lnSpc>
              <a:spcBef>
                <a:spcPts val="0"/>
              </a:spcBef>
            </a:pPr>
            <a:r>
              <a:rPr lang="en-US" sz="2000" dirty="0"/>
              <a:t>Congested enlarged left tube with free peritoneal fluid  </a:t>
            </a:r>
          </a:p>
          <a:p>
            <a:pPr>
              <a:lnSpc>
                <a:spcPct val="110000"/>
              </a:lnSpc>
              <a:spcBef>
                <a:spcPts val="0"/>
              </a:spcBef>
            </a:pPr>
            <a:r>
              <a:rPr lang="en-US" sz="2400" b="1" dirty="0"/>
              <a:t>diagnosis ? </a:t>
            </a:r>
          </a:p>
          <a:p>
            <a:pPr lvl="1">
              <a:lnSpc>
                <a:spcPct val="110000"/>
              </a:lnSpc>
              <a:spcBef>
                <a:spcPts val="0"/>
              </a:spcBef>
            </a:pPr>
            <a:r>
              <a:rPr lang="en-US" sz="2000" dirty="0"/>
              <a:t>Ectopic pregnancy </a:t>
            </a:r>
          </a:p>
          <a:p>
            <a:pPr>
              <a:lnSpc>
                <a:spcPct val="110000"/>
              </a:lnSpc>
              <a:spcBef>
                <a:spcPts val="0"/>
              </a:spcBef>
            </a:pPr>
            <a:r>
              <a:rPr lang="en-US" sz="2400" b="1" dirty="0"/>
              <a:t>Examination ? </a:t>
            </a:r>
          </a:p>
          <a:p>
            <a:pPr lvl="1">
              <a:lnSpc>
                <a:spcPct val="110000"/>
              </a:lnSpc>
              <a:spcBef>
                <a:spcPts val="0"/>
              </a:spcBef>
            </a:pPr>
            <a:r>
              <a:rPr lang="en-US" sz="2000" dirty="0"/>
              <a:t>Adnexal, cervical motion, and/or abdominal tenderness, an adnexal mass, and mild uterine enlargement. </a:t>
            </a:r>
          </a:p>
          <a:p>
            <a:pPr>
              <a:lnSpc>
                <a:spcPct val="110000"/>
              </a:lnSpc>
              <a:spcBef>
                <a:spcPts val="0"/>
              </a:spcBef>
            </a:pPr>
            <a:r>
              <a:rPr lang="en-US" sz="2400" b="1" dirty="0"/>
              <a:t>Ultrasound finding ? </a:t>
            </a:r>
          </a:p>
          <a:p>
            <a:pPr lvl="1">
              <a:lnSpc>
                <a:spcPct val="110000"/>
              </a:lnSpc>
              <a:spcBef>
                <a:spcPts val="0"/>
              </a:spcBef>
            </a:pPr>
            <a:r>
              <a:rPr lang="en-US" sz="2000" dirty="0"/>
              <a:t>Pseudosac , tubal ring or a non cystic adnexal mass , peritoneal free fluid , cardiac activity in tube </a:t>
            </a:r>
          </a:p>
          <a:p>
            <a:pPr>
              <a:lnSpc>
                <a:spcPct val="110000"/>
              </a:lnSpc>
              <a:spcBef>
                <a:spcPts val="0"/>
              </a:spcBef>
            </a:pPr>
            <a:r>
              <a:rPr lang="en-US" sz="2400" b="1" dirty="0"/>
              <a:t>5- surgical management ? </a:t>
            </a:r>
          </a:p>
          <a:p>
            <a:pPr lvl="1">
              <a:lnSpc>
                <a:spcPct val="110000"/>
              </a:lnSpc>
              <a:spcBef>
                <a:spcPts val="0"/>
              </a:spcBef>
            </a:pPr>
            <a:r>
              <a:rPr lang="en-US" sz="2000" dirty="0"/>
              <a:t>In the presence of a healthy contralateral tube, salpingectomy  , In women with a history of fertility-reducing factors (previous ectopic pregnancy, contralateral tubal damage, previous abdominal surgery, previous pelvic inflammatory disease), salpingotomy </a:t>
            </a:r>
          </a:p>
        </p:txBody>
      </p:sp>
      <p:pic>
        <p:nvPicPr>
          <p:cNvPr id="4" name="عنصر نائب للمحتوى 3" descr="download.jpg">
            <a:extLst>
              <a:ext uri="{FF2B5EF4-FFF2-40B4-BE49-F238E27FC236}">
                <a16:creationId xmlns:a16="http://schemas.microsoft.com/office/drawing/2014/main" id="{EE46C991-1AF2-0997-17E3-7CEB9867BB9B}"/>
              </a:ext>
            </a:extLst>
          </p:cNvPr>
          <p:cNvPicPr>
            <a:picLocks noChangeAspect="1"/>
          </p:cNvPicPr>
          <p:nvPr/>
        </p:nvPicPr>
        <p:blipFill>
          <a:blip r:embed="rId2"/>
          <a:stretch>
            <a:fillRect/>
          </a:stretch>
        </p:blipFill>
        <p:spPr>
          <a:xfrm>
            <a:off x="7923105" y="1305026"/>
            <a:ext cx="3430695" cy="2840470"/>
          </a:xfrm>
          <a:prstGeom prst="rect">
            <a:avLst/>
          </a:prstGeom>
        </p:spPr>
      </p:pic>
    </p:spTree>
    <p:extLst>
      <p:ext uri="{BB962C8B-B14F-4D97-AF65-F5344CB8AC3E}">
        <p14:creationId xmlns:p14="http://schemas.microsoft.com/office/powerpoint/2010/main" val="16736258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pPr marL="0" indent="0">
              <a:buNone/>
            </a:pPr>
            <a:r>
              <a:rPr lang="en-US" dirty="0"/>
              <a:t>A 33 years old G4P2+1 presents at 7 weeks of amenorrhea complaining of vaginal spotting  check her transvaginal US image , what is your next step of management ( given that both adnexa are free)</a:t>
            </a:r>
          </a:p>
          <a:p>
            <a:pPr marL="514350" indent="-514350" algn="l">
              <a:buFont typeface="+mj-lt"/>
              <a:buAutoNum type="alphaLcPeriod"/>
            </a:pPr>
            <a:r>
              <a:rPr lang="en-US" sz="2800" dirty="0"/>
              <a:t>Do urine pregnancy test</a:t>
            </a:r>
          </a:p>
          <a:p>
            <a:pPr marL="514350" indent="-514350" algn="l">
              <a:buFont typeface="+mj-lt"/>
              <a:buAutoNum type="alphaLcPeriod"/>
            </a:pPr>
            <a:r>
              <a:rPr lang="en-US" sz="2800" dirty="0">
                <a:solidFill>
                  <a:srgbClr val="FF0000"/>
                </a:solidFill>
              </a:rPr>
              <a:t>Do beta HCG-titer</a:t>
            </a:r>
          </a:p>
          <a:p>
            <a:pPr marL="514350" indent="-514350" algn="l">
              <a:buFont typeface="+mj-lt"/>
              <a:buAutoNum type="alphaLcPeriod"/>
            </a:pPr>
            <a:r>
              <a:rPr lang="en-US" sz="2800" dirty="0"/>
              <a:t>Discharge home after reassurance</a:t>
            </a:r>
          </a:p>
          <a:p>
            <a:pPr marL="514350" indent="-514350" algn="l">
              <a:buFont typeface="+mj-lt"/>
              <a:buAutoNum type="alphaLcPeriod"/>
            </a:pPr>
            <a:r>
              <a:rPr lang="en-US" sz="2800" dirty="0"/>
              <a:t>Immediate admission </a:t>
            </a:r>
          </a:p>
          <a:p>
            <a:pPr marL="514350" indent="-514350" algn="l">
              <a:buFont typeface="+mj-lt"/>
              <a:buAutoNum type="alphaLcPeriod"/>
            </a:pPr>
            <a:r>
              <a:rPr lang="en-US" sz="2800" dirty="0"/>
              <a:t>Give her misoprostol</a:t>
            </a:r>
          </a:p>
          <a:p>
            <a:endParaRPr lang="en-US" dirty="0"/>
          </a:p>
          <a:p>
            <a:endParaRPr lang="en-US" dirty="0"/>
          </a:p>
        </p:txBody>
      </p:sp>
      <p:pic>
        <p:nvPicPr>
          <p:cNvPr id="4" name="عنصر نائب للمحتوى 3">
            <a:extLst>
              <a:ext uri="{FF2B5EF4-FFF2-40B4-BE49-F238E27FC236}">
                <a16:creationId xmlns:a16="http://schemas.microsoft.com/office/drawing/2014/main" id="{1C44128A-5CEA-BC80-DCDC-E7D51ADD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875" y="2757823"/>
            <a:ext cx="4629923" cy="3072957"/>
          </a:xfrm>
          <a:prstGeom prst="rect">
            <a:avLst/>
          </a:prstGeom>
        </p:spPr>
      </p:pic>
    </p:spTree>
    <p:extLst>
      <p:ext uri="{BB962C8B-B14F-4D97-AF65-F5344CB8AC3E}">
        <p14:creationId xmlns:p14="http://schemas.microsoft.com/office/powerpoint/2010/main" val="19271949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endParaRPr lang="en-US" dirty="0"/>
          </a:p>
          <a:p>
            <a:r>
              <a:rPr lang="en-US" dirty="0"/>
              <a:t>Mention 8 findings in history</a:t>
            </a:r>
          </a:p>
          <a:p>
            <a:r>
              <a:rPr lang="en-US" dirty="0"/>
              <a:t>Mention findings in physical</a:t>
            </a:r>
          </a:p>
          <a:p>
            <a:r>
              <a:rPr lang="en-US" dirty="0"/>
              <a:t>Examination</a:t>
            </a:r>
          </a:p>
          <a:p>
            <a:r>
              <a:rPr lang="en-US" dirty="0"/>
              <a:t>Shape in ultrasound</a:t>
            </a:r>
          </a:p>
          <a:p>
            <a:r>
              <a:rPr lang="en-US" dirty="0"/>
              <a:t>The most relevant lab test:</a:t>
            </a:r>
          </a:p>
          <a:p>
            <a:pPr lvl="1"/>
            <a:r>
              <a:rPr lang="en-US" dirty="0"/>
              <a:t>B-HCG</a:t>
            </a:r>
          </a:p>
          <a:p>
            <a:endParaRPr lang="en-US" dirty="0"/>
          </a:p>
          <a:p>
            <a:endParaRPr lang="en-US" dirty="0"/>
          </a:p>
        </p:txBody>
      </p:sp>
      <p:pic>
        <p:nvPicPr>
          <p:cNvPr id="4" name="Picture 3">
            <a:extLst>
              <a:ext uri="{FF2B5EF4-FFF2-40B4-BE49-F238E27FC236}">
                <a16:creationId xmlns:a16="http://schemas.microsoft.com/office/drawing/2014/main" id="{192E1657-4722-625C-EDF2-C2442F6F4594}"/>
              </a:ext>
            </a:extLst>
          </p:cNvPr>
          <p:cNvPicPr>
            <a:picLocks noChangeAspect="1"/>
          </p:cNvPicPr>
          <p:nvPr/>
        </p:nvPicPr>
        <p:blipFill>
          <a:blip r:embed="rId2"/>
          <a:stretch>
            <a:fillRect/>
          </a:stretch>
        </p:blipFill>
        <p:spPr>
          <a:xfrm>
            <a:off x="6371128" y="1714500"/>
            <a:ext cx="4982670" cy="3429000"/>
          </a:xfrm>
          <a:prstGeom prst="rect">
            <a:avLst/>
          </a:prstGeom>
        </p:spPr>
      </p:pic>
    </p:spTree>
    <p:extLst>
      <p:ext uri="{BB962C8B-B14F-4D97-AF65-F5344CB8AC3E}">
        <p14:creationId xmlns:p14="http://schemas.microsoft.com/office/powerpoint/2010/main" val="7059514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331A-365D-A70A-3D59-8602D364F748}"/>
              </a:ext>
            </a:extLst>
          </p:cNvPr>
          <p:cNvSpPr>
            <a:spLocks noGrp="1"/>
          </p:cNvSpPr>
          <p:nvPr>
            <p:ph type="title"/>
          </p:nvPr>
        </p:nvSpPr>
        <p:spPr>
          <a:xfrm>
            <a:off x="1066800" y="2624328"/>
            <a:ext cx="10058400" cy="1609344"/>
          </a:xfrm>
        </p:spPr>
        <p:txBody>
          <a:bodyPr/>
          <a:lstStyle/>
          <a:p>
            <a:pPr algn="ctr"/>
            <a:r>
              <a:rPr lang="en-US" dirty="0"/>
              <a:t>Benign lesions of uterus &amp; cervix</a:t>
            </a:r>
            <a:endParaRPr lang="x-none" dirty="0"/>
          </a:p>
        </p:txBody>
      </p:sp>
      <p:pic>
        <p:nvPicPr>
          <p:cNvPr id="3" name="Picture 2">
            <a:extLst>
              <a:ext uri="{FF2B5EF4-FFF2-40B4-BE49-F238E27FC236}">
                <a16:creationId xmlns:a16="http://schemas.microsoft.com/office/drawing/2014/main" id="{DDEC812C-FD92-C4AB-1A36-B5119036D9FD}"/>
              </a:ext>
            </a:extLst>
          </p:cNvPr>
          <p:cNvPicPr>
            <a:picLocks noChangeAspect="1"/>
          </p:cNvPicPr>
          <p:nvPr/>
        </p:nvPicPr>
        <p:blipFill>
          <a:blip r:embed="rId2"/>
          <a:stretch>
            <a:fillRect/>
          </a:stretch>
        </p:blipFill>
        <p:spPr>
          <a:xfrm>
            <a:off x="0" y="0"/>
            <a:ext cx="2848340" cy="2818515"/>
          </a:xfrm>
          <a:prstGeom prst="rect">
            <a:avLst/>
          </a:prstGeom>
        </p:spPr>
      </p:pic>
    </p:spTree>
    <p:extLst>
      <p:ext uri="{BB962C8B-B14F-4D97-AF65-F5344CB8AC3E}">
        <p14:creationId xmlns:p14="http://schemas.microsoft.com/office/powerpoint/2010/main" val="2135715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F4507-3513-CA82-58E8-B447F7177958}"/>
              </a:ext>
            </a:extLst>
          </p:cNvPr>
          <p:cNvSpPr>
            <a:spLocks noGrp="1"/>
          </p:cNvSpPr>
          <p:nvPr>
            <p:ph type="title"/>
          </p:nvPr>
        </p:nvSpPr>
        <p:spPr/>
        <p:txBody>
          <a:bodyPr/>
          <a:lstStyle/>
          <a:p>
            <a:r>
              <a:rPr lang="en-US" dirty="0"/>
              <a:t>Fetal position (Denominator or Indicator)</a:t>
            </a:r>
          </a:p>
        </p:txBody>
      </p:sp>
      <p:pic>
        <p:nvPicPr>
          <p:cNvPr id="5" name="Picture 2" descr="Left occiput anterior position">
            <a:extLst>
              <a:ext uri="{FF2B5EF4-FFF2-40B4-BE49-F238E27FC236}">
                <a16:creationId xmlns:a16="http://schemas.microsoft.com/office/drawing/2014/main" id="{CC7A88CF-94B2-FC6B-A088-A825C8E7FC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3103" y="2067364"/>
            <a:ext cx="2890696" cy="280372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B566CA6-7914-4D97-D56C-D5EFE0499F0A}"/>
              </a:ext>
            </a:extLst>
          </p:cNvPr>
          <p:cNvSpPr txBox="1">
            <a:spLocks/>
          </p:cNvSpPr>
          <p:nvPr/>
        </p:nvSpPr>
        <p:spPr>
          <a:xfrm>
            <a:off x="821485" y="1492436"/>
            <a:ext cx="5105399" cy="4425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Types</a:t>
            </a:r>
          </a:p>
          <a:p>
            <a:pPr marL="914400" lvl="1" indent="-457200">
              <a:buFont typeface="+mj-lt"/>
              <a:buAutoNum type="arabicPeriod" startAt="5"/>
            </a:pPr>
            <a:r>
              <a:rPr lang="en-US" sz="2200" b="1" dirty="0"/>
              <a:t>Sacrum</a:t>
            </a:r>
            <a:r>
              <a:rPr lang="en-US" sz="2200" dirty="0"/>
              <a:t> in </a:t>
            </a:r>
            <a:r>
              <a:rPr lang="en-US" sz="2200" b="1" dirty="0"/>
              <a:t>breech</a:t>
            </a:r>
            <a:r>
              <a:rPr lang="en-US" sz="2200" dirty="0"/>
              <a:t> presentation</a:t>
            </a:r>
          </a:p>
          <a:p>
            <a:pPr marL="914400" lvl="1" indent="-457200">
              <a:buFont typeface="+mj-lt"/>
              <a:buAutoNum type="arabicPeriod" startAt="5"/>
            </a:pPr>
            <a:r>
              <a:rPr lang="en-US" sz="2200" b="1" dirty="0"/>
              <a:t>Mentum</a:t>
            </a:r>
            <a:r>
              <a:rPr lang="en-US" sz="2200" dirty="0"/>
              <a:t> (chin) in extended cephalic (</a:t>
            </a:r>
            <a:r>
              <a:rPr lang="en-US" sz="2200" b="1" dirty="0"/>
              <a:t>face</a:t>
            </a:r>
            <a:r>
              <a:rPr lang="en-US" sz="2200" dirty="0"/>
              <a:t>) presentation</a:t>
            </a:r>
          </a:p>
          <a:p>
            <a:pPr marL="914400" lvl="1" indent="-457200">
              <a:buFont typeface="+mj-lt"/>
              <a:buAutoNum type="arabicPeriod" startAt="5"/>
            </a:pPr>
            <a:r>
              <a:rPr lang="en-US" sz="2200" b="1" dirty="0"/>
              <a:t>Sinciput</a:t>
            </a:r>
            <a:r>
              <a:rPr lang="en-US" sz="2200" dirty="0"/>
              <a:t> in partially extended cephalic (</a:t>
            </a:r>
            <a:r>
              <a:rPr lang="en-US" sz="2200" b="1" dirty="0"/>
              <a:t>brow</a:t>
            </a:r>
            <a:r>
              <a:rPr lang="en-US" sz="2200" dirty="0"/>
              <a:t>) presentation</a:t>
            </a:r>
          </a:p>
          <a:p>
            <a:pPr marL="914400" lvl="1" indent="-457200">
              <a:buFont typeface="+mj-lt"/>
              <a:buAutoNum type="arabicPeriod" startAt="5"/>
            </a:pPr>
            <a:r>
              <a:rPr lang="en-US" sz="2200" b="1" dirty="0"/>
              <a:t>Acromion</a:t>
            </a:r>
            <a:r>
              <a:rPr lang="en-US" sz="2200" dirty="0"/>
              <a:t> in </a:t>
            </a:r>
            <a:r>
              <a:rPr lang="en-US" sz="2200" b="1" dirty="0"/>
              <a:t>shoulder</a:t>
            </a:r>
            <a:r>
              <a:rPr lang="en-US" sz="2200" dirty="0"/>
              <a:t> presentation</a:t>
            </a:r>
          </a:p>
          <a:p>
            <a:pPr marL="914400" lvl="1" indent="-457200">
              <a:buFont typeface="+mj-lt"/>
              <a:buAutoNum type="arabicPeriod" startAt="5"/>
            </a:pPr>
            <a:endParaRPr lang="en-US" sz="2200" dirty="0"/>
          </a:p>
          <a:p>
            <a:pPr marL="914400" lvl="1" indent="-457200">
              <a:buFont typeface="+mj-lt"/>
              <a:buAutoNum type="arabicPeriod" startAt="5"/>
            </a:pPr>
            <a:endParaRPr lang="en-US" sz="2200" dirty="0"/>
          </a:p>
          <a:p>
            <a:r>
              <a:rPr lang="en-US" sz="2400" dirty="0"/>
              <a:t>Fetal position is</a:t>
            </a:r>
            <a:r>
              <a:rPr lang="en-US" altLang="en-US" sz="2400" b="1" dirty="0">
                <a:cs typeface="Arial" panose="020B0604020202020204" pitchFamily="34" charset="0"/>
              </a:rPr>
              <a:t> important for vertex and face presentation </a:t>
            </a:r>
            <a:r>
              <a:rPr lang="en-US" altLang="en-US" sz="2400" dirty="0">
                <a:cs typeface="Arial" panose="020B0604020202020204" pitchFamily="34" charset="0"/>
              </a:rPr>
              <a:t>because it will change the way of delivery</a:t>
            </a:r>
            <a:endParaRPr lang="en-US" sz="2400" dirty="0"/>
          </a:p>
        </p:txBody>
      </p:sp>
      <p:pic>
        <p:nvPicPr>
          <p:cNvPr id="6" name="Picture 4" descr="Right occiput anterior position">
            <a:extLst>
              <a:ext uri="{FF2B5EF4-FFF2-40B4-BE49-F238E27FC236}">
                <a16:creationId xmlns:a16="http://schemas.microsoft.com/office/drawing/2014/main" id="{937C430F-DD70-BF11-FDBE-FB51D50D97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783" y="3373234"/>
            <a:ext cx="2823199" cy="2803729"/>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F7C79E-3F98-8A5B-580D-B3798961073F}"/>
              </a:ext>
            </a:extLst>
          </p:cNvPr>
          <p:cNvSpPr txBox="1"/>
          <p:nvPr/>
        </p:nvSpPr>
        <p:spPr>
          <a:xfrm>
            <a:off x="5865783" y="6176961"/>
            <a:ext cx="2823199" cy="338554"/>
          </a:xfrm>
          <a:prstGeom prst="rect">
            <a:avLst/>
          </a:prstGeom>
          <a:noFill/>
        </p:spPr>
        <p:txBody>
          <a:bodyPr wrap="square" rtlCol="0">
            <a:spAutoFit/>
          </a:bodyPr>
          <a:lstStyle/>
          <a:p>
            <a:pPr algn="ctr"/>
            <a:r>
              <a:rPr lang="en-US" sz="1600" dirty="0"/>
              <a:t>Right occiput anterior position</a:t>
            </a:r>
          </a:p>
        </p:txBody>
      </p:sp>
      <p:sp>
        <p:nvSpPr>
          <p:cNvPr id="8" name="TextBox 7">
            <a:extLst>
              <a:ext uri="{FF2B5EF4-FFF2-40B4-BE49-F238E27FC236}">
                <a16:creationId xmlns:a16="http://schemas.microsoft.com/office/drawing/2014/main" id="{3F8C1F09-8D13-529B-E807-D3F708B9151D}"/>
              </a:ext>
            </a:extLst>
          </p:cNvPr>
          <p:cNvSpPr txBox="1"/>
          <p:nvPr/>
        </p:nvSpPr>
        <p:spPr>
          <a:xfrm>
            <a:off x="8591702" y="4871092"/>
            <a:ext cx="2762098" cy="338554"/>
          </a:xfrm>
          <a:prstGeom prst="rect">
            <a:avLst/>
          </a:prstGeom>
          <a:noFill/>
        </p:spPr>
        <p:txBody>
          <a:bodyPr wrap="square" rtlCol="0">
            <a:spAutoFit/>
          </a:bodyPr>
          <a:lstStyle/>
          <a:p>
            <a:pPr algn="ctr"/>
            <a:r>
              <a:rPr lang="en-US" sz="1600" dirty="0"/>
              <a:t>Left occiput anterior position</a:t>
            </a:r>
          </a:p>
        </p:txBody>
      </p:sp>
    </p:spTree>
    <p:extLst>
      <p:ext uri="{BB962C8B-B14F-4D97-AF65-F5344CB8AC3E}">
        <p14:creationId xmlns:p14="http://schemas.microsoft.com/office/powerpoint/2010/main" val="9109909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pPr marL="0" indent="0">
              <a:buNone/>
            </a:pPr>
            <a:r>
              <a:rPr lang="en-US" dirty="0"/>
              <a:t>50-year-old patient came with irregular bleeding and pelvic pain, On the exam there was an intramural mass. </a:t>
            </a:r>
          </a:p>
          <a:p>
            <a:r>
              <a:rPr lang="en-US" dirty="0"/>
              <a:t>What is your diagnosis and what type ? </a:t>
            </a:r>
          </a:p>
          <a:p>
            <a:pPr lvl="1"/>
            <a:r>
              <a:rPr lang="en-US" dirty="0"/>
              <a:t>Uterine leiomyoma , intramural </a:t>
            </a:r>
          </a:p>
          <a:p>
            <a:r>
              <a:rPr lang="en-US" dirty="0"/>
              <a:t>What other symptoms according to her case ?</a:t>
            </a:r>
          </a:p>
          <a:p>
            <a:pPr lvl="1"/>
            <a:r>
              <a:rPr lang="en-US" dirty="0"/>
              <a:t>Secondary dysmenorrhea ,deep dyspareunia </a:t>
            </a:r>
          </a:p>
          <a:p>
            <a:r>
              <a:rPr lang="en-US" dirty="0"/>
              <a:t>What will you find on bimanual examination ?</a:t>
            </a:r>
          </a:p>
          <a:p>
            <a:pPr lvl="1"/>
            <a:r>
              <a:rPr lang="en-US" dirty="0"/>
              <a:t>Firm non tender irregular enlarged mobile uterus  </a:t>
            </a:r>
          </a:p>
          <a:p>
            <a:r>
              <a:rPr lang="en-US" dirty="0"/>
              <a:t>What the diagnostic image ? (size and location )</a:t>
            </a:r>
          </a:p>
          <a:p>
            <a:pPr lvl="1"/>
            <a:r>
              <a:rPr lang="en-US" dirty="0"/>
              <a:t>MRI  </a:t>
            </a:r>
          </a:p>
          <a:p>
            <a:r>
              <a:rPr lang="en-US" dirty="0"/>
              <a:t>What is the definitive treatment ? </a:t>
            </a:r>
          </a:p>
          <a:p>
            <a:pPr lvl="1"/>
            <a:r>
              <a:rPr lang="en-US" dirty="0"/>
              <a:t>Hysterectomy </a:t>
            </a:r>
          </a:p>
          <a:p>
            <a:endParaRPr lang="en-US" dirty="0"/>
          </a:p>
          <a:p>
            <a:endParaRPr lang="en-US" dirty="0"/>
          </a:p>
        </p:txBody>
      </p:sp>
      <p:pic>
        <p:nvPicPr>
          <p:cNvPr id="4" name="عنصر نائب للمحتوى 6" descr="hghg.jpg">
            <a:extLst>
              <a:ext uri="{FF2B5EF4-FFF2-40B4-BE49-F238E27FC236}">
                <a16:creationId xmlns:a16="http://schemas.microsoft.com/office/drawing/2014/main" id="{20B2521C-6B37-2A0F-5DC9-2730D762AE30}"/>
              </a:ext>
            </a:extLst>
          </p:cNvPr>
          <p:cNvPicPr>
            <a:picLocks noChangeAspect="1"/>
          </p:cNvPicPr>
          <p:nvPr/>
        </p:nvPicPr>
        <p:blipFill>
          <a:blip r:embed="rId2"/>
          <a:stretch>
            <a:fillRect/>
          </a:stretch>
        </p:blipFill>
        <p:spPr>
          <a:xfrm>
            <a:off x="8267183" y="2101848"/>
            <a:ext cx="3086615" cy="2654304"/>
          </a:xfrm>
          <a:prstGeom prst="rect">
            <a:avLst/>
          </a:prstGeom>
        </p:spPr>
      </p:pic>
    </p:spTree>
    <p:extLst>
      <p:ext uri="{BB962C8B-B14F-4D97-AF65-F5344CB8AC3E}">
        <p14:creationId xmlns:p14="http://schemas.microsoft.com/office/powerpoint/2010/main" val="37368847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85000" lnSpcReduction="20000"/>
          </a:bodyPr>
          <a:lstStyle/>
          <a:p>
            <a:r>
              <a:rPr lang="en-US" dirty="0"/>
              <a:t>1- Name the two epithelium:</a:t>
            </a:r>
          </a:p>
          <a:p>
            <a:pPr lvl="1"/>
            <a:r>
              <a:rPr lang="en-US" dirty="0"/>
              <a:t>A- Columnar epithelium (Reddish appearance)</a:t>
            </a:r>
          </a:p>
          <a:p>
            <a:pPr lvl="1"/>
            <a:r>
              <a:rPr lang="en-US" dirty="0"/>
              <a:t>b- Stratified squamous epithelium</a:t>
            </a:r>
          </a:p>
          <a:p>
            <a:r>
              <a:rPr lang="en-US" dirty="0"/>
              <a:t>The most likely dx ?  </a:t>
            </a:r>
          </a:p>
          <a:p>
            <a:pPr lvl="1"/>
            <a:r>
              <a:rPr lang="en-US" dirty="0"/>
              <a:t>Ectropion </a:t>
            </a:r>
          </a:p>
          <a:p>
            <a:r>
              <a:rPr lang="en-US" dirty="0"/>
              <a:t>Mention Two risk factors for this condition ?</a:t>
            </a:r>
          </a:p>
          <a:p>
            <a:pPr lvl="1"/>
            <a:r>
              <a:rPr lang="en-US" dirty="0"/>
              <a:t> 1-Adolescents </a:t>
            </a:r>
          </a:p>
          <a:p>
            <a:pPr lvl="1"/>
            <a:r>
              <a:rPr lang="en-US" dirty="0"/>
              <a:t>2-Pregnancy and taking estrogen-progestin contraceptives or who had a cervical laceration during labor and delivery. </a:t>
            </a:r>
          </a:p>
          <a:p>
            <a:r>
              <a:rPr lang="en-US" dirty="0"/>
              <a:t>Before starting the treatment what do you want to assess ?</a:t>
            </a:r>
          </a:p>
          <a:p>
            <a:pPr lvl="1"/>
            <a:r>
              <a:rPr lang="en-US" dirty="0"/>
              <a:t>Malignancy should be excluded before treatment (Pap smear)</a:t>
            </a:r>
          </a:p>
          <a:p>
            <a:r>
              <a:rPr lang="en-US" dirty="0"/>
              <a:t>Mention two treatment options :</a:t>
            </a:r>
          </a:p>
          <a:p>
            <a:pPr lvl="1"/>
            <a:r>
              <a:rPr lang="en-US" dirty="0"/>
              <a:t>Boric acid suppositories 600 mg vaginally at bedtime or deoxyribonucleic acid 5 mg vaginal suppositories (for 2 weeks).</a:t>
            </a:r>
          </a:p>
          <a:p>
            <a:pPr lvl="1"/>
            <a:r>
              <a:rPr lang="en-US" dirty="0"/>
              <a:t>An ablative procedure using cryocautery or electrocautery </a:t>
            </a:r>
          </a:p>
        </p:txBody>
      </p:sp>
      <p:pic>
        <p:nvPicPr>
          <p:cNvPr id="4" name="Picture 2" descr="PDF] What is better: cryocautery or electrocautery for cervical erosion? |  Semantic Scholar">
            <a:extLst>
              <a:ext uri="{FF2B5EF4-FFF2-40B4-BE49-F238E27FC236}">
                <a16:creationId xmlns:a16="http://schemas.microsoft.com/office/drawing/2014/main" id="{951F0B41-7610-222F-C269-5B73C8A34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912" y="1225940"/>
            <a:ext cx="2686886" cy="218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426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7883770" cy="4871938"/>
          </a:xfrm>
        </p:spPr>
        <p:txBody>
          <a:bodyPr>
            <a:normAutofit fontScale="85000" lnSpcReduction="10000"/>
          </a:bodyPr>
          <a:lstStyle/>
          <a:p>
            <a:pPr marL="0" indent="0">
              <a:buNone/>
            </a:pPr>
            <a:r>
              <a:rPr lang="en-US" b="1" dirty="0"/>
              <a:t>52 Years Female with post menopausal bleeding , and this US (Arrows: Endometrium)</a:t>
            </a:r>
          </a:p>
          <a:p>
            <a:r>
              <a:rPr lang="en-US" dirty="0"/>
              <a:t>1-What does the US measure?</a:t>
            </a:r>
          </a:p>
          <a:p>
            <a:pPr lvl="1"/>
            <a:r>
              <a:rPr lang="en-US" dirty="0"/>
              <a:t>Endometrial thickness</a:t>
            </a:r>
          </a:p>
          <a:p>
            <a:r>
              <a:rPr lang="en-US" dirty="0"/>
              <a:t>2-What is Your Deferential diagnosis ? </a:t>
            </a:r>
          </a:p>
          <a:p>
            <a:pPr lvl="1"/>
            <a:r>
              <a:rPr lang="es-ES" dirty="0"/>
              <a:t>Endometrial hyperplasia, Endometrial cancer, Adenomyosis and Fibroid</a:t>
            </a:r>
            <a:endParaRPr lang="en-US" dirty="0"/>
          </a:p>
          <a:p>
            <a:r>
              <a:rPr lang="en-US" dirty="0"/>
              <a:t>How much the probability for this female to have endometrial cancer ?</a:t>
            </a:r>
          </a:p>
          <a:p>
            <a:r>
              <a:rPr lang="en-US" dirty="0"/>
              <a:t>4-Your next step and why  ?  </a:t>
            </a:r>
          </a:p>
          <a:p>
            <a:pPr lvl="1"/>
            <a:r>
              <a:rPr lang="en-US" dirty="0"/>
              <a:t>Hysteroscopic guided endometrial biopsy , to assess the stage of hyperplasia and management ? </a:t>
            </a:r>
          </a:p>
          <a:p>
            <a:r>
              <a:rPr lang="en-US" dirty="0"/>
              <a:t>5-If she has endometrial cancer what is your management ? </a:t>
            </a:r>
          </a:p>
          <a:p>
            <a:pPr lvl="1"/>
            <a:r>
              <a:rPr lang="en-US" dirty="0"/>
              <a:t>Total hysterectomy and chemotherapy </a:t>
            </a:r>
          </a:p>
        </p:txBody>
      </p:sp>
      <p:pic>
        <p:nvPicPr>
          <p:cNvPr id="4" name="Picture 2">
            <a:extLst>
              <a:ext uri="{FF2B5EF4-FFF2-40B4-BE49-F238E27FC236}">
                <a16:creationId xmlns:a16="http://schemas.microsoft.com/office/drawing/2014/main" id="{FE7F12CA-93F0-36C4-424E-1B5B6699B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3359" y="1331476"/>
            <a:ext cx="3788641" cy="240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7236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C234-B319-C506-8A25-BE9A5D11BF17}"/>
              </a:ext>
            </a:extLst>
          </p:cNvPr>
          <p:cNvSpPr>
            <a:spLocks noGrp="1"/>
          </p:cNvSpPr>
          <p:nvPr>
            <p:ph type="title"/>
          </p:nvPr>
        </p:nvSpPr>
        <p:spPr>
          <a:xfrm>
            <a:off x="1066800" y="2537460"/>
            <a:ext cx="10058400" cy="1609344"/>
          </a:xfrm>
        </p:spPr>
        <p:txBody>
          <a:bodyPr/>
          <a:lstStyle/>
          <a:p>
            <a:pPr algn="ctr"/>
            <a:r>
              <a:rPr lang="en-US" dirty="0"/>
              <a:t>Cervical </a:t>
            </a:r>
            <a:r>
              <a:rPr lang="en-US" dirty="0" err="1"/>
              <a:t>intraepthelial</a:t>
            </a:r>
            <a:r>
              <a:rPr lang="en-US" dirty="0"/>
              <a:t> hyperplasia </a:t>
            </a:r>
            <a:endParaRPr lang="x-none" dirty="0"/>
          </a:p>
        </p:txBody>
      </p:sp>
    </p:spTree>
    <p:extLst>
      <p:ext uri="{BB962C8B-B14F-4D97-AF65-F5344CB8AC3E}">
        <p14:creationId xmlns:p14="http://schemas.microsoft.com/office/powerpoint/2010/main" val="568764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lnSpcReduction="10000"/>
          </a:bodyPr>
          <a:lstStyle/>
          <a:p>
            <a:r>
              <a:rPr lang="en-US" dirty="0"/>
              <a:t>Procedure ? </a:t>
            </a:r>
          </a:p>
          <a:p>
            <a:pPr lvl="1"/>
            <a:r>
              <a:rPr lang="en-US" dirty="0"/>
              <a:t>Colposcopy</a:t>
            </a:r>
          </a:p>
          <a:p>
            <a:r>
              <a:rPr lang="en-US" dirty="0"/>
              <a:t>Name of this site ? </a:t>
            </a:r>
          </a:p>
          <a:p>
            <a:pPr lvl="1"/>
            <a:r>
              <a:rPr lang="en-US" dirty="0"/>
              <a:t>Transformation zone </a:t>
            </a:r>
          </a:p>
          <a:p>
            <a:r>
              <a:rPr lang="en-US" dirty="0"/>
              <a:t>Name of lesion ? </a:t>
            </a:r>
          </a:p>
          <a:p>
            <a:pPr lvl="1"/>
            <a:r>
              <a:rPr lang="en-US" dirty="0"/>
              <a:t>Acetowhite lesion </a:t>
            </a:r>
          </a:p>
          <a:p>
            <a:r>
              <a:rPr lang="en-US" dirty="0"/>
              <a:t>Name of substance used ? </a:t>
            </a:r>
          </a:p>
          <a:p>
            <a:pPr lvl="1"/>
            <a:r>
              <a:rPr lang="en-US" dirty="0"/>
              <a:t>5% acetic acid</a:t>
            </a:r>
          </a:p>
          <a:p>
            <a:r>
              <a:rPr lang="en-US" dirty="0"/>
              <a:t>If this is CIN3 what the management ?</a:t>
            </a:r>
          </a:p>
          <a:p>
            <a:pPr lvl="1"/>
            <a:r>
              <a:rPr lang="en-US" dirty="0"/>
              <a:t> loop electrosurgical excision procedure (LEEP) but , with suspected micro-invasion or adenocarcinoma in situ (AIS), cold knife conization is often recommended so that margins can be evaluated without cautery artifact.</a:t>
            </a:r>
          </a:p>
        </p:txBody>
      </p:sp>
      <p:pic>
        <p:nvPicPr>
          <p:cNvPr id="4" name="عنصر نائب للمحتوى 3" descr="images (12).jpg">
            <a:extLst>
              <a:ext uri="{FF2B5EF4-FFF2-40B4-BE49-F238E27FC236}">
                <a16:creationId xmlns:a16="http://schemas.microsoft.com/office/drawing/2014/main" id="{B34BB6E1-3C91-37E5-521F-109EC6E21BFC}"/>
              </a:ext>
            </a:extLst>
          </p:cNvPr>
          <p:cNvPicPr>
            <a:picLocks noChangeAspect="1"/>
          </p:cNvPicPr>
          <p:nvPr/>
        </p:nvPicPr>
        <p:blipFill>
          <a:blip r:embed="rId2"/>
          <a:stretch>
            <a:fillRect/>
          </a:stretch>
        </p:blipFill>
        <p:spPr>
          <a:xfrm>
            <a:off x="7212280" y="1305026"/>
            <a:ext cx="4141518" cy="3244733"/>
          </a:xfrm>
          <a:prstGeom prst="rect">
            <a:avLst/>
          </a:prstGeom>
        </p:spPr>
      </p:pic>
    </p:spTree>
    <p:extLst>
      <p:ext uri="{BB962C8B-B14F-4D97-AF65-F5344CB8AC3E}">
        <p14:creationId xmlns:p14="http://schemas.microsoft.com/office/powerpoint/2010/main" val="39086565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Colposcopic views. where are the normal areas:</a:t>
            </a:r>
          </a:p>
          <a:p>
            <a:pPr lvl="1"/>
            <a:r>
              <a:rPr lang="en-US" dirty="0"/>
              <a:t>A and E</a:t>
            </a:r>
          </a:p>
        </p:txBody>
      </p:sp>
      <p:pic>
        <p:nvPicPr>
          <p:cNvPr id="4" name="صورة 2">
            <a:extLst>
              <a:ext uri="{FF2B5EF4-FFF2-40B4-BE49-F238E27FC236}">
                <a16:creationId xmlns:a16="http://schemas.microsoft.com/office/drawing/2014/main" id="{9401C5E5-3603-F297-0718-B83B55758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209" y="3107993"/>
            <a:ext cx="7363578" cy="2703362"/>
          </a:xfrm>
          <a:prstGeom prst="rect">
            <a:avLst/>
          </a:prstGeom>
        </p:spPr>
      </p:pic>
    </p:spTree>
    <p:extLst>
      <p:ext uri="{BB962C8B-B14F-4D97-AF65-F5344CB8AC3E}">
        <p14:creationId xmlns:p14="http://schemas.microsoft.com/office/powerpoint/2010/main" val="276724363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Instruments name:</a:t>
            </a:r>
          </a:p>
          <a:p>
            <a:pPr lvl="1"/>
            <a:r>
              <a:rPr lang="en-US" dirty="0"/>
              <a:t>cervical spatula, endocervical brush</a:t>
            </a:r>
          </a:p>
          <a:p>
            <a:r>
              <a:rPr lang="en-US" dirty="0"/>
              <a:t>Name of the labelled area:</a:t>
            </a:r>
          </a:p>
          <a:p>
            <a:pPr lvl="1"/>
            <a:r>
              <a:rPr lang="en-US" dirty="0"/>
              <a:t>transformational zone</a:t>
            </a:r>
          </a:p>
          <a:p>
            <a:r>
              <a:rPr lang="en-US" dirty="0"/>
              <a:t>Definition of the area:</a:t>
            </a:r>
          </a:p>
          <a:p>
            <a:pPr lvl="1"/>
            <a:r>
              <a:rPr lang="en-US" dirty="0"/>
              <a:t>Area between old and new </a:t>
            </a:r>
            <a:r>
              <a:rPr lang="en-US" dirty="0" err="1"/>
              <a:t>sequamocolumner</a:t>
            </a:r>
            <a:r>
              <a:rPr lang="en-US" dirty="0"/>
              <a:t> junction</a:t>
            </a:r>
          </a:p>
          <a:p>
            <a:r>
              <a:rPr lang="en-US" dirty="0"/>
              <a:t>2 methods for screening:</a:t>
            </a:r>
          </a:p>
          <a:p>
            <a:pPr lvl="1"/>
            <a:r>
              <a:rPr lang="en-US" dirty="0"/>
              <a:t>cervical cytology, high risk HPV testing</a:t>
            </a:r>
          </a:p>
          <a:p>
            <a:r>
              <a:rPr lang="en-US" dirty="0"/>
              <a:t>Methods of cervical cytology:</a:t>
            </a:r>
          </a:p>
          <a:p>
            <a:pPr lvl="1"/>
            <a:r>
              <a:rPr lang="en-US" dirty="0"/>
              <a:t>Conventional method, liquid based cervical cytology</a:t>
            </a:r>
          </a:p>
          <a:p>
            <a:r>
              <a:rPr lang="en-US" dirty="0"/>
              <a:t>If cytology show CIN 2 what is the next step:</a:t>
            </a:r>
          </a:p>
          <a:p>
            <a:pPr lvl="1"/>
            <a:r>
              <a:rPr lang="en-US" dirty="0"/>
              <a:t>Colposcopy + cervical punch biopsy + endocervical curettage</a:t>
            </a:r>
          </a:p>
          <a:p>
            <a:endParaRPr lang="en-US" dirty="0"/>
          </a:p>
        </p:txBody>
      </p:sp>
      <p:pic>
        <p:nvPicPr>
          <p:cNvPr id="4" name="Picture 3">
            <a:extLst>
              <a:ext uri="{FF2B5EF4-FFF2-40B4-BE49-F238E27FC236}">
                <a16:creationId xmlns:a16="http://schemas.microsoft.com/office/drawing/2014/main" id="{D7CC9AE1-A9F2-4214-64A2-A95F80ADF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539" y="1305026"/>
            <a:ext cx="3801259" cy="2035623"/>
          </a:xfrm>
          <a:prstGeom prst="rect">
            <a:avLst/>
          </a:prstGeom>
        </p:spPr>
      </p:pic>
    </p:spTree>
    <p:extLst>
      <p:ext uri="{BB962C8B-B14F-4D97-AF65-F5344CB8AC3E}">
        <p14:creationId xmlns:p14="http://schemas.microsoft.com/office/powerpoint/2010/main" val="351594162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5D9F-30BE-2FDE-EDE6-288667AFD2DF}"/>
              </a:ext>
            </a:extLst>
          </p:cNvPr>
          <p:cNvSpPr>
            <a:spLocks noGrp="1"/>
          </p:cNvSpPr>
          <p:nvPr>
            <p:ph type="title"/>
          </p:nvPr>
        </p:nvSpPr>
        <p:spPr>
          <a:xfrm>
            <a:off x="1066800" y="2502520"/>
            <a:ext cx="10058400" cy="1609344"/>
          </a:xfrm>
        </p:spPr>
        <p:txBody>
          <a:bodyPr/>
          <a:lstStyle/>
          <a:p>
            <a:pPr algn="ctr"/>
            <a:r>
              <a:rPr lang="en-US" dirty="0"/>
              <a:t>Others</a:t>
            </a:r>
            <a:br>
              <a:rPr lang="en-US" dirty="0"/>
            </a:br>
            <a:endParaRPr lang="x-none" dirty="0"/>
          </a:p>
        </p:txBody>
      </p:sp>
    </p:spTree>
    <p:extLst>
      <p:ext uri="{BB962C8B-B14F-4D97-AF65-F5344CB8AC3E}">
        <p14:creationId xmlns:p14="http://schemas.microsoft.com/office/powerpoint/2010/main" val="6418256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7954109" cy="4871938"/>
          </a:xfrm>
        </p:spPr>
        <p:txBody>
          <a:bodyPr>
            <a:normAutofit fontScale="92500" lnSpcReduction="10000"/>
          </a:bodyPr>
          <a:lstStyle/>
          <a:p>
            <a:r>
              <a:rPr lang="en-US" dirty="0"/>
              <a:t>Name of this procedure? </a:t>
            </a:r>
          </a:p>
          <a:p>
            <a:pPr lvl="1"/>
            <a:r>
              <a:rPr lang="en-US" dirty="0"/>
              <a:t>Cervical cerclage</a:t>
            </a:r>
            <a:endParaRPr lang="ar-JO" dirty="0"/>
          </a:p>
          <a:p>
            <a:r>
              <a:rPr lang="en-US" dirty="0"/>
              <a:t>Indication? </a:t>
            </a:r>
          </a:p>
          <a:p>
            <a:pPr lvl="1"/>
            <a:r>
              <a:rPr lang="en-US" dirty="0"/>
              <a:t>Multiple previous preterm births or pregnancy losses in the 2nd trimester</a:t>
            </a:r>
          </a:p>
          <a:p>
            <a:pPr lvl="1"/>
            <a:r>
              <a:rPr lang="en-US" dirty="0"/>
              <a:t>Previous preterm birth with short cervix (&lt;25mm) on U/S at &lt;24 weeks</a:t>
            </a:r>
          </a:p>
          <a:p>
            <a:pPr lvl="1"/>
            <a:r>
              <a:rPr lang="en-US" dirty="0"/>
              <a:t>Prior cerclage due to cervical insufficiency at &lt;24 weeks</a:t>
            </a:r>
            <a:endParaRPr lang="ar-JO" dirty="0"/>
          </a:p>
          <a:p>
            <a:r>
              <a:rPr lang="en-US" dirty="0"/>
              <a:t>Causes of this problem?</a:t>
            </a:r>
          </a:p>
          <a:p>
            <a:pPr lvl="1"/>
            <a:r>
              <a:rPr lang="en-US" dirty="0"/>
              <a:t>Cervical trauma in previous deliveries    </a:t>
            </a:r>
          </a:p>
          <a:p>
            <a:pPr lvl="1"/>
            <a:r>
              <a:rPr lang="en-US" dirty="0"/>
              <a:t>Short cervix &lt;2.5 cm   </a:t>
            </a:r>
          </a:p>
          <a:p>
            <a:pPr lvl="1"/>
            <a:r>
              <a:rPr lang="en-US" dirty="0"/>
              <a:t>Previous termination of pregnancy   </a:t>
            </a:r>
          </a:p>
          <a:p>
            <a:pPr lvl="1"/>
            <a:r>
              <a:rPr lang="en-US" dirty="0"/>
              <a:t>Connective tissue disease </a:t>
            </a:r>
          </a:p>
        </p:txBody>
      </p:sp>
      <p:pic>
        <p:nvPicPr>
          <p:cNvPr id="6" name="Picture 9">
            <a:extLst>
              <a:ext uri="{FF2B5EF4-FFF2-40B4-BE49-F238E27FC236}">
                <a16:creationId xmlns:a16="http://schemas.microsoft.com/office/drawing/2014/main" id="{78927A47-694B-0F63-8243-2DEC2A1A1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886" y="2324823"/>
            <a:ext cx="3552114" cy="2832343"/>
          </a:xfrm>
          <a:prstGeom prst="rect">
            <a:avLst/>
          </a:prstGeom>
        </p:spPr>
      </p:pic>
    </p:spTree>
    <p:extLst>
      <p:ext uri="{BB962C8B-B14F-4D97-AF65-F5344CB8AC3E}">
        <p14:creationId xmlns:p14="http://schemas.microsoft.com/office/powerpoint/2010/main" val="11821974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At what gestational age this procedure is done and why?</a:t>
            </a:r>
          </a:p>
          <a:p>
            <a:pPr lvl="1"/>
            <a:r>
              <a:rPr lang="en-US" dirty="0"/>
              <a:t>14 weeks , to bypass the high risk of miscarriage and to make sure that the fetus is healthy </a:t>
            </a:r>
            <a:endParaRPr lang="ar-JO" dirty="0"/>
          </a:p>
          <a:p>
            <a:r>
              <a:rPr lang="en-US" dirty="0"/>
              <a:t>When to remove?</a:t>
            </a:r>
          </a:p>
          <a:p>
            <a:pPr lvl="1"/>
            <a:r>
              <a:rPr lang="en-US" dirty="0"/>
              <a:t>In case of preterm labor    </a:t>
            </a:r>
          </a:p>
          <a:p>
            <a:pPr lvl="1"/>
            <a:r>
              <a:rPr lang="en-US" dirty="0"/>
              <a:t>At 37 weeks     </a:t>
            </a:r>
          </a:p>
          <a:p>
            <a:pPr lvl="1"/>
            <a:r>
              <a:rPr lang="en-US" dirty="0"/>
              <a:t>Miscarriage</a:t>
            </a:r>
          </a:p>
        </p:txBody>
      </p:sp>
    </p:spTree>
    <p:extLst>
      <p:ext uri="{BB962C8B-B14F-4D97-AF65-F5344CB8AC3E}">
        <p14:creationId xmlns:p14="http://schemas.microsoft.com/office/powerpoint/2010/main" val="2624967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57CDC5C-97CD-FFE6-05EF-F5E306196087}"/>
              </a:ext>
            </a:extLst>
          </p:cNvPr>
          <p:cNvSpPr>
            <a:spLocks noGrp="1"/>
          </p:cNvSpPr>
          <p:nvPr>
            <p:ph type="subTitle" idx="1"/>
          </p:nvPr>
        </p:nvSpPr>
        <p:spPr>
          <a:xfrm>
            <a:off x="1378226" y="1176889"/>
            <a:ext cx="9144000" cy="2573476"/>
          </a:xfrm>
        </p:spPr>
        <p:txBody>
          <a:bodyPr>
            <a:noAutofit/>
          </a:bodyPr>
          <a:lstStyle/>
          <a:p>
            <a:r>
              <a:rPr lang="ar-SA" b="1" dirty="0"/>
              <a:t>هذي النسخة الأولى</a:t>
            </a:r>
          </a:p>
          <a:p>
            <a:r>
              <a:rPr lang="ar-SA" b="1" dirty="0"/>
              <a:t>حاولنا كثير انه يكون اغلب الإجابات صح</a:t>
            </a:r>
          </a:p>
          <a:p>
            <a:r>
              <a:rPr lang="ar-SA" b="1" dirty="0"/>
              <a:t>أي خطا او تعديل ارسلوه ونعدله بإذن الله</a:t>
            </a:r>
          </a:p>
          <a:p>
            <a:r>
              <a:rPr lang="ar-SA" b="1" dirty="0"/>
              <a:t>ومع الوقت يتطور الملف ،اعذرونا عن أي تقصير لكن لضيق الوقت  </a:t>
            </a:r>
          </a:p>
          <a:p>
            <a:r>
              <a:rPr lang="ar-SA" b="1" dirty="0"/>
              <a:t>ربنا يكتب اجر جميع الي ساعدوا ،نتمنى التوفيق للجميع. </a:t>
            </a:r>
          </a:p>
          <a:p>
            <a:r>
              <a:rPr lang="ar-SA" b="1" dirty="0"/>
              <a:t> </a:t>
            </a:r>
            <a:endParaRPr lang="en-US" b="1" dirty="0"/>
          </a:p>
        </p:txBody>
      </p:sp>
    </p:spTree>
    <p:extLst>
      <p:ext uri="{BB962C8B-B14F-4D97-AF65-F5344CB8AC3E}">
        <p14:creationId xmlns:p14="http://schemas.microsoft.com/office/powerpoint/2010/main" val="730309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2C62-A289-95DE-21F1-E924C9B55F2B}"/>
              </a:ext>
            </a:extLst>
          </p:cNvPr>
          <p:cNvSpPr>
            <a:spLocks noGrp="1"/>
          </p:cNvSpPr>
          <p:nvPr>
            <p:ph type="title"/>
          </p:nvPr>
        </p:nvSpPr>
        <p:spPr/>
        <p:txBody>
          <a:bodyPr/>
          <a:lstStyle/>
          <a:p>
            <a:r>
              <a:rPr lang="en-US" dirty="0"/>
              <a:t>Fetal Engagement &amp; Station</a:t>
            </a:r>
          </a:p>
        </p:txBody>
      </p:sp>
      <p:sp>
        <p:nvSpPr>
          <p:cNvPr id="3" name="Content Placeholder 2">
            <a:extLst>
              <a:ext uri="{FF2B5EF4-FFF2-40B4-BE49-F238E27FC236}">
                <a16:creationId xmlns:a16="http://schemas.microsoft.com/office/drawing/2014/main" id="{A0A6B844-A197-472F-019D-913738702DDA}"/>
              </a:ext>
            </a:extLst>
          </p:cNvPr>
          <p:cNvSpPr>
            <a:spLocks noGrp="1"/>
          </p:cNvSpPr>
          <p:nvPr>
            <p:ph idx="1"/>
          </p:nvPr>
        </p:nvSpPr>
        <p:spPr>
          <a:xfrm>
            <a:off x="838200" y="1217475"/>
            <a:ext cx="10515600" cy="3344797"/>
          </a:xfrm>
        </p:spPr>
        <p:txBody>
          <a:bodyPr>
            <a:normAutofit lnSpcReduction="10000"/>
          </a:bodyPr>
          <a:lstStyle/>
          <a:p>
            <a:r>
              <a:rPr lang="en-US" sz="2600" b="1" dirty="0"/>
              <a:t>Fetal Engagement</a:t>
            </a:r>
          </a:p>
          <a:p>
            <a:pPr lvl="1"/>
            <a:r>
              <a:rPr lang="en-US" sz="2200" dirty="0"/>
              <a:t>When the widest transverse diameter of the head (presenting part) passes through the pelvic inlet</a:t>
            </a:r>
          </a:p>
          <a:p>
            <a:pPr lvl="1"/>
            <a:r>
              <a:rPr lang="en-US" altLang="en-US" sz="2200" dirty="0"/>
              <a:t>In cephalic presentation, the largest transverse diameter of the presenting part it is the Bi-parietal diameter</a:t>
            </a:r>
          </a:p>
          <a:p>
            <a:pPr lvl="1"/>
            <a:r>
              <a:rPr lang="en-US" sz="2200" dirty="0"/>
              <a:t>Once the head is engaged, it will go out</a:t>
            </a:r>
          </a:p>
          <a:p>
            <a:pPr lvl="1"/>
            <a:r>
              <a:rPr lang="en-US" sz="2200" dirty="0"/>
              <a:t>Use the </a:t>
            </a:r>
            <a:r>
              <a:rPr lang="en-US" sz="2200" b="1" dirty="0">
                <a:solidFill>
                  <a:srgbClr val="FF0000"/>
                </a:solidFill>
              </a:rPr>
              <a:t>rule of fifths</a:t>
            </a:r>
            <a:r>
              <a:rPr lang="en-US" sz="2200" dirty="0"/>
              <a:t>: engagement is clinically identified when ≤ 2/5 of the fetal head are felt above the symphysis pubis through the maternal abdomen</a:t>
            </a:r>
          </a:p>
          <a:p>
            <a:r>
              <a:rPr lang="en-US" sz="2600" b="1" dirty="0"/>
              <a:t>Station</a:t>
            </a:r>
            <a:r>
              <a:rPr lang="en-US" sz="2600" dirty="0"/>
              <a:t>: measurement (in cm) of the presenting part above and below the maternal ischial spine</a:t>
            </a:r>
          </a:p>
        </p:txBody>
      </p:sp>
      <p:graphicFrame>
        <p:nvGraphicFramePr>
          <p:cNvPr id="4" name="Table 4">
            <a:extLst>
              <a:ext uri="{FF2B5EF4-FFF2-40B4-BE49-F238E27FC236}">
                <a16:creationId xmlns:a16="http://schemas.microsoft.com/office/drawing/2014/main" id="{C4EC05D8-2DFD-1C24-7C11-222E4757EE69}"/>
              </a:ext>
            </a:extLst>
          </p:cNvPr>
          <p:cNvGraphicFramePr>
            <a:graphicFrameLocks noGrp="1"/>
          </p:cNvGraphicFramePr>
          <p:nvPr/>
        </p:nvGraphicFramePr>
        <p:xfrm>
          <a:off x="1119762" y="4562272"/>
          <a:ext cx="9952476" cy="1706880"/>
        </p:xfrm>
        <a:graphic>
          <a:graphicData uri="http://schemas.openxmlformats.org/drawingml/2006/table">
            <a:tbl>
              <a:tblPr firstRow="1" bandRow="1">
                <a:tableStyleId>{073A0DAA-6AF3-43AB-8588-CEC1D06C72B9}</a:tableStyleId>
              </a:tblPr>
              <a:tblGrid>
                <a:gridCol w="1597425">
                  <a:extLst>
                    <a:ext uri="{9D8B030D-6E8A-4147-A177-3AD203B41FA5}">
                      <a16:colId xmlns:a16="http://schemas.microsoft.com/office/drawing/2014/main" val="754061879"/>
                    </a:ext>
                  </a:extLst>
                </a:gridCol>
                <a:gridCol w="8355051">
                  <a:extLst>
                    <a:ext uri="{9D8B030D-6E8A-4147-A177-3AD203B41FA5}">
                      <a16:colId xmlns:a16="http://schemas.microsoft.com/office/drawing/2014/main" val="442090200"/>
                    </a:ext>
                  </a:extLst>
                </a:gridCol>
              </a:tblGrid>
              <a:tr h="370840">
                <a:tc>
                  <a:txBody>
                    <a:bodyPr/>
                    <a:lstStyle/>
                    <a:p>
                      <a:pPr algn="ctr"/>
                      <a:r>
                        <a:rPr lang="en-US" sz="2200" dirty="0"/>
                        <a:t>Station</a:t>
                      </a:r>
                    </a:p>
                  </a:txBody>
                  <a:tcPr anchor="ctr"/>
                </a:tc>
                <a:tc>
                  <a:txBody>
                    <a:bodyPr/>
                    <a:lstStyle/>
                    <a:p>
                      <a:pPr algn="ctr"/>
                      <a:r>
                        <a:rPr lang="en-US" sz="2200" dirty="0"/>
                        <a:t>Description</a:t>
                      </a:r>
                    </a:p>
                  </a:txBody>
                  <a:tcPr anchor="ctr"/>
                </a:tc>
                <a:extLst>
                  <a:ext uri="{0D108BD9-81ED-4DB2-BD59-A6C34878D82A}">
                    <a16:rowId xmlns:a16="http://schemas.microsoft.com/office/drawing/2014/main" val="3803565803"/>
                  </a:ext>
                </a:extLst>
              </a:tr>
              <a:tr h="370840">
                <a:tc>
                  <a:txBody>
                    <a:bodyPr/>
                    <a:lstStyle/>
                    <a:p>
                      <a:pPr algn="ctr"/>
                      <a:r>
                        <a:rPr lang="en-US" sz="2200" dirty="0"/>
                        <a:t>-1, -2, -3</a:t>
                      </a:r>
                    </a:p>
                  </a:txBody>
                  <a:tcPr anchor="ctr"/>
                </a:tc>
                <a:tc>
                  <a:txBody>
                    <a:bodyPr/>
                    <a:lstStyle/>
                    <a:p>
                      <a:r>
                        <a:rPr lang="en-US" sz="2200" dirty="0"/>
                        <a:t>1, 2, and 3 cm above the level of the ischial spines, respectively</a:t>
                      </a:r>
                    </a:p>
                  </a:txBody>
                  <a:tcPr/>
                </a:tc>
                <a:extLst>
                  <a:ext uri="{0D108BD9-81ED-4DB2-BD59-A6C34878D82A}">
                    <a16:rowId xmlns:a16="http://schemas.microsoft.com/office/drawing/2014/main" val="3615997439"/>
                  </a:ext>
                </a:extLst>
              </a:tr>
              <a:tr h="370840">
                <a:tc>
                  <a:txBody>
                    <a:bodyPr/>
                    <a:lstStyle/>
                    <a:p>
                      <a:pPr algn="ctr"/>
                      <a:r>
                        <a:rPr lang="en-US" sz="2200" dirty="0"/>
                        <a:t>0</a:t>
                      </a:r>
                    </a:p>
                  </a:txBody>
                  <a:tcPr anchor="ctr"/>
                </a:tc>
                <a:tc>
                  <a:txBody>
                    <a:bodyPr/>
                    <a:lstStyle/>
                    <a:p>
                      <a:r>
                        <a:rPr lang="en-US" sz="2200" dirty="0"/>
                        <a:t>the presenting part is at the level of the ischial spines</a:t>
                      </a:r>
                    </a:p>
                  </a:txBody>
                  <a:tcPr/>
                </a:tc>
                <a:extLst>
                  <a:ext uri="{0D108BD9-81ED-4DB2-BD59-A6C34878D82A}">
                    <a16:rowId xmlns:a16="http://schemas.microsoft.com/office/drawing/2014/main" val="1657398312"/>
                  </a:ext>
                </a:extLst>
              </a:tr>
              <a:tr h="370840">
                <a:tc>
                  <a:txBody>
                    <a:bodyPr/>
                    <a:lstStyle/>
                    <a:p>
                      <a:pPr algn="ctr"/>
                      <a:r>
                        <a:rPr lang="en-US" sz="2200" dirty="0"/>
                        <a:t>+1, +2, +3</a:t>
                      </a:r>
                    </a:p>
                  </a:txBody>
                  <a:tcPr anchor="ctr"/>
                </a:tc>
                <a:tc>
                  <a:txBody>
                    <a:bodyPr/>
                    <a:lstStyle/>
                    <a:p>
                      <a:r>
                        <a:rPr lang="en-US" sz="2200" dirty="0"/>
                        <a:t>1, 2, and 3 cm below the level of the ischial spines, respectively</a:t>
                      </a:r>
                    </a:p>
                  </a:txBody>
                  <a:tcPr/>
                </a:tc>
                <a:extLst>
                  <a:ext uri="{0D108BD9-81ED-4DB2-BD59-A6C34878D82A}">
                    <a16:rowId xmlns:a16="http://schemas.microsoft.com/office/drawing/2014/main" val="3046745395"/>
                  </a:ext>
                </a:extLst>
              </a:tr>
            </a:tbl>
          </a:graphicData>
        </a:graphic>
      </p:graphicFrame>
    </p:spTree>
    <p:extLst>
      <p:ext uri="{BB962C8B-B14F-4D97-AF65-F5344CB8AC3E}">
        <p14:creationId xmlns:p14="http://schemas.microsoft.com/office/powerpoint/2010/main" val="67795507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39 weeks </a:t>
            </a:r>
            <a:r>
              <a:rPr lang="en-US" dirty="0" err="1"/>
              <a:t>primgravida</a:t>
            </a:r>
            <a:r>
              <a:rPr lang="en-US" dirty="0"/>
              <a:t> , who has been in </a:t>
            </a:r>
            <a:r>
              <a:rPr lang="en-US" dirty="0" err="1"/>
              <a:t>labour</a:t>
            </a:r>
            <a:r>
              <a:rPr lang="en-US" dirty="0"/>
              <a:t> for 8 hours , next step?</a:t>
            </a:r>
          </a:p>
          <a:p>
            <a:pPr lvl="1"/>
            <a:r>
              <a:rPr lang="en-US" dirty="0"/>
              <a:t>Operative delivery using forceps C</a:t>
            </a:r>
          </a:p>
        </p:txBody>
      </p:sp>
      <p:pic>
        <p:nvPicPr>
          <p:cNvPr id="4" name="Picture 2">
            <a:extLst>
              <a:ext uri="{FF2B5EF4-FFF2-40B4-BE49-F238E27FC236}">
                <a16:creationId xmlns:a16="http://schemas.microsoft.com/office/drawing/2014/main" id="{6C0094FE-E4D9-B28C-00EE-F52C32327C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131" y="3913126"/>
            <a:ext cx="2709650" cy="231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9FBBD8C-AAD3-27A3-177B-92B0D05368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9558" y="4283267"/>
            <a:ext cx="7848463" cy="192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3">
            <a:extLst>
              <a:ext uri="{FF2B5EF4-FFF2-40B4-BE49-F238E27FC236}">
                <a16:creationId xmlns:a16="http://schemas.microsoft.com/office/drawing/2014/main" id="{A7642383-15F5-7202-8D4D-B166E701B94D}"/>
              </a:ext>
            </a:extLst>
          </p:cNvPr>
          <p:cNvSpPr txBox="1"/>
          <p:nvPr/>
        </p:nvSpPr>
        <p:spPr>
          <a:xfrm>
            <a:off x="4291731" y="3947140"/>
            <a:ext cx="6336704" cy="369332"/>
          </a:xfrm>
          <a:prstGeom prst="rect">
            <a:avLst/>
          </a:prstGeom>
          <a:noFill/>
        </p:spPr>
        <p:txBody>
          <a:bodyPr wrap="square" rtlCol="0">
            <a:spAutoFit/>
          </a:bodyPr>
          <a:lstStyle/>
          <a:p>
            <a:pPr algn="l"/>
            <a:r>
              <a:rPr lang="en-US" dirty="0"/>
              <a:t>C                             	               B 	                                 A </a:t>
            </a:r>
          </a:p>
        </p:txBody>
      </p:sp>
    </p:spTree>
    <p:extLst>
      <p:ext uri="{BB962C8B-B14F-4D97-AF65-F5344CB8AC3E}">
        <p14:creationId xmlns:p14="http://schemas.microsoft.com/office/powerpoint/2010/main" val="33331526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GB" b="1" dirty="0"/>
              <a:t>N</a:t>
            </a:r>
            <a:r>
              <a:rPr lang="en-GB" sz="2800" b="1" dirty="0"/>
              <a:t>aming them ? </a:t>
            </a:r>
            <a:r>
              <a:rPr lang="en-GB" sz="2000" dirty="0">
                <a:solidFill>
                  <a:srgbClr val="FF0000"/>
                </a:solidFill>
              </a:rPr>
              <a:t>From right to left</a:t>
            </a:r>
          </a:p>
          <a:p>
            <a:pPr lvl="1"/>
            <a:r>
              <a:rPr lang="en-US" dirty="0"/>
              <a:t>Cervical dilators (</a:t>
            </a:r>
            <a:r>
              <a:rPr lang="en-US" dirty="0" err="1"/>
              <a:t>Hegar</a:t>
            </a:r>
            <a:r>
              <a:rPr lang="en-US" dirty="0"/>
              <a:t> dilators)</a:t>
            </a:r>
          </a:p>
          <a:p>
            <a:pPr lvl="1"/>
            <a:r>
              <a:rPr lang="en-US" dirty="0"/>
              <a:t>UTERINE CURETTE SINGLE ENDED</a:t>
            </a:r>
          </a:p>
          <a:p>
            <a:pPr lvl="1"/>
            <a:r>
              <a:rPr lang="en-US" dirty="0"/>
              <a:t>Ovum forceps</a:t>
            </a:r>
          </a:p>
          <a:p>
            <a:pPr lvl="1"/>
            <a:r>
              <a:rPr lang="en-US" dirty="0"/>
              <a:t>Uterine sound </a:t>
            </a:r>
          </a:p>
          <a:p>
            <a:pPr lvl="1"/>
            <a:r>
              <a:rPr lang="en-US" dirty="0"/>
              <a:t>Sim's double-bladed vaginal speculum</a:t>
            </a:r>
          </a:p>
          <a:p>
            <a:pPr lvl="1"/>
            <a:endParaRPr lang="en-US" dirty="0"/>
          </a:p>
        </p:txBody>
      </p:sp>
      <p:pic>
        <p:nvPicPr>
          <p:cNvPr id="4" name="Picture 3">
            <a:extLst>
              <a:ext uri="{FF2B5EF4-FFF2-40B4-BE49-F238E27FC236}">
                <a16:creationId xmlns:a16="http://schemas.microsoft.com/office/drawing/2014/main" id="{893A92A6-17DD-51A0-57C0-603B09E8E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01284" y="4477424"/>
            <a:ext cx="1228395" cy="2151098"/>
          </a:xfrm>
          <a:prstGeom prst="rect">
            <a:avLst/>
          </a:prstGeom>
        </p:spPr>
      </p:pic>
      <p:pic>
        <p:nvPicPr>
          <p:cNvPr id="5" name="Picture 4">
            <a:extLst>
              <a:ext uri="{FF2B5EF4-FFF2-40B4-BE49-F238E27FC236}">
                <a16:creationId xmlns:a16="http://schemas.microsoft.com/office/drawing/2014/main" id="{24F81CB9-E8D8-7696-469F-544D54C6A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098" y="4657144"/>
            <a:ext cx="1773700" cy="1519819"/>
          </a:xfrm>
          <a:prstGeom prst="rect">
            <a:avLst/>
          </a:prstGeom>
        </p:spPr>
      </p:pic>
      <p:pic>
        <p:nvPicPr>
          <p:cNvPr id="6" name="Picture 5">
            <a:extLst>
              <a:ext uri="{FF2B5EF4-FFF2-40B4-BE49-F238E27FC236}">
                <a16:creationId xmlns:a16="http://schemas.microsoft.com/office/drawing/2014/main" id="{D26AD1DA-940E-4975-0732-DF5E8CCB3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4559609"/>
            <a:ext cx="1534103" cy="1643589"/>
          </a:xfrm>
          <a:prstGeom prst="rect">
            <a:avLst/>
          </a:prstGeom>
        </p:spPr>
      </p:pic>
      <p:pic>
        <p:nvPicPr>
          <p:cNvPr id="7" name="Picture 6">
            <a:extLst>
              <a:ext uri="{FF2B5EF4-FFF2-40B4-BE49-F238E27FC236}">
                <a16:creationId xmlns:a16="http://schemas.microsoft.com/office/drawing/2014/main" id="{02329CD1-FC63-CB28-CE8A-8576BC045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203" y="4950260"/>
            <a:ext cx="1783331" cy="1252938"/>
          </a:xfrm>
          <a:prstGeom prst="rect">
            <a:avLst/>
          </a:prstGeom>
        </p:spPr>
      </p:pic>
      <p:pic>
        <p:nvPicPr>
          <p:cNvPr id="8" name="Picture 7">
            <a:extLst>
              <a:ext uri="{FF2B5EF4-FFF2-40B4-BE49-F238E27FC236}">
                <a16:creationId xmlns:a16="http://schemas.microsoft.com/office/drawing/2014/main" id="{056E857C-33BF-2D53-5D57-BBDDA6C36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9442" y="4683379"/>
            <a:ext cx="1903608" cy="1519819"/>
          </a:xfrm>
          <a:prstGeom prst="rect">
            <a:avLst/>
          </a:prstGeom>
        </p:spPr>
      </p:pic>
    </p:spTree>
    <p:extLst>
      <p:ext uri="{BB962C8B-B14F-4D97-AF65-F5344CB8AC3E}">
        <p14:creationId xmlns:p14="http://schemas.microsoft.com/office/powerpoint/2010/main" val="716868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b="1" dirty="0"/>
              <a:t>Operation could be used for:</a:t>
            </a:r>
          </a:p>
          <a:p>
            <a:pPr lvl="1"/>
            <a:r>
              <a:rPr lang="en-US" b="1" dirty="0"/>
              <a:t>Dilatation and curettage , Hysteroscope  </a:t>
            </a:r>
          </a:p>
          <a:p>
            <a:r>
              <a:rPr lang="en-US" b="1" dirty="0"/>
              <a:t>Early and late complications for that procedure  ?</a:t>
            </a:r>
          </a:p>
          <a:p>
            <a:pPr lvl="1"/>
            <a:r>
              <a:rPr lang="en-US" b="1" dirty="0"/>
              <a:t>Cervical laceration , Uterine perforation, </a:t>
            </a:r>
            <a:r>
              <a:rPr lang="en-US" b="1" dirty="0" err="1"/>
              <a:t>Asherman</a:t>
            </a:r>
            <a:r>
              <a:rPr lang="en-US" b="1" dirty="0"/>
              <a:t> , Infection</a:t>
            </a:r>
          </a:p>
          <a:p>
            <a:r>
              <a:rPr lang="en-US" b="1" dirty="0"/>
              <a:t>Pre- requests :</a:t>
            </a:r>
          </a:p>
          <a:p>
            <a:pPr lvl="1"/>
            <a:r>
              <a:rPr lang="en-US" b="1" dirty="0"/>
              <a:t>GA , Lithotomy position and cleaning the area by sponge forceps</a:t>
            </a:r>
          </a:p>
        </p:txBody>
      </p:sp>
      <p:pic>
        <p:nvPicPr>
          <p:cNvPr id="4" name="Picture 3">
            <a:extLst>
              <a:ext uri="{FF2B5EF4-FFF2-40B4-BE49-F238E27FC236}">
                <a16:creationId xmlns:a16="http://schemas.microsoft.com/office/drawing/2014/main" id="{893A92A6-17DD-51A0-57C0-603B09E8E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01284" y="4477424"/>
            <a:ext cx="1228395" cy="2151098"/>
          </a:xfrm>
          <a:prstGeom prst="rect">
            <a:avLst/>
          </a:prstGeom>
        </p:spPr>
      </p:pic>
      <p:pic>
        <p:nvPicPr>
          <p:cNvPr id="5" name="Picture 4">
            <a:extLst>
              <a:ext uri="{FF2B5EF4-FFF2-40B4-BE49-F238E27FC236}">
                <a16:creationId xmlns:a16="http://schemas.microsoft.com/office/drawing/2014/main" id="{24F81CB9-E8D8-7696-469F-544D54C6A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098" y="4657144"/>
            <a:ext cx="1773700" cy="1519819"/>
          </a:xfrm>
          <a:prstGeom prst="rect">
            <a:avLst/>
          </a:prstGeom>
        </p:spPr>
      </p:pic>
      <p:pic>
        <p:nvPicPr>
          <p:cNvPr id="6" name="Picture 5">
            <a:extLst>
              <a:ext uri="{FF2B5EF4-FFF2-40B4-BE49-F238E27FC236}">
                <a16:creationId xmlns:a16="http://schemas.microsoft.com/office/drawing/2014/main" id="{D26AD1DA-940E-4975-0732-DF5E8CCB3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4559609"/>
            <a:ext cx="1534103" cy="1643589"/>
          </a:xfrm>
          <a:prstGeom prst="rect">
            <a:avLst/>
          </a:prstGeom>
        </p:spPr>
      </p:pic>
      <p:pic>
        <p:nvPicPr>
          <p:cNvPr id="7" name="Picture 6">
            <a:extLst>
              <a:ext uri="{FF2B5EF4-FFF2-40B4-BE49-F238E27FC236}">
                <a16:creationId xmlns:a16="http://schemas.microsoft.com/office/drawing/2014/main" id="{02329CD1-FC63-CB28-CE8A-8576BC045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203" y="4950260"/>
            <a:ext cx="1783331" cy="1252938"/>
          </a:xfrm>
          <a:prstGeom prst="rect">
            <a:avLst/>
          </a:prstGeom>
        </p:spPr>
      </p:pic>
      <p:pic>
        <p:nvPicPr>
          <p:cNvPr id="8" name="Picture 7">
            <a:extLst>
              <a:ext uri="{FF2B5EF4-FFF2-40B4-BE49-F238E27FC236}">
                <a16:creationId xmlns:a16="http://schemas.microsoft.com/office/drawing/2014/main" id="{056E857C-33BF-2D53-5D57-BBDDA6C36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9442" y="4683379"/>
            <a:ext cx="1903608" cy="1519819"/>
          </a:xfrm>
          <a:prstGeom prst="rect">
            <a:avLst/>
          </a:prstGeom>
        </p:spPr>
      </p:pic>
    </p:spTree>
    <p:extLst>
      <p:ext uri="{BB962C8B-B14F-4D97-AF65-F5344CB8AC3E}">
        <p14:creationId xmlns:p14="http://schemas.microsoft.com/office/powerpoint/2010/main" val="16649745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1E11-33A6-A359-5CA9-FE072540BECD}"/>
              </a:ext>
            </a:extLst>
          </p:cNvPr>
          <p:cNvSpPr>
            <a:spLocks noGrp="1"/>
          </p:cNvSpPr>
          <p:nvPr>
            <p:ph type="ctrTitle"/>
          </p:nvPr>
        </p:nvSpPr>
        <p:spPr/>
        <p:txBody>
          <a:bodyPr/>
          <a:lstStyle/>
          <a:p>
            <a:r>
              <a:rPr lang="ar-SA" dirty="0" err="1"/>
              <a:t>د.معمرر</a:t>
            </a:r>
            <a:endParaRPr lang="en-US" dirty="0"/>
          </a:p>
        </p:txBody>
      </p:sp>
    </p:spTree>
    <p:extLst>
      <p:ext uri="{BB962C8B-B14F-4D97-AF65-F5344CB8AC3E}">
        <p14:creationId xmlns:p14="http://schemas.microsoft.com/office/powerpoint/2010/main" val="13766319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B2B06-6A49-4ED3-EF01-71C1B7A8878F}"/>
              </a:ext>
            </a:extLst>
          </p:cNvPr>
          <p:cNvSpPr>
            <a:spLocks noGrp="1"/>
          </p:cNvSpPr>
          <p:nvPr>
            <p:ph type="ctrTitle"/>
          </p:nvPr>
        </p:nvSpPr>
        <p:spPr>
          <a:xfrm>
            <a:off x="1524000" y="1122363"/>
            <a:ext cx="9144000" cy="2387600"/>
          </a:xfrm>
        </p:spPr>
        <p:txBody>
          <a:bodyPr anchor="b">
            <a:normAutofit/>
          </a:bodyPr>
          <a:lstStyle/>
          <a:p>
            <a:pPr marL="0" indent="0">
              <a:buNone/>
            </a:pPr>
            <a:r>
              <a:rPr lang="en-GB" dirty="0"/>
              <a:t>Amenorrhea</a:t>
            </a:r>
          </a:p>
        </p:txBody>
      </p:sp>
    </p:spTree>
    <p:extLst>
      <p:ext uri="{BB962C8B-B14F-4D97-AF65-F5344CB8AC3E}">
        <p14:creationId xmlns:p14="http://schemas.microsoft.com/office/powerpoint/2010/main" val="20580700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7165984" cy="4871938"/>
          </a:xfrm>
        </p:spPr>
        <p:txBody>
          <a:bodyPr>
            <a:normAutofit/>
          </a:bodyPr>
          <a:lstStyle/>
          <a:p>
            <a:pPr marL="0" indent="0">
              <a:buNone/>
            </a:pPr>
            <a:r>
              <a:rPr lang="en-US" dirty="0"/>
              <a:t>A 17 years old female that never had her period comes to the clinic, blood pressure normal, thyroid normal, height is 163, all other tests are normal.</a:t>
            </a:r>
          </a:p>
          <a:p>
            <a:r>
              <a:rPr lang="en-US" dirty="0"/>
              <a:t>What is your provisional diagnosis?</a:t>
            </a:r>
            <a:endParaRPr lang="en-US" sz="2400" dirty="0"/>
          </a:p>
          <a:p>
            <a:pPr lvl="1"/>
            <a:r>
              <a:rPr lang="en-US" dirty="0">
                <a:ea typeface="+mj-ea"/>
                <a:cs typeface="+mj-cs"/>
              </a:rPr>
              <a:t>Primary amenorrhea</a:t>
            </a:r>
            <a:endParaRPr lang="en-US" dirty="0"/>
          </a:p>
          <a:p>
            <a:r>
              <a:rPr lang="en-US" dirty="0"/>
              <a:t>What does her Tanner stage tell you?</a:t>
            </a:r>
          </a:p>
          <a:p>
            <a:pPr lvl="1"/>
            <a:r>
              <a:rPr lang="en-US" dirty="0"/>
              <a:t>an objective classification system that used to track the development of secondary sex characteristics( breast and sexual hair) , she have a Normal secondary characteristics development and external female genitalia</a:t>
            </a:r>
          </a:p>
          <a:p>
            <a:pPr lvl="1"/>
            <a:endParaRPr lang="en-US" dirty="0"/>
          </a:p>
          <a:p>
            <a:endParaRPr lang="en-US" dirty="0"/>
          </a:p>
        </p:txBody>
      </p:sp>
      <p:pic>
        <p:nvPicPr>
          <p:cNvPr id="4" name="Picture 4" descr="Normal sex dharacters">
            <a:extLst>
              <a:ext uri="{FF2B5EF4-FFF2-40B4-BE49-F238E27FC236}">
                <a16:creationId xmlns:a16="http://schemas.microsoft.com/office/drawing/2014/main" id="{02F4045F-CA2B-4869-2E7F-83B34E613D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2441" y="1465594"/>
            <a:ext cx="3211359" cy="32113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53765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dirty="0"/>
              <a:t>Mention 2 differential diagnosis</a:t>
            </a:r>
          </a:p>
          <a:p>
            <a:pPr lvl="1"/>
            <a:r>
              <a:rPr lang="en-US" dirty="0"/>
              <a:t>Genito-urinary malformation: imperforate hymen, transverse vaginal septum, vagina agenesis with or without a functioning uterus {Mayer-Rokitansky-</a:t>
            </a:r>
            <a:r>
              <a:rPr lang="en-US" dirty="0" err="1"/>
              <a:t>Kuster</a:t>
            </a:r>
            <a:r>
              <a:rPr lang="en-US" dirty="0"/>
              <a:t>-Hauser Syndrome (utero-vaginal agenesis)}</a:t>
            </a:r>
          </a:p>
          <a:p>
            <a:pPr lvl="1"/>
            <a:r>
              <a:rPr lang="en-US" dirty="0"/>
              <a:t>Constitutional delay </a:t>
            </a:r>
          </a:p>
          <a:p>
            <a:pPr lvl="1"/>
            <a:r>
              <a:rPr lang="en-US" dirty="0"/>
              <a:t>Androgen insensitivity Syndrome</a:t>
            </a:r>
          </a:p>
          <a:p>
            <a:r>
              <a:rPr lang="en-US" dirty="0"/>
              <a:t>Mention 2 investigations to do</a:t>
            </a:r>
          </a:p>
          <a:p>
            <a:pPr lvl="1"/>
            <a:r>
              <a:rPr lang="en-US" dirty="0"/>
              <a:t>US (to check female anatomy) - Physical Examination – karyotyping - testosterone level-wrist </a:t>
            </a:r>
            <a:r>
              <a:rPr lang="en-US" dirty="0" err="1"/>
              <a:t>xray</a:t>
            </a:r>
            <a:endParaRPr lang="en-US" dirty="0"/>
          </a:p>
          <a:p>
            <a:r>
              <a:rPr lang="en-US" dirty="0"/>
              <a:t>Regarding presence of pubic and axillary hair, what is your diagnosis and why?</a:t>
            </a:r>
          </a:p>
          <a:p>
            <a:pPr lvl="1"/>
            <a:r>
              <a:rPr lang="en-US" dirty="0"/>
              <a:t>Mayer-Rokitansky-</a:t>
            </a:r>
            <a:r>
              <a:rPr lang="en-US" dirty="0" err="1"/>
              <a:t>Kuster</a:t>
            </a:r>
            <a:r>
              <a:rPr lang="en-US" dirty="0"/>
              <a:t>-Hauser Syndrome (utero-vaginal agenesis).</a:t>
            </a:r>
          </a:p>
          <a:p>
            <a:pPr lvl="1"/>
            <a:r>
              <a:rPr lang="en-US" dirty="0"/>
              <a:t>No cyclical pain - all other tests are normal - her height is 163cm – pubarche present- have Normal secondary characteristics development and external female genitalia so HPO axis preserved </a:t>
            </a:r>
          </a:p>
        </p:txBody>
      </p:sp>
    </p:spTree>
    <p:extLst>
      <p:ext uri="{BB962C8B-B14F-4D97-AF65-F5344CB8AC3E}">
        <p14:creationId xmlns:p14="http://schemas.microsoft.com/office/powerpoint/2010/main" val="40081189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what is the patient excepted karyotype ( normal pelvis anatomy on US) ?</a:t>
            </a:r>
          </a:p>
          <a:p>
            <a:pPr lvl="1"/>
            <a:r>
              <a:rPr lang="en-US" altLang="ar-SA" dirty="0"/>
              <a:t>46-XX </a:t>
            </a:r>
          </a:p>
          <a:p>
            <a:pPr lvl="1"/>
            <a:r>
              <a:rPr lang="en-US" altLang="ar-SA" sz="2000" dirty="0"/>
              <a:t>((Normal female with imperforated hymen))</a:t>
            </a:r>
            <a:endParaRPr lang="en-US" altLang="ar-SA" dirty="0"/>
          </a:p>
        </p:txBody>
      </p:sp>
      <p:pic>
        <p:nvPicPr>
          <p:cNvPr id="4" name="عنصر نائب للمحتوى 3">
            <a:extLst>
              <a:ext uri="{FF2B5EF4-FFF2-40B4-BE49-F238E27FC236}">
                <a16:creationId xmlns:a16="http://schemas.microsoft.com/office/drawing/2014/main" id="{BDBD44C0-B385-B02D-1711-E2135AF02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820" y="2252003"/>
            <a:ext cx="3405978" cy="3405978"/>
          </a:xfrm>
          <a:prstGeom prst="rect">
            <a:avLst/>
          </a:prstGeom>
        </p:spPr>
      </p:pic>
    </p:spTree>
    <p:extLst>
      <p:ext uri="{BB962C8B-B14F-4D97-AF65-F5344CB8AC3E}">
        <p14:creationId xmlns:p14="http://schemas.microsoft.com/office/powerpoint/2010/main" val="14736976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B2B06-6A49-4ED3-EF01-71C1B7A8878F}"/>
              </a:ext>
            </a:extLst>
          </p:cNvPr>
          <p:cNvSpPr>
            <a:spLocks noGrp="1"/>
          </p:cNvSpPr>
          <p:nvPr>
            <p:ph type="ctrTitle"/>
          </p:nvPr>
        </p:nvSpPr>
        <p:spPr>
          <a:xfrm>
            <a:off x="1524000" y="1122363"/>
            <a:ext cx="9144000" cy="2387600"/>
          </a:xfrm>
        </p:spPr>
        <p:txBody>
          <a:bodyPr anchor="b">
            <a:normAutofit/>
          </a:bodyPr>
          <a:lstStyle/>
          <a:p>
            <a:pPr marL="0" indent="0">
              <a:buNone/>
            </a:pPr>
            <a:r>
              <a:rPr lang="en-GB"/>
              <a:t>Adenomyosis</a:t>
            </a:r>
          </a:p>
        </p:txBody>
      </p:sp>
    </p:spTree>
    <p:extLst>
      <p:ext uri="{BB962C8B-B14F-4D97-AF65-F5344CB8AC3E}">
        <p14:creationId xmlns:p14="http://schemas.microsoft.com/office/powerpoint/2010/main" val="3794532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7616484" cy="4871938"/>
          </a:xfrm>
        </p:spPr>
        <p:txBody>
          <a:bodyPr>
            <a:normAutofit/>
          </a:bodyPr>
          <a:lstStyle/>
          <a:p>
            <a:r>
              <a:rPr lang="en-US" dirty="0"/>
              <a:t>49 year old female, multiparous, heavy period, cyclic pain</a:t>
            </a:r>
            <a:br>
              <a:rPr lang="en-US" dirty="0"/>
            </a:br>
            <a:r>
              <a:rPr lang="en-US" dirty="0"/>
              <a:t>The patient underwent TAH with BSO</a:t>
            </a:r>
          </a:p>
          <a:p>
            <a:r>
              <a:rPr lang="en-US" dirty="0"/>
              <a:t>1.your dx</a:t>
            </a:r>
          </a:p>
          <a:p>
            <a:pPr lvl="1"/>
            <a:r>
              <a:rPr lang="en-GB" dirty="0"/>
              <a:t> Adenomyosis</a:t>
            </a:r>
          </a:p>
          <a:p>
            <a:r>
              <a:rPr lang="en-US" dirty="0"/>
              <a:t>Points from </a:t>
            </a:r>
            <a:r>
              <a:rPr lang="en-US" dirty="0" err="1"/>
              <a:t>hx</a:t>
            </a:r>
            <a:r>
              <a:rPr lang="en-US" dirty="0"/>
              <a:t> support your dx:</a:t>
            </a:r>
          </a:p>
          <a:p>
            <a:pPr lvl="1"/>
            <a:r>
              <a:rPr lang="en-GB" dirty="0"/>
              <a:t>Heavy </a:t>
            </a:r>
            <a:r>
              <a:rPr lang="en-GB" dirty="0" err="1"/>
              <a:t>menstural</a:t>
            </a:r>
            <a:r>
              <a:rPr lang="en-GB" dirty="0"/>
              <a:t> bleeding</a:t>
            </a:r>
            <a:r>
              <a:rPr lang="en-US" dirty="0"/>
              <a:t> (menorrhagia)</a:t>
            </a:r>
          </a:p>
          <a:p>
            <a:pPr lvl="1"/>
            <a:r>
              <a:rPr lang="en-GB" dirty="0"/>
              <a:t>Advanced maternal age </a:t>
            </a:r>
          </a:p>
          <a:p>
            <a:pPr lvl="1"/>
            <a:r>
              <a:rPr lang="en-GB" dirty="0"/>
              <a:t>Multiparous</a:t>
            </a:r>
            <a:r>
              <a:rPr lang="en-US" dirty="0"/>
              <a:t> </a:t>
            </a:r>
            <a:br>
              <a:rPr lang="en-US" dirty="0"/>
            </a:br>
            <a:endParaRPr lang="en-US" dirty="0"/>
          </a:p>
        </p:txBody>
      </p:sp>
      <p:pic>
        <p:nvPicPr>
          <p:cNvPr id="4" name="Picture 5">
            <a:extLst>
              <a:ext uri="{FF2B5EF4-FFF2-40B4-BE49-F238E27FC236}">
                <a16:creationId xmlns:a16="http://schemas.microsoft.com/office/drawing/2014/main" id="{F9B4A42D-53D0-D6AC-2AC7-16C283A4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098" y="3918557"/>
            <a:ext cx="2995702" cy="2306215"/>
          </a:xfrm>
          <a:prstGeom prst="rect">
            <a:avLst/>
          </a:prstGeom>
        </p:spPr>
      </p:pic>
      <p:pic>
        <p:nvPicPr>
          <p:cNvPr id="5" name="Picture 4">
            <a:extLst>
              <a:ext uri="{FF2B5EF4-FFF2-40B4-BE49-F238E27FC236}">
                <a16:creationId xmlns:a16="http://schemas.microsoft.com/office/drawing/2014/main" id="{77DD2B67-351E-67D5-D8EB-33D45970D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9722" y="1296917"/>
            <a:ext cx="2444078" cy="2444078"/>
          </a:xfrm>
          <a:prstGeom prst="rect">
            <a:avLst/>
          </a:prstGeom>
        </p:spPr>
      </p:pic>
    </p:spTree>
    <p:extLst>
      <p:ext uri="{BB962C8B-B14F-4D97-AF65-F5344CB8AC3E}">
        <p14:creationId xmlns:p14="http://schemas.microsoft.com/office/powerpoint/2010/main" val="3696615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7B01-0493-3216-EA6F-31F3A19C4177}"/>
              </a:ext>
            </a:extLst>
          </p:cNvPr>
          <p:cNvSpPr>
            <a:spLocks noGrp="1"/>
          </p:cNvSpPr>
          <p:nvPr>
            <p:ph type="title"/>
          </p:nvPr>
        </p:nvSpPr>
        <p:spPr/>
        <p:txBody>
          <a:bodyPr/>
          <a:lstStyle/>
          <a:p>
            <a:r>
              <a:rPr lang="ar-SA" dirty="0"/>
              <a:t>مهم </a:t>
            </a:r>
            <a:r>
              <a:rPr lang="en-US" dirty="0"/>
              <a:t> </a:t>
            </a:r>
          </a:p>
        </p:txBody>
      </p:sp>
      <p:sp>
        <p:nvSpPr>
          <p:cNvPr id="3" name="Content Placeholder 2">
            <a:extLst>
              <a:ext uri="{FF2B5EF4-FFF2-40B4-BE49-F238E27FC236}">
                <a16:creationId xmlns:a16="http://schemas.microsoft.com/office/drawing/2014/main" id="{2D4F75D8-E7C3-EC11-7D2C-E9D4064D67FB}"/>
              </a:ext>
            </a:extLst>
          </p:cNvPr>
          <p:cNvSpPr>
            <a:spLocks noGrp="1"/>
          </p:cNvSpPr>
          <p:nvPr>
            <p:ph idx="1"/>
          </p:nvPr>
        </p:nvSpPr>
        <p:spPr>
          <a:xfrm>
            <a:off x="838200" y="1258957"/>
            <a:ext cx="8088611" cy="5459895"/>
          </a:xfrm>
        </p:spPr>
        <p:txBody>
          <a:bodyPr>
            <a:normAutofit fontScale="55000" lnSpcReduction="20000"/>
          </a:bodyPr>
          <a:lstStyle/>
          <a:p>
            <a:r>
              <a:rPr lang="en-US" sz="4600" b="1" dirty="0">
                <a:highlight>
                  <a:srgbClr val="C0C0C0"/>
                </a:highlight>
              </a:rPr>
              <a:t>How we assess pelvic cavity clinically :</a:t>
            </a:r>
          </a:p>
          <a:p>
            <a:endParaRPr lang="en-US" sz="4600" b="1" dirty="0">
              <a:highlight>
                <a:srgbClr val="000000"/>
              </a:highlight>
            </a:endParaRPr>
          </a:p>
          <a:p>
            <a:pPr marL="0" indent="0">
              <a:buNone/>
            </a:pPr>
            <a:r>
              <a:rPr lang="en-US" dirty="0"/>
              <a:t> </a:t>
            </a:r>
            <a:r>
              <a:rPr lang="en-US" sz="3400" b="1" dirty="0">
                <a:solidFill>
                  <a:srgbClr val="FF0000"/>
                </a:solidFill>
              </a:rPr>
              <a:t>#Pelvic inlet </a:t>
            </a:r>
            <a:r>
              <a:rPr lang="en-US" sz="3400" dirty="0">
                <a:solidFill>
                  <a:srgbClr val="FF0000"/>
                </a:solidFill>
              </a:rPr>
              <a:t>:</a:t>
            </a:r>
          </a:p>
          <a:p>
            <a:pPr marL="0" indent="0">
              <a:buNone/>
            </a:pPr>
            <a:r>
              <a:rPr lang="en-US" b="1" dirty="0">
                <a:solidFill>
                  <a:srgbClr val="002060"/>
                </a:solidFill>
                <a:highlight>
                  <a:srgbClr val="FFFF00"/>
                </a:highlight>
              </a:rPr>
              <a:t>1-By sacral promontory reaching </a:t>
            </a:r>
            <a:r>
              <a:rPr lang="en-US" dirty="0"/>
              <a:t>:diagonal conjugate diameter(13cm)</a:t>
            </a:r>
          </a:p>
          <a:p>
            <a:pPr marL="0" indent="0">
              <a:buNone/>
            </a:pPr>
            <a:endParaRPr lang="en-US" dirty="0"/>
          </a:p>
          <a:p>
            <a:pPr marL="0" indent="0">
              <a:buNone/>
            </a:pPr>
            <a:r>
              <a:rPr lang="en-US" dirty="0"/>
              <a:t> (you can examine it by digital vaginal examination towards promontory of sacrum)</a:t>
            </a:r>
          </a:p>
          <a:p>
            <a:pPr marL="0" indent="0">
              <a:buNone/>
            </a:pPr>
            <a:r>
              <a:rPr lang="en-US" dirty="0"/>
              <a:t> </a:t>
            </a:r>
            <a:r>
              <a:rPr lang="en-US" dirty="0">
                <a:highlight>
                  <a:srgbClr val="00FF00"/>
                </a:highlight>
              </a:rPr>
              <a:t>if we reach the sacrum =too small pelvis</a:t>
            </a:r>
          </a:p>
          <a:p>
            <a:pPr marL="0" indent="0">
              <a:buNone/>
            </a:pPr>
            <a:r>
              <a:rPr lang="en-US" dirty="0">
                <a:highlight>
                  <a:srgbClr val="00FF00"/>
                </a:highlight>
              </a:rPr>
              <a:t> if not reach = adequate pelvis</a:t>
            </a:r>
          </a:p>
          <a:p>
            <a:pPr marL="0" indent="0">
              <a:buNone/>
            </a:pPr>
            <a:r>
              <a:rPr lang="en-US" sz="2800" b="1" dirty="0">
                <a:solidFill>
                  <a:srgbClr val="FF0000"/>
                </a:solidFill>
              </a:rPr>
              <a:t>#midpelvis </a:t>
            </a:r>
            <a:endParaRPr lang="ar-SA" sz="2800" b="1" dirty="0">
              <a:solidFill>
                <a:srgbClr val="FF0000"/>
              </a:solidFill>
            </a:endParaRPr>
          </a:p>
          <a:p>
            <a:pPr marL="0" indent="0">
              <a:buNone/>
            </a:pPr>
            <a:r>
              <a:rPr lang="en-US" b="1" dirty="0">
                <a:solidFill>
                  <a:srgbClr val="002060"/>
                </a:solidFill>
                <a:highlight>
                  <a:srgbClr val="FFFF00"/>
                </a:highlight>
              </a:rPr>
              <a:t>1-Inter spinous diameter(10.5)</a:t>
            </a:r>
            <a:endParaRPr lang="ar-SA" b="1" dirty="0">
              <a:solidFill>
                <a:srgbClr val="002060"/>
              </a:solidFill>
              <a:highlight>
                <a:srgbClr val="FFFF00"/>
              </a:highlight>
            </a:endParaRPr>
          </a:p>
          <a:p>
            <a:pPr marL="0" indent="0" algn="r" rtl="1">
              <a:buNone/>
            </a:pPr>
            <a:r>
              <a:rPr lang="ar-SA" b="1" dirty="0" err="1">
                <a:solidFill>
                  <a:srgbClr val="002060"/>
                </a:solidFill>
                <a:highlight>
                  <a:srgbClr val="FFFF00"/>
                </a:highlight>
              </a:rPr>
              <a:t>لانه</a:t>
            </a:r>
            <a:r>
              <a:rPr lang="ar-SA" b="1" dirty="0">
                <a:solidFill>
                  <a:srgbClr val="002060"/>
                </a:solidFill>
                <a:highlight>
                  <a:srgbClr val="FFFF00"/>
                </a:highlight>
              </a:rPr>
              <a:t> اصغر</a:t>
            </a:r>
            <a:r>
              <a:rPr lang="en-US" b="1" dirty="0">
                <a:solidFill>
                  <a:srgbClr val="002060"/>
                </a:solidFill>
                <a:highlight>
                  <a:srgbClr val="FFFF00"/>
                </a:highlight>
              </a:rPr>
              <a:t> diameter </a:t>
            </a:r>
            <a:r>
              <a:rPr lang="ar-SA" b="1" dirty="0">
                <a:solidFill>
                  <a:srgbClr val="002060"/>
                </a:solidFill>
                <a:highlight>
                  <a:srgbClr val="FFFF00"/>
                </a:highlight>
              </a:rPr>
              <a:t>رح يمر منه الطفل –</a:t>
            </a:r>
            <a:r>
              <a:rPr lang="en-US" b="1" dirty="0" err="1">
                <a:solidFill>
                  <a:srgbClr val="002060"/>
                </a:solidFill>
                <a:highlight>
                  <a:srgbClr val="FFFF00"/>
                </a:highlight>
              </a:rPr>
              <a:t>biparital</a:t>
            </a:r>
            <a:r>
              <a:rPr lang="en-US" b="1" dirty="0">
                <a:solidFill>
                  <a:srgbClr val="002060"/>
                </a:solidFill>
                <a:highlight>
                  <a:srgbClr val="FFFF00"/>
                </a:highlight>
              </a:rPr>
              <a:t> diameter 9.5</a:t>
            </a:r>
            <a:r>
              <a:rPr lang="ar-SA" b="1" dirty="0">
                <a:solidFill>
                  <a:srgbClr val="002060"/>
                </a:solidFill>
                <a:highlight>
                  <a:srgbClr val="FFFF00"/>
                </a:highlight>
              </a:rPr>
              <a:t> لو كان ال</a:t>
            </a:r>
            <a:r>
              <a:rPr lang="en-US" b="1" dirty="0">
                <a:solidFill>
                  <a:srgbClr val="002060"/>
                </a:solidFill>
                <a:highlight>
                  <a:srgbClr val="FFFF00"/>
                </a:highlight>
              </a:rPr>
              <a:t>interspinous diameter </a:t>
            </a:r>
            <a:r>
              <a:rPr lang="ar-SA" b="1" dirty="0">
                <a:solidFill>
                  <a:srgbClr val="002060"/>
                </a:solidFill>
                <a:highlight>
                  <a:srgbClr val="FFFF00"/>
                </a:highlight>
              </a:rPr>
              <a:t>اصغر من 10 صعب الطفل يمر</a:t>
            </a:r>
            <a:endParaRPr lang="en-US" b="1" dirty="0">
              <a:solidFill>
                <a:srgbClr val="002060"/>
              </a:solidFill>
              <a:highlight>
                <a:srgbClr val="FFFF00"/>
              </a:highlight>
            </a:endParaRPr>
          </a:p>
          <a:p>
            <a:pPr marL="0" indent="0">
              <a:buNone/>
            </a:pPr>
            <a:endParaRPr lang="ar-SA" sz="3600" b="1" dirty="0">
              <a:solidFill>
                <a:srgbClr val="002060"/>
              </a:solidFill>
              <a:highlight>
                <a:srgbClr val="FFFF00"/>
              </a:highlight>
            </a:endParaRPr>
          </a:p>
          <a:p>
            <a:pPr marL="0" indent="0">
              <a:buNone/>
            </a:pPr>
            <a:endParaRPr lang="ar-SA" sz="3600" b="1" dirty="0">
              <a:solidFill>
                <a:srgbClr val="002060"/>
              </a:solidFill>
              <a:highlight>
                <a:srgbClr val="FFFF00"/>
              </a:highlight>
            </a:endParaRPr>
          </a:p>
          <a:p>
            <a:pPr marL="0" indent="0">
              <a:buNone/>
            </a:pPr>
            <a:endParaRPr lang="en-US" sz="3600" b="1" dirty="0">
              <a:solidFill>
                <a:srgbClr val="002060"/>
              </a:solidFill>
              <a:highlight>
                <a:srgbClr val="FFFF00"/>
              </a:highlight>
            </a:endParaRPr>
          </a:p>
          <a:p>
            <a:pPr marL="0" indent="0">
              <a:buNone/>
            </a:pPr>
            <a:r>
              <a:rPr lang="en-US" sz="3200" b="1" dirty="0">
                <a:solidFill>
                  <a:srgbClr val="002060"/>
                </a:solidFill>
                <a:highlight>
                  <a:srgbClr val="FFFF00"/>
                </a:highlight>
              </a:rPr>
              <a:t>2-Sacral curvature </a:t>
            </a:r>
            <a:r>
              <a:rPr lang="en-US" dirty="0">
                <a:solidFill>
                  <a:srgbClr val="002060"/>
                </a:solidFill>
              </a:rPr>
              <a:t>(angle of inclination)</a:t>
            </a:r>
            <a:r>
              <a:rPr lang="ar-SA" dirty="0">
                <a:solidFill>
                  <a:srgbClr val="002060"/>
                </a:solidFill>
              </a:rPr>
              <a:t>الزاوية اسفل الظهر والتي كل ما زادت الزاوية زاد صعوبة الولادة طبيعي </a:t>
            </a:r>
          </a:p>
          <a:p>
            <a:pPr marL="0" indent="0">
              <a:buNone/>
            </a:pPr>
            <a:r>
              <a:rPr lang="en-US" dirty="0">
                <a:solidFill>
                  <a:srgbClr val="002060"/>
                </a:solidFill>
              </a:rPr>
              <a:t> usually =55-60</a:t>
            </a:r>
            <a:endParaRPr lang="ar-SA" dirty="0">
              <a:solidFill>
                <a:srgbClr val="002060"/>
              </a:solidFill>
            </a:endParaRPr>
          </a:p>
          <a:p>
            <a:pPr marL="0" indent="0">
              <a:buNone/>
            </a:pPr>
            <a:endParaRPr lang="en-US" sz="3400" b="1" dirty="0">
              <a:solidFill>
                <a:srgbClr val="FF0000"/>
              </a:solidFill>
            </a:endParaRPr>
          </a:p>
        </p:txBody>
      </p:sp>
      <p:pic>
        <p:nvPicPr>
          <p:cNvPr id="8" name="Picture 7">
            <a:extLst>
              <a:ext uri="{FF2B5EF4-FFF2-40B4-BE49-F238E27FC236}">
                <a16:creationId xmlns:a16="http://schemas.microsoft.com/office/drawing/2014/main" id="{CCD8C540-D5D5-AE81-7D53-C56C2AD693D1}"/>
              </a:ext>
            </a:extLst>
          </p:cNvPr>
          <p:cNvPicPr>
            <a:picLocks noChangeAspect="1"/>
          </p:cNvPicPr>
          <p:nvPr/>
        </p:nvPicPr>
        <p:blipFill>
          <a:blip r:embed="rId2"/>
          <a:stretch>
            <a:fillRect/>
          </a:stretch>
        </p:blipFill>
        <p:spPr>
          <a:xfrm>
            <a:off x="10463327" y="5035826"/>
            <a:ext cx="1780946" cy="1822174"/>
          </a:xfrm>
          <a:prstGeom prst="rect">
            <a:avLst/>
          </a:prstGeom>
        </p:spPr>
      </p:pic>
      <p:pic>
        <p:nvPicPr>
          <p:cNvPr id="10" name="Picture 9">
            <a:extLst>
              <a:ext uri="{FF2B5EF4-FFF2-40B4-BE49-F238E27FC236}">
                <a16:creationId xmlns:a16="http://schemas.microsoft.com/office/drawing/2014/main" id="{AA3E2303-2EEF-C530-5E59-C92ACFE9AFE4}"/>
              </a:ext>
            </a:extLst>
          </p:cNvPr>
          <p:cNvPicPr>
            <a:picLocks noChangeAspect="1"/>
          </p:cNvPicPr>
          <p:nvPr/>
        </p:nvPicPr>
        <p:blipFill>
          <a:blip r:embed="rId3"/>
          <a:stretch>
            <a:fillRect/>
          </a:stretch>
        </p:blipFill>
        <p:spPr>
          <a:xfrm>
            <a:off x="8926811" y="5186559"/>
            <a:ext cx="1802206" cy="1671441"/>
          </a:xfrm>
          <a:prstGeom prst="rect">
            <a:avLst/>
          </a:prstGeom>
        </p:spPr>
      </p:pic>
      <p:pic>
        <p:nvPicPr>
          <p:cNvPr id="12" name="Picture 11">
            <a:extLst>
              <a:ext uri="{FF2B5EF4-FFF2-40B4-BE49-F238E27FC236}">
                <a16:creationId xmlns:a16="http://schemas.microsoft.com/office/drawing/2014/main" id="{7E1403BE-C570-BEB7-F08E-2E3984AA50C6}"/>
              </a:ext>
            </a:extLst>
          </p:cNvPr>
          <p:cNvPicPr>
            <a:picLocks noChangeAspect="1"/>
          </p:cNvPicPr>
          <p:nvPr/>
        </p:nvPicPr>
        <p:blipFill>
          <a:blip r:embed="rId4"/>
          <a:stretch>
            <a:fillRect/>
          </a:stretch>
        </p:blipFill>
        <p:spPr>
          <a:xfrm>
            <a:off x="8926811" y="1127464"/>
            <a:ext cx="2319131" cy="2171960"/>
          </a:xfrm>
          <a:prstGeom prst="rect">
            <a:avLst/>
          </a:prstGeom>
        </p:spPr>
      </p:pic>
      <p:pic>
        <p:nvPicPr>
          <p:cNvPr id="14" name="Picture 13">
            <a:extLst>
              <a:ext uri="{FF2B5EF4-FFF2-40B4-BE49-F238E27FC236}">
                <a16:creationId xmlns:a16="http://schemas.microsoft.com/office/drawing/2014/main" id="{F1B8644E-484E-0D05-270E-122D6CDFDEBE}"/>
              </a:ext>
            </a:extLst>
          </p:cNvPr>
          <p:cNvPicPr>
            <a:picLocks noChangeAspect="1"/>
          </p:cNvPicPr>
          <p:nvPr/>
        </p:nvPicPr>
        <p:blipFill>
          <a:blip r:embed="rId5"/>
          <a:stretch>
            <a:fillRect/>
          </a:stretch>
        </p:blipFill>
        <p:spPr>
          <a:xfrm>
            <a:off x="9271872" y="3299424"/>
            <a:ext cx="2602076" cy="1736401"/>
          </a:xfrm>
          <a:prstGeom prst="rect">
            <a:avLst/>
          </a:prstGeom>
        </p:spPr>
      </p:pic>
    </p:spTree>
    <p:extLst>
      <p:ext uri="{BB962C8B-B14F-4D97-AF65-F5344CB8AC3E}">
        <p14:creationId xmlns:p14="http://schemas.microsoft.com/office/powerpoint/2010/main" val="39611783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Mention 3 complications may happen during this surgery?</a:t>
            </a:r>
          </a:p>
          <a:p>
            <a:pPr lvl="1"/>
            <a:r>
              <a:rPr lang="en-GB" dirty="0"/>
              <a:t>general anaesthetic complications.
bleeding.
ureter damage.
bladder or bowel damage.</a:t>
            </a:r>
            <a:r>
              <a:rPr lang="en-US" dirty="0"/>
              <a:t> </a:t>
            </a:r>
          </a:p>
          <a:p>
            <a:r>
              <a:rPr lang="en-US" dirty="0"/>
              <a:t>Risk sites for ureter injury in this surgery?</a:t>
            </a:r>
          </a:p>
          <a:p>
            <a:pPr lvl="1"/>
            <a:r>
              <a:rPr lang="en-US" dirty="0"/>
              <a:t>During clamping of the ligament as it passes below the ovarian vessels in the lateral pelvic wall.</a:t>
            </a:r>
          </a:p>
          <a:p>
            <a:pPr lvl="1"/>
            <a:r>
              <a:rPr lang="en-US" dirty="0"/>
              <a:t>During clamping of the uterine arteries as it passes below the uterine artery 1 cm lateral to the cervix.</a:t>
            </a:r>
          </a:p>
          <a:p>
            <a:pPr lvl="1"/>
            <a:r>
              <a:rPr lang="en-US" dirty="0"/>
              <a:t>During clamping the vaginal angles, and the parametrium 1.0 cm lateral to vaginal vault.</a:t>
            </a:r>
          </a:p>
        </p:txBody>
      </p:sp>
    </p:spTree>
    <p:extLst>
      <p:ext uri="{BB962C8B-B14F-4D97-AF65-F5344CB8AC3E}">
        <p14:creationId xmlns:p14="http://schemas.microsoft.com/office/powerpoint/2010/main" val="4830572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dirty="0"/>
              <a:t>What’s the diagnosis? </a:t>
            </a:r>
          </a:p>
          <a:p>
            <a:pPr lvl="1"/>
            <a:r>
              <a:rPr lang="en-US" dirty="0"/>
              <a:t>adenomyosis</a:t>
            </a:r>
          </a:p>
          <a:p>
            <a:r>
              <a:rPr lang="en-US" dirty="0"/>
              <a:t>Another name for this variant? </a:t>
            </a:r>
          </a:p>
          <a:p>
            <a:pPr lvl="1"/>
            <a:r>
              <a:rPr lang="en-US" dirty="0"/>
              <a:t>focal adenomyosis (also known as adenomyoma) </a:t>
            </a:r>
          </a:p>
          <a:p>
            <a:r>
              <a:rPr lang="en-US" dirty="0"/>
              <a:t>Definitive treatment? </a:t>
            </a:r>
          </a:p>
          <a:p>
            <a:pPr lvl="1"/>
            <a:r>
              <a:rPr lang="en-US" dirty="0"/>
              <a:t>Hysterectomy is the only definitive means of diagnosing and treating adenomyosis </a:t>
            </a:r>
          </a:p>
          <a:p>
            <a:r>
              <a:rPr lang="en-US" dirty="0"/>
              <a:t>Possible drug? </a:t>
            </a:r>
          </a:p>
          <a:p>
            <a:pPr lvl="1"/>
            <a:r>
              <a:rPr lang="en-US" dirty="0"/>
              <a:t>GnRH agonist </a:t>
            </a:r>
          </a:p>
          <a:p>
            <a:r>
              <a:rPr lang="en-US" dirty="0"/>
              <a:t>Differential diagnosis? </a:t>
            </a:r>
          </a:p>
          <a:p>
            <a:pPr lvl="1"/>
            <a:r>
              <a:rPr lang="en-US" dirty="0"/>
              <a:t>Fibroid</a:t>
            </a:r>
          </a:p>
          <a:p>
            <a:r>
              <a:rPr lang="en-US" dirty="0"/>
              <a:t>How to differentiate it from fibroid? </a:t>
            </a:r>
          </a:p>
          <a:p>
            <a:pPr lvl="1"/>
            <a:r>
              <a:rPr lang="en-US" dirty="0"/>
              <a:t>The pelvic examination of a patient with adenomyosis may reveal consistency of the uterus is typically softer and boggier than the </a:t>
            </a:r>
            <a:r>
              <a:rPr lang="en-US" b="1" dirty="0"/>
              <a:t>firmer</a:t>
            </a:r>
            <a:r>
              <a:rPr lang="en-US" dirty="0"/>
              <a:t>, </a:t>
            </a:r>
            <a:r>
              <a:rPr lang="en-US" b="1" dirty="0"/>
              <a:t>rubbery</a:t>
            </a:r>
            <a:r>
              <a:rPr lang="en-US" dirty="0"/>
              <a:t> uterus containing fibroids. </a:t>
            </a:r>
          </a:p>
          <a:p>
            <a:endParaRPr lang="en-US" dirty="0"/>
          </a:p>
        </p:txBody>
      </p:sp>
      <p:pic>
        <p:nvPicPr>
          <p:cNvPr id="4" name="Picture 2" descr="Adenomyosis | Radiology Key">
            <a:extLst>
              <a:ext uri="{FF2B5EF4-FFF2-40B4-BE49-F238E27FC236}">
                <a16:creationId xmlns:a16="http://schemas.microsoft.com/office/drawing/2014/main" id="{173B27C7-E20A-9E46-7D8B-FFCAC9CE0D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795"/>
          <a:stretch/>
        </p:blipFill>
        <p:spPr bwMode="auto">
          <a:xfrm>
            <a:off x="7968921" y="1217167"/>
            <a:ext cx="3384467" cy="179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80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3FF232-A28D-D335-F740-3EC50C2B6063}"/>
              </a:ext>
            </a:extLst>
          </p:cNvPr>
          <p:cNvSpPr>
            <a:spLocks noGrp="1"/>
          </p:cNvSpPr>
          <p:nvPr>
            <p:ph type="ctrTitle"/>
          </p:nvPr>
        </p:nvSpPr>
        <p:spPr>
          <a:xfrm>
            <a:off x="1524000" y="1122363"/>
            <a:ext cx="9144000" cy="2387600"/>
          </a:xfrm>
        </p:spPr>
        <p:txBody>
          <a:bodyPr anchor="b">
            <a:normAutofit/>
          </a:bodyPr>
          <a:lstStyle/>
          <a:p>
            <a:pPr marL="0" indent="0">
              <a:buNone/>
            </a:pPr>
            <a:r>
              <a:rPr lang="en-US"/>
              <a:t>endometriosis</a:t>
            </a:r>
            <a:endParaRPr lang="en-GB"/>
          </a:p>
        </p:txBody>
      </p:sp>
    </p:spTree>
    <p:extLst>
      <p:ext uri="{BB962C8B-B14F-4D97-AF65-F5344CB8AC3E}">
        <p14:creationId xmlns:p14="http://schemas.microsoft.com/office/powerpoint/2010/main" val="238960273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6378527" cy="4871938"/>
          </a:xfrm>
        </p:spPr>
        <p:txBody>
          <a:bodyPr>
            <a:normAutofit/>
          </a:bodyPr>
          <a:lstStyle/>
          <a:p>
            <a:r>
              <a:rPr lang="en-US" dirty="0"/>
              <a:t>What's the Stage ?</a:t>
            </a:r>
          </a:p>
          <a:p>
            <a:pPr lvl="1"/>
            <a:r>
              <a:rPr lang="en-AU" dirty="0">
                <a:latin typeface="Amasis MT Pro" panose="02040504050005020304" pitchFamily="18" charset="0"/>
              </a:rPr>
              <a:t>Stage IV (Severe): (Superficial and deep lesions in cul-de-sac + extensive adhesions +large endometriomas on the ovary)</a:t>
            </a:r>
            <a:endParaRPr lang="en-US" dirty="0"/>
          </a:p>
          <a:p>
            <a:r>
              <a:rPr lang="en-US" dirty="0"/>
              <a:t>Why is it important to stage endometriosis ?</a:t>
            </a:r>
          </a:p>
          <a:p>
            <a:pPr lvl="1"/>
            <a:r>
              <a:rPr lang="en-US" dirty="0"/>
              <a:t>Severity of endometriosis - predict the likelihood of future fertility (chance of pregnancy without in vitro fertilization (IVF)) (but No clear relationship exists between the stage of the disease and a woman’s symptoms </a:t>
            </a:r>
          </a:p>
        </p:txBody>
      </p:sp>
      <p:pic>
        <p:nvPicPr>
          <p:cNvPr id="4" name="Picture 3">
            <a:extLst>
              <a:ext uri="{FF2B5EF4-FFF2-40B4-BE49-F238E27FC236}">
                <a16:creationId xmlns:a16="http://schemas.microsoft.com/office/drawing/2014/main" id="{4FCBA3E0-0E14-BB0B-E01E-4F7687026BE2}"/>
              </a:ext>
            </a:extLst>
          </p:cNvPr>
          <p:cNvPicPr>
            <a:picLocks noChangeAspect="1"/>
          </p:cNvPicPr>
          <p:nvPr/>
        </p:nvPicPr>
        <p:blipFill>
          <a:blip r:embed="rId2"/>
          <a:stretch>
            <a:fillRect/>
          </a:stretch>
        </p:blipFill>
        <p:spPr>
          <a:xfrm>
            <a:off x="7225793" y="1305026"/>
            <a:ext cx="4128007" cy="3151152"/>
          </a:xfrm>
          <a:prstGeom prst="rect">
            <a:avLst/>
          </a:prstGeom>
        </p:spPr>
      </p:pic>
    </p:spTree>
    <p:extLst>
      <p:ext uri="{BB962C8B-B14F-4D97-AF65-F5344CB8AC3E}">
        <p14:creationId xmlns:p14="http://schemas.microsoft.com/office/powerpoint/2010/main" val="14757161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What are the laparoscopic findings in this condition ?</a:t>
            </a:r>
          </a:p>
          <a:p>
            <a:pPr lvl="1"/>
            <a:r>
              <a:rPr lang="en-US" dirty="0"/>
              <a:t>Adhesions – endometriosis lesions{red(new) – brown (powder) – white (old)} – chocolate cyst (endometrioma) </a:t>
            </a:r>
          </a:p>
          <a:p>
            <a:r>
              <a:rPr lang="en-US" dirty="0"/>
              <a:t>What’re the </a:t>
            </a:r>
            <a:r>
              <a:rPr lang="en-US" dirty="0" err="1"/>
              <a:t>tx</a:t>
            </a:r>
            <a:r>
              <a:rPr lang="en-US" dirty="0"/>
              <a:t> options ?</a:t>
            </a:r>
          </a:p>
          <a:p>
            <a:pPr lvl="1"/>
            <a:r>
              <a:rPr lang="en-US" dirty="0"/>
              <a:t>Medical:</a:t>
            </a:r>
          </a:p>
          <a:p>
            <a:pPr lvl="2"/>
            <a:r>
              <a:rPr lang="en-US" dirty="0"/>
              <a:t>Pain relief :NSAIDs - Opioids.</a:t>
            </a:r>
          </a:p>
          <a:p>
            <a:pPr lvl="2"/>
            <a:r>
              <a:rPr lang="en-US" dirty="0"/>
              <a:t>Hormonal Treatment: Danazol, </a:t>
            </a:r>
            <a:r>
              <a:rPr lang="en-US" dirty="0" err="1"/>
              <a:t>Gestrinone</a:t>
            </a:r>
            <a:r>
              <a:rPr lang="en-US" dirty="0"/>
              <a:t>, Combined OCPs, Progestins, GnRH-agonists +/- Add-back therapy , GnRH-antagonists</a:t>
            </a:r>
          </a:p>
          <a:p>
            <a:pPr lvl="1"/>
            <a:r>
              <a:rPr lang="en-US" dirty="0"/>
              <a:t>Surgical: Laparoscopy -Laparotomy </a:t>
            </a:r>
          </a:p>
          <a:p>
            <a:pPr lvl="1"/>
            <a:r>
              <a:rPr lang="en-US" dirty="0"/>
              <a:t>Combination of both</a:t>
            </a:r>
          </a:p>
          <a:p>
            <a:r>
              <a:rPr lang="en-US" dirty="0"/>
              <a:t>What is the feared outcome following </a:t>
            </a:r>
            <a:r>
              <a:rPr lang="en-US" dirty="0" err="1"/>
              <a:t>tx</a:t>
            </a:r>
            <a:r>
              <a:rPr lang="en-US" dirty="0"/>
              <a:t> of these patient ?</a:t>
            </a:r>
          </a:p>
          <a:p>
            <a:pPr lvl="1"/>
            <a:r>
              <a:rPr lang="en-US" dirty="0"/>
              <a:t>Recurrence??</a:t>
            </a:r>
          </a:p>
        </p:txBody>
      </p:sp>
    </p:spTree>
    <p:extLst>
      <p:ext uri="{BB962C8B-B14F-4D97-AF65-F5344CB8AC3E}">
        <p14:creationId xmlns:p14="http://schemas.microsoft.com/office/powerpoint/2010/main" val="13953932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6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6589543" cy="4871938"/>
          </a:xfrm>
        </p:spPr>
        <p:txBody>
          <a:bodyPr>
            <a:normAutofit lnSpcReduction="10000"/>
          </a:bodyPr>
          <a:lstStyle/>
          <a:p>
            <a:r>
              <a:rPr lang="en-US" dirty="0"/>
              <a:t>nulligravid patient complain of !!!</a:t>
            </a:r>
          </a:p>
          <a:p>
            <a:r>
              <a:rPr lang="en-US" dirty="0"/>
              <a:t>what’s your diagnosis?</a:t>
            </a:r>
          </a:p>
          <a:p>
            <a:pPr lvl="1"/>
            <a:r>
              <a:rPr lang="en-US" dirty="0"/>
              <a:t>Endometriosis </a:t>
            </a:r>
          </a:p>
          <a:p>
            <a:r>
              <a:rPr lang="en-US" dirty="0"/>
              <a:t>Gynecological symptoms to support your diagnosis?</a:t>
            </a:r>
          </a:p>
          <a:p>
            <a:pPr lvl="1"/>
            <a:r>
              <a:rPr lang="en-US" dirty="0"/>
              <a:t>deep dyspareunia</a:t>
            </a:r>
          </a:p>
          <a:p>
            <a:pPr lvl="1"/>
            <a:r>
              <a:rPr lang="en-US" dirty="0"/>
              <a:t>menorrhagia (irregular, heavy menstrual periods)</a:t>
            </a:r>
          </a:p>
          <a:p>
            <a:pPr lvl="1"/>
            <a:r>
              <a:rPr lang="en-US" dirty="0"/>
              <a:t>lower abdominal, pelvic and low back pain</a:t>
            </a:r>
          </a:p>
          <a:p>
            <a:pPr lvl="1"/>
            <a:r>
              <a:rPr lang="en-US" dirty="0"/>
              <a:t>infertility</a:t>
            </a:r>
          </a:p>
          <a:p>
            <a:pPr lvl="1"/>
            <a:r>
              <a:rPr lang="en-US" dirty="0"/>
              <a:t>premenstrual spotting</a:t>
            </a:r>
          </a:p>
          <a:p>
            <a:pPr lvl="1"/>
            <a:r>
              <a:rPr lang="en-US" dirty="0"/>
              <a:t>2ry dysmenorrhea</a:t>
            </a:r>
          </a:p>
          <a:p>
            <a:endParaRPr lang="en-US" dirty="0"/>
          </a:p>
        </p:txBody>
      </p:sp>
      <p:pic>
        <p:nvPicPr>
          <p:cNvPr id="4" name="Google Shape;99;p3" descr="A picture containing text&#10;&#10;Description automatically generated">
            <a:extLst>
              <a:ext uri="{FF2B5EF4-FFF2-40B4-BE49-F238E27FC236}">
                <a16:creationId xmlns:a16="http://schemas.microsoft.com/office/drawing/2014/main" id="{FBE10C35-9946-7D28-E4FF-C0CA2CE64D8D}"/>
              </a:ext>
            </a:extLst>
          </p:cNvPr>
          <p:cNvPicPr preferRelativeResize="0"/>
          <p:nvPr/>
        </p:nvPicPr>
        <p:blipFill rotWithShape="1">
          <a:blip r:embed="rId2"/>
          <a:srcRect/>
          <a:stretch>
            <a:fillRect/>
          </a:stretch>
        </p:blipFill>
        <p:spPr>
          <a:xfrm>
            <a:off x="7427742" y="1331053"/>
            <a:ext cx="3894855" cy="2409942"/>
          </a:xfrm>
          <a:prstGeom prst="rect">
            <a:avLst/>
          </a:prstGeom>
          <a:noFill/>
          <a:ln>
            <a:noFill/>
          </a:ln>
        </p:spPr>
      </p:pic>
      <p:sp>
        <p:nvSpPr>
          <p:cNvPr id="5" name="TextBox 4">
            <a:extLst>
              <a:ext uri="{FF2B5EF4-FFF2-40B4-BE49-F238E27FC236}">
                <a16:creationId xmlns:a16="http://schemas.microsoft.com/office/drawing/2014/main" id="{9DB174CA-7967-CB4E-5526-850FDED89F1B}"/>
              </a:ext>
            </a:extLst>
          </p:cNvPr>
          <p:cNvSpPr txBox="1"/>
          <p:nvPr/>
        </p:nvSpPr>
        <p:spPr>
          <a:xfrm>
            <a:off x="11095225" y="-13958"/>
            <a:ext cx="1096775"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ar-JO" dirty="0">
                <a:solidFill>
                  <a:srgbClr val="FF0000"/>
                </a:solidFill>
              </a:rPr>
              <a:t>سؤال سادسة</a:t>
            </a:r>
            <a:endParaRPr lang="en-US" dirty="0">
              <a:solidFill>
                <a:srgbClr val="FF0000"/>
              </a:solidFill>
            </a:endParaRPr>
          </a:p>
        </p:txBody>
      </p:sp>
    </p:spTree>
    <p:extLst>
      <p:ext uri="{BB962C8B-B14F-4D97-AF65-F5344CB8AC3E}">
        <p14:creationId xmlns:p14="http://schemas.microsoft.com/office/powerpoint/2010/main" val="33212423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6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what finding expected on physical exam?</a:t>
            </a:r>
          </a:p>
          <a:p>
            <a:pPr lvl="1"/>
            <a:r>
              <a:rPr lang="en-US" dirty="0"/>
              <a:t>pelvic tenderness.</a:t>
            </a:r>
          </a:p>
          <a:p>
            <a:pPr lvl="1"/>
            <a:r>
              <a:rPr lang="en-US" dirty="0"/>
              <a:t>fixed retroverted uterus.</a:t>
            </a:r>
          </a:p>
          <a:p>
            <a:pPr lvl="1"/>
            <a:r>
              <a:rPr lang="en-US" dirty="0"/>
              <a:t>nodularity of the Douglas pouch and uterosacral ligaments.</a:t>
            </a:r>
          </a:p>
          <a:p>
            <a:pPr lvl="1"/>
            <a:r>
              <a:rPr lang="en-US" dirty="0"/>
              <a:t>ovaries may be enlarged and tender.</a:t>
            </a:r>
          </a:p>
          <a:p>
            <a:pPr lvl="1"/>
            <a:r>
              <a:rPr lang="en-US" dirty="0"/>
              <a:t>tender adnexal mass (chocolate cyst)</a:t>
            </a:r>
          </a:p>
          <a:p>
            <a:pPr lvl="1"/>
            <a:r>
              <a:rPr lang="en-US" dirty="0"/>
              <a:t>adnexal fixation</a:t>
            </a:r>
          </a:p>
          <a:p>
            <a:pPr lvl="1"/>
            <a:r>
              <a:rPr lang="en-US" dirty="0"/>
              <a:t>fixed immobile cervix</a:t>
            </a:r>
          </a:p>
          <a:p>
            <a:r>
              <a:rPr lang="en-US" dirty="0"/>
              <a:t>what do you expect to find on biopsy of the lesion? </a:t>
            </a:r>
          </a:p>
          <a:p>
            <a:pPr lvl="1"/>
            <a:r>
              <a:rPr lang="en-US" dirty="0"/>
              <a:t>endometrial stroma and gland (fibrous tissue, blood and cysts and nervous tissue)</a:t>
            </a:r>
          </a:p>
          <a:p>
            <a:r>
              <a:rPr lang="en-US" dirty="0"/>
              <a:t>mention a drug that’s given IM monthly, what’s the duration of the treatment, give a side effect?</a:t>
            </a:r>
          </a:p>
          <a:p>
            <a:pPr lvl="1"/>
            <a:r>
              <a:rPr lang="en-US" dirty="0"/>
              <a:t>GnRH agonist, 6 month (if more add back therapy added):osteoporosis, hot flashes, vaginal dryness, headache,  reduced </a:t>
            </a:r>
            <a:r>
              <a:rPr lang="en-US" dirty="0" err="1"/>
              <a:t>lipido</a:t>
            </a:r>
            <a:r>
              <a:rPr lang="en-US" dirty="0"/>
              <a:t>.</a:t>
            </a:r>
          </a:p>
          <a:p>
            <a:endParaRPr lang="en-US" dirty="0"/>
          </a:p>
        </p:txBody>
      </p:sp>
      <p:sp>
        <p:nvSpPr>
          <p:cNvPr id="4" name="TextBox 3">
            <a:extLst>
              <a:ext uri="{FF2B5EF4-FFF2-40B4-BE49-F238E27FC236}">
                <a16:creationId xmlns:a16="http://schemas.microsoft.com/office/drawing/2014/main" id="{14CF10EB-FCA6-6F29-0821-8EF93E6A7279}"/>
              </a:ext>
            </a:extLst>
          </p:cNvPr>
          <p:cNvSpPr txBox="1"/>
          <p:nvPr/>
        </p:nvSpPr>
        <p:spPr>
          <a:xfrm>
            <a:off x="11095225" y="-13958"/>
            <a:ext cx="1096775"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ar-JO" dirty="0">
                <a:solidFill>
                  <a:srgbClr val="FF0000"/>
                </a:solidFill>
              </a:rPr>
              <a:t>سؤال سادسة</a:t>
            </a:r>
            <a:endParaRPr lang="en-US" dirty="0">
              <a:solidFill>
                <a:srgbClr val="FF0000"/>
              </a:solidFill>
            </a:endParaRPr>
          </a:p>
        </p:txBody>
      </p:sp>
    </p:spTree>
    <p:extLst>
      <p:ext uri="{BB962C8B-B14F-4D97-AF65-F5344CB8AC3E}">
        <p14:creationId xmlns:p14="http://schemas.microsoft.com/office/powerpoint/2010/main" val="14346510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3FF232-A28D-D335-F740-3EC50C2B6063}"/>
              </a:ext>
            </a:extLst>
          </p:cNvPr>
          <p:cNvSpPr>
            <a:spLocks noGrp="1"/>
          </p:cNvSpPr>
          <p:nvPr>
            <p:ph type="ctrTitle"/>
          </p:nvPr>
        </p:nvSpPr>
        <p:spPr>
          <a:xfrm>
            <a:off x="1524000" y="1122363"/>
            <a:ext cx="9144000" cy="2387600"/>
          </a:xfrm>
        </p:spPr>
        <p:txBody>
          <a:bodyPr anchor="b">
            <a:normAutofit/>
          </a:bodyPr>
          <a:lstStyle/>
          <a:p>
            <a:pPr marL="0" indent="0">
              <a:buNone/>
            </a:pPr>
            <a:r>
              <a:rPr lang="en-US"/>
              <a:t>PCOS</a:t>
            </a:r>
            <a:endParaRPr lang="en-GB"/>
          </a:p>
        </p:txBody>
      </p:sp>
    </p:spTree>
    <p:extLst>
      <p:ext uri="{BB962C8B-B14F-4D97-AF65-F5344CB8AC3E}">
        <p14:creationId xmlns:p14="http://schemas.microsoft.com/office/powerpoint/2010/main" val="306632542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7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85000" lnSpcReduction="20000"/>
          </a:bodyPr>
          <a:lstStyle/>
          <a:p>
            <a:pPr marL="0" indent="0">
              <a:buNone/>
            </a:pPr>
            <a:r>
              <a:rPr lang="en-US" dirty="0"/>
              <a:t>27-years-old woman G0P0 married 3 years ago her BMI 30.</a:t>
            </a:r>
          </a:p>
          <a:p>
            <a:r>
              <a:rPr lang="en-US" dirty="0"/>
              <a:t>1 – cause of there infertility ? </a:t>
            </a:r>
          </a:p>
          <a:p>
            <a:pPr lvl="1"/>
            <a:r>
              <a:rPr lang="en-US" dirty="0"/>
              <a:t>Anovulation </a:t>
            </a:r>
          </a:p>
          <a:p>
            <a:r>
              <a:rPr lang="en-US" dirty="0"/>
              <a:t>2- condition ? </a:t>
            </a:r>
          </a:p>
          <a:p>
            <a:pPr lvl="1"/>
            <a:r>
              <a:rPr lang="en-US" dirty="0"/>
              <a:t>PCOOS </a:t>
            </a:r>
          </a:p>
          <a:p>
            <a:r>
              <a:rPr lang="en-US" dirty="0"/>
              <a:t>3- criteria ?? </a:t>
            </a:r>
          </a:p>
          <a:p>
            <a:pPr lvl="1"/>
            <a:r>
              <a:rPr lang="en-US" dirty="0"/>
              <a:t>Evidence of clinical (hirsutism ,hyperandrogenemia acne, male pattern baldness) biochemical (High serum androgen levels)  hyperandrogenism </a:t>
            </a:r>
          </a:p>
          <a:p>
            <a:pPr lvl="1"/>
            <a:r>
              <a:rPr lang="en-US" dirty="0"/>
              <a:t>Ovarian dysfunction (</a:t>
            </a:r>
            <a:r>
              <a:rPr lang="en-US" dirty="0" err="1"/>
              <a:t>oligoanovulation</a:t>
            </a:r>
            <a:r>
              <a:rPr lang="en-US" dirty="0"/>
              <a:t> , polycystic ovaries) </a:t>
            </a:r>
          </a:p>
          <a:p>
            <a:pPr lvl="1"/>
            <a:r>
              <a:rPr lang="en-US" dirty="0"/>
              <a:t>Exclusion of related disorders .(CAH, Testosterone-producing tumors, Cushing's syndrome, Hyperprolactinemia)</a:t>
            </a:r>
          </a:p>
          <a:p>
            <a:r>
              <a:rPr lang="en-US" dirty="0"/>
              <a:t>Your advice and why ?</a:t>
            </a:r>
          </a:p>
          <a:p>
            <a:pPr lvl="1"/>
            <a:r>
              <a:rPr lang="en-US" dirty="0"/>
              <a:t>Weight loss to improve ovulation , improve their response to ovulation induction agents</a:t>
            </a:r>
          </a:p>
          <a:p>
            <a:r>
              <a:rPr lang="en-US" dirty="0"/>
              <a:t>Other modality of treatment if want to become pregnant ? </a:t>
            </a:r>
          </a:p>
          <a:p>
            <a:pPr lvl="1"/>
            <a:r>
              <a:rPr lang="en-US" dirty="0"/>
              <a:t>Letrozole, Metformin, Laparoscopic Ovarian drilling, Gonadotrophins and IVF</a:t>
            </a:r>
          </a:p>
        </p:txBody>
      </p:sp>
    </p:spTree>
    <p:extLst>
      <p:ext uri="{BB962C8B-B14F-4D97-AF65-F5344CB8AC3E}">
        <p14:creationId xmlns:p14="http://schemas.microsoft.com/office/powerpoint/2010/main" val="36774195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8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What's your diagnosis?</a:t>
            </a:r>
          </a:p>
          <a:p>
            <a:pPr lvl="1"/>
            <a:r>
              <a:rPr lang="en-US" dirty="0"/>
              <a:t>PCO </a:t>
            </a:r>
          </a:p>
          <a:p>
            <a:r>
              <a:rPr lang="en-US" dirty="0"/>
              <a:t>Mention 6 result of hormonal abnormalities?</a:t>
            </a:r>
          </a:p>
          <a:p>
            <a:pPr lvl="1"/>
            <a:r>
              <a:rPr lang="en-US" dirty="0"/>
              <a:t>Serum luteinizing hormone (LH) elevated </a:t>
            </a:r>
          </a:p>
          <a:p>
            <a:pPr lvl="1"/>
            <a:r>
              <a:rPr lang="en-US" dirty="0"/>
              <a:t>Serum estrone elevated</a:t>
            </a:r>
          </a:p>
          <a:p>
            <a:pPr lvl="1"/>
            <a:r>
              <a:rPr lang="en-US" dirty="0"/>
              <a:t>Serum Estradiol: normal</a:t>
            </a:r>
          </a:p>
          <a:p>
            <a:pPr lvl="1"/>
            <a:r>
              <a:rPr lang="en-US" dirty="0"/>
              <a:t>Fasting insulin: elevated</a:t>
            </a:r>
          </a:p>
          <a:p>
            <a:pPr lvl="1"/>
            <a:r>
              <a:rPr lang="en-US" dirty="0"/>
              <a:t>Fasting Glucose: elevated </a:t>
            </a:r>
          </a:p>
          <a:p>
            <a:pPr lvl="1"/>
            <a:r>
              <a:rPr lang="en-US" dirty="0"/>
              <a:t>2-hour OGTT: elevated  </a:t>
            </a:r>
          </a:p>
          <a:p>
            <a:pPr lvl="1"/>
            <a:r>
              <a:rPr lang="en-US" dirty="0"/>
              <a:t>Free testosterone: elevated</a:t>
            </a:r>
          </a:p>
          <a:p>
            <a:pPr lvl="1"/>
            <a:r>
              <a:rPr lang="en-US" dirty="0"/>
              <a:t>high LH/FSH ratio &gt;2</a:t>
            </a:r>
          </a:p>
          <a:p>
            <a:endParaRPr lang="en-US" dirty="0"/>
          </a:p>
          <a:p>
            <a:endParaRPr lang="en-US" dirty="0"/>
          </a:p>
        </p:txBody>
      </p:sp>
      <p:pic>
        <p:nvPicPr>
          <p:cNvPr id="4" name="Picture 2" descr="Ø±Ø¨ÙØ§ ØªØ­ØªÙÙ Ø§ÙØµÙØ±Ø© Ø¹ÙÙ: ââÙÙØ¬Ø§Øª ÙÙÙ ØµÙØªÙØ©ââ">
            <a:extLst>
              <a:ext uri="{FF2B5EF4-FFF2-40B4-BE49-F238E27FC236}">
                <a16:creationId xmlns:a16="http://schemas.microsoft.com/office/drawing/2014/main" id="{D8FFD526-56F4-842A-3C32-EE834ADA4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7652" y="1305026"/>
            <a:ext cx="3110946" cy="16985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584AE00-7D11-2F04-E385-4CD03C2A93BE}"/>
              </a:ext>
            </a:extLst>
          </p:cNvPr>
          <p:cNvPicPr>
            <a:picLocks noChangeAspect="1"/>
          </p:cNvPicPr>
          <p:nvPr/>
        </p:nvPicPr>
        <p:blipFill>
          <a:blip r:embed="rId3"/>
          <a:stretch>
            <a:fillRect/>
          </a:stretch>
        </p:blipFill>
        <p:spPr>
          <a:xfrm>
            <a:off x="5305603" y="3274686"/>
            <a:ext cx="3242049" cy="2269434"/>
          </a:xfrm>
          <a:prstGeom prst="rect">
            <a:avLst/>
          </a:prstGeom>
        </p:spPr>
      </p:pic>
    </p:spTree>
    <p:extLst>
      <p:ext uri="{BB962C8B-B14F-4D97-AF65-F5344CB8AC3E}">
        <p14:creationId xmlns:p14="http://schemas.microsoft.com/office/powerpoint/2010/main" val="3826875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4ACF-31C7-CFE3-4F66-6B17F32B2E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3CAB62-0664-21E3-0CB5-D4198F0331C2}"/>
              </a:ext>
            </a:extLst>
          </p:cNvPr>
          <p:cNvSpPr>
            <a:spLocks noGrp="1"/>
          </p:cNvSpPr>
          <p:nvPr>
            <p:ph idx="1"/>
          </p:nvPr>
        </p:nvSpPr>
        <p:spPr>
          <a:xfrm>
            <a:off x="838199" y="1305025"/>
            <a:ext cx="6198705" cy="5187849"/>
          </a:xfrm>
        </p:spPr>
        <p:txBody>
          <a:bodyPr>
            <a:normAutofit fontScale="92500" lnSpcReduction="20000"/>
          </a:bodyPr>
          <a:lstStyle/>
          <a:p>
            <a:pPr marL="0" indent="0">
              <a:buNone/>
            </a:pPr>
            <a:r>
              <a:rPr lang="en-US" sz="2800" b="1" dirty="0">
                <a:solidFill>
                  <a:srgbClr val="FF0000"/>
                </a:solidFill>
              </a:rPr>
              <a:t>#Pelvic outlet:</a:t>
            </a:r>
            <a:endParaRPr lang="ar-SA" sz="2800" b="1" dirty="0">
              <a:solidFill>
                <a:srgbClr val="FF0000"/>
              </a:solidFill>
            </a:endParaRPr>
          </a:p>
          <a:p>
            <a:pPr marL="0" indent="0">
              <a:buNone/>
            </a:pPr>
            <a:r>
              <a:rPr lang="en-US" sz="2200" b="1" dirty="0">
                <a:solidFill>
                  <a:srgbClr val="002060"/>
                </a:solidFill>
                <a:highlight>
                  <a:srgbClr val="FFFF00"/>
                </a:highlight>
              </a:rPr>
              <a:t>1-Sacro-sciatic notch: </a:t>
            </a:r>
          </a:p>
          <a:p>
            <a:pPr marL="0" indent="0">
              <a:buNone/>
            </a:pPr>
            <a:r>
              <a:rPr lang="en-US" dirty="0">
                <a:solidFill>
                  <a:schemeClr val="tx2"/>
                </a:solidFill>
              </a:rPr>
              <a:t>wide=gynecoid pelvic form or anthropoid /narrow=</a:t>
            </a:r>
            <a:r>
              <a:rPr lang="en-US" dirty="0" err="1">
                <a:solidFill>
                  <a:schemeClr val="tx2"/>
                </a:solidFill>
              </a:rPr>
              <a:t>plateylpelloid</a:t>
            </a:r>
            <a:r>
              <a:rPr lang="en-US" dirty="0">
                <a:solidFill>
                  <a:schemeClr val="tx2"/>
                </a:solidFill>
              </a:rPr>
              <a:t> or android </a:t>
            </a:r>
          </a:p>
          <a:p>
            <a:pPr marL="0" indent="0">
              <a:buNone/>
            </a:pPr>
            <a:endParaRPr lang="en-US" dirty="0"/>
          </a:p>
          <a:p>
            <a:pPr marL="0" indent="0">
              <a:buNone/>
            </a:pPr>
            <a:endParaRPr lang="en-US" dirty="0"/>
          </a:p>
          <a:p>
            <a:pPr marL="0" indent="0">
              <a:buNone/>
            </a:pPr>
            <a:r>
              <a:rPr lang="en-US" sz="2200" b="1" dirty="0">
                <a:solidFill>
                  <a:srgbClr val="002060"/>
                </a:solidFill>
                <a:highlight>
                  <a:srgbClr val="FFFF00"/>
                </a:highlight>
              </a:rPr>
              <a:t>2-Pelvic arch and pubic angle </a:t>
            </a:r>
          </a:p>
          <a:p>
            <a:pPr marL="0" indent="0">
              <a:buNone/>
            </a:pPr>
            <a:r>
              <a:rPr lang="en-US" dirty="0"/>
              <a:t>Wide=gynecoid /medium=anthropoid/ narrow: android or </a:t>
            </a:r>
            <a:r>
              <a:rPr lang="en-US" dirty="0" err="1"/>
              <a:t>platypelloid</a:t>
            </a:r>
            <a:endParaRPr lang="en-US" dirty="0"/>
          </a:p>
          <a:p>
            <a:pPr marL="0" indent="0">
              <a:buNone/>
            </a:pPr>
            <a:endParaRPr lang="en-US" dirty="0">
              <a:solidFill>
                <a:schemeClr val="tx2"/>
              </a:solidFill>
            </a:endParaRPr>
          </a:p>
          <a:p>
            <a:pPr marL="0" indent="0">
              <a:buNone/>
            </a:pPr>
            <a:endParaRPr lang="en-US" dirty="0">
              <a:solidFill>
                <a:schemeClr val="tx2"/>
              </a:solidFill>
            </a:endParaRPr>
          </a:p>
          <a:p>
            <a:pPr marL="0" indent="0">
              <a:buNone/>
            </a:pPr>
            <a:endParaRPr lang="en-US" dirty="0">
              <a:solidFill>
                <a:schemeClr val="tx2"/>
              </a:solidFill>
            </a:endParaRPr>
          </a:p>
          <a:p>
            <a:pPr marL="0" indent="0">
              <a:buNone/>
            </a:pPr>
            <a:r>
              <a:rPr lang="en-US" sz="2200" b="1" dirty="0">
                <a:solidFill>
                  <a:srgbClr val="002060"/>
                </a:solidFill>
                <a:highlight>
                  <a:srgbClr val="FFFF00"/>
                </a:highlight>
              </a:rPr>
              <a:t>3--inter-tuberous diameter(~8cm)  </a:t>
            </a:r>
            <a:r>
              <a:rPr lang="en-US" sz="2200" dirty="0"/>
              <a:t>by Drag your fist out to measure</a:t>
            </a:r>
            <a:endParaRPr lang="en-US" sz="1500"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F9E354BC-D7C0-C1B7-8013-174D9A7DC7D4}"/>
              </a:ext>
            </a:extLst>
          </p:cNvPr>
          <p:cNvPicPr>
            <a:picLocks noChangeAspect="1"/>
          </p:cNvPicPr>
          <p:nvPr/>
        </p:nvPicPr>
        <p:blipFill>
          <a:blip r:embed="rId2"/>
          <a:stretch>
            <a:fillRect/>
          </a:stretch>
        </p:blipFill>
        <p:spPr>
          <a:xfrm>
            <a:off x="7341705" y="1305026"/>
            <a:ext cx="4208685" cy="1943907"/>
          </a:xfrm>
          <a:prstGeom prst="rect">
            <a:avLst/>
          </a:prstGeom>
        </p:spPr>
      </p:pic>
      <p:pic>
        <p:nvPicPr>
          <p:cNvPr id="7" name="Picture 6">
            <a:extLst>
              <a:ext uri="{FF2B5EF4-FFF2-40B4-BE49-F238E27FC236}">
                <a16:creationId xmlns:a16="http://schemas.microsoft.com/office/drawing/2014/main" id="{2B78F000-CCD7-08AD-939C-B13EF28741A3}"/>
              </a:ext>
            </a:extLst>
          </p:cNvPr>
          <p:cNvPicPr>
            <a:picLocks noChangeAspect="1"/>
          </p:cNvPicPr>
          <p:nvPr/>
        </p:nvPicPr>
        <p:blipFill>
          <a:blip r:embed="rId3"/>
          <a:stretch>
            <a:fillRect/>
          </a:stretch>
        </p:blipFill>
        <p:spPr>
          <a:xfrm>
            <a:off x="7402372" y="3426495"/>
            <a:ext cx="4543428" cy="3248932"/>
          </a:xfrm>
          <a:prstGeom prst="rect">
            <a:avLst/>
          </a:prstGeom>
        </p:spPr>
      </p:pic>
    </p:spTree>
    <p:extLst>
      <p:ext uri="{BB962C8B-B14F-4D97-AF65-F5344CB8AC3E}">
        <p14:creationId xmlns:p14="http://schemas.microsoft.com/office/powerpoint/2010/main" val="177879890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8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dirty="0"/>
              <a:t>How can You manage the infertility in this pt?</a:t>
            </a:r>
          </a:p>
          <a:p>
            <a:pPr lvl="1"/>
            <a:r>
              <a:rPr lang="en-US" dirty="0"/>
              <a:t>Lifestyle management of Weight Reduction, letrozole, Metformin, Laparoscopic Ovarian drilling, Gonadotrophins and IVF.</a:t>
            </a:r>
          </a:p>
          <a:p>
            <a:r>
              <a:rPr lang="en-US" dirty="0"/>
              <a:t>Mention 4 long term complication</a:t>
            </a:r>
          </a:p>
          <a:p>
            <a:pPr lvl="1"/>
            <a:r>
              <a:rPr lang="en-US" dirty="0"/>
              <a:t>Insulin Resistance, Obesity, Endometrial Cancer , Sleep Apnea ,</a:t>
            </a:r>
            <a:r>
              <a:rPr lang="en-US" dirty="0" err="1"/>
              <a:t>Dyslipidaemia</a:t>
            </a:r>
            <a:r>
              <a:rPr lang="en-US" dirty="0"/>
              <a:t>, Hypertension and Endothelial Dysfunction, Depression, Cardiovascular Disease</a:t>
            </a:r>
          </a:p>
          <a:p>
            <a:r>
              <a:rPr lang="en-US" dirty="0"/>
              <a:t>Mention 2 complication if it become pregnant (I </a:t>
            </a:r>
            <a:r>
              <a:rPr lang="en-US" dirty="0" err="1"/>
              <a:t>dont</a:t>
            </a:r>
            <a:r>
              <a:rPr lang="en-US" dirty="0"/>
              <a:t> remember the Q exactly)</a:t>
            </a:r>
          </a:p>
          <a:p>
            <a:pPr lvl="1"/>
            <a:r>
              <a:rPr lang="en-US" dirty="0"/>
              <a:t>gestational diabetes  </a:t>
            </a:r>
          </a:p>
          <a:p>
            <a:pPr lvl="1"/>
            <a:r>
              <a:rPr lang="en-US" dirty="0"/>
              <a:t>PIH</a:t>
            </a:r>
          </a:p>
          <a:p>
            <a:pPr lvl="1"/>
            <a:r>
              <a:rPr lang="en-US" dirty="0"/>
              <a:t>PET</a:t>
            </a:r>
          </a:p>
          <a:p>
            <a:pPr lvl="1"/>
            <a:r>
              <a:rPr lang="en-US" dirty="0"/>
              <a:t>preterm birth. </a:t>
            </a:r>
          </a:p>
          <a:p>
            <a:pPr lvl="1"/>
            <a:r>
              <a:rPr lang="en-US" dirty="0"/>
              <a:t>higher risk of admission to a NICU.</a:t>
            </a:r>
          </a:p>
          <a:p>
            <a:pPr lvl="1"/>
            <a:r>
              <a:rPr lang="en-US" dirty="0"/>
              <a:t>SGA</a:t>
            </a:r>
          </a:p>
          <a:p>
            <a:pPr lvl="1"/>
            <a:r>
              <a:rPr lang="en-US" dirty="0"/>
              <a:t>Spontaneous Abortions Increased in high BMI/PCOS patients,</a:t>
            </a:r>
          </a:p>
        </p:txBody>
      </p:sp>
    </p:spTree>
    <p:extLst>
      <p:ext uri="{BB962C8B-B14F-4D97-AF65-F5344CB8AC3E}">
        <p14:creationId xmlns:p14="http://schemas.microsoft.com/office/powerpoint/2010/main" val="36492227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3FF232-A28D-D335-F740-3EC50C2B6063}"/>
              </a:ext>
            </a:extLst>
          </p:cNvPr>
          <p:cNvSpPr>
            <a:spLocks noGrp="1"/>
          </p:cNvSpPr>
          <p:nvPr>
            <p:ph type="ctrTitle"/>
          </p:nvPr>
        </p:nvSpPr>
        <p:spPr>
          <a:xfrm>
            <a:off x="1524000" y="1122363"/>
            <a:ext cx="9144000" cy="2387600"/>
          </a:xfrm>
        </p:spPr>
        <p:txBody>
          <a:bodyPr anchor="b">
            <a:normAutofit/>
          </a:bodyPr>
          <a:lstStyle/>
          <a:p>
            <a:pPr marL="0" indent="0">
              <a:buNone/>
            </a:pPr>
            <a:r>
              <a:rPr lang="en-US"/>
              <a:t>Infertility</a:t>
            </a:r>
            <a:endParaRPr lang="en-GB"/>
          </a:p>
        </p:txBody>
      </p:sp>
    </p:spTree>
    <p:extLst>
      <p:ext uri="{BB962C8B-B14F-4D97-AF65-F5344CB8AC3E}">
        <p14:creationId xmlns:p14="http://schemas.microsoft.com/office/powerpoint/2010/main" val="28685968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9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Naming of that procedure ? </a:t>
            </a:r>
          </a:p>
          <a:p>
            <a:pPr lvl="1"/>
            <a:r>
              <a:rPr lang="en-US" dirty="0"/>
              <a:t>hysterosalpingography</a:t>
            </a:r>
          </a:p>
          <a:p>
            <a:r>
              <a:rPr lang="en-US" dirty="0"/>
              <a:t>Dye used for ? </a:t>
            </a:r>
          </a:p>
          <a:p>
            <a:pPr lvl="1"/>
            <a:r>
              <a:rPr lang="en-US" dirty="0"/>
              <a:t>oil based contrast (Higher risk of anaphylaxis than H2O-based-May be associated with Higher fertility rates)</a:t>
            </a:r>
          </a:p>
          <a:p>
            <a:r>
              <a:rPr lang="en-US" dirty="0"/>
              <a:t>What are pathologies that could be diagnosed by that procedure</a:t>
            </a:r>
          </a:p>
          <a:p>
            <a:pPr lvl="1"/>
            <a:r>
              <a:rPr lang="en-US" dirty="0"/>
              <a:t>intrauterine and tubal disorders : </a:t>
            </a:r>
            <a:r>
              <a:rPr lang="en-US" dirty="0" err="1"/>
              <a:t>Suterine</a:t>
            </a:r>
            <a:r>
              <a:rPr lang="en-US" dirty="0"/>
              <a:t> malformation, Uterine adhesions (</a:t>
            </a:r>
            <a:r>
              <a:rPr lang="en-US" dirty="0" err="1"/>
              <a:t>Asherman</a:t>
            </a:r>
            <a:r>
              <a:rPr lang="en-US" dirty="0"/>
              <a:t> syndrome),submucous fibroid and congenital uterine malformation as septate and double uterus</a:t>
            </a:r>
          </a:p>
          <a:p>
            <a:r>
              <a:rPr lang="en-US" dirty="0"/>
              <a:t>What is the pathology in the image ?</a:t>
            </a:r>
          </a:p>
          <a:p>
            <a:pPr lvl="1"/>
            <a:r>
              <a:rPr lang="en-US" dirty="0"/>
              <a:t>Not patent right fallopian tube. </a:t>
            </a:r>
          </a:p>
          <a:p>
            <a:r>
              <a:rPr lang="en-US" dirty="0"/>
              <a:t>What is your next step for that patient ?</a:t>
            </a:r>
          </a:p>
          <a:p>
            <a:pPr lvl="1"/>
            <a:r>
              <a:rPr lang="en-US" dirty="0" err="1"/>
              <a:t>Laproscope</a:t>
            </a:r>
            <a:endParaRPr lang="en-US" dirty="0"/>
          </a:p>
          <a:p>
            <a:endParaRPr lang="en-US" dirty="0"/>
          </a:p>
        </p:txBody>
      </p:sp>
      <p:pic>
        <p:nvPicPr>
          <p:cNvPr id="4" name="Picture 3" descr="An x-ray of a person's body&#10;&#10;Description automatically generated">
            <a:extLst>
              <a:ext uri="{FF2B5EF4-FFF2-40B4-BE49-F238E27FC236}">
                <a16:creationId xmlns:a16="http://schemas.microsoft.com/office/drawing/2014/main" id="{9D6B723C-339A-C03F-A3DD-2C7CA57CA489}"/>
              </a:ext>
            </a:extLst>
          </p:cNvPr>
          <p:cNvPicPr>
            <a:picLocks noChangeAspect="1"/>
          </p:cNvPicPr>
          <p:nvPr/>
        </p:nvPicPr>
        <p:blipFill rotWithShape="1">
          <a:blip r:embed="rId2">
            <a:extLst>
              <a:ext uri="{28A0092B-C50C-407E-A947-70E740481C1C}">
                <a14:useLocalDpi xmlns:a14="http://schemas.microsoft.com/office/drawing/2010/main" val="0"/>
              </a:ext>
            </a:extLst>
          </a:blip>
          <a:srcRect r="-2" b="6010"/>
          <a:stretch/>
        </p:blipFill>
        <p:spPr>
          <a:xfrm>
            <a:off x="7872514" y="4131968"/>
            <a:ext cx="2904041" cy="2729466"/>
          </a:xfrm>
          <a:prstGeom prst="rect">
            <a:avLst/>
          </a:prstGeom>
          <a:noFill/>
        </p:spPr>
      </p:pic>
    </p:spTree>
    <p:extLst>
      <p:ext uri="{BB962C8B-B14F-4D97-AF65-F5344CB8AC3E}">
        <p14:creationId xmlns:p14="http://schemas.microsoft.com/office/powerpoint/2010/main" val="150770543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10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Name of the </a:t>
            </a:r>
            <a:r>
              <a:rPr lang="en-US" dirty="0" err="1"/>
              <a:t>chartL</a:t>
            </a:r>
            <a:endParaRPr lang="en-US" dirty="0"/>
          </a:p>
          <a:p>
            <a:pPr lvl="1"/>
            <a:r>
              <a:rPr lang="en-US" dirty="0"/>
              <a:t> Basal body temperature chart</a:t>
            </a:r>
          </a:p>
          <a:p>
            <a:r>
              <a:rPr lang="en-US" dirty="0"/>
              <a:t>Is she ovulating, why ? And at any day?</a:t>
            </a:r>
          </a:p>
          <a:p>
            <a:pPr lvl="1"/>
            <a:r>
              <a:rPr lang="en-US" dirty="0"/>
              <a:t>Yes, drop in temperature by 0.3C at time of ovulation then increase by 0.5C</a:t>
            </a:r>
          </a:p>
          <a:p>
            <a:r>
              <a:rPr lang="en-US" dirty="0"/>
              <a:t>Give instructions to the women?</a:t>
            </a:r>
          </a:p>
          <a:p>
            <a:pPr lvl="1"/>
            <a:r>
              <a:rPr lang="en-US" dirty="0"/>
              <a:t>women will ovulate within 3 days of the nadir and timing of intercourse in these phase increase the rate of pregnancy  </a:t>
            </a:r>
          </a:p>
          <a:p>
            <a:r>
              <a:rPr lang="en-US" dirty="0"/>
              <a:t>Best day to do this investigation ?</a:t>
            </a:r>
          </a:p>
          <a:p>
            <a:pPr lvl="1"/>
            <a:r>
              <a:rPr lang="en-US" dirty="0"/>
              <a:t>Ideally should start charting on the first day of the period and continue to take BBT temperature every morning intravaginally throughout the entire cycle</a:t>
            </a:r>
          </a:p>
          <a:p>
            <a:endParaRPr lang="en-US" dirty="0"/>
          </a:p>
        </p:txBody>
      </p:sp>
      <p:pic>
        <p:nvPicPr>
          <p:cNvPr id="4" name="Picture 2">
            <a:extLst>
              <a:ext uri="{FF2B5EF4-FFF2-40B4-BE49-F238E27FC236}">
                <a16:creationId xmlns:a16="http://schemas.microsoft.com/office/drawing/2014/main" id="{1EAACE13-8F9F-657D-2C5F-286B0741F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065" y="53497"/>
            <a:ext cx="3507935" cy="250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3907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F0E9-4388-FA9B-FB9A-1607048B8C00}"/>
              </a:ext>
            </a:extLst>
          </p:cNvPr>
          <p:cNvSpPr>
            <a:spLocks noGrp="1"/>
          </p:cNvSpPr>
          <p:nvPr>
            <p:ph type="ctrTitle"/>
          </p:nvPr>
        </p:nvSpPr>
        <p:spPr/>
        <p:txBody>
          <a:bodyPr/>
          <a:lstStyle/>
          <a:p>
            <a:r>
              <a:rPr lang="ar-SA" dirty="0" err="1"/>
              <a:t>د.مالك</a:t>
            </a:r>
            <a:endParaRPr lang="en-US" dirty="0"/>
          </a:p>
        </p:txBody>
      </p:sp>
      <p:sp>
        <p:nvSpPr>
          <p:cNvPr id="3" name="Subtitle 2">
            <a:extLst>
              <a:ext uri="{FF2B5EF4-FFF2-40B4-BE49-F238E27FC236}">
                <a16:creationId xmlns:a16="http://schemas.microsoft.com/office/drawing/2014/main" id="{41B4525D-9378-20EB-703B-F746CE79A5C0}"/>
              </a:ext>
            </a:extLst>
          </p:cNvPr>
          <p:cNvSpPr>
            <a:spLocks noGrp="1"/>
          </p:cNvSpPr>
          <p:nvPr>
            <p:ph type="subTitle" idx="1"/>
          </p:nvPr>
        </p:nvSpPr>
        <p:spPr/>
        <p:txBody>
          <a:bodyPr/>
          <a:lstStyle/>
          <a:p>
            <a:pPr algn="ctr"/>
            <a:br>
              <a:rPr lang="en-US" b="1" dirty="0"/>
            </a:br>
            <a:r>
              <a:rPr lang="ar-JO" b="1" dirty="0"/>
              <a:t>اي معلومة مكتوبه هون ومش مكتوبه ب </a:t>
            </a:r>
            <a:r>
              <a:rPr lang="ar-JO" b="1" dirty="0" err="1"/>
              <a:t>سلايدات</a:t>
            </a:r>
            <a:r>
              <a:rPr lang="ar-JO" b="1" dirty="0"/>
              <a:t> الدكتور هي من </a:t>
            </a:r>
            <a:r>
              <a:rPr lang="ar-JO" b="1" dirty="0" err="1"/>
              <a:t>تبيضات</a:t>
            </a:r>
            <a:r>
              <a:rPr lang="ar-JO" b="1" dirty="0"/>
              <a:t> </a:t>
            </a:r>
            <a:r>
              <a:rPr lang="ar-JO" b="1" dirty="0" err="1"/>
              <a:t>الريكورد</a:t>
            </a:r>
            <a:r>
              <a:rPr lang="ar-JO" b="1" dirty="0"/>
              <a:t> </a:t>
            </a:r>
          </a:p>
          <a:p>
            <a:pPr algn="ctr"/>
            <a:r>
              <a:rPr lang="ar-JO" b="1" dirty="0"/>
              <a:t>ف ادرسوها </a:t>
            </a:r>
            <a:endParaRPr lang="en-US" b="1" dirty="0"/>
          </a:p>
          <a:p>
            <a:endParaRPr lang="en-US" b="1" dirty="0"/>
          </a:p>
        </p:txBody>
      </p:sp>
    </p:spTree>
    <p:extLst>
      <p:ext uri="{BB962C8B-B14F-4D97-AF65-F5344CB8AC3E}">
        <p14:creationId xmlns:p14="http://schemas.microsoft.com/office/powerpoint/2010/main" val="238660141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r>
              <a:rPr lang="en-US" dirty="0"/>
              <a:t>Preterm labor </a:t>
            </a:r>
          </a:p>
        </p:txBody>
      </p:sp>
    </p:spTree>
    <p:extLst>
      <p:ext uri="{BB962C8B-B14F-4D97-AF65-F5344CB8AC3E}">
        <p14:creationId xmlns:p14="http://schemas.microsoft.com/office/powerpoint/2010/main" val="392412747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C4F26-484A-B088-8136-5A60518C4583}"/>
              </a:ext>
            </a:extLst>
          </p:cNvPr>
          <p:cNvSpPr>
            <a:spLocks noGrp="1"/>
          </p:cNvSpPr>
          <p:nvPr>
            <p:ph type="ctrTitle"/>
          </p:nvPr>
        </p:nvSpPr>
        <p:spPr/>
        <p:txBody>
          <a:bodyPr/>
          <a:lstStyle/>
          <a:p>
            <a:r>
              <a:rPr lang="ar-SA" dirty="0"/>
              <a:t>PPH</a:t>
            </a:r>
            <a:endParaRPr lang="en-US" dirty="0"/>
          </a:p>
        </p:txBody>
      </p:sp>
      <p:sp>
        <p:nvSpPr>
          <p:cNvPr id="3" name="Subtitle 2">
            <a:extLst>
              <a:ext uri="{FF2B5EF4-FFF2-40B4-BE49-F238E27FC236}">
                <a16:creationId xmlns:a16="http://schemas.microsoft.com/office/drawing/2014/main" id="{1ED3CFB1-5B47-4D52-0F9C-11AFF606E8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95433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endParaRPr lang="en-US" dirty="0"/>
          </a:p>
          <a:p>
            <a:r>
              <a:rPr lang="en-US" dirty="0"/>
              <a:t>one of causes of PPH:</a:t>
            </a:r>
          </a:p>
          <a:p>
            <a:pPr lvl="1"/>
            <a:r>
              <a:rPr lang="en-US" dirty="0"/>
              <a:t>Placenta </a:t>
            </a:r>
            <a:r>
              <a:rPr lang="en-US" dirty="0" err="1"/>
              <a:t>acreta</a:t>
            </a:r>
            <a:endParaRPr lang="en-US" dirty="0"/>
          </a:p>
          <a:p>
            <a:r>
              <a:rPr lang="en-US" dirty="0"/>
              <a:t>Calculate obstetric shock index and if patient need intensive resuscitation and blood transfusion</a:t>
            </a:r>
          </a:p>
          <a:p>
            <a:r>
              <a:rPr lang="en-US" dirty="0"/>
              <a:t>Mention predisposing factors for PPH</a:t>
            </a:r>
          </a:p>
          <a:p>
            <a:endParaRPr lang="en-US" dirty="0"/>
          </a:p>
          <a:p>
            <a:endParaRPr lang="en-US" dirty="0"/>
          </a:p>
        </p:txBody>
      </p:sp>
      <p:pic>
        <p:nvPicPr>
          <p:cNvPr id="4" name="Picture 3">
            <a:extLst>
              <a:ext uri="{FF2B5EF4-FFF2-40B4-BE49-F238E27FC236}">
                <a16:creationId xmlns:a16="http://schemas.microsoft.com/office/drawing/2014/main" id="{50C800C3-9A6C-86AB-8362-02CCFF8295D4}"/>
              </a:ext>
            </a:extLst>
          </p:cNvPr>
          <p:cNvPicPr>
            <a:picLocks noChangeAspect="1"/>
          </p:cNvPicPr>
          <p:nvPr/>
        </p:nvPicPr>
        <p:blipFill>
          <a:blip r:embed="rId2"/>
          <a:stretch>
            <a:fillRect/>
          </a:stretch>
        </p:blipFill>
        <p:spPr>
          <a:xfrm>
            <a:off x="6881082" y="3237252"/>
            <a:ext cx="3520408" cy="3117274"/>
          </a:xfrm>
          <a:prstGeom prst="rect">
            <a:avLst/>
          </a:prstGeom>
        </p:spPr>
      </p:pic>
      <p:sp>
        <p:nvSpPr>
          <p:cNvPr id="6" name="TextBox 5">
            <a:extLst>
              <a:ext uri="{FF2B5EF4-FFF2-40B4-BE49-F238E27FC236}">
                <a16:creationId xmlns:a16="http://schemas.microsoft.com/office/drawing/2014/main" id="{14A58FC8-1759-C27E-9B1B-1208825E1FE9}"/>
              </a:ext>
            </a:extLst>
          </p:cNvPr>
          <p:cNvSpPr txBox="1"/>
          <p:nvPr/>
        </p:nvSpPr>
        <p:spPr>
          <a:xfrm>
            <a:off x="10607039" y="-14702"/>
            <a:ext cx="1584961"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ar-JO" dirty="0">
                <a:solidFill>
                  <a:srgbClr val="FF0000"/>
                </a:solidFill>
              </a:rPr>
              <a:t>السؤال مش كامل </a:t>
            </a:r>
            <a:endParaRPr lang="en-US" dirty="0">
              <a:solidFill>
                <a:srgbClr val="FF0000"/>
              </a:solidFill>
            </a:endParaRPr>
          </a:p>
        </p:txBody>
      </p:sp>
    </p:spTree>
    <p:extLst>
      <p:ext uri="{BB962C8B-B14F-4D97-AF65-F5344CB8AC3E}">
        <p14:creationId xmlns:p14="http://schemas.microsoft.com/office/powerpoint/2010/main" val="45754330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en-US" dirty="0"/>
              <a:t>Definitions</a:t>
            </a:r>
          </a:p>
        </p:txBody>
      </p:sp>
      <p:sp>
        <p:nvSpPr>
          <p:cNvPr id="5" name="عنصر نائب للمحتوى 4"/>
          <p:cNvSpPr>
            <a:spLocks noGrp="1"/>
          </p:cNvSpPr>
          <p:nvPr>
            <p:ph idx="1"/>
          </p:nvPr>
        </p:nvSpPr>
        <p:spPr/>
        <p:txBody>
          <a:bodyPr>
            <a:normAutofit lnSpcReduction="10000"/>
          </a:bodyPr>
          <a:lstStyle/>
          <a:p>
            <a:r>
              <a:rPr lang="en-US" b="1" u="sng" dirty="0"/>
              <a:t>PTL</a:t>
            </a:r>
            <a:r>
              <a:rPr lang="en-US" dirty="0"/>
              <a:t>-The occurrence of regular uterine contraction associated with</a:t>
            </a:r>
          </a:p>
          <a:p>
            <a:pPr marL="0" indent="0">
              <a:buNone/>
            </a:pPr>
            <a:r>
              <a:rPr lang="en-US" dirty="0"/>
              <a:t>cervical changes before 37 completed weeks +/- PPROM</a:t>
            </a:r>
          </a:p>
          <a:p>
            <a:r>
              <a:rPr lang="en-US" b="1" u="sng" dirty="0"/>
              <a:t>Threatened PLT- </a:t>
            </a:r>
            <a:r>
              <a:rPr lang="en-US" dirty="0"/>
              <a:t>regular uterine contractions without cervical</a:t>
            </a:r>
          </a:p>
          <a:p>
            <a:pPr marL="0" indent="0">
              <a:buNone/>
            </a:pPr>
            <a:r>
              <a:rPr lang="en-US" dirty="0"/>
              <a:t>changes</a:t>
            </a:r>
          </a:p>
          <a:p>
            <a:r>
              <a:rPr lang="en-US" b="1" u="sng" dirty="0"/>
              <a:t>Preterm prelabor rupture of Membranes </a:t>
            </a:r>
            <a:r>
              <a:rPr lang="en-US" dirty="0"/>
              <a:t>:Spontaneous rupture of the amnion and chorion membranes before</a:t>
            </a:r>
          </a:p>
          <a:p>
            <a:pPr marL="0" indent="0">
              <a:buNone/>
            </a:pPr>
            <a:r>
              <a:rPr lang="en-US" dirty="0"/>
              <a:t>onset of labor.</a:t>
            </a:r>
          </a:p>
          <a:p>
            <a:r>
              <a:rPr lang="en-US" b="1" u="sng" dirty="0"/>
              <a:t>Braxton hicks</a:t>
            </a:r>
            <a:r>
              <a:rPr lang="en-US" dirty="0"/>
              <a:t>: irregular infrequent uterine contraction ad not getting</a:t>
            </a:r>
          </a:p>
          <a:p>
            <a:pPr marL="0" indent="0">
              <a:buNone/>
            </a:pPr>
            <a:r>
              <a:rPr lang="en-US" dirty="0"/>
              <a:t>closer and change with activity without cervical changes.</a:t>
            </a:r>
          </a:p>
          <a:p>
            <a:r>
              <a:rPr lang="en-US" b="1" u="sng" dirty="0"/>
              <a:t>Cervical incompetence</a:t>
            </a:r>
            <a:r>
              <a:rPr lang="en-US" dirty="0"/>
              <a:t>: cervical changes without contractions</a:t>
            </a:r>
          </a:p>
        </p:txBody>
      </p:sp>
    </p:spTree>
    <p:extLst>
      <p:ext uri="{BB962C8B-B14F-4D97-AF65-F5344CB8AC3E}">
        <p14:creationId xmlns:p14="http://schemas.microsoft.com/office/powerpoint/2010/main" val="41941892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97" r="367"/>
          <a:stretch/>
        </p:blipFill>
        <p:spPr>
          <a:xfrm>
            <a:off x="482966" y="0"/>
            <a:ext cx="11226067" cy="6858000"/>
          </a:xfrm>
        </p:spPr>
      </p:pic>
    </p:spTree>
    <p:extLst>
      <p:ext uri="{BB962C8B-B14F-4D97-AF65-F5344CB8AC3E}">
        <p14:creationId xmlns:p14="http://schemas.microsoft.com/office/powerpoint/2010/main" val="3620861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5E06-BB6C-58DC-B17B-0D16251609E2}"/>
              </a:ext>
            </a:extLst>
          </p:cNvPr>
          <p:cNvSpPr>
            <a:spLocks noGrp="1"/>
          </p:cNvSpPr>
          <p:nvPr>
            <p:ph type="title"/>
          </p:nvPr>
        </p:nvSpPr>
        <p:spPr/>
        <p:txBody>
          <a:bodyPr/>
          <a:lstStyle/>
          <a:p>
            <a:r>
              <a:rPr lang="en-GB" b="1" dirty="0"/>
              <a:t>Station 1</a:t>
            </a:r>
            <a:endParaRPr lang="en-US" dirty="0"/>
          </a:p>
        </p:txBody>
      </p:sp>
      <p:sp>
        <p:nvSpPr>
          <p:cNvPr id="3" name="Content Placeholder 2">
            <a:extLst>
              <a:ext uri="{FF2B5EF4-FFF2-40B4-BE49-F238E27FC236}">
                <a16:creationId xmlns:a16="http://schemas.microsoft.com/office/drawing/2014/main" id="{4CCFC259-F842-311E-5EB0-7D07B12A63C8}"/>
              </a:ext>
            </a:extLst>
          </p:cNvPr>
          <p:cNvSpPr>
            <a:spLocks noGrp="1"/>
          </p:cNvSpPr>
          <p:nvPr>
            <p:ph idx="1"/>
          </p:nvPr>
        </p:nvSpPr>
        <p:spPr>
          <a:xfrm>
            <a:off x="351118" y="1933202"/>
            <a:ext cx="5412441" cy="4351338"/>
          </a:xfrm>
        </p:spPr>
        <p:txBody>
          <a:bodyPr>
            <a:normAutofit lnSpcReduction="10000"/>
          </a:bodyPr>
          <a:lstStyle/>
          <a:p>
            <a:pPr marL="0" indent="0">
              <a:buNone/>
            </a:pPr>
            <a:r>
              <a:rPr lang="en-GB" sz="2400" dirty="0"/>
              <a:t>1.what is the presentation and position? </a:t>
            </a:r>
            <a:br>
              <a:rPr lang="en-GB" sz="2400" dirty="0"/>
            </a:br>
            <a:r>
              <a:rPr lang="en-GB" sz="2400" dirty="0"/>
              <a:t>Incidence? </a:t>
            </a:r>
          </a:p>
          <a:p>
            <a:pPr marL="0" indent="0">
              <a:buNone/>
            </a:pPr>
            <a:endParaRPr lang="en-GB" sz="2400" dirty="0"/>
          </a:p>
          <a:p>
            <a:pPr marL="0" indent="0">
              <a:buNone/>
            </a:pPr>
            <a:r>
              <a:rPr lang="en-GB" sz="2400" dirty="0"/>
              <a:t>2.Head attitude?</a:t>
            </a:r>
          </a:p>
          <a:p>
            <a:pPr marL="0" indent="0">
              <a:buNone/>
            </a:pPr>
            <a:br>
              <a:rPr lang="en-GB" sz="2400" dirty="0"/>
            </a:br>
            <a:r>
              <a:rPr lang="en-GB" sz="2400" dirty="0"/>
              <a:t>3.presenting diameter and its length? </a:t>
            </a:r>
          </a:p>
          <a:p>
            <a:pPr marL="0" indent="0">
              <a:buNone/>
            </a:pPr>
            <a:br>
              <a:rPr lang="en-GB" sz="2400" dirty="0"/>
            </a:br>
            <a:r>
              <a:rPr lang="en-GB" sz="2400" dirty="0"/>
              <a:t>4.method of delivery? </a:t>
            </a:r>
          </a:p>
          <a:p>
            <a:pPr marL="0" indent="0">
              <a:buNone/>
            </a:pPr>
            <a:br>
              <a:rPr lang="en-GB" sz="2400" dirty="0"/>
            </a:br>
            <a:r>
              <a:rPr lang="en-GB" sz="2400" dirty="0"/>
              <a:t>5.if there is prolonged 2</a:t>
            </a:r>
            <a:r>
              <a:rPr lang="en-GB" sz="2400" baseline="30000" dirty="0"/>
              <a:t>nd</a:t>
            </a:r>
            <a:r>
              <a:rPr lang="en-GB" sz="2400" dirty="0"/>
              <a:t> stage of </a:t>
            </a:r>
            <a:r>
              <a:rPr lang="en-GB" sz="2400" dirty="0" err="1"/>
              <a:t>labor</a:t>
            </a:r>
            <a:r>
              <a:rPr lang="en-GB" sz="2400" dirty="0"/>
              <a:t> how to deliver? </a:t>
            </a:r>
            <a:br>
              <a:rPr lang="en-GB" sz="2400" dirty="0"/>
            </a:br>
            <a:endParaRPr lang="en-US" sz="2400" dirty="0"/>
          </a:p>
        </p:txBody>
      </p:sp>
      <p:pic>
        <p:nvPicPr>
          <p:cNvPr id="4" name="Picture 4">
            <a:extLst>
              <a:ext uri="{FF2B5EF4-FFF2-40B4-BE49-F238E27FC236}">
                <a16:creationId xmlns:a16="http://schemas.microsoft.com/office/drawing/2014/main" id="{B3E05A4E-EE73-2E18-D40D-DD7094D97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705" y="1272801"/>
            <a:ext cx="6077323" cy="2226179"/>
          </a:xfrm>
          <a:prstGeom prst="rect">
            <a:avLst/>
          </a:prstGeom>
        </p:spPr>
      </p:pic>
    </p:spTree>
    <p:extLst>
      <p:ext uri="{BB962C8B-B14F-4D97-AF65-F5344CB8AC3E}">
        <p14:creationId xmlns:p14="http://schemas.microsoft.com/office/powerpoint/2010/main" val="22754249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History and Physical examination</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85000" lnSpcReduction="20000"/>
          </a:bodyPr>
          <a:lstStyle/>
          <a:p>
            <a:r>
              <a:rPr lang="en-US" dirty="0"/>
              <a:t>History:</a:t>
            </a:r>
          </a:p>
          <a:p>
            <a:pPr lvl="1"/>
            <a:r>
              <a:rPr lang="en-US" dirty="0"/>
              <a:t>Pain-site, intensity, freq., duration, association.</a:t>
            </a:r>
          </a:p>
          <a:p>
            <a:pPr lvl="1"/>
            <a:r>
              <a:rPr lang="en-US" dirty="0"/>
              <a:t>Discharge- color, amount (reaching legs), odor, recurrent.</a:t>
            </a:r>
          </a:p>
          <a:p>
            <a:pPr lvl="1"/>
            <a:r>
              <a:rPr lang="en-US" dirty="0"/>
              <a:t>Confirm the gestational age- LMP, regular cycle or not, OCP use,</a:t>
            </a:r>
          </a:p>
          <a:p>
            <a:pPr lvl="1"/>
            <a:r>
              <a:rPr lang="en-US" dirty="0"/>
              <a:t>lactation, US in early GA</a:t>
            </a:r>
          </a:p>
          <a:p>
            <a:pPr lvl="1"/>
            <a:r>
              <a:rPr lang="en-US" dirty="0"/>
              <a:t>Other complain: fever, fetal movement</a:t>
            </a:r>
          </a:p>
          <a:p>
            <a:pPr lvl="1"/>
            <a:r>
              <a:rPr lang="en-US" dirty="0"/>
              <a:t>Risk factors:</a:t>
            </a:r>
          </a:p>
          <a:p>
            <a:pPr lvl="1"/>
            <a:r>
              <a:rPr lang="en-US" dirty="0"/>
              <a:t>Do you have previous PTL?</a:t>
            </a:r>
          </a:p>
          <a:p>
            <a:pPr lvl="1"/>
            <a:r>
              <a:rPr lang="en-US" dirty="0"/>
              <a:t>Do you have a symptoms of infections?</a:t>
            </a:r>
          </a:p>
          <a:p>
            <a:pPr lvl="1"/>
            <a:r>
              <a:rPr lang="en-US" dirty="0"/>
              <a:t>(dysuria, vaginal discharge, UA, culture, </a:t>
            </a:r>
            <a:r>
              <a:rPr lang="en-US" dirty="0" err="1"/>
              <a:t>hx</a:t>
            </a:r>
            <a:r>
              <a:rPr lang="en-US" dirty="0"/>
              <a:t> of pyelonephritis)</a:t>
            </a:r>
          </a:p>
          <a:p>
            <a:pPr lvl="1"/>
            <a:r>
              <a:rPr lang="en-US" dirty="0"/>
              <a:t>(</a:t>
            </a:r>
            <a:r>
              <a:rPr lang="en-US" dirty="0" err="1"/>
              <a:t>Hx</a:t>
            </a:r>
            <a:r>
              <a:rPr lang="en-US" dirty="0"/>
              <a:t> of malaria or typhoid)</a:t>
            </a:r>
          </a:p>
          <a:p>
            <a:pPr lvl="1"/>
            <a:r>
              <a:rPr lang="en-US" dirty="0"/>
              <a:t>Do you have previous cervical surgery or termination?</a:t>
            </a:r>
          </a:p>
          <a:p>
            <a:pPr lvl="1"/>
            <a:r>
              <a:rPr lang="en-US" dirty="0"/>
              <a:t>Do you know if you have uterine anomaly or a previous trauma?</a:t>
            </a:r>
          </a:p>
          <a:p>
            <a:pPr lvl="1"/>
            <a:r>
              <a:rPr lang="en-US" dirty="0"/>
              <a:t>Known fetal anomaly or multiple pregnancy?</a:t>
            </a:r>
          </a:p>
          <a:p>
            <a:pPr lvl="1"/>
            <a:r>
              <a:rPr lang="en-US" dirty="0"/>
              <a:t>Medical </a:t>
            </a:r>
            <a:r>
              <a:rPr lang="en-US" dirty="0" err="1"/>
              <a:t>Hx</a:t>
            </a:r>
            <a:r>
              <a:rPr lang="en-US" dirty="0"/>
              <a:t>: PET...</a:t>
            </a:r>
          </a:p>
          <a:p>
            <a:pPr lvl="1"/>
            <a:r>
              <a:rPr lang="en-US" dirty="0"/>
              <a:t>Social </a:t>
            </a:r>
            <a:r>
              <a:rPr lang="en-US" dirty="0" err="1"/>
              <a:t>Hx</a:t>
            </a:r>
            <a:r>
              <a:rPr lang="en-US" dirty="0"/>
              <a:t>: smoking</a:t>
            </a:r>
          </a:p>
          <a:p>
            <a:endParaRPr lang="en-US" dirty="0"/>
          </a:p>
        </p:txBody>
      </p:sp>
    </p:spTree>
    <p:extLst>
      <p:ext uri="{BB962C8B-B14F-4D97-AF65-F5344CB8AC3E}">
        <p14:creationId xmlns:p14="http://schemas.microsoft.com/office/powerpoint/2010/main" val="28495522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History and Physical examination</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85000" lnSpcReduction="20000"/>
          </a:bodyPr>
          <a:lstStyle/>
          <a:p>
            <a:r>
              <a:rPr lang="en-US" sz="3100" dirty="0"/>
              <a:t>Examination</a:t>
            </a:r>
            <a:r>
              <a:rPr lang="en-US" dirty="0"/>
              <a:t>: </a:t>
            </a:r>
          </a:p>
          <a:p>
            <a:pPr lvl="1"/>
            <a:r>
              <a:rPr lang="en-US" dirty="0"/>
              <a:t>Temperature &gt;38 fever,</a:t>
            </a:r>
          </a:p>
          <a:p>
            <a:pPr lvl="1"/>
            <a:r>
              <a:rPr lang="en-US" dirty="0"/>
              <a:t>BP: hypotension with abruption</a:t>
            </a:r>
          </a:p>
          <a:p>
            <a:pPr lvl="1"/>
            <a:r>
              <a:rPr lang="en-US" dirty="0"/>
              <a:t>Pulse: increase with Chorioamnionitis</a:t>
            </a:r>
          </a:p>
          <a:p>
            <a:pPr lvl="1"/>
            <a:r>
              <a:rPr lang="en-US" dirty="0"/>
              <a:t>Abdominal</a:t>
            </a:r>
          </a:p>
          <a:p>
            <a:pPr lvl="1"/>
            <a:r>
              <a:rPr lang="en-US" dirty="0"/>
              <a:t>Uterine contractions and its characteristics –</a:t>
            </a:r>
          </a:p>
          <a:p>
            <a:pPr lvl="1"/>
            <a:r>
              <a:rPr lang="en-US" dirty="0"/>
              <a:t>Tenderness: Abruptio placenta</a:t>
            </a:r>
          </a:p>
          <a:p>
            <a:pPr lvl="1"/>
            <a:r>
              <a:rPr lang="en-US" dirty="0"/>
              <a:t>Braxton hicks??</a:t>
            </a:r>
          </a:p>
          <a:p>
            <a:pPr lvl="1"/>
            <a:r>
              <a:rPr lang="en-US" dirty="0"/>
              <a:t>Obstetric</a:t>
            </a:r>
          </a:p>
          <a:p>
            <a:pPr lvl="1"/>
            <a:r>
              <a:rPr lang="en-US" dirty="0"/>
              <a:t>Assessment of presentation and engagement</a:t>
            </a:r>
          </a:p>
          <a:p>
            <a:pPr lvl="1"/>
            <a:r>
              <a:rPr lang="en-US" dirty="0"/>
              <a:t>CTG</a:t>
            </a:r>
          </a:p>
          <a:p>
            <a:pPr lvl="1"/>
            <a:r>
              <a:rPr lang="en-US" dirty="0"/>
              <a:t>Sterile speculum before vaginal ex: Fetal fibronectin, high vaginal</a:t>
            </a:r>
          </a:p>
          <a:p>
            <a:pPr lvl="1"/>
            <a:r>
              <a:rPr lang="en-US" dirty="0"/>
              <a:t>swab for culture (GPS) and to evaluate PROM</a:t>
            </a:r>
          </a:p>
          <a:p>
            <a:pPr lvl="1"/>
            <a:r>
              <a:rPr lang="en-US" dirty="0"/>
              <a:t>If we exclude ROM: vaginal ex (cervical changes)</a:t>
            </a:r>
          </a:p>
          <a:p>
            <a:pPr lvl="1"/>
            <a:r>
              <a:rPr lang="en-US" dirty="0"/>
              <a:t>Ultrasound</a:t>
            </a:r>
          </a:p>
          <a:p>
            <a:pPr lvl="1"/>
            <a:r>
              <a:rPr lang="en-US" dirty="0"/>
              <a:t>Risk factor assessment</a:t>
            </a:r>
          </a:p>
          <a:p>
            <a:pPr lvl="1"/>
            <a:r>
              <a:rPr lang="en-US" dirty="0"/>
              <a:t>Cervical length</a:t>
            </a:r>
          </a:p>
        </p:txBody>
      </p:sp>
    </p:spTree>
    <p:extLst>
      <p:ext uri="{BB962C8B-B14F-4D97-AF65-F5344CB8AC3E}">
        <p14:creationId xmlns:p14="http://schemas.microsoft.com/office/powerpoint/2010/main" val="20396881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Screening</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lnSpcReduction="10000"/>
          </a:bodyPr>
          <a:lstStyle/>
          <a:p>
            <a:pPr marL="0" indent="0">
              <a:buNone/>
            </a:pPr>
            <a:r>
              <a:rPr lang="en-US" dirty="0"/>
              <a:t>The two most important predictors of spontaneous preterm birth  are:</a:t>
            </a:r>
          </a:p>
          <a:p>
            <a:pPr marL="514350" indent="-514350">
              <a:buFont typeface="+mj-lt"/>
              <a:buAutoNum type="arabicPeriod"/>
            </a:pPr>
            <a:r>
              <a:rPr lang="en-US" dirty="0">
                <a:solidFill>
                  <a:srgbClr val="FF0000"/>
                </a:solidFill>
              </a:rPr>
              <a:t>Sonographic short cervix in the midtrimester</a:t>
            </a:r>
          </a:p>
          <a:p>
            <a:pPr lvl="1"/>
            <a:r>
              <a:rPr lang="en-US" dirty="0"/>
              <a:t>Cervical length at 18-22 weeks in pregnancies that deliver at term is normally distributed with a mean of 34 mm</a:t>
            </a:r>
          </a:p>
          <a:p>
            <a:pPr marL="514350" indent="-514350">
              <a:buFont typeface="+mj-lt"/>
              <a:buAutoNum type="arabicPeriod"/>
            </a:pPr>
            <a:r>
              <a:rPr lang="en-US" dirty="0">
                <a:solidFill>
                  <a:srgbClr val="FF0000"/>
                </a:solidFill>
              </a:rPr>
              <a:t>Spontaneous preterm birth in a prior pregnancy “ by </a:t>
            </a:r>
            <a:r>
              <a:rPr lang="en-US" dirty="0" err="1">
                <a:solidFill>
                  <a:srgbClr val="FF0000"/>
                </a:solidFill>
              </a:rPr>
              <a:t>hx</a:t>
            </a:r>
            <a:r>
              <a:rPr lang="en-US" dirty="0">
                <a:solidFill>
                  <a:srgbClr val="FF0000"/>
                </a:solidFill>
              </a:rPr>
              <a:t>”</a:t>
            </a:r>
          </a:p>
          <a:p>
            <a:pPr marL="914400" lvl="2" indent="0" algn="ctr">
              <a:buNone/>
            </a:pPr>
            <a:r>
              <a:rPr lang="ar-JO" dirty="0"/>
              <a:t>هذول اهم نقطتين لازم ينذكروا !!</a:t>
            </a:r>
            <a:r>
              <a:rPr lang="en-US" dirty="0"/>
              <a:t>	</a:t>
            </a:r>
            <a:r>
              <a:rPr lang="ar-JO" dirty="0"/>
              <a:t> </a:t>
            </a:r>
          </a:p>
          <a:p>
            <a:pPr marL="514350" indent="-514350">
              <a:buFont typeface="+mj-lt"/>
              <a:buAutoNum type="arabicPeriod"/>
            </a:pPr>
            <a:r>
              <a:rPr lang="en-US" dirty="0"/>
              <a:t>Cervico-vaginal fetal fibronectin</a:t>
            </a:r>
          </a:p>
          <a:p>
            <a:pPr lvl="1"/>
            <a:r>
              <a:rPr lang="en-US" dirty="0"/>
              <a:t>Should do after 22w</a:t>
            </a:r>
          </a:p>
          <a:p>
            <a:pPr lvl="1"/>
            <a:r>
              <a:rPr lang="en-US" dirty="0"/>
              <a:t>Fetal fibronectin is an extracellular matrix glycoprotein produced by amniocytes and by cytotrophoblast</a:t>
            </a:r>
          </a:p>
          <a:p>
            <a:pPr lvl="1"/>
            <a:r>
              <a:rPr lang="en-US" dirty="0"/>
              <a:t> It is localized between chorion and decidua and acts as a ’glue’ between the pregnancy and the uterus</a:t>
            </a:r>
          </a:p>
          <a:p>
            <a:endParaRPr lang="ar-JO" dirty="0"/>
          </a:p>
          <a:p>
            <a:endParaRPr lang="ar-JO" dirty="0"/>
          </a:p>
          <a:p>
            <a:endParaRPr lang="en-US" dirty="0"/>
          </a:p>
        </p:txBody>
      </p:sp>
    </p:spTree>
    <p:extLst>
      <p:ext uri="{BB962C8B-B14F-4D97-AF65-F5344CB8AC3E}">
        <p14:creationId xmlns:p14="http://schemas.microsoft.com/office/powerpoint/2010/main" val="33595161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Screening</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599" cy="4871938"/>
          </a:xfrm>
        </p:spPr>
        <p:txBody>
          <a:bodyPr>
            <a:normAutofit/>
          </a:bodyPr>
          <a:lstStyle/>
          <a:p>
            <a:pPr marL="514350" indent="-514350">
              <a:buFont typeface="+mj-lt"/>
              <a:buAutoNum type="arabicPeriod" startAt="4"/>
            </a:pPr>
            <a:r>
              <a:rPr lang="en-US" dirty="0"/>
              <a:t>Cell-free Fetal DNA</a:t>
            </a:r>
          </a:p>
          <a:p>
            <a:pPr lvl="1"/>
            <a:r>
              <a:rPr lang="en-US" dirty="0"/>
              <a:t>done after 10 w </a:t>
            </a:r>
          </a:p>
          <a:p>
            <a:pPr lvl="1"/>
            <a:r>
              <a:rPr lang="en-US" dirty="0"/>
              <a:t>A role for cell-free fetal (</a:t>
            </a:r>
            <a:r>
              <a:rPr lang="en-US" dirty="0" err="1"/>
              <a:t>cff</a:t>
            </a:r>
            <a:r>
              <a:rPr lang="en-US" dirty="0"/>
              <a:t>) DNA as a signal for the onset of labor has recently been proposed </a:t>
            </a:r>
          </a:p>
          <a:p>
            <a:pPr lvl="1"/>
            <a:r>
              <a:rPr lang="en-US" dirty="0"/>
              <a:t>In pregnant women, </a:t>
            </a:r>
            <a:r>
              <a:rPr lang="en-US" dirty="0" err="1"/>
              <a:t>cff</a:t>
            </a:r>
            <a:r>
              <a:rPr lang="en-US" dirty="0"/>
              <a:t> DNA is normally present in the plasma, and concentrations increase as a function of gestational age - peaking at the end of pregnancy just prior to the onset of labor</a:t>
            </a:r>
          </a:p>
          <a:p>
            <a:pPr lvl="1"/>
            <a:r>
              <a:rPr lang="en-US" dirty="0"/>
              <a:t>Patients who have an elevation of </a:t>
            </a:r>
            <a:r>
              <a:rPr lang="en-US" dirty="0" err="1"/>
              <a:t>cff</a:t>
            </a:r>
            <a:r>
              <a:rPr lang="en-US" dirty="0"/>
              <a:t> DNA in the midtrimester are at increased risk for spontaneous preterm delivery later in gestation </a:t>
            </a:r>
          </a:p>
          <a:p>
            <a:pPr marL="514350" indent="-514350">
              <a:buFont typeface="+mj-lt"/>
              <a:buAutoNum type="arabicPeriod" startAt="4"/>
            </a:pPr>
            <a:endParaRPr lang="en-US" dirty="0"/>
          </a:p>
        </p:txBody>
      </p:sp>
    </p:spTree>
    <p:extLst>
      <p:ext uri="{BB962C8B-B14F-4D97-AF65-F5344CB8AC3E}">
        <p14:creationId xmlns:p14="http://schemas.microsoft.com/office/powerpoint/2010/main" val="332369721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dirty="0"/>
              <a:t>Prevention PTB in short cervix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 y="1214263"/>
            <a:ext cx="10256519" cy="442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p:nvPr/>
        </p:nvSpPr>
        <p:spPr bwMode="auto">
          <a:xfrm>
            <a:off x="6534096" y="2131668"/>
            <a:ext cx="682581" cy="1841679"/>
          </a:xfrm>
          <a:prstGeom prst="rect">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Helvetica" pitchFamily="34" charset="0"/>
            </a:endParaRPr>
          </a:p>
        </p:txBody>
      </p:sp>
      <p:sp>
        <p:nvSpPr>
          <p:cNvPr id="10" name="مستطيل 9"/>
          <p:cNvSpPr/>
          <p:nvPr/>
        </p:nvSpPr>
        <p:spPr>
          <a:xfrm>
            <a:off x="4881430" y="4993636"/>
            <a:ext cx="2581539" cy="461665"/>
          </a:xfrm>
          <a:prstGeom prst="rect">
            <a:avLst/>
          </a:prstGeom>
          <a:solidFill>
            <a:schemeClr val="tx1"/>
          </a:solidFill>
          <a:ln>
            <a:solidFill>
              <a:schemeClr val="accent1"/>
            </a:solidFill>
          </a:ln>
        </p:spPr>
        <p:txBody>
          <a:bodyPr wrap="square">
            <a:spAutoFit/>
          </a:bodyPr>
          <a:lstStyle/>
          <a:p>
            <a:r>
              <a:rPr lang="en-US" sz="2400" dirty="0">
                <a:solidFill>
                  <a:schemeClr val="bg1"/>
                </a:solidFill>
              </a:rPr>
              <a:t>McDonald cerclage</a:t>
            </a:r>
          </a:p>
        </p:txBody>
      </p:sp>
      <p:sp>
        <p:nvSpPr>
          <p:cNvPr id="11" name="مستطيل 10"/>
          <p:cNvSpPr/>
          <p:nvPr/>
        </p:nvSpPr>
        <p:spPr>
          <a:xfrm>
            <a:off x="8514693" y="5647468"/>
            <a:ext cx="1685333" cy="369332"/>
          </a:xfrm>
          <a:prstGeom prst="rect">
            <a:avLst/>
          </a:prstGeom>
        </p:spPr>
        <p:txBody>
          <a:bodyPr wrap="none">
            <a:spAutoFit/>
          </a:bodyPr>
          <a:lstStyle/>
          <a:p>
            <a:r>
              <a:rPr lang="en-US" b="1" dirty="0"/>
              <a:t>Weak evidence </a:t>
            </a:r>
          </a:p>
        </p:txBody>
      </p:sp>
    </p:spTree>
    <p:extLst>
      <p:ext uri="{BB962C8B-B14F-4D97-AF65-F5344CB8AC3E}">
        <p14:creationId xmlns:p14="http://schemas.microsoft.com/office/powerpoint/2010/main" val="28876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sz="half" idx="1"/>
          </p:nvPr>
        </p:nvSpPr>
        <p:spPr>
          <a:xfrm>
            <a:off x="838200" y="1352570"/>
            <a:ext cx="3764280" cy="4907553"/>
          </a:xfrm>
        </p:spPr>
        <p:style>
          <a:lnRef idx="2">
            <a:schemeClr val="accent1"/>
          </a:lnRef>
          <a:fillRef idx="1">
            <a:schemeClr val="lt1"/>
          </a:fillRef>
          <a:effectRef idx="0">
            <a:schemeClr val="accent1"/>
          </a:effectRef>
          <a:fontRef idx="minor">
            <a:schemeClr val="dk1"/>
          </a:fontRef>
        </p:style>
        <p:txBody>
          <a:bodyPr>
            <a:normAutofit/>
          </a:bodyPr>
          <a:lstStyle/>
          <a:p>
            <a:r>
              <a:rPr lang="en-US" sz="2600" dirty="0">
                <a:solidFill>
                  <a:srgbClr val="45515E"/>
                </a:solidFill>
              </a:rPr>
              <a:t>women with previous preterm birth</a:t>
            </a:r>
          </a:p>
          <a:p>
            <a:pPr>
              <a:buFont typeface="Arial" panose="020B0604020202020204" pitchFamily="34" charset="0"/>
              <a:buChar char="•"/>
            </a:pPr>
            <a:r>
              <a:rPr lang="en-US" sz="2200" dirty="0">
                <a:solidFill>
                  <a:srgbClr val="45515E"/>
                </a:solidFill>
              </a:rPr>
              <a:t>No benefit from bed rest, prophylactic tocolytics or lifestyle interventions</a:t>
            </a:r>
          </a:p>
          <a:p>
            <a:pPr>
              <a:buFont typeface="Arial" panose="020B0604020202020204" pitchFamily="34" charset="0"/>
              <a:buChar char="•"/>
            </a:pPr>
            <a:r>
              <a:rPr lang="en-US" sz="2200" dirty="0">
                <a:solidFill>
                  <a:srgbClr val="45515E"/>
                </a:solidFill>
              </a:rPr>
              <a:t>Vaginal progesterone every night from 20 to 34 weeks reduces PTB by 25%</a:t>
            </a:r>
          </a:p>
          <a:p>
            <a:pPr>
              <a:buFont typeface="Arial" panose="020B0604020202020204" pitchFamily="34" charset="0"/>
              <a:buChar char="•"/>
            </a:pPr>
            <a:r>
              <a:rPr lang="en-US" sz="2200" dirty="0">
                <a:solidFill>
                  <a:srgbClr val="45515E"/>
                </a:solidFill>
              </a:rPr>
              <a:t>Measurement of cervical length every 2 weeks between 14 and 24 weeks and cervical cerclage if the cervix becomes less than 25 mm reduces PTB by 25%</a:t>
            </a:r>
          </a:p>
          <a:p>
            <a:pPr marL="0" indent="0">
              <a:buNone/>
            </a:pPr>
            <a:endParaRPr lang="en-US" sz="2400" dirty="0">
              <a:solidFill>
                <a:srgbClr val="45515E"/>
              </a:solidFill>
            </a:endParaRPr>
          </a:p>
        </p:txBody>
      </p:sp>
      <p:sp>
        <p:nvSpPr>
          <p:cNvPr id="5" name="عنوان 4"/>
          <p:cNvSpPr>
            <a:spLocks noGrp="1"/>
          </p:cNvSpPr>
          <p:nvPr>
            <p:ph type="title"/>
          </p:nvPr>
        </p:nvSpPr>
        <p:spPr/>
        <p:txBody>
          <a:bodyPr/>
          <a:lstStyle/>
          <a:p>
            <a:r>
              <a:rPr lang="en-US" dirty="0"/>
              <a:t>Prevention</a:t>
            </a:r>
          </a:p>
        </p:txBody>
      </p:sp>
      <p:sp>
        <p:nvSpPr>
          <p:cNvPr id="7" name="عنصر نائب للمحتوى 6"/>
          <p:cNvSpPr>
            <a:spLocks noGrp="1"/>
          </p:cNvSpPr>
          <p:nvPr>
            <p:ph sz="half" idx="2"/>
          </p:nvPr>
        </p:nvSpPr>
        <p:spPr>
          <a:xfrm>
            <a:off x="4763672" y="1352570"/>
            <a:ext cx="3337560" cy="4907553"/>
          </a:xfrm>
          <a:ln>
            <a:solidFill>
              <a:schemeClr val="accent1"/>
            </a:solidFill>
          </a:ln>
        </p:spPr>
        <p:txBody>
          <a:bodyPr>
            <a:noAutofit/>
          </a:bodyPr>
          <a:lstStyle/>
          <a:p>
            <a:r>
              <a:rPr lang="en-US" sz="2400" dirty="0"/>
              <a:t>women with no previous preterm birth but positive screening test</a:t>
            </a:r>
          </a:p>
          <a:p>
            <a:pPr>
              <a:buFont typeface="Arial" panose="020B0604020202020204" pitchFamily="34" charset="0"/>
              <a:buChar char="•"/>
            </a:pPr>
            <a:r>
              <a:rPr lang="en-US" sz="2000" dirty="0"/>
              <a:t>Bed rest /betamimetics/ life style modification</a:t>
            </a:r>
          </a:p>
          <a:p>
            <a:pPr>
              <a:buFont typeface="Arial" panose="020B0604020202020204" pitchFamily="34" charset="0"/>
              <a:buChar char="•"/>
            </a:pPr>
            <a:r>
              <a:rPr lang="en-US" sz="2000" dirty="0"/>
              <a:t>Short cervix at 20-24 weeks consider Cervical cerclage  it may reduce PTB at &lt;34 weeks by 15%</a:t>
            </a:r>
          </a:p>
          <a:p>
            <a:pPr>
              <a:buFont typeface="Arial" panose="020B0604020202020204" pitchFamily="34" charset="0"/>
              <a:buChar char="•"/>
            </a:pPr>
            <a:r>
              <a:rPr lang="en-US" sz="2000" dirty="0"/>
              <a:t>Vaginal progesterone every night from 20 to 34 weeks reduces PTB at &lt;34 weeks by 35-40%</a:t>
            </a:r>
          </a:p>
          <a:p>
            <a:pPr marL="0" indent="0">
              <a:buNone/>
            </a:pPr>
            <a:endParaRPr lang="en-US" sz="2400" dirty="0"/>
          </a:p>
        </p:txBody>
      </p:sp>
      <p:sp>
        <p:nvSpPr>
          <p:cNvPr id="8" name="عنصر نائب للمحتوى 6"/>
          <p:cNvSpPr txBox="1">
            <a:spLocks/>
          </p:cNvSpPr>
          <p:nvPr/>
        </p:nvSpPr>
        <p:spPr>
          <a:xfrm>
            <a:off x="8290560" y="1352570"/>
            <a:ext cx="3063240" cy="490755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Threatened preterm labor </a:t>
            </a:r>
          </a:p>
          <a:p>
            <a:pPr>
              <a:buFont typeface="Arial" panose="020B0604020202020204" pitchFamily="34" charset="0"/>
              <a:buChar char="•"/>
            </a:pPr>
            <a:r>
              <a:rPr lang="en-US" sz="2000" dirty="0"/>
              <a:t>Hospitalization in a unit with facilities for neonatal intensive care</a:t>
            </a:r>
          </a:p>
          <a:p>
            <a:pPr>
              <a:buFont typeface="Arial" panose="020B0604020202020204" pitchFamily="34" charset="0"/>
              <a:buChar char="•"/>
            </a:pPr>
            <a:r>
              <a:rPr lang="en-US" sz="2000" dirty="0"/>
              <a:t>Administration of tocolytics to prevent preterm birth</a:t>
            </a:r>
          </a:p>
          <a:p>
            <a:pPr>
              <a:buFont typeface="Arial" panose="020B0604020202020204" pitchFamily="34" charset="0"/>
              <a:buChar char="•"/>
            </a:pPr>
            <a:r>
              <a:rPr lang="en-US" sz="2000" dirty="0"/>
              <a:t>Administration of steroids to improve fetal lung maturity</a:t>
            </a:r>
          </a:p>
          <a:p>
            <a:pPr marL="0" indent="0">
              <a:buNone/>
            </a:pPr>
            <a:endParaRPr lang="en-US" sz="2400" dirty="0"/>
          </a:p>
        </p:txBody>
      </p:sp>
    </p:spTree>
    <p:extLst>
      <p:ext uri="{BB962C8B-B14F-4D97-AF65-F5344CB8AC3E}">
        <p14:creationId xmlns:p14="http://schemas.microsoft.com/office/powerpoint/2010/main" val="139180215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1" y="1305026"/>
            <a:ext cx="7194452" cy="4871938"/>
          </a:xfrm>
        </p:spPr>
        <p:txBody>
          <a:bodyPr>
            <a:normAutofit/>
          </a:bodyPr>
          <a:lstStyle/>
          <a:p>
            <a:r>
              <a:rPr lang="en-US"/>
              <a:t>IF your pt has hx of pre term labor you should start progesterone even before screening, so start it from first visit DON’T wait for 18w </a:t>
            </a:r>
          </a:p>
          <a:p>
            <a:r>
              <a:rPr lang="en-US"/>
              <a:t> Progesterone increase thickness of mucosa </a:t>
            </a:r>
          </a:p>
          <a:p>
            <a:r>
              <a:rPr lang="en-US"/>
              <a:t> for women has PTL even with long cervix in this case </a:t>
            </a:r>
            <a:r>
              <a:rPr lang="en-US" u="sng"/>
              <a:t>no efficacy of progesterone  so the effect of progesteron only for short cervix </a:t>
            </a:r>
          </a:p>
          <a:p>
            <a:r>
              <a:rPr lang="en-US"/>
              <a:t> if your pt has hx of PPROM or lenghv 15 mm Go for cerclage early </a:t>
            </a:r>
          </a:p>
          <a:p>
            <a:endParaRPr lang="en-US" dirty="0"/>
          </a:p>
        </p:txBody>
      </p:sp>
      <p:pic>
        <p:nvPicPr>
          <p:cNvPr id="8" name="Picture 2">
            <a:extLst>
              <a:ext uri="{FF2B5EF4-FFF2-40B4-BE49-F238E27FC236}">
                <a16:creationId xmlns:a16="http://schemas.microsoft.com/office/drawing/2014/main" id="{2E679D0E-9B5B-6335-84F1-26A5C5E6C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97"/>
          <a:stretch/>
        </p:blipFill>
        <p:spPr bwMode="auto">
          <a:xfrm>
            <a:off x="8032653" y="1478003"/>
            <a:ext cx="3321147" cy="369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78277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585" y="251692"/>
            <a:ext cx="8816331" cy="780850"/>
          </a:xfrm>
        </p:spPr>
        <p:txBody>
          <a:bodyPr/>
          <a:lstStyle/>
          <a:p>
            <a:r>
              <a:rPr lang="en-US" sz="3600" dirty="0"/>
              <a:t>Tests for fetal lung maturity </a:t>
            </a:r>
          </a:p>
        </p:txBody>
      </p:sp>
      <p:grpSp>
        <p:nvGrpSpPr>
          <p:cNvPr id="23" name="Group 22"/>
          <p:cNvGrpSpPr/>
          <p:nvPr/>
        </p:nvGrpSpPr>
        <p:grpSpPr>
          <a:xfrm>
            <a:off x="3747148" y="924314"/>
            <a:ext cx="5007781" cy="1361572"/>
            <a:chOff x="2847150" y="1033947"/>
            <a:chExt cx="3755836" cy="1361572"/>
          </a:xfrm>
        </p:grpSpPr>
        <p:grpSp>
          <p:nvGrpSpPr>
            <p:cNvPr id="22" name="Group 21"/>
            <p:cNvGrpSpPr/>
            <p:nvPr/>
          </p:nvGrpSpPr>
          <p:grpSpPr>
            <a:xfrm>
              <a:off x="2847150" y="1033947"/>
              <a:ext cx="3755836" cy="1361572"/>
              <a:chOff x="2888094" y="965707"/>
              <a:chExt cx="3755836" cy="1361572"/>
            </a:xfrm>
          </p:grpSpPr>
          <p:cxnSp>
            <p:nvCxnSpPr>
              <p:cNvPr id="10" name="Elbow Connector 9"/>
              <p:cNvCxnSpPr/>
              <p:nvPr/>
            </p:nvCxnSpPr>
            <p:spPr bwMode="auto">
              <a:xfrm rot="16200000" flipH="1">
                <a:off x="4947333" y="630681"/>
                <a:ext cx="1361572" cy="2031623"/>
              </a:xfrm>
              <a:prstGeom prst="bentConnector3">
                <a:avLst/>
              </a:prstGeom>
              <a:solidFill>
                <a:schemeClr val="accent1"/>
              </a:solidFill>
              <a:ln w="38100" cap="flat" cmpd="sng" algn="ctr">
                <a:solidFill>
                  <a:srgbClr val="A5002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2888094" y="1646266"/>
                <a:ext cx="1713578" cy="0"/>
              </a:xfrm>
              <a:prstGeom prst="line">
                <a:avLst/>
              </a:prstGeom>
              <a:solidFill>
                <a:schemeClr val="accent1"/>
              </a:solidFill>
              <a:ln w="38100" cap="flat" cmpd="sng" algn="ctr">
                <a:solidFill>
                  <a:srgbClr val="A5002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Straight Arrow Connector 13"/>
            <p:cNvCxnSpPr/>
            <p:nvPr/>
          </p:nvCxnSpPr>
          <p:spPr bwMode="auto">
            <a:xfrm flipH="1">
              <a:off x="2847150" y="1705744"/>
              <a:ext cx="23038" cy="479606"/>
            </a:xfrm>
            <a:prstGeom prst="straightConnector1">
              <a:avLst/>
            </a:prstGeom>
            <a:solidFill>
              <a:schemeClr val="accent1"/>
            </a:solidFill>
            <a:ln w="38100" cap="flat" cmpd="sng" algn="ctr">
              <a:solidFill>
                <a:srgbClr val="A5002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Group 39"/>
          <p:cNvGrpSpPr/>
          <p:nvPr/>
        </p:nvGrpSpPr>
        <p:grpSpPr>
          <a:xfrm>
            <a:off x="7078487" y="2289867"/>
            <a:ext cx="3454835" cy="714893"/>
            <a:chOff x="5320070" y="2395519"/>
            <a:chExt cx="2490412" cy="714894"/>
          </a:xfrm>
        </p:grpSpPr>
        <p:sp>
          <p:nvSpPr>
            <p:cNvPr id="8" name="TextBox 7"/>
            <p:cNvSpPr txBox="1"/>
            <p:nvPr/>
          </p:nvSpPr>
          <p:spPr>
            <a:xfrm>
              <a:off x="5524788" y="2574318"/>
              <a:ext cx="2156397" cy="369332"/>
            </a:xfrm>
            <a:prstGeom prst="rect">
              <a:avLst/>
            </a:prstGeom>
            <a:noFill/>
          </p:spPr>
          <p:txBody>
            <a:bodyPr wrap="square" rtlCol="0">
              <a:spAutoFit/>
            </a:bodyPr>
            <a:lstStyle/>
            <a:p>
              <a:r>
                <a:rPr lang="en-US" b="1" dirty="0"/>
                <a:t>Non Invasive Tests </a:t>
              </a:r>
            </a:p>
          </p:txBody>
        </p:sp>
        <p:sp>
          <p:nvSpPr>
            <p:cNvPr id="15" name="Oval 14"/>
            <p:cNvSpPr/>
            <p:nvPr/>
          </p:nvSpPr>
          <p:spPr bwMode="auto">
            <a:xfrm>
              <a:off x="5320070" y="2395519"/>
              <a:ext cx="2490412" cy="714894"/>
            </a:xfrm>
            <a:prstGeom prst="ellipse">
              <a:avLst/>
            </a:prstGeom>
            <a:no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Helvetica" pitchFamily="34" charset="0"/>
              </a:endParaRPr>
            </a:p>
          </p:txBody>
        </p:sp>
      </p:grpSp>
      <p:grpSp>
        <p:nvGrpSpPr>
          <p:cNvPr id="39" name="Group 38"/>
          <p:cNvGrpSpPr/>
          <p:nvPr/>
        </p:nvGrpSpPr>
        <p:grpSpPr>
          <a:xfrm>
            <a:off x="1904958" y="2075717"/>
            <a:ext cx="4361164" cy="934492"/>
            <a:chOff x="1500831" y="2365761"/>
            <a:chExt cx="3270873" cy="934492"/>
          </a:xfrm>
        </p:grpSpPr>
        <p:sp>
          <p:nvSpPr>
            <p:cNvPr id="7" name="TextBox 6"/>
            <p:cNvSpPr txBox="1"/>
            <p:nvPr/>
          </p:nvSpPr>
          <p:spPr>
            <a:xfrm>
              <a:off x="1636301" y="2531355"/>
              <a:ext cx="3078637" cy="369332"/>
            </a:xfrm>
            <a:prstGeom prst="rect">
              <a:avLst/>
            </a:prstGeom>
            <a:noFill/>
          </p:spPr>
          <p:txBody>
            <a:bodyPr wrap="square" rtlCol="0">
              <a:spAutoFit/>
            </a:bodyPr>
            <a:lstStyle/>
            <a:p>
              <a:r>
                <a:rPr lang="en-US" b="1" dirty="0"/>
                <a:t>Invasive Tests Requiring Amniocentesis </a:t>
              </a:r>
            </a:p>
          </p:txBody>
        </p:sp>
        <p:sp>
          <p:nvSpPr>
            <p:cNvPr id="16" name="Oval 15"/>
            <p:cNvSpPr/>
            <p:nvPr/>
          </p:nvSpPr>
          <p:spPr bwMode="auto">
            <a:xfrm>
              <a:off x="1500831" y="2365761"/>
              <a:ext cx="3270873" cy="934492"/>
            </a:xfrm>
            <a:prstGeom prst="ellipse">
              <a:avLst/>
            </a:prstGeom>
            <a:no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Helvetica" pitchFamily="34" charset="0"/>
              </a:endParaRPr>
            </a:p>
          </p:txBody>
        </p:sp>
      </p:grpSp>
      <p:sp>
        <p:nvSpPr>
          <p:cNvPr id="9" name="TextBox 8"/>
          <p:cNvSpPr txBox="1"/>
          <p:nvPr/>
        </p:nvSpPr>
        <p:spPr>
          <a:xfrm>
            <a:off x="881754" y="3896578"/>
            <a:ext cx="1887940" cy="369332"/>
          </a:xfrm>
          <a:prstGeom prst="rect">
            <a:avLst/>
          </a:prstGeom>
          <a:noFill/>
          <a:ln w="38100">
            <a:solidFill>
              <a:srgbClr val="A50021"/>
            </a:solidFill>
          </a:ln>
        </p:spPr>
        <p:txBody>
          <a:bodyPr wrap="square" rtlCol="0">
            <a:spAutoFit/>
          </a:bodyPr>
          <a:lstStyle/>
          <a:p>
            <a:r>
              <a:rPr lang="en-US" b="1" dirty="0"/>
              <a:t>Direct Test </a:t>
            </a:r>
          </a:p>
        </p:txBody>
      </p:sp>
      <p:sp>
        <p:nvSpPr>
          <p:cNvPr id="11" name="TextBox 10"/>
          <p:cNvSpPr txBox="1"/>
          <p:nvPr/>
        </p:nvSpPr>
        <p:spPr>
          <a:xfrm>
            <a:off x="4951752" y="3935093"/>
            <a:ext cx="2099635" cy="369332"/>
          </a:xfrm>
          <a:prstGeom prst="rect">
            <a:avLst/>
          </a:prstGeom>
          <a:noFill/>
          <a:ln w="38100">
            <a:solidFill>
              <a:srgbClr val="A50021"/>
            </a:solidFill>
          </a:ln>
        </p:spPr>
        <p:txBody>
          <a:bodyPr wrap="square" rtlCol="0">
            <a:spAutoFit/>
          </a:bodyPr>
          <a:lstStyle/>
          <a:p>
            <a:r>
              <a:rPr lang="en-US" b="1" dirty="0"/>
              <a:t>Indirect Test </a:t>
            </a:r>
          </a:p>
        </p:txBody>
      </p:sp>
      <p:sp>
        <p:nvSpPr>
          <p:cNvPr id="13" name="Rectangle 12"/>
          <p:cNvSpPr/>
          <p:nvPr/>
        </p:nvSpPr>
        <p:spPr>
          <a:xfrm>
            <a:off x="4892377" y="4831998"/>
            <a:ext cx="6096000" cy="923330"/>
          </a:xfrm>
          <a:prstGeom prst="rect">
            <a:avLst/>
          </a:prstGeom>
          <a:ln w="38100">
            <a:solidFill>
              <a:srgbClr val="A50021"/>
            </a:solidFill>
          </a:ln>
        </p:spPr>
        <p:txBody>
          <a:bodyPr>
            <a:spAutoFit/>
          </a:bodyPr>
          <a:lstStyle/>
          <a:p>
            <a:pPr marL="285750" indent="-285750">
              <a:lnSpc>
                <a:spcPct val="150000"/>
              </a:lnSpc>
              <a:buClr>
                <a:srgbClr val="C00000"/>
              </a:buClr>
              <a:buFont typeface="Arial" panose="020B0604020202020204" pitchFamily="34" charset="0"/>
              <a:buChar char="•"/>
            </a:pPr>
            <a:r>
              <a:rPr lang="en-US" b="1" dirty="0"/>
              <a:t>Foam Stability Test (or Shake Test)</a:t>
            </a:r>
          </a:p>
          <a:p>
            <a:pPr marL="285750" indent="-285750">
              <a:lnSpc>
                <a:spcPct val="150000"/>
              </a:lnSpc>
              <a:buClr>
                <a:srgbClr val="C00000"/>
              </a:buClr>
              <a:buFont typeface="Arial" panose="020B0604020202020204" pitchFamily="34" charset="0"/>
              <a:buChar char="•"/>
            </a:pPr>
            <a:r>
              <a:rPr lang="en-US" b="1" dirty="0"/>
              <a:t>Lamellar Body Count </a:t>
            </a:r>
          </a:p>
        </p:txBody>
      </p:sp>
      <p:sp>
        <p:nvSpPr>
          <p:cNvPr id="17" name="Rectangle 16"/>
          <p:cNvSpPr/>
          <p:nvPr/>
        </p:nvSpPr>
        <p:spPr>
          <a:xfrm>
            <a:off x="80415" y="4831998"/>
            <a:ext cx="4474960" cy="1337289"/>
          </a:xfrm>
          <a:prstGeom prst="rect">
            <a:avLst/>
          </a:prstGeom>
          <a:ln w="38100">
            <a:solidFill>
              <a:srgbClr val="A50021"/>
            </a:solidFill>
          </a:ln>
        </p:spPr>
        <p:txBody>
          <a:bodyPr wrap="square">
            <a:spAutoFit/>
          </a:bodyPr>
          <a:lstStyle/>
          <a:p>
            <a:pPr marL="285750" indent="-285750">
              <a:lnSpc>
                <a:spcPct val="150000"/>
              </a:lnSpc>
              <a:buClr>
                <a:srgbClr val="A50021"/>
              </a:buClr>
              <a:buFont typeface="Arial" panose="020B0604020202020204" pitchFamily="34" charset="0"/>
              <a:buChar char="•"/>
            </a:pPr>
            <a:r>
              <a:rPr lang="en-US" b="1" dirty="0"/>
              <a:t>Lecithin/Sphingomyelin</a:t>
            </a:r>
          </a:p>
          <a:p>
            <a:pPr marL="285750" indent="-285750">
              <a:lnSpc>
                <a:spcPct val="150000"/>
              </a:lnSpc>
              <a:buClr>
                <a:srgbClr val="A50021"/>
              </a:buClr>
              <a:buFont typeface="Arial" panose="020B0604020202020204" pitchFamily="34" charset="0"/>
              <a:buChar char="•"/>
            </a:pPr>
            <a:r>
              <a:rPr lang="en-US" b="1" dirty="0"/>
              <a:t>Phosphatidylglycerol  </a:t>
            </a:r>
            <a:br>
              <a:rPr lang="en-US" b="1" dirty="0"/>
            </a:br>
            <a:r>
              <a:rPr lang="en-US" sz="2000" b="1" u="sng" dirty="0">
                <a:solidFill>
                  <a:srgbClr val="00B0F0"/>
                </a:solidFill>
                <a:effectLst>
                  <a:outerShdw blurRad="38100" dist="38100" dir="2700000" algn="tl">
                    <a:srgbClr val="000000">
                      <a:alpha val="43137"/>
                    </a:srgbClr>
                  </a:outerShdw>
                </a:effectLst>
              </a:rPr>
              <a:t>the most accurate test in diabetic pt </a:t>
            </a:r>
          </a:p>
        </p:txBody>
      </p:sp>
      <p:grpSp>
        <p:nvGrpSpPr>
          <p:cNvPr id="25" name="Group 24"/>
          <p:cNvGrpSpPr/>
          <p:nvPr/>
        </p:nvGrpSpPr>
        <p:grpSpPr>
          <a:xfrm>
            <a:off x="1814540" y="2999106"/>
            <a:ext cx="4187029" cy="935989"/>
            <a:chOff x="2847150" y="1033947"/>
            <a:chExt cx="3755836" cy="1361572"/>
          </a:xfrm>
        </p:grpSpPr>
        <p:grpSp>
          <p:nvGrpSpPr>
            <p:cNvPr id="26" name="Group 25"/>
            <p:cNvGrpSpPr/>
            <p:nvPr/>
          </p:nvGrpSpPr>
          <p:grpSpPr>
            <a:xfrm>
              <a:off x="2847150" y="1033947"/>
              <a:ext cx="3755836" cy="1361572"/>
              <a:chOff x="2888094" y="965707"/>
              <a:chExt cx="3755836" cy="1361572"/>
            </a:xfrm>
          </p:grpSpPr>
          <p:cxnSp>
            <p:nvCxnSpPr>
              <p:cNvPr id="28" name="Elbow Connector 27"/>
              <p:cNvCxnSpPr/>
              <p:nvPr/>
            </p:nvCxnSpPr>
            <p:spPr bwMode="auto">
              <a:xfrm rot="16200000" flipH="1">
                <a:off x="4947333" y="630681"/>
                <a:ext cx="1361572" cy="2031623"/>
              </a:xfrm>
              <a:prstGeom prst="bentConnector3">
                <a:avLst/>
              </a:prstGeom>
              <a:solidFill>
                <a:schemeClr val="accent1"/>
              </a:solidFill>
              <a:ln w="38100" cap="flat" cmpd="sng" algn="ctr">
                <a:solidFill>
                  <a:srgbClr val="A5002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a:off x="2888094" y="1646266"/>
                <a:ext cx="1713578" cy="0"/>
              </a:xfrm>
              <a:prstGeom prst="line">
                <a:avLst/>
              </a:prstGeom>
              <a:solidFill>
                <a:schemeClr val="accent1"/>
              </a:solidFill>
              <a:ln w="38100" cap="flat" cmpd="sng" algn="ctr">
                <a:solidFill>
                  <a:srgbClr val="A5002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 name="Straight Arrow Connector 26"/>
            <p:cNvCxnSpPr/>
            <p:nvPr/>
          </p:nvCxnSpPr>
          <p:spPr bwMode="auto">
            <a:xfrm flipH="1">
              <a:off x="2870186" y="1705744"/>
              <a:ext cx="1" cy="654424"/>
            </a:xfrm>
            <a:prstGeom prst="straightConnector1">
              <a:avLst/>
            </a:prstGeom>
            <a:solidFill>
              <a:schemeClr val="accent1"/>
            </a:solidFill>
            <a:ln w="38100" cap="flat" cmpd="sng" algn="ctr">
              <a:solidFill>
                <a:srgbClr val="A5002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6" name="Straight Arrow Connector 35"/>
          <p:cNvCxnSpPr/>
          <p:nvPr/>
        </p:nvCxnSpPr>
        <p:spPr bwMode="auto">
          <a:xfrm>
            <a:off x="1834667" y="4290305"/>
            <a:ext cx="3948" cy="500177"/>
          </a:xfrm>
          <a:prstGeom prst="straightConnector1">
            <a:avLst/>
          </a:prstGeom>
          <a:solidFill>
            <a:schemeClr val="accent1"/>
          </a:solidFill>
          <a:ln w="38100" cap="flat" cmpd="sng" algn="ctr">
            <a:solidFill>
              <a:srgbClr val="A5002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6039944" y="4326407"/>
            <a:ext cx="10512" cy="466487"/>
          </a:xfrm>
          <a:prstGeom prst="straightConnector1">
            <a:avLst/>
          </a:prstGeom>
          <a:solidFill>
            <a:schemeClr val="accent1"/>
          </a:solidFill>
          <a:ln w="38100" cap="flat" cmpd="sng" algn="ctr">
            <a:solidFill>
              <a:srgbClr val="A5002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مستطيل 3"/>
          <p:cNvSpPr/>
          <p:nvPr/>
        </p:nvSpPr>
        <p:spPr>
          <a:xfrm>
            <a:off x="7940377" y="3224192"/>
            <a:ext cx="2800696" cy="923330"/>
          </a:xfrm>
          <a:prstGeom prst="rect">
            <a:avLst/>
          </a:prstGeom>
          <a:ln>
            <a:solidFill>
              <a:srgbClr val="FF0000"/>
            </a:solidFill>
          </a:ln>
        </p:spPr>
        <p:txBody>
          <a:bodyPr wrap="square">
            <a:spAutoFit/>
          </a:bodyPr>
          <a:lstStyle/>
          <a:p>
            <a:r>
              <a:rPr lang="en-US" dirty="0"/>
              <a:t> The Fetal Pulmonary Maturity: the Ultrasound Role</a:t>
            </a:r>
          </a:p>
        </p:txBody>
      </p:sp>
      <p:sp>
        <p:nvSpPr>
          <p:cNvPr id="5" name="سهم للأسفل 4"/>
          <p:cNvSpPr/>
          <p:nvPr/>
        </p:nvSpPr>
        <p:spPr>
          <a:xfrm>
            <a:off x="9067800" y="2837997"/>
            <a:ext cx="137160" cy="386195"/>
          </a:xfrm>
          <a:prstGeom prst="down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43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7"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sz="4400" dirty="0"/>
              <a:t>Ultrasound Test For Lung Maturity </a:t>
            </a:r>
          </a:p>
        </p:txBody>
      </p:sp>
      <p:pic>
        <p:nvPicPr>
          <p:cNvPr id="4" name="Picture 2">
            <a:extLst>
              <a:ext uri="{FF2B5EF4-FFF2-40B4-BE49-F238E27FC236}">
                <a16:creationId xmlns:a16="http://schemas.microsoft.com/office/drawing/2014/main" id="{849F3131-DE22-62E7-F2FE-5CF6C056AD22}"/>
              </a:ext>
            </a:extLst>
          </p:cNvPr>
          <p:cNvPicPr>
            <a:picLocks noChangeAspect="1"/>
          </p:cNvPicPr>
          <p:nvPr/>
        </p:nvPicPr>
        <p:blipFill rotWithShape="1">
          <a:blip r:embed="rId2"/>
          <a:srcRect l="2916" r="1683" b="3311"/>
          <a:stretch/>
        </p:blipFill>
        <p:spPr>
          <a:xfrm>
            <a:off x="6472339" y="2487289"/>
            <a:ext cx="4881459" cy="3714577"/>
          </a:xfrm>
          <a:prstGeom prst="rect">
            <a:avLst/>
          </a:prstGeom>
        </p:spPr>
      </p:pic>
      <p:sp>
        <p:nvSpPr>
          <p:cNvPr id="5" name="Freeform 4">
            <a:extLst>
              <a:ext uri="{FF2B5EF4-FFF2-40B4-BE49-F238E27FC236}">
                <a16:creationId xmlns:a16="http://schemas.microsoft.com/office/drawing/2014/main" id="{D55810C9-07AA-E110-5A51-9F4CEB8BA353}"/>
              </a:ext>
            </a:extLst>
          </p:cNvPr>
          <p:cNvSpPr/>
          <p:nvPr/>
        </p:nvSpPr>
        <p:spPr bwMode="auto">
          <a:xfrm>
            <a:off x="7679918" y="3031024"/>
            <a:ext cx="1936646" cy="2320149"/>
          </a:xfrm>
          <a:custGeom>
            <a:avLst/>
            <a:gdLst>
              <a:gd name="connsiteX0" fmla="*/ 174567 w 2343342"/>
              <a:gd name="connsiteY0" fmla="*/ 290945 h 2320149"/>
              <a:gd name="connsiteX1" fmla="*/ 174567 w 2343342"/>
              <a:gd name="connsiteY1" fmla="*/ 290945 h 2320149"/>
              <a:gd name="connsiteX2" fmla="*/ 257695 w 2343342"/>
              <a:gd name="connsiteY2" fmla="*/ 299258 h 2320149"/>
              <a:gd name="connsiteX3" fmla="*/ 282633 w 2343342"/>
              <a:gd name="connsiteY3" fmla="*/ 307571 h 2320149"/>
              <a:gd name="connsiteX4" fmla="*/ 324196 w 2343342"/>
              <a:gd name="connsiteY4" fmla="*/ 315883 h 2320149"/>
              <a:gd name="connsiteX5" fmla="*/ 399011 w 2343342"/>
              <a:gd name="connsiteY5" fmla="*/ 340822 h 2320149"/>
              <a:gd name="connsiteX6" fmla="*/ 473825 w 2343342"/>
              <a:gd name="connsiteY6" fmla="*/ 365760 h 2320149"/>
              <a:gd name="connsiteX7" fmla="*/ 498764 w 2343342"/>
              <a:gd name="connsiteY7" fmla="*/ 374073 h 2320149"/>
              <a:gd name="connsiteX8" fmla="*/ 565265 w 2343342"/>
              <a:gd name="connsiteY8" fmla="*/ 448887 h 2320149"/>
              <a:gd name="connsiteX9" fmla="*/ 581891 w 2343342"/>
              <a:gd name="connsiteY9" fmla="*/ 465513 h 2320149"/>
              <a:gd name="connsiteX10" fmla="*/ 606829 w 2343342"/>
              <a:gd name="connsiteY10" fmla="*/ 490451 h 2320149"/>
              <a:gd name="connsiteX11" fmla="*/ 640080 w 2343342"/>
              <a:gd name="connsiteY11" fmla="*/ 532014 h 2320149"/>
              <a:gd name="connsiteX12" fmla="*/ 648393 w 2343342"/>
              <a:gd name="connsiteY12" fmla="*/ 556953 h 2320149"/>
              <a:gd name="connsiteX13" fmla="*/ 681644 w 2343342"/>
              <a:gd name="connsiteY13" fmla="*/ 598516 h 2320149"/>
              <a:gd name="connsiteX14" fmla="*/ 706582 w 2343342"/>
              <a:gd name="connsiteY14" fmla="*/ 623454 h 2320149"/>
              <a:gd name="connsiteX15" fmla="*/ 789709 w 2343342"/>
              <a:gd name="connsiteY15" fmla="*/ 739833 h 2320149"/>
              <a:gd name="connsiteX16" fmla="*/ 806335 w 2343342"/>
              <a:gd name="connsiteY16" fmla="*/ 764771 h 2320149"/>
              <a:gd name="connsiteX17" fmla="*/ 839585 w 2343342"/>
              <a:gd name="connsiteY17" fmla="*/ 864523 h 2320149"/>
              <a:gd name="connsiteX18" fmla="*/ 847898 w 2343342"/>
              <a:gd name="connsiteY18" fmla="*/ 897774 h 2320149"/>
              <a:gd name="connsiteX19" fmla="*/ 864524 w 2343342"/>
              <a:gd name="connsiteY19" fmla="*/ 1014153 h 2320149"/>
              <a:gd name="connsiteX20" fmla="*/ 872836 w 2343342"/>
              <a:gd name="connsiteY20" fmla="*/ 1039091 h 2320149"/>
              <a:gd name="connsiteX21" fmla="*/ 889462 w 2343342"/>
              <a:gd name="connsiteY21" fmla="*/ 1130531 h 2320149"/>
              <a:gd name="connsiteX22" fmla="*/ 906087 w 2343342"/>
              <a:gd name="connsiteY22" fmla="*/ 1205345 h 2320149"/>
              <a:gd name="connsiteX23" fmla="*/ 914400 w 2343342"/>
              <a:gd name="connsiteY23" fmla="*/ 1512916 h 2320149"/>
              <a:gd name="connsiteX24" fmla="*/ 922713 w 2343342"/>
              <a:gd name="connsiteY24" fmla="*/ 1562793 h 2320149"/>
              <a:gd name="connsiteX25" fmla="*/ 931025 w 2343342"/>
              <a:gd name="connsiteY25" fmla="*/ 1679171 h 2320149"/>
              <a:gd name="connsiteX26" fmla="*/ 939338 w 2343342"/>
              <a:gd name="connsiteY26" fmla="*/ 1712422 h 2320149"/>
              <a:gd name="connsiteX27" fmla="*/ 947651 w 2343342"/>
              <a:gd name="connsiteY27" fmla="*/ 1770611 h 2320149"/>
              <a:gd name="connsiteX28" fmla="*/ 964276 w 2343342"/>
              <a:gd name="connsiteY28" fmla="*/ 1828800 h 2320149"/>
              <a:gd name="connsiteX29" fmla="*/ 972589 w 2343342"/>
              <a:gd name="connsiteY29" fmla="*/ 1870363 h 2320149"/>
              <a:gd name="connsiteX30" fmla="*/ 964276 w 2343342"/>
              <a:gd name="connsiteY30" fmla="*/ 2061556 h 2320149"/>
              <a:gd name="connsiteX31" fmla="*/ 939338 w 2343342"/>
              <a:gd name="connsiteY31" fmla="*/ 2161309 h 2320149"/>
              <a:gd name="connsiteX32" fmla="*/ 931025 w 2343342"/>
              <a:gd name="connsiteY32" fmla="*/ 2202873 h 2320149"/>
              <a:gd name="connsiteX33" fmla="*/ 922713 w 2343342"/>
              <a:gd name="connsiteY33" fmla="*/ 2227811 h 2320149"/>
              <a:gd name="connsiteX34" fmla="*/ 889462 w 2343342"/>
              <a:gd name="connsiteY34" fmla="*/ 2269374 h 2320149"/>
              <a:gd name="connsiteX35" fmla="*/ 881149 w 2343342"/>
              <a:gd name="connsiteY35" fmla="*/ 2294313 h 2320149"/>
              <a:gd name="connsiteX36" fmla="*/ 864524 w 2343342"/>
              <a:gd name="connsiteY36" fmla="*/ 2319251 h 2320149"/>
              <a:gd name="connsiteX37" fmla="*/ 931025 w 2343342"/>
              <a:gd name="connsiteY37" fmla="*/ 2261062 h 2320149"/>
              <a:gd name="connsiteX38" fmla="*/ 980902 w 2343342"/>
              <a:gd name="connsiteY38" fmla="*/ 2219498 h 2320149"/>
              <a:gd name="connsiteX39" fmla="*/ 1022465 w 2343342"/>
              <a:gd name="connsiteY39" fmla="*/ 2186247 h 2320149"/>
              <a:gd name="connsiteX40" fmla="*/ 1055716 w 2343342"/>
              <a:gd name="connsiteY40" fmla="*/ 2169622 h 2320149"/>
              <a:gd name="connsiteX41" fmla="*/ 1097280 w 2343342"/>
              <a:gd name="connsiteY41" fmla="*/ 2136371 h 2320149"/>
              <a:gd name="connsiteX42" fmla="*/ 1138844 w 2343342"/>
              <a:gd name="connsiteY42" fmla="*/ 2094807 h 2320149"/>
              <a:gd name="connsiteX43" fmla="*/ 1163782 w 2343342"/>
              <a:gd name="connsiteY43" fmla="*/ 2078182 h 2320149"/>
              <a:gd name="connsiteX44" fmla="*/ 1213658 w 2343342"/>
              <a:gd name="connsiteY44" fmla="*/ 2044931 h 2320149"/>
              <a:gd name="connsiteX45" fmla="*/ 1263535 w 2343342"/>
              <a:gd name="connsiteY45" fmla="*/ 2011680 h 2320149"/>
              <a:gd name="connsiteX46" fmla="*/ 1288473 w 2343342"/>
              <a:gd name="connsiteY46" fmla="*/ 1995054 h 2320149"/>
              <a:gd name="connsiteX47" fmla="*/ 1371600 w 2343342"/>
              <a:gd name="connsiteY47" fmla="*/ 1970116 h 2320149"/>
              <a:gd name="connsiteX48" fmla="*/ 1396538 w 2343342"/>
              <a:gd name="connsiteY48" fmla="*/ 1961803 h 2320149"/>
              <a:gd name="connsiteX49" fmla="*/ 1463040 w 2343342"/>
              <a:gd name="connsiteY49" fmla="*/ 1928553 h 2320149"/>
              <a:gd name="connsiteX50" fmla="*/ 1487978 w 2343342"/>
              <a:gd name="connsiteY50" fmla="*/ 1920240 h 2320149"/>
              <a:gd name="connsiteX51" fmla="*/ 1529542 w 2343342"/>
              <a:gd name="connsiteY51" fmla="*/ 1886989 h 2320149"/>
              <a:gd name="connsiteX52" fmla="*/ 1579418 w 2343342"/>
              <a:gd name="connsiteY52" fmla="*/ 1862051 h 2320149"/>
              <a:gd name="connsiteX53" fmla="*/ 1596044 w 2343342"/>
              <a:gd name="connsiteY53" fmla="*/ 1837113 h 2320149"/>
              <a:gd name="connsiteX54" fmla="*/ 1654233 w 2343342"/>
              <a:gd name="connsiteY54" fmla="*/ 1795549 h 2320149"/>
              <a:gd name="connsiteX55" fmla="*/ 1670858 w 2343342"/>
              <a:gd name="connsiteY55" fmla="*/ 1770611 h 2320149"/>
              <a:gd name="connsiteX56" fmla="*/ 1687484 w 2343342"/>
              <a:gd name="connsiteY56" fmla="*/ 1753985 h 2320149"/>
              <a:gd name="connsiteX57" fmla="*/ 1695796 w 2343342"/>
              <a:gd name="connsiteY57" fmla="*/ 1729047 h 2320149"/>
              <a:gd name="connsiteX58" fmla="*/ 1729047 w 2343342"/>
              <a:gd name="connsiteY58" fmla="*/ 1695796 h 2320149"/>
              <a:gd name="connsiteX59" fmla="*/ 1770611 w 2343342"/>
              <a:gd name="connsiteY59" fmla="*/ 1645920 h 2320149"/>
              <a:gd name="connsiteX60" fmla="*/ 1828800 w 2343342"/>
              <a:gd name="connsiteY60" fmla="*/ 1604356 h 2320149"/>
              <a:gd name="connsiteX61" fmla="*/ 1853738 w 2343342"/>
              <a:gd name="connsiteY61" fmla="*/ 1579418 h 2320149"/>
              <a:gd name="connsiteX62" fmla="*/ 1903615 w 2343342"/>
              <a:gd name="connsiteY62" fmla="*/ 1554480 h 2320149"/>
              <a:gd name="connsiteX63" fmla="*/ 1920240 w 2343342"/>
              <a:gd name="connsiteY63" fmla="*/ 1537854 h 2320149"/>
              <a:gd name="connsiteX64" fmla="*/ 1945178 w 2343342"/>
              <a:gd name="connsiteY64" fmla="*/ 1521229 h 2320149"/>
              <a:gd name="connsiteX65" fmla="*/ 1961804 w 2343342"/>
              <a:gd name="connsiteY65" fmla="*/ 1504603 h 2320149"/>
              <a:gd name="connsiteX66" fmla="*/ 1986742 w 2343342"/>
              <a:gd name="connsiteY66" fmla="*/ 1487978 h 2320149"/>
              <a:gd name="connsiteX67" fmla="*/ 2044931 w 2343342"/>
              <a:gd name="connsiteY67" fmla="*/ 1429789 h 2320149"/>
              <a:gd name="connsiteX68" fmla="*/ 2061556 w 2343342"/>
              <a:gd name="connsiteY68" fmla="*/ 1413163 h 2320149"/>
              <a:gd name="connsiteX69" fmla="*/ 2078182 w 2343342"/>
              <a:gd name="connsiteY69" fmla="*/ 1396538 h 2320149"/>
              <a:gd name="connsiteX70" fmla="*/ 2103120 w 2343342"/>
              <a:gd name="connsiteY70" fmla="*/ 1354974 h 2320149"/>
              <a:gd name="connsiteX71" fmla="*/ 2111433 w 2343342"/>
              <a:gd name="connsiteY71" fmla="*/ 1330036 h 2320149"/>
              <a:gd name="connsiteX72" fmla="*/ 2128058 w 2343342"/>
              <a:gd name="connsiteY72" fmla="*/ 1296785 h 2320149"/>
              <a:gd name="connsiteX73" fmla="*/ 2161309 w 2343342"/>
              <a:gd name="connsiteY73" fmla="*/ 1221971 h 2320149"/>
              <a:gd name="connsiteX74" fmla="*/ 2177935 w 2343342"/>
              <a:gd name="connsiteY74" fmla="*/ 1205345 h 2320149"/>
              <a:gd name="connsiteX75" fmla="*/ 2202873 w 2343342"/>
              <a:gd name="connsiteY75" fmla="*/ 1172094 h 2320149"/>
              <a:gd name="connsiteX76" fmla="*/ 2252749 w 2343342"/>
              <a:gd name="connsiteY76" fmla="*/ 1122218 h 2320149"/>
              <a:gd name="connsiteX77" fmla="*/ 2269375 w 2343342"/>
              <a:gd name="connsiteY77" fmla="*/ 1105593 h 2320149"/>
              <a:gd name="connsiteX78" fmla="*/ 2302625 w 2343342"/>
              <a:gd name="connsiteY78" fmla="*/ 1055716 h 2320149"/>
              <a:gd name="connsiteX79" fmla="*/ 2327564 w 2343342"/>
              <a:gd name="connsiteY79" fmla="*/ 1014153 h 2320149"/>
              <a:gd name="connsiteX80" fmla="*/ 2327564 w 2343342"/>
              <a:gd name="connsiteY80" fmla="*/ 822960 h 2320149"/>
              <a:gd name="connsiteX81" fmla="*/ 2310938 w 2343342"/>
              <a:gd name="connsiteY81" fmla="*/ 773083 h 2320149"/>
              <a:gd name="connsiteX82" fmla="*/ 2286000 w 2343342"/>
              <a:gd name="connsiteY82" fmla="*/ 714894 h 2320149"/>
              <a:gd name="connsiteX83" fmla="*/ 2269375 w 2343342"/>
              <a:gd name="connsiteY83" fmla="*/ 665018 h 2320149"/>
              <a:gd name="connsiteX84" fmla="*/ 2261062 w 2343342"/>
              <a:gd name="connsiteY84" fmla="*/ 640080 h 2320149"/>
              <a:gd name="connsiteX85" fmla="*/ 2244436 w 2343342"/>
              <a:gd name="connsiteY85" fmla="*/ 606829 h 2320149"/>
              <a:gd name="connsiteX86" fmla="*/ 2227811 w 2343342"/>
              <a:gd name="connsiteY86" fmla="*/ 581891 h 2320149"/>
              <a:gd name="connsiteX87" fmla="*/ 2219498 w 2343342"/>
              <a:gd name="connsiteY87" fmla="*/ 556953 h 2320149"/>
              <a:gd name="connsiteX88" fmla="*/ 2202873 w 2343342"/>
              <a:gd name="connsiteY88" fmla="*/ 523702 h 2320149"/>
              <a:gd name="connsiteX89" fmla="*/ 2194560 w 2343342"/>
              <a:gd name="connsiteY89" fmla="*/ 498763 h 2320149"/>
              <a:gd name="connsiteX90" fmla="*/ 2161309 w 2343342"/>
              <a:gd name="connsiteY90" fmla="*/ 448887 h 2320149"/>
              <a:gd name="connsiteX91" fmla="*/ 2136371 w 2343342"/>
              <a:gd name="connsiteY91" fmla="*/ 407323 h 2320149"/>
              <a:gd name="connsiteX92" fmla="*/ 2094807 w 2343342"/>
              <a:gd name="connsiteY92" fmla="*/ 332509 h 2320149"/>
              <a:gd name="connsiteX93" fmla="*/ 2078182 w 2343342"/>
              <a:gd name="connsiteY93" fmla="*/ 315883 h 2320149"/>
              <a:gd name="connsiteX94" fmla="*/ 2061556 w 2343342"/>
              <a:gd name="connsiteY94" fmla="*/ 290945 h 2320149"/>
              <a:gd name="connsiteX95" fmla="*/ 2003367 w 2343342"/>
              <a:gd name="connsiteY95" fmla="*/ 249382 h 2320149"/>
              <a:gd name="connsiteX96" fmla="*/ 1961804 w 2343342"/>
              <a:gd name="connsiteY96" fmla="*/ 216131 h 2320149"/>
              <a:gd name="connsiteX97" fmla="*/ 1911927 w 2343342"/>
              <a:gd name="connsiteY97" fmla="*/ 199505 h 2320149"/>
              <a:gd name="connsiteX98" fmla="*/ 1862051 w 2343342"/>
              <a:gd name="connsiteY98" fmla="*/ 166254 h 2320149"/>
              <a:gd name="connsiteX99" fmla="*/ 1795549 w 2343342"/>
              <a:gd name="connsiteY99" fmla="*/ 149629 h 2320149"/>
              <a:gd name="connsiteX100" fmla="*/ 1770611 w 2343342"/>
              <a:gd name="connsiteY100" fmla="*/ 141316 h 2320149"/>
              <a:gd name="connsiteX101" fmla="*/ 1737360 w 2343342"/>
              <a:gd name="connsiteY101" fmla="*/ 133003 h 2320149"/>
              <a:gd name="connsiteX102" fmla="*/ 1687484 w 2343342"/>
              <a:gd name="connsiteY102" fmla="*/ 116378 h 2320149"/>
              <a:gd name="connsiteX103" fmla="*/ 1662545 w 2343342"/>
              <a:gd name="connsiteY103" fmla="*/ 108065 h 2320149"/>
              <a:gd name="connsiteX104" fmla="*/ 1596044 w 2343342"/>
              <a:gd name="connsiteY104" fmla="*/ 99753 h 2320149"/>
              <a:gd name="connsiteX105" fmla="*/ 1479665 w 2343342"/>
              <a:gd name="connsiteY105" fmla="*/ 83127 h 2320149"/>
              <a:gd name="connsiteX106" fmla="*/ 1388225 w 2343342"/>
              <a:gd name="connsiteY106" fmla="*/ 66502 h 2320149"/>
              <a:gd name="connsiteX107" fmla="*/ 1288473 w 2343342"/>
              <a:gd name="connsiteY107" fmla="*/ 58189 h 2320149"/>
              <a:gd name="connsiteX108" fmla="*/ 1221971 w 2343342"/>
              <a:gd name="connsiteY108" fmla="*/ 49876 h 2320149"/>
              <a:gd name="connsiteX109" fmla="*/ 1130531 w 2343342"/>
              <a:gd name="connsiteY109" fmla="*/ 41563 h 2320149"/>
              <a:gd name="connsiteX110" fmla="*/ 989215 w 2343342"/>
              <a:gd name="connsiteY110" fmla="*/ 24938 h 2320149"/>
              <a:gd name="connsiteX111" fmla="*/ 964276 w 2343342"/>
              <a:gd name="connsiteY111" fmla="*/ 16625 h 2320149"/>
              <a:gd name="connsiteX112" fmla="*/ 872836 w 2343342"/>
              <a:gd name="connsiteY112" fmla="*/ 8313 h 2320149"/>
              <a:gd name="connsiteX113" fmla="*/ 831273 w 2343342"/>
              <a:gd name="connsiteY113" fmla="*/ 0 h 2320149"/>
              <a:gd name="connsiteX114" fmla="*/ 440575 w 2343342"/>
              <a:gd name="connsiteY114" fmla="*/ 8313 h 2320149"/>
              <a:gd name="connsiteX115" fmla="*/ 357447 w 2343342"/>
              <a:gd name="connsiteY115" fmla="*/ 24938 h 2320149"/>
              <a:gd name="connsiteX116" fmla="*/ 307571 w 2343342"/>
              <a:gd name="connsiteY116" fmla="*/ 41563 h 2320149"/>
              <a:gd name="connsiteX117" fmla="*/ 216131 w 2343342"/>
              <a:gd name="connsiteY117" fmla="*/ 66502 h 2320149"/>
              <a:gd name="connsiteX118" fmla="*/ 191193 w 2343342"/>
              <a:gd name="connsiteY118" fmla="*/ 83127 h 2320149"/>
              <a:gd name="connsiteX119" fmla="*/ 124691 w 2343342"/>
              <a:gd name="connsiteY119" fmla="*/ 99753 h 2320149"/>
              <a:gd name="connsiteX120" fmla="*/ 99753 w 2343342"/>
              <a:gd name="connsiteY120" fmla="*/ 108065 h 2320149"/>
              <a:gd name="connsiteX121" fmla="*/ 41564 w 2343342"/>
              <a:gd name="connsiteY121" fmla="*/ 124691 h 2320149"/>
              <a:gd name="connsiteX122" fmla="*/ 0 w 2343342"/>
              <a:gd name="connsiteY122" fmla="*/ 157942 h 2320149"/>
              <a:gd name="connsiteX123" fmla="*/ 16625 w 2343342"/>
              <a:gd name="connsiteY123" fmla="*/ 182880 h 2320149"/>
              <a:gd name="connsiteX124" fmla="*/ 24938 w 2343342"/>
              <a:gd name="connsiteY124" fmla="*/ 241069 h 2320149"/>
              <a:gd name="connsiteX125" fmla="*/ 108065 w 2343342"/>
              <a:gd name="connsiteY125" fmla="*/ 290945 h 2320149"/>
              <a:gd name="connsiteX126" fmla="*/ 157942 w 2343342"/>
              <a:gd name="connsiteY126" fmla="*/ 307571 h 2320149"/>
              <a:gd name="connsiteX127" fmla="*/ 174567 w 2343342"/>
              <a:gd name="connsiteY127" fmla="*/ 290945 h 232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343342" h="2320149">
                <a:moveTo>
                  <a:pt x="174567" y="290945"/>
                </a:moveTo>
                <a:lnTo>
                  <a:pt x="174567" y="290945"/>
                </a:lnTo>
                <a:cubicBezTo>
                  <a:pt x="202276" y="293716"/>
                  <a:pt x="230171" y="295023"/>
                  <a:pt x="257695" y="299258"/>
                </a:cubicBezTo>
                <a:cubicBezTo>
                  <a:pt x="266355" y="300590"/>
                  <a:pt x="274132" y="305446"/>
                  <a:pt x="282633" y="307571"/>
                </a:cubicBezTo>
                <a:cubicBezTo>
                  <a:pt x="296340" y="310998"/>
                  <a:pt x="310565" y="312166"/>
                  <a:pt x="324196" y="315883"/>
                </a:cubicBezTo>
                <a:cubicBezTo>
                  <a:pt x="324211" y="315887"/>
                  <a:pt x="386534" y="336663"/>
                  <a:pt x="399011" y="340822"/>
                </a:cubicBezTo>
                <a:lnTo>
                  <a:pt x="473825" y="365760"/>
                </a:lnTo>
                <a:lnTo>
                  <a:pt x="498764" y="374073"/>
                </a:lnTo>
                <a:cubicBezTo>
                  <a:pt x="528431" y="418574"/>
                  <a:pt x="508325" y="391947"/>
                  <a:pt x="565265" y="448887"/>
                </a:cubicBezTo>
                <a:lnTo>
                  <a:pt x="581891" y="465513"/>
                </a:lnTo>
                <a:lnTo>
                  <a:pt x="606829" y="490451"/>
                </a:lnTo>
                <a:cubicBezTo>
                  <a:pt x="627725" y="553136"/>
                  <a:pt x="597107" y="478298"/>
                  <a:pt x="640080" y="532014"/>
                </a:cubicBezTo>
                <a:cubicBezTo>
                  <a:pt x="645554" y="538857"/>
                  <a:pt x="643749" y="549522"/>
                  <a:pt x="648393" y="556953"/>
                </a:cubicBezTo>
                <a:cubicBezTo>
                  <a:pt x="657796" y="571998"/>
                  <a:pt x="669961" y="585164"/>
                  <a:pt x="681644" y="598516"/>
                </a:cubicBezTo>
                <a:cubicBezTo>
                  <a:pt x="689385" y="607363"/>
                  <a:pt x="699138" y="614355"/>
                  <a:pt x="706582" y="623454"/>
                </a:cubicBezTo>
                <a:cubicBezTo>
                  <a:pt x="743704" y="668826"/>
                  <a:pt x="758930" y="693665"/>
                  <a:pt x="789709" y="739833"/>
                </a:cubicBezTo>
                <a:cubicBezTo>
                  <a:pt x="795251" y="748146"/>
                  <a:pt x="801867" y="755835"/>
                  <a:pt x="806335" y="764771"/>
                </a:cubicBezTo>
                <a:cubicBezTo>
                  <a:pt x="833179" y="818460"/>
                  <a:pt x="819954" y="785999"/>
                  <a:pt x="839585" y="864523"/>
                </a:cubicBezTo>
                <a:cubicBezTo>
                  <a:pt x="842356" y="875607"/>
                  <a:pt x="846481" y="886437"/>
                  <a:pt x="847898" y="897774"/>
                </a:cubicBezTo>
                <a:cubicBezTo>
                  <a:pt x="851494" y="926540"/>
                  <a:pt x="857675" y="983330"/>
                  <a:pt x="864524" y="1014153"/>
                </a:cubicBezTo>
                <a:cubicBezTo>
                  <a:pt x="866425" y="1022707"/>
                  <a:pt x="870065" y="1030778"/>
                  <a:pt x="872836" y="1039091"/>
                </a:cubicBezTo>
                <a:cubicBezTo>
                  <a:pt x="893968" y="1187008"/>
                  <a:pt x="869864" y="1032547"/>
                  <a:pt x="889462" y="1130531"/>
                </a:cubicBezTo>
                <a:cubicBezTo>
                  <a:pt x="904093" y="1203684"/>
                  <a:pt x="889910" y="1156809"/>
                  <a:pt x="906087" y="1205345"/>
                </a:cubicBezTo>
                <a:cubicBezTo>
                  <a:pt x="908858" y="1307869"/>
                  <a:pt x="909635" y="1410466"/>
                  <a:pt x="914400" y="1512916"/>
                </a:cubicBezTo>
                <a:cubicBezTo>
                  <a:pt x="915183" y="1529753"/>
                  <a:pt x="921036" y="1546022"/>
                  <a:pt x="922713" y="1562793"/>
                </a:cubicBezTo>
                <a:cubicBezTo>
                  <a:pt x="926583" y="1601491"/>
                  <a:pt x="926730" y="1640517"/>
                  <a:pt x="931025" y="1679171"/>
                </a:cubicBezTo>
                <a:cubicBezTo>
                  <a:pt x="932287" y="1690526"/>
                  <a:pt x="937294" y="1701181"/>
                  <a:pt x="939338" y="1712422"/>
                </a:cubicBezTo>
                <a:cubicBezTo>
                  <a:pt x="942843" y="1731699"/>
                  <a:pt x="944146" y="1751334"/>
                  <a:pt x="947651" y="1770611"/>
                </a:cubicBezTo>
                <a:cubicBezTo>
                  <a:pt x="958015" y="1827611"/>
                  <a:pt x="952408" y="1781329"/>
                  <a:pt x="964276" y="1828800"/>
                </a:cubicBezTo>
                <a:cubicBezTo>
                  <a:pt x="967703" y="1842507"/>
                  <a:pt x="969818" y="1856509"/>
                  <a:pt x="972589" y="1870363"/>
                </a:cubicBezTo>
                <a:cubicBezTo>
                  <a:pt x="969818" y="1934094"/>
                  <a:pt x="968665" y="1997916"/>
                  <a:pt x="964276" y="2061556"/>
                </a:cubicBezTo>
                <a:cubicBezTo>
                  <a:pt x="958652" y="2143112"/>
                  <a:pt x="955505" y="2080478"/>
                  <a:pt x="939338" y="2161309"/>
                </a:cubicBezTo>
                <a:cubicBezTo>
                  <a:pt x="936567" y="2175164"/>
                  <a:pt x="934452" y="2189166"/>
                  <a:pt x="931025" y="2202873"/>
                </a:cubicBezTo>
                <a:cubicBezTo>
                  <a:pt x="928900" y="2211374"/>
                  <a:pt x="927221" y="2220297"/>
                  <a:pt x="922713" y="2227811"/>
                </a:cubicBezTo>
                <a:cubicBezTo>
                  <a:pt x="876321" y="2305131"/>
                  <a:pt x="939373" y="2169550"/>
                  <a:pt x="889462" y="2269374"/>
                </a:cubicBezTo>
                <a:cubicBezTo>
                  <a:pt x="885543" y="2277212"/>
                  <a:pt x="885068" y="2286475"/>
                  <a:pt x="881149" y="2294313"/>
                </a:cubicBezTo>
                <a:cubicBezTo>
                  <a:pt x="876681" y="2303249"/>
                  <a:pt x="856211" y="2324793"/>
                  <a:pt x="864524" y="2319251"/>
                </a:cubicBezTo>
                <a:cubicBezTo>
                  <a:pt x="889032" y="2302912"/>
                  <a:pt x="908661" y="2280231"/>
                  <a:pt x="931025" y="2261062"/>
                </a:cubicBezTo>
                <a:cubicBezTo>
                  <a:pt x="947457" y="2246978"/>
                  <a:pt x="964152" y="2233202"/>
                  <a:pt x="980902" y="2219498"/>
                </a:cubicBezTo>
                <a:cubicBezTo>
                  <a:pt x="994634" y="2208263"/>
                  <a:pt x="1006596" y="2194181"/>
                  <a:pt x="1022465" y="2186247"/>
                </a:cubicBezTo>
                <a:lnTo>
                  <a:pt x="1055716" y="2169622"/>
                </a:lnTo>
                <a:cubicBezTo>
                  <a:pt x="1120540" y="2104798"/>
                  <a:pt x="1013388" y="2209776"/>
                  <a:pt x="1097280" y="2136371"/>
                </a:cubicBezTo>
                <a:cubicBezTo>
                  <a:pt x="1112026" y="2123469"/>
                  <a:pt x="1122541" y="2105675"/>
                  <a:pt x="1138844" y="2094807"/>
                </a:cubicBezTo>
                <a:cubicBezTo>
                  <a:pt x="1147157" y="2089265"/>
                  <a:pt x="1156107" y="2084578"/>
                  <a:pt x="1163782" y="2078182"/>
                </a:cubicBezTo>
                <a:cubicBezTo>
                  <a:pt x="1205294" y="2043588"/>
                  <a:pt x="1169831" y="2059539"/>
                  <a:pt x="1213658" y="2044931"/>
                </a:cubicBezTo>
                <a:cubicBezTo>
                  <a:pt x="1243291" y="2015298"/>
                  <a:pt x="1216562" y="2038522"/>
                  <a:pt x="1263535" y="2011680"/>
                </a:cubicBezTo>
                <a:cubicBezTo>
                  <a:pt x="1272209" y="2006723"/>
                  <a:pt x="1279343" y="1999112"/>
                  <a:pt x="1288473" y="1995054"/>
                </a:cubicBezTo>
                <a:cubicBezTo>
                  <a:pt x="1324027" y="1979252"/>
                  <a:pt x="1337751" y="1979788"/>
                  <a:pt x="1371600" y="1970116"/>
                </a:cubicBezTo>
                <a:cubicBezTo>
                  <a:pt x="1380025" y="1967709"/>
                  <a:pt x="1388225" y="1964574"/>
                  <a:pt x="1396538" y="1961803"/>
                </a:cubicBezTo>
                <a:cubicBezTo>
                  <a:pt x="1425556" y="1932786"/>
                  <a:pt x="1405728" y="1947657"/>
                  <a:pt x="1463040" y="1928553"/>
                </a:cubicBezTo>
                <a:lnTo>
                  <a:pt x="1487978" y="1920240"/>
                </a:lnTo>
                <a:cubicBezTo>
                  <a:pt x="1503442" y="1904776"/>
                  <a:pt x="1508568" y="1897476"/>
                  <a:pt x="1529542" y="1886989"/>
                </a:cubicBezTo>
                <a:cubicBezTo>
                  <a:pt x="1598374" y="1852573"/>
                  <a:pt x="1507950" y="1909696"/>
                  <a:pt x="1579418" y="1862051"/>
                </a:cubicBezTo>
                <a:cubicBezTo>
                  <a:pt x="1584960" y="1853738"/>
                  <a:pt x="1588980" y="1844177"/>
                  <a:pt x="1596044" y="1837113"/>
                </a:cubicBezTo>
                <a:cubicBezTo>
                  <a:pt x="1606359" y="1826798"/>
                  <a:pt x="1640069" y="1804991"/>
                  <a:pt x="1654233" y="1795549"/>
                </a:cubicBezTo>
                <a:cubicBezTo>
                  <a:pt x="1659775" y="1787236"/>
                  <a:pt x="1664617" y="1778412"/>
                  <a:pt x="1670858" y="1770611"/>
                </a:cubicBezTo>
                <a:cubicBezTo>
                  <a:pt x="1675754" y="1764491"/>
                  <a:pt x="1683452" y="1760706"/>
                  <a:pt x="1687484" y="1753985"/>
                </a:cubicBezTo>
                <a:cubicBezTo>
                  <a:pt x="1691992" y="1746471"/>
                  <a:pt x="1690703" y="1736177"/>
                  <a:pt x="1695796" y="1729047"/>
                </a:cubicBezTo>
                <a:cubicBezTo>
                  <a:pt x="1704907" y="1716292"/>
                  <a:pt x="1729047" y="1695796"/>
                  <a:pt x="1729047" y="1695796"/>
                </a:cubicBezTo>
                <a:cubicBezTo>
                  <a:pt x="1743239" y="1653221"/>
                  <a:pt x="1727982" y="1683221"/>
                  <a:pt x="1770611" y="1645920"/>
                </a:cubicBezTo>
                <a:cubicBezTo>
                  <a:pt x="1819162" y="1603438"/>
                  <a:pt x="1783903" y="1619322"/>
                  <a:pt x="1828800" y="1604356"/>
                </a:cubicBezTo>
                <a:cubicBezTo>
                  <a:pt x="1837113" y="1596043"/>
                  <a:pt x="1843957" y="1585939"/>
                  <a:pt x="1853738" y="1579418"/>
                </a:cubicBezTo>
                <a:cubicBezTo>
                  <a:pt x="1945923" y="1517961"/>
                  <a:pt x="1805517" y="1632958"/>
                  <a:pt x="1903615" y="1554480"/>
                </a:cubicBezTo>
                <a:cubicBezTo>
                  <a:pt x="1909735" y="1549584"/>
                  <a:pt x="1914120" y="1542750"/>
                  <a:pt x="1920240" y="1537854"/>
                </a:cubicBezTo>
                <a:cubicBezTo>
                  <a:pt x="1928041" y="1531613"/>
                  <a:pt x="1937377" y="1527470"/>
                  <a:pt x="1945178" y="1521229"/>
                </a:cubicBezTo>
                <a:cubicBezTo>
                  <a:pt x="1951298" y="1516333"/>
                  <a:pt x="1955684" y="1509499"/>
                  <a:pt x="1961804" y="1504603"/>
                </a:cubicBezTo>
                <a:cubicBezTo>
                  <a:pt x="1969605" y="1498362"/>
                  <a:pt x="1979316" y="1494661"/>
                  <a:pt x="1986742" y="1487978"/>
                </a:cubicBezTo>
                <a:cubicBezTo>
                  <a:pt x="2007131" y="1469628"/>
                  <a:pt x="2025535" y="1449185"/>
                  <a:pt x="2044931" y="1429789"/>
                </a:cubicBezTo>
                <a:lnTo>
                  <a:pt x="2061556" y="1413163"/>
                </a:lnTo>
                <a:lnTo>
                  <a:pt x="2078182" y="1396538"/>
                </a:lnTo>
                <a:cubicBezTo>
                  <a:pt x="2101731" y="1325893"/>
                  <a:pt x="2068888" y="1412028"/>
                  <a:pt x="2103120" y="1354974"/>
                </a:cubicBezTo>
                <a:cubicBezTo>
                  <a:pt x="2107628" y="1347460"/>
                  <a:pt x="2107981" y="1338090"/>
                  <a:pt x="2111433" y="1330036"/>
                </a:cubicBezTo>
                <a:cubicBezTo>
                  <a:pt x="2116314" y="1318646"/>
                  <a:pt x="2123456" y="1308291"/>
                  <a:pt x="2128058" y="1296785"/>
                </a:cubicBezTo>
                <a:cubicBezTo>
                  <a:pt x="2146512" y="1250650"/>
                  <a:pt x="2135722" y="1253955"/>
                  <a:pt x="2161309" y="1221971"/>
                </a:cubicBezTo>
                <a:cubicBezTo>
                  <a:pt x="2166205" y="1215851"/>
                  <a:pt x="2172918" y="1211366"/>
                  <a:pt x="2177935" y="1205345"/>
                </a:cubicBezTo>
                <a:cubicBezTo>
                  <a:pt x="2186804" y="1194702"/>
                  <a:pt x="2193605" y="1182392"/>
                  <a:pt x="2202873" y="1172094"/>
                </a:cubicBezTo>
                <a:cubicBezTo>
                  <a:pt x="2218602" y="1154618"/>
                  <a:pt x="2236124" y="1138843"/>
                  <a:pt x="2252749" y="1122218"/>
                </a:cubicBezTo>
                <a:cubicBezTo>
                  <a:pt x="2258291" y="1116676"/>
                  <a:pt x="2265028" y="1112114"/>
                  <a:pt x="2269375" y="1105593"/>
                </a:cubicBezTo>
                <a:cubicBezTo>
                  <a:pt x="2280458" y="1088967"/>
                  <a:pt x="2296306" y="1074672"/>
                  <a:pt x="2302625" y="1055716"/>
                </a:cubicBezTo>
                <a:cubicBezTo>
                  <a:pt x="2313416" y="1023343"/>
                  <a:pt x="2304742" y="1036974"/>
                  <a:pt x="2327564" y="1014153"/>
                </a:cubicBezTo>
                <a:cubicBezTo>
                  <a:pt x="2352078" y="940601"/>
                  <a:pt x="2344814" y="972461"/>
                  <a:pt x="2327564" y="822960"/>
                </a:cubicBezTo>
                <a:cubicBezTo>
                  <a:pt x="2325555" y="805550"/>
                  <a:pt x="2316480" y="789709"/>
                  <a:pt x="2310938" y="773083"/>
                </a:cubicBezTo>
                <a:cubicBezTo>
                  <a:pt x="2284177" y="692801"/>
                  <a:pt x="2327091" y="817625"/>
                  <a:pt x="2286000" y="714894"/>
                </a:cubicBezTo>
                <a:cubicBezTo>
                  <a:pt x="2279492" y="698623"/>
                  <a:pt x="2274917" y="681643"/>
                  <a:pt x="2269375" y="665018"/>
                </a:cubicBezTo>
                <a:cubicBezTo>
                  <a:pt x="2266604" y="656705"/>
                  <a:pt x="2264981" y="647917"/>
                  <a:pt x="2261062" y="640080"/>
                </a:cubicBezTo>
                <a:cubicBezTo>
                  <a:pt x="2255520" y="628996"/>
                  <a:pt x="2250584" y="617588"/>
                  <a:pt x="2244436" y="606829"/>
                </a:cubicBezTo>
                <a:cubicBezTo>
                  <a:pt x="2239479" y="598155"/>
                  <a:pt x="2232279" y="590827"/>
                  <a:pt x="2227811" y="581891"/>
                </a:cubicBezTo>
                <a:cubicBezTo>
                  <a:pt x="2223892" y="574054"/>
                  <a:pt x="2222950" y="565007"/>
                  <a:pt x="2219498" y="556953"/>
                </a:cubicBezTo>
                <a:cubicBezTo>
                  <a:pt x="2214617" y="545563"/>
                  <a:pt x="2207754" y="535092"/>
                  <a:pt x="2202873" y="523702"/>
                </a:cubicBezTo>
                <a:cubicBezTo>
                  <a:pt x="2199421" y="515648"/>
                  <a:pt x="2198816" y="506423"/>
                  <a:pt x="2194560" y="498763"/>
                </a:cubicBezTo>
                <a:cubicBezTo>
                  <a:pt x="2184856" y="481296"/>
                  <a:pt x="2167628" y="467843"/>
                  <a:pt x="2161309" y="448887"/>
                </a:cubicBezTo>
                <a:cubicBezTo>
                  <a:pt x="2150518" y="416514"/>
                  <a:pt x="2159192" y="430145"/>
                  <a:pt x="2136371" y="407323"/>
                </a:cubicBezTo>
                <a:cubicBezTo>
                  <a:pt x="2125917" y="375963"/>
                  <a:pt x="2123391" y="361095"/>
                  <a:pt x="2094807" y="332509"/>
                </a:cubicBezTo>
                <a:cubicBezTo>
                  <a:pt x="2089265" y="326967"/>
                  <a:pt x="2083078" y="322003"/>
                  <a:pt x="2078182" y="315883"/>
                </a:cubicBezTo>
                <a:cubicBezTo>
                  <a:pt x="2071941" y="308082"/>
                  <a:pt x="2068621" y="298009"/>
                  <a:pt x="2061556" y="290945"/>
                </a:cubicBezTo>
                <a:cubicBezTo>
                  <a:pt x="2038147" y="267537"/>
                  <a:pt x="2026972" y="268266"/>
                  <a:pt x="2003367" y="249382"/>
                </a:cubicBezTo>
                <a:cubicBezTo>
                  <a:pt x="1981773" y="232107"/>
                  <a:pt x="1990592" y="228926"/>
                  <a:pt x="1961804" y="216131"/>
                </a:cubicBezTo>
                <a:cubicBezTo>
                  <a:pt x="1945789" y="209013"/>
                  <a:pt x="1926509" y="209226"/>
                  <a:pt x="1911927" y="199505"/>
                </a:cubicBezTo>
                <a:cubicBezTo>
                  <a:pt x="1895302" y="188421"/>
                  <a:pt x="1881436" y="171100"/>
                  <a:pt x="1862051" y="166254"/>
                </a:cubicBezTo>
                <a:cubicBezTo>
                  <a:pt x="1839884" y="160712"/>
                  <a:pt x="1817226" y="156855"/>
                  <a:pt x="1795549" y="149629"/>
                </a:cubicBezTo>
                <a:cubicBezTo>
                  <a:pt x="1787236" y="146858"/>
                  <a:pt x="1779036" y="143723"/>
                  <a:pt x="1770611" y="141316"/>
                </a:cubicBezTo>
                <a:cubicBezTo>
                  <a:pt x="1759626" y="138177"/>
                  <a:pt x="1748303" y="136286"/>
                  <a:pt x="1737360" y="133003"/>
                </a:cubicBezTo>
                <a:cubicBezTo>
                  <a:pt x="1720574" y="127967"/>
                  <a:pt x="1704109" y="121920"/>
                  <a:pt x="1687484" y="116378"/>
                </a:cubicBezTo>
                <a:cubicBezTo>
                  <a:pt x="1679171" y="113607"/>
                  <a:pt x="1671240" y="109152"/>
                  <a:pt x="1662545" y="108065"/>
                </a:cubicBezTo>
                <a:lnTo>
                  <a:pt x="1596044" y="99753"/>
                </a:lnTo>
                <a:cubicBezTo>
                  <a:pt x="1537377" y="80197"/>
                  <a:pt x="1596224" y="97697"/>
                  <a:pt x="1479665" y="83127"/>
                </a:cubicBezTo>
                <a:cubicBezTo>
                  <a:pt x="1321834" y="63397"/>
                  <a:pt x="1571024" y="86812"/>
                  <a:pt x="1388225" y="66502"/>
                </a:cubicBezTo>
                <a:cubicBezTo>
                  <a:pt x="1355063" y="62817"/>
                  <a:pt x="1321673" y="61509"/>
                  <a:pt x="1288473" y="58189"/>
                </a:cubicBezTo>
                <a:cubicBezTo>
                  <a:pt x="1266244" y="55966"/>
                  <a:pt x="1244188" y="52215"/>
                  <a:pt x="1221971" y="49876"/>
                </a:cubicBezTo>
                <a:cubicBezTo>
                  <a:pt x="1191533" y="46672"/>
                  <a:pt x="1161011" y="44334"/>
                  <a:pt x="1130531" y="41563"/>
                </a:cubicBezTo>
                <a:cubicBezTo>
                  <a:pt x="1020083" y="19476"/>
                  <a:pt x="1188453" y="51504"/>
                  <a:pt x="989215" y="24938"/>
                </a:cubicBezTo>
                <a:cubicBezTo>
                  <a:pt x="980529" y="23780"/>
                  <a:pt x="972951" y="17864"/>
                  <a:pt x="964276" y="16625"/>
                </a:cubicBezTo>
                <a:cubicBezTo>
                  <a:pt x="933978" y="12297"/>
                  <a:pt x="903316" y="11084"/>
                  <a:pt x="872836" y="8313"/>
                </a:cubicBezTo>
                <a:cubicBezTo>
                  <a:pt x="858982" y="5542"/>
                  <a:pt x="845402" y="0"/>
                  <a:pt x="831273" y="0"/>
                </a:cubicBezTo>
                <a:cubicBezTo>
                  <a:pt x="701011" y="0"/>
                  <a:pt x="570745" y="3401"/>
                  <a:pt x="440575" y="8313"/>
                </a:cubicBezTo>
                <a:cubicBezTo>
                  <a:pt x="423434" y="8960"/>
                  <a:pt x="377222" y="19006"/>
                  <a:pt x="357447" y="24938"/>
                </a:cubicBezTo>
                <a:cubicBezTo>
                  <a:pt x="340661" y="29974"/>
                  <a:pt x="324755" y="38126"/>
                  <a:pt x="307571" y="41563"/>
                </a:cubicBezTo>
                <a:cubicBezTo>
                  <a:pt x="285263" y="46025"/>
                  <a:pt x="234213" y="54448"/>
                  <a:pt x="216131" y="66502"/>
                </a:cubicBezTo>
                <a:cubicBezTo>
                  <a:pt x="207818" y="72044"/>
                  <a:pt x="200582" y="79713"/>
                  <a:pt x="191193" y="83127"/>
                </a:cubicBezTo>
                <a:cubicBezTo>
                  <a:pt x="169719" y="90936"/>
                  <a:pt x="146368" y="92528"/>
                  <a:pt x="124691" y="99753"/>
                </a:cubicBezTo>
                <a:cubicBezTo>
                  <a:pt x="116378" y="102524"/>
                  <a:pt x="108178" y="105658"/>
                  <a:pt x="99753" y="108065"/>
                </a:cubicBezTo>
                <a:cubicBezTo>
                  <a:pt x="87322" y="111617"/>
                  <a:pt x="54853" y="118047"/>
                  <a:pt x="41564" y="124691"/>
                </a:cubicBezTo>
                <a:cubicBezTo>
                  <a:pt x="20587" y="135179"/>
                  <a:pt x="15466" y="142475"/>
                  <a:pt x="0" y="157942"/>
                </a:cubicBezTo>
                <a:cubicBezTo>
                  <a:pt x="5542" y="166255"/>
                  <a:pt x="13754" y="173311"/>
                  <a:pt x="16625" y="182880"/>
                </a:cubicBezTo>
                <a:cubicBezTo>
                  <a:pt x="22255" y="201647"/>
                  <a:pt x="16830" y="223232"/>
                  <a:pt x="24938" y="241069"/>
                </a:cubicBezTo>
                <a:cubicBezTo>
                  <a:pt x="41239" y="276932"/>
                  <a:pt x="76123" y="280298"/>
                  <a:pt x="108065" y="290945"/>
                </a:cubicBezTo>
                <a:cubicBezTo>
                  <a:pt x="108067" y="290946"/>
                  <a:pt x="157939" y="307570"/>
                  <a:pt x="157942" y="307571"/>
                </a:cubicBezTo>
                <a:lnTo>
                  <a:pt x="174567" y="290945"/>
                </a:lnTo>
                <a:close/>
              </a:path>
            </a:pathLst>
          </a:custGeom>
          <a:no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Helvetica" pitchFamily="34" charset="0"/>
            </a:endParaRPr>
          </a:p>
        </p:txBody>
      </p:sp>
      <p:pic>
        <p:nvPicPr>
          <p:cNvPr id="6" name="Picture 2">
            <a:extLst>
              <a:ext uri="{FF2B5EF4-FFF2-40B4-BE49-F238E27FC236}">
                <a16:creationId xmlns:a16="http://schemas.microsoft.com/office/drawing/2014/main" id="{EDC28547-EBEE-02DA-AC8B-85C9688F3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512192"/>
            <a:ext cx="4483834" cy="37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a:extLst>
              <a:ext uri="{FF2B5EF4-FFF2-40B4-BE49-F238E27FC236}">
                <a16:creationId xmlns:a16="http://schemas.microsoft.com/office/drawing/2014/main" id="{4C93052F-8D3A-B459-9A68-7D2C819715CE}"/>
              </a:ext>
            </a:extLst>
          </p:cNvPr>
          <p:cNvSpPr/>
          <p:nvPr/>
        </p:nvSpPr>
        <p:spPr bwMode="auto">
          <a:xfrm>
            <a:off x="2275240" y="3293485"/>
            <a:ext cx="1553399" cy="753044"/>
          </a:xfrm>
          <a:custGeom>
            <a:avLst/>
            <a:gdLst>
              <a:gd name="connsiteX0" fmla="*/ 872836 w 1879613"/>
              <a:gd name="connsiteY0" fmla="*/ 337407 h 753044"/>
              <a:gd name="connsiteX1" fmla="*/ 872836 w 1879613"/>
              <a:gd name="connsiteY1" fmla="*/ 337407 h 753044"/>
              <a:gd name="connsiteX2" fmla="*/ 947651 w 1879613"/>
              <a:gd name="connsiteY2" fmla="*/ 354033 h 753044"/>
              <a:gd name="connsiteX3" fmla="*/ 1047404 w 1879613"/>
              <a:gd name="connsiteY3" fmla="*/ 378971 h 753044"/>
              <a:gd name="connsiteX4" fmla="*/ 1122218 w 1879613"/>
              <a:gd name="connsiteY4" fmla="*/ 395597 h 753044"/>
              <a:gd name="connsiteX5" fmla="*/ 1163782 w 1879613"/>
              <a:gd name="connsiteY5" fmla="*/ 403909 h 753044"/>
              <a:gd name="connsiteX6" fmla="*/ 1221971 w 1879613"/>
              <a:gd name="connsiteY6" fmla="*/ 420535 h 753044"/>
              <a:gd name="connsiteX7" fmla="*/ 1263535 w 1879613"/>
              <a:gd name="connsiteY7" fmla="*/ 428847 h 753044"/>
              <a:gd name="connsiteX8" fmla="*/ 1346662 w 1879613"/>
              <a:gd name="connsiteY8" fmla="*/ 445473 h 753044"/>
              <a:gd name="connsiteX9" fmla="*/ 1371600 w 1879613"/>
              <a:gd name="connsiteY9" fmla="*/ 478724 h 753044"/>
              <a:gd name="connsiteX10" fmla="*/ 1388226 w 1879613"/>
              <a:gd name="connsiteY10" fmla="*/ 495349 h 753044"/>
              <a:gd name="connsiteX11" fmla="*/ 1404851 w 1879613"/>
              <a:gd name="connsiteY11" fmla="*/ 520287 h 753044"/>
              <a:gd name="connsiteX12" fmla="*/ 1454727 w 1879613"/>
              <a:gd name="connsiteY12" fmla="*/ 586789 h 753044"/>
              <a:gd name="connsiteX13" fmla="*/ 1471353 w 1879613"/>
              <a:gd name="connsiteY13" fmla="*/ 636666 h 753044"/>
              <a:gd name="connsiteX14" fmla="*/ 1504604 w 1879613"/>
              <a:gd name="connsiteY14" fmla="*/ 744731 h 753044"/>
              <a:gd name="connsiteX15" fmla="*/ 1529542 w 1879613"/>
              <a:gd name="connsiteY15" fmla="*/ 753044 h 753044"/>
              <a:gd name="connsiteX16" fmla="*/ 1629295 w 1879613"/>
              <a:gd name="connsiteY16" fmla="*/ 744731 h 753044"/>
              <a:gd name="connsiteX17" fmla="*/ 1670858 w 1879613"/>
              <a:gd name="connsiteY17" fmla="*/ 736418 h 753044"/>
              <a:gd name="connsiteX18" fmla="*/ 1687484 w 1879613"/>
              <a:gd name="connsiteY18" fmla="*/ 719793 h 753044"/>
              <a:gd name="connsiteX19" fmla="*/ 1712422 w 1879613"/>
              <a:gd name="connsiteY19" fmla="*/ 711480 h 753044"/>
              <a:gd name="connsiteX20" fmla="*/ 1737360 w 1879613"/>
              <a:gd name="connsiteY20" fmla="*/ 678229 h 753044"/>
              <a:gd name="connsiteX21" fmla="*/ 1753986 w 1879613"/>
              <a:gd name="connsiteY21" fmla="*/ 661604 h 753044"/>
              <a:gd name="connsiteX22" fmla="*/ 1787236 w 1879613"/>
              <a:gd name="connsiteY22" fmla="*/ 620040 h 753044"/>
              <a:gd name="connsiteX23" fmla="*/ 1828800 w 1879613"/>
              <a:gd name="connsiteY23" fmla="*/ 561851 h 753044"/>
              <a:gd name="connsiteX24" fmla="*/ 1828800 w 1879613"/>
              <a:gd name="connsiteY24" fmla="*/ 561851 h 753044"/>
              <a:gd name="connsiteX25" fmla="*/ 1862051 w 1879613"/>
              <a:gd name="connsiteY25" fmla="*/ 503662 h 753044"/>
              <a:gd name="connsiteX26" fmla="*/ 1870364 w 1879613"/>
              <a:gd name="connsiteY26" fmla="*/ 462098 h 753044"/>
              <a:gd name="connsiteX27" fmla="*/ 1878676 w 1879613"/>
              <a:gd name="connsiteY27" fmla="*/ 428847 h 753044"/>
              <a:gd name="connsiteX28" fmla="*/ 1870364 w 1879613"/>
              <a:gd name="connsiteY28" fmla="*/ 237655 h 753044"/>
              <a:gd name="connsiteX29" fmla="*/ 1803862 w 1879613"/>
              <a:gd name="connsiteY29" fmla="*/ 179466 h 753044"/>
              <a:gd name="connsiteX30" fmla="*/ 1787236 w 1879613"/>
              <a:gd name="connsiteY30" fmla="*/ 162840 h 753044"/>
              <a:gd name="connsiteX31" fmla="*/ 1762298 w 1879613"/>
              <a:gd name="connsiteY31" fmla="*/ 154527 h 753044"/>
              <a:gd name="connsiteX32" fmla="*/ 1745673 w 1879613"/>
              <a:gd name="connsiteY32" fmla="*/ 129589 h 753044"/>
              <a:gd name="connsiteX33" fmla="*/ 1720735 w 1879613"/>
              <a:gd name="connsiteY33" fmla="*/ 121277 h 753044"/>
              <a:gd name="connsiteX34" fmla="*/ 1670858 w 1879613"/>
              <a:gd name="connsiteY34" fmla="*/ 88026 h 753044"/>
              <a:gd name="connsiteX35" fmla="*/ 1604356 w 1879613"/>
              <a:gd name="connsiteY35" fmla="*/ 54775 h 753044"/>
              <a:gd name="connsiteX36" fmla="*/ 1579418 w 1879613"/>
              <a:gd name="connsiteY36" fmla="*/ 46462 h 753044"/>
              <a:gd name="connsiteX37" fmla="*/ 1554480 w 1879613"/>
              <a:gd name="connsiteY37" fmla="*/ 38149 h 753044"/>
              <a:gd name="connsiteX38" fmla="*/ 1454727 w 1879613"/>
              <a:gd name="connsiteY38" fmla="*/ 29837 h 753044"/>
              <a:gd name="connsiteX39" fmla="*/ 1371600 w 1879613"/>
              <a:gd name="connsiteY39" fmla="*/ 21524 h 753044"/>
              <a:gd name="connsiteX40" fmla="*/ 1338349 w 1879613"/>
              <a:gd name="connsiteY40" fmla="*/ 13211 h 753044"/>
              <a:gd name="connsiteX41" fmla="*/ 955964 w 1879613"/>
              <a:gd name="connsiteY41" fmla="*/ 13211 h 753044"/>
              <a:gd name="connsiteX42" fmla="*/ 922713 w 1879613"/>
              <a:gd name="connsiteY42" fmla="*/ 21524 h 753044"/>
              <a:gd name="connsiteX43" fmla="*/ 897775 w 1879613"/>
              <a:gd name="connsiteY43" fmla="*/ 29837 h 753044"/>
              <a:gd name="connsiteX44" fmla="*/ 847898 w 1879613"/>
              <a:gd name="connsiteY44" fmla="*/ 38149 h 753044"/>
              <a:gd name="connsiteX45" fmla="*/ 814647 w 1879613"/>
              <a:gd name="connsiteY45" fmla="*/ 46462 h 753044"/>
              <a:gd name="connsiteX46" fmla="*/ 773084 w 1879613"/>
              <a:gd name="connsiteY46" fmla="*/ 54775 h 753044"/>
              <a:gd name="connsiteX47" fmla="*/ 723207 w 1879613"/>
              <a:gd name="connsiteY47" fmla="*/ 71400 h 753044"/>
              <a:gd name="connsiteX48" fmla="*/ 698269 w 1879613"/>
              <a:gd name="connsiteY48" fmla="*/ 79713 h 753044"/>
              <a:gd name="connsiteX49" fmla="*/ 665018 w 1879613"/>
              <a:gd name="connsiteY49" fmla="*/ 88026 h 753044"/>
              <a:gd name="connsiteX50" fmla="*/ 590204 w 1879613"/>
              <a:gd name="connsiteY50" fmla="*/ 112964 h 753044"/>
              <a:gd name="connsiteX51" fmla="*/ 490451 w 1879613"/>
              <a:gd name="connsiteY51" fmla="*/ 146215 h 753044"/>
              <a:gd name="connsiteX52" fmla="*/ 415636 w 1879613"/>
              <a:gd name="connsiteY52" fmla="*/ 171153 h 753044"/>
              <a:gd name="connsiteX53" fmla="*/ 390698 w 1879613"/>
              <a:gd name="connsiteY53" fmla="*/ 179466 h 753044"/>
              <a:gd name="connsiteX54" fmla="*/ 307571 w 1879613"/>
              <a:gd name="connsiteY54" fmla="*/ 204404 h 753044"/>
              <a:gd name="connsiteX55" fmla="*/ 249382 w 1879613"/>
              <a:gd name="connsiteY55" fmla="*/ 237655 h 753044"/>
              <a:gd name="connsiteX56" fmla="*/ 232756 w 1879613"/>
              <a:gd name="connsiteY56" fmla="*/ 254280 h 753044"/>
              <a:gd name="connsiteX57" fmla="*/ 174567 w 1879613"/>
              <a:gd name="connsiteY57" fmla="*/ 279218 h 753044"/>
              <a:gd name="connsiteX58" fmla="*/ 141316 w 1879613"/>
              <a:gd name="connsiteY58" fmla="*/ 304157 h 753044"/>
              <a:gd name="connsiteX59" fmla="*/ 116378 w 1879613"/>
              <a:gd name="connsiteY59" fmla="*/ 320782 h 753044"/>
              <a:gd name="connsiteX60" fmla="*/ 99753 w 1879613"/>
              <a:gd name="connsiteY60" fmla="*/ 345720 h 753044"/>
              <a:gd name="connsiteX61" fmla="*/ 74815 w 1879613"/>
              <a:gd name="connsiteY61" fmla="*/ 362346 h 753044"/>
              <a:gd name="connsiteX62" fmla="*/ 41564 w 1879613"/>
              <a:gd name="connsiteY62" fmla="*/ 403909 h 753044"/>
              <a:gd name="connsiteX63" fmla="*/ 16626 w 1879613"/>
              <a:gd name="connsiteY63" fmla="*/ 470411 h 753044"/>
              <a:gd name="connsiteX64" fmla="*/ 8313 w 1879613"/>
              <a:gd name="connsiteY64" fmla="*/ 503662 h 753044"/>
              <a:gd name="connsiteX65" fmla="*/ 0 w 1879613"/>
              <a:gd name="connsiteY65" fmla="*/ 528600 h 753044"/>
              <a:gd name="connsiteX66" fmla="*/ 58189 w 1879613"/>
              <a:gd name="connsiteY66" fmla="*/ 620040 h 753044"/>
              <a:gd name="connsiteX67" fmla="*/ 116378 w 1879613"/>
              <a:gd name="connsiteY67" fmla="*/ 603415 h 753044"/>
              <a:gd name="connsiteX68" fmla="*/ 174567 w 1879613"/>
              <a:gd name="connsiteY68" fmla="*/ 561851 h 753044"/>
              <a:gd name="connsiteX69" fmla="*/ 199506 w 1879613"/>
              <a:gd name="connsiteY69" fmla="*/ 545226 h 753044"/>
              <a:gd name="connsiteX70" fmla="*/ 216131 w 1879613"/>
              <a:gd name="connsiteY70" fmla="*/ 528600 h 753044"/>
              <a:gd name="connsiteX71" fmla="*/ 241069 w 1879613"/>
              <a:gd name="connsiteY71" fmla="*/ 520287 h 753044"/>
              <a:gd name="connsiteX72" fmla="*/ 290946 w 1879613"/>
              <a:gd name="connsiteY72" fmla="*/ 487037 h 753044"/>
              <a:gd name="connsiteX73" fmla="*/ 340822 w 1879613"/>
              <a:gd name="connsiteY73" fmla="*/ 462098 h 753044"/>
              <a:gd name="connsiteX74" fmla="*/ 357447 w 1879613"/>
              <a:gd name="connsiteY74" fmla="*/ 437160 h 753044"/>
              <a:gd name="connsiteX75" fmla="*/ 390698 w 1879613"/>
              <a:gd name="connsiteY75" fmla="*/ 428847 h 753044"/>
              <a:gd name="connsiteX76" fmla="*/ 423949 w 1879613"/>
              <a:gd name="connsiteY76" fmla="*/ 412222 h 753044"/>
              <a:gd name="connsiteX77" fmla="*/ 473826 w 1879613"/>
              <a:gd name="connsiteY77" fmla="*/ 395597 h 753044"/>
              <a:gd name="connsiteX78" fmla="*/ 498764 w 1879613"/>
              <a:gd name="connsiteY78" fmla="*/ 387284 h 753044"/>
              <a:gd name="connsiteX79" fmla="*/ 532015 w 1879613"/>
              <a:gd name="connsiteY79" fmla="*/ 370658 h 753044"/>
              <a:gd name="connsiteX80" fmla="*/ 581891 w 1879613"/>
              <a:gd name="connsiteY80" fmla="*/ 362346 h 753044"/>
              <a:gd name="connsiteX81" fmla="*/ 615142 w 1879613"/>
              <a:gd name="connsiteY81" fmla="*/ 354033 h 753044"/>
              <a:gd name="connsiteX82" fmla="*/ 665018 w 1879613"/>
              <a:gd name="connsiteY82" fmla="*/ 337407 h 753044"/>
              <a:gd name="connsiteX83" fmla="*/ 714895 w 1879613"/>
              <a:gd name="connsiteY83" fmla="*/ 329095 h 753044"/>
              <a:gd name="connsiteX84" fmla="*/ 872836 w 1879613"/>
              <a:gd name="connsiteY84" fmla="*/ 337407 h 75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79613" h="753044">
                <a:moveTo>
                  <a:pt x="872836" y="337407"/>
                </a:moveTo>
                <a:lnTo>
                  <a:pt x="872836" y="337407"/>
                </a:lnTo>
                <a:lnTo>
                  <a:pt x="947651" y="354033"/>
                </a:lnTo>
                <a:cubicBezTo>
                  <a:pt x="980993" y="361972"/>
                  <a:pt x="1013946" y="371536"/>
                  <a:pt x="1047404" y="378971"/>
                </a:cubicBezTo>
                <a:lnTo>
                  <a:pt x="1122218" y="395597"/>
                </a:lnTo>
                <a:cubicBezTo>
                  <a:pt x="1136033" y="398557"/>
                  <a:pt x="1150075" y="400482"/>
                  <a:pt x="1163782" y="403909"/>
                </a:cubicBezTo>
                <a:cubicBezTo>
                  <a:pt x="1183352" y="408802"/>
                  <a:pt x="1202401" y="415642"/>
                  <a:pt x="1221971" y="420535"/>
                </a:cubicBezTo>
                <a:cubicBezTo>
                  <a:pt x="1235678" y="423962"/>
                  <a:pt x="1249742" y="425782"/>
                  <a:pt x="1263535" y="428847"/>
                </a:cubicBezTo>
                <a:cubicBezTo>
                  <a:pt x="1337958" y="445385"/>
                  <a:pt x="1248899" y="429179"/>
                  <a:pt x="1346662" y="445473"/>
                </a:cubicBezTo>
                <a:cubicBezTo>
                  <a:pt x="1354975" y="456557"/>
                  <a:pt x="1362730" y="468081"/>
                  <a:pt x="1371600" y="478724"/>
                </a:cubicBezTo>
                <a:cubicBezTo>
                  <a:pt x="1376617" y="484745"/>
                  <a:pt x="1383330" y="489229"/>
                  <a:pt x="1388226" y="495349"/>
                </a:cubicBezTo>
                <a:cubicBezTo>
                  <a:pt x="1394467" y="503150"/>
                  <a:pt x="1398610" y="512486"/>
                  <a:pt x="1404851" y="520287"/>
                </a:cubicBezTo>
                <a:cubicBezTo>
                  <a:pt x="1427357" y="548420"/>
                  <a:pt x="1438156" y="537077"/>
                  <a:pt x="1454727" y="586789"/>
                </a:cubicBezTo>
                <a:cubicBezTo>
                  <a:pt x="1460269" y="603415"/>
                  <a:pt x="1467916" y="619481"/>
                  <a:pt x="1471353" y="636666"/>
                </a:cubicBezTo>
                <a:cubicBezTo>
                  <a:pt x="1474712" y="653463"/>
                  <a:pt x="1477686" y="723197"/>
                  <a:pt x="1504604" y="744731"/>
                </a:cubicBezTo>
                <a:cubicBezTo>
                  <a:pt x="1511446" y="750205"/>
                  <a:pt x="1521229" y="750273"/>
                  <a:pt x="1529542" y="753044"/>
                </a:cubicBezTo>
                <a:cubicBezTo>
                  <a:pt x="1562793" y="750273"/>
                  <a:pt x="1596157" y="748630"/>
                  <a:pt x="1629295" y="744731"/>
                </a:cubicBezTo>
                <a:cubicBezTo>
                  <a:pt x="1643327" y="743080"/>
                  <a:pt x="1657872" y="741984"/>
                  <a:pt x="1670858" y="736418"/>
                </a:cubicBezTo>
                <a:cubicBezTo>
                  <a:pt x="1678062" y="733331"/>
                  <a:pt x="1680764" y="723825"/>
                  <a:pt x="1687484" y="719793"/>
                </a:cubicBezTo>
                <a:cubicBezTo>
                  <a:pt x="1694998" y="715285"/>
                  <a:pt x="1704109" y="714251"/>
                  <a:pt x="1712422" y="711480"/>
                </a:cubicBezTo>
                <a:cubicBezTo>
                  <a:pt x="1720735" y="700396"/>
                  <a:pt x="1728490" y="688872"/>
                  <a:pt x="1737360" y="678229"/>
                </a:cubicBezTo>
                <a:cubicBezTo>
                  <a:pt x="1742377" y="672208"/>
                  <a:pt x="1749090" y="667724"/>
                  <a:pt x="1753986" y="661604"/>
                </a:cubicBezTo>
                <a:cubicBezTo>
                  <a:pt x="1795942" y="609160"/>
                  <a:pt x="1747086" y="660193"/>
                  <a:pt x="1787236" y="620040"/>
                </a:cubicBezTo>
                <a:cubicBezTo>
                  <a:pt x="1800506" y="580232"/>
                  <a:pt x="1789353" y="601298"/>
                  <a:pt x="1828800" y="561851"/>
                </a:cubicBezTo>
                <a:lnTo>
                  <a:pt x="1828800" y="561851"/>
                </a:lnTo>
                <a:cubicBezTo>
                  <a:pt x="1849894" y="519664"/>
                  <a:pt x="1838552" y="538911"/>
                  <a:pt x="1862051" y="503662"/>
                </a:cubicBezTo>
                <a:cubicBezTo>
                  <a:pt x="1864822" y="489807"/>
                  <a:pt x="1867299" y="475891"/>
                  <a:pt x="1870364" y="462098"/>
                </a:cubicBezTo>
                <a:cubicBezTo>
                  <a:pt x="1872842" y="450945"/>
                  <a:pt x="1878676" y="440272"/>
                  <a:pt x="1878676" y="428847"/>
                </a:cubicBezTo>
                <a:cubicBezTo>
                  <a:pt x="1878676" y="365056"/>
                  <a:pt x="1883730" y="300030"/>
                  <a:pt x="1870364" y="237655"/>
                </a:cubicBezTo>
                <a:cubicBezTo>
                  <a:pt x="1865060" y="212901"/>
                  <a:pt x="1823012" y="194786"/>
                  <a:pt x="1803862" y="179466"/>
                </a:cubicBezTo>
                <a:cubicBezTo>
                  <a:pt x="1797742" y="174570"/>
                  <a:pt x="1793957" y="166872"/>
                  <a:pt x="1787236" y="162840"/>
                </a:cubicBezTo>
                <a:cubicBezTo>
                  <a:pt x="1779722" y="158332"/>
                  <a:pt x="1770611" y="157298"/>
                  <a:pt x="1762298" y="154527"/>
                </a:cubicBezTo>
                <a:cubicBezTo>
                  <a:pt x="1756756" y="146214"/>
                  <a:pt x="1753474" y="135830"/>
                  <a:pt x="1745673" y="129589"/>
                </a:cubicBezTo>
                <a:cubicBezTo>
                  <a:pt x="1738831" y="124115"/>
                  <a:pt x="1728395" y="125532"/>
                  <a:pt x="1720735" y="121277"/>
                </a:cubicBezTo>
                <a:cubicBezTo>
                  <a:pt x="1703268" y="111573"/>
                  <a:pt x="1684987" y="102155"/>
                  <a:pt x="1670858" y="88026"/>
                </a:cubicBezTo>
                <a:cubicBezTo>
                  <a:pt x="1641841" y="59007"/>
                  <a:pt x="1661669" y="73879"/>
                  <a:pt x="1604356" y="54775"/>
                </a:cubicBezTo>
                <a:lnTo>
                  <a:pt x="1579418" y="46462"/>
                </a:lnTo>
                <a:cubicBezTo>
                  <a:pt x="1571105" y="43691"/>
                  <a:pt x="1563212" y="38877"/>
                  <a:pt x="1554480" y="38149"/>
                </a:cubicBezTo>
                <a:lnTo>
                  <a:pt x="1454727" y="29837"/>
                </a:lnTo>
                <a:lnTo>
                  <a:pt x="1371600" y="21524"/>
                </a:lnTo>
                <a:cubicBezTo>
                  <a:pt x="1360516" y="18753"/>
                  <a:pt x="1349552" y="15452"/>
                  <a:pt x="1338349" y="13211"/>
                </a:cubicBezTo>
                <a:cubicBezTo>
                  <a:pt x="1202701" y="-13920"/>
                  <a:pt x="1150144" y="8356"/>
                  <a:pt x="955964" y="13211"/>
                </a:cubicBezTo>
                <a:cubicBezTo>
                  <a:pt x="944880" y="15982"/>
                  <a:pt x="933698" y="18385"/>
                  <a:pt x="922713" y="21524"/>
                </a:cubicBezTo>
                <a:cubicBezTo>
                  <a:pt x="914288" y="23931"/>
                  <a:pt x="906329" y="27936"/>
                  <a:pt x="897775" y="29837"/>
                </a:cubicBezTo>
                <a:cubicBezTo>
                  <a:pt x="881321" y="33493"/>
                  <a:pt x="864426" y="34844"/>
                  <a:pt x="847898" y="38149"/>
                </a:cubicBezTo>
                <a:cubicBezTo>
                  <a:pt x="836695" y="40390"/>
                  <a:pt x="825800" y="43984"/>
                  <a:pt x="814647" y="46462"/>
                </a:cubicBezTo>
                <a:cubicBezTo>
                  <a:pt x="800855" y="49527"/>
                  <a:pt x="786715" y="51058"/>
                  <a:pt x="773084" y="54775"/>
                </a:cubicBezTo>
                <a:cubicBezTo>
                  <a:pt x="756177" y="59386"/>
                  <a:pt x="739833" y="65858"/>
                  <a:pt x="723207" y="71400"/>
                </a:cubicBezTo>
                <a:cubicBezTo>
                  <a:pt x="714894" y="74171"/>
                  <a:pt x="706770" y="77588"/>
                  <a:pt x="698269" y="79713"/>
                </a:cubicBezTo>
                <a:cubicBezTo>
                  <a:pt x="687185" y="82484"/>
                  <a:pt x="675961" y="84743"/>
                  <a:pt x="665018" y="88026"/>
                </a:cubicBezTo>
                <a:cubicBezTo>
                  <a:pt x="664983" y="88036"/>
                  <a:pt x="602690" y="108802"/>
                  <a:pt x="590204" y="112964"/>
                </a:cubicBezTo>
                <a:lnTo>
                  <a:pt x="490451" y="146215"/>
                </a:lnTo>
                <a:lnTo>
                  <a:pt x="415636" y="171153"/>
                </a:lnTo>
                <a:cubicBezTo>
                  <a:pt x="407323" y="173924"/>
                  <a:pt x="399199" y="177341"/>
                  <a:pt x="390698" y="179466"/>
                </a:cubicBezTo>
                <a:cubicBezTo>
                  <a:pt x="369761" y="184700"/>
                  <a:pt x="323317" y="195406"/>
                  <a:pt x="307571" y="204404"/>
                </a:cubicBezTo>
                <a:cubicBezTo>
                  <a:pt x="288175" y="215488"/>
                  <a:pt x="267970" y="225263"/>
                  <a:pt x="249382" y="237655"/>
                </a:cubicBezTo>
                <a:cubicBezTo>
                  <a:pt x="242861" y="242002"/>
                  <a:pt x="239277" y="249933"/>
                  <a:pt x="232756" y="254280"/>
                </a:cubicBezTo>
                <a:cubicBezTo>
                  <a:pt x="212207" y="267980"/>
                  <a:pt x="196739" y="271828"/>
                  <a:pt x="174567" y="279218"/>
                </a:cubicBezTo>
                <a:cubicBezTo>
                  <a:pt x="163483" y="287531"/>
                  <a:pt x="152590" y="296104"/>
                  <a:pt x="141316" y="304157"/>
                </a:cubicBezTo>
                <a:cubicBezTo>
                  <a:pt x="133186" y="309964"/>
                  <a:pt x="123442" y="313718"/>
                  <a:pt x="116378" y="320782"/>
                </a:cubicBezTo>
                <a:cubicBezTo>
                  <a:pt x="109314" y="327846"/>
                  <a:pt x="106817" y="338656"/>
                  <a:pt x="99753" y="345720"/>
                </a:cubicBezTo>
                <a:cubicBezTo>
                  <a:pt x="92689" y="352785"/>
                  <a:pt x="82616" y="356105"/>
                  <a:pt x="74815" y="362346"/>
                </a:cubicBezTo>
                <a:cubicBezTo>
                  <a:pt x="57891" y="375885"/>
                  <a:pt x="53911" y="385388"/>
                  <a:pt x="41564" y="403909"/>
                </a:cubicBezTo>
                <a:cubicBezTo>
                  <a:pt x="20480" y="509326"/>
                  <a:pt x="48733" y="395494"/>
                  <a:pt x="16626" y="470411"/>
                </a:cubicBezTo>
                <a:cubicBezTo>
                  <a:pt x="12126" y="480912"/>
                  <a:pt x="11452" y="492677"/>
                  <a:pt x="8313" y="503662"/>
                </a:cubicBezTo>
                <a:cubicBezTo>
                  <a:pt x="5906" y="512087"/>
                  <a:pt x="2771" y="520287"/>
                  <a:pt x="0" y="528600"/>
                </a:cubicBezTo>
                <a:cubicBezTo>
                  <a:pt x="19396" y="559080"/>
                  <a:pt x="31456" y="595738"/>
                  <a:pt x="58189" y="620040"/>
                </a:cubicBezTo>
                <a:cubicBezTo>
                  <a:pt x="60078" y="621757"/>
                  <a:pt x="111174" y="606017"/>
                  <a:pt x="116378" y="603415"/>
                </a:cubicBezTo>
                <a:cubicBezTo>
                  <a:pt x="187129" y="568041"/>
                  <a:pt x="135620" y="593009"/>
                  <a:pt x="174567" y="561851"/>
                </a:cubicBezTo>
                <a:cubicBezTo>
                  <a:pt x="182369" y="555610"/>
                  <a:pt x="191704" y="551467"/>
                  <a:pt x="199506" y="545226"/>
                </a:cubicBezTo>
                <a:cubicBezTo>
                  <a:pt x="205626" y="540330"/>
                  <a:pt x="209411" y="532632"/>
                  <a:pt x="216131" y="528600"/>
                </a:cubicBezTo>
                <a:cubicBezTo>
                  <a:pt x="223645" y="524092"/>
                  <a:pt x="232756" y="523058"/>
                  <a:pt x="241069" y="520287"/>
                </a:cubicBezTo>
                <a:cubicBezTo>
                  <a:pt x="288346" y="473010"/>
                  <a:pt x="242822" y="511099"/>
                  <a:pt x="290946" y="487037"/>
                </a:cubicBezTo>
                <a:cubicBezTo>
                  <a:pt x="355415" y="454803"/>
                  <a:pt x="278130" y="482996"/>
                  <a:pt x="340822" y="462098"/>
                </a:cubicBezTo>
                <a:cubicBezTo>
                  <a:pt x="346364" y="453785"/>
                  <a:pt x="349134" y="442702"/>
                  <a:pt x="357447" y="437160"/>
                </a:cubicBezTo>
                <a:cubicBezTo>
                  <a:pt x="366953" y="430823"/>
                  <a:pt x="380001" y="432858"/>
                  <a:pt x="390698" y="428847"/>
                </a:cubicBezTo>
                <a:cubicBezTo>
                  <a:pt x="402301" y="424496"/>
                  <a:pt x="412443" y="416824"/>
                  <a:pt x="423949" y="412222"/>
                </a:cubicBezTo>
                <a:cubicBezTo>
                  <a:pt x="440221" y="405714"/>
                  <a:pt x="457200" y="401139"/>
                  <a:pt x="473826" y="395597"/>
                </a:cubicBezTo>
                <a:cubicBezTo>
                  <a:pt x="482139" y="392826"/>
                  <a:pt x="490927" y="391203"/>
                  <a:pt x="498764" y="387284"/>
                </a:cubicBezTo>
                <a:cubicBezTo>
                  <a:pt x="509848" y="381742"/>
                  <a:pt x="520146" y="374219"/>
                  <a:pt x="532015" y="370658"/>
                </a:cubicBezTo>
                <a:cubicBezTo>
                  <a:pt x="548159" y="365815"/>
                  <a:pt x="565364" y="365651"/>
                  <a:pt x="581891" y="362346"/>
                </a:cubicBezTo>
                <a:cubicBezTo>
                  <a:pt x="593094" y="360105"/>
                  <a:pt x="604199" y="357316"/>
                  <a:pt x="615142" y="354033"/>
                </a:cubicBezTo>
                <a:cubicBezTo>
                  <a:pt x="631928" y="348997"/>
                  <a:pt x="647732" y="340288"/>
                  <a:pt x="665018" y="337407"/>
                </a:cubicBezTo>
                <a:lnTo>
                  <a:pt x="714895" y="329095"/>
                </a:lnTo>
                <a:cubicBezTo>
                  <a:pt x="781892" y="306762"/>
                  <a:pt x="731071" y="320782"/>
                  <a:pt x="872836" y="337407"/>
                </a:cubicBezTo>
                <a:close/>
              </a:path>
            </a:pathLst>
          </a:custGeom>
          <a:no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Helvetica" pitchFamily="34" charset="0"/>
            </a:endParaRPr>
          </a:p>
        </p:txBody>
      </p:sp>
    </p:spTree>
    <p:extLst>
      <p:ext uri="{BB962C8B-B14F-4D97-AF65-F5344CB8AC3E}">
        <p14:creationId xmlns:p14="http://schemas.microsoft.com/office/powerpoint/2010/main" val="17345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effectLst/>
              </a:rPr>
              <a:t>Cervical cerclage</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Definition: </a:t>
            </a:r>
          </a:p>
          <a:p>
            <a:pPr lvl="1"/>
            <a:r>
              <a:rPr lang="en-US" dirty="0"/>
              <a:t>placement of a supportive suture in the cervicovaginal junction to prevent early pregnancy loss or preterm birth</a:t>
            </a:r>
          </a:p>
          <a:p>
            <a:r>
              <a:rPr lang="en-US" dirty="0"/>
              <a:t>Methods</a:t>
            </a:r>
          </a:p>
          <a:p>
            <a:pPr lvl="1"/>
            <a:r>
              <a:rPr lang="en-US" dirty="0"/>
              <a:t>McDonald cerclage: a removable suture in the cervix that allows vaginal delivery; Removal is indicated between 36–37 weeks' gestation, before the onset of spontaneous labor.</a:t>
            </a:r>
          </a:p>
          <a:p>
            <a:pPr lvl="1"/>
            <a:r>
              <a:rPr lang="en-US" dirty="0"/>
              <a:t>Shirodkar cerclage: a permanent suture placed that is placed in the cervical submucosal tissue; Cesarean delivery is necessary</a:t>
            </a:r>
          </a:p>
        </p:txBody>
      </p:sp>
    </p:spTree>
    <p:extLst>
      <p:ext uri="{BB962C8B-B14F-4D97-AF65-F5344CB8AC3E}">
        <p14:creationId xmlns:p14="http://schemas.microsoft.com/office/powerpoint/2010/main" val="287212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0E412-44E6-86C5-5925-9E101412EAE8}"/>
              </a:ext>
            </a:extLst>
          </p:cNvPr>
          <p:cNvSpPr>
            <a:spLocks noGrp="1"/>
          </p:cNvSpPr>
          <p:nvPr>
            <p:ph idx="1"/>
          </p:nvPr>
        </p:nvSpPr>
        <p:spPr/>
        <p:txBody>
          <a:bodyPr>
            <a:normAutofit/>
          </a:bodyPr>
          <a:lstStyle/>
          <a:p>
            <a:pPr marL="514350" indent="-514350">
              <a:buAutoNum type="arabicPeriod"/>
            </a:pPr>
            <a:r>
              <a:rPr lang="en-GB" b="1" dirty="0"/>
              <a:t>Face presentation, </a:t>
            </a:r>
            <a:r>
              <a:rPr lang="en-GB" b="1" dirty="0" err="1"/>
              <a:t>mentoanterior</a:t>
            </a:r>
            <a:r>
              <a:rPr lang="en-GB" b="1" dirty="0"/>
              <a:t>- position: direct </a:t>
            </a:r>
            <a:r>
              <a:rPr lang="en-GB" b="1" dirty="0" err="1"/>
              <a:t>occiptopost</a:t>
            </a:r>
            <a:r>
              <a:rPr lang="en-GB" b="1" dirty="0"/>
              <a:t>.</a:t>
            </a:r>
          </a:p>
          <a:p>
            <a:pPr marL="0" indent="0">
              <a:buNone/>
            </a:pPr>
            <a:r>
              <a:rPr lang="en-GB" b="1" dirty="0"/>
              <a:t>Incidence: 2%
2. Hyperextended</a:t>
            </a:r>
          </a:p>
          <a:p>
            <a:pPr marL="0" indent="0">
              <a:buNone/>
            </a:pPr>
            <a:r>
              <a:rPr lang="en-GB" b="1" dirty="0"/>
              <a:t>3.Submentobregmatic 9.5 cm</a:t>
            </a:r>
          </a:p>
          <a:p>
            <a:pPr marL="0" indent="0">
              <a:buNone/>
            </a:pPr>
            <a:r>
              <a:rPr lang="en-GB" b="1" dirty="0"/>
              <a:t>4.Vaginal delivery</a:t>
            </a:r>
          </a:p>
          <a:p>
            <a:pPr marL="0" indent="0">
              <a:buNone/>
            </a:pPr>
            <a:r>
              <a:rPr lang="en-GB" b="1" dirty="0"/>
              <a:t>5. Instrumental vaginal delivery by </a:t>
            </a:r>
            <a:r>
              <a:rPr lang="en-GB" b="1" dirty="0" err="1"/>
              <a:t>foreceps</a:t>
            </a:r>
            <a:r>
              <a:rPr lang="en-GB" b="1" dirty="0"/>
              <a:t> only</a:t>
            </a:r>
            <a:endParaRPr lang="en-US" b="1" dirty="0"/>
          </a:p>
        </p:txBody>
      </p:sp>
      <p:sp>
        <p:nvSpPr>
          <p:cNvPr id="7" name="Title 1">
            <a:extLst>
              <a:ext uri="{FF2B5EF4-FFF2-40B4-BE49-F238E27FC236}">
                <a16:creationId xmlns:a16="http://schemas.microsoft.com/office/drawing/2014/main" id="{EFE853E6-D0CA-E812-D3C2-E051E3B1BDCE}"/>
              </a:ext>
            </a:extLst>
          </p:cNvPr>
          <p:cNvSpPr>
            <a:spLocks noGrp="1"/>
          </p:cNvSpPr>
          <p:nvPr>
            <p:ph type="title"/>
          </p:nvPr>
        </p:nvSpPr>
        <p:spPr>
          <a:xfrm>
            <a:off x="838200" y="365125"/>
            <a:ext cx="10515600" cy="762339"/>
          </a:xfrm>
        </p:spPr>
        <p:txBody>
          <a:bodyPr/>
          <a:lstStyle/>
          <a:p>
            <a:r>
              <a:rPr lang="en-GB" b="1" dirty="0"/>
              <a:t>Station cont.</a:t>
            </a:r>
            <a:endParaRPr lang="en-US" dirty="0"/>
          </a:p>
        </p:txBody>
      </p:sp>
    </p:spTree>
    <p:extLst>
      <p:ext uri="{BB962C8B-B14F-4D97-AF65-F5344CB8AC3E}">
        <p14:creationId xmlns:p14="http://schemas.microsoft.com/office/powerpoint/2010/main" val="1759043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effectLst/>
              </a:rPr>
              <a:t>Cervical cerclage</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Indications: only in singleton pregnancies </a:t>
            </a:r>
          </a:p>
          <a:p>
            <a:pPr lvl="1"/>
            <a:r>
              <a:rPr lang="en-US" dirty="0"/>
              <a:t>Multiple previous preterm births or pregnancy losses in the second trimester</a:t>
            </a:r>
          </a:p>
          <a:p>
            <a:pPr lvl="1"/>
            <a:r>
              <a:rPr lang="en-US" dirty="0"/>
              <a:t>A previous preterm birth and current ultrasound diagnosis of a shortened cervix (cervix length &lt; 25 mm) at &lt; 24 weeks gestation </a:t>
            </a:r>
          </a:p>
          <a:p>
            <a:pPr lvl="1"/>
            <a:r>
              <a:rPr lang="en-US" dirty="0"/>
              <a:t>Cervical dilation on inspection at &lt; 24 weeks gestation</a:t>
            </a:r>
          </a:p>
          <a:p>
            <a:pPr lvl="1"/>
            <a:r>
              <a:rPr lang="en-US" dirty="0"/>
              <a:t>Prior cerclage due to cervical insufficiency at &lt; 24 weeks gestation</a:t>
            </a:r>
          </a:p>
          <a:p>
            <a:r>
              <a:rPr lang="en-US" dirty="0"/>
              <a:t>Contraindications</a:t>
            </a:r>
          </a:p>
          <a:p>
            <a:pPr lvl="1"/>
            <a:r>
              <a:rPr lang="en-US" dirty="0"/>
              <a:t>Preterm labor</a:t>
            </a:r>
          </a:p>
          <a:p>
            <a:pPr lvl="1"/>
            <a:r>
              <a:rPr lang="en-US" dirty="0"/>
              <a:t>Premature rupture of membranes</a:t>
            </a:r>
          </a:p>
          <a:p>
            <a:pPr lvl="1"/>
            <a:r>
              <a:rPr lang="en-US" dirty="0"/>
              <a:t>Chorioamnionitis or vaginal infection</a:t>
            </a:r>
          </a:p>
          <a:p>
            <a:pPr lvl="1"/>
            <a:r>
              <a:rPr lang="en-US" dirty="0"/>
              <a:t>≥ 24 weeks' gestation</a:t>
            </a:r>
          </a:p>
          <a:p>
            <a:pPr lvl="1"/>
            <a:r>
              <a:rPr lang="en-US" dirty="0"/>
              <a:t>Unexplained vaginal bleeding</a:t>
            </a:r>
          </a:p>
          <a:p>
            <a:endParaRPr lang="en-US" dirty="0"/>
          </a:p>
        </p:txBody>
      </p:sp>
    </p:spTree>
    <p:extLst>
      <p:ext uri="{BB962C8B-B14F-4D97-AF65-F5344CB8AC3E}">
        <p14:creationId xmlns:p14="http://schemas.microsoft.com/office/powerpoint/2010/main" val="28519418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B -mimetics </a:t>
            </a:r>
          </a:p>
          <a:p>
            <a:pPr lvl="1"/>
            <a:r>
              <a:rPr lang="en-US" dirty="0"/>
              <a:t>Ritodrine and salbutamol </a:t>
            </a:r>
          </a:p>
          <a:p>
            <a:pPr lvl="1"/>
            <a:r>
              <a:rPr lang="en-US" dirty="0"/>
              <a:t>Stimulate B2 receptors and relax smooth muscle (uterus)</a:t>
            </a:r>
          </a:p>
          <a:p>
            <a:pPr lvl="1"/>
            <a:r>
              <a:rPr lang="en-US" dirty="0"/>
              <a:t>Highly side effects : tremor ,nausea, hyperglycemia, pulmonary edema </a:t>
            </a:r>
          </a:p>
          <a:p>
            <a:r>
              <a:rPr lang="en-US" dirty="0"/>
              <a:t>Calcium channel blockers </a:t>
            </a:r>
          </a:p>
          <a:p>
            <a:pPr lvl="1"/>
            <a:r>
              <a:rPr lang="en-US" dirty="0" err="1"/>
              <a:t>Nifedipne</a:t>
            </a:r>
            <a:r>
              <a:rPr lang="en-US" dirty="0"/>
              <a:t> ---inhibit myometrial contractions </a:t>
            </a:r>
          </a:p>
          <a:p>
            <a:pPr lvl="1"/>
            <a:r>
              <a:rPr lang="en-US" dirty="0"/>
              <a:t>Effective –reduce PTD within 7 days and decreased RDS </a:t>
            </a:r>
          </a:p>
          <a:p>
            <a:pPr lvl="1"/>
            <a:r>
              <a:rPr lang="en-US" dirty="0"/>
              <a:t>Fewer side effects comparing B-agonist </a:t>
            </a:r>
          </a:p>
          <a:p>
            <a:pPr lvl="1"/>
            <a:r>
              <a:rPr lang="en-US" dirty="0"/>
              <a:t>Inexpensive and easy to use</a:t>
            </a:r>
          </a:p>
          <a:p>
            <a:pPr lvl="1"/>
            <a:r>
              <a:rPr lang="en-US" dirty="0"/>
              <a:t>Side effects : hypotension ,flushing. diarrhea, constipation ,headaches.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5064748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Magnesium sulfate</a:t>
            </a:r>
          </a:p>
          <a:p>
            <a:pPr lvl="1"/>
            <a:r>
              <a:rPr lang="en-US" dirty="0"/>
              <a:t>For managing preeclampsia – eclampsia</a:t>
            </a:r>
          </a:p>
          <a:p>
            <a:pPr lvl="1"/>
            <a:r>
              <a:rPr lang="en-US" dirty="0"/>
              <a:t>As tocolytics agent</a:t>
            </a:r>
          </a:p>
          <a:p>
            <a:pPr lvl="1"/>
            <a:r>
              <a:rPr lang="en-US" dirty="0"/>
              <a:t>As fetal-neonatal neuroprotective agent</a:t>
            </a:r>
          </a:p>
          <a:p>
            <a:pPr lvl="1"/>
            <a:r>
              <a:rPr lang="en-US" dirty="0"/>
              <a:t>Use 4 g, the smallest effective dose, with or without a 1 g/hour maintenance dose</a:t>
            </a:r>
          </a:p>
          <a:p>
            <a:r>
              <a:rPr lang="en-US" dirty="0"/>
              <a:t>NSAIDs</a:t>
            </a:r>
          </a:p>
          <a:p>
            <a:pPr lvl="1"/>
            <a:r>
              <a:rPr lang="en-US" dirty="0"/>
              <a:t>Indomethacin :Prostaglandin inhibitor (PGf2a)—50-100 mg orally </a:t>
            </a:r>
          </a:p>
          <a:p>
            <a:pPr lvl="1"/>
            <a:r>
              <a:rPr lang="en-US" dirty="0"/>
              <a:t>S/E: Oligohydramnios , constriction of the ducts  arteriosus, renal effect </a:t>
            </a:r>
          </a:p>
          <a:p>
            <a:r>
              <a:rPr lang="en-US" dirty="0" err="1"/>
              <a:t>Atosiban</a:t>
            </a:r>
            <a:r>
              <a:rPr lang="en-US" dirty="0"/>
              <a:t> (</a:t>
            </a:r>
            <a:r>
              <a:rPr lang="en-US" dirty="0" err="1"/>
              <a:t>tractocile</a:t>
            </a:r>
            <a:r>
              <a:rPr lang="en-US" dirty="0"/>
              <a:t>) </a:t>
            </a:r>
          </a:p>
          <a:p>
            <a:pPr lvl="1"/>
            <a:r>
              <a:rPr lang="en-US" dirty="0"/>
              <a:t>Oxytocin-vasopressin antagonist</a:t>
            </a:r>
          </a:p>
          <a:p>
            <a:pPr lvl="1"/>
            <a:r>
              <a:rPr lang="en-US" dirty="0"/>
              <a:t>Fewer side effects; The most common side effect with </a:t>
            </a:r>
            <a:r>
              <a:rPr lang="en-US" dirty="0" err="1"/>
              <a:t>Tractocile</a:t>
            </a:r>
            <a:r>
              <a:rPr lang="en-US" dirty="0"/>
              <a:t> is nausea</a:t>
            </a:r>
          </a:p>
          <a:p>
            <a:pPr lvl="1"/>
            <a:r>
              <a:rPr lang="en-US" dirty="0"/>
              <a:t>Reported cases of fetal demise  </a:t>
            </a:r>
          </a:p>
          <a:p>
            <a:pPr lvl="1"/>
            <a:r>
              <a:rPr lang="en-US" dirty="0"/>
              <a:t>Expensive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254685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 mention The two most important predictors of spontaneous preterm birth  are:</a:t>
            </a:r>
          </a:p>
          <a:p>
            <a:pPr lvl="1"/>
            <a:r>
              <a:rPr lang="en-US" dirty="0"/>
              <a:t>Sonographic short cervix in the midtrimester</a:t>
            </a:r>
          </a:p>
          <a:p>
            <a:pPr lvl="1"/>
            <a:r>
              <a:rPr lang="en-US" dirty="0"/>
              <a:t>Spontaneous preterm birth in a prior pregnancy</a:t>
            </a:r>
          </a:p>
          <a:p>
            <a:r>
              <a:rPr lang="en-US" dirty="0"/>
              <a:t>When you can do fibronectin as a screening :</a:t>
            </a:r>
          </a:p>
          <a:p>
            <a:pPr lvl="1"/>
            <a:r>
              <a:rPr lang="en-US" dirty="0"/>
              <a:t>After 22w </a:t>
            </a:r>
          </a:p>
          <a:p>
            <a:r>
              <a:rPr lang="en-US" dirty="0"/>
              <a:t> What the role of cell free fetal DNA ? How can predict preterm delivery ? From where you take a sample ?</a:t>
            </a:r>
          </a:p>
          <a:p>
            <a:pPr lvl="1"/>
            <a:r>
              <a:rPr lang="en-US" dirty="0"/>
              <a:t>signal for the onset of labor has recently been proposed </a:t>
            </a:r>
          </a:p>
          <a:p>
            <a:pPr lvl="1"/>
            <a:r>
              <a:rPr lang="en-US" dirty="0"/>
              <a:t>Patients who have an elevation of </a:t>
            </a:r>
            <a:r>
              <a:rPr lang="en-US" dirty="0" err="1"/>
              <a:t>cff</a:t>
            </a:r>
            <a:r>
              <a:rPr lang="en-US" dirty="0"/>
              <a:t> DNA in the midtrimester are at increased risk for spontaneous preterm delivery later in gestation </a:t>
            </a:r>
          </a:p>
          <a:p>
            <a:pPr lvl="1"/>
            <a:r>
              <a:rPr lang="en-US" dirty="0"/>
              <a:t>Maternal blood </a:t>
            </a:r>
            <a:br>
              <a:rPr lang="en-US" dirty="0"/>
            </a:br>
            <a:endParaRPr lang="en-US" dirty="0"/>
          </a:p>
          <a:p>
            <a:endParaRPr lang="en-US" dirty="0"/>
          </a:p>
        </p:txBody>
      </p:sp>
    </p:spTree>
    <p:extLst>
      <p:ext uri="{BB962C8B-B14F-4D97-AF65-F5344CB8AC3E}">
        <p14:creationId xmlns:p14="http://schemas.microsoft.com/office/powerpoint/2010/main" val="263960856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pPr marL="0" indent="0">
              <a:buNone/>
            </a:pPr>
            <a:r>
              <a:rPr lang="en-US" dirty="0"/>
              <a:t>Miss X  33y came with Premature labor pain, with some non-specific vaginal discharge. 21+5d  weeks of gestation. When the </a:t>
            </a:r>
            <a:r>
              <a:rPr lang="en-US" dirty="0" err="1"/>
              <a:t>dr</a:t>
            </a:r>
            <a:r>
              <a:rPr lang="en-US" dirty="0"/>
              <a:t> ask pt to cough he find this sign on US </a:t>
            </a:r>
          </a:p>
          <a:p>
            <a:r>
              <a:rPr lang="en-US" dirty="0"/>
              <a:t>What is the diagnosis?</a:t>
            </a:r>
          </a:p>
          <a:p>
            <a:pPr lvl="1"/>
            <a:r>
              <a:rPr lang="en-US" dirty="0"/>
              <a:t>Cervical incompetence</a:t>
            </a:r>
          </a:p>
          <a:p>
            <a:r>
              <a:rPr lang="en-US" dirty="0"/>
              <a:t> What is the sign shown on us ?</a:t>
            </a:r>
          </a:p>
          <a:p>
            <a:pPr lvl="1"/>
            <a:r>
              <a:rPr lang="en-US" dirty="0"/>
              <a:t>Cervical </a:t>
            </a:r>
            <a:r>
              <a:rPr lang="en-US" dirty="0" err="1"/>
              <a:t>funnelling</a:t>
            </a:r>
            <a:endParaRPr lang="en-US" dirty="0"/>
          </a:p>
          <a:p>
            <a:r>
              <a:rPr lang="en-US" dirty="0"/>
              <a:t> what the type of US use her ?</a:t>
            </a:r>
          </a:p>
          <a:p>
            <a:pPr lvl="1"/>
            <a:r>
              <a:rPr lang="en-US" dirty="0"/>
              <a:t>TVUS </a:t>
            </a:r>
          </a:p>
          <a:p>
            <a:r>
              <a:rPr lang="en-US" dirty="0"/>
              <a:t>Prior this image the doctor ask the pt </a:t>
            </a:r>
          </a:p>
          <a:p>
            <a:pPr marL="0" indent="0">
              <a:buNone/>
            </a:pPr>
            <a:r>
              <a:rPr lang="en-US" dirty="0"/>
              <a:t>    to empty bladder or keep it full ?	</a:t>
            </a:r>
          </a:p>
          <a:p>
            <a:pPr lvl="1"/>
            <a:r>
              <a:rPr lang="en-US" dirty="0"/>
              <a:t>Empty bladder </a:t>
            </a:r>
          </a:p>
          <a:p>
            <a:r>
              <a:rPr lang="en-US" dirty="0"/>
              <a:t>The arrow indicate.. </a:t>
            </a:r>
          </a:p>
          <a:p>
            <a:pPr lvl="1"/>
            <a:r>
              <a:rPr lang="en-US" dirty="0"/>
              <a:t>Cervical length</a:t>
            </a:r>
          </a:p>
        </p:txBody>
      </p:sp>
      <p:pic>
        <p:nvPicPr>
          <p:cNvPr id="4" name="Picture 2" descr="https://prod-images-static.radiopaedia.org/images/723/9833ad1cdc9d202d0107439cb04f61_big_gallery.jpeg">
            <a:extLst>
              <a:ext uri="{FF2B5EF4-FFF2-40B4-BE49-F238E27FC236}">
                <a16:creationId xmlns:a16="http://schemas.microsoft.com/office/drawing/2014/main" id="{AB1947ED-EC34-6503-3F84-E1E015313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205" y="2255935"/>
            <a:ext cx="4098593" cy="367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1147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What is the diagnosis?</a:t>
            </a:r>
          </a:p>
          <a:p>
            <a:pPr lvl="1"/>
            <a:r>
              <a:rPr lang="en-US" dirty="0"/>
              <a:t>Normal cervical length </a:t>
            </a:r>
          </a:p>
          <a:p>
            <a:r>
              <a:rPr lang="en-US" dirty="0"/>
              <a:t>Describe what you see ?</a:t>
            </a:r>
          </a:p>
          <a:p>
            <a:pPr lvl="1"/>
            <a:r>
              <a:rPr lang="en-US" dirty="0"/>
              <a:t> Closed .. Long thick cervix </a:t>
            </a:r>
          </a:p>
          <a:p>
            <a:r>
              <a:rPr lang="en-US" dirty="0"/>
              <a:t>A B C D refer to what ? </a:t>
            </a:r>
          </a:p>
          <a:p>
            <a:pPr lvl="1"/>
            <a:r>
              <a:rPr lang="en-US" dirty="0"/>
              <a:t>A : fetal head </a:t>
            </a:r>
          </a:p>
          <a:p>
            <a:pPr lvl="1"/>
            <a:r>
              <a:rPr lang="en-US" dirty="0"/>
              <a:t>B: amniotic fluid</a:t>
            </a:r>
          </a:p>
          <a:p>
            <a:pPr lvl="1"/>
            <a:r>
              <a:rPr lang="en-US" dirty="0"/>
              <a:t>C: cervical length </a:t>
            </a:r>
          </a:p>
          <a:p>
            <a:pPr lvl="1"/>
            <a:r>
              <a:rPr lang="en-US" dirty="0"/>
              <a:t>D: vaginal probe </a:t>
            </a:r>
          </a:p>
          <a:p>
            <a:r>
              <a:rPr lang="en-US" dirty="0"/>
              <a:t> what the type of US use her ?</a:t>
            </a:r>
          </a:p>
          <a:p>
            <a:pPr lvl="1"/>
            <a:r>
              <a:rPr lang="en-US" dirty="0"/>
              <a:t>TVUS </a:t>
            </a:r>
          </a:p>
          <a:p>
            <a:r>
              <a:rPr lang="en-US" dirty="0"/>
              <a:t>Prior this image the doctor ask the pt to empty bladder or keep it full?</a:t>
            </a:r>
          </a:p>
          <a:p>
            <a:pPr lvl="1"/>
            <a:r>
              <a:rPr lang="en-US" dirty="0"/>
              <a:t>Empty bladder </a:t>
            </a:r>
          </a:p>
          <a:p>
            <a:endParaRPr lang="en-US" dirty="0"/>
          </a:p>
        </p:txBody>
      </p:sp>
      <p:grpSp>
        <p:nvGrpSpPr>
          <p:cNvPr id="5" name="Group 4">
            <a:extLst>
              <a:ext uri="{FF2B5EF4-FFF2-40B4-BE49-F238E27FC236}">
                <a16:creationId xmlns:a16="http://schemas.microsoft.com/office/drawing/2014/main" id="{9725A89C-C2CA-9FBF-D890-BC83FEECABBE}"/>
              </a:ext>
            </a:extLst>
          </p:cNvPr>
          <p:cNvGrpSpPr/>
          <p:nvPr/>
        </p:nvGrpSpPr>
        <p:grpSpPr>
          <a:xfrm>
            <a:off x="7359317" y="1305026"/>
            <a:ext cx="3994481" cy="3766210"/>
            <a:chOff x="5484161" y="655320"/>
            <a:chExt cx="6433151" cy="6065519"/>
          </a:xfrm>
        </p:grpSpPr>
        <p:pic>
          <p:nvPicPr>
            <p:cNvPr id="6" name="Picture 2">
              <a:extLst>
                <a:ext uri="{FF2B5EF4-FFF2-40B4-BE49-F238E27FC236}">
                  <a16:creationId xmlns:a16="http://schemas.microsoft.com/office/drawing/2014/main" id="{1C5C6189-C0B7-C156-6CEF-2CF242028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4" r="16211"/>
            <a:stretch/>
          </p:blipFill>
          <p:spPr bwMode="auto">
            <a:xfrm>
              <a:off x="5484161" y="655320"/>
              <a:ext cx="6433151" cy="606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7">
              <a:extLst>
                <a:ext uri="{FF2B5EF4-FFF2-40B4-BE49-F238E27FC236}">
                  <a16:creationId xmlns:a16="http://schemas.microsoft.com/office/drawing/2014/main" id="{82CFEB51-10CA-79AD-397D-8376443FFB63}"/>
                </a:ext>
              </a:extLst>
            </p:cNvPr>
            <p:cNvCxnSpPr>
              <a:cxnSpLocks/>
            </p:cNvCxnSpPr>
            <p:nvPr/>
          </p:nvCxnSpPr>
          <p:spPr bwMode="auto">
            <a:xfrm flipH="1">
              <a:off x="7481388" y="2284803"/>
              <a:ext cx="2009104" cy="708338"/>
            </a:xfrm>
            <a:prstGeom prst="line">
              <a:avLst/>
            </a:prstGeom>
            <a:solidFill>
              <a:schemeClr val="accent1"/>
            </a:solidFill>
            <a:ln w="76200" cap="flat" cmpd="sng" algn="ctr">
              <a:solidFill>
                <a:srgbClr val="A5002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مستطيل 7">
              <a:extLst>
                <a:ext uri="{FF2B5EF4-FFF2-40B4-BE49-F238E27FC236}">
                  <a16:creationId xmlns:a16="http://schemas.microsoft.com/office/drawing/2014/main" id="{1F9A0329-AFD3-63F7-0EE8-94A86E6AA2AA}"/>
                </a:ext>
              </a:extLst>
            </p:cNvPr>
            <p:cNvSpPr>
              <a:spLocks/>
            </p:cNvSpPr>
            <p:nvPr/>
          </p:nvSpPr>
          <p:spPr>
            <a:xfrm>
              <a:off x="6220393" y="2284803"/>
              <a:ext cx="604653" cy="923330"/>
            </a:xfrm>
            <a:prstGeom prst="rect">
              <a:avLst/>
            </a:prstGeom>
            <a:noFill/>
          </p:spPr>
          <p:txBody>
            <a:bodyPr wrap="none" lIns="91440" tIns="45720" rIns="91440" bIns="45720">
              <a:spAutoFit/>
            </a:bodyPr>
            <a:lstStyle/>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مستطيل 8">
              <a:extLst>
                <a:ext uri="{FF2B5EF4-FFF2-40B4-BE49-F238E27FC236}">
                  <a16:creationId xmlns:a16="http://schemas.microsoft.com/office/drawing/2014/main" id="{F3EDE1DA-31EA-90A7-377E-5D15116DC0BE}"/>
                </a:ext>
              </a:extLst>
            </p:cNvPr>
            <p:cNvSpPr>
              <a:spLocks/>
            </p:cNvSpPr>
            <p:nvPr/>
          </p:nvSpPr>
          <p:spPr>
            <a:xfrm>
              <a:off x="6901245" y="2720453"/>
              <a:ext cx="572593"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مستطيل 9">
              <a:extLst>
                <a:ext uri="{FF2B5EF4-FFF2-40B4-BE49-F238E27FC236}">
                  <a16:creationId xmlns:a16="http://schemas.microsoft.com/office/drawing/2014/main" id="{CB483B29-BF15-468B-8814-68920D666998}"/>
                </a:ext>
              </a:extLst>
            </p:cNvPr>
            <p:cNvSpPr>
              <a:spLocks/>
            </p:cNvSpPr>
            <p:nvPr/>
          </p:nvSpPr>
          <p:spPr>
            <a:xfrm>
              <a:off x="8148982" y="2106388"/>
              <a:ext cx="551754"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مستطيل 10">
              <a:extLst>
                <a:ext uri="{FF2B5EF4-FFF2-40B4-BE49-F238E27FC236}">
                  <a16:creationId xmlns:a16="http://schemas.microsoft.com/office/drawing/2014/main" id="{2DB45B1B-6A8A-084B-7EB6-8E247C952C08}"/>
                </a:ext>
              </a:extLst>
            </p:cNvPr>
            <p:cNvSpPr>
              <a:spLocks/>
            </p:cNvSpPr>
            <p:nvPr/>
          </p:nvSpPr>
          <p:spPr>
            <a:xfrm>
              <a:off x="8175598" y="833735"/>
              <a:ext cx="620683"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128539316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pPr marL="0" indent="0">
              <a:buNone/>
            </a:pPr>
            <a:r>
              <a:rPr lang="en-US" dirty="0"/>
              <a:t>A 38-year-old woman, gravida 4, para 3, at 20 weeks' gestation comes to the physician for a prenatal care visit. She used fertility enhancing treatment for her current pregnancy. Her other children were born before 37 weeks' gestation. She is 170 cm (5 ft 7 in) tall and weighs 82 kg (180 </a:t>
            </a:r>
            <a:r>
              <a:rPr lang="en-US" dirty="0" err="1"/>
              <a:t>lb</a:t>
            </a:r>
            <a:r>
              <a:rPr lang="en-US" dirty="0"/>
              <a:t>); BMI is 28 kg/m2. Her vital signs are within normal limits. The abdomen is nontender, and no contractions are felt. Ultrasonography shows a cervical length of 22 mm and a fetal heart rate of 140/min. </a:t>
            </a:r>
          </a:p>
          <a:p>
            <a:r>
              <a:rPr lang="en-US" dirty="0"/>
              <a:t> What your diagnosis:</a:t>
            </a:r>
          </a:p>
          <a:p>
            <a:pPr lvl="1"/>
            <a:r>
              <a:rPr lang="en-US" dirty="0"/>
              <a:t>Cervical insufficiency </a:t>
            </a:r>
          </a:p>
          <a:p>
            <a:r>
              <a:rPr lang="en-US" dirty="0"/>
              <a:t>  Your management :</a:t>
            </a:r>
          </a:p>
          <a:p>
            <a:pPr lvl="1"/>
            <a:r>
              <a:rPr lang="en-US" dirty="0"/>
              <a:t>Transvaginal cervical cerclage </a:t>
            </a:r>
          </a:p>
          <a:p>
            <a:pPr marL="0" indent="0">
              <a:buNone/>
            </a:pPr>
            <a:endParaRPr lang="en-US" dirty="0"/>
          </a:p>
          <a:p>
            <a:pPr marL="0" indent="0">
              <a:buNone/>
            </a:pPr>
            <a:br>
              <a:rPr lang="en-US" dirty="0"/>
            </a:br>
            <a:endParaRPr lang="en-US" dirty="0"/>
          </a:p>
          <a:p>
            <a:endParaRPr lang="en-US" dirty="0"/>
          </a:p>
          <a:p>
            <a:endParaRPr lang="en-US" dirty="0"/>
          </a:p>
        </p:txBody>
      </p:sp>
    </p:spTree>
    <p:extLst>
      <p:ext uri="{BB962C8B-B14F-4D97-AF65-F5344CB8AC3E}">
        <p14:creationId xmlns:p14="http://schemas.microsoft.com/office/powerpoint/2010/main" val="69734249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dirty="0"/>
              <a:t>A 30-year-old woman, gravida 2, para 1, at 16 weeks' gestation comes to the physician for a prenatal visit. She feels well and her pregnancy has been uneventful. She has received all routine prenatal diagnostic tests. Her other child was born at 35 weeks' gestation and is healthy. She has no personal or family history of serious illness and her only medication is a prenatal vitamin. Her vital signs are within normal limits. The abdomen is nontender to palpation and no contractions are felt. Pelvic examination shows a closed cervical </a:t>
            </a:r>
            <a:r>
              <a:rPr lang="en-US" dirty="0" err="1"/>
              <a:t>os</a:t>
            </a:r>
            <a:r>
              <a:rPr lang="en-US" dirty="0"/>
              <a:t> that dilates to 1 cm when transabdominal pressure is applied to the uterine fundus. There is no evidence of fluid exiting the cervix. Transvaginal ultrasonography shows a cervical length of 17 mm. Which of the following is the most appropriate next step in management?</a:t>
            </a:r>
          </a:p>
          <a:p>
            <a:pPr marL="971550" lvl="1" indent="-514350">
              <a:buFont typeface="+mj-lt"/>
              <a:buAutoNum type="alphaUcPeriod"/>
            </a:pPr>
            <a:r>
              <a:rPr lang="en-US" dirty="0">
                <a:solidFill>
                  <a:srgbClr val="FF0000"/>
                </a:solidFill>
              </a:rPr>
              <a:t>Cervical cerclage  </a:t>
            </a:r>
          </a:p>
          <a:p>
            <a:pPr marL="971550" lvl="1" indent="-514350">
              <a:buFont typeface="+mj-lt"/>
              <a:buAutoNum type="alphaUcPeriod"/>
            </a:pPr>
            <a:r>
              <a:rPr lang="en-US" dirty="0"/>
              <a:t>Tocolytic and steroid</a:t>
            </a:r>
          </a:p>
          <a:p>
            <a:pPr marL="971550" lvl="1" indent="-514350">
              <a:buFont typeface="+mj-lt"/>
              <a:buAutoNum type="alphaUcPeriod"/>
            </a:pPr>
            <a:r>
              <a:rPr lang="en-US" dirty="0"/>
              <a:t>Vaginal progesterone</a:t>
            </a:r>
          </a:p>
          <a:p>
            <a:pPr marL="971550" lvl="1" indent="-514350">
              <a:buFont typeface="+mj-lt"/>
              <a:buAutoNum type="alphaUcPeriod"/>
            </a:pPr>
            <a:r>
              <a:rPr lang="en-US" dirty="0"/>
              <a:t>Antibiotic prophylaxis </a:t>
            </a:r>
          </a:p>
          <a:p>
            <a:pPr marL="971550" lvl="1" indent="-514350">
              <a:buFont typeface="+mj-lt"/>
              <a:buAutoNum type="alphaUcPeriod"/>
            </a:pPr>
            <a:r>
              <a:rPr lang="en-US" dirty="0"/>
              <a:t>Bed rest</a:t>
            </a:r>
          </a:p>
          <a:p>
            <a:endParaRPr lang="en-US" dirty="0"/>
          </a:p>
        </p:txBody>
      </p:sp>
    </p:spTree>
    <p:extLst>
      <p:ext uri="{BB962C8B-B14F-4D97-AF65-F5344CB8AC3E}">
        <p14:creationId xmlns:p14="http://schemas.microsoft.com/office/powerpoint/2010/main" val="94140677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6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dirty="0"/>
              <a:t>A 31-year-old primigravid woman at 20 weeks' gestation comes to the physician for a routine prenatal visit. She feels well and her pregnancy has been uncomplicated. Four years ago, she underwent a cervical cone biopsy for cervical intraepithelial neoplasia. Follow-up examinations with annual HPV-based testing were normal. She does not smoke or drink alcohol. Her only medication is a prenatal vitamin. Her temperature is 36.7°C (98.1°F), pulse is 74/min, and blood pressure is 124/70 mm Hg. Fundal height is 21 cm. Pelvic examination shows a closed cervix without evidence of vaginal discharge or spotting. Transvaginal pelvic ultrasonography shows a cervical length of 22 mm and no evidence of fetal abnormalities. Which of the following is the most appropriate next step in management?</a:t>
            </a:r>
          </a:p>
          <a:p>
            <a:pPr marL="971550" lvl="1" indent="-514350">
              <a:buFont typeface="+mj-lt"/>
              <a:buAutoNum type="alphaUcPeriod"/>
            </a:pPr>
            <a:r>
              <a:rPr lang="en-US" dirty="0"/>
              <a:t>Vaginal pessary </a:t>
            </a:r>
          </a:p>
          <a:p>
            <a:pPr marL="971550" lvl="1" indent="-514350">
              <a:buFont typeface="+mj-lt"/>
              <a:buAutoNum type="alphaUcPeriod"/>
            </a:pPr>
            <a:r>
              <a:rPr lang="en-US" dirty="0"/>
              <a:t>Cervical cerclage </a:t>
            </a:r>
          </a:p>
          <a:p>
            <a:pPr marL="971550" lvl="1" indent="-514350">
              <a:buFont typeface="+mj-lt"/>
              <a:buAutoNum type="alphaUcPeriod"/>
            </a:pPr>
            <a:r>
              <a:rPr lang="en-US" dirty="0">
                <a:solidFill>
                  <a:srgbClr val="FF0000"/>
                </a:solidFill>
              </a:rPr>
              <a:t>Progesterone </a:t>
            </a:r>
          </a:p>
          <a:p>
            <a:pPr marL="971550" lvl="1" indent="-514350">
              <a:buFont typeface="+mj-lt"/>
              <a:buAutoNum type="alphaUcPeriod"/>
            </a:pPr>
            <a:r>
              <a:rPr lang="en-US" dirty="0"/>
              <a:t>Repeat TVUS in 2w</a:t>
            </a:r>
          </a:p>
          <a:p>
            <a:endParaRPr lang="en-US" dirty="0"/>
          </a:p>
          <a:p>
            <a:endParaRPr lang="en-US" dirty="0"/>
          </a:p>
        </p:txBody>
      </p:sp>
    </p:spTree>
    <p:extLst>
      <p:ext uri="{BB962C8B-B14F-4D97-AF65-F5344CB8AC3E}">
        <p14:creationId xmlns:p14="http://schemas.microsoft.com/office/powerpoint/2010/main" val="1460835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7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6944191" cy="4871938"/>
          </a:xfrm>
        </p:spPr>
        <p:txBody>
          <a:bodyPr>
            <a:normAutofit fontScale="92500" lnSpcReduction="10000"/>
          </a:bodyPr>
          <a:lstStyle/>
          <a:p>
            <a:r>
              <a:rPr lang="en-US" dirty="0"/>
              <a:t> what is the test describing in this pic ? </a:t>
            </a:r>
          </a:p>
          <a:p>
            <a:pPr lvl="1"/>
            <a:r>
              <a:rPr lang="en-US" dirty="0"/>
              <a:t>a=Shaking test </a:t>
            </a:r>
          </a:p>
          <a:p>
            <a:pPr lvl="1"/>
            <a:r>
              <a:rPr lang="en-US" dirty="0"/>
              <a:t>B =Lamellar body count </a:t>
            </a:r>
          </a:p>
          <a:p>
            <a:r>
              <a:rPr lang="en-US" dirty="0"/>
              <a:t>What is the principle:</a:t>
            </a:r>
          </a:p>
          <a:p>
            <a:pPr lvl="1"/>
            <a:r>
              <a:rPr lang="en-US" dirty="0"/>
              <a:t>Addition of  amniotic fluid to different concentrations  of 95% ethanol solution  followed by shaking and observing the meniscus for the presence of a ring of bubbles</a:t>
            </a:r>
          </a:p>
          <a:p>
            <a:r>
              <a:rPr lang="en-US" dirty="0"/>
              <a:t>Mention 2 direct test for fetal lung maturity ?</a:t>
            </a:r>
          </a:p>
          <a:p>
            <a:pPr lvl="1"/>
            <a:r>
              <a:rPr lang="en-US" dirty="0"/>
              <a:t>Lecithin/Sphingomyelin</a:t>
            </a:r>
          </a:p>
          <a:p>
            <a:pPr lvl="1"/>
            <a:r>
              <a:rPr lang="en-US" dirty="0"/>
              <a:t>Phosphatidylglycerol </a:t>
            </a:r>
          </a:p>
          <a:p>
            <a:r>
              <a:rPr lang="en-US" dirty="0"/>
              <a:t> what is the most accurate test in diabetic pt ?</a:t>
            </a:r>
          </a:p>
          <a:p>
            <a:pPr lvl="1"/>
            <a:r>
              <a:rPr lang="en-US" dirty="0"/>
              <a:t>Phosphatidylglycerol </a:t>
            </a:r>
          </a:p>
          <a:p>
            <a:endParaRPr lang="en-US" dirty="0"/>
          </a:p>
        </p:txBody>
      </p:sp>
      <p:grpSp>
        <p:nvGrpSpPr>
          <p:cNvPr id="6" name="Group 5">
            <a:extLst>
              <a:ext uri="{FF2B5EF4-FFF2-40B4-BE49-F238E27FC236}">
                <a16:creationId xmlns:a16="http://schemas.microsoft.com/office/drawing/2014/main" id="{BAA8A01F-ACCA-1F58-17FC-F778902D4914}"/>
              </a:ext>
            </a:extLst>
          </p:cNvPr>
          <p:cNvGrpSpPr/>
          <p:nvPr/>
        </p:nvGrpSpPr>
        <p:grpSpPr>
          <a:xfrm>
            <a:off x="7760772" y="969973"/>
            <a:ext cx="3593026" cy="2670046"/>
            <a:chOff x="7739021" y="843361"/>
            <a:chExt cx="3614777" cy="2670046"/>
          </a:xfrm>
        </p:grpSpPr>
        <p:pic>
          <p:nvPicPr>
            <p:cNvPr id="4" name="shaking test (1)">
              <a:hlinkClick r:id="" action="ppaction://media"/>
              <a:extLst>
                <a:ext uri="{FF2B5EF4-FFF2-40B4-BE49-F238E27FC236}">
                  <a16:creationId xmlns:a16="http://schemas.microsoft.com/office/drawing/2014/main" id="{A9EFBE3F-377D-97E4-DFB1-5AE71FD312B1}"/>
                </a:ext>
              </a:extLst>
            </p:cNvPr>
            <p:cNvPicPr>
              <a:picLocks noChangeAspect="1"/>
            </p:cNvPicPr>
            <p:nvPr>
              <a:videoFile r:link="rId1"/>
              <p:extLst>
                <p:ext uri="{DAA4B4D4-6D71-4841-9C94-3DE7FCFB9230}">
                  <p14:media xmlns:p14="http://schemas.microsoft.com/office/powerpoint/2010/main" r:embed="rId2">
                    <p14:trim end="37750.9555"/>
                  </p14:media>
                </p:ext>
              </p:extLst>
            </p:nvPr>
          </p:nvPicPr>
          <p:blipFill>
            <a:blip r:embed="rId4"/>
            <a:stretch>
              <a:fillRect/>
            </a:stretch>
          </p:blipFill>
          <p:spPr>
            <a:xfrm>
              <a:off x="7739021" y="1164432"/>
              <a:ext cx="3614777" cy="2348975"/>
            </a:xfrm>
            <a:prstGeom prst="rect">
              <a:avLst/>
            </a:prstGeom>
          </p:spPr>
        </p:pic>
        <p:sp>
          <p:nvSpPr>
            <p:cNvPr id="5" name="مستطيل 6">
              <a:extLst>
                <a:ext uri="{FF2B5EF4-FFF2-40B4-BE49-F238E27FC236}">
                  <a16:creationId xmlns:a16="http://schemas.microsoft.com/office/drawing/2014/main" id="{6689B968-6855-8A77-26E5-7FBE946BD6B5}"/>
                </a:ext>
              </a:extLst>
            </p:cNvPr>
            <p:cNvSpPr/>
            <p:nvPr/>
          </p:nvSpPr>
          <p:spPr>
            <a:xfrm>
              <a:off x="7760771" y="843361"/>
              <a:ext cx="434798"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grpSp>
        <p:nvGrpSpPr>
          <p:cNvPr id="7" name="Group 6">
            <a:extLst>
              <a:ext uri="{FF2B5EF4-FFF2-40B4-BE49-F238E27FC236}">
                <a16:creationId xmlns:a16="http://schemas.microsoft.com/office/drawing/2014/main" id="{142F82A6-3C3F-7EC9-F75B-F3B92028F2DF}"/>
              </a:ext>
            </a:extLst>
          </p:cNvPr>
          <p:cNvGrpSpPr/>
          <p:nvPr/>
        </p:nvGrpSpPr>
        <p:grpSpPr>
          <a:xfrm>
            <a:off x="7739021" y="3618392"/>
            <a:ext cx="3614776" cy="2522859"/>
            <a:chOff x="7195625" y="3164282"/>
            <a:chExt cx="4464014" cy="3693717"/>
          </a:xfrm>
        </p:grpSpPr>
        <p:pic>
          <p:nvPicPr>
            <p:cNvPr id="8" name="Picture 7">
              <a:extLst>
                <a:ext uri="{FF2B5EF4-FFF2-40B4-BE49-F238E27FC236}">
                  <a16:creationId xmlns:a16="http://schemas.microsoft.com/office/drawing/2014/main" id="{4AB4A574-37BA-210C-2347-F268A7683D86}"/>
                </a:ext>
              </a:extLst>
            </p:cNvPr>
            <p:cNvPicPr>
              <a:picLocks noChangeAspect="1"/>
            </p:cNvPicPr>
            <p:nvPr/>
          </p:nvPicPr>
          <p:blipFill>
            <a:blip r:embed="rId5"/>
            <a:stretch>
              <a:fillRect/>
            </a:stretch>
          </p:blipFill>
          <p:spPr>
            <a:xfrm>
              <a:off x="7223760" y="3228540"/>
              <a:ext cx="4435879" cy="3629459"/>
            </a:xfrm>
            <a:prstGeom prst="rect">
              <a:avLst/>
            </a:prstGeom>
          </p:spPr>
        </p:pic>
        <p:sp>
          <p:nvSpPr>
            <p:cNvPr id="9" name="مستطيل 7">
              <a:extLst>
                <a:ext uri="{FF2B5EF4-FFF2-40B4-BE49-F238E27FC236}">
                  <a16:creationId xmlns:a16="http://schemas.microsoft.com/office/drawing/2014/main" id="{DA001E17-3D46-A694-D442-9FAACE757EDE}"/>
                </a:ext>
              </a:extLst>
            </p:cNvPr>
            <p:cNvSpPr/>
            <p:nvPr/>
          </p:nvSpPr>
          <p:spPr>
            <a:xfrm>
              <a:off x="7195625" y="3164282"/>
              <a:ext cx="556563"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329768103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Station 2</a:t>
            </a:r>
            <a:endParaRPr lang="en-US" dirty="0"/>
          </a:p>
        </p:txBody>
      </p:sp>
      <p:sp>
        <p:nvSpPr>
          <p:cNvPr id="3" name="Content Placeholder 2"/>
          <p:cNvSpPr>
            <a:spLocks noGrp="1"/>
          </p:cNvSpPr>
          <p:nvPr>
            <p:ph idx="1"/>
          </p:nvPr>
        </p:nvSpPr>
        <p:spPr>
          <a:xfrm>
            <a:off x="838200" y="1825625"/>
            <a:ext cx="5471160" cy="4351338"/>
          </a:xfrm>
        </p:spPr>
        <p:txBody>
          <a:bodyPr>
            <a:normAutofit fontScale="92500"/>
          </a:bodyPr>
          <a:lstStyle/>
          <a:p>
            <a:r>
              <a:rPr lang="en-US" dirty="0"/>
              <a:t>your interpretation about picture</a:t>
            </a:r>
          </a:p>
          <a:p>
            <a:r>
              <a:rPr lang="en-US" dirty="0"/>
              <a:t>findings in </a:t>
            </a:r>
            <a:r>
              <a:rPr lang="en-US" dirty="0" err="1"/>
              <a:t>abd</a:t>
            </a:r>
            <a:r>
              <a:rPr lang="en-US" dirty="0"/>
              <a:t>/vaginal examination</a:t>
            </a:r>
          </a:p>
          <a:p>
            <a:r>
              <a:rPr lang="en-US" dirty="0"/>
              <a:t>engagement  diameter</a:t>
            </a:r>
          </a:p>
          <a:p>
            <a:r>
              <a:rPr lang="en-US" dirty="0"/>
              <a:t>if this patient come at 37 week ,station -3 , no cervical changes ..your next step</a:t>
            </a:r>
          </a:p>
          <a:p>
            <a:r>
              <a:rPr lang="en-US" dirty="0"/>
              <a:t>if this patient deliver vaginally ,mention complication</a:t>
            </a:r>
          </a:p>
          <a:p>
            <a:r>
              <a:rPr lang="en-US" dirty="0"/>
              <a:t>mention four things you should follow up</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927" y="2225040"/>
            <a:ext cx="5394073" cy="330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674352" y="6199632"/>
            <a:ext cx="1096775" cy="369332"/>
          </a:xfrm>
          <a:prstGeom prst="rect">
            <a:avLst/>
          </a:prstGeom>
          <a:noFill/>
        </p:spPr>
        <p:txBody>
          <a:bodyPr wrap="none" rtlCol="0">
            <a:spAutoFit/>
          </a:bodyPr>
          <a:lstStyle/>
          <a:p>
            <a:r>
              <a:rPr lang="ar-JO" dirty="0"/>
              <a:t>سؤال سادسة</a:t>
            </a:r>
            <a:endParaRPr lang="en-US" dirty="0"/>
          </a:p>
        </p:txBody>
      </p:sp>
    </p:spTree>
    <p:extLst>
      <p:ext uri="{BB962C8B-B14F-4D97-AF65-F5344CB8AC3E}">
        <p14:creationId xmlns:p14="http://schemas.microsoft.com/office/powerpoint/2010/main" val="36213616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8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pPr marL="0" indent="0">
              <a:buNone/>
            </a:pPr>
            <a:r>
              <a:rPr lang="en-US" dirty="0"/>
              <a:t>38 years’ female with twin’s pregnancy 32 weeks, came with abdominal pain, and this CTG &gt;&gt;</a:t>
            </a:r>
          </a:p>
          <a:p>
            <a:r>
              <a:rPr lang="en-US" dirty="0"/>
              <a:t>Question relevant to history? </a:t>
            </a:r>
          </a:p>
          <a:p>
            <a:pPr lvl="1"/>
            <a:r>
              <a:rPr lang="en-US" dirty="0"/>
              <a:t>AS MENTION ABOVE</a:t>
            </a:r>
          </a:p>
          <a:p>
            <a:r>
              <a:rPr lang="en-US" dirty="0"/>
              <a:t>she came with 2cm dilation, Long cervix and intact membrane, Your Diagnosis?</a:t>
            </a:r>
          </a:p>
          <a:p>
            <a:pPr lvl="1"/>
            <a:r>
              <a:rPr lang="en-US" dirty="0"/>
              <a:t>Preterm labor</a:t>
            </a:r>
          </a:p>
          <a:p>
            <a:r>
              <a:rPr lang="en-US" dirty="0"/>
              <a:t>Your management?</a:t>
            </a:r>
          </a:p>
          <a:p>
            <a:pPr lvl="1"/>
            <a:r>
              <a:rPr lang="en-US" dirty="0"/>
              <a:t>Admission, IV fluid, Prophylactic antibiotic, antenatal corticosteroid, Tocolytics.</a:t>
            </a:r>
          </a:p>
        </p:txBody>
      </p:sp>
    </p:spTree>
    <p:extLst>
      <p:ext uri="{BB962C8B-B14F-4D97-AF65-F5344CB8AC3E}">
        <p14:creationId xmlns:p14="http://schemas.microsoft.com/office/powerpoint/2010/main" val="38121819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a:xfrm>
            <a:off x="1524000" y="1122363"/>
            <a:ext cx="9144000" cy="2387600"/>
          </a:xfrm>
        </p:spPr>
        <p:txBody>
          <a:bodyPr anchor="b">
            <a:normAutofit/>
          </a:bodyPr>
          <a:lstStyle/>
          <a:p>
            <a:r>
              <a:rPr lang="en-US" b="1" dirty="0"/>
              <a:t>Preterm prelabor rupture of membranes </a:t>
            </a:r>
          </a:p>
        </p:txBody>
      </p:sp>
    </p:spTree>
    <p:extLst>
      <p:ext uri="{BB962C8B-B14F-4D97-AF65-F5344CB8AC3E}">
        <p14:creationId xmlns:p14="http://schemas.microsoft.com/office/powerpoint/2010/main" val="177989281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a:xfrm>
            <a:off x="838200" y="365125"/>
            <a:ext cx="5140570" cy="762339"/>
          </a:xfrm>
        </p:spPr>
        <p:txBody>
          <a:bodyPr/>
          <a:lstStyle/>
          <a:p>
            <a:r>
              <a:rPr lang="en-US" dirty="0"/>
              <a:t>Complications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5486400" cy="4871938"/>
          </a:xfrm>
        </p:spPr>
        <p:txBody>
          <a:bodyPr>
            <a:normAutofit fontScale="92500" lnSpcReduction="10000"/>
          </a:bodyPr>
          <a:lstStyle/>
          <a:p>
            <a:r>
              <a:rPr lang="en-US" dirty="0"/>
              <a:t>Prolonged maternal hospitalization</a:t>
            </a:r>
          </a:p>
          <a:p>
            <a:r>
              <a:rPr lang="en-US" dirty="0"/>
              <a:t>Early onset neonatal sepsis</a:t>
            </a:r>
          </a:p>
          <a:p>
            <a:r>
              <a:rPr lang="en-US" dirty="0"/>
              <a:t>Fetal Pulmonary hypoplasia depending on gestational age </a:t>
            </a:r>
          </a:p>
          <a:p>
            <a:r>
              <a:rPr lang="en-US" dirty="0"/>
              <a:t>Higher neonatal morbidity and mortality </a:t>
            </a:r>
          </a:p>
          <a:p>
            <a:r>
              <a:rPr lang="en-US" dirty="0"/>
              <a:t>Inflammation related adverse neurodevelopmental outcomes</a:t>
            </a:r>
          </a:p>
          <a:p>
            <a:r>
              <a:rPr lang="en-US" dirty="0"/>
              <a:t>Infection includes chorioamnionitis </a:t>
            </a:r>
          </a:p>
          <a:p>
            <a:r>
              <a:rPr lang="en-US" dirty="0"/>
              <a:t>Retained placenta</a:t>
            </a:r>
          </a:p>
          <a:p>
            <a:r>
              <a:rPr lang="en-US" dirty="0"/>
              <a:t>Placental abruption</a:t>
            </a:r>
          </a:p>
          <a:p>
            <a:pPr marL="0" indent="0">
              <a:buNone/>
            </a:pPr>
            <a:endParaRPr lang="en-US" dirty="0"/>
          </a:p>
          <a:p>
            <a:endParaRPr lang="en-US" dirty="0"/>
          </a:p>
        </p:txBody>
      </p:sp>
      <p:sp>
        <p:nvSpPr>
          <p:cNvPr id="4" name="Content Placeholder 2">
            <a:extLst>
              <a:ext uri="{FF2B5EF4-FFF2-40B4-BE49-F238E27FC236}">
                <a16:creationId xmlns:a16="http://schemas.microsoft.com/office/drawing/2014/main" id="{2CF6ED7E-D99E-6E70-4B2F-42DAB6D24B30}"/>
              </a:ext>
            </a:extLst>
          </p:cNvPr>
          <p:cNvSpPr txBox="1">
            <a:spLocks/>
          </p:cNvSpPr>
          <p:nvPr/>
        </p:nvSpPr>
        <p:spPr>
          <a:xfrm>
            <a:off x="6324600" y="1305026"/>
            <a:ext cx="5029200"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Infection: the commonest risk factor such as BV, Chlamydia, gonorrhea (microorganisms cause of weakness of the membranes)</a:t>
            </a:r>
          </a:p>
          <a:p>
            <a:r>
              <a:rPr lang="en-US" dirty="0"/>
              <a:t>Placenta abruption</a:t>
            </a:r>
          </a:p>
          <a:p>
            <a:r>
              <a:rPr lang="en-US" dirty="0"/>
              <a:t>Uterine Overdistension</a:t>
            </a:r>
          </a:p>
          <a:p>
            <a:r>
              <a:rPr lang="en-US" dirty="0"/>
              <a:t>Smoking</a:t>
            </a:r>
          </a:p>
          <a:p>
            <a:r>
              <a:rPr lang="en-US" dirty="0"/>
              <a:t>Drug use</a:t>
            </a:r>
          </a:p>
          <a:p>
            <a:r>
              <a:rPr lang="en-US" dirty="0"/>
              <a:t>History of PPROM</a:t>
            </a:r>
          </a:p>
        </p:txBody>
      </p:sp>
      <p:sp>
        <p:nvSpPr>
          <p:cNvPr id="5" name="Title 1">
            <a:extLst>
              <a:ext uri="{FF2B5EF4-FFF2-40B4-BE49-F238E27FC236}">
                <a16:creationId xmlns:a16="http://schemas.microsoft.com/office/drawing/2014/main" id="{59BA863C-F3CF-D52E-C4B6-02012B4AD543}"/>
              </a:ext>
            </a:extLst>
          </p:cNvPr>
          <p:cNvSpPr txBox="1">
            <a:spLocks/>
          </p:cNvSpPr>
          <p:nvPr/>
        </p:nvSpPr>
        <p:spPr>
          <a:xfrm>
            <a:off x="5978770" y="365125"/>
            <a:ext cx="537503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dirty="0"/>
              <a:t>Risk factors</a:t>
            </a:r>
          </a:p>
        </p:txBody>
      </p:sp>
    </p:spTree>
    <p:extLst>
      <p:ext uri="{BB962C8B-B14F-4D97-AF65-F5344CB8AC3E}">
        <p14:creationId xmlns:p14="http://schemas.microsoft.com/office/powerpoint/2010/main" val="37954328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Chorioamnionitis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Diagnosed by the presence of maternal fever (temperature ≥37.8°C ) plus two or more of the five following clinical signs: </a:t>
            </a:r>
          </a:p>
          <a:p>
            <a:pPr lvl="1"/>
            <a:r>
              <a:rPr lang="en-US" dirty="0"/>
              <a:t>Maternal tachycardia (heart rate &gt;100 beats/min)</a:t>
            </a:r>
          </a:p>
          <a:p>
            <a:pPr lvl="1"/>
            <a:r>
              <a:rPr lang="en-US" dirty="0"/>
              <a:t>Fetal tachycardia (heart rate &gt;160 beats/min)</a:t>
            </a:r>
          </a:p>
          <a:p>
            <a:pPr lvl="1"/>
            <a:r>
              <a:rPr lang="en-US" dirty="0"/>
              <a:t>Uterine tenderness</a:t>
            </a:r>
          </a:p>
          <a:p>
            <a:pPr lvl="1"/>
            <a:r>
              <a:rPr lang="en-US" dirty="0"/>
              <a:t>Purulent or foul-smelling amniotic fluid or vaginal discharge</a:t>
            </a:r>
          </a:p>
          <a:p>
            <a:pPr lvl="1"/>
            <a:r>
              <a:rPr lang="en-US" dirty="0"/>
              <a:t>Maternal leukocytosis (white blood cell count &gt;15,000/mm3)</a:t>
            </a:r>
          </a:p>
          <a:p>
            <a:r>
              <a:rPr lang="en-US" dirty="0"/>
              <a:t>The most frequent microorganism identified in the  amniotic fluid of women with clinical chorioamnionitis include </a:t>
            </a:r>
            <a:r>
              <a:rPr lang="en-US" i="1" u="sng" dirty="0" err="1">
                <a:solidFill>
                  <a:srgbClr val="FF0000"/>
                </a:solidFill>
              </a:rPr>
              <a:t>Ureaplasma</a:t>
            </a:r>
            <a:endParaRPr lang="en-US" i="1" u="sng" dirty="0">
              <a:solidFill>
                <a:srgbClr val="FF0000"/>
              </a:solidFill>
            </a:endParaRPr>
          </a:p>
          <a:p>
            <a:r>
              <a:rPr lang="en-US" dirty="0"/>
              <a:t>The standard treatment for clinical chorioamnionitis has been administration of antibiotics and antipyretics and expedited delivery</a:t>
            </a:r>
            <a:endParaRPr lang="en-US" dirty="0">
              <a:solidFill>
                <a:schemeClr val="tx1"/>
              </a:solidFill>
            </a:endParaRPr>
          </a:p>
        </p:txBody>
      </p:sp>
    </p:spTree>
    <p:extLst>
      <p:ext uri="{BB962C8B-B14F-4D97-AF65-F5344CB8AC3E}">
        <p14:creationId xmlns:p14="http://schemas.microsoft.com/office/powerpoint/2010/main" val="381704596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Chorioamnionitis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3733801" cy="4871938"/>
          </a:xfrm>
        </p:spPr>
        <p:txBody>
          <a:bodyPr>
            <a:normAutofit fontScale="85000" lnSpcReduction="10000"/>
          </a:bodyPr>
          <a:lstStyle/>
          <a:p>
            <a:r>
              <a:rPr lang="en-US" dirty="0"/>
              <a:t>History</a:t>
            </a:r>
          </a:p>
          <a:p>
            <a:pPr marL="393700" lvl="1">
              <a:buClr>
                <a:srgbClr val="45515E"/>
              </a:buClr>
            </a:pPr>
            <a:r>
              <a:rPr lang="en-US" dirty="0"/>
              <a:t>( sudden gush of fluid , soaking clothes, dampness of underwear mistaken urinary incontinence)</a:t>
            </a:r>
          </a:p>
          <a:p>
            <a:pPr marL="393700" lvl="1">
              <a:buClr>
                <a:srgbClr val="45515E"/>
              </a:buClr>
            </a:pPr>
            <a:r>
              <a:rPr lang="en-US" dirty="0"/>
              <a:t>Odder and color </a:t>
            </a:r>
          </a:p>
          <a:p>
            <a:pPr marL="393700" lvl="1">
              <a:buClr>
                <a:srgbClr val="45515E"/>
              </a:buClr>
            </a:pPr>
            <a:r>
              <a:rPr lang="en-US" dirty="0"/>
              <a:t>Abdominal pain , contractions </a:t>
            </a:r>
          </a:p>
          <a:p>
            <a:pPr marL="393700" lvl="1">
              <a:buClr>
                <a:srgbClr val="45515E"/>
              </a:buClr>
            </a:pPr>
            <a:r>
              <a:rPr lang="en-US" dirty="0"/>
              <a:t>Mild pyrexia , feeling unwell ,abnormal vaginal discharge</a:t>
            </a:r>
          </a:p>
          <a:p>
            <a:pPr marL="393700" lvl="1">
              <a:buClr>
                <a:srgbClr val="45515E"/>
              </a:buClr>
            </a:pPr>
            <a:r>
              <a:rPr lang="en-US" dirty="0"/>
              <a:t>Vaginal bleeding</a:t>
            </a:r>
          </a:p>
          <a:p>
            <a:pPr marL="393700" lvl="1">
              <a:buClr>
                <a:srgbClr val="45515E"/>
              </a:buClr>
            </a:pPr>
            <a:r>
              <a:rPr lang="en-US" dirty="0"/>
              <a:t>Dysuria</a:t>
            </a:r>
          </a:p>
          <a:p>
            <a:pPr marL="393700" lvl="1">
              <a:buClr>
                <a:srgbClr val="45515E"/>
              </a:buClr>
            </a:pPr>
            <a:r>
              <a:rPr lang="en-US" dirty="0"/>
              <a:t>Cord prolapse </a:t>
            </a:r>
          </a:p>
          <a:p>
            <a:pPr marL="393700" lvl="1">
              <a:buClr>
                <a:srgbClr val="45515E"/>
              </a:buClr>
            </a:pPr>
            <a:r>
              <a:rPr lang="en-US" dirty="0"/>
              <a:t>Bleeding?</a:t>
            </a:r>
          </a:p>
          <a:p>
            <a:pPr marL="393700" lvl="1">
              <a:buClr>
                <a:srgbClr val="45515E"/>
              </a:buClr>
            </a:pPr>
            <a:r>
              <a:rPr lang="en-US" dirty="0"/>
              <a:t>Recent intercourse? Douching?</a:t>
            </a:r>
          </a:p>
          <a:p>
            <a:pPr marL="393700" lvl="1">
              <a:buClr>
                <a:srgbClr val="45515E"/>
              </a:buClr>
            </a:pPr>
            <a:r>
              <a:rPr lang="en-US" dirty="0"/>
              <a:t>Fetal movement</a:t>
            </a:r>
          </a:p>
        </p:txBody>
      </p:sp>
      <p:sp>
        <p:nvSpPr>
          <p:cNvPr id="4" name="Content Placeholder 2">
            <a:extLst>
              <a:ext uri="{FF2B5EF4-FFF2-40B4-BE49-F238E27FC236}">
                <a16:creationId xmlns:a16="http://schemas.microsoft.com/office/drawing/2014/main" id="{8CA3B801-9BEF-E7F7-8DA4-259A0C4126DA}"/>
              </a:ext>
            </a:extLst>
          </p:cNvPr>
          <p:cNvSpPr txBox="1">
            <a:spLocks/>
          </p:cNvSpPr>
          <p:nvPr/>
        </p:nvSpPr>
        <p:spPr>
          <a:xfrm>
            <a:off x="4389121" y="1305026"/>
            <a:ext cx="4248443"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Examination </a:t>
            </a:r>
          </a:p>
          <a:p>
            <a:pPr marL="463550" lvl="1"/>
            <a:r>
              <a:rPr lang="en-US" sz="2000" dirty="0"/>
              <a:t>Vital signs: temperature and PR</a:t>
            </a:r>
          </a:p>
          <a:p>
            <a:pPr marL="463550" lvl="1"/>
            <a:r>
              <a:rPr lang="en-US" sz="2000" dirty="0"/>
              <a:t>Abdominal exam: tender, CTG</a:t>
            </a:r>
          </a:p>
          <a:p>
            <a:pPr marL="463550" lvl="1"/>
            <a:r>
              <a:rPr lang="en-US" sz="2000" dirty="0"/>
              <a:t>Sterile speculum: cough or pooling signs, test for cord prolapse and </a:t>
            </a:r>
            <a:r>
              <a:rPr lang="en-US" sz="2000" dirty="0" err="1"/>
              <a:t>Nitrazine</a:t>
            </a:r>
            <a:r>
              <a:rPr lang="en-US" sz="2000" dirty="0"/>
              <a:t> test , </a:t>
            </a:r>
            <a:r>
              <a:rPr lang="en-US" sz="2000" dirty="0" err="1"/>
              <a:t>ferning</a:t>
            </a:r>
            <a:r>
              <a:rPr lang="en-US" sz="2000" dirty="0"/>
              <a:t> test.</a:t>
            </a:r>
          </a:p>
          <a:p>
            <a:pPr marL="463550" lvl="1"/>
            <a:r>
              <a:rPr lang="en-US" sz="2000" dirty="0"/>
              <a:t>If cord prolapse crash cesarean</a:t>
            </a:r>
          </a:p>
          <a:p>
            <a:pPr marL="463550" lvl="1"/>
            <a:r>
              <a:rPr lang="en-US" sz="2000" dirty="0"/>
              <a:t>DON’T do PV exam; unless immanent delivery</a:t>
            </a:r>
          </a:p>
          <a:p>
            <a:pPr marL="463550" lvl="1"/>
            <a:r>
              <a:rPr lang="en-US" sz="2000" dirty="0"/>
              <a:t>If we confirm the diagnosis: admission</a:t>
            </a:r>
          </a:p>
        </p:txBody>
      </p:sp>
      <p:sp>
        <p:nvSpPr>
          <p:cNvPr id="5" name="Content Placeholder 2">
            <a:extLst>
              <a:ext uri="{FF2B5EF4-FFF2-40B4-BE49-F238E27FC236}">
                <a16:creationId xmlns:a16="http://schemas.microsoft.com/office/drawing/2014/main" id="{3D44EB85-2456-1DB0-6174-BD44A0F95702}"/>
              </a:ext>
            </a:extLst>
          </p:cNvPr>
          <p:cNvSpPr txBox="1">
            <a:spLocks/>
          </p:cNvSpPr>
          <p:nvPr/>
        </p:nvSpPr>
        <p:spPr>
          <a:xfrm>
            <a:off x="8637563" y="1305026"/>
            <a:ext cx="3249637"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Investigations</a:t>
            </a:r>
          </a:p>
          <a:p>
            <a:pPr marL="463550" lvl="1"/>
            <a:r>
              <a:rPr lang="en-US" sz="2000" dirty="0"/>
              <a:t>CBC (WBCs count)</a:t>
            </a:r>
          </a:p>
          <a:p>
            <a:pPr marL="463550" lvl="1"/>
            <a:r>
              <a:rPr lang="en-US" sz="2000" dirty="0"/>
              <a:t>Urinalysis (detect the infection)</a:t>
            </a:r>
          </a:p>
          <a:p>
            <a:pPr marL="463550" lvl="1"/>
            <a:r>
              <a:rPr lang="en-US" sz="2000" dirty="0"/>
              <a:t>High vaginal swab</a:t>
            </a:r>
          </a:p>
          <a:p>
            <a:pPr marL="463550" lvl="1"/>
            <a:r>
              <a:rPr lang="en-US" sz="2000" dirty="0"/>
              <a:t>CRP, ESR</a:t>
            </a:r>
          </a:p>
          <a:p>
            <a:pPr marL="463550" lvl="1"/>
            <a:r>
              <a:rPr lang="en-US" sz="2000" dirty="0"/>
              <a:t>US, NST</a:t>
            </a:r>
          </a:p>
        </p:txBody>
      </p:sp>
    </p:spTree>
    <p:extLst>
      <p:ext uri="{BB962C8B-B14F-4D97-AF65-F5344CB8AC3E}">
        <p14:creationId xmlns:p14="http://schemas.microsoft.com/office/powerpoint/2010/main" val="38202730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Diagnosis </a:t>
            </a:r>
            <a:endParaRPr lang="en-US" b="1" dirty="0">
              <a:solidFill>
                <a:schemeClr val="tx2"/>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46" t="23282" r="61549" b="17431"/>
          <a:stretch/>
        </p:blipFill>
        <p:spPr bwMode="auto">
          <a:xfrm>
            <a:off x="723899" y="1300758"/>
            <a:ext cx="3398520" cy="238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478" t="22929" r="17698" b="17784"/>
          <a:stretch/>
        </p:blipFill>
        <p:spPr bwMode="auto">
          <a:xfrm>
            <a:off x="921798" y="3852869"/>
            <a:ext cx="3002723" cy="241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4049"/>
          <a:stretch/>
        </p:blipFill>
        <p:spPr bwMode="auto">
          <a:xfrm>
            <a:off x="6694170" y="1883019"/>
            <a:ext cx="4461510" cy="275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7"/>
          <p:cNvSpPr/>
          <p:nvPr/>
        </p:nvSpPr>
        <p:spPr>
          <a:xfrm>
            <a:off x="8186238" y="1182320"/>
            <a:ext cx="1911292" cy="584775"/>
          </a:xfrm>
          <a:prstGeom prst="rect">
            <a:avLst/>
          </a:prstGeom>
        </p:spPr>
        <p:txBody>
          <a:bodyPr wrap="none">
            <a:spAutoFit/>
          </a:bodyPr>
          <a:lstStyle/>
          <a:p>
            <a:r>
              <a:rPr lang="en-US" sz="3200" b="1" dirty="0" err="1"/>
              <a:t>Amnisure</a:t>
            </a:r>
            <a:r>
              <a:rPr lang="en-US" sz="3200" b="1" dirty="0"/>
              <a:t> </a:t>
            </a:r>
            <a:endParaRPr lang="en-US" sz="3200" dirty="0"/>
          </a:p>
        </p:txBody>
      </p:sp>
      <p:sp>
        <p:nvSpPr>
          <p:cNvPr id="9" name="مستطيل 8"/>
          <p:cNvSpPr/>
          <p:nvPr/>
        </p:nvSpPr>
        <p:spPr>
          <a:xfrm>
            <a:off x="7125879" y="4599355"/>
            <a:ext cx="4032010" cy="923330"/>
          </a:xfrm>
          <a:prstGeom prst="rect">
            <a:avLst/>
          </a:prstGeom>
        </p:spPr>
        <p:txBody>
          <a:bodyPr wrap="square">
            <a:spAutoFit/>
          </a:bodyPr>
          <a:lstStyle/>
          <a:p>
            <a:pPr algn="ctr"/>
            <a:r>
              <a:rPr lang="en-US" b="1" dirty="0"/>
              <a:t>non-invasive strip test for the detection of the placental alphamicroglobulin-1 protein</a:t>
            </a:r>
          </a:p>
        </p:txBody>
      </p:sp>
    </p:spTree>
    <p:extLst>
      <p:ext uri="{BB962C8B-B14F-4D97-AF65-F5344CB8AC3E}">
        <p14:creationId xmlns:p14="http://schemas.microsoft.com/office/powerpoint/2010/main" val="15144028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838200" y="4850423"/>
            <a:ext cx="5181600" cy="1418171"/>
          </a:xfrm>
        </p:spPr>
        <p:txBody>
          <a:bodyPr/>
          <a:lstStyle/>
          <a:p>
            <a:r>
              <a:rPr lang="en-US" b="1" dirty="0"/>
              <a:t> rapid test that reliably detects PROM, even before any visible signs can be detected</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83" y="2263417"/>
            <a:ext cx="6467215" cy="184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975305" y="1298491"/>
            <a:ext cx="4114909" cy="923330"/>
          </a:xfrm>
          <a:prstGeom prst="rect">
            <a:avLst/>
          </a:prstGeom>
          <a:noFill/>
        </p:spPr>
        <p:txBody>
          <a:bodyPr wrap="none" lIns="91440" tIns="45720" rIns="91440" bIns="45720">
            <a:spAutoFit/>
          </a:bodyPr>
          <a:lstStyle/>
          <a:p>
            <a:pPr algn="ctr"/>
            <a:r>
              <a:rPr lang="en-US" sz="5400" dirty="0" err="1"/>
              <a:t>Actim</a:t>
            </a:r>
            <a:r>
              <a:rPr lang="en-US" sz="5400" dirty="0"/>
              <a:t> PPROM</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6629"/>
          <a:stretch/>
        </p:blipFill>
        <p:spPr bwMode="auto">
          <a:xfrm>
            <a:off x="8304038" y="2221821"/>
            <a:ext cx="2472985" cy="312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7"/>
          <p:cNvSpPr/>
          <p:nvPr/>
        </p:nvSpPr>
        <p:spPr>
          <a:xfrm>
            <a:off x="8304038" y="1196314"/>
            <a:ext cx="2912657" cy="923330"/>
          </a:xfrm>
          <a:prstGeom prst="rect">
            <a:avLst/>
          </a:prstGeom>
          <a:noFill/>
        </p:spPr>
        <p:txBody>
          <a:bodyPr wrap="none" lIns="91440" tIns="45720" rIns="91440" bIns="45720">
            <a:spAutoFit/>
          </a:bodyPr>
          <a:lstStyle/>
          <a:p>
            <a:pPr algn="ctr"/>
            <a:r>
              <a:rPr lang="en-US" sz="5400" dirty="0"/>
              <a:t>ROM Plus</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عنصر نائب للمحتوى 2"/>
          <p:cNvSpPr txBox="1">
            <a:spLocks/>
          </p:cNvSpPr>
          <p:nvPr/>
        </p:nvSpPr>
        <p:spPr>
          <a:xfrm>
            <a:off x="7587175" y="5200021"/>
            <a:ext cx="4145280" cy="9233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b="1" dirty="0"/>
              <a:t>Detect IGFBP-1 and AFP</a:t>
            </a:r>
          </a:p>
          <a:p>
            <a:pPr marL="0" indent="0">
              <a:buFont typeface="Wingdings" panose="05000000000000000000" pitchFamily="2" charset="2"/>
              <a:buNone/>
            </a:pPr>
            <a:endParaRPr lang="en-US" dirty="0"/>
          </a:p>
        </p:txBody>
      </p:sp>
      <p:sp>
        <p:nvSpPr>
          <p:cNvPr id="10" name="عنوان 1"/>
          <p:cNvSpPr>
            <a:spLocks noGrp="1"/>
          </p:cNvSpPr>
          <p:nvPr>
            <p:ph type="title"/>
          </p:nvPr>
        </p:nvSpPr>
        <p:spPr>
          <a:xfrm>
            <a:off x="838200" y="365125"/>
            <a:ext cx="10515600" cy="762339"/>
          </a:xfrm>
        </p:spPr>
        <p:txBody>
          <a:bodyPr>
            <a:normAutofit/>
          </a:bodyPr>
          <a:lstStyle/>
          <a:p>
            <a:r>
              <a:rPr lang="en-US" dirty="0"/>
              <a:t>Diagnosis</a:t>
            </a:r>
            <a:endParaRPr lang="en-US" b="1" dirty="0">
              <a:solidFill>
                <a:schemeClr val="tx2"/>
              </a:solidFill>
            </a:endParaRPr>
          </a:p>
        </p:txBody>
      </p:sp>
    </p:spTree>
    <p:extLst>
      <p:ext uri="{BB962C8B-B14F-4D97-AF65-F5344CB8AC3E}">
        <p14:creationId xmlns:p14="http://schemas.microsoft.com/office/powerpoint/2010/main" val="107091934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Urinary incontinence: leakage of small amounts of urine is common in the last part of pregnancy</a:t>
            </a:r>
          </a:p>
          <a:p>
            <a:r>
              <a:rPr lang="en-US" dirty="0"/>
              <a:t>Normal vaginal secretions of pregnancy</a:t>
            </a:r>
          </a:p>
          <a:p>
            <a:r>
              <a:rPr lang="en-US" dirty="0"/>
              <a:t>Increased sweat or moisture around the perineum</a:t>
            </a:r>
          </a:p>
          <a:p>
            <a:r>
              <a:rPr lang="en-US" dirty="0"/>
              <a:t>Increased cervical discharge</a:t>
            </a:r>
          </a:p>
          <a:p>
            <a:r>
              <a:rPr lang="en-US" dirty="0"/>
              <a:t>Semen</a:t>
            </a:r>
          </a:p>
          <a:p>
            <a:r>
              <a:rPr lang="en-US" dirty="0"/>
              <a:t>Douching</a:t>
            </a:r>
          </a:p>
          <a:p>
            <a:endParaRPr lang="en-US" dirty="0"/>
          </a:p>
          <a:p>
            <a:endParaRPr lang="en-US" dirty="0"/>
          </a:p>
        </p:txBody>
      </p:sp>
    </p:spTree>
    <p:extLst>
      <p:ext uri="{BB962C8B-B14F-4D97-AF65-F5344CB8AC3E}">
        <p14:creationId xmlns:p14="http://schemas.microsoft.com/office/powerpoint/2010/main" val="149653837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Majority of pregnancies with PPROM deliver within one week of rupture</a:t>
            </a:r>
          </a:p>
          <a:p>
            <a:r>
              <a:rPr lang="en-US" dirty="0"/>
              <a:t>Antenatal corticosteroids potent drugs with potent side effects:</a:t>
            </a:r>
          </a:p>
          <a:p>
            <a:pPr lvl="1"/>
            <a:r>
              <a:rPr lang="en-US" dirty="0"/>
              <a:t>Reduced placental weight </a:t>
            </a:r>
          </a:p>
          <a:p>
            <a:pPr lvl="1"/>
            <a:r>
              <a:rPr lang="en-US" dirty="0"/>
              <a:t>Reduced fetal weight and height</a:t>
            </a:r>
          </a:p>
          <a:p>
            <a:pPr lvl="1"/>
            <a:r>
              <a:rPr lang="en-US" dirty="0"/>
              <a:t>Reduced head circumference</a:t>
            </a:r>
          </a:p>
          <a:p>
            <a:endParaRPr lang="en-US" dirty="0"/>
          </a:p>
        </p:txBody>
      </p:sp>
    </p:spTree>
    <p:extLst>
      <p:ext uri="{BB962C8B-B14F-4D97-AF65-F5344CB8AC3E}">
        <p14:creationId xmlns:p14="http://schemas.microsoft.com/office/powerpoint/2010/main" val="418715378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a:t>Management </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Screening for infection including GBS</a:t>
            </a:r>
          </a:p>
          <a:p>
            <a:r>
              <a:rPr lang="en-US" dirty="0"/>
              <a:t>Antenatal corticosteroids</a:t>
            </a:r>
          </a:p>
          <a:p>
            <a:r>
              <a:rPr lang="en-US" dirty="0"/>
              <a:t>Tocolysis only to achieve benefit of corticosteroids</a:t>
            </a:r>
          </a:p>
          <a:p>
            <a:r>
              <a:rPr lang="en-US" dirty="0"/>
              <a:t>Antibiotics prolong latency based on numerous trial (penicillin plus macrolide)</a:t>
            </a:r>
          </a:p>
          <a:p>
            <a:r>
              <a:rPr lang="en-US" dirty="0"/>
              <a:t>Fetal monitoring NST,AFV and fetal growth </a:t>
            </a:r>
          </a:p>
          <a:p>
            <a:r>
              <a:rPr lang="en-US" dirty="0"/>
              <a:t>Maternal monitoring for infection or labor </a:t>
            </a:r>
          </a:p>
          <a:p>
            <a:r>
              <a:rPr lang="en-US" dirty="0"/>
              <a:t>Timing of delivery –dependent on NICU capability </a:t>
            </a:r>
          </a:p>
          <a:p>
            <a:endParaRPr lang="en-US" dirty="0"/>
          </a:p>
          <a:p>
            <a:endParaRPr lang="en-US" dirty="0"/>
          </a:p>
        </p:txBody>
      </p:sp>
    </p:spTree>
    <p:extLst>
      <p:ext uri="{BB962C8B-B14F-4D97-AF65-F5344CB8AC3E}">
        <p14:creationId xmlns:p14="http://schemas.microsoft.com/office/powerpoint/2010/main" val="276176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41757-51E0-4643-BEA3-2AB2F6BFBD32}"/>
              </a:ext>
            </a:extLst>
          </p:cNvPr>
          <p:cNvSpPr>
            <a:spLocks noGrp="1"/>
          </p:cNvSpPr>
          <p:nvPr>
            <p:ph idx="1"/>
          </p:nvPr>
        </p:nvSpPr>
        <p:spPr/>
        <p:txBody>
          <a:bodyPr/>
          <a:lstStyle/>
          <a:p>
            <a:r>
              <a:rPr lang="en-US" dirty="0"/>
              <a:t>1- cephalic lie, maximally </a:t>
            </a:r>
            <a:r>
              <a:rPr lang="en-US" dirty="0" err="1"/>
              <a:t>extened</a:t>
            </a:r>
            <a:r>
              <a:rPr lang="en-US" dirty="0"/>
              <a:t> face presentation mentoposterior.</a:t>
            </a:r>
          </a:p>
          <a:p>
            <a:r>
              <a:rPr lang="en-US" dirty="0"/>
              <a:t>2-finding in abdominal exam :ballotable head at pelvis round presenting part  / vaginal exam: nasal bridge</a:t>
            </a:r>
          </a:p>
          <a:p>
            <a:r>
              <a:rPr lang="en-US" dirty="0"/>
              <a:t>3-submentobrigmatic diameter : 9.5cm</a:t>
            </a:r>
          </a:p>
          <a:p>
            <a:r>
              <a:rPr lang="en-US" dirty="0"/>
              <a:t>4- elective CS (</a:t>
            </a:r>
            <a:r>
              <a:rPr lang="en-US" dirty="0" err="1"/>
              <a:t>metopost</a:t>
            </a:r>
            <a:r>
              <a:rPr lang="en-US" dirty="0"/>
              <a:t>.)</a:t>
            </a:r>
          </a:p>
          <a:p>
            <a:r>
              <a:rPr lang="en-US" dirty="0"/>
              <a:t>5- complication :trauma/fetal destress/prolonged labor</a:t>
            </a:r>
          </a:p>
          <a:p>
            <a:endParaRPr lang="en-US" dirty="0"/>
          </a:p>
          <a:p>
            <a:endParaRPr lang="en-US" dirty="0"/>
          </a:p>
        </p:txBody>
      </p:sp>
    </p:spTree>
    <p:extLst>
      <p:ext uri="{BB962C8B-B14F-4D97-AF65-F5344CB8AC3E}">
        <p14:creationId xmlns:p14="http://schemas.microsoft.com/office/powerpoint/2010/main" val="54693819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Malpresentation may require cesarean delivery </a:t>
            </a:r>
          </a:p>
          <a:p>
            <a:r>
              <a:rPr lang="en-US" dirty="0"/>
              <a:t>Risk of cord prolapse should be evaluated </a:t>
            </a:r>
          </a:p>
          <a:p>
            <a:r>
              <a:rPr lang="en-US" dirty="0"/>
              <a:t>Delivery at 34 weeks or sooner if indicated</a:t>
            </a:r>
          </a:p>
          <a:p>
            <a:r>
              <a:rPr lang="en-US" dirty="0"/>
              <a:t>Surgical treatment</a:t>
            </a:r>
          </a:p>
          <a:p>
            <a:pPr lvl="1"/>
            <a:r>
              <a:rPr lang="en-US" dirty="0" err="1"/>
              <a:t>Amniograft</a:t>
            </a:r>
            <a:r>
              <a:rPr lang="en-US" dirty="0"/>
              <a:t> </a:t>
            </a:r>
          </a:p>
          <a:p>
            <a:pPr lvl="1"/>
            <a:r>
              <a:rPr lang="en-US" dirty="0"/>
              <a:t>Amniotic patch </a:t>
            </a:r>
          </a:p>
          <a:p>
            <a:r>
              <a:rPr lang="en-US" dirty="0"/>
              <a:t>The procedure can seal membrane defects up to 4 mm in diameter </a:t>
            </a:r>
          </a:p>
          <a:p>
            <a:r>
              <a:rPr lang="en-US" dirty="0"/>
              <a:t>Mgso4 is an important drug in early PPROM </a:t>
            </a:r>
          </a:p>
          <a:p>
            <a:endParaRPr lang="en-US" dirty="0"/>
          </a:p>
        </p:txBody>
      </p:sp>
    </p:spTree>
    <p:extLst>
      <p:ext uri="{BB962C8B-B14F-4D97-AF65-F5344CB8AC3E}">
        <p14:creationId xmlns:p14="http://schemas.microsoft.com/office/powerpoint/2010/main" val="146956694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a:t>Amniopatch</a:t>
            </a:r>
            <a:r>
              <a:rPr lang="en-US" dirty="0"/>
              <a:t> technique </a:t>
            </a:r>
          </a:p>
        </p:txBody>
      </p:sp>
      <p:sp>
        <p:nvSpPr>
          <p:cNvPr id="4" name="عنصر نائب للمحتوى 3"/>
          <p:cNvSpPr>
            <a:spLocks noGrp="1"/>
          </p:cNvSpPr>
          <p:nvPr>
            <p:ph sz="half" idx="2"/>
          </p:nvPr>
        </p:nvSpPr>
        <p:spPr>
          <a:xfrm>
            <a:off x="818698" y="4058298"/>
            <a:ext cx="5568033" cy="2480328"/>
          </a:xfrm>
        </p:spPr>
        <p:txBody>
          <a:bodyPr>
            <a:normAutofit/>
          </a:bodyPr>
          <a:lstStyle/>
          <a:p>
            <a:r>
              <a:rPr lang="en-US" sz="2400" dirty="0"/>
              <a:t>22- gauge needle</a:t>
            </a:r>
          </a:p>
          <a:p>
            <a:r>
              <a:rPr lang="en-US" sz="2400" dirty="0"/>
              <a:t>Injection into available pocket of fluid</a:t>
            </a:r>
          </a:p>
          <a:p>
            <a:r>
              <a:rPr lang="en-US" sz="2400" dirty="0"/>
              <a:t>½ unit of platelets</a:t>
            </a:r>
          </a:p>
          <a:p>
            <a:r>
              <a:rPr lang="en-US" sz="2400" dirty="0"/>
              <a:t>1 unit of cryoprecipitate</a:t>
            </a:r>
          </a:p>
        </p:txBody>
      </p:sp>
      <p:pic>
        <p:nvPicPr>
          <p:cNvPr id="5" name="Picture 3"/>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401" t="19449" r="56713" b="44643"/>
          <a:stretch/>
        </p:blipFill>
        <p:spPr bwMode="auto">
          <a:xfrm>
            <a:off x="804949" y="1263238"/>
            <a:ext cx="4211781" cy="271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883" y="1349055"/>
            <a:ext cx="4627418" cy="352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6"/>
          <p:cNvSpPr/>
          <p:nvPr/>
        </p:nvSpPr>
        <p:spPr>
          <a:xfrm>
            <a:off x="7647323" y="4929130"/>
            <a:ext cx="3235373" cy="369332"/>
          </a:xfrm>
          <a:prstGeom prst="rect">
            <a:avLst/>
          </a:prstGeom>
        </p:spPr>
        <p:txBody>
          <a:bodyPr wrap="none">
            <a:spAutoFit/>
          </a:bodyPr>
          <a:lstStyle/>
          <a:p>
            <a:r>
              <a:rPr lang="en-US" dirty="0" err="1"/>
              <a:t>Amniopatch</a:t>
            </a:r>
            <a:r>
              <a:rPr lang="en-US" dirty="0"/>
              <a:t>  Seen after </a:t>
            </a:r>
            <a:r>
              <a:rPr lang="en-US" dirty="0" err="1"/>
              <a:t>delivary</a:t>
            </a:r>
            <a:r>
              <a:rPr lang="en-US" dirty="0"/>
              <a:t> </a:t>
            </a:r>
          </a:p>
        </p:txBody>
      </p:sp>
    </p:spTree>
    <p:extLst>
      <p:ext uri="{BB962C8B-B14F-4D97-AF65-F5344CB8AC3E}">
        <p14:creationId xmlns:p14="http://schemas.microsoft.com/office/powerpoint/2010/main" val="20707953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Mini OSCE – 9</a:t>
            </a:r>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a:t>A G4P3 female, previous 2 vaginal and 1 cesarean deliveries, she is in her 30</a:t>
            </a:r>
            <a:r>
              <a:rPr lang="en-US" baseline="30000" dirty="0"/>
              <a:t>th</a:t>
            </a:r>
            <a:r>
              <a:rPr lang="en-US" dirty="0"/>
              <a:t> week of gestation, she came to the hospital due to leakage of fluid and fetal distress.</a:t>
            </a:r>
            <a:br>
              <a:rPr lang="en-US" dirty="0"/>
            </a:br>
            <a:r>
              <a:rPr lang="en-US" sz="2400" dirty="0">
                <a:latin typeface="Calibri" panose="020F0502020204030204"/>
                <a:cs typeface="+mn-cs"/>
              </a:rPr>
              <a:t>1- Relevant history?</a:t>
            </a:r>
          </a:p>
          <a:p>
            <a:pPr marL="0" lvl="0" indent="0">
              <a:lnSpc>
                <a:spcPct val="100000"/>
              </a:lnSpc>
              <a:spcBef>
                <a:spcPts val="0"/>
              </a:spcBef>
              <a:buNone/>
            </a:pPr>
            <a:r>
              <a:rPr lang="en-US" sz="2400" dirty="0">
                <a:latin typeface="Calibri" panose="020F0502020204030204"/>
                <a:cs typeface="+mn-cs"/>
              </a:rPr>
              <a:t>2- what investigations should be done</a:t>
            </a:r>
          </a:p>
          <a:p>
            <a:pPr marL="0" lvl="0" indent="0">
              <a:lnSpc>
                <a:spcPct val="100000"/>
              </a:lnSpc>
              <a:spcBef>
                <a:spcPts val="0"/>
              </a:spcBef>
              <a:buNone/>
            </a:pPr>
            <a:r>
              <a:rPr lang="en-US" sz="2400" dirty="0">
                <a:latin typeface="Calibri" panose="020F0502020204030204"/>
                <a:cs typeface="+mn-cs"/>
              </a:rPr>
              <a:t>3- your diagnosis?</a:t>
            </a:r>
          </a:p>
          <a:p>
            <a:pPr marL="0" lvl="0" indent="0">
              <a:lnSpc>
                <a:spcPct val="100000"/>
              </a:lnSpc>
              <a:spcBef>
                <a:spcPts val="0"/>
              </a:spcBef>
              <a:buNone/>
            </a:pPr>
            <a:r>
              <a:rPr lang="en-US" sz="2400" dirty="0">
                <a:latin typeface="Calibri" panose="020F0502020204030204"/>
                <a:cs typeface="+mn-cs"/>
              </a:rPr>
              <a:t>4- if you find fluid in the posterior fornix with closed cervix what is the diagnosis and management?</a:t>
            </a:r>
          </a:p>
          <a:p>
            <a:pPr marL="0" lvl="0" indent="0">
              <a:lnSpc>
                <a:spcPct val="100000"/>
              </a:lnSpc>
              <a:spcBef>
                <a:spcPts val="0"/>
              </a:spcBef>
              <a:buNone/>
            </a:pPr>
            <a:r>
              <a:rPr lang="en-US" sz="2400" dirty="0">
                <a:latin typeface="Calibri" panose="020F0502020204030204"/>
                <a:cs typeface="+mn-cs"/>
              </a:rPr>
              <a:t>5- the most serious complication?</a:t>
            </a:r>
          </a:p>
          <a:p>
            <a:endParaRPr lang="en-US" dirty="0"/>
          </a:p>
        </p:txBody>
      </p:sp>
      <p:sp>
        <p:nvSpPr>
          <p:cNvPr id="4" name="مستطيل 3"/>
          <p:cNvSpPr/>
          <p:nvPr/>
        </p:nvSpPr>
        <p:spPr>
          <a:xfrm>
            <a:off x="4798037" y="5484614"/>
            <a:ext cx="2992165" cy="369332"/>
          </a:xfrm>
          <a:prstGeom prst="rect">
            <a:avLst/>
          </a:prstGeom>
        </p:spPr>
        <p:txBody>
          <a:bodyPr wrap="none">
            <a:spAutoFit/>
          </a:bodyPr>
          <a:lstStyle/>
          <a:p>
            <a:pPr algn="ctr"/>
            <a:r>
              <a:rPr lang="en-US" b="1" i="1" u="sng" dirty="0">
                <a:solidFill>
                  <a:srgbClr val="00B050"/>
                </a:solidFill>
              </a:rPr>
              <a:t>all answers mentioned above</a:t>
            </a:r>
            <a:endParaRPr lang="ar-JO" b="1" i="1" u="sng" dirty="0">
              <a:solidFill>
                <a:srgbClr val="00B050"/>
              </a:solidFill>
            </a:endParaRPr>
          </a:p>
        </p:txBody>
      </p:sp>
    </p:spTree>
    <p:extLst>
      <p:ext uri="{BB962C8B-B14F-4D97-AF65-F5344CB8AC3E}">
        <p14:creationId xmlns:p14="http://schemas.microsoft.com/office/powerpoint/2010/main" val="220832279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Mini OSCE – 10 </a:t>
            </a:r>
          </a:p>
        </p:txBody>
      </p:sp>
      <p:sp>
        <p:nvSpPr>
          <p:cNvPr id="3" name="Content Placeholder 2"/>
          <p:cNvSpPr>
            <a:spLocks noGrp="1"/>
          </p:cNvSpPr>
          <p:nvPr>
            <p:ph idx="1"/>
          </p:nvPr>
        </p:nvSpPr>
        <p:spPr/>
        <p:txBody>
          <a:bodyPr>
            <a:normAutofit/>
          </a:bodyPr>
          <a:lstStyle/>
          <a:p>
            <a:pPr marL="0" indent="0">
              <a:buNone/>
            </a:pPr>
            <a:r>
              <a:rPr lang="en-US" sz="2400" dirty="0"/>
              <a:t>pregnant women 33w came to emergency with watery vaginal discharge </a:t>
            </a:r>
            <a:endParaRPr lang="en-US" sz="2400" b="1" dirty="0"/>
          </a:p>
          <a:p>
            <a:r>
              <a:rPr lang="en-US" sz="2400" dirty="0" err="1"/>
              <a:t>Imoprtant</a:t>
            </a:r>
            <a:r>
              <a:rPr lang="en-US" sz="2400" dirty="0"/>
              <a:t> point you should ask about in history </a:t>
            </a:r>
          </a:p>
          <a:p>
            <a:r>
              <a:rPr lang="en-US" sz="2400" dirty="0"/>
              <a:t>Findings in examination</a:t>
            </a:r>
          </a:p>
          <a:p>
            <a:r>
              <a:rPr lang="en-US" sz="2400" dirty="0"/>
              <a:t>Management</a:t>
            </a:r>
          </a:p>
          <a:p>
            <a:r>
              <a:rPr lang="en-US" sz="2400" dirty="0"/>
              <a:t>If she complain from fever ,most common cause </a:t>
            </a:r>
          </a:p>
          <a:p>
            <a:r>
              <a:rPr lang="en-US" sz="2400" dirty="0"/>
              <a:t>Other symptoms for the condition above</a:t>
            </a:r>
          </a:p>
          <a:p>
            <a:endParaRPr lang="en-US" sz="2400" b="1" dirty="0"/>
          </a:p>
          <a:p>
            <a:pPr marL="0" indent="0" algn="ctr">
              <a:buNone/>
            </a:pPr>
            <a:r>
              <a:rPr lang="en-US" sz="2400" b="1" i="1" u="sng" dirty="0">
                <a:solidFill>
                  <a:srgbClr val="00B050"/>
                </a:solidFill>
              </a:rPr>
              <a:t>all answers mentioned above</a:t>
            </a:r>
            <a:endParaRPr lang="ar-JO" sz="2400" b="1" i="1" u="sng" dirty="0">
              <a:solidFill>
                <a:srgbClr val="00B050"/>
              </a:solidFill>
            </a:endParaRPr>
          </a:p>
        </p:txBody>
      </p:sp>
    </p:spTree>
    <p:extLst>
      <p:ext uri="{BB962C8B-B14F-4D97-AF65-F5344CB8AC3E}">
        <p14:creationId xmlns:p14="http://schemas.microsoft.com/office/powerpoint/2010/main" val="251717660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3</a:t>
            </a:r>
          </a:p>
        </p:txBody>
      </p:sp>
      <p:sp>
        <p:nvSpPr>
          <p:cNvPr id="3" name="عنصر نائب للمحتوى 2"/>
          <p:cNvSpPr>
            <a:spLocks noGrp="1"/>
          </p:cNvSpPr>
          <p:nvPr>
            <p:ph idx="1"/>
          </p:nvPr>
        </p:nvSpPr>
        <p:spPr>
          <a:xfrm>
            <a:off x="838200" y="1244103"/>
            <a:ext cx="10515600" cy="4871938"/>
          </a:xfrm>
        </p:spPr>
        <p:txBody>
          <a:bodyPr>
            <a:normAutofit/>
          </a:bodyPr>
          <a:lstStyle/>
          <a:p>
            <a:r>
              <a:rPr lang="en-US" sz="2400" dirty="0">
                <a:effectLst/>
              </a:rPr>
              <a:t>A 30-year-old </a:t>
            </a:r>
            <a:r>
              <a:rPr lang="en-US" sz="2400" dirty="0" err="1">
                <a:effectLst/>
              </a:rPr>
              <a:t>primigravida</a:t>
            </a:r>
            <a:r>
              <a:rPr lang="en-US" sz="2400" dirty="0">
                <a:effectLst/>
              </a:rPr>
              <a:t>, at gestational age of 32 weeks, presented to the ER complaining of uterine contractions every 15 min. After assessment and admission, the fibronectin test was positive. Her cervix is 60% effaced and 1-2 cm dilated. The CTG was normal on admission. A </a:t>
            </a:r>
            <a:r>
              <a:rPr lang="en-US" sz="2400" dirty="0" err="1">
                <a:effectLst/>
              </a:rPr>
              <a:t>Tocolytic</a:t>
            </a:r>
            <a:r>
              <a:rPr lang="en-US" sz="2400" dirty="0">
                <a:effectLst/>
              </a:rPr>
              <a:t> agent was started. After 24 hours, the CTG was repeated and it can be seen in the image. Based On that, which of the following </a:t>
            </a:r>
            <a:r>
              <a:rPr lang="en-US" sz="2400" dirty="0" err="1">
                <a:effectLst/>
              </a:rPr>
              <a:t>Tocolytic</a:t>
            </a:r>
            <a:r>
              <a:rPr lang="en-US" sz="2400" dirty="0">
                <a:effectLst/>
              </a:rPr>
              <a:t> has mostly been used</a:t>
            </a:r>
            <a:r>
              <a:rPr lang="en-US" sz="2400" dirty="0"/>
              <a:t>?</a:t>
            </a:r>
          </a:p>
          <a:p>
            <a:pPr marL="457200" lvl="1" indent="0" fontAlgn="t">
              <a:buNone/>
            </a:pPr>
            <a:r>
              <a:rPr lang="en-US" sz="2000" dirty="0">
                <a:effectLst/>
              </a:rPr>
              <a:t>a. </a:t>
            </a:r>
            <a:r>
              <a:rPr lang="en-US" sz="2000" dirty="0" err="1">
                <a:effectLst/>
              </a:rPr>
              <a:t>Terbutaline</a:t>
            </a:r>
            <a:endParaRPr lang="en-US" sz="2000" dirty="0">
              <a:effectLst/>
            </a:endParaRPr>
          </a:p>
          <a:p>
            <a:pPr marL="457200" lvl="1" indent="0" fontAlgn="t">
              <a:buNone/>
            </a:pPr>
            <a:r>
              <a:rPr lang="en-US" sz="2000" dirty="0">
                <a:effectLst/>
              </a:rPr>
              <a:t>b. </a:t>
            </a:r>
            <a:r>
              <a:rPr lang="en-US" sz="2000" dirty="0" err="1">
                <a:effectLst/>
              </a:rPr>
              <a:t>Ritodrine</a:t>
            </a:r>
            <a:endParaRPr lang="en-US" sz="2000" dirty="0">
              <a:effectLst/>
            </a:endParaRPr>
          </a:p>
          <a:p>
            <a:pPr marL="457200" lvl="1" indent="0" fontAlgn="t">
              <a:buNone/>
            </a:pPr>
            <a:r>
              <a:rPr lang="en-US" sz="2000" dirty="0">
                <a:effectLst/>
              </a:rPr>
              <a:t>c. </a:t>
            </a:r>
            <a:r>
              <a:rPr lang="en-US" sz="2000" dirty="0">
                <a:solidFill>
                  <a:srgbClr val="FF0000"/>
                </a:solidFill>
                <a:effectLst/>
              </a:rPr>
              <a:t>Magnesium </a:t>
            </a:r>
            <a:r>
              <a:rPr lang="en-US" sz="2000" dirty="0" err="1">
                <a:solidFill>
                  <a:srgbClr val="FF0000"/>
                </a:solidFill>
                <a:effectLst/>
              </a:rPr>
              <a:t>sulphate</a:t>
            </a:r>
            <a:endParaRPr lang="en-US" sz="2000" dirty="0">
              <a:solidFill>
                <a:srgbClr val="FF0000"/>
              </a:solidFill>
              <a:effectLst/>
            </a:endParaRPr>
          </a:p>
          <a:p>
            <a:pPr marL="457200" lvl="1" indent="0" fontAlgn="t">
              <a:buNone/>
            </a:pPr>
            <a:r>
              <a:rPr lang="en-US" sz="2000" dirty="0">
                <a:effectLst/>
              </a:rPr>
              <a:t>d. </a:t>
            </a:r>
            <a:r>
              <a:rPr lang="en-US" sz="2000" dirty="0" err="1">
                <a:effectLst/>
              </a:rPr>
              <a:t>Nifedipine</a:t>
            </a:r>
            <a:endParaRPr lang="en-US" sz="2000" dirty="0">
              <a:effectLst/>
            </a:endParaRPr>
          </a:p>
          <a:p>
            <a:pPr marL="457200" lvl="1" indent="0" fontAlgn="t">
              <a:buNone/>
            </a:pPr>
            <a:r>
              <a:rPr lang="en-US" sz="2000" dirty="0">
                <a:effectLst/>
              </a:rPr>
              <a:t>e. Indomethacin</a:t>
            </a:r>
          </a:p>
          <a:p>
            <a:pPr marL="0" indent="0">
              <a:buNone/>
            </a:pPr>
            <a:endParaRPr lang="en-US" sz="2400"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78797"/>
            <a:ext cx="5239537" cy="2664857"/>
          </a:xfrm>
          <a:prstGeom prst="rect">
            <a:avLst/>
          </a:prstGeom>
        </p:spPr>
      </p:pic>
    </p:spTree>
    <p:extLst>
      <p:ext uri="{BB962C8B-B14F-4D97-AF65-F5344CB8AC3E}">
        <p14:creationId xmlns:p14="http://schemas.microsoft.com/office/powerpoint/2010/main" val="69674009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599" cy="4871938"/>
          </a:xfrm>
        </p:spPr>
        <p:txBody>
          <a:bodyPr>
            <a:normAutofit fontScale="85000" lnSpcReduction="20000"/>
          </a:bodyPr>
          <a:lstStyle/>
          <a:p>
            <a:pPr marL="0" indent="0">
              <a:buNone/>
            </a:pPr>
            <a:r>
              <a:rPr lang="en-US" dirty="0"/>
              <a:t>P1 lady, 31 weeks GA, her first pregnancy was a 30 weeks, admitted to ER with abdominal pain and watery vaginal discharge?</a:t>
            </a:r>
          </a:p>
          <a:p>
            <a:r>
              <a:rPr lang="en-US" dirty="0"/>
              <a:t>what’s your diagnosis?</a:t>
            </a:r>
          </a:p>
          <a:p>
            <a:pPr lvl="1"/>
            <a:r>
              <a:rPr lang="en-US" dirty="0"/>
              <a:t>PPROM</a:t>
            </a:r>
          </a:p>
          <a:p>
            <a:r>
              <a:rPr lang="en-US" dirty="0"/>
              <a:t>how to confirm it?</a:t>
            </a:r>
          </a:p>
          <a:p>
            <a:pPr lvl="1"/>
            <a:r>
              <a:rPr lang="en-US" dirty="0"/>
              <a:t>History (sudden gush of fluid, soaking clothes, dampness of underwear mistaken urinary incontinence) + Examination by speculum: cough or pooling signs + </a:t>
            </a:r>
            <a:r>
              <a:rPr lang="en-US" dirty="0" err="1"/>
              <a:t>Nitrazine</a:t>
            </a:r>
            <a:r>
              <a:rPr lang="en-US" dirty="0"/>
              <a:t> test + other diagnosis test as mentioned above </a:t>
            </a:r>
          </a:p>
          <a:p>
            <a:r>
              <a:rPr lang="en-US" dirty="0"/>
              <a:t>what to do with this lady??</a:t>
            </a:r>
          </a:p>
          <a:p>
            <a:pPr lvl="1"/>
            <a:r>
              <a:rPr lang="en-US" dirty="0"/>
              <a:t>expectant with monitoring and antibiotic</a:t>
            </a:r>
          </a:p>
          <a:p>
            <a:r>
              <a:rPr lang="en-US" dirty="0"/>
              <a:t>when you decide to deliver her??</a:t>
            </a:r>
          </a:p>
          <a:p>
            <a:pPr lvl="1"/>
            <a:r>
              <a:rPr lang="en-US" dirty="0"/>
              <a:t>After 34 weeks</a:t>
            </a:r>
          </a:p>
          <a:p>
            <a:r>
              <a:rPr lang="en-US" dirty="0"/>
              <a:t>5) Chorioamnionitis </a:t>
            </a:r>
            <a:r>
              <a:rPr lang="en-US" dirty="0" err="1"/>
              <a:t>prophylaxispenicillin</a:t>
            </a:r>
            <a:r>
              <a:rPr lang="en-US" dirty="0"/>
              <a:t> plus macrolide esp. azithromycin </a:t>
            </a:r>
          </a:p>
          <a:p>
            <a:r>
              <a:rPr lang="en-US" dirty="0"/>
              <a:t>6) Duration of PROM?</a:t>
            </a:r>
          </a:p>
          <a:p>
            <a:pPr lvl="1"/>
            <a:r>
              <a:rPr lang="en-US" dirty="0"/>
              <a:t>10day </a:t>
            </a:r>
          </a:p>
          <a:p>
            <a:pPr marL="0" indent="0">
              <a:buNone/>
            </a:pPr>
            <a:endParaRPr lang="en-US" dirty="0"/>
          </a:p>
        </p:txBody>
      </p:sp>
    </p:spTree>
    <p:extLst>
      <p:ext uri="{BB962C8B-B14F-4D97-AF65-F5344CB8AC3E}">
        <p14:creationId xmlns:p14="http://schemas.microsoft.com/office/powerpoint/2010/main" val="255185463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r>
              <a:rPr lang="en-US" dirty="0"/>
              <a:t>Hypertension in Pregnancy</a:t>
            </a:r>
          </a:p>
        </p:txBody>
      </p:sp>
    </p:spTree>
    <p:extLst>
      <p:ext uri="{BB962C8B-B14F-4D97-AF65-F5344CB8AC3E}">
        <p14:creationId xmlns:p14="http://schemas.microsoft.com/office/powerpoint/2010/main" val="257446107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en-US"/>
          </a:p>
        </p:txBody>
      </p:sp>
      <p:sp>
        <p:nvSpPr>
          <p:cNvPr id="5" name="عنصر نائب للمحتوى 4"/>
          <p:cNvSpPr>
            <a:spLocks noGrp="1"/>
          </p:cNvSpPr>
          <p:nvPr>
            <p:ph idx="1"/>
          </p:nvPr>
        </p:nvSpPr>
        <p:spPr/>
        <p:txBody>
          <a:bodyPr/>
          <a:lstStyle/>
          <a:p>
            <a:r>
              <a:rPr lang="en-US" b="1" dirty="0"/>
              <a:t>Hypertension is systolic blood pressure of ≥140 mm Hg and/or diastolic blood pressure of ≥90 mmHg on ≥2 </a:t>
            </a:r>
            <a:r>
              <a:rPr lang="en-US" b="1" u="sng" dirty="0">
                <a:solidFill>
                  <a:srgbClr val="FF0000"/>
                </a:solidFill>
                <a:effectLst>
                  <a:outerShdw blurRad="38100" dist="38100" dir="2700000" algn="tl">
                    <a:srgbClr val="000000">
                      <a:alpha val="43137"/>
                    </a:srgbClr>
                  </a:outerShdw>
                </a:effectLst>
              </a:rPr>
              <a:t>occasions 4 hours apart</a:t>
            </a:r>
          </a:p>
          <a:p>
            <a:endParaRPr lang="ar-JO" dirty="0"/>
          </a:p>
          <a:p>
            <a:pPr marL="285750" indent="-285750">
              <a:buClr>
                <a:srgbClr val="A50021"/>
              </a:buClr>
              <a:buFont typeface="Arial" pitchFamily="34" charset="0"/>
              <a:buChar char="•"/>
            </a:pPr>
            <a:r>
              <a:rPr lang="en-US" b="1" dirty="0"/>
              <a:t>Proteinuria is the presence of ≥300 mg of protein in a 24-hour collection of urine </a:t>
            </a:r>
          </a:p>
          <a:p>
            <a:pPr marL="285750" indent="-285750">
              <a:buClr>
                <a:srgbClr val="A50021"/>
              </a:buClr>
              <a:buFont typeface="Arial" pitchFamily="34" charset="0"/>
              <a:buChar char="•"/>
            </a:pPr>
            <a:r>
              <a:rPr lang="en-US" b="1" u="sng" dirty="0"/>
              <a:t>OR</a:t>
            </a:r>
            <a:r>
              <a:rPr lang="en-US" b="1" dirty="0"/>
              <a:t> urinary protein to </a:t>
            </a:r>
            <a:r>
              <a:rPr lang="en-US" b="1" dirty="0" err="1"/>
              <a:t>creatinine</a:t>
            </a:r>
            <a:r>
              <a:rPr lang="en-US" b="1" dirty="0"/>
              <a:t> ratio of ≥30 mg/</a:t>
            </a:r>
            <a:r>
              <a:rPr lang="en-US" b="1" dirty="0" err="1"/>
              <a:t>mmol</a:t>
            </a:r>
            <a:r>
              <a:rPr lang="en-US" b="1" dirty="0"/>
              <a:t>  0.3 mg /dl</a:t>
            </a:r>
          </a:p>
          <a:p>
            <a:pPr marL="285750" indent="-285750">
              <a:buClr>
                <a:srgbClr val="A50021"/>
              </a:buClr>
              <a:buFont typeface="Arial" pitchFamily="34" charset="0"/>
              <a:buChar char="•"/>
            </a:pPr>
            <a:r>
              <a:rPr lang="en-US" b="1" u="sng" dirty="0"/>
              <a:t>OR</a:t>
            </a:r>
            <a:r>
              <a:rPr lang="en-US" b="1" dirty="0"/>
              <a:t> two readings of at least ++ on dipstick analysis of a midstream or catheter urine specimen</a:t>
            </a:r>
          </a:p>
          <a:p>
            <a:r>
              <a:rPr lang="ar-JO" dirty="0"/>
              <a:t> </a:t>
            </a:r>
            <a:r>
              <a:rPr lang="en-US" dirty="0"/>
              <a:t>any pre </a:t>
            </a:r>
            <a:r>
              <a:rPr lang="en-US" dirty="0" err="1"/>
              <a:t>eclampsia</a:t>
            </a:r>
            <a:r>
              <a:rPr lang="en-US" dirty="0"/>
              <a:t> befor 20w </a:t>
            </a:r>
            <a:r>
              <a:rPr lang="en-US" dirty="0" err="1"/>
              <a:t>Ddx</a:t>
            </a:r>
            <a:r>
              <a:rPr lang="en-US" dirty="0"/>
              <a:t>:</a:t>
            </a:r>
            <a:br>
              <a:rPr lang="en-US" dirty="0"/>
            </a:br>
            <a:r>
              <a:rPr lang="en-US" dirty="0"/>
              <a:t>*</a:t>
            </a:r>
            <a:r>
              <a:rPr lang="en-US" dirty="0" err="1"/>
              <a:t>trophoblast</a:t>
            </a:r>
            <a:r>
              <a:rPr lang="en-US" dirty="0"/>
              <a:t>   * twin</a:t>
            </a:r>
          </a:p>
        </p:txBody>
      </p:sp>
    </p:spTree>
    <p:extLst>
      <p:ext uri="{BB962C8B-B14F-4D97-AF65-F5344CB8AC3E}">
        <p14:creationId xmlns:p14="http://schemas.microsoft.com/office/powerpoint/2010/main" val="407359243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Hypertension is systolic blood pressure of ≥140 mm Hg and/or diastolic blood pressure of ≥90 mmHg on ≥2 occasions 4 hours apart</a:t>
            </a:r>
          </a:p>
          <a:p>
            <a:r>
              <a:rPr lang="en-US" dirty="0"/>
              <a:t>Proteinuria is the presence of ≥300 mg of protein in a 24-hour collection of urine </a:t>
            </a:r>
          </a:p>
          <a:p>
            <a:r>
              <a:rPr lang="en-US" dirty="0"/>
              <a:t>OR urinary protein to creatinine ratio of ≥30 mg/mmol  0.3 mg /dl</a:t>
            </a:r>
          </a:p>
          <a:p>
            <a:r>
              <a:rPr lang="en-US" dirty="0"/>
              <a:t>OR two readings of at least ++ on dipstick analysis of a midstream or catheter urine specimen</a:t>
            </a:r>
          </a:p>
          <a:p>
            <a:r>
              <a:rPr lang="en-US" dirty="0"/>
              <a:t> any preeclampsia before 20w, </a:t>
            </a:r>
            <a:r>
              <a:rPr lang="en-US" dirty="0" err="1"/>
              <a:t>Ddx</a:t>
            </a:r>
            <a:r>
              <a:rPr lang="en-US" dirty="0"/>
              <a:t>:</a:t>
            </a:r>
          </a:p>
          <a:p>
            <a:pPr lvl="1"/>
            <a:r>
              <a:rPr lang="en-US" dirty="0"/>
              <a:t>trophoblast  </a:t>
            </a:r>
          </a:p>
          <a:p>
            <a:pPr lvl="1"/>
            <a:r>
              <a:rPr lang="en-US" dirty="0"/>
              <a:t>twin</a:t>
            </a:r>
          </a:p>
          <a:p>
            <a:endParaRPr lang="en-US" dirty="0"/>
          </a:p>
        </p:txBody>
      </p:sp>
    </p:spTree>
    <p:extLst>
      <p:ext uri="{BB962C8B-B14F-4D97-AF65-F5344CB8AC3E}">
        <p14:creationId xmlns:p14="http://schemas.microsoft.com/office/powerpoint/2010/main" val="259484907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normAutofit/>
          </a:bodyPr>
          <a:lstStyle/>
          <a:p>
            <a:r>
              <a:rPr lang="en-US" dirty="0"/>
              <a:t>Clinical features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4915487" cy="4871938"/>
          </a:xfrm>
        </p:spPr>
        <p:txBody>
          <a:bodyPr>
            <a:normAutofit/>
          </a:bodyPr>
          <a:lstStyle/>
          <a:p>
            <a:r>
              <a:rPr lang="en-US" dirty="0"/>
              <a:t>History</a:t>
            </a:r>
          </a:p>
          <a:p>
            <a:pPr marL="463550" lvl="1"/>
            <a:r>
              <a:rPr lang="en-US" dirty="0"/>
              <a:t>Patients with pre-eclampsia often have no symptoms.</a:t>
            </a:r>
          </a:p>
          <a:p>
            <a:pPr marL="463550" lvl="1"/>
            <a:r>
              <a:rPr lang="en-US" dirty="0"/>
              <a:t>However, symptoms of pre-eclampsia may include:</a:t>
            </a:r>
          </a:p>
          <a:p>
            <a:pPr marL="463550" lvl="1"/>
            <a:r>
              <a:rPr lang="en-US" dirty="0"/>
              <a:t>Headache</a:t>
            </a:r>
          </a:p>
          <a:p>
            <a:pPr marL="463550" lvl="1"/>
            <a:r>
              <a:rPr lang="en-US" dirty="0"/>
              <a:t>Visual disturbance: such as blurring or flashing lights</a:t>
            </a:r>
          </a:p>
          <a:p>
            <a:pPr marL="463550" lvl="1"/>
            <a:r>
              <a:rPr lang="en-US" dirty="0"/>
              <a:t>Swelling of the arms, legs and face</a:t>
            </a:r>
          </a:p>
          <a:p>
            <a:pPr marL="463550" lvl="1"/>
            <a:r>
              <a:rPr lang="en-US" dirty="0"/>
              <a:t>Nausea and vomiting</a:t>
            </a:r>
          </a:p>
          <a:p>
            <a:pPr marL="463550" lvl="1"/>
            <a:r>
              <a:rPr lang="en-US" dirty="0"/>
              <a:t>Abdominal pain</a:t>
            </a:r>
          </a:p>
          <a:p>
            <a:pPr marL="463550" lvl="1"/>
            <a:r>
              <a:rPr lang="en-US" dirty="0"/>
              <a:t>Reduced urine output</a:t>
            </a:r>
          </a:p>
          <a:p>
            <a:endParaRPr lang="en-US" dirty="0"/>
          </a:p>
          <a:p>
            <a:endParaRPr lang="en-US" dirty="0"/>
          </a:p>
        </p:txBody>
      </p:sp>
      <p:sp>
        <p:nvSpPr>
          <p:cNvPr id="4" name="Content Placeholder 2">
            <a:extLst>
              <a:ext uri="{FF2B5EF4-FFF2-40B4-BE49-F238E27FC236}">
                <a16:creationId xmlns:a16="http://schemas.microsoft.com/office/drawing/2014/main" id="{46944E93-504B-F66A-906B-25CA8C5896AD}"/>
              </a:ext>
            </a:extLst>
          </p:cNvPr>
          <p:cNvSpPr txBox="1">
            <a:spLocks/>
          </p:cNvSpPr>
          <p:nvPr/>
        </p:nvSpPr>
        <p:spPr>
          <a:xfrm>
            <a:off x="6438313" y="1305026"/>
            <a:ext cx="4915487"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t>
            </a:r>
          </a:p>
          <a:p>
            <a:pPr marL="463550" lvl="1"/>
            <a:r>
              <a:rPr lang="en-US" dirty="0"/>
              <a:t>Hypertension</a:t>
            </a:r>
          </a:p>
          <a:p>
            <a:pPr marL="463550" lvl="1"/>
            <a:r>
              <a:rPr lang="en-US" dirty="0"/>
              <a:t>Oedema: typically in the peripheries and face</a:t>
            </a:r>
          </a:p>
          <a:p>
            <a:pPr marL="463550" lvl="1"/>
            <a:r>
              <a:rPr lang="en-US" dirty="0"/>
              <a:t>Epigastric/right upper quadrant tenderness</a:t>
            </a:r>
          </a:p>
          <a:p>
            <a:pPr marL="463550" lvl="1"/>
            <a:r>
              <a:rPr lang="en-US" dirty="0"/>
              <a:t>Hyper-</a:t>
            </a:r>
            <a:r>
              <a:rPr lang="en-US" dirty="0" err="1"/>
              <a:t>reflexia</a:t>
            </a:r>
            <a:r>
              <a:rPr lang="en-US" dirty="0"/>
              <a:t> and clonus (indicates an increased risk of eclamptic seizure)</a:t>
            </a:r>
          </a:p>
          <a:p>
            <a:pPr marL="463550" lvl="1"/>
            <a:r>
              <a:rPr lang="en-US" dirty="0" err="1"/>
              <a:t>Papilloedema</a:t>
            </a:r>
            <a:endParaRPr lang="en-US" dirty="0"/>
          </a:p>
          <a:p>
            <a:endParaRPr lang="en-US" dirty="0"/>
          </a:p>
        </p:txBody>
      </p:sp>
    </p:spTree>
    <p:extLst>
      <p:ext uri="{BB962C8B-B14F-4D97-AF65-F5344CB8AC3E}">
        <p14:creationId xmlns:p14="http://schemas.microsoft.com/office/powerpoint/2010/main" val="4164102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7739"/>
            <a:ext cx="10515600" cy="4719224"/>
          </a:xfrm>
        </p:spPr>
        <p:txBody>
          <a:bodyPr>
            <a:normAutofit lnSpcReduction="10000"/>
          </a:bodyPr>
          <a:lstStyle/>
          <a:p>
            <a:r>
              <a:rPr lang="en-US" dirty="0"/>
              <a:t>What is the </a:t>
            </a:r>
            <a:r>
              <a:rPr lang="en-US" dirty="0" err="1"/>
              <a:t>the</a:t>
            </a:r>
            <a:r>
              <a:rPr lang="en-US" dirty="0"/>
              <a:t> diameter of pelvis that the baby’s head enter through and why? </a:t>
            </a:r>
          </a:p>
          <a:p>
            <a:endParaRPr lang="en-US" dirty="0"/>
          </a:p>
          <a:p>
            <a:r>
              <a:rPr lang="en-US" dirty="0"/>
              <a:t>Level station the baby do internal rotation and why? </a:t>
            </a:r>
          </a:p>
          <a:p>
            <a:endParaRPr lang="en-US" dirty="0"/>
          </a:p>
          <a:p>
            <a:r>
              <a:rPr lang="en-US" dirty="0"/>
              <a:t>What is the diameter of</a:t>
            </a:r>
          </a:p>
          <a:p>
            <a:pPr marL="0" indent="0">
              <a:buNone/>
            </a:pPr>
            <a:r>
              <a:rPr lang="en-US" dirty="0"/>
              <a:t> Transverse of pelvic inlet? </a:t>
            </a:r>
            <a:r>
              <a:rPr lang="en-US" dirty="0" err="1"/>
              <a:t>interischial</a:t>
            </a:r>
            <a:r>
              <a:rPr lang="en-US" dirty="0"/>
              <a:t>? AP of outlet ?</a:t>
            </a:r>
          </a:p>
          <a:p>
            <a:endParaRPr lang="en-US" dirty="0"/>
          </a:p>
          <a:p>
            <a:r>
              <a:rPr lang="en-US" dirty="0"/>
              <a:t>How do we assess the pelvic outlet clinically (this </a:t>
            </a:r>
            <a:r>
              <a:rPr lang="en-US" dirty="0" err="1"/>
              <a:t>qs</a:t>
            </a:r>
            <a:r>
              <a:rPr lang="en-US" dirty="0"/>
              <a:t> was from the record)</a:t>
            </a:r>
            <a:r>
              <a:rPr lang="ar-SA" dirty="0"/>
              <a:t>؟</a:t>
            </a:r>
            <a:r>
              <a:rPr lang="en-US" dirty="0"/>
              <a:t> </a:t>
            </a:r>
          </a:p>
        </p:txBody>
      </p:sp>
      <p:sp>
        <p:nvSpPr>
          <p:cNvPr id="5" name="Title 4">
            <a:extLst>
              <a:ext uri="{FF2B5EF4-FFF2-40B4-BE49-F238E27FC236}">
                <a16:creationId xmlns:a16="http://schemas.microsoft.com/office/drawing/2014/main" id="{E35E174F-79EA-C49F-D125-F8CCDD49372D}"/>
              </a:ext>
            </a:extLst>
          </p:cNvPr>
          <p:cNvSpPr>
            <a:spLocks noGrp="1"/>
          </p:cNvSpPr>
          <p:nvPr>
            <p:ph type="title"/>
          </p:nvPr>
        </p:nvSpPr>
        <p:spPr/>
        <p:txBody>
          <a:bodyPr/>
          <a:lstStyle/>
          <a:p>
            <a:r>
              <a:rPr lang="en-GB" b="1" dirty="0"/>
              <a:t>Station 3</a:t>
            </a:r>
            <a:endParaRPr lang="en-US" dirty="0"/>
          </a:p>
        </p:txBody>
      </p:sp>
    </p:spTree>
    <p:extLst>
      <p:ext uri="{BB962C8B-B14F-4D97-AF65-F5344CB8AC3E}">
        <p14:creationId xmlns:p14="http://schemas.microsoft.com/office/powerpoint/2010/main" val="411297429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653" y="47111"/>
            <a:ext cx="10114208" cy="1077218"/>
          </a:xfrm>
        </p:spPr>
        <p:txBody>
          <a:bodyPr/>
          <a:lstStyle/>
          <a:p>
            <a:r>
              <a:rPr lang="en-US" sz="3200" dirty="0"/>
              <a:t>Classification of HTN in Pregnancy (HDP)</a:t>
            </a:r>
          </a:p>
        </p:txBody>
      </p:sp>
      <p:grpSp>
        <p:nvGrpSpPr>
          <p:cNvPr id="5" name="Group 4">
            <a:extLst>
              <a:ext uri="{FF2B5EF4-FFF2-40B4-BE49-F238E27FC236}">
                <a16:creationId xmlns:a16="http://schemas.microsoft.com/office/drawing/2014/main" id="{F72F9EEC-33C5-6205-5F38-421840CBEACA}"/>
              </a:ext>
            </a:extLst>
          </p:cNvPr>
          <p:cNvGrpSpPr/>
          <p:nvPr/>
        </p:nvGrpSpPr>
        <p:grpSpPr>
          <a:xfrm>
            <a:off x="503982" y="1455380"/>
            <a:ext cx="11224132" cy="4579789"/>
            <a:chOff x="-60101" y="865227"/>
            <a:chExt cx="12346545" cy="5541544"/>
          </a:xfrm>
        </p:grpSpPr>
        <p:cxnSp>
          <p:nvCxnSpPr>
            <p:cNvPr id="6" name="Straight Connector 5"/>
            <p:cNvCxnSpPr/>
            <p:nvPr/>
          </p:nvCxnSpPr>
          <p:spPr bwMode="auto">
            <a:xfrm flipH="1">
              <a:off x="6138928" y="865227"/>
              <a:ext cx="8584" cy="1208270"/>
            </a:xfrm>
            <a:prstGeom prst="line">
              <a:avLst/>
            </a:prstGeom>
            <a:solidFill>
              <a:schemeClr val="accent1"/>
            </a:solidFill>
            <a:ln w="38100" cap="flat" cmpd="sng" algn="ctr">
              <a:solidFill>
                <a:srgbClr val="33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Oval 8"/>
            <p:cNvSpPr/>
            <p:nvPr/>
          </p:nvSpPr>
          <p:spPr bwMode="auto">
            <a:xfrm>
              <a:off x="-60101" y="2374130"/>
              <a:ext cx="3335628" cy="1200688"/>
            </a:xfrm>
            <a:prstGeom prst="ellipse">
              <a:avLst/>
            </a:prstGeom>
            <a:solidFill>
              <a:schemeClr val="bg1"/>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Chronic/ essential HTN</a:t>
              </a:r>
            </a:p>
          </p:txBody>
        </p:sp>
        <p:sp>
          <p:nvSpPr>
            <p:cNvPr id="10" name="Oval 9"/>
            <p:cNvSpPr/>
            <p:nvPr/>
          </p:nvSpPr>
          <p:spPr bwMode="auto">
            <a:xfrm>
              <a:off x="4722254" y="2385274"/>
              <a:ext cx="3211132" cy="968868"/>
            </a:xfrm>
            <a:prstGeom prst="ellipse">
              <a:avLst/>
            </a:prstGeom>
            <a:solidFill>
              <a:schemeClr val="bg1"/>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Gestational HTN</a:t>
              </a:r>
            </a:p>
          </p:txBody>
        </p:sp>
        <p:sp>
          <p:nvSpPr>
            <p:cNvPr id="11" name="Oval 10"/>
            <p:cNvSpPr/>
            <p:nvPr/>
          </p:nvSpPr>
          <p:spPr bwMode="auto">
            <a:xfrm>
              <a:off x="8718996" y="2343633"/>
              <a:ext cx="3567448" cy="909437"/>
            </a:xfrm>
            <a:prstGeom prst="ellipse">
              <a:avLst/>
            </a:prstGeom>
            <a:solidFill>
              <a:schemeClr val="bg1"/>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Preeclampsia</a:t>
              </a:r>
            </a:p>
          </p:txBody>
        </p:sp>
        <p:cxnSp>
          <p:nvCxnSpPr>
            <p:cNvPr id="13" name="Straight Connector 12"/>
            <p:cNvCxnSpPr/>
            <p:nvPr/>
          </p:nvCxnSpPr>
          <p:spPr bwMode="auto">
            <a:xfrm flipH="1">
              <a:off x="1210611" y="1265779"/>
              <a:ext cx="4936901" cy="0"/>
            </a:xfrm>
            <a:prstGeom prst="line">
              <a:avLst/>
            </a:prstGeom>
            <a:solidFill>
              <a:schemeClr val="accent1"/>
            </a:solidFill>
            <a:ln w="38100" cap="flat" cmpd="sng" algn="ctr">
              <a:solidFill>
                <a:srgbClr val="33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6224788" y="1251398"/>
              <a:ext cx="4988416" cy="0"/>
            </a:xfrm>
            <a:prstGeom prst="line">
              <a:avLst/>
            </a:prstGeom>
            <a:solidFill>
              <a:schemeClr val="accent1"/>
            </a:solidFill>
            <a:ln w="38100" cap="flat" cmpd="sng" algn="ctr">
              <a:solidFill>
                <a:srgbClr val="33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a:off x="6149446" y="1251398"/>
              <a:ext cx="8585" cy="1130389"/>
            </a:xfrm>
            <a:prstGeom prst="straightConnector1">
              <a:avLst/>
            </a:prstGeom>
            <a:solidFill>
              <a:schemeClr val="accent1"/>
            </a:solidFill>
            <a:ln w="38100" cap="flat" cmpd="sng" algn="ctr">
              <a:solidFill>
                <a:srgbClr val="3333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1193443" y="1297705"/>
              <a:ext cx="0" cy="1076425"/>
            </a:xfrm>
            <a:prstGeom prst="straightConnector1">
              <a:avLst/>
            </a:prstGeom>
            <a:solidFill>
              <a:schemeClr val="accent1"/>
            </a:solidFill>
            <a:ln w="38100" cap="flat" cmpd="sng" algn="ctr">
              <a:solidFill>
                <a:srgbClr val="3333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11206764" y="1251397"/>
              <a:ext cx="0" cy="1130389"/>
            </a:xfrm>
            <a:prstGeom prst="straightConnector1">
              <a:avLst/>
            </a:prstGeom>
            <a:solidFill>
              <a:schemeClr val="accent1"/>
            </a:solidFill>
            <a:ln w="38100" cap="flat" cmpd="sng" algn="ctr">
              <a:solidFill>
                <a:srgbClr val="3333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Rectangle 21"/>
            <p:cNvSpPr/>
            <p:nvPr/>
          </p:nvSpPr>
          <p:spPr bwMode="auto">
            <a:xfrm>
              <a:off x="-60101" y="3728465"/>
              <a:ext cx="3215425" cy="1766485"/>
            </a:xfrm>
            <a:prstGeom prst="rect">
              <a:avLst/>
            </a:prstGeom>
            <a:solidFill>
              <a:schemeClr val="bg1"/>
            </a:solid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a:latin typeface="Helvetica" pitchFamily="34" charset="0"/>
                </a:rPr>
                <a:t>HTN known before pregnancy OR present in the first 20 weeks of gestation</a:t>
              </a:r>
              <a:endParaRPr kumimoji="0" lang="en-US" sz="1600" b="1" i="0" u="none" strike="noStrike" cap="none" normalizeH="0" baseline="0" dirty="0">
                <a:ln>
                  <a:noFill/>
                </a:ln>
                <a:solidFill>
                  <a:schemeClr val="tx1"/>
                </a:solidFill>
                <a:effectLst/>
                <a:latin typeface="Helvetica" pitchFamily="34" charset="0"/>
              </a:endParaRPr>
            </a:p>
          </p:txBody>
        </p:sp>
        <p:sp>
          <p:nvSpPr>
            <p:cNvPr id="23" name="Rectangle 22"/>
            <p:cNvSpPr/>
            <p:nvPr/>
          </p:nvSpPr>
          <p:spPr bwMode="auto">
            <a:xfrm>
              <a:off x="4421746" y="3451445"/>
              <a:ext cx="3606084" cy="1300769"/>
            </a:xfrm>
            <a:prstGeom prst="rect">
              <a:avLst/>
            </a:prstGeom>
            <a:solidFill>
              <a:schemeClr val="bg1"/>
            </a:solid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HTN</a:t>
              </a:r>
              <a:r>
                <a:rPr kumimoji="0" lang="en-US" sz="1600" b="1" i="0" u="none" strike="noStrike" cap="none" normalizeH="0" dirty="0">
                  <a:ln>
                    <a:noFill/>
                  </a:ln>
                  <a:solidFill>
                    <a:schemeClr val="tx1"/>
                  </a:solidFill>
                  <a:effectLst/>
                  <a:latin typeface="Helvetica" pitchFamily="34" charset="0"/>
                </a:rPr>
                <a:t> arising de novo at or after 20 weeks </a:t>
              </a:r>
              <a:endParaRPr kumimoji="0" lang="en-US" sz="1600" b="1" i="0" u="none" strike="noStrike" cap="none" normalizeH="0" baseline="0" dirty="0">
                <a:ln>
                  <a:noFill/>
                </a:ln>
                <a:solidFill>
                  <a:schemeClr val="tx1"/>
                </a:solidFill>
                <a:effectLst/>
                <a:latin typeface="Helvetica" pitchFamily="34" charset="0"/>
              </a:endParaRPr>
            </a:p>
          </p:txBody>
        </p:sp>
        <p:sp>
          <p:nvSpPr>
            <p:cNvPr id="24" name="Rectangle 23"/>
            <p:cNvSpPr/>
            <p:nvPr/>
          </p:nvSpPr>
          <p:spPr bwMode="auto">
            <a:xfrm>
              <a:off x="8703055" y="3354142"/>
              <a:ext cx="3488945" cy="1495376"/>
            </a:xfrm>
            <a:prstGeom prst="rect">
              <a:avLst/>
            </a:prstGeom>
            <a:solidFill>
              <a:schemeClr val="bg1"/>
            </a:solidFill>
            <a:ln w="3810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ctr" defTabSz="914400" rtl="0" eaLnBrk="1" fontAlgn="base" latinLnBrk="0" hangingPunct="1">
                <a:lnSpc>
                  <a:spcPct val="100000"/>
                </a:lnSpc>
                <a:spcBef>
                  <a:spcPct val="0"/>
                </a:spcBef>
                <a:spcAft>
                  <a:spcPct val="0"/>
                </a:spcAft>
                <a:buClr>
                  <a:srgbClr val="A50021"/>
                </a:buClr>
                <a:buSzTx/>
                <a:buFont typeface="Arial" pitchFamily="34" charset="0"/>
                <a:buChar char="•"/>
                <a:tabLst/>
              </a:pPr>
              <a:r>
                <a:rPr kumimoji="0" lang="en-US" sz="1400" b="1" i="0" u="none" strike="noStrike" cap="none" normalizeH="0" baseline="0" dirty="0">
                  <a:ln>
                    <a:noFill/>
                  </a:ln>
                  <a:solidFill>
                    <a:schemeClr val="tx1"/>
                  </a:solidFill>
                  <a:effectLst/>
                  <a:latin typeface="Helvetica" pitchFamily="34" charset="0"/>
                </a:rPr>
                <a:t>Preeclampsia de novo</a:t>
              </a:r>
            </a:p>
            <a:p>
              <a:pPr marL="285750" marR="0" indent="-285750" algn="ctr" defTabSz="914400" rtl="0" eaLnBrk="1" fontAlgn="base" latinLnBrk="0" hangingPunct="1">
                <a:lnSpc>
                  <a:spcPct val="100000"/>
                </a:lnSpc>
                <a:spcBef>
                  <a:spcPct val="0"/>
                </a:spcBef>
                <a:spcAft>
                  <a:spcPct val="0"/>
                </a:spcAft>
                <a:buClr>
                  <a:srgbClr val="A50021"/>
                </a:buClr>
                <a:buSzTx/>
                <a:buFont typeface="Arial" pitchFamily="34" charset="0"/>
                <a:buChar char="•"/>
                <a:tabLst/>
              </a:pPr>
              <a:r>
                <a:rPr lang="en-US" sz="1400" b="1" dirty="0">
                  <a:latin typeface="Helvetica" pitchFamily="34" charset="0"/>
                </a:rPr>
                <a:t>OR superimposed on chronic hypertension</a:t>
              </a:r>
              <a:endParaRPr kumimoji="0" lang="en-US" sz="1400" b="1" i="0" u="none" strike="noStrike" cap="none" normalizeH="0" baseline="0" dirty="0">
                <a:ln>
                  <a:noFill/>
                </a:ln>
                <a:solidFill>
                  <a:schemeClr val="tx1"/>
                </a:solidFill>
                <a:effectLst/>
                <a:latin typeface="Helvetica" pitchFamily="34" charset="0"/>
              </a:endParaRPr>
            </a:p>
          </p:txBody>
        </p:sp>
        <p:sp>
          <p:nvSpPr>
            <p:cNvPr id="3" name="Rectangle 2"/>
            <p:cNvSpPr/>
            <p:nvPr/>
          </p:nvSpPr>
          <p:spPr>
            <a:xfrm>
              <a:off x="8771741" y="4849517"/>
              <a:ext cx="3351571" cy="409650"/>
            </a:xfrm>
            <a:prstGeom prst="rect">
              <a:avLst/>
            </a:prstGeom>
            <a:ln w="57150">
              <a:solidFill>
                <a:srgbClr val="333399"/>
              </a:solidFill>
            </a:ln>
          </p:spPr>
          <p:txBody>
            <a:bodyPr wrap="square">
              <a:spAutoFit/>
            </a:bodyPr>
            <a:lstStyle/>
            <a:p>
              <a:pPr algn="ctr"/>
              <a:r>
                <a:rPr lang="en-US" sz="1600" b="1" dirty="0"/>
                <a:t>Eclampsia</a:t>
              </a:r>
              <a:endParaRPr lang="en-US" sz="1400" b="1" dirty="0"/>
            </a:p>
          </p:txBody>
        </p:sp>
        <p:sp>
          <p:nvSpPr>
            <p:cNvPr id="7" name="Rectangle 6"/>
            <p:cNvSpPr/>
            <p:nvPr/>
          </p:nvSpPr>
          <p:spPr>
            <a:xfrm>
              <a:off x="1" y="4981797"/>
              <a:ext cx="2477300" cy="409650"/>
            </a:xfrm>
            <a:prstGeom prst="rect">
              <a:avLst/>
            </a:prstGeom>
            <a:ln w="38100">
              <a:solidFill>
                <a:srgbClr val="A50021"/>
              </a:solidFill>
            </a:ln>
          </p:spPr>
          <p:txBody>
            <a:bodyPr wrap="none">
              <a:spAutoFit/>
            </a:bodyPr>
            <a:lstStyle/>
            <a:p>
              <a:r>
                <a:rPr lang="en-US" sz="1600" b="1" dirty="0"/>
                <a:t>white coat hypertension</a:t>
              </a:r>
            </a:p>
          </p:txBody>
        </p:sp>
        <p:sp>
          <p:nvSpPr>
            <p:cNvPr id="4" name="مستطيل 3"/>
            <p:cNvSpPr/>
            <p:nvPr/>
          </p:nvSpPr>
          <p:spPr>
            <a:xfrm>
              <a:off x="8450472" y="5252302"/>
              <a:ext cx="3672841" cy="1154469"/>
            </a:xfrm>
            <a:prstGeom prst="rect">
              <a:avLst/>
            </a:prstGeom>
          </p:spPr>
          <p:txBody>
            <a:bodyPr wrap="square">
              <a:spAutoFit/>
            </a:bodyPr>
            <a:lstStyle/>
            <a:p>
              <a:pPr marL="342900" indent="-342900">
                <a:buClr>
                  <a:srgbClr val="A50021"/>
                </a:buClr>
                <a:buFont typeface="Arial" pitchFamily="34" charset="0"/>
                <a:buChar char="•"/>
              </a:pPr>
              <a:r>
                <a:rPr lang="en-US" sz="1400" b="1" dirty="0"/>
                <a:t>characterized by hypertension and proteinuria </a:t>
              </a:r>
              <a:r>
                <a:rPr lang="en-US" sz="1400" b="1" u="sng" dirty="0"/>
                <a:t>OR</a:t>
              </a:r>
              <a:r>
                <a:rPr lang="en-US" sz="1400" b="1" dirty="0"/>
                <a:t> in the absence of proteinuria the finding of maternal organ dysfunction</a:t>
              </a:r>
            </a:p>
          </p:txBody>
        </p:sp>
      </p:grpSp>
    </p:spTree>
    <p:extLst>
      <p:ext uri="{BB962C8B-B14F-4D97-AF65-F5344CB8AC3E}">
        <p14:creationId xmlns:p14="http://schemas.microsoft.com/office/powerpoint/2010/main" val="346961041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Maternal risk factors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r>
              <a:rPr lang="en-US" dirty="0"/>
              <a:t>Advancing maternal age</a:t>
            </a:r>
          </a:p>
          <a:p>
            <a:r>
              <a:rPr lang="en-US" dirty="0"/>
              <a:t>Increasing weight</a:t>
            </a:r>
          </a:p>
          <a:p>
            <a:r>
              <a:rPr lang="en-US" dirty="0"/>
              <a:t>Afro-Caribbean and South Asian racial origin</a:t>
            </a:r>
          </a:p>
          <a:p>
            <a:r>
              <a:rPr lang="en-US" dirty="0"/>
              <a:t>Medical history of chronic hypertension</a:t>
            </a:r>
          </a:p>
          <a:p>
            <a:r>
              <a:rPr lang="en-US" dirty="0"/>
              <a:t>Diabetes mellitus </a:t>
            </a:r>
          </a:p>
          <a:p>
            <a:r>
              <a:rPr lang="en-US" dirty="0"/>
              <a:t>Systemic lupus erythematosus or antiphospholipid syndrome</a:t>
            </a:r>
          </a:p>
          <a:p>
            <a:r>
              <a:rPr lang="en-US" dirty="0"/>
              <a:t>Conception by in vitro fertilization </a:t>
            </a:r>
          </a:p>
          <a:p>
            <a:r>
              <a:rPr lang="en-US" dirty="0"/>
              <a:t>family history or personal history of PE</a:t>
            </a:r>
          </a:p>
          <a:p>
            <a:r>
              <a:rPr lang="en-US" dirty="0"/>
              <a:t>The risk of PE in women in their first pregnancy is three times higher than in women with previous pregnancies that were not complicated by PE</a:t>
            </a:r>
          </a:p>
          <a:p>
            <a:r>
              <a:rPr lang="en-US" dirty="0"/>
              <a:t>Women who had PE in a first pregnancy are up to 10 times more likely to develop PE in a second pregnancy</a:t>
            </a:r>
          </a:p>
          <a:p>
            <a:endParaRPr lang="en-US" dirty="0"/>
          </a:p>
        </p:txBody>
      </p:sp>
    </p:spTree>
    <p:extLst>
      <p:ext uri="{BB962C8B-B14F-4D97-AF65-F5344CB8AC3E}">
        <p14:creationId xmlns:p14="http://schemas.microsoft.com/office/powerpoint/2010/main" val="387907741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Maternal risk factors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The risk for PE is lower in tall than in short women </a:t>
            </a:r>
          </a:p>
          <a:p>
            <a:r>
              <a:rPr lang="en-US" dirty="0"/>
              <a:t>Decreased in parous women with no previous PE</a:t>
            </a:r>
          </a:p>
          <a:p>
            <a:r>
              <a:rPr lang="en-US" dirty="0"/>
              <a:t>The protective effect against PE of a previous pregnancy without PE, decreases with the time interval between the previous and the current pregnancy so that after 15 years the risk of PE is about the same as that in nulliparous women</a:t>
            </a:r>
          </a:p>
        </p:txBody>
      </p:sp>
    </p:spTree>
    <p:extLst>
      <p:ext uri="{BB962C8B-B14F-4D97-AF65-F5344CB8AC3E}">
        <p14:creationId xmlns:p14="http://schemas.microsoft.com/office/powerpoint/2010/main" val="104599271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What are the effects of HTN on Pregnancy</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5257801" cy="4871938"/>
          </a:xfrm>
        </p:spPr>
        <p:txBody>
          <a:bodyPr>
            <a:normAutofit/>
          </a:bodyPr>
          <a:lstStyle/>
          <a:p>
            <a:r>
              <a:rPr lang="en-US" dirty="0"/>
              <a:t>Maternal :</a:t>
            </a:r>
          </a:p>
          <a:p>
            <a:pPr marL="463550" lvl="1"/>
            <a:r>
              <a:rPr lang="en-US" dirty="0"/>
              <a:t>Preeclampsia up to 50 % of those with severe chronic HTN</a:t>
            </a:r>
          </a:p>
          <a:p>
            <a:pPr marL="463550" lvl="1"/>
            <a:r>
              <a:rPr lang="en-US" dirty="0"/>
              <a:t>Placental abruption up to 10%</a:t>
            </a:r>
          </a:p>
          <a:p>
            <a:pPr marL="463550" lvl="1"/>
            <a:r>
              <a:rPr lang="en-US" dirty="0"/>
              <a:t>Cesarean delivery</a:t>
            </a:r>
          </a:p>
          <a:p>
            <a:pPr marL="463550" lvl="1"/>
            <a:r>
              <a:rPr lang="en-US" dirty="0"/>
              <a:t>Cerebrovascular accidents</a:t>
            </a:r>
          </a:p>
          <a:p>
            <a:pPr marL="463550" lvl="1"/>
            <a:r>
              <a:rPr lang="en-US" dirty="0"/>
              <a:t>Acute renal failure </a:t>
            </a:r>
          </a:p>
          <a:p>
            <a:pPr marL="463550" lvl="1"/>
            <a:r>
              <a:rPr lang="en-US" dirty="0"/>
              <a:t>Congestive heart disease </a:t>
            </a:r>
          </a:p>
          <a:p>
            <a:pPr marL="463550" lvl="1"/>
            <a:r>
              <a:rPr lang="en-US" dirty="0"/>
              <a:t>Liver failure </a:t>
            </a:r>
          </a:p>
          <a:p>
            <a:pPr marL="463550" lvl="1"/>
            <a:r>
              <a:rPr lang="en-US" dirty="0"/>
              <a:t>DIC</a:t>
            </a:r>
          </a:p>
          <a:p>
            <a:pPr marL="463550" lvl="1"/>
            <a:r>
              <a:rPr lang="en-US" dirty="0"/>
              <a:t>Death</a:t>
            </a:r>
          </a:p>
          <a:p>
            <a:endParaRPr lang="en-US" dirty="0"/>
          </a:p>
          <a:p>
            <a:endParaRPr lang="en-US" dirty="0"/>
          </a:p>
        </p:txBody>
      </p:sp>
      <p:sp>
        <p:nvSpPr>
          <p:cNvPr id="4" name="Content Placeholder 2">
            <a:extLst>
              <a:ext uri="{FF2B5EF4-FFF2-40B4-BE49-F238E27FC236}">
                <a16:creationId xmlns:a16="http://schemas.microsoft.com/office/drawing/2014/main" id="{655AA254-71D0-2DFC-1D4D-C36469911293}"/>
              </a:ext>
            </a:extLst>
          </p:cNvPr>
          <p:cNvSpPr txBox="1">
            <a:spLocks/>
          </p:cNvSpPr>
          <p:nvPr/>
        </p:nvSpPr>
        <p:spPr>
          <a:xfrm>
            <a:off x="6096000" y="1305026"/>
            <a:ext cx="5257801"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Fetal </a:t>
            </a:r>
          </a:p>
          <a:p>
            <a:pPr marL="463550" lvl="1">
              <a:tabLst>
                <a:tab pos="520700" algn="l"/>
              </a:tabLst>
            </a:pPr>
            <a:r>
              <a:rPr lang="en-US" dirty="0"/>
              <a:t>Fetal growth restriction</a:t>
            </a:r>
          </a:p>
          <a:p>
            <a:pPr marL="463550" lvl="1">
              <a:tabLst>
                <a:tab pos="520700" algn="l"/>
              </a:tabLst>
            </a:pPr>
            <a:r>
              <a:rPr lang="en-US" dirty="0"/>
              <a:t>Preterm birth</a:t>
            </a:r>
          </a:p>
          <a:p>
            <a:pPr marL="463550" lvl="1">
              <a:tabLst>
                <a:tab pos="520700" algn="l"/>
              </a:tabLst>
            </a:pPr>
            <a:r>
              <a:rPr lang="en-US" dirty="0"/>
              <a:t>Perinatal mortality</a:t>
            </a:r>
          </a:p>
          <a:p>
            <a:endParaRPr lang="en-US" dirty="0"/>
          </a:p>
          <a:p>
            <a:endParaRPr lang="en-US" dirty="0"/>
          </a:p>
        </p:txBody>
      </p:sp>
    </p:spTree>
    <p:extLst>
      <p:ext uri="{BB962C8B-B14F-4D97-AF65-F5344CB8AC3E}">
        <p14:creationId xmlns:p14="http://schemas.microsoft.com/office/powerpoint/2010/main" val="232939988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Maternal complications of Preeclampsia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lnSpcReduction="10000"/>
          </a:bodyPr>
          <a:lstStyle/>
          <a:p>
            <a:r>
              <a:rPr lang="en-US" dirty="0"/>
              <a:t>Eclampsia (convulsions or coma in a woman with PET</a:t>
            </a:r>
          </a:p>
          <a:p>
            <a:r>
              <a:rPr lang="en-US" dirty="0"/>
              <a:t>Brain hemorrhage or stroke</a:t>
            </a:r>
          </a:p>
          <a:p>
            <a:r>
              <a:rPr lang="en-US" dirty="0"/>
              <a:t>Disseminated intravascular coagulation (DIC) </a:t>
            </a:r>
          </a:p>
          <a:p>
            <a:r>
              <a:rPr lang="en-US" dirty="0"/>
              <a:t>HELLP syndrome (Hemolysis, Elevated Liver enzymes and Low Platelets)</a:t>
            </a:r>
          </a:p>
          <a:p>
            <a:r>
              <a:rPr lang="en-US" dirty="0"/>
              <a:t>Other severe complications include:</a:t>
            </a:r>
          </a:p>
          <a:p>
            <a:pPr lvl="1"/>
            <a:r>
              <a:rPr lang="en-US" dirty="0"/>
              <a:t>Brain edema, Blindness, Renal failure, Hepatic failure, Pulmonary edema and  Death </a:t>
            </a:r>
          </a:p>
          <a:p>
            <a:r>
              <a:rPr lang="en-US" dirty="0"/>
              <a:t>Long term complications:</a:t>
            </a:r>
          </a:p>
          <a:p>
            <a:pPr lvl="1"/>
            <a:r>
              <a:rPr lang="en-US" dirty="0"/>
              <a:t>Doubling in lifetime risk of cardiovascular disease (CVD)</a:t>
            </a:r>
          </a:p>
          <a:p>
            <a:pPr lvl="1"/>
            <a:r>
              <a:rPr lang="en-US" dirty="0"/>
              <a:t>Including: Hypertension, Ischemic heart disease, Stroke and Death from CVD</a:t>
            </a:r>
          </a:p>
          <a:p>
            <a:endParaRPr lang="en-US" dirty="0"/>
          </a:p>
        </p:txBody>
      </p:sp>
    </p:spTree>
    <p:extLst>
      <p:ext uri="{BB962C8B-B14F-4D97-AF65-F5344CB8AC3E}">
        <p14:creationId xmlns:p14="http://schemas.microsoft.com/office/powerpoint/2010/main" val="237060435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a:xfrm>
            <a:off x="838200" y="365125"/>
            <a:ext cx="5257800" cy="762339"/>
          </a:xfrm>
        </p:spPr>
        <p:txBody>
          <a:bodyPr/>
          <a:lstStyle/>
          <a:p>
            <a:r>
              <a:rPr lang="af-ZA" dirty="0"/>
              <a:t>Fetal complications</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5"/>
            <a:ext cx="5257799" cy="5419331"/>
          </a:xfrm>
        </p:spPr>
        <p:txBody>
          <a:bodyPr>
            <a:normAutofit lnSpcReduction="10000"/>
          </a:bodyPr>
          <a:lstStyle/>
          <a:p>
            <a:r>
              <a:rPr lang="en-US" dirty="0"/>
              <a:t>Reduced blood supply to the placenta</a:t>
            </a:r>
          </a:p>
          <a:p>
            <a:r>
              <a:rPr lang="en-US" dirty="0"/>
              <a:t>Impairment in fetal growth oxygenation and increased risk of stillbirth</a:t>
            </a:r>
          </a:p>
          <a:p>
            <a:r>
              <a:rPr lang="en-US" dirty="0"/>
              <a:t>Premature delivery for maternal and / or fetal indications </a:t>
            </a:r>
          </a:p>
          <a:p>
            <a:r>
              <a:rPr lang="en-US" dirty="0"/>
              <a:t>Babies are subjected to the additional risks arising from prematurity:</a:t>
            </a:r>
          </a:p>
          <a:p>
            <a:pPr lvl="1"/>
            <a:r>
              <a:rPr lang="en-US" dirty="0"/>
              <a:t>neonatal death, brain hemorrhage, seizures, respiratory and feeding difficulties, jaundice, retinopathy, and prolonged hospitalization</a:t>
            </a:r>
          </a:p>
        </p:txBody>
      </p:sp>
      <p:sp>
        <p:nvSpPr>
          <p:cNvPr id="4" name="Title 1">
            <a:extLst>
              <a:ext uri="{FF2B5EF4-FFF2-40B4-BE49-F238E27FC236}">
                <a16:creationId xmlns:a16="http://schemas.microsoft.com/office/drawing/2014/main" id="{809D4F3F-0971-B836-6633-09350A361240}"/>
              </a:ext>
            </a:extLst>
          </p:cNvPr>
          <p:cNvSpPr txBox="1">
            <a:spLocks/>
          </p:cNvSpPr>
          <p:nvPr/>
        </p:nvSpPr>
        <p:spPr>
          <a:xfrm>
            <a:off x="6095998" y="365124"/>
            <a:ext cx="5257800" cy="76233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af-ZA" dirty="0"/>
              <a:t>Childhood compications </a:t>
            </a:r>
            <a:endParaRPr lang="en-US" dirty="0"/>
          </a:p>
        </p:txBody>
      </p:sp>
      <p:sp>
        <p:nvSpPr>
          <p:cNvPr id="5" name="Content Placeholder 2">
            <a:extLst>
              <a:ext uri="{FF2B5EF4-FFF2-40B4-BE49-F238E27FC236}">
                <a16:creationId xmlns:a16="http://schemas.microsoft.com/office/drawing/2014/main" id="{89C51D29-7B28-5FFC-630E-EBCF416D7C23}"/>
              </a:ext>
            </a:extLst>
          </p:cNvPr>
          <p:cNvSpPr txBox="1">
            <a:spLocks/>
          </p:cNvSpPr>
          <p:nvPr/>
        </p:nvSpPr>
        <p:spPr>
          <a:xfrm>
            <a:off x="6095999" y="1305025"/>
            <a:ext cx="5257799" cy="5419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 doubling in risk of cerebral palsy</a:t>
            </a:r>
          </a:p>
          <a:p>
            <a:pPr marL="463550" lvl="1"/>
            <a:r>
              <a:rPr lang="en-US" dirty="0"/>
              <a:t>this risk is mediated through premature birth ,growth restriction or both)</a:t>
            </a:r>
          </a:p>
          <a:p>
            <a:r>
              <a:rPr lang="en-US" dirty="0"/>
              <a:t>Higher blood pressure </a:t>
            </a:r>
          </a:p>
          <a:p>
            <a:r>
              <a:rPr lang="en-US" dirty="0"/>
              <a:t>Body mass index </a:t>
            </a:r>
          </a:p>
          <a:p>
            <a:r>
              <a:rPr lang="en-US" dirty="0"/>
              <a:t>Increased risk for CVD</a:t>
            </a:r>
          </a:p>
          <a:p>
            <a:r>
              <a:rPr lang="en-US" dirty="0"/>
              <a:t>Diabetes in adult life</a:t>
            </a:r>
          </a:p>
          <a:p>
            <a:endParaRPr lang="en-US" dirty="0"/>
          </a:p>
        </p:txBody>
      </p:sp>
    </p:spTree>
    <p:extLst>
      <p:ext uri="{BB962C8B-B14F-4D97-AF65-F5344CB8AC3E}">
        <p14:creationId xmlns:p14="http://schemas.microsoft.com/office/powerpoint/2010/main" val="14590498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a:xfrm>
            <a:off x="838200" y="365125"/>
            <a:ext cx="5257800" cy="762339"/>
          </a:xfrm>
        </p:spPr>
        <p:txBody>
          <a:bodyPr>
            <a:normAutofit/>
          </a:bodyPr>
          <a:lstStyle/>
          <a:p>
            <a:r>
              <a:rPr lang="en-US" sz="4400" dirty="0"/>
              <a:t>Prevention</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5257801" cy="4871938"/>
          </a:xfrm>
        </p:spPr>
        <p:txBody>
          <a:bodyPr>
            <a:normAutofit/>
          </a:bodyPr>
          <a:lstStyle/>
          <a:p>
            <a:r>
              <a:rPr lang="en-US" dirty="0"/>
              <a:t>Dietary calcium supplementation in women with low calcium diets</a:t>
            </a:r>
          </a:p>
          <a:p>
            <a:r>
              <a:rPr lang="en-US" dirty="0" err="1"/>
              <a:t>pravastatins</a:t>
            </a:r>
            <a:r>
              <a:rPr lang="en-US" dirty="0"/>
              <a:t> </a:t>
            </a:r>
          </a:p>
          <a:p>
            <a:r>
              <a:rPr lang="en-US" dirty="0"/>
              <a:t>Low dose aspirin at bed time </a:t>
            </a:r>
          </a:p>
          <a:p>
            <a:endParaRPr lang="en-US" dirty="0"/>
          </a:p>
        </p:txBody>
      </p:sp>
      <p:sp>
        <p:nvSpPr>
          <p:cNvPr id="4" name="Title 1">
            <a:extLst>
              <a:ext uri="{FF2B5EF4-FFF2-40B4-BE49-F238E27FC236}">
                <a16:creationId xmlns:a16="http://schemas.microsoft.com/office/drawing/2014/main" id="{5CF9A675-F809-409D-1983-B58327343F82}"/>
              </a:ext>
            </a:extLst>
          </p:cNvPr>
          <p:cNvSpPr txBox="1">
            <a:spLocks/>
          </p:cNvSpPr>
          <p:nvPr/>
        </p:nvSpPr>
        <p:spPr>
          <a:xfrm>
            <a:off x="6114753" y="365125"/>
            <a:ext cx="525780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sz="4400" dirty="0"/>
              <a:t>screening</a:t>
            </a:r>
            <a:endParaRPr lang="en-US" dirty="0"/>
          </a:p>
        </p:txBody>
      </p:sp>
      <p:sp>
        <p:nvSpPr>
          <p:cNvPr id="5" name="Content Placeholder 2">
            <a:extLst>
              <a:ext uri="{FF2B5EF4-FFF2-40B4-BE49-F238E27FC236}">
                <a16:creationId xmlns:a16="http://schemas.microsoft.com/office/drawing/2014/main" id="{C9E3FD7A-6AA9-C27F-4182-07BC87E94011}"/>
              </a:ext>
            </a:extLst>
          </p:cNvPr>
          <p:cNvSpPr txBox="1">
            <a:spLocks/>
          </p:cNvSpPr>
          <p:nvPr/>
        </p:nvSpPr>
        <p:spPr>
          <a:xfrm>
            <a:off x="6114753" y="1305026"/>
            <a:ext cx="5257801"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Mean arterial pressure (MAP)= 2/3 diastolic blood pressure + 1/3 systolic blood pressure</a:t>
            </a:r>
          </a:p>
          <a:p>
            <a:r>
              <a:rPr lang="en-US" dirty="0"/>
              <a:t>uterine artery PI (UTPI)</a:t>
            </a:r>
          </a:p>
          <a:p>
            <a:pPr lvl="1"/>
            <a:r>
              <a:rPr lang="en-US" dirty="0"/>
              <a:t>by either transabdominal or transvaginal </a:t>
            </a:r>
            <a:r>
              <a:rPr lang="en-US" dirty="0" err="1"/>
              <a:t>sonographey</a:t>
            </a:r>
            <a:endParaRPr lang="en-US" dirty="0"/>
          </a:p>
          <a:p>
            <a:r>
              <a:rPr lang="en-US" dirty="0"/>
              <a:t>Placental growth factor PIGF</a:t>
            </a:r>
          </a:p>
          <a:p>
            <a:r>
              <a:rPr lang="en-US" dirty="0"/>
              <a:t>Soluble FMS-like tyrosine kinase-1 (sFlt-1)</a:t>
            </a:r>
          </a:p>
          <a:p>
            <a:r>
              <a:rPr lang="en-US" dirty="0"/>
              <a:t>Pregnancy associated plasma protein-A (PAPP-A)</a:t>
            </a:r>
          </a:p>
        </p:txBody>
      </p:sp>
    </p:spTree>
    <p:extLst>
      <p:ext uri="{BB962C8B-B14F-4D97-AF65-F5344CB8AC3E}">
        <p14:creationId xmlns:p14="http://schemas.microsoft.com/office/powerpoint/2010/main" val="276081807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Measurement of uterine artery PI (UTPI)</a:t>
            </a:r>
          </a:p>
        </p:txBody>
      </p:sp>
      <p:pic>
        <p:nvPicPr>
          <p:cNvPr id="5" name="Picture 2">
            <a:extLst>
              <a:ext uri="{FF2B5EF4-FFF2-40B4-BE49-F238E27FC236}">
                <a16:creationId xmlns:a16="http://schemas.microsoft.com/office/drawing/2014/main" id="{82B1CE2C-9726-F14B-3DE8-D2C87484EE77}"/>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3439" r="1601"/>
          <a:stretch/>
        </p:blipFill>
        <p:spPr bwMode="auto">
          <a:xfrm>
            <a:off x="846240" y="1589649"/>
            <a:ext cx="515389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13A9CD9C-3BCF-34FD-C3EA-001D41B4E7F2}"/>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25" r="5549"/>
          <a:stretch/>
        </p:blipFill>
        <p:spPr bwMode="auto">
          <a:xfrm>
            <a:off x="6206982" y="1589649"/>
            <a:ext cx="513877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CD2C2F6A-A9A0-11B4-40B4-AAC95E6768CF}"/>
              </a:ext>
            </a:extLst>
          </p:cNvPr>
          <p:cNvSpPr/>
          <p:nvPr/>
        </p:nvSpPr>
        <p:spPr>
          <a:xfrm>
            <a:off x="846240" y="4414748"/>
            <a:ext cx="5153890" cy="400110"/>
          </a:xfrm>
          <a:prstGeom prst="rect">
            <a:avLst/>
          </a:prstGeom>
          <a:ln w="38100">
            <a:solidFill>
              <a:srgbClr val="A50021"/>
            </a:solidFill>
          </a:ln>
        </p:spPr>
        <p:txBody>
          <a:bodyPr wrap="square">
            <a:spAutoFit/>
          </a:bodyPr>
          <a:lstStyle/>
          <a:p>
            <a:pPr algn="ctr"/>
            <a:r>
              <a:rPr lang="en-US" sz="2000" b="1" dirty="0"/>
              <a:t>Waveform has good end-diastolic flow</a:t>
            </a:r>
          </a:p>
        </p:txBody>
      </p:sp>
      <p:sp>
        <p:nvSpPr>
          <p:cNvPr id="8" name="Rectangle 7">
            <a:extLst>
              <a:ext uri="{FF2B5EF4-FFF2-40B4-BE49-F238E27FC236}">
                <a16:creationId xmlns:a16="http://schemas.microsoft.com/office/drawing/2014/main" id="{CC34D891-377F-8AD8-B308-53E1E4A68184}"/>
              </a:ext>
            </a:extLst>
          </p:cNvPr>
          <p:cNvSpPr/>
          <p:nvPr/>
        </p:nvSpPr>
        <p:spPr>
          <a:xfrm>
            <a:off x="6191870" y="4414748"/>
            <a:ext cx="5153890" cy="707886"/>
          </a:xfrm>
          <a:prstGeom prst="rect">
            <a:avLst/>
          </a:prstGeom>
          <a:ln w="38100">
            <a:solidFill>
              <a:srgbClr val="A50021"/>
            </a:solidFill>
          </a:ln>
        </p:spPr>
        <p:txBody>
          <a:bodyPr wrap="square">
            <a:spAutoFit/>
          </a:bodyPr>
          <a:lstStyle/>
          <a:p>
            <a:pPr algn="ctr"/>
            <a:r>
              <a:rPr lang="en-US" sz="2000" b="1" dirty="0"/>
              <a:t>shows high resistance of flow with early diastolic notch and low end-diastolic flow </a:t>
            </a:r>
          </a:p>
        </p:txBody>
      </p:sp>
    </p:spTree>
    <p:extLst>
      <p:ext uri="{BB962C8B-B14F-4D97-AF65-F5344CB8AC3E}">
        <p14:creationId xmlns:p14="http://schemas.microsoft.com/office/powerpoint/2010/main" val="203886722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3480583" cy="4871938"/>
          </a:xfrm>
        </p:spPr>
        <p:txBody>
          <a:bodyPr>
            <a:normAutofit fontScale="85000" lnSpcReduction="20000"/>
          </a:bodyPr>
          <a:lstStyle/>
          <a:p>
            <a:r>
              <a:rPr lang="en-US" dirty="0"/>
              <a:t>Placental growth factor PIGF</a:t>
            </a:r>
          </a:p>
          <a:p>
            <a:pPr marL="463550" lvl="1"/>
            <a:r>
              <a:rPr lang="en-US" dirty="0"/>
              <a:t>Measure the amount of PIGF in blood plasma or serum</a:t>
            </a:r>
          </a:p>
          <a:p>
            <a:pPr marL="463550" lvl="1"/>
            <a:r>
              <a:rPr lang="en-US" dirty="0"/>
              <a:t>PIGF is a protein involved in placental angiogenesis ( the development of new blood vessels)</a:t>
            </a:r>
          </a:p>
          <a:p>
            <a:pPr marL="463550" lvl="1"/>
            <a:r>
              <a:rPr lang="en-US" dirty="0"/>
              <a:t>In normal pregnancy PGIF levels rise and peak at 26-30 weeks </a:t>
            </a:r>
          </a:p>
          <a:p>
            <a:pPr marL="463550" lvl="1"/>
            <a:r>
              <a:rPr lang="en-US" dirty="0"/>
              <a:t>PIGF levels do not rise during pregnancy may be placental dysfunction</a:t>
            </a:r>
          </a:p>
          <a:p>
            <a:pPr marL="463550" lvl="1"/>
            <a:r>
              <a:rPr lang="en-US" dirty="0"/>
              <a:t>In Preeclampsia level of PIGF can be abnormally low</a:t>
            </a:r>
          </a:p>
          <a:p>
            <a:endParaRPr lang="en-US" dirty="0"/>
          </a:p>
          <a:p>
            <a:endParaRPr lang="en-US" dirty="0"/>
          </a:p>
        </p:txBody>
      </p:sp>
      <p:sp>
        <p:nvSpPr>
          <p:cNvPr id="7" name="Content Placeholder 2">
            <a:extLst>
              <a:ext uri="{FF2B5EF4-FFF2-40B4-BE49-F238E27FC236}">
                <a16:creationId xmlns:a16="http://schemas.microsoft.com/office/drawing/2014/main" id="{2106B4D1-C78E-F0AE-E50A-35C80B0C618B}"/>
              </a:ext>
            </a:extLst>
          </p:cNvPr>
          <p:cNvSpPr txBox="1">
            <a:spLocks/>
          </p:cNvSpPr>
          <p:nvPr/>
        </p:nvSpPr>
        <p:spPr>
          <a:xfrm>
            <a:off x="7873217" y="1305026"/>
            <a:ext cx="3480583" cy="48719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Pregnancy associated plasma protein-A (PAPP-A)</a:t>
            </a:r>
          </a:p>
          <a:p>
            <a:pPr marL="463550" lvl="1"/>
            <a:r>
              <a:rPr lang="en-US" dirty="0"/>
              <a:t>Produced by the placenta and play role in placental growth and development</a:t>
            </a:r>
          </a:p>
          <a:p>
            <a:pPr marL="463550" lvl="1"/>
            <a:r>
              <a:rPr lang="en-US" dirty="0"/>
              <a:t> Maternal serum levels of PAPP-A in the first-trimester of pregnancy are decreased in pregnancies with fetal </a:t>
            </a:r>
            <a:r>
              <a:rPr lang="en-US" dirty="0" err="1"/>
              <a:t>trisomies</a:t>
            </a:r>
            <a:r>
              <a:rPr lang="en-US" dirty="0"/>
              <a:t> 21, 18 and 13</a:t>
            </a:r>
          </a:p>
          <a:p>
            <a:pPr marL="463550" lvl="1"/>
            <a:r>
              <a:rPr lang="en-US" dirty="0"/>
              <a:t>In PET it </a:t>
            </a:r>
            <a:r>
              <a:rPr lang="en-US" b="1" dirty="0"/>
              <a:t>decreased</a:t>
            </a:r>
            <a:r>
              <a:rPr lang="en-US" dirty="0"/>
              <a:t> during the 1</a:t>
            </a:r>
            <a:r>
              <a:rPr lang="en-US" baseline="30000" dirty="0"/>
              <a:t>st</a:t>
            </a:r>
            <a:r>
              <a:rPr lang="en-US" dirty="0"/>
              <a:t> -trimester, </a:t>
            </a:r>
            <a:r>
              <a:rPr lang="en-US" b="1" dirty="0"/>
              <a:t>not significantly different in the </a:t>
            </a:r>
            <a:r>
              <a:rPr lang="en-US" dirty="0"/>
              <a:t>2</a:t>
            </a:r>
            <a:r>
              <a:rPr lang="en-US" baseline="30000" dirty="0"/>
              <a:t>nd</a:t>
            </a:r>
            <a:r>
              <a:rPr lang="en-US" dirty="0"/>
              <a:t> -trimester and </a:t>
            </a:r>
            <a:r>
              <a:rPr lang="en-US" b="1" dirty="0"/>
              <a:t>increased</a:t>
            </a:r>
            <a:r>
              <a:rPr lang="en-US" dirty="0"/>
              <a:t> in the early 3</a:t>
            </a:r>
            <a:r>
              <a:rPr lang="en-US" baseline="30000" dirty="0"/>
              <a:t>rd</a:t>
            </a:r>
            <a:r>
              <a:rPr lang="en-US" dirty="0"/>
              <a:t> -trimester</a:t>
            </a:r>
          </a:p>
          <a:p>
            <a:endParaRPr lang="en-US" dirty="0"/>
          </a:p>
        </p:txBody>
      </p:sp>
      <p:sp>
        <p:nvSpPr>
          <p:cNvPr id="8" name="Content Placeholder 2">
            <a:extLst>
              <a:ext uri="{FF2B5EF4-FFF2-40B4-BE49-F238E27FC236}">
                <a16:creationId xmlns:a16="http://schemas.microsoft.com/office/drawing/2014/main" id="{D42D0AB5-71E7-7C90-E477-57979C3DAC2C}"/>
              </a:ext>
            </a:extLst>
          </p:cNvPr>
          <p:cNvSpPr txBox="1">
            <a:spLocks/>
          </p:cNvSpPr>
          <p:nvPr/>
        </p:nvSpPr>
        <p:spPr>
          <a:xfrm>
            <a:off x="4318782" y="1305026"/>
            <a:ext cx="3480583"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Soluble FMS-like tyrosine kinase-1 (sFlt-1)</a:t>
            </a:r>
          </a:p>
          <a:p>
            <a:pPr marL="463550" lvl="1"/>
            <a:r>
              <a:rPr lang="en-US" sz="2000" dirty="0"/>
              <a:t>an anti-angiogenic factor that is thought to play a central role in the pathogenesis of PE</a:t>
            </a:r>
          </a:p>
          <a:p>
            <a:pPr marL="463550" lvl="1"/>
            <a:r>
              <a:rPr lang="en-US" sz="2000" dirty="0"/>
              <a:t>Exogenous sFLT-1 administered to pregnant rats induces hypertension, proteinuria, and glomerular endotheliosis</a:t>
            </a:r>
          </a:p>
          <a:p>
            <a:endParaRPr lang="en-US" sz="2400" dirty="0"/>
          </a:p>
        </p:txBody>
      </p:sp>
    </p:spTree>
    <p:extLst>
      <p:ext uri="{BB962C8B-B14F-4D97-AF65-F5344CB8AC3E}">
        <p14:creationId xmlns:p14="http://schemas.microsoft.com/office/powerpoint/2010/main" val="228760067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Screening at 11-13 weeks</a:t>
            </a:r>
          </a:p>
        </p:txBody>
      </p:sp>
      <p:sp>
        <p:nvSpPr>
          <p:cNvPr id="3" name="عنصر نائب للمحتوى 2"/>
          <p:cNvSpPr>
            <a:spLocks noGrp="1"/>
          </p:cNvSpPr>
          <p:nvPr>
            <p:ph sz="half" idx="1"/>
          </p:nvPr>
        </p:nvSpPr>
        <p:spPr/>
        <p:txBody>
          <a:bodyPr/>
          <a:lstStyle/>
          <a:p>
            <a:r>
              <a:rPr lang="en-US" dirty="0"/>
              <a:t>Screening at 11-13 weeks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20" y="1306851"/>
            <a:ext cx="9479570" cy="544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198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196A57-2A0B-7C31-3E5B-474A53D99F59}"/>
              </a:ext>
            </a:extLst>
          </p:cNvPr>
          <p:cNvSpPr>
            <a:spLocks noGrp="1"/>
          </p:cNvSpPr>
          <p:nvPr>
            <p:ph idx="1"/>
          </p:nvPr>
        </p:nvSpPr>
        <p:spPr/>
        <p:txBody>
          <a:bodyPr>
            <a:normAutofit lnSpcReduction="10000"/>
          </a:bodyPr>
          <a:lstStyle/>
          <a:p>
            <a:r>
              <a:rPr lang="en-US" dirty="0">
                <a:solidFill>
                  <a:schemeClr val="tx1"/>
                </a:solidFill>
              </a:rPr>
              <a:t>1-Pelvic inlet (transverse diameter-13cm) </a:t>
            </a:r>
          </a:p>
          <a:p>
            <a:endParaRPr lang="en-US" dirty="0">
              <a:solidFill>
                <a:schemeClr val="tx1"/>
              </a:solidFill>
            </a:endParaRPr>
          </a:p>
          <a:p>
            <a:r>
              <a:rPr lang="en-US" dirty="0">
                <a:solidFill>
                  <a:schemeClr val="tx1"/>
                </a:solidFill>
              </a:rPr>
              <a:t>2- At the level of the pelvic floor station 0</a:t>
            </a:r>
          </a:p>
          <a:p>
            <a:endParaRPr lang="en-US" dirty="0">
              <a:solidFill>
                <a:schemeClr val="tx1"/>
              </a:solidFill>
            </a:endParaRPr>
          </a:p>
          <a:p>
            <a:r>
              <a:rPr lang="en-US" dirty="0">
                <a:solidFill>
                  <a:schemeClr val="tx1"/>
                </a:solidFill>
              </a:rPr>
              <a:t>Transvers 13cm</a:t>
            </a:r>
          </a:p>
          <a:p>
            <a:r>
              <a:rPr lang="en-US" dirty="0" err="1">
                <a:solidFill>
                  <a:schemeClr val="tx1"/>
                </a:solidFill>
              </a:rPr>
              <a:t>Interischial</a:t>
            </a:r>
            <a:r>
              <a:rPr lang="en-US" dirty="0">
                <a:solidFill>
                  <a:schemeClr val="tx1"/>
                </a:solidFill>
              </a:rPr>
              <a:t> 10.5cm</a:t>
            </a:r>
          </a:p>
          <a:p>
            <a:r>
              <a:rPr lang="en-US" dirty="0">
                <a:solidFill>
                  <a:schemeClr val="tx1"/>
                </a:solidFill>
              </a:rPr>
              <a:t>AP of outlet 12-13 cm  </a:t>
            </a:r>
            <a:endParaRPr lang="ar-SA" dirty="0">
              <a:solidFill>
                <a:schemeClr val="tx1"/>
              </a:solidFill>
            </a:endParaRPr>
          </a:p>
          <a:p>
            <a:endParaRPr lang="ar-SA" dirty="0"/>
          </a:p>
          <a:p>
            <a:r>
              <a:rPr lang="en-US" sz="2800" dirty="0">
                <a:solidFill>
                  <a:schemeClr val="tx1"/>
                </a:solidFill>
              </a:rPr>
              <a:t>inter-tuberous diameter/Pelvic arch and pubic angle/ Sacro-sciatic notch </a:t>
            </a:r>
          </a:p>
          <a:p>
            <a:endParaRPr lang="en-US" dirty="0"/>
          </a:p>
        </p:txBody>
      </p:sp>
    </p:spTree>
    <p:extLst>
      <p:ext uri="{BB962C8B-B14F-4D97-AF65-F5344CB8AC3E}">
        <p14:creationId xmlns:p14="http://schemas.microsoft.com/office/powerpoint/2010/main" val="209552685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Screening at 20-24 weeks</a:t>
            </a:r>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30828" y="1231669"/>
            <a:ext cx="9261764" cy="512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21216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Screening at 30-34 weeks</a:t>
            </a:r>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24198" y="1383484"/>
            <a:ext cx="8271164" cy="483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52614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Treatment of PET</a:t>
            </a:r>
          </a:p>
        </p:txBody>
      </p:sp>
      <p:sp>
        <p:nvSpPr>
          <p:cNvPr id="3" name="عنصر نائب للمحتوى 2"/>
          <p:cNvSpPr>
            <a:spLocks noGrp="1"/>
          </p:cNvSpPr>
          <p:nvPr>
            <p:ph sz="half" idx="1"/>
          </p:nvPr>
        </p:nvSpPr>
        <p:spPr/>
        <p:txBody>
          <a:bodyPr>
            <a:normAutofit lnSpcReduction="10000"/>
          </a:bodyPr>
          <a:lstStyle/>
          <a:p>
            <a:pPr>
              <a:buClr>
                <a:srgbClr val="45515E"/>
              </a:buClr>
            </a:pPr>
            <a:r>
              <a:rPr lang="en-US" dirty="0"/>
              <a:t>Treatment of chronic hypertension in pregnancy </a:t>
            </a:r>
          </a:p>
          <a:p>
            <a:pPr marL="463550" lvl="1">
              <a:buClr>
                <a:srgbClr val="45515E"/>
              </a:buClr>
              <a:tabLst>
                <a:tab pos="463550" algn="l"/>
              </a:tabLst>
            </a:pPr>
            <a:r>
              <a:rPr lang="en-US" dirty="0"/>
              <a:t>Start antihypertensive SBP&gt;= 140 mmHg , DBP&gt;=90 mmHg</a:t>
            </a:r>
          </a:p>
          <a:p>
            <a:pPr marL="463550" lvl="1">
              <a:buClr>
                <a:srgbClr val="45515E"/>
              </a:buClr>
              <a:tabLst>
                <a:tab pos="463550" algn="l"/>
              </a:tabLst>
            </a:pPr>
            <a:r>
              <a:rPr lang="en-US" dirty="0"/>
              <a:t>Consider </a:t>
            </a:r>
            <a:r>
              <a:rPr lang="en-US" u="sng" dirty="0"/>
              <a:t>labetalol</a:t>
            </a:r>
          </a:p>
          <a:p>
            <a:pPr marL="463550" lvl="1">
              <a:buClr>
                <a:srgbClr val="45515E"/>
              </a:buClr>
              <a:tabLst>
                <a:tab pos="463550" algn="l"/>
              </a:tabLst>
            </a:pPr>
            <a:r>
              <a:rPr lang="en-US" dirty="0"/>
              <a:t>Consider </a:t>
            </a:r>
            <a:r>
              <a:rPr lang="en-US" u="sng" dirty="0" err="1"/>
              <a:t>Nifedipne</a:t>
            </a:r>
            <a:r>
              <a:rPr lang="en-US" dirty="0"/>
              <a:t> for women in whom labetalol is not suitable</a:t>
            </a:r>
          </a:p>
          <a:p>
            <a:pPr marL="463550" lvl="1">
              <a:buClr>
                <a:srgbClr val="45515E"/>
              </a:buClr>
              <a:tabLst>
                <a:tab pos="463550" algn="l"/>
              </a:tabLst>
            </a:pPr>
            <a:r>
              <a:rPr lang="en-US" dirty="0"/>
              <a:t>Consider </a:t>
            </a:r>
            <a:r>
              <a:rPr lang="en-US" u="sng" dirty="0"/>
              <a:t>methyldopa</a:t>
            </a:r>
            <a:r>
              <a:rPr lang="en-US" dirty="0"/>
              <a:t> if both labetalol and </a:t>
            </a:r>
            <a:r>
              <a:rPr lang="en-US" dirty="0" err="1"/>
              <a:t>Nifedipne</a:t>
            </a:r>
            <a:r>
              <a:rPr lang="en-US" dirty="0"/>
              <a:t> are not suitable</a:t>
            </a:r>
          </a:p>
          <a:p>
            <a:pPr marL="463550" lvl="1">
              <a:buClr>
                <a:srgbClr val="45515E"/>
              </a:buClr>
              <a:tabLst>
                <a:tab pos="463550" algn="l"/>
              </a:tabLst>
            </a:pPr>
            <a:r>
              <a:rPr lang="en-US" dirty="0"/>
              <a:t>Offer pregnant women with chronic hypertension </a:t>
            </a:r>
            <a:r>
              <a:rPr lang="en-US" u="sng" dirty="0"/>
              <a:t>aspirin </a:t>
            </a:r>
            <a:r>
              <a:rPr lang="en-US" dirty="0"/>
              <a:t>75 mg-150 mg once at </a:t>
            </a:r>
            <a:r>
              <a:rPr lang="en-US" i="1" u="sng" dirty="0"/>
              <a:t>night from 12 week </a:t>
            </a:r>
          </a:p>
        </p:txBody>
      </p:sp>
      <p:sp>
        <p:nvSpPr>
          <p:cNvPr id="4" name="عنصر نائب للمحتوى 3"/>
          <p:cNvSpPr>
            <a:spLocks noGrp="1"/>
          </p:cNvSpPr>
          <p:nvPr>
            <p:ph sz="half" idx="2"/>
          </p:nvPr>
        </p:nvSpPr>
        <p:spPr/>
        <p:txBody>
          <a:bodyPr>
            <a:normAutofit lnSpcReduction="10000"/>
          </a:bodyPr>
          <a:lstStyle/>
          <a:p>
            <a:r>
              <a:rPr lang="en-US" dirty="0"/>
              <a:t>Acute treatment of severe hypertension:</a:t>
            </a:r>
          </a:p>
          <a:p>
            <a:pPr marL="463550" lvl="1"/>
            <a:r>
              <a:rPr lang="en-US" u="sng" dirty="0"/>
              <a:t>Hydralazine</a:t>
            </a:r>
            <a:r>
              <a:rPr lang="en-US" dirty="0"/>
              <a:t>: 5mg IV repeated every 20-30 min.</a:t>
            </a:r>
          </a:p>
          <a:p>
            <a:pPr marL="463550" lvl="1"/>
            <a:r>
              <a:rPr lang="en-US" u="sng" dirty="0"/>
              <a:t>Nifedipine</a:t>
            </a:r>
            <a:r>
              <a:rPr lang="en-US" dirty="0"/>
              <a:t>: 10mg orally repeated at 30 min. IV infusion can be used in severe cases.</a:t>
            </a:r>
          </a:p>
          <a:p>
            <a:pPr marL="463550" lvl="1"/>
            <a:r>
              <a:rPr lang="en-US" u="sng" dirty="0"/>
              <a:t>Labetalo</a:t>
            </a:r>
            <a:r>
              <a:rPr lang="en-US" dirty="0"/>
              <a:t>l:10-20mg IV .</a:t>
            </a:r>
            <a:br>
              <a:rPr lang="en-US" dirty="0"/>
            </a:br>
            <a:r>
              <a:rPr lang="en-US" dirty="0"/>
              <a:t>The dose can be doubled every 10 minutes if proper response is not achieved.</a:t>
            </a:r>
          </a:p>
          <a:p>
            <a:pPr marL="463550" lvl="1"/>
            <a:r>
              <a:rPr lang="en-US" b="1" u="sng" dirty="0"/>
              <a:t>Magnesium Sulphate should be given in the management of all cases of severe preeclampsia to prevent eclampsia</a:t>
            </a:r>
          </a:p>
        </p:txBody>
      </p:sp>
    </p:spTree>
    <p:extLst>
      <p:ext uri="{BB962C8B-B14F-4D97-AF65-F5344CB8AC3E}">
        <p14:creationId xmlns:p14="http://schemas.microsoft.com/office/powerpoint/2010/main" val="44089627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Magnesium Sulfate (MgSO4)</a:t>
            </a:r>
          </a:p>
        </p:txBody>
      </p:sp>
      <p:sp>
        <p:nvSpPr>
          <p:cNvPr id="3" name="عنصر نائب للمحتوى 2"/>
          <p:cNvSpPr>
            <a:spLocks noGrp="1"/>
          </p:cNvSpPr>
          <p:nvPr>
            <p:ph sz="half" idx="1"/>
          </p:nvPr>
        </p:nvSpPr>
        <p:spPr/>
        <p:txBody>
          <a:bodyPr/>
          <a:lstStyle/>
          <a:p>
            <a:pPr>
              <a:buClr>
                <a:srgbClr val="45515E"/>
              </a:buClr>
            </a:pPr>
            <a:r>
              <a:rPr lang="en-US" dirty="0"/>
              <a:t>It can be given IV or IM or SC</a:t>
            </a:r>
          </a:p>
          <a:p>
            <a:pPr>
              <a:buClr>
                <a:srgbClr val="45515E"/>
              </a:buClr>
            </a:pPr>
            <a:r>
              <a:rPr lang="en-US" dirty="0"/>
              <a:t>The therapeutic level is 4-7mEq/L</a:t>
            </a:r>
          </a:p>
          <a:p>
            <a:pPr>
              <a:buClr>
                <a:srgbClr val="45515E"/>
              </a:buClr>
            </a:pPr>
            <a:r>
              <a:rPr lang="en-US" dirty="0"/>
              <a:t>The total dose of MgSO4 should not exceed 24 </a:t>
            </a:r>
            <a:r>
              <a:rPr lang="en-US" dirty="0" err="1"/>
              <a:t>gms</a:t>
            </a:r>
            <a:r>
              <a:rPr lang="en-US" dirty="0"/>
              <a:t> in 24 hours </a:t>
            </a:r>
          </a:p>
          <a:p>
            <a:pPr>
              <a:buClr>
                <a:srgbClr val="45515E"/>
              </a:buClr>
            </a:pPr>
            <a:r>
              <a:rPr lang="en-US" dirty="0"/>
              <a:t>Is stopped 24 hours after delivery</a:t>
            </a:r>
          </a:p>
          <a:p>
            <a:pPr>
              <a:buClr>
                <a:srgbClr val="45515E"/>
              </a:buClr>
            </a:pPr>
            <a:r>
              <a:rPr lang="en-US" dirty="0"/>
              <a:t> Antidote is </a:t>
            </a:r>
            <a:r>
              <a:rPr lang="en-US" dirty="0" err="1"/>
              <a:t>ca</a:t>
            </a:r>
            <a:r>
              <a:rPr lang="en-US" dirty="0"/>
              <a:t> </a:t>
            </a:r>
            <a:r>
              <a:rPr lang="en-US" dirty="0" err="1"/>
              <a:t>gluconate</a:t>
            </a:r>
            <a:endParaRPr lang="en-US" dirty="0"/>
          </a:p>
          <a:p>
            <a:pPr>
              <a:buClr>
                <a:srgbClr val="45515E"/>
              </a:buClr>
            </a:pPr>
            <a:endParaRPr lang="en-US" dirty="0"/>
          </a:p>
          <a:p>
            <a:pPr>
              <a:buClr>
                <a:srgbClr val="45515E"/>
              </a:buClr>
            </a:pPr>
            <a:endParaRPr lang="en-US" dirty="0"/>
          </a:p>
        </p:txBody>
      </p:sp>
      <p:sp>
        <p:nvSpPr>
          <p:cNvPr id="4" name="عنصر نائب للمحتوى 3"/>
          <p:cNvSpPr>
            <a:spLocks noGrp="1"/>
          </p:cNvSpPr>
          <p:nvPr>
            <p:ph sz="half" idx="2"/>
          </p:nvPr>
        </p:nvSpPr>
        <p:spPr>
          <a:xfrm>
            <a:off x="6172200" y="1306851"/>
            <a:ext cx="5501640" cy="4870112"/>
          </a:xfrm>
        </p:spPr>
        <p:txBody>
          <a:bodyPr/>
          <a:lstStyle/>
          <a:p>
            <a:r>
              <a:rPr lang="en-US" dirty="0"/>
              <a:t>The dose of MgSO4 is monitored by: </a:t>
            </a:r>
          </a:p>
          <a:p>
            <a:pPr marL="463550" lvl="1"/>
            <a:r>
              <a:rPr lang="en-US" dirty="0"/>
              <a:t>Preserved patellar reflex. (7-10 </a:t>
            </a:r>
            <a:r>
              <a:rPr lang="en-US" dirty="0" err="1"/>
              <a:t>mEq</a:t>
            </a:r>
            <a:r>
              <a:rPr lang="en-US" dirty="0"/>
              <a:t>/L) </a:t>
            </a:r>
          </a:p>
          <a:p>
            <a:pPr marL="463550" lvl="1"/>
            <a:r>
              <a:rPr lang="en-US" dirty="0"/>
              <a:t>Respiratory rate &gt;16/min. (10-13 </a:t>
            </a:r>
            <a:r>
              <a:rPr lang="en-US" dirty="0" err="1"/>
              <a:t>mEq</a:t>
            </a:r>
            <a:r>
              <a:rPr lang="en-US" dirty="0"/>
              <a:t>/L) </a:t>
            </a:r>
          </a:p>
          <a:p>
            <a:pPr marL="463550" lvl="1"/>
            <a:r>
              <a:rPr lang="en-US" dirty="0"/>
              <a:t>Urine output &gt;100ml/4hours. (15-25 </a:t>
            </a:r>
            <a:r>
              <a:rPr lang="en-US" dirty="0" err="1"/>
              <a:t>mEq</a:t>
            </a:r>
            <a:r>
              <a:rPr lang="en-US" dirty="0"/>
              <a:t>/L) </a:t>
            </a:r>
          </a:p>
          <a:p>
            <a:pPr marL="463550" lvl="1"/>
            <a:r>
              <a:rPr lang="en-US" dirty="0"/>
              <a:t>Serum Mg++ level. </a:t>
            </a:r>
          </a:p>
        </p:txBody>
      </p:sp>
    </p:spTree>
    <p:extLst>
      <p:ext uri="{BB962C8B-B14F-4D97-AF65-F5344CB8AC3E}">
        <p14:creationId xmlns:p14="http://schemas.microsoft.com/office/powerpoint/2010/main" val="312562936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Treatment of chronic hypertension in pregnancy</a:t>
            </a:r>
          </a:p>
        </p:txBody>
      </p:sp>
      <p:sp>
        <p:nvSpPr>
          <p:cNvPr id="3" name="عنصر نائب للمحتوى 2"/>
          <p:cNvSpPr>
            <a:spLocks noGrp="1"/>
          </p:cNvSpPr>
          <p:nvPr>
            <p:ph sz="half" idx="1"/>
          </p:nvPr>
        </p:nvSpPr>
        <p:spPr>
          <a:xfrm>
            <a:off x="838199" y="1306851"/>
            <a:ext cx="10515599" cy="4870112"/>
          </a:xfrm>
        </p:spPr>
        <p:txBody>
          <a:bodyPr>
            <a:normAutofit fontScale="92500" lnSpcReduction="10000"/>
          </a:bodyPr>
          <a:lstStyle/>
          <a:p>
            <a:r>
              <a:rPr lang="en-US" dirty="0"/>
              <a:t> STOP : </a:t>
            </a:r>
          </a:p>
          <a:p>
            <a:pPr lvl="1"/>
            <a:r>
              <a:rPr lang="en-US" dirty="0"/>
              <a:t>ACE inhibitors or ARBs ( within 2 days of notification of pregnancy  </a:t>
            </a:r>
          </a:p>
          <a:p>
            <a:pPr lvl="1"/>
            <a:r>
              <a:rPr lang="en-US" dirty="0"/>
              <a:t>Diuretics </a:t>
            </a:r>
          </a:p>
          <a:p>
            <a:r>
              <a:rPr lang="en-US" dirty="0"/>
              <a:t>Time of delivery </a:t>
            </a:r>
          </a:p>
          <a:p>
            <a:pPr lvl="1"/>
            <a:r>
              <a:rPr lang="en-US" dirty="0"/>
              <a:t>In chronic hypertension  no induce delivery before 37 weeks if BP lower 160/110</a:t>
            </a:r>
          </a:p>
          <a:p>
            <a:pPr lvl="1"/>
            <a:r>
              <a:rPr lang="en-US" dirty="0"/>
              <a:t>After 37 weeks depends on senior obstetrician decision</a:t>
            </a:r>
          </a:p>
          <a:p>
            <a:r>
              <a:rPr lang="en-US" dirty="0"/>
              <a:t>Antenatal appointments </a:t>
            </a:r>
          </a:p>
          <a:p>
            <a:pPr lvl="1"/>
            <a:r>
              <a:rPr lang="en-US" dirty="0"/>
              <a:t>Weekly if HTN poorly controlled or admission </a:t>
            </a:r>
          </a:p>
          <a:p>
            <a:pPr lvl="1"/>
            <a:r>
              <a:rPr lang="en-US" dirty="0"/>
              <a:t>Every 2 to 4 weeks if well controlled</a:t>
            </a:r>
          </a:p>
          <a:p>
            <a:r>
              <a:rPr lang="en-US" dirty="0"/>
              <a:t>ACE case fetal renal damage</a:t>
            </a:r>
          </a:p>
          <a:p>
            <a:r>
              <a:rPr lang="en-US" dirty="0"/>
              <a:t>ARB cases fetal  renal failure  lung dysplasia cranial hypoplasia ,Limb contractures and fetal death</a:t>
            </a:r>
          </a:p>
          <a:p>
            <a:endParaRPr lang="en-US" dirty="0"/>
          </a:p>
          <a:p>
            <a:endParaRPr lang="en-US" dirty="0"/>
          </a:p>
          <a:p>
            <a:endParaRPr lang="en-US" b="1" dirty="0"/>
          </a:p>
          <a:p>
            <a:pPr marL="0" indent="0">
              <a:buNone/>
            </a:pPr>
            <a:endParaRPr lang="en-US" dirty="0"/>
          </a:p>
        </p:txBody>
      </p:sp>
    </p:spTree>
    <p:extLst>
      <p:ext uri="{BB962C8B-B14F-4D97-AF65-F5344CB8AC3E}">
        <p14:creationId xmlns:p14="http://schemas.microsoft.com/office/powerpoint/2010/main" val="296195641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Laboratory findings</a:t>
            </a:r>
          </a:p>
        </p:txBody>
      </p:sp>
      <p:sp>
        <p:nvSpPr>
          <p:cNvPr id="3" name="عنصر نائب للمحتوى 2"/>
          <p:cNvSpPr>
            <a:spLocks noGrp="1"/>
          </p:cNvSpPr>
          <p:nvPr>
            <p:ph sz="half" idx="1"/>
          </p:nvPr>
        </p:nvSpPr>
        <p:spPr>
          <a:xfrm>
            <a:off x="838200" y="1306851"/>
            <a:ext cx="10515600" cy="4870112"/>
          </a:xfrm>
        </p:spPr>
        <p:txBody>
          <a:bodyPr>
            <a:normAutofit fontScale="92500" lnSpcReduction="10000"/>
          </a:bodyPr>
          <a:lstStyle/>
          <a:p>
            <a:pPr>
              <a:buClr>
                <a:srgbClr val="45515E"/>
              </a:buClr>
            </a:pPr>
            <a:r>
              <a:rPr lang="en-US" dirty="0"/>
              <a:t>Urine analysis ---proteinuria</a:t>
            </a:r>
          </a:p>
          <a:p>
            <a:pPr>
              <a:buClr>
                <a:srgbClr val="45515E"/>
              </a:buClr>
            </a:pPr>
            <a:r>
              <a:rPr lang="en-US" dirty="0"/>
              <a:t>Microangiopathic hemolytic anemia---elevated serum lactate dehydrogenase LDH or decreased serum Hepatoglobin</a:t>
            </a:r>
          </a:p>
          <a:p>
            <a:pPr>
              <a:buClr>
                <a:srgbClr val="45515E"/>
              </a:buClr>
            </a:pPr>
            <a:r>
              <a:rPr lang="en-US" dirty="0"/>
              <a:t>Elevated hematocrit ---due to third spacing fluid </a:t>
            </a:r>
          </a:p>
          <a:p>
            <a:pPr>
              <a:buClr>
                <a:srgbClr val="45515E"/>
              </a:buClr>
            </a:pPr>
            <a:r>
              <a:rPr lang="en-US" dirty="0"/>
              <a:t>Elevated serum </a:t>
            </a:r>
            <a:r>
              <a:rPr lang="en-US" dirty="0" err="1"/>
              <a:t>creatinine</a:t>
            </a:r>
            <a:r>
              <a:rPr lang="en-US" dirty="0"/>
              <a:t> </a:t>
            </a:r>
          </a:p>
          <a:p>
            <a:pPr>
              <a:buClr>
                <a:srgbClr val="45515E"/>
              </a:buClr>
            </a:pPr>
            <a:r>
              <a:rPr lang="en-US" dirty="0"/>
              <a:t>Elevated serum uric acid </a:t>
            </a:r>
          </a:p>
          <a:p>
            <a:pPr>
              <a:buClr>
                <a:srgbClr val="45515E"/>
              </a:buClr>
            </a:pPr>
            <a:r>
              <a:rPr lang="en-US" dirty="0"/>
              <a:t>Elevated serum transaminases </a:t>
            </a:r>
          </a:p>
          <a:p>
            <a:pPr>
              <a:buClr>
                <a:srgbClr val="45515E"/>
              </a:buClr>
            </a:pPr>
            <a:r>
              <a:rPr lang="en-US" dirty="0"/>
              <a:t>Thrombocytopenia</a:t>
            </a:r>
          </a:p>
          <a:p>
            <a:pPr>
              <a:buClr>
                <a:srgbClr val="45515E"/>
              </a:buClr>
            </a:pPr>
            <a:r>
              <a:rPr lang="en-US" dirty="0"/>
              <a:t>Prolonged </a:t>
            </a:r>
            <a:r>
              <a:rPr lang="en-US" dirty="0" err="1"/>
              <a:t>prothrombin</a:t>
            </a:r>
            <a:r>
              <a:rPr lang="en-US" dirty="0"/>
              <a:t> and partial </a:t>
            </a:r>
            <a:r>
              <a:rPr lang="en-US" dirty="0" err="1"/>
              <a:t>thromboplastin</a:t>
            </a:r>
            <a:endParaRPr lang="en-US" dirty="0"/>
          </a:p>
          <a:p>
            <a:pPr>
              <a:buClr>
                <a:srgbClr val="45515E"/>
              </a:buClr>
            </a:pPr>
            <a:r>
              <a:rPr lang="en-US" dirty="0"/>
              <a:t>Decreased fibrinogen</a:t>
            </a:r>
          </a:p>
          <a:p>
            <a:pPr>
              <a:buClr>
                <a:srgbClr val="45515E"/>
              </a:buClr>
            </a:pPr>
            <a:r>
              <a:rPr lang="en-US" dirty="0"/>
              <a:t>Increased fibrin degradation products  </a:t>
            </a:r>
          </a:p>
          <a:p>
            <a:pPr>
              <a:buClr>
                <a:srgbClr val="45515E"/>
              </a:buClr>
            </a:pPr>
            <a:endParaRPr lang="en-US" dirty="0"/>
          </a:p>
        </p:txBody>
      </p:sp>
    </p:spTree>
    <p:extLst>
      <p:ext uri="{BB962C8B-B14F-4D97-AF65-F5344CB8AC3E}">
        <p14:creationId xmlns:p14="http://schemas.microsoft.com/office/powerpoint/2010/main" val="224929962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Management of eclampsia</a:t>
            </a:r>
          </a:p>
        </p:txBody>
      </p:sp>
      <p:sp>
        <p:nvSpPr>
          <p:cNvPr id="3" name="عنصر نائب للمحتوى 2"/>
          <p:cNvSpPr>
            <a:spLocks noGrp="1"/>
          </p:cNvSpPr>
          <p:nvPr>
            <p:ph sz="half" idx="1"/>
          </p:nvPr>
        </p:nvSpPr>
        <p:spPr>
          <a:xfrm>
            <a:off x="838200" y="1306851"/>
            <a:ext cx="10515600" cy="4870112"/>
          </a:xfrm>
        </p:spPr>
        <p:txBody>
          <a:bodyPr>
            <a:normAutofit/>
          </a:bodyPr>
          <a:lstStyle/>
          <a:p>
            <a:pPr>
              <a:buClr>
                <a:srgbClr val="45515E"/>
              </a:buClr>
            </a:pPr>
            <a:r>
              <a:rPr lang="en-US" dirty="0"/>
              <a:t>During seizure: Maintain airway, Administer oxygen and avoid supine hypotension</a:t>
            </a:r>
          </a:p>
          <a:p>
            <a:pPr>
              <a:buClr>
                <a:srgbClr val="45515E"/>
              </a:buClr>
            </a:pPr>
            <a:r>
              <a:rPr lang="en-US" dirty="0"/>
              <a:t>Anticonvulsant therapy:</a:t>
            </a:r>
          </a:p>
          <a:p>
            <a:pPr lvl="1">
              <a:buClr>
                <a:srgbClr val="45515E"/>
              </a:buClr>
            </a:pPr>
            <a:r>
              <a:rPr lang="en-US" dirty="0"/>
              <a:t>Magnesium sulfate 4-6 g IV followed by a maintenance infusion of 1-2 g / h</a:t>
            </a:r>
          </a:p>
          <a:p>
            <a:pPr lvl="1">
              <a:buClr>
                <a:srgbClr val="45515E"/>
              </a:buClr>
            </a:pPr>
            <a:r>
              <a:rPr lang="en-US" dirty="0"/>
              <a:t>Diazepam 20mg IV followed by a maintenance infusion as required</a:t>
            </a:r>
          </a:p>
          <a:p>
            <a:pPr lvl="1">
              <a:buClr>
                <a:srgbClr val="45515E"/>
              </a:buClr>
            </a:pPr>
            <a:r>
              <a:rPr lang="en-US" dirty="0" err="1"/>
              <a:t>Phynenton</a:t>
            </a:r>
            <a:endParaRPr lang="en-US" dirty="0"/>
          </a:p>
          <a:p>
            <a:pPr>
              <a:buClr>
                <a:srgbClr val="45515E"/>
              </a:buClr>
            </a:pPr>
            <a:r>
              <a:rPr lang="en-US" dirty="0"/>
              <a:t>Anticonvulsant should be continued for at least 24 h after the last convulsion</a:t>
            </a:r>
          </a:p>
          <a:p>
            <a:pPr>
              <a:buClr>
                <a:srgbClr val="45515E"/>
              </a:buClr>
            </a:pPr>
            <a:r>
              <a:rPr lang="en-US" dirty="0"/>
              <a:t>CS is indicated unless the mother is in active labour</a:t>
            </a:r>
          </a:p>
        </p:txBody>
      </p:sp>
    </p:spTree>
    <p:extLst>
      <p:ext uri="{BB962C8B-B14F-4D97-AF65-F5344CB8AC3E}">
        <p14:creationId xmlns:p14="http://schemas.microsoft.com/office/powerpoint/2010/main" val="311238183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599" cy="4871938"/>
          </a:xfrm>
        </p:spPr>
        <p:txBody>
          <a:bodyPr>
            <a:normAutofit fontScale="85000" lnSpcReduction="20000"/>
          </a:bodyPr>
          <a:lstStyle/>
          <a:p>
            <a:pPr marL="0" indent="0">
              <a:buNone/>
            </a:pPr>
            <a:r>
              <a:rPr lang="en-US" dirty="0"/>
              <a:t>A woman sitting in hospital after cs with monitor showing her BP 140/90 and lab finding of elevated liver enzyme</a:t>
            </a:r>
          </a:p>
          <a:p>
            <a:r>
              <a:rPr lang="en-US" dirty="0"/>
              <a:t>Diagnosis?</a:t>
            </a:r>
          </a:p>
          <a:p>
            <a:pPr lvl="1"/>
            <a:r>
              <a:rPr lang="en-US" dirty="0"/>
              <a:t>Severe preeclampsia complicated with HELLP syndrome</a:t>
            </a:r>
          </a:p>
          <a:p>
            <a:r>
              <a:rPr lang="en-US" dirty="0"/>
              <a:t>Summarize the clinical picture using the findings above</a:t>
            </a:r>
          </a:p>
          <a:p>
            <a:r>
              <a:rPr lang="en-US" dirty="0"/>
              <a:t>What is the drug given to her and why?</a:t>
            </a:r>
          </a:p>
          <a:p>
            <a:pPr lvl="1"/>
            <a:r>
              <a:rPr lang="en-US" dirty="0"/>
              <a:t> MgSO4 to manage eclampsia</a:t>
            </a:r>
          </a:p>
          <a:p>
            <a:r>
              <a:rPr lang="en-US" dirty="0"/>
              <a:t>When to stop the drug? </a:t>
            </a:r>
          </a:p>
          <a:p>
            <a:pPr lvl="1"/>
            <a:r>
              <a:rPr lang="en-US" dirty="0"/>
              <a:t>24 hours after </a:t>
            </a:r>
            <a:r>
              <a:rPr lang="en-US" dirty="0" err="1"/>
              <a:t>labour</a:t>
            </a:r>
            <a:r>
              <a:rPr lang="en-US" dirty="0"/>
              <a:t> or from last seizure</a:t>
            </a:r>
          </a:p>
          <a:p>
            <a:r>
              <a:rPr lang="en-US" dirty="0"/>
              <a:t>How to monitor the drug?</a:t>
            </a:r>
          </a:p>
          <a:p>
            <a:pPr lvl="1"/>
            <a:r>
              <a:rPr lang="en-US" dirty="0"/>
              <a:t>Preserved patellar reflex. (7-10 </a:t>
            </a:r>
            <a:r>
              <a:rPr lang="en-US" dirty="0" err="1"/>
              <a:t>mEq</a:t>
            </a:r>
            <a:r>
              <a:rPr lang="en-US" dirty="0"/>
              <a:t>/L) </a:t>
            </a:r>
          </a:p>
          <a:p>
            <a:pPr lvl="1"/>
            <a:r>
              <a:rPr lang="en-US" dirty="0"/>
              <a:t>Respiratory rate &gt;16/min. (10-13 </a:t>
            </a:r>
            <a:r>
              <a:rPr lang="en-US" dirty="0" err="1"/>
              <a:t>mEq</a:t>
            </a:r>
            <a:r>
              <a:rPr lang="en-US" dirty="0"/>
              <a:t>/L) </a:t>
            </a:r>
          </a:p>
          <a:p>
            <a:pPr lvl="1"/>
            <a:r>
              <a:rPr lang="en-US" dirty="0"/>
              <a:t>Urine output &gt;100ml/4hours. (15-25 </a:t>
            </a:r>
            <a:r>
              <a:rPr lang="en-US" dirty="0" err="1"/>
              <a:t>mEq</a:t>
            </a:r>
            <a:r>
              <a:rPr lang="en-US" dirty="0"/>
              <a:t>/L) </a:t>
            </a:r>
          </a:p>
          <a:p>
            <a:pPr lvl="1"/>
            <a:r>
              <a:rPr lang="en-US" dirty="0"/>
              <a:t>Serum Mg++ level. </a:t>
            </a:r>
          </a:p>
          <a:p>
            <a:endParaRPr lang="en-US" dirty="0"/>
          </a:p>
          <a:p>
            <a:endParaRPr lang="en-US" dirty="0"/>
          </a:p>
        </p:txBody>
      </p:sp>
    </p:spTree>
    <p:extLst>
      <p:ext uri="{BB962C8B-B14F-4D97-AF65-F5344CB8AC3E}">
        <p14:creationId xmlns:p14="http://schemas.microsoft.com/office/powerpoint/2010/main" val="279565221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7630551" cy="4871938"/>
          </a:xfrm>
        </p:spPr>
        <p:txBody>
          <a:bodyPr>
            <a:normAutofit/>
          </a:bodyPr>
          <a:lstStyle/>
          <a:p>
            <a:r>
              <a:rPr lang="en-US" dirty="0"/>
              <a:t>A 33 years old </a:t>
            </a:r>
            <a:r>
              <a:rPr lang="en-US" dirty="0" err="1"/>
              <a:t>primgravida</a:t>
            </a:r>
            <a:r>
              <a:rPr lang="en-US" dirty="0"/>
              <a:t> at 33 w gestation    complaining of a headache since 2 days, her investigations , choose the correct statement</a:t>
            </a:r>
          </a:p>
          <a:p>
            <a:pPr marL="457200" lvl="1" indent="0">
              <a:buNone/>
            </a:pPr>
            <a:r>
              <a:rPr lang="en-US" dirty="0"/>
              <a:t>a. this patient has mild pre-eclampsia </a:t>
            </a:r>
          </a:p>
          <a:p>
            <a:pPr marL="457200" lvl="1" indent="0">
              <a:buNone/>
            </a:pPr>
            <a:r>
              <a:rPr lang="en-US" dirty="0"/>
              <a:t>b. Methyldopa should be started to control her BP</a:t>
            </a:r>
          </a:p>
          <a:p>
            <a:pPr marL="457200" lvl="1" indent="0">
              <a:buNone/>
            </a:pPr>
            <a:r>
              <a:rPr lang="en-US" dirty="0"/>
              <a:t>c. Blood film has no role in diagnosis </a:t>
            </a:r>
          </a:p>
          <a:p>
            <a:pPr marL="457200" lvl="1" indent="0">
              <a:buNone/>
            </a:pPr>
            <a:r>
              <a:rPr lang="en-US" dirty="0"/>
              <a:t>d. MgSO4 is not indicated as her risk of eclampsia is low </a:t>
            </a:r>
          </a:p>
          <a:p>
            <a:pPr marL="457200" lvl="1" indent="0">
              <a:buNone/>
            </a:pPr>
            <a:r>
              <a:rPr lang="en-US" dirty="0">
                <a:solidFill>
                  <a:srgbClr val="FF0000"/>
                </a:solidFill>
              </a:rPr>
              <a:t>e. Acute control of BP and procced into urgent CS is the management of choice</a:t>
            </a:r>
          </a:p>
          <a:p>
            <a:endParaRPr lang="en-US" dirty="0"/>
          </a:p>
        </p:txBody>
      </p:sp>
      <p:graphicFrame>
        <p:nvGraphicFramePr>
          <p:cNvPr id="4" name="عنصر نائب للمحتوى 3">
            <a:extLst>
              <a:ext uri="{FF2B5EF4-FFF2-40B4-BE49-F238E27FC236}">
                <a16:creationId xmlns:a16="http://schemas.microsoft.com/office/drawing/2014/main" id="{7A904669-336A-C6B2-2A11-5920AB53D908}"/>
              </a:ext>
            </a:extLst>
          </p:cNvPr>
          <p:cNvGraphicFramePr>
            <a:graphicFrameLocks/>
          </p:cNvGraphicFramePr>
          <p:nvPr>
            <p:extLst>
              <p:ext uri="{D42A27DB-BD31-4B8C-83A1-F6EECF244321}">
                <p14:modId xmlns:p14="http://schemas.microsoft.com/office/powerpoint/2010/main" val="372172820"/>
              </p:ext>
            </p:extLst>
          </p:nvPr>
        </p:nvGraphicFramePr>
        <p:xfrm>
          <a:off x="8468750" y="1305026"/>
          <a:ext cx="2885048" cy="3337560"/>
        </p:xfrm>
        <a:graphic>
          <a:graphicData uri="http://schemas.openxmlformats.org/drawingml/2006/table">
            <a:tbl>
              <a:tblPr firstRow="1" bandRow="1">
                <a:tableStyleId>{5C22544A-7EE6-4342-B048-85BDC9FD1C3A}</a:tableStyleId>
              </a:tblPr>
              <a:tblGrid>
                <a:gridCol w="1547447">
                  <a:extLst>
                    <a:ext uri="{9D8B030D-6E8A-4147-A177-3AD203B41FA5}">
                      <a16:colId xmlns:a16="http://schemas.microsoft.com/office/drawing/2014/main" val="20000"/>
                    </a:ext>
                  </a:extLst>
                </a:gridCol>
                <a:gridCol w="1337601">
                  <a:extLst>
                    <a:ext uri="{9D8B030D-6E8A-4147-A177-3AD203B41FA5}">
                      <a16:colId xmlns:a16="http://schemas.microsoft.com/office/drawing/2014/main" val="20001"/>
                    </a:ext>
                  </a:extLst>
                </a:gridCol>
              </a:tblGrid>
              <a:tr h="370840">
                <a:tc>
                  <a:txBody>
                    <a:bodyPr/>
                    <a:lstStyle/>
                    <a:p>
                      <a:pPr algn="ctr"/>
                      <a:r>
                        <a:rPr lang="en-US" dirty="0"/>
                        <a:t>HB</a:t>
                      </a:r>
                    </a:p>
                  </a:txBody>
                  <a:tcPr marL="121920" marR="121920"/>
                </a:tc>
                <a:tc>
                  <a:txBody>
                    <a:bodyPr/>
                    <a:lstStyle/>
                    <a:p>
                      <a:pPr algn="ctr"/>
                      <a:r>
                        <a:rPr lang="en-US" dirty="0"/>
                        <a:t>12</a:t>
                      </a:r>
                    </a:p>
                  </a:txBody>
                  <a:tcPr marL="121920" marR="121920"/>
                </a:tc>
                <a:extLst>
                  <a:ext uri="{0D108BD9-81ED-4DB2-BD59-A6C34878D82A}">
                    <a16:rowId xmlns:a16="http://schemas.microsoft.com/office/drawing/2014/main" val="10000"/>
                  </a:ext>
                </a:extLst>
              </a:tr>
              <a:tr h="370840">
                <a:tc>
                  <a:txBody>
                    <a:bodyPr/>
                    <a:lstStyle/>
                    <a:p>
                      <a:pPr algn="ctr"/>
                      <a:r>
                        <a:rPr lang="en-US" dirty="0"/>
                        <a:t>PCV</a:t>
                      </a:r>
                    </a:p>
                  </a:txBody>
                  <a:tcPr marL="121920" marR="121920"/>
                </a:tc>
                <a:tc>
                  <a:txBody>
                    <a:bodyPr/>
                    <a:lstStyle/>
                    <a:p>
                      <a:pPr algn="ctr"/>
                      <a:r>
                        <a:rPr lang="en-US" dirty="0"/>
                        <a:t>37%</a:t>
                      </a:r>
                    </a:p>
                  </a:txBody>
                  <a:tcPr marL="121920" marR="121920"/>
                </a:tc>
                <a:extLst>
                  <a:ext uri="{0D108BD9-81ED-4DB2-BD59-A6C34878D82A}">
                    <a16:rowId xmlns:a16="http://schemas.microsoft.com/office/drawing/2014/main" val="10001"/>
                  </a:ext>
                </a:extLst>
              </a:tr>
              <a:tr h="370840">
                <a:tc>
                  <a:txBody>
                    <a:bodyPr/>
                    <a:lstStyle/>
                    <a:p>
                      <a:pPr algn="ctr"/>
                      <a:r>
                        <a:rPr lang="en-US" dirty="0"/>
                        <a:t>PLATELETS</a:t>
                      </a:r>
                    </a:p>
                  </a:txBody>
                  <a:tcPr marL="121920" marR="121920"/>
                </a:tc>
                <a:tc>
                  <a:txBody>
                    <a:bodyPr/>
                    <a:lstStyle/>
                    <a:p>
                      <a:pPr algn="ctr"/>
                      <a:r>
                        <a:rPr lang="en-US" dirty="0"/>
                        <a:t>85*10^9/L</a:t>
                      </a:r>
                    </a:p>
                  </a:txBody>
                  <a:tcPr marL="121920" marR="121920"/>
                </a:tc>
                <a:extLst>
                  <a:ext uri="{0D108BD9-81ED-4DB2-BD59-A6C34878D82A}">
                    <a16:rowId xmlns:a16="http://schemas.microsoft.com/office/drawing/2014/main" val="10002"/>
                  </a:ext>
                </a:extLst>
              </a:tr>
              <a:tr h="370840">
                <a:tc>
                  <a:txBody>
                    <a:bodyPr/>
                    <a:lstStyle/>
                    <a:p>
                      <a:pPr algn="ctr"/>
                      <a:r>
                        <a:rPr lang="en-US" dirty="0"/>
                        <a:t>ALT</a:t>
                      </a:r>
                    </a:p>
                  </a:txBody>
                  <a:tcPr marL="121920" marR="121920"/>
                </a:tc>
                <a:tc>
                  <a:txBody>
                    <a:bodyPr/>
                    <a:lstStyle/>
                    <a:p>
                      <a:pPr algn="ctr"/>
                      <a:r>
                        <a:rPr lang="en-US" dirty="0"/>
                        <a:t>98</a:t>
                      </a:r>
                    </a:p>
                  </a:txBody>
                  <a:tcPr marL="121920" marR="121920"/>
                </a:tc>
                <a:extLst>
                  <a:ext uri="{0D108BD9-81ED-4DB2-BD59-A6C34878D82A}">
                    <a16:rowId xmlns:a16="http://schemas.microsoft.com/office/drawing/2014/main" val="10003"/>
                  </a:ext>
                </a:extLst>
              </a:tr>
              <a:tr h="370840">
                <a:tc>
                  <a:txBody>
                    <a:bodyPr/>
                    <a:lstStyle/>
                    <a:p>
                      <a:pPr algn="ctr"/>
                      <a:r>
                        <a:rPr lang="en-US" dirty="0"/>
                        <a:t>AST</a:t>
                      </a:r>
                    </a:p>
                  </a:txBody>
                  <a:tcPr marL="121920" marR="121920"/>
                </a:tc>
                <a:tc>
                  <a:txBody>
                    <a:bodyPr/>
                    <a:lstStyle/>
                    <a:p>
                      <a:pPr algn="ctr"/>
                      <a:r>
                        <a:rPr lang="en-US" dirty="0"/>
                        <a:t>120</a:t>
                      </a:r>
                    </a:p>
                  </a:txBody>
                  <a:tcPr marL="121920" marR="121920"/>
                </a:tc>
                <a:extLst>
                  <a:ext uri="{0D108BD9-81ED-4DB2-BD59-A6C34878D82A}">
                    <a16:rowId xmlns:a16="http://schemas.microsoft.com/office/drawing/2014/main" val="10004"/>
                  </a:ext>
                </a:extLst>
              </a:tr>
              <a:tr h="370840">
                <a:tc>
                  <a:txBody>
                    <a:bodyPr/>
                    <a:lstStyle/>
                    <a:p>
                      <a:pPr algn="ctr"/>
                      <a:r>
                        <a:rPr lang="en-US" dirty="0"/>
                        <a:t>Urine analysis</a:t>
                      </a:r>
                    </a:p>
                  </a:txBody>
                  <a:tcPr marL="121920" marR="121920"/>
                </a:tc>
                <a:tc>
                  <a:txBody>
                    <a:bodyPr/>
                    <a:lstStyle/>
                    <a:p>
                      <a:pPr algn="ctr"/>
                      <a:r>
                        <a:rPr lang="en-US" dirty="0"/>
                        <a:t>+2 protein </a:t>
                      </a:r>
                    </a:p>
                  </a:txBody>
                  <a:tcPr marL="121920" marR="121920"/>
                </a:tc>
                <a:extLst>
                  <a:ext uri="{0D108BD9-81ED-4DB2-BD59-A6C34878D82A}">
                    <a16:rowId xmlns:a16="http://schemas.microsoft.com/office/drawing/2014/main" val="10005"/>
                  </a:ext>
                </a:extLst>
              </a:tr>
              <a:tr h="370840">
                <a:tc>
                  <a:txBody>
                    <a:bodyPr/>
                    <a:lstStyle/>
                    <a:p>
                      <a:pPr algn="ctr"/>
                      <a:r>
                        <a:rPr lang="en-US" dirty="0"/>
                        <a:t>Na+</a:t>
                      </a:r>
                    </a:p>
                  </a:txBody>
                  <a:tcPr marL="121920" marR="121920"/>
                </a:tc>
                <a:tc>
                  <a:txBody>
                    <a:bodyPr/>
                    <a:lstStyle/>
                    <a:p>
                      <a:pPr algn="ctr"/>
                      <a:r>
                        <a:rPr lang="en-US" dirty="0"/>
                        <a:t>140</a:t>
                      </a:r>
                    </a:p>
                  </a:txBody>
                  <a:tcPr marL="121920" marR="121920"/>
                </a:tc>
                <a:extLst>
                  <a:ext uri="{0D108BD9-81ED-4DB2-BD59-A6C34878D82A}">
                    <a16:rowId xmlns:a16="http://schemas.microsoft.com/office/drawing/2014/main" val="10006"/>
                  </a:ext>
                </a:extLst>
              </a:tr>
              <a:tr h="370840">
                <a:tc>
                  <a:txBody>
                    <a:bodyPr/>
                    <a:lstStyle/>
                    <a:p>
                      <a:pPr algn="ctr"/>
                      <a:r>
                        <a:rPr lang="en-US" dirty="0"/>
                        <a:t>LDH</a:t>
                      </a:r>
                    </a:p>
                  </a:txBody>
                  <a:tcPr marL="121920" marR="121920"/>
                </a:tc>
                <a:tc>
                  <a:txBody>
                    <a:bodyPr/>
                    <a:lstStyle/>
                    <a:p>
                      <a:pPr algn="ctr"/>
                      <a:r>
                        <a:rPr lang="en-US" dirty="0"/>
                        <a:t>800</a:t>
                      </a:r>
                    </a:p>
                  </a:txBody>
                  <a:tcPr marL="121920" marR="121920"/>
                </a:tc>
                <a:extLst>
                  <a:ext uri="{0D108BD9-81ED-4DB2-BD59-A6C34878D82A}">
                    <a16:rowId xmlns:a16="http://schemas.microsoft.com/office/drawing/2014/main" val="10007"/>
                  </a:ext>
                </a:extLst>
              </a:tr>
              <a:tr h="370840">
                <a:tc>
                  <a:txBody>
                    <a:bodyPr/>
                    <a:lstStyle/>
                    <a:p>
                      <a:pPr algn="ctr"/>
                      <a:r>
                        <a:rPr lang="en-US" dirty="0"/>
                        <a:t>Creatinine </a:t>
                      </a:r>
                    </a:p>
                  </a:txBody>
                  <a:tcPr marL="121920" marR="121920"/>
                </a:tc>
                <a:tc>
                  <a:txBody>
                    <a:bodyPr/>
                    <a:lstStyle/>
                    <a:p>
                      <a:pPr algn="ctr"/>
                      <a:r>
                        <a:rPr lang="en-US" dirty="0"/>
                        <a:t>.9</a:t>
                      </a:r>
                    </a:p>
                  </a:txBody>
                  <a:tcPr marL="121920" marR="12192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0304520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Case 2 : pregnant in GA =13 weeks , her blood pr =160/100 :</a:t>
            </a:r>
          </a:p>
          <a:p>
            <a:r>
              <a:rPr lang="en-US" dirty="0"/>
              <a:t>1-mention four points in management : </a:t>
            </a:r>
          </a:p>
          <a:p>
            <a:pPr lvl="1"/>
            <a:r>
              <a:rPr lang="en-US" dirty="0"/>
              <a:t>AS mentioned above </a:t>
            </a:r>
          </a:p>
          <a:p>
            <a:r>
              <a:rPr lang="en-US" dirty="0"/>
              <a:t>2-mention 2 obstetric complication : </a:t>
            </a:r>
          </a:p>
          <a:p>
            <a:pPr lvl="1"/>
            <a:r>
              <a:rPr lang="en-US" dirty="0"/>
              <a:t>IUGR / prematurity / preeclampsia </a:t>
            </a:r>
          </a:p>
          <a:p>
            <a:endParaRPr lang="en-US" dirty="0"/>
          </a:p>
          <a:p>
            <a:endParaRPr lang="en-US" dirty="0"/>
          </a:p>
        </p:txBody>
      </p:sp>
    </p:spTree>
    <p:extLst>
      <p:ext uri="{BB962C8B-B14F-4D97-AF65-F5344CB8AC3E}">
        <p14:creationId xmlns:p14="http://schemas.microsoft.com/office/powerpoint/2010/main" val="1084627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120" y="1270000"/>
            <a:ext cx="11480800" cy="5435600"/>
          </a:xfrm>
        </p:spPr>
        <p:txBody>
          <a:bodyPr>
            <a:normAutofit fontScale="92500" lnSpcReduction="10000"/>
          </a:bodyPr>
          <a:lstStyle/>
          <a:p>
            <a:pPr marL="0" indent="0" algn="l" rtl="0">
              <a:buNone/>
            </a:pPr>
            <a:r>
              <a:rPr lang="en-US" sz="2800" b="1" dirty="0"/>
              <a:t>1-What is  the </a:t>
            </a:r>
            <a:r>
              <a:rPr lang="en-US" sz="2800" b="1" dirty="0" err="1"/>
              <a:t>difinition</a:t>
            </a:r>
            <a:r>
              <a:rPr lang="en-US" sz="2800" b="1" dirty="0"/>
              <a:t> of  </a:t>
            </a:r>
            <a:r>
              <a:rPr lang="en-US" sz="2800" dirty="0">
                <a:solidFill>
                  <a:srgbClr val="FF0000"/>
                </a:solidFill>
              </a:rPr>
              <a:t>:</a:t>
            </a:r>
          </a:p>
          <a:p>
            <a:pPr algn="l" rtl="0">
              <a:buNone/>
            </a:pPr>
            <a:r>
              <a:rPr lang="en-US" sz="2800" b="1" i="1" u="sng" dirty="0">
                <a:solidFill>
                  <a:srgbClr val="FF0000"/>
                </a:solidFill>
              </a:rPr>
              <a:t>Lie</a:t>
            </a:r>
            <a:r>
              <a:rPr lang="en-US" sz="2800" dirty="0">
                <a:solidFill>
                  <a:srgbClr val="FF0000"/>
                </a:solidFill>
              </a:rPr>
              <a:t> :The relationship of the long axis </a:t>
            </a:r>
            <a:br>
              <a:rPr lang="en-US" dirty="0">
                <a:solidFill>
                  <a:srgbClr val="FF0000"/>
                </a:solidFill>
              </a:rPr>
            </a:br>
            <a:r>
              <a:rPr lang="en-US" sz="2800" dirty="0">
                <a:solidFill>
                  <a:srgbClr val="FF0000"/>
                </a:solidFill>
              </a:rPr>
              <a:t>of the fetus to the long axis of the mother </a:t>
            </a:r>
          </a:p>
          <a:p>
            <a:pPr algn="l" rtl="0">
              <a:buNone/>
            </a:pPr>
            <a:r>
              <a:rPr lang="en-US" sz="2800" i="1" u="sng" dirty="0">
                <a:solidFill>
                  <a:srgbClr val="FF0000"/>
                </a:solidFill>
              </a:rPr>
              <a:t>Denominator</a:t>
            </a:r>
            <a:r>
              <a:rPr lang="en-US" sz="2800" dirty="0">
                <a:solidFill>
                  <a:srgbClr val="FF0000"/>
                </a:solidFill>
              </a:rPr>
              <a:t>: arbitrary part of the presentation</a:t>
            </a:r>
            <a:endParaRPr lang="en-US" sz="2800" b="1" dirty="0"/>
          </a:p>
          <a:p>
            <a:pPr algn="l" rtl="0">
              <a:buNone/>
            </a:pPr>
            <a:r>
              <a:rPr lang="en-US" sz="2800" b="1" dirty="0"/>
              <a:t>2-Whats the presentation?</a:t>
            </a:r>
          </a:p>
          <a:p>
            <a:pPr algn="l" rtl="0">
              <a:buNone/>
            </a:pPr>
            <a:r>
              <a:rPr lang="en-US" sz="2800" dirty="0">
                <a:solidFill>
                  <a:srgbClr val="FF0000"/>
                </a:solidFill>
              </a:rPr>
              <a:t>A)Frank  breech</a:t>
            </a:r>
          </a:p>
          <a:p>
            <a:pPr algn="l" rtl="0">
              <a:buNone/>
            </a:pPr>
            <a:r>
              <a:rPr lang="en-US" sz="2800" dirty="0">
                <a:solidFill>
                  <a:srgbClr val="FF0000"/>
                </a:solidFill>
              </a:rPr>
              <a:t>b)Footling breech</a:t>
            </a:r>
          </a:p>
          <a:p>
            <a:pPr algn="l" rtl="0">
              <a:buNone/>
            </a:pPr>
            <a:r>
              <a:rPr lang="en-US" sz="2800" dirty="0">
                <a:solidFill>
                  <a:srgbClr val="FF0000"/>
                </a:solidFill>
              </a:rPr>
              <a:t>c) Complete breech</a:t>
            </a:r>
          </a:p>
          <a:p>
            <a:pPr algn="l" rtl="0">
              <a:buNone/>
            </a:pPr>
            <a:r>
              <a:rPr lang="en-US" sz="2800" b="1" dirty="0"/>
              <a:t>3-What are findings by abdominal examination for this presentation?</a:t>
            </a:r>
          </a:p>
          <a:p>
            <a:pPr algn="l" rtl="0">
              <a:defRPr/>
            </a:pPr>
            <a:r>
              <a:rPr lang="en-US" sz="2800" dirty="0">
                <a:solidFill>
                  <a:srgbClr val="FF0000"/>
                </a:solidFill>
              </a:rPr>
              <a:t>1_Ballotable head at fundus</a:t>
            </a:r>
          </a:p>
          <a:p>
            <a:pPr algn="l" rtl="0">
              <a:defRPr/>
            </a:pPr>
            <a:r>
              <a:rPr lang="en-US" sz="2800" dirty="0">
                <a:solidFill>
                  <a:srgbClr val="FF0000"/>
                </a:solidFill>
              </a:rPr>
              <a:t>2_Soft presenting part/not ballotable </a:t>
            </a:r>
          </a:p>
          <a:p>
            <a:pPr algn="l" rtl="0">
              <a:defRPr/>
            </a:pPr>
            <a:r>
              <a:rPr lang="en-US" sz="2800" dirty="0">
                <a:solidFill>
                  <a:srgbClr val="FF0000"/>
                </a:solidFill>
              </a:rPr>
              <a:t>3_Fetal heart auscultated more commonly above umbilicus</a:t>
            </a:r>
            <a:endParaRPr lang="en-US" sz="2800" b="1" dirty="0">
              <a:solidFill>
                <a:srgbClr val="FF0000"/>
              </a:solidFill>
            </a:endParaRPr>
          </a:p>
          <a:p>
            <a:pPr algn="l" rtl="0">
              <a:buNone/>
            </a:pPr>
            <a:endParaRPr lang="en-US" sz="2800" dirty="0">
              <a:solidFill>
                <a:srgbClr val="FF0000"/>
              </a:solidFill>
            </a:endParaRPr>
          </a:p>
          <a:p>
            <a:pPr algn="l" rtl="0">
              <a:buNone/>
            </a:pPr>
            <a:endParaRPr lang="en-US" sz="2800" dirty="0">
              <a:solidFill>
                <a:srgbClr val="FF0000"/>
              </a:solidFill>
            </a:endParaRPr>
          </a:p>
          <a:p>
            <a:pPr algn="l" rtl="0">
              <a:buNone/>
            </a:pPr>
            <a:endParaRPr lang="en-US" sz="2800" dirty="0"/>
          </a:p>
          <a:p>
            <a:pPr algn="l" rtl="0">
              <a:buNone/>
            </a:pPr>
            <a:endParaRPr lang="ar-JO"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053" y="1178561"/>
            <a:ext cx="4175787" cy="3199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0F0ED0A1-7880-E7A0-163D-C1D32DAED322}"/>
              </a:ext>
            </a:extLst>
          </p:cNvPr>
          <p:cNvSpPr>
            <a:spLocks noGrp="1"/>
          </p:cNvSpPr>
          <p:nvPr>
            <p:ph type="title"/>
          </p:nvPr>
        </p:nvSpPr>
        <p:spPr/>
        <p:txBody>
          <a:bodyPr/>
          <a:lstStyle/>
          <a:p>
            <a:r>
              <a:rPr lang="en-GB" b="1" dirty="0"/>
              <a:t>Station 4</a:t>
            </a:r>
            <a:endParaRPr lang="en-US" dirty="0"/>
          </a:p>
        </p:txBody>
      </p:sp>
    </p:spTree>
    <p:extLst>
      <p:ext uri="{BB962C8B-B14F-4D97-AF65-F5344CB8AC3E}">
        <p14:creationId xmlns:p14="http://schemas.microsoft.com/office/powerpoint/2010/main" val="373021050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1524000" y="1122363"/>
            <a:ext cx="9982200" cy="2387600"/>
          </a:xfrm>
        </p:spPr>
        <p:txBody>
          <a:bodyPr/>
          <a:lstStyle/>
          <a:p>
            <a:r>
              <a:rPr lang="en-US" dirty="0"/>
              <a:t>Vomiting in pregnancy </a:t>
            </a:r>
          </a:p>
        </p:txBody>
      </p:sp>
    </p:spTree>
    <p:extLst>
      <p:ext uri="{BB962C8B-B14F-4D97-AF65-F5344CB8AC3E}">
        <p14:creationId xmlns:p14="http://schemas.microsoft.com/office/powerpoint/2010/main" val="145457339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Hyperemesis gravidarum</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Clinical features:</a:t>
            </a:r>
          </a:p>
          <a:p>
            <a:pPr lvl="1"/>
            <a:r>
              <a:rPr lang="en-US" dirty="0"/>
              <a:t>Onset in the first trimester, usually weeks 6-8</a:t>
            </a:r>
          </a:p>
          <a:p>
            <a:pPr lvl="1"/>
            <a:r>
              <a:rPr lang="en-US" dirty="0"/>
              <a:t>Severe protracted nausea and vomiting</a:t>
            </a:r>
          </a:p>
          <a:p>
            <a:pPr lvl="1"/>
            <a:r>
              <a:rPr lang="en-US" dirty="0"/>
              <a:t>Weight loss of more than 5% of pre-pregnancy weight</a:t>
            </a:r>
          </a:p>
          <a:p>
            <a:pPr lvl="1"/>
            <a:r>
              <a:rPr lang="en-US" dirty="0"/>
              <a:t>Dehydration and electrolyte imbalance, including ketosis</a:t>
            </a:r>
          </a:p>
          <a:p>
            <a:pPr lvl="1"/>
            <a:r>
              <a:rPr lang="en-US" dirty="0"/>
              <a:t>There are usually signs of dehydration with postural hypotension and tachycardia and there may be muscle wasting.</a:t>
            </a:r>
          </a:p>
          <a:p>
            <a:pPr lvl="1"/>
            <a:r>
              <a:rPr lang="en-US" dirty="0"/>
              <a:t>There may be associated ptyalism (excessive salivation) and associated spitting</a:t>
            </a:r>
          </a:p>
          <a:p>
            <a:r>
              <a:rPr lang="en-US" dirty="0"/>
              <a:t>Risk Factors –</a:t>
            </a:r>
          </a:p>
          <a:p>
            <a:pPr lvl="1"/>
            <a:r>
              <a:rPr lang="en-US" dirty="0"/>
              <a:t>Primigravid, multiple gestation, molar pregnancy, heartburn, female fetus (1.27), nondrinkers, non smokers, family history or previous HG </a:t>
            </a:r>
          </a:p>
          <a:p>
            <a:endParaRPr lang="en-US" dirty="0"/>
          </a:p>
          <a:p>
            <a:endParaRPr lang="en-US" dirty="0"/>
          </a:p>
        </p:txBody>
      </p:sp>
    </p:spTree>
    <p:extLst>
      <p:ext uri="{BB962C8B-B14F-4D97-AF65-F5344CB8AC3E}">
        <p14:creationId xmlns:p14="http://schemas.microsoft.com/office/powerpoint/2010/main" val="229340887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Hyperemesis gravidarum</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Investigations</a:t>
            </a:r>
          </a:p>
          <a:p>
            <a:pPr lvl="1"/>
            <a:r>
              <a:rPr lang="en-US" dirty="0"/>
              <a:t>Blood tests typically reveal the following: </a:t>
            </a:r>
          </a:p>
          <a:p>
            <a:pPr lvl="1"/>
            <a:r>
              <a:rPr lang="en-US" dirty="0"/>
              <a:t>Hyponatremia </a:t>
            </a:r>
          </a:p>
          <a:p>
            <a:pPr lvl="1"/>
            <a:r>
              <a:rPr lang="en-US" dirty="0"/>
              <a:t>Hypokalemia </a:t>
            </a:r>
          </a:p>
          <a:p>
            <a:pPr lvl="1"/>
            <a:r>
              <a:rPr lang="en-US" dirty="0" err="1"/>
              <a:t>Hypochloremic</a:t>
            </a:r>
            <a:r>
              <a:rPr lang="en-US" dirty="0"/>
              <a:t> metabolic alkalosis</a:t>
            </a:r>
          </a:p>
          <a:p>
            <a:pPr lvl="1"/>
            <a:r>
              <a:rPr lang="en-US" dirty="0"/>
              <a:t> Low serum urea </a:t>
            </a:r>
          </a:p>
          <a:p>
            <a:pPr lvl="1"/>
            <a:r>
              <a:rPr lang="en-US" dirty="0"/>
              <a:t>Ketonuria </a:t>
            </a:r>
          </a:p>
          <a:p>
            <a:pPr lvl="1"/>
            <a:r>
              <a:rPr lang="en-US" dirty="0"/>
              <a:t>Raised hematocrit level and increased specific gravity of the urine</a:t>
            </a:r>
          </a:p>
          <a:p>
            <a:pPr lvl="1"/>
            <a:r>
              <a:rPr lang="en-US" dirty="0"/>
              <a:t> Liver function tests → abnormal in 50% of cases </a:t>
            </a:r>
          </a:p>
          <a:p>
            <a:pPr lvl="1"/>
            <a:r>
              <a:rPr lang="en-US" dirty="0"/>
              <a:t>Thyroid function tests → abnormal in ~66% of cases.</a:t>
            </a:r>
          </a:p>
          <a:p>
            <a:pPr lvl="1"/>
            <a:r>
              <a:rPr lang="en-US" dirty="0"/>
              <a:t>An ultrasound (US) scan of the uterus could be done to rule out multiple gestation or hydatidiform mole. </a:t>
            </a:r>
          </a:p>
          <a:p>
            <a:endParaRPr lang="en-US" dirty="0"/>
          </a:p>
        </p:txBody>
      </p:sp>
    </p:spTree>
    <p:extLst>
      <p:ext uri="{BB962C8B-B14F-4D97-AF65-F5344CB8AC3E}">
        <p14:creationId xmlns:p14="http://schemas.microsoft.com/office/powerpoint/2010/main" val="258826113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Effect of HG on pregnancy </a:t>
            </a:r>
          </a:p>
        </p:txBody>
      </p:sp>
      <p:sp>
        <p:nvSpPr>
          <p:cNvPr id="3" name="عنصر نائب للمحتوى 2"/>
          <p:cNvSpPr>
            <a:spLocks noGrp="1"/>
          </p:cNvSpPr>
          <p:nvPr>
            <p:ph sz="half" idx="1"/>
          </p:nvPr>
        </p:nvSpPr>
        <p:spPr>
          <a:xfrm>
            <a:off x="838199" y="1185783"/>
            <a:ext cx="10515599" cy="5200949"/>
          </a:xfrm>
        </p:spPr>
        <p:txBody>
          <a:bodyPr>
            <a:normAutofit/>
          </a:bodyPr>
          <a:lstStyle/>
          <a:p>
            <a:r>
              <a:rPr lang="en-US" sz="2400" dirty="0"/>
              <a:t>Maternal complications </a:t>
            </a:r>
          </a:p>
          <a:p>
            <a:pPr lvl="1"/>
            <a:r>
              <a:rPr lang="en-US" sz="2000" dirty="0"/>
              <a:t>dehydration and electrolyte imbalances</a:t>
            </a:r>
          </a:p>
          <a:p>
            <a:pPr lvl="1"/>
            <a:r>
              <a:rPr lang="en-US" sz="2000" dirty="0"/>
              <a:t>preterm labor and preeclampsia</a:t>
            </a:r>
          </a:p>
          <a:p>
            <a:pPr lvl="1"/>
            <a:r>
              <a:rPr lang="en-US" sz="2000" dirty="0"/>
              <a:t>Vitamins deficiency :</a:t>
            </a:r>
          </a:p>
          <a:p>
            <a:pPr marL="914400" lvl="1" indent="-231775">
              <a:buFont typeface="+mj-lt"/>
              <a:buAutoNum type="alphaUcPeriod"/>
            </a:pPr>
            <a:r>
              <a:rPr lang="en-US" sz="2000" dirty="0"/>
              <a:t>Vitamin B1 ( thiamine) : Wernicke’s encephalopathy due to vitamin B1 (thiamine) deficiency is a fatal but reversible medical </a:t>
            </a:r>
            <a:r>
              <a:rPr lang="en-US" sz="2000" dirty="0" err="1"/>
              <a:t>emergencu</a:t>
            </a:r>
            <a:endParaRPr lang="en-US" sz="2000" dirty="0"/>
          </a:p>
          <a:p>
            <a:pPr lvl="1"/>
            <a:r>
              <a:rPr lang="en-US" sz="2000" dirty="0"/>
              <a:t>Hyponatremia</a:t>
            </a:r>
          </a:p>
          <a:p>
            <a:pPr lvl="1"/>
            <a:r>
              <a:rPr lang="en-US" sz="2000" dirty="0"/>
              <a:t>Mallory–Weiss tears </a:t>
            </a:r>
          </a:p>
          <a:p>
            <a:pPr lvl="1"/>
            <a:r>
              <a:rPr lang="en-US" sz="2000" dirty="0"/>
              <a:t>Esophageal tears</a:t>
            </a:r>
          </a:p>
          <a:p>
            <a:pPr lvl="1"/>
            <a:r>
              <a:rPr lang="en-US" sz="2000" dirty="0"/>
              <a:t>Stress ulcer in stomach Psychology Venous thromboembolism </a:t>
            </a:r>
          </a:p>
          <a:p>
            <a:pPr lvl="1"/>
            <a:r>
              <a:rPr lang="en-US" sz="2000" dirty="0"/>
              <a:t>Jaundice, Renal problem, V k deficiency. </a:t>
            </a:r>
          </a:p>
          <a:p>
            <a:r>
              <a:rPr lang="en-US" sz="2400" dirty="0"/>
              <a:t> Fetal complications </a:t>
            </a:r>
          </a:p>
          <a:p>
            <a:pPr lvl="1"/>
            <a:r>
              <a:rPr lang="en-US" sz="2000" dirty="0"/>
              <a:t>fetal death</a:t>
            </a:r>
          </a:p>
          <a:p>
            <a:pPr lvl="1"/>
            <a:r>
              <a:rPr lang="en-US" sz="2000" dirty="0"/>
              <a:t> significantly lower birth weights</a:t>
            </a:r>
          </a:p>
        </p:txBody>
      </p:sp>
    </p:spTree>
    <p:extLst>
      <p:ext uri="{BB962C8B-B14F-4D97-AF65-F5344CB8AC3E}">
        <p14:creationId xmlns:p14="http://schemas.microsoft.com/office/powerpoint/2010/main" val="271381806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838198" y="0"/>
            <a:ext cx="10515601" cy="1125415"/>
          </a:xfrm>
        </p:spPr>
        <p:txBody>
          <a:bodyPr>
            <a:normAutofit fontScale="90000"/>
          </a:bodyPr>
          <a:lstStyle/>
          <a:p>
            <a:r>
              <a:rPr lang="en-US" dirty="0"/>
              <a:t>Osmotic demyelination syndrome may associate with Locked in syndrome </a:t>
            </a:r>
          </a:p>
        </p:txBody>
      </p:sp>
      <p:sp>
        <p:nvSpPr>
          <p:cNvPr id="6" name="عنصر نائب للمحتوى 5"/>
          <p:cNvSpPr>
            <a:spLocks noGrp="1"/>
          </p:cNvSpPr>
          <p:nvPr>
            <p:ph idx="1"/>
          </p:nvPr>
        </p:nvSpPr>
        <p:spPr/>
        <p:txBody>
          <a:bodyPr/>
          <a:lstStyle/>
          <a:p>
            <a:r>
              <a:rPr lang="en-US" dirty="0">
                <a:effectLst/>
              </a:rPr>
              <a:t>Both severe </a:t>
            </a:r>
            <a:r>
              <a:rPr lang="en-US" dirty="0" err="1">
                <a:effectLst/>
              </a:rPr>
              <a:t>hyponatraemia</a:t>
            </a:r>
            <a:r>
              <a:rPr lang="en-US" dirty="0">
                <a:effectLst/>
              </a:rPr>
              <a:t> and, particularly, its rapid reversal may precipitate central </a:t>
            </a:r>
            <a:r>
              <a:rPr lang="en-US" dirty="0" err="1">
                <a:effectLst/>
              </a:rPr>
              <a:t>pontine</a:t>
            </a:r>
            <a:r>
              <a:rPr lang="en-US" dirty="0">
                <a:effectLst/>
              </a:rPr>
              <a:t> </a:t>
            </a:r>
            <a:r>
              <a:rPr lang="en-US" dirty="0" err="1">
                <a:effectLst/>
              </a:rPr>
              <a:t>myelinolysis</a:t>
            </a:r>
            <a:r>
              <a:rPr lang="en-US" dirty="0">
                <a:effectLst/>
              </a:rPr>
              <a:t> (osmotic demyelination syndrome). This is associated with symmetrical destruction of myelin at the </a:t>
            </a:r>
            <a:r>
              <a:rPr lang="en-US" dirty="0" err="1">
                <a:effectLst/>
              </a:rPr>
              <a:t>centre</a:t>
            </a:r>
            <a:r>
              <a:rPr lang="en-US" dirty="0">
                <a:effectLst/>
              </a:rPr>
              <a:t> of the basal pons and causes pyramidal tract signs, spastic </a:t>
            </a:r>
            <a:r>
              <a:rPr lang="en-US" dirty="0" err="1">
                <a:effectLst/>
              </a:rPr>
              <a:t>quadraparesis</a:t>
            </a:r>
            <a:r>
              <a:rPr lang="en-US" dirty="0">
                <a:effectLst/>
              </a:rPr>
              <a:t>, </a:t>
            </a:r>
            <a:r>
              <a:rPr lang="en-US" dirty="0" err="1">
                <a:effectLst/>
              </a:rPr>
              <a:t>pseudobulbar</a:t>
            </a:r>
            <a:r>
              <a:rPr lang="en-US" dirty="0">
                <a:effectLst/>
              </a:rPr>
              <a:t> palsy and impaired consciousness. </a:t>
            </a:r>
          </a:p>
          <a:p>
            <a:r>
              <a:rPr lang="en-US" dirty="0">
                <a:effectLst/>
              </a:rPr>
              <a:t>Central </a:t>
            </a:r>
            <a:r>
              <a:rPr lang="en-US" dirty="0" err="1">
                <a:effectLst/>
              </a:rPr>
              <a:t>pontine</a:t>
            </a:r>
            <a:r>
              <a:rPr lang="en-US" dirty="0">
                <a:effectLst/>
              </a:rPr>
              <a:t> </a:t>
            </a:r>
            <a:r>
              <a:rPr lang="en-US" dirty="0" err="1">
                <a:effectLst/>
              </a:rPr>
              <a:t>myelinolysis</a:t>
            </a:r>
            <a:r>
              <a:rPr lang="en-US" dirty="0">
                <a:effectLst/>
              </a:rPr>
              <a:t> and Wernicke’s encephalopathy may co-exist with HG, and thiamine deficiency may render the myelin sheaths of the central pons more sensitive to changes in serum sodium</a:t>
            </a:r>
          </a:p>
        </p:txBody>
      </p:sp>
    </p:spTree>
    <p:extLst>
      <p:ext uri="{BB962C8B-B14F-4D97-AF65-F5344CB8AC3E}">
        <p14:creationId xmlns:p14="http://schemas.microsoft.com/office/powerpoint/2010/main" val="36418110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Management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Emotional support with frequent reassurance and encouragement</a:t>
            </a:r>
          </a:p>
          <a:p>
            <a:r>
              <a:rPr lang="en-US" dirty="0"/>
              <a:t>Drugs that may cause nausea and vomiting should be temporarily discontinued. The commonest example is </a:t>
            </a:r>
            <a:r>
              <a:rPr lang="en-US" u="sng" dirty="0"/>
              <a:t>iron supplements</a:t>
            </a:r>
            <a:r>
              <a:rPr lang="en-US" dirty="0"/>
              <a:t>.</a:t>
            </a:r>
          </a:p>
          <a:p>
            <a:r>
              <a:rPr lang="en-US" dirty="0"/>
              <a:t>Any woman who is </a:t>
            </a:r>
            <a:r>
              <a:rPr lang="en-US" dirty="0" err="1"/>
              <a:t>ketotic</a:t>
            </a:r>
            <a:r>
              <a:rPr lang="en-US" dirty="0"/>
              <a:t> and unable to maintain adequate hydration requires </a:t>
            </a:r>
            <a:r>
              <a:rPr lang="en-US" dirty="0" err="1"/>
              <a:t>i.v.</a:t>
            </a:r>
            <a:r>
              <a:rPr lang="en-US" dirty="0"/>
              <a:t> fluids and parenteral anti-emetics.</a:t>
            </a:r>
          </a:p>
          <a:p>
            <a:r>
              <a:rPr lang="en-US" dirty="0"/>
              <a:t>For less severe cases, outpatient management with administration of </a:t>
            </a:r>
            <a:r>
              <a:rPr lang="en-US" dirty="0" err="1"/>
              <a:t>i.v.</a:t>
            </a:r>
            <a:r>
              <a:rPr lang="en-US" dirty="0"/>
              <a:t> fluid therapy and anti-emetics as required should be first line. </a:t>
            </a:r>
            <a:br>
              <a:rPr lang="en-US" dirty="0"/>
            </a:br>
            <a:endParaRPr lang="en-US" dirty="0"/>
          </a:p>
          <a:p>
            <a:endParaRPr lang="en-US" dirty="0"/>
          </a:p>
        </p:txBody>
      </p:sp>
    </p:spTree>
    <p:extLst>
      <p:ext uri="{BB962C8B-B14F-4D97-AF65-F5344CB8AC3E}">
        <p14:creationId xmlns:p14="http://schemas.microsoft.com/office/powerpoint/2010/main" val="281342059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Management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-Normal saline (sodium chloride 0.9%; 150 mmol/L Na+) and Hartmann’s solution (sodium chloride 0.6%; 131 mmol/L Na+) are appropriate solutions.</a:t>
            </a:r>
          </a:p>
          <a:p>
            <a:r>
              <a:rPr lang="en-US" dirty="0"/>
              <a:t>Correction of the </a:t>
            </a:r>
            <a:r>
              <a:rPr lang="en-US" dirty="0" err="1"/>
              <a:t>hypokalaemia</a:t>
            </a:r>
            <a:r>
              <a:rPr lang="en-US" dirty="0"/>
              <a:t> is essential and it is usually necessary to use infusion bags containing 40 mmol/L of potassium chloride</a:t>
            </a:r>
          </a:p>
          <a:p>
            <a:r>
              <a:rPr lang="en-US" dirty="0"/>
              <a:t>of low-molecular-weight heparin (LMWH) </a:t>
            </a:r>
          </a:p>
          <a:p>
            <a:r>
              <a:rPr lang="en-US" dirty="0"/>
              <a:t>Thiamine therapy </a:t>
            </a:r>
          </a:p>
          <a:p>
            <a:r>
              <a:rPr lang="en-US" dirty="0"/>
              <a:t>Pharmacological therapy </a:t>
            </a:r>
          </a:p>
          <a:p>
            <a:pPr lvl="1"/>
            <a:r>
              <a:rPr lang="en-US" dirty="0"/>
              <a:t>Anti-emetics </a:t>
            </a:r>
          </a:p>
          <a:p>
            <a:pPr lvl="1"/>
            <a:r>
              <a:rPr lang="en-US" dirty="0"/>
              <a:t>Histamine2 (H2)-receptor blockers and proton pump inhibitors (PPIs) </a:t>
            </a:r>
          </a:p>
          <a:p>
            <a:pPr lvl="1"/>
            <a:r>
              <a:rPr lang="en-US" dirty="0"/>
              <a:t>Corticosteroids</a:t>
            </a:r>
          </a:p>
          <a:p>
            <a:r>
              <a:rPr lang="en-US" dirty="0"/>
              <a:t>Enteral feeding /Total parenteral nutrition </a:t>
            </a:r>
          </a:p>
          <a:p>
            <a:endParaRPr lang="en-US" dirty="0"/>
          </a:p>
        </p:txBody>
      </p:sp>
    </p:spTree>
    <p:extLst>
      <p:ext uri="{BB962C8B-B14F-4D97-AF65-F5344CB8AC3E}">
        <p14:creationId xmlns:p14="http://schemas.microsoft.com/office/powerpoint/2010/main" val="36593806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5871" y="1351524"/>
            <a:ext cx="4547929" cy="5417127"/>
          </a:xfrm>
          <a:prstGeom prst="rect">
            <a:avLst/>
          </a:prstGeom>
        </p:spPr>
      </p:pic>
      <p:sp>
        <p:nvSpPr>
          <p:cNvPr id="2" name="عنوان 1"/>
          <p:cNvSpPr>
            <a:spLocks noGrp="1"/>
          </p:cNvSpPr>
          <p:nvPr>
            <p:ph type="title"/>
          </p:nvPr>
        </p:nvSpPr>
        <p:spPr/>
        <p:txBody>
          <a:bodyPr/>
          <a:lstStyle/>
          <a:p>
            <a:r>
              <a:rPr lang="en-US" dirty="0"/>
              <a:t>Management</a:t>
            </a:r>
          </a:p>
        </p:txBody>
      </p:sp>
      <p:sp>
        <p:nvSpPr>
          <p:cNvPr id="3" name="عنصر نائب للمحتوى 2"/>
          <p:cNvSpPr>
            <a:spLocks noGrp="1"/>
          </p:cNvSpPr>
          <p:nvPr>
            <p:ph sz="half" idx="1"/>
          </p:nvPr>
        </p:nvSpPr>
        <p:spPr>
          <a:xfrm>
            <a:off x="838200" y="1209495"/>
            <a:ext cx="2298698" cy="448118"/>
          </a:xfrm>
        </p:spPr>
        <p:txBody>
          <a:bodyPr>
            <a:normAutofit fontScale="92500"/>
          </a:bodyPr>
          <a:lstStyle/>
          <a:p>
            <a:r>
              <a:rPr lang="en-US" dirty="0"/>
              <a:t>Anti-emetics </a:t>
            </a:r>
          </a:p>
        </p:txBody>
      </p:sp>
      <p:pic>
        <p:nvPicPr>
          <p:cNvPr id="7" name="عنصر نائب للمحتوى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8200" y="1575583"/>
            <a:ext cx="4817012" cy="2812184"/>
          </a:xfrm>
        </p:spPr>
      </p:pic>
      <p:pic>
        <p:nvPicPr>
          <p:cNvPr id="8" name="صورة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529796"/>
            <a:ext cx="4549281" cy="2135531"/>
          </a:xfrm>
          <a:prstGeom prst="rect">
            <a:avLst/>
          </a:prstGeom>
        </p:spPr>
      </p:pic>
    </p:spTree>
    <p:extLst>
      <p:ext uri="{BB962C8B-B14F-4D97-AF65-F5344CB8AC3E}">
        <p14:creationId xmlns:p14="http://schemas.microsoft.com/office/powerpoint/2010/main" val="313674596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599" cy="5292722"/>
          </a:xfrm>
        </p:spPr>
        <p:txBody>
          <a:bodyPr>
            <a:normAutofit fontScale="70000" lnSpcReduction="20000"/>
          </a:bodyPr>
          <a:lstStyle/>
          <a:p>
            <a:pPr marL="0" indent="0">
              <a:buNone/>
            </a:pPr>
            <a:r>
              <a:rPr lang="en-US" sz="3400" dirty="0"/>
              <a:t>30 years old woman with amenorrhea 8 W duration, come with sever vomiting ( I don't remember the details in Q) and the investigations was done &amp; the result shown below : Hb :11. ,  K:3.1 , </a:t>
            </a:r>
            <a:r>
              <a:rPr lang="en-US" sz="3400" dirty="0" err="1"/>
              <a:t>Keton</a:t>
            </a:r>
            <a:r>
              <a:rPr lang="en-US" sz="3400" dirty="0"/>
              <a:t> in urine : ++ (normal :</a:t>
            </a:r>
            <a:r>
              <a:rPr lang="en-US" sz="3400" dirty="0" err="1"/>
              <a:t>Nill</a:t>
            </a:r>
            <a:r>
              <a:rPr lang="en-US" sz="3400" dirty="0"/>
              <a:t>)</a:t>
            </a:r>
          </a:p>
          <a:p>
            <a:r>
              <a:rPr lang="en-US" sz="3400" dirty="0"/>
              <a:t>What’s your diagnosis? </a:t>
            </a:r>
          </a:p>
          <a:p>
            <a:pPr lvl="1"/>
            <a:r>
              <a:rPr lang="en-US" sz="2600" dirty="0"/>
              <a:t>Hyperemesis Gravidarum </a:t>
            </a:r>
          </a:p>
          <a:p>
            <a:r>
              <a:rPr lang="en-US" sz="3400" dirty="0"/>
              <a:t>Write another 6 Investigations you want to order them?</a:t>
            </a:r>
          </a:p>
          <a:p>
            <a:pPr lvl="1"/>
            <a:r>
              <a:rPr lang="en-US" sz="2600" dirty="0"/>
              <a:t>BUN &amp; electrolytes, LFT, Urinalysis, Thyroid function test, Hematocrit and U/S</a:t>
            </a:r>
          </a:p>
          <a:p>
            <a:r>
              <a:rPr lang="en-US" sz="3400" dirty="0"/>
              <a:t>Write 2 obstetric condition you should exclude them : </a:t>
            </a:r>
          </a:p>
          <a:p>
            <a:pPr lvl="1"/>
            <a:r>
              <a:rPr lang="en-US" sz="2600" dirty="0"/>
              <a:t>Molar, multiple pregnancy</a:t>
            </a:r>
          </a:p>
          <a:p>
            <a:r>
              <a:rPr lang="en-US" sz="3400" dirty="0"/>
              <a:t>4-Whats your management?</a:t>
            </a:r>
          </a:p>
          <a:p>
            <a:pPr lvl="1"/>
            <a:r>
              <a:rPr lang="en-US" sz="2600" dirty="0"/>
              <a:t>Depends on the severity of symptoms as above	</a:t>
            </a:r>
          </a:p>
          <a:p>
            <a:r>
              <a:rPr lang="en-US" sz="3400" dirty="0"/>
              <a:t>if this condition increase the risk of crisis in pregnancy that indicate which type of anemia ? </a:t>
            </a:r>
          </a:p>
          <a:p>
            <a:pPr lvl="1"/>
            <a:r>
              <a:rPr lang="en-US" sz="2600" dirty="0"/>
              <a:t>sickle cell anemia</a:t>
            </a:r>
          </a:p>
          <a:p>
            <a:r>
              <a:rPr lang="en-US" sz="3400" dirty="0"/>
              <a:t>What is the only definitive cure?</a:t>
            </a:r>
          </a:p>
          <a:p>
            <a:pPr lvl="1"/>
            <a:r>
              <a:rPr lang="en-US" sz="2600" dirty="0"/>
              <a:t>Termination of pregnancy</a:t>
            </a:r>
          </a:p>
        </p:txBody>
      </p:sp>
    </p:spTree>
    <p:extLst>
      <p:ext uri="{BB962C8B-B14F-4D97-AF65-F5344CB8AC3E}">
        <p14:creationId xmlns:p14="http://schemas.microsoft.com/office/powerpoint/2010/main" val="392006230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p:txBody>
          <a:bodyPr/>
          <a:lstStyle/>
          <a:p>
            <a:r>
              <a:rPr lang="en-US" dirty="0"/>
              <a:t>Birth injuries </a:t>
            </a:r>
          </a:p>
        </p:txBody>
      </p:sp>
      <p:sp>
        <p:nvSpPr>
          <p:cNvPr id="6" name="عنوان فرعي 5"/>
          <p:cNvSpPr>
            <a:spLocks noGrp="1"/>
          </p:cNvSpPr>
          <p:nvPr>
            <p:ph type="subTitle" idx="1"/>
          </p:nvPr>
        </p:nvSpPr>
        <p:spPr/>
        <p:txBody>
          <a:bodyPr/>
          <a:lstStyle/>
          <a:p>
            <a:r>
              <a:rPr lang="ar-JO" dirty="0"/>
              <a:t>ارجعوا ل صور </a:t>
            </a:r>
            <a:r>
              <a:rPr lang="ar-JO" dirty="0" err="1"/>
              <a:t>السيمنار</a:t>
            </a:r>
            <a:r>
              <a:rPr lang="ar-JO" dirty="0"/>
              <a:t> </a:t>
            </a:r>
            <a:endParaRPr lang="en-US" dirty="0"/>
          </a:p>
        </p:txBody>
      </p:sp>
    </p:spTree>
    <p:extLst>
      <p:ext uri="{BB962C8B-B14F-4D97-AF65-F5344CB8AC3E}">
        <p14:creationId xmlns:p14="http://schemas.microsoft.com/office/powerpoint/2010/main" val="244084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9D18A-7C09-AE18-ABEE-D9EF84D79715}"/>
              </a:ext>
            </a:extLst>
          </p:cNvPr>
          <p:cNvSpPr>
            <a:spLocks noGrp="1"/>
          </p:cNvSpPr>
          <p:nvPr>
            <p:ph type="ctrTitle"/>
          </p:nvPr>
        </p:nvSpPr>
        <p:spPr/>
        <p:txBody>
          <a:bodyPr/>
          <a:lstStyle/>
          <a:p>
            <a:r>
              <a:rPr lang="ar-SA" sz="6000" b="1" dirty="0">
                <a:latin typeface="Calibri" panose="020F0502020204030204" pitchFamily="34" charset="0"/>
                <a:cs typeface="Calibri" panose="020F0502020204030204" pitchFamily="34" charset="0"/>
              </a:rPr>
              <a:t>د.علاء</a:t>
            </a:r>
            <a:endParaRPr lang="en-US" dirty="0"/>
          </a:p>
        </p:txBody>
      </p:sp>
    </p:spTree>
    <p:extLst>
      <p:ext uri="{BB962C8B-B14F-4D97-AF65-F5344CB8AC3E}">
        <p14:creationId xmlns:p14="http://schemas.microsoft.com/office/powerpoint/2010/main" val="50093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t>Mini-0sce</a:t>
            </a:r>
            <a:endParaRPr lang="en-US" dirty="0"/>
          </a:p>
        </p:txBody>
      </p:sp>
      <p:sp>
        <p:nvSpPr>
          <p:cNvPr id="6" name="Content Placeholder 5"/>
          <p:cNvSpPr>
            <a:spLocks noGrp="1"/>
          </p:cNvSpPr>
          <p:nvPr>
            <p:ph idx="1"/>
          </p:nvPr>
        </p:nvSpPr>
        <p:spPr/>
        <p:txBody>
          <a:bodyPr>
            <a:normAutofit fontScale="92500" lnSpcReduction="10000"/>
          </a:bodyPr>
          <a:lstStyle/>
          <a:p>
            <a:pPr>
              <a:buNone/>
            </a:pPr>
            <a:r>
              <a:rPr lang="en-US" b="1" dirty="0"/>
              <a:t>4-Whats the dominator for this presentation ?</a:t>
            </a:r>
          </a:p>
          <a:p>
            <a:pPr>
              <a:buNone/>
            </a:pPr>
            <a:r>
              <a:rPr lang="en-US" dirty="0">
                <a:solidFill>
                  <a:srgbClr val="FF0000"/>
                </a:solidFill>
              </a:rPr>
              <a:t>Sacrum</a:t>
            </a:r>
          </a:p>
          <a:p>
            <a:pPr>
              <a:buNone/>
            </a:pPr>
            <a:r>
              <a:rPr lang="en-US" b="1" dirty="0"/>
              <a:t>5-Engagement  diameter?</a:t>
            </a:r>
          </a:p>
          <a:p>
            <a:pPr>
              <a:buNone/>
            </a:pPr>
            <a:r>
              <a:rPr lang="en-US" b="1" dirty="0"/>
              <a:t> </a:t>
            </a:r>
            <a:r>
              <a:rPr lang="en-US" dirty="0">
                <a:solidFill>
                  <a:srgbClr val="FF0000"/>
                </a:solidFill>
              </a:rPr>
              <a:t>10 cm</a:t>
            </a:r>
            <a:endParaRPr lang="en-US" dirty="0"/>
          </a:p>
          <a:p>
            <a:pPr>
              <a:buNone/>
            </a:pPr>
            <a:r>
              <a:rPr lang="en-US" b="1" dirty="0"/>
              <a:t>6-What is the risk found in (b) more than other ?</a:t>
            </a:r>
          </a:p>
          <a:p>
            <a:pPr>
              <a:buNone/>
            </a:pPr>
            <a:r>
              <a:rPr lang="en-US" dirty="0">
                <a:solidFill>
                  <a:srgbClr val="FF0000"/>
                </a:solidFill>
              </a:rPr>
              <a:t>cord prolapse-15%</a:t>
            </a:r>
          </a:p>
          <a:p>
            <a:pPr>
              <a:buNone/>
            </a:pPr>
            <a:endParaRPr lang="en-US" dirty="0">
              <a:solidFill>
                <a:srgbClr val="FF0000"/>
              </a:solidFill>
            </a:endParaRPr>
          </a:p>
          <a:p>
            <a:pPr>
              <a:buNone/>
            </a:pPr>
            <a:r>
              <a:rPr lang="en-US" dirty="0"/>
              <a:t>7-Pregnant women comes to obstetric room by examination she has presentation in picture (c) and she want to deliver vaginally&gt;&gt;&gt;</a:t>
            </a:r>
          </a:p>
          <a:p>
            <a:pPr>
              <a:buNone/>
            </a:pPr>
            <a:r>
              <a:rPr lang="en-US" dirty="0"/>
              <a:t>**</a:t>
            </a:r>
            <a:r>
              <a:rPr lang="en-US" b="1" dirty="0"/>
              <a:t>Can you deliver it vaginally and how ? </a:t>
            </a:r>
          </a:p>
          <a:p>
            <a:pPr>
              <a:buNone/>
            </a:pPr>
            <a:r>
              <a:rPr lang="en-US" dirty="0">
                <a:solidFill>
                  <a:srgbClr val="FF0000"/>
                </a:solidFill>
              </a:rPr>
              <a:t>by external </a:t>
            </a:r>
            <a:r>
              <a:rPr lang="en-US" dirty="0" err="1">
                <a:solidFill>
                  <a:srgbClr val="FF0000"/>
                </a:solidFill>
              </a:rPr>
              <a:t>cephallic</a:t>
            </a:r>
            <a:r>
              <a:rPr lang="en-US" dirty="0">
                <a:solidFill>
                  <a:srgbClr val="FF0000"/>
                </a:solidFill>
              </a:rPr>
              <a:t> version if it succeeds, Yes. </a:t>
            </a:r>
          </a:p>
          <a:p>
            <a:endParaRPr lang="en-US" dirty="0"/>
          </a:p>
        </p:txBody>
      </p:sp>
    </p:spTree>
    <p:extLst>
      <p:ext uri="{BB962C8B-B14F-4D97-AF65-F5344CB8AC3E}">
        <p14:creationId xmlns:p14="http://schemas.microsoft.com/office/powerpoint/2010/main" val="206565064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6167512" cy="4871938"/>
          </a:xfrm>
        </p:spPr>
        <p:txBody>
          <a:bodyPr>
            <a:normAutofit/>
          </a:bodyPr>
          <a:lstStyle/>
          <a:p>
            <a:r>
              <a:rPr lang="en-US" dirty="0"/>
              <a:t>Dx: </a:t>
            </a:r>
          </a:p>
          <a:p>
            <a:pPr lvl="1"/>
            <a:r>
              <a:rPr lang="en-US" dirty="0"/>
              <a:t>shoulder dystocia</a:t>
            </a:r>
          </a:p>
          <a:p>
            <a:r>
              <a:rPr lang="en-US" dirty="0"/>
              <a:t>3 risk factors:</a:t>
            </a:r>
          </a:p>
          <a:p>
            <a:pPr lvl="1"/>
            <a:r>
              <a:rPr lang="en-US" dirty="0"/>
              <a:t>Macrosomia, gestational DM, previous </a:t>
            </a:r>
            <a:r>
              <a:rPr lang="en-US" dirty="0" err="1"/>
              <a:t>dystocia,mass</a:t>
            </a:r>
            <a:r>
              <a:rPr lang="en-US" dirty="0"/>
              <a:t> </a:t>
            </a:r>
          </a:p>
          <a:p>
            <a:r>
              <a:rPr lang="en-US" dirty="0"/>
              <a:t>2 initial </a:t>
            </a:r>
            <a:r>
              <a:rPr lang="en-US" dirty="0" err="1"/>
              <a:t>manoeuvres</a:t>
            </a:r>
            <a:r>
              <a:rPr lang="en-US" dirty="0"/>
              <a:t>:</a:t>
            </a:r>
          </a:p>
          <a:p>
            <a:pPr lvl="1"/>
            <a:r>
              <a:rPr lang="en-US" dirty="0"/>
              <a:t>McRoberts and suprapubic pressure</a:t>
            </a:r>
          </a:p>
          <a:p>
            <a:r>
              <a:rPr lang="en-US" dirty="0"/>
              <a:t>2 complications;</a:t>
            </a:r>
          </a:p>
          <a:p>
            <a:pPr lvl="1"/>
            <a:r>
              <a:rPr lang="en-US" dirty="0"/>
              <a:t>Perineal and vaginal laceration, PPH</a:t>
            </a:r>
          </a:p>
          <a:p>
            <a:pPr lvl="1"/>
            <a:r>
              <a:rPr lang="en-US" dirty="0"/>
              <a:t>brachial plexus injury</a:t>
            </a:r>
          </a:p>
          <a:p>
            <a:endParaRPr lang="en-US" dirty="0"/>
          </a:p>
        </p:txBody>
      </p:sp>
      <p:pic>
        <p:nvPicPr>
          <p:cNvPr id="4" name="Picture 3">
            <a:extLst>
              <a:ext uri="{FF2B5EF4-FFF2-40B4-BE49-F238E27FC236}">
                <a16:creationId xmlns:a16="http://schemas.microsoft.com/office/drawing/2014/main" id="{082A6A7E-1B21-DBA1-F760-10759A718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712" y="1581933"/>
            <a:ext cx="4348088" cy="3694134"/>
          </a:xfrm>
          <a:prstGeom prst="rect">
            <a:avLst/>
          </a:prstGeom>
        </p:spPr>
      </p:pic>
    </p:spTree>
    <p:extLst>
      <p:ext uri="{BB962C8B-B14F-4D97-AF65-F5344CB8AC3E}">
        <p14:creationId xmlns:p14="http://schemas.microsoft.com/office/powerpoint/2010/main" val="122193760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r>
              <a:rPr lang="en-US" dirty="0"/>
              <a:t>Anemia in pregnancy </a:t>
            </a:r>
          </a:p>
        </p:txBody>
      </p:sp>
      <p:sp>
        <p:nvSpPr>
          <p:cNvPr id="5" name="عنوان فرعي 4"/>
          <p:cNvSpPr>
            <a:spLocks noGrp="1"/>
          </p:cNvSpPr>
          <p:nvPr>
            <p:ph type="subTitle" idx="1"/>
          </p:nvPr>
        </p:nvSpPr>
        <p:spPr>
          <a:xfrm>
            <a:off x="0" y="3602038"/>
            <a:ext cx="12192000" cy="2585402"/>
          </a:xfrm>
        </p:spPr>
        <p:txBody>
          <a:bodyPr>
            <a:normAutofit fontScale="92500" lnSpcReduction="20000"/>
          </a:bodyPr>
          <a:lstStyle/>
          <a:p>
            <a:r>
              <a:rPr lang="en-US" b="1" dirty="0">
                <a:effectLst/>
              </a:rPr>
              <a:t>We do screening for anemia at </a:t>
            </a:r>
            <a:br>
              <a:rPr lang="en-US" b="1" dirty="0">
                <a:effectLst/>
              </a:rPr>
            </a:br>
            <a:r>
              <a:rPr lang="en-US" b="1" dirty="0" err="1">
                <a:effectLst/>
              </a:rPr>
              <a:t>fisrt</a:t>
            </a:r>
            <a:r>
              <a:rPr lang="en-US" b="1" dirty="0">
                <a:effectLst/>
              </a:rPr>
              <a:t> visit *6-7w*</a:t>
            </a:r>
            <a:br>
              <a:rPr lang="en-US" b="1" dirty="0">
                <a:effectLst/>
              </a:rPr>
            </a:br>
            <a:r>
              <a:rPr lang="en-US" b="1" dirty="0">
                <a:effectLst/>
              </a:rPr>
              <a:t>28 w</a:t>
            </a:r>
          </a:p>
          <a:p>
            <a:r>
              <a:rPr lang="en-US" b="1" dirty="0">
                <a:effectLst/>
              </a:rPr>
              <a:t>How ? By Anemia workup</a:t>
            </a:r>
            <a:br>
              <a:rPr lang="en-US" b="1" dirty="0">
                <a:effectLst/>
              </a:rPr>
            </a:br>
            <a:r>
              <a:rPr lang="en-US" b="1" dirty="0">
                <a:effectLst/>
              </a:rPr>
              <a:t>CBC</a:t>
            </a:r>
            <a:br>
              <a:rPr lang="en-US" b="1" dirty="0">
                <a:effectLst/>
              </a:rPr>
            </a:br>
            <a:r>
              <a:rPr lang="en-US" b="1" dirty="0">
                <a:effectLst/>
              </a:rPr>
              <a:t>FOLATE</a:t>
            </a:r>
            <a:br>
              <a:rPr lang="en-US" b="1" dirty="0">
                <a:effectLst/>
              </a:rPr>
            </a:br>
            <a:r>
              <a:rPr lang="en-US" b="1" dirty="0">
                <a:effectLst/>
              </a:rPr>
              <a:t>B12</a:t>
            </a:r>
            <a:br>
              <a:rPr lang="en-US" b="1" dirty="0">
                <a:effectLst/>
              </a:rPr>
            </a:br>
            <a:r>
              <a:rPr lang="en-US" b="1" dirty="0">
                <a:effectLst/>
              </a:rPr>
              <a:t>electrophoresis</a:t>
            </a:r>
          </a:p>
          <a:p>
            <a:r>
              <a:rPr lang="en-US" b="1" dirty="0">
                <a:effectLst/>
              </a:rPr>
              <a:t>Blood film</a:t>
            </a:r>
          </a:p>
          <a:p>
            <a:endParaRPr lang="en-US" dirty="0"/>
          </a:p>
          <a:p>
            <a:endParaRPr lang="en-US" dirty="0"/>
          </a:p>
        </p:txBody>
      </p:sp>
    </p:spTree>
    <p:extLst>
      <p:ext uri="{BB962C8B-B14F-4D97-AF65-F5344CB8AC3E}">
        <p14:creationId xmlns:p14="http://schemas.microsoft.com/office/powerpoint/2010/main" val="12757513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sz="half" idx="1"/>
          </p:nvPr>
        </p:nvSpPr>
        <p:spPr>
          <a:xfrm>
            <a:off x="838199" y="1306851"/>
            <a:ext cx="5502871" cy="5429228"/>
          </a:xfrm>
        </p:spPr>
        <p:txBody>
          <a:bodyPr>
            <a:normAutofit/>
          </a:bodyPr>
          <a:lstStyle/>
          <a:p>
            <a:pPr>
              <a:buClr>
                <a:srgbClr val="45515E"/>
              </a:buClr>
            </a:pPr>
            <a:r>
              <a:rPr lang="en-US" dirty="0"/>
              <a:t>Anemia in pregnancy defined as :</a:t>
            </a:r>
          </a:p>
          <a:p>
            <a:pPr lvl="1">
              <a:buClr>
                <a:srgbClr val="45515E"/>
              </a:buClr>
            </a:pPr>
            <a:r>
              <a:rPr lang="en-US" dirty="0"/>
              <a:t> By Hb &lt;110 g/l in the first trimester</a:t>
            </a:r>
          </a:p>
          <a:p>
            <a:pPr lvl="1">
              <a:buClr>
                <a:srgbClr val="45515E"/>
              </a:buClr>
            </a:pPr>
            <a:r>
              <a:rPr lang="en-US" dirty="0"/>
              <a:t> &lt;105 g/l in the second and third trimesters</a:t>
            </a:r>
          </a:p>
          <a:p>
            <a:pPr lvl="1">
              <a:buClr>
                <a:srgbClr val="45515E"/>
              </a:buClr>
            </a:pPr>
            <a:r>
              <a:rPr lang="en-US" dirty="0"/>
              <a:t> &lt;100 g/l in the postpartum period</a:t>
            </a:r>
          </a:p>
          <a:p>
            <a:pPr>
              <a:buClr>
                <a:srgbClr val="45515E"/>
              </a:buClr>
            </a:pPr>
            <a:r>
              <a:rPr lang="en-US" dirty="0"/>
              <a:t>Anemia workup</a:t>
            </a:r>
          </a:p>
          <a:p>
            <a:pPr lvl="1">
              <a:buClr>
                <a:srgbClr val="45515E"/>
              </a:buClr>
            </a:pPr>
            <a:r>
              <a:rPr lang="en-US" dirty="0"/>
              <a:t>CBC, FOLATE, B12, electrophoresis and Blood film</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317" y="1306852"/>
            <a:ext cx="4962483" cy="48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إطار 8"/>
          <p:cNvSpPr/>
          <p:nvPr/>
        </p:nvSpPr>
        <p:spPr>
          <a:xfrm>
            <a:off x="9915541" y="3019858"/>
            <a:ext cx="1488505" cy="34350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AD16432-CF9C-61CC-9FAA-C226E2AACDD0}"/>
              </a:ext>
            </a:extLst>
          </p:cNvPr>
          <p:cNvSpPr>
            <a:spLocks noGrp="1"/>
          </p:cNvSpPr>
          <p:nvPr>
            <p:ph type="title"/>
          </p:nvPr>
        </p:nvSpPr>
        <p:spPr>
          <a:xfrm>
            <a:off x="838200" y="365125"/>
            <a:ext cx="10515600" cy="762339"/>
          </a:xfrm>
        </p:spPr>
        <p:txBody>
          <a:bodyPr/>
          <a:lstStyle/>
          <a:p>
            <a:r>
              <a:rPr lang="en-US" dirty="0"/>
              <a:t>Anemia in pregnancy</a:t>
            </a:r>
          </a:p>
        </p:txBody>
      </p:sp>
    </p:spTree>
    <p:extLst>
      <p:ext uri="{BB962C8B-B14F-4D97-AF65-F5344CB8AC3E}">
        <p14:creationId xmlns:p14="http://schemas.microsoft.com/office/powerpoint/2010/main" val="335603952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Microcytic Anemia: </a:t>
            </a:r>
            <a:r>
              <a:rPr lang="en-US" b="1" dirty="0"/>
              <a:t>Alpha Thalassemia</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599" cy="4871938"/>
          </a:xfrm>
        </p:spPr>
        <p:txBody>
          <a:bodyPr>
            <a:normAutofit fontScale="77500" lnSpcReduction="20000"/>
          </a:bodyPr>
          <a:lstStyle/>
          <a:p>
            <a:pPr marL="0" indent="0">
              <a:buNone/>
            </a:pPr>
            <a:r>
              <a:rPr lang="en-US" sz="3400" b="1" u="sng" dirty="0"/>
              <a:t>Alpha major</a:t>
            </a:r>
          </a:p>
          <a:p>
            <a:r>
              <a:rPr lang="en-US" dirty="0"/>
              <a:t>Effect of pregnancy on alpha thalassemia:</a:t>
            </a:r>
          </a:p>
          <a:p>
            <a:pPr lvl="1"/>
            <a:r>
              <a:rPr lang="en-US" dirty="0"/>
              <a:t>worsened in pregnancy , Mild to moderate hemolytic anemia</a:t>
            </a:r>
          </a:p>
          <a:p>
            <a:r>
              <a:rPr lang="en-US" dirty="0"/>
              <a:t>Maternal risk </a:t>
            </a:r>
          </a:p>
          <a:p>
            <a:pPr lvl="1"/>
            <a:r>
              <a:rPr lang="en-US" dirty="0"/>
              <a:t>1. gestational hypertension 50, 2.pre eclampsia 30%, 3.placenta abruption, 4.obstracted labor (large baby) and 5.APH , PPH and DIC</a:t>
            </a:r>
          </a:p>
          <a:p>
            <a:r>
              <a:rPr lang="en-US" dirty="0"/>
              <a:t>Effect of alpha thalassemia on pregnancy:</a:t>
            </a:r>
          </a:p>
          <a:p>
            <a:pPr lvl="1"/>
            <a:r>
              <a:rPr lang="en-US" dirty="0"/>
              <a:t>Incompatible with life baby.. Severe anemia…hydrops fetalis…</a:t>
            </a:r>
          </a:p>
          <a:p>
            <a:pPr lvl="1"/>
            <a:r>
              <a:rPr lang="en-US" dirty="0"/>
              <a:t>Abnormal organogenesis .. </a:t>
            </a:r>
            <a:r>
              <a:rPr lang="en-US" dirty="0" err="1"/>
              <a:t>Polyhydroaminosis</a:t>
            </a:r>
            <a:r>
              <a:rPr lang="en-US" dirty="0"/>
              <a:t> .. </a:t>
            </a:r>
            <a:r>
              <a:rPr lang="en-US" dirty="0" err="1"/>
              <a:t>placentomegaly</a:t>
            </a:r>
            <a:r>
              <a:rPr lang="en-US" dirty="0"/>
              <a:t> </a:t>
            </a:r>
          </a:p>
          <a:p>
            <a:pPr lvl="1"/>
            <a:r>
              <a:rPr lang="en-US" dirty="0"/>
              <a:t>Stillbirth</a:t>
            </a:r>
          </a:p>
          <a:p>
            <a:pPr marL="0" indent="0">
              <a:buNone/>
            </a:pPr>
            <a:r>
              <a:rPr lang="en-US" sz="3400" b="1" u="sng" dirty="0"/>
              <a:t>Alpha trait</a:t>
            </a:r>
          </a:p>
          <a:p>
            <a:r>
              <a:rPr lang="en-US" dirty="0"/>
              <a:t> Effect of pregnancy on alpha thalassemia:</a:t>
            </a:r>
          </a:p>
          <a:p>
            <a:pPr lvl="1"/>
            <a:r>
              <a:rPr lang="en-US" dirty="0"/>
              <a:t>Alpha trait normal outcome</a:t>
            </a:r>
          </a:p>
          <a:p>
            <a:r>
              <a:rPr lang="en-US" dirty="0"/>
              <a:t>Effect of alpha thalassemia on pregnancy:</a:t>
            </a:r>
          </a:p>
          <a:p>
            <a:pPr lvl="1"/>
            <a:r>
              <a:rPr lang="en-US" dirty="0"/>
              <a:t>Alpha trait normal outcome</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844618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Microcytic Anemia: </a:t>
            </a:r>
            <a:r>
              <a:rPr lang="en-US" b="1" dirty="0"/>
              <a:t>Beta Thalassemia</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20000"/>
          </a:bodyPr>
          <a:lstStyle/>
          <a:p>
            <a:pPr marL="0" indent="0">
              <a:buNone/>
            </a:pPr>
            <a:r>
              <a:rPr lang="en-US" b="1" u="sng" dirty="0"/>
              <a:t>Major</a:t>
            </a:r>
          </a:p>
          <a:p>
            <a:r>
              <a:rPr lang="en-US" dirty="0"/>
              <a:t>Effect of pregnancy on B thalassemia:</a:t>
            </a:r>
          </a:p>
          <a:p>
            <a:pPr lvl="1"/>
            <a:r>
              <a:rPr lang="en-US" dirty="0"/>
              <a:t>risk of blood transfusion increasing</a:t>
            </a:r>
          </a:p>
          <a:p>
            <a:r>
              <a:rPr lang="en-US" dirty="0"/>
              <a:t>Effect of B thalassemia on pregnancy:</a:t>
            </a:r>
          </a:p>
          <a:p>
            <a:pPr lvl="1"/>
            <a:r>
              <a:rPr lang="en-US" dirty="0"/>
              <a:t>fetal hypoxia  due to maternal anemia, IUGR, preterm birth, Maternal complications of iron overload, If short stature with pelvic bone deformity (CPD) risk of CS increasing. </a:t>
            </a:r>
          </a:p>
          <a:p>
            <a:r>
              <a:rPr lang="en-US" sz="2400" b="1" dirty="0"/>
              <a:t>CAN MANAGE BY intrauterine blood transfusion like in RH-iso</a:t>
            </a:r>
            <a:br>
              <a:rPr lang="en-US" sz="2400" b="1" dirty="0"/>
            </a:br>
            <a:r>
              <a:rPr lang="ar-JO" sz="2400" b="1" dirty="0"/>
              <a:t>ولكن نادرا ما يجي هاذ النوع لانه </a:t>
            </a:r>
            <a:r>
              <a:rPr lang="en-US" sz="2400" b="1" dirty="0"/>
              <a:t> we screening </a:t>
            </a:r>
          </a:p>
          <a:p>
            <a:pPr marL="0" indent="0">
              <a:buNone/>
            </a:pPr>
            <a:r>
              <a:rPr lang="en-US" b="1" u="sng" dirty="0"/>
              <a:t>Trait</a:t>
            </a:r>
          </a:p>
          <a:p>
            <a:r>
              <a:rPr lang="en-US" dirty="0"/>
              <a:t>Effect of pregnancy on B thalassemia:</a:t>
            </a:r>
          </a:p>
          <a:p>
            <a:pPr lvl="1"/>
            <a:r>
              <a:rPr lang="en-US" dirty="0"/>
              <a:t>mild anemia</a:t>
            </a:r>
          </a:p>
          <a:p>
            <a:r>
              <a:rPr lang="en-US" dirty="0"/>
              <a:t>Effect of B thalassemia on pregnancy:</a:t>
            </a:r>
          </a:p>
          <a:p>
            <a:pPr lvl="1"/>
            <a:r>
              <a:rPr lang="en-US" dirty="0"/>
              <a:t>normal outcome</a:t>
            </a:r>
          </a:p>
          <a:p>
            <a:pPr marL="0" indent="0">
              <a:buNone/>
            </a:pPr>
            <a:endParaRPr lang="en-US" dirty="0"/>
          </a:p>
          <a:p>
            <a:pPr marL="0" indent="0">
              <a:buNone/>
            </a:pPr>
            <a:endParaRPr lang="en-US" dirty="0"/>
          </a:p>
          <a:p>
            <a:endParaRPr lang="en-US" dirty="0"/>
          </a:p>
        </p:txBody>
      </p:sp>
      <p:sp>
        <p:nvSpPr>
          <p:cNvPr id="4" name="مربع نص 5">
            <a:extLst>
              <a:ext uri="{FF2B5EF4-FFF2-40B4-BE49-F238E27FC236}">
                <a16:creationId xmlns:a16="http://schemas.microsoft.com/office/drawing/2014/main" id="{17615E52-B889-B803-AA93-8C0EC069A502}"/>
              </a:ext>
            </a:extLst>
          </p:cNvPr>
          <p:cNvSpPr txBox="1"/>
          <p:nvPr/>
        </p:nvSpPr>
        <p:spPr>
          <a:xfrm>
            <a:off x="6828692" y="4601083"/>
            <a:ext cx="4525106" cy="1200329"/>
          </a:xfrm>
          <a:prstGeom prst="rect">
            <a:avLst/>
          </a:prstGeom>
          <a:noFill/>
          <a:ln w="38100">
            <a:solidFill>
              <a:schemeClr val="accent1">
                <a:lumMod val="75000"/>
              </a:schemeClr>
            </a:solidFill>
          </a:ln>
        </p:spPr>
        <p:txBody>
          <a:bodyPr wrap="square" rtlCol="0">
            <a:spAutoFit/>
          </a:bodyPr>
          <a:lstStyle/>
          <a:p>
            <a:r>
              <a:rPr lang="en-US" sz="2400" dirty="0">
                <a:ln>
                  <a:solidFill>
                    <a:srgbClr val="7030A0"/>
                  </a:solidFill>
                </a:ln>
                <a:effectLst>
                  <a:glow rad="139700">
                    <a:schemeClr val="accent1">
                      <a:satMod val="175000"/>
                      <a:alpha val="40000"/>
                    </a:schemeClr>
                  </a:glow>
                </a:effectLst>
              </a:rPr>
              <a:t>the only way to treat thalassemia ?</a:t>
            </a:r>
          </a:p>
          <a:p>
            <a:r>
              <a:rPr lang="en-US" sz="2400" dirty="0">
                <a:ln>
                  <a:solidFill>
                    <a:srgbClr val="7030A0"/>
                  </a:solidFill>
                </a:ln>
                <a:effectLst>
                  <a:glow rad="139700">
                    <a:schemeClr val="accent1">
                      <a:satMod val="175000"/>
                      <a:alpha val="40000"/>
                    </a:schemeClr>
                  </a:glow>
                </a:effectLst>
              </a:rPr>
              <a:t> blood transfusion JUST </a:t>
            </a:r>
            <a:br>
              <a:rPr lang="en-US" sz="2400" dirty="0">
                <a:ln>
                  <a:solidFill>
                    <a:srgbClr val="7030A0"/>
                  </a:solidFill>
                </a:ln>
                <a:effectLst>
                  <a:glow rad="139700">
                    <a:schemeClr val="accent1">
                      <a:satMod val="175000"/>
                      <a:alpha val="40000"/>
                    </a:schemeClr>
                  </a:glow>
                </a:effectLst>
              </a:rPr>
            </a:br>
            <a:r>
              <a:rPr lang="en-US" sz="2400" dirty="0">
                <a:ln>
                  <a:solidFill>
                    <a:srgbClr val="7030A0"/>
                  </a:solidFill>
                </a:ln>
                <a:effectLst>
                  <a:glow rad="139700">
                    <a:schemeClr val="accent1">
                      <a:satMod val="175000"/>
                      <a:alpha val="40000"/>
                    </a:schemeClr>
                  </a:glow>
                </a:effectLst>
              </a:rPr>
              <a:t>DON’T GIVE IRON !!!!!</a:t>
            </a:r>
          </a:p>
        </p:txBody>
      </p:sp>
    </p:spTree>
    <p:extLst>
      <p:ext uri="{BB962C8B-B14F-4D97-AF65-F5344CB8AC3E}">
        <p14:creationId xmlns:p14="http://schemas.microsoft.com/office/powerpoint/2010/main" val="51064627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Microcytic Anemia: Iron deficiency anemia</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r>
              <a:rPr lang="en-US" dirty="0"/>
              <a:t>The most common type of anemia during pregnancy  75% of cases </a:t>
            </a:r>
          </a:p>
          <a:p>
            <a:r>
              <a:rPr lang="en-US" dirty="0"/>
              <a:t> Is caused by blood loss, insufficient dietary intake, or poor absorption of iron from food</a:t>
            </a:r>
          </a:p>
          <a:p>
            <a:r>
              <a:rPr lang="en-US" dirty="0"/>
              <a:t>Diagnosis : </a:t>
            </a:r>
          </a:p>
          <a:p>
            <a:pPr lvl="1"/>
            <a:r>
              <a:rPr lang="en-US" dirty="0"/>
              <a:t>if microcytic do iron study</a:t>
            </a:r>
          </a:p>
          <a:p>
            <a:pPr lvl="1"/>
            <a:r>
              <a:rPr lang="en-US" dirty="0"/>
              <a:t>Ferritin level has the greatest sensitivity and specificity </a:t>
            </a:r>
          </a:p>
          <a:p>
            <a:r>
              <a:rPr lang="en-US" dirty="0"/>
              <a:t>Signs and symptoms </a:t>
            </a:r>
          </a:p>
          <a:p>
            <a:pPr marL="457200" lvl="1" indent="0">
              <a:buNone/>
            </a:pPr>
            <a:endParaRPr lang="en-US" dirty="0"/>
          </a:p>
          <a:p>
            <a:pPr lvl="1"/>
            <a:endParaRPr lang="en-US" dirty="0"/>
          </a:p>
          <a:p>
            <a:endParaRPr lang="en-US" dirty="0"/>
          </a:p>
        </p:txBody>
      </p:sp>
      <p:sp>
        <p:nvSpPr>
          <p:cNvPr id="4" name="Content Placeholder 2">
            <a:extLst>
              <a:ext uri="{FF2B5EF4-FFF2-40B4-BE49-F238E27FC236}">
                <a16:creationId xmlns:a16="http://schemas.microsoft.com/office/drawing/2014/main" id="{65E2CAE0-47B4-5661-2AD7-ED7500E9B018}"/>
              </a:ext>
            </a:extLst>
          </p:cNvPr>
          <p:cNvSpPr txBox="1">
            <a:spLocks/>
          </p:cNvSpPr>
          <p:nvPr/>
        </p:nvSpPr>
        <p:spPr>
          <a:xfrm>
            <a:off x="1167617" y="4529549"/>
            <a:ext cx="4928383" cy="20468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r>
              <a:rPr lang="en-US" dirty="0"/>
              <a:t>Irritability</a:t>
            </a:r>
          </a:p>
          <a:p>
            <a:pPr marL="228600" lvl="1"/>
            <a:r>
              <a:rPr lang="en-US" dirty="0"/>
              <a:t>Angina (chest pain)</a:t>
            </a:r>
          </a:p>
          <a:p>
            <a:pPr marL="228600" lvl="1"/>
            <a:r>
              <a:rPr lang="en-US" dirty="0"/>
              <a:t>Palpitations (feeling that the heart is skipping beats or fluttering)</a:t>
            </a:r>
          </a:p>
          <a:p>
            <a:pPr marL="228600" lvl="1"/>
            <a:r>
              <a:rPr lang="en-US" dirty="0"/>
              <a:t>Breathlessness</a:t>
            </a:r>
          </a:p>
          <a:p>
            <a:pPr marL="228600" lvl="1"/>
            <a:r>
              <a:rPr lang="en-US" dirty="0"/>
              <a:t>Tingling, numbness, or burning sensations</a:t>
            </a:r>
          </a:p>
          <a:p>
            <a:pPr marL="228600" lvl="1"/>
            <a:r>
              <a:rPr lang="en-US" dirty="0"/>
              <a:t>Glossitis (inflammation or infection of the tongue)</a:t>
            </a:r>
          </a:p>
          <a:p>
            <a:pPr marL="228600" lvl="1"/>
            <a:endParaRPr lang="en-US" dirty="0"/>
          </a:p>
        </p:txBody>
      </p:sp>
      <p:sp>
        <p:nvSpPr>
          <p:cNvPr id="7" name="Content Placeholder 2">
            <a:extLst>
              <a:ext uri="{FF2B5EF4-FFF2-40B4-BE49-F238E27FC236}">
                <a16:creationId xmlns:a16="http://schemas.microsoft.com/office/drawing/2014/main" id="{C539C248-3297-6348-8844-74A37EF16986}"/>
              </a:ext>
            </a:extLst>
          </p:cNvPr>
          <p:cNvSpPr txBox="1">
            <a:spLocks/>
          </p:cNvSpPr>
          <p:nvPr/>
        </p:nvSpPr>
        <p:spPr>
          <a:xfrm>
            <a:off x="6095996" y="4529550"/>
            <a:ext cx="5257802" cy="196332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r>
              <a:rPr lang="en-US" dirty="0"/>
              <a:t>Angular cheilitis (inflammatory lesions at the mouth's corners)</a:t>
            </a:r>
          </a:p>
          <a:p>
            <a:pPr marL="228600" lvl="1"/>
            <a:r>
              <a:rPr lang="en-US" dirty="0"/>
              <a:t>Koilonychias or nails that are brittle</a:t>
            </a:r>
          </a:p>
          <a:p>
            <a:pPr marL="228600" lvl="1"/>
            <a:r>
              <a:rPr lang="en-US" dirty="0"/>
              <a:t>Poor appetite</a:t>
            </a:r>
          </a:p>
          <a:p>
            <a:pPr marL="228600" lvl="1"/>
            <a:r>
              <a:rPr lang="en-US" dirty="0"/>
              <a:t>Dysphagia due to formation of esophageal webs (Plummer-Vinson syndrome)</a:t>
            </a:r>
          </a:p>
          <a:p>
            <a:pPr marL="228600" lvl="1"/>
            <a:r>
              <a:rPr lang="en-US" dirty="0"/>
              <a:t>Restless legs syndrome</a:t>
            </a:r>
          </a:p>
        </p:txBody>
      </p:sp>
    </p:spTree>
    <p:extLst>
      <p:ext uri="{BB962C8B-B14F-4D97-AF65-F5344CB8AC3E}">
        <p14:creationId xmlns:p14="http://schemas.microsoft.com/office/powerpoint/2010/main" val="19023397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Microcytic Anemia: Iron deficiency anemia</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3776004" cy="4871938"/>
          </a:xfrm>
        </p:spPr>
        <p:txBody>
          <a:bodyPr>
            <a:normAutofit/>
          </a:bodyPr>
          <a:lstStyle/>
          <a:p>
            <a:pPr marL="0" indent="0">
              <a:buNone/>
            </a:pPr>
            <a:r>
              <a:rPr lang="en-US" sz="3200" b="1" u="sng" dirty="0"/>
              <a:t>Lab finding </a:t>
            </a:r>
          </a:p>
          <a:p>
            <a:r>
              <a:rPr lang="en-US" dirty="0"/>
              <a:t>↓: ferritin, hemoglobin, mean corpuscular volume, mean corpuscular hemoglobin </a:t>
            </a:r>
          </a:p>
          <a:p>
            <a:r>
              <a:rPr lang="en-US" dirty="0"/>
              <a:t>↑: total iron-binding capacity, transferrin, red blood cell distribution width </a:t>
            </a:r>
          </a:p>
          <a:p>
            <a:pPr marL="0" indent="0">
              <a:buNone/>
            </a:pPr>
            <a:endParaRPr lang="en-US" dirty="0"/>
          </a:p>
        </p:txBody>
      </p:sp>
      <p:sp>
        <p:nvSpPr>
          <p:cNvPr id="5" name="Content Placeholder 2">
            <a:extLst>
              <a:ext uri="{FF2B5EF4-FFF2-40B4-BE49-F238E27FC236}">
                <a16:creationId xmlns:a16="http://schemas.microsoft.com/office/drawing/2014/main" id="{3D0D979D-98FC-38A7-2A44-2C541034528F}"/>
              </a:ext>
            </a:extLst>
          </p:cNvPr>
          <p:cNvSpPr txBox="1">
            <a:spLocks/>
          </p:cNvSpPr>
          <p:nvPr/>
        </p:nvSpPr>
        <p:spPr>
          <a:xfrm>
            <a:off x="4473527" y="1305026"/>
            <a:ext cx="6880274"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200" b="1" u="sng" dirty="0"/>
              <a:t>Treatment</a:t>
            </a:r>
            <a:endParaRPr lang="en-US" dirty="0"/>
          </a:p>
          <a:p>
            <a:r>
              <a:rPr lang="en-US" dirty="0"/>
              <a:t>Iron supplement for all women after 12 weeks if there is no contraindications</a:t>
            </a:r>
          </a:p>
          <a:p>
            <a:pPr marL="463550" lvl="1"/>
            <a:r>
              <a:rPr lang="en-US" dirty="0"/>
              <a:t>Ferrous sulfate 325 mg - 65 mg elemental iron</a:t>
            </a:r>
          </a:p>
          <a:p>
            <a:pPr marL="463550" lvl="1"/>
            <a:r>
              <a:rPr lang="en-US" dirty="0"/>
              <a:t>Ferrous gluconate  300 mg – 34 mg elemental iron</a:t>
            </a:r>
          </a:p>
          <a:p>
            <a:pPr marL="463550" lvl="1"/>
            <a:r>
              <a:rPr lang="en-US" dirty="0"/>
              <a:t>Ferrous fumarate is a large compound compared to ferrous sulfate 300 mg -100 mg iron </a:t>
            </a:r>
          </a:p>
          <a:p>
            <a:pPr marL="463550" lvl="1"/>
            <a:r>
              <a:rPr lang="en-US" dirty="0"/>
              <a:t>Foods rich in ascorbic acid (vitamin C) enhances iron absorption</a:t>
            </a:r>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262293526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IV iron therapy</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b="1" dirty="0"/>
              <a:t>Indications</a:t>
            </a:r>
          </a:p>
          <a:p>
            <a:pPr marL="914400" lvl="1" indent="-457200">
              <a:buFont typeface="+mj-lt"/>
              <a:buAutoNum type="arabicPeriod"/>
            </a:pPr>
            <a:r>
              <a:rPr lang="en-US" dirty="0"/>
              <a:t>Can’t take iron by mouth</a:t>
            </a:r>
          </a:p>
          <a:p>
            <a:pPr marL="914400" lvl="1" indent="-457200">
              <a:buFont typeface="+mj-lt"/>
              <a:buAutoNum type="arabicPeriod"/>
            </a:pPr>
            <a:r>
              <a:rPr lang="en-US" dirty="0"/>
              <a:t>Can’t absorb iron adequately through the gut have inflammatory bowel disease or other intestinal illnesses that are aggravated by oral iron supplements</a:t>
            </a:r>
          </a:p>
          <a:p>
            <a:pPr marL="914400" lvl="1" indent="-457200">
              <a:buFont typeface="+mj-lt"/>
              <a:buAutoNum type="arabicPeriod"/>
            </a:pPr>
            <a:r>
              <a:rPr lang="en-US" dirty="0"/>
              <a:t>Can’t absorb enough iron due to blood loss</a:t>
            </a:r>
          </a:p>
          <a:p>
            <a:pPr marL="914400" lvl="1" indent="-457200">
              <a:buFont typeface="+mj-lt"/>
              <a:buAutoNum type="arabicPeriod"/>
            </a:pPr>
            <a:r>
              <a:rPr lang="en-US" dirty="0"/>
              <a:t>Need to increase iron levels fast to avoid medical complications or a blood transfusion</a:t>
            </a:r>
            <a:endParaRPr lang="en-US" b="1" dirty="0"/>
          </a:p>
          <a:p>
            <a:r>
              <a:rPr lang="en-US" dirty="0"/>
              <a:t>All types of treatment can increase Hb by 0.8g/dl/week</a:t>
            </a:r>
          </a:p>
          <a:p>
            <a:r>
              <a:rPr lang="en-US" dirty="0"/>
              <a:t>IV iron has minimal side effects, but should be monitored for:</a:t>
            </a:r>
          </a:p>
          <a:p>
            <a:pPr lvl="1"/>
            <a:r>
              <a:rPr lang="en-US" dirty="0"/>
              <a:t>Gastrointestinal pain such as nausea and cramping, Difficulty breathing, Skin irritations/rash, Chest pain, Low blood pressure &amp; Anaphylaxis which can include difficulty breathing, itching, and rash</a:t>
            </a:r>
          </a:p>
          <a:p>
            <a:r>
              <a:rPr lang="en-US" dirty="0">
                <a:solidFill>
                  <a:srgbClr val="FF0000"/>
                </a:solidFill>
              </a:rPr>
              <a:t>We can  give it IM but very painful </a:t>
            </a:r>
          </a:p>
        </p:txBody>
      </p:sp>
    </p:spTree>
    <p:extLst>
      <p:ext uri="{BB962C8B-B14F-4D97-AF65-F5344CB8AC3E}">
        <p14:creationId xmlns:p14="http://schemas.microsoft.com/office/powerpoint/2010/main" val="215253963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Megaloblastic anemia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lnSpcReduction="10000"/>
          </a:bodyPr>
          <a:lstStyle/>
          <a:p>
            <a:r>
              <a:rPr lang="en-US" dirty="0"/>
              <a:t>Impaired DNA synthesis: ineffective erythropoiesis</a:t>
            </a:r>
          </a:p>
          <a:p>
            <a:r>
              <a:rPr lang="en-US" dirty="0"/>
              <a:t>Folic acid deficiency 2nd most common during pregnancy  </a:t>
            </a:r>
          </a:p>
          <a:p>
            <a:r>
              <a:rPr lang="en-US" dirty="0"/>
              <a:t>Less common B12 deficiency? difficult  to detect (folic acid supplements masking B12 deficiency)</a:t>
            </a:r>
          </a:p>
          <a:p>
            <a:r>
              <a:rPr lang="en-US" dirty="0"/>
              <a:t>Slowly progressive</a:t>
            </a:r>
          </a:p>
          <a:p>
            <a:r>
              <a:rPr lang="en-US" dirty="0"/>
              <a:t>Tend to occur mostly in 3rd trimester </a:t>
            </a:r>
          </a:p>
          <a:p>
            <a:r>
              <a:rPr lang="en-US" dirty="0"/>
              <a:t>symptoms:</a:t>
            </a:r>
          </a:p>
          <a:p>
            <a:pPr lvl="1"/>
            <a:r>
              <a:rPr lang="en-US" dirty="0"/>
              <a:t> weight loss, anorexia, Glossitis and may bleeding due to thrombocytopenia</a:t>
            </a:r>
          </a:p>
          <a:p>
            <a:r>
              <a:rPr lang="en-US" dirty="0"/>
              <a:t>Lead to poor outcomes :</a:t>
            </a:r>
          </a:p>
          <a:p>
            <a:pPr lvl="1"/>
            <a:r>
              <a:rPr lang="en-US" dirty="0"/>
              <a:t>1.placenta abruption, 2.preeclampsia, 3.IUGR, 4.PTL and 5. folic acid deficiency may lead to open neural tube defects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6916077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Megaloblastic anemia </a:t>
            </a:r>
          </a:p>
        </p:txBody>
      </p:sp>
      <p:sp>
        <p:nvSpPr>
          <p:cNvPr id="3" name="عنصر نائب للمحتوى 2"/>
          <p:cNvSpPr>
            <a:spLocks noGrp="1"/>
          </p:cNvSpPr>
          <p:nvPr>
            <p:ph sz="half" idx="1"/>
          </p:nvPr>
        </p:nvSpPr>
        <p:spPr>
          <a:xfrm>
            <a:off x="838199" y="1306851"/>
            <a:ext cx="10515600" cy="4870112"/>
          </a:xfrm>
        </p:spPr>
        <p:txBody>
          <a:bodyPr/>
          <a:lstStyle/>
          <a:p>
            <a:pPr marL="0" indent="0">
              <a:buNone/>
            </a:pPr>
            <a:r>
              <a:rPr lang="en-US" sz="3200" b="1" u="sng" dirty="0"/>
              <a:t>Laboratory</a:t>
            </a:r>
            <a:endParaRPr lang="en-US" b="1" u="sng" dirty="0"/>
          </a:p>
          <a:p>
            <a:r>
              <a:rPr lang="en-US" sz="2400" dirty="0"/>
              <a:t>Macrocytic normochromic anemia </a:t>
            </a:r>
          </a:p>
          <a:p>
            <a:r>
              <a:rPr lang="en-US" sz="2400" dirty="0"/>
              <a:t>Peripheral blood smear </a:t>
            </a:r>
            <a:r>
              <a:rPr lang="en-US" sz="2400" dirty="0" err="1"/>
              <a:t>hypersegmented</a:t>
            </a:r>
            <a:r>
              <a:rPr lang="en-US" sz="2400" dirty="0"/>
              <a:t> neutrophils, oval macrocytes and Howell-Jolly bodies </a:t>
            </a:r>
          </a:p>
          <a:p>
            <a:r>
              <a:rPr lang="en-US" sz="2400" dirty="0"/>
              <a:t>Erythrocyte </a:t>
            </a:r>
            <a:r>
              <a:rPr lang="en-US" sz="2400" dirty="0" err="1"/>
              <a:t>folate</a:t>
            </a:r>
            <a:r>
              <a:rPr lang="en-US" sz="2400" dirty="0"/>
              <a:t> level the best indicator than the serum level  </a:t>
            </a:r>
          </a:p>
          <a:p>
            <a:pPr marL="0" indent="0">
              <a:buNone/>
            </a:pPr>
            <a:r>
              <a:rPr lang="en-US" sz="3200" b="1" u="sng" dirty="0"/>
              <a:t>Treatment </a:t>
            </a:r>
          </a:p>
          <a:p>
            <a:r>
              <a:rPr lang="en-US" sz="2400" u="sng" dirty="0"/>
              <a:t>Folate deficiency:</a:t>
            </a:r>
            <a:r>
              <a:rPr lang="en-US" sz="2400" dirty="0"/>
              <a:t> treated with folic acid 1mg/day with in 10 days WBC and Platelet normalize </a:t>
            </a:r>
          </a:p>
          <a:p>
            <a:pPr lvl="1"/>
            <a:r>
              <a:rPr lang="en-US" dirty="0"/>
              <a:t>Hb increases after several weeks </a:t>
            </a:r>
          </a:p>
          <a:p>
            <a:r>
              <a:rPr lang="en-US" sz="2400" u="sng" dirty="0"/>
              <a:t>B12 deficiency:</a:t>
            </a:r>
            <a:r>
              <a:rPr lang="en-US" sz="2400" dirty="0"/>
              <a:t> IM cobalamin 1mg monthly or sublingual </a:t>
            </a:r>
          </a:p>
          <a:p>
            <a:pPr marL="0" indent="0">
              <a:buNone/>
            </a:pPr>
            <a:endParaRPr lang="en-US" dirty="0"/>
          </a:p>
        </p:txBody>
      </p:sp>
    </p:spTree>
    <p:extLst>
      <p:ext uri="{BB962C8B-B14F-4D97-AF65-F5344CB8AC3E}">
        <p14:creationId xmlns:p14="http://schemas.microsoft.com/office/powerpoint/2010/main" val="1211308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idx="1"/>
          </p:nvPr>
        </p:nvSpPr>
        <p:spPr>
          <a:xfrm>
            <a:off x="527381" y="1318457"/>
            <a:ext cx="10972800" cy="4525963"/>
          </a:xfrm>
        </p:spPr>
        <p:txBody>
          <a:bodyPr>
            <a:noAutofit/>
          </a:bodyPr>
          <a:lstStyle/>
          <a:p>
            <a:pPr marL="0" indent="0" algn="l" rtl="0" fontAlgn="ctr">
              <a:buNone/>
            </a:pPr>
            <a:r>
              <a:rPr lang="en-US" sz="2400" b="1" i="0" dirty="0">
                <a:effectLst/>
              </a:rPr>
              <a:t>1- What's the lie of this presentation?</a:t>
            </a:r>
            <a:endParaRPr lang="en-US" sz="2400" b="0" i="0" dirty="0">
              <a:effectLst/>
            </a:endParaRPr>
          </a:p>
          <a:p>
            <a:pPr marL="0" indent="0" algn="l" rtl="0" fontAlgn="ctr">
              <a:buNone/>
            </a:pPr>
            <a:r>
              <a:rPr lang="en-US" sz="2400" b="1" i="0" dirty="0">
                <a:effectLst/>
              </a:rPr>
              <a:t>2- What's the presenting diameter? And its length?</a:t>
            </a:r>
            <a:endParaRPr lang="en-US" sz="2400" b="1" dirty="0"/>
          </a:p>
          <a:p>
            <a:pPr marL="0" indent="0" algn="l" rtl="0" fontAlgn="ctr">
              <a:buNone/>
            </a:pPr>
            <a:r>
              <a:rPr lang="en-US" sz="2400" b="1" i="0" dirty="0">
                <a:effectLst/>
              </a:rPr>
              <a:t>3-mention 4 causes of this presentation?</a:t>
            </a:r>
          </a:p>
          <a:p>
            <a:pPr marL="0" indent="0" fontAlgn="ctr">
              <a:buNone/>
            </a:pPr>
            <a:r>
              <a:rPr lang="en-US" sz="2400" b="1" dirty="0"/>
              <a:t>4- how can You deliver this patient vaginaly?</a:t>
            </a:r>
          </a:p>
          <a:p>
            <a:pPr marL="0" indent="0" fontAlgn="ctr">
              <a:buNone/>
            </a:pPr>
            <a:r>
              <a:rPr lang="en-US" sz="2400" b="1" dirty="0"/>
              <a:t>5- If you deliver this pt vaginaly. What's the Instrument you want to use? </a:t>
            </a:r>
          </a:p>
          <a:p>
            <a:pPr marL="0" indent="0" fontAlgn="ctr">
              <a:buNone/>
            </a:pPr>
            <a:r>
              <a:rPr lang="en-US" sz="2400" b="1" dirty="0"/>
              <a:t>6- What’s the causes that lead to deliver her CS ?</a:t>
            </a:r>
          </a:p>
          <a:p>
            <a:pPr marL="0" indent="0" fontAlgn="ctr">
              <a:buNone/>
            </a:pPr>
            <a:endParaRPr lang="en-US" sz="2400" b="1" dirty="0">
              <a:highlight>
                <a:srgbClr val="C0C0C0"/>
              </a:highlight>
            </a:endParaRPr>
          </a:p>
          <a:p>
            <a:pPr marL="0" indent="0" algn="l" rtl="0" fontAlgn="ctr">
              <a:buNone/>
            </a:pPr>
            <a:endParaRPr lang="en-US" sz="2400" b="1" i="0" dirty="0">
              <a:effectLst/>
              <a:highlight>
                <a:srgbClr val="C0C0C0"/>
              </a:highlight>
            </a:endParaRPr>
          </a:p>
        </p:txBody>
      </p:sp>
      <p:pic>
        <p:nvPicPr>
          <p:cNvPr id="1026" name="Picture 2" descr="Ø±Ø¨ÙØ§ ØªØ­ØªÙÙ Ø§ÙØµÙØ±Ø© Ø¹ÙÙ: ââØ´Ø®Øµ Ø£Ù Ø£ÙØ«Ø±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663" y="3775781"/>
            <a:ext cx="3094271" cy="22596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C31E8A6D-7DB0-7F6E-F791-9F56EC41F0C4}"/>
              </a:ext>
            </a:extLst>
          </p:cNvPr>
          <p:cNvSpPr>
            <a:spLocks noGrp="1"/>
          </p:cNvSpPr>
          <p:nvPr>
            <p:ph type="title"/>
          </p:nvPr>
        </p:nvSpPr>
        <p:spPr/>
        <p:txBody>
          <a:bodyPr/>
          <a:lstStyle/>
          <a:p>
            <a:r>
              <a:rPr lang="en-GB" b="1" dirty="0"/>
              <a:t>Station 5</a:t>
            </a:r>
            <a:endParaRPr lang="en-US" dirty="0"/>
          </a:p>
        </p:txBody>
      </p:sp>
    </p:spTree>
    <p:extLst>
      <p:ext uri="{BB962C8B-B14F-4D97-AF65-F5344CB8AC3E}">
        <p14:creationId xmlns:p14="http://schemas.microsoft.com/office/powerpoint/2010/main" val="90927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Hemoglobinopathies: Sickle cell anemia</a:t>
            </a:r>
          </a:p>
        </p:txBody>
      </p:sp>
      <p:sp>
        <p:nvSpPr>
          <p:cNvPr id="3" name="عنصر نائب للمحتوى 2"/>
          <p:cNvSpPr>
            <a:spLocks noGrp="1"/>
          </p:cNvSpPr>
          <p:nvPr>
            <p:ph sz="half" idx="1"/>
          </p:nvPr>
        </p:nvSpPr>
        <p:spPr>
          <a:xfrm>
            <a:off x="838200" y="1306851"/>
            <a:ext cx="10515600" cy="4870112"/>
          </a:xfrm>
        </p:spPr>
        <p:txBody>
          <a:bodyPr>
            <a:normAutofit fontScale="92500" lnSpcReduction="10000"/>
          </a:bodyPr>
          <a:lstStyle/>
          <a:p>
            <a:r>
              <a:rPr lang="en-US" dirty="0"/>
              <a:t>Autosomal recessive </a:t>
            </a:r>
          </a:p>
          <a:p>
            <a:r>
              <a:rPr lang="en-US" dirty="0"/>
              <a:t>Sickle shaped RBCs</a:t>
            </a:r>
          </a:p>
          <a:p>
            <a:r>
              <a:rPr lang="en-US" dirty="0"/>
              <a:t>Common in</a:t>
            </a:r>
          </a:p>
          <a:p>
            <a:pPr lvl="1"/>
            <a:r>
              <a:rPr lang="en-US" dirty="0"/>
              <a:t> African Americans 8%, Middle East and Indian </a:t>
            </a:r>
          </a:p>
          <a:p>
            <a:r>
              <a:rPr lang="en-US" dirty="0"/>
              <a:t>Risk of sickling increased during pregnancy (metabolic requirements) </a:t>
            </a:r>
          </a:p>
          <a:p>
            <a:r>
              <a:rPr lang="en-US" dirty="0"/>
              <a:t>Risk of vascular stasis + hypercoagulable status </a:t>
            </a:r>
          </a:p>
          <a:p>
            <a:r>
              <a:rPr lang="en-US" dirty="0"/>
              <a:t> antenatal screening for sickle cell anemia by :</a:t>
            </a:r>
          </a:p>
          <a:p>
            <a:pPr lvl="1"/>
            <a:r>
              <a:rPr lang="en-US" dirty="0"/>
              <a:t>chorionic villus sampling</a:t>
            </a:r>
          </a:p>
          <a:p>
            <a:r>
              <a:rPr lang="en-US" dirty="0"/>
              <a:t>When :</a:t>
            </a:r>
          </a:p>
          <a:p>
            <a:pPr lvl="1"/>
            <a:r>
              <a:rPr lang="en-US" dirty="0"/>
              <a:t>before 15w </a:t>
            </a:r>
          </a:p>
          <a:p>
            <a:r>
              <a:rPr lang="en-US" dirty="0"/>
              <a:t>Why :</a:t>
            </a:r>
          </a:p>
          <a:p>
            <a:pPr lvl="1"/>
            <a:r>
              <a:rPr lang="en-US" dirty="0"/>
              <a:t>to go for termination if baby affected </a:t>
            </a:r>
          </a:p>
          <a:p>
            <a:endParaRPr lang="en-US" dirty="0"/>
          </a:p>
        </p:txBody>
      </p:sp>
    </p:spTree>
    <p:extLst>
      <p:ext uri="{BB962C8B-B14F-4D97-AF65-F5344CB8AC3E}">
        <p14:creationId xmlns:p14="http://schemas.microsoft.com/office/powerpoint/2010/main" val="5261859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Hemoglobinopathies: Sickle cell anemia</a:t>
            </a:r>
          </a:p>
        </p:txBody>
      </p:sp>
      <p:sp>
        <p:nvSpPr>
          <p:cNvPr id="3" name="عنصر نائب للمحتوى 2"/>
          <p:cNvSpPr>
            <a:spLocks noGrp="1"/>
          </p:cNvSpPr>
          <p:nvPr>
            <p:ph sz="half" idx="1"/>
          </p:nvPr>
        </p:nvSpPr>
        <p:spPr>
          <a:xfrm>
            <a:off x="838200" y="1306851"/>
            <a:ext cx="10515600" cy="4870112"/>
          </a:xfrm>
        </p:spPr>
        <p:txBody>
          <a:bodyPr>
            <a:normAutofit/>
          </a:bodyPr>
          <a:lstStyle/>
          <a:p>
            <a:r>
              <a:rPr lang="en-US" dirty="0"/>
              <a:t>Points:</a:t>
            </a:r>
          </a:p>
          <a:p>
            <a:pPr lvl="1"/>
            <a:r>
              <a:rPr lang="en-US" dirty="0"/>
              <a:t>1.Pregnant with sickle cell trait have twice the frequency UTIs</a:t>
            </a:r>
          </a:p>
          <a:p>
            <a:pPr lvl="1"/>
            <a:r>
              <a:rPr lang="en-US" dirty="0"/>
              <a:t>SCA patients  should be screened UTIs each trimester </a:t>
            </a:r>
          </a:p>
          <a:p>
            <a:pPr lvl="1"/>
            <a:r>
              <a:rPr lang="en-US" dirty="0"/>
              <a:t>Blood pressure checked every visit </a:t>
            </a:r>
          </a:p>
          <a:p>
            <a:pPr lvl="1"/>
            <a:r>
              <a:rPr lang="en-US" dirty="0"/>
              <a:t>One in four child will be effected if parents have SC trait 25% </a:t>
            </a:r>
          </a:p>
          <a:p>
            <a:pPr lvl="1"/>
            <a:r>
              <a:rPr lang="en-US" dirty="0"/>
              <a:t>Clear care for those women </a:t>
            </a:r>
          </a:p>
          <a:p>
            <a:r>
              <a:rPr lang="en-US" dirty="0"/>
              <a:t>Pregnancy and Sickle cell disease:</a:t>
            </a:r>
          </a:p>
          <a:p>
            <a:pPr lvl="1"/>
            <a:r>
              <a:rPr lang="en-US" dirty="0"/>
              <a:t>1. spontaneous miscarriage, 2.IUGR, 3.IUFD, 4.SGA, 5.preeclampsia, 6.preterm labor and 7.UTI more 2 time </a:t>
            </a:r>
          </a:p>
          <a:p>
            <a:endParaRPr lang="en-US" dirty="0"/>
          </a:p>
          <a:p>
            <a:endParaRPr lang="en-US" dirty="0"/>
          </a:p>
          <a:p>
            <a:endParaRPr lang="en-US" dirty="0"/>
          </a:p>
        </p:txBody>
      </p:sp>
    </p:spTree>
    <p:extLst>
      <p:ext uri="{BB962C8B-B14F-4D97-AF65-F5344CB8AC3E}">
        <p14:creationId xmlns:p14="http://schemas.microsoft.com/office/powerpoint/2010/main" val="320575407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Hemoglobinopathies: Sickle cell anemia</a:t>
            </a:r>
          </a:p>
        </p:txBody>
      </p:sp>
      <p:sp>
        <p:nvSpPr>
          <p:cNvPr id="3" name="عنصر نائب للمحتوى 2"/>
          <p:cNvSpPr>
            <a:spLocks noGrp="1"/>
          </p:cNvSpPr>
          <p:nvPr>
            <p:ph sz="half" idx="1"/>
          </p:nvPr>
        </p:nvSpPr>
        <p:spPr>
          <a:xfrm>
            <a:off x="838200" y="1306850"/>
            <a:ext cx="10515600" cy="5261589"/>
          </a:xfrm>
        </p:spPr>
        <p:txBody>
          <a:bodyPr>
            <a:normAutofit/>
          </a:bodyPr>
          <a:lstStyle/>
          <a:p>
            <a:r>
              <a:rPr lang="en-US" b="1" dirty="0"/>
              <a:t>Diagnosis</a:t>
            </a:r>
            <a:r>
              <a:rPr lang="en-US" dirty="0"/>
              <a:t> </a:t>
            </a:r>
          </a:p>
          <a:p>
            <a:pPr lvl="1"/>
            <a:r>
              <a:rPr lang="en-US" dirty="0"/>
              <a:t>Normocytic normochromic anemia</a:t>
            </a:r>
          </a:p>
          <a:p>
            <a:pPr lvl="1"/>
            <a:r>
              <a:rPr lang="en-US" dirty="0"/>
              <a:t>The reticulocyte count </a:t>
            </a:r>
            <a:r>
              <a:rPr lang="en-US" b="1" dirty="0"/>
              <a:t>increased</a:t>
            </a:r>
            <a:r>
              <a:rPr lang="en-US" dirty="0"/>
              <a:t>  3-15 %</a:t>
            </a:r>
          </a:p>
          <a:p>
            <a:pPr lvl="1"/>
            <a:r>
              <a:rPr lang="en-US" dirty="0"/>
              <a:t>Lactate dehydrogenase  </a:t>
            </a:r>
            <a:r>
              <a:rPr lang="en-US" b="1" dirty="0"/>
              <a:t>elevated</a:t>
            </a:r>
          </a:p>
          <a:p>
            <a:pPr lvl="1"/>
            <a:r>
              <a:rPr lang="en-US" dirty="0"/>
              <a:t>Hepatoglobin is </a:t>
            </a:r>
            <a:r>
              <a:rPr lang="en-US" b="1" dirty="0"/>
              <a:t>decreased</a:t>
            </a:r>
          </a:p>
          <a:p>
            <a:pPr lvl="1"/>
            <a:r>
              <a:rPr lang="en-US" b="1" dirty="0"/>
              <a:t>Peripheral blood :</a:t>
            </a:r>
            <a:r>
              <a:rPr lang="en-US" dirty="0"/>
              <a:t> sickle cell, target cell ,Howell-Jolly bodies</a:t>
            </a:r>
            <a:r>
              <a:rPr lang="en-US" b="1" dirty="0"/>
              <a:t> </a:t>
            </a:r>
          </a:p>
          <a:p>
            <a:r>
              <a:rPr lang="en-US" b="1" dirty="0"/>
              <a:t>Screening and diagnosis by Hb electrophoresis </a:t>
            </a:r>
            <a:r>
              <a:rPr lang="en-US" sz="1600" dirty="0"/>
              <a:t>(Hb S 85-100%, absent Hb A , normal Hb A2 , Hb F elevated more than 15 %)</a:t>
            </a:r>
            <a:endParaRPr lang="en-US" dirty="0"/>
          </a:p>
          <a:p>
            <a:endParaRPr lang="en-US" dirty="0"/>
          </a:p>
        </p:txBody>
      </p:sp>
    </p:spTree>
    <p:extLst>
      <p:ext uri="{BB962C8B-B14F-4D97-AF65-F5344CB8AC3E}">
        <p14:creationId xmlns:p14="http://schemas.microsoft.com/office/powerpoint/2010/main" val="344038158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Management </a:t>
            </a:r>
          </a:p>
        </p:txBody>
      </p:sp>
      <p:sp>
        <p:nvSpPr>
          <p:cNvPr id="3" name="عنصر نائب للمحتوى 2"/>
          <p:cNvSpPr>
            <a:spLocks noGrp="1"/>
          </p:cNvSpPr>
          <p:nvPr>
            <p:ph sz="half" idx="1"/>
          </p:nvPr>
        </p:nvSpPr>
        <p:spPr>
          <a:xfrm>
            <a:off x="838200" y="1306851"/>
            <a:ext cx="5028028" cy="5551150"/>
          </a:xfrm>
        </p:spPr>
        <p:txBody>
          <a:bodyPr>
            <a:normAutofit/>
          </a:bodyPr>
          <a:lstStyle/>
          <a:p>
            <a:r>
              <a:rPr lang="en-US" sz="2200" dirty="0"/>
              <a:t>Hydroxyurea not recommended in pregnancy (should stopped 3 month before pregnancy)</a:t>
            </a:r>
          </a:p>
          <a:p>
            <a:r>
              <a:rPr lang="en-US" sz="2200" dirty="0"/>
              <a:t> Infections  treated with antibiotics.</a:t>
            </a:r>
          </a:p>
          <a:p>
            <a:r>
              <a:rPr lang="en-US" sz="2200" dirty="0"/>
              <a:t>Severe anemia needs blood transfusion in more severe plasma exchange.</a:t>
            </a:r>
          </a:p>
          <a:p>
            <a:r>
              <a:rPr lang="en-US" sz="2200" dirty="0"/>
              <a:t>Pain crises managed with O2 , hydration (N/V common), analgesia </a:t>
            </a:r>
          </a:p>
          <a:p>
            <a:r>
              <a:rPr lang="en-US" sz="2200" dirty="0"/>
              <a:t>Before pregnancy should receive pneumococcal vaccine </a:t>
            </a:r>
          </a:p>
          <a:p>
            <a:r>
              <a:rPr lang="en-US" sz="2200" dirty="0" err="1"/>
              <a:t>Folate</a:t>
            </a:r>
            <a:r>
              <a:rPr lang="en-US" sz="2200" dirty="0"/>
              <a:t> supplements 4 mg/day </a:t>
            </a:r>
          </a:p>
          <a:p>
            <a:r>
              <a:rPr lang="en-US" sz="2200" dirty="0"/>
              <a:t>Low dose Aspirin prophylactic PET  </a:t>
            </a:r>
          </a:p>
          <a:p>
            <a:r>
              <a:rPr lang="en-US" sz="2200" dirty="0"/>
              <a:t>Iron supplements </a:t>
            </a:r>
            <a:r>
              <a:rPr lang="en-US" sz="2200" b="1" dirty="0"/>
              <a:t>only</a:t>
            </a:r>
            <a:r>
              <a:rPr lang="en-US" sz="2200" dirty="0">
                <a:effectLst>
                  <a:outerShdw blurRad="38100" dist="38100" dir="2700000" algn="tl">
                    <a:srgbClr val="000000">
                      <a:alpha val="43137"/>
                    </a:srgbClr>
                  </a:outerShdw>
                </a:effectLst>
              </a:rPr>
              <a:t> </a:t>
            </a:r>
            <a:r>
              <a:rPr lang="en-US" sz="2200" dirty="0"/>
              <a:t>by indication </a:t>
            </a:r>
          </a:p>
        </p:txBody>
      </p:sp>
      <p:sp>
        <p:nvSpPr>
          <p:cNvPr id="4" name="عنصر نائب للمحتوى 3"/>
          <p:cNvSpPr>
            <a:spLocks noGrp="1"/>
          </p:cNvSpPr>
          <p:nvPr>
            <p:ph sz="half" idx="2"/>
          </p:nvPr>
        </p:nvSpPr>
        <p:spPr>
          <a:xfrm>
            <a:off x="5866228" y="1306850"/>
            <a:ext cx="5699760" cy="5186025"/>
          </a:xfrm>
        </p:spPr>
        <p:txBody>
          <a:bodyPr>
            <a:normAutofit/>
          </a:bodyPr>
          <a:lstStyle/>
          <a:p>
            <a:r>
              <a:rPr lang="en-US" sz="2200" dirty="0"/>
              <a:t>Fetal well being twice weekly since 32 weeks</a:t>
            </a:r>
          </a:p>
          <a:p>
            <a:r>
              <a:rPr lang="en-US" sz="2200" dirty="0"/>
              <a:t>Low-molecular weight heparin any antenatal hospital period if no contraindications  </a:t>
            </a:r>
          </a:p>
          <a:p>
            <a:r>
              <a:rPr lang="en-US" sz="2200" dirty="0"/>
              <a:t>Fetal growth weekly in 3</a:t>
            </a:r>
            <a:r>
              <a:rPr lang="en-US" sz="2200" baseline="30000" dirty="0"/>
              <a:t>rd</a:t>
            </a:r>
            <a:r>
              <a:rPr lang="en-US" sz="2200" dirty="0"/>
              <a:t> trimester</a:t>
            </a:r>
          </a:p>
          <a:p>
            <a:r>
              <a:rPr lang="en-US" sz="2200" dirty="0"/>
              <a:t>Avoid dehydration , stress </a:t>
            </a:r>
            <a:r>
              <a:rPr lang="en-US" sz="2200" dirty="0" err="1"/>
              <a:t>intrapartum</a:t>
            </a:r>
            <a:r>
              <a:rPr lang="en-US" sz="2200" dirty="0"/>
              <a:t> </a:t>
            </a:r>
          </a:p>
          <a:p>
            <a:r>
              <a:rPr lang="en-US" sz="2200" dirty="0"/>
              <a:t>Avoid </a:t>
            </a:r>
            <a:r>
              <a:rPr lang="en-US" sz="2200" dirty="0" err="1"/>
              <a:t>pethidine</a:t>
            </a:r>
            <a:r>
              <a:rPr lang="en-US" sz="2200" dirty="0"/>
              <a:t> ---increased risk of seizures  </a:t>
            </a:r>
          </a:p>
          <a:p>
            <a:r>
              <a:rPr lang="en-US" sz="2200" dirty="0"/>
              <a:t>After delivery  early ambulation and wear stocking to prevent thromboembolism </a:t>
            </a:r>
          </a:p>
          <a:p>
            <a:r>
              <a:rPr lang="en-US" sz="2200" b="1" dirty="0"/>
              <a:t>Contraception : </a:t>
            </a:r>
            <a:r>
              <a:rPr lang="en-US" sz="2200" dirty="0"/>
              <a:t>excellent options </a:t>
            </a:r>
            <a:r>
              <a:rPr lang="en-US" sz="2200" dirty="0" err="1"/>
              <a:t>Mirena</a:t>
            </a:r>
            <a:r>
              <a:rPr lang="en-US" sz="2200" dirty="0"/>
              <a:t> and POP</a:t>
            </a:r>
          </a:p>
          <a:p>
            <a:r>
              <a:rPr lang="en-US" sz="2200" dirty="0"/>
              <a:t>COC– avoid </a:t>
            </a:r>
          </a:p>
          <a:p>
            <a:r>
              <a:rPr lang="en-US" sz="2200" dirty="0" err="1"/>
              <a:t>Medroxyprogesterone</a:t>
            </a:r>
            <a:r>
              <a:rPr lang="en-US" sz="2200" dirty="0"/>
              <a:t> acetate </a:t>
            </a:r>
            <a:r>
              <a:rPr lang="en-US" sz="2200" b="1" dirty="0"/>
              <a:t>decrease</a:t>
            </a:r>
            <a:r>
              <a:rPr lang="en-US" sz="2200" dirty="0"/>
              <a:t> pain crises </a:t>
            </a:r>
          </a:p>
          <a:p>
            <a:endParaRPr lang="en-US" sz="2200" dirty="0"/>
          </a:p>
        </p:txBody>
      </p:sp>
    </p:spTree>
    <p:extLst>
      <p:ext uri="{BB962C8B-B14F-4D97-AF65-F5344CB8AC3E}">
        <p14:creationId xmlns:p14="http://schemas.microsoft.com/office/powerpoint/2010/main" val="330856407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858128" y="1252025"/>
            <a:ext cx="5405511" cy="5331654"/>
          </a:xfrm>
        </p:spPr>
        <p:txBody>
          <a:bodyPr>
            <a:normAutofit lnSpcReduction="10000"/>
          </a:bodyPr>
          <a:lstStyle/>
          <a:p>
            <a:r>
              <a:rPr lang="en-US" b="1" dirty="0"/>
              <a:t>Blood transfusion in sickling patients </a:t>
            </a:r>
          </a:p>
          <a:p>
            <a:pPr lvl="1"/>
            <a:r>
              <a:rPr lang="en-US" dirty="0"/>
              <a:t>May precipitate a crisis if sudden increases </a:t>
            </a:r>
            <a:r>
              <a:rPr lang="en-US" dirty="0" err="1"/>
              <a:t>Hct</a:t>
            </a:r>
            <a:endParaRPr lang="en-US" dirty="0"/>
          </a:p>
          <a:p>
            <a:pPr lvl="1"/>
            <a:r>
              <a:rPr lang="en-US" u="sng" dirty="0"/>
              <a:t>Hb 6-8 g/DL is typical for </a:t>
            </a:r>
            <a:r>
              <a:rPr lang="en-US" u="sng" dirty="0" err="1"/>
              <a:t>HbSS</a:t>
            </a:r>
            <a:endParaRPr lang="en-US" u="sng" dirty="0"/>
          </a:p>
          <a:p>
            <a:r>
              <a:rPr lang="en-US" dirty="0"/>
              <a:t>Consider transfusion :</a:t>
            </a:r>
          </a:p>
          <a:p>
            <a:pPr lvl="1"/>
            <a:r>
              <a:rPr lang="en-US" dirty="0"/>
              <a:t>Severe anemia</a:t>
            </a:r>
          </a:p>
          <a:p>
            <a:pPr lvl="1"/>
            <a:r>
              <a:rPr lang="en-US" dirty="0"/>
              <a:t>Multiple pregnancy</a:t>
            </a:r>
          </a:p>
          <a:p>
            <a:pPr lvl="1"/>
            <a:r>
              <a:rPr lang="en-US" dirty="0"/>
              <a:t>Per </a:t>
            </a:r>
            <a:r>
              <a:rPr lang="en-US" dirty="0" err="1"/>
              <a:t>eclampsia</a:t>
            </a:r>
            <a:endParaRPr lang="en-US" dirty="0"/>
          </a:p>
          <a:p>
            <a:pPr lvl="1"/>
            <a:r>
              <a:rPr lang="en-US" dirty="0"/>
              <a:t>Acute chest syndrome</a:t>
            </a:r>
          </a:p>
          <a:p>
            <a:pPr lvl="1"/>
            <a:r>
              <a:rPr lang="en-US" dirty="0"/>
              <a:t>Acute renal failure</a:t>
            </a:r>
          </a:p>
          <a:p>
            <a:pPr lvl="1"/>
            <a:r>
              <a:rPr lang="en-US" dirty="0"/>
              <a:t>** target level &lt;30 % of sickle cells in circulation</a:t>
            </a:r>
          </a:p>
          <a:p>
            <a:pPr lvl="1"/>
            <a:r>
              <a:rPr lang="en-US" dirty="0"/>
              <a:t>Partial exchange transfusion </a:t>
            </a:r>
          </a:p>
          <a:p>
            <a:pPr marL="0" indent="0">
              <a:buNone/>
            </a:pPr>
            <a:endParaRPr lang="en-US" dirty="0"/>
          </a:p>
        </p:txBody>
      </p:sp>
      <p:sp>
        <p:nvSpPr>
          <p:cNvPr id="4" name="عنصر نائب للمحتوى 3"/>
          <p:cNvSpPr>
            <a:spLocks noGrp="1"/>
          </p:cNvSpPr>
          <p:nvPr>
            <p:ph sz="half" idx="2"/>
          </p:nvPr>
        </p:nvSpPr>
        <p:spPr>
          <a:xfrm>
            <a:off x="6152272" y="1252025"/>
            <a:ext cx="5181600" cy="4870112"/>
          </a:xfrm>
        </p:spPr>
        <p:txBody>
          <a:bodyPr>
            <a:normAutofit lnSpcReduction="10000"/>
          </a:bodyPr>
          <a:lstStyle/>
          <a:p>
            <a:r>
              <a:rPr lang="en-US" b="1" dirty="0"/>
              <a:t>Time and mode of delivery</a:t>
            </a:r>
          </a:p>
          <a:p>
            <a:pPr lvl="1"/>
            <a:r>
              <a:rPr lang="en-US" dirty="0"/>
              <a:t>SCD normal growing fetus Induction of labor or CS( by  indication) at 38 weeks </a:t>
            </a:r>
          </a:p>
          <a:p>
            <a:pPr lvl="1"/>
            <a:r>
              <a:rPr lang="en-US" dirty="0"/>
              <a:t>SCD not an indication for CS</a:t>
            </a:r>
          </a:p>
          <a:p>
            <a:pPr lvl="1"/>
            <a:r>
              <a:rPr lang="en-US" dirty="0"/>
              <a:t>Prepare cross matched blood before delivery </a:t>
            </a:r>
          </a:p>
          <a:p>
            <a:pPr lvl="1"/>
            <a:r>
              <a:rPr lang="en-US" dirty="0"/>
              <a:t>Hematologist should be consulted</a:t>
            </a:r>
          </a:p>
          <a:p>
            <a:pPr lvl="1"/>
            <a:r>
              <a:rPr lang="en-US" b="1" u="sng" dirty="0"/>
              <a:t>Continuous</a:t>
            </a:r>
            <a:r>
              <a:rPr lang="en-US" dirty="0"/>
              <a:t> intrapartum fetal monitoring  </a:t>
            </a:r>
          </a:p>
          <a:p>
            <a:pPr marL="0" indent="0">
              <a:buNone/>
            </a:pPr>
            <a:endParaRPr lang="en-US" dirty="0"/>
          </a:p>
        </p:txBody>
      </p:sp>
      <p:sp>
        <p:nvSpPr>
          <p:cNvPr id="2" name="عنوان 1">
            <a:extLst>
              <a:ext uri="{FF2B5EF4-FFF2-40B4-BE49-F238E27FC236}">
                <a16:creationId xmlns:a16="http://schemas.microsoft.com/office/drawing/2014/main" id="{F5FA2836-F4A6-DF9F-9820-9017C3F0F8FD}"/>
              </a:ext>
            </a:extLst>
          </p:cNvPr>
          <p:cNvSpPr>
            <a:spLocks noGrp="1"/>
          </p:cNvSpPr>
          <p:nvPr>
            <p:ph type="title"/>
          </p:nvPr>
        </p:nvSpPr>
        <p:spPr>
          <a:xfrm>
            <a:off x="838200" y="365125"/>
            <a:ext cx="10515600" cy="762339"/>
          </a:xfrm>
        </p:spPr>
        <p:txBody>
          <a:bodyPr/>
          <a:lstStyle/>
          <a:p>
            <a:r>
              <a:rPr lang="en-US" dirty="0"/>
              <a:t>Management </a:t>
            </a:r>
          </a:p>
        </p:txBody>
      </p:sp>
    </p:spTree>
    <p:extLst>
      <p:ext uri="{BB962C8B-B14F-4D97-AF65-F5344CB8AC3E}">
        <p14:creationId xmlns:p14="http://schemas.microsoft.com/office/powerpoint/2010/main" val="68200105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dirty="0"/>
              <a:t>Key points</a:t>
            </a:r>
          </a:p>
        </p:txBody>
      </p:sp>
      <p:sp>
        <p:nvSpPr>
          <p:cNvPr id="6" name="عنصر نائب للمحتوى 5"/>
          <p:cNvSpPr>
            <a:spLocks noGrp="1"/>
          </p:cNvSpPr>
          <p:nvPr>
            <p:ph idx="1"/>
          </p:nvPr>
        </p:nvSpPr>
        <p:spPr/>
        <p:txBody>
          <a:bodyPr/>
          <a:lstStyle/>
          <a:p>
            <a:r>
              <a:rPr lang="en-US" dirty="0"/>
              <a:t>Offer screening for anemia at booking and 28 weeks this allows time for treatment </a:t>
            </a:r>
          </a:p>
          <a:p>
            <a:r>
              <a:rPr lang="en-US" dirty="0"/>
              <a:t>Hb &lt; 11 or 10.5 in 2</a:t>
            </a:r>
            <a:r>
              <a:rPr lang="en-US" baseline="30000" dirty="0"/>
              <a:t>nd</a:t>
            </a:r>
            <a:r>
              <a:rPr lang="en-US" dirty="0"/>
              <a:t> trimester need investigation</a:t>
            </a:r>
          </a:p>
          <a:p>
            <a:r>
              <a:rPr lang="en-US" dirty="0"/>
              <a:t>Anemia risk for Preterm labor</a:t>
            </a:r>
          </a:p>
          <a:p>
            <a:r>
              <a:rPr lang="en-US" dirty="0"/>
              <a:t>The parenteral iron should only be considered for intolerant women </a:t>
            </a:r>
          </a:p>
          <a:p>
            <a:r>
              <a:rPr lang="en-US" dirty="0"/>
              <a:t>At term iron deficiency anemia treated with blood transfusion   </a:t>
            </a:r>
          </a:p>
          <a:p>
            <a:pPr marL="0" indent="0">
              <a:buNone/>
            </a:pPr>
            <a:endParaRPr lang="en-US" dirty="0"/>
          </a:p>
        </p:txBody>
      </p:sp>
    </p:spTree>
    <p:extLst>
      <p:ext uri="{BB962C8B-B14F-4D97-AF65-F5344CB8AC3E}">
        <p14:creationId xmlns:p14="http://schemas.microsoft.com/office/powerpoint/2010/main" val="275541676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Mini OSCE – 1</a:t>
            </a:r>
          </a:p>
        </p:txBody>
      </p:sp>
      <p:sp>
        <p:nvSpPr>
          <p:cNvPr id="3" name="عنصر نائب للمحتوى 2"/>
          <p:cNvSpPr>
            <a:spLocks noGrp="1"/>
          </p:cNvSpPr>
          <p:nvPr>
            <p:ph idx="1"/>
          </p:nvPr>
        </p:nvSpPr>
        <p:spPr/>
        <p:txBody>
          <a:bodyPr>
            <a:normAutofit lnSpcReduction="10000"/>
          </a:bodyPr>
          <a:lstStyle/>
          <a:p>
            <a:pPr marL="0" indent="0">
              <a:buNone/>
            </a:pPr>
            <a:r>
              <a:rPr lang="en-US" dirty="0"/>
              <a:t>CBC with HB = 6 , MCV = 70 , MCHC = 30</a:t>
            </a:r>
          </a:p>
          <a:p>
            <a:r>
              <a:rPr lang="en-US" dirty="0"/>
              <a:t>Your interpretation ?</a:t>
            </a:r>
          </a:p>
          <a:p>
            <a:pPr lvl="1"/>
            <a:r>
              <a:rPr lang="en-US" dirty="0"/>
              <a:t> Microcytic hypochromic anemia </a:t>
            </a:r>
          </a:p>
          <a:p>
            <a:r>
              <a:rPr lang="en-US" dirty="0"/>
              <a:t>DDx ? </a:t>
            </a:r>
          </a:p>
          <a:p>
            <a:pPr lvl="1"/>
            <a:r>
              <a:rPr lang="en-US" dirty="0"/>
              <a:t>Iron defeciancy , thalassemia </a:t>
            </a:r>
          </a:p>
          <a:p>
            <a:r>
              <a:rPr lang="en-US" dirty="0"/>
              <a:t>If women are financially able what test you ask to differentiate </a:t>
            </a:r>
          </a:p>
          <a:p>
            <a:pPr lvl="1"/>
            <a:r>
              <a:rPr lang="en-US" dirty="0"/>
              <a:t>HB electrophoresis , </a:t>
            </a:r>
            <a:r>
              <a:rPr lang="en-US" u="sng" dirty="0"/>
              <a:t>others answer ferrittin test</a:t>
            </a:r>
            <a:r>
              <a:rPr lang="en-US" dirty="0"/>
              <a:t> !!</a:t>
            </a:r>
          </a:p>
          <a:p>
            <a:r>
              <a:rPr lang="en-US" dirty="0"/>
              <a:t>If the woman not take medication , write three complication ?</a:t>
            </a:r>
          </a:p>
          <a:p>
            <a:pPr lvl="1"/>
            <a:r>
              <a:rPr lang="en-US" dirty="0"/>
              <a:t>Miscarriage , low birth weight , prematurity , </a:t>
            </a:r>
            <a:r>
              <a:rPr lang="en-US" dirty="0">
                <a:cs typeface="Arial" panose="020B0604020202020204" pitchFamily="34" charset="0"/>
              </a:rPr>
              <a:t>Intrauterine fetal death</a:t>
            </a:r>
          </a:p>
          <a:p>
            <a:r>
              <a:rPr lang="en-US" dirty="0">
                <a:cs typeface="Arial" panose="020B0604020202020204" pitchFamily="34" charset="0"/>
              </a:rPr>
              <a:t>Management If woman enter labour room with this HB level ? </a:t>
            </a:r>
          </a:p>
          <a:p>
            <a:pPr lvl="1"/>
            <a:r>
              <a:rPr lang="en-US" dirty="0">
                <a:cs typeface="Arial" panose="020B0604020202020204" pitchFamily="34" charset="0"/>
              </a:rPr>
              <a:t>Blood transfusion , fetal monitoring , o2 , IV fluid+ tocolytic </a:t>
            </a:r>
            <a:endParaRPr lang="en-US" dirty="0"/>
          </a:p>
        </p:txBody>
      </p:sp>
    </p:spTree>
    <p:extLst>
      <p:ext uri="{BB962C8B-B14F-4D97-AF65-F5344CB8AC3E}">
        <p14:creationId xmlns:p14="http://schemas.microsoft.com/office/powerpoint/2010/main" val="214844018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a:bodyPr>
          <a:lstStyle/>
          <a:p>
            <a:pPr marL="0" indent="0">
              <a:buNone/>
            </a:pPr>
            <a:r>
              <a:rPr lang="en-US" dirty="0"/>
              <a:t>CASE 1 : Pregnant with Hemoglobin = 8 </a:t>
            </a:r>
          </a:p>
          <a:p>
            <a:r>
              <a:rPr lang="en-US" dirty="0"/>
              <a:t>M.C.C in pregnancy </a:t>
            </a:r>
          </a:p>
          <a:p>
            <a:pPr lvl="1"/>
            <a:r>
              <a:rPr lang="en-US" dirty="0"/>
              <a:t>Iron deficiency anemia </a:t>
            </a:r>
          </a:p>
          <a:p>
            <a:r>
              <a:rPr lang="en-US" dirty="0"/>
              <a:t>Treatment :</a:t>
            </a:r>
          </a:p>
          <a:p>
            <a:pPr lvl="1"/>
            <a:r>
              <a:rPr lang="en-US" dirty="0"/>
              <a:t>Oral iron supplement </a:t>
            </a:r>
          </a:p>
          <a:p>
            <a:endParaRPr lang="en-US" dirty="0"/>
          </a:p>
        </p:txBody>
      </p:sp>
    </p:spTree>
    <p:extLst>
      <p:ext uri="{BB962C8B-B14F-4D97-AF65-F5344CB8AC3E}">
        <p14:creationId xmlns:p14="http://schemas.microsoft.com/office/powerpoint/2010/main" val="142735652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F951-EB04-0636-874C-648EB26AC26A}"/>
              </a:ext>
            </a:extLst>
          </p:cNvPr>
          <p:cNvSpPr>
            <a:spLocks noGrp="1"/>
          </p:cNvSpPr>
          <p:nvPr>
            <p:ph type="ctrTitle"/>
          </p:nvPr>
        </p:nvSpPr>
        <p:spPr/>
        <p:txBody>
          <a:bodyPr/>
          <a:lstStyle/>
          <a:p>
            <a:r>
              <a:rPr lang="ar-SA" dirty="0" err="1"/>
              <a:t>د.ناثر</a:t>
            </a:r>
            <a:endParaRPr lang="en-US" dirty="0"/>
          </a:p>
        </p:txBody>
      </p:sp>
    </p:spTree>
    <p:extLst>
      <p:ext uri="{BB962C8B-B14F-4D97-AF65-F5344CB8AC3E}">
        <p14:creationId xmlns:p14="http://schemas.microsoft.com/office/powerpoint/2010/main" val="246412118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395605"/>
            <a:ext cx="10515600" cy="762339"/>
          </a:xfrm>
        </p:spPr>
        <p:txBody>
          <a:bodyPr>
            <a:normAutofit/>
          </a:bodyPr>
          <a:lstStyle/>
          <a:p>
            <a:r>
              <a:rPr lang="en-US" dirty="0">
                <a:solidFill>
                  <a:srgbClr val="45505D"/>
                </a:solidFill>
              </a:rPr>
              <a:t>Aberrant Liquor Station 1</a:t>
            </a:r>
            <a:endParaRPr lang="en-GB" sz="4000" dirty="0">
              <a:solidFill>
                <a:srgbClr val="45505D"/>
              </a:solidFill>
            </a:endParaRPr>
          </a:p>
        </p:txBody>
      </p:sp>
      <p:sp>
        <p:nvSpPr>
          <p:cNvPr id="3" name="Content Placeholder 2"/>
          <p:cNvSpPr>
            <a:spLocks noGrp="1"/>
          </p:cNvSpPr>
          <p:nvPr>
            <p:ph idx="1"/>
          </p:nvPr>
        </p:nvSpPr>
        <p:spPr>
          <a:xfrm>
            <a:off x="828040" y="1293150"/>
            <a:ext cx="6641906" cy="4871938"/>
          </a:xfrm>
        </p:spPr>
        <p:txBody>
          <a:bodyPr>
            <a:noAutofit/>
          </a:bodyPr>
          <a:lstStyle/>
          <a:p>
            <a:pPr marL="0" indent="0">
              <a:buNone/>
            </a:pPr>
            <a:r>
              <a:rPr lang="en-GB" sz="2400" b="1" dirty="0">
                <a:solidFill>
                  <a:srgbClr val="45505D"/>
                </a:solidFill>
              </a:rPr>
              <a:t>U/S pic with 12 cm deepest</a:t>
            </a:r>
            <a:r>
              <a:rPr lang="ar-JO" sz="2400" b="1" dirty="0">
                <a:solidFill>
                  <a:srgbClr val="45505D"/>
                </a:solidFill>
              </a:rPr>
              <a:t> </a:t>
            </a:r>
            <a:r>
              <a:rPr lang="en-GB" sz="2400" b="1" dirty="0">
                <a:solidFill>
                  <a:srgbClr val="45505D"/>
                </a:solidFill>
              </a:rPr>
              <a:t>vertical pocket</a:t>
            </a:r>
          </a:p>
          <a:p>
            <a:pPr marL="425450" indent="-342900"/>
            <a:r>
              <a:rPr lang="en-GB" b="1" dirty="0">
                <a:solidFill>
                  <a:srgbClr val="45505D"/>
                </a:solidFill>
              </a:rPr>
              <a:t>what is the Dx?</a:t>
            </a:r>
            <a:endParaRPr lang="en-US" b="1" dirty="0">
              <a:solidFill>
                <a:srgbClr val="45505D"/>
              </a:solidFill>
            </a:endParaRPr>
          </a:p>
          <a:p>
            <a:pPr marL="882650" lvl="1" indent="-342900"/>
            <a:r>
              <a:rPr lang="en-GB" dirty="0">
                <a:solidFill>
                  <a:srgbClr val="45505D"/>
                </a:solidFill>
              </a:rPr>
              <a:t>Polyhydramnios</a:t>
            </a:r>
            <a:endParaRPr lang="en-GB" b="1" dirty="0">
              <a:solidFill>
                <a:srgbClr val="45505D"/>
              </a:solidFill>
            </a:endParaRPr>
          </a:p>
          <a:p>
            <a:pPr marL="425450" indent="-342900"/>
            <a:r>
              <a:rPr lang="en-GB" sz="2400" b="1" dirty="0">
                <a:solidFill>
                  <a:srgbClr val="45505D"/>
                </a:solidFill>
              </a:rPr>
              <a:t>Give 4 complications</a:t>
            </a:r>
            <a:endParaRPr lang="ar-JO" sz="2400" b="1" dirty="0">
              <a:solidFill>
                <a:srgbClr val="45505D"/>
              </a:solidFill>
            </a:endParaRPr>
          </a:p>
          <a:p>
            <a:pPr lvl="1">
              <a:buClr>
                <a:srgbClr val="45505D"/>
              </a:buClr>
              <a:buSzPct val="85000"/>
            </a:pPr>
            <a:r>
              <a:rPr lang="en-US" sz="2000" dirty="0">
                <a:solidFill>
                  <a:srgbClr val="45505D"/>
                </a:solidFill>
              </a:rPr>
              <a:t>Pre-labor rupture of membranes PROM, so preterm labor and premature birth.</a:t>
            </a:r>
          </a:p>
          <a:p>
            <a:pPr lvl="1">
              <a:buClr>
                <a:srgbClr val="45505D"/>
              </a:buClr>
              <a:buSzPct val="85000"/>
            </a:pPr>
            <a:r>
              <a:rPr lang="en-US" sz="2000" dirty="0">
                <a:solidFill>
                  <a:srgbClr val="45505D"/>
                </a:solidFill>
              </a:rPr>
              <a:t>Placental abruption.</a:t>
            </a:r>
          </a:p>
          <a:p>
            <a:pPr lvl="1">
              <a:buClr>
                <a:srgbClr val="45505D"/>
              </a:buClr>
              <a:buSzPct val="85000"/>
            </a:pPr>
            <a:r>
              <a:rPr lang="en-US" sz="2000" dirty="0">
                <a:solidFill>
                  <a:srgbClr val="45505D"/>
                </a:solidFill>
              </a:rPr>
              <a:t>Umbilical cord prolapse.</a:t>
            </a:r>
          </a:p>
          <a:p>
            <a:pPr lvl="1">
              <a:buClr>
                <a:srgbClr val="45505D"/>
              </a:buClr>
              <a:buSzPct val="85000"/>
            </a:pPr>
            <a:r>
              <a:rPr lang="en-US" sz="2000" dirty="0">
                <a:solidFill>
                  <a:srgbClr val="45505D"/>
                </a:solidFill>
              </a:rPr>
              <a:t>Macrosomia.</a:t>
            </a:r>
          </a:p>
          <a:p>
            <a:pPr lvl="1">
              <a:buClr>
                <a:srgbClr val="45505D"/>
              </a:buClr>
              <a:buSzPct val="85000"/>
            </a:pPr>
            <a:r>
              <a:rPr lang="en-US" sz="2000" dirty="0">
                <a:solidFill>
                  <a:srgbClr val="45505D"/>
                </a:solidFill>
              </a:rPr>
              <a:t>Maternal respiratory compromise.</a:t>
            </a:r>
          </a:p>
          <a:p>
            <a:pPr lvl="1">
              <a:buClr>
                <a:srgbClr val="45505D"/>
              </a:buClr>
              <a:buSzPct val="85000"/>
            </a:pPr>
            <a:r>
              <a:rPr lang="en-US" sz="2000" dirty="0">
                <a:solidFill>
                  <a:srgbClr val="45505D"/>
                </a:solidFill>
              </a:rPr>
              <a:t>Fetal mal-position and mal-presentation.</a:t>
            </a:r>
          </a:p>
          <a:p>
            <a:pPr lvl="1">
              <a:buClr>
                <a:srgbClr val="45505D"/>
              </a:buClr>
              <a:buSzPct val="85000"/>
            </a:pPr>
            <a:r>
              <a:rPr lang="en-US" sz="2000" dirty="0">
                <a:solidFill>
                  <a:srgbClr val="45505D"/>
                </a:solidFill>
              </a:rPr>
              <a:t>CS delivery and NICU admission.</a:t>
            </a:r>
          </a:p>
          <a:p>
            <a:pPr lvl="1">
              <a:buClr>
                <a:srgbClr val="45505D"/>
              </a:buClr>
              <a:buSzPct val="85000"/>
            </a:pPr>
            <a:r>
              <a:rPr lang="en-US" sz="2000" dirty="0">
                <a:solidFill>
                  <a:srgbClr val="45505D"/>
                </a:solidFill>
              </a:rPr>
              <a:t>Still-birth and perinatal mortality.</a:t>
            </a:r>
          </a:p>
          <a:p>
            <a:pPr marL="425450" indent="-342900"/>
            <a:endParaRPr lang="en-GB" sz="2400" b="1" dirty="0">
              <a:solidFill>
                <a:srgbClr val="45505D"/>
              </a:solidFill>
            </a:endParaRPr>
          </a:p>
          <a:p>
            <a:pPr marL="425450" indent="-342900"/>
            <a:endParaRPr lang="en-US" sz="2400" dirty="0">
              <a:solidFill>
                <a:srgbClr val="45505D"/>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946" y="1293150"/>
            <a:ext cx="3933517" cy="2946341"/>
          </a:xfrm>
          <a:prstGeom prst="rect">
            <a:avLst/>
          </a:prstGeom>
        </p:spPr>
      </p:pic>
    </p:spTree>
    <p:extLst>
      <p:ext uri="{BB962C8B-B14F-4D97-AF65-F5344CB8AC3E}">
        <p14:creationId xmlns:p14="http://schemas.microsoft.com/office/powerpoint/2010/main" val="417677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0EA8-DF2C-45B5-BA74-106682833C6F}"/>
              </a:ext>
            </a:extLst>
          </p:cNvPr>
          <p:cNvSpPr>
            <a:spLocks noGrp="1"/>
          </p:cNvSpPr>
          <p:nvPr>
            <p:ph type="title"/>
          </p:nvPr>
        </p:nvSpPr>
        <p:spPr/>
        <p:txBody>
          <a:bodyPr/>
          <a:lstStyle/>
          <a:p>
            <a:r>
              <a:rPr lang="en-US" dirty="0"/>
              <a:t>Mini-0SCE</a:t>
            </a:r>
          </a:p>
        </p:txBody>
      </p:sp>
      <p:sp>
        <p:nvSpPr>
          <p:cNvPr id="3" name="Content Placeholder 2">
            <a:extLst>
              <a:ext uri="{FF2B5EF4-FFF2-40B4-BE49-F238E27FC236}">
                <a16:creationId xmlns:a16="http://schemas.microsoft.com/office/drawing/2014/main" id="{78EAE870-55E5-34A5-E749-5E50E1393AA0}"/>
              </a:ext>
            </a:extLst>
          </p:cNvPr>
          <p:cNvSpPr>
            <a:spLocks noGrp="1"/>
          </p:cNvSpPr>
          <p:nvPr>
            <p:ph idx="1"/>
          </p:nvPr>
        </p:nvSpPr>
        <p:spPr/>
        <p:txBody>
          <a:bodyPr>
            <a:normAutofit lnSpcReduction="10000"/>
          </a:bodyPr>
          <a:lstStyle/>
          <a:p>
            <a:pPr marL="0" indent="0">
              <a:buNone/>
            </a:pPr>
            <a:r>
              <a:rPr lang="en-US" dirty="0"/>
              <a:t>1.Face presentation with Vertical lie</a:t>
            </a:r>
          </a:p>
          <a:p>
            <a:pPr marL="0" indent="0" fontAlgn="ctr">
              <a:lnSpc>
                <a:spcPct val="110000"/>
              </a:lnSpc>
              <a:spcBef>
                <a:spcPts val="0"/>
              </a:spcBef>
              <a:buNone/>
            </a:pPr>
            <a:r>
              <a:rPr lang="en-US" dirty="0"/>
              <a:t>2.Submento-bregmatic in mento-anterior 9.5 cm</a:t>
            </a:r>
          </a:p>
          <a:p>
            <a:pPr marL="0" indent="0" fontAlgn="ctr">
              <a:lnSpc>
                <a:spcPct val="110000"/>
              </a:lnSpc>
              <a:spcBef>
                <a:spcPts val="0"/>
              </a:spcBef>
              <a:buNone/>
            </a:pPr>
            <a:r>
              <a:rPr lang="en-US" dirty="0"/>
              <a:t>   Face mento </a:t>
            </a:r>
            <a:r>
              <a:rPr lang="en-US" dirty="0" err="1"/>
              <a:t>posteriorbregma</a:t>
            </a:r>
            <a:r>
              <a:rPr lang="en-US" dirty="0"/>
              <a:t>-sternal diameter 18 cm</a:t>
            </a:r>
          </a:p>
          <a:p>
            <a:pPr marL="0" indent="0" fontAlgn="ctr">
              <a:buNone/>
            </a:pPr>
            <a:r>
              <a:rPr lang="en-US" b="0" i="0" dirty="0">
                <a:effectLst/>
              </a:rPr>
              <a:t>3.</a:t>
            </a:r>
          </a:p>
          <a:p>
            <a:pPr algn="l" rtl="0" fontAlgn="ctr"/>
            <a:r>
              <a:rPr lang="en-US" sz="2000" b="0" i="0" dirty="0">
                <a:effectLst/>
              </a:rPr>
              <a:t>Pelvic block (pelvic </a:t>
            </a:r>
            <a:r>
              <a:rPr lang="en-US" sz="2000" b="0" i="0" dirty="0" err="1">
                <a:effectLst/>
              </a:rPr>
              <a:t>tumer,fibroid,pelvic</a:t>
            </a:r>
            <a:r>
              <a:rPr lang="en-US" sz="2000" b="0" i="0" dirty="0">
                <a:effectLst/>
              </a:rPr>
              <a:t> shape)</a:t>
            </a:r>
          </a:p>
          <a:p>
            <a:pPr algn="l" rtl="0" fontAlgn="ctr"/>
            <a:r>
              <a:rPr lang="en-US" sz="2000" dirty="0"/>
              <a:t>decreased uterine polarity ( Grand </a:t>
            </a:r>
            <a:r>
              <a:rPr lang="en-US" sz="2000" dirty="0" err="1"/>
              <a:t>multiparty,Uterine</a:t>
            </a:r>
            <a:r>
              <a:rPr lang="en-US" sz="2000" dirty="0"/>
              <a:t> malformation)</a:t>
            </a:r>
          </a:p>
          <a:p>
            <a:pPr algn="l" rtl="0" fontAlgn="ctr"/>
            <a:r>
              <a:rPr lang="en-US" sz="2000" dirty="0" err="1"/>
              <a:t>altred</a:t>
            </a:r>
            <a:r>
              <a:rPr lang="en-US" sz="2000" dirty="0"/>
              <a:t> fetal mobility (•IUGR •Prematurity •Macrosomia  •Polyhydramnios or oligohydramnios •Multiply gestation •Fetal abnormality)</a:t>
            </a:r>
            <a:endParaRPr lang="en-US" sz="2000" b="0" i="0" dirty="0">
              <a:effectLst/>
            </a:endParaRPr>
          </a:p>
          <a:p>
            <a:pPr marL="0" indent="0" algn="l" rtl="0" fontAlgn="ctr">
              <a:buNone/>
            </a:pPr>
            <a:r>
              <a:rPr lang="en-US" b="0" i="0" dirty="0">
                <a:effectLst/>
              </a:rPr>
              <a:t>4.</a:t>
            </a:r>
            <a:r>
              <a:rPr lang="en-US" dirty="0"/>
              <a:t> Vaginal delivery allowed only for face mento anterior </a:t>
            </a:r>
          </a:p>
          <a:p>
            <a:pPr marL="0" indent="0" algn="l" rtl="0" fontAlgn="ctr">
              <a:buNone/>
            </a:pPr>
            <a:r>
              <a:rPr lang="en-US" b="0" i="0" dirty="0">
                <a:effectLst/>
              </a:rPr>
              <a:t>5.</a:t>
            </a:r>
            <a:r>
              <a:rPr lang="en-US" dirty="0"/>
              <a:t> (can used forceps only)</a:t>
            </a:r>
          </a:p>
          <a:p>
            <a:pPr marL="0" indent="0" algn="l" rtl="0" fontAlgn="ctr">
              <a:buNone/>
            </a:pPr>
            <a:r>
              <a:rPr lang="en-US" b="0" i="0" dirty="0">
                <a:effectLst/>
              </a:rPr>
              <a:t>6.</a:t>
            </a:r>
            <a:r>
              <a:rPr lang="en-US" dirty="0"/>
              <a:t> Mento-posterior only by cs </a:t>
            </a:r>
            <a:endParaRPr lang="en-US" b="0" i="0" dirty="0">
              <a:effectLst/>
            </a:endParaRPr>
          </a:p>
          <a:p>
            <a:endParaRPr lang="en-US" b="0" i="0" dirty="0">
              <a:effectLst/>
            </a:endParaRPr>
          </a:p>
          <a:p>
            <a:endParaRPr lang="en-US" dirty="0"/>
          </a:p>
        </p:txBody>
      </p:sp>
    </p:spTree>
    <p:extLst>
      <p:ext uri="{BB962C8B-B14F-4D97-AF65-F5344CB8AC3E}">
        <p14:creationId xmlns:p14="http://schemas.microsoft.com/office/powerpoint/2010/main" val="331232184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123D94B-CA8F-2832-5BD0-D21E4AD6EBFA}"/>
              </a:ext>
            </a:extLst>
          </p:cNvPr>
          <p:cNvGraphicFramePr>
            <a:graphicFrameLocks noGrp="1"/>
          </p:cNvGraphicFramePr>
          <p:nvPr>
            <p:extLst>
              <p:ext uri="{D42A27DB-BD31-4B8C-83A1-F6EECF244321}">
                <p14:modId xmlns:p14="http://schemas.microsoft.com/office/powerpoint/2010/main" val="4072859876"/>
              </p:ext>
            </p:extLst>
          </p:nvPr>
        </p:nvGraphicFramePr>
        <p:xfrm>
          <a:off x="838200" y="1693716"/>
          <a:ext cx="10556112" cy="3638540"/>
        </p:xfrm>
        <a:graphic>
          <a:graphicData uri="http://schemas.openxmlformats.org/drawingml/2006/table">
            <a:tbl>
              <a:tblPr firstRow="1" bandRow="1">
                <a:tableStyleId>{5C22544A-7EE6-4342-B048-85BDC9FD1C3A}</a:tableStyleId>
              </a:tblPr>
              <a:tblGrid>
                <a:gridCol w="3697785">
                  <a:extLst>
                    <a:ext uri="{9D8B030D-6E8A-4147-A177-3AD203B41FA5}">
                      <a16:colId xmlns:a16="http://schemas.microsoft.com/office/drawing/2014/main" val="3161088848"/>
                    </a:ext>
                  </a:extLst>
                </a:gridCol>
                <a:gridCol w="6858327">
                  <a:extLst>
                    <a:ext uri="{9D8B030D-6E8A-4147-A177-3AD203B41FA5}">
                      <a16:colId xmlns:a16="http://schemas.microsoft.com/office/drawing/2014/main" val="1068504099"/>
                    </a:ext>
                  </a:extLst>
                </a:gridCol>
              </a:tblGrid>
              <a:tr h="327016">
                <a:tc>
                  <a:txBody>
                    <a:bodyPr/>
                    <a:lstStyle/>
                    <a:p>
                      <a:r>
                        <a:rPr lang="x-none" sz="2300" dirty="0"/>
                        <a:t>Maternal Etiology</a:t>
                      </a:r>
                    </a:p>
                  </a:txBody>
                  <a:tcPr marT="37785" marB="37785"/>
                </a:tc>
                <a:tc>
                  <a:txBody>
                    <a:bodyPr/>
                    <a:lstStyle/>
                    <a:p>
                      <a:r>
                        <a:rPr lang="x-none" sz="2300" dirty="0"/>
                        <a:t>Materno-Fetal Etiology</a:t>
                      </a:r>
                    </a:p>
                  </a:txBody>
                  <a:tcPr marT="37785" marB="37785"/>
                </a:tc>
                <a:extLst>
                  <a:ext uri="{0D108BD9-81ED-4DB2-BD59-A6C34878D82A}">
                    <a16:rowId xmlns:a16="http://schemas.microsoft.com/office/drawing/2014/main" val="3015230686"/>
                  </a:ext>
                </a:extLst>
              </a:tr>
              <a:tr h="3212450">
                <a:tc>
                  <a:txBody>
                    <a:bodyPr/>
                    <a:lstStyle/>
                    <a:p>
                      <a:pPr marL="482600" marR="0" lvl="0" indent="-3429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v"/>
                      </a:pPr>
                      <a:r>
                        <a:rPr kumimoji="0" lang="en-US" sz="2000" b="1" u="none" strike="noStrike" kern="0" cap="none" spc="0" normalizeH="0" baseline="0" noProof="0" dirty="0">
                          <a:ln>
                            <a:noFill/>
                          </a:ln>
                          <a:solidFill>
                            <a:srgbClr val="45505D"/>
                          </a:solidFill>
                          <a:effectLst/>
                          <a:uLnTx/>
                          <a:uFillTx/>
                          <a:latin typeface="+mn-lt"/>
                          <a:sym typeface="Open Sans"/>
                        </a:rPr>
                        <a:t>Maternal DM</a:t>
                      </a:r>
                      <a:endParaRPr kumimoji="0" lang="en-US" sz="1600" b="1" u="none" strike="noStrike" kern="0" cap="none" spc="0" normalizeH="0" baseline="0" noProof="0" dirty="0">
                        <a:ln>
                          <a:noFill/>
                        </a:ln>
                        <a:solidFill>
                          <a:srgbClr val="45505D"/>
                        </a:solidFill>
                        <a:effectLst/>
                        <a:uLnTx/>
                        <a:uFillTx/>
                        <a:latin typeface="+mn-lt"/>
                        <a:sym typeface="Open Sans"/>
                      </a:endParaRPr>
                    </a:p>
                    <a:p>
                      <a:pPr marL="746125" marR="0" lvl="0" indent="-317500" algn="l" defTabSz="914400" rtl="0" eaLnBrk="1" fontAlgn="auto" latinLnBrk="0" hangingPunct="1">
                        <a:lnSpc>
                          <a:spcPct val="100000"/>
                        </a:lnSpc>
                        <a:spcBef>
                          <a:spcPts val="0"/>
                        </a:spcBef>
                        <a:spcAft>
                          <a:spcPts val="0"/>
                        </a:spcAft>
                        <a:buClr>
                          <a:srgbClr val="1D0D8D"/>
                        </a:buClr>
                        <a:buSzPts val="1800"/>
                        <a:buFont typeface="Courier New" panose="02070309020205020404" pitchFamily="49" charset="0"/>
                        <a:buChar char="o"/>
                      </a:pPr>
                      <a:r>
                        <a:rPr kumimoji="0" lang="en-US" sz="1600" b="0" u="none" strike="noStrike" kern="0" cap="none" spc="0" normalizeH="0" baseline="0" noProof="0" dirty="0">
                          <a:ln>
                            <a:noFill/>
                          </a:ln>
                          <a:solidFill>
                            <a:srgbClr val="45505D"/>
                          </a:solidFill>
                          <a:effectLst/>
                          <a:uLnTx/>
                          <a:uFillTx/>
                          <a:latin typeface="+mn-lt"/>
                          <a:sym typeface="Wingdings" panose="05000000000000000000" pitchFamily="2" charset="2"/>
                        </a:rPr>
                        <a:t>Fetal hyperglycemia</a:t>
                      </a:r>
                    </a:p>
                    <a:p>
                      <a:pPr marL="746125" marR="0" lvl="0" indent="-317500" algn="l" defTabSz="914400" rtl="0" eaLnBrk="1" fontAlgn="auto" latinLnBrk="0" hangingPunct="1">
                        <a:lnSpc>
                          <a:spcPct val="100000"/>
                        </a:lnSpc>
                        <a:spcBef>
                          <a:spcPts val="0"/>
                        </a:spcBef>
                        <a:spcAft>
                          <a:spcPts val="0"/>
                        </a:spcAft>
                        <a:buClr>
                          <a:srgbClr val="1D0D8D"/>
                        </a:buClr>
                        <a:buSzPts val="1800"/>
                        <a:buFont typeface="Courier New" panose="02070309020205020404" pitchFamily="49" charset="0"/>
                        <a:buChar char="o"/>
                      </a:pPr>
                      <a:r>
                        <a:rPr kumimoji="0" lang="en-US" sz="1600" b="0" u="none" strike="noStrike" kern="0" cap="none" spc="0" normalizeH="0" baseline="0" noProof="0" dirty="0">
                          <a:ln>
                            <a:noFill/>
                          </a:ln>
                          <a:solidFill>
                            <a:srgbClr val="45505D"/>
                          </a:solidFill>
                          <a:effectLst/>
                          <a:uLnTx/>
                          <a:uFillTx/>
                          <a:latin typeface="+mn-lt"/>
                          <a:sym typeface="Wingdings" panose="05000000000000000000" pitchFamily="2" charset="2"/>
                        </a:rPr>
                        <a:t>Fetal polyuria  </a:t>
                      </a:r>
                      <a:endParaRPr kumimoji="0" lang="en-US" sz="1600" b="0" u="none" strike="noStrike" kern="0" cap="none" spc="0" normalizeH="0" baseline="0" noProof="0" dirty="0">
                        <a:ln>
                          <a:noFill/>
                        </a:ln>
                        <a:solidFill>
                          <a:srgbClr val="45505D"/>
                        </a:solidFill>
                        <a:effectLst/>
                        <a:uLnTx/>
                        <a:uFillTx/>
                        <a:latin typeface="+mn-lt"/>
                        <a:sym typeface="Open Sans"/>
                      </a:endParaRPr>
                    </a:p>
                  </a:txBody>
                  <a:tcPr marT="37785" marB="37785"/>
                </a:tc>
                <a:tc>
                  <a:txBody>
                    <a:bodyPr/>
                    <a:lstStyle/>
                    <a:p>
                      <a:pPr marL="514350" marR="0" lvl="0" indent="-5143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pPr>
                      <a:r>
                        <a:rPr lang="en-US" sz="2000" b="1" dirty="0">
                          <a:solidFill>
                            <a:srgbClr val="45505D"/>
                          </a:solidFill>
                          <a:latin typeface="+mn-lt"/>
                        </a:rPr>
                        <a:t>Multiple gestation</a:t>
                      </a:r>
                    </a:p>
                    <a:p>
                      <a:pPr marL="520700" indent="-285750">
                        <a:buFont typeface="Courier New" panose="02070309020205020404" pitchFamily="49" charset="0"/>
                        <a:buChar char="o"/>
                        <a:tabLst>
                          <a:tab pos="463550" algn="l"/>
                          <a:tab pos="520700" algn="l"/>
                        </a:tabLst>
                      </a:pPr>
                      <a:r>
                        <a:rPr lang="en-US" sz="1800" u="sng" dirty="0">
                          <a:solidFill>
                            <a:srgbClr val="45505D"/>
                          </a:solidFill>
                          <a:latin typeface="+mn-lt"/>
                        </a:rPr>
                        <a:t>Twin gestation with twin-to twin transfusion syndrome</a:t>
                      </a:r>
                    </a:p>
                    <a:p>
                      <a:pPr marL="520700" indent="-285750">
                        <a:buFont typeface="Courier New" panose="02070309020205020404" pitchFamily="49" charset="0"/>
                        <a:buChar char="o"/>
                        <a:tabLst>
                          <a:tab pos="463550" algn="l"/>
                          <a:tab pos="520700" algn="l"/>
                        </a:tabLst>
                      </a:pPr>
                      <a:r>
                        <a:rPr lang="en-US" sz="1800" dirty="0">
                          <a:solidFill>
                            <a:srgbClr val="45505D"/>
                          </a:solidFill>
                          <a:latin typeface="+mn-lt"/>
                        </a:rPr>
                        <a:t> (increased amniotic fluid in the recipient twin and decreased amniotic fluid in the donor) </a:t>
                      </a:r>
                    </a:p>
                    <a:p>
                      <a:pPr marL="520700" indent="-285750">
                        <a:buFont typeface="Courier New" panose="02070309020205020404" pitchFamily="49" charset="0"/>
                        <a:buChar char="o"/>
                        <a:tabLst>
                          <a:tab pos="463550" algn="l"/>
                          <a:tab pos="520700" algn="l"/>
                        </a:tabLst>
                      </a:pPr>
                      <a:r>
                        <a:rPr lang="en-US" sz="1800" dirty="0">
                          <a:solidFill>
                            <a:srgbClr val="45505D"/>
                          </a:solidFill>
                          <a:latin typeface="+mn-lt"/>
                        </a:rPr>
                        <a:t>or</a:t>
                      </a:r>
                    </a:p>
                    <a:p>
                      <a:pPr marL="520700" indent="-285750">
                        <a:buFont typeface="Courier New" panose="02070309020205020404" pitchFamily="49" charset="0"/>
                        <a:buChar char="o"/>
                        <a:tabLst>
                          <a:tab pos="463550" algn="l"/>
                          <a:tab pos="520700" algn="l"/>
                        </a:tabLst>
                      </a:pPr>
                      <a:r>
                        <a:rPr lang="en-US" sz="1800" dirty="0">
                          <a:solidFill>
                            <a:srgbClr val="45505D"/>
                          </a:solidFill>
                          <a:latin typeface="+mn-lt"/>
                        </a:rPr>
                        <a:t> multiple gestations affect 10% of MCDA  due to vascular anastomosis and blood flow imbalance</a:t>
                      </a:r>
                    </a:p>
                    <a:p>
                      <a:pPr marL="514350" indent="-514350">
                        <a:buFont typeface="Wingdings" panose="05000000000000000000" pitchFamily="2" charset="2"/>
                        <a:buChar char="v"/>
                      </a:pPr>
                      <a:r>
                        <a:rPr lang="en-US" sz="2000" b="1" dirty="0">
                          <a:solidFill>
                            <a:srgbClr val="45505D"/>
                          </a:solidFill>
                          <a:latin typeface="+mn-lt"/>
                        </a:rPr>
                        <a:t>Chorioangioma.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0" u="none" strike="noStrike" kern="0" cap="none" spc="0" normalizeH="0" baseline="0" noProof="0" dirty="0">
                          <a:ln>
                            <a:noFill/>
                          </a:ln>
                          <a:solidFill>
                            <a:srgbClr val="45505D"/>
                          </a:solidFill>
                          <a:effectLst/>
                          <a:uLnTx/>
                          <a:uFillTx/>
                          <a:latin typeface="+mn-lt"/>
                          <a:cs typeface="Arial"/>
                          <a:sym typeface="Arial"/>
                        </a:rPr>
                        <a:t>   Blood incompatibilities ( Rh iso-immunization / Erythroblastosis Fetalis )</a:t>
                      </a:r>
                    </a:p>
                  </a:txBody>
                  <a:tcPr marT="37785" marB="37785"/>
                </a:tc>
                <a:extLst>
                  <a:ext uri="{0D108BD9-81ED-4DB2-BD59-A6C34878D82A}">
                    <a16:rowId xmlns:a16="http://schemas.microsoft.com/office/drawing/2014/main" val="493573155"/>
                  </a:ext>
                </a:extLst>
              </a:tr>
            </a:tbl>
          </a:graphicData>
        </a:graphic>
      </p:graphicFrame>
      <p:sp>
        <p:nvSpPr>
          <p:cNvPr id="5" name="TextBox 4">
            <a:extLst>
              <a:ext uri="{FF2B5EF4-FFF2-40B4-BE49-F238E27FC236}">
                <a16:creationId xmlns:a16="http://schemas.microsoft.com/office/drawing/2014/main" id="{24F4C818-7692-E25F-E64C-175E4742C051}"/>
              </a:ext>
            </a:extLst>
          </p:cNvPr>
          <p:cNvSpPr txBox="1"/>
          <p:nvPr/>
        </p:nvSpPr>
        <p:spPr>
          <a:xfrm>
            <a:off x="817943" y="1148980"/>
            <a:ext cx="7130427" cy="523220"/>
          </a:xfrm>
          <a:prstGeom prst="rect">
            <a:avLst/>
          </a:prstGeom>
          <a:noFill/>
        </p:spPr>
        <p:txBody>
          <a:bodyPr wrap="square" rtlCol="0">
            <a:spAutoFit/>
          </a:bodyPr>
          <a:lstStyle/>
          <a:p>
            <a:pPr marL="539750" indent="-457200">
              <a:buFont typeface="Arial" panose="020B0604020202020204" pitchFamily="34" charset="0"/>
              <a:buChar char="•"/>
            </a:pPr>
            <a:r>
              <a:rPr lang="en-GB" sz="2800" b="1" dirty="0">
                <a:solidFill>
                  <a:srgbClr val="45505D"/>
                </a:solidFill>
              </a:rPr>
              <a:t>Give </a:t>
            </a:r>
            <a:r>
              <a:rPr lang="en-GB" sz="2800" b="1" dirty="0">
                <a:solidFill>
                  <a:srgbClr val="45505D"/>
                </a:solidFill>
                <a:effectLst/>
                <a:cs typeface="+mn-cs"/>
              </a:rPr>
              <a:t>2 maternal causes and 2 </a:t>
            </a:r>
            <a:r>
              <a:rPr lang="en-GB" sz="2800" b="1" dirty="0" err="1">
                <a:solidFill>
                  <a:srgbClr val="45505D"/>
                </a:solidFill>
                <a:effectLst/>
                <a:cs typeface="+mn-cs"/>
              </a:rPr>
              <a:t>fetal</a:t>
            </a:r>
            <a:r>
              <a:rPr lang="en-GB" sz="2800" b="1" dirty="0">
                <a:solidFill>
                  <a:srgbClr val="45505D"/>
                </a:solidFill>
              </a:rPr>
              <a:t> </a:t>
            </a:r>
            <a:r>
              <a:rPr lang="en-GB" sz="2800" b="1" dirty="0">
                <a:solidFill>
                  <a:srgbClr val="45505D"/>
                </a:solidFill>
                <a:effectLst/>
                <a:cs typeface="+mn-cs"/>
              </a:rPr>
              <a:t>causes ?</a:t>
            </a:r>
          </a:p>
        </p:txBody>
      </p:sp>
      <p:sp>
        <p:nvSpPr>
          <p:cNvPr id="6" name="Title 1">
            <a:extLst>
              <a:ext uri="{FF2B5EF4-FFF2-40B4-BE49-F238E27FC236}">
                <a16:creationId xmlns:a16="http://schemas.microsoft.com/office/drawing/2014/main" id="{23DADA32-DC45-F83E-1B04-BAF6817C86D8}"/>
              </a:ext>
            </a:extLst>
          </p:cNvPr>
          <p:cNvSpPr>
            <a:spLocks noGrp="1"/>
          </p:cNvSpPr>
          <p:nvPr>
            <p:ph type="title"/>
          </p:nvPr>
        </p:nvSpPr>
        <p:spPr>
          <a:xfrm>
            <a:off x="838200" y="365125"/>
            <a:ext cx="10515600" cy="762339"/>
          </a:xfrm>
        </p:spPr>
        <p:txBody>
          <a:bodyPr/>
          <a:lstStyle/>
          <a:p>
            <a:r>
              <a:rPr lang="en-US" dirty="0"/>
              <a:t>Station 1 Cont.</a:t>
            </a:r>
          </a:p>
        </p:txBody>
      </p:sp>
    </p:spTree>
    <p:extLst>
      <p:ext uri="{BB962C8B-B14F-4D97-AF65-F5344CB8AC3E}">
        <p14:creationId xmlns:p14="http://schemas.microsoft.com/office/powerpoint/2010/main" val="242944383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CDAE21-51A5-B160-913E-6F1F471C4D13}"/>
              </a:ext>
            </a:extLst>
          </p:cNvPr>
          <p:cNvSpPr>
            <a:spLocks noGrp="1"/>
          </p:cNvSpPr>
          <p:nvPr>
            <p:ph type="title"/>
          </p:nvPr>
        </p:nvSpPr>
        <p:spPr/>
        <p:txBody>
          <a:bodyPr/>
          <a:lstStyle/>
          <a:p>
            <a:r>
              <a:rPr lang="en-US" dirty="0"/>
              <a:t>Station 1 Cont.</a:t>
            </a:r>
          </a:p>
        </p:txBody>
      </p:sp>
      <p:graphicFrame>
        <p:nvGraphicFramePr>
          <p:cNvPr id="9" name="Table 9">
            <a:extLst>
              <a:ext uri="{FF2B5EF4-FFF2-40B4-BE49-F238E27FC236}">
                <a16:creationId xmlns:a16="http://schemas.microsoft.com/office/drawing/2014/main" id="{6651C6F9-3407-2012-C07D-7EA78C5AD542}"/>
              </a:ext>
            </a:extLst>
          </p:cNvPr>
          <p:cNvGraphicFramePr>
            <a:graphicFrameLocks noGrp="1"/>
          </p:cNvGraphicFramePr>
          <p:nvPr>
            <p:extLst>
              <p:ext uri="{D42A27DB-BD31-4B8C-83A1-F6EECF244321}">
                <p14:modId xmlns:p14="http://schemas.microsoft.com/office/powerpoint/2010/main" val="845815248"/>
              </p:ext>
            </p:extLst>
          </p:nvPr>
        </p:nvGraphicFramePr>
        <p:xfrm>
          <a:off x="769916" y="1222464"/>
          <a:ext cx="10652167" cy="5455920"/>
        </p:xfrm>
        <a:graphic>
          <a:graphicData uri="http://schemas.openxmlformats.org/drawingml/2006/table">
            <a:tbl>
              <a:tblPr firstRow="1" bandRow="1">
                <a:tableStyleId>{5C22544A-7EE6-4342-B048-85BDC9FD1C3A}</a:tableStyleId>
              </a:tblPr>
              <a:tblGrid>
                <a:gridCol w="3415026">
                  <a:extLst>
                    <a:ext uri="{9D8B030D-6E8A-4147-A177-3AD203B41FA5}">
                      <a16:colId xmlns:a16="http://schemas.microsoft.com/office/drawing/2014/main" val="2606106397"/>
                    </a:ext>
                  </a:extLst>
                </a:gridCol>
                <a:gridCol w="2917473">
                  <a:extLst>
                    <a:ext uri="{9D8B030D-6E8A-4147-A177-3AD203B41FA5}">
                      <a16:colId xmlns:a16="http://schemas.microsoft.com/office/drawing/2014/main" val="871899769"/>
                    </a:ext>
                  </a:extLst>
                </a:gridCol>
                <a:gridCol w="4319668">
                  <a:extLst>
                    <a:ext uri="{9D8B030D-6E8A-4147-A177-3AD203B41FA5}">
                      <a16:colId xmlns:a16="http://schemas.microsoft.com/office/drawing/2014/main" val="3372304006"/>
                    </a:ext>
                  </a:extLst>
                </a:gridCol>
              </a:tblGrid>
              <a:tr h="49379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mn-lt"/>
                        </a:rPr>
                        <a:t>Fetal Etiology</a:t>
                      </a:r>
                    </a:p>
                  </a:txBody>
                  <a:tcPr/>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520720273"/>
                  </a:ext>
                </a:extLst>
              </a:tr>
              <a:tr h="211213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pPr>
                      <a:r>
                        <a:rPr lang="en-US" sz="2400" b="1" dirty="0">
                          <a:solidFill>
                            <a:srgbClr val="45515E"/>
                          </a:solidFill>
                          <a:latin typeface="+mn-lt"/>
                        </a:rPr>
                        <a:t>swallowing defect</a:t>
                      </a:r>
                    </a:p>
                    <a:p>
                      <a:pPr marL="5207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pPr>
                      <a:r>
                        <a:rPr lang="en-US" sz="2000" b="0" dirty="0">
                          <a:solidFill>
                            <a:srgbClr val="45515E"/>
                          </a:solidFill>
                          <a:latin typeface="+mn-lt"/>
                        </a:rPr>
                        <a:t>CNS abnormalities and neuromuscular diseases that cause swallowing dysfunction </a:t>
                      </a:r>
                    </a:p>
                    <a:p>
                      <a:pPr marL="520700" indent="-342900">
                        <a:buFont typeface="Courier New" panose="02070309020205020404" pitchFamily="49" charset="0"/>
                        <a:buChar char="o"/>
                      </a:pPr>
                      <a:r>
                        <a:rPr lang="en-US" sz="2000" b="0" dirty="0">
                          <a:solidFill>
                            <a:srgbClr val="45515E"/>
                          </a:solidFill>
                          <a:latin typeface="+mn-lt"/>
                        </a:rPr>
                        <a:t>Ex : anencephaly </a:t>
                      </a:r>
                    </a:p>
                    <a:p>
                      <a:pPr marL="342900" indent="-342900">
                        <a:buFont typeface="Wingdings" panose="05000000000000000000" pitchFamily="2" charset="2"/>
                        <a:buChar char="v"/>
                      </a:pPr>
                      <a:endParaRPr lang="x-none" sz="2000" b="0" dirty="0">
                        <a:solidFill>
                          <a:srgbClr val="45515E"/>
                        </a:solidFill>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400" b="1" dirty="0">
                          <a:solidFill>
                            <a:srgbClr val="45515E"/>
                          </a:solidFill>
                          <a:latin typeface="+mn-lt"/>
                        </a:rPr>
                        <a:t>Extrinsic intestinal compression </a:t>
                      </a:r>
                      <a:r>
                        <a:rPr lang="en-US" sz="2000" b="0" dirty="0">
                          <a:solidFill>
                            <a:srgbClr val="45515E"/>
                          </a:solidFill>
                          <a:latin typeface="+mn-lt"/>
                        </a:rPr>
                        <a:t>(diaphragmatic hernia or masses within the thorax and mediastinum) </a:t>
                      </a:r>
                    </a:p>
                    <a:p>
                      <a:pPr marL="342900" indent="-342900">
                        <a:buFont typeface="Wingdings" panose="05000000000000000000" pitchFamily="2" charset="2"/>
                        <a:buChar char="v"/>
                      </a:pPr>
                      <a:endParaRPr lang="x-none" sz="2000" b="0" dirty="0">
                        <a:solidFill>
                          <a:srgbClr val="45515E"/>
                        </a:solidFill>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400" b="1" dirty="0">
                          <a:solidFill>
                            <a:srgbClr val="45515E"/>
                          </a:solidFill>
                          <a:latin typeface="+mn-lt"/>
                        </a:rPr>
                        <a:t>Fetal akinesia syndrome </a:t>
                      </a:r>
                    </a:p>
                    <a:p>
                      <a:pPr marL="5207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b="0" dirty="0">
                          <a:solidFill>
                            <a:srgbClr val="45515E"/>
                          </a:solidFill>
                          <a:latin typeface="+mn-lt"/>
                        </a:rPr>
                        <a:t>with absence of swallowing</a:t>
                      </a:r>
                    </a:p>
                    <a:p>
                      <a:pPr marL="342900" indent="-342900">
                        <a:buFont typeface="Wingdings" panose="05000000000000000000" pitchFamily="2" charset="2"/>
                        <a:buChar char="v"/>
                      </a:pPr>
                      <a:endParaRPr lang="x-none" sz="2000" b="0" dirty="0">
                        <a:solidFill>
                          <a:srgbClr val="45515E"/>
                        </a:solidFill>
                      </a:endParaRPr>
                    </a:p>
                  </a:txBody>
                  <a:tcPr/>
                </a:tc>
                <a:extLst>
                  <a:ext uri="{0D108BD9-81ED-4DB2-BD59-A6C34878D82A}">
                    <a16:rowId xmlns:a16="http://schemas.microsoft.com/office/drawing/2014/main" val="3270795566"/>
                  </a:ext>
                </a:extLst>
              </a:tr>
              <a:tr h="2337424">
                <a:tc>
                  <a:txBody>
                    <a:bodyPr/>
                    <a:lstStyle/>
                    <a:p>
                      <a:pPr marL="342900" indent="-342900">
                        <a:buFont typeface="Wingdings" panose="05000000000000000000" pitchFamily="2" charset="2"/>
                        <a:buChar char="v"/>
                      </a:pPr>
                      <a:r>
                        <a:rPr lang="en-US" sz="2400" b="1" dirty="0">
                          <a:solidFill>
                            <a:srgbClr val="45515E"/>
                          </a:solidFill>
                          <a:latin typeface="+mn-lt"/>
                        </a:rPr>
                        <a:t>Congenital anomalies </a:t>
                      </a:r>
                    </a:p>
                    <a:p>
                      <a:pPr marL="463550" indent="-342900">
                        <a:buFont typeface="Courier New" panose="02070309020205020404" pitchFamily="49" charset="0"/>
                        <a:buChar char="o"/>
                      </a:pPr>
                      <a:r>
                        <a:rPr lang="en-US" sz="2000" b="0" dirty="0">
                          <a:solidFill>
                            <a:srgbClr val="45515E"/>
                          </a:solidFill>
                          <a:latin typeface="+mn-lt"/>
                        </a:rPr>
                        <a:t>1.Esophageal atresia </a:t>
                      </a:r>
                    </a:p>
                    <a:p>
                      <a:pPr marL="463550" indent="-342900">
                        <a:buFont typeface="Courier New" panose="02070309020205020404" pitchFamily="49" charset="0"/>
                        <a:buChar char="o"/>
                      </a:pPr>
                      <a:r>
                        <a:rPr lang="en-US" sz="2000" b="0" dirty="0">
                          <a:solidFill>
                            <a:srgbClr val="45515E"/>
                          </a:solidFill>
                          <a:latin typeface="+mn-lt"/>
                        </a:rPr>
                        <a:t>(associated with 2.tracheoesophageal fistula</a:t>
                      </a:r>
                    </a:p>
                    <a:p>
                      <a:pPr marL="463550" indent="-342900">
                        <a:buFont typeface="Courier New" panose="02070309020205020404" pitchFamily="49" charset="0"/>
                        <a:buChar char="o"/>
                      </a:pPr>
                      <a:r>
                        <a:rPr lang="en-US" sz="2000" b="0" dirty="0">
                          <a:solidFill>
                            <a:srgbClr val="45515E"/>
                          </a:solidFill>
                          <a:latin typeface="+mn-lt"/>
                        </a:rPr>
                        <a:t>Tracheal agenesis</a:t>
                      </a:r>
                    </a:p>
                    <a:p>
                      <a:pPr marL="463550" indent="-342900">
                        <a:buFont typeface="Courier New" panose="02070309020205020404" pitchFamily="49" charset="0"/>
                        <a:buChar char="o"/>
                      </a:pPr>
                      <a:r>
                        <a:rPr lang="en-US" sz="2000" b="0" dirty="0">
                          <a:solidFill>
                            <a:srgbClr val="45515E"/>
                          </a:solidFill>
                          <a:latin typeface="+mn-lt"/>
                        </a:rPr>
                        <a:t>3.Duodenal atresia</a:t>
                      </a:r>
                    </a:p>
                    <a:p>
                      <a:pPr marL="463550" indent="-342900">
                        <a:buFont typeface="Courier New" panose="02070309020205020404" pitchFamily="49" charset="0"/>
                        <a:buChar char="o"/>
                      </a:pPr>
                      <a:r>
                        <a:rPr lang="en-US" sz="2000" b="0" dirty="0">
                          <a:solidFill>
                            <a:srgbClr val="45515E"/>
                          </a:solidFill>
                          <a:latin typeface="+mn-lt"/>
                        </a:rPr>
                        <a:t>4.intestinal </a:t>
                      </a:r>
                      <a:r>
                        <a:rPr lang="en-US" sz="2000" b="0" dirty="0" err="1">
                          <a:solidFill>
                            <a:srgbClr val="45515E"/>
                          </a:solidFill>
                          <a:latin typeface="+mn-lt"/>
                        </a:rPr>
                        <a:t>atresias</a:t>
                      </a:r>
                      <a:endParaRPr lang="en-US" sz="2000" b="0" dirty="0">
                        <a:solidFill>
                          <a:srgbClr val="45515E"/>
                        </a:solidFill>
                        <a:latin typeface="+mn-lt"/>
                      </a:endParaRPr>
                    </a:p>
                  </a:txBody>
                  <a:tcPr/>
                </a:tc>
                <a:tc>
                  <a:txBody>
                    <a:bodyPr/>
                    <a:lstStyle/>
                    <a:p>
                      <a:pPr marL="342900" marR="0" lvl="0" indent="-342900" algn="l" defTabSz="914400" rtl="0" eaLnBrk="1" fontAlgn="auto" latinLnBrk="0" hangingPunct="1">
                        <a:lnSpc>
                          <a:spcPct val="100000"/>
                        </a:lnSpc>
                        <a:spcBef>
                          <a:spcPts val="0"/>
                        </a:spcBef>
                        <a:spcAft>
                          <a:spcPts val="0"/>
                        </a:spcAft>
                        <a:buClr>
                          <a:srgbClr val="45515E"/>
                        </a:buClr>
                        <a:buSzTx/>
                        <a:buFont typeface="Wingdings" panose="05000000000000000000" pitchFamily="2" charset="2"/>
                        <a:buChar char="v"/>
                      </a:pPr>
                      <a:r>
                        <a:rPr lang="en-US" sz="2400" b="1" dirty="0">
                          <a:solidFill>
                            <a:srgbClr val="45515E"/>
                          </a:solidFill>
                          <a:latin typeface="+mn-lt"/>
                        </a:rPr>
                        <a:t>Infectious </a:t>
                      </a:r>
                    </a:p>
                    <a:p>
                      <a:pPr marL="5207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pPr>
                      <a:r>
                        <a:rPr lang="en-US" sz="2000" b="0" dirty="0">
                          <a:solidFill>
                            <a:srgbClr val="45515E"/>
                          </a:solidFill>
                          <a:latin typeface="+mn-lt"/>
                        </a:rPr>
                        <a:t>Congenital syphilis Viral hepatitis Parvovirus b19</a:t>
                      </a:r>
                    </a:p>
                    <a:p>
                      <a:pPr marL="520700" indent="-342900">
                        <a:buFont typeface="Courier New" panose="02070309020205020404" pitchFamily="49" charset="0"/>
                        <a:buChar char="o"/>
                      </a:pPr>
                      <a:r>
                        <a:rPr lang="en-US" sz="2000" b="0" dirty="0">
                          <a:solidFill>
                            <a:srgbClr val="45515E"/>
                          </a:solidFill>
                          <a:latin typeface="+mn-lt"/>
                        </a:rPr>
                        <a:t> CMV</a:t>
                      </a:r>
                    </a:p>
                    <a:p>
                      <a:pPr marL="342900" indent="-342900">
                        <a:buFont typeface="Wingdings" panose="05000000000000000000" pitchFamily="2" charset="2"/>
                        <a:buChar char="v"/>
                      </a:pPr>
                      <a:endParaRPr lang="x-none" sz="2000" b="0" dirty="0">
                        <a:solidFill>
                          <a:srgbClr val="45515E"/>
                        </a:solidFill>
                      </a:endParaRPr>
                    </a:p>
                  </a:txBody>
                  <a:tcPr/>
                </a:tc>
                <a:tc>
                  <a:txBody>
                    <a:bodyPr/>
                    <a:lstStyle/>
                    <a:p>
                      <a:pPr marL="342900" indent="-342900">
                        <a:buFont typeface="Wingdings" panose="05000000000000000000" pitchFamily="2" charset="2"/>
                        <a:buChar char="v"/>
                      </a:pPr>
                      <a:r>
                        <a:rPr lang="en-US" sz="2400" b="1" dirty="0">
                          <a:solidFill>
                            <a:srgbClr val="45515E"/>
                          </a:solidFill>
                          <a:latin typeface="+mn-lt"/>
                        </a:rPr>
                        <a:t>Chromosomal Disorders</a:t>
                      </a:r>
                    </a:p>
                    <a:p>
                      <a:pPr marL="520700" indent="-342900">
                        <a:buFont typeface="Courier New" panose="02070309020205020404" pitchFamily="49" charset="0"/>
                        <a:buChar char="o"/>
                      </a:pPr>
                      <a:r>
                        <a:rPr lang="en-US" sz="2000" b="0" dirty="0">
                          <a:solidFill>
                            <a:srgbClr val="45515E"/>
                          </a:solidFill>
                          <a:latin typeface="+mn-lt"/>
                        </a:rPr>
                        <a:t>Trisomy 18</a:t>
                      </a:r>
                    </a:p>
                    <a:p>
                      <a:pPr marL="520700" indent="-342900">
                        <a:buFont typeface="Courier New" panose="02070309020205020404" pitchFamily="49" charset="0"/>
                        <a:buChar char="o"/>
                      </a:pPr>
                      <a:r>
                        <a:rPr lang="en-US" sz="2000" b="0" dirty="0">
                          <a:solidFill>
                            <a:srgbClr val="45515E"/>
                          </a:solidFill>
                          <a:latin typeface="+mn-lt"/>
                        </a:rPr>
                        <a:t>Trisomy 21 also 13</a:t>
                      </a:r>
                    </a:p>
                    <a:p>
                      <a:pPr marL="342900" indent="-342900">
                        <a:buFont typeface="Wingdings" panose="05000000000000000000" pitchFamily="2" charset="2"/>
                        <a:buChar char="v"/>
                      </a:pPr>
                      <a:endParaRPr lang="x-none" sz="2000" b="0" dirty="0">
                        <a:solidFill>
                          <a:srgbClr val="45515E"/>
                        </a:solidFill>
                      </a:endParaRPr>
                    </a:p>
                  </a:txBody>
                  <a:tcPr/>
                </a:tc>
                <a:extLst>
                  <a:ext uri="{0D108BD9-81ED-4DB2-BD59-A6C34878D82A}">
                    <a16:rowId xmlns:a16="http://schemas.microsoft.com/office/drawing/2014/main" val="1680644568"/>
                  </a:ext>
                </a:extLst>
              </a:tr>
            </a:tbl>
          </a:graphicData>
        </a:graphic>
      </p:graphicFrame>
    </p:spTree>
    <p:extLst>
      <p:ext uri="{BB962C8B-B14F-4D97-AF65-F5344CB8AC3E}">
        <p14:creationId xmlns:p14="http://schemas.microsoft.com/office/powerpoint/2010/main" val="181828111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39750" indent="-457200"/>
            <a:r>
              <a:rPr lang="en-GB" b="1" dirty="0">
                <a:solidFill>
                  <a:srgbClr val="45505D"/>
                </a:solidFill>
              </a:rPr>
              <a:t>Give 2 treatment options </a:t>
            </a:r>
            <a:endParaRPr lang="ar-JO" sz="4000" b="1" dirty="0">
              <a:solidFill>
                <a:srgbClr val="45505D"/>
              </a:solidFill>
            </a:endParaRPr>
          </a:p>
          <a:p>
            <a:pPr lvl="1">
              <a:spcBef>
                <a:spcPct val="20000"/>
              </a:spcBef>
              <a:buClr>
                <a:srgbClr val="45505D"/>
              </a:buClr>
              <a:buSzPct val="85000"/>
            </a:pPr>
            <a:r>
              <a:rPr lang="en-US" sz="2800" dirty="0">
                <a:solidFill>
                  <a:srgbClr val="45505D"/>
                </a:solidFill>
              </a:rPr>
              <a:t>Amnioreduction by doing amniocentesis. </a:t>
            </a:r>
          </a:p>
          <a:p>
            <a:pPr lvl="2">
              <a:spcBef>
                <a:spcPct val="20000"/>
              </a:spcBef>
              <a:buClr>
                <a:srgbClr val="45505D"/>
              </a:buClr>
              <a:buSzPct val="85000"/>
            </a:pPr>
            <a:r>
              <a:rPr lang="en-US" sz="2400" dirty="0">
                <a:solidFill>
                  <a:srgbClr val="45505D"/>
                </a:solidFill>
              </a:rPr>
              <a:t> Remove the fluid no faster than 1000 ml over 20 min ( risk of sudden decompression of the uterus and separation of the placenta ) and don’t remove more than 5 L at one time.</a:t>
            </a:r>
          </a:p>
          <a:p>
            <a:pPr lvl="1">
              <a:spcBef>
                <a:spcPct val="20000"/>
              </a:spcBef>
              <a:buClr>
                <a:srgbClr val="45505D"/>
              </a:buClr>
              <a:buSzPct val="85000"/>
            </a:pPr>
            <a:r>
              <a:rPr lang="en-US" sz="2800" dirty="0">
                <a:solidFill>
                  <a:srgbClr val="45505D"/>
                </a:solidFill>
              </a:rPr>
              <a:t>Indomethacin. </a:t>
            </a:r>
          </a:p>
          <a:p>
            <a:pPr lvl="2">
              <a:spcBef>
                <a:spcPct val="20000"/>
              </a:spcBef>
              <a:buClr>
                <a:srgbClr val="45505D"/>
              </a:buClr>
              <a:buSzPct val="85000"/>
            </a:pPr>
            <a:r>
              <a:rPr lang="en-GB" sz="2400" dirty="0">
                <a:solidFill>
                  <a:srgbClr val="45505D"/>
                </a:solidFill>
              </a:rPr>
              <a:t>Not used beyond 32 ( constriction of the ductus arteriosus )</a:t>
            </a:r>
          </a:p>
          <a:p>
            <a:endParaRPr lang="en-US" dirty="0">
              <a:solidFill>
                <a:srgbClr val="45505D"/>
              </a:solidFill>
            </a:endParaRPr>
          </a:p>
        </p:txBody>
      </p:sp>
      <p:sp>
        <p:nvSpPr>
          <p:cNvPr id="4" name="Title 1">
            <a:extLst>
              <a:ext uri="{FF2B5EF4-FFF2-40B4-BE49-F238E27FC236}">
                <a16:creationId xmlns:a16="http://schemas.microsoft.com/office/drawing/2014/main" id="{72CEB561-70A1-0561-C83E-CA699B0A60B0}"/>
              </a:ext>
            </a:extLst>
          </p:cNvPr>
          <p:cNvSpPr txBox="1">
            <a:spLocks/>
          </p:cNvSpPr>
          <p:nvPr/>
        </p:nvSpPr>
        <p:spPr>
          <a:xfrm>
            <a:off x="990600" y="403225"/>
            <a:ext cx="1051560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dirty="0"/>
              <a:t>Station 1 Cont.</a:t>
            </a:r>
          </a:p>
        </p:txBody>
      </p:sp>
    </p:spTree>
    <p:extLst>
      <p:ext uri="{BB962C8B-B14F-4D97-AF65-F5344CB8AC3E}">
        <p14:creationId xmlns:p14="http://schemas.microsoft.com/office/powerpoint/2010/main" val="202683093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images (11).jpg"/>
          <p:cNvPicPr>
            <a:picLocks noGrp="1" noChangeAspect="1"/>
          </p:cNvPicPr>
          <p:nvPr>
            <p:ph idx="1"/>
          </p:nvPr>
        </p:nvPicPr>
        <p:blipFill>
          <a:blip r:embed="rId2"/>
          <a:stretch>
            <a:fillRect/>
          </a:stretch>
        </p:blipFill>
        <p:spPr>
          <a:xfrm>
            <a:off x="8060788" y="1327076"/>
            <a:ext cx="3332827" cy="4162485"/>
          </a:xfrm>
        </p:spPr>
      </p:pic>
      <p:sp>
        <p:nvSpPr>
          <p:cNvPr id="5" name="مربع نص 4"/>
          <p:cNvSpPr txBox="1"/>
          <p:nvPr/>
        </p:nvSpPr>
        <p:spPr>
          <a:xfrm>
            <a:off x="8382000" y="2313532"/>
            <a:ext cx="997331" cy="461665"/>
          </a:xfrm>
          <a:prstGeom prst="rect">
            <a:avLst/>
          </a:prstGeom>
          <a:noFill/>
        </p:spPr>
        <p:txBody>
          <a:bodyPr wrap="square" rtlCol="0">
            <a:spAutoFit/>
          </a:bodyPr>
          <a:lstStyle/>
          <a:p>
            <a:r>
              <a:rPr lang="en-US" sz="2400" dirty="0">
                <a:solidFill>
                  <a:srgbClr val="FF0000"/>
                </a:solidFill>
              </a:rPr>
              <a:t>1.2</a:t>
            </a:r>
          </a:p>
        </p:txBody>
      </p:sp>
      <p:sp>
        <p:nvSpPr>
          <p:cNvPr id="6" name="مستطيل 5"/>
          <p:cNvSpPr/>
          <p:nvPr/>
        </p:nvSpPr>
        <p:spPr>
          <a:xfrm>
            <a:off x="3810000" y="3105835"/>
            <a:ext cx="4572000" cy="369332"/>
          </a:xfrm>
          <a:prstGeom prst="rect">
            <a:avLst/>
          </a:prstGeom>
        </p:spPr>
        <p:txBody>
          <a:bodyPr>
            <a:spAutoFit/>
          </a:bodyPr>
          <a:lstStyle/>
          <a:p>
            <a:pPr fontAlgn="auto">
              <a:defRPr/>
            </a:pPr>
            <a:endParaRPr lang="en-US" dirty="0">
              <a:latin typeface="Comic Sans MS" panose="030F0702030302020204" pitchFamily="66" charset="0"/>
            </a:endParaRPr>
          </a:p>
        </p:txBody>
      </p:sp>
      <p:sp>
        <p:nvSpPr>
          <p:cNvPr id="8" name="عنصر نائب للمحتوى 2"/>
          <p:cNvSpPr txBox="1">
            <a:spLocks/>
          </p:cNvSpPr>
          <p:nvPr/>
        </p:nvSpPr>
        <p:spPr>
          <a:xfrm>
            <a:off x="798385" y="1270102"/>
            <a:ext cx="7754772" cy="52227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45505D"/>
                </a:solidFill>
              </a:rPr>
              <a:t>What do you see and what’s your diagnosis ? </a:t>
            </a:r>
          </a:p>
          <a:p>
            <a:pPr lvl="1"/>
            <a:r>
              <a:rPr lang="en-US" sz="2000" dirty="0">
                <a:solidFill>
                  <a:srgbClr val="45505D"/>
                </a:solidFill>
              </a:rPr>
              <a:t>Single deepest pocket less than 2 </a:t>
            </a:r>
          </a:p>
          <a:p>
            <a:pPr lvl="1"/>
            <a:r>
              <a:rPr lang="en-US" sz="2000" dirty="0">
                <a:solidFill>
                  <a:srgbClr val="45505D"/>
                </a:solidFill>
              </a:rPr>
              <a:t>Oligohydramnios </a:t>
            </a:r>
          </a:p>
          <a:p>
            <a:r>
              <a:rPr lang="en-US" sz="2400" b="1" dirty="0">
                <a:solidFill>
                  <a:srgbClr val="45505D"/>
                </a:solidFill>
              </a:rPr>
              <a:t>Give one single important finding during abdominal examination ? </a:t>
            </a:r>
          </a:p>
          <a:p>
            <a:pPr lvl="1"/>
            <a:r>
              <a:rPr lang="en-US" sz="2000" dirty="0">
                <a:solidFill>
                  <a:srgbClr val="45505D"/>
                </a:solidFill>
              </a:rPr>
              <a:t>Low fundal height ( high association with IUGR )</a:t>
            </a:r>
          </a:p>
          <a:p>
            <a:r>
              <a:rPr lang="en-US" sz="2400" b="1" dirty="0">
                <a:solidFill>
                  <a:srgbClr val="45505D"/>
                </a:solidFill>
              </a:rPr>
              <a:t>4 causes for this condition ? </a:t>
            </a:r>
            <a:r>
              <a:rPr lang="en-US" sz="2000" dirty="0">
                <a:solidFill>
                  <a:srgbClr val="45505D"/>
                </a:solidFill>
              </a:rPr>
              <a:t>(next slide)</a:t>
            </a:r>
          </a:p>
          <a:p>
            <a:r>
              <a:rPr lang="en-US" sz="2400" b="1" dirty="0">
                <a:solidFill>
                  <a:srgbClr val="45505D"/>
                </a:solidFill>
              </a:rPr>
              <a:t>Clinical importance for amniotic fluid ? </a:t>
            </a:r>
          </a:p>
          <a:p>
            <a:pPr lvl="1"/>
            <a:r>
              <a:rPr lang="en-US" sz="2000" dirty="0">
                <a:solidFill>
                  <a:srgbClr val="45505D"/>
                </a:solidFill>
              </a:rPr>
              <a:t>Screening for fetal malformation.  </a:t>
            </a:r>
          </a:p>
          <a:p>
            <a:pPr lvl="1"/>
            <a:r>
              <a:rPr lang="en-US" sz="2000" dirty="0">
                <a:solidFill>
                  <a:srgbClr val="45505D"/>
                </a:solidFill>
              </a:rPr>
              <a:t>genetic testing.</a:t>
            </a:r>
          </a:p>
          <a:p>
            <a:pPr lvl="1"/>
            <a:r>
              <a:rPr lang="en-US" sz="2000" dirty="0">
                <a:solidFill>
                  <a:srgbClr val="45505D"/>
                </a:solidFill>
              </a:rPr>
              <a:t>Assessment of fetal well-being ( amniotic fluid index ).</a:t>
            </a:r>
          </a:p>
          <a:p>
            <a:pPr lvl="1"/>
            <a:r>
              <a:rPr lang="en-US" sz="2000" dirty="0">
                <a:solidFill>
                  <a:srgbClr val="45505D"/>
                </a:solidFill>
              </a:rPr>
              <a:t>Assessment of fetal lung maturity  ( L/S ratio ).</a:t>
            </a:r>
            <a:endParaRPr lang="ar-JO" sz="2000" dirty="0">
              <a:solidFill>
                <a:srgbClr val="45505D"/>
              </a:solidFill>
            </a:endParaRPr>
          </a:p>
          <a:p>
            <a:pPr lvl="1"/>
            <a:r>
              <a:rPr lang="en-US" sz="2000" dirty="0">
                <a:solidFill>
                  <a:srgbClr val="45505D"/>
                </a:solidFill>
              </a:rPr>
              <a:t>Diagnosis of PROM ( fern test ).</a:t>
            </a:r>
          </a:p>
          <a:p>
            <a:pPr lvl="1"/>
            <a:r>
              <a:rPr lang="en-US" sz="2000" dirty="0">
                <a:solidFill>
                  <a:srgbClr val="45505D"/>
                </a:solidFill>
              </a:rPr>
              <a:t>Diagnosis and follow up of labor </a:t>
            </a:r>
          </a:p>
        </p:txBody>
      </p:sp>
      <p:sp>
        <p:nvSpPr>
          <p:cNvPr id="9" name="Title 3"/>
          <p:cNvSpPr>
            <a:spLocks noGrp="1"/>
          </p:cNvSpPr>
          <p:nvPr>
            <p:ph type="title"/>
          </p:nvPr>
        </p:nvSpPr>
        <p:spPr>
          <a:xfrm>
            <a:off x="838200" y="365125"/>
            <a:ext cx="10515600" cy="762339"/>
          </a:xfrm>
        </p:spPr>
        <p:txBody>
          <a:bodyPr/>
          <a:lstStyle/>
          <a:p>
            <a:r>
              <a:rPr lang="en-US" dirty="0"/>
              <a:t>Station 2 </a:t>
            </a:r>
          </a:p>
        </p:txBody>
      </p:sp>
    </p:spTree>
    <p:extLst>
      <p:ext uri="{BB962C8B-B14F-4D97-AF65-F5344CB8AC3E}">
        <p14:creationId xmlns:p14="http://schemas.microsoft.com/office/powerpoint/2010/main" val="210006445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CBE97-33F6-503F-A820-FB670E94171A}"/>
              </a:ext>
            </a:extLst>
          </p:cNvPr>
          <p:cNvSpPr>
            <a:spLocks noGrp="1"/>
          </p:cNvSpPr>
          <p:nvPr>
            <p:ph type="title"/>
          </p:nvPr>
        </p:nvSpPr>
        <p:spPr/>
        <p:txBody>
          <a:bodyPr/>
          <a:lstStyle/>
          <a:p>
            <a:r>
              <a:rPr lang="x-none" dirty="0"/>
              <a:t>Etiology of Oligohydramnios</a:t>
            </a:r>
          </a:p>
        </p:txBody>
      </p:sp>
      <p:graphicFrame>
        <p:nvGraphicFramePr>
          <p:cNvPr id="4" name="Table 21">
            <a:extLst>
              <a:ext uri="{FF2B5EF4-FFF2-40B4-BE49-F238E27FC236}">
                <a16:creationId xmlns:a16="http://schemas.microsoft.com/office/drawing/2014/main" id="{9BD31CF4-7FBB-B25F-51A2-6AAFD9025E09}"/>
              </a:ext>
            </a:extLst>
          </p:cNvPr>
          <p:cNvGraphicFramePr>
            <a:graphicFrameLocks noGrp="1"/>
          </p:cNvGraphicFramePr>
          <p:nvPr/>
        </p:nvGraphicFramePr>
        <p:xfrm>
          <a:off x="838199" y="1253784"/>
          <a:ext cx="10515599" cy="5547360"/>
        </p:xfrm>
        <a:graphic>
          <a:graphicData uri="http://schemas.openxmlformats.org/drawingml/2006/table">
            <a:tbl>
              <a:tblPr firstRow="1" bandRow="1">
                <a:tableStyleId>{5C22544A-7EE6-4342-B048-85BDC9FD1C3A}</a:tableStyleId>
              </a:tblPr>
              <a:tblGrid>
                <a:gridCol w="4906071">
                  <a:extLst>
                    <a:ext uri="{9D8B030D-6E8A-4147-A177-3AD203B41FA5}">
                      <a16:colId xmlns:a16="http://schemas.microsoft.com/office/drawing/2014/main" val="20000"/>
                    </a:ext>
                  </a:extLst>
                </a:gridCol>
                <a:gridCol w="5609528">
                  <a:extLst>
                    <a:ext uri="{9D8B030D-6E8A-4147-A177-3AD203B41FA5}">
                      <a16:colId xmlns:a16="http://schemas.microsoft.com/office/drawing/2014/main" val="20001"/>
                    </a:ext>
                  </a:extLst>
                </a:gridCol>
              </a:tblGrid>
              <a:tr h="292153">
                <a:tc gridSpan="2">
                  <a:txBody>
                    <a:bodyPr/>
                    <a:lstStyle/>
                    <a:p>
                      <a:pPr algn="ctr"/>
                      <a:r>
                        <a:rPr lang="en-US" sz="2800" b="1" dirty="0">
                          <a:solidFill>
                            <a:schemeClr val="bg1"/>
                          </a:solidFill>
                        </a:rPr>
                        <a:t>Too Little production</a:t>
                      </a: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0">
                <a:tc>
                  <a:txBody>
                    <a:bodyPr/>
                    <a:lstStyle/>
                    <a:p>
                      <a:pPr algn="ctr"/>
                      <a:r>
                        <a:rPr lang="en-US" sz="1800" dirty="0">
                          <a:solidFill>
                            <a:schemeClr val="tx1"/>
                          </a:solidFill>
                        </a:rPr>
                        <a:t>Renal agenesis </a:t>
                      </a:r>
                    </a:p>
                  </a:txBody>
                  <a:tcPr/>
                </a:tc>
                <a:tc>
                  <a:txBody>
                    <a:bodyPr/>
                    <a:lstStyle/>
                    <a:p>
                      <a:pPr algn="ctr"/>
                      <a:r>
                        <a:rPr lang="en-US" sz="1800" dirty="0">
                          <a:solidFill>
                            <a:schemeClr val="tx1"/>
                          </a:solidFill>
                        </a:rPr>
                        <a:t> U/S</a:t>
                      </a:r>
                    </a:p>
                    <a:p>
                      <a:pPr algn="ctr"/>
                      <a:r>
                        <a:rPr lang="en-US" sz="1800" dirty="0">
                          <a:solidFill>
                            <a:schemeClr val="tx1"/>
                          </a:solidFill>
                        </a:rPr>
                        <a:t> (no renal tissue, no bladder)</a:t>
                      </a:r>
                    </a:p>
                  </a:txBody>
                  <a:tcPr/>
                </a:tc>
                <a:extLst>
                  <a:ext uri="{0D108BD9-81ED-4DB2-BD59-A6C34878D82A}">
                    <a16:rowId xmlns:a16="http://schemas.microsoft.com/office/drawing/2014/main" val="10001"/>
                  </a:ext>
                </a:extLst>
              </a:tr>
              <a:tr h="1556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pPr>
                      <a:r>
                        <a:rPr lang="en-US" sz="1800" dirty="0">
                          <a:solidFill>
                            <a:schemeClr val="tx1"/>
                          </a:solidFill>
                        </a:rPr>
                        <a:t>Multicyclic kidney</a:t>
                      </a:r>
                    </a:p>
                  </a:txBody>
                  <a:tcPr/>
                </a:tc>
                <a:tc>
                  <a:txBody>
                    <a:bodyPr/>
                    <a:lstStyle/>
                    <a:p>
                      <a:pPr algn="ctr"/>
                      <a:r>
                        <a:rPr lang="en-US" sz="1800" dirty="0">
                          <a:solidFill>
                            <a:schemeClr val="tx1"/>
                          </a:solidFill>
                        </a:rPr>
                        <a:t>U/S</a:t>
                      </a:r>
                    </a:p>
                    <a:p>
                      <a:pPr algn="ctr"/>
                      <a:r>
                        <a:rPr lang="en-US" sz="1800" dirty="0">
                          <a:solidFill>
                            <a:schemeClr val="tx1"/>
                          </a:solidFill>
                        </a:rPr>
                        <a:t>( enlarged kidney with multiple cysts no visible bladder )</a:t>
                      </a:r>
                    </a:p>
                  </a:txBody>
                  <a:tcPr/>
                </a:tc>
                <a:extLst>
                  <a:ext uri="{0D108BD9-81ED-4DB2-BD59-A6C34878D82A}">
                    <a16:rowId xmlns:a16="http://schemas.microsoft.com/office/drawing/2014/main" val="10002"/>
                  </a:ext>
                </a:extLst>
              </a:tr>
              <a:tr h="0">
                <a:tc>
                  <a:txBody>
                    <a:bodyPr/>
                    <a:lstStyle/>
                    <a:p>
                      <a:pPr algn="ctr"/>
                      <a:r>
                        <a:rPr lang="en-US" sz="1800" dirty="0">
                          <a:solidFill>
                            <a:schemeClr val="tx1"/>
                          </a:solidFill>
                        </a:rPr>
                        <a:t>Urinary tract abnormality / obstruction</a:t>
                      </a:r>
                    </a:p>
                  </a:txBody>
                  <a:tcPr/>
                </a:tc>
                <a:tc>
                  <a:txBody>
                    <a:bodyPr/>
                    <a:lstStyle/>
                    <a:p>
                      <a:pPr algn="ctr"/>
                      <a:r>
                        <a:rPr lang="en-US" sz="1800" dirty="0">
                          <a:solidFill>
                            <a:schemeClr val="tx1"/>
                          </a:solidFill>
                        </a:rPr>
                        <a:t>U/S</a:t>
                      </a:r>
                    </a:p>
                    <a:p>
                      <a:pPr algn="ctr"/>
                      <a:r>
                        <a:rPr lang="en-US" sz="1800" dirty="0">
                          <a:solidFill>
                            <a:schemeClr val="tx1"/>
                          </a:solidFill>
                        </a:rPr>
                        <a:t>( kidney may be present but urinary tract dilatation)</a:t>
                      </a:r>
                    </a:p>
                  </a:txBody>
                  <a:tcPr/>
                </a:tc>
                <a:extLst>
                  <a:ext uri="{0D108BD9-81ED-4DB2-BD59-A6C34878D82A}">
                    <a16:rowId xmlns:a16="http://schemas.microsoft.com/office/drawing/2014/main" val="10003"/>
                  </a:ext>
                </a:extLst>
              </a:tr>
              <a:tr h="0">
                <a:tc>
                  <a:txBody>
                    <a:bodyPr/>
                    <a:lstStyle/>
                    <a:p>
                      <a:pPr algn="ctr"/>
                      <a:r>
                        <a:rPr lang="en-US" sz="1800" dirty="0">
                          <a:solidFill>
                            <a:schemeClr val="tx1"/>
                          </a:solidFill>
                        </a:rPr>
                        <a:t>FGR and placental insufficiency</a:t>
                      </a:r>
                    </a:p>
                  </a:txBody>
                  <a:tcPr/>
                </a:tc>
                <a:tc>
                  <a:txBody>
                    <a:bodyPr/>
                    <a:lstStyle/>
                    <a:p>
                      <a:pPr algn="ctr"/>
                      <a:r>
                        <a:rPr lang="en-US" sz="1800" dirty="0">
                          <a:solidFill>
                            <a:schemeClr val="tx1"/>
                          </a:solidFill>
                        </a:rPr>
                        <a:t>clinical reduced</a:t>
                      </a:r>
                      <a:r>
                        <a:rPr lang="en-US" sz="1800" baseline="0" dirty="0">
                          <a:solidFill>
                            <a:schemeClr val="tx1"/>
                          </a:solidFill>
                        </a:rPr>
                        <a:t> SFH</a:t>
                      </a:r>
                      <a:br>
                        <a:rPr lang="en-US" sz="1800" baseline="0" dirty="0">
                          <a:solidFill>
                            <a:schemeClr val="tx1"/>
                          </a:solidFill>
                        </a:rPr>
                      </a:br>
                      <a:r>
                        <a:rPr lang="en-US" sz="1800" dirty="0">
                          <a:solidFill>
                            <a:schemeClr val="tx1"/>
                          </a:solidFill>
                        </a:rPr>
                        <a:t>reduced fetal movement  </a:t>
                      </a:r>
                    </a:p>
                    <a:p>
                      <a:pPr algn="ctr"/>
                      <a:r>
                        <a:rPr lang="en-US" sz="1800" dirty="0">
                          <a:solidFill>
                            <a:schemeClr val="tx1"/>
                          </a:solidFill>
                        </a:rPr>
                        <a:t>Possibly</a:t>
                      </a:r>
                      <a:r>
                        <a:rPr lang="en-US" sz="1800" baseline="0" dirty="0">
                          <a:solidFill>
                            <a:schemeClr val="tx1"/>
                          </a:solidFill>
                        </a:rPr>
                        <a:t> </a:t>
                      </a:r>
                      <a:r>
                        <a:rPr lang="en-US" sz="1800" dirty="0">
                          <a:solidFill>
                            <a:schemeClr val="tx1"/>
                          </a:solidFill>
                        </a:rPr>
                        <a:t>abnormal CTG</a:t>
                      </a:r>
                    </a:p>
                    <a:p>
                      <a:pPr algn="ctr"/>
                      <a:r>
                        <a:rPr lang="en-US" sz="1800" dirty="0">
                          <a:solidFill>
                            <a:schemeClr val="tx1"/>
                          </a:solidFill>
                        </a:rPr>
                        <a:t>ultrasound FGR abnormal fetal doppler waveform</a:t>
                      </a:r>
                    </a:p>
                  </a:txBody>
                  <a:tcPr/>
                </a:tc>
                <a:extLst>
                  <a:ext uri="{0D108BD9-81ED-4DB2-BD59-A6C34878D82A}">
                    <a16:rowId xmlns:a16="http://schemas.microsoft.com/office/drawing/2014/main" val="10004"/>
                  </a:ext>
                </a:extLst>
              </a:tr>
              <a:tr h="0">
                <a:tc>
                  <a:txBody>
                    <a:bodyPr/>
                    <a:lstStyle/>
                    <a:p>
                      <a:pPr algn="ctr"/>
                      <a:r>
                        <a:rPr lang="en-US" sz="1800" dirty="0">
                          <a:solidFill>
                            <a:schemeClr val="tx1"/>
                          </a:solidFill>
                        </a:rPr>
                        <a:t>Maternal drug (NSAIDs)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pPr>
                      <a:r>
                        <a:rPr lang="en-US" sz="1800" dirty="0">
                          <a:solidFill>
                            <a:schemeClr val="tx1"/>
                          </a:solidFill>
                        </a:rPr>
                        <a:t>withholding NSAIDs may allow amniotic fluid to reaccumulate</a:t>
                      </a:r>
                    </a:p>
                  </a:txBody>
                  <a:tcPr/>
                </a:tc>
                <a:extLst>
                  <a:ext uri="{0D108BD9-81ED-4DB2-BD59-A6C34878D82A}">
                    <a16:rowId xmlns:a16="http://schemas.microsoft.com/office/drawing/2014/main" val="10005"/>
                  </a:ext>
                </a:extLst>
              </a:tr>
              <a:tr h="155659">
                <a:tc>
                  <a:txBody>
                    <a:bodyPr/>
                    <a:lstStyle/>
                    <a:p>
                      <a:pPr algn="ctr"/>
                      <a:r>
                        <a:rPr lang="en-US" sz="1800" dirty="0">
                          <a:solidFill>
                            <a:schemeClr val="tx1"/>
                          </a:solidFill>
                        </a:rPr>
                        <a:t>Postdate pregnancy</a:t>
                      </a:r>
                    </a:p>
                  </a:txBody>
                  <a:tcPr/>
                </a:tc>
                <a:tc>
                  <a:txBody>
                    <a:bodyPr/>
                    <a:lstStyle/>
                    <a:p>
                      <a:pPr algn="ctr"/>
                      <a:endParaRPr lang="en-US" sz="1800" dirty="0">
                        <a:solidFill>
                          <a:schemeClr val="tx1"/>
                        </a:solidFill>
                      </a:endParaRPr>
                    </a:p>
                  </a:txBody>
                  <a:tcPr/>
                </a:tc>
                <a:extLst>
                  <a:ext uri="{0D108BD9-81ED-4DB2-BD59-A6C34878D82A}">
                    <a16:rowId xmlns:a16="http://schemas.microsoft.com/office/drawing/2014/main" val="10006"/>
                  </a:ext>
                </a:extLst>
              </a:tr>
              <a:tr h="1556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pPr>
                      <a:r>
                        <a:rPr lang="en-US" sz="1800" dirty="0">
                          <a:solidFill>
                            <a:schemeClr val="tx1"/>
                          </a:solidFill>
                        </a:rPr>
                        <a:t>Leakage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pPr>
                      <a:r>
                        <a:rPr lang="en-US" sz="1800" dirty="0">
                          <a:solidFill>
                            <a:schemeClr val="tx1"/>
                          </a:solidFill>
                        </a:rPr>
                        <a:t>(PROM)</a:t>
                      </a:r>
                    </a:p>
                  </a:txBody>
                  <a:tcPr/>
                </a:tc>
                <a:tc>
                  <a:txBody>
                    <a:bodyPr/>
                    <a:lstStyle/>
                    <a:p>
                      <a:pPr algn="ctr"/>
                      <a:r>
                        <a:rPr lang="en-US" sz="1800" dirty="0">
                          <a:solidFill>
                            <a:schemeClr val="tx1"/>
                          </a:solidFill>
                        </a:rPr>
                        <a:t>speculum examination pool of amniotic fluid on posterior blade</a:t>
                      </a:r>
                    </a:p>
                    <a:p>
                      <a:pPr algn="ctr"/>
                      <a:endParaRPr lang="en-US" sz="1800"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8695316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F90B-1EC0-977C-B7AF-37808EA25CA1}"/>
              </a:ext>
            </a:extLst>
          </p:cNvPr>
          <p:cNvSpPr>
            <a:spLocks noGrp="1"/>
          </p:cNvSpPr>
          <p:nvPr>
            <p:ph type="title"/>
          </p:nvPr>
        </p:nvSpPr>
        <p:spPr/>
        <p:txBody>
          <a:bodyPr/>
          <a:lstStyle/>
          <a:p>
            <a:r>
              <a:rPr lang="x-none" dirty="0"/>
              <a:t>Etiology Cont.</a:t>
            </a:r>
          </a:p>
        </p:txBody>
      </p:sp>
      <p:sp>
        <p:nvSpPr>
          <p:cNvPr id="4" name="TextBox 4">
            <a:extLst>
              <a:ext uri="{FF2B5EF4-FFF2-40B4-BE49-F238E27FC236}">
                <a16:creationId xmlns:a16="http://schemas.microsoft.com/office/drawing/2014/main" id="{69097BBA-8B2A-6445-EC92-91BE5BCEBCED}"/>
              </a:ext>
            </a:extLst>
          </p:cNvPr>
          <p:cNvSpPr txBox="1">
            <a:spLocks noGrp="1"/>
          </p:cNvSpPr>
          <p:nvPr>
            <p:ph idx="1"/>
          </p:nvPr>
        </p:nvSpPr>
        <p:spPr>
          <a:xfrm>
            <a:off x="838200" y="1127464"/>
            <a:ext cx="10515600" cy="5742831"/>
          </a:xfrm>
          <a:prstGeom prst="rect">
            <a:avLst/>
          </a:prstGeom>
          <a:noFill/>
        </p:spPr>
        <p:txBody>
          <a:bodyPr wrap="square">
            <a:spAutoFit/>
          </a:bodyPr>
          <a:lstStyle/>
          <a:p>
            <a:r>
              <a:rPr lang="en-US" b="1" dirty="0">
                <a:solidFill>
                  <a:srgbClr val="45505D"/>
                </a:solidFill>
                <a:ea typeface="Open Sans" panose="020B0606030504020204" pitchFamily="34" charset="0"/>
                <a:cs typeface="Open Sans" panose="020B0606030504020204" pitchFamily="34" charset="0"/>
              </a:rPr>
              <a:t> PPROM</a:t>
            </a:r>
          </a:p>
          <a:p>
            <a:pPr lvl="1"/>
            <a:r>
              <a:rPr lang="en-US" dirty="0">
                <a:solidFill>
                  <a:srgbClr val="45505D"/>
                </a:solidFill>
                <a:ea typeface="Open Sans" panose="020B0606030504020204" pitchFamily="34" charset="0"/>
                <a:cs typeface="Open Sans" panose="020B0606030504020204" pitchFamily="34" charset="0"/>
              </a:rPr>
              <a:t>The earlier Chorioamnionitis ,the greater the fetal risk of bronchopulmonary dysplasia, neurologic complications, pulmonary hypoplasia, and, in severe cases, respiratory failure in the neonate.</a:t>
            </a:r>
          </a:p>
          <a:p>
            <a:r>
              <a:rPr lang="en-US" b="1" dirty="0">
                <a:solidFill>
                  <a:srgbClr val="45505D"/>
                </a:solidFill>
                <a:ea typeface="Open Sans" panose="020B0606030504020204" pitchFamily="34" charset="0"/>
                <a:cs typeface="Open Sans" panose="020B0606030504020204" pitchFamily="34" charset="0"/>
              </a:rPr>
              <a:t> Multiple pregnancies : twin-to-twin transfusion syndrome </a:t>
            </a:r>
          </a:p>
          <a:p>
            <a:pPr lvl="1"/>
            <a:r>
              <a:rPr lang="en-US" dirty="0">
                <a:solidFill>
                  <a:srgbClr val="45505D"/>
                </a:solidFill>
                <a:ea typeface="Open Sans" panose="020B0606030504020204" pitchFamily="34" charset="0"/>
                <a:cs typeface="Open Sans" panose="020B0606030504020204" pitchFamily="34" charset="0"/>
              </a:rPr>
              <a:t>Blood is continuously shunted from one twin to the other through vascular anastomoses on the shared placenta, posing a risk to both fetuses </a:t>
            </a:r>
          </a:p>
          <a:p>
            <a:pPr lvl="1"/>
            <a:r>
              <a:rPr lang="en-US" b="1" dirty="0">
                <a:solidFill>
                  <a:srgbClr val="45505D"/>
                </a:solidFill>
                <a:ea typeface="Open Sans" panose="020B0606030504020204" pitchFamily="34" charset="0"/>
                <a:cs typeface="Open Sans" panose="020B0606030504020204" pitchFamily="34" charset="0"/>
              </a:rPr>
              <a:t> Recipient twin</a:t>
            </a:r>
          </a:p>
          <a:p>
            <a:pPr lvl="2"/>
            <a:r>
              <a:rPr lang="en-US" sz="2200" dirty="0">
                <a:solidFill>
                  <a:srgbClr val="45505D"/>
                </a:solidFill>
                <a:ea typeface="Open Sans" panose="020B0606030504020204" pitchFamily="34" charset="0"/>
                <a:cs typeface="Open Sans" panose="020B0606030504020204" pitchFamily="34" charset="0"/>
              </a:rPr>
              <a:t>Polycythemia</a:t>
            </a:r>
          </a:p>
          <a:p>
            <a:pPr lvl="2"/>
            <a:r>
              <a:rPr lang="en-US" sz="2200" dirty="0">
                <a:solidFill>
                  <a:srgbClr val="45505D"/>
                </a:solidFill>
                <a:ea typeface="Open Sans" panose="020B0606030504020204" pitchFamily="34" charset="0"/>
                <a:cs typeface="Open Sans" panose="020B0606030504020204" pitchFamily="34" charset="0"/>
              </a:rPr>
              <a:t>Hypervolemia</a:t>
            </a:r>
          </a:p>
          <a:p>
            <a:pPr lvl="2"/>
            <a:r>
              <a:rPr lang="en-US" sz="2200" dirty="0">
                <a:solidFill>
                  <a:srgbClr val="45505D"/>
                </a:solidFill>
                <a:ea typeface="Open Sans" panose="020B0606030504020204" pitchFamily="34" charset="0"/>
                <a:cs typeface="Open Sans" panose="020B0606030504020204" pitchFamily="34" charset="0"/>
              </a:rPr>
              <a:t>Polyhydramnios in diamniotic pregnancies</a:t>
            </a:r>
          </a:p>
          <a:p>
            <a:pPr lvl="1"/>
            <a:r>
              <a:rPr lang="en-US" b="1" dirty="0">
                <a:solidFill>
                  <a:srgbClr val="45505D"/>
                </a:solidFill>
                <a:ea typeface="Open Sans" panose="020B0606030504020204" pitchFamily="34" charset="0"/>
                <a:cs typeface="Open Sans" panose="020B0606030504020204" pitchFamily="34" charset="0"/>
              </a:rPr>
              <a:t> Donor twin</a:t>
            </a:r>
          </a:p>
          <a:p>
            <a:pPr lvl="2"/>
            <a:r>
              <a:rPr lang="en-US" sz="2200" dirty="0">
                <a:solidFill>
                  <a:srgbClr val="45505D"/>
                </a:solidFill>
                <a:ea typeface="Open Sans" panose="020B0606030504020204" pitchFamily="34" charset="0"/>
                <a:cs typeface="Open Sans" panose="020B0606030504020204" pitchFamily="34" charset="0"/>
              </a:rPr>
              <a:t>Anemia</a:t>
            </a:r>
          </a:p>
          <a:p>
            <a:pPr lvl="2"/>
            <a:r>
              <a:rPr lang="en-US" sz="2200" dirty="0">
                <a:solidFill>
                  <a:srgbClr val="45505D"/>
                </a:solidFill>
                <a:ea typeface="Open Sans" panose="020B0606030504020204" pitchFamily="34" charset="0"/>
                <a:cs typeface="Open Sans" panose="020B0606030504020204" pitchFamily="34" charset="0"/>
              </a:rPr>
              <a:t>Growth retardation</a:t>
            </a:r>
          </a:p>
          <a:p>
            <a:endParaRPr lang="en-US" sz="2200" b="1" dirty="0">
              <a:solidFill>
                <a:srgbClr val="45505D"/>
              </a:solidFill>
              <a:ea typeface="Open Sans" panose="020B0606030504020204" pitchFamily="34" charset="0"/>
              <a:cs typeface="Open Sans" panose="020B0606030504020204" pitchFamily="34" charset="0"/>
            </a:endParaRPr>
          </a:p>
          <a:p>
            <a:endParaRPr lang="en-US" sz="2400" dirty="0">
              <a:solidFill>
                <a:srgbClr val="45505D"/>
              </a:solidFill>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0ACBA097-C67D-E37A-835D-DFFB1511F33F}"/>
              </a:ext>
            </a:extLst>
          </p:cNvPr>
          <p:cNvSpPr txBox="1"/>
          <p:nvPr/>
        </p:nvSpPr>
        <p:spPr>
          <a:xfrm>
            <a:off x="4389120" y="5688332"/>
            <a:ext cx="7414846" cy="1107996"/>
          </a:xfrm>
          <a:prstGeom prst="rect">
            <a:avLst/>
          </a:prstGeom>
          <a:noFill/>
        </p:spPr>
        <p:txBody>
          <a:bodyPr wrap="square" rtlCol="0">
            <a:spAutoFit/>
          </a:bodyPr>
          <a:lstStyle/>
          <a:p>
            <a:pPr marL="225425" lvl="2" indent="-225425">
              <a:buFont typeface="Arial" panose="020B0604020202020204" pitchFamily="34" charset="0"/>
              <a:buChar char="•"/>
            </a:pPr>
            <a:r>
              <a:rPr lang="en-US" sz="2200" dirty="0">
                <a:solidFill>
                  <a:srgbClr val="45505D"/>
                </a:solidFill>
                <a:ea typeface="Open Sans" panose="020B0606030504020204" pitchFamily="34" charset="0"/>
                <a:cs typeface="Open Sans" panose="020B0606030504020204" pitchFamily="34" charset="0"/>
              </a:rPr>
              <a:t>Hypovolemia, dehydration (stuck twin or cocooned appearance)</a:t>
            </a:r>
          </a:p>
          <a:p>
            <a:pPr marL="225425" lvl="2" indent="-225425">
              <a:buFont typeface="Arial" panose="020B0604020202020204" pitchFamily="34" charset="0"/>
              <a:buChar char="•"/>
            </a:pPr>
            <a:r>
              <a:rPr lang="en-US" sz="2200" dirty="0">
                <a:solidFill>
                  <a:srgbClr val="45505D"/>
                </a:solidFill>
                <a:ea typeface="Open Sans" panose="020B0606030504020204" pitchFamily="34" charset="0"/>
                <a:cs typeface="Open Sans" panose="020B0606030504020204" pitchFamily="34" charset="0"/>
              </a:rPr>
              <a:t>Oligohydramnios in diamniotic pregnancies</a:t>
            </a:r>
            <a:endParaRPr lang="en-US" sz="2200" b="1" dirty="0">
              <a:solidFill>
                <a:srgbClr val="45505D"/>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951401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 Station 1</a:t>
            </a:r>
            <a:endParaRPr lang="en-GB" dirty="0"/>
          </a:p>
        </p:txBody>
      </p:sp>
      <p:sp>
        <p:nvSpPr>
          <p:cNvPr id="3" name="Content Placeholder 2"/>
          <p:cNvSpPr>
            <a:spLocks noGrp="1"/>
          </p:cNvSpPr>
          <p:nvPr>
            <p:ph idx="1"/>
          </p:nvPr>
        </p:nvSpPr>
        <p:spPr>
          <a:xfrm>
            <a:off x="826294" y="1305026"/>
            <a:ext cx="10527505" cy="4871938"/>
          </a:xfrm>
        </p:spPr>
        <p:txBody>
          <a:bodyPr>
            <a:noAutofit/>
          </a:bodyPr>
          <a:lstStyle/>
          <a:p>
            <a:r>
              <a:rPr lang="en-GB" sz="2400" b="1" dirty="0"/>
              <a:t>What is the operation?</a:t>
            </a:r>
          </a:p>
          <a:p>
            <a:pPr lvl="1"/>
            <a:r>
              <a:rPr lang="en-GB" sz="2000" dirty="0"/>
              <a:t>Caesarean delivery (CS)</a:t>
            </a:r>
          </a:p>
          <a:p>
            <a:r>
              <a:rPr lang="en-GB" sz="2400" b="1" dirty="0"/>
              <a:t>What is the most common indication for </a:t>
            </a:r>
            <a:r>
              <a:rPr lang="en-GB" sz="2400" b="1" dirty="0" err="1"/>
              <a:t>primi</a:t>
            </a:r>
            <a:r>
              <a:rPr lang="en-GB" sz="2400" b="1" dirty="0"/>
              <a:t>-gravida women </a:t>
            </a:r>
            <a:r>
              <a:rPr lang="en-GB" sz="2400" dirty="0"/>
              <a:t>?</a:t>
            </a:r>
          </a:p>
          <a:p>
            <a:pPr lvl="1"/>
            <a:r>
              <a:rPr lang="en-GB" sz="2000" dirty="0" err="1"/>
              <a:t>Fetal</a:t>
            </a:r>
            <a:r>
              <a:rPr lang="en-GB" sz="2000" dirty="0"/>
              <a:t> distress </a:t>
            </a:r>
          </a:p>
          <a:p>
            <a:r>
              <a:rPr lang="en-GB" sz="2400" b="1" dirty="0"/>
              <a:t>What is the Early complication of CS </a:t>
            </a:r>
            <a:r>
              <a:rPr lang="en-GB" sz="2400" dirty="0"/>
              <a:t>?</a:t>
            </a:r>
          </a:p>
          <a:p>
            <a:pPr lvl="1"/>
            <a:r>
              <a:rPr lang="en-US" sz="2000" dirty="0"/>
              <a:t>Hemorrhage</a:t>
            </a:r>
          </a:p>
          <a:p>
            <a:pPr lvl="1"/>
            <a:r>
              <a:rPr lang="en-US" sz="2000" dirty="0"/>
              <a:t>Infection</a:t>
            </a:r>
          </a:p>
          <a:p>
            <a:pPr lvl="1"/>
            <a:r>
              <a:rPr lang="en-US" sz="2000" dirty="0"/>
              <a:t>Incidental Surgical Injuries</a:t>
            </a:r>
          </a:p>
          <a:p>
            <a:pPr lvl="1"/>
            <a:r>
              <a:rPr lang="en-US" sz="2000" dirty="0"/>
              <a:t>Emergency Hysterectomy</a:t>
            </a:r>
          </a:p>
          <a:p>
            <a:pPr lvl="1"/>
            <a:r>
              <a:rPr lang="en-US" sz="2000" dirty="0"/>
              <a:t>Pain (</a:t>
            </a:r>
            <a:r>
              <a:rPr lang="en-GB" sz="2000" dirty="0">
                <a:solidFill>
                  <a:schemeClr val="tx2">
                    <a:lumMod val="60000"/>
                    <a:lumOff val="40000"/>
                  </a:schemeClr>
                </a:solidFill>
              </a:rPr>
              <a:t>Women who undergo caesarean delivery more commonly experience pain after delivery compared with those having vaginal deliveries</a:t>
            </a:r>
            <a:r>
              <a:rPr lang="en-GB" sz="2000" dirty="0"/>
              <a:t>.)</a:t>
            </a:r>
          </a:p>
          <a:p>
            <a:pPr lvl="1"/>
            <a:r>
              <a:rPr lang="en-GB" sz="2000" dirty="0"/>
              <a:t>Paralytic ileus (</a:t>
            </a:r>
            <a:r>
              <a:rPr lang="en-GB" sz="2000" dirty="0">
                <a:solidFill>
                  <a:schemeClr val="tx2">
                    <a:lumMod val="60000"/>
                    <a:lumOff val="40000"/>
                  </a:schemeClr>
                </a:solidFill>
              </a:rPr>
              <a:t>Expected in the first few days</a:t>
            </a:r>
            <a:r>
              <a:rPr lang="en-GB" sz="2000" dirty="0"/>
              <a:t>)</a:t>
            </a:r>
          </a:p>
          <a:p>
            <a:pPr lvl="1"/>
            <a:r>
              <a:rPr lang="en-GB" sz="2000" dirty="0"/>
              <a:t>Thromboembolism </a:t>
            </a:r>
          </a:p>
          <a:p>
            <a:pPr lvl="1"/>
            <a:r>
              <a:rPr lang="en-GB" sz="2000" dirty="0" err="1"/>
              <a:t>Anesthesia</a:t>
            </a:r>
            <a:r>
              <a:rPr lang="en-GB" sz="2000" dirty="0"/>
              <a:t> complication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4848" y="2544277"/>
            <a:ext cx="3694545" cy="1881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700168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 Station 1 cont.</a:t>
            </a:r>
            <a:endParaRPr lang="en-GB" dirty="0"/>
          </a:p>
        </p:txBody>
      </p:sp>
      <p:sp>
        <p:nvSpPr>
          <p:cNvPr id="3" name="Content Placeholder 2"/>
          <p:cNvSpPr>
            <a:spLocks noGrp="1"/>
          </p:cNvSpPr>
          <p:nvPr>
            <p:ph idx="1"/>
          </p:nvPr>
        </p:nvSpPr>
        <p:spPr>
          <a:xfrm>
            <a:off x="826294" y="1305026"/>
            <a:ext cx="10527505" cy="4871938"/>
          </a:xfrm>
        </p:spPr>
        <p:txBody>
          <a:bodyPr>
            <a:noAutofit/>
          </a:bodyPr>
          <a:lstStyle/>
          <a:p>
            <a:r>
              <a:rPr lang="en-US" sz="2400" b="1" dirty="0"/>
              <a:t>mention layers that you cut in anterior abdominal wall ?</a:t>
            </a:r>
          </a:p>
          <a:p>
            <a:pPr lvl="1"/>
            <a:r>
              <a:rPr lang="en-US" sz="2000" dirty="0"/>
              <a:t> Skin: </a:t>
            </a:r>
            <a:r>
              <a:rPr lang="en-US" sz="2000" dirty="0">
                <a:solidFill>
                  <a:srgbClr val="00B0F0"/>
                </a:solidFill>
              </a:rPr>
              <a:t>A transverse incision is made through the skin and subcutaneous fat.</a:t>
            </a:r>
          </a:p>
          <a:p>
            <a:pPr lvl="1"/>
            <a:r>
              <a:rPr lang="en-US" sz="2000" dirty="0"/>
              <a:t> Subcutaneous fat: </a:t>
            </a:r>
            <a:r>
              <a:rPr lang="en-US" sz="2000" dirty="0">
                <a:solidFill>
                  <a:srgbClr val="00B0F0"/>
                </a:solidFill>
              </a:rPr>
              <a:t>The subcutaneous fat layer is dissected to expose the underlying fascia.</a:t>
            </a:r>
          </a:p>
          <a:p>
            <a:pPr lvl="1"/>
            <a:r>
              <a:rPr lang="en-US" sz="2000" dirty="0"/>
              <a:t> The Fascia known as the rectus sheath : </a:t>
            </a:r>
            <a:r>
              <a:rPr lang="en-US" sz="2000" dirty="0">
                <a:solidFill>
                  <a:srgbClr val="00B0F0"/>
                </a:solidFill>
              </a:rPr>
              <a:t>covers the rectus abdominis muscle.</a:t>
            </a:r>
          </a:p>
          <a:p>
            <a:pPr lvl="1"/>
            <a:r>
              <a:rPr lang="en-US" sz="2000" dirty="0"/>
              <a:t>Rectus abdominis muscle: </a:t>
            </a:r>
            <a:r>
              <a:rPr lang="en-US" sz="2000" dirty="0">
                <a:solidFill>
                  <a:srgbClr val="00B0F0"/>
                </a:solidFill>
              </a:rPr>
              <a:t>In a classical C-section, two parallel incisions are made through the rectus abdominis muscle, avoiding the </a:t>
            </a:r>
            <a:r>
              <a:rPr lang="en-US" sz="2000" dirty="0" err="1">
                <a:solidFill>
                  <a:srgbClr val="00B0F0"/>
                </a:solidFill>
              </a:rPr>
              <a:t>linea</a:t>
            </a:r>
            <a:r>
              <a:rPr lang="en-US" sz="2000" dirty="0">
                <a:solidFill>
                  <a:srgbClr val="00B0F0"/>
                </a:solidFill>
              </a:rPr>
              <a:t> alba (the midline connecting tendon) to minimize postoperative morbidity.</a:t>
            </a:r>
          </a:p>
          <a:p>
            <a:pPr lvl="1"/>
            <a:r>
              <a:rPr lang="en-US" sz="2000" dirty="0"/>
              <a:t>Peritoneum: </a:t>
            </a:r>
            <a:r>
              <a:rPr lang="en-US" sz="2000" dirty="0">
                <a:solidFill>
                  <a:srgbClr val="00B0F0"/>
                </a:solidFill>
              </a:rPr>
              <a:t>The innermost layer, the peritoneum, is then incised to enter the abdominal cavity and access the uterus.</a:t>
            </a:r>
          </a:p>
          <a:p>
            <a:pPr lvl="1"/>
            <a:r>
              <a:rPr lang="en-US" sz="2000" dirty="0"/>
              <a:t>Muscle of uterus</a:t>
            </a:r>
          </a:p>
          <a:p>
            <a:endParaRPr lang="en-US" sz="2400" b="1" dirty="0"/>
          </a:p>
          <a:p>
            <a:endParaRPr lang="en-US" sz="2400" b="1" dirty="0"/>
          </a:p>
        </p:txBody>
      </p:sp>
    </p:spTree>
    <p:extLst>
      <p:ext uri="{BB962C8B-B14F-4D97-AF65-F5344CB8AC3E}">
        <p14:creationId xmlns:p14="http://schemas.microsoft.com/office/powerpoint/2010/main" val="391523926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3581-9732-8204-5DE1-FA9F72418449}"/>
              </a:ext>
            </a:extLst>
          </p:cNvPr>
          <p:cNvSpPr>
            <a:spLocks noGrp="1"/>
          </p:cNvSpPr>
          <p:nvPr>
            <p:ph type="ctrTitle"/>
          </p:nvPr>
        </p:nvSpPr>
        <p:spPr/>
        <p:txBody>
          <a:bodyPr/>
          <a:lstStyle/>
          <a:p>
            <a:r>
              <a:rPr lang="ar-SA" dirty="0"/>
              <a:t>د. احلام</a:t>
            </a:r>
            <a:endParaRPr lang="en-US" dirty="0"/>
          </a:p>
        </p:txBody>
      </p:sp>
    </p:spTree>
    <p:extLst>
      <p:ext uri="{BB962C8B-B14F-4D97-AF65-F5344CB8AC3E}">
        <p14:creationId xmlns:p14="http://schemas.microsoft.com/office/powerpoint/2010/main" val="152870126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1524000" y="1086678"/>
            <a:ext cx="9144000" cy="3313043"/>
          </a:xfrm>
        </p:spPr>
        <p:txBody>
          <a:bodyPr>
            <a:normAutofit/>
          </a:bodyPr>
          <a:lstStyle/>
          <a:p>
            <a:pPr algn="l" rtl="0" fontAlgn="base">
              <a:spcBef>
                <a:spcPts val="0"/>
              </a:spcBef>
              <a:spcAft>
                <a:spcPts val="0"/>
              </a:spcAft>
            </a:pPr>
            <a:r>
              <a:rPr lang="en-US" b="1" dirty="0"/>
              <a:t>                      PID</a:t>
            </a:r>
            <a:br>
              <a:rPr lang="en-US" dirty="0"/>
            </a:br>
            <a:r>
              <a:rPr lang="en-US" sz="1800" b="1" i="0" u="none" strike="noStrike" dirty="0">
                <a:solidFill>
                  <a:srgbClr val="FF0000"/>
                </a:solidFill>
                <a:effectLst/>
                <a:latin typeface="Calibri" panose="020F0502020204030204" pitchFamily="34" charset="0"/>
              </a:rPr>
              <a:t>Definition: Community-acquired bacterial infection that spreads beyond the cervix to infect the upper female reproductive tract</a:t>
            </a:r>
            <a:r>
              <a:rPr lang="en-US" sz="1800" b="0" i="0" u="none" strike="noStrike" dirty="0">
                <a:solidFill>
                  <a:srgbClr val="45515E"/>
                </a:solidFill>
                <a:effectLst/>
                <a:latin typeface="Calibri" panose="020F0502020204030204" pitchFamily="34" charset="0"/>
              </a:rPr>
              <a:t>.</a:t>
            </a:r>
            <a:br>
              <a:rPr lang="en-US" sz="2800" b="1" i="0" u="none" strike="noStrike" dirty="0">
                <a:solidFill>
                  <a:srgbClr val="45515E"/>
                </a:solidFill>
                <a:effectLst/>
                <a:latin typeface="Noto Sans Symbols"/>
              </a:rPr>
            </a:br>
            <a:br>
              <a:rPr lang="en-US" sz="2800" b="1" i="0" u="none" strike="noStrike" dirty="0">
                <a:solidFill>
                  <a:srgbClr val="45515E"/>
                </a:solidFill>
                <a:effectLst/>
                <a:latin typeface="Noto Sans Symbols"/>
              </a:rPr>
            </a:br>
            <a:r>
              <a:rPr lang="en-US" sz="2400" b="1" i="0" u="none" strike="noStrike" dirty="0">
                <a:solidFill>
                  <a:srgbClr val="FF0000"/>
                </a:solidFill>
                <a:effectLst/>
                <a:latin typeface="Calibri" panose="020F0502020204030204" pitchFamily="34" charset="0"/>
              </a:rPr>
              <a:t>Most common (~66%): Chlamydia trachomatis, Neisseria gonorrhoeae</a:t>
            </a:r>
            <a:br>
              <a:rPr lang="en-US" sz="2400" b="1" i="0" u="none" strike="noStrike" dirty="0">
                <a:solidFill>
                  <a:srgbClr val="45515E"/>
                </a:solidFill>
                <a:effectLst/>
                <a:latin typeface="Courier New" panose="02070309020205020404" pitchFamily="49" charset="0"/>
              </a:rPr>
            </a:br>
            <a:endParaRPr lang="en-US" dirty="0"/>
          </a:p>
        </p:txBody>
      </p:sp>
    </p:spTree>
    <p:extLst>
      <p:ext uri="{BB962C8B-B14F-4D97-AF65-F5344CB8AC3E}">
        <p14:creationId xmlns:p14="http://schemas.microsoft.com/office/powerpoint/2010/main" val="3211109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6</a:t>
            </a:r>
            <a:endParaRPr lang="en-GB" b="1" dirty="0"/>
          </a:p>
        </p:txBody>
      </p:sp>
      <p:sp>
        <p:nvSpPr>
          <p:cNvPr id="3" name="Content Placeholder 2"/>
          <p:cNvSpPr>
            <a:spLocks noGrp="1"/>
          </p:cNvSpPr>
          <p:nvPr>
            <p:ph idx="1"/>
          </p:nvPr>
        </p:nvSpPr>
        <p:spPr>
          <a:xfrm>
            <a:off x="838200" y="1305026"/>
            <a:ext cx="8285480" cy="4871938"/>
          </a:xfrm>
        </p:spPr>
        <p:txBody>
          <a:bodyPr>
            <a:normAutofit fontScale="92500" lnSpcReduction="10000"/>
          </a:bodyPr>
          <a:lstStyle/>
          <a:p>
            <a:pPr marL="82550" indent="0" algn="l" rtl="0">
              <a:buNone/>
            </a:pPr>
            <a:r>
              <a:rPr lang="en-GB" b="1" dirty="0"/>
              <a:t>1 ) </a:t>
            </a:r>
            <a:r>
              <a:rPr lang="en-GB" b="1" dirty="0" err="1"/>
              <a:t>Dx</a:t>
            </a:r>
            <a:r>
              <a:rPr lang="en-GB" b="1" dirty="0"/>
              <a:t>: </a:t>
            </a:r>
            <a:br>
              <a:rPr lang="en-GB" dirty="0"/>
            </a:br>
            <a:r>
              <a:rPr lang="en-GB" dirty="0">
                <a:solidFill>
                  <a:srgbClr val="FF0000"/>
                </a:solidFill>
              </a:rPr>
              <a:t>shoulder impaction</a:t>
            </a:r>
          </a:p>
          <a:p>
            <a:pPr marL="82550" indent="0" algn="l" rtl="0">
              <a:buNone/>
            </a:pPr>
            <a:r>
              <a:rPr lang="en-GB" b="1" dirty="0"/>
              <a:t>2 ) Presentation: </a:t>
            </a:r>
            <a:br>
              <a:rPr lang="en-GB" dirty="0"/>
            </a:br>
            <a:r>
              <a:rPr lang="en-GB" dirty="0">
                <a:solidFill>
                  <a:srgbClr val="FF0000"/>
                </a:solidFill>
              </a:rPr>
              <a:t>shoulder presentation</a:t>
            </a:r>
          </a:p>
          <a:p>
            <a:pPr marL="82550" indent="0" algn="l" rtl="0">
              <a:buNone/>
            </a:pPr>
            <a:r>
              <a:rPr lang="en-GB" b="1" dirty="0"/>
              <a:t>3 ) Lie: </a:t>
            </a:r>
            <a:br>
              <a:rPr lang="en-GB" dirty="0"/>
            </a:br>
            <a:r>
              <a:rPr lang="en-GB" dirty="0">
                <a:solidFill>
                  <a:srgbClr val="FF0000"/>
                </a:solidFill>
              </a:rPr>
              <a:t>transversals lie</a:t>
            </a:r>
          </a:p>
          <a:p>
            <a:pPr marL="82550" indent="0" algn="l" rtl="0">
              <a:buNone/>
            </a:pPr>
            <a:r>
              <a:rPr lang="en-GB" b="1" dirty="0"/>
              <a:t>4 ) 4 causes:</a:t>
            </a:r>
            <a:br>
              <a:rPr lang="en-GB" dirty="0"/>
            </a:br>
            <a:r>
              <a:rPr lang="en-GB" dirty="0">
                <a:solidFill>
                  <a:srgbClr val="FF0000"/>
                </a:solidFill>
              </a:rPr>
              <a:t>polyhydramnios, abdominal wall laxity, placenta previa, large fibroid</a:t>
            </a:r>
          </a:p>
          <a:p>
            <a:pPr marL="82550" indent="0" algn="l" rtl="0">
              <a:buNone/>
            </a:pPr>
            <a:r>
              <a:rPr lang="en-GB" b="1" dirty="0"/>
              <a:t>5 ) 3 maternal and </a:t>
            </a:r>
            <a:r>
              <a:rPr lang="en-GB" b="1" dirty="0" err="1"/>
              <a:t>fetal</a:t>
            </a:r>
            <a:r>
              <a:rPr lang="en-GB" b="1" dirty="0"/>
              <a:t> complication:</a:t>
            </a:r>
            <a:br>
              <a:rPr lang="en-GB" dirty="0"/>
            </a:br>
            <a:r>
              <a:rPr lang="en-GB" dirty="0">
                <a:solidFill>
                  <a:srgbClr val="FF0000"/>
                </a:solidFill>
              </a:rPr>
              <a:t>Asphyxia and death</a:t>
            </a:r>
            <a:br>
              <a:rPr lang="en-GB" dirty="0">
                <a:solidFill>
                  <a:srgbClr val="FF0000"/>
                </a:solidFill>
              </a:rPr>
            </a:br>
            <a:r>
              <a:rPr lang="en-GB" dirty="0">
                <a:solidFill>
                  <a:srgbClr val="FF0000"/>
                </a:solidFill>
              </a:rPr>
              <a:t>Brachial plexus injury and clavicular fracture</a:t>
            </a:r>
            <a:br>
              <a:rPr lang="en-GB" dirty="0">
                <a:solidFill>
                  <a:srgbClr val="FF0000"/>
                </a:solidFill>
              </a:rPr>
            </a:br>
            <a:r>
              <a:rPr lang="en-GB" dirty="0">
                <a:solidFill>
                  <a:srgbClr val="FF0000"/>
                </a:solidFill>
              </a:rPr>
              <a:t>Pelvic tissue lacerations and postpartum </a:t>
            </a:r>
            <a:r>
              <a:rPr lang="en-GB" dirty="0" err="1">
                <a:solidFill>
                  <a:srgbClr val="FF0000"/>
                </a:solidFill>
              </a:rPr>
              <a:t>hemorrhage</a:t>
            </a:r>
            <a:endParaRPr lang="en-GB"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227" y="1564957"/>
            <a:ext cx="1778291" cy="3129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6345-AFF6-17CE-2D9C-D058F2F2577C}"/>
              </a:ext>
            </a:extLst>
          </p:cNvPr>
          <p:cNvSpPr>
            <a:spLocks noGrp="1"/>
          </p:cNvSpPr>
          <p:nvPr>
            <p:ph type="title"/>
          </p:nvPr>
        </p:nvSpPr>
        <p:spPr/>
        <p:txBody>
          <a:bodyPr/>
          <a:lstStyle/>
          <a:p>
            <a:r>
              <a:rPr lang="en-US" dirty="0"/>
              <a:t>PID</a:t>
            </a:r>
          </a:p>
        </p:txBody>
      </p:sp>
      <p:sp>
        <p:nvSpPr>
          <p:cNvPr id="3" name="Content Placeholder 2">
            <a:extLst>
              <a:ext uri="{FF2B5EF4-FFF2-40B4-BE49-F238E27FC236}">
                <a16:creationId xmlns:a16="http://schemas.microsoft.com/office/drawing/2014/main" id="{0B91A6DE-45EA-047E-028A-C96BAF05B8B0}"/>
              </a:ext>
            </a:extLst>
          </p:cNvPr>
          <p:cNvSpPr>
            <a:spLocks noGrp="1"/>
          </p:cNvSpPr>
          <p:nvPr>
            <p:ph idx="1"/>
          </p:nvPr>
        </p:nvSpPr>
        <p:spPr>
          <a:xfrm>
            <a:off x="838200" y="1305026"/>
            <a:ext cx="5483087" cy="4871938"/>
          </a:xfrm>
        </p:spPr>
        <p:txBody>
          <a:bodyPr/>
          <a:lstStyle/>
          <a:p>
            <a:pPr marL="0" indent="0" rtl="0" fontAlgn="base">
              <a:spcBef>
                <a:spcPts val="0"/>
              </a:spcBef>
              <a:spcAft>
                <a:spcPts val="0"/>
              </a:spcAft>
              <a:buNone/>
            </a:pPr>
            <a:r>
              <a:rPr lang="en-US" sz="1800" b="1" i="0" u="none" strike="noStrike" dirty="0">
                <a:solidFill>
                  <a:schemeClr val="tx1"/>
                </a:solidFill>
                <a:effectLst/>
                <a:latin typeface="Calibri" panose="020F0502020204030204" pitchFamily="34" charset="0"/>
              </a:rPr>
              <a:t>Risk factors:</a:t>
            </a:r>
          </a:p>
          <a:p>
            <a:pPr rtl="0" fontAlgn="base">
              <a:spcBef>
                <a:spcPts val="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Multiple sex partners</a:t>
            </a:r>
            <a:r>
              <a:rPr lang="en-US" sz="1800" b="0" i="0" u="none" strike="noStrike" dirty="0">
                <a:solidFill>
                  <a:schemeClr val="tx1"/>
                </a:solidFill>
                <a:effectLst/>
                <a:latin typeface="Calibri" panose="020F0502020204030204" pitchFamily="34" charset="0"/>
              </a:rPr>
              <a:t>: </a:t>
            </a:r>
            <a:r>
              <a:rPr lang="en-US" sz="1800" b="0" i="0" u="none" strike="noStrike" dirty="0">
                <a:solidFill>
                  <a:srgbClr val="C00000"/>
                </a:solidFill>
                <a:effectLst/>
                <a:latin typeface="Calibri" panose="020F0502020204030204" pitchFamily="34" charset="0"/>
              </a:rPr>
              <a:t>The most important risk factor.</a:t>
            </a:r>
            <a:endParaRPr lang="en-US" sz="1800" b="1" i="0" u="none" strike="noStrike" dirty="0">
              <a:solidFill>
                <a:srgbClr val="C00000"/>
              </a:solidFill>
              <a:effectLst/>
              <a:latin typeface="Calibri" panose="020F0502020204030204" pitchFamily="34" charset="0"/>
            </a:endParaRPr>
          </a:p>
          <a:p>
            <a:pPr rtl="0" fontAlgn="base">
              <a:spcBef>
                <a:spcPts val="100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Status of the partner </a:t>
            </a:r>
          </a:p>
          <a:p>
            <a:pPr rtl="0" fontAlgn="base">
              <a:spcBef>
                <a:spcPts val="100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Age</a:t>
            </a:r>
          </a:p>
          <a:p>
            <a:pPr rtl="0" fontAlgn="base">
              <a:spcBef>
                <a:spcPts val="100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Previous PID</a:t>
            </a:r>
          </a:p>
          <a:p>
            <a:pPr rtl="0" fontAlgn="base">
              <a:spcBef>
                <a:spcPts val="100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Bacterial vaginosis</a:t>
            </a:r>
          </a:p>
          <a:p>
            <a:pPr rtl="0" fontAlgn="base">
              <a:spcBef>
                <a:spcPts val="100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Sex during menses</a:t>
            </a:r>
          </a:p>
          <a:p>
            <a:pPr rtl="0" fontAlgn="base">
              <a:spcBef>
                <a:spcPts val="1000"/>
              </a:spcBef>
              <a:spcAft>
                <a:spcPts val="0"/>
              </a:spcAft>
              <a:buFont typeface="+mj-lt"/>
              <a:buAutoNum type="arabicPeriod"/>
            </a:pPr>
            <a:r>
              <a:rPr lang="en-US" sz="1800" b="1" i="0" u="none" strike="noStrike" dirty="0">
                <a:solidFill>
                  <a:schemeClr val="tx1"/>
                </a:solidFill>
                <a:effectLst/>
                <a:latin typeface="Calibri" panose="020F0502020204030204" pitchFamily="34" charset="0"/>
              </a:rPr>
              <a:t>Vaginal douching</a:t>
            </a:r>
          </a:p>
          <a:p>
            <a:endParaRPr lang="en-US" dirty="0"/>
          </a:p>
        </p:txBody>
      </p:sp>
      <p:sp>
        <p:nvSpPr>
          <p:cNvPr id="5" name="TextBox 4">
            <a:extLst>
              <a:ext uri="{FF2B5EF4-FFF2-40B4-BE49-F238E27FC236}">
                <a16:creationId xmlns:a16="http://schemas.microsoft.com/office/drawing/2014/main" id="{C1D31A16-199F-3348-8FBB-66E82F6A27F0}"/>
              </a:ext>
            </a:extLst>
          </p:cNvPr>
          <p:cNvSpPr txBox="1"/>
          <p:nvPr/>
        </p:nvSpPr>
        <p:spPr>
          <a:xfrm>
            <a:off x="6692347" y="1423627"/>
            <a:ext cx="5870714" cy="3195747"/>
          </a:xfrm>
          <a:prstGeom prst="rect">
            <a:avLst/>
          </a:prstGeom>
          <a:noFill/>
        </p:spPr>
        <p:txBody>
          <a:bodyPr wrap="square">
            <a:spAutoFit/>
          </a:bodyPr>
          <a:lstStyle/>
          <a:p>
            <a:pPr rtl="0" fontAlgn="base">
              <a:spcBef>
                <a:spcPts val="0"/>
              </a:spcBef>
              <a:spcAft>
                <a:spcPts val="0"/>
              </a:spcAft>
            </a:pPr>
            <a:r>
              <a:rPr lang="en-US" sz="2000" b="1" i="0" u="none" strike="noStrike" dirty="0">
                <a:effectLst/>
                <a:latin typeface="Calibri" panose="020F0502020204030204" pitchFamily="34" charset="0"/>
              </a:rPr>
              <a:t>c/p</a:t>
            </a:r>
          </a:p>
          <a:p>
            <a:pPr marL="342900" indent="-342900" rtl="0" fontAlgn="base">
              <a:spcBef>
                <a:spcPts val="0"/>
              </a:spcBef>
              <a:spcAft>
                <a:spcPts val="0"/>
              </a:spcAft>
              <a:buFont typeface="+mj-lt"/>
              <a:buAutoNum type="arabicPeriod"/>
            </a:pPr>
            <a:r>
              <a:rPr lang="en-US" sz="2000" b="1" i="0" u="none" strike="noStrike" dirty="0">
                <a:effectLst/>
                <a:latin typeface="Calibri" panose="020F0502020204030204" pitchFamily="34" charset="0"/>
              </a:rPr>
              <a:t>Lower abdominal pain </a:t>
            </a:r>
            <a:endParaRPr lang="en-US" sz="2000" dirty="0">
              <a:latin typeface="Calibri" panose="020F0502020204030204" pitchFamily="34" charset="0"/>
            </a:endParaRPr>
          </a:p>
          <a:p>
            <a:pPr marL="342900" indent="-342900" rtl="0" fontAlgn="base">
              <a:spcBef>
                <a:spcPts val="0"/>
              </a:spcBef>
              <a:spcAft>
                <a:spcPts val="0"/>
              </a:spcAft>
              <a:buFont typeface="+mj-lt"/>
              <a:buAutoNum type="arabicPeriod"/>
            </a:pPr>
            <a:r>
              <a:rPr lang="en-US" sz="2000" b="1" i="0" u="none" strike="noStrike" dirty="0">
                <a:effectLst/>
                <a:latin typeface="Calibri" panose="020F0502020204030204" pitchFamily="34" charset="0"/>
              </a:rPr>
              <a:t>Nausea</a:t>
            </a:r>
            <a:r>
              <a:rPr lang="en-US" sz="2000" b="0" i="0" u="none" strike="noStrike" dirty="0">
                <a:effectLst/>
                <a:latin typeface="Calibri" panose="020F0502020204030204" pitchFamily="34" charset="0"/>
              </a:rPr>
              <a:t>, </a:t>
            </a:r>
            <a:r>
              <a:rPr lang="en-US" sz="2000" b="1" i="0" u="none" strike="noStrike" dirty="0">
                <a:effectLst/>
                <a:latin typeface="Calibri" panose="020F0502020204030204" pitchFamily="34" charset="0"/>
              </a:rPr>
              <a:t>vomiting</a:t>
            </a:r>
            <a:endParaRPr lang="en-US" sz="2000" b="1" i="0" u="none" strike="noStrike" dirty="0">
              <a:effectLst/>
              <a:latin typeface="Courier New" panose="02070309020205020404" pitchFamily="49" charset="0"/>
            </a:endParaRPr>
          </a:p>
          <a:p>
            <a:pPr marL="342900" indent="-342900" rtl="0" fontAlgn="base">
              <a:spcBef>
                <a:spcPts val="1000"/>
              </a:spcBef>
              <a:spcAft>
                <a:spcPts val="0"/>
              </a:spcAft>
              <a:buFont typeface="+mj-lt"/>
              <a:buAutoNum type="arabicPeriod"/>
            </a:pPr>
            <a:r>
              <a:rPr lang="en-US" sz="2000" b="1" i="0" u="none" strike="noStrike" dirty="0">
                <a:effectLst/>
                <a:latin typeface="Calibri" panose="020F0502020204030204" pitchFamily="34" charset="0"/>
              </a:rPr>
              <a:t>Fever</a:t>
            </a:r>
            <a:r>
              <a:rPr lang="en-US" sz="2000" b="0" i="0" u="none" strike="noStrike" dirty="0">
                <a:effectLst/>
                <a:latin typeface="Calibri" panose="020F0502020204030204" pitchFamily="34" charset="0"/>
              </a:rPr>
              <a:t> </a:t>
            </a:r>
          </a:p>
          <a:p>
            <a:pPr marL="342900" indent="-342900" rtl="0" fontAlgn="base">
              <a:spcBef>
                <a:spcPts val="1000"/>
              </a:spcBef>
              <a:spcAft>
                <a:spcPts val="0"/>
              </a:spcAft>
              <a:buFont typeface="+mj-lt"/>
              <a:buAutoNum type="arabicPeriod"/>
            </a:pPr>
            <a:r>
              <a:rPr lang="en-US" sz="2000" b="1" i="0" u="none" strike="noStrike" dirty="0">
                <a:effectLst/>
                <a:latin typeface="Calibri" panose="020F0502020204030204" pitchFamily="34" charset="0"/>
              </a:rPr>
              <a:t>Dysuria</a:t>
            </a:r>
            <a:r>
              <a:rPr lang="en-US" sz="2000" b="0" i="0" u="none" strike="noStrike" dirty="0">
                <a:effectLst/>
                <a:latin typeface="Calibri" panose="020F0502020204030204" pitchFamily="34" charset="0"/>
              </a:rPr>
              <a:t>, </a:t>
            </a:r>
            <a:r>
              <a:rPr lang="en-US" sz="2000" b="1" i="0" u="none" strike="noStrike" dirty="0">
                <a:effectLst/>
                <a:latin typeface="Calibri" panose="020F0502020204030204" pitchFamily="34" charset="0"/>
              </a:rPr>
              <a:t>urinary urgency</a:t>
            </a:r>
            <a:endParaRPr lang="en-US" sz="2000" b="1" i="0" u="none" strike="noStrike" dirty="0">
              <a:effectLst/>
              <a:latin typeface="Courier New" panose="02070309020205020404" pitchFamily="49" charset="0"/>
            </a:endParaRPr>
          </a:p>
          <a:p>
            <a:pPr marL="342900" indent="-342900" rtl="0" fontAlgn="base">
              <a:spcBef>
                <a:spcPts val="1000"/>
              </a:spcBef>
              <a:spcAft>
                <a:spcPts val="0"/>
              </a:spcAft>
              <a:buFont typeface="+mj-lt"/>
              <a:buAutoNum type="arabicPeriod"/>
            </a:pPr>
            <a:r>
              <a:rPr lang="en-US" sz="2000" b="1" i="0" u="none" strike="noStrike" dirty="0">
                <a:effectLst/>
                <a:latin typeface="Calibri" panose="020F0502020204030204" pitchFamily="34" charset="0"/>
              </a:rPr>
              <a:t>AUB</a:t>
            </a:r>
            <a:r>
              <a:rPr lang="en-US" sz="2000" b="0" i="0" u="none" strike="noStrike" dirty="0">
                <a:effectLst/>
                <a:latin typeface="Calibri" panose="020F0502020204030204" pitchFamily="34" charset="0"/>
              </a:rPr>
              <a:t> </a:t>
            </a:r>
          </a:p>
          <a:p>
            <a:pPr marL="342900" indent="-342900" rtl="0" fontAlgn="base">
              <a:spcBef>
                <a:spcPts val="1000"/>
              </a:spcBef>
              <a:spcAft>
                <a:spcPts val="0"/>
              </a:spcAft>
              <a:buFont typeface="+mj-lt"/>
              <a:buAutoNum type="arabicPeriod"/>
            </a:pPr>
            <a:r>
              <a:rPr lang="en-US" sz="2000" b="1" i="0" u="none" strike="noStrike" dirty="0">
                <a:effectLst/>
                <a:latin typeface="Calibri" panose="020F0502020204030204" pitchFamily="34" charset="0"/>
              </a:rPr>
              <a:t>Dyspareunia</a:t>
            </a:r>
            <a:endParaRPr lang="en-US" sz="2000" b="1" i="0" u="none" strike="noStrike" dirty="0">
              <a:effectLst/>
              <a:latin typeface="Courier New" panose="02070309020205020404" pitchFamily="49" charset="0"/>
            </a:endParaRPr>
          </a:p>
          <a:p>
            <a:pPr marL="342900" indent="-342900" rtl="0" fontAlgn="base">
              <a:spcBef>
                <a:spcPts val="1000"/>
              </a:spcBef>
              <a:spcAft>
                <a:spcPts val="0"/>
              </a:spcAft>
              <a:buFont typeface="+mj-lt"/>
              <a:buAutoNum type="arabicPeriod"/>
            </a:pPr>
            <a:r>
              <a:rPr lang="en-US" sz="2000" b="1" i="0" u="none" strike="noStrike" dirty="0">
                <a:effectLst/>
                <a:latin typeface="Calibri" panose="020F0502020204030204" pitchFamily="34" charset="0"/>
              </a:rPr>
              <a:t>Abnormal vaginal discharge</a:t>
            </a:r>
            <a:endParaRPr lang="en-US" sz="2000" b="1" i="0" u="none" strike="noStrike" dirty="0">
              <a:effectLst/>
              <a:latin typeface="Courier New" panose="02070309020205020404" pitchFamily="49" charset="0"/>
            </a:endParaRPr>
          </a:p>
        </p:txBody>
      </p:sp>
    </p:spTree>
    <p:extLst>
      <p:ext uri="{BB962C8B-B14F-4D97-AF65-F5344CB8AC3E}">
        <p14:creationId xmlns:p14="http://schemas.microsoft.com/office/powerpoint/2010/main" val="351543038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normAutofit/>
          </a:bodyPr>
          <a:lstStyle/>
          <a:p>
            <a:r>
              <a:rPr lang="en-US" sz="1200" b="1" dirty="0"/>
              <a:t>May come with the c/p </a:t>
            </a:r>
            <a:r>
              <a:rPr lang="en-US" dirty="0"/>
              <a:t>Fitz-Hugh Curtis syndrome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8040186" cy="4871938"/>
          </a:xfrm>
        </p:spPr>
        <p:txBody>
          <a:bodyPr>
            <a:normAutofit fontScale="92500" lnSpcReduction="10000"/>
          </a:bodyPr>
          <a:lstStyle/>
          <a:p>
            <a:r>
              <a:rPr lang="en-US" dirty="0"/>
              <a:t>Perihepatitis or Fitz-Hugh Curtis syndrome  :</a:t>
            </a:r>
          </a:p>
          <a:p>
            <a:pPr lvl="1"/>
            <a:r>
              <a:rPr lang="en-US" dirty="0"/>
              <a:t>It consists of infection of the liver capsule and peritoneal surfaces of the anterior right upper quadrant, with minimal stromal hepatic involvement.</a:t>
            </a:r>
          </a:p>
          <a:p>
            <a:pPr lvl="1"/>
            <a:endParaRPr lang="en-US" dirty="0"/>
          </a:p>
          <a:p>
            <a:r>
              <a:rPr lang="en-US" dirty="0"/>
              <a:t>Symptoms are typically the sudden onset of severe right upper quadrant abdominal pain with a distinct pleuritic component, sometimes referred to the right shoulder.</a:t>
            </a:r>
          </a:p>
          <a:p>
            <a:endParaRPr lang="en-US" dirty="0"/>
          </a:p>
          <a:p>
            <a:r>
              <a:rPr lang="en-US" dirty="0"/>
              <a:t>By laparoscopy: manifests as a patchy purulent and fibrinous exudate in the acute phase </a:t>
            </a:r>
          </a:p>
          <a:p>
            <a:r>
              <a:rPr lang="en-US" dirty="0"/>
              <a:t>Rare complication</a:t>
            </a:r>
          </a:p>
          <a:p>
            <a:r>
              <a:rPr lang="en-US" dirty="0"/>
              <a:t>Exclusively with chlamydia infection</a:t>
            </a:r>
          </a:p>
          <a:p>
            <a:endParaRPr lang="en-US" dirty="0"/>
          </a:p>
          <a:p>
            <a:endParaRPr lang="en-US" dirty="0"/>
          </a:p>
        </p:txBody>
      </p:sp>
      <p:pic>
        <p:nvPicPr>
          <p:cNvPr id="4" name="Content Placeholder 4">
            <a:extLst>
              <a:ext uri="{FF2B5EF4-FFF2-40B4-BE49-F238E27FC236}">
                <a16:creationId xmlns:a16="http://schemas.microsoft.com/office/drawing/2014/main" id="{1ED893C6-6A56-43F7-ABBE-D58CAB1D9B2E}"/>
              </a:ext>
            </a:extLst>
          </p:cNvPr>
          <p:cNvPicPr>
            <a:picLocks noChangeAspect="1"/>
          </p:cNvPicPr>
          <p:nvPr/>
        </p:nvPicPr>
        <p:blipFill>
          <a:blip r:embed="rId2"/>
          <a:stretch>
            <a:fillRect/>
          </a:stretch>
        </p:blipFill>
        <p:spPr>
          <a:xfrm>
            <a:off x="8878386" y="1493123"/>
            <a:ext cx="3189923" cy="3557179"/>
          </a:xfrm>
          <a:prstGeom prst="rect">
            <a:avLst/>
          </a:prstGeom>
          <a:noFill/>
        </p:spPr>
      </p:pic>
    </p:spTree>
    <p:extLst>
      <p:ext uri="{BB962C8B-B14F-4D97-AF65-F5344CB8AC3E}">
        <p14:creationId xmlns:p14="http://schemas.microsoft.com/office/powerpoint/2010/main" val="128205843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D60A-5F80-A355-3311-885835231E8D}"/>
              </a:ext>
            </a:extLst>
          </p:cNvPr>
          <p:cNvSpPr>
            <a:spLocks noGrp="1"/>
          </p:cNvSpPr>
          <p:nvPr>
            <p:ph type="title"/>
          </p:nvPr>
        </p:nvSpPr>
        <p:spPr/>
        <p:txBody>
          <a:bodyPr/>
          <a:lstStyle/>
          <a:p>
            <a:r>
              <a:rPr lang="en-US" dirty="0"/>
              <a:t>Dx:</a:t>
            </a:r>
          </a:p>
        </p:txBody>
      </p:sp>
      <p:sp>
        <p:nvSpPr>
          <p:cNvPr id="3" name="Content Placeholder 2">
            <a:extLst>
              <a:ext uri="{FF2B5EF4-FFF2-40B4-BE49-F238E27FC236}">
                <a16:creationId xmlns:a16="http://schemas.microsoft.com/office/drawing/2014/main" id="{0913B8EF-9244-9FB4-1B5B-662F0F9DC729}"/>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en-US" sz="2600" b="1" i="0" u="none" strike="noStrike" dirty="0">
                <a:solidFill>
                  <a:srgbClr val="45515E"/>
                </a:solidFill>
                <a:effectLst/>
                <a:latin typeface="Calibri" panose="020F0502020204030204" pitchFamily="34" charset="0"/>
              </a:rPr>
              <a:t>Blood tests</a:t>
            </a:r>
            <a:r>
              <a:rPr lang="en-US" sz="2600" b="0" i="0" u="none" strike="noStrike" dirty="0">
                <a:solidFill>
                  <a:srgbClr val="45515E"/>
                </a:solidFill>
                <a:effectLst/>
                <a:latin typeface="Calibri" panose="020F0502020204030204" pitchFamily="34" charset="0"/>
              </a:rPr>
              <a:t>: elevated ESR, leukocytosis</a:t>
            </a:r>
            <a:endParaRPr lang="en-US" sz="2600" b="1" i="0" u="none" strike="noStrike" dirty="0">
              <a:solidFill>
                <a:srgbClr val="45515E"/>
              </a:solidFill>
              <a:effectLst/>
              <a:latin typeface="Noto Sans Symbols"/>
            </a:endParaRPr>
          </a:p>
          <a:p>
            <a:pPr rtl="0" fontAlgn="base">
              <a:spcBef>
                <a:spcPts val="1000"/>
              </a:spcBef>
              <a:spcAft>
                <a:spcPts val="0"/>
              </a:spcAft>
              <a:buFont typeface="Arial" panose="020B0604020202020204" pitchFamily="34" charset="0"/>
              <a:buChar char="•"/>
            </a:pPr>
            <a:r>
              <a:rPr lang="en-US" sz="2600" b="1" i="0" u="none" strike="noStrike" dirty="0">
                <a:solidFill>
                  <a:srgbClr val="45515E"/>
                </a:solidFill>
                <a:effectLst/>
                <a:latin typeface="Calibri" panose="020F0502020204030204" pitchFamily="34" charset="0"/>
              </a:rPr>
              <a:t>Pregnancy test</a:t>
            </a:r>
            <a:r>
              <a:rPr lang="en-US" sz="2600" b="0" i="0" u="none" strike="noStrike" dirty="0">
                <a:solidFill>
                  <a:srgbClr val="45515E"/>
                </a:solidFill>
                <a:effectLst/>
                <a:latin typeface="Calibri" panose="020F0502020204030204" pitchFamily="34" charset="0"/>
              </a:rPr>
              <a:t>: to </a:t>
            </a:r>
            <a:r>
              <a:rPr lang="en-US" sz="2600" b="0" i="0" u="none" strike="noStrike" dirty="0">
                <a:solidFill>
                  <a:srgbClr val="FF0000"/>
                </a:solidFill>
                <a:effectLst/>
                <a:latin typeface="Calibri" panose="020F0502020204030204" pitchFamily="34" charset="0"/>
              </a:rPr>
              <a:t>rule out </a:t>
            </a:r>
            <a:r>
              <a:rPr lang="en-US" sz="2600" b="0" i="0" u="none" strike="noStrike" dirty="0">
                <a:solidFill>
                  <a:srgbClr val="45515E"/>
                </a:solidFill>
                <a:effectLst/>
                <a:latin typeface="Calibri" panose="020F0502020204030204" pitchFamily="34" charset="0"/>
              </a:rPr>
              <a:t>an (ectopic) pregnancy</a:t>
            </a:r>
            <a:endParaRPr lang="en-US" sz="2600" b="1" i="0" u="none" strike="noStrike" dirty="0">
              <a:solidFill>
                <a:srgbClr val="45515E"/>
              </a:solidFill>
              <a:effectLst/>
              <a:latin typeface="Noto Sans Symbols"/>
            </a:endParaRPr>
          </a:p>
          <a:p>
            <a:pPr rtl="0" fontAlgn="base">
              <a:spcBef>
                <a:spcPts val="1000"/>
              </a:spcBef>
              <a:spcAft>
                <a:spcPts val="0"/>
              </a:spcAft>
              <a:buFont typeface="Arial" panose="020B0604020202020204" pitchFamily="34" charset="0"/>
              <a:buChar char="•"/>
            </a:pPr>
            <a:r>
              <a:rPr lang="en-US" sz="2600" b="1" i="0" u="none" strike="noStrike" dirty="0">
                <a:solidFill>
                  <a:srgbClr val="45515E"/>
                </a:solidFill>
                <a:effectLst/>
                <a:latin typeface="Calibri" panose="020F0502020204030204" pitchFamily="34" charset="0"/>
              </a:rPr>
              <a:t>Cervical and urethral swab</a:t>
            </a:r>
            <a:endParaRPr lang="en-US" sz="2600" b="1" i="0" u="none" strike="noStrike" dirty="0">
              <a:solidFill>
                <a:srgbClr val="45515E"/>
              </a:solidFill>
              <a:effectLst/>
              <a:latin typeface="Noto Sans Symbols"/>
            </a:endParaRPr>
          </a:p>
          <a:p>
            <a:pPr marL="742950" lvl="1" indent="-285750" rtl="0" fontAlgn="base">
              <a:spcBef>
                <a:spcPts val="500"/>
              </a:spcBef>
              <a:spcAft>
                <a:spcPts val="0"/>
              </a:spcAft>
              <a:buFont typeface="Arial" panose="020B0604020202020204" pitchFamily="34" charset="0"/>
              <a:buChar char="•"/>
            </a:pPr>
            <a:r>
              <a:rPr lang="en-US" sz="2200" b="0" i="0" u="none" strike="noStrike" dirty="0">
                <a:solidFill>
                  <a:srgbClr val="45515E"/>
                </a:solidFill>
                <a:effectLst/>
                <a:latin typeface="Calibri" panose="020F0502020204030204" pitchFamily="34" charset="0"/>
              </a:rPr>
              <a:t>Gonococcal and chlamydial DNA (PCR) and cultures</a:t>
            </a:r>
            <a:endParaRPr lang="en-US" sz="2200" b="0" i="0" u="none" strike="noStrike" dirty="0">
              <a:solidFill>
                <a:srgbClr val="45515E"/>
              </a:solidFill>
              <a:effectLst/>
              <a:latin typeface="Courier New" panose="02070309020205020404" pitchFamily="49" charset="0"/>
            </a:endParaRPr>
          </a:p>
          <a:p>
            <a:pPr marL="742950" lvl="1" indent="-285750" rtl="0" fontAlgn="base">
              <a:spcBef>
                <a:spcPts val="500"/>
              </a:spcBef>
              <a:spcAft>
                <a:spcPts val="0"/>
              </a:spcAft>
              <a:buFont typeface="Arial" panose="020B0604020202020204" pitchFamily="34" charset="0"/>
              <a:buChar char="•"/>
            </a:pPr>
            <a:r>
              <a:rPr lang="en-US" sz="2200" b="0" i="0" u="none" strike="noStrike" dirty="0">
                <a:solidFill>
                  <a:srgbClr val="45515E"/>
                </a:solidFill>
                <a:effectLst/>
                <a:latin typeface="Calibri" panose="020F0502020204030204" pitchFamily="34" charset="0"/>
              </a:rPr>
              <a:t>Giemsa stain of discharge can show cytoplasmic inclusions in C. trachomatis infections, but not in N. gonorrhoeae infection.</a:t>
            </a:r>
            <a:endParaRPr lang="en-US" sz="2200" b="0" i="0" u="none" strike="noStrike" dirty="0">
              <a:solidFill>
                <a:srgbClr val="45515E"/>
              </a:solidFill>
              <a:effectLst/>
              <a:latin typeface="Courier New" panose="02070309020205020404" pitchFamily="49" charset="0"/>
            </a:endParaRPr>
          </a:p>
          <a:p>
            <a:pPr rtl="0" fontAlgn="base">
              <a:spcBef>
                <a:spcPts val="1000"/>
              </a:spcBef>
              <a:spcAft>
                <a:spcPts val="0"/>
              </a:spcAft>
              <a:buFont typeface="Arial" panose="020B0604020202020204" pitchFamily="34" charset="0"/>
              <a:buChar char="•"/>
            </a:pPr>
            <a:r>
              <a:rPr lang="en-US" sz="2600" b="1" i="0" u="none" strike="noStrike" dirty="0">
                <a:solidFill>
                  <a:srgbClr val="45515E"/>
                </a:solidFill>
                <a:effectLst/>
                <a:latin typeface="Calibri" panose="020F0502020204030204" pitchFamily="34" charset="0"/>
              </a:rPr>
              <a:t>Transvaginal ultrasound</a:t>
            </a:r>
            <a:r>
              <a:rPr lang="en-US" sz="2600" b="0" i="0" u="none" strike="noStrike" dirty="0">
                <a:solidFill>
                  <a:srgbClr val="45515E"/>
                </a:solidFill>
                <a:effectLst/>
                <a:latin typeface="Calibri" panose="020F0502020204030204" pitchFamily="34" charset="0"/>
              </a:rPr>
              <a:t>: Sonographic findings consistent with PID</a:t>
            </a:r>
            <a:endParaRPr lang="en-US" sz="2600" b="1" i="0" u="none" strike="noStrike" dirty="0">
              <a:solidFill>
                <a:srgbClr val="45515E"/>
              </a:solidFill>
              <a:effectLst/>
              <a:latin typeface="Noto Sans Symbols"/>
            </a:endParaRPr>
          </a:p>
          <a:p>
            <a:pPr marL="742950" lvl="1" indent="-285750" rtl="0" fontAlgn="base">
              <a:spcBef>
                <a:spcPts val="500"/>
              </a:spcBef>
              <a:spcAft>
                <a:spcPts val="0"/>
              </a:spcAft>
              <a:buFont typeface="Arial" panose="020B0604020202020204" pitchFamily="34" charset="0"/>
              <a:buChar char="•"/>
            </a:pPr>
            <a:r>
              <a:rPr lang="en-US" sz="2200" b="0" i="0" u="none" strike="noStrike" dirty="0">
                <a:solidFill>
                  <a:srgbClr val="45515E"/>
                </a:solidFill>
                <a:effectLst/>
                <a:latin typeface="Calibri" panose="020F0502020204030204" pitchFamily="34" charset="0"/>
              </a:rPr>
              <a:t>Thickened fluid-filled tubes/oviducts with or without free pelvic fluid or </a:t>
            </a:r>
            <a:r>
              <a:rPr lang="en-US" sz="2200" b="0" i="0" u="none" strike="noStrike" dirty="0" err="1">
                <a:solidFill>
                  <a:srgbClr val="45515E"/>
                </a:solidFill>
                <a:effectLst/>
                <a:latin typeface="Calibri" panose="020F0502020204030204" pitchFamily="34" charset="0"/>
              </a:rPr>
              <a:t>tuboovarian</a:t>
            </a:r>
            <a:r>
              <a:rPr lang="en-US" sz="2200" b="0" i="0" u="none" strike="noStrike" dirty="0">
                <a:solidFill>
                  <a:srgbClr val="45515E"/>
                </a:solidFill>
                <a:effectLst/>
                <a:latin typeface="Calibri" panose="020F0502020204030204" pitchFamily="34" charset="0"/>
              </a:rPr>
              <a:t> complex</a:t>
            </a:r>
            <a:endParaRPr lang="en-US" sz="2200" b="0" i="0" u="none" strike="noStrike" dirty="0">
              <a:solidFill>
                <a:srgbClr val="45515E"/>
              </a:solidFill>
              <a:effectLst/>
              <a:latin typeface="Courier New" panose="02070309020205020404" pitchFamily="49" charset="0"/>
            </a:endParaRPr>
          </a:p>
          <a:p>
            <a:endParaRPr lang="en-US" dirty="0"/>
          </a:p>
        </p:txBody>
      </p:sp>
    </p:spTree>
    <p:extLst>
      <p:ext uri="{BB962C8B-B14F-4D97-AF65-F5344CB8AC3E}">
        <p14:creationId xmlns:p14="http://schemas.microsoft.com/office/powerpoint/2010/main" val="100153081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0F02-A3A6-FECE-5E43-292A0018D02E}"/>
              </a:ext>
            </a:extLst>
          </p:cNvPr>
          <p:cNvSpPr>
            <a:spLocks noGrp="1"/>
          </p:cNvSpPr>
          <p:nvPr>
            <p:ph type="title"/>
          </p:nvPr>
        </p:nvSpPr>
        <p:spPr/>
        <p:txBody>
          <a:bodyPr/>
          <a:lstStyle/>
          <a:p>
            <a:r>
              <a:rPr lang="en-US" dirty="0"/>
              <a:t>TV.US in PID</a:t>
            </a:r>
          </a:p>
        </p:txBody>
      </p:sp>
      <p:pic>
        <p:nvPicPr>
          <p:cNvPr id="5" name="Content Placeholder 4">
            <a:extLst>
              <a:ext uri="{FF2B5EF4-FFF2-40B4-BE49-F238E27FC236}">
                <a16:creationId xmlns:a16="http://schemas.microsoft.com/office/drawing/2014/main" id="{7DE02AFC-CBBE-46B0-45EF-07E3D56BAB7B}"/>
              </a:ext>
            </a:extLst>
          </p:cNvPr>
          <p:cNvPicPr>
            <a:picLocks noGrp="1" noChangeAspect="1"/>
          </p:cNvPicPr>
          <p:nvPr>
            <p:ph idx="1"/>
          </p:nvPr>
        </p:nvPicPr>
        <p:blipFill>
          <a:blip r:embed="rId2"/>
          <a:stretch>
            <a:fillRect/>
          </a:stretch>
        </p:blipFill>
        <p:spPr>
          <a:xfrm>
            <a:off x="838200" y="1524668"/>
            <a:ext cx="10515600" cy="4485560"/>
          </a:xfrm>
        </p:spPr>
        <p:style>
          <a:lnRef idx="2">
            <a:schemeClr val="accent1"/>
          </a:lnRef>
          <a:fillRef idx="1">
            <a:schemeClr val="lt1"/>
          </a:fillRef>
          <a:effectRef idx="0">
            <a:schemeClr val="accent1"/>
          </a:effectRef>
          <a:fontRef idx="minor">
            <a:schemeClr val="dk1"/>
          </a:fontRef>
        </p:style>
      </p:pic>
      <p:sp>
        <p:nvSpPr>
          <p:cNvPr id="6" name="TextBox 5">
            <a:extLst>
              <a:ext uri="{FF2B5EF4-FFF2-40B4-BE49-F238E27FC236}">
                <a16:creationId xmlns:a16="http://schemas.microsoft.com/office/drawing/2014/main" id="{7A5473ED-AE91-7D89-F60A-53D66D14DB5F}"/>
              </a:ext>
            </a:extLst>
          </p:cNvPr>
          <p:cNvSpPr txBox="1"/>
          <p:nvPr/>
        </p:nvSpPr>
        <p:spPr>
          <a:xfrm>
            <a:off x="1913206" y="6200970"/>
            <a:ext cx="8961120" cy="646331"/>
          </a:xfrm>
          <a:prstGeom prst="rect">
            <a:avLst/>
          </a:prstGeom>
          <a:noFill/>
        </p:spPr>
        <p:txBody>
          <a:bodyPr wrap="square" rtlCol="0">
            <a:spAutoFit/>
          </a:bodyPr>
          <a:lstStyle/>
          <a:p>
            <a:r>
              <a:rPr lang="en-US" b="1" dirty="0">
                <a:highlight>
                  <a:srgbClr val="FFFF00"/>
                </a:highlight>
              </a:rPr>
              <a:t>Ovarian abscess</a:t>
            </a:r>
            <a:r>
              <a:rPr lang="en-US" dirty="0"/>
              <a:t>: </a:t>
            </a:r>
            <a:r>
              <a:rPr lang="en-US" b="1" dirty="0"/>
              <a:t>thick wall &gt;1cm  + heterogenous content//</a:t>
            </a:r>
            <a:r>
              <a:rPr lang="en-US" b="1" dirty="0">
                <a:highlight>
                  <a:srgbClr val="FFFF00"/>
                </a:highlight>
              </a:rPr>
              <a:t>ovarian cyst</a:t>
            </a:r>
            <a:r>
              <a:rPr lang="en-US" b="1" dirty="0"/>
              <a:t>: thin wall&lt;1cm, homogenous content</a:t>
            </a:r>
            <a:r>
              <a:rPr lang="en-US" b="1" dirty="0">
                <a:highlight>
                  <a:srgbClr val="FFFF00"/>
                </a:highlight>
              </a:rPr>
              <a:t>// normal ovaries </a:t>
            </a:r>
            <a:r>
              <a:rPr lang="en-US" b="1" dirty="0"/>
              <a:t>: 1cm thickness </a:t>
            </a:r>
          </a:p>
        </p:txBody>
      </p:sp>
      <p:cxnSp>
        <p:nvCxnSpPr>
          <p:cNvPr id="8" name="Straight Arrow Connector 7">
            <a:extLst>
              <a:ext uri="{FF2B5EF4-FFF2-40B4-BE49-F238E27FC236}">
                <a16:creationId xmlns:a16="http://schemas.microsoft.com/office/drawing/2014/main" id="{43BD28FC-03D4-B94D-A646-9E9AC0D53EA3}"/>
              </a:ext>
            </a:extLst>
          </p:cNvPr>
          <p:cNvCxnSpPr>
            <a:cxnSpLocks/>
          </p:cNvCxnSpPr>
          <p:nvPr/>
        </p:nvCxnSpPr>
        <p:spPr>
          <a:xfrm flipH="1">
            <a:off x="8180262" y="1855304"/>
            <a:ext cx="1308295" cy="56638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5A64298D-7B92-F6D0-2C19-3AA5440A758E}"/>
              </a:ext>
            </a:extLst>
          </p:cNvPr>
          <p:cNvSpPr txBox="1"/>
          <p:nvPr/>
        </p:nvSpPr>
        <p:spPr>
          <a:xfrm>
            <a:off x="9488557" y="1524668"/>
            <a:ext cx="2703443" cy="1015663"/>
          </a:xfrm>
          <a:prstGeom prst="rect">
            <a:avLst/>
          </a:prstGeom>
          <a:noFill/>
        </p:spPr>
        <p:txBody>
          <a:bodyPr wrap="square" rtlCol="0">
            <a:spAutoFit/>
          </a:bodyPr>
          <a:lstStyle/>
          <a:p>
            <a:r>
              <a:rPr lang="en-US" sz="2000" b="1" dirty="0">
                <a:highlight>
                  <a:srgbClr val="FFFF00"/>
                </a:highlight>
              </a:rPr>
              <a:t>Hydrosalpinx</a:t>
            </a:r>
            <a:r>
              <a:rPr lang="en-US" sz="2000" b="1" dirty="0"/>
              <a:t>: </a:t>
            </a:r>
            <a:r>
              <a:rPr lang="en-US" sz="2000" b="1" dirty="0" err="1"/>
              <a:t>F.Tube</a:t>
            </a:r>
            <a:r>
              <a:rPr lang="en-US" sz="2000" b="1" dirty="0"/>
              <a:t> abscess/ sausage like abscess</a:t>
            </a:r>
          </a:p>
        </p:txBody>
      </p:sp>
      <p:cxnSp>
        <p:nvCxnSpPr>
          <p:cNvPr id="13" name="Straight Arrow Connector 12">
            <a:extLst>
              <a:ext uri="{FF2B5EF4-FFF2-40B4-BE49-F238E27FC236}">
                <a16:creationId xmlns:a16="http://schemas.microsoft.com/office/drawing/2014/main" id="{DC2D8A26-A93E-B0B7-58D9-DCE5CB323A19}"/>
              </a:ext>
            </a:extLst>
          </p:cNvPr>
          <p:cNvCxnSpPr/>
          <p:nvPr/>
        </p:nvCxnSpPr>
        <p:spPr>
          <a:xfrm flipV="1">
            <a:off x="3392557" y="2835965"/>
            <a:ext cx="2862469" cy="336500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16607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pic>
        <p:nvPicPr>
          <p:cNvPr id="4" name="Picture 3">
            <a:extLst>
              <a:ext uri="{FF2B5EF4-FFF2-40B4-BE49-F238E27FC236}">
                <a16:creationId xmlns:a16="http://schemas.microsoft.com/office/drawing/2014/main" id="{0BFC0BF0-94A0-535F-8B91-169EAF08E54C}"/>
              </a:ext>
            </a:extLst>
          </p:cNvPr>
          <p:cNvPicPr>
            <a:picLocks noChangeAspect="1"/>
          </p:cNvPicPr>
          <p:nvPr/>
        </p:nvPicPr>
        <p:blipFill>
          <a:blip r:embed="rId2"/>
          <a:stretch>
            <a:fillRect/>
          </a:stretch>
        </p:blipFill>
        <p:spPr>
          <a:xfrm>
            <a:off x="7921339" y="1250037"/>
            <a:ext cx="3456576" cy="2276480"/>
          </a:xfrm>
          <a:prstGeom prst="rect">
            <a:avLst/>
          </a:prstGeom>
        </p:spPr>
      </p:pic>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10515599" cy="4871938"/>
          </a:xfrm>
        </p:spPr>
        <p:txBody>
          <a:bodyPr>
            <a:normAutofit fontScale="92500" lnSpcReduction="10000"/>
          </a:bodyPr>
          <a:lstStyle/>
          <a:p>
            <a:r>
              <a:rPr lang="en-US" dirty="0"/>
              <a:t>What is the name of this examination ? </a:t>
            </a:r>
          </a:p>
          <a:p>
            <a:pPr lvl="1"/>
            <a:r>
              <a:rPr lang="en-US" dirty="0"/>
              <a:t>Bimanual Pelvic Examination </a:t>
            </a:r>
          </a:p>
          <a:p>
            <a:r>
              <a:rPr lang="en-US" dirty="0"/>
              <a:t>What is the position of patient during it ? </a:t>
            </a:r>
          </a:p>
          <a:p>
            <a:pPr lvl="1"/>
            <a:r>
              <a:rPr lang="en-US" dirty="0"/>
              <a:t>Lithotomy position</a:t>
            </a:r>
          </a:p>
          <a:p>
            <a:r>
              <a:rPr lang="en-US" dirty="0"/>
              <a:t>3-what are the structures and related findings during it ?</a:t>
            </a:r>
          </a:p>
          <a:p>
            <a:pPr lvl="1"/>
            <a:r>
              <a:rPr lang="en-US" dirty="0"/>
              <a:t>Uterus : Size , shape , direction and position , Tenderness </a:t>
            </a:r>
          </a:p>
          <a:p>
            <a:pPr lvl="1"/>
            <a:r>
              <a:rPr lang="en-US" dirty="0"/>
              <a:t>Ovaries and Fallopian Tube ( Adnexa ) : Masses ( cyst ) , Size , shape , Tenderness .</a:t>
            </a:r>
          </a:p>
          <a:p>
            <a:pPr lvl="1"/>
            <a:r>
              <a:rPr lang="en-US" dirty="0"/>
              <a:t>Uterosacral ligament Nodularity Cervix Masses , Polyp , motion Tenderness . </a:t>
            </a:r>
          </a:p>
          <a:p>
            <a:pPr lvl="1"/>
            <a:r>
              <a:rPr lang="en-US" dirty="0"/>
              <a:t>After that inspect your gloves .</a:t>
            </a:r>
          </a:p>
          <a:p>
            <a:r>
              <a:rPr lang="en-US" dirty="0"/>
              <a:t>Your findings with : </a:t>
            </a:r>
          </a:p>
          <a:p>
            <a:pPr lvl="1"/>
            <a:r>
              <a:rPr lang="en-US" dirty="0"/>
              <a:t>bimanual in </a:t>
            </a:r>
            <a:r>
              <a:rPr lang="en-US" b="1" dirty="0">
                <a:highlight>
                  <a:srgbClr val="FFFF00"/>
                </a:highlight>
              </a:rPr>
              <a:t>PID</a:t>
            </a:r>
            <a:r>
              <a:rPr lang="en-US" dirty="0">
                <a:highlight>
                  <a:srgbClr val="FFFF00"/>
                </a:highlight>
              </a:rPr>
              <a:t> </a:t>
            </a:r>
            <a:r>
              <a:rPr lang="en-US" dirty="0"/>
              <a:t>: purulent endocervical discharge and/or acute </a:t>
            </a:r>
          </a:p>
          <a:p>
            <a:pPr lvl="1"/>
            <a:r>
              <a:rPr lang="en-US" dirty="0"/>
              <a:t>cervical motion and adnexal tenderness, Adnexal </a:t>
            </a:r>
          </a:p>
          <a:p>
            <a:pPr lvl="1"/>
            <a:r>
              <a:rPr lang="en-US" dirty="0"/>
              <a:t>masses</a:t>
            </a:r>
          </a:p>
        </p:txBody>
      </p:sp>
    </p:spTree>
    <p:extLst>
      <p:ext uri="{BB962C8B-B14F-4D97-AF65-F5344CB8AC3E}">
        <p14:creationId xmlns:p14="http://schemas.microsoft.com/office/powerpoint/2010/main" val="122853721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7472326" cy="4871938"/>
          </a:xfrm>
        </p:spPr>
        <p:txBody>
          <a:bodyPr>
            <a:normAutofit lnSpcReduction="10000"/>
          </a:bodyPr>
          <a:lstStyle/>
          <a:p>
            <a:endParaRPr lang="en-US" dirty="0"/>
          </a:p>
          <a:p>
            <a:pPr marL="0" indent="0">
              <a:buNone/>
            </a:pPr>
            <a:r>
              <a:rPr lang="en-US" dirty="0">
                <a:solidFill>
                  <a:schemeClr val="tx1"/>
                </a:solidFill>
              </a:rPr>
              <a:t>Station about PID :</a:t>
            </a:r>
          </a:p>
          <a:p>
            <a:r>
              <a:rPr lang="en-US" dirty="0">
                <a:solidFill>
                  <a:schemeClr val="tx1"/>
                </a:solidFill>
              </a:rPr>
              <a:t> long term complication of PID : Hydrosalpinx</a:t>
            </a:r>
          </a:p>
          <a:p>
            <a:r>
              <a:rPr lang="en-US" dirty="0">
                <a:solidFill>
                  <a:schemeClr val="tx1"/>
                </a:solidFill>
              </a:rPr>
              <a:t>What is the diagnosis: </a:t>
            </a:r>
            <a:r>
              <a:rPr lang="en-US" b="0" i="0" u="none" strike="noStrike" dirty="0">
                <a:solidFill>
                  <a:schemeClr val="tx1"/>
                </a:solidFill>
                <a:effectLst/>
                <a:latin typeface="Calibri" panose="020F0502020204030204" pitchFamily="34" charset="0"/>
              </a:rPr>
              <a:t>Pelvic inflammatory disease</a:t>
            </a:r>
            <a:endParaRPr lang="en-US" dirty="0">
              <a:solidFill>
                <a:schemeClr val="tx1"/>
              </a:solidFill>
            </a:endParaRPr>
          </a:p>
          <a:p>
            <a:endParaRPr lang="en-US" dirty="0">
              <a:solidFill>
                <a:schemeClr val="tx1"/>
              </a:solidFill>
            </a:endParaRPr>
          </a:p>
          <a:p>
            <a:r>
              <a:rPr lang="en-US" dirty="0">
                <a:solidFill>
                  <a:schemeClr val="tx1"/>
                </a:solidFill>
              </a:rPr>
              <a:t>if patient did a test and was 5000 IU/L what test she did and what’s your diagnosis and if the test was high what’s your management? </a:t>
            </a:r>
            <a:r>
              <a:rPr lang="ar-SA" dirty="0">
                <a:solidFill>
                  <a:schemeClr val="tx1"/>
                </a:solidFill>
              </a:rPr>
              <a:t>مو عارف الإجابة </a:t>
            </a:r>
          </a:p>
          <a:p>
            <a:r>
              <a:rPr lang="ar-SA" dirty="0">
                <a:solidFill>
                  <a:schemeClr val="tx1"/>
                </a:solidFill>
              </a:rPr>
              <a:t>السؤال لازم يكون في سيناريو عشان تنكتب إجابه</a:t>
            </a:r>
            <a:endParaRPr lang="en-US" dirty="0">
              <a:solidFill>
                <a:schemeClr val="tx1"/>
              </a:solidFill>
            </a:endParaRPr>
          </a:p>
          <a:p>
            <a:endParaRPr lang="en-US" dirty="0"/>
          </a:p>
          <a:p>
            <a:endParaRPr lang="en-US" dirty="0"/>
          </a:p>
        </p:txBody>
      </p:sp>
      <p:pic>
        <p:nvPicPr>
          <p:cNvPr id="5" name="Picture 4">
            <a:extLst>
              <a:ext uri="{FF2B5EF4-FFF2-40B4-BE49-F238E27FC236}">
                <a16:creationId xmlns:a16="http://schemas.microsoft.com/office/drawing/2014/main" id="{32CFAAF5-C979-326A-EC4D-4A3369D36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803" y="1848365"/>
            <a:ext cx="4314982" cy="3452504"/>
          </a:xfrm>
          <a:prstGeom prst="rect">
            <a:avLst/>
          </a:prstGeom>
        </p:spPr>
      </p:pic>
    </p:spTree>
    <p:extLst>
      <p:ext uri="{BB962C8B-B14F-4D97-AF65-F5344CB8AC3E}">
        <p14:creationId xmlns:p14="http://schemas.microsoft.com/office/powerpoint/2010/main" val="426592603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r>
              <a:rPr lang="en-US" dirty="0"/>
              <a:t>STDs</a:t>
            </a:r>
          </a:p>
        </p:txBody>
      </p:sp>
    </p:spTree>
    <p:extLst>
      <p:ext uri="{BB962C8B-B14F-4D97-AF65-F5344CB8AC3E}">
        <p14:creationId xmlns:p14="http://schemas.microsoft.com/office/powerpoint/2010/main" val="122891338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CBC1-0BA7-F8AC-126B-9400D0C124E7}"/>
              </a:ext>
            </a:extLst>
          </p:cNvPr>
          <p:cNvSpPr>
            <a:spLocks noGrp="1"/>
          </p:cNvSpPr>
          <p:nvPr>
            <p:ph type="ctrTitle"/>
          </p:nvPr>
        </p:nvSpPr>
        <p:spPr/>
        <p:txBody>
          <a:bodyPr>
            <a:normAutofit fontScale="90000"/>
          </a:bodyPr>
          <a:lstStyle/>
          <a:p>
            <a:r>
              <a:rPr lang="en-US" dirty="0"/>
              <a:t>Lower Genital tract infections &amp; sexually transmitted diseases</a:t>
            </a:r>
          </a:p>
        </p:txBody>
      </p:sp>
      <p:sp>
        <p:nvSpPr>
          <p:cNvPr id="3" name="Subtitle 2">
            <a:extLst>
              <a:ext uri="{FF2B5EF4-FFF2-40B4-BE49-F238E27FC236}">
                <a16:creationId xmlns:a16="http://schemas.microsoft.com/office/drawing/2014/main" id="{E4EC51E2-ECBD-1339-CB66-EA464AEF517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5634154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6EF0-EED8-339F-8ED1-AC660E414875}"/>
              </a:ext>
            </a:extLst>
          </p:cNvPr>
          <p:cNvSpPr>
            <a:spLocks noGrp="1"/>
          </p:cNvSpPr>
          <p:nvPr>
            <p:ph type="title" idx="4294967295"/>
          </p:nvPr>
        </p:nvSpPr>
        <p:spPr>
          <a:xfrm>
            <a:off x="838200" y="3048000"/>
            <a:ext cx="10515600" cy="762000"/>
          </a:xfrm>
        </p:spPr>
        <p:txBody>
          <a:bodyPr/>
          <a:lstStyle/>
          <a:p>
            <a:r>
              <a:rPr lang="en-US" dirty="0"/>
              <a:t>Vaginitis</a:t>
            </a:r>
          </a:p>
        </p:txBody>
      </p:sp>
      <p:graphicFrame>
        <p:nvGraphicFramePr>
          <p:cNvPr id="4" name="Table 4">
            <a:extLst>
              <a:ext uri="{FF2B5EF4-FFF2-40B4-BE49-F238E27FC236}">
                <a16:creationId xmlns:a16="http://schemas.microsoft.com/office/drawing/2014/main" id="{2403508F-78A7-E16A-8FFF-F72A0D0F42FA}"/>
              </a:ext>
            </a:extLst>
          </p:cNvPr>
          <p:cNvGraphicFramePr>
            <a:graphicFrameLocks noGrp="1"/>
          </p:cNvGraphicFramePr>
          <p:nvPr>
            <p:ph idx="4294967295"/>
          </p:nvPr>
        </p:nvGraphicFramePr>
        <p:xfrm>
          <a:off x="0" y="457200"/>
          <a:ext cx="12191999" cy="6400799"/>
        </p:xfrm>
        <a:graphic>
          <a:graphicData uri="http://schemas.openxmlformats.org/drawingml/2006/table">
            <a:tbl>
              <a:tblPr firstRow="1" bandRow="1">
                <a:tableStyleId>{7DF18680-E054-41AD-8BC1-D1AEF772440D}</a:tableStyleId>
              </a:tblPr>
              <a:tblGrid>
                <a:gridCol w="1468877">
                  <a:extLst>
                    <a:ext uri="{9D8B030D-6E8A-4147-A177-3AD203B41FA5}">
                      <a16:colId xmlns:a16="http://schemas.microsoft.com/office/drawing/2014/main" val="3766292264"/>
                    </a:ext>
                  </a:extLst>
                </a:gridCol>
                <a:gridCol w="3574374">
                  <a:extLst>
                    <a:ext uri="{9D8B030D-6E8A-4147-A177-3AD203B41FA5}">
                      <a16:colId xmlns:a16="http://schemas.microsoft.com/office/drawing/2014/main" val="993941983"/>
                    </a:ext>
                  </a:extLst>
                </a:gridCol>
                <a:gridCol w="3574374">
                  <a:extLst>
                    <a:ext uri="{9D8B030D-6E8A-4147-A177-3AD203B41FA5}">
                      <a16:colId xmlns:a16="http://schemas.microsoft.com/office/drawing/2014/main" val="1028237861"/>
                    </a:ext>
                  </a:extLst>
                </a:gridCol>
                <a:gridCol w="3574374">
                  <a:extLst>
                    <a:ext uri="{9D8B030D-6E8A-4147-A177-3AD203B41FA5}">
                      <a16:colId xmlns:a16="http://schemas.microsoft.com/office/drawing/2014/main" val="4207329829"/>
                    </a:ext>
                  </a:extLst>
                </a:gridCol>
              </a:tblGrid>
              <a:tr h="426720">
                <a:tc>
                  <a:txBody>
                    <a:bodyPr/>
                    <a:lstStyle/>
                    <a:p>
                      <a:endParaRPr lang="en-US" dirty="0"/>
                    </a:p>
                  </a:txBody>
                  <a:tcPr/>
                </a:tc>
                <a:tc>
                  <a:txBody>
                    <a:bodyPr/>
                    <a:lstStyle/>
                    <a:p>
                      <a:pPr algn="ctr"/>
                      <a:r>
                        <a:rPr lang="en-US" sz="2000" dirty="0"/>
                        <a:t>Bacterial vaginosis</a:t>
                      </a:r>
                    </a:p>
                  </a:txBody>
                  <a:tcPr/>
                </a:tc>
                <a:tc>
                  <a:txBody>
                    <a:bodyPr/>
                    <a:lstStyle/>
                    <a:p>
                      <a:pPr algn="ctr"/>
                      <a:r>
                        <a:rPr lang="en-US" sz="2000" dirty="0"/>
                        <a:t>Trichomoniasis</a:t>
                      </a:r>
                    </a:p>
                  </a:txBody>
                  <a:tcPr/>
                </a:tc>
                <a:tc>
                  <a:txBody>
                    <a:bodyPr/>
                    <a:lstStyle/>
                    <a:p>
                      <a:pPr algn="ctr"/>
                      <a:r>
                        <a:rPr lang="en-US" sz="2000" dirty="0"/>
                        <a:t>Vulvovaginal Candidiasis</a:t>
                      </a:r>
                    </a:p>
                  </a:txBody>
                  <a:tcPr/>
                </a:tc>
                <a:extLst>
                  <a:ext uri="{0D108BD9-81ED-4DB2-BD59-A6C34878D82A}">
                    <a16:rowId xmlns:a16="http://schemas.microsoft.com/office/drawing/2014/main" val="3214817700"/>
                  </a:ext>
                </a:extLst>
              </a:tr>
              <a:tr h="1194816">
                <a:tc>
                  <a:txBody>
                    <a:bodyPr/>
                    <a:lstStyle/>
                    <a:p>
                      <a:pPr algn="ctr"/>
                      <a:r>
                        <a:rPr lang="en-US" sz="1800" b="1" dirty="0"/>
                        <a:t>Microbiology</a:t>
                      </a:r>
                    </a:p>
                  </a:txBody>
                  <a:tcPr anchor="ctr"/>
                </a:tc>
                <a:tc>
                  <a:txBody>
                    <a:bodyPr/>
                    <a:lstStyle/>
                    <a:p>
                      <a:pPr marL="285750" indent="-285750">
                        <a:buFont typeface="Arial" panose="020B0604020202020204" pitchFamily="34" charset="0"/>
                        <a:buChar char="•"/>
                      </a:pPr>
                      <a:r>
                        <a:rPr lang="en-US" sz="1800" dirty="0"/>
                        <a:t>Shift in vaginal flora away from lactobacilli, to diverse bacteria including anaerobes</a:t>
                      </a:r>
                    </a:p>
                    <a:p>
                      <a:pPr marL="285750" indent="-285750">
                        <a:buFont typeface="Arial" panose="020B0604020202020204" pitchFamily="34" charset="0"/>
                        <a:buChar char="•"/>
                      </a:pPr>
                      <a:r>
                        <a:rPr lang="en-US" sz="1800" dirty="0"/>
                        <a:t>Gardnerella vagina predominant</a:t>
                      </a:r>
                    </a:p>
                  </a:txBody>
                  <a:tcPr anchor="ctr"/>
                </a:tc>
                <a:tc>
                  <a:txBody>
                    <a:bodyPr/>
                    <a:lstStyle/>
                    <a:p>
                      <a:pPr marL="285750" indent="-285750" algn="l">
                        <a:buFont typeface="Arial" panose="020B0604020202020204" pitchFamily="34" charset="0"/>
                        <a:buChar char="•"/>
                      </a:pPr>
                      <a:r>
                        <a:rPr lang="en-US" sz="1800" dirty="0">
                          <a:effectLst/>
                        </a:rPr>
                        <a:t>Protozoan Trichomonas vaginalis infection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kern="1200" dirty="0">
                          <a:solidFill>
                            <a:schemeClr val="dk1"/>
                          </a:solidFill>
                          <a:effectLst/>
                          <a:latin typeface="+mn-lt"/>
                          <a:ea typeface="+mn-ea"/>
                          <a:cs typeface="+mn-cs"/>
                        </a:rPr>
                        <a:t>often accompanies </a:t>
                      </a:r>
                      <a:r>
                        <a:rPr lang="en-US" sz="1800" kern="1200" dirty="0">
                          <a:solidFill>
                            <a:schemeClr val="dk1"/>
                          </a:solidFill>
                          <a:effectLst/>
                          <a:latin typeface="+mn-lt"/>
                          <a:ea typeface="+mn-ea"/>
                          <a:cs typeface="+mn-cs"/>
                        </a:rPr>
                        <a:t>bacterial vaginosis</a:t>
                      </a:r>
                    </a:p>
                  </a:txBody>
                  <a:tcPr anchor="ctr"/>
                </a:tc>
                <a:tc>
                  <a:txBody>
                    <a:bodyPr/>
                    <a:lstStyle/>
                    <a:p>
                      <a:pPr marL="285750" indent="-285750">
                        <a:buFont typeface="Arial" panose="020B0604020202020204" pitchFamily="34" charset="0"/>
                        <a:buChar char="•"/>
                      </a:pPr>
                      <a:r>
                        <a:rPr lang="en-US" sz="1800" dirty="0"/>
                        <a:t>Overgrowth of Candida albicans (part of normal vaginal flora)</a:t>
                      </a:r>
                    </a:p>
                    <a:p>
                      <a:pPr marL="285750" indent="-285750">
                        <a:buFont typeface="Arial" panose="020B0604020202020204" pitchFamily="34" charset="0"/>
                        <a:buChar char="•"/>
                      </a:pPr>
                      <a:r>
                        <a:rPr lang="en-US" sz="1800" dirty="0"/>
                        <a:t>Other Candida also possible (i.e., glabrata)</a:t>
                      </a:r>
                    </a:p>
                  </a:txBody>
                  <a:tcPr anchor="ctr"/>
                </a:tc>
                <a:extLst>
                  <a:ext uri="{0D108BD9-81ED-4DB2-BD59-A6C34878D82A}">
                    <a16:rowId xmlns:a16="http://schemas.microsoft.com/office/drawing/2014/main" val="1796901863"/>
                  </a:ext>
                </a:extLst>
              </a:tr>
              <a:tr h="919089">
                <a:tc>
                  <a:txBody>
                    <a:bodyPr/>
                    <a:lstStyle/>
                    <a:p>
                      <a:pPr algn="ctr"/>
                      <a:r>
                        <a:rPr lang="en-US" sz="1800" b="1" dirty="0"/>
                        <a:t>Risk Factors</a:t>
                      </a:r>
                    </a:p>
                  </a:txBody>
                  <a:tcPr anchor="ctr"/>
                </a:tc>
                <a:tc>
                  <a:txBody>
                    <a:bodyPr/>
                    <a:lstStyle/>
                    <a:p>
                      <a:pPr marL="342900" indent="-342900">
                        <a:buFont typeface="+mj-lt"/>
                        <a:buAutoNum type="arabicPeriod"/>
                      </a:pPr>
                      <a:r>
                        <a:rPr lang="en-US" sz="1800" dirty="0"/>
                        <a:t>Sexual activity</a:t>
                      </a:r>
                    </a:p>
                    <a:p>
                      <a:pPr marL="342900" indent="-342900">
                        <a:buFont typeface="+mj-lt"/>
                        <a:buAutoNum type="arabicPeriod"/>
                      </a:pPr>
                      <a:r>
                        <a:rPr lang="en-US" sz="1800" dirty="0"/>
                        <a:t>Frequent douching</a:t>
                      </a:r>
                    </a:p>
                  </a:txBody>
                  <a:tcPr anchor="ctr"/>
                </a:tc>
                <a:tc>
                  <a:txBody>
                    <a:bodyPr/>
                    <a:lstStyle/>
                    <a:p>
                      <a:pPr marL="0" indent="0" algn="ctr">
                        <a:buFont typeface="+mj-lt"/>
                        <a:buNone/>
                      </a:pPr>
                      <a:r>
                        <a:rPr lang="en-US" sz="1800" dirty="0"/>
                        <a:t>Unprotected sex (passed person-to-person via sexual contact)</a:t>
                      </a:r>
                    </a:p>
                  </a:txBody>
                  <a:tcPr anchor="ctr"/>
                </a:tc>
                <a:tc>
                  <a:txBody>
                    <a:bodyPr/>
                    <a:lstStyle/>
                    <a:p>
                      <a:pPr marL="342900" indent="-342900">
                        <a:buFont typeface="+mj-lt"/>
                        <a:buAutoNum type="arabicPeriod"/>
                      </a:pPr>
                      <a:r>
                        <a:rPr lang="en-US" sz="1800" dirty="0"/>
                        <a:t>Diabetes mellitus</a:t>
                      </a:r>
                    </a:p>
                    <a:p>
                      <a:pPr marL="342900" indent="-342900">
                        <a:buFont typeface="+mj-lt"/>
                        <a:buAutoNum type="arabicPeriod"/>
                      </a:pPr>
                      <a:r>
                        <a:rPr lang="en-US" sz="1800" dirty="0"/>
                        <a:t>Antibiotic use</a:t>
                      </a:r>
                    </a:p>
                    <a:p>
                      <a:pPr marL="342900" indent="-342900">
                        <a:buFont typeface="+mj-lt"/>
                        <a:buAutoNum type="arabicPeriod"/>
                      </a:pPr>
                      <a:r>
                        <a:rPr lang="en-US" sz="1800" dirty="0"/>
                        <a:t>Immunocompromised states</a:t>
                      </a:r>
                    </a:p>
                  </a:txBody>
                  <a:tcPr anchor="ctr"/>
                </a:tc>
                <a:extLst>
                  <a:ext uri="{0D108BD9-81ED-4DB2-BD59-A6C34878D82A}">
                    <a16:rowId xmlns:a16="http://schemas.microsoft.com/office/drawing/2014/main" val="3006039037"/>
                  </a:ext>
                </a:extLst>
              </a:tr>
              <a:tr h="984738">
                <a:tc>
                  <a:txBody>
                    <a:bodyPr/>
                    <a:lstStyle/>
                    <a:p>
                      <a:pPr algn="ctr"/>
                      <a:r>
                        <a:rPr lang="en-US" sz="1800" b="1" dirty="0"/>
                        <a:t>Symptoms</a:t>
                      </a:r>
                    </a:p>
                  </a:txBody>
                  <a:tcPr anchor="ctr"/>
                </a:tc>
                <a:tc>
                  <a:txBody>
                    <a:bodyPr/>
                    <a:lstStyle/>
                    <a:p>
                      <a:pPr marL="0" indent="0" algn="l">
                        <a:buFont typeface="+mj-lt"/>
                        <a:buNone/>
                      </a:pPr>
                      <a:r>
                        <a:rPr lang="en-US" sz="1800" dirty="0"/>
                        <a:t>Non-painful</a:t>
                      </a:r>
                    </a:p>
                  </a:txBody>
                  <a:tcPr anchor="ctr"/>
                </a:tc>
                <a:tc>
                  <a:txBody>
                    <a:bodyPr/>
                    <a:lstStyle/>
                    <a:p>
                      <a:pPr marL="285750" indent="-285750" algn="l">
                        <a:buFont typeface="Arial" panose="020B0604020202020204" pitchFamily="34" charset="0"/>
                        <a:buChar char="•"/>
                      </a:pPr>
                      <a:r>
                        <a:rPr lang="en-US" sz="1800" dirty="0"/>
                        <a:t>About 50% asymptomatic</a:t>
                      </a:r>
                    </a:p>
                    <a:p>
                      <a:pPr marL="285750" indent="-285750" algn="l">
                        <a:buFont typeface="Arial" panose="020B0604020202020204" pitchFamily="34" charset="0"/>
                        <a:buChar char="•"/>
                      </a:pPr>
                      <a:r>
                        <a:rPr lang="en-US" sz="1800" dirty="0"/>
                        <a:t>Itching, burning, &amp; dyspareunia, painful dysuria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t>Vulvar pruritus, with possible burning, irritation, dyspareunia, &amp; painful dysuria</a:t>
                      </a:r>
                    </a:p>
                  </a:txBody>
                  <a:tcPr anchor="ctr"/>
                </a:tc>
                <a:extLst>
                  <a:ext uri="{0D108BD9-81ED-4DB2-BD59-A6C34878D82A}">
                    <a16:rowId xmlns:a16="http://schemas.microsoft.com/office/drawing/2014/main" val="1489003061"/>
                  </a:ext>
                </a:extLst>
              </a:tr>
              <a:tr h="1102907">
                <a:tc>
                  <a:txBody>
                    <a:bodyPr/>
                    <a:lstStyle/>
                    <a:p>
                      <a:pPr algn="ctr"/>
                      <a:r>
                        <a:rPr lang="en-US" sz="1800" b="1" dirty="0"/>
                        <a:t>Discharge</a:t>
                      </a:r>
                    </a:p>
                  </a:txBody>
                  <a:tcPr anchor="ctr"/>
                </a:tc>
                <a:tc>
                  <a:txBody>
                    <a:bodyPr/>
                    <a:lstStyle/>
                    <a:p>
                      <a:pPr marL="0" indent="0" algn="l">
                        <a:buFont typeface="+mj-lt"/>
                        <a:buNone/>
                      </a:pPr>
                      <a:r>
                        <a:rPr lang="en-US" sz="1800" b="1" dirty="0"/>
                        <a:t>Color</a:t>
                      </a:r>
                      <a:r>
                        <a:rPr lang="en-US" sz="1800" dirty="0"/>
                        <a:t>: Grey</a:t>
                      </a:r>
                    </a:p>
                    <a:p>
                      <a:pPr marL="0" indent="0" algn="l">
                        <a:buFont typeface="+mj-lt"/>
                        <a:buNone/>
                      </a:pPr>
                      <a:r>
                        <a:rPr lang="en-US" sz="1800" b="1" dirty="0"/>
                        <a:t>Smell</a:t>
                      </a:r>
                      <a:r>
                        <a:rPr lang="en-US" sz="1800" dirty="0"/>
                        <a:t>: Fishy</a:t>
                      </a:r>
                    </a:p>
                    <a:p>
                      <a:pPr marL="0" indent="0" algn="l">
                        <a:buFont typeface="+mj-lt"/>
                        <a:buNone/>
                      </a:pPr>
                      <a:r>
                        <a:rPr lang="en-US" sz="1800" dirty="0"/>
                        <a:t>Thin &amp; smooth</a:t>
                      </a:r>
                    </a:p>
                  </a:txBody>
                  <a:tcPr anchor="ctr"/>
                </a:tc>
                <a:tc>
                  <a:txBody>
                    <a:bodyPr/>
                    <a:lstStyle/>
                    <a:p>
                      <a:pPr marL="0" indent="0" algn="l">
                        <a:buFont typeface="+mj-lt"/>
                        <a:buNone/>
                      </a:pPr>
                      <a:r>
                        <a:rPr lang="en-US" sz="1800" b="1" dirty="0"/>
                        <a:t>Color</a:t>
                      </a:r>
                      <a:r>
                        <a:rPr lang="en-US" sz="1800" dirty="0"/>
                        <a:t>: Green</a:t>
                      </a:r>
                    </a:p>
                    <a:p>
                      <a:pPr marL="0" indent="0" algn="l">
                        <a:buFont typeface="+mj-lt"/>
                        <a:buNone/>
                      </a:pPr>
                      <a:r>
                        <a:rPr lang="en-US" sz="1800" b="1" dirty="0"/>
                        <a:t>Smell</a:t>
                      </a:r>
                      <a:r>
                        <a:rPr lang="en-US" sz="1800" dirty="0"/>
                        <a:t>: Foul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t>Thin</a:t>
                      </a:r>
                    </a:p>
                  </a:txBody>
                  <a:tcPr anchor="ctr"/>
                </a:tc>
                <a:tc>
                  <a:txBody>
                    <a:bodyPr/>
                    <a:lstStyle/>
                    <a:p>
                      <a:pPr marL="0" indent="0" algn="l">
                        <a:buFont typeface="+mj-lt"/>
                        <a:buNone/>
                      </a:pPr>
                      <a:r>
                        <a:rPr lang="en-US" sz="1800" b="1" dirty="0"/>
                        <a:t>Color</a:t>
                      </a:r>
                      <a:r>
                        <a:rPr lang="en-US" sz="1800" dirty="0"/>
                        <a:t>: White</a:t>
                      </a:r>
                    </a:p>
                    <a:p>
                      <a:pPr marL="0" indent="0" algn="l">
                        <a:buFont typeface="+mj-lt"/>
                        <a:buNone/>
                      </a:pPr>
                      <a:r>
                        <a:rPr lang="en-US" sz="1800" b="1" dirty="0"/>
                        <a:t>Smell</a:t>
                      </a:r>
                      <a:r>
                        <a:rPr lang="en-US" sz="1800" dirty="0"/>
                        <a:t>: Odorless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dirty="0"/>
                        <a:t>Thick</a:t>
                      </a:r>
                    </a:p>
                  </a:txBody>
                  <a:tcPr anchor="ctr"/>
                </a:tc>
                <a:extLst>
                  <a:ext uri="{0D108BD9-81ED-4DB2-BD59-A6C34878D82A}">
                    <a16:rowId xmlns:a16="http://schemas.microsoft.com/office/drawing/2014/main" val="1721364815"/>
                  </a:ext>
                </a:extLst>
              </a:tr>
              <a:tr h="1772529">
                <a:tc>
                  <a:txBody>
                    <a:bodyPr/>
                    <a:lstStyle/>
                    <a:p>
                      <a:pPr algn="ctr"/>
                      <a:r>
                        <a:rPr lang="en-US" sz="1800" b="1" dirty="0"/>
                        <a:t>Vaginal Exam</a:t>
                      </a:r>
                    </a:p>
                  </a:txBody>
                  <a:tcPr anchor="ctr"/>
                </a:tc>
                <a:tc>
                  <a:txBody>
                    <a:bodyPr/>
                    <a:lstStyle/>
                    <a:p>
                      <a:pPr marL="0" indent="0" algn="l">
                        <a:buFont typeface="+mj-lt"/>
                        <a:buNone/>
                      </a:pPr>
                      <a:r>
                        <a:rPr lang="en-US" sz="1700" dirty="0"/>
                        <a:t>Homogenous </a:t>
                      </a:r>
                      <a:r>
                        <a:rPr lang="en-US" sz="1700" dirty="0">
                          <a:solidFill>
                            <a:srgbClr val="FF0000"/>
                          </a:solidFill>
                        </a:rPr>
                        <a:t>milky</a:t>
                      </a:r>
                      <a:r>
                        <a:rPr lang="en-US" sz="1700" dirty="0"/>
                        <a:t> or </a:t>
                      </a:r>
                      <a:r>
                        <a:rPr lang="en-US" sz="1700" dirty="0">
                          <a:solidFill>
                            <a:srgbClr val="FF0000"/>
                          </a:solidFill>
                        </a:rPr>
                        <a:t>creamy</a:t>
                      </a:r>
                      <a:r>
                        <a:rPr lang="en-US" sz="1700" dirty="0"/>
                        <a:t> (white to gray) discharge that smoothly &amp; thinly coats the vaginal walls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Erythema of the vulva and vaginal mucosa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Punctate hemorrhages of upper vagina/cervix (“</a:t>
                      </a:r>
                      <a:r>
                        <a:rPr lang="en-US" sz="1700" dirty="0">
                          <a:solidFill>
                            <a:srgbClr val="FF0000"/>
                          </a:solidFill>
                        </a:rPr>
                        <a:t>Strawberry cervix</a:t>
                      </a:r>
                      <a:r>
                        <a:rPr lang="en-US" sz="17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Profuse, malodorous yellow-green discharge</a:t>
                      </a:r>
                    </a:p>
                  </a:txBody>
                  <a:tcPr anchor="ctr"/>
                </a:tc>
                <a:tc>
                  <a:txBody>
                    <a:bodyPr/>
                    <a:lstStyle/>
                    <a:p>
                      <a:pPr marL="285750" indent="-285750">
                        <a:buFont typeface="Arial" panose="020B0604020202020204" pitchFamily="34" charset="0"/>
                        <a:buChar char="•"/>
                      </a:pPr>
                      <a:r>
                        <a:rPr lang="en-US" sz="1800" dirty="0"/>
                        <a:t>Erythematous, excoriated vagina</a:t>
                      </a:r>
                    </a:p>
                    <a:p>
                      <a:pPr marL="285750" indent="-285750">
                        <a:buFont typeface="Arial" panose="020B0604020202020204" pitchFamily="34" charset="0"/>
                        <a:buChar char="•"/>
                      </a:pPr>
                      <a:r>
                        <a:rPr lang="en-US" sz="1800" dirty="0"/>
                        <a:t>Erythematous, edematous valvular skin and labia</a:t>
                      </a:r>
                    </a:p>
                    <a:p>
                      <a:pPr marL="285750" indent="-285750">
                        <a:buFont typeface="Arial" panose="020B0604020202020204" pitchFamily="34" charset="0"/>
                        <a:buChar char="•"/>
                      </a:pPr>
                      <a:r>
                        <a:rPr lang="en-US" sz="1800" dirty="0"/>
                        <a:t>Thick, typically resembles </a:t>
                      </a:r>
                      <a:r>
                        <a:rPr lang="en-US" sz="1800" dirty="0">
                          <a:solidFill>
                            <a:srgbClr val="FF0000"/>
                          </a:solidFill>
                        </a:rPr>
                        <a:t>cottage cheese</a:t>
                      </a:r>
                      <a:r>
                        <a:rPr lang="en-US" sz="1800" dirty="0"/>
                        <a:t>, white, discharge, with curdy texture without odor</a:t>
                      </a:r>
                    </a:p>
                  </a:txBody>
                  <a:tcPr anchor="ctr"/>
                </a:tc>
                <a:extLst>
                  <a:ext uri="{0D108BD9-81ED-4DB2-BD59-A6C34878D82A}">
                    <a16:rowId xmlns:a16="http://schemas.microsoft.com/office/drawing/2014/main" val="2875707728"/>
                  </a:ext>
                </a:extLst>
              </a:tr>
            </a:tbl>
          </a:graphicData>
        </a:graphic>
      </p:graphicFrame>
      <p:graphicFrame>
        <p:nvGraphicFramePr>
          <p:cNvPr id="5" name="Table 5">
            <a:extLst>
              <a:ext uri="{FF2B5EF4-FFF2-40B4-BE49-F238E27FC236}">
                <a16:creationId xmlns:a16="http://schemas.microsoft.com/office/drawing/2014/main" id="{941E6967-AFED-7174-9CDA-0F29D8046655}"/>
              </a:ext>
            </a:extLst>
          </p:cNvPr>
          <p:cNvGraphicFramePr>
            <a:graphicFrameLocks noGrp="1"/>
          </p:cNvGraphicFramePr>
          <p:nvPr/>
        </p:nvGraphicFramePr>
        <p:xfrm>
          <a:off x="0" y="0"/>
          <a:ext cx="12192000" cy="45720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41506071"/>
                    </a:ext>
                  </a:extLst>
                </a:gridCol>
              </a:tblGrid>
              <a:tr h="0">
                <a:tc>
                  <a:txBody>
                    <a:bodyPr/>
                    <a:lstStyle/>
                    <a:p>
                      <a:pPr algn="ctr"/>
                      <a:r>
                        <a:rPr lang="en-US" sz="2400" dirty="0"/>
                        <a:t>Vaginitis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1096000"/>
                  </a:ext>
                </a:extLst>
              </a:tr>
            </a:tbl>
          </a:graphicData>
        </a:graphic>
      </p:graphicFrame>
      <p:pic>
        <p:nvPicPr>
          <p:cNvPr id="7" name="Picture 6">
            <a:extLst>
              <a:ext uri="{FF2B5EF4-FFF2-40B4-BE49-F238E27FC236}">
                <a16:creationId xmlns:a16="http://schemas.microsoft.com/office/drawing/2014/main" id="{AD02EF7F-E8C7-5275-C1AB-6230B120D3D4}"/>
              </a:ext>
            </a:extLst>
          </p:cNvPr>
          <p:cNvPicPr>
            <a:picLocks noChangeAspect="1"/>
          </p:cNvPicPr>
          <p:nvPr/>
        </p:nvPicPr>
        <p:blipFill>
          <a:blip r:embed="rId2"/>
          <a:stretch>
            <a:fillRect/>
          </a:stretch>
        </p:blipFill>
        <p:spPr>
          <a:xfrm>
            <a:off x="4345883" y="3990475"/>
            <a:ext cx="689786" cy="1094143"/>
          </a:xfrm>
          <a:prstGeom prst="rect">
            <a:avLst/>
          </a:prstGeom>
        </p:spPr>
      </p:pic>
      <p:pic>
        <p:nvPicPr>
          <p:cNvPr id="9" name="Picture 8">
            <a:extLst>
              <a:ext uri="{FF2B5EF4-FFF2-40B4-BE49-F238E27FC236}">
                <a16:creationId xmlns:a16="http://schemas.microsoft.com/office/drawing/2014/main" id="{E715FBCA-6102-14DC-E3AE-99099EE298CA}"/>
              </a:ext>
            </a:extLst>
          </p:cNvPr>
          <p:cNvPicPr>
            <a:picLocks noChangeAspect="1"/>
          </p:cNvPicPr>
          <p:nvPr/>
        </p:nvPicPr>
        <p:blipFill>
          <a:blip r:embed="rId3"/>
          <a:stretch>
            <a:fillRect/>
          </a:stretch>
        </p:blipFill>
        <p:spPr>
          <a:xfrm>
            <a:off x="7884404" y="3990475"/>
            <a:ext cx="729429" cy="1094143"/>
          </a:xfrm>
          <a:prstGeom prst="rect">
            <a:avLst/>
          </a:prstGeom>
        </p:spPr>
      </p:pic>
      <p:pic>
        <p:nvPicPr>
          <p:cNvPr id="13" name="Picture 12">
            <a:extLst>
              <a:ext uri="{FF2B5EF4-FFF2-40B4-BE49-F238E27FC236}">
                <a16:creationId xmlns:a16="http://schemas.microsoft.com/office/drawing/2014/main" id="{793D457C-E953-A74F-CF9C-DD1A6E2D5699}"/>
              </a:ext>
            </a:extLst>
          </p:cNvPr>
          <p:cNvPicPr>
            <a:picLocks noChangeAspect="1"/>
          </p:cNvPicPr>
          <p:nvPr/>
        </p:nvPicPr>
        <p:blipFill>
          <a:blip r:embed="rId4"/>
          <a:stretch>
            <a:fillRect/>
          </a:stretch>
        </p:blipFill>
        <p:spPr>
          <a:xfrm>
            <a:off x="11437787" y="3990474"/>
            <a:ext cx="746592" cy="1094143"/>
          </a:xfrm>
          <a:prstGeom prst="rect">
            <a:avLst/>
          </a:prstGeom>
        </p:spPr>
      </p:pic>
    </p:spTree>
    <p:extLst>
      <p:ext uri="{BB962C8B-B14F-4D97-AF65-F5344CB8AC3E}">
        <p14:creationId xmlns:p14="http://schemas.microsoft.com/office/powerpoint/2010/main" val="428184021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6EF0-EED8-339F-8ED1-AC660E414875}"/>
              </a:ext>
            </a:extLst>
          </p:cNvPr>
          <p:cNvSpPr>
            <a:spLocks noGrp="1"/>
          </p:cNvSpPr>
          <p:nvPr>
            <p:ph type="title" idx="4294967295"/>
          </p:nvPr>
        </p:nvSpPr>
        <p:spPr>
          <a:xfrm>
            <a:off x="838200" y="3048000"/>
            <a:ext cx="10515600" cy="762000"/>
          </a:xfrm>
        </p:spPr>
        <p:txBody>
          <a:bodyPr/>
          <a:lstStyle/>
          <a:p>
            <a:r>
              <a:rPr lang="en-US" dirty="0"/>
              <a:t>Vaginitis</a:t>
            </a:r>
          </a:p>
        </p:txBody>
      </p:sp>
      <p:graphicFrame>
        <p:nvGraphicFramePr>
          <p:cNvPr id="4" name="Table 4">
            <a:extLst>
              <a:ext uri="{FF2B5EF4-FFF2-40B4-BE49-F238E27FC236}">
                <a16:creationId xmlns:a16="http://schemas.microsoft.com/office/drawing/2014/main" id="{2403508F-78A7-E16A-8FFF-F72A0D0F42FA}"/>
              </a:ext>
            </a:extLst>
          </p:cNvPr>
          <p:cNvGraphicFramePr>
            <a:graphicFrameLocks noGrp="1"/>
          </p:cNvGraphicFramePr>
          <p:nvPr>
            <p:ph idx="4294967295"/>
          </p:nvPr>
        </p:nvGraphicFramePr>
        <p:xfrm>
          <a:off x="0" y="457201"/>
          <a:ext cx="12191999" cy="6400801"/>
        </p:xfrm>
        <a:graphic>
          <a:graphicData uri="http://schemas.openxmlformats.org/drawingml/2006/table">
            <a:tbl>
              <a:tblPr firstRow="1" bandRow="1">
                <a:tableStyleId>{7DF18680-E054-41AD-8BC1-D1AEF772440D}</a:tableStyleId>
              </a:tblPr>
              <a:tblGrid>
                <a:gridCol w="1468877">
                  <a:extLst>
                    <a:ext uri="{9D8B030D-6E8A-4147-A177-3AD203B41FA5}">
                      <a16:colId xmlns:a16="http://schemas.microsoft.com/office/drawing/2014/main" val="3766292264"/>
                    </a:ext>
                  </a:extLst>
                </a:gridCol>
                <a:gridCol w="3574374">
                  <a:extLst>
                    <a:ext uri="{9D8B030D-6E8A-4147-A177-3AD203B41FA5}">
                      <a16:colId xmlns:a16="http://schemas.microsoft.com/office/drawing/2014/main" val="993941983"/>
                    </a:ext>
                  </a:extLst>
                </a:gridCol>
                <a:gridCol w="3574374">
                  <a:extLst>
                    <a:ext uri="{9D8B030D-6E8A-4147-A177-3AD203B41FA5}">
                      <a16:colId xmlns:a16="http://schemas.microsoft.com/office/drawing/2014/main" val="1028237861"/>
                    </a:ext>
                  </a:extLst>
                </a:gridCol>
                <a:gridCol w="3574374">
                  <a:extLst>
                    <a:ext uri="{9D8B030D-6E8A-4147-A177-3AD203B41FA5}">
                      <a16:colId xmlns:a16="http://schemas.microsoft.com/office/drawing/2014/main" val="4207329829"/>
                    </a:ext>
                  </a:extLst>
                </a:gridCol>
              </a:tblGrid>
              <a:tr h="399404">
                <a:tc>
                  <a:txBody>
                    <a:bodyPr/>
                    <a:lstStyle/>
                    <a:p>
                      <a:endParaRPr lang="en-US" sz="2000" dirty="0"/>
                    </a:p>
                  </a:txBody>
                  <a:tcPr/>
                </a:tc>
                <a:tc>
                  <a:txBody>
                    <a:bodyPr/>
                    <a:lstStyle/>
                    <a:p>
                      <a:pPr algn="ctr"/>
                      <a:r>
                        <a:rPr lang="en-US" sz="2000" dirty="0"/>
                        <a:t>Bacterial vaginosis</a:t>
                      </a:r>
                    </a:p>
                  </a:txBody>
                  <a:tcPr/>
                </a:tc>
                <a:tc>
                  <a:txBody>
                    <a:bodyPr/>
                    <a:lstStyle/>
                    <a:p>
                      <a:pPr algn="ctr"/>
                      <a:r>
                        <a:rPr lang="en-US" sz="2000" dirty="0"/>
                        <a:t>Trichomoniasis</a:t>
                      </a:r>
                    </a:p>
                  </a:txBody>
                  <a:tcPr/>
                </a:tc>
                <a:tc>
                  <a:txBody>
                    <a:bodyPr/>
                    <a:lstStyle/>
                    <a:p>
                      <a:pPr algn="ctr"/>
                      <a:r>
                        <a:rPr lang="en-US" sz="2000" dirty="0"/>
                        <a:t>Vulvovaginal Candidiasis</a:t>
                      </a:r>
                    </a:p>
                  </a:txBody>
                  <a:tcPr/>
                </a:tc>
                <a:extLst>
                  <a:ext uri="{0D108BD9-81ED-4DB2-BD59-A6C34878D82A}">
                    <a16:rowId xmlns:a16="http://schemas.microsoft.com/office/drawing/2014/main" val="3214817700"/>
                  </a:ext>
                </a:extLst>
              </a:tr>
              <a:tr h="368681">
                <a:tc>
                  <a:txBody>
                    <a:bodyPr/>
                    <a:lstStyle/>
                    <a:p>
                      <a:pPr algn="ctr"/>
                      <a:r>
                        <a:rPr lang="en-US" sz="1800" b="1" dirty="0"/>
                        <a:t>pH</a:t>
                      </a:r>
                    </a:p>
                  </a:txBody>
                  <a:tcPr anchor="ctr"/>
                </a:tc>
                <a:tc>
                  <a:txBody>
                    <a:bodyPr/>
                    <a:lstStyle/>
                    <a:p>
                      <a:pPr algn="ctr"/>
                      <a:r>
                        <a:rPr lang="en-US" sz="1800" dirty="0"/>
                        <a:t>&gt; 4.5</a:t>
                      </a:r>
                    </a:p>
                  </a:txBody>
                  <a:tcPr anchor="ctr"/>
                </a:tc>
                <a:tc>
                  <a:txBody>
                    <a:bodyPr/>
                    <a:lstStyle/>
                    <a:p>
                      <a:pPr algn="ctr"/>
                      <a:r>
                        <a:rPr lang="en-US" sz="1800" dirty="0"/>
                        <a:t>5.0-6.0</a:t>
                      </a:r>
                    </a:p>
                  </a:txBody>
                  <a:tcPr anchor="ctr"/>
                </a:tc>
                <a:tc>
                  <a:txBody>
                    <a:bodyPr/>
                    <a:lstStyle/>
                    <a:p>
                      <a:pPr algn="ctr"/>
                      <a:r>
                        <a:rPr lang="en-US" sz="1800" dirty="0"/>
                        <a:t>4.0-4.5</a:t>
                      </a:r>
                    </a:p>
                  </a:txBody>
                  <a:tcPr anchor="ctr"/>
                </a:tc>
                <a:extLst>
                  <a:ext uri="{0D108BD9-81ED-4DB2-BD59-A6C34878D82A}">
                    <a16:rowId xmlns:a16="http://schemas.microsoft.com/office/drawing/2014/main" val="2504229741"/>
                  </a:ext>
                </a:extLst>
              </a:tr>
              <a:tr h="368681">
                <a:tc>
                  <a:txBody>
                    <a:bodyPr/>
                    <a:lstStyle/>
                    <a:p>
                      <a:pPr algn="ctr"/>
                      <a:r>
                        <a:rPr lang="en-US" sz="1800" b="1" dirty="0"/>
                        <a:t>Whiff Test</a:t>
                      </a:r>
                    </a:p>
                  </a:txBody>
                  <a:tcPr anchor="ctr"/>
                </a:tc>
                <a:tc>
                  <a:txBody>
                    <a:bodyPr/>
                    <a:lstStyle/>
                    <a:p>
                      <a:pPr algn="ctr"/>
                      <a:r>
                        <a:rPr lang="en-US" sz="1800" dirty="0"/>
                        <a:t>Positive</a:t>
                      </a:r>
                    </a:p>
                  </a:txBody>
                  <a:tcPr anchor="ctr"/>
                </a:tc>
                <a:tc>
                  <a:txBody>
                    <a:bodyPr/>
                    <a:lstStyle/>
                    <a:p>
                      <a:pPr algn="ctr"/>
                      <a:r>
                        <a:rPr lang="en-US" sz="1800" dirty="0"/>
                        <a:t>Occasionally positive</a:t>
                      </a:r>
                    </a:p>
                  </a:txBody>
                  <a:tcPr anchor="ctr"/>
                </a:tc>
                <a:tc>
                  <a:txBody>
                    <a:bodyPr/>
                    <a:lstStyle/>
                    <a:p>
                      <a:pPr algn="ctr"/>
                      <a:r>
                        <a:rPr lang="en-US" sz="1800" dirty="0"/>
                        <a:t>Negative</a:t>
                      </a:r>
                    </a:p>
                  </a:txBody>
                  <a:tcPr anchor="ctr"/>
                </a:tc>
                <a:extLst>
                  <a:ext uri="{0D108BD9-81ED-4DB2-BD59-A6C34878D82A}">
                    <a16:rowId xmlns:a16="http://schemas.microsoft.com/office/drawing/2014/main" val="3802228428"/>
                  </a:ext>
                </a:extLst>
              </a:tr>
              <a:tr h="2007355">
                <a:tc>
                  <a:txBody>
                    <a:bodyPr/>
                    <a:lstStyle/>
                    <a:p>
                      <a:pPr algn="ctr"/>
                      <a:r>
                        <a:rPr lang="en-US" sz="1800" b="1" dirty="0"/>
                        <a:t>Wet Mount</a:t>
                      </a:r>
                    </a:p>
                  </a:txBody>
                  <a:tcPr anchor="ctr"/>
                </a:tc>
                <a:tc>
                  <a:txBody>
                    <a:bodyPr/>
                    <a:lstStyle/>
                    <a:p>
                      <a:pPr algn="ctr"/>
                      <a:r>
                        <a:rPr lang="en-US" sz="1800" dirty="0"/>
                        <a:t>Clue cells</a:t>
                      </a:r>
                    </a:p>
                    <a:p>
                      <a:pPr algn="ctr"/>
                      <a:r>
                        <a:rPr lang="en-US" sz="1800" dirty="0"/>
                        <a:t>(epithelial cells with bacteria)</a:t>
                      </a:r>
                    </a:p>
                  </a:txBody>
                  <a:tcPr/>
                </a:tc>
                <a:tc>
                  <a:txBody>
                    <a:bodyPr/>
                    <a:lstStyle/>
                    <a:p>
                      <a:pPr algn="ctr"/>
                      <a:r>
                        <a:rPr lang="en-US" sz="1800" dirty="0"/>
                        <a:t>Motile trichomonas (bigger than WBC, smaller than epithelium cells)</a:t>
                      </a:r>
                    </a:p>
                  </a:txBody>
                  <a:tcPr/>
                </a:tc>
                <a:tc>
                  <a:txBody>
                    <a:bodyPr/>
                    <a:lstStyle/>
                    <a:p>
                      <a:pPr algn="ctr"/>
                      <a:r>
                        <a:rPr lang="en-US" sz="1800" dirty="0" err="1"/>
                        <a:t>Pseudohyphae</a:t>
                      </a:r>
                      <a:endParaRPr lang="en-US" sz="1800" dirty="0"/>
                    </a:p>
                  </a:txBody>
                  <a:tcPr/>
                </a:tc>
                <a:extLst>
                  <a:ext uri="{0D108BD9-81ED-4DB2-BD59-A6C34878D82A}">
                    <a16:rowId xmlns:a16="http://schemas.microsoft.com/office/drawing/2014/main" val="1689158287"/>
                  </a:ext>
                </a:extLst>
              </a:tr>
              <a:tr h="368681">
                <a:tc>
                  <a:txBody>
                    <a:bodyPr/>
                    <a:lstStyle/>
                    <a:p>
                      <a:pPr algn="ctr"/>
                      <a:r>
                        <a:rPr lang="en-US" sz="1800" b="1" dirty="0"/>
                        <a:t>KOH Prep</a:t>
                      </a:r>
                    </a:p>
                  </a:txBody>
                  <a:tcPr anchor="ctr"/>
                </a:tc>
                <a:tc>
                  <a:txBody>
                    <a:bodyPr/>
                    <a:lstStyle/>
                    <a:p>
                      <a:pPr algn="ctr"/>
                      <a:r>
                        <a:rPr lang="en-US" sz="1800" dirty="0"/>
                        <a:t>Negative</a:t>
                      </a:r>
                    </a:p>
                  </a:txBody>
                  <a:tcPr anchor="ctr"/>
                </a:tc>
                <a:tc>
                  <a:txBody>
                    <a:bodyPr/>
                    <a:lstStyle/>
                    <a:p>
                      <a:pPr algn="ctr"/>
                      <a:r>
                        <a:rPr lang="en-US" sz="1800" dirty="0"/>
                        <a:t>Negative</a:t>
                      </a:r>
                    </a:p>
                  </a:txBody>
                  <a:tcPr anchor="ctr"/>
                </a:tc>
                <a:tc>
                  <a:txBody>
                    <a:bodyPr/>
                    <a:lstStyle/>
                    <a:p>
                      <a:pPr algn="ctr"/>
                      <a:r>
                        <a:rPr lang="en-US" sz="1800" dirty="0"/>
                        <a:t>Positive</a:t>
                      </a:r>
                    </a:p>
                  </a:txBody>
                  <a:tcPr anchor="ctr"/>
                </a:tc>
                <a:extLst>
                  <a:ext uri="{0D108BD9-81ED-4DB2-BD59-A6C34878D82A}">
                    <a16:rowId xmlns:a16="http://schemas.microsoft.com/office/drawing/2014/main" val="2909346073"/>
                  </a:ext>
                </a:extLst>
              </a:tr>
              <a:tr h="1321106">
                <a:tc>
                  <a:txBody>
                    <a:bodyPr/>
                    <a:lstStyle/>
                    <a:p>
                      <a:pPr algn="ctr"/>
                      <a:r>
                        <a:rPr lang="en-US" sz="1800" b="1" dirty="0"/>
                        <a:t>Management</a:t>
                      </a:r>
                    </a:p>
                  </a:txBody>
                  <a:tcPr anchor="ctr"/>
                </a:tc>
                <a:tc>
                  <a:txBody>
                    <a:bodyPr/>
                    <a:lstStyle/>
                    <a:p>
                      <a:pPr marL="285750" indent="-285750">
                        <a:buFont typeface="Arial" panose="020B0604020202020204" pitchFamily="34" charset="0"/>
                        <a:buChar char="•"/>
                      </a:pPr>
                      <a:r>
                        <a:rPr lang="en-US" sz="1600" dirty="0"/>
                        <a:t>Metronidazole 500 mg PO q2 for 7 days.</a:t>
                      </a:r>
                    </a:p>
                    <a:p>
                      <a:pPr marL="285750" indent="-285750">
                        <a:buFont typeface="Arial" panose="020B0604020202020204" pitchFamily="34" charset="0"/>
                        <a:buChar char="•"/>
                      </a:pPr>
                      <a:r>
                        <a:rPr lang="en-US" sz="1600" dirty="0"/>
                        <a:t>Metronidazole gel intravaginally, q1 for 5 days</a:t>
                      </a:r>
                    </a:p>
                    <a:p>
                      <a:pPr marL="285750" indent="-285750">
                        <a:buFont typeface="Arial" panose="020B0604020202020204" pitchFamily="34" charset="0"/>
                        <a:buChar char="•"/>
                      </a:pPr>
                      <a:r>
                        <a:rPr lang="en-US" sz="1600" dirty="0"/>
                        <a:t>Vaginal or oral clindamycin</a:t>
                      </a:r>
                    </a:p>
                  </a:txBody>
                  <a:tcPr anchor="ctr"/>
                </a:tc>
                <a:tc>
                  <a:txBody>
                    <a:bodyPr/>
                    <a:lstStyle/>
                    <a:p>
                      <a:r>
                        <a:rPr lang="en-US" sz="1600" dirty="0"/>
                        <a:t>PO Metronidazole or Tinidazole</a:t>
                      </a:r>
                    </a:p>
                    <a:p>
                      <a:r>
                        <a:rPr lang="en-US" sz="1600" b="1" dirty="0"/>
                        <a:t>Note</a:t>
                      </a:r>
                      <a:r>
                        <a:rPr lang="en-US" sz="1600" dirty="0"/>
                        <a:t>: Partner should also be evaluated and treated</a:t>
                      </a:r>
                    </a:p>
                  </a:txBody>
                  <a:tcPr anchor="ctr"/>
                </a:tc>
                <a:tc>
                  <a:txBody>
                    <a:bodyPr/>
                    <a:lstStyle/>
                    <a:p>
                      <a:r>
                        <a:rPr lang="en-US" sz="1600" dirty="0"/>
                        <a:t>PO Fluconazole (1 time) or topical azoles</a:t>
                      </a:r>
                    </a:p>
                    <a:p>
                      <a:r>
                        <a:rPr lang="en-US" sz="1600" b="1" dirty="0"/>
                        <a:t>Note 1</a:t>
                      </a:r>
                      <a:r>
                        <a:rPr lang="en-US" sz="1600" dirty="0"/>
                        <a:t>: Cases of recurrent disease may require longer PO or topical regimens</a:t>
                      </a:r>
                    </a:p>
                    <a:p>
                      <a:r>
                        <a:rPr lang="en-US" sz="1600" b="1" dirty="0"/>
                        <a:t>Note 2</a:t>
                      </a:r>
                      <a:r>
                        <a:rPr lang="en-US" sz="1600" dirty="0"/>
                        <a:t>: Glabrata treated with intravaginal boric acid</a:t>
                      </a:r>
                    </a:p>
                  </a:txBody>
                  <a:tcPr anchor="ctr"/>
                </a:tc>
                <a:extLst>
                  <a:ext uri="{0D108BD9-81ED-4DB2-BD59-A6C34878D82A}">
                    <a16:rowId xmlns:a16="http://schemas.microsoft.com/office/drawing/2014/main" val="1444459778"/>
                  </a:ext>
                </a:extLst>
              </a:tr>
              <a:tr h="1566893">
                <a:tc>
                  <a:txBody>
                    <a:bodyPr/>
                    <a:lstStyle/>
                    <a:p>
                      <a:pPr algn="ctr"/>
                      <a:r>
                        <a:rPr lang="en-US" sz="1800" b="1" dirty="0"/>
                        <a:t>Notes</a:t>
                      </a:r>
                    </a:p>
                  </a:txBody>
                  <a:tcPr anchor="ctr"/>
                </a:tc>
                <a:tc>
                  <a:txBody>
                    <a:bodyPr/>
                    <a:lstStyle/>
                    <a:p>
                      <a:pPr marL="285750" indent="-285750">
                        <a:buFont typeface="Arial" panose="020B0604020202020204" pitchFamily="34" charset="0"/>
                        <a:buChar char="•"/>
                      </a:pPr>
                      <a:r>
                        <a:rPr lang="en-US" sz="1600" dirty="0"/>
                        <a:t>Amsel Criteria (≥3/4): Classic vaginal discharge, pH &gt;4.5, clue cells, fish odor (+ve whiff test)</a:t>
                      </a:r>
                    </a:p>
                    <a:p>
                      <a:pPr marL="285750" indent="-285750">
                        <a:buFont typeface="Arial" panose="020B0604020202020204" pitchFamily="34" charset="0"/>
                        <a:buChar char="•"/>
                      </a:pPr>
                      <a:r>
                        <a:rPr lang="en-US" sz="1600" dirty="0"/>
                        <a:t>Associated with mid-trimester miscarriage, preterm </a:t>
                      </a:r>
                      <a:r>
                        <a:rPr lang="en-US" sz="1600" dirty="0" err="1"/>
                        <a:t>labour</a:t>
                      </a:r>
                      <a:r>
                        <a:rPr lang="en-US" sz="1600" dirty="0"/>
                        <a:t>, rupture of membranes and endometritis</a:t>
                      </a:r>
                    </a:p>
                  </a:txBody>
                  <a:tcPr anchor="ctr"/>
                </a:tc>
                <a:tc>
                  <a:txBody>
                    <a:bodyPr/>
                    <a:lstStyle/>
                    <a:p>
                      <a:pPr marL="285750" indent="-285750">
                        <a:buFont typeface="Arial" panose="020B0604020202020204" pitchFamily="34" charset="0"/>
                        <a:buChar char="•"/>
                      </a:pPr>
                      <a:r>
                        <a:rPr lang="en-US" sz="1800" b="1" dirty="0"/>
                        <a:t>Culture</a:t>
                      </a:r>
                      <a:r>
                        <a:rPr lang="en-US" sz="1800" b="0" dirty="0"/>
                        <a:t>: Most sensitive &amp; specific</a:t>
                      </a:r>
                      <a:endParaRPr lang="en-US" sz="1800" b="1" dirty="0"/>
                    </a:p>
                    <a:p>
                      <a:pPr marL="285750" indent="-285750">
                        <a:buFont typeface="Arial" panose="020B0604020202020204" pitchFamily="34" charset="0"/>
                        <a:buChar char="•"/>
                      </a:pPr>
                      <a:r>
                        <a:rPr lang="en-US" sz="1800" b="1" dirty="0"/>
                        <a:t>Microscopy</a:t>
                      </a:r>
                      <a:r>
                        <a:rPr lang="en-US" sz="1800" dirty="0"/>
                        <a:t>:</a:t>
                      </a:r>
                      <a:r>
                        <a:rPr lang="ar-JO" sz="1800" dirty="0"/>
                        <a:t> </a:t>
                      </a:r>
                      <a:r>
                        <a:rPr lang="en-US" sz="1800" dirty="0"/>
                        <a:t>motile, pear-shaped trichomonads</a:t>
                      </a:r>
                    </a:p>
                  </a:txBody>
                  <a:tcPr/>
                </a:tc>
                <a:tc>
                  <a:txBody>
                    <a:bodyPr/>
                    <a:lstStyle/>
                    <a:p>
                      <a:pPr marL="285750" indent="-285750">
                        <a:buFont typeface="Arial" panose="020B0604020202020204" pitchFamily="34" charset="0"/>
                        <a:buChar char="•"/>
                      </a:pPr>
                      <a:r>
                        <a:rPr lang="en-US" sz="1800" dirty="0"/>
                        <a:t>In pregnant women oral fluconazole is contraindicated</a:t>
                      </a:r>
                    </a:p>
                    <a:p>
                      <a:pPr marL="285750" indent="-285750">
                        <a:buFont typeface="Arial" panose="020B0604020202020204" pitchFamily="34" charset="0"/>
                        <a:buChar char="•"/>
                      </a:pPr>
                      <a:r>
                        <a:rPr lang="en-US" sz="1800" dirty="0"/>
                        <a:t>Only use topical agents</a:t>
                      </a:r>
                    </a:p>
                  </a:txBody>
                  <a:tcPr/>
                </a:tc>
                <a:extLst>
                  <a:ext uri="{0D108BD9-81ED-4DB2-BD59-A6C34878D82A}">
                    <a16:rowId xmlns:a16="http://schemas.microsoft.com/office/drawing/2014/main" val="3826019678"/>
                  </a:ext>
                </a:extLst>
              </a:tr>
            </a:tbl>
          </a:graphicData>
        </a:graphic>
      </p:graphicFrame>
      <p:graphicFrame>
        <p:nvGraphicFramePr>
          <p:cNvPr id="5" name="Table 5">
            <a:extLst>
              <a:ext uri="{FF2B5EF4-FFF2-40B4-BE49-F238E27FC236}">
                <a16:creationId xmlns:a16="http://schemas.microsoft.com/office/drawing/2014/main" id="{941E6967-AFED-7174-9CDA-0F29D8046655}"/>
              </a:ext>
            </a:extLst>
          </p:cNvPr>
          <p:cNvGraphicFramePr>
            <a:graphicFrameLocks noGrp="1"/>
          </p:cNvGraphicFramePr>
          <p:nvPr/>
        </p:nvGraphicFramePr>
        <p:xfrm>
          <a:off x="0" y="0"/>
          <a:ext cx="12192000" cy="45720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41506071"/>
                    </a:ext>
                  </a:extLst>
                </a:gridCol>
              </a:tblGrid>
              <a:tr h="0">
                <a:tc>
                  <a:txBody>
                    <a:bodyPr/>
                    <a:lstStyle/>
                    <a:p>
                      <a:pPr algn="ctr"/>
                      <a:r>
                        <a:rPr lang="en-US" sz="2400" dirty="0"/>
                        <a:t>Vaginitis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1096000"/>
                  </a:ext>
                </a:extLst>
              </a:tr>
            </a:tbl>
          </a:graphicData>
        </a:graphic>
      </p:graphicFrame>
      <p:grpSp>
        <p:nvGrpSpPr>
          <p:cNvPr id="16" name="Group 15">
            <a:extLst>
              <a:ext uri="{FF2B5EF4-FFF2-40B4-BE49-F238E27FC236}">
                <a16:creationId xmlns:a16="http://schemas.microsoft.com/office/drawing/2014/main" id="{70FC6CD7-B623-1846-3FFB-48997793E6A1}"/>
              </a:ext>
            </a:extLst>
          </p:cNvPr>
          <p:cNvGrpSpPr/>
          <p:nvPr/>
        </p:nvGrpSpPr>
        <p:grpSpPr>
          <a:xfrm>
            <a:off x="5241980" y="2261464"/>
            <a:ext cx="3176493" cy="1265030"/>
            <a:chOff x="5747900" y="2261464"/>
            <a:chExt cx="3176493" cy="1265030"/>
          </a:xfrm>
        </p:grpSpPr>
        <p:pic>
          <p:nvPicPr>
            <p:cNvPr id="8" name="Picture 7">
              <a:extLst>
                <a:ext uri="{FF2B5EF4-FFF2-40B4-BE49-F238E27FC236}">
                  <a16:creationId xmlns:a16="http://schemas.microsoft.com/office/drawing/2014/main" id="{E2AD2E13-E7E4-46FD-5B53-F1AF0C88169D}"/>
                </a:ext>
              </a:extLst>
            </p:cNvPr>
            <p:cNvPicPr>
              <a:picLocks noChangeAspect="1"/>
            </p:cNvPicPr>
            <p:nvPr/>
          </p:nvPicPr>
          <p:blipFill>
            <a:blip r:embed="rId2"/>
            <a:stretch>
              <a:fillRect/>
            </a:stretch>
          </p:blipFill>
          <p:spPr>
            <a:xfrm>
              <a:off x="5747900" y="2261464"/>
              <a:ext cx="2242961" cy="1265030"/>
            </a:xfrm>
            <a:prstGeom prst="rect">
              <a:avLst/>
            </a:prstGeom>
          </p:spPr>
        </p:pic>
        <p:pic>
          <p:nvPicPr>
            <p:cNvPr id="15" name="Picture 14">
              <a:extLst>
                <a:ext uri="{FF2B5EF4-FFF2-40B4-BE49-F238E27FC236}">
                  <a16:creationId xmlns:a16="http://schemas.microsoft.com/office/drawing/2014/main" id="{244FBECC-D9A1-2BFF-89ED-AA42E974CD4C}"/>
                </a:ext>
              </a:extLst>
            </p:cNvPr>
            <p:cNvPicPr>
              <a:picLocks noChangeAspect="1"/>
            </p:cNvPicPr>
            <p:nvPr/>
          </p:nvPicPr>
          <p:blipFill>
            <a:blip r:embed="rId3"/>
            <a:stretch>
              <a:fillRect/>
            </a:stretch>
          </p:blipFill>
          <p:spPr>
            <a:xfrm>
              <a:off x="7990861" y="2261464"/>
              <a:ext cx="933532" cy="1265030"/>
            </a:xfrm>
            <a:prstGeom prst="rect">
              <a:avLst/>
            </a:prstGeom>
          </p:spPr>
        </p:pic>
      </p:grpSp>
      <p:grpSp>
        <p:nvGrpSpPr>
          <p:cNvPr id="19" name="Group 18">
            <a:extLst>
              <a:ext uri="{FF2B5EF4-FFF2-40B4-BE49-F238E27FC236}">
                <a16:creationId xmlns:a16="http://schemas.microsoft.com/office/drawing/2014/main" id="{6942C7CC-4543-438F-EFF7-2F570CAF4AC9}"/>
              </a:ext>
            </a:extLst>
          </p:cNvPr>
          <p:cNvGrpSpPr/>
          <p:nvPr/>
        </p:nvGrpSpPr>
        <p:grpSpPr>
          <a:xfrm>
            <a:off x="1952634" y="2261464"/>
            <a:ext cx="2601547" cy="1265030"/>
            <a:chOff x="1991546" y="2261464"/>
            <a:chExt cx="2601547" cy="1265030"/>
          </a:xfrm>
        </p:grpSpPr>
        <p:pic>
          <p:nvPicPr>
            <p:cNvPr id="6" name="Picture 5">
              <a:extLst>
                <a:ext uri="{FF2B5EF4-FFF2-40B4-BE49-F238E27FC236}">
                  <a16:creationId xmlns:a16="http://schemas.microsoft.com/office/drawing/2014/main" id="{020FCB0A-B9A2-FFC4-1955-93CBEBC0FC08}"/>
                </a:ext>
              </a:extLst>
            </p:cNvPr>
            <p:cNvPicPr>
              <a:picLocks noChangeAspect="1"/>
            </p:cNvPicPr>
            <p:nvPr/>
          </p:nvPicPr>
          <p:blipFill>
            <a:blip r:embed="rId4"/>
            <a:stretch>
              <a:fillRect/>
            </a:stretch>
          </p:blipFill>
          <p:spPr>
            <a:xfrm>
              <a:off x="1991546" y="2261464"/>
              <a:ext cx="1638442" cy="1265030"/>
            </a:xfrm>
            <a:prstGeom prst="rect">
              <a:avLst/>
            </a:prstGeom>
          </p:spPr>
        </p:pic>
        <p:pic>
          <p:nvPicPr>
            <p:cNvPr id="18" name="Picture 17">
              <a:extLst>
                <a:ext uri="{FF2B5EF4-FFF2-40B4-BE49-F238E27FC236}">
                  <a16:creationId xmlns:a16="http://schemas.microsoft.com/office/drawing/2014/main" id="{129FCD5B-DC1D-6DC3-A477-24054F1DAE93}"/>
                </a:ext>
              </a:extLst>
            </p:cNvPr>
            <p:cNvPicPr>
              <a:picLocks noChangeAspect="1"/>
            </p:cNvPicPr>
            <p:nvPr/>
          </p:nvPicPr>
          <p:blipFill>
            <a:blip r:embed="rId5"/>
            <a:stretch>
              <a:fillRect/>
            </a:stretch>
          </p:blipFill>
          <p:spPr>
            <a:xfrm>
              <a:off x="3629989" y="2261464"/>
              <a:ext cx="963104" cy="1265030"/>
            </a:xfrm>
            <a:prstGeom prst="rect">
              <a:avLst/>
            </a:prstGeom>
          </p:spPr>
        </p:pic>
      </p:grpSp>
      <p:grpSp>
        <p:nvGrpSpPr>
          <p:cNvPr id="22" name="Group 21">
            <a:extLst>
              <a:ext uri="{FF2B5EF4-FFF2-40B4-BE49-F238E27FC236}">
                <a16:creationId xmlns:a16="http://schemas.microsoft.com/office/drawing/2014/main" id="{C53C01BE-2FE5-AC33-7F31-B84641D3B52F}"/>
              </a:ext>
            </a:extLst>
          </p:cNvPr>
          <p:cNvGrpSpPr/>
          <p:nvPr/>
        </p:nvGrpSpPr>
        <p:grpSpPr>
          <a:xfrm>
            <a:off x="8857840" y="2261464"/>
            <a:ext cx="3070377" cy="1265030"/>
            <a:chOff x="9334496" y="2261464"/>
            <a:chExt cx="3070377" cy="1265030"/>
          </a:xfrm>
        </p:grpSpPr>
        <p:pic>
          <p:nvPicPr>
            <p:cNvPr id="10" name="Picture 9">
              <a:extLst>
                <a:ext uri="{FF2B5EF4-FFF2-40B4-BE49-F238E27FC236}">
                  <a16:creationId xmlns:a16="http://schemas.microsoft.com/office/drawing/2014/main" id="{9CC8A2DA-3256-4C21-06C2-8A23F6643C67}"/>
                </a:ext>
              </a:extLst>
            </p:cNvPr>
            <p:cNvPicPr>
              <a:picLocks noChangeAspect="1"/>
            </p:cNvPicPr>
            <p:nvPr/>
          </p:nvPicPr>
          <p:blipFill>
            <a:blip r:embed="rId6"/>
            <a:stretch>
              <a:fillRect/>
            </a:stretch>
          </p:blipFill>
          <p:spPr>
            <a:xfrm>
              <a:off x="9334496" y="2261464"/>
              <a:ext cx="2145490" cy="1265030"/>
            </a:xfrm>
            <a:prstGeom prst="rect">
              <a:avLst/>
            </a:prstGeom>
          </p:spPr>
        </p:pic>
        <p:pic>
          <p:nvPicPr>
            <p:cNvPr id="21" name="Picture 20">
              <a:extLst>
                <a:ext uri="{FF2B5EF4-FFF2-40B4-BE49-F238E27FC236}">
                  <a16:creationId xmlns:a16="http://schemas.microsoft.com/office/drawing/2014/main" id="{2B51E304-E5D5-8969-B1B5-898FCB595414}"/>
                </a:ext>
              </a:extLst>
            </p:cNvPr>
            <p:cNvPicPr>
              <a:picLocks noChangeAspect="1"/>
            </p:cNvPicPr>
            <p:nvPr/>
          </p:nvPicPr>
          <p:blipFill>
            <a:blip r:embed="rId7"/>
            <a:stretch>
              <a:fillRect/>
            </a:stretch>
          </p:blipFill>
          <p:spPr>
            <a:xfrm>
              <a:off x="11479987" y="2261464"/>
              <a:ext cx="924886" cy="1265030"/>
            </a:xfrm>
            <a:prstGeom prst="rect">
              <a:avLst/>
            </a:prstGeom>
          </p:spPr>
        </p:pic>
      </p:grpSp>
      <p:pic>
        <p:nvPicPr>
          <p:cNvPr id="24" name="Picture 4">
            <a:extLst>
              <a:ext uri="{FF2B5EF4-FFF2-40B4-BE49-F238E27FC236}">
                <a16:creationId xmlns:a16="http://schemas.microsoft.com/office/drawing/2014/main" id="{66C3FE39-7006-5228-4E9D-4B3B0484BF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77" t="3663" r="21127" b="24924"/>
          <a:stretch/>
        </p:blipFill>
        <p:spPr bwMode="auto">
          <a:xfrm>
            <a:off x="7361703" y="5960962"/>
            <a:ext cx="1227819" cy="8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260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7138-8686-AA23-0481-48C02967DEE0}"/>
              </a:ext>
            </a:extLst>
          </p:cNvPr>
          <p:cNvSpPr>
            <a:spLocks noGrp="1"/>
          </p:cNvSpPr>
          <p:nvPr>
            <p:ph type="title"/>
          </p:nvPr>
        </p:nvSpPr>
        <p:spPr/>
        <p:txBody>
          <a:bodyPr/>
          <a:lstStyle/>
          <a:p>
            <a:r>
              <a:rPr lang="en-US" dirty="0"/>
              <a:t>Labor</a:t>
            </a:r>
          </a:p>
        </p:txBody>
      </p:sp>
      <p:sp>
        <p:nvSpPr>
          <p:cNvPr id="3" name="Content Placeholder 2">
            <a:extLst>
              <a:ext uri="{FF2B5EF4-FFF2-40B4-BE49-F238E27FC236}">
                <a16:creationId xmlns:a16="http://schemas.microsoft.com/office/drawing/2014/main" id="{50DDC95E-DE72-AE99-EEAA-571988A5BB15}"/>
              </a:ext>
            </a:extLst>
          </p:cNvPr>
          <p:cNvSpPr>
            <a:spLocks noGrp="1"/>
          </p:cNvSpPr>
          <p:nvPr>
            <p:ph idx="1"/>
          </p:nvPr>
        </p:nvSpPr>
        <p:spPr/>
        <p:txBody>
          <a:bodyPr>
            <a:normAutofit/>
          </a:bodyPr>
          <a:lstStyle/>
          <a:p>
            <a:r>
              <a:rPr lang="en-US" sz="2600" b="1" dirty="0"/>
              <a:t>Definition</a:t>
            </a:r>
            <a:r>
              <a:rPr lang="en-US" sz="2600" dirty="0"/>
              <a:t>: Progressive effacement &gt; 80% (Shortening of cervical canal length) and dilatation of the cervix &gt; 4 cm in association with regular uterine contractions that increases in frequency and intensity with the progress of time.</a:t>
            </a:r>
          </a:p>
          <a:p>
            <a:r>
              <a:rPr lang="en-US" sz="2600" dirty="0"/>
              <a:t>Labor can be either Spontaneous or Induced.</a:t>
            </a:r>
          </a:p>
          <a:p>
            <a:endParaRPr lang="en-US" sz="2600" dirty="0"/>
          </a:p>
          <a:p>
            <a:r>
              <a:rPr lang="en-US" sz="2600" dirty="0"/>
              <a:t>In Primigravida, effacement may start before the dilatation and sometimes maybe even before labor.</a:t>
            </a:r>
          </a:p>
          <a:p>
            <a:r>
              <a:rPr lang="en-US" sz="2600" dirty="0"/>
              <a:t>In Multigravida, effacement and dilatation occur together.</a:t>
            </a:r>
          </a:p>
          <a:p>
            <a:endParaRPr lang="en-US" sz="2600" dirty="0"/>
          </a:p>
        </p:txBody>
      </p:sp>
    </p:spTree>
    <p:extLst>
      <p:ext uri="{BB962C8B-B14F-4D97-AF65-F5344CB8AC3E}">
        <p14:creationId xmlns:p14="http://schemas.microsoft.com/office/powerpoint/2010/main" val="207408069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0975-5439-DECC-B0AC-FB5627E7F583}"/>
              </a:ext>
            </a:extLst>
          </p:cNvPr>
          <p:cNvSpPr>
            <a:spLocks noGrp="1"/>
          </p:cNvSpPr>
          <p:nvPr>
            <p:ph type="title"/>
          </p:nvPr>
        </p:nvSpPr>
        <p:spPr/>
        <p:txBody>
          <a:bodyPr>
            <a:normAutofit/>
          </a:bodyPr>
          <a:lstStyle/>
          <a:p>
            <a:r>
              <a:rPr lang="en-US" sz="4400" dirty="0"/>
              <a:t>Vaginitis – Vaginal Exam</a:t>
            </a:r>
            <a:endParaRPr lang="en-US" dirty="0"/>
          </a:p>
        </p:txBody>
      </p:sp>
      <p:sp>
        <p:nvSpPr>
          <p:cNvPr id="3" name="Content Placeholder 2">
            <a:extLst>
              <a:ext uri="{FF2B5EF4-FFF2-40B4-BE49-F238E27FC236}">
                <a16:creationId xmlns:a16="http://schemas.microsoft.com/office/drawing/2014/main" id="{93A7E07B-52DC-2F42-6C17-625A490E843B}"/>
              </a:ext>
            </a:extLst>
          </p:cNvPr>
          <p:cNvSpPr>
            <a:spLocks noGrp="1"/>
          </p:cNvSpPr>
          <p:nvPr>
            <p:ph idx="1"/>
          </p:nvPr>
        </p:nvSpPr>
        <p:spPr>
          <a:xfrm>
            <a:off x="859116" y="5552975"/>
            <a:ext cx="2868038" cy="628893"/>
          </a:xfrm>
        </p:spPr>
        <p:txBody>
          <a:bodyPr anchor="ctr"/>
          <a:lstStyle/>
          <a:p>
            <a:pPr marL="0" indent="0" algn="ctr">
              <a:buNone/>
            </a:pPr>
            <a:r>
              <a:rPr lang="en-US" dirty="0"/>
              <a:t>Bacterial vaginosis</a:t>
            </a:r>
          </a:p>
        </p:txBody>
      </p:sp>
      <p:grpSp>
        <p:nvGrpSpPr>
          <p:cNvPr id="13" name="Group 12">
            <a:extLst>
              <a:ext uri="{FF2B5EF4-FFF2-40B4-BE49-F238E27FC236}">
                <a16:creationId xmlns:a16="http://schemas.microsoft.com/office/drawing/2014/main" id="{35F2DFC3-A6F0-81B1-2F5E-C3AE8CA65A3D}"/>
              </a:ext>
            </a:extLst>
          </p:cNvPr>
          <p:cNvGrpSpPr/>
          <p:nvPr/>
        </p:nvGrpSpPr>
        <p:grpSpPr>
          <a:xfrm>
            <a:off x="1108835" y="1305025"/>
            <a:ext cx="2368601" cy="4201155"/>
            <a:chOff x="4021917" y="1305026"/>
            <a:chExt cx="1946079" cy="3451733"/>
          </a:xfrm>
        </p:grpSpPr>
        <p:pic>
          <p:nvPicPr>
            <p:cNvPr id="4" name="Picture 7" descr="bv1.jpg">
              <a:extLst>
                <a:ext uri="{FF2B5EF4-FFF2-40B4-BE49-F238E27FC236}">
                  <a16:creationId xmlns:a16="http://schemas.microsoft.com/office/drawing/2014/main" id="{1CC553AD-ECE7-9C19-44AF-955CA1318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021917" y="1305026"/>
              <a:ext cx="1946079" cy="1934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rt-w293.fig1.jpg">
              <a:extLst>
                <a:ext uri="{FF2B5EF4-FFF2-40B4-BE49-F238E27FC236}">
                  <a16:creationId xmlns:a16="http://schemas.microsoft.com/office/drawing/2014/main" id="{28DAFA9B-A355-8CC6-536B-F55262139C58}"/>
                </a:ext>
              </a:extLst>
            </p:cNvPr>
            <p:cNvPicPr>
              <a:picLocks noChangeAspect="1"/>
            </p:cNvPicPr>
            <p:nvPr/>
          </p:nvPicPr>
          <p:blipFill rotWithShape="1">
            <a:blip r:embed="rId3">
              <a:extLst>
                <a:ext uri="{28A0092B-C50C-407E-A947-70E740481C1C}">
                  <a14:useLocalDpi xmlns:a14="http://schemas.microsoft.com/office/drawing/2010/main" val="0"/>
                </a:ext>
              </a:extLst>
            </a:blip>
            <a:srcRect l="15958" b="7120"/>
            <a:stretch/>
          </p:blipFill>
          <p:spPr bwMode="auto">
            <a:xfrm>
              <a:off x="4021917" y="3239311"/>
              <a:ext cx="1946079" cy="1517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66174CBA-9809-DE1B-F57C-98DD530B2BAC}"/>
              </a:ext>
            </a:extLst>
          </p:cNvPr>
          <p:cNvGrpSpPr/>
          <p:nvPr/>
        </p:nvGrpSpPr>
        <p:grpSpPr>
          <a:xfrm>
            <a:off x="7895084" y="1305027"/>
            <a:ext cx="3188081" cy="4198543"/>
            <a:chOff x="8601887" y="1342365"/>
            <a:chExt cx="2619376" cy="3449587"/>
          </a:xfrm>
        </p:grpSpPr>
        <p:pic>
          <p:nvPicPr>
            <p:cNvPr id="8" name="Picture 4" descr="download.jpg">
              <a:extLst>
                <a:ext uri="{FF2B5EF4-FFF2-40B4-BE49-F238E27FC236}">
                  <a16:creationId xmlns:a16="http://schemas.microsoft.com/office/drawing/2014/main" id="{97B0D5CD-E456-1170-4230-DE9DB46BB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601887" y="1342365"/>
              <a:ext cx="2619375"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39233C1-554D-C070-470B-4BEBC938F963}"/>
                </a:ext>
              </a:extLst>
            </p:cNvPr>
            <p:cNvPicPr>
              <a:picLocks noChangeAspect="1"/>
            </p:cNvPicPr>
            <p:nvPr/>
          </p:nvPicPr>
          <p:blipFill>
            <a:blip r:embed="rId5"/>
            <a:stretch>
              <a:fillRect/>
            </a:stretch>
          </p:blipFill>
          <p:spPr>
            <a:xfrm>
              <a:off x="8601887" y="3085440"/>
              <a:ext cx="2619376" cy="1706512"/>
            </a:xfrm>
            <a:prstGeom prst="rect">
              <a:avLst/>
            </a:prstGeom>
            <a:ln>
              <a:noFill/>
            </a:ln>
            <a:effectLst>
              <a:outerShdw blurRad="292100" dist="139700" dir="2700000" algn="tl" rotWithShape="0">
                <a:srgbClr val="333333">
                  <a:alpha val="65000"/>
                </a:srgbClr>
              </a:outerShdw>
            </a:effectLst>
          </p:spPr>
        </p:pic>
      </p:grpSp>
      <p:sp>
        <p:nvSpPr>
          <p:cNvPr id="16" name="Content Placeholder 2">
            <a:extLst>
              <a:ext uri="{FF2B5EF4-FFF2-40B4-BE49-F238E27FC236}">
                <a16:creationId xmlns:a16="http://schemas.microsoft.com/office/drawing/2014/main" id="{84FAEF3B-77D2-3A8B-0E4F-198B92281A16}"/>
              </a:ext>
            </a:extLst>
          </p:cNvPr>
          <p:cNvSpPr txBox="1">
            <a:spLocks/>
          </p:cNvSpPr>
          <p:nvPr/>
        </p:nvSpPr>
        <p:spPr>
          <a:xfrm>
            <a:off x="4252241" y="5552975"/>
            <a:ext cx="2868038" cy="62889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Trichomoniasis</a:t>
            </a:r>
          </a:p>
        </p:txBody>
      </p:sp>
      <p:sp>
        <p:nvSpPr>
          <p:cNvPr id="17" name="Content Placeholder 2">
            <a:extLst>
              <a:ext uri="{FF2B5EF4-FFF2-40B4-BE49-F238E27FC236}">
                <a16:creationId xmlns:a16="http://schemas.microsoft.com/office/drawing/2014/main" id="{C174924D-02CE-932E-1EB5-CF25AB600E45}"/>
              </a:ext>
            </a:extLst>
          </p:cNvPr>
          <p:cNvSpPr txBox="1">
            <a:spLocks/>
          </p:cNvSpPr>
          <p:nvPr/>
        </p:nvSpPr>
        <p:spPr>
          <a:xfrm>
            <a:off x="7619791" y="5552975"/>
            <a:ext cx="3738665" cy="62889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Vulvovaginal Candidiasis</a:t>
            </a:r>
          </a:p>
        </p:txBody>
      </p:sp>
      <p:grpSp>
        <p:nvGrpSpPr>
          <p:cNvPr id="20" name="Group 19">
            <a:extLst>
              <a:ext uri="{FF2B5EF4-FFF2-40B4-BE49-F238E27FC236}">
                <a16:creationId xmlns:a16="http://schemas.microsoft.com/office/drawing/2014/main" id="{5106ACC3-D5FB-61F7-A15D-B3EC79438E57}"/>
              </a:ext>
            </a:extLst>
          </p:cNvPr>
          <p:cNvGrpSpPr/>
          <p:nvPr/>
        </p:nvGrpSpPr>
        <p:grpSpPr>
          <a:xfrm>
            <a:off x="4158526" y="1305026"/>
            <a:ext cx="3055469" cy="4198544"/>
            <a:chOff x="4158526" y="1305026"/>
            <a:chExt cx="3055469" cy="4198544"/>
          </a:xfrm>
        </p:grpSpPr>
        <p:pic>
          <p:nvPicPr>
            <p:cNvPr id="6" name="Picture 3" descr="download.jpg">
              <a:extLst>
                <a:ext uri="{FF2B5EF4-FFF2-40B4-BE49-F238E27FC236}">
                  <a16:creationId xmlns:a16="http://schemas.microsoft.com/office/drawing/2014/main" id="{E6AD535C-87A1-FE41-8864-5C7317C87C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158526" y="1305026"/>
              <a:ext cx="3055469" cy="203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A367B231-D890-8682-7933-49F651DCAAA0}"/>
                </a:ext>
              </a:extLst>
            </p:cNvPr>
            <p:cNvGrpSpPr/>
            <p:nvPr/>
          </p:nvGrpSpPr>
          <p:grpSpPr>
            <a:xfrm>
              <a:off x="4158526" y="3338304"/>
              <a:ext cx="3055469" cy="2165266"/>
              <a:chOff x="4158526" y="3338304"/>
              <a:chExt cx="3055469" cy="2165266"/>
            </a:xfrm>
          </p:grpSpPr>
          <p:pic>
            <p:nvPicPr>
              <p:cNvPr id="7" name="Picture 4" descr="screen_shot_2012-11-04_at_70129_pm1352077296992.png">
                <a:extLst>
                  <a:ext uri="{FF2B5EF4-FFF2-40B4-BE49-F238E27FC236}">
                    <a16:creationId xmlns:a16="http://schemas.microsoft.com/office/drawing/2014/main" id="{94576143-5B81-440A-5B99-6080BC6AA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158526" y="3338304"/>
                <a:ext cx="3055469" cy="2165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CE5AB46-7595-81BA-3650-C7D043C76017}"/>
                  </a:ext>
                </a:extLst>
              </p:cNvPr>
              <p:cNvSpPr txBox="1"/>
              <p:nvPr/>
            </p:nvSpPr>
            <p:spPr>
              <a:xfrm>
                <a:off x="4158526" y="5134238"/>
                <a:ext cx="3055468" cy="369332"/>
              </a:xfrm>
              <a:prstGeom prst="rect">
                <a:avLst/>
              </a:prstGeom>
              <a:solidFill>
                <a:schemeClr val="bg1"/>
              </a:solidFill>
            </p:spPr>
            <p:txBody>
              <a:bodyPr wrap="square" rtlCol="0">
                <a:spAutoFit/>
              </a:bodyPr>
              <a:lstStyle/>
              <a:p>
                <a:pPr algn="ctr"/>
                <a:r>
                  <a:rPr lang="en-US" dirty="0"/>
                  <a:t>Strawberry cervix</a:t>
                </a:r>
              </a:p>
            </p:txBody>
          </p:sp>
        </p:grpSp>
      </p:grpSp>
    </p:spTree>
    <p:extLst>
      <p:ext uri="{BB962C8B-B14F-4D97-AF65-F5344CB8AC3E}">
        <p14:creationId xmlns:p14="http://schemas.microsoft.com/office/powerpoint/2010/main" val="183620305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4FCB8-393C-09AC-7CD0-F78A4257E00B}"/>
              </a:ext>
            </a:extLst>
          </p:cNvPr>
          <p:cNvSpPr>
            <a:spLocks noGrp="1"/>
          </p:cNvSpPr>
          <p:nvPr>
            <p:ph type="title"/>
          </p:nvPr>
        </p:nvSpPr>
        <p:spPr/>
        <p:txBody>
          <a:bodyPr>
            <a:normAutofit fontScale="90000"/>
          </a:bodyPr>
          <a:lstStyle/>
          <a:p>
            <a:r>
              <a:rPr lang="en-US" dirty="0"/>
              <a:t>Classification of Vulvovaginal Candidiasis (VVC)</a:t>
            </a:r>
          </a:p>
        </p:txBody>
      </p:sp>
      <p:graphicFrame>
        <p:nvGraphicFramePr>
          <p:cNvPr id="4" name="Table 3">
            <a:extLst>
              <a:ext uri="{FF2B5EF4-FFF2-40B4-BE49-F238E27FC236}">
                <a16:creationId xmlns:a16="http://schemas.microsoft.com/office/drawing/2014/main" id="{245D2B41-AF52-2F1B-BF7B-E5F2BD3D55E0}"/>
              </a:ext>
            </a:extLst>
          </p:cNvPr>
          <p:cNvGraphicFramePr>
            <a:graphicFrameLocks noGrp="1"/>
          </p:cNvGraphicFramePr>
          <p:nvPr/>
        </p:nvGraphicFramePr>
        <p:xfrm>
          <a:off x="838199" y="1305026"/>
          <a:ext cx="10515600" cy="4084320"/>
        </p:xfrm>
        <a:graphic>
          <a:graphicData uri="http://schemas.openxmlformats.org/drawingml/2006/table">
            <a:tbl>
              <a:tblPr firstRow="1" bandRow="1">
                <a:tableStyleId>{93296810-A885-4BE3-A3E7-6D5BEEA58F35}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02026">
                <a:tc>
                  <a:txBody>
                    <a:bodyPr/>
                    <a:lstStyle/>
                    <a:p>
                      <a:pPr algn="ctr"/>
                      <a:r>
                        <a:rPr lang="en-US" sz="2800" dirty="0">
                          <a:solidFill>
                            <a:schemeClr val="bg1"/>
                          </a:solidFill>
                        </a:rPr>
                        <a:t>Uncomplicated</a:t>
                      </a:r>
                      <a:endParaRPr lang="en-US" sz="2800" dirty="0">
                        <a:solidFill>
                          <a:schemeClr val="bg1"/>
                        </a:solidFill>
                        <a:latin typeface="Arial" pitchFamily="34" charset="0"/>
                        <a:cs typeface="Arial" pitchFamily="34" charset="0"/>
                      </a:endParaRPr>
                    </a:p>
                  </a:txBody>
                  <a:tcPr anchor="ctr"/>
                </a:tc>
                <a:tc>
                  <a:txBody>
                    <a:bodyPr/>
                    <a:lstStyle/>
                    <a:p>
                      <a:pPr algn="ctr"/>
                      <a:r>
                        <a:rPr lang="en-US" sz="2800" dirty="0">
                          <a:solidFill>
                            <a:schemeClr val="bg1"/>
                          </a:solidFill>
                        </a:rPr>
                        <a:t>Complicated</a:t>
                      </a:r>
                      <a:endParaRPr lang="en-US" sz="2800" dirty="0">
                        <a:solidFill>
                          <a:schemeClr val="bg1"/>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265630">
                <a:tc>
                  <a:txBody>
                    <a:bodyPr/>
                    <a:lstStyle/>
                    <a:p>
                      <a:pPr algn="ctr"/>
                      <a:r>
                        <a:rPr lang="en-US" sz="2400" dirty="0">
                          <a:solidFill>
                            <a:schemeClr val="tx1"/>
                          </a:solidFill>
                          <a:latin typeface="+mn-lt"/>
                        </a:rPr>
                        <a:t>Sporadic or infrequent in occurrence</a:t>
                      </a:r>
                      <a:endParaRPr lang="en-US" sz="2400" dirty="0">
                        <a:solidFill>
                          <a:schemeClr val="tx1"/>
                        </a:solidFill>
                        <a:latin typeface="+mn-lt"/>
                        <a:cs typeface="Arial" pitchFamily="34" charset="0"/>
                      </a:endParaRPr>
                    </a:p>
                  </a:txBody>
                  <a:tcPr anchor="ctr"/>
                </a:tc>
                <a:tc>
                  <a:txBody>
                    <a:bodyPr/>
                    <a:lstStyle/>
                    <a:p>
                      <a:pPr algn="ctr"/>
                      <a:r>
                        <a:rPr lang="en-US" sz="2400" dirty="0">
                          <a:solidFill>
                            <a:schemeClr val="tx1"/>
                          </a:solidFill>
                          <a:latin typeface="+mn-lt"/>
                        </a:rPr>
                        <a:t>Recurrent symptoms</a:t>
                      </a:r>
                      <a:endParaRPr lang="en-US" sz="2400" dirty="0">
                        <a:solidFill>
                          <a:schemeClr val="tx1"/>
                        </a:solidFill>
                        <a:latin typeface="+mn-lt"/>
                        <a:cs typeface="Arial" pitchFamily="34" charset="0"/>
                      </a:endParaRPr>
                    </a:p>
                  </a:txBody>
                  <a:tcPr anchor="ctr"/>
                </a:tc>
                <a:extLst>
                  <a:ext uri="{0D108BD9-81ED-4DB2-BD59-A6C34878D82A}">
                    <a16:rowId xmlns:a16="http://schemas.microsoft.com/office/drawing/2014/main" val="10001"/>
                  </a:ext>
                </a:extLst>
              </a:tr>
              <a:tr h="265630">
                <a:tc>
                  <a:txBody>
                    <a:bodyPr/>
                    <a:lstStyle/>
                    <a:p>
                      <a:pPr algn="ctr"/>
                      <a:r>
                        <a:rPr lang="en-US" sz="2400" dirty="0">
                          <a:solidFill>
                            <a:schemeClr val="tx1"/>
                          </a:solidFill>
                          <a:latin typeface="+mn-lt"/>
                        </a:rPr>
                        <a:t>Mild to moderate symptoms</a:t>
                      </a:r>
                      <a:endParaRPr lang="en-US" sz="2400" dirty="0">
                        <a:solidFill>
                          <a:schemeClr val="tx1"/>
                        </a:solidFill>
                        <a:latin typeface="+mn-lt"/>
                        <a:cs typeface="Arial" pitchFamily="34" charset="0"/>
                      </a:endParaRPr>
                    </a:p>
                  </a:txBody>
                  <a:tcPr anchor="ctr"/>
                </a:tc>
                <a:tc>
                  <a:txBody>
                    <a:bodyPr/>
                    <a:lstStyle/>
                    <a:p>
                      <a:pPr algn="ctr"/>
                      <a:r>
                        <a:rPr lang="en-US" sz="2400" dirty="0">
                          <a:solidFill>
                            <a:schemeClr val="tx1"/>
                          </a:solidFill>
                          <a:latin typeface="+mn-lt"/>
                        </a:rPr>
                        <a:t>Severe symptoms</a:t>
                      </a:r>
                      <a:endParaRPr lang="en-US" sz="2400" dirty="0">
                        <a:solidFill>
                          <a:schemeClr val="tx1"/>
                        </a:solidFill>
                        <a:latin typeface="+mn-lt"/>
                        <a:cs typeface="Arial" pitchFamily="34" charset="0"/>
                      </a:endParaRPr>
                    </a:p>
                  </a:txBody>
                  <a:tcPr anchor="ctr"/>
                </a:tc>
                <a:extLst>
                  <a:ext uri="{0D108BD9-81ED-4DB2-BD59-A6C34878D82A}">
                    <a16:rowId xmlns:a16="http://schemas.microsoft.com/office/drawing/2014/main" val="10002"/>
                  </a:ext>
                </a:extLst>
              </a:tr>
              <a:tr h="265630">
                <a:tc>
                  <a:txBody>
                    <a:bodyPr/>
                    <a:lstStyle/>
                    <a:p>
                      <a:pPr algn="ctr"/>
                      <a:r>
                        <a:rPr lang="en-US" sz="2400" dirty="0">
                          <a:solidFill>
                            <a:schemeClr val="tx1"/>
                          </a:solidFill>
                          <a:latin typeface="+mn-lt"/>
                        </a:rPr>
                        <a:t>Likely to be C.albicans</a:t>
                      </a:r>
                      <a:endParaRPr lang="en-US" sz="2400" dirty="0">
                        <a:solidFill>
                          <a:schemeClr val="tx1"/>
                        </a:solidFill>
                        <a:latin typeface="+mn-lt"/>
                        <a:cs typeface="Arial" pitchFamily="34" charset="0"/>
                      </a:endParaRPr>
                    </a:p>
                  </a:txBody>
                  <a:tcPr anchor="ctr"/>
                </a:tc>
                <a:tc>
                  <a:txBody>
                    <a:bodyPr/>
                    <a:lstStyle/>
                    <a:p>
                      <a:pPr algn="ctr"/>
                      <a:r>
                        <a:rPr lang="en-US" sz="2400" dirty="0">
                          <a:solidFill>
                            <a:schemeClr val="tx1"/>
                          </a:solidFill>
                          <a:latin typeface="+mn-lt"/>
                        </a:rPr>
                        <a:t>Non albicans Candida</a:t>
                      </a:r>
                      <a:endParaRPr lang="en-US" sz="2400" dirty="0">
                        <a:solidFill>
                          <a:schemeClr val="tx1"/>
                        </a:solidFill>
                        <a:latin typeface="+mn-lt"/>
                        <a:cs typeface="Arial" pitchFamily="34" charset="0"/>
                      </a:endParaRPr>
                    </a:p>
                  </a:txBody>
                  <a:tcPr anchor="ctr"/>
                </a:tc>
                <a:extLst>
                  <a:ext uri="{0D108BD9-81ED-4DB2-BD59-A6C34878D82A}">
                    <a16:rowId xmlns:a16="http://schemas.microsoft.com/office/drawing/2014/main" val="10003"/>
                  </a:ext>
                </a:extLst>
              </a:tr>
              <a:tr h="442716">
                <a:tc>
                  <a:txBody>
                    <a:bodyPr/>
                    <a:lstStyle/>
                    <a:p>
                      <a:pPr algn="ctr"/>
                      <a:r>
                        <a:rPr lang="en-US" sz="2400" dirty="0">
                          <a:solidFill>
                            <a:schemeClr val="tx1"/>
                          </a:solidFill>
                          <a:latin typeface="+mn-lt"/>
                        </a:rPr>
                        <a:t>Immunocompetent women</a:t>
                      </a:r>
                      <a:endParaRPr lang="en-US" sz="2400" dirty="0">
                        <a:solidFill>
                          <a:schemeClr val="tx1"/>
                        </a:solidFill>
                        <a:latin typeface="+mn-lt"/>
                        <a:cs typeface="Arial" pitchFamily="34" charset="0"/>
                      </a:endParaRPr>
                    </a:p>
                  </a:txBody>
                  <a:tcPr anchor="ctr"/>
                </a:tc>
                <a:tc>
                  <a:txBody>
                    <a:bodyPr/>
                    <a:lstStyle/>
                    <a:p>
                      <a:pPr algn="ctr"/>
                      <a:r>
                        <a:rPr lang="en-US" sz="2400" dirty="0">
                          <a:solidFill>
                            <a:schemeClr val="tx1"/>
                          </a:solidFill>
                          <a:latin typeface="+mn-lt"/>
                        </a:rPr>
                        <a:t>Immunocompromised women </a:t>
                      </a:r>
                    </a:p>
                    <a:p>
                      <a:pPr algn="ctr"/>
                      <a:r>
                        <a:rPr lang="en-US" sz="2000" dirty="0">
                          <a:solidFill>
                            <a:schemeClr val="tx1"/>
                          </a:solidFill>
                          <a:latin typeface="+mn-lt"/>
                        </a:rPr>
                        <a:t>(DM, immunosuppression)</a:t>
                      </a:r>
                      <a:endParaRPr lang="en-US" sz="2000" dirty="0">
                        <a:solidFill>
                          <a:schemeClr val="tx1"/>
                        </a:solidFill>
                        <a:latin typeface="+mn-lt"/>
                        <a:cs typeface="Arial" pitchFamily="34" charset="0"/>
                      </a:endParaRPr>
                    </a:p>
                  </a:txBody>
                  <a:tcPr anchor="ctr"/>
                </a:tc>
                <a:extLst>
                  <a:ext uri="{0D108BD9-81ED-4DB2-BD59-A6C34878D82A}">
                    <a16:rowId xmlns:a16="http://schemas.microsoft.com/office/drawing/2014/main" val="10004"/>
                  </a:ext>
                </a:extLst>
              </a:tr>
              <a:tr h="463470">
                <a:tc>
                  <a:txBody>
                    <a:bodyPr/>
                    <a:lstStyle/>
                    <a:p>
                      <a:pPr marL="342900" indent="-342900" algn="l" eaLnBrk="1" hangingPunct="1">
                        <a:spcBef>
                          <a:spcPct val="0"/>
                        </a:spcBef>
                        <a:buFont typeface="Arial" panose="020B0604020202020204" pitchFamily="34" charset="0"/>
                        <a:buChar char="•"/>
                      </a:pPr>
                      <a:r>
                        <a:rPr lang="en-US" sz="2200" dirty="0">
                          <a:solidFill>
                            <a:schemeClr val="tx1"/>
                          </a:solidFill>
                          <a:latin typeface="+mn-lt"/>
                          <a:cs typeface="Arial" pitchFamily="34" charset="0"/>
                        </a:rPr>
                        <a:t>Treated with </a:t>
                      </a:r>
                      <a:r>
                        <a:rPr lang="en-US" altLang="en-US" sz="2200" dirty="0">
                          <a:solidFill>
                            <a:schemeClr val="tx1"/>
                          </a:solidFill>
                          <a:latin typeface="+mn-lt"/>
                          <a:cs typeface="Arial" pitchFamily="34" charset="0"/>
                        </a:rPr>
                        <a:t>topically applied azole drugs </a:t>
                      </a:r>
                    </a:p>
                    <a:p>
                      <a:pPr marL="342900" indent="-342900" algn="l" eaLnBrk="1" hangingPunct="1">
                        <a:spcBef>
                          <a:spcPct val="0"/>
                        </a:spcBef>
                        <a:buFont typeface="Arial" panose="020B0604020202020204" pitchFamily="34" charset="0"/>
                        <a:buChar char="•"/>
                      </a:pPr>
                      <a:r>
                        <a:rPr lang="en-US" altLang="en-US" sz="2200" dirty="0">
                          <a:solidFill>
                            <a:schemeClr val="tx1"/>
                          </a:solidFill>
                          <a:latin typeface="+mn-lt"/>
                          <a:cs typeface="Arial" pitchFamily="34" charset="0"/>
                        </a:rPr>
                        <a:t>Or Fluconazole 150 mg oral tablet one tablet in single dose</a:t>
                      </a:r>
                      <a:endParaRPr lang="en-US" sz="2200" dirty="0">
                        <a:solidFill>
                          <a:schemeClr val="tx1"/>
                        </a:solidFill>
                        <a:latin typeface="+mn-lt"/>
                        <a:cs typeface="Arial" pitchFamily="34" charset="0"/>
                      </a:endParaRPr>
                    </a:p>
                  </a:txBody>
                  <a:tcPr/>
                </a:tc>
                <a:tc>
                  <a:txBody>
                    <a:bodyPr/>
                    <a:lstStyle/>
                    <a:p>
                      <a:pPr marL="342900" indent="-342900" algn="l">
                        <a:buFont typeface="Arial" panose="020B0604020202020204" pitchFamily="34" charset="0"/>
                        <a:buChar char="•"/>
                      </a:pPr>
                      <a:r>
                        <a:rPr lang="en-US" sz="2200" dirty="0"/>
                        <a:t>Require longer topical regimens</a:t>
                      </a:r>
                    </a:p>
                    <a:p>
                      <a:pPr marL="342900" indent="-342900" algn="l">
                        <a:buFont typeface="Arial" panose="020B0604020202020204" pitchFamily="34" charset="0"/>
                        <a:buChar char="•"/>
                      </a:pPr>
                      <a:r>
                        <a:rPr lang="en-US" sz="2200" dirty="0">
                          <a:solidFill>
                            <a:schemeClr val="tx1"/>
                          </a:solidFill>
                          <a:latin typeface="+mn-lt"/>
                          <a:cs typeface="Arial" pitchFamily="34" charset="0"/>
                        </a:rPr>
                        <a:t>Can benefit from an additional 150mg dose of fluconazole given 72 hours after the first dose</a:t>
                      </a:r>
                    </a:p>
                  </a:txBody>
                  <a:tcPr/>
                </a:tc>
                <a:extLst>
                  <a:ext uri="{0D108BD9-81ED-4DB2-BD59-A6C34878D82A}">
                    <a16:rowId xmlns:a16="http://schemas.microsoft.com/office/drawing/2014/main" val="78841065"/>
                  </a:ext>
                </a:extLst>
              </a:tr>
            </a:tbl>
          </a:graphicData>
        </a:graphic>
      </p:graphicFrame>
    </p:spTree>
    <p:extLst>
      <p:ext uri="{BB962C8B-B14F-4D97-AF65-F5344CB8AC3E}">
        <p14:creationId xmlns:p14="http://schemas.microsoft.com/office/powerpoint/2010/main" val="396481057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8DA61-A3BE-65EE-4812-28557693BF20}"/>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07504696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F87B-AAD6-08D6-5576-626EA86597B7}"/>
              </a:ext>
            </a:extLst>
          </p:cNvPr>
          <p:cNvSpPr>
            <a:spLocks noGrp="1"/>
          </p:cNvSpPr>
          <p:nvPr>
            <p:ph type="title"/>
          </p:nvPr>
        </p:nvSpPr>
        <p:spPr/>
        <p:txBody>
          <a:bodyPr/>
          <a:lstStyle/>
          <a:p>
            <a:r>
              <a:rPr lang="en-US" dirty="0"/>
              <a:t>Molluscum contagiosum</a:t>
            </a:r>
          </a:p>
        </p:txBody>
      </p:sp>
      <p:sp>
        <p:nvSpPr>
          <p:cNvPr id="3" name="Content Placeholder 2">
            <a:extLst>
              <a:ext uri="{FF2B5EF4-FFF2-40B4-BE49-F238E27FC236}">
                <a16:creationId xmlns:a16="http://schemas.microsoft.com/office/drawing/2014/main" id="{3A1BB9E6-5E02-EDCB-CE92-5944CC526BE6}"/>
              </a:ext>
            </a:extLst>
          </p:cNvPr>
          <p:cNvSpPr>
            <a:spLocks noGrp="1"/>
          </p:cNvSpPr>
          <p:nvPr>
            <p:ph idx="1"/>
          </p:nvPr>
        </p:nvSpPr>
        <p:spPr>
          <a:xfrm>
            <a:off x="838199" y="1305026"/>
            <a:ext cx="6078167" cy="4871938"/>
          </a:xfrm>
        </p:spPr>
        <p:txBody>
          <a:bodyPr/>
          <a:lstStyle/>
          <a:p>
            <a:r>
              <a:rPr lang="en-US" b="1" dirty="0"/>
              <a:t>Causative agent</a:t>
            </a:r>
            <a:r>
              <a:rPr lang="en-US" dirty="0"/>
              <a:t>: POX virus</a:t>
            </a:r>
          </a:p>
          <a:p>
            <a:r>
              <a:rPr lang="en-US" b="1" dirty="0"/>
              <a:t>Clinical features</a:t>
            </a:r>
          </a:p>
          <a:p>
            <a:pPr lvl="1"/>
            <a:r>
              <a:rPr lang="en-US" b="1" dirty="0"/>
              <a:t>Shape</a:t>
            </a:r>
            <a:r>
              <a:rPr lang="en-US" dirty="0"/>
              <a:t>: dome shaped papules with central umbilication, 2-5 mm diameter</a:t>
            </a:r>
          </a:p>
          <a:p>
            <a:pPr lvl="1"/>
            <a:r>
              <a:rPr lang="en-US" dirty="0"/>
              <a:t>Spread by skin contact, autoinoculation, fomites</a:t>
            </a:r>
          </a:p>
          <a:p>
            <a:pPr lvl="1"/>
            <a:r>
              <a:rPr lang="en-US" dirty="0"/>
              <a:t>Usually asymptomatic but may be pruritic &amp; become inflamed &amp; swollen</a:t>
            </a:r>
          </a:p>
          <a:p>
            <a:pPr lvl="1"/>
            <a:r>
              <a:rPr lang="en-US" dirty="0"/>
              <a:t>It is usually self limited</a:t>
            </a:r>
          </a:p>
        </p:txBody>
      </p:sp>
      <p:pic>
        <p:nvPicPr>
          <p:cNvPr id="4" name="Picture 4" descr="300px-Molluscaklein.jpg">
            <a:extLst>
              <a:ext uri="{FF2B5EF4-FFF2-40B4-BE49-F238E27FC236}">
                <a16:creationId xmlns:a16="http://schemas.microsoft.com/office/drawing/2014/main" id="{F9FA58BF-D90A-4D06-7734-FA838275F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262323" y="1305025"/>
            <a:ext cx="4091477" cy="30140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65805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A898F3C-9254-5C59-8BE2-0B400D8096E3}"/>
              </a:ext>
            </a:extLst>
          </p:cNvPr>
          <p:cNvGraphicFramePr>
            <a:graphicFrameLocks noGrp="1"/>
          </p:cNvGraphicFramePr>
          <p:nvPr/>
        </p:nvGraphicFramePr>
        <p:xfrm>
          <a:off x="0" y="457202"/>
          <a:ext cx="12192002" cy="5760720"/>
        </p:xfrm>
        <a:graphic>
          <a:graphicData uri="http://schemas.openxmlformats.org/drawingml/2006/table">
            <a:tbl>
              <a:tblPr firstRow="1" bandRow="1">
                <a:tableStyleId>{93296810-A885-4BE3-A3E7-6D5BEEA58F35}</a:tableStyleId>
              </a:tblPr>
              <a:tblGrid>
                <a:gridCol w="1322962">
                  <a:extLst>
                    <a:ext uri="{9D8B030D-6E8A-4147-A177-3AD203B41FA5}">
                      <a16:colId xmlns:a16="http://schemas.microsoft.com/office/drawing/2014/main" val="2487605138"/>
                    </a:ext>
                  </a:extLst>
                </a:gridCol>
                <a:gridCol w="2173808">
                  <a:extLst>
                    <a:ext uri="{9D8B030D-6E8A-4147-A177-3AD203B41FA5}">
                      <a16:colId xmlns:a16="http://schemas.microsoft.com/office/drawing/2014/main" val="2539959839"/>
                    </a:ext>
                  </a:extLst>
                </a:gridCol>
                <a:gridCol w="2173808">
                  <a:extLst>
                    <a:ext uri="{9D8B030D-6E8A-4147-A177-3AD203B41FA5}">
                      <a16:colId xmlns:a16="http://schemas.microsoft.com/office/drawing/2014/main" val="1896148294"/>
                    </a:ext>
                  </a:extLst>
                </a:gridCol>
                <a:gridCol w="2173808">
                  <a:extLst>
                    <a:ext uri="{9D8B030D-6E8A-4147-A177-3AD203B41FA5}">
                      <a16:colId xmlns:a16="http://schemas.microsoft.com/office/drawing/2014/main" val="2233522656"/>
                    </a:ext>
                  </a:extLst>
                </a:gridCol>
                <a:gridCol w="2173808">
                  <a:extLst>
                    <a:ext uri="{9D8B030D-6E8A-4147-A177-3AD203B41FA5}">
                      <a16:colId xmlns:a16="http://schemas.microsoft.com/office/drawing/2014/main" val="1421951426"/>
                    </a:ext>
                  </a:extLst>
                </a:gridCol>
                <a:gridCol w="2173808">
                  <a:extLst>
                    <a:ext uri="{9D8B030D-6E8A-4147-A177-3AD203B41FA5}">
                      <a16:colId xmlns:a16="http://schemas.microsoft.com/office/drawing/2014/main" val="528769660"/>
                    </a:ext>
                  </a:extLst>
                </a:gridCol>
              </a:tblGrid>
              <a:tr h="388025">
                <a:tc>
                  <a:txBody>
                    <a:bodyPr/>
                    <a:lstStyle/>
                    <a:p>
                      <a:pPr algn="ctr"/>
                      <a:endParaRPr lang="en-US" dirty="0"/>
                    </a:p>
                  </a:txBody>
                  <a:tcPr anchor="ctr"/>
                </a:tc>
                <a:tc>
                  <a:txBody>
                    <a:bodyPr/>
                    <a:lstStyle/>
                    <a:p>
                      <a:pPr algn="ctr"/>
                      <a:r>
                        <a:rPr lang="en-US" sz="2000" dirty="0"/>
                        <a:t>Genital herpes </a:t>
                      </a:r>
                    </a:p>
                  </a:txBody>
                  <a:tcPr anchor="ctr"/>
                </a:tc>
                <a:tc>
                  <a:txBody>
                    <a:bodyPr/>
                    <a:lstStyle/>
                    <a:p>
                      <a:pPr algn="ctr"/>
                      <a:r>
                        <a:rPr lang="en-US" altLang="en-US" sz="2000" b="1" kern="1200" dirty="0">
                          <a:solidFill>
                            <a:schemeClr val="lt1"/>
                          </a:solidFill>
                          <a:latin typeface="+mn-lt"/>
                          <a:ea typeface="+mn-ea"/>
                          <a:cs typeface="+mn-cs"/>
                        </a:rPr>
                        <a:t>Syphilis Chancre</a:t>
                      </a:r>
                      <a:endParaRPr lang="en-US" sz="2000" b="1" kern="1200" dirty="0">
                        <a:solidFill>
                          <a:schemeClr val="lt1"/>
                        </a:solidFill>
                        <a:latin typeface="+mn-lt"/>
                        <a:ea typeface="+mn-ea"/>
                        <a:cs typeface="+mn-cs"/>
                      </a:endParaRPr>
                    </a:p>
                  </a:txBody>
                  <a:tcPr anchor="ctr"/>
                </a:tc>
                <a:tc>
                  <a:txBody>
                    <a:bodyPr/>
                    <a:lstStyle/>
                    <a:p>
                      <a:pPr algn="ctr"/>
                      <a:r>
                        <a:rPr lang="en-US" sz="2000" dirty="0"/>
                        <a:t>Chancroid</a:t>
                      </a:r>
                    </a:p>
                  </a:txBody>
                  <a:tcPr anchor="ctr"/>
                </a:tc>
                <a:tc>
                  <a:txBody>
                    <a:bodyPr/>
                    <a:lstStyle/>
                    <a:p>
                      <a:pPr algn="ctr"/>
                      <a:r>
                        <a:rPr lang="en-US" dirty="0"/>
                        <a:t>Granuloma inguinale</a:t>
                      </a:r>
                    </a:p>
                  </a:txBody>
                  <a:tcPr anchor="ctr"/>
                </a:tc>
                <a:tc>
                  <a:txBody>
                    <a:bodyPr/>
                    <a:lstStyle/>
                    <a:p>
                      <a:pPr algn="ctr"/>
                      <a:r>
                        <a:rPr lang="en-US" dirty="0"/>
                        <a:t>Lymphogranuloma venereum</a:t>
                      </a:r>
                    </a:p>
                  </a:txBody>
                  <a:tcPr anchor="ctr"/>
                </a:tc>
                <a:extLst>
                  <a:ext uri="{0D108BD9-81ED-4DB2-BD59-A6C34878D82A}">
                    <a16:rowId xmlns:a16="http://schemas.microsoft.com/office/drawing/2014/main" val="2676113027"/>
                  </a:ext>
                </a:extLst>
              </a:tr>
              <a:tr h="388025">
                <a:tc>
                  <a:txBody>
                    <a:bodyPr/>
                    <a:lstStyle/>
                    <a:p>
                      <a:pPr algn="ctr"/>
                      <a:r>
                        <a:rPr lang="en-US" b="1" dirty="0"/>
                        <a:t>Causative agent</a:t>
                      </a:r>
                    </a:p>
                  </a:txBody>
                  <a:tcPr anchor="ctr"/>
                </a:tc>
                <a:tc>
                  <a:txBody>
                    <a:bodyPr/>
                    <a:lstStyle/>
                    <a:p>
                      <a:pPr algn="ctr"/>
                      <a:r>
                        <a:rPr lang="en-US" sz="1800" dirty="0"/>
                        <a:t>HSV 1&amp;2</a:t>
                      </a:r>
                    </a:p>
                  </a:txBody>
                  <a:tcPr anchor="ctr"/>
                </a:tc>
                <a:tc>
                  <a:txBody>
                    <a:bodyPr/>
                    <a:lstStyle/>
                    <a:p>
                      <a:pPr algn="ctr"/>
                      <a:r>
                        <a:rPr lang="en-US" sz="1800" dirty="0"/>
                        <a:t>Treponema pallidum</a:t>
                      </a:r>
                    </a:p>
                  </a:txBody>
                  <a:tcPr anchor="ctr"/>
                </a:tc>
                <a:tc>
                  <a:txBody>
                    <a:bodyPr/>
                    <a:lstStyle/>
                    <a:p>
                      <a:pPr algn="ctr"/>
                      <a:r>
                        <a:rPr lang="en-US" sz="1800" dirty="0"/>
                        <a:t>Hemophilus ducreyi</a:t>
                      </a:r>
                    </a:p>
                  </a:txBody>
                  <a:tcPr anchor="ctr"/>
                </a:tc>
                <a:tc>
                  <a:txBody>
                    <a:bodyPr/>
                    <a:lstStyle/>
                    <a:p>
                      <a:pPr algn="ctr"/>
                      <a:r>
                        <a:rPr lang="en-US" sz="1800" dirty="0"/>
                        <a:t>Klebsiella granulomatis</a:t>
                      </a:r>
                    </a:p>
                  </a:txBody>
                  <a:tcPr anchor="ctr"/>
                </a:tc>
                <a:tc>
                  <a:txBody>
                    <a:bodyPr/>
                    <a:lstStyle/>
                    <a:p>
                      <a:pPr algn="ctr"/>
                      <a:r>
                        <a:rPr lang="en-US" sz="1800" dirty="0"/>
                        <a:t>Chlamydia trachomatis L1,L2,L3</a:t>
                      </a:r>
                    </a:p>
                  </a:txBody>
                  <a:tcPr anchor="ctr"/>
                </a:tc>
                <a:extLst>
                  <a:ext uri="{0D108BD9-81ED-4DB2-BD59-A6C34878D82A}">
                    <a16:rowId xmlns:a16="http://schemas.microsoft.com/office/drawing/2014/main" val="520921576"/>
                  </a:ext>
                </a:extLst>
              </a:tr>
              <a:tr h="720618">
                <a:tc>
                  <a:txBody>
                    <a:bodyPr/>
                    <a:lstStyle/>
                    <a:p>
                      <a:pPr algn="ctr"/>
                      <a:r>
                        <a:rPr lang="en-US" b="1" dirty="0"/>
                        <a:t>Ulcer</a:t>
                      </a:r>
                    </a:p>
                  </a:txBody>
                  <a:tcPr anchor="ctr"/>
                </a:tc>
                <a:tc>
                  <a:txBody>
                    <a:bodyPr/>
                    <a:lstStyle/>
                    <a:p>
                      <a:pPr algn="ctr"/>
                      <a:r>
                        <a:rPr lang="en-US" sz="1800" dirty="0"/>
                        <a:t>Grouped vesicles mixed with small ulcers with a history of similar lesions</a:t>
                      </a:r>
                    </a:p>
                  </a:txBody>
                  <a:tcPr anchor="ctr"/>
                </a:tc>
                <a:tc>
                  <a:txBody>
                    <a:bodyPr/>
                    <a:lstStyle/>
                    <a:p>
                      <a:pPr algn="ctr"/>
                      <a:r>
                        <a:rPr lang="en-US" sz="1800" dirty="0"/>
                        <a:t>Painless, minimally tender ulcer</a:t>
                      </a:r>
                    </a:p>
                  </a:txBody>
                  <a:tcPr anchor="ctr"/>
                </a:tc>
                <a:tc>
                  <a:txBody>
                    <a:bodyPr/>
                    <a:lstStyle/>
                    <a:p>
                      <a:pPr algn="ctr"/>
                      <a:r>
                        <a:rPr lang="en-US" sz="1800" dirty="0"/>
                        <a:t>1-3 extremely painful ulcers</a:t>
                      </a:r>
                    </a:p>
                  </a:txBody>
                  <a:tcPr anchor="ctr"/>
                </a:tc>
                <a:tc>
                  <a:txBody>
                    <a:bodyPr/>
                    <a:lstStyle/>
                    <a:p>
                      <a:pPr marL="0" indent="0" algn="ctr">
                        <a:buFont typeface="Arial" panose="020B0604020202020204" pitchFamily="34" charset="0"/>
                        <a:buNone/>
                      </a:pPr>
                      <a:r>
                        <a:rPr lang="en-US" sz="1800" dirty="0"/>
                        <a:t>Extensive &amp; progressive ulcerative lesions </a:t>
                      </a:r>
                    </a:p>
                  </a:txBody>
                  <a:tcPr anchor="ctr"/>
                </a:tc>
                <a:tc>
                  <a:txBody>
                    <a:bodyPr/>
                    <a:lstStyle/>
                    <a:p>
                      <a:pPr algn="ctr"/>
                      <a:r>
                        <a:rPr lang="en-US" sz="1800" dirty="0">
                          <a:effectLst/>
                        </a:rPr>
                        <a:t>Small &amp; shallow ulcers</a:t>
                      </a:r>
                      <a:endParaRPr lang="en-US" sz="1800" dirty="0"/>
                    </a:p>
                  </a:txBody>
                  <a:tcPr anchor="ctr"/>
                </a:tc>
                <a:extLst>
                  <a:ext uri="{0D108BD9-81ED-4DB2-BD59-A6C34878D82A}">
                    <a16:rowId xmlns:a16="http://schemas.microsoft.com/office/drawing/2014/main" val="3510657364"/>
                  </a:ext>
                </a:extLst>
              </a:tr>
              <a:tr h="720618">
                <a:tc>
                  <a:txBody>
                    <a:bodyPr/>
                    <a:lstStyle/>
                    <a:p>
                      <a:pPr algn="ctr"/>
                      <a:r>
                        <a:rPr lang="en-US" b="1" dirty="0"/>
                        <a:t>Inguinal lymph node</a:t>
                      </a:r>
                    </a:p>
                  </a:txBody>
                  <a:tcPr anchor="ctr"/>
                </a:tc>
                <a:tc>
                  <a:txBody>
                    <a:bodyPr/>
                    <a:lstStyle/>
                    <a:p>
                      <a:pPr algn="ctr"/>
                      <a:r>
                        <a:rPr lang="en-US" sz="1800" dirty="0"/>
                        <a:t>Lymphadenopathy indicates 2ndry infection of ulcer</a:t>
                      </a:r>
                    </a:p>
                  </a:txBody>
                  <a:tcPr anchor="ctr"/>
                </a:tc>
                <a:tc>
                  <a:txBody>
                    <a:bodyPr/>
                    <a:lstStyle/>
                    <a:p>
                      <a:pPr algn="ctr"/>
                      <a:r>
                        <a:rPr lang="en-US" sz="1800" dirty="0"/>
                        <a:t>Tender inguinal lymphadenopathy</a:t>
                      </a:r>
                    </a:p>
                  </a:txBody>
                  <a:tcPr anchor="ctr"/>
                </a:tc>
                <a:tc>
                  <a:txBody>
                    <a:bodyPr/>
                    <a:lstStyle/>
                    <a:p>
                      <a:pPr algn="ctr"/>
                      <a:r>
                        <a:rPr lang="en-US" sz="1800" dirty="0"/>
                        <a:t>Tender inguinal lymphadenopathy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Without lymphadenopathy</a:t>
                      </a:r>
                    </a:p>
                  </a:txBody>
                  <a:tcPr anchor="ctr"/>
                </a:tc>
                <a:tc>
                  <a:txBody>
                    <a:bodyPr/>
                    <a:lstStyle/>
                    <a:p>
                      <a:pPr algn="ctr"/>
                      <a:r>
                        <a:rPr lang="en-US" sz="1800" dirty="0">
                          <a:effectLst/>
                        </a:rPr>
                        <a:t>Large, painful, coalesced inguinal lymph nodes ('buboes')</a:t>
                      </a:r>
                      <a:endParaRPr lang="en-US" sz="1800" dirty="0"/>
                    </a:p>
                  </a:txBody>
                  <a:tcPr anchor="ctr"/>
                </a:tc>
                <a:extLst>
                  <a:ext uri="{0D108BD9-81ED-4DB2-BD59-A6C34878D82A}">
                    <a16:rowId xmlns:a16="http://schemas.microsoft.com/office/drawing/2014/main" val="1162854169"/>
                  </a:ext>
                </a:extLst>
              </a:tr>
              <a:tr h="554322">
                <a:tc>
                  <a:txBody>
                    <a:bodyPr/>
                    <a:lstStyle/>
                    <a:p>
                      <a:pPr algn="ctr"/>
                      <a:r>
                        <a:rPr lang="en-US" b="1" dirty="0"/>
                        <a:t>Diagnosis</a:t>
                      </a:r>
                    </a:p>
                  </a:txBody>
                  <a:tcPr anchor="ctr"/>
                </a:tc>
                <a:tc>
                  <a:txBody>
                    <a:bodyPr/>
                    <a:lstStyle/>
                    <a:p>
                      <a:pPr algn="ctr"/>
                      <a:r>
                        <a:rPr lang="en-US" sz="1800" dirty="0"/>
                        <a:t>Culture, Tzanck smears, PCR</a:t>
                      </a:r>
                    </a:p>
                  </a:txBody>
                  <a:tcPr anchor="ctr"/>
                </a:tc>
                <a:tc>
                  <a:txBody>
                    <a:bodyPr/>
                    <a:lstStyle/>
                    <a:p>
                      <a:pPr algn="ctr"/>
                      <a:r>
                        <a:rPr lang="en-US" sz="1800" dirty="0"/>
                        <a:t>Dark-field microscopy, VDRL or RPR, FTA-ABS &amp; TPPA</a:t>
                      </a:r>
                    </a:p>
                  </a:txBody>
                  <a:tcPr anchor="ctr"/>
                </a:tc>
                <a:tc>
                  <a:txBody>
                    <a:bodyPr/>
                    <a:lstStyle/>
                    <a:p>
                      <a:pPr algn="ctr"/>
                      <a:r>
                        <a:rPr lang="en-US" sz="1800" dirty="0"/>
                        <a:t>Culture for H.ducreyi</a:t>
                      </a:r>
                    </a:p>
                  </a:txBody>
                  <a:tcPr anchor="ctr"/>
                </a:tc>
                <a:tc>
                  <a:txBody>
                    <a:bodyPr/>
                    <a:lstStyle/>
                    <a:p>
                      <a:pPr algn="ctr"/>
                      <a:r>
                        <a:rPr lang="en-US" sz="1800" dirty="0">
                          <a:solidFill>
                            <a:srgbClr val="002060"/>
                          </a:solidFill>
                        </a:rPr>
                        <a:t>Culture, Biopsy</a:t>
                      </a:r>
                    </a:p>
                  </a:txBody>
                  <a:tcPr anchor="ctr"/>
                </a:tc>
                <a:tc>
                  <a:txBody>
                    <a:bodyPr/>
                    <a:lstStyle/>
                    <a:p>
                      <a:pPr algn="ctr"/>
                      <a:r>
                        <a:rPr lang="en-US" sz="1800" dirty="0">
                          <a:solidFill>
                            <a:srgbClr val="002060"/>
                          </a:solidFill>
                        </a:rPr>
                        <a:t> NAAT using swabs of the anogenital lesions</a:t>
                      </a:r>
                    </a:p>
                  </a:txBody>
                  <a:tcPr anchor="ctr"/>
                </a:tc>
                <a:extLst>
                  <a:ext uri="{0D108BD9-81ED-4DB2-BD59-A6C34878D82A}">
                    <a16:rowId xmlns:a16="http://schemas.microsoft.com/office/drawing/2014/main" val="1045252652"/>
                  </a:ext>
                </a:extLst>
              </a:tr>
              <a:tr h="720618">
                <a:tc>
                  <a:txBody>
                    <a:bodyPr/>
                    <a:lstStyle/>
                    <a:p>
                      <a:pPr algn="ctr"/>
                      <a:r>
                        <a:rPr lang="en-US" b="1" dirty="0"/>
                        <a:t>Treatment</a:t>
                      </a:r>
                    </a:p>
                  </a:txBody>
                  <a:tcPr anchor="ctr"/>
                </a:tc>
                <a:tc>
                  <a:txBody>
                    <a:bodyPr/>
                    <a:lstStyle/>
                    <a:p>
                      <a:pPr algn="ctr"/>
                      <a:r>
                        <a:rPr lang="en-US" sz="1800" dirty="0"/>
                        <a:t>1</a:t>
                      </a:r>
                      <a:r>
                        <a:rPr lang="en-US" sz="1800" baseline="30000" dirty="0"/>
                        <a:t>st</a:t>
                      </a:r>
                      <a:r>
                        <a:rPr lang="en-US" sz="1800" dirty="0"/>
                        <a:t> episode is treated with acyclovir, famciclovir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Benzathine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Penicillin 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Azithromycin, Ceftriaxone, Erythromycin, Ciprofloxacin</a:t>
                      </a:r>
                    </a:p>
                  </a:txBody>
                  <a:tcPr anchor="ctr"/>
                </a:tc>
                <a:tc>
                  <a:txBody>
                    <a:bodyPr/>
                    <a:lstStyle/>
                    <a:p>
                      <a:pPr algn="ctr"/>
                      <a:r>
                        <a:rPr lang="en-US" sz="1800" dirty="0">
                          <a:solidFill>
                            <a:srgbClr val="002060"/>
                          </a:solidFill>
                        </a:rPr>
                        <a:t>First line: Azithromycin</a:t>
                      </a:r>
                    </a:p>
                  </a:txBody>
                  <a:tcPr anchor="ctr"/>
                </a:tc>
                <a:tc>
                  <a:txBody>
                    <a:bodyPr/>
                    <a:lstStyle/>
                    <a:p>
                      <a:pPr algn="ctr"/>
                      <a:r>
                        <a:rPr lang="en-US" sz="1800" dirty="0">
                          <a:solidFill>
                            <a:srgbClr val="002060"/>
                          </a:solidFill>
                        </a:rPr>
                        <a:t>Doxycycline or erythromycin</a:t>
                      </a:r>
                    </a:p>
                  </a:txBody>
                  <a:tcPr anchor="ctr"/>
                </a:tc>
                <a:extLst>
                  <a:ext uri="{0D108BD9-81ED-4DB2-BD59-A6C34878D82A}">
                    <a16:rowId xmlns:a16="http://schemas.microsoft.com/office/drawing/2014/main" val="120844384"/>
                  </a:ext>
                </a:extLst>
              </a:tr>
            </a:tbl>
          </a:graphicData>
        </a:graphic>
      </p:graphicFrame>
      <p:graphicFrame>
        <p:nvGraphicFramePr>
          <p:cNvPr id="5" name="Table 5">
            <a:extLst>
              <a:ext uri="{FF2B5EF4-FFF2-40B4-BE49-F238E27FC236}">
                <a16:creationId xmlns:a16="http://schemas.microsoft.com/office/drawing/2014/main" id="{57235EBC-F541-8DCD-1293-BA6A070CC4F7}"/>
              </a:ext>
            </a:extLst>
          </p:cNvPr>
          <p:cNvGraphicFramePr>
            <a:graphicFrameLocks noGrp="1"/>
          </p:cNvGraphicFramePr>
          <p:nvPr/>
        </p:nvGraphicFramePr>
        <p:xfrm>
          <a:off x="0" y="0"/>
          <a:ext cx="12192000" cy="457200"/>
        </p:xfrm>
        <a:graphic>
          <a:graphicData uri="http://schemas.openxmlformats.org/drawingml/2006/table">
            <a:tbl>
              <a:tblPr firstRow="1" bandRow="1">
                <a:tableStyleId>{93296810-A885-4BE3-A3E7-6D5BEEA58F35}</a:tableStyleId>
              </a:tblPr>
              <a:tblGrid>
                <a:gridCol w="12192000">
                  <a:extLst>
                    <a:ext uri="{9D8B030D-6E8A-4147-A177-3AD203B41FA5}">
                      <a16:colId xmlns:a16="http://schemas.microsoft.com/office/drawing/2014/main" val="3016318360"/>
                    </a:ext>
                  </a:extLst>
                </a:gridCol>
              </a:tblGrid>
              <a:tr h="370840">
                <a:tc>
                  <a:txBody>
                    <a:bodyPr/>
                    <a:lstStyle/>
                    <a:p>
                      <a:pPr algn="ctr"/>
                      <a:r>
                        <a:rPr lang="en-US" sz="2400" dirty="0"/>
                        <a:t>Genital Ulcers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959358781"/>
                  </a:ext>
                </a:extLst>
              </a:tr>
            </a:tbl>
          </a:graphicData>
        </a:graphic>
      </p:graphicFrame>
      <p:sp>
        <p:nvSpPr>
          <p:cNvPr id="9" name="TextBox 8">
            <a:extLst>
              <a:ext uri="{FF2B5EF4-FFF2-40B4-BE49-F238E27FC236}">
                <a16:creationId xmlns:a16="http://schemas.microsoft.com/office/drawing/2014/main" id="{67F8075A-3BA4-30AB-0904-4A5FC77D4A83}"/>
              </a:ext>
            </a:extLst>
          </p:cNvPr>
          <p:cNvSpPr txBox="1"/>
          <p:nvPr/>
        </p:nvSpPr>
        <p:spPr>
          <a:xfrm>
            <a:off x="0" y="6211669"/>
            <a:ext cx="11001984" cy="646331"/>
          </a:xfrm>
          <a:prstGeom prst="rect">
            <a:avLst/>
          </a:prstGeom>
          <a:noFill/>
        </p:spPr>
        <p:txBody>
          <a:bodyPr wrap="square" rtlCol="0">
            <a:spAutoFit/>
          </a:bodyPr>
          <a:lstStyle/>
          <a:p>
            <a:r>
              <a:rPr lang="en-US" b="1" dirty="0"/>
              <a:t>Note</a:t>
            </a:r>
            <a:r>
              <a:rPr lang="en-US" dirty="0"/>
              <a:t>: Herpes is relative indication for cesarean section (presence of maternal lesions within 6 weeks of birth in the absence of ruptured membranes, spontaneous ROM &gt;&gt;6 hours)</a:t>
            </a:r>
          </a:p>
        </p:txBody>
      </p:sp>
    </p:spTree>
    <p:extLst>
      <p:ext uri="{BB962C8B-B14F-4D97-AF65-F5344CB8AC3E}">
        <p14:creationId xmlns:p14="http://schemas.microsoft.com/office/powerpoint/2010/main" val="72474377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0231-067B-2DF0-E66D-FC896E3E5E7D}"/>
              </a:ext>
            </a:extLst>
          </p:cNvPr>
          <p:cNvSpPr>
            <a:spLocks noGrp="1"/>
          </p:cNvSpPr>
          <p:nvPr>
            <p:ph type="title"/>
          </p:nvPr>
        </p:nvSpPr>
        <p:spPr/>
        <p:txBody>
          <a:bodyPr/>
          <a:lstStyle/>
          <a:p>
            <a:r>
              <a:rPr lang="en-US" dirty="0"/>
              <a:t>Genital ulcers</a:t>
            </a:r>
          </a:p>
        </p:txBody>
      </p:sp>
      <p:pic>
        <p:nvPicPr>
          <p:cNvPr id="6" name="Content Placeholder 3" descr="img4.jpg">
            <a:extLst>
              <a:ext uri="{FF2B5EF4-FFF2-40B4-BE49-F238E27FC236}">
                <a16:creationId xmlns:a16="http://schemas.microsoft.com/office/drawing/2014/main" id="{615A8311-9916-F10F-FB78-29639CA1ED6A}"/>
              </a:ext>
            </a:extLst>
          </p:cNvPr>
          <p:cNvPicPr>
            <a:picLocks noChangeAspect="1"/>
          </p:cNvPicPr>
          <p:nvPr/>
        </p:nvPicPr>
        <p:blipFill rotWithShape="1">
          <a:blip r:embed="rId2">
            <a:extLst>
              <a:ext uri="{28A0092B-C50C-407E-A947-70E740481C1C}">
                <a14:useLocalDpi xmlns:a14="http://schemas.microsoft.com/office/drawing/2010/main" val="0"/>
              </a:ext>
            </a:extLst>
          </a:blip>
          <a:srcRect r="7926"/>
          <a:stretch/>
        </p:blipFill>
        <p:spPr bwMode="auto">
          <a:xfrm>
            <a:off x="838200" y="1286558"/>
            <a:ext cx="5961434" cy="4890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254667FD-5DDD-F723-AE31-E536682E434F}"/>
              </a:ext>
            </a:extLst>
          </p:cNvPr>
          <p:cNvGrpSpPr/>
          <p:nvPr/>
        </p:nvGrpSpPr>
        <p:grpSpPr>
          <a:xfrm>
            <a:off x="7001673" y="1305025"/>
            <a:ext cx="4352128" cy="4871937"/>
            <a:chOff x="7001673" y="1305025"/>
            <a:chExt cx="4352128" cy="4871937"/>
          </a:xfrm>
        </p:grpSpPr>
        <p:pic>
          <p:nvPicPr>
            <p:cNvPr id="7" name="Picture 6" descr="lgv250.jpg">
              <a:extLst>
                <a:ext uri="{FF2B5EF4-FFF2-40B4-BE49-F238E27FC236}">
                  <a16:creationId xmlns:a16="http://schemas.microsoft.com/office/drawing/2014/main" id="{437E4285-2DBE-B207-F7D6-A6F4208A68EA}"/>
                </a:ext>
              </a:extLst>
            </p:cNvPr>
            <p:cNvPicPr>
              <a:picLocks noChangeAspect="1"/>
            </p:cNvPicPr>
            <p:nvPr/>
          </p:nvPicPr>
          <p:blipFill rotWithShape="1">
            <a:blip r:embed="rId3">
              <a:extLst>
                <a:ext uri="{28A0092B-C50C-407E-A947-70E740481C1C}">
                  <a14:useLocalDpi xmlns:a14="http://schemas.microsoft.com/office/drawing/2010/main" val="0"/>
                </a:ext>
              </a:extLst>
            </a:blip>
            <a:srcRect l="1893" t="1603" r="1841" b="2583"/>
            <a:stretch/>
          </p:blipFill>
          <p:spPr bwMode="auto">
            <a:xfrm>
              <a:off x="7001673" y="1305025"/>
              <a:ext cx="4352128" cy="4871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A6B08ED-C66D-B19F-B4B5-E5E93A12B015}"/>
                </a:ext>
              </a:extLst>
            </p:cNvPr>
            <p:cNvSpPr txBox="1"/>
            <p:nvPr/>
          </p:nvSpPr>
          <p:spPr>
            <a:xfrm>
              <a:off x="7001673" y="5530631"/>
              <a:ext cx="4352127" cy="646331"/>
            </a:xfrm>
            <a:prstGeom prst="rect">
              <a:avLst/>
            </a:prstGeom>
            <a:solidFill>
              <a:schemeClr val="bg1"/>
            </a:solidFill>
          </p:spPr>
          <p:txBody>
            <a:bodyPr wrap="square" rtlCol="0">
              <a:spAutoFit/>
            </a:bodyPr>
            <a:lstStyle/>
            <a:p>
              <a:pPr algn="ctr"/>
              <a:r>
                <a:rPr lang="en-US" dirty="0"/>
                <a:t>Inguinal bubo without ulcers indicating Lymphogranuloma venereum</a:t>
              </a:r>
            </a:p>
          </p:txBody>
        </p:sp>
      </p:grpSp>
    </p:spTree>
    <p:extLst>
      <p:ext uri="{BB962C8B-B14F-4D97-AF65-F5344CB8AC3E}">
        <p14:creationId xmlns:p14="http://schemas.microsoft.com/office/powerpoint/2010/main" val="408982867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0187-13ED-6B1A-A969-DB9B2ED890FB}"/>
              </a:ext>
            </a:extLst>
          </p:cNvPr>
          <p:cNvSpPr>
            <a:spLocks noGrp="1"/>
          </p:cNvSpPr>
          <p:nvPr>
            <p:ph type="title"/>
          </p:nvPr>
        </p:nvSpPr>
        <p:spPr/>
        <p:txBody>
          <a:bodyPr/>
          <a:lstStyle/>
          <a:p>
            <a:r>
              <a:rPr lang="en-US" dirty="0"/>
              <a:t>Cervicitis</a:t>
            </a:r>
          </a:p>
        </p:txBody>
      </p:sp>
      <p:sp>
        <p:nvSpPr>
          <p:cNvPr id="3" name="Content Placeholder 2">
            <a:extLst>
              <a:ext uri="{FF2B5EF4-FFF2-40B4-BE49-F238E27FC236}">
                <a16:creationId xmlns:a16="http://schemas.microsoft.com/office/drawing/2014/main" id="{8388A60B-2C0D-9511-F71A-D505B1DC0685}"/>
              </a:ext>
            </a:extLst>
          </p:cNvPr>
          <p:cNvSpPr>
            <a:spLocks noGrp="1"/>
          </p:cNvSpPr>
          <p:nvPr>
            <p:ph idx="1"/>
          </p:nvPr>
        </p:nvSpPr>
        <p:spPr>
          <a:xfrm>
            <a:off x="838200" y="1305026"/>
            <a:ext cx="10515600" cy="4873752"/>
          </a:xfrm>
        </p:spPr>
        <p:txBody>
          <a:bodyPr/>
          <a:lstStyle/>
          <a:p>
            <a:r>
              <a:rPr lang="en-US" b="1" dirty="0"/>
              <a:t>Cervix epithelium</a:t>
            </a:r>
          </a:p>
          <a:p>
            <a:pPr lvl="1"/>
            <a:r>
              <a:rPr lang="en-US" b="1" dirty="0"/>
              <a:t>Ectocervix</a:t>
            </a:r>
            <a:r>
              <a:rPr lang="en-US" dirty="0"/>
              <a:t>: Stratified squamous epithelium, nonkeratinized</a:t>
            </a:r>
          </a:p>
          <a:p>
            <a:pPr lvl="1"/>
            <a:r>
              <a:rPr lang="en-US" b="1" dirty="0"/>
              <a:t>Transformation zone</a:t>
            </a:r>
            <a:r>
              <a:rPr lang="en-US" dirty="0"/>
              <a:t>: Squamocolumnar junction</a:t>
            </a:r>
            <a:endParaRPr lang="en-US" dirty="0">
              <a:solidFill>
                <a:schemeClr val="bg1"/>
              </a:solidFill>
              <a:highlight>
                <a:srgbClr val="C0C0C0"/>
              </a:highlight>
            </a:endParaRPr>
          </a:p>
          <a:p>
            <a:pPr lvl="1"/>
            <a:r>
              <a:rPr lang="en-US" b="1" dirty="0"/>
              <a:t>Endocervix</a:t>
            </a:r>
            <a:r>
              <a:rPr lang="en-US" dirty="0"/>
              <a:t>: Simple columnar epithelium</a:t>
            </a:r>
          </a:p>
          <a:p>
            <a:r>
              <a:rPr lang="en-US" b="1" dirty="0"/>
              <a:t>Cervicitis</a:t>
            </a:r>
          </a:p>
          <a:p>
            <a:pPr lvl="1"/>
            <a:r>
              <a:rPr lang="en-US" b="1" dirty="0"/>
              <a:t>Ectocervix</a:t>
            </a:r>
            <a:r>
              <a:rPr lang="en-US" dirty="0"/>
              <a:t>: Can be infected by the same microorganisms that are responsible for vaginitis</a:t>
            </a:r>
          </a:p>
          <a:p>
            <a:pPr lvl="1"/>
            <a:r>
              <a:rPr lang="en-US" b="1" dirty="0"/>
              <a:t>Endocervix</a:t>
            </a:r>
            <a:r>
              <a:rPr lang="en-US" dirty="0"/>
              <a:t>: can only be infected by N.gonorrheae &amp; C.</a:t>
            </a:r>
            <a:r>
              <a:rPr lang="en-US" sz="2400" dirty="0"/>
              <a:t>trachomatis</a:t>
            </a:r>
          </a:p>
        </p:txBody>
      </p:sp>
      <p:pic>
        <p:nvPicPr>
          <p:cNvPr id="5" name="Picture 4">
            <a:extLst>
              <a:ext uri="{FF2B5EF4-FFF2-40B4-BE49-F238E27FC236}">
                <a16:creationId xmlns:a16="http://schemas.microsoft.com/office/drawing/2014/main" id="{9D87BBA2-52EF-09DA-E73D-61C00FDD3B38}"/>
              </a:ext>
            </a:extLst>
          </p:cNvPr>
          <p:cNvPicPr>
            <a:picLocks noChangeAspect="1"/>
          </p:cNvPicPr>
          <p:nvPr/>
        </p:nvPicPr>
        <p:blipFill>
          <a:blip r:embed="rId2"/>
          <a:stretch>
            <a:fillRect/>
          </a:stretch>
        </p:blipFill>
        <p:spPr>
          <a:xfrm>
            <a:off x="9594613" y="1305025"/>
            <a:ext cx="1759187" cy="1759187"/>
          </a:xfrm>
          <a:prstGeom prst="rect">
            <a:avLst/>
          </a:prstGeom>
        </p:spPr>
      </p:pic>
      <p:pic>
        <p:nvPicPr>
          <p:cNvPr id="7" name="Picture 6">
            <a:extLst>
              <a:ext uri="{FF2B5EF4-FFF2-40B4-BE49-F238E27FC236}">
                <a16:creationId xmlns:a16="http://schemas.microsoft.com/office/drawing/2014/main" id="{25F536B8-BF3F-7573-18F4-F5FE4D70AB62}"/>
              </a:ext>
            </a:extLst>
          </p:cNvPr>
          <p:cNvPicPr>
            <a:picLocks noChangeAspect="1"/>
          </p:cNvPicPr>
          <p:nvPr/>
        </p:nvPicPr>
        <p:blipFill>
          <a:blip r:embed="rId3"/>
          <a:stretch>
            <a:fillRect/>
          </a:stretch>
        </p:blipFill>
        <p:spPr>
          <a:xfrm>
            <a:off x="7613023" y="2213802"/>
            <a:ext cx="257025" cy="257025"/>
          </a:xfrm>
          <a:prstGeom prst="rect">
            <a:avLst/>
          </a:prstGeom>
        </p:spPr>
      </p:pic>
    </p:spTree>
    <p:extLst>
      <p:ext uri="{BB962C8B-B14F-4D97-AF65-F5344CB8AC3E}">
        <p14:creationId xmlns:p14="http://schemas.microsoft.com/office/powerpoint/2010/main" val="395186579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F744-F73C-669F-CC8F-E854E3D47338}"/>
              </a:ext>
            </a:extLst>
          </p:cNvPr>
          <p:cNvSpPr>
            <a:spLocks noGrp="1"/>
          </p:cNvSpPr>
          <p:nvPr>
            <p:ph type="title"/>
          </p:nvPr>
        </p:nvSpPr>
        <p:spPr/>
        <p:txBody>
          <a:bodyPr>
            <a:normAutofit/>
          </a:bodyPr>
          <a:lstStyle/>
          <a:p>
            <a:r>
              <a:rPr lang="en-US" dirty="0"/>
              <a:t>Diagnosis of cervicitis</a:t>
            </a:r>
          </a:p>
        </p:txBody>
      </p:sp>
      <p:sp>
        <p:nvSpPr>
          <p:cNvPr id="3" name="Content Placeholder 2">
            <a:extLst>
              <a:ext uri="{FF2B5EF4-FFF2-40B4-BE49-F238E27FC236}">
                <a16:creationId xmlns:a16="http://schemas.microsoft.com/office/drawing/2014/main" id="{04D43F8A-6520-2646-1CC7-6A4C541164C4}"/>
              </a:ext>
            </a:extLst>
          </p:cNvPr>
          <p:cNvSpPr>
            <a:spLocks noGrp="1"/>
          </p:cNvSpPr>
          <p:nvPr>
            <p:ph idx="1"/>
          </p:nvPr>
        </p:nvSpPr>
        <p:spPr>
          <a:xfrm>
            <a:off x="838200" y="1305026"/>
            <a:ext cx="7292902" cy="4871938"/>
          </a:xfrm>
        </p:spPr>
        <p:txBody>
          <a:bodyPr>
            <a:noAutofit/>
          </a:bodyPr>
          <a:lstStyle/>
          <a:p>
            <a:r>
              <a:rPr lang="en-US" sz="2400" dirty="0"/>
              <a:t>Based on the finding of a purulent endocervical discharge, generally yellow or green in color (mucopus) </a:t>
            </a:r>
          </a:p>
          <a:p>
            <a:r>
              <a:rPr lang="en-US" sz="2400" dirty="0"/>
              <a:t>A purulent or mucopurulent endocervical exudate visible in the endocervical canal or on an endocervical swab specimen </a:t>
            </a:r>
          </a:p>
          <a:p>
            <a:r>
              <a:rPr lang="en-US" sz="2400" dirty="0"/>
              <a:t>Sustained endocervical bleeding easily induced by gentle passage of a cotton swab through the cervical os</a:t>
            </a:r>
          </a:p>
          <a:p>
            <a:r>
              <a:rPr lang="en-US" sz="2400" dirty="0"/>
              <a:t>Either or both signs might be present</a:t>
            </a:r>
          </a:p>
          <a:p>
            <a:r>
              <a:rPr lang="en-US" sz="2400" dirty="0"/>
              <a:t>Some patients is asymptomatic, but some women complain of an abnormal vaginal discharge and intermenstrual vaginal bleeding</a:t>
            </a:r>
          </a:p>
          <a:p>
            <a:endParaRPr lang="en-US" sz="2400" dirty="0"/>
          </a:p>
        </p:txBody>
      </p:sp>
      <p:grpSp>
        <p:nvGrpSpPr>
          <p:cNvPr id="6" name="Group 5">
            <a:extLst>
              <a:ext uri="{FF2B5EF4-FFF2-40B4-BE49-F238E27FC236}">
                <a16:creationId xmlns:a16="http://schemas.microsoft.com/office/drawing/2014/main" id="{4032C40B-9CFE-D7E4-0D53-FDD4C969B067}"/>
              </a:ext>
            </a:extLst>
          </p:cNvPr>
          <p:cNvGrpSpPr/>
          <p:nvPr/>
        </p:nvGrpSpPr>
        <p:grpSpPr>
          <a:xfrm>
            <a:off x="8131102" y="1305025"/>
            <a:ext cx="3222697" cy="4745579"/>
            <a:chOff x="8414426" y="1305026"/>
            <a:chExt cx="2939374" cy="4328372"/>
          </a:xfrm>
        </p:grpSpPr>
        <p:pic>
          <p:nvPicPr>
            <p:cNvPr id="4" name="Picture 5" descr="pict6-thumb400.jpg">
              <a:extLst>
                <a:ext uri="{FF2B5EF4-FFF2-40B4-BE49-F238E27FC236}">
                  <a16:creationId xmlns:a16="http://schemas.microsoft.com/office/drawing/2014/main" id="{6D1CF186-3FDB-82CE-46EE-7B33CB017D4E}"/>
                </a:ext>
              </a:extLst>
            </p:cNvPr>
            <p:cNvPicPr>
              <a:picLocks noChangeAspect="1"/>
            </p:cNvPicPr>
            <p:nvPr/>
          </p:nvPicPr>
          <p:blipFill rotWithShape="1">
            <a:blip r:embed="rId2">
              <a:extLst>
                <a:ext uri="{28A0092B-C50C-407E-A947-70E740481C1C}">
                  <a14:useLocalDpi xmlns:a14="http://schemas.microsoft.com/office/drawing/2010/main" val="0"/>
                </a:ext>
              </a:extLst>
            </a:blip>
            <a:srcRect l="3001" t="3531" r="2846" b="3798"/>
            <a:stretch/>
          </p:blipFill>
          <p:spPr bwMode="auto">
            <a:xfrm>
              <a:off x="8414426" y="1305026"/>
              <a:ext cx="2939374" cy="1967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ØµÙØ±Ø© Ø°Ø§Øª ØµÙØ©">
              <a:extLst>
                <a:ext uri="{FF2B5EF4-FFF2-40B4-BE49-F238E27FC236}">
                  <a16:creationId xmlns:a16="http://schemas.microsoft.com/office/drawing/2014/main" id="{B21CBFED-DE24-A073-C187-F0F0160A4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6" y="3272641"/>
              <a:ext cx="2939374" cy="2360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180029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3A7E-674E-D94D-8F8D-EC6752F86CFC}"/>
              </a:ext>
            </a:extLst>
          </p:cNvPr>
          <p:cNvSpPr>
            <a:spLocks noGrp="1"/>
          </p:cNvSpPr>
          <p:nvPr>
            <p:ph type="title"/>
          </p:nvPr>
        </p:nvSpPr>
        <p:spPr/>
        <p:txBody>
          <a:bodyPr/>
          <a:lstStyle/>
          <a:p>
            <a:r>
              <a:rPr lang="en-US" dirty="0"/>
              <a:t>Cervicitis</a:t>
            </a:r>
          </a:p>
        </p:txBody>
      </p:sp>
      <p:graphicFrame>
        <p:nvGraphicFramePr>
          <p:cNvPr id="4" name="Table 4">
            <a:extLst>
              <a:ext uri="{FF2B5EF4-FFF2-40B4-BE49-F238E27FC236}">
                <a16:creationId xmlns:a16="http://schemas.microsoft.com/office/drawing/2014/main" id="{5D272C73-C82A-6DB3-8A6D-0A8775876BDA}"/>
              </a:ext>
            </a:extLst>
          </p:cNvPr>
          <p:cNvGraphicFramePr>
            <a:graphicFrameLocks noGrp="1"/>
          </p:cNvGraphicFramePr>
          <p:nvPr>
            <p:ph idx="1"/>
          </p:nvPr>
        </p:nvGraphicFramePr>
        <p:xfrm>
          <a:off x="838200" y="1304925"/>
          <a:ext cx="10515600" cy="377952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409674474"/>
                    </a:ext>
                  </a:extLst>
                </a:gridCol>
                <a:gridCol w="5257800">
                  <a:extLst>
                    <a:ext uri="{9D8B030D-6E8A-4147-A177-3AD203B41FA5}">
                      <a16:colId xmlns:a16="http://schemas.microsoft.com/office/drawing/2014/main" val="4184279727"/>
                    </a:ext>
                  </a:extLst>
                </a:gridCol>
              </a:tblGrid>
              <a:tr h="370840">
                <a:tc>
                  <a:txBody>
                    <a:bodyPr/>
                    <a:lstStyle/>
                    <a:p>
                      <a:pPr algn="ctr"/>
                      <a:r>
                        <a:rPr lang="en-US" sz="2400" dirty="0"/>
                        <a:t>Chlamydia</a:t>
                      </a:r>
                    </a:p>
                  </a:txBody>
                  <a:tcPr anchor="ctr"/>
                </a:tc>
                <a:tc>
                  <a:txBody>
                    <a:bodyPr/>
                    <a:lstStyle/>
                    <a:p>
                      <a:pPr algn="ctr"/>
                      <a:r>
                        <a:rPr lang="en-US" sz="2400" dirty="0"/>
                        <a:t>Gonorrhea</a:t>
                      </a:r>
                    </a:p>
                  </a:txBody>
                  <a:tcPr anchor="ctr"/>
                </a:tc>
                <a:extLst>
                  <a:ext uri="{0D108BD9-81ED-4DB2-BD59-A6C34878D82A}">
                    <a16:rowId xmlns:a16="http://schemas.microsoft.com/office/drawing/2014/main" val="3660057108"/>
                  </a:ext>
                </a:extLst>
              </a:tr>
              <a:tr h="370840">
                <a:tc>
                  <a:txBody>
                    <a:bodyPr/>
                    <a:lstStyle/>
                    <a:p>
                      <a:pPr algn="ctr"/>
                      <a:r>
                        <a:rPr lang="en-US" sz="2000" dirty="0"/>
                        <a:t>Caused by C.trachomatis</a:t>
                      </a:r>
                    </a:p>
                  </a:txBody>
                  <a:tcPr anchor="ctr"/>
                </a:tc>
                <a:tc>
                  <a:txBody>
                    <a:bodyPr/>
                    <a:lstStyle/>
                    <a:p>
                      <a:pPr algn="ctr"/>
                      <a:r>
                        <a:rPr lang="en-US" sz="2000" dirty="0"/>
                        <a:t>Caused by N.gonorrheae </a:t>
                      </a:r>
                    </a:p>
                  </a:txBody>
                  <a:tcPr anchor="ctr"/>
                </a:tc>
                <a:extLst>
                  <a:ext uri="{0D108BD9-81ED-4DB2-BD59-A6C34878D82A}">
                    <a16:rowId xmlns:a16="http://schemas.microsoft.com/office/drawing/2014/main" val="4159331199"/>
                  </a:ext>
                </a:extLst>
              </a:tr>
              <a:tr h="370840">
                <a:tc>
                  <a:txBody>
                    <a:bodyPr/>
                    <a:lstStyle/>
                    <a:p>
                      <a:pPr algn="ctr"/>
                      <a:r>
                        <a:rPr lang="en-US" sz="2000" dirty="0"/>
                        <a:t>75% cases asymptomatic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50% cases asymptomatic</a:t>
                      </a:r>
                    </a:p>
                  </a:txBody>
                  <a:tcPr anchor="ctr"/>
                </a:tc>
                <a:extLst>
                  <a:ext uri="{0D108BD9-81ED-4DB2-BD59-A6C34878D82A}">
                    <a16:rowId xmlns:a16="http://schemas.microsoft.com/office/drawing/2014/main" val="784024547"/>
                  </a:ext>
                </a:extLst>
              </a:tr>
              <a:tr h="370840">
                <a:tc>
                  <a:txBody>
                    <a:bodyPr/>
                    <a:lstStyle/>
                    <a:p>
                      <a:pPr algn="ctr"/>
                      <a:r>
                        <a:rPr lang="en-US" sz="1800" dirty="0"/>
                        <a:t>Commonly present with abnormal vaginal discharge, burning with urination, spotting, postcoital bleeding</a:t>
                      </a:r>
                    </a:p>
                  </a:txBody>
                  <a:tcPr anchor="ctr"/>
                </a:tc>
                <a:tc>
                  <a:txBody>
                    <a:bodyPr/>
                    <a:lstStyle/>
                    <a:p>
                      <a:pPr algn="ctr"/>
                      <a:r>
                        <a:rPr lang="en-US" sz="1800" dirty="0"/>
                        <a:t>Present with vaginal discharge, dysuria, abnormal uterine bleeding</a:t>
                      </a:r>
                    </a:p>
                  </a:txBody>
                  <a:tcPr anchor="ctr"/>
                </a:tc>
                <a:extLst>
                  <a:ext uri="{0D108BD9-81ED-4DB2-BD59-A6C34878D82A}">
                    <a16:rowId xmlns:a16="http://schemas.microsoft.com/office/drawing/2014/main" val="977437428"/>
                  </a:ext>
                </a:extLst>
              </a:tr>
              <a:tr h="370840">
                <a:tc>
                  <a:txBody>
                    <a:bodyPr/>
                    <a:lstStyle/>
                    <a:p>
                      <a:pPr algn="ctr"/>
                      <a:r>
                        <a:rPr lang="en-US" sz="2000" dirty="0"/>
                        <a:t>Diagnosed by NAAT</a:t>
                      </a:r>
                      <a:r>
                        <a:rPr lang="en-US" sz="1600" dirty="0"/>
                        <a:t> (nucleic acid amplification testing)</a:t>
                      </a:r>
                      <a:endParaRPr lang="en-US" sz="2000" dirty="0"/>
                    </a:p>
                  </a:txBody>
                  <a:tcPr anchor="ctr"/>
                </a:tc>
                <a:tc>
                  <a:txBody>
                    <a:bodyPr/>
                    <a:lstStyle/>
                    <a:p>
                      <a:pPr algn="ctr"/>
                      <a:r>
                        <a:rPr lang="en-US" sz="2000" dirty="0"/>
                        <a:t>Diagnosed by culture </a:t>
                      </a:r>
                      <a:r>
                        <a:rPr lang="en-US" sz="1600" dirty="0"/>
                        <a:t>(Thayer Martin media) </a:t>
                      </a:r>
                      <a:r>
                        <a:rPr lang="en-US" sz="2000" dirty="0"/>
                        <a:t>&amp; NAAT</a:t>
                      </a:r>
                    </a:p>
                  </a:txBody>
                  <a:tcPr anchor="ctr"/>
                </a:tc>
                <a:extLst>
                  <a:ext uri="{0D108BD9-81ED-4DB2-BD59-A6C34878D82A}">
                    <a16:rowId xmlns:a16="http://schemas.microsoft.com/office/drawing/2014/main" val="1337243066"/>
                  </a:ext>
                </a:extLst>
              </a:tr>
              <a:tr h="370840">
                <a:tc>
                  <a:txBody>
                    <a:bodyPr/>
                    <a:lstStyle/>
                    <a:p>
                      <a:pPr algn="ctr"/>
                      <a:r>
                        <a:rPr lang="en-US" sz="2000" dirty="0"/>
                        <a:t>Associated with late (1-2 weeks) neonatal conjunctivitis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Associated with early (2-5 days) neonatal conjunctivitis</a:t>
                      </a:r>
                    </a:p>
                  </a:txBody>
                  <a:tcPr anchor="ctr"/>
                </a:tc>
                <a:extLst>
                  <a:ext uri="{0D108BD9-81ED-4DB2-BD59-A6C34878D82A}">
                    <a16:rowId xmlns:a16="http://schemas.microsoft.com/office/drawing/2014/main" val="78235181"/>
                  </a:ext>
                </a:extLst>
              </a:tr>
              <a:tr h="370840">
                <a:tc>
                  <a:txBody>
                    <a:bodyPr/>
                    <a:lstStyle/>
                    <a:p>
                      <a:pPr algn="ctr"/>
                      <a:r>
                        <a:rPr lang="en-US" sz="2000" dirty="0"/>
                        <a:t>Treat by Azithromycin or Doxycycline</a:t>
                      </a:r>
                    </a:p>
                  </a:txBody>
                  <a:tcPr anchor="ctr"/>
                </a:tc>
                <a:tc>
                  <a:txBody>
                    <a:bodyPr/>
                    <a:lstStyle/>
                    <a:p>
                      <a:pPr algn="ctr"/>
                      <a:r>
                        <a:rPr lang="en-US" sz="2000" dirty="0"/>
                        <a:t>Treat by Cefixime or Ceftriaxone</a:t>
                      </a:r>
                    </a:p>
                  </a:txBody>
                  <a:tcPr anchor="ctr"/>
                </a:tc>
                <a:extLst>
                  <a:ext uri="{0D108BD9-81ED-4DB2-BD59-A6C34878D82A}">
                    <a16:rowId xmlns:a16="http://schemas.microsoft.com/office/drawing/2014/main" val="557902745"/>
                  </a:ext>
                </a:extLst>
              </a:tr>
              <a:tr h="370840">
                <a:tc gridSpan="2">
                  <a:txBody>
                    <a:bodyPr/>
                    <a:lstStyle/>
                    <a:p>
                      <a:pPr algn="ctr"/>
                      <a:r>
                        <a:rPr lang="en-US" sz="2000" dirty="0"/>
                        <a:t>Note that when we treat cervicitis, we treat for both bacteria at the same time</a:t>
                      </a:r>
                    </a:p>
                  </a:txBody>
                  <a:tcPr anchor="ctr"/>
                </a:tc>
                <a:tc hMerge="1">
                  <a:txBody>
                    <a:bodyPr/>
                    <a:lstStyle/>
                    <a:p>
                      <a:pPr algn="ctr"/>
                      <a:endParaRPr lang="en-US" sz="2000" dirty="0"/>
                    </a:p>
                  </a:txBody>
                  <a:tcPr anchor="ctr"/>
                </a:tc>
                <a:extLst>
                  <a:ext uri="{0D108BD9-81ED-4DB2-BD59-A6C34878D82A}">
                    <a16:rowId xmlns:a16="http://schemas.microsoft.com/office/drawing/2014/main" val="3413859566"/>
                  </a:ext>
                </a:extLst>
              </a:tr>
            </a:tbl>
          </a:graphicData>
        </a:graphic>
      </p:graphicFrame>
    </p:spTree>
    <p:extLst>
      <p:ext uri="{BB962C8B-B14F-4D97-AF65-F5344CB8AC3E}">
        <p14:creationId xmlns:p14="http://schemas.microsoft.com/office/powerpoint/2010/main" val="250534771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B96A-1D32-312F-5A2E-9CC3725A7057}"/>
              </a:ext>
            </a:extLst>
          </p:cNvPr>
          <p:cNvSpPr>
            <a:spLocks noGrp="1"/>
          </p:cNvSpPr>
          <p:nvPr>
            <p:ph type="ctrTitle"/>
          </p:nvPr>
        </p:nvSpPr>
        <p:spPr/>
        <p:txBody>
          <a:bodyPr/>
          <a:lstStyle/>
          <a:p>
            <a:r>
              <a:rPr lang="en-US" dirty="0"/>
              <a:t>incontinence</a:t>
            </a:r>
          </a:p>
        </p:txBody>
      </p:sp>
      <p:sp>
        <p:nvSpPr>
          <p:cNvPr id="3" name="Subtitle 2">
            <a:extLst>
              <a:ext uri="{FF2B5EF4-FFF2-40B4-BE49-F238E27FC236}">
                <a16:creationId xmlns:a16="http://schemas.microsoft.com/office/drawing/2014/main" id="{D39C1460-8DF5-E43D-5D2F-B1E94815D35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9303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85E7-63D5-3999-5CE9-27DA6AE68A8E}"/>
              </a:ext>
            </a:extLst>
          </p:cNvPr>
          <p:cNvSpPr>
            <a:spLocks noGrp="1"/>
          </p:cNvSpPr>
          <p:nvPr>
            <p:ph type="title"/>
          </p:nvPr>
        </p:nvSpPr>
        <p:spPr/>
        <p:txBody>
          <a:bodyPr/>
          <a:lstStyle/>
          <a:p>
            <a:r>
              <a:rPr lang="en-US" dirty="0"/>
              <a:t>Stages of labor</a:t>
            </a:r>
          </a:p>
        </p:txBody>
      </p:sp>
      <p:sp>
        <p:nvSpPr>
          <p:cNvPr id="6" name="Content Placeholder 5">
            <a:extLst>
              <a:ext uri="{FF2B5EF4-FFF2-40B4-BE49-F238E27FC236}">
                <a16:creationId xmlns:a16="http://schemas.microsoft.com/office/drawing/2014/main" id="{F6125D72-C314-31BE-2219-76C3ADF9553F}"/>
              </a:ext>
            </a:extLst>
          </p:cNvPr>
          <p:cNvSpPr>
            <a:spLocks noGrp="1"/>
          </p:cNvSpPr>
          <p:nvPr>
            <p:ph idx="1"/>
          </p:nvPr>
        </p:nvSpPr>
        <p:spPr>
          <a:xfrm>
            <a:off x="838200" y="4910886"/>
            <a:ext cx="8438490" cy="1173745"/>
          </a:xfrm>
        </p:spPr>
        <p:txBody>
          <a:bodyPr>
            <a:normAutofit/>
          </a:bodyPr>
          <a:lstStyle/>
          <a:p>
            <a:pPr marL="0" indent="0">
              <a:buNone/>
            </a:pPr>
            <a:r>
              <a:rPr lang="en-US" sz="2400" dirty="0"/>
              <a:t>The duration of labor is variable and depends upon </a:t>
            </a:r>
            <a:r>
              <a:rPr lang="en-US" sz="2400" b="1" dirty="0"/>
              <a:t>Parity</a:t>
            </a:r>
            <a:r>
              <a:rPr lang="en-US" sz="2400" dirty="0"/>
              <a:t>, </a:t>
            </a:r>
            <a:r>
              <a:rPr lang="en-US" sz="2400" b="1" dirty="0"/>
              <a:t>Gestation</a:t>
            </a:r>
            <a:r>
              <a:rPr lang="en-US" sz="2400" dirty="0"/>
              <a:t>, </a:t>
            </a:r>
            <a:r>
              <a:rPr lang="en-US" sz="2400" b="1" dirty="0"/>
              <a:t>Size</a:t>
            </a:r>
            <a:r>
              <a:rPr lang="en-US" sz="2400" dirty="0"/>
              <a:t> of the baby, whether the labor is </a:t>
            </a:r>
            <a:r>
              <a:rPr lang="en-US" sz="2400" b="1" dirty="0"/>
              <a:t>Spontaneous or Induced </a:t>
            </a:r>
            <a:r>
              <a:rPr lang="en-US" sz="2400" dirty="0"/>
              <a:t>and </a:t>
            </a:r>
            <a:r>
              <a:rPr lang="en-US" sz="2400" b="1" dirty="0"/>
              <a:t>Previous obstetric performance</a:t>
            </a:r>
            <a:r>
              <a:rPr lang="en-US" sz="2400" dirty="0"/>
              <a:t>.</a:t>
            </a:r>
            <a:endParaRPr lang="en-US" dirty="0"/>
          </a:p>
        </p:txBody>
      </p:sp>
      <p:graphicFrame>
        <p:nvGraphicFramePr>
          <p:cNvPr id="7" name="Table 4">
            <a:extLst>
              <a:ext uri="{FF2B5EF4-FFF2-40B4-BE49-F238E27FC236}">
                <a16:creationId xmlns:a16="http://schemas.microsoft.com/office/drawing/2014/main" id="{98D5C6C2-2CEF-642C-E966-D20B05A227F3}"/>
              </a:ext>
            </a:extLst>
          </p:cNvPr>
          <p:cNvGraphicFramePr>
            <a:graphicFrameLocks/>
          </p:cNvGraphicFramePr>
          <p:nvPr/>
        </p:nvGraphicFramePr>
        <p:xfrm>
          <a:off x="838200" y="1192251"/>
          <a:ext cx="10515600" cy="3596640"/>
        </p:xfrm>
        <a:graphic>
          <a:graphicData uri="http://schemas.openxmlformats.org/drawingml/2006/table">
            <a:tbl>
              <a:tblPr firstRow="1" bandRow="1">
                <a:tableStyleId>{5C22544A-7EE6-4342-B048-85BDC9FD1C3A}</a:tableStyleId>
              </a:tblPr>
              <a:tblGrid>
                <a:gridCol w="854413">
                  <a:extLst>
                    <a:ext uri="{9D8B030D-6E8A-4147-A177-3AD203B41FA5}">
                      <a16:colId xmlns:a16="http://schemas.microsoft.com/office/drawing/2014/main" val="3693099241"/>
                    </a:ext>
                  </a:extLst>
                </a:gridCol>
                <a:gridCol w="992221">
                  <a:extLst>
                    <a:ext uri="{9D8B030D-6E8A-4147-A177-3AD203B41FA5}">
                      <a16:colId xmlns:a16="http://schemas.microsoft.com/office/drawing/2014/main" val="1701816765"/>
                    </a:ext>
                  </a:extLst>
                </a:gridCol>
                <a:gridCol w="3411166">
                  <a:extLst>
                    <a:ext uri="{9D8B030D-6E8A-4147-A177-3AD203B41FA5}">
                      <a16:colId xmlns:a16="http://schemas.microsoft.com/office/drawing/2014/main" val="3598425171"/>
                    </a:ext>
                  </a:extLst>
                </a:gridCol>
                <a:gridCol w="2628900">
                  <a:extLst>
                    <a:ext uri="{9D8B030D-6E8A-4147-A177-3AD203B41FA5}">
                      <a16:colId xmlns:a16="http://schemas.microsoft.com/office/drawing/2014/main" val="2800439092"/>
                    </a:ext>
                  </a:extLst>
                </a:gridCol>
                <a:gridCol w="2628900">
                  <a:extLst>
                    <a:ext uri="{9D8B030D-6E8A-4147-A177-3AD203B41FA5}">
                      <a16:colId xmlns:a16="http://schemas.microsoft.com/office/drawing/2014/main" val="3857850510"/>
                    </a:ext>
                  </a:extLst>
                </a:gridCol>
              </a:tblGrid>
              <a:tr h="252763">
                <a:tc gridSpan="2">
                  <a:txBody>
                    <a:bodyPr/>
                    <a:lstStyle/>
                    <a:p>
                      <a:pPr algn="ctr"/>
                      <a:r>
                        <a:rPr lang="en-US" sz="2000" dirty="0"/>
                        <a:t>Stage</a:t>
                      </a:r>
                    </a:p>
                  </a:txBody>
                  <a:tcPr anchor="ctr"/>
                </a:tc>
                <a:tc hMerge="1">
                  <a:txBody>
                    <a:bodyPr/>
                    <a:lstStyle/>
                    <a:p>
                      <a:endParaRPr lang="en-US"/>
                    </a:p>
                  </a:txBody>
                  <a:tcPr/>
                </a:tc>
                <a:tc>
                  <a:txBody>
                    <a:bodyPr/>
                    <a:lstStyle/>
                    <a:p>
                      <a:pPr algn="ctr"/>
                      <a:r>
                        <a:rPr lang="en-US" sz="2000" dirty="0"/>
                        <a:t>Definition</a:t>
                      </a:r>
                    </a:p>
                  </a:txBody>
                  <a:tcPr anchor="ctr"/>
                </a:tc>
                <a:tc>
                  <a:txBody>
                    <a:bodyPr/>
                    <a:lstStyle/>
                    <a:p>
                      <a:pPr algn="ctr"/>
                      <a:r>
                        <a:rPr lang="en-US" sz="2000" dirty="0"/>
                        <a:t>Nulliparous</a:t>
                      </a:r>
                    </a:p>
                  </a:txBody>
                  <a:tcPr anchor="ctr"/>
                </a:tc>
                <a:tc>
                  <a:txBody>
                    <a:bodyPr/>
                    <a:lstStyle/>
                    <a:p>
                      <a:pPr algn="ctr"/>
                      <a:r>
                        <a:rPr lang="en-US" sz="2000" dirty="0"/>
                        <a:t>Multiparous</a:t>
                      </a:r>
                    </a:p>
                  </a:txBody>
                  <a:tcPr anchor="ctr"/>
                </a:tc>
                <a:extLst>
                  <a:ext uri="{0D108BD9-81ED-4DB2-BD59-A6C34878D82A}">
                    <a16:rowId xmlns:a16="http://schemas.microsoft.com/office/drawing/2014/main" val="1060984889"/>
                  </a:ext>
                </a:extLst>
              </a:tr>
              <a:tr h="447196">
                <a:tc rowSpan="2">
                  <a:txBody>
                    <a:bodyPr/>
                    <a:lstStyle/>
                    <a:p>
                      <a:pPr algn="ctr"/>
                      <a:r>
                        <a:rPr lang="en-US" sz="1800" dirty="0"/>
                        <a:t>First</a:t>
                      </a:r>
                    </a:p>
                  </a:txBody>
                  <a:tcPr anchor="ctr"/>
                </a:tc>
                <a:tc>
                  <a:txBody>
                    <a:bodyPr/>
                    <a:lstStyle/>
                    <a:p>
                      <a:pPr algn="ctr"/>
                      <a:r>
                        <a:rPr lang="en-US" sz="1800" dirty="0"/>
                        <a:t>Latent</a:t>
                      </a:r>
                    </a:p>
                  </a:txBody>
                  <a:tcPr anchor="ctr"/>
                </a:tc>
                <a:tc>
                  <a:txBody>
                    <a:bodyPr/>
                    <a:lstStyle/>
                    <a:p>
                      <a:r>
                        <a:rPr lang="en-US" sz="1800" dirty="0"/>
                        <a:t>Onset of labor to 4-6 cm dilation</a:t>
                      </a:r>
                    </a:p>
                  </a:txBody>
                  <a:tcPr/>
                </a:tc>
                <a:tc>
                  <a:txBody>
                    <a:bodyPr/>
                    <a:lstStyle/>
                    <a:p>
                      <a:pPr algn="ctr"/>
                      <a:r>
                        <a:rPr lang="en-US" sz="1800" dirty="0"/>
                        <a:t>&lt;20 hours</a:t>
                      </a:r>
                    </a:p>
                    <a:p>
                      <a:pPr algn="ctr"/>
                      <a:r>
                        <a:rPr lang="en-US" sz="1800" dirty="0"/>
                        <a:t>(Average 10-12h)</a:t>
                      </a:r>
                    </a:p>
                  </a:txBody>
                  <a:tcPr anchor="ctr"/>
                </a:tc>
                <a:tc>
                  <a:txBody>
                    <a:bodyPr/>
                    <a:lstStyle/>
                    <a:p>
                      <a:pPr algn="ctr"/>
                      <a:r>
                        <a:rPr lang="en-US" sz="1800" dirty="0"/>
                        <a:t>&lt;14 hours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(Average 6-8h)</a:t>
                      </a:r>
                    </a:p>
                  </a:txBody>
                  <a:tcPr anchor="ctr"/>
                </a:tc>
                <a:extLst>
                  <a:ext uri="{0D108BD9-81ED-4DB2-BD59-A6C34878D82A}">
                    <a16:rowId xmlns:a16="http://schemas.microsoft.com/office/drawing/2014/main" val="828591940"/>
                  </a:ext>
                </a:extLst>
              </a:tr>
              <a:tr h="447196">
                <a:tc vMerge="1">
                  <a:txBody>
                    <a:bodyPr/>
                    <a:lstStyle/>
                    <a:p>
                      <a:pPr algn="ctr"/>
                      <a:endParaRPr lang="en-US" dirty="0"/>
                    </a:p>
                  </a:txBody>
                  <a:tcPr anchor="ctr"/>
                </a:tc>
                <a:tc>
                  <a:txBody>
                    <a:bodyPr/>
                    <a:lstStyle/>
                    <a:p>
                      <a:pPr algn="ctr"/>
                      <a:r>
                        <a:rPr lang="en-US" sz="1800" dirty="0"/>
                        <a:t>Active</a:t>
                      </a:r>
                    </a:p>
                  </a:txBody>
                  <a:tcPr anchor="ctr"/>
                </a:tc>
                <a:tc>
                  <a:txBody>
                    <a:bodyPr/>
                    <a:lstStyle/>
                    <a:p>
                      <a:r>
                        <a:rPr lang="en-US" sz="1800" dirty="0"/>
                        <a:t>4-6 cm to complete 10 cm dilation</a:t>
                      </a:r>
                    </a:p>
                  </a:txBody>
                  <a:tcPr/>
                </a:tc>
                <a:tc>
                  <a:txBody>
                    <a:bodyPr/>
                    <a:lstStyle/>
                    <a:p>
                      <a:pPr algn="ctr"/>
                      <a:r>
                        <a:rPr lang="en-US" sz="1800" dirty="0"/>
                        <a:t>4-6 hours</a:t>
                      </a:r>
                    </a:p>
                    <a:p>
                      <a:pPr algn="ctr"/>
                      <a:r>
                        <a:rPr lang="en-US" sz="1800" dirty="0"/>
                        <a:t>(&gt; 1-1.2 cm/hr.)</a:t>
                      </a:r>
                    </a:p>
                  </a:txBody>
                  <a:tcPr anchor="ctr"/>
                </a:tc>
                <a:tc>
                  <a:txBody>
                    <a:bodyPr/>
                    <a:lstStyle/>
                    <a:p>
                      <a:pPr algn="ctr"/>
                      <a:r>
                        <a:rPr lang="en-US" sz="1800" dirty="0"/>
                        <a:t>2-3 hours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(&gt; 1.2-1.5 cm/hr.)</a:t>
                      </a:r>
                    </a:p>
                  </a:txBody>
                  <a:tcPr anchor="ctr"/>
                </a:tc>
                <a:extLst>
                  <a:ext uri="{0D108BD9-81ED-4DB2-BD59-A6C34878D82A}">
                    <a16:rowId xmlns:a16="http://schemas.microsoft.com/office/drawing/2014/main" val="160053967"/>
                  </a:ext>
                </a:extLst>
              </a:tr>
              <a:tr h="447196">
                <a:tc gridSpan="2">
                  <a:txBody>
                    <a:bodyPr/>
                    <a:lstStyle/>
                    <a:p>
                      <a:pPr algn="ctr"/>
                      <a:r>
                        <a:rPr lang="en-US" sz="1800" dirty="0"/>
                        <a:t>Second</a:t>
                      </a:r>
                    </a:p>
                  </a:txBody>
                  <a:tcPr anchor="ctr"/>
                </a:tc>
                <a:tc hMerge="1">
                  <a:txBody>
                    <a:bodyPr/>
                    <a:lstStyle/>
                    <a:p>
                      <a:endParaRPr lang="en-US"/>
                    </a:p>
                  </a:txBody>
                  <a:tcPr/>
                </a:tc>
                <a:tc>
                  <a:txBody>
                    <a:bodyPr/>
                    <a:lstStyle/>
                    <a:p>
                      <a:r>
                        <a:rPr lang="en-US" sz="1800" dirty="0"/>
                        <a:t>From full dilatation to delivery of infant</a:t>
                      </a:r>
                    </a:p>
                  </a:txBody>
                  <a:tcPr/>
                </a:tc>
                <a:tc>
                  <a:txBody>
                    <a:bodyPr/>
                    <a:lstStyle/>
                    <a:p>
                      <a:pPr algn="ctr"/>
                      <a:r>
                        <a:rPr lang="en-US" sz="1800" dirty="0"/>
                        <a:t>&lt; 2 hours</a:t>
                      </a:r>
                    </a:p>
                    <a:p>
                      <a:pPr algn="ctr" rtl="0"/>
                      <a:r>
                        <a:rPr lang="en-US" sz="1800" dirty="0"/>
                        <a:t>(&lt; 3 hrs. if epidural)</a:t>
                      </a:r>
                    </a:p>
                  </a:txBody>
                  <a:tcPr anchor="ctr"/>
                </a:tc>
                <a:tc>
                  <a:txBody>
                    <a:bodyPr/>
                    <a:lstStyle/>
                    <a:p>
                      <a:pPr algn="ctr"/>
                      <a:r>
                        <a:rPr lang="en-US" sz="1800" dirty="0"/>
                        <a:t>&lt; 1 hour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(&lt; 2 hrs. if epidural)</a:t>
                      </a:r>
                    </a:p>
                  </a:txBody>
                  <a:tcPr anchor="ctr"/>
                </a:tc>
                <a:extLst>
                  <a:ext uri="{0D108BD9-81ED-4DB2-BD59-A6C34878D82A}">
                    <a16:rowId xmlns:a16="http://schemas.microsoft.com/office/drawing/2014/main" val="2029889431"/>
                  </a:ext>
                </a:extLst>
              </a:tr>
              <a:tr h="447196">
                <a:tc gridSpan="2">
                  <a:txBody>
                    <a:bodyPr/>
                    <a:lstStyle/>
                    <a:p>
                      <a:pPr algn="ctr"/>
                      <a:r>
                        <a:rPr lang="en-US" sz="1800" dirty="0"/>
                        <a:t>Third</a:t>
                      </a:r>
                    </a:p>
                  </a:txBody>
                  <a:tcPr anchor="ctr"/>
                </a:tc>
                <a:tc hMerge="1">
                  <a:txBody>
                    <a:bodyPr/>
                    <a:lstStyle/>
                    <a:p>
                      <a:endParaRPr lang="en-US"/>
                    </a:p>
                  </a:txBody>
                  <a:tcPr/>
                </a:tc>
                <a:tc>
                  <a:txBody>
                    <a:bodyPr/>
                    <a:lstStyle/>
                    <a:p>
                      <a:r>
                        <a:rPr lang="en-US" sz="1800" dirty="0"/>
                        <a:t>From delivery of infant to delivery of the placenta</a:t>
                      </a:r>
                    </a:p>
                  </a:txBody>
                  <a:tcPr/>
                </a:tc>
                <a:tc>
                  <a:txBody>
                    <a:bodyPr/>
                    <a:lstStyle/>
                    <a:p>
                      <a:pPr algn="ctr"/>
                      <a:r>
                        <a:rPr lang="en-US" sz="1800" dirty="0"/>
                        <a:t>&lt; 30 minutes</a:t>
                      </a:r>
                    </a:p>
                  </a:txBody>
                  <a:tcPr anchor="ctr"/>
                </a:tc>
                <a:tc>
                  <a:txBody>
                    <a:bodyPr/>
                    <a:lstStyle/>
                    <a:p>
                      <a:pPr algn="ctr"/>
                      <a:r>
                        <a:rPr lang="en-US" sz="1800" dirty="0"/>
                        <a:t>&lt; 30 minutes</a:t>
                      </a:r>
                    </a:p>
                  </a:txBody>
                  <a:tcPr anchor="ctr"/>
                </a:tc>
                <a:extLst>
                  <a:ext uri="{0D108BD9-81ED-4DB2-BD59-A6C34878D82A}">
                    <a16:rowId xmlns:a16="http://schemas.microsoft.com/office/drawing/2014/main" val="2231823387"/>
                  </a:ext>
                </a:extLst>
              </a:tr>
              <a:tr h="252763">
                <a:tc gridSpan="2">
                  <a:txBody>
                    <a:bodyPr/>
                    <a:lstStyle/>
                    <a:p>
                      <a:pPr algn="ctr"/>
                      <a:r>
                        <a:rPr lang="en-US" sz="1800" dirty="0"/>
                        <a:t>Forth</a:t>
                      </a:r>
                    </a:p>
                  </a:txBody>
                  <a:tcPr anchor="ctr"/>
                </a:tc>
                <a:tc hMerge="1">
                  <a:txBody>
                    <a:bodyPr/>
                    <a:lstStyle/>
                    <a:p>
                      <a:endParaRPr 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first hour after the delivery of the placenta. </a:t>
                      </a:r>
                      <a:r>
                        <a:rPr lang="en-US" altLang="en-US" sz="1800" dirty="0"/>
                        <a:t>Where women should be in close observation because most complication show at the first hour after delivery.</a:t>
                      </a:r>
                    </a:p>
                  </a:txBody>
                  <a:tcP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3541026218"/>
                  </a:ext>
                </a:extLst>
              </a:tr>
            </a:tbl>
          </a:graphicData>
        </a:graphic>
      </p:graphicFrame>
      <p:pic>
        <p:nvPicPr>
          <p:cNvPr id="1028" name="Picture 4" descr="Glossary: Labor">
            <a:extLst>
              <a:ext uri="{FF2B5EF4-FFF2-40B4-BE49-F238E27FC236}">
                <a16:creationId xmlns:a16="http://schemas.microsoft.com/office/drawing/2014/main" id="{5EE3AB24-EE61-F23E-FC89-3443615F5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106" y="4818555"/>
            <a:ext cx="1820694" cy="135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5642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Station-1</a:t>
            </a:r>
            <a:r>
              <a:rPr lang="ar-SA" dirty="0"/>
              <a:t> </a:t>
            </a:r>
            <a:r>
              <a:rPr lang="en-US" dirty="0"/>
              <a:t>incontinence </a:t>
            </a:r>
          </a:p>
        </p:txBody>
      </p:sp>
      <p:sp>
        <p:nvSpPr>
          <p:cNvPr id="3" name="Content Placeholder 2"/>
          <p:cNvSpPr>
            <a:spLocks noGrp="1"/>
          </p:cNvSpPr>
          <p:nvPr>
            <p:ph idx="1"/>
          </p:nvPr>
        </p:nvSpPr>
        <p:spPr>
          <a:xfrm>
            <a:off x="633182" y="1179326"/>
            <a:ext cx="6209413" cy="4321589"/>
          </a:xfrm>
        </p:spPr>
        <p:txBody>
          <a:bodyPr>
            <a:normAutofit fontScale="85000" lnSpcReduction="20000"/>
          </a:bodyPr>
          <a:lstStyle/>
          <a:p>
            <a:r>
              <a:rPr lang="en-US" dirty="0"/>
              <a:t>Mention these structure</a:t>
            </a:r>
            <a:endParaRPr lang="ar-SA" dirty="0"/>
          </a:p>
          <a:p>
            <a:pPr>
              <a:defRPr/>
            </a:pPr>
            <a:r>
              <a:rPr lang="en-US" dirty="0">
                <a:solidFill>
                  <a:srgbClr val="00B050"/>
                </a:solidFill>
              </a:rPr>
              <a:t>1-Puborectalis </a:t>
            </a:r>
          </a:p>
          <a:p>
            <a:pPr>
              <a:defRPr/>
            </a:pPr>
            <a:r>
              <a:rPr lang="en-US" dirty="0">
                <a:solidFill>
                  <a:srgbClr val="00B050"/>
                </a:solidFill>
              </a:rPr>
              <a:t>2-Pubococcygeus </a:t>
            </a:r>
          </a:p>
          <a:p>
            <a:pPr>
              <a:defRPr/>
            </a:pPr>
            <a:r>
              <a:rPr lang="en-US" dirty="0">
                <a:solidFill>
                  <a:srgbClr val="00B050"/>
                </a:solidFill>
              </a:rPr>
              <a:t>3-Iliococcygeus </a:t>
            </a:r>
          </a:p>
          <a:p>
            <a:pPr marL="0" indent="0">
              <a:buNone/>
            </a:pPr>
            <a:endParaRPr lang="en-US" dirty="0"/>
          </a:p>
          <a:p>
            <a:r>
              <a:rPr lang="en-US" dirty="0"/>
              <a:t>Name the </a:t>
            </a:r>
            <a:r>
              <a:rPr lang="en-US" dirty="0" err="1"/>
              <a:t>stuctures</a:t>
            </a:r>
            <a:r>
              <a:rPr lang="en-US" dirty="0"/>
              <a:t> support the urethra !!!! </a:t>
            </a:r>
            <a:r>
              <a:rPr lang="ar-SA" dirty="0"/>
              <a:t>مش مفهوم </a:t>
            </a:r>
            <a:endParaRPr lang="en-US" dirty="0"/>
          </a:p>
          <a:p>
            <a:r>
              <a:rPr lang="en-US" dirty="0"/>
              <a:t>Mention three obstetric importance of ischial spine </a:t>
            </a:r>
            <a:endParaRPr lang="ar-SA" dirty="0"/>
          </a:p>
          <a:p>
            <a:pPr marL="0" indent="0">
              <a:buNone/>
            </a:pPr>
            <a:endParaRPr lang="en-US" dirty="0"/>
          </a:p>
          <a:p>
            <a:r>
              <a:rPr lang="en-US" dirty="0"/>
              <a:t>mention urinary findings in epidural </a:t>
            </a:r>
            <a:r>
              <a:rPr lang="en-US" dirty="0" err="1"/>
              <a:t>anathesia</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751" y="1127464"/>
            <a:ext cx="2744825" cy="290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081157" y="4898"/>
            <a:ext cx="1096775" cy="369332"/>
          </a:xfrm>
          <a:prstGeom prst="rect">
            <a:avLst/>
          </a:prstGeom>
          <a:noFill/>
          <a:ln>
            <a:solidFill>
              <a:srgbClr val="FF0000"/>
            </a:solidFill>
          </a:ln>
        </p:spPr>
        <p:txBody>
          <a:bodyPr wrap="none" rtlCol="0">
            <a:spAutoFit/>
          </a:bodyPr>
          <a:lstStyle/>
          <a:p>
            <a:r>
              <a:rPr lang="ar-JO" dirty="0"/>
              <a:t>سؤال سادسة</a:t>
            </a:r>
            <a:endParaRPr lang="en-US" dirty="0"/>
          </a:p>
        </p:txBody>
      </p:sp>
      <p:pic>
        <p:nvPicPr>
          <p:cNvPr id="9" name="Picture 8">
            <a:extLst>
              <a:ext uri="{FF2B5EF4-FFF2-40B4-BE49-F238E27FC236}">
                <a16:creationId xmlns:a16="http://schemas.microsoft.com/office/drawing/2014/main" id="{17D52C0B-1E30-1BD1-B115-2623C13961D1}"/>
              </a:ext>
            </a:extLst>
          </p:cNvPr>
          <p:cNvPicPr>
            <a:picLocks noChangeAspect="1"/>
          </p:cNvPicPr>
          <p:nvPr/>
        </p:nvPicPr>
        <p:blipFill>
          <a:blip r:embed="rId3"/>
          <a:stretch>
            <a:fillRect/>
          </a:stretch>
        </p:blipFill>
        <p:spPr>
          <a:xfrm>
            <a:off x="7193751" y="4192588"/>
            <a:ext cx="4624102" cy="1889379"/>
          </a:xfrm>
          <a:prstGeom prst="rect">
            <a:avLst/>
          </a:prstGeom>
        </p:spPr>
      </p:pic>
    </p:spTree>
    <p:extLst>
      <p:ext uri="{BB962C8B-B14F-4D97-AF65-F5344CB8AC3E}">
        <p14:creationId xmlns:p14="http://schemas.microsoft.com/office/powerpoint/2010/main" val="188932915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821B4D-086B-B519-1B49-862D249BB7EB}"/>
              </a:ext>
            </a:extLst>
          </p:cNvPr>
          <p:cNvSpPr>
            <a:spLocks noGrp="1"/>
          </p:cNvSpPr>
          <p:nvPr>
            <p:ph type="title"/>
          </p:nvPr>
        </p:nvSpPr>
        <p:spPr>
          <a:xfrm>
            <a:off x="838200" y="365125"/>
            <a:ext cx="10515600" cy="762339"/>
          </a:xfrm>
        </p:spPr>
        <p:txBody>
          <a:bodyPr/>
          <a:lstStyle/>
          <a:p>
            <a:endParaRPr lang="en-US"/>
          </a:p>
        </p:txBody>
      </p:sp>
      <p:pic>
        <p:nvPicPr>
          <p:cNvPr id="5" name="Content Placeholder 4">
            <a:extLst>
              <a:ext uri="{FF2B5EF4-FFF2-40B4-BE49-F238E27FC236}">
                <a16:creationId xmlns:a16="http://schemas.microsoft.com/office/drawing/2014/main" id="{1A28D8AE-5E0F-D863-1734-03DD61C87F42}"/>
              </a:ext>
            </a:extLst>
          </p:cNvPr>
          <p:cNvPicPr>
            <a:picLocks noGrp="1" noChangeAspect="1"/>
          </p:cNvPicPr>
          <p:nvPr>
            <p:ph idx="1"/>
          </p:nvPr>
        </p:nvPicPr>
        <p:blipFill rotWithShape="1">
          <a:blip r:embed="rId2"/>
          <a:srcRect t="11887" b="5747"/>
          <a:stretch/>
        </p:blipFill>
        <p:spPr>
          <a:xfrm>
            <a:off x="838200" y="1305026"/>
            <a:ext cx="10515600" cy="4871938"/>
          </a:xfrm>
          <a:noFill/>
        </p:spPr>
      </p:pic>
    </p:spTree>
    <p:extLst>
      <p:ext uri="{BB962C8B-B14F-4D97-AF65-F5344CB8AC3E}">
        <p14:creationId xmlns:p14="http://schemas.microsoft.com/office/powerpoint/2010/main" val="99326026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r>
              <a:rPr lang="en-US" dirty="0"/>
              <a:t>POP</a:t>
            </a:r>
            <a:br>
              <a:rPr lang="en-US" dirty="0"/>
            </a:br>
            <a:endParaRPr lang="en-US" dirty="0"/>
          </a:p>
        </p:txBody>
      </p:sp>
      <p:pic>
        <p:nvPicPr>
          <p:cNvPr id="3" name="Picture 2">
            <a:extLst>
              <a:ext uri="{FF2B5EF4-FFF2-40B4-BE49-F238E27FC236}">
                <a16:creationId xmlns:a16="http://schemas.microsoft.com/office/drawing/2014/main" id="{CED2B6F9-C757-8B06-5223-B1C1596E8202}"/>
              </a:ext>
            </a:extLst>
          </p:cNvPr>
          <p:cNvPicPr>
            <a:picLocks noChangeAspect="1"/>
          </p:cNvPicPr>
          <p:nvPr/>
        </p:nvPicPr>
        <p:blipFill>
          <a:blip r:embed="rId2"/>
          <a:stretch>
            <a:fillRect/>
          </a:stretch>
        </p:blipFill>
        <p:spPr>
          <a:xfrm>
            <a:off x="0" y="3052583"/>
            <a:ext cx="12192000" cy="752834"/>
          </a:xfrm>
          <a:prstGeom prst="rect">
            <a:avLst/>
          </a:prstGeom>
        </p:spPr>
      </p:pic>
    </p:spTree>
    <p:extLst>
      <p:ext uri="{BB962C8B-B14F-4D97-AF65-F5344CB8AC3E}">
        <p14:creationId xmlns:p14="http://schemas.microsoft.com/office/powerpoint/2010/main" val="56742411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Classification</a:t>
            </a:r>
          </a:p>
        </p:txBody>
      </p:sp>
      <p:sp>
        <p:nvSpPr>
          <p:cNvPr id="3" name="Content Placeholder 2"/>
          <p:cNvSpPr>
            <a:spLocks noGrp="1"/>
          </p:cNvSpPr>
          <p:nvPr>
            <p:ph idx="1"/>
          </p:nvPr>
        </p:nvSpPr>
        <p:spPr>
          <a:xfrm>
            <a:off x="838201" y="1305026"/>
            <a:ext cx="4205288" cy="4871938"/>
          </a:xfrm>
        </p:spPr>
        <p:txBody>
          <a:bodyPr/>
          <a:lstStyle/>
          <a:p>
            <a:pPr marL="571500" indent="-571500">
              <a:buFont typeface="+mj-lt"/>
              <a:buAutoNum type="romanUcPeriod"/>
            </a:pPr>
            <a:r>
              <a:rPr lang="en-GB" b="1" dirty="0"/>
              <a:t> Vaginal wall prolapse:</a:t>
            </a:r>
          </a:p>
          <a:p>
            <a:pPr marL="514350" indent="-514350">
              <a:buFont typeface="+mj-lt"/>
              <a:buAutoNum type="alphaUcPeriod"/>
            </a:pPr>
            <a:r>
              <a:rPr lang="en-GB" b="1" u="sng" dirty="0"/>
              <a:t>Anterior vaginal wall prolapse :</a:t>
            </a:r>
          </a:p>
          <a:p>
            <a:pPr marL="0" indent="0">
              <a:buNone/>
            </a:pPr>
            <a:r>
              <a:rPr lang="en-GB" dirty="0"/>
              <a:t>(</a:t>
            </a:r>
            <a:r>
              <a:rPr lang="en-GB" u="sng" dirty="0" err="1"/>
              <a:t>Antrior</a:t>
            </a:r>
            <a:r>
              <a:rPr lang="en-GB" u="sng" dirty="0"/>
              <a:t> compartment </a:t>
            </a:r>
            <a:r>
              <a:rPr lang="en-GB" u="sng" dirty="0" err="1"/>
              <a:t>prolpase</a:t>
            </a:r>
            <a:r>
              <a:rPr lang="en-GB" u="sng" dirty="0"/>
              <a:t>), with urinary symptoms </a:t>
            </a:r>
            <a:r>
              <a:rPr lang="en-GB" dirty="0"/>
              <a:t>:</a:t>
            </a:r>
          </a:p>
          <a:p>
            <a:pPr>
              <a:buFont typeface="Arial" panose="020B0604020202020204" pitchFamily="34" charset="0"/>
              <a:buChar char="•"/>
            </a:pPr>
            <a:r>
              <a:rPr lang="en-GB" dirty="0"/>
              <a:t> </a:t>
            </a:r>
            <a:r>
              <a:rPr lang="en-GB" dirty="0" err="1"/>
              <a:t>urethrocele</a:t>
            </a:r>
            <a:r>
              <a:rPr lang="en-GB" dirty="0"/>
              <a:t>.</a:t>
            </a:r>
          </a:p>
          <a:p>
            <a:pPr>
              <a:buFont typeface="Arial" panose="020B0604020202020204" pitchFamily="34" charset="0"/>
              <a:buChar char="•"/>
            </a:pPr>
            <a:r>
              <a:rPr lang="en-GB" dirty="0"/>
              <a:t> Cystocele.</a:t>
            </a:r>
          </a:p>
          <a:p>
            <a:pPr>
              <a:buFont typeface="Arial" panose="020B0604020202020204" pitchFamily="34" charset="0"/>
              <a:buChar char="•"/>
            </a:pPr>
            <a:r>
              <a:rPr lang="en-GB" dirty="0"/>
              <a:t> </a:t>
            </a:r>
            <a:r>
              <a:rPr lang="en-GB" dirty="0" err="1"/>
              <a:t>cystourethrocele</a:t>
            </a:r>
            <a:r>
              <a:rPr lang="en-GB" dirty="0"/>
              <a:t>.</a:t>
            </a:r>
          </a:p>
        </p:txBody>
      </p:sp>
      <p:pic>
        <p:nvPicPr>
          <p:cNvPr id="4" name="Picture 4" descr="Cystocel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9" y="1305026"/>
            <a:ext cx="6172200" cy="553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882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a:xfrm>
            <a:off x="838199" y="1305026"/>
            <a:ext cx="5476875" cy="4871938"/>
          </a:xfrm>
        </p:spPr>
        <p:txBody>
          <a:bodyPr>
            <a:normAutofit lnSpcReduction="10000"/>
          </a:bodyPr>
          <a:lstStyle/>
          <a:p>
            <a:pPr marL="0" indent="0">
              <a:buNone/>
            </a:pPr>
            <a:r>
              <a:rPr lang="en-GB" b="1" dirty="0"/>
              <a:t>B . </a:t>
            </a:r>
            <a:r>
              <a:rPr lang="en-GB" b="1" u="sng" dirty="0"/>
              <a:t>Posterior vaginal wall prolapse :</a:t>
            </a:r>
          </a:p>
          <a:p>
            <a:r>
              <a:rPr lang="en-GB" u="sng" dirty="0"/>
              <a:t>(</a:t>
            </a:r>
            <a:r>
              <a:rPr lang="en-GB" u="sng" dirty="0" err="1"/>
              <a:t>Postrior</a:t>
            </a:r>
            <a:r>
              <a:rPr lang="en-GB" u="sng" dirty="0"/>
              <a:t> compartment prolapse) with GI symptoms </a:t>
            </a:r>
            <a:r>
              <a:rPr lang="en-GB" dirty="0"/>
              <a:t>:</a:t>
            </a:r>
          </a:p>
          <a:p>
            <a:pPr>
              <a:buFont typeface="Arial" panose="020B0604020202020204" pitchFamily="34" charset="0"/>
              <a:buChar char="•"/>
            </a:pPr>
            <a:r>
              <a:rPr lang="en-GB" dirty="0"/>
              <a:t> Rectocele: most common involved organ .</a:t>
            </a:r>
          </a:p>
          <a:p>
            <a:pPr>
              <a:buFont typeface="Arial" panose="020B0604020202020204" pitchFamily="34" charset="0"/>
              <a:buChar char="•"/>
            </a:pPr>
            <a:r>
              <a:rPr lang="en-GB" dirty="0" err="1"/>
              <a:t>Enterocele</a:t>
            </a:r>
            <a:r>
              <a:rPr lang="en-GB" dirty="0"/>
              <a:t>:  the only true hernia , prolapse of  small bowel into recto-vaginal pouch , in case of </a:t>
            </a:r>
            <a:r>
              <a:rPr lang="en-GB" dirty="0" err="1"/>
              <a:t>Hyestectomy</a:t>
            </a:r>
            <a:r>
              <a:rPr lang="en-GB" dirty="0"/>
              <a:t> , may the  prolapse of small intestine present as  anterior wall prolapse  or Vault prolapse </a:t>
            </a:r>
          </a:p>
        </p:txBody>
      </p:sp>
      <p:pic>
        <p:nvPicPr>
          <p:cNvPr id="4" name="Picture 5" descr="Rectoce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398" y="1715646"/>
            <a:ext cx="2377314" cy="45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nterocele"/>
          <p:cNvPicPr>
            <a:picLocks noChangeAspect="1" noChangeArrowheads="1"/>
          </p:cNvPicPr>
          <p:nvPr/>
        </p:nvPicPr>
        <p:blipFill rotWithShape="1">
          <a:blip r:embed="rId3">
            <a:extLst>
              <a:ext uri="{28A0092B-C50C-407E-A947-70E740481C1C}">
                <a14:useLocalDpi xmlns:a14="http://schemas.microsoft.com/office/drawing/2010/main" val="0"/>
              </a:ext>
            </a:extLst>
          </a:blip>
          <a:srcRect l="50701" t="5787" b="5333"/>
          <a:stretch/>
        </p:blipFill>
        <p:spPr bwMode="auto">
          <a:xfrm>
            <a:off x="9355036" y="1715646"/>
            <a:ext cx="2213972" cy="4309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8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a:xfrm>
            <a:off x="838200" y="1305026"/>
            <a:ext cx="8891588" cy="4871938"/>
          </a:xfrm>
        </p:spPr>
        <p:txBody>
          <a:bodyPr/>
          <a:lstStyle/>
          <a:p>
            <a:pPr marL="0" indent="0">
              <a:buNone/>
            </a:pPr>
            <a:r>
              <a:rPr lang="en-GB" dirty="0"/>
              <a:t>C . </a:t>
            </a:r>
            <a:r>
              <a:rPr lang="en-GB" u="sng" dirty="0"/>
              <a:t>Apical  virginal wall prolapse : Apical compartment prolapse(</a:t>
            </a:r>
            <a:r>
              <a:rPr lang="en-GB" u="sng" dirty="0">
                <a:solidFill>
                  <a:schemeClr val="tx2">
                    <a:lumMod val="60000"/>
                    <a:lumOff val="40000"/>
                  </a:schemeClr>
                </a:solidFill>
              </a:rPr>
              <a:t>Uterus , cervix ) </a:t>
            </a:r>
            <a:r>
              <a:rPr lang="en-GB" u="sng" dirty="0"/>
              <a:t> or </a:t>
            </a:r>
            <a:r>
              <a:rPr lang="en-GB" u="sng" dirty="0" err="1"/>
              <a:t>uterocervix</a:t>
            </a:r>
            <a:r>
              <a:rPr lang="en-GB" u="sng" dirty="0"/>
              <a:t> prolapse .</a:t>
            </a:r>
          </a:p>
          <a:p>
            <a:pPr>
              <a:buFont typeface="Arial" panose="020B0604020202020204" pitchFamily="34" charset="0"/>
              <a:buChar char="•"/>
            </a:pPr>
            <a:r>
              <a:rPr lang="en-GB" b="1" dirty="0"/>
              <a:t>Vault prolapse </a:t>
            </a:r>
            <a:r>
              <a:rPr lang="en-GB" dirty="0"/>
              <a:t>(after hysterectomy )</a:t>
            </a:r>
            <a:endParaRPr lang="en-GB" b="1" dirty="0"/>
          </a:p>
        </p:txBody>
      </p:sp>
    </p:spTree>
    <p:extLst>
      <p:ext uri="{BB962C8B-B14F-4D97-AF65-F5344CB8AC3E}">
        <p14:creationId xmlns:p14="http://schemas.microsoft.com/office/powerpoint/2010/main" val="310852031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a:xfrm>
            <a:off x="838200" y="1433614"/>
            <a:ext cx="5662613" cy="4871938"/>
          </a:xfrm>
        </p:spPr>
        <p:txBody>
          <a:bodyPr>
            <a:normAutofit fontScale="92500" lnSpcReduction="10000"/>
          </a:bodyPr>
          <a:lstStyle/>
          <a:p>
            <a:pPr marL="0" indent="0">
              <a:buNone/>
            </a:pPr>
            <a:r>
              <a:rPr lang="en-GB" b="1" dirty="0"/>
              <a:t>II . Uterine prolapse :</a:t>
            </a:r>
          </a:p>
          <a:p>
            <a:r>
              <a:rPr lang="en-GB" u="sng" dirty="0" err="1"/>
              <a:t>Shaws</a:t>
            </a:r>
            <a:r>
              <a:rPr lang="en-GB" u="sng" dirty="0"/>
              <a:t> Classification:</a:t>
            </a:r>
          </a:p>
          <a:p>
            <a:pPr>
              <a:buFont typeface="Arial" panose="020B0604020202020204" pitchFamily="34" charset="0"/>
              <a:buChar char="•"/>
            </a:pPr>
            <a:r>
              <a:rPr lang="en-GB" u="sng" dirty="0"/>
              <a:t>According to its location </a:t>
            </a:r>
          </a:p>
          <a:p>
            <a:pPr>
              <a:buFont typeface="Arial" panose="020B0604020202020204" pitchFamily="34" charset="0"/>
              <a:buChar char="•"/>
            </a:pPr>
            <a:r>
              <a:rPr lang="en-GB" dirty="0"/>
              <a:t>Grade 1: descent within the vagina.</a:t>
            </a:r>
          </a:p>
          <a:p>
            <a:pPr>
              <a:buFont typeface="Arial" panose="020B0604020202020204" pitchFamily="34" charset="0"/>
              <a:buChar char="•"/>
            </a:pPr>
            <a:r>
              <a:rPr lang="en-GB" dirty="0"/>
              <a:t>Grade 2: Descent of the cervix outside the </a:t>
            </a:r>
            <a:r>
              <a:rPr lang="en-GB" dirty="0" err="1"/>
              <a:t>introitus</a:t>
            </a:r>
            <a:r>
              <a:rPr lang="en-GB" dirty="0"/>
              <a:t> but not the body of the uterus.</a:t>
            </a:r>
          </a:p>
          <a:p>
            <a:pPr>
              <a:buFont typeface="Arial" panose="020B0604020202020204" pitchFamily="34" charset="0"/>
              <a:buChar char="•"/>
            </a:pPr>
            <a:r>
              <a:rPr lang="en-GB" dirty="0"/>
              <a:t>Grade 3: Descent of the whole uterus outside the introitus(Procidentia).</a:t>
            </a:r>
          </a:p>
          <a:p>
            <a:pPr>
              <a:buFont typeface="Arial" panose="020B0604020202020204" pitchFamily="34" charset="0"/>
              <a:buChar char="•"/>
            </a:pPr>
            <a:endParaRPr lang="en-GB" b="1" dirty="0"/>
          </a:p>
          <a:p>
            <a:pPr marL="0" indent="0">
              <a:buNone/>
            </a:pPr>
            <a:r>
              <a:rPr lang="en-GB" b="1" dirty="0"/>
              <a:t>III- Combined type.                                          </a:t>
            </a:r>
          </a:p>
          <a:p>
            <a:pPr marL="0" indent="0">
              <a:buNone/>
            </a:pPr>
            <a:endParaRPr lang="en-GB" b="1" dirty="0"/>
          </a:p>
          <a:p>
            <a:pPr marL="0" indent="0">
              <a:buNone/>
            </a:pPr>
            <a:endParaRPr lang="en-GB" b="1" dirty="0"/>
          </a:p>
          <a:p>
            <a:pPr marL="0" indent="0">
              <a:buNone/>
            </a:pPr>
            <a:endParaRPr lang="en-GB"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 t="13679" r="5625" b="15695"/>
          <a:stretch/>
        </p:blipFill>
        <p:spPr bwMode="auto">
          <a:xfrm>
            <a:off x="6858001" y="1240157"/>
            <a:ext cx="4843462" cy="4843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01063" y="1433614"/>
            <a:ext cx="28527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solidFill>
                  <a:schemeClr val="tx2">
                    <a:lumMod val="60000"/>
                    <a:lumOff val="40000"/>
                  </a:schemeClr>
                </a:solidFill>
              </a:rPr>
              <a:t>Grade 3 : </a:t>
            </a:r>
            <a:r>
              <a:rPr lang="en-GB" dirty="0" err="1">
                <a:solidFill>
                  <a:schemeClr val="tx2">
                    <a:lumMod val="60000"/>
                    <a:lumOff val="40000"/>
                  </a:schemeClr>
                </a:solidFill>
              </a:rPr>
              <a:t>Procidentia</a:t>
            </a:r>
            <a:r>
              <a:rPr lang="en-GB" dirty="0">
                <a:solidFill>
                  <a:schemeClr val="tx2">
                    <a:lumMod val="60000"/>
                    <a:lumOff val="40000"/>
                  </a:schemeClr>
                </a:solidFill>
              </a:rPr>
              <a:t> . </a:t>
            </a:r>
          </a:p>
        </p:txBody>
      </p:sp>
    </p:spTree>
    <p:extLst>
      <p:ext uri="{BB962C8B-B14F-4D97-AF65-F5344CB8AC3E}">
        <p14:creationId xmlns:p14="http://schemas.microsoft.com/office/powerpoint/2010/main" val="375087100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692E37-7363-B0DB-DE39-50F672E9756B}"/>
              </a:ext>
            </a:extLst>
          </p:cNvPr>
          <p:cNvPicPr>
            <a:picLocks noGrp="1" noChangeAspect="1"/>
          </p:cNvPicPr>
          <p:nvPr>
            <p:ph idx="1"/>
          </p:nvPr>
        </p:nvPicPr>
        <p:blipFill>
          <a:blip r:embed="rId2"/>
          <a:stretch>
            <a:fillRect/>
          </a:stretch>
        </p:blipFill>
        <p:spPr>
          <a:xfrm>
            <a:off x="337268" y="206641"/>
            <a:ext cx="10515600" cy="3746182"/>
          </a:xfrm>
        </p:spPr>
      </p:pic>
      <p:pic>
        <p:nvPicPr>
          <p:cNvPr id="7" name="Picture 6">
            <a:extLst>
              <a:ext uri="{FF2B5EF4-FFF2-40B4-BE49-F238E27FC236}">
                <a16:creationId xmlns:a16="http://schemas.microsoft.com/office/drawing/2014/main" id="{1A5EA2C9-CF8E-E294-4833-E91504B12F3F}"/>
              </a:ext>
            </a:extLst>
          </p:cNvPr>
          <p:cNvPicPr>
            <a:picLocks noChangeAspect="1"/>
          </p:cNvPicPr>
          <p:nvPr/>
        </p:nvPicPr>
        <p:blipFill>
          <a:blip r:embed="rId3"/>
          <a:stretch>
            <a:fillRect/>
          </a:stretch>
        </p:blipFill>
        <p:spPr>
          <a:xfrm>
            <a:off x="6630573" y="3208204"/>
            <a:ext cx="5436838" cy="3372618"/>
          </a:xfrm>
          <a:prstGeom prst="rect">
            <a:avLst/>
          </a:prstGeom>
        </p:spPr>
      </p:pic>
      <p:pic>
        <p:nvPicPr>
          <p:cNvPr id="9" name="Picture 8">
            <a:extLst>
              <a:ext uri="{FF2B5EF4-FFF2-40B4-BE49-F238E27FC236}">
                <a16:creationId xmlns:a16="http://schemas.microsoft.com/office/drawing/2014/main" id="{471421AD-5D65-25FC-9351-F6640A4A398C}"/>
              </a:ext>
            </a:extLst>
          </p:cNvPr>
          <p:cNvPicPr>
            <a:picLocks noChangeAspect="1"/>
          </p:cNvPicPr>
          <p:nvPr/>
        </p:nvPicPr>
        <p:blipFill>
          <a:blip r:embed="rId4"/>
          <a:stretch>
            <a:fillRect/>
          </a:stretch>
        </p:blipFill>
        <p:spPr>
          <a:xfrm>
            <a:off x="3587546" y="3429000"/>
            <a:ext cx="3043027" cy="3428999"/>
          </a:xfrm>
          <a:prstGeom prst="rect">
            <a:avLst/>
          </a:prstGeom>
        </p:spPr>
      </p:pic>
      <p:pic>
        <p:nvPicPr>
          <p:cNvPr id="11" name="Picture 10">
            <a:extLst>
              <a:ext uri="{FF2B5EF4-FFF2-40B4-BE49-F238E27FC236}">
                <a16:creationId xmlns:a16="http://schemas.microsoft.com/office/drawing/2014/main" id="{1767517A-C3AA-A5F1-B4B3-E3C0DDD44FE0}"/>
              </a:ext>
            </a:extLst>
          </p:cNvPr>
          <p:cNvPicPr>
            <a:picLocks noChangeAspect="1"/>
          </p:cNvPicPr>
          <p:nvPr/>
        </p:nvPicPr>
        <p:blipFill>
          <a:blip r:embed="rId5"/>
          <a:stretch>
            <a:fillRect/>
          </a:stretch>
        </p:blipFill>
        <p:spPr>
          <a:xfrm>
            <a:off x="337268" y="4440269"/>
            <a:ext cx="2608345" cy="2211090"/>
          </a:xfrm>
          <a:prstGeom prst="rect">
            <a:avLst/>
          </a:prstGeom>
        </p:spPr>
      </p:pic>
    </p:spTree>
    <p:extLst>
      <p:ext uri="{BB962C8B-B14F-4D97-AF65-F5344CB8AC3E}">
        <p14:creationId xmlns:p14="http://schemas.microsoft.com/office/powerpoint/2010/main" val="73400686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t>
            </a:r>
            <a:r>
              <a:rPr lang="ar-SA" dirty="0"/>
              <a:t> </a:t>
            </a:r>
            <a:r>
              <a:rPr lang="ar-SA" sz="2400" dirty="0"/>
              <a:t>مهم فهمه </a:t>
            </a:r>
            <a:r>
              <a:rPr lang="en-GB" dirty="0"/>
              <a:t>ICS classifications Quantitative pop (pop-q)</a:t>
            </a:r>
          </a:p>
        </p:txBody>
      </p:sp>
      <p:sp>
        <p:nvSpPr>
          <p:cNvPr id="3" name="Content Placeholder 2"/>
          <p:cNvSpPr>
            <a:spLocks noGrp="1"/>
          </p:cNvSpPr>
          <p:nvPr>
            <p:ph idx="1"/>
          </p:nvPr>
        </p:nvSpPr>
        <p:spPr>
          <a:xfrm>
            <a:off x="838200" y="1305026"/>
            <a:ext cx="4419600" cy="4871938"/>
          </a:xfrm>
        </p:spPr>
        <p:txBody>
          <a:bodyPr/>
          <a:lstStyle/>
          <a:p>
            <a:r>
              <a:rPr lang="en-US" dirty="0">
                <a:latin typeface="Arial" pitchFamily="34" charset="0"/>
                <a:cs typeface="Arial" pitchFamily="34" charset="0"/>
              </a:rPr>
              <a:t>The topography of vagina is described using six points (2 on anterior vaginal wall, 2 on the superior vagina, 2 on the posterior vaginal wall). In addition to other 3 points</a:t>
            </a:r>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962" y="1305026"/>
            <a:ext cx="5681662"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41627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pic>
        <p:nvPicPr>
          <p:cNvPr id="7" name="Content Placeholder 6"/>
          <p:cNvPicPr>
            <a:picLocks noGrp="1" noChangeAspect="1"/>
          </p:cNvPicPr>
          <p:nvPr>
            <p:ph idx="1"/>
          </p:nvPr>
        </p:nvPicPr>
        <p:blipFill>
          <a:blip r:embed="rId2"/>
          <a:stretch>
            <a:fillRect/>
          </a:stretch>
        </p:blipFill>
        <p:spPr>
          <a:xfrm>
            <a:off x="413470" y="1390650"/>
            <a:ext cx="5587279" cy="4872038"/>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6" y="1390650"/>
            <a:ext cx="4171355"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3"/>
          <p:cNvSpPr txBox="1"/>
          <p:nvPr/>
        </p:nvSpPr>
        <p:spPr>
          <a:xfrm>
            <a:off x="5862638" y="3963888"/>
            <a:ext cx="800100" cy="307777"/>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en-US" sz="1400" b="1" dirty="0">
                <a:solidFill>
                  <a:srgbClr val="7030A0"/>
                </a:solidFill>
              </a:rPr>
              <a:t>Hymen </a:t>
            </a:r>
            <a:endParaRPr lang="ar-JO" sz="1800" b="1" dirty="0">
              <a:solidFill>
                <a:srgbClr val="7030A0"/>
              </a:solidFill>
            </a:endParaRPr>
          </a:p>
        </p:txBody>
      </p:sp>
      <p:cxnSp>
        <p:nvCxnSpPr>
          <p:cNvPr id="11" name="Straight Arrow Connector 10"/>
          <p:cNvCxnSpPr>
            <a:stCxn id="9" idx="3"/>
          </p:cNvCxnSpPr>
          <p:nvPr/>
        </p:nvCxnSpPr>
        <p:spPr>
          <a:xfrm flipV="1">
            <a:off x="6662738" y="3826669"/>
            <a:ext cx="352425" cy="29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29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EAED-09F0-A4D4-3A7E-5AF36C981FD9}"/>
              </a:ext>
            </a:extLst>
          </p:cNvPr>
          <p:cNvSpPr>
            <a:spLocks noGrp="1"/>
          </p:cNvSpPr>
          <p:nvPr>
            <p:ph type="title"/>
          </p:nvPr>
        </p:nvSpPr>
        <p:spPr/>
        <p:txBody>
          <a:bodyPr/>
          <a:lstStyle/>
          <a:p>
            <a:r>
              <a:rPr lang="en-US" dirty="0"/>
              <a:t>Stages of labor</a:t>
            </a:r>
          </a:p>
        </p:txBody>
      </p:sp>
      <p:sp>
        <p:nvSpPr>
          <p:cNvPr id="3" name="Content Placeholder 2">
            <a:extLst>
              <a:ext uri="{FF2B5EF4-FFF2-40B4-BE49-F238E27FC236}">
                <a16:creationId xmlns:a16="http://schemas.microsoft.com/office/drawing/2014/main" id="{89032562-3BC5-1A1D-2DFB-7DD699BE6FE9}"/>
              </a:ext>
            </a:extLst>
          </p:cNvPr>
          <p:cNvSpPr>
            <a:spLocks noGrp="1"/>
          </p:cNvSpPr>
          <p:nvPr>
            <p:ph idx="1"/>
          </p:nvPr>
        </p:nvSpPr>
        <p:spPr/>
        <p:txBody>
          <a:bodyPr/>
          <a:lstStyle/>
          <a:p>
            <a:r>
              <a:rPr lang="en-US" b="1" dirty="0"/>
              <a:t>Phases of the First stage</a:t>
            </a:r>
          </a:p>
          <a:p>
            <a:pPr lvl="1"/>
            <a:r>
              <a:rPr lang="en-US" b="1" dirty="0"/>
              <a:t>Latent phase</a:t>
            </a:r>
            <a:r>
              <a:rPr lang="en-US" dirty="0"/>
              <a:t>: The phase of </a:t>
            </a:r>
            <a:r>
              <a:rPr lang="en-US" b="1" dirty="0"/>
              <a:t>slow dilatation </a:t>
            </a:r>
            <a:r>
              <a:rPr lang="en-US" dirty="0"/>
              <a:t>of the cervix (0 cm to 4 cm)</a:t>
            </a:r>
          </a:p>
          <a:p>
            <a:pPr lvl="1"/>
            <a:r>
              <a:rPr lang="en-US" b="1" dirty="0"/>
              <a:t>Active phase</a:t>
            </a:r>
            <a:r>
              <a:rPr lang="en-US" dirty="0"/>
              <a:t>: </a:t>
            </a:r>
            <a:r>
              <a:rPr lang="en-US" altLang="en-US" sz="2400" dirty="0"/>
              <a:t>The phase of </a:t>
            </a:r>
            <a:r>
              <a:rPr lang="en-US" altLang="en-US" sz="2400" b="1" dirty="0"/>
              <a:t>maximal dilatation </a:t>
            </a:r>
            <a:r>
              <a:rPr lang="en-US" altLang="en-US" sz="2400" dirty="0"/>
              <a:t>of the cervix</a:t>
            </a:r>
            <a:r>
              <a:rPr lang="en-US" dirty="0"/>
              <a:t> (4 cm to 10 cm)</a:t>
            </a:r>
          </a:p>
          <a:p>
            <a:r>
              <a:rPr lang="en-US" b="1" dirty="0"/>
              <a:t>Phases of the Second stage</a:t>
            </a:r>
          </a:p>
          <a:p>
            <a:pPr lvl="1"/>
            <a:r>
              <a:rPr lang="en-US" sz="2400" b="1" dirty="0"/>
              <a:t>Passive (Propulsive) phase</a:t>
            </a:r>
            <a:r>
              <a:rPr lang="en-US" sz="2400" dirty="0"/>
              <a:t>: In which the descent is dependent upon the </a:t>
            </a:r>
            <a:r>
              <a:rPr lang="en-US" sz="2400" b="1" dirty="0"/>
              <a:t>uterine</a:t>
            </a:r>
            <a:r>
              <a:rPr lang="en-US" sz="2400" dirty="0"/>
              <a:t> </a:t>
            </a:r>
            <a:r>
              <a:rPr lang="en-US" sz="2400" b="1" dirty="0"/>
              <a:t>contractions</a:t>
            </a:r>
            <a:r>
              <a:rPr lang="en-US" sz="2400" dirty="0"/>
              <a:t> </a:t>
            </a:r>
            <a:r>
              <a:rPr lang="en-US" altLang="en-US" sz="2400" dirty="0"/>
              <a:t>only</a:t>
            </a:r>
            <a:r>
              <a:rPr lang="en-US" sz="2400" dirty="0"/>
              <a:t>.</a:t>
            </a:r>
          </a:p>
          <a:p>
            <a:pPr lvl="1"/>
            <a:r>
              <a:rPr lang="en-US" sz="2400" b="1" dirty="0"/>
              <a:t>Active (Expulsive) phase</a:t>
            </a:r>
            <a:r>
              <a:rPr lang="en-US" sz="2400" dirty="0"/>
              <a:t>: Characterized by </a:t>
            </a:r>
            <a:r>
              <a:rPr lang="en-US" sz="2400" b="1" dirty="0"/>
              <a:t>uterine contractions </a:t>
            </a:r>
            <a:r>
              <a:rPr lang="en-US" sz="2400" dirty="0"/>
              <a:t>and </a:t>
            </a:r>
            <a:r>
              <a:rPr lang="en-US" sz="2400" b="1" dirty="0"/>
              <a:t>abdominal muscles contraction</a:t>
            </a:r>
            <a:r>
              <a:rPr lang="en-US" sz="2400" dirty="0"/>
              <a:t> </a:t>
            </a:r>
            <a:r>
              <a:rPr lang="en-US" altLang="en-US" sz="2400" dirty="0"/>
              <a:t>(ask patient to push)</a:t>
            </a:r>
            <a:r>
              <a:rPr lang="en-US" sz="2400" dirty="0"/>
              <a:t>.</a:t>
            </a:r>
          </a:p>
          <a:p>
            <a:pPr lvl="1"/>
            <a:endParaRPr lang="en-US" sz="2400" dirty="0"/>
          </a:p>
          <a:p>
            <a:pPr lvl="1"/>
            <a:endParaRPr lang="en-US" sz="2400" dirty="0"/>
          </a:p>
          <a:p>
            <a:pPr lvl="1"/>
            <a:endParaRPr lang="en-US" dirty="0"/>
          </a:p>
        </p:txBody>
      </p:sp>
    </p:spTree>
    <p:extLst>
      <p:ext uri="{BB962C8B-B14F-4D97-AF65-F5344CB8AC3E}">
        <p14:creationId xmlns:p14="http://schemas.microsoft.com/office/powerpoint/2010/main" val="302991910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Managment</a:t>
            </a:r>
            <a:endParaRPr lang="en-GB" dirty="0"/>
          </a:p>
        </p:txBody>
      </p:sp>
      <p:sp>
        <p:nvSpPr>
          <p:cNvPr id="3" name="Content Placeholder 2"/>
          <p:cNvSpPr>
            <a:spLocks noGrp="1"/>
          </p:cNvSpPr>
          <p:nvPr>
            <p:ph idx="1"/>
          </p:nvPr>
        </p:nvSpPr>
        <p:spPr>
          <a:xfrm>
            <a:off x="838200" y="1362396"/>
            <a:ext cx="10515600" cy="4871938"/>
          </a:xfrm>
        </p:spPr>
        <p:txBody>
          <a:bodyPr>
            <a:normAutofit/>
          </a:bodyPr>
          <a:lstStyle/>
          <a:p>
            <a:r>
              <a:rPr lang="en-GB" b="1" dirty="0"/>
              <a:t>The choice of treatment depends on:</a:t>
            </a:r>
          </a:p>
          <a:p>
            <a:pPr lvl="1">
              <a:buFont typeface="Arial" panose="020B0604020202020204" pitchFamily="34" charset="0"/>
              <a:buChar char="•"/>
            </a:pPr>
            <a:r>
              <a:rPr lang="en-GB" dirty="0"/>
              <a:t>The patient wish.</a:t>
            </a:r>
          </a:p>
          <a:p>
            <a:pPr lvl="1">
              <a:buFont typeface="Arial" panose="020B0604020202020204" pitchFamily="34" charset="0"/>
              <a:buChar char="•"/>
            </a:pPr>
            <a:r>
              <a:rPr lang="en-GB" dirty="0"/>
              <a:t>Age of patient and parity.</a:t>
            </a:r>
          </a:p>
          <a:p>
            <a:pPr lvl="1">
              <a:buFont typeface="Arial" panose="020B0604020202020204" pitchFamily="34" charset="0"/>
              <a:buChar char="•"/>
            </a:pPr>
            <a:r>
              <a:rPr lang="en-GB" dirty="0"/>
              <a:t>Preservation of sexual function.</a:t>
            </a:r>
          </a:p>
          <a:p>
            <a:pPr lvl="1">
              <a:buFont typeface="Arial" panose="020B0604020202020204" pitchFamily="34" charset="0"/>
              <a:buChar char="•"/>
            </a:pPr>
            <a:r>
              <a:rPr lang="en-GB" dirty="0"/>
              <a:t>The treatment is conservative and/or surgical.</a:t>
            </a:r>
          </a:p>
          <a:p>
            <a:pPr marL="0" indent="0">
              <a:buNone/>
            </a:pPr>
            <a:r>
              <a:rPr lang="en-GB" b="1" dirty="0"/>
              <a:t>1. Conservative mx :</a:t>
            </a:r>
          </a:p>
          <a:p>
            <a:pPr lvl="1">
              <a:buFont typeface="Arial" panose="020B0604020202020204" pitchFamily="34" charset="0"/>
              <a:buChar char="•"/>
            </a:pPr>
            <a:r>
              <a:rPr lang="en-US" dirty="0"/>
              <a:t>correct obesity, chronic cough and constipation.</a:t>
            </a:r>
          </a:p>
          <a:p>
            <a:pPr lvl="1">
              <a:buFont typeface="Arial" panose="020B0604020202020204" pitchFamily="34" charset="0"/>
              <a:buChar char="•"/>
            </a:pPr>
            <a:r>
              <a:rPr lang="en-US" dirty="0"/>
              <a:t>If decubitus ulcer is found, then local estrogen( improve healing ) for 7 days should be used. </a:t>
            </a:r>
            <a:r>
              <a:rPr lang="en-US" dirty="0">
                <a:sym typeface="Wingdings" pitchFamily="2" charset="2"/>
              </a:rPr>
              <a:t> with return the prolapse  inward .</a:t>
            </a:r>
            <a:endParaRPr lang="en-US" dirty="0"/>
          </a:p>
          <a:p>
            <a:pPr lvl="1">
              <a:buFont typeface="Arial" panose="020B0604020202020204" pitchFamily="34" charset="0"/>
              <a:buChar char="•"/>
            </a:pPr>
            <a:r>
              <a:rPr lang="en-US" dirty="0"/>
              <a:t>Pelvic floor muscle </a:t>
            </a:r>
            <a:r>
              <a:rPr lang="en-US" dirty="0" err="1"/>
              <a:t>exercises.</a:t>
            </a:r>
            <a:r>
              <a:rPr lang="en-US" dirty="0" err="1">
                <a:sym typeface="Wingdings" pitchFamily="2" charset="2"/>
              </a:rPr>
              <a:t>Kegel</a:t>
            </a:r>
            <a:r>
              <a:rPr lang="en-US" dirty="0">
                <a:sym typeface="Wingdings" pitchFamily="2" charset="2"/>
              </a:rPr>
              <a:t> Exercises</a:t>
            </a:r>
          </a:p>
          <a:p>
            <a:pPr lvl="1">
              <a:buFont typeface="Arial" panose="020B0604020202020204" pitchFamily="34" charset="0"/>
              <a:buChar char="•"/>
            </a:pPr>
            <a:r>
              <a:rPr lang="en-US" dirty="0">
                <a:sym typeface="Wingdings" pitchFamily="2" charset="2"/>
              </a:rPr>
              <a:t>Pessary </a:t>
            </a:r>
          </a:p>
          <a:p>
            <a:pPr marL="514350" indent="-514350">
              <a:buFont typeface="+mj-lt"/>
              <a:buAutoNum type="arabicPeriod"/>
            </a:pPr>
            <a:endParaRPr lang="en-GB" dirty="0"/>
          </a:p>
        </p:txBody>
      </p:sp>
    </p:spTree>
    <p:extLst>
      <p:ext uri="{BB962C8B-B14F-4D97-AF65-F5344CB8AC3E}">
        <p14:creationId xmlns:p14="http://schemas.microsoft.com/office/powerpoint/2010/main" val="281432561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b="1" dirty="0"/>
              <a:t>Pessary: </a:t>
            </a:r>
            <a:r>
              <a:rPr lang="en-GB" b="1" dirty="0">
                <a:solidFill>
                  <a:schemeClr val="tx2">
                    <a:lumMod val="60000"/>
                    <a:lumOff val="40000"/>
                  </a:schemeClr>
                </a:solidFill>
              </a:rPr>
              <a:t>cornerstone of conservative </a:t>
            </a:r>
          </a:p>
          <a:p>
            <a:r>
              <a:rPr lang="en-GB" dirty="0"/>
              <a:t>Support Pessary: Ring Pessary: (</a:t>
            </a:r>
            <a:r>
              <a:rPr lang="en-GB" dirty="0">
                <a:solidFill>
                  <a:schemeClr val="tx2">
                    <a:lumMod val="60000"/>
                    <a:lumOff val="40000"/>
                  </a:schemeClr>
                </a:solidFill>
              </a:rPr>
              <a:t>A silicon rubber-based ring pessaries are most popular for conservative therapy</a:t>
            </a:r>
            <a:r>
              <a:rPr lang="en-GB" dirty="0"/>
              <a:t>)</a:t>
            </a:r>
          </a:p>
          <a:p>
            <a:endParaRPr lang="en-GB" dirty="0"/>
          </a:p>
          <a:p>
            <a:pPr marL="0" indent="0">
              <a:buNone/>
            </a:pPr>
            <a:br>
              <a:rPr lang="en-GB" dirty="0"/>
            </a:br>
            <a:br>
              <a:rPr lang="en-GB" dirty="0"/>
            </a:br>
            <a:br>
              <a:rPr lang="en-GB" dirty="0"/>
            </a:br>
            <a:r>
              <a:rPr lang="en-GB" dirty="0"/>
              <a:t>Space- Filling Pessary: Donut, </a:t>
            </a:r>
            <a:r>
              <a:rPr lang="en-GB" dirty="0" err="1"/>
              <a:t>Gellhorn</a:t>
            </a:r>
            <a:r>
              <a:rPr lang="en-GB" dirty="0"/>
              <a:t>, </a:t>
            </a:r>
            <a:r>
              <a:rPr lang="en-GB" dirty="0">
                <a:solidFill>
                  <a:schemeClr val="tx2">
                    <a:lumMod val="60000"/>
                    <a:lumOff val="40000"/>
                  </a:schemeClr>
                </a:solidFill>
              </a:rPr>
              <a:t>Should be removed during intercourse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2" y="2743200"/>
            <a:ext cx="3087687" cy="145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512" y="2522258"/>
            <a:ext cx="3849688" cy="167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ربع نص 1"/>
          <p:cNvSpPr txBox="1"/>
          <p:nvPr/>
        </p:nvSpPr>
        <p:spPr>
          <a:xfrm>
            <a:off x="8496300" y="2404646"/>
            <a:ext cx="3276600" cy="338554"/>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en-US" sz="1600" b="1" dirty="0">
                <a:solidFill>
                  <a:schemeClr val="accent4">
                    <a:lumMod val="75000"/>
                  </a:schemeClr>
                </a:solidFill>
              </a:rPr>
              <a:t>With urine incontinence , Knob </a:t>
            </a:r>
            <a:endParaRPr lang="ar-JO" sz="1600" b="1" dirty="0">
              <a:solidFill>
                <a:schemeClr val="accent4">
                  <a:lumMod val="75000"/>
                </a:schemeClr>
              </a:solidFill>
            </a:endParaRP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881" y="4908317"/>
            <a:ext cx="2932112" cy="177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2293" y="4908317"/>
            <a:ext cx="2362200" cy="179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360833" y="4870846"/>
            <a:ext cx="153869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a:solidFill>
                  <a:schemeClr val="accent4">
                    <a:lumMod val="75000"/>
                  </a:schemeClr>
                </a:solidFill>
              </a:rPr>
              <a:t>For 3,4 stages </a:t>
            </a:r>
            <a:endParaRPr lang="ar-JO" b="1" dirty="0">
              <a:solidFill>
                <a:schemeClr val="accent4">
                  <a:lumMod val="75000"/>
                </a:schemeClr>
              </a:solidFill>
            </a:endParaRPr>
          </a:p>
        </p:txBody>
      </p:sp>
      <p:sp>
        <p:nvSpPr>
          <p:cNvPr id="11" name="مستطيل 3"/>
          <p:cNvSpPr/>
          <p:nvPr/>
        </p:nvSpPr>
        <p:spPr>
          <a:xfrm>
            <a:off x="3653695" y="2922006"/>
            <a:ext cx="413927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1800" b="1" dirty="0">
                <a:solidFill>
                  <a:schemeClr val="accent4">
                    <a:lumMod val="75000"/>
                  </a:schemeClr>
                </a:solidFill>
              </a:rPr>
              <a:t>can be retained during intercourse </a:t>
            </a:r>
            <a:endParaRPr lang="ar-JO" sz="1800" b="1" dirty="0">
              <a:solidFill>
                <a:schemeClr val="accent4">
                  <a:lumMod val="75000"/>
                </a:schemeClr>
              </a:solidFill>
            </a:endParaRPr>
          </a:p>
        </p:txBody>
      </p:sp>
    </p:spTree>
    <p:extLst>
      <p:ext uri="{BB962C8B-B14F-4D97-AF65-F5344CB8AC3E}">
        <p14:creationId xmlns:p14="http://schemas.microsoft.com/office/powerpoint/2010/main" val="398800968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a:xfrm>
            <a:off x="838200" y="1305026"/>
            <a:ext cx="8905875" cy="4871938"/>
          </a:xfrm>
        </p:spPr>
        <p:txBody>
          <a:bodyPr/>
          <a:lstStyle/>
          <a:p>
            <a:r>
              <a:rPr lang="en-GB" b="1" dirty="0"/>
              <a:t>Indications of pessaries: in case of apical prolapse</a:t>
            </a:r>
          </a:p>
          <a:p>
            <a:pPr>
              <a:buFont typeface="Arial" panose="020B0604020202020204" pitchFamily="34" charset="0"/>
              <a:buChar char="•"/>
            </a:pPr>
            <a:r>
              <a:rPr lang="en-GB" dirty="0"/>
              <a:t>As a therapeutic test.</a:t>
            </a:r>
          </a:p>
          <a:p>
            <a:pPr>
              <a:buFont typeface="Arial" panose="020B0604020202020204" pitchFamily="34" charset="0"/>
              <a:buChar char="•"/>
            </a:pPr>
            <a:r>
              <a:rPr lang="en-GB" dirty="0"/>
              <a:t>Medically unfit for surgery ( heart disease , COPD , uncontrolled DM ) or refused surgery. </a:t>
            </a:r>
          </a:p>
          <a:p>
            <a:pPr>
              <a:buFont typeface="Arial" panose="020B0604020202020204" pitchFamily="34" charset="0"/>
              <a:buChar char="•"/>
            </a:pPr>
            <a:r>
              <a:rPr lang="en-GB" dirty="0"/>
              <a:t>During and after pregnancy.  specially 1st trimester to 20-22 weeks </a:t>
            </a:r>
          </a:p>
          <a:p>
            <a:pPr>
              <a:buFont typeface="Arial" panose="020B0604020202020204" pitchFamily="34" charset="0"/>
              <a:buChar char="•"/>
            </a:pPr>
            <a:r>
              <a:rPr lang="en-GB" dirty="0"/>
              <a:t>While awaiting for surgery.</a:t>
            </a:r>
          </a:p>
        </p:txBody>
      </p:sp>
    </p:spTree>
    <p:extLst>
      <p:ext uri="{BB962C8B-B14F-4D97-AF65-F5344CB8AC3E}">
        <p14:creationId xmlns:p14="http://schemas.microsoft.com/office/powerpoint/2010/main" val="157697282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Management</a:t>
            </a:r>
          </a:p>
        </p:txBody>
      </p:sp>
      <p:sp>
        <p:nvSpPr>
          <p:cNvPr id="3" name="Content Placeholder 2"/>
          <p:cNvSpPr>
            <a:spLocks noGrp="1"/>
          </p:cNvSpPr>
          <p:nvPr>
            <p:ph idx="1"/>
          </p:nvPr>
        </p:nvSpPr>
        <p:spPr/>
        <p:txBody>
          <a:bodyPr>
            <a:normAutofit/>
          </a:bodyPr>
          <a:lstStyle/>
          <a:p>
            <a:r>
              <a:rPr lang="en-GB" b="1" dirty="0" err="1"/>
              <a:t>Cystourethrocele</a:t>
            </a:r>
            <a:r>
              <a:rPr lang="en-GB" dirty="0"/>
              <a:t>: Anterior </a:t>
            </a:r>
            <a:r>
              <a:rPr lang="en-GB" dirty="0" err="1"/>
              <a:t>colporrhaphy</a:t>
            </a:r>
            <a:r>
              <a:rPr lang="en-GB" dirty="0"/>
              <a:t> operation.</a:t>
            </a:r>
          </a:p>
          <a:p>
            <a:r>
              <a:rPr lang="en-GB" b="1" dirty="0"/>
              <a:t>Rectocele: </a:t>
            </a:r>
            <a:r>
              <a:rPr lang="en-GB" dirty="0"/>
              <a:t>Posterior </a:t>
            </a:r>
            <a:r>
              <a:rPr lang="en-GB" dirty="0" err="1"/>
              <a:t>colpo-perinorrhaphy</a:t>
            </a:r>
            <a:endParaRPr lang="en-GB" dirty="0"/>
          </a:p>
          <a:p>
            <a:r>
              <a:rPr lang="en-GB" b="1" dirty="0" err="1"/>
              <a:t>Enterocele</a:t>
            </a:r>
            <a:r>
              <a:rPr lang="en-GB" b="1" dirty="0"/>
              <a:t>: </a:t>
            </a:r>
            <a:r>
              <a:rPr lang="en-GB" dirty="0"/>
              <a:t>Posterior </a:t>
            </a:r>
            <a:r>
              <a:rPr lang="en-GB" dirty="0" err="1"/>
              <a:t>colporrhaphy</a:t>
            </a:r>
            <a:r>
              <a:rPr lang="en-GB" dirty="0"/>
              <a:t> with excision of the peritoneal sac.</a:t>
            </a:r>
          </a:p>
          <a:p>
            <a:r>
              <a:rPr lang="en-GB" b="1" dirty="0"/>
              <a:t>Uterine Prolapse:</a:t>
            </a:r>
          </a:p>
          <a:p>
            <a:r>
              <a:rPr lang="en-GB" u="sng" dirty="0"/>
              <a:t>Vaginal hysterectomy</a:t>
            </a:r>
            <a:r>
              <a:rPr lang="en-GB" dirty="0"/>
              <a:t>: in </a:t>
            </a:r>
            <a:r>
              <a:rPr lang="en-GB" u="sng" dirty="0"/>
              <a:t>elderly patients and those who completed the family or with other uterine or cervical pathology</a:t>
            </a:r>
            <a:r>
              <a:rPr lang="en-GB" dirty="0"/>
              <a:t>. Adequate vault support of the utero-sacral </a:t>
            </a:r>
            <a:r>
              <a:rPr lang="en-GB" dirty="0" err="1"/>
              <a:t>ligement</a:t>
            </a:r>
            <a:r>
              <a:rPr lang="en-GB" dirty="0"/>
              <a:t> or the sacrospinous ligament (SSL fixation) is needed.</a:t>
            </a:r>
          </a:p>
          <a:p>
            <a:endParaRPr lang="en-GB" dirty="0"/>
          </a:p>
        </p:txBody>
      </p:sp>
    </p:spTree>
    <p:extLst>
      <p:ext uri="{BB962C8B-B14F-4D97-AF65-F5344CB8AC3E}">
        <p14:creationId xmlns:p14="http://schemas.microsoft.com/office/powerpoint/2010/main" val="119207529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Management (Uterine Sparing )</a:t>
            </a:r>
          </a:p>
        </p:txBody>
      </p:sp>
      <p:sp>
        <p:nvSpPr>
          <p:cNvPr id="3" name="Content Placeholder 2"/>
          <p:cNvSpPr>
            <a:spLocks noGrp="1"/>
          </p:cNvSpPr>
          <p:nvPr>
            <p:ph idx="1"/>
          </p:nvPr>
        </p:nvSpPr>
        <p:spPr>
          <a:xfrm>
            <a:off x="838200" y="1305026"/>
            <a:ext cx="11220450" cy="4871938"/>
          </a:xfrm>
        </p:spPr>
        <p:txBody>
          <a:bodyPr/>
          <a:lstStyle/>
          <a:p>
            <a:r>
              <a:rPr lang="en-GB" b="1" dirty="0"/>
              <a:t>Manchester operation</a:t>
            </a:r>
            <a:r>
              <a:rPr lang="en-GB" dirty="0"/>
              <a:t>: amputation of the cervix and create new vaginal canal </a:t>
            </a:r>
          </a:p>
          <a:p>
            <a:pPr>
              <a:buFont typeface="Arial" panose="020B0604020202020204" pitchFamily="34" charset="0"/>
              <a:buChar char="•"/>
            </a:pPr>
            <a:r>
              <a:rPr lang="en-GB" dirty="0"/>
              <a:t>complications : Cervical incompetence (2nd trimester miscarriage , P-PROM) , so she needs cerclage.</a:t>
            </a:r>
          </a:p>
          <a:p>
            <a:r>
              <a:rPr lang="en-GB" b="1" dirty="0" err="1"/>
              <a:t>Sacrohysteropexy</a:t>
            </a:r>
            <a:r>
              <a:rPr lang="en-GB" b="1" dirty="0"/>
              <a:t>: </a:t>
            </a:r>
            <a:r>
              <a:rPr lang="en-GB" dirty="0"/>
              <a:t>this is an abdominal operation. It involves attachment of a synthetic mesh from the </a:t>
            </a:r>
            <a:r>
              <a:rPr lang="en-GB" dirty="0" err="1"/>
              <a:t>uterocervical</a:t>
            </a:r>
            <a:r>
              <a:rPr lang="en-GB" dirty="0"/>
              <a:t> junction (isthmus) to the anterior longitudinal ligament of the sacrum.</a:t>
            </a:r>
          </a:p>
          <a:p>
            <a:r>
              <a:rPr lang="en-GB" b="1" dirty="0"/>
              <a:t>Trans-vaginal mesh (TVM):</a:t>
            </a:r>
            <a:r>
              <a:rPr lang="en-US" dirty="0">
                <a:solidFill>
                  <a:schemeClr val="accent4">
                    <a:lumMod val="75000"/>
                  </a:schemeClr>
                </a:solidFill>
              </a:rPr>
              <a:t>Meshes use in inactive sexually old female , cause in active lady the cause vaginal erosion and infection </a:t>
            </a:r>
            <a:r>
              <a:rPr lang="en-US" dirty="0">
                <a:solidFill>
                  <a:schemeClr val="accent4">
                    <a:lumMod val="75000"/>
                  </a:schemeClr>
                </a:solidFill>
                <a:sym typeface="Wingdings" pitchFamily="2" charset="2"/>
              </a:rPr>
              <a:t> bleeding and discharge </a:t>
            </a:r>
            <a:endParaRPr lang="ar-JO" dirty="0">
              <a:solidFill>
                <a:schemeClr val="accent4">
                  <a:lumMod val="75000"/>
                </a:schemeClr>
              </a:solidFill>
            </a:endParaRPr>
          </a:p>
          <a:p>
            <a:endParaRPr lang="en-GB" b="1" dirty="0"/>
          </a:p>
        </p:txBody>
      </p:sp>
      <p:sp>
        <p:nvSpPr>
          <p:cNvPr id="5" name="مربع نص 6"/>
          <p:cNvSpPr txBox="1"/>
          <p:nvPr/>
        </p:nvSpPr>
        <p:spPr>
          <a:xfrm>
            <a:off x="6927476" y="5146340"/>
            <a:ext cx="2064124" cy="338554"/>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en-US" sz="1600" dirty="0">
                <a:solidFill>
                  <a:schemeClr val="accent4">
                    <a:lumMod val="75000"/>
                  </a:schemeClr>
                </a:solidFill>
              </a:rPr>
              <a:t>Apical and anterior </a:t>
            </a:r>
            <a:endParaRPr lang="ar-JO" sz="1600" dirty="0">
              <a:solidFill>
                <a:schemeClr val="accent4">
                  <a:lumMod val="75000"/>
                </a:schemeClr>
              </a:solidFill>
            </a:endParaRPr>
          </a:p>
        </p:txBody>
      </p:sp>
      <p:cxnSp>
        <p:nvCxnSpPr>
          <p:cNvPr id="6" name="رابط كسهم مستقيم 10"/>
          <p:cNvCxnSpPr/>
          <p:nvPr/>
        </p:nvCxnSpPr>
        <p:spPr>
          <a:xfrm flipH="1">
            <a:off x="6172200" y="5315617"/>
            <a:ext cx="1787338" cy="8565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descr="Pictur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289" y="5664155"/>
            <a:ext cx="4715436" cy="112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ربع نص 5"/>
          <p:cNvSpPr txBox="1"/>
          <p:nvPr/>
        </p:nvSpPr>
        <p:spPr>
          <a:xfrm>
            <a:off x="177613" y="5569821"/>
            <a:ext cx="1524000" cy="338554"/>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en-US" sz="1600" dirty="0"/>
              <a:t>Anterior wall </a:t>
            </a:r>
            <a:endParaRPr lang="ar-JO" sz="1600" dirty="0"/>
          </a:p>
        </p:txBody>
      </p:sp>
      <p:pic>
        <p:nvPicPr>
          <p:cNvPr id="8" name="Picture 7" descr="Pictur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5504154"/>
            <a:ext cx="440615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41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9583 -0.01248 L 0.47083 -0.01248 " pathEditMode="relative" rAng="0" ptsTypes="AA">
                                      <p:cBhvr>
                                        <p:cTn id="6" dur="2000" fill="hold"/>
                                        <p:tgtEl>
                                          <p:spTgt spid="7"/>
                                        </p:tgtEl>
                                        <p:attrNameLst>
                                          <p:attrName>ppt_x</p:attrName>
                                          <p:attrName>ppt_y</p:attrName>
                                        </p:attrNameLst>
                                      </p:cBhvr>
                                      <p:rCtr x="13750"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0729 -0.0007 L -0.50729 -0.0007 " pathEditMode="relative" ptsTypes="AA">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a:t>
            </a:r>
          </a:p>
        </p:txBody>
      </p:sp>
      <p:sp>
        <p:nvSpPr>
          <p:cNvPr id="3" name="Content Placeholder 2"/>
          <p:cNvSpPr>
            <a:spLocks noGrp="1"/>
          </p:cNvSpPr>
          <p:nvPr>
            <p:ph idx="1"/>
          </p:nvPr>
        </p:nvSpPr>
        <p:spPr/>
        <p:txBody>
          <a:bodyPr/>
          <a:lstStyle/>
          <a:p>
            <a:r>
              <a:rPr lang="en-GB" b="1" dirty="0"/>
              <a:t>Vault prolapse:</a:t>
            </a:r>
          </a:p>
          <a:p>
            <a:r>
              <a:rPr lang="en-GB" u="sng" dirty="0"/>
              <a:t>most used </a:t>
            </a:r>
            <a:r>
              <a:rPr lang="en-GB" u="sng" dirty="0" err="1"/>
              <a:t>Sacrocolpopexy</a:t>
            </a:r>
            <a:r>
              <a:rPr lang="en-GB" dirty="0"/>
              <a:t>: The vaginal vault ( upper part of vagina )  is attached to the sacrum by synthetic mesh.</a:t>
            </a:r>
          </a:p>
          <a:p>
            <a:r>
              <a:rPr lang="en-GB" u="sng" dirty="0"/>
              <a:t>Sling operation</a:t>
            </a:r>
            <a:r>
              <a:rPr lang="en-GB" dirty="0"/>
              <a:t>: The vaginal vault is </a:t>
            </a:r>
            <a:r>
              <a:rPr lang="en-GB" dirty="0" err="1"/>
              <a:t>slinged</a:t>
            </a:r>
            <a:r>
              <a:rPr lang="en-GB" dirty="0"/>
              <a:t> to the anterior abdominal wall by two strips of anterior rectus sheath.</a:t>
            </a:r>
          </a:p>
          <a:p>
            <a:r>
              <a:rPr lang="en-GB" b="1" dirty="0"/>
              <a:t>Vaginal procedures:   </a:t>
            </a:r>
          </a:p>
          <a:p>
            <a:r>
              <a:rPr lang="en-GB" dirty="0"/>
              <a:t>Sacrospinous ligament fixation (SSLF), Uterosacral ligament suspension, </a:t>
            </a:r>
            <a:r>
              <a:rPr lang="en-GB" dirty="0" err="1"/>
              <a:t>ileococcygeous</a:t>
            </a:r>
            <a:r>
              <a:rPr lang="en-GB" dirty="0"/>
              <a:t> suspension, Vaginal mesh kits, most used</a:t>
            </a:r>
          </a:p>
        </p:txBody>
      </p:sp>
    </p:spTree>
    <p:extLst>
      <p:ext uri="{BB962C8B-B14F-4D97-AF65-F5344CB8AC3E}">
        <p14:creationId xmlns:p14="http://schemas.microsoft.com/office/powerpoint/2010/main" val="49484006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4082187-6FDB-8D0E-1A9D-2C5B0AC4C9AA}"/>
              </a:ext>
            </a:extLst>
          </p:cNvPr>
          <p:cNvGraphicFramePr>
            <a:graphicFrameLocks noGrp="1"/>
          </p:cNvGraphicFramePr>
          <p:nvPr>
            <p:ph idx="4294967295"/>
          </p:nvPr>
        </p:nvGraphicFramePr>
        <p:xfrm>
          <a:off x="0" y="0"/>
          <a:ext cx="12192000" cy="6857999"/>
        </p:xfrm>
        <a:graphic>
          <a:graphicData uri="http://schemas.openxmlformats.org/drawingml/2006/table">
            <a:tbl>
              <a:tblPr firstRow="1" bandRow="1">
                <a:tableStyleId>{5C22544A-7EE6-4342-B048-85BDC9FD1C3A}</a:tableStyleId>
              </a:tblPr>
              <a:tblGrid>
                <a:gridCol w="2013626">
                  <a:extLst>
                    <a:ext uri="{9D8B030D-6E8A-4147-A177-3AD203B41FA5}">
                      <a16:colId xmlns:a16="http://schemas.microsoft.com/office/drawing/2014/main" val="3084202479"/>
                    </a:ext>
                  </a:extLst>
                </a:gridCol>
                <a:gridCol w="1974714">
                  <a:extLst>
                    <a:ext uri="{9D8B030D-6E8A-4147-A177-3AD203B41FA5}">
                      <a16:colId xmlns:a16="http://schemas.microsoft.com/office/drawing/2014/main" val="4282535700"/>
                    </a:ext>
                  </a:extLst>
                </a:gridCol>
                <a:gridCol w="8203660">
                  <a:extLst>
                    <a:ext uri="{9D8B030D-6E8A-4147-A177-3AD203B41FA5}">
                      <a16:colId xmlns:a16="http://schemas.microsoft.com/office/drawing/2014/main" val="1922436406"/>
                    </a:ext>
                  </a:extLst>
                </a:gridCol>
              </a:tblGrid>
              <a:tr h="461524">
                <a:tc>
                  <a:txBody>
                    <a:bodyPr/>
                    <a:lstStyle/>
                    <a:p>
                      <a:pPr algn="ctr"/>
                      <a:r>
                        <a:rPr lang="en-US" sz="2400" dirty="0"/>
                        <a:t>Prolapse type</a:t>
                      </a:r>
                    </a:p>
                  </a:txBody>
                  <a:tcPr anchor="ctr"/>
                </a:tc>
                <a:tc gridSpan="2">
                  <a:txBody>
                    <a:bodyPr/>
                    <a:lstStyle/>
                    <a:p>
                      <a:pPr algn="ctr"/>
                      <a:r>
                        <a:rPr lang="en-US" sz="2400" dirty="0"/>
                        <a:t>Surgical Treatment</a:t>
                      </a:r>
                    </a:p>
                  </a:txBody>
                  <a:tcPr anchor="ctr"/>
                </a:tc>
                <a:tc hMerge="1">
                  <a:txBody>
                    <a:bodyPr/>
                    <a:lstStyle/>
                    <a:p>
                      <a:pPr algn="ctr"/>
                      <a:endParaRPr lang="en-US" sz="2400" dirty="0"/>
                    </a:p>
                  </a:txBody>
                  <a:tcPr anchor="ctr"/>
                </a:tc>
                <a:extLst>
                  <a:ext uri="{0D108BD9-81ED-4DB2-BD59-A6C34878D82A}">
                    <a16:rowId xmlns:a16="http://schemas.microsoft.com/office/drawing/2014/main" val="2890126996"/>
                  </a:ext>
                </a:extLst>
              </a:tr>
              <a:tr h="399988">
                <a:tc>
                  <a:txBody>
                    <a:bodyPr/>
                    <a:lstStyle/>
                    <a:p>
                      <a:pPr algn="ctr"/>
                      <a:r>
                        <a:rPr lang="en-US" sz="2000" b="0" dirty="0"/>
                        <a:t>Cystourethrocele</a:t>
                      </a:r>
                    </a:p>
                  </a:txBody>
                  <a:tcPr anchor="ctr"/>
                </a:tc>
                <a:tc gridSpan="2">
                  <a:txBody>
                    <a:bodyPr/>
                    <a:lstStyle/>
                    <a:p>
                      <a:pPr algn="l"/>
                      <a:r>
                        <a:rPr lang="en-US" b="1" dirty="0"/>
                        <a:t>Anterior colporrhaphy operation</a:t>
                      </a:r>
                    </a:p>
                  </a:txBody>
                  <a:tcPr anchor="ctr"/>
                </a:tc>
                <a:tc hMerge="1">
                  <a:txBody>
                    <a:bodyPr/>
                    <a:lstStyle/>
                    <a:p>
                      <a:pPr algn="ctr"/>
                      <a:endParaRPr lang="en-US" dirty="0"/>
                    </a:p>
                  </a:txBody>
                  <a:tcPr anchor="ctr"/>
                </a:tc>
                <a:extLst>
                  <a:ext uri="{0D108BD9-81ED-4DB2-BD59-A6C34878D82A}">
                    <a16:rowId xmlns:a16="http://schemas.microsoft.com/office/drawing/2014/main" val="404435263"/>
                  </a:ext>
                </a:extLst>
              </a:tr>
              <a:tr h="399988">
                <a:tc>
                  <a:txBody>
                    <a:bodyPr/>
                    <a:lstStyle/>
                    <a:p>
                      <a:pPr algn="ctr"/>
                      <a:r>
                        <a:rPr lang="en-US" sz="2000" b="0" dirty="0"/>
                        <a:t>Rectocele</a:t>
                      </a:r>
                    </a:p>
                  </a:txBody>
                  <a:tcPr anchor="ctr"/>
                </a:tc>
                <a:tc gridSpan="2">
                  <a:txBody>
                    <a:bodyPr/>
                    <a:lstStyle/>
                    <a:p>
                      <a:pPr algn="l"/>
                      <a:r>
                        <a:rPr lang="en-US" b="1" dirty="0"/>
                        <a:t>Posterior colpoperineorrhaphy</a:t>
                      </a:r>
                    </a:p>
                  </a:txBody>
                  <a:tcPr anchor="ctr"/>
                </a:tc>
                <a:tc hMerge="1">
                  <a:txBody>
                    <a:bodyPr/>
                    <a:lstStyle/>
                    <a:p>
                      <a:pPr algn="ctr"/>
                      <a:endParaRPr lang="en-US" dirty="0"/>
                    </a:p>
                  </a:txBody>
                  <a:tcPr anchor="ctr"/>
                </a:tc>
                <a:extLst>
                  <a:ext uri="{0D108BD9-81ED-4DB2-BD59-A6C34878D82A}">
                    <a16:rowId xmlns:a16="http://schemas.microsoft.com/office/drawing/2014/main" val="885577179"/>
                  </a:ext>
                </a:extLst>
              </a:tr>
              <a:tr h="399988">
                <a:tc>
                  <a:txBody>
                    <a:bodyPr/>
                    <a:lstStyle/>
                    <a:p>
                      <a:pPr algn="ctr"/>
                      <a:r>
                        <a:rPr lang="en-US" sz="2000" b="0" dirty="0"/>
                        <a:t>Enterocele</a:t>
                      </a:r>
                    </a:p>
                  </a:txBody>
                  <a:tcPr anchor="ctr"/>
                </a:tc>
                <a:tc gridSpan="2">
                  <a:txBody>
                    <a:bodyPr/>
                    <a:lstStyle/>
                    <a:p>
                      <a:pPr algn="l"/>
                      <a:r>
                        <a:rPr lang="en-US" b="1" dirty="0"/>
                        <a:t>Posterior colporrhaphy with excision of the peritoneal sac</a:t>
                      </a:r>
                    </a:p>
                  </a:txBody>
                  <a:tcPr anchor="ctr"/>
                </a:tc>
                <a:tc hMerge="1">
                  <a:txBody>
                    <a:bodyPr/>
                    <a:lstStyle/>
                    <a:p>
                      <a:pPr algn="ctr"/>
                      <a:endParaRPr lang="en-US" dirty="0"/>
                    </a:p>
                  </a:txBody>
                  <a:tcPr anchor="ctr"/>
                </a:tc>
                <a:extLst>
                  <a:ext uri="{0D108BD9-81ED-4DB2-BD59-A6C34878D82A}">
                    <a16:rowId xmlns:a16="http://schemas.microsoft.com/office/drawing/2014/main" val="1293613994"/>
                  </a:ext>
                </a:extLst>
              </a:tr>
              <a:tr h="646134">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t>Uterine Prolapse</a:t>
                      </a:r>
                    </a:p>
                  </a:txBody>
                  <a:tcPr anchor="ctr"/>
                </a:tc>
                <a:tc>
                  <a:txBody>
                    <a:bodyPr/>
                    <a:lstStyle/>
                    <a:p>
                      <a:pPr algn="ctr"/>
                      <a:r>
                        <a:rPr lang="en-US" b="1" dirty="0"/>
                        <a:t>Vaginal hysterectomy</a:t>
                      </a:r>
                    </a:p>
                  </a:txBody>
                  <a:tcPr anchor="ctr"/>
                </a:tc>
                <a:tc>
                  <a:txBody>
                    <a:bodyPr/>
                    <a:lstStyle/>
                    <a:p>
                      <a:pPr marL="285750" indent="-285750" algn="l">
                        <a:buFont typeface="Arial" panose="020B0604020202020204" pitchFamily="34" charset="0"/>
                        <a:buChar char="•"/>
                      </a:pPr>
                      <a:r>
                        <a:rPr lang="en-US" sz="1400" dirty="0"/>
                        <a:t>Elderly patients and those who completed the family or with other uterine or cervical pathology</a:t>
                      </a:r>
                    </a:p>
                    <a:p>
                      <a:pPr marL="285750" indent="-285750" algn="l">
                        <a:buFont typeface="Arial" panose="020B0604020202020204" pitchFamily="34" charset="0"/>
                        <a:buChar char="•"/>
                      </a:pPr>
                      <a:r>
                        <a:rPr lang="en-US" sz="1400" dirty="0"/>
                        <a:t>Adequate vault support of the utero-sacral ligament or the sacrospinous ligament (SSL fixation) is needed</a:t>
                      </a:r>
                    </a:p>
                  </a:txBody>
                  <a:tcPr anchor="ctr"/>
                </a:tc>
                <a:extLst>
                  <a:ext uri="{0D108BD9-81ED-4DB2-BD59-A6C34878D82A}">
                    <a16:rowId xmlns:a16="http://schemas.microsoft.com/office/drawing/2014/main" val="1125961605"/>
                  </a:ext>
                </a:extLst>
              </a:tr>
              <a:tr h="1476878">
                <a:tc vMerge="1">
                  <a:txBody>
                    <a:bodyPr/>
                    <a:lstStyle/>
                    <a:p>
                      <a:endParaRPr lang="en-US"/>
                    </a:p>
                  </a:txBody>
                  <a:tcPr/>
                </a:tc>
                <a:tc rowSpan="3">
                  <a:txBody>
                    <a:bodyPr/>
                    <a:lstStyle/>
                    <a:p>
                      <a:pPr algn="ctr"/>
                      <a:r>
                        <a:rPr lang="en-US" dirty="0"/>
                        <a:t>Uterine sparing</a:t>
                      </a:r>
                    </a:p>
                  </a:txBody>
                  <a:tcPr anchor="ctr"/>
                </a:tc>
                <a:tc>
                  <a:txBody>
                    <a:bodyPr/>
                    <a:lstStyle/>
                    <a:p>
                      <a:pPr algn="l"/>
                      <a:r>
                        <a:rPr lang="en-US" sz="1500" b="1" dirty="0"/>
                        <a:t>Manchester operation</a:t>
                      </a:r>
                      <a:r>
                        <a:rPr lang="en-US" sz="1500" dirty="0"/>
                        <a:t>: amputation of the cervix, bringing of the cardinal ligaments and uterosacral ligaments anterior to the lower uterine segment followed by vaginal repair</a:t>
                      </a:r>
                    </a:p>
                    <a:p>
                      <a:pPr marL="285750" indent="-285750" algn="l">
                        <a:buFont typeface="Arial" panose="020B0604020202020204" pitchFamily="34" charset="0"/>
                        <a:buChar char="•"/>
                      </a:pPr>
                      <a:r>
                        <a:rPr lang="en-US" sz="1500" dirty="0">
                          <a:solidFill>
                            <a:srgbClr val="FF0000"/>
                          </a:solidFill>
                        </a:rPr>
                        <a:t>Used in young aged women who wants to preserve the uterus , In stage 3 Prolapse </a:t>
                      </a:r>
                      <a:r>
                        <a:rPr lang="en-US" sz="1500" dirty="0"/>
                        <a:t>(Cervix is outside the introitus)</a:t>
                      </a:r>
                    </a:p>
                    <a:p>
                      <a:pPr marL="285750" indent="-285750" algn="l">
                        <a:buFont typeface="Arial" panose="020B0604020202020204" pitchFamily="34" charset="0"/>
                        <a:buChar char="•"/>
                      </a:pPr>
                      <a:r>
                        <a:rPr lang="en-US" sz="1500" dirty="0"/>
                        <a:t>Complicated by Cervical weakness or Stenosis (Can result in 2nd trimester miscarriage so they need cervical cerclage)</a:t>
                      </a:r>
                    </a:p>
                  </a:txBody>
                  <a:tcPr anchor="ctr"/>
                </a:tc>
                <a:extLst>
                  <a:ext uri="{0D108BD9-81ED-4DB2-BD59-A6C34878D82A}">
                    <a16:rowId xmlns:a16="http://schemas.microsoft.com/office/drawing/2014/main" val="3910268358"/>
                  </a:ext>
                </a:extLst>
              </a:tr>
              <a:tr h="784591">
                <a:tc vMerge="1">
                  <a:txBody>
                    <a:bodyPr/>
                    <a:lstStyle/>
                    <a:p>
                      <a:endParaRPr lang="en-US"/>
                    </a:p>
                  </a:txBody>
                  <a:tcPr/>
                </a:tc>
                <a:tc vMerge="1">
                  <a:txBody>
                    <a:bodyPr/>
                    <a:lstStyle/>
                    <a:p>
                      <a:pPr algn="ctr"/>
                      <a:endParaRPr lang="en-US" dirty="0"/>
                    </a:p>
                  </a:txBody>
                  <a:tcPr anchor="ctr"/>
                </a:tc>
                <a:tc>
                  <a:txBody>
                    <a:bodyPr/>
                    <a:lstStyle/>
                    <a:p>
                      <a:pPr algn="l"/>
                      <a:r>
                        <a:rPr lang="en-US" sz="1500" b="1" dirty="0"/>
                        <a:t>Sacrohysteropexy</a:t>
                      </a:r>
                      <a:r>
                        <a:rPr lang="en-US" sz="1500" dirty="0"/>
                        <a:t>: this is an abdominal operation. It involves attachment of a synthetic mesh from the uterocervical junction (isthmus) to the anterior longitudinal ligament of the sacrum</a:t>
                      </a:r>
                    </a:p>
                    <a:p>
                      <a:pPr marL="285750" indent="-285750" algn="l">
                        <a:buFont typeface="Arial" panose="020B0604020202020204" pitchFamily="34" charset="0"/>
                        <a:buChar char="•"/>
                      </a:pPr>
                      <a:r>
                        <a:rPr lang="en-US" sz="1500" dirty="0">
                          <a:solidFill>
                            <a:srgbClr val="FF0000"/>
                          </a:solidFill>
                        </a:rPr>
                        <a:t>Used in young aged women who wants to preserve the uterus , In stage 4 Prolapse (Procidentia)</a:t>
                      </a:r>
                    </a:p>
                  </a:txBody>
                  <a:tcPr anchor="ctr"/>
                </a:tc>
                <a:extLst>
                  <a:ext uri="{0D108BD9-81ED-4DB2-BD59-A6C34878D82A}">
                    <a16:rowId xmlns:a16="http://schemas.microsoft.com/office/drawing/2014/main" val="3809956497"/>
                  </a:ext>
                </a:extLst>
              </a:tr>
              <a:tr h="32306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dirty="0"/>
                    </a:p>
                  </a:txBody>
                  <a:tcPr anchor="ctr"/>
                </a:tc>
                <a:tc vMerge="1">
                  <a:txBody>
                    <a:bodyPr/>
                    <a:lstStyle/>
                    <a:p>
                      <a:pPr algn="ctr"/>
                      <a:endParaRPr lang="en-US" dirty="0"/>
                    </a:p>
                  </a:txBody>
                  <a:tcPr anchor="ctr"/>
                </a:tc>
                <a:tc>
                  <a:txBody>
                    <a:bodyPr/>
                    <a:lstStyle/>
                    <a:p>
                      <a:pPr algn="l"/>
                      <a:r>
                        <a:rPr lang="en-US" sz="1500" b="1" dirty="0"/>
                        <a:t>Trans-vaginal mesh (TVM): </a:t>
                      </a:r>
                      <a:r>
                        <a:rPr lang="en-US" sz="1500" b="0" dirty="0"/>
                        <a:t>Mesh is used in sexually inactive or old women</a:t>
                      </a:r>
                    </a:p>
                  </a:txBody>
                  <a:tcPr anchor="ctr"/>
                </a:tc>
                <a:extLst>
                  <a:ext uri="{0D108BD9-81ED-4DB2-BD59-A6C34878D82A}">
                    <a16:rowId xmlns:a16="http://schemas.microsoft.com/office/drawing/2014/main" val="2674942926"/>
                  </a:ext>
                </a:extLst>
              </a:tr>
              <a:tr h="323067">
                <a:tc rowSpan="3">
                  <a:txBody>
                    <a:bodyPr/>
                    <a:lstStyle/>
                    <a:p>
                      <a:pPr algn="ctr"/>
                      <a:r>
                        <a:rPr lang="en-US" sz="2000" b="0" dirty="0"/>
                        <a:t>Vault prolapse</a:t>
                      </a:r>
                    </a:p>
                  </a:txBody>
                  <a:tcPr anchor="ctr">
                    <a:solidFill>
                      <a:srgbClr val="CFD5EA"/>
                    </a:solidFill>
                  </a:tcPr>
                </a:tc>
                <a:tc rowSpan="2">
                  <a:txBody>
                    <a:bodyPr/>
                    <a:lstStyle/>
                    <a:p>
                      <a:pPr algn="ctr"/>
                      <a:r>
                        <a:rPr lang="en-US" sz="1600" dirty="0"/>
                        <a:t>Abdominal approach</a:t>
                      </a:r>
                    </a:p>
                    <a:p>
                      <a:pPr algn="ctr"/>
                      <a:r>
                        <a:rPr lang="en-US" sz="1400" dirty="0"/>
                        <a:t>(Hysterectomized women)</a:t>
                      </a:r>
                    </a:p>
                  </a:txBody>
                  <a:tcPr anchor="ctr"/>
                </a:tc>
                <a:tc>
                  <a:txBody>
                    <a:bodyPr/>
                    <a:lstStyle/>
                    <a:p>
                      <a:pPr algn="l"/>
                      <a:r>
                        <a:rPr lang="en-US" sz="1500" b="1" dirty="0" err="1"/>
                        <a:t>Sacrocolpopexy</a:t>
                      </a:r>
                      <a:r>
                        <a:rPr lang="en-US" sz="1500" dirty="0"/>
                        <a:t>: The vaginal vault is attached to the sacrum by synthetic mesh</a:t>
                      </a:r>
                    </a:p>
                  </a:txBody>
                  <a:tcPr anchor="ctr"/>
                </a:tc>
                <a:extLst>
                  <a:ext uri="{0D108BD9-81ED-4DB2-BD59-A6C34878D82A}">
                    <a16:rowId xmlns:a16="http://schemas.microsoft.com/office/drawing/2014/main" val="1438946145"/>
                  </a:ext>
                </a:extLst>
              </a:tr>
              <a:tr h="627421">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Sling operation</a:t>
                      </a:r>
                      <a:r>
                        <a:rPr lang="en-US" sz="1500" dirty="0"/>
                        <a:t>: The vaginal vault is slinged to the anterior abdominal wall by two strips of anterior rectus sheath</a:t>
                      </a:r>
                    </a:p>
                  </a:txBody>
                  <a:tcPr anchor="ctr"/>
                </a:tc>
                <a:extLst>
                  <a:ext uri="{0D108BD9-81ED-4DB2-BD59-A6C34878D82A}">
                    <a16:rowId xmlns:a16="http://schemas.microsoft.com/office/drawing/2014/main" val="626119097"/>
                  </a:ext>
                </a:extLst>
              </a:tr>
              <a:tr h="1015353">
                <a:tc vMerge="1">
                  <a:txBody>
                    <a:bodyPr/>
                    <a:lstStyle/>
                    <a:p>
                      <a:pPr algn="ctr"/>
                      <a:endParaRPr lang="en-US" sz="2000" b="0" dirty="0"/>
                    </a:p>
                  </a:txBody>
                  <a:tcPr anchor="ctr"/>
                </a:tc>
                <a:tc>
                  <a:txBody>
                    <a:bodyPr/>
                    <a:lstStyle/>
                    <a:p>
                      <a:pPr algn="ctr"/>
                      <a:r>
                        <a:rPr lang="en-US" sz="1600" dirty="0"/>
                        <a:t>Vaginal procedures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(Non-Hysterectomized women)</a:t>
                      </a:r>
                    </a:p>
                  </a:txBody>
                  <a:tcPr anchor="ctr"/>
                </a:tc>
                <a:tc>
                  <a:txBody>
                    <a:bodyPr/>
                    <a:lstStyle/>
                    <a:p>
                      <a:pPr marL="285750" indent="-285750" algn="l">
                        <a:buFont typeface="Arial" panose="020B0604020202020204" pitchFamily="34" charset="0"/>
                        <a:buChar char="•"/>
                      </a:pPr>
                      <a:r>
                        <a:rPr lang="en-US" sz="1500" b="1" dirty="0"/>
                        <a:t>Sacrospinous ligament fixation (SSLF)</a:t>
                      </a:r>
                      <a:r>
                        <a:rPr lang="en-US" sz="1500" dirty="0"/>
                        <a:t>: Most commonly used.</a:t>
                      </a:r>
                    </a:p>
                    <a:p>
                      <a:pPr marL="285750" indent="-285750" algn="l">
                        <a:buFont typeface="Arial" panose="020B0604020202020204" pitchFamily="34" charset="0"/>
                        <a:buChar char="•"/>
                      </a:pPr>
                      <a:r>
                        <a:rPr lang="en-US" sz="1500" b="1" dirty="0"/>
                        <a:t>Vaginal mesh kits (Elevate A)</a:t>
                      </a:r>
                      <a:r>
                        <a:rPr lang="en-US" sz="1500" dirty="0"/>
                        <a:t>: Most commonly used.</a:t>
                      </a:r>
                    </a:p>
                    <a:p>
                      <a:pPr marL="285750" indent="-285750" algn="l">
                        <a:buFont typeface="Arial" panose="020B0604020202020204" pitchFamily="34" charset="0"/>
                        <a:buChar char="•"/>
                      </a:pPr>
                      <a:r>
                        <a:rPr lang="en-US" sz="1500" b="1" dirty="0"/>
                        <a:t>Uterosacral ligament suspension</a:t>
                      </a:r>
                    </a:p>
                    <a:p>
                      <a:pPr marL="285750" indent="-285750" algn="l">
                        <a:buFont typeface="Arial" panose="020B0604020202020204" pitchFamily="34" charset="0"/>
                        <a:buChar char="•"/>
                      </a:pPr>
                      <a:r>
                        <a:rPr lang="en-US" sz="1500" b="1" dirty="0" err="1"/>
                        <a:t>Ileococcygeous</a:t>
                      </a:r>
                      <a:r>
                        <a:rPr lang="en-US" sz="1500" b="1" dirty="0"/>
                        <a:t> suspension</a:t>
                      </a:r>
                    </a:p>
                  </a:txBody>
                  <a:tcPr anchor="ctr"/>
                </a:tc>
                <a:extLst>
                  <a:ext uri="{0D108BD9-81ED-4DB2-BD59-A6C34878D82A}">
                    <a16:rowId xmlns:a16="http://schemas.microsoft.com/office/drawing/2014/main" val="1876774236"/>
                  </a:ext>
                </a:extLst>
              </a:tr>
            </a:tbl>
          </a:graphicData>
        </a:graphic>
      </p:graphicFrame>
    </p:spTree>
    <p:extLst>
      <p:ext uri="{BB962C8B-B14F-4D97-AF65-F5344CB8AC3E}">
        <p14:creationId xmlns:p14="http://schemas.microsoft.com/office/powerpoint/2010/main" val="44635653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1</a:t>
            </a:r>
            <a:endParaRPr lang="en-GB" dirty="0"/>
          </a:p>
        </p:txBody>
      </p:sp>
      <p:sp>
        <p:nvSpPr>
          <p:cNvPr id="3" name="Content Placeholder 2"/>
          <p:cNvSpPr>
            <a:spLocks noGrp="1"/>
          </p:cNvSpPr>
          <p:nvPr>
            <p:ph idx="1"/>
          </p:nvPr>
        </p:nvSpPr>
        <p:spPr>
          <a:xfrm>
            <a:off x="838200" y="1244168"/>
            <a:ext cx="5929312" cy="4871938"/>
          </a:xfrm>
        </p:spPr>
        <p:txBody>
          <a:bodyPr>
            <a:noAutofit/>
          </a:bodyPr>
          <a:lstStyle/>
          <a:p>
            <a:r>
              <a:rPr lang="en-US" sz="2600" b="1" dirty="0"/>
              <a:t>After the treatment of this prolapse</a:t>
            </a:r>
            <a:br>
              <a:rPr lang="en-US" sz="2600" b="1" dirty="0"/>
            </a:br>
            <a:r>
              <a:rPr lang="en-US" sz="2600" b="1" dirty="0"/>
              <a:t> what is the type of prolapse that you expect the patient to come with ?</a:t>
            </a:r>
          </a:p>
          <a:p>
            <a:pPr lvl="1"/>
            <a:r>
              <a:rPr lang="en-US" dirty="0"/>
              <a:t>Vault prolapse</a:t>
            </a:r>
          </a:p>
          <a:p>
            <a:pPr lvl="1">
              <a:buFont typeface="Wingdings" panose="05000000000000000000" pitchFamily="2" charset="2"/>
              <a:buChar char="Ø"/>
            </a:pPr>
            <a:r>
              <a:rPr lang="en-US" sz="2000" dirty="0">
                <a:solidFill>
                  <a:srgbClr val="0070C0"/>
                </a:solidFill>
              </a:rPr>
              <a:t>From the shape of the prolapse (loss of rouge) this is an elderly patient. Thus, most likely undergoing hysterectomy</a:t>
            </a:r>
          </a:p>
          <a:p>
            <a:r>
              <a:rPr lang="en-US" sz="2600" b="1" dirty="0"/>
              <a:t>If she was able to reduce it</a:t>
            </a:r>
            <a:br>
              <a:rPr lang="en-US" sz="2600" b="1" dirty="0"/>
            </a:br>
            <a:r>
              <a:rPr lang="en-US" sz="2600" b="1" dirty="0"/>
              <a:t>what are the findings on</a:t>
            </a:r>
          </a:p>
          <a:p>
            <a:pPr marL="914400" lvl="1" indent="-457200">
              <a:buFont typeface="+mj-lt"/>
              <a:buAutoNum type="alphaUcPeriod"/>
            </a:pPr>
            <a:r>
              <a:rPr lang="en-US" b="1" dirty="0" err="1"/>
              <a:t>Cystometry</a:t>
            </a:r>
            <a:r>
              <a:rPr lang="en-US" dirty="0"/>
              <a:t>: Stress incontinence</a:t>
            </a:r>
          </a:p>
          <a:p>
            <a:pPr marL="914400" lvl="1" indent="-457200">
              <a:buFont typeface="+mj-lt"/>
              <a:buAutoNum type="alphaUcPeriod"/>
            </a:pPr>
            <a:r>
              <a:rPr lang="en-US" b="1" dirty="0"/>
              <a:t>Uroflowmetry</a:t>
            </a:r>
            <a:r>
              <a:rPr lang="en-US" dirty="0"/>
              <a:t>: increased volume and rate of urine flow, approaching the normal curve when the patient reduce the prolapse !?</a:t>
            </a:r>
          </a:p>
          <a:p>
            <a:pPr marL="0" indent="0">
              <a:buNone/>
            </a:pPr>
            <a:endParaRPr lang="en-US" dirty="0"/>
          </a:p>
        </p:txBody>
      </p:sp>
      <p:pic>
        <p:nvPicPr>
          <p:cNvPr id="4" name="Content Placeholder 7">
            <a:extLst>
              <a:ext uri="{FF2B5EF4-FFF2-40B4-BE49-F238E27FC236}">
                <a16:creationId xmlns:a16="http://schemas.microsoft.com/office/drawing/2014/main" id="{E01BE7A8-CCE4-6028-AA74-9775E5F522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678" y="1533625"/>
            <a:ext cx="4055122" cy="4293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769115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5824"/>
            <a:ext cx="10515600" cy="762339"/>
          </a:xfrm>
        </p:spPr>
        <p:txBody>
          <a:bodyPr/>
          <a:lstStyle/>
          <a:p>
            <a:r>
              <a:rPr lang="en-GB" dirty="0"/>
              <a:t>Station Cont.</a:t>
            </a:r>
          </a:p>
        </p:txBody>
      </p:sp>
      <p:sp>
        <p:nvSpPr>
          <p:cNvPr id="3" name="Content Placeholder 2"/>
          <p:cNvSpPr>
            <a:spLocks noGrp="1"/>
          </p:cNvSpPr>
          <p:nvPr>
            <p:ph idx="1"/>
          </p:nvPr>
        </p:nvSpPr>
        <p:spPr>
          <a:xfrm>
            <a:off x="838200" y="1305026"/>
            <a:ext cx="5819776" cy="4871938"/>
          </a:xfrm>
        </p:spPr>
        <p:txBody>
          <a:bodyPr>
            <a:normAutofit/>
          </a:bodyPr>
          <a:lstStyle/>
          <a:p>
            <a:r>
              <a:rPr lang="en-GB" b="1" dirty="0"/>
              <a:t>after the treatment of this prolapse</a:t>
            </a:r>
            <a:br>
              <a:rPr lang="en-GB" b="1" dirty="0"/>
            </a:br>
            <a:r>
              <a:rPr lang="en-GB" b="1" dirty="0"/>
              <a:t> what is the type of prolapse that you expect the patient to come with</a:t>
            </a:r>
            <a:r>
              <a:rPr lang="en-GB" dirty="0"/>
              <a:t>?</a:t>
            </a:r>
          </a:p>
          <a:p>
            <a:pPr lvl="1"/>
            <a:r>
              <a:rPr lang="en-GB" dirty="0"/>
              <a:t>Vault prolapse, due to complication of hysterectomy.</a:t>
            </a:r>
            <a:br>
              <a:rPr lang="en-GB" dirty="0"/>
            </a:br>
            <a:endParaRPr lang="en-GB" dirty="0"/>
          </a:p>
          <a:p>
            <a:r>
              <a:rPr lang="en-GB" b="1" dirty="0"/>
              <a:t>according to </a:t>
            </a:r>
            <a:r>
              <a:rPr lang="en-GB" b="1" dirty="0" err="1"/>
              <a:t>Delancy's</a:t>
            </a:r>
            <a:r>
              <a:rPr lang="en-GB" b="1" dirty="0"/>
              <a:t> levels of support at what level the defect is </a:t>
            </a:r>
            <a:r>
              <a:rPr lang="en-GB" dirty="0"/>
              <a:t>? </a:t>
            </a:r>
          </a:p>
          <a:p>
            <a:pPr lvl="1"/>
            <a:r>
              <a:rPr lang="en-GB" dirty="0" err="1"/>
              <a:t>Suspention</a:t>
            </a:r>
            <a:r>
              <a:rPr lang="en-GB" dirty="0"/>
              <a:t> : Parametrium (cardinal ligament (</a:t>
            </a:r>
            <a:r>
              <a:rPr lang="en-GB" dirty="0">
                <a:solidFill>
                  <a:schemeClr val="bg2">
                    <a:lumMod val="50000"/>
                  </a:schemeClr>
                </a:solidFill>
              </a:rPr>
              <a:t>transverse  cervical ligament </a:t>
            </a:r>
            <a:r>
              <a:rPr lang="en-GB" dirty="0"/>
              <a:t>) and  Uterosacral ligament defect )</a:t>
            </a:r>
          </a:p>
          <a:p>
            <a:pPr>
              <a:buFont typeface="Courier New" panose="02070309020205020404" pitchFamily="49" charset="0"/>
              <a:buChar char="o"/>
            </a:pPr>
            <a:endParaRPr lang="en-GB" dirty="0"/>
          </a:p>
          <a:p>
            <a:endParaRPr lang="en-GB" dirty="0"/>
          </a:p>
        </p:txBody>
      </p:sp>
      <p:pic>
        <p:nvPicPr>
          <p:cNvPr id="5" name="Content Placeholder 7">
            <a:extLst>
              <a:ext uri="{FF2B5EF4-FFF2-40B4-BE49-F238E27FC236}">
                <a16:creationId xmlns:a16="http://schemas.microsoft.com/office/drawing/2014/main" id="{A875C056-DCF8-18AD-9C0D-7F294237C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678" y="1533625"/>
            <a:ext cx="4055122" cy="4293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896338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62" y="1305026"/>
            <a:ext cx="4130398" cy="2441647"/>
          </a:xfrm>
          <a:prstGeom prst="rect">
            <a:avLst/>
          </a:prstGeom>
        </p:spPr>
      </p:pic>
      <p:pic>
        <p:nvPicPr>
          <p:cNvPr id="5" name="Content Placeholder 4" descr="Picture1.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91522" y="1614487"/>
            <a:ext cx="2823716" cy="213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41317" y="1445604"/>
            <a:ext cx="3546247" cy="230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7"/>
          <p:cNvSpPr txBox="1">
            <a:spLocks/>
          </p:cNvSpPr>
          <p:nvPr/>
        </p:nvSpPr>
        <p:spPr>
          <a:xfrm>
            <a:off x="671964" y="3906909"/>
            <a:ext cx="10515600" cy="517470"/>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dirty="0">
                <a:solidFill>
                  <a:schemeClr val="tx2">
                    <a:lumMod val="60000"/>
                    <a:lumOff val="40000"/>
                  </a:schemeClr>
                </a:solidFill>
              </a:rPr>
              <a:t>A                                           B                                    C</a:t>
            </a:r>
          </a:p>
        </p:txBody>
      </p:sp>
      <p:sp>
        <p:nvSpPr>
          <p:cNvPr id="8" name="Content Placeholder 2"/>
          <p:cNvSpPr txBox="1">
            <a:spLocks/>
          </p:cNvSpPr>
          <p:nvPr/>
        </p:nvSpPr>
        <p:spPr>
          <a:xfrm>
            <a:off x="180974" y="4422031"/>
            <a:ext cx="12163425"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In picture A write what represent </a:t>
            </a:r>
            <a:r>
              <a:rPr lang="en-US" sz="2400" b="1" dirty="0" err="1"/>
              <a:t>a,b,c,d</a:t>
            </a:r>
            <a:r>
              <a:rPr lang="en-US" sz="2400" dirty="0"/>
              <a:t>? </a:t>
            </a:r>
          </a:p>
          <a:p>
            <a:pPr>
              <a:buFont typeface="Courier New" panose="02070309020205020404" pitchFamily="49" charset="0"/>
              <a:buChar char="o"/>
            </a:pPr>
            <a:r>
              <a:rPr lang="en-US" sz="2400" dirty="0"/>
              <a:t>A- pelvic diaphragm and fascia , B- perineal membrane and associated muscle C- Cardinal ligament , D- uterosacral ligament</a:t>
            </a:r>
          </a:p>
          <a:p>
            <a:r>
              <a:rPr lang="en-US" sz="2400" b="1" dirty="0"/>
              <a:t>what type of prolapse patient B suffer from? </a:t>
            </a:r>
          </a:p>
          <a:p>
            <a:pPr>
              <a:buFont typeface="Courier New" panose="02070309020205020404" pitchFamily="49" charset="0"/>
              <a:buChar char="o"/>
            </a:pPr>
            <a:r>
              <a:rPr lang="en-GB" sz="2400" dirty="0">
                <a:solidFill>
                  <a:srgbClr val="45505D"/>
                </a:solidFill>
              </a:rPr>
              <a:t>Vault, apical prolapse ,and Hysterectomy done with Urinary and GI symptoms (there is an anterior and posterior wall prolapse as well )</a:t>
            </a:r>
          </a:p>
          <a:p>
            <a:pPr>
              <a:buFont typeface="Courier New" panose="02070309020205020404" pitchFamily="49" charset="0"/>
              <a:buChar char="o"/>
            </a:pPr>
            <a:endParaRPr lang="en-US" sz="2400" dirty="0">
              <a:solidFill>
                <a:srgbClr val="45505D"/>
              </a:solidFill>
            </a:endParaRPr>
          </a:p>
        </p:txBody>
      </p:sp>
    </p:spTree>
    <p:extLst>
      <p:ext uri="{BB962C8B-B14F-4D97-AF65-F5344CB8AC3E}">
        <p14:creationId xmlns:p14="http://schemas.microsoft.com/office/powerpoint/2010/main" val="168138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3542 -0.0111 L -0.76042 -0.0111 " pathEditMode="relative" rAng="0" ptsTypes="AA">
                                      <p:cBhvr>
                                        <p:cTn id="10" dur="2000" fill="hold"/>
                                        <p:tgtEl>
                                          <p:spTgt spid="6"/>
                                        </p:tgtEl>
                                        <p:attrNameLst>
                                          <p:attrName>ppt_x</p:attrName>
                                          <p:attrName>ppt_y</p:attrName>
                                        </p:attrNameLst>
                                      </p:cBhvr>
                                      <p:rCtr x="-26250" y="0"/>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5231-8797-39EE-5102-B534B8C0FBA5}"/>
              </a:ext>
            </a:extLst>
          </p:cNvPr>
          <p:cNvSpPr>
            <a:spLocks noGrp="1"/>
          </p:cNvSpPr>
          <p:nvPr>
            <p:ph type="ctrTitle"/>
          </p:nvPr>
        </p:nvSpPr>
        <p:spPr/>
        <p:txBody>
          <a:bodyPr/>
          <a:lstStyle/>
          <a:p>
            <a:r>
              <a:rPr lang="en-US" dirty="0"/>
              <a:t>Female Pelvis &amp; Fetal Skull</a:t>
            </a:r>
          </a:p>
        </p:txBody>
      </p:sp>
      <p:sp>
        <p:nvSpPr>
          <p:cNvPr id="3" name="Subtitle 2">
            <a:extLst>
              <a:ext uri="{FF2B5EF4-FFF2-40B4-BE49-F238E27FC236}">
                <a16:creationId xmlns:a16="http://schemas.microsoft.com/office/drawing/2014/main" id="{67E1AAAB-0837-84C3-2DAE-EB40BE0A63A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2735347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Cont.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62" y="1305026"/>
            <a:ext cx="4130398" cy="2441647"/>
          </a:xfrm>
          <a:prstGeom prst="rect">
            <a:avLst/>
          </a:prstGeom>
        </p:spPr>
      </p:pic>
      <p:pic>
        <p:nvPicPr>
          <p:cNvPr id="5" name="Content Placeholder 4" descr="Picture1.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91522" y="1614487"/>
            <a:ext cx="2823716" cy="213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41317" y="1445604"/>
            <a:ext cx="3546247" cy="230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7"/>
          <p:cNvSpPr txBox="1">
            <a:spLocks/>
          </p:cNvSpPr>
          <p:nvPr/>
        </p:nvSpPr>
        <p:spPr>
          <a:xfrm>
            <a:off x="671964" y="3906909"/>
            <a:ext cx="10515600" cy="517470"/>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dirty="0">
                <a:solidFill>
                  <a:schemeClr val="tx2">
                    <a:lumMod val="60000"/>
                    <a:lumOff val="40000"/>
                  </a:schemeClr>
                </a:solidFill>
              </a:rPr>
              <a:t>A                                           B                                    C</a:t>
            </a:r>
          </a:p>
        </p:txBody>
      </p:sp>
      <p:sp>
        <p:nvSpPr>
          <p:cNvPr id="8" name="Content Placeholder 2"/>
          <p:cNvSpPr txBox="1">
            <a:spLocks/>
          </p:cNvSpPr>
          <p:nvPr/>
        </p:nvSpPr>
        <p:spPr>
          <a:xfrm>
            <a:off x="0" y="4286100"/>
            <a:ext cx="12011025"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GB" b="1" dirty="0"/>
              <a:t>when patient C reduce the mass back to the vagina then start voiding , what we call that? </a:t>
            </a:r>
            <a:r>
              <a:rPr lang="en-GB" dirty="0"/>
              <a:t>Splinting</a:t>
            </a:r>
          </a:p>
          <a:p>
            <a:r>
              <a:rPr lang="en-GB" b="1" dirty="0"/>
              <a:t>patient B did hysterectomy and she is diabetic (uncontrolled) what is your management? </a:t>
            </a:r>
            <a:r>
              <a:rPr lang="en-GB" dirty="0"/>
              <a:t>First thing she has to control her </a:t>
            </a:r>
            <a:r>
              <a:rPr lang="en-GB" dirty="0" err="1"/>
              <a:t>dm</a:t>
            </a:r>
            <a:r>
              <a:rPr lang="en-GB" dirty="0"/>
              <a:t> to be fit for surgery then , the surgery will be </a:t>
            </a:r>
            <a:r>
              <a:rPr lang="en-GB" dirty="0" err="1"/>
              <a:t>Sacrocolpopexy</a:t>
            </a:r>
            <a:r>
              <a:rPr lang="en-GB" dirty="0"/>
              <a:t> , Sacrospinous ligament fixation (SSLF), </a:t>
            </a:r>
            <a:r>
              <a:rPr lang="en-GB" dirty="0" err="1"/>
              <a:t>Uteroscaral</a:t>
            </a:r>
            <a:r>
              <a:rPr lang="en-GB" dirty="0"/>
              <a:t> ligament suspension, </a:t>
            </a:r>
            <a:r>
              <a:rPr lang="en-GB" dirty="0" err="1"/>
              <a:t>ileococcygeous</a:t>
            </a:r>
            <a:r>
              <a:rPr lang="en-GB" dirty="0"/>
              <a:t> suspension, Vaginal mesh kits</a:t>
            </a:r>
          </a:p>
          <a:p>
            <a:pPr>
              <a:buFont typeface="Courier New" panose="02070309020205020404" pitchFamily="49" charset="0"/>
              <a:buChar char="o"/>
            </a:pPr>
            <a:endParaRPr lang="en-US" dirty="0">
              <a:solidFill>
                <a:srgbClr val="45505D"/>
              </a:solidFill>
            </a:endParaRPr>
          </a:p>
        </p:txBody>
      </p:sp>
    </p:spTree>
    <p:extLst>
      <p:ext uri="{BB962C8B-B14F-4D97-AF65-F5344CB8AC3E}">
        <p14:creationId xmlns:p14="http://schemas.microsoft.com/office/powerpoint/2010/main" val="338018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3542 -0.0111 L -0.76042 -0.0111 " pathEditMode="relative" rAng="0" ptsTypes="AA">
                                      <p:cBhvr>
                                        <p:cTn id="10" dur="2000" fill="hold"/>
                                        <p:tgtEl>
                                          <p:spTgt spid="6"/>
                                        </p:tgtEl>
                                        <p:attrNameLst>
                                          <p:attrName>ppt_x</p:attrName>
                                          <p:attrName>ppt_y</p:attrName>
                                        </p:attrNameLst>
                                      </p:cBhvr>
                                      <p:rCtr x="-26250" y="0"/>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3</a:t>
            </a:r>
          </a:p>
        </p:txBody>
      </p:sp>
      <p:sp>
        <p:nvSpPr>
          <p:cNvPr id="3" name="Content Placeholder 2"/>
          <p:cNvSpPr>
            <a:spLocks noGrp="1"/>
          </p:cNvSpPr>
          <p:nvPr>
            <p:ph idx="1"/>
          </p:nvPr>
        </p:nvSpPr>
        <p:spPr>
          <a:xfrm>
            <a:off x="604837" y="1762226"/>
            <a:ext cx="5491163" cy="4871938"/>
          </a:xfrm>
        </p:spPr>
        <p:txBody>
          <a:bodyPr/>
          <a:lstStyle/>
          <a:p>
            <a:r>
              <a:rPr lang="en-US" b="1" dirty="0"/>
              <a:t>regarding this photo choose the correct answer :</a:t>
            </a:r>
          </a:p>
          <a:p>
            <a:pPr>
              <a:buFont typeface="Courier New" panose="02070309020205020404" pitchFamily="49" charset="0"/>
              <a:buChar char="o"/>
            </a:pPr>
            <a:r>
              <a:rPr lang="en-US" dirty="0"/>
              <a:t> It is a posterior wall prolapse with GI symptoms</a:t>
            </a:r>
          </a:p>
          <a:p>
            <a:pPr>
              <a:buFont typeface="Courier New" panose="02070309020205020404" pitchFamily="49" charset="0"/>
              <a:buChar char="o"/>
            </a:pPr>
            <a:r>
              <a:rPr lang="en-US" dirty="0"/>
              <a:t>the patient is definitely had a total hysterectomy before .</a:t>
            </a:r>
          </a:p>
          <a:p>
            <a:pPr marL="0" indent="0">
              <a:buNone/>
            </a:pPr>
            <a:endParaRPr lang="en-US" dirty="0"/>
          </a:p>
          <a:p>
            <a:pPr>
              <a:buFont typeface="Courier New" panose="02070309020205020404" pitchFamily="49" charset="0"/>
              <a:buChar char="o"/>
            </a:pPr>
            <a:endParaRPr lang="en-GB" b="1" dirty="0"/>
          </a:p>
        </p:txBody>
      </p:sp>
      <p:pic>
        <p:nvPicPr>
          <p:cNvPr id="4" name="عنصر نائب للمحتوى 3"/>
          <p:cNvPicPr>
            <a:picLocks noChangeAspect="1"/>
          </p:cNvPicPr>
          <p:nvPr/>
        </p:nvPicPr>
        <p:blipFill rotWithShape="1">
          <a:blip r:embed="rId2">
            <a:extLst>
              <a:ext uri="{28A0092B-C50C-407E-A947-70E740481C1C}">
                <a14:useLocalDpi xmlns:a14="http://schemas.microsoft.com/office/drawing/2010/main" val="0"/>
              </a:ext>
            </a:extLst>
          </a:blip>
          <a:srcRect l="7164" t="2508" r="22895" b="7696"/>
          <a:stretch/>
        </p:blipFill>
        <p:spPr>
          <a:xfrm>
            <a:off x="6791097" y="1556838"/>
            <a:ext cx="4562703" cy="4368314"/>
          </a:xfrm>
          <a:prstGeom prst="rect">
            <a:avLst/>
          </a:prstGeom>
        </p:spPr>
      </p:pic>
    </p:spTree>
    <p:extLst>
      <p:ext uri="{BB962C8B-B14F-4D97-AF65-F5344CB8AC3E}">
        <p14:creationId xmlns:p14="http://schemas.microsoft.com/office/powerpoint/2010/main" val="3993857056"/>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6D85B5C-EE4F-DA59-D61E-696D04336C84}"/>
              </a:ext>
            </a:extLst>
          </p:cNvPr>
          <p:cNvSpPr>
            <a:spLocks noGrp="1"/>
          </p:cNvSpPr>
          <p:nvPr>
            <p:ph type="title"/>
          </p:nvPr>
        </p:nvSpPr>
        <p:spPr>
          <a:xfrm>
            <a:off x="838200" y="365125"/>
            <a:ext cx="10515600" cy="762339"/>
          </a:xfrm>
        </p:spPr>
        <p:txBody>
          <a:bodyPr/>
          <a:lstStyle/>
          <a:p>
            <a:r>
              <a:rPr lang="en-US" dirty="0"/>
              <a:t>Station 4</a:t>
            </a:r>
          </a:p>
        </p:txBody>
      </p:sp>
      <p:sp>
        <p:nvSpPr>
          <p:cNvPr id="13" name="Content Placeholder 2">
            <a:extLst>
              <a:ext uri="{FF2B5EF4-FFF2-40B4-BE49-F238E27FC236}">
                <a16:creationId xmlns:a16="http://schemas.microsoft.com/office/drawing/2014/main" id="{F19538BB-7617-4F1B-5C63-6203CECAAAEC}"/>
              </a:ext>
            </a:extLst>
          </p:cNvPr>
          <p:cNvSpPr>
            <a:spLocks noGrp="1"/>
          </p:cNvSpPr>
          <p:nvPr>
            <p:ph idx="1"/>
          </p:nvPr>
        </p:nvSpPr>
        <p:spPr>
          <a:xfrm>
            <a:off x="838200" y="1305026"/>
            <a:ext cx="10515600" cy="4871938"/>
          </a:xfrm>
        </p:spPr>
        <p:txBody>
          <a:bodyPr>
            <a:normAutofit fontScale="92500" lnSpcReduction="20000"/>
          </a:bodyPr>
          <a:lstStyle/>
          <a:p>
            <a:r>
              <a:rPr lang="en-US" b="1" dirty="0"/>
              <a:t>What is the name of these two devices ?</a:t>
            </a:r>
          </a:p>
          <a:p>
            <a:pPr marL="914400" lvl="1" indent="-457200">
              <a:buFont typeface="+mj-lt"/>
              <a:buAutoNum type="arabicPeriod"/>
            </a:pPr>
            <a:r>
              <a:rPr lang="en-US" dirty="0"/>
              <a:t>Support Pessary: Ring Pessary</a:t>
            </a:r>
          </a:p>
          <a:p>
            <a:pPr marL="914400" lvl="1" indent="-457200">
              <a:buFont typeface="+mj-lt"/>
              <a:buAutoNum type="arabicPeriod"/>
            </a:pPr>
            <a:r>
              <a:rPr lang="en-US" dirty="0"/>
              <a:t>Space- Filling Pessary: Donut</a:t>
            </a:r>
          </a:p>
          <a:p>
            <a:r>
              <a:rPr lang="en-US" b="1" dirty="0"/>
              <a:t>Write 3 indications</a:t>
            </a:r>
          </a:p>
          <a:p>
            <a:pPr marL="914400" lvl="1" indent="-457200">
              <a:buFont typeface="+mj-lt"/>
              <a:buAutoNum type="arabicPeriod"/>
            </a:pPr>
            <a:r>
              <a:rPr lang="en-US" dirty="0"/>
              <a:t>As a therapeutic test.</a:t>
            </a:r>
          </a:p>
          <a:p>
            <a:pPr marL="914400" lvl="1" indent="-457200">
              <a:buFont typeface="+mj-lt"/>
              <a:buAutoNum type="arabicPeriod"/>
            </a:pPr>
            <a:r>
              <a:rPr lang="en-US" dirty="0"/>
              <a:t>Medically unfit for surgery or refused surgery. </a:t>
            </a:r>
          </a:p>
          <a:p>
            <a:pPr marL="914400" lvl="1" indent="-457200">
              <a:buFont typeface="+mj-lt"/>
              <a:buAutoNum type="arabicPeriod"/>
            </a:pPr>
            <a:r>
              <a:rPr lang="en-US" dirty="0"/>
              <a:t>During and after pregnancy (Prolapse can occur during pregnancy from 1st trimester until 22 weeks of gestation).</a:t>
            </a:r>
          </a:p>
          <a:p>
            <a:pPr marL="914400" lvl="1" indent="-457200">
              <a:buFont typeface="+mj-lt"/>
              <a:buAutoNum type="arabicPeriod"/>
            </a:pPr>
            <a:r>
              <a:rPr lang="en-US" dirty="0"/>
              <a:t>While waiting for surgery.</a:t>
            </a:r>
          </a:p>
          <a:p>
            <a:r>
              <a:rPr lang="en-US" b="1" dirty="0"/>
              <a:t>What the advantages of type A over type B</a:t>
            </a:r>
          </a:p>
          <a:p>
            <a:pPr lvl="1"/>
            <a:r>
              <a:rPr lang="en-US" dirty="0"/>
              <a:t>Easy to insert, can be inserted by patient herself</a:t>
            </a:r>
          </a:p>
          <a:p>
            <a:pPr lvl="1"/>
            <a:r>
              <a:rPr lang="en-US" dirty="0"/>
              <a:t>Can have intercourse during use it </a:t>
            </a:r>
          </a:p>
          <a:p>
            <a:r>
              <a:rPr lang="en-US" b="1" dirty="0"/>
              <a:t>Which one do you choose for 70-year-old female complaining of prolapse ?</a:t>
            </a:r>
          </a:p>
          <a:p>
            <a:pPr lvl="1"/>
            <a:r>
              <a:rPr lang="en-US" dirty="0"/>
              <a:t>(2) Donut</a:t>
            </a:r>
          </a:p>
        </p:txBody>
      </p:sp>
      <p:pic>
        <p:nvPicPr>
          <p:cNvPr id="14" name="Picture 2" descr="https://scontent.famm3-1.fna.fbcdn.net/v/t1.15752-9/68652399_1151760868360320_2174375567816654848_n.jpg?_nc_cat=108&amp;_nc_eui2=AeFRvKkYnXe8Gayw2MVT4-kqVZTbDscOLYMLiaSgdVQJ_qB1e6Jbamz-fR5selGasikdsnaQPB5DFb520uf2wtmx9IoznUCPQQznHk6WjjNmcA&amp;_nc_oc=AQkWuSRGbdifsoulP8y9o6tlDmeEH5ekPRV95nqBCDd6fU_60f6CvnafATXyvzIcwbI&amp;_nc_ht=scontent.famm3-1.fna&amp;oh=767c14f3fe40e796b81e59dc202198ef&amp;oe=5DE1D8C6">
            <a:extLst>
              <a:ext uri="{FF2B5EF4-FFF2-40B4-BE49-F238E27FC236}">
                <a16:creationId xmlns:a16="http://schemas.microsoft.com/office/drawing/2014/main" id="{0371CB80-2791-61A8-C594-74E9022F8FD3}"/>
              </a:ext>
            </a:extLst>
          </p:cNvPr>
          <p:cNvPicPr>
            <a:picLocks noChangeAspect="1" noChangeArrowheads="1"/>
          </p:cNvPicPr>
          <p:nvPr/>
        </p:nvPicPr>
        <p:blipFill rotWithShape="1">
          <a:blip r:embed="rId2"/>
          <a:srcRect t="20421" b="9431"/>
          <a:stretch/>
        </p:blipFill>
        <p:spPr bwMode="auto">
          <a:xfrm>
            <a:off x="8136063" y="1305026"/>
            <a:ext cx="3217737" cy="1360353"/>
          </a:xfrm>
          <a:prstGeom prst="rect">
            <a:avLst/>
          </a:prstGeom>
          <a:noFill/>
        </p:spPr>
      </p:pic>
    </p:spTree>
    <p:extLst>
      <p:ext uri="{BB962C8B-B14F-4D97-AF65-F5344CB8AC3E}">
        <p14:creationId xmlns:p14="http://schemas.microsoft.com/office/powerpoint/2010/main" val="343668116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3B1DD36-658B-08C7-C7BF-65BCE20AC747}"/>
              </a:ext>
            </a:extLst>
          </p:cNvPr>
          <p:cNvSpPr>
            <a:spLocks noGrp="1"/>
          </p:cNvSpPr>
          <p:nvPr>
            <p:ph type="title"/>
          </p:nvPr>
        </p:nvSpPr>
        <p:spPr>
          <a:xfrm>
            <a:off x="838200" y="365125"/>
            <a:ext cx="10515600" cy="762339"/>
          </a:xfrm>
        </p:spPr>
        <p:txBody>
          <a:bodyPr/>
          <a:lstStyle/>
          <a:p>
            <a:r>
              <a:rPr lang="en-US" dirty="0"/>
              <a:t>Station 5</a:t>
            </a:r>
          </a:p>
        </p:txBody>
      </p:sp>
      <p:sp>
        <p:nvSpPr>
          <p:cNvPr id="13" name="Content Placeholder 2">
            <a:extLst>
              <a:ext uri="{FF2B5EF4-FFF2-40B4-BE49-F238E27FC236}">
                <a16:creationId xmlns:a16="http://schemas.microsoft.com/office/drawing/2014/main" id="{B094FF44-1EF3-F79C-4D94-9D98C7C56AE1}"/>
              </a:ext>
            </a:extLst>
          </p:cNvPr>
          <p:cNvSpPr>
            <a:spLocks noGrp="1"/>
          </p:cNvSpPr>
          <p:nvPr>
            <p:ph idx="1"/>
          </p:nvPr>
        </p:nvSpPr>
        <p:spPr>
          <a:xfrm>
            <a:off x="838200" y="1305026"/>
            <a:ext cx="6700735" cy="4871938"/>
          </a:xfrm>
        </p:spPr>
        <p:txBody>
          <a:bodyPr>
            <a:normAutofit lnSpcReduction="10000"/>
          </a:bodyPr>
          <a:lstStyle/>
          <a:p>
            <a:r>
              <a:rPr lang="en-US" b="1" dirty="0"/>
              <a:t>What are the labeled structure ?</a:t>
            </a:r>
          </a:p>
          <a:p>
            <a:pPr marL="971550" lvl="1" indent="-514350">
              <a:buFont typeface="+mj-lt"/>
              <a:buAutoNum type="arabicPeriod"/>
            </a:pPr>
            <a:r>
              <a:rPr lang="en-US" dirty="0"/>
              <a:t>Cystocele !?</a:t>
            </a:r>
          </a:p>
          <a:p>
            <a:pPr marL="971550" lvl="1" indent="-514350">
              <a:buFont typeface="+mj-lt"/>
              <a:buAutoNum type="arabicPeriod"/>
            </a:pPr>
            <a:r>
              <a:rPr lang="en-US" dirty="0"/>
              <a:t>Bladder</a:t>
            </a:r>
          </a:p>
          <a:p>
            <a:pPr marL="971550" lvl="1" indent="-514350">
              <a:buFont typeface="+mj-lt"/>
              <a:buAutoNum type="arabicPeriod"/>
            </a:pPr>
            <a:r>
              <a:rPr lang="en-US" dirty="0"/>
              <a:t>Uterus</a:t>
            </a:r>
          </a:p>
          <a:p>
            <a:pPr marL="971550" lvl="1" indent="-514350">
              <a:buFont typeface="+mj-lt"/>
              <a:buAutoNum type="arabicPeriod"/>
            </a:pPr>
            <a:r>
              <a:rPr lang="en-US" dirty="0"/>
              <a:t>Peroneal body</a:t>
            </a:r>
          </a:p>
          <a:p>
            <a:pPr marL="971550" lvl="1" indent="-514350">
              <a:buFont typeface="+mj-lt"/>
              <a:buAutoNum type="arabicPeriod"/>
            </a:pPr>
            <a:r>
              <a:rPr lang="en-US" dirty="0"/>
              <a:t>Rectum</a:t>
            </a:r>
          </a:p>
          <a:p>
            <a:r>
              <a:rPr lang="en-US" b="1" dirty="0"/>
              <a:t>what are the symptoms ?</a:t>
            </a:r>
          </a:p>
          <a:p>
            <a:pPr marL="914400" lvl="1" indent="-457200">
              <a:buFont typeface="+mj-lt"/>
              <a:buAutoNum type="arabicPeriod"/>
            </a:pPr>
            <a:r>
              <a:rPr lang="en-US" dirty="0"/>
              <a:t>Feeling of pelvic heaviness or pelvic pressure</a:t>
            </a:r>
          </a:p>
          <a:p>
            <a:pPr marL="914400" lvl="1" indent="-457200">
              <a:buFont typeface="+mj-lt"/>
              <a:buAutoNum type="arabicPeriod"/>
            </a:pPr>
            <a:r>
              <a:rPr lang="en-US" dirty="0"/>
              <a:t>Lump protruding from the vagina</a:t>
            </a:r>
          </a:p>
          <a:p>
            <a:pPr marL="914400" lvl="1" indent="-457200">
              <a:buFont typeface="+mj-lt"/>
              <a:buAutoNum type="arabicPeriod"/>
            </a:pPr>
            <a:r>
              <a:rPr lang="en-US" dirty="0"/>
              <a:t>Lower abdominal and back pain</a:t>
            </a:r>
          </a:p>
          <a:p>
            <a:pPr marL="914400" lvl="1" indent="-457200">
              <a:buFont typeface="+mj-lt"/>
              <a:buAutoNum type="arabicPeriod"/>
            </a:pPr>
            <a:r>
              <a:rPr lang="en-US" dirty="0"/>
              <a:t>Frequency and Urgency</a:t>
            </a:r>
          </a:p>
          <a:p>
            <a:pPr marL="914400" lvl="1" indent="-457200">
              <a:buFont typeface="+mj-lt"/>
              <a:buAutoNum type="arabicPeriod"/>
            </a:pPr>
            <a:r>
              <a:rPr lang="en-US" dirty="0"/>
              <a:t>Stress incontinence</a:t>
            </a:r>
          </a:p>
        </p:txBody>
      </p:sp>
      <p:pic>
        <p:nvPicPr>
          <p:cNvPr id="14" name="Picture 13">
            <a:extLst>
              <a:ext uri="{FF2B5EF4-FFF2-40B4-BE49-F238E27FC236}">
                <a16:creationId xmlns:a16="http://schemas.microsoft.com/office/drawing/2014/main" id="{21D88F07-B0D7-6BDB-7C40-658E051B94A9}"/>
              </a:ext>
            </a:extLst>
          </p:cNvPr>
          <p:cNvPicPr>
            <a:picLocks noChangeAspect="1"/>
          </p:cNvPicPr>
          <p:nvPr/>
        </p:nvPicPr>
        <p:blipFill>
          <a:blip r:embed="rId2"/>
          <a:stretch>
            <a:fillRect/>
          </a:stretch>
        </p:blipFill>
        <p:spPr>
          <a:xfrm>
            <a:off x="6863484" y="1305027"/>
            <a:ext cx="4490316" cy="2605492"/>
          </a:xfrm>
          <a:prstGeom prst="rect">
            <a:avLst/>
          </a:prstGeom>
        </p:spPr>
      </p:pic>
    </p:spTree>
    <p:extLst>
      <p:ext uri="{BB962C8B-B14F-4D97-AF65-F5344CB8AC3E}">
        <p14:creationId xmlns:p14="http://schemas.microsoft.com/office/powerpoint/2010/main" val="95651707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Cont.</a:t>
            </a:r>
          </a:p>
        </p:txBody>
      </p:sp>
      <p:sp>
        <p:nvSpPr>
          <p:cNvPr id="3" name="Content Placeholder 2"/>
          <p:cNvSpPr>
            <a:spLocks noGrp="1"/>
          </p:cNvSpPr>
          <p:nvPr>
            <p:ph idx="1"/>
          </p:nvPr>
        </p:nvSpPr>
        <p:spPr>
          <a:xfrm>
            <a:off x="838200" y="1234246"/>
            <a:ext cx="7149401" cy="4871938"/>
          </a:xfrm>
        </p:spPr>
        <p:txBody>
          <a:bodyPr>
            <a:normAutofit/>
          </a:bodyPr>
          <a:lstStyle/>
          <a:p>
            <a:r>
              <a:rPr lang="en-US" sz="2000" b="1" dirty="0"/>
              <a:t>which pop-q describes patient A ?</a:t>
            </a:r>
            <a:r>
              <a:rPr lang="en-GB" sz="2000" dirty="0"/>
              <a:t> (anterior wall   prolapse ) , </a:t>
            </a:r>
            <a:r>
              <a:rPr lang="en-GB" sz="2000" dirty="0">
                <a:solidFill>
                  <a:srgbClr val="FF0000"/>
                </a:solidFill>
              </a:rPr>
              <a:t>none of the pic regarded as Anterior vaginal wall prolapse</a:t>
            </a:r>
            <a:endParaRPr lang="en-GB" sz="2000" b="1" dirty="0">
              <a:solidFill>
                <a:srgbClr val="FF0000"/>
              </a:solidFill>
            </a:endParaRPr>
          </a:p>
          <a:p>
            <a:r>
              <a:rPr lang="en-GB" sz="2000" b="1" dirty="0"/>
              <a:t>what is the treatment ?</a:t>
            </a:r>
          </a:p>
          <a:p>
            <a:pPr>
              <a:buFont typeface="Courier New" panose="02070309020205020404" pitchFamily="49" charset="0"/>
              <a:buChar char="o"/>
            </a:pPr>
            <a:r>
              <a:rPr lang="en-GB" sz="2000" dirty="0"/>
              <a:t>anterior </a:t>
            </a:r>
            <a:r>
              <a:rPr lang="en-GB" sz="2000" dirty="0" err="1"/>
              <a:t>colporrhaphy</a:t>
            </a:r>
            <a:r>
              <a:rPr lang="en-GB" sz="2000" dirty="0"/>
              <a:t>  </a:t>
            </a:r>
          </a:p>
          <a:p>
            <a:r>
              <a:rPr lang="en-GB" sz="2000" b="1" dirty="0"/>
              <a:t>what symptoms according to pop-q pic C? </a:t>
            </a:r>
          </a:p>
          <a:p>
            <a:pPr>
              <a:buFont typeface="Courier New" panose="02070309020205020404" pitchFamily="49" charset="0"/>
              <a:buChar char="o"/>
            </a:pPr>
            <a:r>
              <a:rPr lang="en-GB" sz="2000" dirty="0"/>
              <a:t>GI symptoms  :incomplete bowel emptying, constipation.</a:t>
            </a:r>
          </a:p>
          <a:p>
            <a:pPr>
              <a:buFont typeface="Courier New" panose="02070309020205020404" pitchFamily="49" charset="0"/>
              <a:buChar char="o"/>
            </a:pPr>
            <a:r>
              <a:rPr lang="en-GB" sz="2000" dirty="0">
                <a:solidFill>
                  <a:schemeClr val="tx2">
                    <a:lumMod val="60000"/>
                    <a:lumOff val="40000"/>
                  </a:schemeClr>
                </a:solidFill>
              </a:rPr>
              <a:t>Total hysterectomy was done </a:t>
            </a:r>
          </a:p>
        </p:txBody>
      </p:sp>
      <p:pic>
        <p:nvPicPr>
          <p:cNvPr id="4" name="عنصر نائب للمحتوى 8" descr="133418036_203249328076835_2001752958901384328_n.jpg"/>
          <p:cNvPicPr>
            <a:picLocks noChangeAspect="1"/>
          </p:cNvPicPr>
          <p:nvPr/>
        </p:nvPicPr>
        <p:blipFill rotWithShape="1">
          <a:blip r:embed="rId2"/>
          <a:srcRect t="15523" b="18639"/>
          <a:stretch/>
        </p:blipFill>
        <p:spPr>
          <a:xfrm>
            <a:off x="7690493" y="1247559"/>
            <a:ext cx="2104188" cy="2503028"/>
          </a:xfrm>
          <a:prstGeom prst="rect">
            <a:avLst/>
          </a:prstGeom>
        </p:spPr>
      </p:pic>
      <p:pic>
        <p:nvPicPr>
          <p:cNvPr id="5" name="Picture 2" descr="C:\Users\user\Desktop\hghg.png"/>
          <p:cNvPicPr>
            <a:picLocks noChangeAspect="1" noChangeArrowheads="1"/>
          </p:cNvPicPr>
          <p:nvPr/>
        </p:nvPicPr>
        <p:blipFill rotWithShape="1">
          <a:blip r:embed="rId3"/>
          <a:srcRect l="11429" t="-732" r="10178" b="732"/>
          <a:stretch/>
        </p:blipFill>
        <p:spPr bwMode="auto">
          <a:xfrm>
            <a:off x="9807185" y="1223788"/>
            <a:ext cx="2505131" cy="2339645"/>
          </a:xfrm>
          <a:prstGeom prst="rect">
            <a:avLst/>
          </a:prstGeom>
          <a:noFill/>
        </p:spPr>
      </p:pic>
      <p:pic>
        <p:nvPicPr>
          <p:cNvPr id="6" name="Picture 3" descr="C:\Users\user\Desktop\557.jpg"/>
          <p:cNvPicPr>
            <a:picLocks noChangeAspect="1" noChangeArrowheads="1"/>
          </p:cNvPicPr>
          <p:nvPr/>
        </p:nvPicPr>
        <p:blipFill rotWithShape="1">
          <a:blip r:embed="rId4"/>
          <a:srcRect t="-1" b="18174"/>
          <a:stretch/>
        </p:blipFill>
        <p:spPr bwMode="auto">
          <a:xfrm>
            <a:off x="7675932" y="3778187"/>
            <a:ext cx="4257675" cy="2058514"/>
          </a:xfrm>
          <a:prstGeom prst="rect">
            <a:avLst/>
          </a:prstGeom>
          <a:noFill/>
        </p:spPr>
      </p:pic>
      <p:sp>
        <p:nvSpPr>
          <p:cNvPr id="7" name="TextBox 6"/>
          <p:cNvSpPr txBox="1"/>
          <p:nvPr/>
        </p:nvSpPr>
        <p:spPr>
          <a:xfrm>
            <a:off x="9358313" y="5799509"/>
            <a:ext cx="1600200" cy="584775"/>
          </a:xfrm>
          <a:prstGeom prst="rect">
            <a:avLst/>
          </a:prstGeom>
          <a:noFill/>
        </p:spPr>
        <p:txBody>
          <a:bodyPr wrap="square" rtlCol="0">
            <a:spAutoFit/>
          </a:bodyPr>
          <a:lstStyle/>
          <a:p>
            <a:r>
              <a:rPr lang="en-GB" sz="3200" b="1" dirty="0">
                <a:solidFill>
                  <a:srgbClr val="45505D"/>
                </a:solidFill>
              </a:rPr>
              <a:t>C</a:t>
            </a:r>
          </a:p>
        </p:txBody>
      </p:sp>
      <p:sp>
        <p:nvSpPr>
          <p:cNvPr id="8" name="TextBox 7"/>
          <p:cNvSpPr txBox="1"/>
          <p:nvPr/>
        </p:nvSpPr>
        <p:spPr>
          <a:xfrm>
            <a:off x="8181976" y="3175403"/>
            <a:ext cx="1600200" cy="584775"/>
          </a:xfrm>
          <a:prstGeom prst="rect">
            <a:avLst/>
          </a:prstGeom>
          <a:noFill/>
        </p:spPr>
        <p:txBody>
          <a:bodyPr wrap="square" rtlCol="0">
            <a:spAutoFit/>
          </a:bodyPr>
          <a:lstStyle/>
          <a:p>
            <a:r>
              <a:rPr lang="en-GB" sz="3200" b="1" dirty="0">
                <a:solidFill>
                  <a:srgbClr val="45505D"/>
                </a:solidFill>
              </a:rPr>
              <a:t>A</a:t>
            </a:r>
          </a:p>
        </p:txBody>
      </p:sp>
      <p:sp>
        <p:nvSpPr>
          <p:cNvPr id="9" name="TextBox 8"/>
          <p:cNvSpPr txBox="1"/>
          <p:nvPr/>
        </p:nvSpPr>
        <p:spPr>
          <a:xfrm>
            <a:off x="10613232" y="3138211"/>
            <a:ext cx="1600200" cy="584775"/>
          </a:xfrm>
          <a:prstGeom prst="rect">
            <a:avLst/>
          </a:prstGeom>
          <a:noFill/>
        </p:spPr>
        <p:txBody>
          <a:bodyPr wrap="square" rtlCol="0">
            <a:spAutoFit/>
          </a:bodyPr>
          <a:lstStyle/>
          <a:p>
            <a:r>
              <a:rPr lang="en-GB" sz="3200" b="1" dirty="0">
                <a:solidFill>
                  <a:srgbClr val="45505D"/>
                </a:solidFill>
              </a:rPr>
              <a:t>B</a:t>
            </a:r>
          </a:p>
        </p:txBody>
      </p:sp>
      <p:pic>
        <p:nvPicPr>
          <p:cNvPr id="10" name="عنصر نائب للمحتوى 7" descr="444.png"/>
          <p:cNvPicPr>
            <a:picLocks noChangeAspect="1"/>
          </p:cNvPicPr>
          <p:nvPr/>
        </p:nvPicPr>
        <p:blipFill>
          <a:blip r:embed="rId5"/>
          <a:stretch>
            <a:fillRect/>
          </a:stretch>
        </p:blipFill>
        <p:spPr>
          <a:xfrm>
            <a:off x="579862" y="3820711"/>
            <a:ext cx="6837732" cy="2563573"/>
          </a:xfrm>
          <a:prstGeom prst="rect">
            <a:avLst/>
          </a:prstGeom>
        </p:spPr>
      </p:pic>
      <p:sp>
        <p:nvSpPr>
          <p:cNvPr id="11" name="TextBox 10"/>
          <p:cNvSpPr txBox="1"/>
          <p:nvPr/>
        </p:nvSpPr>
        <p:spPr>
          <a:xfrm>
            <a:off x="2795587" y="6240184"/>
            <a:ext cx="2681287" cy="584775"/>
          </a:xfrm>
          <a:prstGeom prst="rect">
            <a:avLst/>
          </a:prstGeom>
          <a:noFill/>
        </p:spPr>
        <p:txBody>
          <a:bodyPr wrap="square" rtlCol="0">
            <a:spAutoFit/>
          </a:bodyPr>
          <a:lstStyle/>
          <a:p>
            <a:r>
              <a:rPr lang="en-GB" sz="3200" b="1" dirty="0">
                <a:solidFill>
                  <a:srgbClr val="45505D"/>
                </a:solidFill>
              </a:rPr>
              <a:t>Patient A</a:t>
            </a:r>
          </a:p>
        </p:txBody>
      </p:sp>
    </p:spTree>
    <p:extLst>
      <p:ext uri="{BB962C8B-B14F-4D97-AF65-F5344CB8AC3E}">
        <p14:creationId xmlns:p14="http://schemas.microsoft.com/office/powerpoint/2010/main" val="135021834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Cont.</a:t>
            </a:r>
          </a:p>
        </p:txBody>
      </p:sp>
      <p:sp>
        <p:nvSpPr>
          <p:cNvPr id="3" name="Content Placeholder 2"/>
          <p:cNvSpPr>
            <a:spLocks noGrp="1"/>
          </p:cNvSpPr>
          <p:nvPr>
            <p:ph idx="1"/>
          </p:nvPr>
        </p:nvSpPr>
        <p:spPr>
          <a:xfrm>
            <a:off x="851333" y="1219958"/>
            <a:ext cx="6172163" cy="4871938"/>
          </a:xfrm>
        </p:spPr>
        <p:txBody>
          <a:bodyPr>
            <a:normAutofit/>
          </a:bodyPr>
          <a:lstStyle/>
          <a:p>
            <a:r>
              <a:rPr lang="en-GB" sz="2400" b="1" dirty="0"/>
              <a:t>what is the treatment for patient pop-q A if she is 60 years (in pop-q it was </a:t>
            </a:r>
            <a:r>
              <a:rPr lang="en-GB" sz="2400" b="1" dirty="0" err="1"/>
              <a:t>procedentia</a:t>
            </a:r>
            <a:r>
              <a:rPr lang="en-GB" sz="2400" b="1" dirty="0"/>
              <a:t> ) ? </a:t>
            </a:r>
          </a:p>
          <a:p>
            <a:pPr lvl="1"/>
            <a:r>
              <a:rPr lang="en-US" sz="2000" b="1" dirty="0">
                <a:latin typeface="Arial" pitchFamily="34" charset="0"/>
                <a:cs typeface="Arial" pitchFamily="34" charset="0"/>
              </a:rPr>
              <a:t>Vaginal hysterectomy:</a:t>
            </a:r>
            <a:r>
              <a:rPr lang="en-US" sz="2000" dirty="0">
                <a:latin typeface="Arial" pitchFamily="34" charset="0"/>
                <a:cs typeface="Arial" pitchFamily="34" charset="0"/>
              </a:rPr>
              <a:t> in elderly patients and those who completed the family or with other uterine or cervical pathology</a:t>
            </a:r>
            <a:r>
              <a:rPr lang="en-US" sz="2000" u="sng" dirty="0">
                <a:latin typeface="Arial" pitchFamily="34" charset="0"/>
                <a:cs typeface="Arial" pitchFamily="34" charset="0"/>
              </a:rPr>
              <a:t>. Adequate vault support of the utero-sacral </a:t>
            </a:r>
            <a:r>
              <a:rPr lang="en-US" sz="2000" u="sng" dirty="0" err="1">
                <a:latin typeface="Arial" pitchFamily="34" charset="0"/>
                <a:cs typeface="Arial" pitchFamily="34" charset="0"/>
              </a:rPr>
              <a:t>ligement</a:t>
            </a:r>
            <a:r>
              <a:rPr lang="en-US" sz="2000" u="sng" dirty="0">
                <a:latin typeface="Arial" pitchFamily="34" charset="0"/>
                <a:cs typeface="Arial" pitchFamily="34" charset="0"/>
              </a:rPr>
              <a:t> or the sacrospinous ligament (SSL fixation) is needed.</a:t>
            </a:r>
          </a:p>
          <a:p>
            <a:pPr lvl="1"/>
            <a:r>
              <a:rPr lang="en-GB" sz="2000" dirty="0"/>
              <a:t>if decubitus ulcer is found then local </a:t>
            </a:r>
            <a:r>
              <a:rPr lang="en-GB" sz="2000" dirty="0" err="1"/>
              <a:t>estrogen</a:t>
            </a:r>
            <a:r>
              <a:rPr lang="en-GB" sz="2000" dirty="0"/>
              <a:t> (improve the healing ) for 7 days should be used .</a:t>
            </a:r>
          </a:p>
          <a:p>
            <a:pPr>
              <a:buFont typeface="Courier New" panose="02070309020205020404" pitchFamily="49" charset="0"/>
              <a:buChar char="o"/>
            </a:pPr>
            <a:endParaRPr lang="en-GB" sz="2400" dirty="0"/>
          </a:p>
        </p:txBody>
      </p:sp>
      <p:pic>
        <p:nvPicPr>
          <p:cNvPr id="4" name="عنصر نائب للمحتوى 8" descr="133418036_203249328076835_2001752958901384328_n.jpg"/>
          <p:cNvPicPr>
            <a:picLocks noChangeAspect="1"/>
          </p:cNvPicPr>
          <p:nvPr/>
        </p:nvPicPr>
        <p:blipFill rotWithShape="1">
          <a:blip r:embed="rId2"/>
          <a:srcRect t="15523" b="18639"/>
          <a:stretch/>
        </p:blipFill>
        <p:spPr>
          <a:xfrm>
            <a:off x="7299974" y="1275159"/>
            <a:ext cx="2104188" cy="2503028"/>
          </a:xfrm>
          <a:prstGeom prst="rect">
            <a:avLst/>
          </a:prstGeom>
        </p:spPr>
      </p:pic>
      <p:pic>
        <p:nvPicPr>
          <p:cNvPr id="5" name="Picture 2" descr="C:\Users\user\Desktop\hghg.png"/>
          <p:cNvPicPr>
            <a:picLocks noChangeAspect="1" noChangeArrowheads="1"/>
          </p:cNvPicPr>
          <p:nvPr/>
        </p:nvPicPr>
        <p:blipFill rotWithShape="1">
          <a:blip r:embed="rId3"/>
          <a:srcRect l="11429" t="-732" r="10178" b="732"/>
          <a:stretch/>
        </p:blipFill>
        <p:spPr bwMode="auto">
          <a:xfrm>
            <a:off x="9526721" y="1219958"/>
            <a:ext cx="2505131" cy="2339645"/>
          </a:xfrm>
          <a:prstGeom prst="rect">
            <a:avLst/>
          </a:prstGeom>
          <a:noFill/>
        </p:spPr>
      </p:pic>
      <p:pic>
        <p:nvPicPr>
          <p:cNvPr id="6" name="Picture 3" descr="C:\Users\user\Desktop\557.jpg"/>
          <p:cNvPicPr>
            <a:picLocks noChangeAspect="1" noChangeArrowheads="1"/>
          </p:cNvPicPr>
          <p:nvPr/>
        </p:nvPicPr>
        <p:blipFill rotWithShape="1">
          <a:blip r:embed="rId4"/>
          <a:srcRect t="-1" b="18174"/>
          <a:stretch/>
        </p:blipFill>
        <p:spPr bwMode="auto">
          <a:xfrm>
            <a:off x="7510462" y="3860753"/>
            <a:ext cx="4257675" cy="2058514"/>
          </a:xfrm>
          <a:prstGeom prst="rect">
            <a:avLst/>
          </a:prstGeom>
          <a:noFill/>
        </p:spPr>
      </p:pic>
      <p:sp>
        <p:nvSpPr>
          <p:cNvPr id="7" name="TextBox 6"/>
          <p:cNvSpPr txBox="1"/>
          <p:nvPr/>
        </p:nvSpPr>
        <p:spPr>
          <a:xfrm>
            <a:off x="9358313" y="5799509"/>
            <a:ext cx="1600200" cy="584775"/>
          </a:xfrm>
          <a:prstGeom prst="rect">
            <a:avLst/>
          </a:prstGeom>
          <a:noFill/>
        </p:spPr>
        <p:txBody>
          <a:bodyPr wrap="square" rtlCol="0">
            <a:spAutoFit/>
          </a:bodyPr>
          <a:lstStyle/>
          <a:p>
            <a:r>
              <a:rPr lang="en-GB" sz="3200" b="1" dirty="0">
                <a:solidFill>
                  <a:srgbClr val="45505D"/>
                </a:solidFill>
              </a:rPr>
              <a:t>C</a:t>
            </a:r>
          </a:p>
        </p:txBody>
      </p:sp>
      <p:sp>
        <p:nvSpPr>
          <p:cNvPr id="8" name="TextBox 7"/>
          <p:cNvSpPr txBox="1"/>
          <p:nvPr/>
        </p:nvSpPr>
        <p:spPr>
          <a:xfrm>
            <a:off x="8181976" y="3175403"/>
            <a:ext cx="1600200" cy="584775"/>
          </a:xfrm>
          <a:prstGeom prst="rect">
            <a:avLst/>
          </a:prstGeom>
          <a:noFill/>
        </p:spPr>
        <p:txBody>
          <a:bodyPr wrap="square" rtlCol="0">
            <a:spAutoFit/>
          </a:bodyPr>
          <a:lstStyle/>
          <a:p>
            <a:r>
              <a:rPr lang="en-GB" sz="3200" b="1" dirty="0">
                <a:solidFill>
                  <a:srgbClr val="45505D"/>
                </a:solidFill>
              </a:rPr>
              <a:t>A</a:t>
            </a:r>
          </a:p>
        </p:txBody>
      </p:sp>
      <p:sp>
        <p:nvSpPr>
          <p:cNvPr id="9" name="TextBox 8"/>
          <p:cNvSpPr txBox="1"/>
          <p:nvPr/>
        </p:nvSpPr>
        <p:spPr>
          <a:xfrm>
            <a:off x="10613232" y="3138211"/>
            <a:ext cx="1600200" cy="584775"/>
          </a:xfrm>
          <a:prstGeom prst="rect">
            <a:avLst/>
          </a:prstGeom>
          <a:noFill/>
        </p:spPr>
        <p:txBody>
          <a:bodyPr wrap="square" rtlCol="0">
            <a:spAutoFit/>
          </a:bodyPr>
          <a:lstStyle/>
          <a:p>
            <a:r>
              <a:rPr lang="en-GB" sz="3200" b="1" dirty="0">
                <a:solidFill>
                  <a:srgbClr val="45505D"/>
                </a:solidFill>
              </a:rPr>
              <a:t>B</a:t>
            </a:r>
          </a:p>
        </p:txBody>
      </p:sp>
      <p:sp>
        <p:nvSpPr>
          <p:cNvPr id="12" name="TextBox 11"/>
          <p:cNvSpPr txBox="1"/>
          <p:nvPr/>
        </p:nvSpPr>
        <p:spPr>
          <a:xfrm>
            <a:off x="1068017" y="5321743"/>
            <a:ext cx="6442445" cy="461665"/>
          </a:xfrm>
          <a:prstGeom prst="rect">
            <a:avLst/>
          </a:prstGeom>
          <a:noFill/>
        </p:spPr>
        <p:txBody>
          <a:bodyPr wrap="square" rtlCol="0">
            <a:spAutoFit/>
          </a:bodyPr>
          <a:lstStyle/>
          <a:p>
            <a:r>
              <a:rPr lang="en-GB" sz="2400" dirty="0">
                <a:solidFill>
                  <a:srgbClr val="FF0000"/>
                </a:solidFill>
              </a:rPr>
              <a:t>Note</a:t>
            </a:r>
            <a:r>
              <a:rPr lang="en-GB" dirty="0">
                <a:solidFill>
                  <a:srgbClr val="FF0000"/>
                </a:solidFill>
              </a:rPr>
              <a:t> : </a:t>
            </a:r>
            <a:r>
              <a:rPr lang="ar-JO" dirty="0">
                <a:solidFill>
                  <a:srgbClr val="FF0000"/>
                </a:solidFill>
              </a:rPr>
              <a:t>الصور بالنسبة للسؤال غير متطابقين لان المريضة مش شايلة الرحم</a:t>
            </a:r>
            <a:endParaRPr lang="en-GB" dirty="0">
              <a:solidFill>
                <a:srgbClr val="FF0000"/>
              </a:solidFill>
            </a:endParaRPr>
          </a:p>
        </p:txBody>
      </p:sp>
      <p:sp>
        <p:nvSpPr>
          <p:cNvPr id="13" name="Oval 12"/>
          <p:cNvSpPr/>
          <p:nvPr/>
        </p:nvSpPr>
        <p:spPr>
          <a:xfrm>
            <a:off x="9077326" y="2874253"/>
            <a:ext cx="561974" cy="712702"/>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8484898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6</a:t>
            </a:r>
          </a:p>
        </p:txBody>
      </p:sp>
      <p:pic>
        <p:nvPicPr>
          <p:cNvPr id="5" name="صورة 3">
            <a:extLst>
              <a:ext uri="{FF2B5EF4-FFF2-40B4-BE49-F238E27FC236}">
                <a16:creationId xmlns:a16="http://schemas.microsoft.com/office/drawing/2014/main" id="{E055E2EE-7EC3-DF2A-CAAD-A4D3CE315749}"/>
              </a:ext>
            </a:extLst>
          </p:cNvPr>
          <p:cNvPicPr>
            <a:picLocks noChangeAspect="1"/>
          </p:cNvPicPr>
          <p:nvPr/>
        </p:nvPicPr>
        <p:blipFill rotWithShape="1">
          <a:blip r:embed="rId2">
            <a:extLst>
              <a:ext uri="{28A0092B-C50C-407E-A947-70E740481C1C}">
                <a14:useLocalDpi xmlns:a14="http://schemas.microsoft.com/office/drawing/2010/main" val="0"/>
              </a:ext>
            </a:extLst>
          </a:blip>
          <a:srcRect l="6620" t="2411" r="-484" b="-2411"/>
          <a:stretch/>
        </p:blipFill>
        <p:spPr>
          <a:xfrm rot="16200000">
            <a:off x="3800124" y="-1656897"/>
            <a:ext cx="4871937" cy="10795784"/>
          </a:xfrm>
          <a:prstGeom prst="rect">
            <a:avLst/>
          </a:prstGeom>
        </p:spPr>
      </p:pic>
    </p:spTree>
    <p:extLst>
      <p:ext uri="{BB962C8B-B14F-4D97-AF65-F5344CB8AC3E}">
        <p14:creationId xmlns:p14="http://schemas.microsoft.com/office/powerpoint/2010/main" val="145626176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Cont.</a:t>
            </a:r>
          </a:p>
        </p:txBody>
      </p:sp>
      <p:sp>
        <p:nvSpPr>
          <p:cNvPr id="3" name="Content Placeholder 2"/>
          <p:cNvSpPr>
            <a:spLocks noGrp="1"/>
          </p:cNvSpPr>
          <p:nvPr>
            <p:ph idx="1"/>
          </p:nvPr>
        </p:nvSpPr>
        <p:spPr>
          <a:xfrm>
            <a:off x="838201" y="1304408"/>
            <a:ext cx="10515600" cy="4871938"/>
          </a:xfrm>
        </p:spPr>
        <p:txBody>
          <a:bodyPr>
            <a:normAutofit/>
          </a:bodyPr>
          <a:lstStyle/>
          <a:p>
            <a:pPr marL="0" indent="0">
              <a:buNone/>
            </a:pPr>
            <a:r>
              <a:rPr lang="en-GB" b="1" dirty="0"/>
              <a:t>1 - </a:t>
            </a:r>
            <a:r>
              <a:rPr lang="en-GB" dirty="0"/>
              <a:t>Anterior vaginal wall prolapse</a:t>
            </a:r>
          </a:p>
          <a:p>
            <a:pPr marL="0" indent="0">
              <a:buNone/>
            </a:pPr>
            <a:r>
              <a:rPr lang="en-GB" b="1" dirty="0"/>
              <a:t>2 - </a:t>
            </a:r>
            <a:r>
              <a:rPr lang="en-GB" dirty="0"/>
              <a:t>Urinary frequency, urgency, stress incontinence) in  mild cases, voiding difficulty, urinary tract infections  , obstruction of urethra, incomplete bladder emptying and high residual volume –in grade 3-4</a:t>
            </a:r>
          </a:p>
          <a:p>
            <a:pPr marL="0" indent="0">
              <a:buNone/>
            </a:pPr>
            <a:r>
              <a:rPr lang="en-GB" b="1" dirty="0"/>
              <a:t>3 - </a:t>
            </a:r>
            <a:r>
              <a:rPr lang="en-GB" dirty="0" err="1"/>
              <a:t>Hystrectomy</a:t>
            </a:r>
            <a:endParaRPr lang="en-GB" dirty="0"/>
          </a:p>
          <a:p>
            <a:pPr marL="0" indent="0">
              <a:buNone/>
            </a:pPr>
            <a:r>
              <a:rPr lang="en-GB" b="1" dirty="0"/>
              <a:t>4 - </a:t>
            </a:r>
            <a:r>
              <a:rPr lang="en-GB" dirty="0"/>
              <a:t>Anterior </a:t>
            </a:r>
            <a:r>
              <a:rPr lang="en-GB" dirty="0" err="1"/>
              <a:t>colporrhaphy</a:t>
            </a:r>
            <a:endParaRPr lang="en-GB" dirty="0"/>
          </a:p>
          <a:p>
            <a:pPr marL="0" indent="0">
              <a:buNone/>
            </a:pPr>
            <a:r>
              <a:rPr lang="en-GB" b="1" dirty="0"/>
              <a:t>5 :</a:t>
            </a:r>
            <a:endParaRPr lang="en-GB" dirty="0"/>
          </a:p>
          <a:p>
            <a:pPr lvl="1"/>
            <a:r>
              <a:rPr lang="en-GB" dirty="0" err="1"/>
              <a:t>Gh</a:t>
            </a:r>
            <a:r>
              <a:rPr lang="en-GB" dirty="0"/>
              <a:t>: Mid point of external urethral orifice  and posterior </a:t>
            </a:r>
            <a:r>
              <a:rPr lang="en-GB" dirty="0" err="1"/>
              <a:t>vagainal</a:t>
            </a:r>
            <a:r>
              <a:rPr lang="en-GB" dirty="0"/>
              <a:t>  </a:t>
            </a:r>
            <a:r>
              <a:rPr lang="en-GB" dirty="0" err="1"/>
              <a:t>forchetee</a:t>
            </a:r>
            <a:endParaRPr lang="en-GB" dirty="0"/>
          </a:p>
          <a:p>
            <a:pPr lvl="1"/>
            <a:r>
              <a:rPr lang="en-GB" dirty="0"/>
              <a:t>C: </a:t>
            </a:r>
            <a:r>
              <a:rPr lang="en-GB" dirty="0" err="1"/>
              <a:t>Anteror</a:t>
            </a:r>
            <a:r>
              <a:rPr lang="en-GB" dirty="0"/>
              <a:t> lip of </a:t>
            </a:r>
            <a:r>
              <a:rPr lang="en-GB" dirty="0" err="1"/>
              <a:t>cevix</a:t>
            </a:r>
            <a:r>
              <a:rPr lang="en-GB" dirty="0"/>
              <a:t> ,cuff in case of hysterectomy(cervix)</a:t>
            </a:r>
          </a:p>
          <a:p>
            <a:pPr lvl="1"/>
            <a:r>
              <a:rPr lang="en-GB" dirty="0"/>
              <a:t>TVL: the total distance between posterior fornix and </a:t>
            </a:r>
            <a:r>
              <a:rPr lang="en-GB" dirty="0" err="1"/>
              <a:t>gh</a:t>
            </a:r>
            <a:r>
              <a:rPr lang="en-GB" dirty="0"/>
              <a:t>. measured at rest (depth of </a:t>
            </a:r>
            <a:r>
              <a:rPr lang="en-GB" dirty="0" err="1"/>
              <a:t>vagainal</a:t>
            </a:r>
            <a:r>
              <a:rPr lang="en-GB" dirty="0"/>
              <a:t> canal)</a:t>
            </a:r>
          </a:p>
          <a:p>
            <a:pPr marL="0" indent="0">
              <a:buNone/>
            </a:pPr>
            <a:endParaRPr lang="en-GB" dirty="0"/>
          </a:p>
        </p:txBody>
      </p:sp>
    </p:spTree>
    <p:extLst>
      <p:ext uri="{BB962C8B-B14F-4D97-AF65-F5344CB8AC3E}">
        <p14:creationId xmlns:p14="http://schemas.microsoft.com/office/powerpoint/2010/main" val="269186820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pPr algn="ctr"/>
            <a:r>
              <a:rPr lang="x-none" sz="6000" dirty="0">
                <a:solidFill>
                  <a:srgbClr val="45505D"/>
                </a:solidFill>
                <a:latin typeface="+mj-lt"/>
              </a:rPr>
              <a:t>Antepartum Hemorrhage</a:t>
            </a:r>
          </a:p>
        </p:txBody>
      </p:sp>
    </p:spTree>
    <p:extLst>
      <p:ext uri="{BB962C8B-B14F-4D97-AF65-F5344CB8AC3E}">
        <p14:creationId xmlns:p14="http://schemas.microsoft.com/office/powerpoint/2010/main" val="58148718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558-7DF8-32CD-84F1-A0C39DCC1A4D}"/>
              </a:ext>
            </a:extLst>
          </p:cNvPr>
          <p:cNvSpPr>
            <a:spLocks noGrp="1"/>
          </p:cNvSpPr>
          <p:nvPr>
            <p:ph type="title"/>
          </p:nvPr>
        </p:nvSpPr>
        <p:spPr/>
        <p:txBody>
          <a:bodyPr/>
          <a:lstStyle/>
          <a:p>
            <a:r>
              <a:rPr lang="x-none" dirty="0"/>
              <a:t>Definition and Causes</a:t>
            </a:r>
          </a:p>
        </p:txBody>
      </p:sp>
      <p:sp>
        <p:nvSpPr>
          <p:cNvPr id="3" name="Content Placeholder 2">
            <a:extLst>
              <a:ext uri="{FF2B5EF4-FFF2-40B4-BE49-F238E27FC236}">
                <a16:creationId xmlns:a16="http://schemas.microsoft.com/office/drawing/2014/main" id="{631BC53F-26E4-CC5D-4145-CE43E94255DF}"/>
              </a:ext>
            </a:extLst>
          </p:cNvPr>
          <p:cNvSpPr>
            <a:spLocks noGrp="1"/>
          </p:cNvSpPr>
          <p:nvPr>
            <p:ph idx="1"/>
          </p:nvPr>
        </p:nvSpPr>
        <p:spPr>
          <a:xfrm>
            <a:off x="838200" y="1305025"/>
            <a:ext cx="10515600" cy="5713291"/>
          </a:xfrm>
        </p:spPr>
        <p:txBody>
          <a:bodyPr>
            <a:normAutofit/>
          </a:bodyPr>
          <a:lstStyle/>
          <a:p>
            <a:pPr fontAlgn="auto">
              <a:spcBef>
                <a:spcPts val="0"/>
              </a:spcBef>
              <a:spcAft>
                <a:spcPts val="0"/>
              </a:spcAft>
              <a:defRPr/>
            </a:pPr>
            <a:r>
              <a:rPr lang="en-US" b="1" dirty="0">
                <a:solidFill>
                  <a:srgbClr val="45505D"/>
                </a:solidFill>
              </a:rPr>
              <a:t>Ante-partum hemorrhage (APH ): </a:t>
            </a:r>
          </a:p>
          <a:p>
            <a:pPr lvl="1">
              <a:spcBef>
                <a:spcPts val="0"/>
              </a:spcBef>
              <a:defRPr/>
            </a:pPr>
            <a:r>
              <a:rPr lang="en-US" dirty="0">
                <a:solidFill>
                  <a:srgbClr val="45505D"/>
                </a:solidFill>
              </a:rPr>
              <a:t>Any bleeding from the </a:t>
            </a:r>
            <a:r>
              <a:rPr lang="en-US" b="1" dirty="0">
                <a:solidFill>
                  <a:srgbClr val="45505D"/>
                </a:solidFill>
              </a:rPr>
              <a:t>birth canal </a:t>
            </a:r>
            <a:r>
              <a:rPr lang="en-US" dirty="0">
                <a:solidFill>
                  <a:srgbClr val="45505D"/>
                </a:solidFill>
              </a:rPr>
              <a:t>(not from urethra or anal canal ) occurring after the 24th week </a:t>
            </a:r>
            <a:r>
              <a:rPr lang="en-US" sz="2400" dirty="0">
                <a:solidFill>
                  <a:srgbClr val="45505D"/>
                </a:solidFill>
              </a:rPr>
              <a:t>of gestation  </a:t>
            </a:r>
            <a:r>
              <a:rPr lang="en-US" sz="2000" dirty="0">
                <a:solidFill>
                  <a:srgbClr val="45505D"/>
                </a:solidFill>
              </a:rPr>
              <a:t>(some authors define this as the 20th week) </a:t>
            </a:r>
            <a:r>
              <a:rPr lang="en-US" sz="2400" dirty="0">
                <a:solidFill>
                  <a:srgbClr val="45505D"/>
                </a:solidFill>
              </a:rPr>
              <a:t>and until the second stage of labor is complete (until fetus delivery). </a:t>
            </a:r>
          </a:p>
          <a:p>
            <a:pPr fontAlgn="auto">
              <a:spcBef>
                <a:spcPts val="0"/>
              </a:spcBef>
              <a:spcAft>
                <a:spcPts val="0"/>
              </a:spcAft>
              <a:defRPr/>
            </a:pPr>
            <a:r>
              <a:rPr lang="en-US" b="1" dirty="0">
                <a:solidFill>
                  <a:srgbClr val="45505D"/>
                </a:solidFill>
              </a:rPr>
              <a:t>Causes of APH :</a:t>
            </a:r>
          </a:p>
          <a:p>
            <a:pPr marL="914400" lvl="1" indent="-457200">
              <a:spcBef>
                <a:spcPts val="0"/>
              </a:spcBef>
              <a:buFont typeface="+mj-lt"/>
              <a:buAutoNum type="arabicPeriod"/>
              <a:defRPr/>
            </a:pPr>
            <a:r>
              <a:rPr lang="en-US" dirty="0">
                <a:solidFill>
                  <a:srgbClr val="45505D"/>
                </a:solidFill>
              </a:rPr>
              <a:t>Placental abruption ( 30% )</a:t>
            </a:r>
          </a:p>
          <a:p>
            <a:pPr marL="914400" lvl="1" indent="-457200">
              <a:spcBef>
                <a:spcPts val="0"/>
              </a:spcBef>
              <a:buFont typeface="+mj-lt"/>
              <a:buAutoNum type="arabicPeriod"/>
              <a:defRPr/>
            </a:pPr>
            <a:r>
              <a:rPr lang="en-US" sz="2400" dirty="0">
                <a:solidFill>
                  <a:srgbClr val="45505D"/>
                </a:solidFill>
              </a:rPr>
              <a:t>Placenta Previa ( 20% ) , can present as post-coital bleeding. </a:t>
            </a:r>
          </a:p>
          <a:p>
            <a:pPr marL="914400" lvl="1" indent="-457200">
              <a:spcBef>
                <a:spcPts val="0"/>
              </a:spcBef>
              <a:buFont typeface="+mj-lt"/>
              <a:buAutoNum type="arabicPeriod"/>
              <a:defRPr/>
            </a:pPr>
            <a:r>
              <a:rPr lang="en-US" sz="2400" dirty="0">
                <a:solidFill>
                  <a:srgbClr val="45505D"/>
                </a:solidFill>
              </a:rPr>
              <a:t>Uterine rupture ( rare )</a:t>
            </a:r>
          </a:p>
          <a:p>
            <a:pPr marL="914400" lvl="1" indent="-457200">
              <a:spcBef>
                <a:spcPts val="0"/>
              </a:spcBef>
              <a:buFont typeface="+mj-lt"/>
              <a:buAutoNum type="arabicPeriod"/>
              <a:defRPr/>
            </a:pPr>
            <a:r>
              <a:rPr lang="en-US" sz="2400" dirty="0">
                <a:solidFill>
                  <a:srgbClr val="45505D"/>
                </a:solidFill>
              </a:rPr>
              <a:t>Vasa Previa ( rare )</a:t>
            </a:r>
          </a:p>
          <a:p>
            <a:pPr marL="914400" lvl="1" indent="-457200">
              <a:spcBef>
                <a:spcPts val="0"/>
              </a:spcBef>
              <a:buFont typeface="+mj-lt"/>
              <a:buAutoNum type="arabicPeriod"/>
              <a:defRPr/>
            </a:pPr>
            <a:r>
              <a:rPr lang="en-US" sz="2400" dirty="0">
                <a:solidFill>
                  <a:srgbClr val="45505D"/>
                </a:solidFill>
              </a:rPr>
              <a:t>Cervical and vaginal pathologies : </a:t>
            </a:r>
          </a:p>
          <a:p>
            <a:pPr lvl="2">
              <a:spcBef>
                <a:spcPts val="0"/>
              </a:spcBef>
              <a:defRPr/>
            </a:pPr>
            <a:r>
              <a:rPr lang="en-US" dirty="0">
                <a:solidFill>
                  <a:srgbClr val="45505D"/>
                </a:solidFill>
              </a:rPr>
              <a:t>Ectropion, polyps, tumors </a:t>
            </a:r>
            <a:r>
              <a:rPr lang="en-US" dirty="0">
                <a:solidFill>
                  <a:srgbClr val="45505D"/>
                </a:solidFill>
                <a:sym typeface="Wingdings" pitchFamily="2" charset="2"/>
              </a:rPr>
              <a:t> </a:t>
            </a:r>
            <a:r>
              <a:rPr lang="en-US" dirty="0">
                <a:solidFill>
                  <a:srgbClr val="45505D"/>
                </a:solidFill>
              </a:rPr>
              <a:t>Mild bleeding ,spotting , post coital , can be before the age of viability.</a:t>
            </a:r>
          </a:p>
          <a:p>
            <a:pPr marL="342900" indent="-342900" fontAlgn="auto">
              <a:spcBef>
                <a:spcPts val="0"/>
              </a:spcBef>
              <a:spcAft>
                <a:spcPts val="0"/>
              </a:spcAft>
              <a:defRPr/>
            </a:pPr>
            <a:r>
              <a:rPr lang="en-US" b="1" dirty="0">
                <a:solidFill>
                  <a:srgbClr val="45505D"/>
                </a:solidFill>
              </a:rPr>
              <a:t>Show</a:t>
            </a:r>
            <a:r>
              <a:rPr lang="en-US" sz="2400" dirty="0">
                <a:solidFill>
                  <a:srgbClr val="45505D"/>
                </a:solidFill>
              </a:rPr>
              <a:t> is the term used to describe the small amount of blood with mucus discharge that may precede the onset of labor by as much as 72 hours.</a:t>
            </a:r>
            <a:endParaRPr lang="ar-JO" sz="2400" dirty="0">
              <a:solidFill>
                <a:srgbClr val="45505D"/>
              </a:solidFill>
            </a:endParaRPr>
          </a:p>
          <a:p>
            <a:endParaRPr lang="x-none" sz="2400" dirty="0">
              <a:solidFill>
                <a:srgbClr val="45505D"/>
              </a:solidFill>
            </a:endParaRPr>
          </a:p>
        </p:txBody>
      </p:sp>
    </p:spTree>
    <p:extLst>
      <p:ext uri="{BB962C8B-B14F-4D97-AF65-F5344CB8AC3E}">
        <p14:creationId xmlns:p14="http://schemas.microsoft.com/office/powerpoint/2010/main" val="42354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3E853-799E-C9AD-C3C4-8A2079EA8D52}"/>
              </a:ext>
            </a:extLst>
          </p:cNvPr>
          <p:cNvSpPr>
            <a:spLocks noGrp="1"/>
          </p:cNvSpPr>
          <p:nvPr>
            <p:ph type="title"/>
          </p:nvPr>
        </p:nvSpPr>
        <p:spPr/>
        <p:txBody>
          <a:bodyPr/>
          <a:lstStyle/>
          <a:p>
            <a:r>
              <a:rPr lang="en-US" dirty="0"/>
              <a:t>Female Pelvis</a:t>
            </a:r>
          </a:p>
        </p:txBody>
      </p:sp>
      <p:grpSp>
        <p:nvGrpSpPr>
          <p:cNvPr id="23" name="Group 22">
            <a:extLst>
              <a:ext uri="{FF2B5EF4-FFF2-40B4-BE49-F238E27FC236}">
                <a16:creationId xmlns:a16="http://schemas.microsoft.com/office/drawing/2014/main" id="{B09064AF-DCE9-ED96-88E5-D1734C6DC042}"/>
              </a:ext>
            </a:extLst>
          </p:cNvPr>
          <p:cNvGrpSpPr/>
          <p:nvPr/>
        </p:nvGrpSpPr>
        <p:grpSpPr>
          <a:xfrm>
            <a:off x="838200" y="1199691"/>
            <a:ext cx="10515600" cy="5160326"/>
            <a:chOff x="838200" y="1199691"/>
            <a:chExt cx="10515600" cy="5160326"/>
          </a:xfrm>
        </p:grpSpPr>
        <p:pic>
          <p:nvPicPr>
            <p:cNvPr id="24" name="Content Placeholder 3">
              <a:extLst>
                <a:ext uri="{FF2B5EF4-FFF2-40B4-BE49-F238E27FC236}">
                  <a16:creationId xmlns:a16="http://schemas.microsoft.com/office/drawing/2014/main" id="{074E434F-DEC6-ED0B-5EB4-27883887B8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99691"/>
              <a:ext cx="10515600" cy="516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0D0BA888-FB8A-51BB-9F39-86E5E782CE3D}"/>
                </a:ext>
              </a:extLst>
            </p:cNvPr>
            <p:cNvCxnSpPr/>
            <p:nvPr/>
          </p:nvCxnSpPr>
          <p:spPr>
            <a:xfrm>
              <a:off x="8813259" y="2490281"/>
              <a:ext cx="2101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4C1678-693F-A95E-9686-F6A1912E0015}"/>
                </a:ext>
              </a:extLst>
            </p:cNvPr>
            <p:cNvCxnSpPr/>
            <p:nvPr/>
          </p:nvCxnSpPr>
          <p:spPr>
            <a:xfrm>
              <a:off x="2652407" y="5901447"/>
              <a:ext cx="1920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FC53EE-0774-0033-E70D-58C7A3D02613}"/>
                </a:ext>
              </a:extLst>
            </p:cNvPr>
            <p:cNvCxnSpPr/>
            <p:nvPr/>
          </p:nvCxnSpPr>
          <p:spPr>
            <a:xfrm>
              <a:off x="5223430" y="4818433"/>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C4B5D8-A46B-DFF3-55AE-226ADF3E1FB3}"/>
                </a:ext>
              </a:extLst>
            </p:cNvPr>
            <p:cNvCxnSpPr/>
            <p:nvPr/>
          </p:nvCxnSpPr>
          <p:spPr>
            <a:xfrm>
              <a:off x="5233158" y="5126476"/>
              <a:ext cx="411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3610062"/>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5993-6115-C7C6-F1FE-B0D3F69B76A0}"/>
              </a:ext>
            </a:extLst>
          </p:cNvPr>
          <p:cNvSpPr>
            <a:spLocks noGrp="1"/>
          </p:cNvSpPr>
          <p:nvPr>
            <p:ph type="title"/>
          </p:nvPr>
        </p:nvSpPr>
        <p:spPr/>
        <p:txBody>
          <a:bodyPr/>
          <a:lstStyle/>
          <a:p>
            <a:r>
              <a:rPr lang="x-none" dirty="0"/>
              <a:t>Placental Abruption</a:t>
            </a:r>
          </a:p>
        </p:txBody>
      </p:sp>
      <p:sp>
        <p:nvSpPr>
          <p:cNvPr id="3" name="Content Placeholder 2">
            <a:extLst>
              <a:ext uri="{FF2B5EF4-FFF2-40B4-BE49-F238E27FC236}">
                <a16:creationId xmlns:a16="http://schemas.microsoft.com/office/drawing/2014/main" id="{1BD029D0-BF49-DB2A-EAB2-D77DF3CFFB06}"/>
              </a:ext>
            </a:extLst>
          </p:cNvPr>
          <p:cNvSpPr>
            <a:spLocks noGrp="1"/>
          </p:cNvSpPr>
          <p:nvPr>
            <p:ph idx="1"/>
          </p:nvPr>
        </p:nvSpPr>
        <p:spPr>
          <a:xfrm>
            <a:off x="838200" y="1269401"/>
            <a:ext cx="10515600" cy="5333280"/>
          </a:xfrm>
        </p:spPr>
        <p:txBody>
          <a:bodyPr>
            <a:normAutofit/>
          </a:bodyPr>
          <a:lstStyle/>
          <a:p>
            <a:r>
              <a:rPr lang="en-US" sz="2400" dirty="0"/>
              <a:t> Bleeding at the decidual – placental interface that causes premature separation  ( partial or complete ) of a </a:t>
            </a:r>
            <a:r>
              <a:rPr lang="en-US" sz="2400" b="1" dirty="0"/>
              <a:t>normally situated placenta</a:t>
            </a:r>
            <a:r>
              <a:rPr lang="en-US" sz="2400" dirty="0"/>
              <a:t> from the uterine wall after 24 </a:t>
            </a:r>
            <a:r>
              <a:rPr lang="en-US" sz="2400" dirty="0" err="1"/>
              <a:t>wks</a:t>
            </a:r>
            <a:r>
              <a:rPr lang="en-US" sz="2400" dirty="0"/>
              <a:t> of gestation and prior to the delivery of the fetus , resulting in hemorrhage.</a:t>
            </a:r>
          </a:p>
          <a:p>
            <a:r>
              <a:rPr lang="en-US" sz="2400" dirty="0">
                <a:solidFill>
                  <a:srgbClr val="45505D"/>
                </a:solidFill>
              </a:rPr>
              <a:t>A small proportion of all abruptions are related to sudden mechanical events, such as </a:t>
            </a:r>
            <a:r>
              <a:rPr lang="en-US" sz="2400" b="1" dirty="0">
                <a:solidFill>
                  <a:srgbClr val="45505D"/>
                </a:solidFill>
              </a:rPr>
              <a:t>blunt abdominal trauma </a:t>
            </a:r>
            <a:r>
              <a:rPr lang="en-US" sz="2400" dirty="0">
                <a:solidFill>
                  <a:srgbClr val="45505D"/>
                </a:solidFill>
              </a:rPr>
              <a:t>or </a:t>
            </a:r>
            <a:r>
              <a:rPr lang="en-US" sz="2400" b="1" dirty="0">
                <a:solidFill>
                  <a:srgbClr val="45505D"/>
                </a:solidFill>
              </a:rPr>
              <a:t>rapid uterine decompression</a:t>
            </a:r>
            <a:r>
              <a:rPr lang="en-US" sz="2400" dirty="0">
                <a:solidFill>
                  <a:srgbClr val="45505D"/>
                </a:solidFill>
              </a:rPr>
              <a:t>, which cause shearing of  the inelastic placenta due to sudden stretching or contraction of the underlying uterine wall.</a:t>
            </a:r>
            <a:endParaRPr lang="en-US" sz="1600" dirty="0">
              <a:latin typeface="Lucida Sans Unicode" pitchFamily="34" charset="0"/>
            </a:endParaRPr>
          </a:p>
          <a:p>
            <a:r>
              <a:rPr lang="en-US" sz="2400" b="1" dirty="0">
                <a:solidFill>
                  <a:srgbClr val="45505D"/>
                </a:solidFill>
                <a:latin typeface="Lucida Sans Unicode" pitchFamily="34" charset="0"/>
              </a:rPr>
              <a:t> </a:t>
            </a:r>
            <a:r>
              <a:rPr lang="en-US" sz="2400" b="1" dirty="0">
                <a:solidFill>
                  <a:srgbClr val="45505D"/>
                </a:solidFill>
              </a:rPr>
              <a:t>Suboptimal trophoblastic implantation </a:t>
            </a:r>
            <a:r>
              <a:rPr lang="en-US" sz="2400" dirty="0">
                <a:solidFill>
                  <a:srgbClr val="45505D"/>
                </a:solidFill>
              </a:rPr>
              <a:t>may also explain the increased risk of abruption among women with a prior cesarean, uterine anomalies ( bicornuate uterus ), uterine synechiae and leiomyoma</a:t>
            </a:r>
            <a:r>
              <a:rPr lang="en-US" sz="2400" dirty="0"/>
              <a:t>.</a:t>
            </a:r>
            <a:endParaRPr lang="en-US" sz="2400" dirty="0">
              <a:solidFill>
                <a:srgbClr val="45505D"/>
              </a:solidFill>
            </a:endParaRPr>
          </a:p>
          <a:p>
            <a:endParaRPr lang="en-US" sz="2400" dirty="0"/>
          </a:p>
          <a:p>
            <a:endParaRPr lang="en-US" sz="2800" dirty="0"/>
          </a:p>
          <a:p>
            <a:endParaRPr lang="x-none" dirty="0"/>
          </a:p>
        </p:txBody>
      </p:sp>
    </p:spTree>
    <p:extLst>
      <p:ext uri="{BB962C8B-B14F-4D97-AF65-F5344CB8AC3E}">
        <p14:creationId xmlns:p14="http://schemas.microsoft.com/office/powerpoint/2010/main" val="50714364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998C6B-7A90-1F9C-1C63-E9DCD92CBF08}"/>
              </a:ext>
            </a:extLst>
          </p:cNvPr>
          <p:cNvSpPr/>
          <p:nvPr/>
        </p:nvSpPr>
        <p:spPr>
          <a:xfrm>
            <a:off x="316675" y="1191929"/>
            <a:ext cx="11025250" cy="5509200"/>
          </a:xfrm>
          <a:prstGeom prst="rect">
            <a:avLst/>
          </a:prstGeom>
        </p:spPr>
        <p:txBody>
          <a:bodyPr wrap="square">
            <a:spAutoFit/>
          </a:bodyPr>
          <a:lstStyle/>
          <a:p>
            <a:pPr marL="800100" lvl="1" indent="-342900">
              <a:buFont typeface="+mj-lt"/>
              <a:buAutoNum type="arabicPeriod"/>
              <a:defRPr/>
            </a:pPr>
            <a:r>
              <a:rPr lang="en-US" sz="2200" b="1" dirty="0">
                <a:solidFill>
                  <a:srgbClr val="45505D"/>
                </a:solidFill>
              </a:rPr>
              <a:t>Previous abruption </a:t>
            </a:r>
            <a:r>
              <a:rPr lang="en-US" sz="2200" dirty="0">
                <a:solidFill>
                  <a:srgbClr val="45505D"/>
                </a:solidFill>
              </a:rPr>
              <a:t>: </a:t>
            </a:r>
            <a:r>
              <a:rPr lang="en-US" sz="2200" b="1" dirty="0">
                <a:solidFill>
                  <a:srgbClr val="45505D"/>
                </a:solidFill>
              </a:rPr>
              <a:t>the most important risk factor. </a:t>
            </a:r>
            <a:r>
              <a:rPr lang="en-US" sz="2200" dirty="0">
                <a:solidFill>
                  <a:srgbClr val="45505D"/>
                </a:solidFill>
              </a:rPr>
              <a:t>The risk of recurrence has been reported to be 5-15 % . After two consecutive abruptions, the risk of a third rises to 20-25 %.</a:t>
            </a:r>
          </a:p>
          <a:p>
            <a:pPr marL="800100" lvl="1" indent="-342900">
              <a:buFont typeface="+mj-lt"/>
              <a:buAutoNum type="arabicPeriod"/>
              <a:defRPr/>
            </a:pPr>
            <a:r>
              <a:rPr lang="en-US" sz="2200" b="1" dirty="0">
                <a:solidFill>
                  <a:srgbClr val="45505D"/>
                </a:solidFill>
              </a:rPr>
              <a:t>Hypertension</a:t>
            </a:r>
            <a:r>
              <a:rPr lang="en-US" sz="2200" dirty="0">
                <a:solidFill>
                  <a:srgbClr val="45505D"/>
                </a:solidFill>
              </a:rPr>
              <a:t> : 5 fold increased risk , </a:t>
            </a:r>
            <a:r>
              <a:rPr lang="en-US" sz="2200" b="1" dirty="0">
                <a:solidFill>
                  <a:srgbClr val="45505D"/>
                </a:solidFill>
              </a:rPr>
              <a:t>THE MOST COMMON </a:t>
            </a:r>
          </a:p>
          <a:p>
            <a:pPr marL="800100" lvl="1" indent="-342900">
              <a:buFont typeface="+mj-lt"/>
              <a:buAutoNum type="arabicPeriod"/>
              <a:defRPr/>
            </a:pPr>
            <a:r>
              <a:rPr lang="en-US" sz="2200" dirty="0">
                <a:solidFill>
                  <a:srgbClr val="45505D"/>
                </a:solidFill>
              </a:rPr>
              <a:t>PROM</a:t>
            </a:r>
          </a:p>
          <a:p>
            <a:pPr marL="800100" lvl="1" indent="-342900">
              <a:buFont typeface="+mj-lt"/>
              <a:buAutoNum type="arabicPeriod"/>
              <a:defRPr/>
            </a:pPr>
            <a:r>
              <a:rPr lang="en-US" sz="2200" dirty="0">
                <a:solidFill>
                  <a:srgbClr val="45505D"/>
                </a:solidFill>
              </a:rPr>
              <a:t>Chorioamnionitis</a:t>
            </a:r>
          </a:p>
          <a:p>
            <a:pPr marL="800100" lvl="1" indent="-342900">
              <a:buFont typeface="+mj-lt"/>
              <a:buAutoNum type="arabicPeriod"/>
              <a:defRPr/>
            </a:pPr>
            <a:r>
              <a:rPr lang="en-US" sz="2200" dirty="0">
                <a:solidFill>
                  <a:srgbClr val="45505D"/>
                </a:solidFill>
              </a:rPr>
              <a:t>Abdominal trauma/accidents : observe for 24 </a:t>
            </a:r>
            <a:r>
              <a:rPr lang="en-US" sz="2200" dirty="0" err="1">
                <a:solidFill>
                  <a:srgbClr val="45505D"/>
                </a:solidFill>
              </a:rPr>
              <a:t>hrs</a:t>
            </a:r>
            <a:r>
              <a:rPr lang="en-US" sz="2200" dirty="0">
                <a:solidFill>
                  <a:srgbClr val="45505D"/>
                </a:solidFill>
              </a:rPr>
              <a:t> then discharge </a:t>
            </a:r>
            <a:endParaRPr lang="en-US" sz="2200" b="1" dirty="0">
              <a:solidFill>
                <a:srgbClr val="45505D"/>
              </a:solidFill>
            </a:endParaRPr>
          </a:p>
          <a:p>
            <a:pPr marL="800100" lvl="1" indent="-342900">
              <a:buFont typeface="+mj-lt"/>
              <a:buAutoNum type="arabicPeriod"/>
              <a:defRPr/>
            </a:pPr>
            <a:r>
              <a:rPr lang="en-US" sz="2200" dirty="0">
                <a:solidFill>
                  <a:srgbClr val="45505D"/>
                </a:solidFill>
              </a:rPr>
              <a:t>Cocaine abuse</a:t>
            </a:r>
          </a:p>
          <a:p>
            <a:pPr marL="800100" lvl="1" indent="-342900">
              <a:buFont typeface="+mj-lt"/>
              <a:buAutoNum type="arabicPeriod"/>
              <a:defRPr/>
            </a:pPr>
            <a:r>
              <a:rPr lang="en-US" sz="2200" dirty="0">
                <a:solidFill>
                  <a:srgbClr val="45505D"/>
                </a:solidFill>
              </a:rPr>
              <a:t>Polyhydramnios</a:t>
            </a:r>
          </a:p>
          <a:p>
            <a:pPr marL="800100" lvl="1" indent="-342900">
              <a:buFont typeface="+mj-lt"/>
              <a:buAutoNum type="arabicPeriod"/>
              <a:defRPr/>
            </a:pPr>
            <a:r>
              <a:rPr lang="en-US" sz="2200" dirty="0">
                <a:solidFill>
                  <a:srgbClr val="45505D"/>
                </a:solidFill>
              </a:rPr>
              <a:t>Smoking during pregnancy : 2.5-fold increased risk</a:t>
            </a:r>
          </a:p>
          <a:p>
            <a:pPr marL="800100" lvl="1" indent="-342900">
              <a:buFont typeface="+mj-lt"/>
              <a:buAutoNum type="arabicPeriod"/>
              <a:defRPr/>
            </a:pPr>
            <a:r>
              <a:rPr lang="en-US" sz="2200" dirty="0">
                <a:solidFill>
                  <a:srgbClr val="45505D"/>
                </a:solidFill>
              </a:rPr>
              <a:t>Maternal age (advancing age)</a:t>
            </a:r>
          </a:p>
          <a:p>
            <a:pPr marL="800100" lvl="1" indent="-342900">
              <a:buFont typeface="+mj-lt"/>
              <a:buAutoNum type="arabicPeriod"/>
              <a:defRPr/>
            </a:pPr>
            <a:r>
              <a:rPr lang="en-US" sz="2200" dirty="0">
                <a:solidFill>
                  <a:srgbClr val="45505D"/>
                </a:solidFill>
              </a:rPr>
              <a:t>Parity</a:t>
            </a:r>
          </a:p>
          <a:p>
            <a:pPr marL="800100" lvl="1" indent="-342900">
              <a:buFont typeface="+mj-lt"/>
              <a:buAutoNum type="arabicPeriod"/>
              <a:defRPr/>
            </a:pPr>
            <a:r>
              <a:rPr lang="en-US" sz="2200" dirty="0">
                <a:solidFill>
                  <a:srgbClr val="45505D"/>
                </a:solidFill>
              </a:rPr>
              <a:t>Multi-fetal gestation.</a:t>
            </a:r>
          </a:p>
          <a:p>
            <a:pPr marL="800100" lvl="1" indent="-342900">
              <a:buFont typeface="+mj-lt"/>
              <a:buAutoNum type="arabicPeriod"/>
              <a:defRPr/>
            </a:pPr>
            <a:r>
              <a:rPr lang="en-US" sz="2200" dirty="0" err="1">
                <a:solidFill>
                  <a:srgbClr val="45505D"/>
                </a:solidFill>
              </a:rPr>
              <a:t>Thrombophilias</a:t>
            </a:r>
            <a:r>
              <a:rPr lang="en-US" sz="2200" dirty="0">
                <a:solidFill>
                  <a:srgbClr val="45505D"/>
                </a:solidFill>
              </a:rPr>
              <a:t> : history of DVT ,congenital (factor V leaden , factor II </a:t>
            </a:r>
            <a:r>
              <a:rPr lang="en-US" sz="2200" dirty="0" err="1">
                <a:solidFill>
                  <a:srgbClr val="45505D"/>
                </a:solidFill>
              </a:rPr>
              <a:t>prothrombinogen</a:t>
            </a:r>
            <a:r>
              <a:rPr lang="en-US" sz="2200" dirty="0">
                <a:solidFill>
                  <a:srgbClr val="45505D"/>
                </a:solidFill>
              </a:rPr>
              <a:t> mutation) , acquired (antiphospholipid syndrome) </a:t>
            </a:r>
          </a:p>
          <a:p>
            <a:pPr marL="800100" lvl="1" indent="-342900">
              <a:buFont typeface="+mj-lt"/>
              <a:buAutoNum type="arabicPeriod"/>
              <a:defRPr/>
            </a:pPr>
            <a:r>
              <a:rPr lang="en-US" sz="2200" dirty="0">
                <a:solidFill>
                  <a:srgbClr val="45505D"/>
                </a:solidFill>
              </a:rPr>
              <a:t>Uterine anomalies .</a:t>
            </a:r>
            <a:endParaRPr lang="ar-JO" sz="2200" dirty="0">
              <a:solidFill>
                <a:srgbClr val="45505D"/>
              </a:solidFill>
            </a:endParaRPr>
          </a:p>
        </p:txBody>
      </p:sp>
      <p:sp>
        <p:nvSpPr>
          <p:cNvPr id="9" name="Title 8">
            <a:extLst>
              <a:ext uri="{FF2B5EF4-FFF2-40B4-BE49-F238E27FC236}">
                <a16:creationId xmlns:a16="http://schemas.microsoft.com/office/drawing/2014/main" id="{39C86CD6-FC7C-EC58-C7B2-48653AF64B34}"/>
              </a:ext>
            </a:extLst>
          </p:cNvPr>
          <p:cNvSpPr>
            <a:spLocks noGrp="1"/>
          </p:cNvSpPr>
          <p:nvPr>
            <p:ph type="title"/>
          </p:nvPr>
        </p:nvSpPr>
        <p:spPr/>
        <p:txBody>
          <a:bodyPr/>
          <a:lstStyle/>
          <a:p>
            <a:r>
              <a:rPr lang="x-none" dirty="0"/>
              <a:t>Major Risk Factors</a:t>
            </a:r>
          </a:p>
        </p:txBody>
      </p:sp>
    </p:spTree>
    <p:extLst>
      <p:ext uri="{BB962C8B-B14F-4D97-AF65-F5344CB8AC3E}">
        <p14:creationId xmlns:p14="http://schemas.microsoft.com/office/powerpoint/2010/main" val="397478077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Station 1</a:t>
            </a:r>
          </a:p>
        </p:txBody>
      </p:sp>
      <p:sp>
        <p:nvSpPr>
          <p:cNvPr id="3" name="Content Placeholder 2"/>
          <p:cNvSpPr>
            <a:spLocks noGrp="1"/>
          </p:cNvSpPr>
          <p:nvPr>
            <p:ph idx="1"/>
          </p:nvPr>
        </p:nvSpPr>
        <p:spPr>
          <a:xfrm>
            <a:off x="730827" y="1333528"/>
            <a:ext cx="10730345" cy="5841372"/>
          </a:xfrm>
        </p:spPr>
        <p:txBody>
          <a:bodyPr>
            <a:noAutofit/>
          </a:bodyPr>
          <a:lstStyle/>
          <a:p>
            <a:r>
              <a:rPr lang="en-US" b="1" dirty="0">
                <a:solidFill>
                  <a:schemeClr val="tx1"/>
                </a:solidFill>
              </a:rPr>
              <a:t>A 30 year old pregnant female in 34 </a:t>
            </a:r>
            <a:r>
              <a:rPr lang="en-US" b="1" dirty="0" err="1">
                <a:solidFill>
                  <a:schemeClr val="tx1"/>
                </a:solidFill>
              </a:rPr>
              <a:t>wks</a:t>
            </a:r>
            <a:r>
              <a:rPr lang="en-US" b="1" dirty="0">
                <a:solidFill>
                  <a:schemeClr val="tx1"/>
                </a:solidFill>
              </a:rPr>
              <a:t> of gestation came to the ER with abdominal pain radiating to back with minimal vaginal bleeding </a:t>
            </a:r>
            <a:r>
              <a:rPr lang="en-US" dirty="0">
                <a:solidFill>
                  <a:srgbClr val="45505D"/>
                </a:solidFill>
              </a:rPr>
              <a:t>.</a:t>
            </a:r>
            <a:endParaRPr lang="en-US" sz="2400" dirty="0">
              <a:solidFill>
                <a:srgbClr val="45505D"/>
              </a:solidFill>
            </a:endParaRPr>
          </a:p>
          <a:p>
            <a:pPr marL="457200" indent="-457200">
              <a:buFont typeface="+mj-lt"/>
              <a:buAutoNum type="arabicPeriod"/>
            </a:pPr>
            <a:r>
              <a:rPr lang="en-US" b="1" dirty="0">
                <a:solidFill>
                  <a:srgbClr val="45505D"/>
                </a:solidFill>
              </a:rPr>
              <a:t>What is the most common cause for her condition ?</a:t>
            </a:r>
          </a:p>
          <a:p>
            <a:pPr lvl="1">
              <a:buFont typeface="Arial" panose="020B0604020202020204" pitchFamily="34" charset="0"/>
              <a:buChar char="•"/>
            </a:pPr>
            <a:r>
              <a:rPr lang="en-US" dirty="0">
                <a:solidFill>
                  <a:srgbClr val="45505D"/>
                </a:solidFill>
              </a:rPr>
              <a:t>Antepartum hemorrhage due to placental abruption.</a:t>
            </a:r>
          </a:p>
          <a:p>
            <a:pPr marL="457200" indent="-457200">
              <a:buFont typeface="+mj-lt"/>
              <a:buAutoNum type="arabicPeriod"/>
            </a:pPr>
            <a:r>
              <a:rPr lang="en-US" b="1" dirty="0">
                <a:solidFill>
                  <a:srgbClr val="45505D"/>
                </a:solidFill>
              </a:rPr>
              <a:t>What is the maternal </a:t>
            </a:r>
            <a:r>
              <a:rPr lang="en-US" b="1" u="sng" dirty="0">
                <a:solidFill>
                  <a:srgbClr val="45505D"/>
                </a:solidFill>
              </a:rPr>
              <a:t>obstetric</a:t>
            </a:r>
            <a:r>
              <a:rPr lang="en-US" b="1" dirty="0">
                <a:solidFill>
                  <a:srgbClr val="45505D"/>
                </a:solidFill>
              </a:rPr>
              <a:t> complication in a such case ?</a:t>
            </a:r>
          </a:p>
          <a:p>
            <a:pPr lvl="1">
              <a:buFont typeface="Arial" panose="020B0604020202020204" pitchFamily="34" charset="0"/>
              <a:buChar char="•"/>
            </a:pPr>
            <a:r>
              <a:rPr lang="en-US" dirty="0"/>
              <a:t>Emergency cesarean delivery for fetal or maternal indications.</a:t>
            </a:r>
          </a:p>
          <a:p>
            <a:pPr lvl="1">
              <a:buFont typeface="Arial" panose="020B0604020202020204" pitchFamily="34" charset="0"/>
              <a:buChar char="•"/>
            </a:pPr>
            <a:r>
              <a:rPr lang="en-US" dirty="0"/>
              <a:t>Other maternal complications : excessive blood loss and DIC generally necessitate blood transfusion and can lead to hypovolemic shock, renal failure, adult respiratory distress syndrome, multi-organ failure, peri-partum hysterectomy and, rarely, death .</a:t>
            </a:r>
          </a:p>
          <a:p>
            <a:pPr marL="0" indent="0">
              <a:buNone/>
            </a:pPr>
            <a:endParaRPr lang="en-US" sz="2400" dirty="0">
              <a:solidFill>
                <a:srgbClr val="45505D"/>
              </a:solidFill>
            </a:endParaRPr>
          </a:p>
        </p:txBody>
      </p:sp>
    </p:spTree>
    <p:extLst>
      <p:ext uri="{BB962C8B-B14F-4D97-AF65-F5344CB8AC3E}">
        <p14:creationId xmlns:p14="http://schemas.microsoft.com/office/powerpoint/2010/main" val="113410464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D498-14CA-9552-8474-7F447FB0BD60}"/>
              </a:ext>
            </a:extLst>
          </p:cNvPr>
          <p:cNvSpPr>
            <a:spLocks noGrp="1"/>
          </p:cNvSpPr>
          <p:nvPr>
            <p:ph type="title"/>
          </p:nvPr>
        </p:nvSpPr>
        <p:spPr/>
        <p:txBody>
          <a:bodyPr/>
          <a:lstStyle/>
          <a:p>
            <a:r>
              <a:rPr lang="x-none" dirty="0"/>
              <a:t>Station 1 Cont.</a:t>
            </a:r>
          </a:p>
        </p:txBody>
      </p:sp>
      <p:sp>
        <p:nvSpPr>
          <p:cNvPr id="5" name="TextBox 4">
            <a:extLst>
              <a:ext uri="{FF2B5EF4-FFF2-40B4-BE49-F238E27FC236}">
                <a16:creationId xmlns:a16="http://schemas.microsoft.com/office/drawing/2014/main" id="{F1170E1F-8070-F9BE-47DB-F692EBE0BB3D}"/>
              </a:ext>
            </a:extLst>
          </p:cNvPr>
          <p:cNvSpPr txBox="1"/>
          <p:nvPr/>
        </p:nvSpPr>
        <p:spPr>
          <a:xfrm>
            <a:off x="838201" y="1127464"/>
            <a:ext cx="10515600" cy="5447645"/>
          </a:xfrm>
          <a:prstGeom prst="rect">
            <a:avLst/>
          </a:prstGeom>
          <a:noFill/>
        </p:spPr>
        <p:txBody>
          <a:bodyPr wrap="square">
            <a:spAutoFit/>
          </a:bodyPr>
          <a:lstStyle/>
          <a:p>
            <a:r>
              <a:rPr lang="en-US" sz="2800" b="1" dirty="0">
                <a:solidFill>
                  <a:srgbClr val="45505D"/>
                </a:solidFill>
              </a:rPr>
              <a:t>3.    What is the appropriate management in a stable case ?</a:t>
            </a:r>
          </a:p>
          <a:p>
            <a:pPr lvl="1">
              <a:buFont typeface="Arial" panose="020B0604020202020204" pitchFamily="34" charset="0"/>
              <a:buChar char="•"/>
            </a:pPr>
            <a:r>
              <a:rPr lang="en-US" sz="2400" b="1" dirty="0">
                <a:solidFill>
                  <a:srgbClr val="45505D"/>
                </a:solidFill>
              </a:rPr>
              <a:t> Inpatient monitoring </a:t>
            </a:r>
            <a:r>
              <a:rPr lang="en-US" sz="2400" dirty="0">
                <a:solidFill>
                  <a:srgbClr val="45505D"/>
                </a:solidFill>
              </a:rPr>
              <a:t>until the bleeding has subsided for at least 48 hours, fetal heart rate tracings and ultrasound examinations are reassuring, and the patient is asymptomatic. At that point, discharge may be considered. </a:t>
            </a:r>
            <a:r>
              <a:rPr lang="en-US" sz="2400" b="1" dirty="0">
                <a:solidFill>
                  <a:srgbClr val="45505D"/>
                </a:solidFill>
              </a:rPr>
              <a:t>Importantly,</a:t>
            </a:r>
            <a:r>
              <a:rPr lang="en-US" sz="2400" dirty="0">
                <a:solidFill>
                  <a:srgbClr val="45505D"/>
                </a:solidFill>
              </a:rPr>
              <a:t> the patient should be counseled to return immediately should she experience further bleeding, contractions, reduced fetal movement, or abdominal pain.</a:t>
            </a:r>
          </a:p>
          <a:p>
            <a:pPr lvl="1">
              <a:buFont typeface="Arial" panose="020B0604020202020204" pitchFamily="34" charset="0"/>
              <a:buChar char="•"/>
            </a:pPr>
            <a:r>
              <a:rPr lang="en-US" sz="2400" dirty="0">
                <a:solidFill>
                  <a:srgbClr val="45505D"/>
                </a:solidFill>
              </a:rPr>
              <a:t> Single course of antenatal </a:t>
            </a:r>
            <a:r>
              <a:rPr lang="en-US" sz="2400" b="1" dirty="0">
                <a:solidFill>
                  <a:srgbClr val="45505D"/>
                </a:solidFill>
              </a:rPr>
              <a:t>corticosteroids.</a:t>
            </a:r>
          </a:p>
          <a:p>
            <a:pPr lvl="1">
              <a:buFont typeface="Arial" panose="020B0604020202020204" pitchFamily="34" charset="0"/>
              <a:buChar char="•"/>
            </a:pPr>
            <a:r>
              <a:rPr lang="en-US" sz="2400" dirty="0">
                <a:solidFill>
                  <a:srgbClr val="45505D"/>
                </a:solidFill>
              </a:rPr>
              <a:t> Serial assessment of </a:t>
            </a:r>
            <a:r>
              <a:rPr lang="en-US" sz="2400" b="1" dirty="0">
                <a:solidFill>
                  <a:srgbClr val="45505D"/>
                </a:solidFill>
              </a:rPr>
              <a:t>fetal well being tests</a:t>
            </a:r>
            <a:r>
              <a:rPr lang="en-US" sz="2400" dirty="0">
                <a:solidFill>
                  <a:srgbClr val="45505D"/>
                </a:solidFill>
              </a:rPr>
              <a:t>.</a:t>
            </a:r>
          </a:p>
          <a:p>
            <a:pPr lvl="1">
              <a:buFont typeface="Arial" panose="020B0604020202020204" pitchFamily="34" charset="0"/>
              <a:buChar char="•"/>
            </a:pPr>
            <a:r>
              <a:rPr lang="en-US" sz="2400" b="1" dirty="0">
                <a:solidFill>
                  <a:srgbClr val="45505D"/>
                </a:solidFill>
              </a:rPr>
              <a:t>Anti-D</a:t>
            </a:r>
            <a:r>
              <a:rPr lang="en-US" sz="2400" dirty="0">
                <a:solidFill>
                  <a:srgbClr val="45505D"/>
                </a:solidFill>
              </a:rPr>
              <a:t> Ig for Rh(D)-negative women.</a:t>
            </a:r>
          </a:p>
          <a:p>
            <a:pPr lvl="1">
              <a:buFont typeface="Arial" panose="020B0604020202020204" pitchFamily="34" charset="0"/>
              <a:buChar char="•"/>
            </a:pPr>
            <a:r>
              <a:rPr lang="en-US" sz="2400" dirty="0">
                <a:solidFill>
                  <a:srgbClr val="45505D"/>
                </a:solidFill>
              </a:rPr>
              <a:t> Schedule </a:t>
            </a:r>
            <a:r>
              <a:rPr lang="en-US" sz="2400" b="1" dirty="0">
                <a:solidFill>
                  <a:srgbClr val="45505D"/>
                </a:solidFill>
              </a:rPr>
              <a:t>delivery at 37-38 weeks.</a:t>
            </a:r>
            <a:endParaRPr lang="en-US" sz="2400" dirty="0">
              <a:solidFill>
                <a:srgbClr val="45505D"/>
              </a:solidFill>
            </a:endParaRPr>
          </a:p>
          <a:p>
            <a:r>
              <a:rPr lang="en-US" sz="2800" b="1" dirty="0">
                <a:solidFill>
                  <a:srgbClr val="45505D"/>
                </a:solidFill>
              </a:rPr>
              <a:t>4.    What do we call the condition when we do cesarean section to a case presented like this (extravasation)?</a:t>
            </a:r>
          </a:p>
          <a:p>
            <a:pPr lvl="1">
              <a:buFont typeface="Arial" panose="020B0604020202020204" pitchFamily="34" charset="0"/>
              <a:buChar char="•"/>
            </a:pPr>
            <a:r>
              <a:rPr lang="en-US" sz="2400" dirty="0">
                <a:solidFill>
                  <a:srgbClr val="45505D"/>
                </a:solidFill>
              </a:rPr>
              <a:t> Blood extravasated into the myometrium (Couvelaire uterus )</a:t>
            </a:r>
          </a:p>
        </p:txBody>
      </p:sp>
    </p:spTree>
    <p:extLst>
      <p:ext uri="{BB962C8B-B14F-4D97-AF65-F5344CB8AC3E}">
        <p14:creationId xmlns:p14="http://schemas.microsoft.com/office/powerpoint/2010/main" val="2258286809"/>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Station 2</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3114" y="2937033"/>
            <a:ext cx="7067444" cy="254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253903" y="1954252"/>
            <a:ext cx="10099897" cy="830997"/>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solidFill>
                  <a:srgbClr val="45505D"/>
                </a:solidFill>
              </a:rPr>
              <a:t>Excessive blood loss and DIC can lead to hypovolemic shock, </a:t>
            </a:r>
            <a:r>
              <a:rPr lang="en-US" sz="2400" b="1" dirty="0">
                <a:solidFill>
                  <a:srgbClr val="45505D"/>
                </a:solidFill>
              </a:rPr>
              <a:t>acute renal failure</a:t>
            </a:r>
            <a:r>
              <a:rPr lang="en-US" sz="2400" dirty="0">
                <a:solidFill>
                  <a:srgbClr val="45505D"/>
                </a:solidFill>
              </a:rPr>
              <a:t> and multiple organ failure.</a:t>
            </a:r>
          </a:p>
        </p:txBody>
      </p:sp>
      <p:sp>
        <p:nvSpPr>
          <p:cNvPr id="3" name="TextBox 2">
            <a:extLst>
              <a:ext uri="{FF2B5EF4-FFF2-40B4-BE49-F238E27FC236}">
                <a16:creationId xmlns:a16="http://schemas.microsoft.com/office/drawing/2014/main" id="{78A1DF2D-9DFC-7A38-39EB-F3604BBE35B7}"/>
              </a:ext>
            </a:extLst>
          </p:cNvPr>
          <p:cNvSpPr txBox="1"/>
          <p:nvPr/>
        </p:nvSpPr>
        <p:spPr>
          <a:xfrm>
            <a:off x="839688" y="1279248"/>
            <a:ext cx="8590631" cy="523220"/>
          </a:xfrm>
          <a:prstGeom prst="rect">
            <a:avLst/>
          </a:prstGeom>
          <a:noFill/>
        </p:spPr>
        <p:txBody>
          <a:bodyPr wrap="square" rtlCol="0">
            <a:spAutoFit/>
          </a:bodyPr>
          <a:lstStyle/>
          <a:p>
            <a:pPr marL="457200" indent="-457200">
              <a:buFont typeface="Wingdings" pitchFamily="2" charset="2"/>
              <a:buChar char="v"/>
            </a:pPr>
            <a:r>
              <a:rPr lang="x-none" sz="2800" b="1" dirty="0">
                <a:solidFill>
                  <a:srgbClr val="45505D"/>
                </a:solidFill>
              </a:rPr>
              <a:t>What causes maternal mortality in this case ?</a:t>
            </a:r>
          </a:p>
        </p:txBody>
      </p:sp>
    </p:spTree>
    <p:extLst>
      <p:ext uri="{BB962C8B-B14F-4D97-AF65-F5344CB8AC3E}">
        <p14:creationId xmlns:p14="http://schemas.microsoft.com/office/powerpoint/2010/main" val="284860125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Station 3 </a:t>
            </a:r>
          </a:p>
        </p:txBody>
      </p:sp>
      <p:sp>
        <p:nvSpPr>
          <p:cNvPr id="3" name="Content Placeholder 2"/>
          <p:cNvSpPr>
            <a:spLocks noGrp="1"/>
          </p:cNvSpPr>
          <p:nvPr>
            <p:ph idx="1"/>
          </p:nvPr>
        </p:nvSpPr>
        <p:spPr>
          <a:xfrm>
            <a:off x="838200" y="1620937"/>
            <a:ext cx="10515600" cy="4871938"/>
          </a:xfrm>
        </p:spPr>
        <p:txBody>
          <a:bodyPr>
            <a:normAutofit/>
          </a:bodyPr>
          <a:lstStyle/>
          <a:p>
            <a:r>
              <a:rPr lang="en-US" sz="2000" dirty="0"/>
              <a:t>34 </a:t>
            </a:r>
            <a:r>
              <a:rPr lang="en-US" sz="2000" dirty="0" err="1"/>
              <a:t>wks</a:t>
            </a:r>
            <a:r>
              <a:rPr lang="en-US" sz="2000" dirty="0"/>
              <a:t> pregnant woman with road traffic accident is presented to you in ER with vaginal bleeding? Give </a:t>
            </a:r>
            <a:r>
              <a:rPr lang="en-US" sz="2000" b="1" dirty="0">
                <a:solidFill>
                  <a:srgbClr val="45505D"/>
                </a:solidFill>
              </a:rPr>
              <a:t>relevant points </a:t>
            </a:r>
            <a:r>
              <a:rPr lang="en-US" sz="2000" dirty="0">
                <a:solidFill>
                  <a:srgbClr val="45505D"/>
                </a:solidFill>
              </a:rPr>
              <a:t>in</a:t>
            </a:r>
            <a:r>
              <a:rPr lang="en-US" sz="2000" b="1" dirty="0">
                <a:solidFill>
                  <a:srgbClr val="FF0000"/>
                </a:solidFill>
              </a:rPr>
              <a:t> </a:t>
            </a:r>
            <a:r>
              <a:rPr lang="en-US" sz="2000" dirty="0"/>
              <a:t>history ,physical examination ,investigation ,management ,complications </a:t>
            </a:r>
          </a:p>
          <a:p>
            <a:pPr marL="0" indent="0">
              <a:buNone/>
            </a:pPr>
            <a:r>
              <a:rPr lang="en-US" sz="2000" b="1" dirty="0">
                <a:solidFill>
                  <a:srgbClr val="45505D"/>
                </a:solidFill>
              </a:rPr>
              <a:t>( antepartum hemorrhage &gt;&gt; placental abruption  )</a:t>
            </a:r>
            <a:endParaRPr lang="en-US" sz="2000" dirty="0">
              <a:solidFill>
                <a:srgbClr val="45505D"/>
              </a:solidFill>
            </a:endParaRPr>
          </a:p>
        </p:txBody>
      </p:sp>
      <p:pic>
        <p:nvPicPr>
          <p:cNvPr id="5" name="Picture 4">
            <a:extLst>
              <a:ext uri="{FF2B5EF4-FFF2-40B4-BE49-F238E27FC236}">
                <a16:creationId xmlns:a16="http://schemas.microsoft.com/office/drawing/2014/main" id="{C8B44873-59BF-FEF8-B6C8-6BF7A65128C3}"/>
              </a:ext>
            </a:extLst>
          </p:cNvPr>
          <p:cNvPicPr>
            <a:picLocks noChangeAspect="1"/>
          </p:cNvPicPr>
          <p:nvPr/>
        </p:nvPicPr>
        <p:blipFill>
          <a:blip r:embed="rId2"/>
          <a:stretch>
            <a:fillRect/>
          </a:stretch>
        </p:blipFill>
        <p:spPr>
          <a:xfrm>
            <a:off x="3591339" y="2995448"/>
            <a:ext cx="6164331" cy="3497428"/>
          </a:xfrm>
          <a:prstGeom prst="rect">
            <a:avLst/>
          </a:prstGeom>
        </p:spPr>
      </p:pic>
    </p:spTree>
    <p:extLst>
      <p:ext uri="{BB962C8B-B14F-4D97-AF65-F5344CB8AC3E}">
        <p14:creationId xmlns:p14="http://schemas.microsoft.com/office/powerpoint/2010/main" val="30844093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062D-CC92-14E9-175A-93A5EC533EBB}"/>
              </a:ext>
            </a:extLst>
          </p:cNvPr>
          <p:cNvSpPr>
            <a:spLocks noGrp="1"/>
          </p:cNvSpPr>
          <p:nvPr>
            <p:ph type="ctrTitle"/>
          </p:nvPr>
        </p:nvSpPr>
        <p:spPr/>
        <p:txBody>
          <a:bodyPr/>
          <a:lstStyle/>
          <a:p>
            <a:r>
              <a:rPr lang="en-US" dirty="0"/>
              <a:t>APH</a:t>
            </a:r>
          </a:p>
        </p:txBody>
      </p:sp>
      <p:sp>
        <p:nvSpPr>
          <p:cNvPr id="3" name="Subtitle 2">
            <a:extLst>
              <a:ext uri="{FF2B5EF4-FFF2-40B4-BE49-F238E27FC236}">
                <a16:creationId xmlns:a16="http://schemas.microsoft.com/office/drawing/2014/main" id="{9FDD1BD6-0605-F72D-1FE4-2922752F53F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8143666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277E-400D-8E6D-85FF-8EC7827B1792}"/>
              </a:ext>
            </a:extLst>
          </p:cNvPr>
          <p:cNvSpPr>
            <a:spLocks noGrp="1"/>
          </p:cNvSpPr>
          <p:nvPr>
            <p:ph type="title"/>
          </p:nvPr>
        </p:nvSpPr>
        <p:spPr/>
        <p:txBody>
          <a:bodyPr/>
          <a:lstStyle/>
          <a:p>
            <a:r>
              <a:rPr lang="x-none" dirty="0"/>
              <a:t>Placenta Previa Station 1</a:t>
            </a:r>
          </a:p>
        </p:txBody>
      </p:sp>
      <p:pic>
        <p:nvPicPr>
          <p:cNvPr id="4" name="Content Placeholder 3">
            <a:extLst>
              <a:ext uri="{FF2B5EF4-FFF2-40B4-BE49-F238E27FC236}">
                <a16:creationId xmlns:a16="http://schemas.microsoft.com/office/drawing/2014/main" id="{06BB7E81-3988-6C1F-90E2-1FEBAB52982E}"/>
              </a:ext>
            </a:extLst>
          </p:cNvPr>
          <p:cNvPicPr>
            <a:picLocks noChangeAspect="1"/>
          </p:cNvPicPr>
          <p:nvPr/>
        </p:nvPicPr>
        <p:blipFill rotWithShape="1">
          <a:blip r:embed="rId2">
            <a:extLst>
              <a:ext uri="{28A0092B-C50C-407E-A947-70E740481C1C}">
                <a14:useLocalDpi xmlns:a14="http://schemas.microsoft.com/office/drawing/2010/main" val="0"/>
              </a:ext>
            </a:extLst>
          </a:blip>
          <a:srcRect l="68236" t="607" b="70789"/>
          <a:stretch/>
        </p:blipFill>
        <p:spPr>
          <a:xfrm>
            <a:off x="8390811" y="1272399"/>
            <a:ext cx="3633921" cy="1858772"/>
          </a:xfrm>
          <a:prstGeom prst="rect">
            <a:avLst/>
          </a:prstGeom>
        </p:spPr>
      </p:pic>
      <p:pic>
        <p:nvPicPr>
          <p:cNvPr id="5" name="Picture 4">
            <a:extLst>
              <a:ext uri="{FF2B5EF4-FFF2-40B4-BE49-F238E27FC236}">
                <a16:creationId xmlns:a16="http://schemas.microsoft.com/office/drawing/2014/main" id="{A1536EE2-F4D4-BF0F-2220-1544030ED034}"/>
              </a:ext>
            </a:extLst>
          </p:cNvPr>
          <p:cNvPicPr>
            <a:picLocks noChangeAspect="1"/>
          </p:cNvPicPr>
          <p:nvPr/>
        </p:nvPicPr>
        <p:blipFill rotWithShape="1">
          <a:blip r:embed="rId3">
            <a:extLst>
              <a:ext uri="{28A0092B-C50C-407E-A947-70E740481C1C}">
                <a14:useLocalDpi xmlns:a14="http://schemas.microsoft.com/office/drawing/2010/main" val="0"/>
              </a:ext>
            </a:extLst>
          </a:blip>
          <a:srcRect l="2498" r="2231"/>
          <a:stretch/>
        </p:blipFill>
        <p:spPr>
          <a:xfrm>
            <a:off x="6731296" y="4300908"/>
            <a:ext cx="5460704" cy="1803583"/>
          </a:xfrm>
          <a:prstGeom prst="rect">
            <a:avLst/>
          </a:prstGeom>
        </p:spPr>
      </p:pic>
      <p:sp>
        <p:nvSpPr>
          <p:cNvPr id="7" name="TextBox 6">
            <a:extLst>
              <a:ext uri="{FF2B5EF4-FFF2-40B4-BE49-F238E27FC236}">
                <a16:creationId xmlns:a16="http://schemas.microsoft.com/office/drawing/2014/main" id="{CC337533-6D14-414C-02C5-3D9916FE828F}"/>
              </a:ext>
            </a:extLst>
          </p:cNvPr>
          <p:cNvSpPr txBox="1"/>
          <p:nvPr/>
        </p:nvSpPr>
        <p:spPr>
          <a:xfrm>
            <a:off x="807720" y="1127464"/>
            <a:ext cx="6905753" cy="4832092"/>
          </a:xfrm>
          <a:prstGeom prst="rect">
            <a:avLst/>
          </a:prstGeom>
          <a:noFill/>
        </p:spPr>
        <p:txBody>
          <a:bodyPr wrap="square" rtlCol="0">
            <a:spAutoFit/>
          </a:bodyPr>
          <a:lstStyle/>
          <a:p>
            <a:pPr marL="342900" indent="-342900">
              <a:buFont typeface="Wingdings" pitchFamily="2" charset="2"/>
              <a:buChar char="v"/>
            </a:pPr>
            <a:r>
              <a:rPr lang="en-US" sz="2400" dirty="0">
                <a:solidFill>
                  <a:srgbClr val="45505D"/>
                </a:solidFill>
              </a:rPr>
              <a:t>A</a:t>
            </a:r>
            <a:r>
              <a:rPr lang="x-none" sz="2400" dirty="0">
                <a:solidFill>
                  <a:srgbClr val="45505D"/>
                </a:solidFill>
              </a:rPr>
              <a:t> multiparpus Pt. with a previous history of CS came to you complaining of bleeding after 32 wks of gestation , an ultrasound  was done </a:t>
            </a:r>
          </a:p>
          <a:p>
            <a:pPr marL="914400" lvl="1" indent="-457200">
              <a:buFont typeface="+mj-lt"/>
              <a:buAutoNum type="arabicPeriod"/>
            </a:pPr>
            <a:r>
              <a:rPr lang="x-none" sz="2400" b="1" dirty="0">
                <a:solidFill>
                  <a:srgbClr val="45505D"/>
                </a:solidFill>
              </a:rPr>
              <a:t> What is the diagnosis ?</a:t>
            </a:r>
          </a:p>
          <a:p>
            <a:pPr marL="1371600" lvl="2" indent="-457200">
              <a:buFont typeface="Arial" panose="020B0604020202020204" pitchFamily="34" charset="0"/>
              <a:buChar char="•"/>
            </a:pPr>
            <a:r>
              <a:rPr lang="x-none" sz="2000" dirty="0">
                <a:solidFill>
                  <a:srgbClr val="45505D"/>
                </a:solidFill>
              </a:rPr>
              <a:t>Placenta previa</a:t>
            </a:r>
          </a:p>
          <a:p>
            <a:pPr marL="914400" lvl="1" indent="-457200">
              <a:buFont typeface="+mj-lt"/>
              <a:buAutoNum type="arabicPeriod"/>
            </a:pPr>
            <a:r>
              <a:rPr lang="en-US" sz="2400" b="1" dirty="0">
                <a:solidFill>
                  <a:srgbClr val="45505D"/>
                </a:solidFill>
              </a:rPr>
              <a:t>W</a:t>
            </a:r>
            <a:r>
              <a:rPr lang="x-none" sz="2400" b="1" dirty="0">
                <a:solidFill>
                  <a:srgbClr val="45505D"/>
                </a:solidFill>
              </a:rPr>
              <a:t>hat is the treatment ? </a:t>
            </a:r>
            <a:r>
              <a:rPr lang="x-none" sz="2400" dirty="0">
                <a:solidFill>
                  <a:srgbClr val="45505D"/>
                </a:solidFill>
              </a:rPr>
              <a:t>(next slide)</a:t>
            </a:r>
          </a:p>
          <a:p>
            <a:pPr marL="914400" lvl="1" indent="-457200">
              <a:buFont typeface="+mj-lt"/>
              <a:buAutoNum type="arabicPeriod"/>
            </a:pPr>
            <a:r>
              <a:rPr lang="en-US" sz="2400" b="1" dirty="0">
                <a:solidFill>
                  <a:srgbClr val="45505D"/>
                </a:solidFill>
              </a:rPr>
              <a:t>W</a:t>
            </a:r>
            <a:r>
              <a:rPr lang="x-none" sz="2400" b="1" dirty="0">
                <a:solidFill>
                  <a:srgbClr val="45505D"/>
                </a:solidFill>
              </a:rPr>
              <a:t>hat are the signs you look for on abdominal examination ?</a:t>
            </a:r>
          </a:p>
          <a:p>
            <a:pPr marL="1371600" lvl="2" indent="-457200">
              <a:buFont typeface="Arial" panose="020B0604020202020204" pitchFamily="34" charset="0"/>
              <a:buChar char="•"/>
            </a:pPr>
            <a:r>
              <a:rPr lang="x-none" sz="2000" dirty="0">
                <a:solidFill>
                  <a:srgbClr val="45505D"/>
                </a:solidFill>
              </a:rPr>
              <a:t>Malpresentation ( as an associated condition )</a:t>
            </a:r>
          </a:p>
          <a:p>
            <a:pPr marL="1371600" lvl="2" indent="-457200">
              <a:buFont typeface="Arial" panose="020B0604020202020204" pitchFamily="34" charset="0"/>
              <a:buChar char="•"/>
            </a:pPr>
            <a:r>
              <a:rPr lang="x-none" sz="2000" dirty="0">
                <a:solidFill>
                  <a:srgbClr val="45505D"/>
                </a:solidFill>
              </a:rPr>
              <a:t>Soft lax Abdomen</a:t>
            </a:r>
          </a:p>
          <a:p>
            <a:pPr marL="1371600" lvl="2" indent="-457200">
              <a:buFont typeface="Arial" panose="020B0604020202020204" pitchFamily="34" charset="0"/>
              <a:buChar char="•"/>
            </a:pPr>
            <a:r>
              <a:rPr lang="x-none" sz="2000" dirty="0">
                <a:solidFill>
                  <a:srgbClr val="45505D"/>
                </a:solidFill>
              </a:rPr>
              <a:t>Uterine contractions ( 10 - 20% of cases )</a:t>
            </a:r>
          </a:p>
          <a:p>
            <a:pPr marL="1371600" lvl="2" indent="-457200">
              <a:buFont typeface="Arial" panose="020B0604020202020204" pitchFamily="34" charset="0"/>
              <a:buChar char="•"/>
            </a:pPr>
            <a:r>
              <a:rPr lang="x-none" sz="2000" dirty="0">
                <a:solidFill>
                  <a:srgbClr val="45505D"/>
                </a:solidFill>
              </a:rPr>
              <a:t>Reduced SFH ( placenta previa might be complicated with PROM )</a:t>
            </a:r>
          </a:p>
          <a:p>
            <a:pPr lvl="1"/>
            <a:endParaRPr lang="x-none" sz="2000" dirty="0">
              <a:solidFill>
                <a:srgbClr val="45505D"/>
              </a:solidFill>
            </a:endParaRPr>
          </a:p>
        </p:txBody>
      </p:sp>
    </p:spTree>
    <p:extLst>
      <p:ext uri="{BB962C8B-B14F-4D97-AF65-F5344CB8AC3E}">
        <p14:creationId xmlns:p14="http://schemas.microsoft.com/office/powerpoint/2010/main" val="48294426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2B0F-8616-45CE-888E-33E923896466}"/>
              </a:ext>
            </a:extLst>
          </p:cNvPr>
          <p:cNvSpPr>
            <a:spLocks noGrp="1"/>
          </p:cNvSpPr>
          <p:nvPr>
            <p:ph type="title"/>
          </p:nvPr>
        </p:nvSpPr>
        <p:spPr/>
        <p:txBody>
          <a:bodyPr/>
          <a:lstStyle/>
          <a:p>
            <a:r>
              <a:rPr lang="x-none" dirty="0"/>
              <a:t>Station 1 Cont.</a:t>
            </a:r>
          </a:p>
        </p:txBody>
      </p:sp>
      <p:sp>
        <p:nvSpPr>
          <p:cNvPr id="3" name="Content Placeholder 2">
            <a:extLst>
              <a:ext uri="{FF2B5EF4-FFF2-40B4-BE49-F238E27FC236}">
                <a16:creationId xmlns:a16="http://schemas.microsoft.com/office/drawing/2014/main" id="{CF8C2396-DE14-FC6A-342D-3AD14D29989F}"/>
              </a:ext>
            </a:extLst>
          </p:cNvPr>
          <p:cNvSpPr>
            <a:spLocks noGrp="1"/>
          </p:cNvSpPr>
          <p:nvPr>
            <p:ph idx="1"/>
          </p:nvPr>
        </p:nvSpPr>
        <p:spPr/>
        <p:txBody>
          <a:bodyPr/>
          <a:lstStyle/>
          <a:p>
            <a:pPr marL="0" indent="0">
              <a:buNone/>
            </a:pPr>
            <a:r>
              <a:rPr lang="en-US" sz="2800" b="1" dirty="0">
                <a:solidFill>
                  <a:srgbClr val="45505D"/>
                </a:solidFill>
              </a:rPr>
              <a:t>4.   W</a:t>
            </a:r>
            <a:r>
              <a:rPr lang="x-none" sz="2800" b="1" dirty="0">
                <a:solidFill>
                  <a:srgbClr val="45505D"/>
                </a:solidFill>
              </a:rPr>
              <a:t>hat should you consider during CS ? </a:t>
            </a:r>
          </a:p>
        </p:txBody>
      </p:sp>
      <p:sp>
        <p:nvSpPr>
          <p:cNvPr id="4" name="TextBox 3">
            <a:extLst>
              <a:ext uri="{FF2B5EF4-FFF2-40B4-BE49-F238E27FC236}">
                <a16:creationId xmlns:a16="http://schemas.microsoft.com/office/drawing/2014/main" id="{9D6B6693-84B4-DCAD-49FD-B6F5F61C2C00}"/>
              </a:ext>
            </a:extLst>
          </p:cNvPr>
          <p:cNvSpPr txBox="1"/>
          <p:nvPr/>
        </p:nvSpPr>
        <p:spPr>
          <a:xfrm>
            <a:off x="80263" y="1842671"/>
            <a:ext cx="10558000" cy="2862322"/>
          </a:xfrm>
          <a:prstGeom prst="rect">
            <a:avLst/>
          </a:prstGeom>
          <a:noFill/>
        </p:spPr>
        <p:txBody>
          <a:bodyPr wrap="square" rtlCol="0">
            <a:spAutoFit/>
          </a:bodyPr>
          <a:lstStyle/>
          <a:p>
            <a:pPr marL="1371600" lvl="2" indent="-457200">
              <a:buFont typeface="Arial" panose="020B0604020202020204" pitchFamily="34" charset="0"/>
              <a:buChar char="•"/>
            </a:pPr>
            <a:r>
              <a:rPr lang="en-US" sz="2000" i="0" u="none" strike="noStrike" dirty="0">
                <a:solidFill>
                  <a:srgbClr val="45505D"/>
                </a:solidFill>
                <a:effectLst/>
              </a:rPr>
              <a:t>Vertical incision may be considered in case of anterior location of placenta.</a:t>
            </a:r>
          </a:p>
          <a:p>
            <a:pPr marL="1371600" lvl="2" indent="-457200">
              <a:buFont typeface="Arial" panose="020B0604020202020204" pitchFamily="34" charset="0"/>
              <a:buChar char="•"/>
            </a:pPr>
            <a:r>
              <a:rPr lang="en-US" sz="2000" dirty="0">
                <a:solidFill>
                  <a:srgbClr val="45505D"/>
                </a:solidFill>
              </a:rPr>
              <a:t>Placenta previa increases the risk of intrapartum hemorrhage. For this reason, women with placenta previa are more likely to </a:t>
            </a:r>
            <a:r>
              <a:rPr lang="en-US" sz="2000" b="1" dirty="0">
                <a:solidFill>
                  <a:srgbClr val="45505D"/>
                </a:solidFill>
              </a:rPr>
              <a:t>receive blood transfusions </a:t>
            </a:r>
            <a:r>
              <a:rPr lang="en-US" sz="2000" dirty="0">
                <a:solidFill>
                  <a:srgbClr val="45505D"/>
                </a:solidFill>
              </a:rPr>
              <a:t>( make sure you have prepared suitable blood beforehand ) and undergo </a:t>
            </a:r>
            <a:r>
              <a:rPr lang="en-US" sz="2000" b="1" dirty="0">
                <a:solidFill>
                  <a:srgbClr val="45505D"/>
                </a:solidFill>
              </a:rPr>
              <a:t>postpartum hysterectomy </a:t>
            </a:r>
            <a:r>
              <a:rPr lang="en-US" sz="2000" dirty="0">
                <a:solidFill>
                  <a:srgbClr val="45505D"/>
                </a:solidFill>
              </a:rPr>
              <a:t>( obtain a written consent form from the Pt. and her husband before delivery ), </a:t>
            </a:r>
            <a:r>
              <a:rPr lang="en-US" sz="2000" b="1" dirty="0">
                <a:solidFill>
                  <a:srgbClr val="45505D"/>
                </a:solidFill>
              </a:rPr>
              <a:t>uterine/iliac artery ligation </a:t>
            </a:r>
            <a:r>
              <a:rPr lang="en-US" sz="2000" dirty="0">
                <a:solidFill>
                  <a:srgbClr val="45505D"/>
                </a:solidFill>
              </a:rPr>
              <a:t>or </a:t>
            </a:r>
            <a:r>
              <a:rPr lang="en-US" sz="2000" b="1" dirty="0">
                <a:solidFill>
                  <a:srgbClr val="45505D"/>
                </a:solidFill>
              </a:rPr>
              <a:t>embolization of pelvic vessels </a:t>
            </a:r>
            <a:r>
              <a:rPr lang="en-US" sz="2000" dirty="0">
                <a:solidFill>
                  <a:srgbClr val="45505D"/>
                </a:solidFill>
              </a:rPr>
              <a:t>to control bleeding. The risk is particularly high in those with previa-</a:t>
            </a:r>
            <a:r>
              <a:rPr lang="en-US" sz="2000" dirty="0" err="1">
                <a:solidFill>
                  <a:srgbClr val="45505D"/>
                </a:solidFill>
              </a:rPr>
              <a:t>accreta</a:t>
            </a:r>
            <a:r>
              <a:rPr lang="en-US" sz="2000" dirty="0">
                <a:solidFill>
                  <a:srgbClr val="45505D"/>
                </a:solidFill>
              </a:rPr>
              <a:t>.</a:t>
            </a:r>
          </a:p>
          <a:p>
            <a:pPr marL="1371600" lvl="2" indent="-457200">
              <a:buFont typeface="Arial" panose="020B0604020202020204" pitchFamily="34" charset="0"/>
              <a:buChar char="•"/>
            </a:pPr>
            <a:r>
              <a:rPr lang="en-US" sz="2000" b="1" i="0" u="none" strike="noStrike" dirty="0">
                <a:solidFill>
                  <a:srgbClr val="45505D"/>
                </a:solidFill>
                <a:effectLst/>
              </a:rPr>
              <a:t>Maternal death </a:t>
            </a:r>
            <a:r>
              <a:rPr lang="en-US" sz="2000" i="0" u="none" strike="noStrike" dirty="0">
                <a:solidFill>
                  <a:srgbClr val="45505D"/>
                </a:solidFill>
                <a:effectLst/>
              </a:rPr>
              <a:t>is possible ( state all the complications clearly in the co</a:t>
            </a:r>
            <a:r>
              <a:rPr lang="en-US" sz="2000" dirty="0">
                <a:solidFill>
                  <a:srgbClr val="45505D"/>
                </a:solidFill>
              </a:rPr>
              <a:t>nsent form )</a:t>
            </a:r>
          </a:p>
          <a:p>
            <a:pPr marL="1371600" lvl="2" indent="-457200">
              <a:buFont typeface="Arial" panose="020B0604020202020204" pitchFamily="34" charset="0"/>
              <a:buChar char="•"/>
            </a:pPr>
            <a:r>
              <a:rPr lang="en-US" sz="2000" i="0" u="none" strike="noStrike" dirty="0">
                <a:solidFill>
                  <a:srgbClr val="45505D"/>
                </a:solidFill>
                <a:effectLst/>
              </a:rPr>
              <a:t>Consider also the complications of anesthesia and CS </a:t>
            </a:r>
            <a:r>
              <a:rPr lang="en-US" sz="2000" i="0" u="none" strike="noStrike">
                <a:solidFill>
                  <a:srgbClr val="45505D"/>
                </a:solidFill>
                <a:effectLst/>
              </a:rPr>
              <a:t>in general </a:t>
            </a:r>
            <a:endParaRPr lang="en-US" sz="2000" i="0" u="none" strike="noStrike" dirty="0">
              <a:solidFill>
                <a:srgbClr val="45505D"/>
              </a:solidFill>
              <a:effectLst/>
            </a:endParaRPr>
          </a:p>
        </p:txBody>
      </p:sp>
    </p:spTree>
    <p:extLst>
      <p:ext uri="{BB962C8B-B14F-4D97-AF65-F5344CB8AC3E}">
        <p14:creationId xmlns:p14="http://schemas.microsoft.com/office/powerpoint/2010/main" val="7207699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699E-DF47-5F42-38CA-016E184F46CF}"/>
              </a:ext>
            </a:extLst>
          </p:cNvPr>
          <p:cNvSpPr>
            <a:spLocks noGrp="1"/>
          </p:cNvSpPr>
          <p:nvPr>
            <p:ph type="title"/>
          </p:nvPr>
        </p:nvSpPr>
        <p:spPr/>
        <p:txBody>
          <a:bodyPr/>
          <a:lstStyle/>
          <a:p>
            <a:r>
              <a:rPr lang="x-none" dirty="0"/>
              <a:t>Management of </a:t>
            </a:r>
            <a:r>
              <a:rPr lang="x-none" b="1" dirty="0"/>
              <a:t>Bleeding</a:t>
            </a:r>
            <a:r>
              <a:rPr lang="x-none" dirty="0"/>
              <a:t> Placenta Previa</a:t>
            </a:r>
          </a:p>
        </p:txBody>
      </p:sp>
      <p:sp>
        <p:nvSpPr>
          <p:cNvPr id="4" name="Content Placeholder 3">
            <a:extLst>
              <a:ext uri="{FF2B5EF4-FFF2-40B4-BE49-F238E27FC236}">
                <a16:creationId xmlns:a16="http://schemas.microsoft.com/office/drawing/2014/main" id="{3B01D8C0-0216-D666-FB9F-0C8672D86A8E}"/>
              </a:ext>
            </a:extLst>
          </p:cNvPr>
          <p:cNvSpPr>
            <a:spLocks noGrp="1"/>
          </p:cNvSpPr>
          <p:nvPr>
            <p:ph idx="1"/>
          </p:nvPr>
        </p:nvSpPr>
        <p:spPr>
          <a:xfrm>
            <a:off x="744682" y="961204"/>
            <a:ext cx="10702636" cy="5604611"/>
          </a:xfrm>
          <a:prstGeom prst="rect">
            <a:avLst/>
          </a:prstGeom>
        </p:spPr>
        <p:txBody>
          <a:bodyPr wrap="square">
            <a:spAutoFit/>
          </a:bodyPr>
          <a:lstStyle/>
          <a:p>
            <a:pPr marL="0" indent="0" fontAlgn="auto">
              <a:spcBef>
                <a:spcPts val="0"/>
              </a:spcBef>
              <a:spcAft>
                <a:spcPts val="0"/>
              </a:spcAft>
              <a:buNone/>
              <a:defRPr/>
            </a:pPr>
            <a:endParaRPr lang="en-US" sz="2000" b="1" dirty="0">
              <a:solidFill>
                <a:srgbClr val="45505D"/>
              </a:solidFill>
              <a:latin typeface="+mn-lt"/>
              <a:cs typeface="+mn-cs"/>
            </a:endParaRPr>
          </a:p>
          <a:p>
            <a:pPr fontAlgn="auto">
              <a:spcBef>
                <a:spcPts val="0"/>
              </a:spcBef>
              <a:spcAft>
                <a:spcPts val="0"/>
              </a:spcAft>
              <a:defRPr/>
            </a:pPr>
            <a:r>
              <a:rPr lang="en-US" sz="2200" dirty="0">
                <a:solidFill>
                  <a:srgbClr val="45505D"/>
                </a:solidFill>
              </a:rPr>
              <a:t>initial interventions for women with bleeding placenta previa </a:t>
            </a:r>
            <a:r>
              <a:rPr lang="en-US" sz="2200" dirty="0">
                <a:solidFill>
                  <a:srgbClr val="45505D"/>
                </a:solidFill>
                <a:sym typeface="Wingdings" pitchFamily="2" charset="2"/>
              </a:rPr>
              <a:t>: </a:t>
            </a:r>
            <a:r>
              <a:rPr lang="en-US" sz="2200" b="1" dirty="0">
                <a:solidFill>
                  <a:srgbClr val="45505D"/>
                </a:solidFill>
                <a:sym typeface="Wingdings" pitchFamily="2" charset="2"/>
              </a:rPr>
              <a:t>(admission to labor room)</a:t>
            </a:r>
            <a:endParaRPr lang="en-US" sz="2200" b="1" dirty="0">
              <a:solidFill>
                <a:srgbClr val="45505D"/>
              </a:solidFill>
            </a:endParaRPr>
          </a:p>
          <a:p>
            <a:pPr marL="457200" indent="-457200" fontAlgn="auto">
              <a:spcBef>
                <a:spcPts val="0"/>
              </a:spcBef>
              <a:spcAft>
                <a:spcPts val="0"/>
              </a:spcAft>
              <a:buFont typeface="+mj-lt"/>
              <a:buAutoNum type="alphaUcPeriod"/>
              <a:defRPr/>
            </a:pPr>
            <a:r>
              <a:rPr lang="en-US" sz="2400" b="1" dirty="0">
                <a:solidFill>
                  <a:srgbClr val="45505D"/>
                </a:solidFill>
              </a:rPr>
              <a:t>Stabilization of the mother :</a:t>
            </a:r>
          </a:p>
          <a:p>
            <a:pPr marL="914400" lvl="1" indent="-457200">
              <a:spcBef>
                <a:spcPts val="0"/>
              </a:spcBef>
              <a:buFont typeface="+mj-lt"/>
              <a:buAutoNum type="arabicPeriod"/>
              <a:defRPr/>
            </a:pPr>
            <a:r>
              <a:rPr lang="en-US" sz="2200" dirty="0">
                <a:solidFill>
                  <a:srgbClr val="45505D"/>
                </a:solidFill>
              </a:rPr>
              <a:t>I.V fluid - Secure intravenous access with at least one, and preferably two, wide-bore intravenous lines.</a:t>
            </a:r>
          </a:p>
          <a:p>
            <a:pPr marL="800100" lvl="1" indent="-342900">
              <a:spcBef>
                <a:spcPts val="0"/>
              </a:spcBef>
              <a:buFontTx/>
              <a:buAutoNum type="arabicPeriod"/>
              <a:defRPr/>
            </a:pPr>
            <a:r>
              <a:rPr lang="en-US" sz="2200" dirty="0">
                <a:solidFill>
                  <a:srgbClr val="45505D"/>
                </a:solidFill>
              </a:rPr>
              <a:t>Closely monitor the mother's hemodynamic status (heart rate, blood pressure, urine output). Urine output should be maintained at above 30 </a:t>
            </a:r>
            <a:r>
              <a:rPr lang="en-US" sz="2200" dirty="0" err="1">
                <a:solidFill>
                  <a:srgbClr val="45505D"/>
                </a:solidFill>
              </a:rPr>
              <a:t>mL</a:t>
            </a:r>
            <a:r>
              <a:rPr lang="en-US" sz="2200" dirty="0">
                <a:solidFill>
                  <a:srgbClr val="45505D"/>
                </a:solidFill>
              </a:rPr>
              <a:t>/hour and monitored with a Foley catheter.</a:t>
            </a:r>
          </a:p>
          <a:p>
            <a:pPr marL="800100" lvl="1" indent="-342900">
              <a:spcBef>
                <a:spcPts val="0"/>
              </a:spcBef>
              <a:buFontTx/>
              <a:buAutoNum type="arabicPeriod"/>
              <a:defRPr/>
            </a:pPr>
            <a:r>
              <a:rPr lang="en-US" sz="2200" dirty="0">
                <a:solidFill>
                  <a:srgbClr val="45505D"/>
                </a:solidFill>
              </a:rPr>
              <a:t>Keep maternal oxygen saturation &gt;95 percent and keep the patient warm.</a:t>
            </a:r>
          </a:p>
          <a:p>
            <a:pPr marL="800100" lvl="1" indent="-342900">
              <a:spcBef>
                <a:spcPts val="0"/>
              </a:spcBef>
              <a:buFontTx/>
              <a:buAutoNum type="arabicPeriod"/>
              <a:defRPr/>
            </a:pPr>
            <a:r>
              <a:rPr lang="en-US" sz="2200" dirty="0">
                <a:solidFill>
                  <a:srgbClr val="45505D"/>
                </a:solidFill>
              </a:rPr>
              <a:t>Draw blood for a complete blood count, blood type and </a:t>
            </a:r>
            <a:r>
              <a:rPr lang="en-US" sz="2200" dirty="0" err="1">
                <a:solidFill>
                  <a:srgbClr val="45505D"/>
                </a:solidFill>
              </a:rPr>
              <a:t>Rh</a:t>
            </a:r>
            <a:r>
              <a:rPr lang="en-US" sz="2200" dirty="0">
                <a:solidFill>
                  <a:srgbClr val="45505D"/>
                </a:solidFill>
              </a:rPr>
              <a:t> ( preparation of 4 units PRBCs), and coagulation studies. </a:t>
            </a:r>
          </a:p>
          <a:p>
            <a:pPr marL="800100" lvl="1" indent="-342900">
              <a:spcBef>
                <a:spcPts val="0"/>
              </a:spcBef>
              <a:buFontTx/>
              <a:buAutoNum type="arabicPeriod"/>
              <a:defRPr/>
            </a:pPr>
            <a:r>
              <a:rPr lang="en-US" sz="2200" dirty="0">
                <a:solidFill>
                  <a:srgbClr val="45505D"/>
                </a:solidFill>
              </a:rPr>
              <a:t>Call for help.</a:t>
            </a:r>
          </a:p>
          <a:p>
            <a:pPr marL="800100" lvl="1" indent="-342900">
              <a:spcBef>
                <a:spcPts val="0"/>
              </a:spcBef>
              <a:buFontTx/>
              <a:buAutoNum type="arabicPeriod"/>
              <a:defRPr/>
            </a:pPr>
            <a:r>
              <a:rPr lang="en-US" sz="2200" dirty="0">
                <a:solidFill>
                  <a:srgbClr val="45505D"/>
                </a:solidFill>
              </a:rPr>
              <a:t>Notify the anesthesia team. Anesthesia-related issues in these patients include management of hemodynamic instability, technical issues related to bleeding diathesis, and the potential need for emergency cesarean delivery.</a:t>
            </a:r>
          </a:p>
          <a:p>
            <a:pPr marL="800100" lvl="1" indent="-342900">
              <a:spcBef>
                <a:spcPts val="0"/>
              </a:spcBef>
              <a:buFontTx/>
              <a:buAutoNum type="arabicPeriod"/>
              <a:defRPr/>
            </a:pPr>
            <a:r>
              <a:rPr lang="en-US" sz="2200" dirty="0">
                <a:solidFill>
                  <a:srgbClr val="45505D"/>
                </a:solidFill>
              </a:rPr>
              <a:t>Notify the blood bank so blood replacement products (red blood cells, fresh frozen plasma, cryoprecipitate, platelets) will be readily available, if needed.</a:t>
            </a:r>
          </a:p>
          <a:p>
            <a:pPr marL="457200" indent="-457200" fontAlgn="auto">
              <a:spcBef>
                <a:spcPts val="0"/>
              </a:spcBef>
              <a:spcAft>
                <a:spcPts val="0"/>
              </a:spcAft>
              <a:buFont typeface="+mj-lt"/>
              <a:buAutoNum type="alphaUcPeriod"/>
              <a:defRPr/>
            </a:pPr>
            <a:r>
              <a:rPr lang="en-US" sz="2400" b="1" dirty="0">
                <a:solidFill>
                  <a:srgbClr val="45505D"/>
                </a:solidFill>
              </a:rPr>
              <a:t> Immediately initiate continuous fetal monitoring.</a:t>
            </a:r>
            <a:endParaRPr lang="en-US" sz="2000" dirty="0">
              <a:solidFill>
                <a:srgbClr val="45505D"/>
              </a:solidFill>
              <a:latin typeface="+mn-lt"/>
              <a:cs typeface="+mn-cs"/>
            </a:endParaRPr>
          </a:p>
        </p:txBody>
      </p:sp>
    </p:spTree>
    <p:extLst>
      <p:ext uri="{BB962C8B-B14F-4D97-AF65-F5344CB8AC3E}">
        <p14:creationId xmlns:p14="http://schemas.microsoft.com/office/powerpoint/2010/main" val="3637320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40C7-CC33-7539-A3FE-1BA9DD62ED70}"/>
              </a:ext>
            </a:extLst>
          </p:cNvPr>
          <p:cNvSpPr>
            <a:spLocks noGrp="1"/>
          </p:cNvSpPr>
          <p:nvPr>
            <p:ph type="title"/>
          </p:nvPr>
        </p:nvSpPr>
        <p:spPr/>
        <p:txBody>
          <a:bodyPr/>
          <a:lstStyle/>
          <a:p>
            <a:r>
              <a:rPr lang="en-US" dirty="0"/>
              <a:t>Pelvic Diameters – Pelvic inlet</a:t>
            </a:r>
          </a:p>
        </p:txBody>
      </p:sp>
      <p:pic>
        <p:nvPicPr>
          <p:cNvPr id="4" name="Content Placeholder 3">
            <a:extLst>
              <a:ext uri="{FF2B5EF4-FFF2-40B4-BE49-F238E27FC236}">
                <a16:creationId xmlns:a16="http://schemas.microsoft.com/office/drawing/2014/main" id="{EAA782DD-D5F1-D3FE-FF1B-CCFC047EA57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7838" y="1164441"/>
            <a:ext cx="9656324" cy="540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577028"/>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50AA88B4-EF07-2557-C79B-56B4D81E13BF}"/>
              </a:ext>
            </a:extLst>
          </p:cNvPr>
          <p:cNvSpPr txBox="1">
            <a:spLocks noChangeArrowheads="1"/>
          </p:cNvSpPr>
          <p:nvPr/>
        </p:nvSpPr>
        <p:spPr bwMode="auto">
          <a:xfrm>
            <a:off x="786095" y="1067485"/>
            <a:ext cx="1087581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400" dirty="0">
              <a:solidFill>
                <a:srgbClr val="45505D"/>
              </a:solidFill>
              <a:latin typeface="+mn-lt"/>
            </a:endParaRPr>
          </a:p>
          <a:p>
            <a:pPr marL="342900" indent="-342900" eaLnBrk="1" hangingPunct="1">
              <a:buFont typeface="Wingdings" pitchFamily="2" charset="2"/>
              <a:buChar char="v"/>
            </a:pPr>
            <a:r>
              <a:rPr lang="en-US" sz="2800" b="1" dirty="0">
                <a:solidFill>
                  <a:srgbClr val="45505D"/>
                </a:solidFill>
                <a:latin typeface="+mn-lt"/>
              </a:rPr>
              <a:t> Severe bleeding and /or non reassuring FHR </a:t>
            </a:r>
          </a:p>
          <a:p>
            <a:pPr marL="1085850" lvl="1" indent="-342900" eaLnBrk="1" hangingPunct="1">
              <a:buFont typeface="Courier New" panose="02070309020205020404" pitchFamily="49" charset="0"/>
              <a:buChar char="o"/>
            </a:pPr>
            <a:r>
              <a:rPr lang="en-US" sz="2400" dirty="0">
                <a:solidFill>
                  <a:srgbClr val="45505D"/>
                </a:solidFill>
                <a:latin typeface="+mn-lt"/>
              </a:rPr>
              <a:t>Emergency cesarean section after stabilizing the patient .</a:t>
            </a:r>
          </a:p>
          <a:p>
            <a:pPr marL="1085850" lvl="1" indent="-342900" eaLnBrk="1" hangingPunct="1">
              <a:buFont typeface="Courier New" panose="02070309020205020404" pitchFamily="49" charset="0"/>
              <a:buChar char="o"/>
            </a:pPr>
            <a:r>
              <a:rPr lang="en-US" sz="2400" b="1" dirty="0">
                <a:solidFill>
                  <a:srgbClr val="45505D"/>
                </a:solidFill>
                <a:latin typeface="+mn-lt"/>
              </a:rPr>
              <a:t>Anesthesia</a:t>
            </a:r>
            <a:r>
              <a:rPr lang="en-US" sz="2400" dirty="0">
                <a:solidFill>
                  <a:srgbClr val="45505D"/>
                </a:solidFill>
                <a:latin typeface="+mn-lt"/>
              </a:rPr>
              <a:t> : General anesthesia is typically administered for emergency cesarean delivery, especially in hemodynamically unstable women or if the fetal status is non-reassuring. However, regional anesthesia is an acceptable choice in hemodynamically stable women with reassuring fetal heart rate tracings.</a:t>
            </a:r>
          </a:p>
          <a:p>
            <a:pPr eaLnBrk="1" hangingPunct="1"/>
            <a:endParaRPr lang="en-US" sz="2400" dirty="0">
              <a:solidFill>
                <a:srgbClr val="45505D"/>
              </a:solidFill>
              <a:latin typeface="+mn-lt"/>
            </a:endParaRPr>
          </a:p>
          <a:p>
            <a:pPr marL="342900" indent="-342900" eaLnBrk="1" hangingPunct="1">
              <a:buFont typeface="Wingdings" pitchFamily="2" charset="2"/>
              <a:buChar char="v"/>
            </a:pPr>
            <a:r>
              <a:rPr lang="en-US" sz="2800" b="1" dirty="0">
                <a:solidFill>
                  <a:srgbClr val="45505D"/>
                </a:solidFill>
                <a:latin typeface="+mn-lt"/>
              </a:rPr>
              <a:t> Mild bleeding + Reassuring FHR + G.A &lt; 37 weeks</a:t>
            </a:r>
          </a:p>
          <a:p>
            <a:pPr marL="1085850" lvl="1" indent="-342900" eaLnBrk="1" hangingPunct="1">
              <a:buFont typeface="Courier New" panose="02070309020205020404" pitchFamily="49" charset="0"/>
              <a:buChar char="o"/>
            </a:pPr>
            <a:r>
              <a:rPr lang="en-US" sz="2400" dirty="0">
                <a:solidFill>
                  <a:srgbClr val="45505D"/>
                </a:solidFill>
                <a:latin typeface="+mn-lt"/>
              </a:rPr>
              <a:t>Conservative management. </a:t>
            </a:r>
            <a:endParaRPr lang="ar-JO" sz="2400" dirty="0">
              <a:solidFill>
                <a:srgbClr val="45505D"/>
              </a:solidFill>
              <a:latin typeface="+mn-lt"/>
            </a:endParaRPr>
          </a:p>
        </p:txBody>
      </p:sp>
    </p:spTree>
    <p:extLst>
      <p:ext uri="{BB962C8B-B14F-4D97-AF65-F5344CB8AC3E}">
        <p14:creationId xmlns:p14="http://schemas.microsoft.com/office/powerpoint/2010/main" val="349714090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69AC0B8-2DCB-7229-5296-2A9E3E7F89D2}"/>
              </a:ext>
            </a:extLst>
          </p:cNvPr>
          <p:cNvSpPr>
            <a:spLocks noChangeArrowheads="1"/>
          </p:cNvSpPr>
          <p:nvPr/>
        </p:nvSpPr>
        <p:spPr bwMode="auto">
          <a:xfrm>
            <a:off x="997527" y="1357745"/>
            <a:ext cx="1035627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mj-lt"/>
              <a:buAutoNum type="arabicPeriod"/>
            </a:pPr>
            <a:r>
              <a:rPr lang="en-US" sz="2800" dirty="0">
                <a:solidFill>
                  <a:srgbClr val="45505D"/>
                </a:solidFill>
              </a:rPr>
              <a:t>Symptomatic women often remain hospitalized from their initial bleeding episode until delivery.</a:t>
            </a:r>
          </a:p>
          <a:p>
            <a:pPr marL="457200" indent="-457200">
              <a:buFont typeface="+mj-lt"/>
              <a:buAutoNum type="arabicPeriod"/>
            </a:pPr>
            <a:r>
              <a:rPr lang="en-US" sz="2800" dirty="0">
                <a:solidFill>
                  <a:srgbClr val="45505D"/>
                </a:solidFill>
              </a:rPr>
              <a:t>Correction of anemia.</a:t>
            </a:r>
          </a:p>
          <a:p>
            <a:pPr marL="457200" indent="-457200">
              <a:buFont typeface="+mj-lt"/>
              <a:buAutoNum type="arabicPeriod"/>
            </a:pPr>
            <a:r>
              <a:rPr lang="en-US" sz="2800" dirty="0">
                <a:solidFill>
                  <a:srgbClr val="45505D"/>
                </a:solidFill>
              </a:rPr>
              <a:t>4 unites of PRBCs should be available.</a:t>
            </a:r>
          </a:p>
          <a:p>
            <a:pPr marL="457200" indent="-457200">
              <a:buFont typeface="+mj-lt"/>
              <a:buAutoNum type="arabicPeriod"/>
            </a:pPr>
            <a:r>
              <a:rPr lang="en-US" sz="2800" dirty="0">
                <a:solidFill>
                  <a:srgbClr val="45505D"/>
                </a:solidFill>
              </a:rPr>
              <a:t>Anti-D immune globulin for Rh(D)-negative women.</a:t>
            </a:r>
          </a:p>
          <a:p>
            <a:pPr marL="457200" indent="-457200">
              <a:buFont typeface="+mj-lt"/>
              <a:buAutoNum type="arabicPeriod"/>
            </a:pPr>
            <a:r>
              <a:rPr lang="en-US" sz="2800" dirty="0">
                <a:solidFill>
                  <a:srgbClr val="45505D"/>
                </a:solidFill>
              </a:rPr>
              <a:t>Schedule cesarean section at 37 weeks.</a:t>
            </a:r>
          </a:p>
          <a:p>
            <a:pPr marL="457200" indent="-457200">
              <a:buFont typeface="+mj-lt"/>
              <a:buAutoNum type="arabicPeriod"/>
            </a:pPr>
            <a:r>
              <a:rPr lang="en-US" sz="2800" dirty="0">
                <a:solidFill>
                  <a:srgbClr val="45505D"/>
                </a:solidFill>
              </a:rPr>
              <a:t>Delivery is indicated emergently if any of the following occur:</a:t>
            </a:r>
          </a:p>
          <a:p>
            <a:pPr marL="800100" lvl="1" indent="-342900">
              <a:buFont typeface="Arial" panose="020B0604020202020204" pitchFamily="34" charset="0"/>
              <a:buChar char="•"/>
            </a:pPr>
            <a:r>
              <a:rPr lang="en-US" sz="2800" dirty="0">
                <a:solidFill>
                  <a:srgbClr val="45505D"/>
                </a:solidFill>
              </a:rPr>
              <a:t>Any vaginal bleeding with a non-reassuring fetal heart rate tracing unresponsive to resuscitative measures. </a:t>
            </a:r>
          </a:p>
          <a:p>
            <a:pPr marL="800100" lvl="1" indent="-342900">
              <a:buFont typeface="Arial" panose="020B0604020202020204" pitchFamily="34" charset="0"/>
              <a:buChar char="•"/>
            </a:pPr>
            <a:r>
              <a:rPr lang="en-US" sz="2800" dirty="0">
                <a:solidFill>
                  <a:srgbClr val="45505D"/>
                </a:solidFill>
              </a:rPr>
              <a:t>Life-threatening refractory maternal hemorrhage.</a:t>
            </a:r>
          </a:p>
          <a:p>
            <a:pPr marL="800100" lvl="1" indent="-342900">
              <a:buFont typeface="Arial" panose="020B0604020202020204" pitchFamily="34" charset="0"/>
              <a:buChar char="•"/>
            </a:pPr>
            <a:r>
              <a:rPr lang="en-US" sz="2800" dirty="0">
                <a:solidFill>
                  <a:srgbClr val="45505D"/>
                </a:solidFill>
              </a:rPr>
              <a:t>Labor. </a:t>
            </a:r>
          </a:p>
          <a:p>
            <a:endParaRPr lang="ar-JO" sz="2800" dirty="0">
              <a:solidFill>
                <a:srgbClr val="45505D"/>
              </a:solidFill>
            </a:endParaRPr>
          </a:p>
        </p:txBody>
      </p:sp>
      <p:sp>
        <p:nvSpPr>
          <p:cNvPr id="6" name="Title 1">
            <a:extLst>
              <a:ext uri="{FF2B5EF4-FFF2-40B4-BE49-F238E27FC236}">
                <a16:creationId xmlns:a16="http://schemas.microsoft.com/office/drawing/2014/main" id="{482076CD-4E2A-6CA5-C7AA-8708A1ED870A}"/>
              </a:ext>
            </a:extLst>
          </p:cNvPr>
          <p:cNvSpPr>
            <a:spLocks noGrp="1"/>
          </p:cNvSpPr>
          <p:nvPr>
            <p:ph type="title"/>
          </p:nvPr>
        </p:nvSpPr>
        <p:spPr>
          <a:xfrm>
            <a:off x="838200" y="365125"/>
            <a:ext cx="10515600" cy="762339"/>
          </a:xfrm>
        </p:spPr>
        <p:txBody>
          <a:bodyPr/>
          <a:lstStyle/>
          <a:p>
            <a:r>
              <a:rPr lang="x-none" dirty="0"/>
              <a:t>Conservative Management</a:t>
            </a:r>
          </a:p>
        </p:txBody>
      </p:sp>
    </p:spTree>
    <p:extLst>
      <p:ext uri="{BB962C8B-B14F-4D97-AF65-F5344CB8AC3E}">
        <p14:creationId xmlns:p14="http://schemas.microsoft.com/office/powerpoint/2010/main" val="3908639519"/>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4600F7-35F0-BAC8-D1A8-3E8E943BC38D}"/>
              </a:ext>
            </a:extLst>
          </p:cNvPr>
          <p:cNvSpPr>
            <a:spLocks noGrp="1"/>
          </p:cNvSpPr>
          <p:nvPr>
            <p:ph type="title"/>
          </p:nvPr>
        </p:nvSpPr>
        <p:spPr>
          <a:xfrm>
            <a:off x="838200" y="365125"/>
            <a:ext cx="10515600" cy="762339"/>
          </a:xfrm>
        </p:spPr>
        <p:txBody>
          <a:bodyPr>
            <a:normAutofit fontScale="90000"/>
          </a:bodyPr>
          <a:lstStyle/>
          <a:p>
            <a:r>
              <a:rPr lang="x-none" dirty="0"/>
              <a:t>Management of </a:t>
            </a:r>
            <a:r>
              <a:rPr lang="x-none" b="1" dirty="0"/>
              <a:t>Asymptomatic</a:t>
            </a:r>
            <a:r>
              <a:rPr lang="x-none" dirty="0"/>
              <a:t> Placenta Previa</a:t>
            </a:r>
          </a:p>
        </p:txBody>
      </p:sp>
      <p:sp>
        <p:nvSpPr>
          <p:cNvPr id="5" name="Rectangle 1">
            <a:extLst>
              <a:ext uri="{FF2B5EF4-FFF2-40B4-BE49-F238E27FC236}">
                <a16:creationId xmlns:a16="http://schemas.microsoft.com/office/drawing/2014/main" id="{9D768F4F-8C55-A5EE-8624-1E9ACB335ADF}"/>
              </a:ext>
            </a:extLst>
          </p:cNvPr>
          <p:cNvSpPr>
            <a:spLocks noGrp="1" noChangeArrowheads="1"/>
          </p:cNvSpPr>
          <p:nvPr>
            <p:ph idx="1"/>
          </p:nvPr>
        </p:nvSpPr>
        <p:spPr bwMode="auto">
          <a:xfrm>
            <a:off x="838201" y="1127464"/>
            <a:ext cx="10515600" cy="555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r>
              <a:rPr lang="en-US" sz="2000" dirty="0">
                <a:solidFill>
                  <a:srgbClr val="45505D"/>
                </a:solidFill>
              </a:rPr>
              <a:t>Follow-up transvaginal ultrasound examination :</a:t>
            </a:r>
          </a:p>
          <a:p>
            <a:pPr marL="914400" lvl="1" indent="-457200">
              <a:buFont typeface="+mj-lt"/>
              <a:buAutoNum type="alphaUcPeriod"/>
            </a:pPr>
            <a:r>
              <a:rPr lang="en-US" dirty="0">
                <a:solidFill>
                  <a:srgbClr val="45505D"/>
                </a:solidFill>
              </a:rPr>
              <a:t> </a:t>
            </a:r>
            <a:r>
              <a:rPr lang="en-US" b="1" dirty="0">
                <a:solidFill>
                  <a:srgbClr val="45505D"/>
                </a:solidFill>
              </a:rPr>
              <a:t>For pregnancies &gt;16 weeks :</a:t>
            </a:r>
          </a:p>
          <a:p>
            <a:pPr lvl="2"/>
            <a:r>
              <a:rPr lang="en-US" dirty="0">
                <a:solidFill>
                  <a:srgbClr val="45505D"/>
                </a:solidFill>
              </a:rPr>
              <a:t>If the placental edge is </a:t>
            </a:r>
            <a:r>
              <a:rPr lang="en-US" b="1" dirty="0">
                <a:solidFill>
                  <a:srgbClr val="45505D"/>
                </a:solidFill>
              </a:rPr>
              <a:t>≥ 2 cm </a:t>
            </a:r>
            <a:r>
              <a:rPr lang="en-US" dirty="0">
                <a:solidFill>
                  <a:srgbClr val="45505D"/>
                </a:solidFill>
              </a:rPr>
              <a:t>from the internal os, the placental location is reported as </a:t>
            </a:r>
            <a:r>
              <a:rPr lang="en-US" b="1" dirty="0">
                <a:solidFill>
                  <a:srgbClr val="45505D"/>
                </a:solidFill>
              </a:rPr>
              <a:t>normal</a:t>
            </a:r>
            <a:r>
              <a:rPr lang="en-US" dirty="0">
                <a:solidFill>
                  <a:srgbClr val="45505D"/>
                </a:solidFill>
              </a:rPr>
              <a:t> and follow-up ultrasound for placental location is not indicated.</a:t>
            </a:r>
          </a:p>
          <a:p>
            <a:pPr lvl="2"/>
            <a:r>
              <a:rPr lang="en-US" dirty="0">
                <a:solidFill>
                  <a:srgbClr val="45505D"/>
                </a:solidFill>
              </a:rPr>
              <a:t>If the placental edge is </a:t>
            </a:r>
            <a:r>
              <a:rPr lang="en-US" b="1" dirty="0">
                <a:solidFill>
                  <a:srgbClr val="45505D"/>
                </a:solidFill>
              </a:rPr>
              <a:t>&lt; 2 cm </a:t>
            </a:r>
            <a:r>
              <a:rPr lang="en-US" dirty="0">
                <a:solidFill>
                  <a:srgbClr val="45505D"/>
                </a:solidFill>
              </a:rPr>
              <a:t>from, or covering, the internal os : follow-up ultrasonography for placental location is performed at 32 weeks of gestation.</a:t>
            </a:r>
          </a:p>
          <a:p>
            <a:pPr marL="914400" lvl="1" indent="-457200">
              <a:buFont typeface="+mj-lt"/>
              <a:buAutoNum type="alphaUcPeriod"/>
            </a:pPr>
            <a:r>
              <a:rPr lang="en-US" dirty="0">
                <a:solidFill>
                  <a:srgbClr val="45505D"/>
                </a:solidFill>
              </a:rPr>
              <a:t> </a:t>
            </a:r>
            <a:r>
              <a:rPr lang="en-US" b="1" dirty="0">
                <a:solidFill>
                  <a:srgbClr val="45505D"/>
                </a:solidFill>
              </a:rPr>
              <a:t>At 32 weeks follow up ultrasound :</a:t>
            </a:r>
          </a:p>
          <a:p>
            <a:pPr lvl="2"/>
            <a:r>
              <a:rPr lang="en-US" dirty="0">
                <a:solidFill>
                  <a:srgbClr val="45505D"/>
                </a:solidFill>
              </a:rPr>
              <a:t> If the placental edge is </a:t>
            </a:r>
            <a:r>
              <a:rPr lang="en-US" b="1" dirty="0">
                <a:solidFill>
                  <a:srgbClr val="45505D"/>
                </a:solidFill>
              </a:rPr>
              <a:t>≥2 cm </a:t>
            </a:r>
            <a:r>
              <a:rPr lang="en-US" dirty="0">
                <a:solidFill>
                  <a:srgbClr val="45505D"/>
                </a:solidFill>
              </a:rPr>
              <a:t>from the internal os, the placental location is  reported as </a:t>
            </a:r>
            <a:r>
              <a:rPr lang="en-US" b="1" dirty="0">
                <a:solidFill>
                  <a:srgbClr val="45505D"/>
                </a:solidFill>
              </a:rPr>
              <a:t>normal</a:t>
            </a:r>
            <a:r>
              <a:rPr lang="en-US" dirty="0">
                <a:solidFill>
                  <a:srgbClr val="45505D"/>
                </a:solidFill>
              </a:rPr>
              <a:t> and follow-up ultrasound for placental location is not indicated. And these patients can be delivered vaginally safely.</a:t>
            </a:r>
          </a:p>
          <a:p>
            <a:pPr lvl="2"/>
            <a:r>
              <a:rPr lang="en-US" dirty="0">
                <a:solidFill>
                  <a:srgbClr val="45505D"/>
                </a:solidFill>
              </a:rPr>
              <a:t>If the placental edge is still </a:t>
            </a:r>
            <a:r>
              <a:rPr lang="en-US" b="1" dirty="0">
                <a:solidFill>
                  <a:srgbClr val="45505D"/>
                </a:solidFill>
              </a:rPr>
              <a:t>&lt;2 cm </a:t>
            </a:r>
            <a:r>
              <a:rPr lang="en-US" dirty="0">
                <a:solidFill>
                  <a:srgbClr val="45505D"/>
                </a:solidFill>
              </a:rPr>
              <a:t>from the internal os or covering the cervical os,</a:t>
            </a:r>
          </a:p>
          <a:p>
            <a:pPr marL="1828800" lvl="3" indent="-457200">
              <a:buFont typeface="+mj-lt"/>
              <a:buAutoNum type="arabicPeriod"/>
            </a:pPr>
            <a:r>
              <a:rPr lang="en-US" sz="2000" dirty="0">
                <a:solidFill>
                  <a:srgbClr val="45505D"/>
                </a:solidFill>
              </a:rPr>
              <a:t>Admission to hospital for observation till delivery. (? Outpatient )</a:t>
            </a:r>
          </a:p>
          <a:p>
            <a:pPr marL="1828800" lvl="3" indent="-457200">
              <a:buFont typeface="+mj-lt"/>
              <a:buAutoNum type="arabicPeriod"/>
            </a:pPr>
            <a:r>
              <a:rPr lang="en-US" sz="2000" dirty="0">
                <a:solidFill>
                  <a:srgbClr val="45505D"/>
                </a:solidFill>
              </a:rPr>
              <a:t>Avoid sexual intercourse.</a:t>
            </a:r>
          </a:p>
          <a:p>
            <a:pPr marL="1828800" lvl="3" indent="-457200">
              <a:buFont typeface="+mj-lt"/>
              <a:buAutoNum type="arabicPeriod"/>
            </a:pPr>
            <a:r>
              <a:rPr lang="en-US" sz="2000" dirty="0">
                <a:solidFill>
                  <a:srgbClr val="45505D"/>
                </a:solidFill>
              </a:rPr>
              <a:t>Single course of antenatal corticosteroid should be administered to pregnancies at 26 to 35 weeks of gestation.</a:t>
            </a:r>
          </a:p>
          <a:p>
            <a:pPr marL="1828800" lvl="3" indent="-457200">
              <a:buFont typeface="+mj-lt"/>
              <a:buAutoNum type="arabicPeriod"/>
            </a:pPr>
            <a:r>
              <a:rPr lang="en-US" sz="2000" dirty="0">
                <a:solidFill>
                  <a:srgbClr val="45505D"/>
                </a:solidFill>
              </a:rPr>
              <a:t>Follow-up TVS is performed at 36 weeks. if placenta previa persists, schedule cesarean section at 37 weeks of gestation according to NICU . </a:t>
            </a:r>
            <a:endParaRPr lang="ar-JO" sz="2000" dirty="0">
              <a:solidFill>
                <a:srgbClr val="45505D"/>
              </a:solidFill>
            </a:endParaRPr>
          </a:p>
        </p:txBody>
      </p:sp>
    </p:spTree>
    <p:extLst>
      <p:ext uri="{BB962C8B-B14F-4D97-AF65-F5344CB8AC3E}">
        <p14:creationId xmlns:p14="http://schemas.microsoft.com/office/powerpoint/2010/main" val="921110290"/>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8541-1457-2727-550E-670CBC4B3CE9}"/>
              </a:ext>
            </a:extLst>
          </p:cNvPr>
          <p:cNvSpPr>
            <a:spLocks noGrp="1"/>
          </p:cNvSpPr>
          <p:nvPr>
            <p:ph type="title"/>
          </p:nvPr>
        </p:nvSpPr>
        <p:spPr/>
        <p:txBody>
          <a:bodyPr/>
          <a:lstStyle/>
          <a:p>
            <a:r>
              <a:rPr lang="x-none" dirty="0"/>
              <a:t>Station 2</a:t>
            </a:r>
          </a:p>
        </p:txBody>
      </p:sp>
      <p:pic>
        <p:nvPicPr>
          <p:cNvPr id="4" name="Picture 3">
            <a:extLst>
              <a:ext uri="{FF2B5EF4-FFF2-40B4-BE49-F238E27FC236}">
                <a16:creationId xmlns:a16="http://schemas.microsoft.com/office/drawing/2014/main" id="{AA9A2AE9-3F9F-65BD-4112-EB923F564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5609" y="1199142"/>
            <a:ext cx="2475101" cy="265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5">
            <a:extLst>
              <a:ext uri="{FF2B5EF4-FFF2-40B4-BE49-F238E27FC236}">
                <a16:creationId xmlns:a16="http://schemas.microsoft.com/office/drawing/2014/main" id="{7B9F0CBA-42CF-2EE5-DD7E-37389B1A4AC9}"/>
              </a:ext>
            </a:extLst>
          </p:cNvPr>
          <p:cNvSpPr txBox="1"/>
          <p:nvPr/>
        </p:nvSpPr>
        <p:spPr>
          <a:xfrm>
            <a:off x="11214910" y="1200689"/>
            <a:ext cx="685800" cy="521970"/>
          </a:xfrm>
          <a:prstGeom prst="rect">
            <a:avLst/>
          </a:prstGeom>
          <a:noFill/>
        </p:spPr>
        <p:txBody>
          <a:bodyPr wrap="square" rtlCol="1">
            <a:spAutoFit/>
          </a:bodyPr>
          <a:lstStyle/>
          <a:p>
            <a:r>
              <a:rPr lang="en-US" sz="2800" b="1" dirty="0">
                <a:solidFill>
                  <a:srgbClr val="FF0000"/>
                </a:solidFill>
              </a:rPr>
              <a:t>A</a:t>
            </a:r>
            <a:endParaRPr lang="ar-JO" b="1" dirty="0">
              <a:solidFill>
                <a:srgbClr val="FF0000"/>
              </a:solidFill>
            </a:endParaRPr>
          </a:p>
        </p:txBody>
      </p:sp>
      <p:pic>
        <p:nvPicPr>
          <p:cNvPr id="6" name="Picture 2">
            <a:extLst>
              <a:ext uri="{FF2B5EF4-FFF2-40B4-BE49-F238E27FC236}">
                <a16:creationId xmlns:a16="http://schemas.microsoft.com/office/drawing/2014/main" id="{FB3F5210-77A9-0CD3-8528-481A8235F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270908" y="4170161"/>
            <a:ext cx="2651983" cy="226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ربع نص 6">
            <a:extLst>
              <a:ext uri="{FF2B5EF4-FFF2-40B4-BE49-F238E27FC236}">
                <a16:creationId xmlns:a16="http://schemas.microsoft.com/office/drawing/2014/main" id="{18EB9091-D542-0085-1B1B-40B42F871F91}"/>
              </a:ext>
            </a:extLst>
          </p:cNvPr>
          <p:cNvSpPr txBox="1"/>
          <p:nvPr/>
        </p:nvSpPr>
        <p:spPr>
          <a:xfrm>
            <a:off x="11025808" y="3937603"/>
            <a:ext cx="762000" cy="583565"/>
          </a:xfrm>
          <a:prstGeom prst="rect">
            <a:avLst/>
          </a:prstGeom>
          <a:noFill/>
        </p:spPr>
        <p:txBody>
          <a:bodyPr wrap="square" rtlCol="1">
            <a:spAutoFit/>
          </a:bodyPr>
          <a:lstStyle/>
          <a:p>
            <a:pPr algn="ctr"/>
            <a:r>
              <a:rPr lang="en-US" sz="3200" b="1" dirty="0">
                <a:solidFill>
                  <a:srgbClr val="FF0000"/>
                </a:solidFill>
              </a:rPr>
              <a:t>B</a:t>
            </a:r>
            <a:endParaRPr lang="ar-JO" b="1" dirty="0">
              <a:solidFill>
                <a:srgbClr val="FF0000"/>
              </a:solidFill>
            </a:endParaRPr>
          </a:p>
        </p:txBody>
      </p:sp>
      <p:sp>
        <p:nvSpPr>
          <p:cNvPr id="8" name="مربع نص 7">
            <a:extLst>
              <a:ext uri="{FF2B5EF4-FFF2-40B4-BE49-F238E27FC236}">
                <a16:creationId xmlns:a16="http://schemas.microsoft.com/office/drawing/2014/main" id="{3105E317-58B0-BE39-E9B2-89360C4A92AE}"/>
              </a:ext>
            </a:extLst>
          </p:cNvPr>
          <p:cNvSpPr txBox="1"/>
          <p:nvPr/>
        </p:nvSpPr>
        <p:spPr>
          <a:xfrm>
            <a:off x="838200" y="1253697"/>
            <a:ext cx="8905461" cy="4462760"/>
          </a:xfrm>
          <a:prstGeom prst="rect">
            <a:avLst/>
          </a:prstGeom>
          <a:noFill/>
        </p:spPr>
        <p:txBody>
          <a:bodyPr wrap="square" rtlCol="1">
            <a:spAutoFit/>
          </a:bodyPr>
          <a:lstStyle/>
          <a:p>
            <a:pPr marL="457200" indent="-457200" algn="l">
              <a:buFont typeface="+mj-lt"/>
              <a:buAutoNum type="arabicPeriod"/>
            </a:pPr>
            <a:r>
              <a:rPr lang="en-US" sz="2800" b="1" dirty="0">
                <a:solidFill>
                  <a:srgbClr val="45505D"/>
                </a:solidFill>
              </a:rPr>
              <a:t>What are A , B ? </a:t>
            </a:r>
          </a:p>
          <a:p>
            <a:pPr marL="914400" lvl="1" indent="-457200">
              <a:buFont typeface="+mj-lt"/>
              <a:buAutoNum type="alphaUcPeriod"/>
            </a:pPr>
            <a:r>
              <a:rPr lang="en-US" sz="2400" dirty="0">
                <a:solidFill>
                  <a:srgbClr val="45505D"/>
                </a:solidFill>
              </a:rPr>
              <a:t>Vasa previa.                </a:t>
            </a:r>
          </a:p>
          <a:p>
            <a:pPr marL="914400" lvl="1" indent="-457200">
              <a:buFont typeface="+mj-lt"/>
              <a:buAutoNum type="alphaUcPeriod"/>
            </a:pPr>
            <a:r>
              <a:rPr lang="en-US" sz="2400" dirty="0">
                <a:solidFill>
                  <a:srgbClr val="45505D"/>
                </a:solidFill>
              </a:rPr>
              <a:t>Velamentous umbilical cord.</a:t>
            </a:r>
          </a:p>
          <a:p>
            <a:pPr marL="457200" indent="-457200" algn="l">
              <a:buFont typeface="+mj-lt"/>
              <a:buAutoNum type="arabicPeriod"/>
            </a:pPr>
            <a:r>
              <a:rPr lang="en-US" sz="2800" b="1" dirty="0">
                <a:solidFill>
                  <a:srgbClr val="45505D"/>
                </a:solidFill>
              </a:rPr>
              <a:t>Most common clinical presentation with A ?</a:t>
            </a:r>
          </a:p>
          <a:p>
            <a:pPr marL="914400" lvl="1" indent="-457200">
              <a:buFont typeface="Courier New" panose="02070309020205020404" pitchFamily="49" charset="0"/>
              <a:buChar char="o"/>
            </a:pPr>
            <a:r>
              <a:rPr lang="en-US" sz="2400" dirty="0">
                <a:solidFill>
                  <a:srgbClr val="45505D"/>
                </a:solidFill>
              </a:rPr>
              <a:t>Antepartum Hemorrhage.</a:t>
            </a:r>
          </a:p>
          <a:p>
            <a:pPr marL="457200" indent="-457200" algn="l">
              <a:buFont typeface="+mj-lt"/>
              <a:buAutoNum type="arabicPeriod"/>
            </a:pPr>
            <a:r>
              <a:rPr lang="en-US" sz="2800" b="1" dirty="0">
                <a:solidFill>
                  <a:srgbClr val="45505D"/>
                </a:solidFill>
              </a:rPr>
              <a:t>Antenatal diagnostic test for A ?</a:t>
            </a:r>
          </a:p>
          <a:p>
            <a:pPr marL="914400" lvl="1" indent="-457200">
              <a:buFont typeface="Courier New" panose="02070309020205020404" pitchFamily="49" charset="0"/>
              <a:buChar char="o"/>
            </a:pPr>
            <a:r>
              <a:rPr lang="en-US" sz="2400" dirty="0">
                <a:solidFill>
                  <a:srgbClr val="45505D"/>
                </a:solidFill>
              </a:rPr>
              <a:t>Doppler velocimetry at 16 Weeks. </a:t>
            </a:r>
          </a:p>
          <a:p>
            <a:pPr marL="457200" indent="-457200" algn="l">
              <a:buFont typeface="+mj-lt"/>
              <a:buAutoNum type="arabicPeriod"/>
            </a:pPr>
            <a:r>
              <a:rPr lang="en-US" sz="2800" b="1" dirty="0">
                <a:solidFill>
                  <a:srgbClr val="45505D"/>
                </a:solidFill>
              </a:rPr>
              <a:t>Most important differential diagnosis should be excluded when you diagnosed A ? </a:t>
            </a:r>
          </a:p>
          <a:p>
            <a:pPr marL="914400" lvl="1" indent="-457200">
              <a:buFont typeface="Courier New" panose="02070309020205020404" pitchFamily="49" charset="0"/>
              <a:buChar char="o"/>
            </a:pPr>
            <a:r>
              <a:rPr lang="en-US" sz="2400" dirty="0">
                <a:solidFill>
                  <a:srgbClr val="45505D"/>
                </a:solidFill>
              </a:rPr>
              <a:t>Cord presenting part</a:t>
            </a:r>
          </a:p>
          <a:p>
            <a:pPr marL="457200" indent="-457200" algn="l">
              <a:buFont typeface="+mj-lt"/>
              <a:buAutoNum type="arabicPeriod"/>
            </a:pPr>
            <a:endParaRPr lang="en-US" sz="2400" dirty="0">
              <a:solidFill>
                <a:srgbClr val="45505D"/>
              </a:solidFill>
            </a:endParaRPr>
          </a:p>
        </p:txBody>
      </p:sp>
    </p:spTree>
    <p:extLst>
      <p:ext uri="{BB962C8B-B14F-4D97-AF65-F5344CB8AC3E}">
        <p14:creationId xmlns:p14="http://schemas.microsoft.com/office/powerpoint/2010/main" val="344560721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7DAB-8D5D-6658-4AA3-C4C7C6DBC8F3}"/>
              </a:ext>
            </a:extLst>
          </p:cNvPr>
          <p:cNvSpPr>
            <a:spLocks noGrp="1"/>
          </p:cNvSpPr>
          <p:nvPr>
            <p:ph type="title"/>
          </p:nvPr>
        </p:nvSpPr>
        <p:spPr/>
        <p:txBody>
          <a:bodyPr/>
          <a:lstStyle/>
          <a:p>
            <a:r>
              <a:rPr lang="x-none" dirty="0"/>
              <a:t>Station 2 Cont.</a:t>
            </a:r>
          </a:p>
        </p:txBody>
      </p:sp>
      <p:sp>
        <p:nvSpPr>
          <p:cNvPr id="3" name="Content Placeholder 2">
            <a:extLst>
              <a:ext uri="{FF2B5EF4-FFF2-40B4-BE49-F238E27FC236}">
                <a16:creationId xmlns:a16="http://schemas.microsoft.com/office/drawing/2014/main" id="{3E4BD334-23A9-A189-853B-6ABF691A64D3}"/>
              </a:ext>
            </a:extLst>
          </p:cNvPr>
          <p:cNvSpPr>
            <a:spLocks noGrp="1"/>
          </p:cNvSpPr>
          <p:nvPr>
            <p:ph idx="1"/>
          </p:nvPr>
        </p:nvSpPr>
        <p:spPr/>
        <p:txBody>
          <a:bodyPr/>
          <a:lstStyle/>
          <a:p>
            <a:pPr marL="0" indent="0" algn="l">
              <a:buNone/>
            </a:pPr>
            <a:r>
              <a:rPr lang="en-US" sz="2800" b="1" dirty="0">
                <a:solidFill>
                  <a:srgbClr val="45505D"/>
                </a:solidFill>
              </a:rPr>
              <a:t>5.  In the absence of prenatal diagnosis , what is the presentation ?</a:t>
            </a:r>
          </a:p>
          <a:p>
            <a:pPr marL="914400" lvl="1" indent="-457200">
              <a:buFont typeface="Courier New" panose="02070309020205020404" pitchFamily="49" charset="0"/>
              <a:buChar char="o"/>
            </a:pPr>
            <a:r>
              <a:rPr lang="en-US" sz="2400" dirty="0">
                <a:solidFill>
                  <a:srgbClr val="45505D"/>
                </a:solidFill>
              </a:rPr>
              <a:t>Vaginal bleeding that occurs upon rupture of membranes and is accompanied by fetal heart rate abnormalities : bradycardia or a sinusoidal pattern. </a:t>
            </a:r>
          </a:p>
          <a:p>
            <a:pPr marL="0" indent="0" algn="l">
              <a:buNone/>
            </a:pPr>
            <a:r>
              <a:rPr lang="en-US" b="1" dirty="0">
                <a:solidFill>
                  <a:srgbClr val="45505D"/>
                </a:solidFill>
              </a:rPr>
              <a:t>6.   Mode of delivery ?</a:t>
            </a:r>
          </a:p>
          <a:p>
            <a:pPr marL="914400" lvl="1" indent="-457200">
              <a:buFont typeface="Courier New" panose="02070309020205020404" pitchFamily="49" charset="0"/>
              <a:buChar char="o"/>
            </a:pPr>
            <a:r>
              <a:rPr lang="en-US" dirty="0">
                <a:solidFill>
                  <a:srgbClr val="45505D"/>
                </a:solidFill>
              </a:rPr>
              <a:t>C</a:t>
            </a:r>
            <a:r>
              <a:rPr lang="en-US" sz="2400" dirty="0">
                <a:solidFill>
                  <a:srgbClr val="45505D"/>
                </a:solidFill>
              </a:rPr>
              <a:t>esarean section. </a:t>
            </a:r>
          </a:p>
          <a:p>
            <a:endParaRPr lang="x-none" dirty="0"/>
          </a:p>
        </p:txBody>
      </p:sp>
    </p:spTree>
    <p:extLst>
      <p:ext uri="{BB962C8B-B14F-4D97-AF65-F5344CB8AC3E}">
        <p14:creationId xmlns:p14="http://schemas.microsoft.com/office/powerpoint/2010/main" val="388248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2"/>
          <p:cNvSpPr txBox="1">
            <a:spLocks noGrp="1"/>
          </p:cNvSpPr>
          <p:nvPr>
            <p:ph idx="1"/>
          </p:nvPr>
        </p:nvSpPr>
        <p:spPr>
          <a:xfrm>
            <a:off x="848360" y="1306276"/>
            <a:ext cx="7508240" cy="5477984"/>
          </a:xfrm>
          <a:prstGeom prst="rect">
            <a:avLst/>
          </a:prstGeom>
          <a:noFill/>
          <a:ln>
            <a:noFill/>
          </a:ln>
        </p:spPr>
        <p:txBody>
          <a:bodyPr spcFirstLastPara="1" wrap="square" lIns="91425" tIns="45700" rIns="91425" bIns="45700" anchor="t" anchorCtr="0">
            <a:noAutofit/>
          </a:bodyPr>
          <a:lstStyle/>
          <a:p>
            <a:pPr>
              <a:spcBef>
                <a:spcPts val="0"/>
              </a:spcBef>
              <a:buClr>
                <a:srgbClr val="45515E"/>
              </a:buClr>
              <a:buSzPct val="100000"/>
            </a:pPr>
            <a:r>
              <a:rPr lang="en-US" b="1" dirty="0">
                <a:solidFill>
                  <a:srgbClr val="45505D"/>
                </a:solidFill>
              </a:rPr>
              <a:t> GA is 33 </a:t>
            </a:r>
            <a:r>
              <a:rPr lang="en-US" b="1" dirty="0" err="1">
                <a:solidFill>
                  <a:srgbClr val="45505D"/>
                </a:solidFill>
              </a:rPr>
              <a:t>wks</a:t>
            </a:r>
            <a:r>
              <a:rPr lang="en-US" b="1" dirty="0">
                <a:solidFill>
                  <a:srgbClr val="45505D"/>
                </a:solidFill>
              </a:rPr>
              <a:t>      G3P2  ( all by CS )</a:t>
            </a:r>
          </a:p>
          <a:p>
            <a:pPr marL="914400" lvl="1" indent="-457200">
              <a:buClr>
                <a:schemeClr val="dk1"/>
              </a:buClr>
              <a:buSzPct val="100000"/>
              <a:buFont typeface="+mj-lt"/>
              <a:buAutoNum type="arabicPeriod"/>
            </a:pPr>
            <a:r>
              <a:rPr lang="en-US" sz="2800" b="1" dirty="0">
                <a:solidFill>
                  <a:srgbClr val="45505D"/>
                </a:solidFill>
              </a:rPr>
              <a:t>What’s your diagnosis ? </a:t>
            </a:r>
          </a:p>
          <a:p>
            <a:pPr lvl="2">
              <a:buClr>
                <a:schemeClr val="dk1"/>
              </a:buClr>
              <a:buSzPct val="100000"/>
              <a:buFont typeface="Courier New" panose="02070309020205020404" pitchFamily="49" charset="0"/>
              <a:buChar char="o"/>
            </a:pPr>
            <a:r>
              <a:rPr lang="en-US" sz="2400" dirty="0">
                <a:solidFill>
                  <a:srgbClr val="45505D"/>
                </a:solidFill>
              </a:rPr>
              <a:t> Placenta previa </a:t>
            </a:r>
          </a:p>
          <a:p>
            <a:pPr marL="914400" lvl="1" indent="-457200">
              <a:buClr>
                <a:schemeClr val="dk1"/>
              </a:buClr>
              <a:buSzPct val="100000"/>
              <a:buFont typeface="+mj-lt"/>
              <a:buAutoNum type="arabicPeriod"/>
            </a:pPr>
            <a:r>
              <a:rPr lang="en-US" sz="2800" b="1" dirty="0">
                <a:solidFill>
                  <a:srgbClr val="45505D"/>
                </a:solidFill>
              </a:rPr>
              <a:t>Mother is Rh –</a:t>
            </a:r>
            <a:r>
              <a:rPr lang="en-US" sz="2800" b="1" dirty="0" err="1">
                <a:solidFill>
                  <a:srgbClr val="45505D"/>
                </a:solidFill>
              </a:rPr>
              <a:t>ve</a:t>
            </a:r>
            <a:r>
              <a:rPr lang="en-US" sz="2800" b="1" dirty="0">
                <a:solidFill>
                  <a:srgbClr val="45505D"/>
                </a:solidFill>
              </a:rPr>
              <a:t> , Father is Rh +</a:t>
            </a:r>
            <a:r>
              <a:rPr lang="en-US" sz="2800" b="1" dirty="0" err="1">
                <a:solidFill>
                  <a:srgbClr val="45505D"/>
                </a:solidFill>
              </a:rPr>
              <a:t>ve</a:t>
            </a:r>
            <a:r>
              <a:rPr lang="en-US" sz="2800" b="1" dirty="0">
                <a:solidFill>
                  <a:srgbClr val="45505D"/>
                </a:solidFill>
              </a:rPr>
              <a:t> ,Hb 8.5, what essential lab test you must do ?</a:t>
            </a:r>
          </a:p>
          <a:p>
            <a:pPr lvl="2">
              <a:buClr>
                <a:schemeClr val="dk1"/>
              </a:buClr>
              <a:buSzPct val="100000"/>
              <a:buFont typeface="Courier New" panose="02070309020205020404" pitchFamily="49" charset="0"/>
              <a:buChar char="o"/>
            </a:pPr>
            <a:r>
              <a:rPr lang="en-US" sz="2400" dirty="0">
                <a:solidFill>
                  <a:srgbClr val="45505D"/>
                </a:solidFill>
              </a:rPr>
              <a:t>Start by indirect </a:t>
            </a:r>
            <a:r>
              <a:rPr lang="en-US" sz="2400" dirty="0" err="1">
                <a:solidFill>
                  <a:srgbClr val="45505D"/>
                </a:solidFill>
              </a:rPr>
              <a:t>coombs</a:t>
            </a:r>
            <a:r>
              <a:rPr lang="en-US" sz="2400" dirty="0">
                <a:solidFill>
                  <a:srgbClr val="45505D"/>
                </a:solidFill>
              </a:rPr>
              <a:t> test , if positive measure the anti-D Ab titer.</a:t>
            </a:r>
          </a:p>
          <a:p>
            <a:pPr marL="914400" lvl="1" indent="-457200">
              <a:buClr>
                <a:schemeClr val="dk1"/>
              </a:buClr>
              <a:buSzPct val="100000"/>
              <a:buFont typeface="+mj-lt"/>
              <a:buAutoNum type="arabicPeriod"/>
            </a:pPr>
            <a:r>
              <a:rPr lang="en-US" sz="2800" b="1" dirty="0">
                <a:solidFill>
                  <a:srgbClr val="45505D"/>
                </a:solidFill>
              </a:rPr>
              <a:t>What associated condition you must check?</a:t>
            </a:r>
          </a:p>
          <a:p>
            <a:pPr lvl="2">
              <a:buClr>
                <a:schemeClr val="dk1"/>
              </a:buClr>
              <a:buSzPct val="100000"/>
              <a:buFont typeface="Courier New" panose="02070309020205020404" pitchFamily="49" charset="0"/>
              <a:buChar char="o"/>
            </a:pPr>
            <a:r>
              <a:rPr lang="en-US" sz="2400" dirty="0">
                <a:solidFill>
                  <a:srgbClr val="45505D"/>
                </a:solidFill>
              </a:rPr>
              <a:t> Morbidly adherent placenta (placenta </a:t>
            </a:r>
            <a:r>
              <a:rPr lang="en-US" sz="2400" dirty="0" err="1">
                <a:solidFill>
                  <a:srgbClr val="45505D"/>
                </a:solidFill>
              </a:rPr>
              <a:t>accreta</a:t>
            </a:r>
            <a:r>
              <a:rPr lang="en-US" sz="2400" dirty="0">
                <a:solidFill>
                  <a:srgbClr val="45505D"/>
                </a:solidFill>
              </a:rPr>
              <a:t>)</a:t>
            </a:r>
          </a:p>
          <a:p>
            <a:pPr marL="914400" lvl="1" indent="-457200">
              <a:buClr>
                <a:schemeClr val="dk1"/>
              </a:buClr>
              <a:buSzPct val="100000"/>
              <a:buFont typeface="+mj-lt"/>
              <a:buAutoNum type="arabicPeriod"/>
            </a:pPr>
            <a:r>
              <a:rPr lang="en-US" sz="2800" b="1" dirty="0">
                <a:solidFill>
                  <a:srgbClr val="45505D"/>
                </a:solidFill>
              </a:rPr>
              <a:t>If the bleeding have stopped, and the patient is stable, what’s your management ? </a:t>
            </a:r>
            <a:r>
              <a:rPr lang="en-US" dirty="0">
                <a:solidFill>
                  <a:srgbClr val="45505D"/>
                </a:solidFill>
              </a:rPr>
              <a:t>(Answered in prev. slides)</a:t>
            </a:r>
            <a:endParaRPr lang="en-US" sz="2800" dirty="0">
              <a:solidFill>
                <a:srgbClr val="45505D"/>
              </a:solidFill>
            </a:endParaRPr>
          </a:p>
        </p:txBody>
      </p:sp>
      <p:pic>
        <p:nvPicPr>
          <p:cNvPr id="92" name="Google Shape;92;p2" descr="A picture containing graphical user interface&#10;&#10;Description automatically generated"/>
          <p:cNvPicPr preferRelativeResize="0"/>
          <p:nvPr/>
        </p:nvPicPr>
        <p:blipFill rotWithShape="1">
          <a:blip r:embed="rId3"/>
          <a:srcRect/>
          <a:stretch>
            <a:fillRect/>
          </a:stretch>
        </p:blipFill>
        <p:spPr>
          <a:xfrm>
            <a:off x="8356600" y="1416368"/>
            <a:ext cx="3505200" cy="2628900"/>
          </a:xfrm>
          <a:prstGeom prst="rect">
            <a:avLst/>
          </a:prstGeom>
          <a:noFill/>
          <a:ln>
            <a:noFill/>
          </a:ln>
        </p:spPr>
      </p:pic>
      <p:sp>
        <p:nvSpPr>
          <p:cNvPr id="6" name="Title 9"/>
          <p:cNvSpPr txBox="1">
            <a:spLocks/>
          </p:cNvSpPr>
          <p:nvPr/>
        </p:nvSpPr>
        <p:spPr>
          <a:xfrm>
            <a:off x="848360" y="365125"/>
            <a:ext cx="1051560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dirty="0"/>
              <a:t>Station 3</a:t>
            </a:r>
            <a:endParaRPr lang="en-GB" dirty="0"/>
          </a:p>
        </p:txBody>
      </p:sp>
    </p:spTree>
    <p:extLst>
      <p:ext uri="{BB962C8B-B14F-4D97-AF65-F5344CB8AC3E}">
        <p14:creationId xmlns:p14="http://schemas.microsoft.com/office/powerpoint/2010/main" val="281261663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5CF5-8F54-504E-33BA-5487B858EFCD}"/>
              </a:ext>
            </a:extLst>
          </p:cNvPr>
          <p:cNvSpPr>
            <a:spLocks noGrp="1"/>
          </p:cNvSpPr>
          <p:nvPr>
            <p:ph type="title"/>
          </p:nvPr>
        </p:nvSpPr>
        <p:spPr/>
        <p:txBody>
          <a:bodyPr/>
          <a:lstStyle/>
          <a:p>
            <a:r>
              <a:rPr lang="x-none" dirty="0"/>
              <a:t>Station 3 Cont.</a:t>
            </a:r>
          </a:p>
        </p:txBody>
      </p:sp>
      <p:sp>
        <p:nvSpPr>
          <p:cNvPr id="5" name="TextBox 4">
            <a:extLst>
              <a:ext uri="{FF2B5EF4-FFF2-40B4-BE49-F238E27FC236}">
                <a16:creationId xmlns:a16="http://schemas.microsoft.com/office/drawing/2014/main" id="{8B09C1E1-4542-54A5-6759-1DC861F0C36B}"/>
              </a:ext>
            </a:extLst>
          </p:cNvPr>
          <p:cNvSpPr txBox="1"/>
          <p:nvPr/>
        </p:nvSpPr>
        <p:spPr>
          <a:xfrm>
            <a:off x="360609" y="1121185"/>
            <a:ext cx="10895525" cy="5786199"/>
          </a:xfrm>
          <a:prstGeom prst="rect">
            <a:avLst/>
          </a:prstGeom>
          <a:noFill/>
        </p:spPr>
        <p:txBody>
          <a:bodyPr wrap="square">
            <a:spAutoFit/>
          </a:bodyPr>
          <a:lstStyle/>
          <a:p>
            <a:pPr lvl="1">
              <a:buClr>
                <a:schemeClr val="dk1"/>
              </a:buClr>
              <a:buSzPct val="100000"/>
            </a:pPr>
            <a:r>
              <a:rPr lang="en-US" sz="2400" b="1" dirty="0">
                <a:solidFill>
                  <a:srgbClr val="45505D"/>
                </a:solidFill>
              </a:rPr>
              <a:t>5.  What are the complications in this case?</a:t>
            </a:r>
          </a:p>
          <a:p>
            <a:pPr marL="1257300" lvl="2" indent="-342900">
              <a:buFont typeface="Wingdings" pitchFamily="2" charset="2"/>
              <a:buChar char="Ø"/>
              <a:defRPr/>
            </a:pPr>
            <a:r>
              <a:rPr lang="en-US" sz="2200" b="1" dirty="0">
                <a:solidFill>
                  <a:srgbClr val="45505D"/>
                </a:solidFill>
              </a:rPr>
              <a:t>Maternal</a:t>
            </a:r>
            <a:r>
              <a:rPr lang="en-US" sz="2200" dirty="0">
                <a:solidFill>
                  <a:srgbClr val="45505D"/>
                </a:solidFill>
              </a:rPr>
              <a:t> : </a:t>
            </a:r>
          </a:p>
          <a:p>
            <a:pPr marL="1714500" lvl="3" indent="-342900">
              <a:buFont typeface="Courier New" panose="02070309020205020404" pitchFamily="49" charset="0"/>
              <a:buChar char="o"/>
              <a:defRPr/>
            </a:pPr>
            <a:r>
              <a:rPr lang="en-US" sz="2200" dirty="0">
                <a:solidFill>
                  <a:srgbClr val="45505D"/>
                </a:solidFill>
              </a:rPr>
              <a:t>Increased risk of antepartum ,intrapartum , and postpartum hemorrhage (primary). </a:t>
            </a:r>
          </a:p>
          <a:p>
            <a:pPr marL="1714500" lvl="3" indent="-342900">
              <a:buFont typeface="Courier New" panose="02070309020205020404" pitchFamily="49" charset="0"/>
              <a:buChar char="o"/>
              <a:defRPr/>
            </a:pPr>
            <a:r>
              <a:rPr lang="en-US" sz="2200" dirty="0">
                <a:solidFill>
                  <a:srgbClr val="45505D"/>
                </a:solidFill>
              </a:rPr>
              <a:t>Women with placenta previa are more likely to receive blood transfusions and undergo postpartum hysterectomy, uterine/ iliac artery ligation, or embolization of pelvic vessels to control bleeding.</a:t>
            </a:r>
          </a:p>
          <a:p>
            <a:pPr marL="1714500" lvl="3" indent="-342900">
              <a:buFont typeface="Courier New" panose="02070309020205020404" pitchFamily="49" charset="0"/>
              <a:buChar char="o"/>
              <a:defRPr/>
            </a:pPr>
            <a:r>
              <a:rPr lang="en-US" sz="2200" dirty="0">
                <a:solidFill>
                  <a:srgbClr val="45505D"/>
                </a:solidFill>
              </a:rPr>
              <a:t>Maternal death</a:t>
            </a:r>
          </a:p>
          <a:p>
            <a:pPr marL="1257300" lvl="2" indent="-342900">
              <a:buFont typeface="Wingdings" pitchFamily="2" charset="2"/>
              <a:buChar char="Ø"/>
              <a:defRPr/>
            </a:pPr>
            <a:r>
              <a:rPr lang="en-US" sz="2200" b="1" dirty="0">
                <a:solidFill>
                  <a:srgbClr val="45505D"/>
                </a:solidFill>
              </a:rPr>
              <a:t>Neonatal</a:t>
            </a:r>
            <a:r>
              <a:rPr lang="en-US" sz="2200" dirty="0">
                <a:solidFill>
                  <a:srgbClr val="45505D"/>
                </a:solidFill>
              </a:rPr>
              <a:t> : </a:t>
            </a:r>
          </a:p>
          <a:p>
            <a:pPr marL="1714500" lvl="3" indent="-342900">
              <a:buFont typeface="Courier New" panose="02070309020205020404" pitchFamily="49" charset="0"/>
              <a:buChar char="o"/>
              <a:defRPr/>
            </a:pPr>
            <a:r>
              <a:rPr lang="en-US" sz="2200" dirty="0">
                <a:solidFill>
                  <a:srgbClr val="45505D"/>
                </a:solidFill>
              </a:rPr>
              <a:t>The principal causes of neonatal morbidity and mortality are related to </a:t>
            </a:r>
            <a:r>
              <a:rPr lang="en-US" sz="2200" b="1" dirty="0">
                <a:solidFill>
                  <a:srgbClr val="45505D"/>
                </a:solidFill>
              </a:rPr>
              <a:t>preterm delivery (  more than 2/3 may delivered prematurely) </a:t>
            </a:r>
            <a:r>
              <a:rPr lang="en-US" sz="2200" dirty="0">
                <a:solidFill>
                  <a:srgbClr val="45505D"/>
                </a:solidFill>
              </a:rPr>
              <a:t>, rather than anemia, hypoxia, or growth restriction.</a:t>
            </a:r>
          </a:p>
          <a:p>
            <a:pPr lvl="1">
              <a:buClr>
                <a:schemeClr val="dk1"/>
              </a:buClr>
              <a:buSzPct val="100000"/>
            </a:pPr>
            <a:r>
              <a:rPr lang="en-US" sz="2400" b="1" dirty="0">
                <a:solidFill>
                  <a:srgbClr val="45505D"/>
                </a:solidFill>
              </a:rPr>
              <a:t>6.  Patient refused admission what should you advise?</a:t>
            </a:r>
          </a:p>
          <a:p>
            <a:pPr lvl="2">
              <a:buClr>
                <a:schemeClr val="dk1"/>
              </a:buClr>
              <a:buSzPct val="100000"/>
              <a:buFont typeface="Courier New" panose="02070309020205020404" pitchFamily="49" charset="0"/>
              <a:buChar char="o"/>
            </a:pPr>
            <a:r>
              <a:rPr lang="en-US" sz="2000" dirty="0">
                <a:solidFill>
                  <a:srgbClr val="45505D"/>
                </a:solidFill>
              </a:rPr>
              <a:t> Avoid sexual intercourse. </a:t>
            </a:r>
          </a:p>
          <a:p>
            <a:pPr lvl="2">
              <a:buClr>
                <a:schemeClr val="dk1"/>
              </a:buClr>
              <a:buSzPct val="100000"/>
              <a:buFont typeface="Courier New" panose="02070309020205020404" pitchFamily="49" charset="0"/>
              <a:buChar char="o"/>
            </a:pPr>
            <a:r>
              <a:rPr lang="en-US" sz="2000" dirty="0">
                <a:solidFill>
                  <a:srgbClr val="45505D"/>
                </a:solidFill>
              </a:rPr>
              <a:t> Visit the hospital if bleeding recurs. </a:t>
            </a:r>
          </a:p>
          <a:p>
            <a:pPr lvl="2">
              <a:buClr>
                <a:schemeClr val="dk1"/>
              </a:buClr>
              <a:buSzPct val="100000"/>
              <a:buFont typeface="Courier New" panose="02070309020205020404" pitchFamily="49" charset="0"/>
              <a:buChar char="o"/>
            </a:pPr>
            <a:r>
              <a:rPr lang="en-US" sz="2000" dirty="0">
                <a:solidFill>
                  <a:srgbClr val="45505D"/>
                </a:solidFill>
              </a:rPr>
              <a:t> Follow-up TVUS is performed at 36 weeks.</a:t>
            </a:r>
          </a:p>
          <a:p>
            <a:pPr lvl="2">
              <a:buClr>
                <a:schemeClr val="dk1"/>
              </a:buClr>
              <a:buSzPct val="100000"/>
              <a:buFont typeface="Courier New" panose="02070309020205020404" pitchFamily="49" charset="0"/>
              <a:buChar char="o"/>
            </a:pPr>
            <a:r>
              <a:rPr lang="en-US" sz="2000" dirty="0">
                <a:solidFill>
                  <a:srgbClr val="45505D"/>
                </a:solidFill>
              </a:rPr>
              <a:t> Single course of antenatal corticosteroids should be administered.</a:t>
            </a:r>
          </a:p>
        </p:txBody>
      </p:sp>
    </p:spTree>
    <p:extLst>
      <p:ext uri="{BB962C8B-B14F-4D97-AF65-F5344CB8AC3E}">
        <p14:creationId xmlns:p14="http://schemas.microsoft.com/office/powerpoint/2010/main" val="79646353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7203" y="1265223"/>
            <a:ext cx="4737865" cy="21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159529" y="3239636"/>
            <a:ext cx="7124395" cy="1558941"/>
          </a:xfrm>
          <a:prstGeom prst="rect">
            <a:avLst/>
          </a:prstGeom>
          <a:noFill/>
        </p:spPr>
        <p:txBody>
          <a:bodyPr wrap="square" rtlCol="0">
            <a:spAutoFit/>
          </a:bodyPr>
          <a:lstStyle/>
          <a:p>
            <a:pPr marL="457200" indent="-457200" algn="l">
              <a:buFont typeface="+mj-lt"/>
              <a:buAutoNum type="alphaUcPeriod"/>
            </a:pPr>
            <a:r>
              <a:rPr lang="en-US" sz="2400" dirty="0">
                <a:solidFill>
                  <a:srgbClr val="45505D"/>
                </a:solidFill>
              </a:rPr>
              <a:t>Age isn't a risk factor for her condition.</a:t>
            </a:r>
          </a:p>
          <a:p>
            <a:pPr marL="457200" indent="-457200" algn="l">
              <a:buFont typeface="+mj-lt"/>
              <a:buAutoNum type="alphaUcPeriod"/>
            </a:pPr>
            <a:r>
              <a:rPr lang="en-US" sz="2400" dirty="0">
                <a:solidFill>
                  <a:srgbClr val="FF0000"/>
                </a:solidFill>
              </a:rPr>
              <a:t>Postpartum hemorrhage is an expected condition. </a:t>
            </a:r>
          </a:p>
          <a:p>
            <a:pPr marL="457200" indent="-457200" algn="l">
              <a:buFont typeface="+mj-lt"/>
              <a:buAutoNum type="alphaUcPeriod"/>
            </a:pPr>
            <a:r>
              <a:rPr lang="en-US" sz="2400" dirty="0">
                <a:solidFill>
                  <a:srgbClr val="45505D"/>
                </a:solidFill>
              </a:rPr>
              <a:t>Painful vaginal bleeding is the usual presentation. </a:t>
            </a:r>
          </a:p>
          <a:p>
            <a:pPr marL="457200" indent="-457200" algn="l">
              <a:buFont typeface="+mj-lt"/>
              <a:buAutoNum type="alphaUcPeriod"/>
            </a:pPr>
            <a:r>
              <a:rPr lang="en-US" sz="2400" dirty="0">
                <a:solidFill>
                  <a:srgbClr val="45505D"/>
                </a:solidFill>
              </a:rPr>
              <a:t>Elective CS should be scheduled at 39 weeks. </a:t>
            </a:r>
          </a:p>
        </p:txBody>
      </p:sp>
      <p:sp>
        <p:nvSpPr>
          <p:cNvPr id="3" name="Title 1">
            <a:extLst>
              <a:ext uri="{FF2B5EF4-FFF2-40B4-BE49-F238E27FC236}">
                <a16:creationId xmlns:a16="http://schemas.microsoft.com/office/drawing/2014/main" id="{78DD7E4E-7DB0-A349-71B7-84346C52E434}"/>
              </a:ext>
            </a:extLst>
          </p:cNvPr>
          <p:cNvSpPr txBox="1">
            <a:spLocks/>
          </p:cNvSpPr>
          <p:nvPr/>
        </p:nvSpPr>
        <p:spPr>
          <a:xfrm>
            <a:off x="838200" y="365125"/>
            <a:ext cx="1051560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x-none" dirty="0"/>
              <a:t>Station 4</a:t>
            </a:r>
          </a:p>
        </p:txBody>
      </p:sp>
      <p:sp>
        <p:nvSpPr>
          <p:cNvPr id="5" name="TextBox 4">
            <a:extLst>
              <a:ext uri="{FF2B5EF4-FFF2-40B4-BE49-F238E27FC236}">
                <a16:creationId xmlns:a16="http://schemas.microsoft.com/office/drawing/2014/main" id="{69A20920-CB92-0A7E-6F64-CCFB459F2BBE}"/>
              </a:ext>
            </a:extLst>
          </p:cNvPr>
          <p:cNvSpPr txBox="1"/>
          <p:nvPr/>
        </p:nvSpPr>
        <p:spPr>
          <a:xfrm>
            <a:off x="707671" y="1265223"/>
            <a:ext cx="6189532" cy="1384995"/>
          </a:xfrm>
          <a:prstGeom prst="rect">
            <a:avLst/>
          </a:prstGeom>
          <a:noFill/>
        </p:spPr>
        <p:txBody>
          <a:bodyPr wrap="square" rtlCol="0">
            <a:spAutoFit/>
          </a:bodyPr>
          <a:lstStyle/>
          <a:p>
            <a:pPr marL="457200" indent="-457200">
              <a:buFont typeface="Wingdings" pitchFamily="2" charset="2"/>
              <a:buChar char="v"/>
            </a:pPr>
            <a:r>
              <a:rPr lang="x-none" sz="2800" b="1" dirty="0">
                <a:solidFill>
                  <a:srgbClr val="45505D"/>
                </a:solidFill>
              </a:rPr>
              <a:t>Choose the correct statement </a:t>
            </a:r>
            <a:r>
              <a:rPr lang="x-none" sz="2800" dirty="0">
                <a:solidFill>
                  <a:srgbClr val="45505D"/>
                </a:solidFill>
              </a:rPr>
              <a:t>( Head / Placenta / Cervix where identified in the exam’s pic. ) </a:t>
            </a:r>
          </a:p>
        </p:txBody>
      </p:sp>
    </p:spTree>
    <p:extLst>
      <p:ext uri="{BB962C8B-B14F-4D97-AF65-F5344CB8AC3E}">
        <p14:creationId xmlns:p14="http://schemas.microsoft.com/office/powerpoint/2010/main" val="165184365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9C89-313E-EA47-D395-96E06E9E4C42}"/>
              </a:ext>
            </a:extLst>
          </p:cNvPr>
          <p:cNvSpPr>
            <a:spLocks noGrp="1"/>
          </p:cNvSpPr>
          <p:nvPr>
            <p:ph type="ctrTitle"/>
          </p:nvPr>
        </p:nvSpPr>
        <p:spPr/>
        <p:txBody>
          <a:bodyPr/>
          <a:lstStyle/>
          <a:p>
            <a:r>
              <a:rPr lang="en-US" dirty="0"/>
              <a:t>DR. </a:t>
            </a:r>
            <a:r>
              <a:rPr lang="en-US" dirty="0" err="1"/>
              <a:t>Seham</a:t>
            </a:r>
            <a:endParaRPr lang="en-US" dirty="0"/>
          </a:p>
        </p:txBody>
      </p:sp>
      <p:sp>
        <p:nvSpPr>
          <p:cNvPr id="3" name="Subtitle 2">
            <a:extLst>
              <a:ext uri="{FF2B5EF4-FFF2-40B4-BE49-F238E27FC236}">
                <a16:creationId xmlns:a16="http://schemas.microsoft.com/office/drawing/2014/main" id="{6BD6F6A3-7C05-7446-67D9-F8FA8F4340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199726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p:txBody>
          <a:bodyPr/>
          <a:lstStyle/>
          <a:p>
            <a:r>
              <a:rPr lang="en-US" dirty="0"/>
              <a:t>Antepartum and Intrapartum Fetal Surveillance</a:t>
            </a:r>
          </a:p>
        </p:txBody>
      </p:sp>
    </p:spTree>
    <p:extLst>
      <p:ext uri="{BB962C8B-B14F-4D97-AF65-F5344CB8AC3E}">
        <p14:creationId xmlns:p14="http://schemas.microsoft.com/office/powerpoint/2010/main" val="148854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A349-14D4-FEE2-41F1-91D287D330CF}"/>
              </a:ext>
            </a:extLst>
          </p:cNvPr>
          <p:cNvSpPr>
            <a:spLocks noGrp="1"/>
          </p:cNvSpPr>
          <p:nvPr>
            <p:ph type="ctrTitle"/>
          </p:nvPr>
        </p:nvSpPr>
        <p:spPr/>
        <p:txBody>
          <a:bodyPr/>
          <a:lstStyle/>
          <a:p>
            <a:r>
              <a:rPr lang="en-US" dirty="0"/>
              <a:t>Mechanism of Normal Labor</a:t>
            </a:r>
          </a:p>
        </p:txBody>
      </p:sp>
    </p:spTree>
    <p:extLst>
      <p:ext uri="{BB962C8B-B14F-4D97-AF65-F5344CB8AC3E}">
        <p14:creationId xmlns:p14="http://schemas.microsoft.com/office/powerpoint/2010/main" val="365024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7D16F78-E825-6970-E19C-46F87C3B2CD5}"/>
              </a:ext>
            </a:extLst>
          </p:cNvPr>
          <p:cNvSpPr>
            <a:spLocks noGrp="1"/>
          </p:cNvSpPr>
          <p:nvPr>
            <p:ph type="title"/>
          </p:nvPr>
        </p:nvSpPr>
        <p:spPr>
          <a:xfrm>
            <a:off x="838200" y="365125"/>
            <a:ext cx="10515600" cy="762339"/>
          </a:xfrm>
        </p:spPr>
        <p:txBody>
          <a:bodyPr/>
          <a:lstStyle/>
          <a:p>
            <a:r>
              <a:rPr lang="en-US" dirty="0"/>
              <a:t>Pelvic Diameters – Pelvic inlet</a:t>
            </a:r>
          </a:p>
        </p:txBody>
      </p:sp>
      <p:pic>
        <p:nvPicPr>
          <p:cNvPr id="4" name="Content Placeholder 3">
            <a:extLst>
              <a:ext uri="{FF2B5EF4-FFF2-40B4-BE49-F238E27FC236}">
                <a16:creationId xmlns:a16="http://schemas.microsoft.com/office/drawing/2014/main" id="{9B8D93D0-3922-355D-1302-61E43BF207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92200" y="1168837"/>
            <a:ext cx="10007601" cy="5404104"/>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8347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pPr marL="0" indent="0">
              <a:buNone/>
            </a:pPr>
            <a:r>
              <a:rPr lang="en-US" dirty="0"/>
              <a:t>39 weeks gestation came with ROM 4 hours ago.</a:t>
            </a:r>
          </a:p>
          <a:p>
            <a:r>
              <a:rPr lang="en-US" dirty="0"/>
              <a:t>What do you see on CTG ?</a:t>
            </a:r>
          </a:p>
          <a:p>
            <a:pPr lvl="1"/>
            <a:r>
              <a:rPr lang="en-US" dirty="0"/>
              <a:t>Abnormal CTG, fetal tachycardia</a:t>
            </a:r>
          </a:p>
          <a:p>
            <a:r>
              <a:rPr lang="en-US" dirty="0"/>
              <a:t>What is the underlying cause ?</a:t>
            </a:r>
          </a:p>
          <a:p>
            <a:pPr lvl="1"/>
            <a:r>
              <a:rPr lang="en-US" dirty="0"/>
              <a:t>Chorioamnionitis</a:t>
            </a:r>
          </a:p>
          <a:p>
            <a:r>
              <a:rPr lang="en-US" dirty="0"/>
              <a:t>What other clinical findings might</a:t>
            </a:r>
          </a:p>
          <a:p>
            <a:pPr marL="0" indent="0">
              <a:buNone/>
            </a:pPr>
            <a:r>
              <a:rPr lang="en-US" dirty="0"/>
              <a:t>    support your diagnosis ?</a:t>
            </a:r>
          </a:p>
          <a:p>
            <a:pPr lvl="1"/>
            <a:r>
              <a:rPr lang="en-US" dirty="0"/>
              <a:t>Fever , abnormal vaginal discharge ?</a:t>
            </a:r>
          </a:p>
          <a:p>
            <a:r>
              <a:rPr lang="en-US" dirty="0"/>
              <a:t>How to manage ?</a:t>
            </a:r>
          </a:p>
          <a:p>
            <a:pPr lvl="1"/>
            <a:r>
              <a:rPr lang="en-US" dirty="0"/>
              <a:t>Antibiotic and deliver vaginally</a:t>
            </a:r>
          </a:p>
          <a:p>
            <a:r>
              <a:rPr lang="en-US" dirty="0"/>
              <a:t>Mention 2 complications ?</a:t>
            </a:r>
          </a:p>
          <a:p>
            <a:pPr lvl="1"/>
            <a:r>
              <a:rPr lang="en-US" dirty="0"/>
              <a:t>Post partum hemorrhage , neonatal </a:t>
            </a:r>
            <a:r>
              <a:rPr lang="en-US" dirty="0" err="1"/>
              <a:t>sepsist</a:t>
            </a:r>
            <a:endParaRPr lang="en-US" dirty="0"/>
          </a:p>
        </p:txBody>
      </p:sp>
      <p:pic>
        <p:nvPicPr>
          <p:cNvPr id="4" name="IMG_0055.jpeg" descr="IMG_0055.jpeg">
            <a:extLst>
              <a:ext uri="{FF2B5EF4-FFF2-40B4-BE49-F238E27FC236}">
                <a16:creationId xmlns:a16="http://schemas.microsoft.com/office/drawing/2014/main" id="{D5DDF6C9-E5EE-37FA-DE91-33125D9F1113}"/>
              </a:ext>
            </a:extLst>
          </p:cNvPr>
          <p:cNvPicPr>
            <a:picLocks noChangeAspect="1"/>
          </p:cNvPicPr>
          <p:nvPr/>
        </p:nvPicPr>
        <p:blipFill rotWithShape="1">
          <a:blip r:embed="rId2" cstate="print"/>
          <a:srcRect l="17990" b="54000"/>
          <a:stretch/>
        </p:blipFill>
        <p:spPr>
          <a:xfrm>
            <a:off x="6589009" y="2054593"/>
            <a:ext cx="5602991" cy="2370159"/>
          </a:xfrm>
          <a:prstGeom prst="rect">
            <a:avLst/>
          </a:prstGeom>
          <a:ln w="12700">
            <a:miter lim="400000"/>
          </a:ln>
        </p:spPr>
      </p:pic>
    </p:spTree>
    <p:extLst>
      <p:ext uri="{BB962C8B-B14F-4D97-AF65-F5344CB8AC3E}">
        <p14:creationId xmlns:p14="http://schemas.microsoft.com/office/powerpoint/2010/main" val="389044440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Fetal tachycardia</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Normal baseline 110-160   </a:t>
            </a:r>
          </a:p>
          <a:p>
            <a:r>
              <a:rPr lang="en-US" dirty="0"/>
              <a:t>Tachycardia more 160 </a:t>
            </a:r>
          </a:p>
          <a:p>
            <a:r>
              <a:rPr lang="en-US" dirty="0"/>
              <a:t>Tachycardia cause : most common cause maternal pyre is due to infection as </a:t>
            </a:r>
            <a:r>
              <a:rPr lang="en-US" dirty="0" err="1"/>
              <a:t>chorioamionitis</a:t>
            </a:r>
            <a:r>
              <a:rPr lang="en-US" dirty="0"/>
              <a:t> </a:t>
            </a:r>
          </a:p>
          <a:p>
            <a:r>
              <a:rPr lang="en-US" dirty="0"/>
              <a:t>Other cause fetal </a:t>
            </a:r>
            <a:r>
              <a:rPr lang="en-US" dirty="0" err="1"/>
              <a:t>hypoxia,medicationas</a:t>
            </a:r>
            <a:r>
              <a:rPr lang="en-US" dirty="0"/>
              <a:t> beta agonist ,SVT, fetal anemia </a:t>
            </a:r>
          </a:p>
          <a:p>
            <a:r>
              <a:rPr lang="en-US" dirty="0"/>
              <a:t> </a:t>
            </a:r>
            <a:r>
              <a:rPr lang="en-US" dirty="0" err="1"/>
              <a:t>Chorioaminoitis</a:t>
            </a:r>
            <a:r>
              <a:rPr lang="en-US" dirty="0"/>
              <a:t> symptoms: fever more than 38 ,abdominal </a:t>
            </a:r>
            <a:r>
              <a:rPr lang="en-US" dirty="0" err="1"/>
              <a:t>tenderness,vaginal</a:t>
            </a:r>
            <a:r>
              <a:rPr lang="en-US" dirty="0"/>
              <a:t> discharge ,fetal tachycardia </a:t>
            </a:r>
          </a:p>
          <a:p>
            <a:pPr marL="0" indent="0">
              <a:buNone/>
            </a:pPr>
            <a:endParaRPr lang="en-US" dirty="0"/>
          </a:p>
        </p:txBody>
      </p:sp>
    </p:spTree>
    <p:extLst>
      <p:ext uri="{BB962C8B-B14F-4D97-AF65-F5344CB8AC3E}">
        <p14:creationId xmlns:p14="http://schemas.microsoft.com/office/powerpoint/2010/main" val="1937853619"/>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7415645" cy="4871938"/>
          </a:xfrm>
        </p:spPr>
        <p:txBody>
          <a:bodyPr>
            <a:normAutofit lnSpcReduction="10000"/>
          </a:bodyPr>
          <a:lstStyle/>
          <a:p>
            <a:pPr marL="0" indent="0">
              <a:buNone/>
            </a:pPr>
            <a:r>
              <a:rPr lang="en-US" dirty="0"/>
              <a:t>A 29-year-old G2P1 (previous cesarean section) admitted at 38 weeks of gestation with Labor pain, check her CTG on admission and during the second stage of labor and choose the correct answer</a:t>
            </a:r>
          </a:p>
          <a:p>
            <a:pPr marL="0" indent="0">
              <a:buNone/>
            </a:pPr>
            <a:r>
              <a:rPr lang="en-US" dirty="0"/>
              <a:t>First pic was variable decelerations</a:t>
            </a:r>
          </a:p>
          <a:p>
            <a:pPr marL="0" indent="0">
              <a:buNone/>
            </a:pPr>
            <a:r>
              <a:rPr lang="en-US" dirty="0"/>
              <a:t>Second pic was late decelerations </a:t>
            </a:r>
          </a:p>
          <a:p>
            <a:pPr marL="0" indent="0">
              <a:buNone/>
            </a:pPr>
            <a:endParaRPr lang="en-US" dirty="0"/>
          </a:p>
          <a:p>
            <a:pPr marL="0" indent="0">
              <a:lnSpc>
                <a:spcPct val="110000"/>
              </a:lnSpc>
              <a:spcBef>
                <a:spcPts val="0"/>
              </a:spcBef>
              <a:buNone/>
            </a:pPr>
            <a:r>
              <a:rPr lang="en-US" dirty="0"/>
              <a:t>ANSWER :patients history necessitates continuous fetal heart monitoring </a:t>
            </a:r>
          </a:p>
          <a:p>
            <a:pPr marL="0" indent="0">
              <a:lnSpc>
                <a:spcPct val="110000"/>
              </a:lnSpc>
              <a:spcBef>
                <a:spcPts val="0"/>
              </a:spcBef>
              <a:buNone/>
            </a:pPr>
            <a:r>
              <a:rPr lang="en-US" dirty="0"/>
              <a:t>during labor </a:t>
            </a:r>
          </a:p>
        </p:txBody>
      </p:sp>
      <p:pic>
        <p:nvPicPr>
          <p:cNvPr id="4" name="Picture 2">
            <a:extLst>
              <a:ext uri="{FF2B5EF4-FFF2-40B4-BE49-F238E27FC236}">
                <a16:creationId xmlns:a16="http://schemas.microsoft.com/office/drawing/2014/main" id="{74EE81F2-4E19-F6D5-A754-C5C8EFA1E7C2}"/>
              </a:ext>
            </a:extLst>
          </p:cNvPr>
          <p:cNvPicPr>
            <a:picLocks noChangeAspect="1" noChangeArrowheads="1"/>
          </p:cNvPicPr>
          <p:nvPr/>
        </p:nvPicPr>
        <p:blipFill>
          <a:blip r:embed="rId2" cstate="print"/>
          <a:srcRect/>
          <a:stretch>
            <a:fillRect/>
          </a:stretch>
        </p:blipFill>
        <p:spPr bwMode="auto">
          <a:xfrm>
            <a:off x="8253845" y="1182234"/>
            <a:ext cx="3099955" cy="2718955"/>
          </a:xfrm>
          <a:prstGeom prst="rect">
            <a:avLst/>
          </a:prstGeom>
          <a:noFill/>
          <a:ln w="9525">
            <a:noFill/>
            <a:miter lim="800000"/>
            <a:headEnd/>
            <a:tailEnd/>
          </a:ln>
        </p:spPr>
      </p:pic>
      <p:pic>
        <p:nvPicPr>
          <p:cNvPr id="5" name="Picture 3">
            <a:extLst>
              <a:ext uri="{FF2B5EF4-FFF2-40B4-BE49-F238E27FC236}">
                <a16:creationId xmlns:a16="http://schemas.microsoft.com/office/drawing/2014/main" id="{66F0FDD8-7207-C1C9-C70B-A287A0F7E2BA}"/>
              </a:ext>
            </a:extLst>
          </p:cNvPr>
          <p:cNvPicPr>
            <a:picLocks noChangeAspect="1" noChangeArrowheads="1"/>
          </p:cNvPicPr>
          <p:nvPr/>
        </p:nvPicPr>
        <p:blipFill>
          <a:blip r:embed="rId3" cstate="print"/>
          <a:srcRect/>
          <a:stretch>
            <a:fillRect/>
          </a:stretch>
        </p:blipFill>
        <p:spPr bwMode="auto">
          <a:xfrm>
            <a:off x="6898305" y="3931669"/>
            <a:ext cx="4455495" cy="2180516"/>
          </a:xfrm>
          <a:prstGeom prst="rect">
            <a:avLst/>
          </a:prstGeom>
          <a:noFill/>
          <a:ln w="9525">
            <a:noFill/>
            <a:miter lim="800000"/>
            <a:headEnd/>
            <a:tailEnd/>
          </a:ln>
        </p:spPr>
      </p:pic>
    </p:spTree>
    <p:extLst>
      <p:ext uri="{BB962C8B-B14F-4D97-AF65-F5344CB8AC3E}">
        <p14:creationId xmlns:p14="http://schemas.microsoft.com/office/powerpoint/2010/main" val="1243712721"/>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pPr marL="0" indent="0">
              <a:buNone/>
            </a:pPr>
            <a:r>
              <a:rPr lang="en-US" dirty="0" err="1"/>
              <a:t>Occipitolateral</a:t>
            </a:r>
            <a:r>
              <a:rPr lang="en-US" dirty="0"/>
              <a:t> at level of ischial spine </a:t>
            </a:r>
          </a:p>
          <a:p>
            <a:r>
              <a:rPr lang="en-US" dirty="0"/>
              <a:t>Mention what you should find in examination?</a:t>
            </a:r>
          </a:p>
          <a:p>
            <a:pPr lvl="1"/>
            <a:r>
              <a:rPr lang="en-US" dirty="0"/>
              <a:t>engaged head , vertex presentation, </a:t>
            </a:r>
            <a:r>
              <a:rPr lang="en-US" dirty="0" err="1"/>
              <a:t>occipitolateral</a:t>
            </a:r>
            <a:r>
              <a:rPr lang="en-US" dirty="0"/>
              <a:t> position, </a:t>
            </a:r>
          </a:p>
          <a:p>
            <a:r>
              <a:rPr lang="en-US" dirty="0"/>
              <a:t>What is the next mechanism of labor at this level?</a:t>
            </a:r>
          </a:p>
          <a:p>
            <a:pPr lvl="1"/>
            <a:r>
              <a:rPr lang="en-US" dirty="0"/>
              <a:t>internal rotation at level of pelvic muscle</a:t>
            </a:r>
          </a:p>
          <a:p>
            <a:r>
              <a:rPr lang="en-US" dirty="0"/>
              <a:t>Does epidural prolong delivery and how?</a:t>
            </a:r>
          </a:p>
          <a:p>
            <a:pPr lvl="1"/>
            <a:r>
              <a:rPr lang="en-US" dirty="0"/>
              <a:t>yes, in the 2nd stage of labor for a primigravid patient the normal duration is 1 hour, with epidural it’s 2 hours</a:t>
            </a:r>
          </a:p>
          <a:p>
            <a:r>
              <a:rPr lang="en-US" dirty="0"/>
              <a:t>If after 1-hour CTG shows recurrent late decelerations, what’s your management?</a:t>
            </a:r>
          </a:p>
          <a:p>
            <a:pPr lvl="1"/>
            <a:r>
              <a:rPr lang="en-US" dirty="0"/>
              <a:t>IV fluids, O2 by mask, left lateral position, stop oxytocin, CS if persistent</a:t>
            </a:r>
          </a:p>
          <a:p>
            <a:r>
              <a:rPr lang="en-US" dirty="0"/>
              <a:t>If the patient has same findings after 2 hours what’s your next step?</a:t>
            </a:r>
          </a:p>
          <a:p>
            <a:pPr lvl="1"/>
            <a:r>
              <a:rPr lang="en-US" dirty="0"/>
              <a:t>instrumental delivery</a:t>
            </a:r>
          </a:p>
        </p:txBody>
      </p:sp>
      <p:pic>
        <p:nvPicPr>
          <p:cNvPr id="4" name="Google Shape;127;p6" descr="Google Shape;127;p6">
            <a:extLst>
              <a:ext uri="{FF2B5EF4-FFF2-40B4-BE49-F238E27FC236}">
                <a16:creationId xmlns:a16="http://schemas.microsoft.com/office/drawing/2014/main" id="{E1F637EA-8D98-94CC-B734-8942FDBE5B09}"/>
              </a:ext>
            </a:extLst>
          </p:cNvPr>
          <p:cNvPicPr>
            <a:picLocks noChangeAspect="1"/>
          </p:cNvPicPr>
          <p:nvPr/>
        </p:nvPicPr>
        <p:blipFill>
          <a:blip r:embed="rId2" cstate="print"/>
          <a:stretch>
            <a:fillRect/>
          </a:stretch>
        </p:blipFill>
        <p:spPr>
          <a:xfrm>
            <a:off x="8625652" y="1240995"/>
            <a:ext cx="3093907" cy="2026917"/>
          </a:xfrm>
          <a:prstGeom prst="rect">
            <a:avLst/>
          </a:prstGeom>
          <a:ln w="12700">
            <a:miter lim="400000"/>
          </a:ln>
          <a:effectLst>
            <a:outerShdw blurRad="292100" dist="139700" dir="2700000" rotWithShape="0">
              <a:srgbClr val="333333">
                <a:alpha val="64999"/>
              </a:srgbClr>
            </a:outerShdw>
          </a:effectLst>
        </p:spPr>
      </p:pic>
      <p:sp>
        <p:nvSpPr>
          <p:cNvPr id="5" name="TextBox 1">
            <a:extLst>
              <a:ext uri="{FF2B5EF4-FFF2-40B4-BE49-F238E27FC236}">
                <a16:creationId xmlns:a16="http://schemas.microsoft.com/office/drawing/2014/main" id="{BE5A1D89-FBAA-21E8-9CDF-6F02FC31EAD8}"/>
              </a:ext>
            </a:extLst>
          </p:cNvPr>
          <p:cNvSpPr txBox="1"/>
          <p:nvPr/>
        </p:nvSpPr>
        <p:spPr>
          <a:xfrm>
            <a:off x="11198781" y="2897"/>
            <a:ext cx="993219" cy="369332"/>
          </a:xfrm>
          <a:prstGeom prst="rect">
            <a:avLst/>
          </a:prstGeom>
          <a:ln w="127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rtl="0">
              <a:defRPr>
                <a:latin typeface="+mj-lt"/>
                <a:ea typeface="+mj-ea"/>
                <a:cs typeface="+mj-cs"/>
                <a:sym typeface="Calibri"/>
              </a:defRPr>
            </a:pPr>
            <a:r>
              <a:rPr dirty="0"/>
              <a:t>سؤال سادسة</a:t>
            </a:r>
          </a:p>
        </p:txBody>
      </p:sp>
    </p:spTree>
    <p:extLst>
      <p:ext uri="{BB962C8B-B14F-4D97-AF65-F5344CB8AC3E}">
        <p14:creationId xmlns:p14="http://schemas.microsoft.com/office/powerpoint/2010/main" val="2857858175"/>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Fetal heart rate</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lnSpcReduction="10000"/>
          </a:bodyPr>
          <a:lstStyle/>
          <a:p>
            <a:r>
              <a:rPr lang="en-US" b="1" dirty="0"/>
              <a:t>Baseline FHR</a:t>
            </a:r>
          </a:p>
          <a:p>
            <a:pPr lvl="1"/>
            <a:r>
              <a:rPr lang="en-US" dirty="0"/>
              <a:t>Baseline FHR is the approximate mean FHR rounded to 5bpm during a 10-minute segment .</a:t>
            </a:r>
          </a:p>
          <a:p>
            <a:pPr lvl="1"/>
            <a:r>
              <a:rPr lang="en-US" dirty="0"/>
              <a:t>Normal baseline rate is between 110 and 160 bp</a:t>
            </a:r>
          </a:p>
          <a:p>
            <a:r>
              <a:rPr lang="en-US" dirty="0"/>
              <a:t> </a:t>
            </a:r>
            <a:r>
              <a:rPr lang="en-US" b="1" dirty="0"/>
              <a:t>Tachycardia</a:t>
            </a:r>
          </a:p>
          <a:p>
            <a:pPr lvl="1"/>
            <a:r>
              <a:rPr lang="en-US" dirty="0"/>
              <a:t>A baseline value above 160 bpm lasting more than 10 minutes.</a:t>
            </a:r>
          </a:p>
          <a:p>
            <a:pPr lvl="1"/>
            <a:r>
              <a:rPr lang="en-US" dirty="0"/>
              <a:t>Causes : Maternal pyrexia (infection, epidural analgesia) is the most frequent cause of fetal tachycardia</a:t>
            </a:r>
          </a:p>
          <a:p>
            <a:pPr lvl="1"/>
            <a:r>
              <a:rPr lang="en-US" dirty="0"/>
              <a:t>Other causes: Fetal hypoxia, Medications (beta-agonist drugs), Fetal arrhythmias (SVT ), Fetal anemia </a:t>
            </a:r>
          </a:p>
          <a:p>
            <a:pPr lvl="1"/>
            <a:r>
              <a:rPr lang="en-US" dirty="0"/>
              <a:t>Management.           </a:t>
            </a:r>
          </a:p>
          <a:p>
            <a:pPr lvl="2"/>
            <a:r>
              <a:rPr lang="en-US" dirty="0"/>
              <a:t>Left lateral position IV hydration Oxygen</a:t>
            </a:r>
          </a:p>
          <a:p>
            <a:pPr lvl="2"/>
            <a:r>
              <a:rPr lang="en-US" dirty="0"/>
              <a:t>Stop oxytocin</a:t>
            </a:r>
          </a:p>
        </p:txBody>
      </p:sp>
    </p:spTree>
    <p:extLst>
      <p:ext uri="{BB962C8B-B14F-4D97-AF65-F5344CB8AC3E}">
        <p14:creationId xmlns:p14="http://schemas.microsoft.com/office/powerpoint/2010/main" val="3142950080"/>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Fetal heart rate</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b="1" dirty="0"/>
              <a:t>Bradycardia</a:t>
            </a:r>
          </a:p>
          <a:p>
            <a:pPr lvl="1"/>
            <a:r>
              <a:rPr lang="en-US" dirty="0"/>
              <a:t>A baseline value below 110 bpm lasting more than 10 minutes.  </a:t>
            </a:r>
          </a:p>
          <a:p>
            <a:pPr lvl="1"/>
            <a:r>
              <a:rPr lang="en-US" dirty="0"/>
              <a:t>Values between 100 and 110 bpm may occur in</a:t>
            </a:r>
            <a:br>
              <a:rPr lang="en-US" dirty="0"/>
            </a:br>
            <a:r>
              <a:rPr lang="en-US" dirty="0"/>
              <a:t> normal fetuses, especially in postdate pregnancies</a:t>
            </a:r>
            <a:br>
              <a:rPr lang="en-US" dirty="0"/>
            </a:br>
            <a:r>
              <a:rPr lang="en-US" dirty="0"/>
              <a:t>Sudden drop in oxygenation, such as occurs with placental abruption.</a:t>
            </a:r>
          </a:p>
          <a:p>
            <a:pPr lvl="1"/>
            <a:r>
              <a:rPr lang="en-US" dirty="0"/>
              <a:t>Decrease or cessation in umbilical blood flow, such as occurs with a prolapsed cord or uterine rupture.</a:t>
            </a:r>
          </a:p>
          <a:p>
            <a:pPr lvl="1"/>
            <a:r>
              <a:rPr lang="en-US" dirty="0"/>
              <a:t>Maternal hypothermia, maternal hypotension, administration of beta-blockers , and fetal arrhythmias such as atrioventricular block are other possible causes.</a:t>
            </a:r>
          </a:p>
          <a:p>
            <a:pPr lvl="1"/>
            <a:r>
              <a:rPr lang="en-US" dirty="0"/>
              <a:t>Management</a:t>
            </a:r>
          </a:p>
          <a:p>
            <a:pPr lvl="2"/>
            <a:r>
              <a:rPr lang="en-US" dirty="0"/>
              <a:t>Left lateral position. Increase IV hydration. Oxygen</a:t>
            </a:r>
          </a:p>
          <a:p>
            <a:pPr lvl="2"/>
            <a:r>
              <a:rPr lang="en-US" dirty="0"/>
              <a:t>Vaginal exam</a:t>
            </a:r>
          </a:p>
        </p:txBody>
      </p:sp>
    </p:spTree>
    <p:extLst>
      <p:ext uri="{BB962C8B-B14F-4D97-AF65-F5344CB8AC3E}">
        <p14:creationId xmlns:p14="http://schemas.microsoft.com/office/powerpoint/2010/main" val="3235963843"/>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B745-6139-ECBC-578C-B4B5511183DA}"/>
              </a:ext>
            </a:extLst>
          </p:cNvPr>
          <p:cNvSpPr>
            <a:spLocks noGrp="1"/>
          </p:cNvSpPr>
          <p:nvPr>
            <p:ph type="title"/>
          </p:nvPr>
        </p:nvSpPr>
        <p:spPr/>
        <p:txBody>
          <a:bodyPr/>
          <a:lstStyle/>
          <a:p>
            <a:r>
              <a:rPr lang="ar-SA" dirty="0"/>
              <a:t>Satation 4</a:t>
            </a:r>
            <a:r>
              <a:rPr lang="en-US" dirty="0"/>
              <a:t> !!!!!!!</a:t>
            </a:r>
          </a:p>
        </p:txBody>
      </p:sp>
      <p:sp>
        <p:nvSpPr>
          <p:cNvPr id="3" name="Content Placeholder 2">
            <a:extLst>
              <a:ext uri="{FF2B5EF4-FFF2-40B4-BE49-F238E27FC236}">
                <a16:creationId xmlns:a16="http://schemas.microsoft.com/office/drawing/2014/main" id="{F53B76E1-4340-34EC-AF29-1958E67CC11C}"/>
              </a:ext>
            </a:extLst>
          </p:cNvPr>
          <p:cNvSpPr>
            <a:spLocks noGrp="1"/>
          </p:cNvSpPr>
          <p:nvPr>
            <p:ph idx="1"/>
          </p:nvPr>
        </p:nvSpPr>
        <p:spPr>
          <a:xfrm>
            <a:off x="838200" y="1305026"/>
            <a:ext cx="10515600" cy="4871938"/>
          </a:xfrm>
        </p:spPr>
        <p:txBody>
          <a:bodyPr/>
          <a:lstStyle/>
          <a:p>
            <a:pPr marL="0" indent="0">
              <a:buNone/>
            </a:pPr>
            <a:endParaRPr lang="ar-SA" dirty="0"/>
          </a:p>
          <a:p>
            <a:pPr marL="0" indent="0" rtl="0">
              <a:buNone/>
            </a:pPr>
            <a:r>
              <a:rPr lang="en-US" sz="1800" b="0" i="0" u="none" strike="noStrike" dirty="0">
                <a:solidFill>
                  <a:srgbClr val="000000"/>
                </a:solidFill>
                <a:effectLst/>
                <a:latin typeface="Calibri" panose="020F0502020204030204" pitchFamily="34" charset="0"/>
              </a:rPr>
              <a:t>Pregnant women irregular visit to clinic </a:t>
            </a:r>
            <a:endParaRPr lang="en-US" dirty="0">
              <a:effectLst/>
            </a:endParaRPr>
          </a:p>
          <a:p>
            <a:pPr marL="0" indent="0" rtl="0">
              <a:buNone/>
            </a:pPr>
            <a:r>
              <a:rPr lang="en-US" sz="1800" b="0" i="0" u="none" strike="noStrike" dirty="0">
                <a:solidFill>
                  <a:srgbClr val="000000"/>
                </a:solidFill>
                <a:effectLst/>
                <a:latin typeface="Calibri" panose="020F0502020204030204" pitchFamily="34" charset="0"/>
              </a:rPr>
              <a:t>Postdate 42 week </a:t>
            </a:r>
            <a:endParaRPr lang="en-US" dirty="0">
              <a:effectLst/>
            </a:endParaRPr>
          </a:p>
          <a:p>
            <a:pPr marL="0" indent="0" rtl="0">
              <a:buNone/>
            </a:pPr>
            <a:br>
              <a:rPr lang="en-US" dirty="0"/>
            </a:br>
            <a:r>
              <a:rPr lang="en-US" sz="1800" b="0" i="0" u="none" strike="noStrike" dirty="0">
                <a:solidFill>
                  <a:srgbClr val="000000"/>
                </a:solidFill>
                <a:effectLst/>
                <a:latin typeface="Calibri" panose="020F0502020204030204" pitchFamily="34" charset="0"/>
              </a:rPr>
              <a:t>-History </a:t>
            </a:r>
            <a:r>
              <a:rPr lang="en-US" sz="1800" b="0" i="0" u="none" strike="noStrike" dirty="0" err="1">
                <a:solidFill>
                  <a:srgbClr val="000000"/>
                </a:solidFill>
                <a:effectLst/>
                <a:latin typeface="Calibri" panose="020F0502020204030204" pitchFamily="34" charset="0"/>
              </a:rPr>
              <a:t>findngs</a:t>
            </a:r>
            <a:r>
              <a:rPr lang="en-US" sz="1800" b="0" i="0" u="none" strike="noStrike" dirty="0">
                <a:solidFill>
                  <a:srgbClr val="000000"/>
                </a:solidFill>
                <a:effectLst/>
                <a:latin typeface="Calibri" panose="020F0502020204030204" pitchFamily="34" charset="0"/>
              </a:rPr>
              <a:t>: sure date </a:t>
            </a:r>
            <a:endParaRPr lang="en-US" dirty="0">
              <a:effectLst/>
            </a:endParaRPr>
          </a:p>
          <a:p>
            <a:pPr marL="0" indent="0" rtl="0">
              <a:buNone/>
            </a:pPr>
            <a:r>
              <a:rPr lang="en-US" sz="1800" b="0" i="0" u="none" strike="noStrike" dirty="0">
                <a:solidFill>
                  <a:srgbClr val="000000"/>
                </a:solidFill>
                <a:effectLst/>
                <a:latin typeface="Calibri" panose="020F0502020204030204" pitchFamily="34" charset="0"/>
              </a:rPr>
              <a:t> </a:t>
            </a:r>
            <a:endParaRPr lang="en-US" dirty="0">
              <a:effectLst/>
            </a:endParaRPr>
          </a:p>
          <a:p>
            <a:pPr marL="0" indent="0" rtl="0">
              <a:buNone/>
            </a:pPr>
            <a:r>
              <a:rPr lang="en-US" sz="1800" b="0" i="0" u="none" strike="noStrike" dirty="0">
                <a:solidFill>
                  <a:srgbClr val="000000"/>
                </a:solidFill>
                <a:effectLst/>
                <a:latin typeface="Calibri" panose="020F0502020204030204" pitchFamily="34" charset="0"/>
              </a:rPr>
              <a:t>-Name of each test and findings on each one</a:t>
            </a:r>
            <a:endParaRPr lang="en-US" dirty="0">
              <a:effectLst/>
            </a:endParaRPr>
          </a:p>
          <a:p>
            <a:pPr marL="0" indent="0" rtl="0">
              <a:buNone/>
            </a:pPr>
            <a:br>
              <a:rPr lang="en-US" dirty="0"/>
            </a:br>
            <a:r>
              <a:rPr lang="en-US" sz="1800" b="0" i="0" u="none" strike="noStrike" dirty="0">
                <a:solidFill>
                  <a:srgbClr val="000000"/>
                </a:solidFill>
                <a:effectLst/>
                <a:latin typeface="Calibri" panose="020F0502020204030204" pitchFamily="34" charset="0"/>
              </a:rPr>
              <a:t>-Name of this tool and where doctor hear pulse of the baby: above umbilicus</a:t>
            </a:r>
            <a:endParaRPr lang="en-US" dirty="0">
              <a:effectLst/>
            </a:endParaRPr>
          </a:p>
          <a:p>
            <a:pPr marL="0" indent="0" rtl="0">
              <a:buNone/>
            </a:pPr>
            <a:br>
              <a:rPr lang="en-US" dirty="0"/>
            </a:br>
            <a:r>
              <a:rPr lang="en-US" sz="1800" b="0" i="0" u="none" strike="noStrike" dirty="0">
                <a:solidFill>
                  <a:srgbClr val="000000"/>
                </a:solidFill>
                <a:effectLst/>
                <a:latin typeface="Calibri" panose="020F0502020204030204" pitchFamily="34" charset="0"/>
              </a:rPr>
              <a:t>-What is the position of the baby:</a:t>
            </a:r>
            <a:endParaRPr lang="en-US" dirty="0">
              <a:effectLst/>
            </a:endParaRPr>
          </a:p>
          <a:p>
            <a:pPr marL="0" indent="0" rtl="0">
              <a:buNone/>
            </a:pPr>
            <a:r>
              <a:rPr lang="en-US" sz="1800" b="0" i="0" u="none" strike="noStrike" dirty="0">
                <a:solidFill>
                  <a:srgbClr val="000000"/>
                </a:solidFill>
                <a:effectLst/>
                <a:latin typeface="Calibri" panose="020F0502020204030204" pitchFamily="34" charset="0"/>
              </a:rPr>
              <a:t>Breech position because hear pulse above umbilicus</a:t>
            </a:r>
            <a:endParaRPr lang="en-US" dirty="0">
              <a:effectLst/>
            </a:endParaRPr>
          </a:p>
          <a:p>
            <a:endParaRPr lang="en-US" dirty="0"/>
          </a:p>
        </p:txBody>
      </p:sp>
      <p:sp>
        <p:nvSpPr>
          <p:cNvPr id="9" name="TextBox 8">
            <a:extLst>
              <a:ext uri="{FF2B5EF4-FFF2-40B4-BE49-F238E27FC236}">
                <a16:creationId xmlns:a16="http://schemas.microsoft.com/office/drawing/2014/main" id="{77211AFB-46F1-C0AB-3396-AD5DAEA5E087}"/>
              </a:ext>
            </a:extLst>
          </p:cNvPr>
          <p:cNvSpPr txBox="1"/>
          <p:nvPr/>
        </p:nvSpPr>
        <p:spPr>
          <a:xfrm>
            <a:off x="7770848" y="2959878"/>
            <a:ext cx="6097724" cy="369332"/>
          </a:xfrm>
          <a:prstGeom prst="rect">
            <a:avLst/>
          </a:prstGeom>
          <a:noFill/>
        </p:spPr>
        <p:txBody>
          <a:bodyPr wrap="square">
            <a:spAutoFit/>
          </a:bodyPr>
          <a:lstStyle/>
          <a:p>
            <a:r>
              <a:rPr lang="en-US" dirty="0"/>
              <a:t> </a:t>
            </a:r>
          </a:p>
        </p:txBody>
      </p:sp>
      <p:sp>
        <p:nvSpPr>
          <p:cNvPr id="11" name="TextBox 10">
            <a:extLst>
              <a:ext uri="{FF2B5EF4-FFF2-40B4-BE49-F238E27FC236}">
                <a16:creationId xmlns:a16="http://schemas.microsoft.com/office/drawing/2014/main" id="{8DFA38E8-B2E9-4DC5-B03F-E25E3746840D}"/>
              </a:ext>
            </a:extLst>
          </p:cNvPr>
          <p:cNvSpPr txBox="1"/>
          <p:nvPr/>
        </p:nvSpPr>
        <p:spPr>
          <a:xfrm>
            <a:off x="7351921" y="2959878"/>
            <a:ext cx="6935578" cy="369332"/>
          </a:xfrm>
          <a:prstGeom prst="rect">
            <a:avLst/>
          </a:prstGeom>
          <a:noFill/>
        </p:spPr>
        <p:txBody>
          <a:bodyPr wrap="square">
            <a:spAutoFit/>
          </a:bodyPr>
          <a:lstStyle/>
          <a:p>
            <a:r>
              <a:rPr lang="en-US"/>
              <a:t> </a:t>
            </a:r>
          </a:p>
        </p:txBody>
      </p:sp>
      <p:pic>
        <p:nvPicPr>
          <p:cNvPr id="8" name="Picture 7">
            <a:extLst>
              <a:ext uri="{FF2B5EF4-FFF2-40B4-BE49-F238E27FC236}">
                <a16:creationId xmlns:a16="http://schemas.microsoft.com/office/drawing/2014/main" id="{3B00B08B-BC19-D196-27D9-8D3614FA6022}"/>
              </a:ext>
            </a:extLst>
          </p:cNvPr>
          <p:cNvPicPr>
            <a:picLocks noChangeAspect="1"/>
          </p:cNvPicPr>
          <p:nvPr/>
        </p:nvPicPr>
        <p:blipFill>
          <a:blip r:embed="rId2"/>
          <a:stretch>
            <a:fillRect/>
          </a:stretch>
        </p:blipFill>
        <p:spPr>
          <a:xfrm>
            <a:off x="8601699" y="3883207"/>
            <a:ext cx="2320645" cy="2624762"/>
          </a:xfrm>
          <a:prstGeom prst="rect">
            <a:avLst/>
          </a:prstGeom>
        </p:spPr>
      </p:pic>
      <p:pic>
        <p:nvPicPr>
          <p:cNvPr id="13" name="Picture 12">
            <a:extLst>
              <a:ext uri="{FF2B5EF4-FFF2-40B4-BE49-F238E27FC236}">
                <a16:creationId xmlns:a16="http://schemas.microsoft.com/office/drawing/2014/main" id="{BCC1536B-CE55-4DF6-54D0-1AD0E2296A81}"/>
              </a:ext>
            </a:extLst>
          </p:cNvPr>
          <p:cNvPicPr>
            <a:picLocks noChangeAspect="1"/>
          </p:cNvPicPr>
          <p:nvPr/>
        </p:nvPicPr>
        <p:blipFill>
          <a:blip r:embed="rId3"/>
          <a:stretch>
            <a:fillRect/>
          </a:stretch>
        </p:blipFill>
        <p:spPr>
          <a:xfrm>
            <a:off x="8793967" y="1176871"/>
            <a:ext cx="2320646" cy="2564124"/>
          </a:xfrm>
          <a:prstGeom prst="rect">
            <a:avLst/>
          </a:prstGeom>
        </p:spPr>
      </p:pic>
    </p:spTree>
    <p:extLst>
      <p:ext uri="{BB962C8B-B14F-4D97-AF65-F5344CB8AC3E}">
        <p14:creationId xmlns:p14="http://schemas.microsoft.com/office/powerpoint/2010/main" val="317997253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29E0-A098-D917-6A51-579D46120FFE}"/>
              </a:ext>
            </a:extLst>
          </p:cNvPr>
          <p:cNvSpPr>
            <a:spLocks noGrp="1"/>
          </p:cNvSpPr>
          <p:nvPr>
            <p:ph type="ctrTitle"/>
          </p:nvPr>
        </p:nvSpPr>
        <p:spPr/>
        <p:txBody>
          <a:bodyPr/>
          <a:lstStyle/>
          <a:p>
            <a:r>
              <a:rPr lang="en-US" dirty="0"/>
              <a:t>IUGR lecture station </a:t>
            </a:r>
          </a:p>
        </p:txBody>
      </p:sp>
    </p:spTree>
    <p:extLst>
      <p:ext uri="{BB962C8B-B14F-4D97-AF65-F5344CB8AC3E}">
        <p14:creationId xmlns:p14="http://schemas.microsoft.com/office/powerpoint/2010/main" val="1750071816"/>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IUGR</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IUGR at examination:</a:t>
            </a:r>
          </a:p>
          <a:p>
            <a:pPr lvl="1"/>
            <a:r>
              <a:rPr lang="en-US" dirty="0"/>
              <a:t> Symphysial-fundal height  (if less than 3 cm diagnosed as IUGR) </a:t>
            </a:r>
          </a:p>
          <a:p>
            <a:r>
              <a:rPr lang="en-US" dirty="0"/>
              <a:t> Complication</a:t>
            </a:r>
          </a:p>
          <a:p>
            <a:pPr lvl="1"/>
            <a:r>
              <a:rPr lang="en-US" dirty="0"/>
              <a:t>Premature infants</a:t>
            </a:r>
          </a:p>
          <a:p>
            <a:pPr lvl="1"/>
            <a:r>
              <a:rPr lang="en-US" dirty="0"/>
              <a:t>Impaired thermoregulation Hypoglycemia.</a:t>
            </a:r>
          </a:p>
          <a:p>
            <a:pPr lvl="1"/>
            <a:r>
              <a:rPr lang="en-US" dirty="0"/>
              <a:t>Polycythemia and hyper viscosity Impaired immune function Mortality</a:t>
            </a:r>
          </a:p>
          <a:p>
            <a:pPr lvl="1"/>
            <a:r>
              <a:rPr lang="en-US" dirty="0"/>
              <a:t>Long term complications</a:t>
            </a:r>
          </a:p>
          <a:p>
            <a:pPr lvl="2"/>
            <a:r>
              <a:rPr lang="en-US" sz="2200" dirty="0"/>
              <a:t>Impaired Physical growth Impaired Neurodevelopment Cerebral Palsy (4-6 times higher).</a:t>
            </a:r>
          </a:p>
          <a:p>
            <a:pPr lvl="2"/>
            <a:r>
              <a:rPr lang="en-US" sz="2200" dirty="0"/>
              <a:t>Increased risk for ischemic heart disease, hypertension and chronic kidney disease.</a:t>
            </a:r>
          </a:p>
        </p:txBody>
      </p:sp>
    </p:spTree>
    <p:extLst>
      <p:ext uri="{BB962C8B-B14F-4D97-AF65-F5344CB8AC3E}">
        <p14:creationId xmlns:p14="http://schemas.microsoft.com/office/powerpoint/2010/main" val="38051445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Sonographic findings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pPr marL="514350" indent="-514350">
              <a:buFont typeface="+mj-lt"/>
              <a:buAutoNum type="arabicPeriod"/>
            </a:pPr>
            <a:r>
              <a:rPr lang="en-US" dirty="0"/>
              <a:t>Abdominal circumference Ac </a:t>
            </a:r>
          </a:p>
          <a:p>
            <a:pPr marL="514350" indent="-514350">
              <a:buFont typeface="+mj-lt"/>
              <a:buAutoNum type="arabicPeriod"/>
            </a:pPr>
            <a:r>
              <a:rPr lang="en-US" dirty="0"/>
              <a:t>Estimated fetal weight (EFW: Is the single best morphometric test to screen for IUGR.</a:t>
            </a:r>
          </a:p>
          <a:p>
            <a:pPr marL="514350" indent="-514350">
              <a:buFont typeface="+mj-lt"/>
              <a:buAutoNum type="arabicPeriod"/>
            </a:pPr>
            <a:r>
              <a:rPr lang="en-US" dirty="0"/>
              <a:t>Growth velocity : Serial sonographic examinations at two-week intervals, 4) Body proportions : The HC/AC ratio, FL/AC ratio, and ponderal index have also particularly in the setting of asymmetric FGR.</a:t>
            </a:r>
          </a:p>
          <a:p>
            <a:pPr marL="514350" indent="-514350">
              <a:buFont typeface="+mj-lt"/>
              <a:buAutoNum type="arabicPeriod"/>
            </a:pPr>
            <a:r>
              <a:rPr lang="en-US" dirty="0"/>
              <a:t>Amniotic fluid volume : </a:t>
            </a:r>
          </a:p>
          <a:p>
            <a:pPr marL="514350" indent="-514350">
              <a:buFont typeface="+mj-lt"/>
              <a:buAutoNum type="arabicPeriod"/>
            </a:pPr>
            <a:r>
              <a:rPr lang="en-US" dirty="0"/>
              <a:t>Doppler velocimetry : FGR is associated with diminished flow .</a:t>
            </a:r>
          </a:p>
        </p:txBody>
      </p:sp>
    </p:spTree>
    <p:extLst>
      <p:ext uri="{BB962C8B-B14F-4D97-AF65-F5344CB8AC3E}">
        <p14:creationId xmlns:p14="http://schemas.microsoft.com/office/powerpoint/2010/main" val="2758216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8F82-3439-14FF-2BA4-193F3C8F745F}"/>
              </a:ext>
            </a:extLst>
          </p:cNvPr>
          <p:cNvSpPr>
            <a:spLocks noGrp="1"/>
          </p:cNvSpPr>
          <p:nvPr>
            <p:ph type="title"/>
          </p:nvPr>
        </p:nvSpPr>
        <p:spPr/>
        <p:txBody>
          <a:bodyPr/>
          <a:lstStyle/>
          <a:p>
            <a:r>
              <a:rPr lang="en-US" dirty="0"/>
              <a:t>Pelvic Diameters – Pelvic Outlet</a:t>
            </a:r>
          </a:p>
        </p:txBody>
      </p:sp>
      <p:sp>
        <p:nvSpPr>
          <p:cNvPr id="3" name="Content Placeholder 2">
            <a:extLst>
              <a:ext uri="{FF2B5EF4-FFF2-40B4-BE49-F238E27FC236}">
                <a16:creationId xmlns:a16="http://schemas.microsoft.com/office/drawing/2014/main" id="{01085D89-CF3B-C51E-072E-51AEDE9116DF}"/>
              </a:ext>
            </a:extLst>
          </p:cNvPr>
          <p:cNvSpPr>
            <a:spLocks noGrp="1"/>
          </p:cNvSpPr>
          <p:nvPr>
            <p:ph idx="1"/>
          </p:nvPr>
        </p:nvSpPr>
        <p:spPr>
          <a:xfrm>
            <a:off x="838199" y="1305026"/>
            <a:ext cx="10515600" cy="1438174"/>
          </a:xfrm>
        </p:spPr>
        <p:txBody>
          <a:bodyPr>
            <a:normAutofit/>
          </a:bodyPr>
          <a:lstStyle/>
          <a:p>
            <a:r>
              <a:rPr lang="en-US" sz="2400" dirty="0"/>
              <a:t>Consists of two triangular areas having the same base (inter-tuberous diameter)</a:t>
            </a:r>
          </a:p>
          <a:p>
            <a:r>
              <a:rPr lang="en-US" sz="2400" b="1" dirty="0"/>
              <a:t>AP diameter</a:t>
            </a:r>
            <a:r>
              <a:rPr lang="en-US" sz="2400" dirty="0"/>
              <a:t>; 12-13 cm</a:t>
            </a:r>
          </a:p>
          <a:p>
            <a:r>
              <a:rPr lang="en-US" sz="2400" b="1" dirty="0"/>
              <a:t>Transverse (Inter-tuberous) diameter</a:t>
            </a:r>
            <a:r>
              <a:rPr lang="en-US" sz="2400" dirty="0"/>
              <a:t>; 10.5-11 cm </a:t>
            </a:r>
          </a:p>
        </p:txBody>
      </p:sp>
      <p:grpSp>
        <p:nvGrpSpPr>
          <p:cNvPr id="9" name="Group 8">
            <a:extLst>
              <a:ext uri="{FF2B5EF4-FFF2-40B4-BE49-F238E27FC236}">
                <a16:creationId xmlns:a16="http://schemas.microsoft.com/office/drawing/2014/main" id="{EE21A21D-9775-B653-B1C7-BF1BC4E627CC}"/>
              </a:ext>
            </a:extLst>
          </p:cNvPr>
          <p:cNvGrpSpPr/>
          <p:nvPr/>
        </p:nvGrpSpPr>
        <p:grpSpPr>
          <a:xfrm>
            <a:off x="1570434" y="2772384"/>
            <a:ext cx="9051133" cy="3882578"/>
            <a:chOff x="3119859" y="3763052"/>
            <a:chExt cx="7214996" cy="3094948"/>
          </a:xfrm>
        </p:grpSpPr>
        <p:pic>
          <p:nvPicPr>
            <p:cNvPr id="6" name="Picture 5">
              <a:extLst>
                <a:ext uri="{FF2B5EF4-FFF2-40B4-BE49-F238E27FC236}">
                  <a16:creationId xmlns:a16="http://schemas.microsoft.com/office/drawing/2014/main" id="{C43D5B5D-8B23-0F5B-1DCC-5946D95B105E}"/>
                </a:ext>
              </a:extLst>
            </p:cNvPr>
            <p:cNvPicPr>
              <a:picLocks noChangeAspect="1"/>
            </p:cNvPicPr>
            <p:nvPr/>
          </p:nvPicPr>
          <p:blipFill rotWithShape="1">
            <a:blip r:embed="rId2"/>
            <a:srcRect l="1646"/>
            <a:stretch/>
          </p:blipFill>
          <p:spPr>
            <a:xfrm>
              <a:off x="3119859" y="3763052"/>
              <a:ext cx="3572769" cy="3094948"/>
            </a:xfrm>
            <a:prstGeom prst="rect">
              <a:avLst/>
            </a:prstGeom>
          </p:spPr>
        </p:pic>
        <p:pic>
          <p:nvPicPr>
            <p:cNvPr id="8" name="Picture 7">
              <a:extLst>
                <a:ext uri="{FF2B5EF4-FFF2-40B4-BE49-F238E27FC236}">
                  <a16:creationId xmlns:a16="http://schemas.microsoft.com/office/drawing/2014/main" id="{BD7AA2EF-D65F-DF35-D643-D0330F8C8B2F}"/>
                </a:ext>
              </a:extLst>
            </p:cNvPr>
            <p:cNvPicPr>
              <a:picLocks noChangeAspect="1"/>
            </p:cNvPicPr>
            <p:nvPr/>
          </p:nvPicPr>
          <p:blipFill rotWithShape="1">
            <a:blip r:embed="rId3"/>
            <a:srcRect l="1907"/>
            <a:stretch/>
          </p:blipFill>
          <p:spPr>
            <a:xfrm>
              <a:off x="6762086" y="3763052"/>
              <a:ext cx="3572769" cy="3094948"/>
            </a:xfrm>
            <a:prstGeom prst="rect">
              <a:avLst/>
            </a:prstGeom>
          </p:spPr>
        </p:pic>
      </p:grpSp>
    </p:spTree>
    <p:extLst>
      <p:ext uri="{BB962C8B-B14F-4D97-AF65-F5344CB8AC3E}">
        <p14:creationId xmlns:p14="http://schemas.microsoft.com/office/powerpoint/2010/main" val="3674543915"/>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pPr marL="0" indent="0">
              <a:buNone/>
            </a:pPr>
            <a:r>
              <a:rPr lang="en-US" dirty="0"/>
              <a:t>According to:</a:t>
            </a:r>
          </a:p>
          <a:p>
            <a:r>
              <a:rPr lang="en-US" dirty="0"/>
              <a:t>Doppler finding of umbilical artery </a:t>
            </a:r>
          </a:p>
          <a:p>
            <a:r>
              <a:rPr lang="en-US" dirty="0"/>
              <a:t>If dec diastolic volume delivered at 36</a:t>
            </a:r>
          </a:p>
          <a:p>
            <a:r>
              <a:rPr lang="en-US" dirty="0"/>
              <a:t> if absent delivered at 34w </a:t>
            </a:r>
          </a:p>
          <a:p>
            <a:r>
              <a:rPr lang="en-US" dirty="0"/>
              <a:t>If reversed delivered at 32 w</a:t>
            </a:r>
          </a:p>
          <a:p>
            <a:endParaRPr lang="en-US" dirty="0"/>
          </a:p>
        </p:txBody>
      </p:sp>
    </p:spTree>
    <p:extLst>
      <p:ext uri="{BB962C8B-B14F-4D97-AF65-F5344CB8AC3E}">
        <p14:creationId xmlns:p14="http://schemas.microsoft.com/office/powerpoint/2010/main" val="1072468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pPr marL="0" indent="0">
              <a:buNone/>
            </a:pPr>
            <a:r>
              <a:rPr lang="en-US" dirty="0"/>
              <a:t>35-weeks pregnant women.</a:t>
            </a:r>
          </a:p>
          <a:p>
            <a:r>
              <a:rPr lang="en-US" dirty="0"/>
              <a:t>According the first pic the interpretation is ? </a:t>
            </a:r>
          </a:p>
          <a:p>
            <a:pPr lvl="1"/>
            <a:r>
              <a:rPr lang="en-US" dirty="0"/>
              <a:t>Symphysial fundal height 31 cm less gestational age 35 week </a:t>
            </a:r>
            <a:r>
              <a:rPr lang="en-US" dirty="0">
                <a:solidFill>
                  <a:srgbClr val="FF0000"/>
                </a:solidFill>
              </a:rPr>
              <a:t>(if less than 3 cm diagnosed as IUGR)</a:t>
            </a:r>
          </a:p>
          <a:p>
            <a:r>
              <a:rPr lang="en-US" dirty="0"/>
              <a:t>DDx of this abnormality ?</a:t>
            </a:r>
          </a:p>
          <a:p>
            <a:pPr lvl="1"/>
            <a:r>
              <a:rPr lang="en-US" dirty="0"/>
              <a:t>Small </a:t>
            </a:r>
            <a:r>
              <a:rPr lang="en-US" dirty="0" err="1"/>
              <a:t>gastation</a:t>
            </a:r>
            <a:r>
              <a:rPr lang="en-US" dirty="0"/>
              <a:t> </a:t>
            </a:r>
            <a:r>
              <a:rPr lang="en-US" dirty="0" err="1"/>
              <a:t>ddx</a:t>
            </a:r>
            <a:endParaRPr lang="en-US" dirty="0"/>
          </a:p>
          <a:p>
            <a:r>
              <a:rPr lang="en-US" dirty="0"/>
              <a:t>Interpretation of CTG  </a:t>
            </a:r>
            <a:r>
              <a:rPr lang="ar-JO" dirty="0"/>
              <a:t>مش موجوده الصوره </a:t>
            </a:r>
          </a:p>
          <a:p>
            <a:endParaRPr lang="en-US" dirty="0"/>
          </a:p>
        </p:txBody>
      </p:sp>
      <p:grpSp>
        <p:nvGrpSpPr>
          <p:cNvPr id="4" name="Group 3">
            <a:extLst>
              <a:ext uri="{FF2B5EF4-FFF2-40B4-BE49-F238E27FC236}">
                <a16:creationId xmlns:a16="http://schemas.microsoft.com/office/drawing/2014/main" id="{1B493910-8FEA-3A6D-3105-9B3C769DE816}"/>
              </a:ext>
            </a:extLst>
          </p:cNvPr>
          <p:cNvGrpSpPr/>
          <p:nvPr/>
        </p:nvGrpSpPr>
        <p:grpSpPr>
          <a:xfrm>
            <a:off x="7969855" y="3177346"/>
            <a:ext cx="3239832" cy="2677549"/>
            <a:chOff x="6511291" y="1270000"/>
            <a:chExt cx="1828801" cy="1828800"/>
          </a:xfrm>
        </p:grpSpPr>
        <p:pic>
          <p:nvPicPr>
            <p:cNvPr id="5" name="Picture 3" descr="Picture 3">
              <a:extLst>
                <a:ext uri="{FF2B5EF4-FFF2-40B4-BE49-F238E27FC236}">
                  <a16:creationId xmlns:a16="http://schemas.microsoft.com/office/drawing/2014/main" id="{930A4722-F468-7E79-1E2C-C80D799A77E7}"/>
                </a:ext>
              </a:extLst>
            </p:cNvPr>
            <p:cNvPicPr>
              <a:picLocks noChangeAspect="1"/>
            </p:cNvPicPr>
            <p:nvPr/>
          </p:nvPicPr>
          <p:blipFill>
            <a:blip r:embed="rId2" cstate="print"/>
            <a:stretch>
              <a:fillRect/>
            </a:stretch>
          </p:blipFill>
          <p:spPr>
            <a:xfrm>
              <a:off x="6511291" y="1270000"/>
              <a:ext cx="1828801" cy="1828800"/>
            </a:xfrm>
            <a:prstGeom prst="rect">
              <a:avLst/>
            </a:prstGeom>
            <a:ln w="12700">
              <a:miter lim="400000"/>
            </a:ln>
          </p:spPr>
        </p:pic>
        <p:sp>
          <p:nvSpPr>
            <p:cNvPr id="6" name="TextBox 6">
              <a:extLst>
                <a:ext uri="{FF2B5EF4-FFF2-40B4-BE49-F238E27FC236}">
                  <a16:creationId xmlns:a16="http://schemas.microsoft.com/office/drawing/2014/main" id="{4B47EB6F-E27F-2FE5-254B-F6810871CC29}"/>
                </a:ext>
              </a:extLst>
            </p:cNvPr>
            <p:cNvSpPr txBox="1"/>
            <p:nvPr/>
          </p:nvSpPr>
          <p:spPr>
            <a:xfrm>
              <a:off x="7459981" y="1346201"/>
              <a:ext cx="56007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0">
                <a:defRPr/>
              </a:pPr>
              <a:r>
                <a:t>31  Cm </a:t>
              </a:r>
            </a:p>
          </p:txBody>
        </p:sp>
      </p:grpSp>
    </p:spTree>
    <p:extLst>
      <p:ext uri="{BB962C8B-B14F-4D97-AF65-F5344CB8AC3E}">
        <p14:creationId xmlns:p14="http://schemas.microsoft.com/office/powerpoint/2010/main" val="6385255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3823-2796-69AB-1893-A2C2A93787A1}"/>
              </a:ext>
            </a:extLst>
          </p:cNvPr>
          <p:cNvSpPr>
            <a:spLocks noGrp="1"/>
          </p:cNvSpPr>
          <p:nvPr>
            <p:ph type="title"/>
          </p:nvPr>
        </p:nvSpPr>
        <p:spPr/>
        <p:txBody>
          <a:bodyPr/>
          <a:lstStyle/>
          <a:p>
            <a:r>
              <a:rPr lang="en-US" dirty="0"/>
              <a:t>FGR – Etiology</a:t>
            </a:r>
          </a:p>
        </p:txBody>
      </p:sp>
      <p:graphicFrame>
        <p:nvGraphicFramePr>
          <p:cNvPr id="4" name="Table 4">
            <a:extLst>
              <a:ext uri="{FF2B5EF4-FFF2-40B4-BE49-F238E27FC236}">
                <a16:creationId xmlns:a16="http://schemas.microsoft.com/office/drawing/2014/main" id="{911FC6CC-AEF1-DE3F-7434-3F522ED818AC}"/>
              </a:ext>
            </a:extLst>
          </p:cNvPr>
          <p:cNvGraphicFramePr>
            <a:graphicFrameLocks noGrp="1"/>
          </p:cNvGraphicFramePr>
          <p:nvPr>
            <p:ph idx="1"/>
          </p:nvPr>
        </p:nvGraphicFramePr>
        <p:xfrm>
          <a:off x="838200" y="1304925"/>
          <a:ext cx="10515597" cy="44196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748687794"/>
                    </a:ext>
                  </a:extLst>
                </a:gridCol>
                <a:gridCol w="3505199">
                  <a:extLst>
                    <a:ext uri="{9D8B030D-6E8A-4147-A177-3AD203B41FA5}">
                      <a16:colId xmlns:a16="http://schemas.microsoft.com/office/drawing/2014/main" val="1928937883"/>
                    </a:ext>
                  </a:extLst>
                </a:gridCol>
                <a:gridCol w="3505199">
                  <a:extLst>
                    <a:ext uri="{9D8B030D-6E8A-4147-A177-3AD203B41FA5}">
                      <a16:colId xmlns:a16="http://schemas.microsoft.com/office/drawing/2014/main" val="1195073519"/>
                    </a:ext>
                  </a:extLst>
                </a:gridCol>
              </a:tblGrid>
              <a:tr h="370840">
                <a:tc>
                  <a:txBody>
                    <a:bodyPr/>
                    <a:lstStyle/>
                    <a:p>
                      <a:pPr algn="ctr"/>
                      <a:r>
                        <a:rPr lang="en-US" sz="2400" dirty="0"/>
                        <a:t>Maternal factors</a:t>
                      </a:r>
                    </a:p>
                  </a:txBody>
                  <a:tcPr anchor="ctr"/>
                </a:tc>
                <a:tc>
                  <a:txBody>
                    <a:bodyPr/>
                    <a:lstStyle/>
                    <a:p>
                      <a:pPr algn="ctr"/>
                      <a:r>
                        <a:rPr lang="en-US" sz="2400" dirty="0"/>
                        <a:t>Placental factors</a:t>
                      </a:r>
                    </a:p>
                  </a:txBody>
                  <a:tcPr anchor="ctr"/>
                </a:tc>
                <a:tc>
                  <a:txBody>
                    <a:bodyPr/>
                    <a:lstStyle/>
                    <a:p>
                      <a:pPr algn="ctr"/>
                      <a:r>
                        <a:rPr lang="en-US" sz="2400" dirty="0"/>
                        <a:t>Fetal factors</a:t>
                      </a:r>
                    </a:p>
                  </a:txBody>
                  <a:tcPr anchor="ctr"/>
                </a:tc>
                <a:extLst>
                  <a:ext uri="{0D108BD9-81ED-4DB2-BD59-A6C34878D82A}">
                    <a16:rowId xmlns:a16="http://schemas.microsoft.com/office/drawing/2014/main" val="2493285713"/>
                  </a:ext>
                </a:extLst>
              </a:tr>
              <a:tr h="370840">
                <a:tc>
                  <a:txBody>
                    <a:bodyPr/>
                    <a:lstStyle/>
                    <a:p>
                      <a:pPr marL="342900" indent="-342900">
                        <a:buFont typeface="+mj-lt"/>
                        <a:buAutoNum type="arabicPeriod"/>
                      </a:pPr>
                      <a:r>
                        <a:rPr lang="en-US" sz="1800" dirty="0"/>
                        <a:t>Severe maternal starvation during pregnancy</a:t>
                      </a:r>
                    </a:p>
                    <a:p>
                      <a:pPr marL="342900" indent="-342900">
                        <a:buFont typeface="+mj-lt"/>
                        <a:buAutoNum type="arabicPeriod"/>
                      </a:pPr>
                      <a:r>
                        <a:rPr lang="en-US" sz="1800" dirty="0"/>
                        <a:t>Chronic maternal hypoxemia</a:t>
                      </a:r>
                    </a:p>
                    <a:p>
                      <a:pPr marL="342900" indent="-342900">
                        <a:buFont typeface="+mj-lt"/>
                        <a:buAutoNum type="arabicPeriod"/>
                      </a:pPr>
                      <a:r>
                        <a:rPr lang="en-US" sz="1800" dirty="0"/>
                        <a:t>Hematologic and immunologic disorders</a:t>
                      </a:r>
                    </a:p>
                    <a:p>
                      <a:pPr marL="342900" indent="-342900">
                        <a:buFont typeface="+mj-lt"/>
                        <a:buAutoNum type="arabicPeriod"/>
                      </a:pPr>
                      <a:r>
                        <a:rPr lang="en-US" sz="1800" dirty="0"/>
                        <a:t>Maternal medical disorders and obstetrical complications</a:t>
                      </a:r>
                    </a:p>
                    <a:p>
                      <a:pPr marL="342900" indent="-342900">
                        <a:buFont typeface="+mj-lt"/>
                        <a:buAutoNum type="arabicPeriod"/>
                      </a:pPr>
                      <a:r>
                        <a:rPr lang="en-US" sz="1800" dirty="0"/>
                        <a:t>Viruses and parasites </a:t>
                      </a:r>
                    </a:p>
                    <a:p>
                      <a:pPr marL="342900" indent="-342900">
                        <a:buFont typeface="+mj-lt"/>
                        <a:buAutoNum type="arabicPeriod"/>
                      </a:pPr>
                      <a:r>
                        <a:rPr lang="en-US" sz="1800" dirty="0"/>
                        <a:t>Maternal substance abuse</a:t>
                      </a:r>
                    </a:p>
                    <a:p>
                      <a:pPr marL="342900" indent="-342900">
                        <a:buFont typeface="+mj-lt"/>
                        <a:buAutoNum type="arabicPeriod"/>
                      </a:pPr>
                      <a:r>
                        <a:rPr lang="en-US" sz="1800" dirty="0"/>
                        <a:t>Toxic exposures</a:t>
                      </a:r>
                    </a:p>
                    <a:p>
                      <a:pPr marL="342900" indent="-342900">
                        <a:buFont typeface="+mj-lt"/>
                        <a:buAutoNum type="arabicPeriod"/>
                      </a:pPr>
                      <a:r>
                        <a:rPr lang="en-US" sz="1800" dirty="0"/>
                        <a:t>High altitude</a:t>
                      </a:r>
                    </a:p>
                    <a:p>
                      <a:pPr marL="342900" indent="-342900">
                        <a:buFont typeface="+mj-lt"/>
                        <a:buAutoNum type="arabicPeriod"/>
                      </a:pPr>
                      <a:r>
                        <a:rPr lang="en-US" sz="1800" dirty="0"/>
                        <a:t>Demographic variables</a:t>
                      </a:r>
                    </a:p>
                  </a:txBody>
                  <a:tcPr/>
                </a:tc>
                <a:tc>
                  <a:txBody>
                    <a:bodyPr/>
                    <a:lstStyle/>
                    <a:p>
                      <a:pPr marL="342900" indent="-342900">
                        <a:buFont typeface="Wingdings" panose="05000000000000000000" pitchFamily="2" charset="2"/>
                        <a:buChar char="v"/>
                      </a:pPr>
                      <a:r>
                        <a:rPr lang="en-US" sz="1800" dirty="0"/>
                        <a:t>Any mismatch between fetal nutritional or respiratory demands and placental supply can result in FGR</a:t>
                      </a:r>
                    </a:p>
                    <a:p>
                      <a:pPr marL="342900" indent="-342900">
                        <a:buFont typeface="Wingdings" panose="05000000000000000000" pitchFamily="2" charset="2"/>
                        <a:buChar char="v"/>
                      </a:pPr>
                      <a:r>
                        <a:rPr lang="en-US" sz="1800" dirty="0"/>
                        <a:t>FGR results from an accumulation of placental injuries, such as </a:t>
                      </a:r>
                    </a:p>
                    <a:p>
                      <a:pPr marL="800100" lvl="1" indent="-342900">
                        <a:buFont typeface="+mj-lt"/>
                        <a:buAutoNum type="arabicPeriod"/>
                      </a:pPr>
                      <a:r>
                        <a:rPr lang="en-US" sz="1600" dirty="0"/>
                        <a:t>abnormal uteroplacental vasculature</a:t>
                      </a:r>
                    </a:p>
                    <a:p>
                      <a:pPr marL="800100" lvl="1" indent="-342900">
                        <a:buFont typeface="+mj-lt"/>
                        <a:buAutoNum type="arabicPeriod"/>
                      </a:pPr>
                      <a:r>
                        <a:rPr lang="en-US" sz="1600" dirty="0"/>
                        <a:t>chronic inflammatory lesions</a:t>
                      </a:r>
                    </a:p>
                    <a:p>
                      <a:pPr marL="800100" lvl="1" indent="-342900">
                        <a:buFont typeface="+mj-lt"/>
                        <a:buAutoNum type="arabicPeriod"/>
                      </a:pPr>
                      <a:r>
                        <a:rPr lang="en-US" sz="1600" dirty="0"/>
                        <a:t>abruptio placenta</a:t>
                      </a:r>
                    </a:p>
                    <a:p>
                      <a:pPr marL="800100" lvl="1" indent="-342900">
                        <a:buFont typeface="+mj-lt"/>
                        <a:buAutoNum type="arabicPeriod"/>
                      </a:pPr>
                      <a:r>
                        <a:rPr lang="en-US" sz="1600" dirty="0"/>
                        <a:t>thrombophilia-related uteroplacental pathology</a:t>
                      </a:r>
                    </a:p>
                    <a:p>
                      <a:pPr marL="800100" lvl="1" indent="-342900">
                        <a:buFont typeface="+mj-lt"/>
                        <a:buAutoNum type="arabicPeriod"/>
                      </a:pPr>
                      <a:r>
                        <a:rPr lang="en-US" sz="1600" dirty="0"/>
                        <a:t>gross placental structural anomalies</a:t>
                      </a:r>
                    </a:p>
                  </a:txBody>
                  <a:tcPr/>
                </a:tc>
                <a:tc>
                  <a:txBody>
                    <a:bodyPr/>
                    <a:lstStyle/>
                    <a:p>
                      <a:pPr marL="342900" indent="-342900">
                        <a:buFont typeface="+mj-lt"/>
                        <a:buAutoNum type="arabicPeriod"/>
                      </a:pPr>
                      <a:r>
                        <a:rPr lang="en-US" sz="2000" dirty="0"/>
                        <a:t>Karyotypic abnormalities</a:t>
                      </a:r>
                    </a:p>
                    <a:p>
                      <a:pPr marL="457200" lvl="1" indent="0">
                        <a:buFont typeface="Arial" panose="020B0604020202020204" pitchFamily="34" charset="0"/>
                        <a:buNone/>
                      </a:pPr>
                      <a:r>
                        <a:rPr lang="en-US" sz="1600" dirty="0"/>
                        <a:t>The presence of a chromosomal abnormality often results in the appearance of FGR early in pregnancy, most likely of the symmetric type</a:t>
                      </a:r>
                    </a:p>
                    <a:p>
                      <a:pPr marL="342900" indent="-342900">
                        <a:buFont typeface="+mj-lt"/>
                        <a:buAutoNum type="arabicPeriod"/>
                      </a:pPr>
                      <a:r>
                        <a:rPr lang="en-US" sz="2000" dirty="0"/>
                        <a:t>Genetic syndromes</a:t>
                      </a:r>
                    </a:p>
                    <a:p>
                      <a:pPr marL="342900" indent="-342900">
                        <a:buFont typeface="+mj-lt"/>
                        <a:buAutoNum type="arabicPeriod"/>
                      </a:pPr>
                      <a:r>
                        <a:rPr lang="en-US" sz="2000" dirty="0"/>
                        <a:t>Major congenital anomalies</a:t>
                      </a:r>
                      <a:endParaRPr lang="ar-JO" sz="2000" dirty="0"/>
                    </a:p>
                    <a:p>
                      <a:pPr marL="457200" lvl="1" indent="0">
                        <a:buFont typeface="+mj-lt"/>
                        <a:buNone/>
                      </a:pPr>
                      <a:r>
                        <a:rPr lang="en-US" sz="1600" dirty="0"/>
                        <a:t>Conotruncal and septal defects, were twice as likely to be small for gestational age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Multiple gestation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Fetal infection (TORCH)</a:t>
                      </a:r>
                    </a:p>
                  </a:txBody>
                  <a:tcPr/>
                </a:tc>
                <a:extLst>
                  <a:ext uri="{0D108BD9-81ED-4DB2-BD59-A6C34878D82A}">
                    <a16:rowId xmlns:a16="http://schemas.microsoft.com/office/drawing/2014/main" val="1069162461"/>
                  </a:ext>
                </a:extLst>
              </a:tr>
            </a:tbl>
          </a:graphicData>
        </a:graphic>
      </p:graphicFrame>
    </p:spTree>
    <p:extLst>
      <p:ext uri="{BB962C8B-B14F-4D97-AF65-F5344CB8AC3E}">
        <p14:creationId xmlns:p14="http://schemas.microsoft.com/office/powerpoint/2010/main" val="1348814008"/>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pPr marL="0" indent="0">
              <a:buNone/>
            </a:pPr>
            <a:r>
              <a:rPr lang="en-US" dirty="0"/>
              <a:t>39-year-old patient , on antenatal visit BP 130/85  </a:t>
            </a:r>
          </a:p>
          <a:p>
            <a:r>
              <a:rPr lang="en-US" dirty="0"/>
              <a:t>What is your diagnosis according to the chart ?</a:t>
            </a:r>
          </a:p>
          <a:p>
            <a:pPr lvl="1"/>
            <a:r>
              <a:rPr lang="en-US" dirty="0"/>
              <a:t>IUGR </a:t>
            </a:r>
          </a:p>
          <a:p>
            <a:r>
              <a:rPr lang="en-US" dirty="0"/>
              <a:t>What other parameters you will look for on us ?</a:t>
            </a:r>
          </a:p>
          <a:p>
            <a:pPr lvl="1"/>
            <a:r>
              <a:rPr lang="en-US" dirty="0"/>
              <a:t>Growth velocity ,amniotic fluid , body proportion.</a:t>
            </a:r>
          </a:p>
          <a:p>
            <a:r>
              <a:rPr lang="en-US" dirty="0"/>
              <a:t>If she camas later with bp 140/100 what is your diagnosis ? </a:t>
            </a:r>
          </a:p>
          <a:p>
            <a:pPr lvl="1"/>
            <a:r>
              <a:rPr lang="en-US" dirty="0"/>
              <a:t>Preeclampsia </a:t>
            </a:r>
          </a:p>
          <a:p>
            <a:r>
              <a:rPr lang="en-US" dirty="0"/>
              <a:t>What points on examination will support your diagnosis on q 3 ?  </a:t>
            </a:r>
          </a:p>
          <a:p>
            <a:pPr lvl="1"/>
            <a:r>
              <a:rPr lang="en-US" dirty="0"/>
              <a:t>Symphysial fundal height  (if less than 3 cm diagnosed as IUGR) </a:t>
            </a:r>
          </a:p>
          <a:p>
            <a:r>
              <a:rPr lang="en-US" dirty="0"/>
              <a:t>What is your management ?  </a:t>
            </a:r>
          </a:p>
          <a:p>
            <a:pPr lvl="1"/>
            <a:r>
              <a:rPr lang="en-US" dirty="0"/>
              <a:t>Management of IUGR according to Doppler finding of umbilical artery so baby from chart 37 so delivery ( IUGR not indication  of CS) </a:t>
            </a:r>
          </a:p>
          <a:p>
            <a:pPr lvl="1"/>
            <a:endParaRPr lang="en-US" dirty="0"/>
          </a:p>
          <a:p>
            <a:endParaRPr lang="en-US" dirty="0"/>
          </a:p>
        </p:txBody>
      </p:sp>
      <p:pic>
        <p:nvPicPr>
          <p:cNvPr id="4" name="Picture 2" descr="Picture 2">
            <a:extLst>
              <a:ext uri="{FF2B5EF4-FFF2-40B4-BE49-F238E27FC236}">
                <a16:creationId xmlns:a16="http://schemas.microsoft.com/office/drawing/2014/main" id="{7FAE6FA0-9248-92B6-A5FB-D9965F4DA2F4}"/>
              </a:ext>
            </a:extLst>
          </p:cNvPr>
          <p:cNvPicPr>
            <a:picLocks noChangeAspect="1"/>
          </p:cNvPicPr>
          <p:nvPr/>
        </p:nvPicPr>
        <p:blipFill>
          <a:blip r:embed="rId2" cstate="print"/>
          <a:stretch>
            <a:fillRect/>
          </a:stretch>
        </p:blipFill>
        <p:spPr>
          <a:xfrm>
            <a:off x="9009459" y="48078"/>
            <a:ext cx="3030141" cy="2513896"/>
          </a:xfrm>
          <a:prstGeom prst="rect">
            <a:avLst/>
          </a:prstGeom>
          <a:ln w="12700">
            <a:miter lim="400000"/>
          </a:ln>
        </p:spPr>
      </p:pic>
      <p:sp>
        <p:nvSpPr>
          <p:cNvPr id="5" name="عنصر نائب للنص 5">
            <a:extLst>
              <a:ext uri="{FF2B5EF4-FFF2-40B4-BE49-F238E27FC236}">
                <a16:creationId xmlns:a16="http://schemas.microsoft.com/office/drawing/2014/main" id="{645423DB-33E2-ED53-B982-ED411ACA1DDA}"/>
              </a:ext>
            </a:extLst>
          </p:cNvPr>
          <p:cNvSpPr txBox="1"/>
          <p:nvPr/>
        </p:nvSpPr>
        <p:spPr>
          <a:xfrm>
            <a:off x="9161859" y="2658807"/>
            <a:ext cx="2877741" cy="440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indent="-228600">
              <a:lnSpc>
                <a:spcPct val="81000"/>
              </a:lnSpc>
              <a:spcBef>
                <a:spcPts val="1000"/>
              </a:spcBef>
              <a:buSzPct val="100000"/>
              <a:buChar char="❖"/>
              <a:defRPr sz="2300">
                <a:solidFill>
                  <a:srgbClr val="45515E"/>
                </a:solidFill>
              </a:defRPr>
            </a:lvl1pPr>
          </a:lstStyle>
          <a:p>
            <a:pPr marL="0" indent="0" rtl="0">
              <a:buNone/>
              <a:defRPr/>
            </a:pPr>
            <a:r>
              <a:rPr sz="1800" dirty="0"/>
              <a:t>+2 picture shows HC and AC </a:t>
            </a:r>
          </a:p>
        </p:txBody>
      </p:sp>
    </p:spTree>
    <p:extLst>
      <p:ext uri="{BB962C8B-B14F-4D97-AF65-F5344CB8AC3E}">
        <p14:creationId xmlns:p14="http://schemas.microsoft.com/office/powerpoint/2010/main" val="2881744157"/>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r>
              <a:rPr lang="en-US" dirty="0"/>
              <a:t>Your diagnosis :</a:t>
            </a:r>
          </a:p>
          <a:p>
            <a:pPr lvl="1"/>
            <a:r>
              <a:rPr lang="en-US" dirty="0"/>
              <a:t>SGA</a:t>
            </a:r>
          </a:p>
          <a:p>
            <a:pPr lvl="1"/>
            <a:r>
              <a:rPr lang="en-US" dirty="0">
                <a:solidFill>
                  <a:srgbClr val="FF0000"/>
                </a:solidFill>
              </a:rPr>
              <a:t> not IUGR because there’s only Chart w/o sonographic —</a:t>
            </a:r>
            <a:r>
              <a:rPr lang="ar-JO" dirty="0">
                <a:solidFill>
                  <a:srgbClr val="FF0000"/>
                </a:solidFill>
              </a:rPr>
              <a:t>انتبه عليها </a:t>
            </a:r>
          </a:p>
          <a:p>
            <a:r>
              <a:rPr lang="en-US" dirty="0"/>
              <a:t>Mention two obstetric complication In this case :</a:t>
            </a:r>
          </a:p>
          <a:p>
            <a:pPr lvl="1"/>
            <a:r>
              <a:rPr lang="en-US" dirty="0"/>
              <a:t>Intrauterine death </a:t>
            </a:r>
          </a:p>
          <a:p>
            <a:pPr lvl="1"/>
            <a:r>
              <a:rPr lang="en-US" dirty="0"/>
              <a:t>Increase CS rate </a:t>
            </a:r>
          </a:p>
          <a:p>
            <a:pPr lvl="1"/>
            <a:r>
              <a:rPr lang="en-US" dirty="0" err="1"/>
              <a:t>Oligohydrominus</a:t>
            </a:r>
            <a:r>
              <a:rPr lang="en-US" dirty="0"/>
              <a:t> </a:t>
            </a:r>
          </a:p>
          <a:p>
            <a:r>
              <a:rPr lang="en-US" dirty="0"/>
              <a:t> Fetus GA =30 weeks, what you do for this pregnant women :</a:t>
            </a:r>
          </a:p>
          <a:p>
            <a:pPr lvl="1"/>
            <a:r>
              <a:rPr lang="en-US" dirty="0"/>
              <a:t>Delivery plan- according to doppler U/S: Normal (36 W)/absence (34 W) /reversed(32W)</a:t>
            </a:r>
          </a:p>
          <a:p>
            <a:r>
              <a:rPr lang="en-US" dirty="0"/>
              <a:t>If this pregnant come with </a:t>
            </a:r>
            <a:r>
              <a:rPr lang="en-US" dirty="0" err="1"/>
              <a:t>abd</a:t>
            </a:r>
            <a:r>
              <a:rPr lang="en-US" dirty="0"/>
              <a:t> pain and heavy bleeding , fetus show bradycardia on doppler </a:t>
            </a:r>
          </a:p>
          <a:p>
            <a:pPr lvl="1"/>
            <a:r>
              <a:rPr lang="en-US" dirty="0"/>
              <a:t>A) your DX : I think placenta abruption </a:t>
            </a:r>
          </a:p>
          <a:p>
            <a:pPr lvl="1"/>
            <a:r>
              <a:rPr lang="en-US" dirty="0"/>
              <a:t>B) your definitive management : Deliver the baby </a:t>
            </a:r>
          </a:p>
          <a:p>
            <a:endParaRPr lang="en-US" dirty="0"/>
          </a:p>
        </p:txBody>
      </p:sp>
      <p:pic>
        <p:nvPicPr>
          <p:cNvPr id="4" name="Picture 2" descr="Picture 2">
            <a:extLst>
              <a:ext uri="{FF2B5EF4-FFF2-40B4-BE49-F238E27FC236}">
                <a16:creationId xmlns:a16="http://schemas.microsoft.com/office/drawing/2014/main" id="{4BA58D54-815B-1F0C-C3EF-26B85DDDEE98}"/>
              </a:ext>
            </a:extLst>
          </p:cNvPr>
          <p:cNvPicPr>
            <a:picLocks noChangeAspect="1"/>
          </p:cNvPicPr>
          <p:nvPr/>
        </p:nvPicPr>
        <p:blipFill>
          <a:blip r:embed="rId3" cstate="print"/>
          <a:stretch>
            <a:fillRect/>
          </a:stretch>
        </p:blipFill>
        <p:spPr>
          <a:xfrm>
            <a:off x="9162361" y="1156771"/>
            <a:ext cx="3029639" cy="2272229"/>
          </a:xfrm>
          <a:prstGeom prst="rect">
            <a:avLst/>
          </a:prstGeom>
          <a:ln w="12700">
            <a:miter lim="400000"/>
          </a:ln>
        </p:spPr>
      </p:pic>
    </p:spTree>
    <p:extLst>
      <p:ext uri="{BB962C8B-B14F-4D97-AF65-F5344CB8AC3E}">
        <p14:creationId xmlns:p14="http://schemas.microsoft.com/office/powerpoint/2010/main" val="3347265668"/>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CA1C-E7AF-99EF-68C1-59E5FA08F9FF}"/>
              </a:ext>
            </a:extLst>
          </p:cNvPr>
          <p:cNvSpPr>
            <a:spLocks noGrp="1"/>
          </p:cNvSpPr>
          <p:nvPr>
            <p:ph type="ctrTitle"/>
          </p:nvPr>
        </p:nvSpPr>
        <p:spPr/>
        <p:txBody>
          <a:bodyPr/>
          <a:lstStyle/>
          <a:p>
            <a:r>
              <a:rPr lang="en-US" dirty="0"/>
              <a:t>Congenital screening </a:t>
            </a:r>
            <a:br>
              <a:rPr lang="en-US" dirty="0"/>
            </a:br>
            <a:r>
              <a:rPr lang="en-US" dirty="0"/>
              <a:t>lecture station </a:t>
            </a:r>
          </a:p>
        </p:txBody>
      </p:sp>
    </p:spTree>
    <p:extLst>
      <p:ext uri="{BB962C8B-B14F-4D97-AF65-F5344CB8AC3E}">
        <p14:creationId xmlns:p14="http://schemas.microsoft.com/office/powerpoint/2010/main" val="3147262598"/>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lnSpcReduction="10000"/>
          </a:bodyPr>
          <a:lstStyle/>
          <a:p>
            <a:r>
              <a:rPr lang="en-US" dirty="0"/>
              <a:t>First trimester combined test:</a:t>
            </a:r>
          </a:p>
          <a:p>
            <a:pPr lvl="1"/>
            <a:r>
              <a:rPr lang="en-US" dirty="0"/>
              <a:t>11-14 weeks of gestation. </a:t>
            </a:r>
          </a:p>
          <a:p>
            <a:pPr lvl="1"/>
            <a:r>
              <a:rPr lang="en-US" dirty="0"/>
              <a:t>Consists of three markers : </a:t>
            </a:r>
          </a:p>
          <a:p>
            <a:pPr marL="1371600" lvl="2" indent="-457200">
              <a:buFont typeface="+mj-lt"/>
              <a:buAutoNum type="arabicParenR"/>
            </a:pPr>
            <a:r>
              <a:rPr lang="en-US" dirty="0"/>
              <a:t>Maternal serum beta human chorionic gonadotropin (beta-</a:t>
            </a:r>
            <a:r>
              <a:rPr lang="en-US" dirty="0" err="1"/>
              <a:t>hCG</a:t>
            </a:r>
            <a:r>
              <a:rPr lang="en-US" dirty="0"/>
              <a:t>) </a:t>
            </a:r>
          </a:p>
          <a:p>
            <a:pPr marL="1371600" lvl="2" indent="-457200">
              <a:buFont typeface="+mj-lt"/>
              <a:buAutoNum type="arabicParenR"/>
            </a:pPr>
            <a:r>
              <a:rPr lang="en-US" dirty="0"/>
              <a:t>Maternal serum pregnancy-associated plasma protein-A (PAPP-A) </a:t>
            </a:r>
          </a:p>
          <a:p>
            <a:pPr marL="1371600" lvl="2" indent="-457200">
              <a:buFont typeface="+mj-lt"/>
              <a:buAutoNum type="arabicParenR"/>
            </a:pPr>
            <a:r>
              <a:rPr lang="en-US" dirty="0"/>
              <a:t>Ultrasound measurement of nuchal translucency (NT)</a:t>
            </a:r>
          </a:p>
          <a:p>
            <a:r>
              <a:rPr lang="en-US" dirty="0"/>
              <a:t>Second trimester Quadruple test: </a:t>
            </a:r>
          </a:p>
          <a:p>
            <a:pPr lvl="1"/>
            <a:r>
              <a:rPr lang="en-US" dirty="0"/>
              <a:t>15 to 18 weeks of gestation. </a:t>
            </a:r>
          </a:p>
          <a:p>
            <a:pPr lvl="1"/>
            <a:r>
              <a:rPr lang="en-US" dirty="0"/>
              <a:t>Four maternal serum markers: </a:t>
            </a:r>
          </a:p>
          <a:p>
            <a:pPr marL="1371600" lvl="2" indent="-457200">
              <a:buFont typeface="+mj-lt"/>
              <a:buAutoNum type="arabicParenR"/>
            </a:pPr>
            <a:r>
              <a:rPr lang="en-US" dirty="0"/>
              <a:t>Alpha-fetoprotein (AFP)</a:t>
            </a:r>
          </a:p>
          <a:p>
            <a:pPr marL="1371600" lvl="2" indent="-457200">
              <a:buFont typeface="+mj-lt"/>
              <a:buAutoNum type="arabicParenR"/>
            </a:pPr>
            <a:r>
              <a:rPr lang="en-US" dirty="0"/>
              <a:t>Unconjugated estriol (uE3)</a:t>
            </a:r>
          </a:p>
          <a:p>
            <a:pPr marL="1371600" lvl="2" indent="-457200">
              <a:buFont typeface="+mj-lt"/>
              <a:buAutoNum type="arabicParenR"/>
            </a:pPr>
            <a:r>
              <a:rPr lang="en-US" dirty="0"/>
              <a:t>Human chorionic gonadotropin (</a:t>
            </a:r>
            <a:r>
              <a:rPr lang="en-US" dirty="0" err="1"/>
              <a:t>hCG</a:t>
            </a:r>
            <a:r>
              <a:rPr lang="en-US" dirty="0"/>
              <a:t>)</a:t>
            </a:r>
          </a:p>
          <a:p>
            <a:pPr marL="1371600" lvl="2" indent="-457200">
              <a:buFont typeface="+mj-lt"/>
              <a:buAutoNum type="arabicParenR"/>
            </a:pPr>
            <a:r>
              <a:rPr lang="en-US" dirty="0"/>
              <a:t>Inhibin A</a:t>
            </a:r>
          </a:p>
          <a:p>
            <a:endParaRPr lang="en-US" dirty="0"/>
          </a:p>
        </p:txBody>
      </p:sp>
    </p:spTree>
    <p:extLst>
      <p:ext uri="{BB962C8B-B14F-4D97-AF65-F5344CB8AC3E}">
        <p14:creationId xmlns:p14="http://schemas.microsoft.com/office/powerpoint/2010/main" val="3573145595"/>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Chorionic villus sampling (CVS)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r>
              <a:rPr lang="en-US" dirty="0"/>
              <a:t>Small samples of the placenta are obtained under real-time ultrasound guidance for prenatal genetic diagnosis(PGD). </a:t>
            </a:r>
          </a:p>
          <a:p>
            <a:r>
              <a:rPr lang="en-US" dirty="0"/>
              <a:t> 10 and 14 weeks of gestation.</a:t>
            </a:r>
          </a:p>
          <a:p>
            <a:r>
              <a:rPr lang="en-US" dirty="0"/>
              <a:t>Complications</a:t>
            </a:r>
          </a:p>
          <a:p>
            <a:pPr lvl="1"/>
            <a:r>
              <a:rPr lang="en-US" dirty="0"/>
              <a:t>Fetal loss: 0.6 to 1.0 %</a:t>
            </a:r>
          </a:p>
          <a:p>
            <a:pPr lvl="1"/>
            <a:r>
              <a:rPr lang="en-US" dirty="0"/>
              <a:t>Failure to obtain a sample , Maternal cell contamination</a:t>
            </a:r>
          </a:p>
          <a:p>
            <a:pPr lvl="1"/>
            <a:r>
              <a:rPr lang="en-US" dirty="0"/>
              <a:t>Limb-reduction defects and oromandibular hypogenesis : if performed before 9 weeks of gestation.</a:t>
            </a:r>
          </a:p>
          <a:p>
            <a:pPr lvl="1"/>
            <a:r>
              <a:rPr lang="en-US" dirty="0"/>
              <a:t>Bleeding</a:t>
            </a:r>
          </a:p>
          <a:p>
            <a:pPr lvl="1"/>
            <a:r>
              <a:rPr lang="en-US" dirty="0"/>
              <a:t>Infection. </a:t>
            </a:r>
          </a:p>
          <a:p>
            <a:pPr lvl="1"/>
            <a:r>
              <a:rPr lang="en-US" dirty="0"/>
              <a:t>Fetomaternal hemorrhage. </a:t>
            </a:r>
          </a:p>
          <a:p>
            <a:pPr lvl="1"/>
            <a:r>
              <a:rPr lang="en-US" dirty="0"/>
              <a:t>Rupture of membranes: Acute rupture of membranes is rare. Delayed rupture of membranes days to weeks after the procedure has been reported in 0.3% of cases.</a:t>
            </a:r>
          </a:p>
        </p:txBody>
      </p:sp>
    </p:spTree>
    <p:extLst>
      <p:ext uri="{BB962C8B-B14F-4D97-AF65-F5344CB8AC3E}">
        <p14:creationId xmlns:p14="http://schemas.microsoft.com/office/powerpoint/2010/main" val="144907022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Amniocentesis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A technique for withdrawing amniotic fluid (AF) from the uterine cavity using a needle via a trans-abdominal approach under ultrasound guidance</a:t>
            </a:r>
          </a:p>
          <a:p>
            <a:r>
              <a:rPr lang="en-US" dirty="0"/>
              <a:t> The most common diagnostic indications: Prenatal genetic diagnosis (PGD) and assessment of fetal lung maturity </a:t>
            </a:r>
          </a:p>
          <a:p>
            <a:r>
              <a:rPr lang="en-US" dirty="0"/>
              <a:t> Evaluation of the fetus for infection, degree of hemolytic anemia, blood or platelet type, hemoglobinopathy and NTD </a:t>
            </a:r>
          </a:p>
          <a:p>
            <a:r>
              <a:rPr lang="en-US" dirty="0"/>
              <a:t>For prenatal genetic studies, optimally to be done at 15-17 weeks of gestation.</a:t>
            </a:r>
          </a:p>
          <a:p>
            <a:r>
              <a:rPr lang="en-US" dirty="0"/>
              <a:t>No need for antibiotic prophylaxis for amniocentesis</a:t>
            </a:r>
          </a:p>
          <a:p>
            <a:endParaRPr lang="en-US" dirty="0"/>
          </a:p>
        </p:txBody>
      </p:sp>
    </p:spTree>
    <p:extLst>
      <p:ext uri="{BB962C8B-B14F-4D97-AF65-F5344CB8AC3E}">
        <p14:creationId xmlns:p14="http://schemas.microsoft.com/office/powerpoint/2010/main" val="421164233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Amniocentesis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b="1" dirty="0"/>
              <a:t>Complications</a:t>
            </a:r>
            <a:r>
              <a:rPr lang="en-US" dirty="0"/>
              <a:t>: </a:t>
            </a:r>
          </a:p>
          <a:p>
            <a:pPr lvl="1"/>
            <a:r>
              <a:rPr lang="en-US" dirty="0"/>
              <a:t>Leakage of amniotic fluid. </a:t>
            </a:r>
          </a:p>
          <a:p>
            <a:pPr lvl="1"/>
            <a:r>
              <a:rPr lang="en-US" dirty="0"/>
              <a:t>Direct fetal needle injury. </a:t>
            </a:r>
          </a:p>
          <a:p>
            <a:pPr lvl="1"/>
            <a:r>
              <a:rPr lang="en-US" dirty="0"/>
              <a:t>Vertical transmission.</a:t>
            </a:r>
          </a:p>
          <a:p>
            <a:pPr lvl="1"/>
            <a:r>
              <a:rPr lang="en-US" dirty="0" err="1"/>
              <a:t>Innoculation</a:t>
            </a:r>
            <a:r>
              <a:rPr lang="en-US" dirty="0"/>
              <a:t> by bowel flora </a:t>
            </a:r>
          </a:p>
          <a:p>
            <a:pPr lvl="1"/>
            <a:r>
              <a:rPr lang="en-US" dirty="0"/>
              <a:t>Fetal loss.</a:t>
            </a:r>
          </a:p>
          <a:p>
            <a:pPr lvl="1"/>
            <a:r>
              <a:rPr lang="en-US" dirty="0"/>
              <a:t>Cell culture failure.</a:t>
            </a:r>
          </a:p>
          <a:p>
            <a:endParaRPr lang="en-US" dirty="0"/>
          </a:p>
          <a:p>
            <a:endParaRPr lang="en-US" dirty="0"/>
          </a:p>
        </p:txBody>
      </p:sp>
      <p:pic>
        <p:nvPicPr>
          <p:cNvPr id="4" name="Picture 2" descr="http://www.haspunjab.org/images/amnio1.jpg">
            <a:extLst>
              <a:ext uri="{FF2B5EF4-FFF2-40B4-BE49-F238E27FC236}">
                <a16:creationId xmlns:a16="http://schemas.microsoft.com/office/drawing/2014/main" id="{F5ACFCEF-85F6-C39A-BFEB-788915B5B9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2235" y="1305025"/>
            <a:ext cx="4761565" cy="30140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227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28AD-8C40-C538-81BC-DA267235CD84}"/>
              </a:ext>
            </a:extLst>
          </p:cNvPr>
          <p:cNvSpPr>
            <a:spLocks noGrp="1"/>
          </p:cNvSpPr>
          <p:nvPr>
            <p:ph type="title"/>
          </p:nvPr>
        </p:nvSpPr>
        <p:spPr/>
        <p:txBody>
          <a:bodyPr/>
          <a:lstStyle/>
          <a:p>
            <a:r>
              <a:rPr lang="en-US" dirty="0"/>
              <a:t>Female Pelvis Varieties</a:t>
            </a:r>
          </a:p>
        </p:txBody>
      </p:sp>
      <p:graphicFrame>
        <p:nvGraphicFramePr>
          <p:cNvPr id="4" name="Table 4">
            <a:extLst>
              <a:ext uri="{FF2B5EF4-FFF2-40B4-BE49-F238E27FC236}">
                <a16:creationId xmlns:a16="http://schemas.microsoft.com/office/drawing/2014/main" id="{91A5947F-8C58-9D0B-43DC-BB991CC59E75}"/>
              </a:ext>
            </a:extLst>
          </p:cNvPr>
          <p:cNvGraphicFramePr>
            <a:graphicFrameLocks noGrp="1"/>
          </p:cNvGraphicFramePr>
          <p:nvPr>
            <p:ph idx="1"/>
          </p:nvPr>
        </p:nvGraphicFramePr>
        <p:xfrm>
          <a:off x="838200" y="1304925"/>
          <a:ext cx="10515600" cy="4175760"/>
        </p:xfrm>
        <a:graphic>
          <a:graphicData uri="http://schemas.openxmlformats.org/drawingml/2006/table">
            <a:tbl>
              <a:tblPr firstRow="1" bandRow="1">
                <a:tableStyleId>{5C22544A-7EE6-4342-B048-85BDC9FD1C3A}</a:tableStyleId>
              </a:tblPr>
              <a:tblGrid>
                <a:gridCol w="1399162">
                  <a:extLst>
                    <a:ext uri="{9D8B030D-6E8A-4147-A177-3AD203B41FA5}">
                      <a16:colId xmlns:a16="http://schemas.microsoft.com/office/drawing/2014/main" val="2007754399"/>
                    </a:ext>
                  </a:extLst>
                </a:gridCol>
                <a:gridCol w="2106038">
                  <a:extLst>
                    <a:ext uri="{9D8B030D-6E8A-4147-A177-3AD203B41FA5}">
                      <a16:colId xmlns:a16="http://schemas.microsoft.com/office/drawing/2014/main" val="3048773906"/>
                    </a:ext>
                  </a:extLst>
                </a:gridCol>
                <a:gridCol w="1752600">
                  <a:extLst>
                    <a:ext uri="{9D8B030D-6E8A-4147-A177-3AD203B41FA5}">
                      <a16:colId xmlns:a16="http://schemas.microsoft.com/office/drawing/2014/main" val="49473957"/>
                    </a:ext>
                  </a:extLst>
                </a:gridCol>
                <a:gridCol w="1752600">
                  <a:extLst>
                    <a:ext uri="{9D8B030D-6E8A-4147-A177-3AD203B41FA5}">
                      <a16:colId xmlns:a16="http://schemas.microsoft.com/office/drawing/2014/main" val="3678749757"/>
                    </a:ext>
                  </a:extLst>
                </a:gridCol>
                <a:gridCol w="1752600">
                  <a:extLst>
                    <a:ext uri="{9D8B030D-6E8A-4147-A177-3AD203B41FA5}">
                      <a16:colId xmlns:a16="http://schemas.microsoft.com/office/drawing/2014/main" val="44021518"/>
                    </a:ext>
                  </a:extLst>
                </a:gridCol>
                <a:gridCol w="1752600">
                  <a:extLst>
                    <a:ext uri="{9D8B030D-6E8A-4147-A177-3AD203B41FA5}">
                      <a16:colId xmlns:a16="http://schemas.microsoft.com/office/drawing/2014/main" val="2110088671"/>
                    </a:ext>
                  </a:extLst>
                </a:gridCol>
              </a:tblGrid>
              <a:tr h="370840">
                <a:tc>
                  <a:txBody>
                    <a:bodyPr/>
                    <a:lstStyle/>
                    <a:p>
                      <a:pPr algn="ctr"/>
                      <a:r>
                        <a:rPr lang="en-US" sz="2400" dirty="0"/>
                        <a:t>Type</a:t>
                      </a:r>
                    </a:p>
                  </a:txBody>
                  <a:tcPr anchor="ctr"/>
                </a:tc>
                <a:tc>
                  <a:txBody>
                    <a:bodyPr/>
                    <a:lstStyle/>
                    <a:p>
                      <a:pPr algn="ctr"/>
                      <a:r>
                        <a:rPr lang="en-US" sz="2400" dirty="0"/>
                        <a:t>Percent</a:t>
                      </a:r>
                    </a:p>
                  </a:txBody>
                  <a:tcPr anchor="ctr"/>
                </a:tc>
                <a:tc>
                  <a:txBody>
                    <a:bodyPr/>
                    <a:lstStyle/>
                    <a:p>
                      <a:pPr algn="ctr"/>
                      <a:r>
                        <a:rPr lang="en-US" sz="2400" dirty="0"/>
                        <a:t>Inlet</a:t>
                      </a:r>
                    </a:p>
                  </a:txBody>
                  <a:tcPr anchor="ctr"/>
                </a:tc>
                <a:tc>
                  <a:txBody>
                    <a:bodyPr/>
                    <a:lstStyle/>
                    <a:p>
                      <a:pPr algn="ctr"/>
                      <a:r>
                        <a:rPr lang="en-US" sz="2400" dirty="0"/>
                        <a:t>Cavity</a:t>
                      </a:r>
                    </a:p>
                  </a:txBody>
                  <a:tcPr anchor="ctr"/>
                </a:tc>
                <a:tc>
                  <a:txBody>
                    <a:bodyPr/>
                    <a:lstStyle/>
                    <a:p>
                      <a:pPr algn="ctr"/>
                      <a:r>
                        <a:rPr lang="en-US" sz="2400" dirty="0"/>
                        <a:t>Outlet</a:t>
                      </a:r>
                    </a:p>
                  </a:txBody>
                  <a:tcPr anchor="ctr"/>
                </a:tc>
                <a:tc>
                  <a:txBody>
                    <a:bodyPr/>
                    <a:lstStyle/>
                    <a:p>
                      <a:pPr algn="ctr"/>
                      <a:r>
                        <a:rPr lang="en-US" sz="2400" dirty="0"/>
                        <a:t>Notes</a:t>
                      </a:r>
                    </a:p>
                  </a:txBody>
                  <a:tcPr anchor="ctr"/>
                </a:tc>
                <a:extLst>
                  <a:ext uri="{0D108BD9-81ED-4DB2-BD59-A6C34878D82A}">
                    <a16:rowId xmlns:a16="http://schemas.microsoft.com/office/drawing/2014/main" val="2707625153"/>
                  </a:ext>
                </a:extLst>
              </a:tr>
              <a:tr h="370840">
                <a:tc>
                  <a:txBody>
                    <a:bodyPr/>
                    <a:lstStyle/>
                    <a:p>
                      <a:pPr algn="ctr"/>
                      <a:r>
                        <a:rPr lang="en-US" sz="2000" dirty="0"/>
                        <a:t>Gynecoid</a:t>
                      </a:r>
                    </a:p>
                  </a:txBody>
                  <a:tcPr anchor="ctr"/>
                </a:tc>
                <a:tc>
                  <a:txBody>
                    <a:bodyPr/>
                    <a:lstStyle/>
                    <a:p>
                      <a:pPr algn="ctr"/>
                      <a:r>
                        <a:rPr lang="en-US" sz="2000" dirty="0"/>
                        <a:t>50% of women</a:t>
                      </a:r>
                    </a:p>
                  </a:txBody>
                  <a:tcPr anchor="ctr"/>
                </a:tc>
                <a:tc>
                  <a:txBody>
                    <a:bodyPr/>
                    <a:lstStyle/>
                    <a:p>
                      <a:pPr algn="ctr"/>
                      <a:r>
                        <a:rPr lang="en-US" sz="2000" dirty="0"/>
                        <a:t>Oval </a:t>
                      </a:r>
                    </a:p>
                    <a:p>
                      <a:pPr algn="ctr"/>
                      <a:r>
                        <a:rPr lang="en-US" sz="2000" dirty="0"/>
                        <a:t>Trans &gt; AP</a:t>
                      </a:r>
                    </a:p>
                  </a:txBody>
                  <a:tcPr anchor="ctr"/>
                </a:tc>
                <a:tc>
                  <a:txBody>
                    <a:bodyPr/>
                    <a:lstStyle/>
                    <a:p>
                      <a:pPr algn="ctr"/>
                      <a:r>
                        <a:rPr lang="en-US" sz="2000" dirty="0"/>
                        <a:t>Adequate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Pubic arch &gt;90⁰</a:t>
                      </a:r>
                    </a:p>
                  </a:txBody>
                  <a:tcPr anchor="ctr"/>
                </a:tc>
                <a:tc>
                  <a:txBody>
                    <a:bodyPr/>
                    <a:lstStyle/>
                    <a:p>
                      <a:pPr algn="ctr"/>
                      <a:r>
                        <a:rPr lang="en-US" sz="2000" dirty="0"/>
                        <a:t>–</a:t>
                      </a:r>
                    </a:p>
                  </a:txBody>
                  <a:tcPr anchor="ctr"/>
                </a:tc>
                <a:extLst>
                  <a:ext uri="{0D108BD9-81ED-4DB2-BD59-A6C34878D82A}">
                    <a16:rowId xmlns:a16="http://schemas.microsoft.com/office/drawing/2014/main" val="3775728151"/>
                  </a:ext>
                </a:extLst>
              </a:tr>
              <a:tr h="370840">
                <a:tc>
                  <a:txBody>
                    <a:bodyPr/>
                    <a:lstStyle/>
                    <a:p>
                      <a:pPr algn="ctr"/>
                      <a:r>
                        <a:rPr lang="en-US" sz="2000" dirty="0"/>
                        <a:t>Android</a:t>
                      </a:r>
                    </a:p>
                  </a:txBody>
                  <a:tcPr anchor="ctr"/>
                </a:tc>
                <a:tc>
                  <a:txBody>
                    <a:bodyPr/>
                    <a:lstStyle/>
                    <a:p>
                      <a:pPr algn="ctr"/>
                      <a:r>
                        <a:rPr lang="en-US" sz="2000" dirty="0"/>
                        <a:t>33% of women</a:t>
                      </a:r>
                    </a:p>
                  </a:txBody>
                  <a:tcPr anchor="ctr"/>
                </a:tc>
                <a:tc>
                  <a:txBody>
                    <a:bodyPr/>
                    <a:lstStyle/>
                    <a:p>
                      <a:pPr algn="ctr"/>
                      <a:r>
                        <a:rPr lang="en-US" sz="2000" dirty="0"/>
                        <a:t>Heart-shaped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AP &gt; Trans</a:t>
                      </a:r>
                    </a:p>
                  </a:txBody>
                  <a:tcPr anchor="ctr"/>
                </a:tc>
                <a:tc>
                  <a:txBody>
                    <a:bodyPr/>
                    <a:lstStyle/>
                    <a:p>
                      <a:pPr algn="ctr"/>
                      <a:r>
                        <a:rPr lang="en-US" sz="2000" dirty="0"/>
                        <a:t>Intraspinous diameter reduced</a:t>
                      </a:r>
                    </a:p>
                  </a:txBody>
                  <a:tcPr anchor="ctr"/>
                </a:tc>
                <a:tc>
                  <a:txBody>
                    <a:bodyPr/>
                    <a:lstStyle/>
                    <a:p>
                      <a:pPr algn="ctr"/>
                      <a:r>
                        <a:rPr lang="en-US" sz="2000" dirty="0"/>
                        <a:t>Narrow pubic 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Bones are NOT parallel to each other</a:t>
                      </a:r>
                      <a:endParaRPr lang="en-US" sz="1800" b="1" dirty="0"/>
                    </a:p>
                  </a:txBody>
                  <a:tcPr anchor="ctr"/>
                </a:tc>
                <a:extLst>
                  <a:ext uri="{0D108BD9-81ED-4DB2-BD59-A6C34878D82A}">
                    <a16:rowId xmlns:a16="http://schemas.microsoft.com/office/drawing/2014/main" val="3604689875"/>
                  </a:ext>
                </a:extLst>
              </a:tr>
              <a:tr h="370840">
                <a:tc>
                  <a:txBody>
                    <a:bodyPr/>
                    <a:lstStyle/>
                    <a:p>
                      <a:pPr algn="ctr"/>
                      <a:r>
                        <a:rPr lang="en-US" sz="2000" dirty="0"/>
                        <a:t>Anthropoid</a:t>
                      </a:r>
                    </a:p>
                  </a:txBody>
                  <a:tcPr anchor="ctr"/>
                </a:tc>
                <a:tc>
                  <a:txBody>
                    <a:bodyPr/>
                    <a:lstStyle/>
                    <a:p>
                      <a:pPr marL="342900" indent="-342900" algn="l">
                        <a:buFont typeface="Arial" panose="020B0604020202020204" pitchFamily="34" charset="0"/>
                        <a:buChar char="•"/>
                      </a:pPr>
                      <a:r>
                        <a:rPr lang="en-US" sz="2000" dirty="0"/>
                        <a:t>24% of White </a:t>
                      </a:r>
                    </a:p>
                    <a:p>
                      <a:pPr marL="342900" indent="-342900" algn="l">
                        <a:buFont typeface="Arial" panose="020B0604020202020204" pitchFamily="34" charset="0"/>
                        <a:buChar char="•"/>
                      </a:pPr>
                      <a:r>
                        <a:rPr lang="en-US" sz="2000" dirty="0"/>
                        <a:t>42% of African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Ovoid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AP &gt; Trans</a:t>
                      </a:r>
                    </a:p>
                  </a:txBody>
                  <a:tcPr anchor="ctr"/>
                </a:tc>
                <a:tc>
                  <a:txBody>
                    <a:bodyPr/>
                    <a:lstStyle/>
                    <a:p>
                      <a:pPr algn="ctr"/>
                      <a:r>
                        <a:rPr lang="en-US" sz="2000" dirty="0"/>
                        <a:t>Adequate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Pubic arch &gt;90⁰</a:t>
                      </a:r>
                    </a:p>
                  </a:txBody>
                  <a:tcPr anchor="ctr"/>
                </a:tc>
                <a:tc>
                  <a:txBody>
                    <a:bodyPr/>
                    <a:lstStyle/>
                    <a:p>
                      <a:pPr algn="ctr"/>
                      <a:r>
                        <a:rPr lang="en-US" altLang="en-US" sz="2000" dirty="0"/>
                        <a:t>large pelvic in shape of android </a:t>
                      </a:r>
                      <a:endParaRPr lang="en-US" sz="2000" dirty="0"/>
                    </a:p>
                  </a:txBody>
                  <a:tcPr anchor="ctr"/>
                </a:tc>
                <a:extLst>
                  <a:ext uri="{0D108BD9-81ED-4DB2-BD59-A6C34878D82A}">
                    <a16:rowId xmlns:a16="http://schemas.microsoft.com/office/drawing/2014/main" val="626634651"/>
                  </a:ext>
                </a:extLst>
              </a:tr>
              <a:tr h="370840">
                <a:tc>
                  <a:txBody>
                    <a:bodyPr/>
                    <a:lstStyle/>
                    <a:p>
                      <a:pPr algn="ctr"/>
                      <a:r>
                        <a:rPr lang="en-US" sz="2000" dirty="0"/>
                        <a:t>Platypelloid</a:t>
                      </a:r>
                    </a:p>
                  </a:txBody>
                  <a:tcPr anchor="ctr"/>
                </a:tc>
                <a:tc>
                  <a:txBody>
                    <a:bodyPr/>
                    <a:lstStyle/>
                    <a:p>
                      <a:pPr algn="ctr"/>
                      <a:r>
                        <a:rPr lang="en-US" sz="2000" dirty="0"/>
                        <a:t>2% of women</a:t>
                      </a:r>
                    </a:p>
                  </a:txBody>
                  <a:tcPr anchor="ctr"/>
                </a:tc>
                <a:tc>
                  <a:txBody>
                    <a:bodyPr/>
                    <a:lstStyle/>
                    <a:p>
                      <a:pPr algn="ctr"/>
                      <a:r>
                        <a:rPr lang="en-US" sz="2000" dirty="0"/>
                        <a:t>Trans &gt; AP</a:t>
                      </a:r>
                    </a:p>
                  </a:txBody>
                  <a:tcPr anchor="ctr"/>
                </a:tc>
                <a:tc>
                  <a:txBody>
                    <a:bodyPr/>
                    <a:lstStyle/>
                    <a:p>
                      <a:pPr algn="ctr"/>
                      <a:r>
                        <a:rPr lang="en-US" sz="2000" dirty="0"/>
                        <a:t>Wide intraspinous diameter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Wide pubic arch</a:t>
                      </a:r>
                    </a:p>
                  </a:txBody>
                  <a:tcPr anchor="ctr"/>
                </a:tc>
                <a:tc>
                  <a:txBody>
                    <a:bodyPr/>
                    <a:lstStyle/>
                    <a:p>
                      <a:pPr algn="ctr"/>
                      <a:r>
                        <a:rPr lang="en-US" altLang="en-US" sz="2000" dirty="0">
                          <a:cs typeface="Times New Roman" panose="02020603050405020304" pitchFamily="18" charset="0"/>
                        </a:rPr>
                        <a:t>large pelvic in shape of gynecoid</a:t>
                      </a:r>
                      <a:endParaRPr lang="en-US" sz="2000" dirty="0"/>
                    </a:p>
                  </a:txBody>
                  <a:tcPr anchor="ctr"/>
                </a:tc>
                <a:extLst>
                  <a:ext uri="{0D108BD9-81ED-4DB2-BD59-A6C34878D82A}">
                    <a16:rowId xmlns:a16="http://schemas.microsoft.com/office/drawing/2014/main" val="359311668"/>
                  </a:ext>
                </a:extLst>
              </a:tr>
            </a:tbl>
          </a:graphicData>
        </a:graphic>
      </p:graphicFrame>
    </p:spTree>
    <p:extLst>
      <p:ext uri="{BB962C8B-B14F-4D97-AF65-F5344CB8AC3E}">
        <p14:creationId xmlns:p14="http://schemas.microsoft.com/office/powerpoint/2010/main" val="2614246399"/>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199" y="1305026"/>
            <a:ext cx="8043845" cy="4871938"/>
          </a:xfrm>
        </p:spPr>
        <p:txBody>
          <a:bodyPr>
            <a:normAutofit fontScale="92500" lnSpcReduction="10000"/>
          </a:bodyPr>
          <a:lstStyle/>
          <a:p>
            <a:pPr marL="0" indent="0">
              <a:buNone/>
            </a:pPr>
            <a:r>
              <a:rPr lang="en-US" dirty="0"/>
              <a:t>A female in her 11th week of gestation</a:t>
            </a:r>
          </a:p>
          <a:p>
            <a:r>
              <a:rPr lang="en-US" dirty="0"/>
              <a:t>Mention the abnormalities in the ultrasound</a:t>
            </a:r>
          </a:p>
          <a:p>
            <a:pPr lvl="1"/>
            <a:r>
              <a:rPr lang="en-US" dirty="0"/>
              <a:t>1-nuchal translucency 2- nasal bone absent</a:t>
            </a:r>
          </a:p>
          <a:p>
            <a:r>
              <a:rPr lang="en-US" dirty="0"/>
              <a:t>Mention the abnormalities seen in the combined test? </a:t>
            </a:r>
          </a:p>
          <a:p>
            <a:pPr lvl="1"/>
            <a:r>
              <a:rPr lang="en-US" dirty="0"/>
              <a:t>Increase in HCG / Decrease in Papp</a:t>
            </a:r>
          </a:p>
          <a:p>
            <a:r>
              <a:rPr lang="en-US" dirty="0"/>
              <a:t>Name the procedure to be done at this gestational age ? </a:t>
            </a:r>
          </a:p>
          <a:p>
            <a:pPr lvl="1"/>
            <a:r>
              <a:rPr lang="en-US" dirty="0"/>
              <a:t>CVS  </a:t>
            </a:r>
          </a:p>
          <a:p>
            <a:r>
              <a:rPr lang="en-US" dirty="0"/>
              <a:t>Mention 2 complications of the procedure done in the previous question? </a:t>
            </a:r>
          </a:p>
          <a:p>
            <a:pPr lvl="1"/>
            <a:r>
              <a:rPr lang="en-US" dirty="0"/>
              <a:t>Rupture of membranes / infection/ loss of fetus  / bleeding </a:t>
            </a:r>
          </a:p>
          <a:p>
            <a:r>
              <a:rPr lang="en-US" dirty="0"/>
              <a:t>What is your diagnosis?</a:t>
            </a:r>
          </a:p>
          <a:p>
            <a:pPr lvl="1"/>
            <a:r>
              <a:rPr lang="en-US" dirty="0"/>
              <a:t> Down syndrome</a:t>
            </a:r>
          </a:p>
          <a:p>
            <a:endParaRPr lang="en-US" dirty="0"/>
          </a:p>
        </p:txBody>
      </p:sp>
      <p:pic>
        <p:nvPicPr>
          <p:cNvPr id="4" name="Content Placeholder 3" descr="Content Placeholder 3">
            <a:extLst>
              <a:ext uri="{FF2B5EF4-FFF2-40B4-BE49-F238E27FC236}">
                <a16:creationId xmlns:a16="http://schemas.microsoft.com/office/drawing/2014/main" id="{53207AAC-C5AA-31EB-D5A0-9CB92C50D1AA}"/>
              </a:ext>
            </a:extLst>
          </p:cNvPr>
          <p:cNvPicPr>
            <a:picLocks noChangeAspect="1"/>
          </p:cNvPicPr>
          <p:nvPr/>
        </p:nvPicPr>
        <p:blipFill>
          <a:blip r:embed="rId2" cstate="print"/>
          <a:stretch>
            <a:fillRect/>
          </a:stretch>
        </p:blipFill>
        <p:spPr>
          <a:xfrm>
            <a:off x="8882045" y="1305026"/>
            <a:ext cx="2471755" cy="4620962"/>
          </a:xfrm>
          <a:prstGeom prst="rect">
            <a:avLst/>
          </a:prstGeom>
          <a:ln w="12700">
            <a:miter lim="400000"/>
          </a:ln>
        </p:spPr>
      </p:pic>
    </p:spTree>
    <p:extLst>
      <p:ext uri="{BB962C8B-B14F-4D97-AF65-F5344CB8AC3E}">
        <p14:creationId xmlns:p14="http://schemas.microsoft.com/office/powerpoint/2010/main" val="2141856017"/>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990599" y="5094514"/>
            <a:ext cx="7703457" cy="1538515"/>
          </a:xfrm>
        </p:spPr>
        <p:txBody>
          <a:bodyPr>
            <a:normAutofit/>
          </a:bodyPr>
          <a:lstStyle/>
          <a:p>
            <a:pPr marL="0" indent="0" algn="l" rtl="0" eaLnBrk="1" latinLnBrk="0" hangingPunct="1">
              <a:lnSpc>
                <a:spcPct val="90000"/>
              </a:lnSpc>
              <a:spcBef>
                <a:spcPts val="1000"/>
              </a:spcBef>
              <a:spcAft>
                <a:spcPts val="0"/>
              </a:spcAft>
              <a:buNone/>
            </a:pPr>
            <a:r>
              <a:rPr lang="en-US" sz="2000" kern="1200" dirty="0">
                <a:solidFill>
                  <a:srgbClr val="45515E"/>
                </a:solidFill>
                <a:effectLst/>
                <a:latin typeface="Calibri" panose="020F0502020204030204" pitchFamily="34" charset="0"/>
                <a:ea typeface="+mn-ea"/>
                <a:cs typeface="+mn-cs"/>
              </a:rPr>
              <a:t>Note :Look for Tip of needle </a:t>
            </a:r>
          </a:p>
          <a:p>
            <a:pPr marL="0" indent="0" algn="l" rtl="0" eaLnBrk="1" latinLnBrk="0" hangingPunct="1">
              <a:lnSpc>
                <a:spcPct val="90000"/>
              </a:lnSpc>
              <a:spcBef>
                <a:spcPts val="1000"/>
              </a:spcBef>
              <a:spcAft>
                <a:spcPts val="0"/>
              </a:spcAft>
            </a:pPr>
            <a:r>
              <a:rPr lang="en-US" sz="2000" dirty="0">
                <a:latin typeface="Calibri" panose="020F0502020204030204" pitchFamily="34" charset="0"/>
              </a:rPr>
              <a:t>I</a:t>
            </a:r>
            <a:r>
              <a:rPr lang="en-US" sz="2000" kern="1200" dirty="0">
                <a:solidFill>
                  <a:srgbClr val="45515E"/>
                </a:solidFill>
                <a:effectLst/>
                <a:latin typeface="Calibri" panose="020F0502020204030204" pitchFamily="34" charset="0"/>
                <a:ea typeface="+mn-ea"/>
                <a:cs typeface="+mn-cs"/>
              </a:rPr>
              <a:t>f at placenta called CVS chorionic Villus sampling (CVS&gt; 2 type transabdominal and  trans vaginal)</a:t>
            </a:r>
          </a:p>
          <a:p>
            <a:pPr marL="0" indent="0" algn="l" rtl="0" eaLnBrk="1" latinLnBrk="0" hangingPunct="1">
              <a:lnSpc>
                <a:spcPct val="90000"/>
              </a:lnSpc>
              <a:spcBef>
                <a:spcPts val="1000"/>
              </a:spcBef>
              <a:spcAft>
                <a:spcPts val="0"/>
              </a:spcAft>
            </a:pPr>
            <a:r>
              <a:rPr lang="en-US" sz="2000" dirty="0">
                <a:latin typeface="Calibri" panose="020F0502020204030204" pitchFamily="34" charset="0"/>
              </a:rPr>
              <a:t>I</a:t>
            </a:r>
            <a:r>
              <a:rPr lang="en-US" sz="2000" kern="1200" dirty="0">
                <a:solidFill>
                  <a:srgbClr val="45515E"/>
                </a:solidFill>
                <a:effectLst/>
                <a:latin typeface="Calibri" panose="020F0502020204030204" pitchFamily="34" charset="0"/>
                <a:ea typeface="+mn-ea"/>
                <a:cs typeface="+mn-cs"/>
              </a:rPr>
              <a:t>f at amniotic </a:t>
            </a:r>
            <a:r>
              <a:rPr lang="en-US" sz="2000" dirty="0">
                <a:latin typeface="Calibri" panose="020F0502020204030204" pitchFamily="34" charset="0"/>
              </a:rPr>
              <a:t>fl</a:t>
            </a:r>
            <a:r>
              <a:rPr lang="en-US" sz="2000" kern="1200" dirty="0">
                <a:solidFill>
                  <a:srgbClr val="45515E"/>
                </a:solidFill>
                <a:effectLst/>
                <a:latin typeface="Calibri" panose="020F0502020204030204" pitchFamily="34" charset="0"/>
                <a:ea typeface="+mn-ea"/>
                <a:cs typeface="+mn-cs"/>
              </a:rPr>
              <a:t>uid called Amniocentesis </a:t>
            </a:r>
            <a:endParaRPr lang="en-US" sz="2000" dirty="0">
              <a:effectLst/>
            </a:endParaRPr>
          </a:p>
        </p:txBody>
      </p:sp>
      <p:pic>
        <p:nvPicPr>
          <p:cNvPr id="4" name="Picture 3" descr="Picture 3">
            <a:extLst>
              <a:ext uri="{FF2B5EF4-FFF2-40B4-BE49-F238E27FC236}">
                <a16:creationId xmlns:a16="http://schemas.microsoft.com/office/drawing/2014/main" id="{ACCF0D6B-3A0E-F9A4-987A-7116955BFD5E}"/>
              </a:ext>
            </a:extLst>
          </p:cNvPr>
          <p:cNvPicPr>
            <a:picLocks noChangeAspect="1"/>
          </p:cNvPicPr>
          <p:nvPr/>
        </p:nvPicPr>
        <p:blipFill>
          <a:blip r:embed="rId2" cstate="print"/>
          <a:stretch>
            <a:fillRect/>
          </a:stretch>
        </p:blipFill>
        <p:spPr>
          <a:xfrm>
            <a:off x="9067799" y="3988656"/>
            <a:ext cx="2286001" cy="2188308"/>
          </a:xfrm>
          <a:prstGeom prst="rect">
            <a:avLst/>
          </a:prstGeom>
          <a:ln w="12700">
            <a:miter lim="400000"/>
          </a:ln>
          <a:effectLst>
            <a:outerShdw blurRad="292100" dist="139700" dir="2700000" rotWithShape="0">
              <a:srgbClr val="333333">
                <a:alpha val="64999"/>
              </a:srgbClr>
            </a:outerShdw>
          </a:effectLst>
        </p:spPr>
      </p:pic>
      <p:pic>
        <p:nvPicPr>
          <p:cNvPr id="5" name="Picture 4" descr="Picture 4">
            <a:extLst>
              <a:ext uri="{FF2B5EF4-FFF2-40B4-BE49-F238E27FC236}">
                <a16:creationId xmlns:a16="http://schemas.microsoft.com/office/drawing/2014/main" id="{79649365-2230-0B97-74E9-AB085FEF35DD}"/>
              </a:ext>
            </a:extLst>
          </p:cNvPr>
          <p:cNvPicPr>
            <a:picLocks noChangeAspect="1"/>
          </p:cNvPicPr>
          <p:nvPr/>
        </p:nvPicPr>
        <p:blipFill>
          <a:blip r:embed="rId3" cstate="print"/>
          <a:stretch>
            <a:fillRect/>
          </a:stretch>
        </p:blipFill>
        <p:spPr>
          <a:xfrm>
            <a:off x="8340435" y="1305026"/>
            <a:ext cx="3013365" cy="2564403"/>
          </a:xfrm>
          <a:prstGeom prst="rect">
            <a:avLst/>
          </a:prstGeom>
          <a:ln w="12700">
            <a:miter lim="400000"/>
          </a:ln>
          <a:effectLst>
            <a:outerShdw blurRad="292100" dist="139700" dir="2700000" rotWithShape="0">
              <a:srgbClr val="333333">
                <a:alpha val="64999"/>
              </a:srgbClr>
            </a:outerShdw>
          </a:effectLst>
        </p:spPr>
      </p:pic>
      <p:sp>
        <p:nvSpPr>
          <p:cNvPr id="6" name="Content Placeholder 2">
            <a:extLst>
              <a:ext uri="{FF2B5EF4-FFF2-40B4-BE49-F238E27FC236}">
                <a16:creationId xmlns:a16="http://schemas.microsoft.com/office/drawing/2014/main" id="{545DE893-D367-E1BC-E2AE-CFD748D931DB}"/>
              </a:ext>
            </a:extLst>
          </p:cNvPr>
          <p:cNvSpPr txBox="1">
            <a:spLocks/>
          </p:cNvSpPr>
          <p:nvPr/>
        </p:nvSpPr>
        <p:spPr>
          <a:xfrm>
            <a:off x="990600" y="1457425"/>
            <a:ext cx="7349835" cy="36370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t>pic for CVS and NT name of structure at arrow in first pic </a:t>
            </a:r>
          </a:p>
          <a:p>
            <a:r>
              <a:rPr lang="en-US" dirty="0"/>
              <a:t>Absence of this structure indicate ?</a:t>
            </a:r>
          </a:p>
          <a:p>
            <a:pPr lvl="1"/>
            <a:r>
              <a:rPr lang="en-US" dirty="0"/>
              <a:t>Normally absent in second trim </a:t>
            </a:r>
          </a:p>
          <a:p>
            <a:r>
              <a:rPr lang="en-US" dirty="0"/>
              <a:t>What is the abnormality in the pic ?</a:t>
            </a:r>
          </a:p>
          <a:p>
            <a:pPr lvl="1"/>
            <a:r>
              <a:rPr lang="en-US" dirty="0"/>
              <a:t>Hyper Lucency more than 3.5 mm indicated Down syndrome </a:t>
            </a:r>
          </a:p>
          <a:p>
            <a:r>
              <a:rPr lang="en-US" dirty="0"/>
              <a:t>Name of procedure in second pic .?  </a:t>
            </a:r>
          </a:p>
          <a:p>
            <a:pPr lvl="1"/>
            <a:r>
              <a:rPr lang="en-US" dirty="0"/>
              <a:t>TA CVS</a:t>
            </a:r>
          </a:p>
        </p:txBody>
      </p:sp>
    </p:spTree>
    <p:extLst>
      <p:ext uri="{BB962C8B-B14F-4D97-AF65-F5344CB8AC3E}">
        <p14:creationId xmlns:p14="http://schemas.microsoft.com/office/powerpoint/2010/main" val="909490758"/>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77500" lnSpcReduction="20000"/>
          </a:bodyPr>
          <a:lstStyle/>
          <a:p>
            <a:pPr marL="0" indent="0">
              <a:buNone/>
            </a:pPr>
            <a:r>
              <a:rPr lang="en-US" b="1" dirty="0"/>
              <a:t>39-year-old patient , g2p1 she is epileptic, and she use carbamazepine, previous CS ?</a:t>
            </a:r>
          </a:p>
          <a:p>
            <a:r>
              <a:rPr lang="en-US" dirty="0"/>
              <a:t>What points on the case above support the diagnosis ?</a:t>
            </a:r>
          </a:p>
          <a:p>
            <a:pPr lvl="1"/>
            <a:r>
              <a:rPr lang="en-US" dirty="0"/>
              <a:t>The drug (S/Es: decrease folic acid, class D drug) ????</a:t>
            </a:r>
          </a:p>
          <a:p>
            <a:r>
              <a:rPr lang="en-US" dirty="0"/>
              <a:t> The yellow arrow is ? </a:t>
            </a:r>
          </a:p>
          <a:p>
            <a:pPr lvl="1"/>
            <a:r>
              <a:rPr lang="en-US" dirty="0"/>
              <a:t>Nuchal translucency </a:t>
            </a:r>
          </a:p>
          <a:p>
            <a:r>
              <a:rPr lang="en-US" dirty="0"/>
              <a:t>What is the name of this test ?</a:t>
            </a:r>
          </a:p>
          <a:p>
            <a:pPr lvl="1"/>
            <a:r>
              <a:rPr lang="en-US" dirty="0"/>
              <a:t>combined test </a:t>
            </a:r>
          </a:p>
          <a:p>
            <a:pPr lvl="2"/>
            <a:r>
              <a:rPr lang="en-US" dirty="0"/>
              <a:t>according to the table  </a:t>
            </a:r>
          </a:p>
          <a:p>
            <a:r>
              <a:rPr lang="en-US" dirty="0"/>
              <a:t>At which gestation age we do it ?</a:t>
            </a:r>
          </a:p>
          <a:p>
            <a:pPr lvl="1"/>
            <a:r>
              <a:rPr lang="en-US" dirty="0"/>
              <a:t>11-14 week </a:t>
            </a:r>
          </a:p>
          <a:p>
            <a:r>
              <a:rPr lang="en-US" dirty="0"/>
              <a:t>If she camas in preconception what you will advice her ?  </a:t>
            </a:r>
          </a:p>
          <a:p>
            <a:pPr lvl="1"/>
            <a:r>
              <a:rPr lang="en-US" dirty="0"/>
              <a:t>Choose safe anti epileptic drug  and lowest dose esp. monotherapy instead of multi  also taken folic acid </a:t>
            </a:r>
          </a:p>
          <a:p>
            <a:r>
              <a:rPr lang="en-US" dirty="0"/>
              <a:t>What is your management  ? </a:t>
            </a:r>
          </a:p>
          <a:p>
            <a:pPr lvl="1"/>
            <a:r>
              <a:rPr lang="en-US" dirty="0"/>
              <a:t>If high risk at combined test go to CVS  if at quadrable test go for amniocentesis </a:t>
            </a:r>
          </a:p>
        </p:txBody>
      </p:sp>
      <p:pic>
        <p:nvPicPr>
          <p:cNvPr id="4" name="عنصر نائب للمحتوى 10" descr="عنصر نائب للمحتوى 10">
            <a:extLst>
              <a:ext uri="{FF2B5EF4-FFF2-40B4-BE49-F238E27FC236}">
                <a16:creationId xmlns:a16="http://schemas.microsoft.com/office/drawing/2014/main" id="{EBB717FA-D083-35FF-289A-357CBC7B85E0}"/>
              </a:ext>
            </a:extLst>
          </p:cNvPr>
          <p:cNvPicPr>
            <a:picLocks noChangeAspect="1"/>
          </p:cNvPicPr>
          <p:nvPr/>
        </p:nvPicPr>
        <p:blipFill>
          <a:blip r:embed="rId2" cstate="print"/>
          <a:stretch>
            <a:fillRect/>
          </a:stretch>
        </p:blipFill>
        <p:spPr>
          <a:xfrm>
            <a:off x="8020642" y="1648868"/>
            <a:ext cx="3174436" cy="2422087"/>
          </a:xfrm>
          <a:prstGeom prst="rect">
            <a:avLst/>
          </a:prstGeom>
          <a:ln w="12700">
            <a:miter lim="400000"/>
          </a:ln>
        </p:spPr>
      </p:pic>
      <p:sp>
        <p:nvSpPr>
          <p:cNvPr id="5" name="عنصر نائب للنص 8">
            <a:extLst>
              <a:ext uri="{FF2B5EF4-FFF2-40B4-BE49-F238E27FC236}">
                <a16:creationId xmlns:a16="http://schemas.microsoft.com/office/drawing/2014/main" id="{C63B8A22-3374-8B79-212D-76C597557619}"/>
              </a:ext>
            </a:extLst>
          </p:cNvPr>
          <p:cNvSpPr txBox="1">
            <a:spLocks/>
          </p:cNvSpPr>
          <p:nvPr/>
        </p:nvSpPr>
        <p:spPr>
          <a:xfrm>
            <a:off x="7875499" y="4098960"/>
            <a:ext cx="4137425" cy="6316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2000"/>
              </a:lnSpc>
              <a:buNone/>
              <a:defRPr sz="1600" b="1"/>
            </a:pPr>
            <a:r>
              <a:rPr lang="en-US" sz="1600" b="1" dirty="0"/>
              <a:t>A table which shows </a:t>
            </a:r>
          </a:p>
          <a:p>
            <a:pPr>
              <a:lnSpc>
                <a:spcPct val="72000"/>
              </a:lnSpc>
              <a:defRPr sz="1600" b="1"/>
            </a:pPr>
            <a:r>
              <a:rPr lang="en-US" sz="1600" b="1" dirty="0"/>
              <a:t>High </a:t>
            </a:r>
            <a:r>
              <a:rPr lang="en-US" sz="1600" b="1" dirty="0" err="1"/>
              <a:t>hCG</a:t>
            </a:r>
            <a:r>
              <a:rPr lang="en-US" sz="1600" b="1" dirty="0"/>
              <a:t>, Low </a:t>
            </a:r>
            <a:r>
              <a:rPr lang="en-US" sz="1600" b="1" dirty="0" err="1"/>
              <a:t>ppapA</a:t>
            </a:r>
            <a:r>
              <a:rPr lang="en-US" sz="1600" b="1" dirty="0"/>
              <a:t>, Absent nasal bone </a:t>
            </a:r>
          </a:p>
        </p:txBody>
      </p:sp>
    </p:spTree>
    <p:extLst>
      <p:ext uri="{BB962C8B-B14F-4D97-AF65-F5344CB8AC3E}">
        <p14:creationId xmlns:p14="http://schemas.microsoft.com/office/powerpoint/2010/main" val="414678569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6709229" cy="4871938"/>
          </a:xfrm>
        </p:spPr>
        <p:txBody>
          <a:bodyPr>
            <a:normAutofit/>
          </a:bodyPr>
          <a:lstStyle/>
          <a:p>
            <a:r>
              <a:rPr lang="en-US" dirty="0"/>
              <a:t>Regarding this procedure, select one: </a:t>
            </a:r>
          </a:p>
          <a:p>
            <a:pPr marL="457200" lvl="1" indent="0">
              <a:buNone/>
            </a:pPr>
            <a:r>
              <a:rPr lang="en-US" dirty="0"/>
              <a:t>a. It is performed at 13 W of gestation</a:t>
            </a:r>
          </a:p>
          <a:p>
            <a:pPr marL="457200" lvl="1" indent="0">
              <a:buNone/>
            </a:pPr>
            <a:r>
              <a:rPr lang="en-US" dirty="0"/>
              <a:t>b. It is used as a screening test for chromosomal abnormality </a:t>
            </a:r>
          </a:p>
          <a:p>
            <a:pPr marL="457200" lvl="1" indent="0">
              <a:buNone/>
            </a:pPr>
            <a:r>
              <a:rPr lang="en-US" dirty="0"/>
              <a:t>c. The risk of miscarriage is 0.5%</a:t>
            </a:r>
          </a:p>
          <a:p>
            <a:pPr marL="457200" lvl="1" indent="0">
              <a:buNone/>
            </a:pPr>
            <a:r>
              <a:rPr lang="en-US" dirty="0"/>
              <a:t>d. Placental mosaicism is more common compared to other method</a:t>
            </a:r>
          </a:p>
          <a:p>
            <a:pPr marL="457200" lvl="1" indent="0">
              <a:buNone/>
            </a:pPr>
            <a:r>
              <a:rPr lang="en-US" dirty="0">
                <a:solidFill>
                  <a:srgbClr val="FF0000"/>
                </a:solidFill>
              </a:rPr>
              <a:t>e. anti-d prophylaxis is considered after doing this procedure in a woman with rh negative blood group and indirect </a:t>
            </a:r>
            <a:r>
              <a:rPr lang="en-US" dirty="0" err="1">
                <a:solidFill>
                  <a:srgbClr val="FF0000"/>
                </a:solidFill>
              </a:rPr>
              <a:t>coombs</a:t>
            </a:r>
            <a:r>
              <a:rPr lang="en-US" dirty="0">
                <a:solidFill>
                  <a:srgbClr val="FF0000"/>
                </a:solidFill>
              </a:rPr>
              <a:t> test of 1:8</a:t>
            </a:r>
          </a:p>
          <a:p>
            <a:endParaRPr lang="en-US" dirty="0"/>
          </a:p>
          <a:p>
            <a:endParaRPr lang="en-US" dirty="0"/>
          </a:p>
          <a:p>
            <a:endParaRPr lang="en-US" dirty="0"/>
          </a:p>
        </p:txBody>
      </p:sp>
      <p:pic>
        <p:nvPicPr>
          <p:cNvPr id="4" name="Picture 2" descr="Picture 2">
            <a:extLst>
              <a:ext uri="{FF2B5EF4-FFF2-40B4-BE49-F238E27FC236}">
                <a16:creationId xmlns:a16="http://schemas.microsoft.com/office/drawing/2014/main" id="{F3B92D22-7355-0971-E6F6-31CB98CBFBC9}"/>
              </a:ext>
            </a:extLst>
          </p:cNvPr>
          <p:cNvPicPr>
            <a:picLocks noChangeAspect="1"/>
          </p:cNvPicPr>
          <p:nvPr/>
        </p:nvPicPr>
        <p:blipFill>
          <a:blip r:embed="rId2" cstate="print"/>
          <a:stretch>
            <a:fillRect/>
          </a:stretch>
        </p:blipFill>
        <p:spPr>
          <a:xfrm>
            <a:off x="7454571" y="1485413"/>
            <a:ext cx="3899229" cy="2255582"/>
          </a:xfrm>
          <a:prstGeom prst="rect">
            <a:avLst/>
          </a:prstGeom>
          <a:ln w="12700">
            <a:miter lim="400000"/>
          </a:ln>
        </p:spPr>
      </p:pic>
    </p:spTree>
    <p:extLst>
      <p:ext uri="{BB962C8B-B14F-4D97-AF65-F5344CB8AC3E}">
        <p14:creationId xmlns:p14="http://schemas.microsoft.com/office/powerpoint/2010/main" val="391251428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What’s the abnormality in picture 2?</a:t>
            </a:r>
          </a:p>
          <a:p>
            <a:pPr lvl="1"/>
            <a:r>
              <a:rPr lang="en-US" dirty="0"/>
              <a:t>Down syndrome, increase NT, depressed Nasal bone</a:t>
            </a:r>
          </a:p>
          <a:p>
            <a:r>
              <a:rPr lang="en-US" dirty="0"/>
              <a:t>What's the structure  pointed by arrow?</a:t>
            </a:r>
          </a:p>
          <a:p>
            <a:pPr lvl="1"/>
            <a:r>
              <a:rPr lang="en-US" dirty="0"/>
              <a:t>Tip of the nose </a:t>
            </a:r>
          </a:p>
          <a:p>
            <a:r>
              <a:rPr lang="en-US" dirty="0"/>
              <a:t>What the procedure done ?</a:t>
            </a:r>
          </a:p>
          <a:p>
            <a:pPr lvl="1"/>
            <a:r>
              <a:rPr lang="en-US" dirty="0"/>
              <a:t>Amniocentesis</a:t>
            </a:r>
          </a:p>
          <a:p>
            <a:r>
              <a:rPr lang="en-US" dirty="0"/>
              <a:t>What the benefit of this procedure?</a:t>
            </a:r>
          </a:p>
          <a:p>
            <a:pPr lvl="1"/>
            <a:r>
              <a:rPr lang="en-US" dirty="0"/>
              <a:t>Prenatal  genetic diagnosis (PGD) and assessment of fetal lung maturity. </a:t>
            </a:r>
            <a:r>
              <a:rPr lang="en-US" dirty="0" err="1"/>
              <a:t>Phosphatadyl</a:t>
            </a:r>
            <a:r>
              <a:rPr lang="en-US" dirty="0"/>
              <a:t> glycerol, Evaluation of the fetus for infection, degree of hemolytic anemia, blood or platelet type, hemoglobinopathy, and NTDs.</a:t>
            </a:r>
          </a:p>
          <a:p>
            <a:endParaRPr lang="en-US" dirty="0"/>
          </a:p>
        </p:txBody>
      </p:sp>
      <p:pic>
        <p:nvPicPr>
          <p:cNvPr id="4" name="Picture 2" descr="Picture 2">
            <a:extLst>
              <a:ext uri="{FF2B5EF4-FFF2-40B4-BE49-F238E27FC236}">
                <a16:creationId xmlns:a16="http://schemas.microsoft.com/office/drawing/2014/main" id="{6A2C2927-0157-FA24-8FC0-1A5EC14BB81C}"/>
              </a:ext>
            </a:extLst>
          </p:cNvPr>
          <p:cNvPicPr>
            <a:picLocks noChangeAspect="1"/>
          </p:cNvPicPr>
          <p:nvPr/>
        </p:nvPicPr>
        <p:blipFill>
          <a:blip r:embed="rId2" cstate="print"/>
          <a:stretch>
            <a:fillRect/>
          </a:stretch>
        </p:blipFill>
        <p:spPr>
          <a:xfrm>
            <a:off x="8703058" y="1305026"/>
            <a:ext cx="2650742" cy="3006040"/>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1114962276"/>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85000" lnSpcReduction="20000"/>
          </a:bodyPr>
          <a:lstStyle/>
          <a:p>
            <a:r>
              <a:rPr lang="en-US" dirty="0"/>
              <a:t>What the risk of it when its done</a:t>
            </a:r>
          </a:p>
          <a:p>
            <a:pPr lvl="1"/>
            <a:r>
              <a:rPr lang="en-US" dirty="0"/>
              <a:t>Leakage of amniotic fluid.</a:t>
            </a:r>
          </a:p>
          <a:p>
            <a:pPr lvl="1"/>
            <a:r>
              <a:rPr lang="en-US" dirty="0"/>
              <a:t>Direct fetal needle injury.</a:t>
            </a:r>
          </a:p>
          <a:p>
            <a:pPr lvl="1"/>
            <a:r>
              <a:rPr lang="en-US" dirty="0"/>
              <a:t>Vertical transmission</a:t>
            </a:r>
          </a:p>
          <a:p>
            <a:pPr lvl="1"/>
            <a:r>
              <a:rPr lang="en-US" dirty="0" err="1"/>
              <a:t>Innoculation</a:t>
            </a:r>
            <a:r>
              <a:rPr lang="en-US" dirty="0"/>
              <a:t> by bowel flora.</a:t>
            </a:r>
          </a:p>
          <a:p>
            <a:pPr lvl="1"/>
            <a:r>
              <a:rPr lang="en-US" dirty="0"/>
              <a:t>Fetal loss.</a:t>
            </a:r>
          </a:p>
          <a:p>
            <a:pPr lvl="1"/>
            <a:r>
              <a:rPr lang="en-US" dirty="0"/>
              <a:t>Cell culture failure:</a:t>
            </a:r>
          </a:p>
          <a:p>
            <a:r>
              <a:rPr lang="en-US" dirty="0"/>
              <a:t>At which gestational week you can do it?</a:t>
            </a:r>
          </a:p>
          <a:p>
            <a:pPr lvl="1"/>
            <a:r>
              <a:rPr lang="en-US" dirty="0"/>
              <a:t>optimally to be done at 15-17 weeks (&gt; 15w of gestation).</a:t>
            </a:r>
          </a:p>
          <a:p>
            <a:r>
              <a:rPr lang="en-US" dirty="0"/>
              <a:t>What are screening test used for diagnosis of this congenital anomaly, and when  it done?</a:t>
            </a:r>
          </a:p>
          <a:p>
            <a:pPr lvl="1"/>
            <a:r>
              <a:rPr lang="en-US" dirty="0"/>
              <a:t>First trimester combined test 11-14w </a:t>
            </a:r>
          </a:p>
          <a:p>
            <a:pPr lvl="1"/>
            <a:r>
              <a:rPr lang="en-US" dirty="0"/>
              <a:t>Second trimester quadrable test 15-18w </a:t>
            </a:r>
          </a:p>
          <a:p>
            <a:r>
              <a:rPr lang="en-US" dirty="0">
                <a:solidFill>
                  <a:srgbClr val="FF0000"/>
                </a:solidFill>
              </a:rPr>
              <a:t> fetal "cell-free (</a:t>
            </a:r>
            <a:r>
              <a:rPr lang="en-US" dirty="0" err="1">
                <a:solidFill>
                  <a:srgbClr val="FF0000"/>
                </a:solidFill>
              </a:rPr>
              <a:t>cf</a:t>
            </a:r>
            <a:r>
              <a:rPr lang="en-US" dirty="0">
                <a:solidFill>
                  <a:srgbClr val="FF0000"/>
                </a:solidFill>
              </a:rPr>
              <a:t>)" nucleic acids as early as the fifth postmenstrual  week, and almost always by the ninth postmenstrual week</a:t>
            </a:r>
          </a:p>
          <a:p>
            <a:endParaRPr lang="en-US" dirty="0"/>
          </a:p>
        </p:txBody>
      </p:sp>
    </p:spTree>
    <p:extLst>
      <p:ext uri="{BB962C8B-B14F-4D97-AF65-F5344CB8AC3E}">
        <p14:creationId xmlns:p14="http://schemas.microsoft.com/office/powerpoint/2010/main" val="64883880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ar-JO" dirty="0"/>
              <a:t>معلومة عالماشي</a:t>
            </a:r>
            <a:endParaRPr lang="en-US" dirty="0"/>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When you should do ?</a:t>
            </a:r>
          </a:p>
          <a:p>
            <a:pPr lvl="1"/>
            <a:r>
              <a:rPr lang="en-US" dirty="0"/>
              <a:t> CVS done at 10-14 week </a:t>
            </a:r>
          </a:p>
          <a:p>
            <a:r>
              <a:rPr lang="en-US" dirty="0"/>
              <a:t>After this procedure must give anti D for mother due to risk of Fetomaternal hemorrhage.</a:t>
            </a:r>
          </a:p>
        </p:txBody>
      </p:sp>
    </p:spTree>
    <p:extLst>
      <p:ext uri="{BB962C8B-B14F-4D97-AF65-F5344CB8AC3E}">
        <p14:creationId xmlns:p14="http://schemas.microsoft.com/office/powerpoint/2010/main" val="267831134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5E6F-A7D4-0E0A-BB3F-4D17A785E9B4}"/>
              </a:ext>
            </a:extLst>
          </p:cNvPr>
          <p:cNvSpPr>
            <a:spLocks noGrp="1"/>
          </p:cNvSpPr>
          <p:nvPr>
            <p:ph type="ctrTitle"/>
          </p:nvPr>
        </p:nvSpPr>
        <p:spPr/>
        <p:txBody>
          <a:bodyPr/>
          <a:lstStyle/>
          <a:p>
            <a:r>
              <a:rPr lang="en-US" dirty="0"/>
              <a:t>Multiple gestation </a:t>
            </a:r>
          </a:p>
        </p:txBody>
      </p:sp>
    </p:spTree>
    <p:extLst>
      <p:ext uri="{BB962C8B-B14F-4D97-AF65-F5344CB8AC3E}">
        <p14:creationId xmlns:p14="http://schemas.microsoft.com/office/powerpoint/2010/main" val="4132247626"/>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Diagnosis of Multiple Gestation by US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r>
              <a:rPr lang="en-US" dirty="0"/>
              <a:t>All women with a twin pregnancy should be offered an ultrasound examination at 10–13 weeks of gestation to assess :</a:t>
            </a:r>
          </a:p>
          <a:p>
            <a:pPr lvl="1"/>
            <a:r>
              <a:rPr lang="en-US" dirty="0"/>
              <a:t>Number of fetuses.</a:t>
            </a:r>
          </a:p>
          <a:p>
            <a:pPr lvl="1"/>
            <a:r>
              <a:rPr lang="en-US" dirty="0"/>
              <a:t>Cardiac activity (Viability).</a:t>
            </a:r>
          </a:p>
          <a:p>
            <a:pPr lvl="1"/>
            <a:r>
              <a:rPr lang="en-US" dirty="0"/>
              <a:t>Chorionicity.</a:t>
            </a:r>
          </a:p>
          <a:p>
            <a:pPr lvl="1"/>
            <a:r>
              <a:rPr lang="en-US" dirty="0"/>
              <a:t>Major congenital malformation (Anencephaly).</a:t>
            </a:r>
          </a:p>
          <a:p>
            <a:pPr lvl="1"/>
            <a:r>
              <a:rPr lang="en-US" dirty="0"/>
              <a:t>Nuchal translucency. </a:t>
            </a:r>
          </a:p>
          <a:p>
            <a:r>
              <a:rPr lang="en-US" dirty="0"/>
              <a:t>5 weeks : Visualization of multiple gestational sacs with yolk sacs.</a:t>
            </a:r>
          </a:p>
          <a:p>
            <a:r>
              <a:rPr lang="en-US" dirty="0"/>
              <a:t>6 weeks : Multiple embryos with cardiac activity.</a:t>
            </a:r>
          </a:p>
          <a:p>
            <a:r>
              <a:rPr lang="en-US" dirty="0"/>
              <a:t>Before 8 weeks gestation : Clearly separate gestational sacs, each surrounded by a thick echogenic ring, is suggestive of </a:t>
            </a:r>
            <a:r>
              <a:rPr lang="en-US" dirty="0" err="1"/>
              <a:t>dichorionicity</a:t>
            </a:r>
            <a:r>
              <a:rPr lang="en-US" dirty="0"/>
              <a:t>.</a:t>
            </a:r>
          </a:p>
          <a:p>
            <a:r>
              <a:rPr lang="en-US" dirty="0"/>
              <a:t>Later in gestation :  if the fetuses are discordant for sex or two distinct placentas are seen, a DC gestation can be confirmed with confidence.</a:t>
            </a:r>
          </a:p>
        </p:txBody>
      </p:sp>
    </p:spTree>
    <p:extLst>
      <p:ext uri="{BB962C8B-B14F-4D97-AF65-F5344CB8AC3E}">
        <p14:creationId xmlns:p14="http://schemas.microsoft.com/office/powerpoint/2010/main" val="2350735411"/>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Diagnosis of Multiple Gestation by US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Dichorionicity : Membrane thickness of &gt;2 mm.</a:t>
            </a:r>
          </a:p>
          <a:p>
            <a:r>
              <a:rPr lang="en-US" dirty="0"/>
              <a:t>Placentation is MC : If only (2) layers are present post-delivery.</a:t>
            </a:r>
          </a:p>
          <a:p>
            <a:r>
              <a:rPr lang="en-US" dirty="0"/>
              <a:t>Placentation is DC : If there were (3) or (4) layers post-delivery.</a:t>
            </a:r>
          </a:p>
          <a:p>
            <a:endParaRPr lang="en-US" dirty="0"/>
          </a:p>
          <a:p>
            <a:r>
              <a:rPr lang="en-US" b="1" dirty="0"/>
              <a:t>DC twins </a:t>
            </a:r>
            <a:r>
              <a:rPr lang="en-US" dirty="0"/>
              <a:t>identified by visualization of a triangular projection of placenta between the layers of the dividing membrane (</a:t>
            </a:r>
            <a:r>
              <a:rPr lang="en-US" dirty="0">
                <a:solidFill>
                  <a:srgbClr val="FF0000"/>
                </a:solidFill>
              </a:rPr>
              <a:t>Lambda sign</a:t>
            </a:r>
            <a:r>
              <a:rPr lang="en-US" dirty="0"/>
              <a:t>).</a:t>
            </a:r>
          </a:p>
          <a:p>
            <a:r>
              <a:rPr lang="en-US" b="1" dirty="0"/>
              <a:t>MC twins </a:t>
            </a:r>
            <a:r>
              <a:rPr lang="en-US" dirty="0"/>
              <a:t>identified by presence of the </a:t>
            </a:r>
            <a:r>
              <a:rPr lang="en-US" dirty="0">
                <a:solidFill>
                  <a:srgbClr val="FF0000"/>
                </a:solidFill>
              </a:rPr>
              <a:t>"T" sign</a:t>
            </a:r>
            <a:r>
              <a:rPr lang="en-US" dirty="0"/>
              <a:t>, which refers to the appearance of the thin intertwin membrane as it takes-off from the placenta at a 90-degree angle.</a:t>
            </a:r>
          </a:p>
          <a:p>
            <a:endParaRPr lang="en-US" dirty="0"/>
          </a:p>
        </p:txBody>
      </p:sp>
    </p:spTree>
    <p:extLst>
      <p:ext uri="{BB962C8B-B14F-4D97-AF65-F5344CB8AC3E}">
        <p14:creationId xmlns:p14="http://schemas.microsoft.com/office/powerpoint/2010/main" val="195870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BF0B-EA6D-5E62-DFE4-077CED147829}"/>
              </a:ext>
            </a:extLst>
          </p:cNvPr>
          <p:cNvSpPr>
            <a:spLocks noGrp="1"/>
          </p:cNvSpPr>
          <p:nvPr>
            <p:ph type="title"/>
          </p:nvPr>
        </p:nvSpPr>
        <p:spPr/>
        <p:txBody>
          <a:bodyPr/>
          <a:lstStyle/>
          <a:p>
            <a:r>
              <a:rPr lang="en-US" dirty="0"/>
              <a:t>Female Pelvis Varieties</a:t>
            </a:r>
          </a:p>
        </p:txBody>
      </p:sp>
      <p:grpSp>
        <p:nvGrpSpPr>
          <p:cNvPr id="23" name="Group 22">
            <a:extLst>
              <a:ext uri="{FF2B5EF4-FFF2-40B4-BE49-F238E27FC236}">
                <a16:creationId xmlns:a16="http://schemas.microsoft.com/office/drawing/2014/main" id="{184B783B-A040-F4D7-C11F-D68AA9321324}"/>
              </a:ext>
            </a:extLst>
          </p:cNvPr>
          <p:cNvGrpSpPr/>
          <p:nvPr/>
        </p:nvGrpSpPr>
        <p:grpSpPr>
          <a:xfrm>
            <a:off x="396725" y="1381841"/>
            <a:ext cx="11418006" cy="4094318"/>
            <a:chOff x="838200" y="1305026"/>
            <a:chExt cx="12037712" cy="4316535"/>
          </a:xfrm>
        </p:grpSpPr>
        <p:pic>
          <p:nvPicPr>
            <p:cNvPr id="24" name="Picture 23">
              <a:extLst>
                <a:ext uri="{FF2B5EF4-FFF2-40B4-BE49-F238E27FC236}">
                  <a16:creationId xmlns:a16="http://schemas.microsoft.com/office/drawing/2014/main" id="{D3B9211D-C822-6513-ECE3-8F515CA07F72}"/>
                </a:ext>
              </a:extLst>
            </p:cNvPr>
            <p:cNvPicPr>
              <a:picLocks noChangeAspect="1"/>
            </p:cNvPicPr>
            <p:nvPr/>
          </p:nvPicPr>
          <p:blipFill>
            <a:blip r:embed="rId2"/>
            <a:stretch>
              <a:fillRect/>
            </a:stretch>
          </p:blipFill>
          <p:spPr>
            <a:xfrm>
              <a:off x="838200" y="1305026"/>
              <a:ext cx="6363251" cy="2118544"/>
            </a:xfrm>
            <a:prstGeom prst="rect">
              <a:avLst/>
            </a:prstGeom>
          </p:spPr>
        </p:pic>
        <p:pic>
          <p:nvPicPr>
            <p:cNvPr id="25" name="Picture 24">
              <a:extLst>
                <a:ext uri="{FF2B5EF4-FFF2-40B4-BE49-F238E27FC236}">
                  <a16:creationId xmlns:a16="http://schemas.microsoft.com/office/drawing/2014/main" id="{AF831CC5-0D88-0D49-A328-7F08E93900B2}"/>
                </a:ext>
              </a:extLst>
            </p:cNvPr>
            <p:cNvPicPr>
              <a:picLocks noChangeAspect="1"/>
            </p:cNvPicPr>
            <p:nvPr/>
          </p:nvPicPr>
          <p:blipFill>
            <a:blip r:embed="rId3"/>
            <a:stretch>
              <a:fillRect/>
            </a:stretch>
          </p:blipFill>
          <p:spPr>
            <a:xfrm>
              <a:off x="838200" y="3434431"/>
              <a:ext cx="6363251" cy="2187130"/>
            </a:xfrm>
            <a:prstGeom prst="rect">
              <a:avLst/>
            </a:prstGeom>
          </p:spPr>
        </p:pic>
        <p:pic>
          <p:nvPicPr>
            <p:cNvPr id="26" name="Picture 25">
              <a:extLst>
                <a:ext uri="{FF2B5EF4-FFF2-40B4-BE49-F238E27FC236}">
                  <a16:creationId xmlns:a16="http://schemas.microsoft.com/office/drawing/2014/main" id="{686A8606-0EBA-5506-81D3-02FB1F7B8C6A}"/>
                </a:ext>
              </a:extLst>
            </p:cNvPr>
            <p:cNvPicPr>
              <a:picLocks noChangeAspect="1"/>
            </p:cNvPicPr>
            <p:nvPr/>
          </p:nvPicPr>
          <p:blipFill>
            <a:blip r:embed="rId4"/>
            <a:stretch>
              <a:fillRect/>
            </a:stretch>
          </p:blipFill>
          <p:spPr>
            <a:xfrm>
              <a:off x="7201452" y="1305027"/>
              <a:ext cx="5653948" cy="2118544"/>
            </a:xfrm>
            <a:prstGeom prst="rect">
              <a:avLst/>
            </a:prstGeom>
          </p:spPr>
        </p:pic>
        <p:pic>
          <p:nvPicPr>
            <p:cNvPr id="27" name="Picture 26">
              <a:extLst>
                <a:ext uri="{FF2B5EF4-FFF2-40B4-BE49-F238E27FC236}">
                  <a16:creationId xmlns:a16="http://schemas.microsoft.com/office/drawing/2014/main" id="{35DBCEE1-0123-89A2-71D6-7CD3875D3B8C}"/>
                </a:ext>
              </a:extLst>
            </p:cNvPr>
            <p:cNvPicPr>
              <a:picLocks noChangeAspect="1"/>
            </p:cNvPicPr>
            <p:nvPr/>
          </p:nvPicPr>
          <p:blipFill>
            <a:blip r:embed="rId5"/>
            <a:stretch>
              <a:fillRect/>
            </a:stretch>
          </p:blipFill>
          <p:spPr>
            <a:xfrm>
              <a:off x="7221964" y="3681497"/>
              <a:ext cx="5653948" cy="1929807"/>
            </a:xfrm>
            <a:prstGeom prst="rect">
              <a:avLst/>
            </a:prstGeom>
          </p:spPr>
        </p:pic>
      </p:grpSp>
    </p:spTree>
    <p:extLst>
      <p:ext uri="{BB962C8B-B14F-4D97-AF65-F5344CB8AC3E}">
        <p14:creationId xmlns:p14="http://schemas.microsoft.com/office/powerpoint/2010/main" val="3042480364"/>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Diagnosis of Multiple Gestation by US</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Serial sonographic assessment of fetal growth is recommended in multiple gestations :</a:t>
            </a:r>
          </a:p>
          <a:p>
            <a:r>
              <a:rPr lang="en-US" dirty="0"/>
              <a:t>Every 3 - 4 weeks from 18 weeks gestation in DC twins, or every 2 weeks if growth restriction or growth discordance (&gt;20%) is discovered.</a:t>
            </a:r>
          </a:p>
          <a:p>
            <a:r>
              <a:rPr lang="en-US" dirty="0"/>
              <a:t>MC twins, as well as all higher-order multiple gestations, serial growth scans are performed every 2 weeks from 16 weeks gestation.</a:t>
            </a:r>
          </a:p>
          <a:p>
            <a:endParaRPr lang="en-US" dirty="0"/>
          </a:p>
          <a:p>
            <a:endParaRPr lang="en-US" dirty="0"/>
          </a:p>
        </p:txBody>
      </p:sp>
    </p:spTree>
    <p:extLst>
      <p:ext uri="{BB962C8B-B14F-4D97-AF65-F5344CB8AC3E}">
        <p14:creationId xmlns:p14="http://schemas.microsoft.com/office/powerpoint/2010/main" val="3506380317"/>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Timing of delivery</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All twin fetuses should therefore be delivered </a:t>
            </a:r>
            <a:r>
              <a:rPr lang="en-US" dirty="0">
                <a:solidFill>
                  <a:srgbClr val="FF0000"/>
                </a:solidFill>
              </a:rPr>
              <a:t>by 39 weeks of gestation</a:t>
            </a:r>
            <a:r>
              <a:rPr lang="en-US" dirty="0"/>
              <a:t> because of the rising perinatal morbidity and mortality beyond that date.</a:t>
            </a:r>
          </a:p>
          <a:p>
            <a:r>
              <a:rPr lang="en-US" dirty="0"/>
              <a:t>Uncomplicated DC twins is </a:t>
            </a:r>
            <a:r>
              <a:rPr lang="en-US" dirty="0">
                <a:solidFill>
                  <a:srgbClr val="FF0000"/>
                </a:solidFill>
              </a:rPr>
              <a:t>37-38 weeks</a:t>
            </a:r>
            <a:r>
              <a:rPr lang="en-US" dirty="0"/>
              <a:t>.</a:t>
            </a:r>
          </a:p>
          <a:p>
            <a:r>
              <a:rPr lang="en-US" dirty="0"/>
              <a:t>Uncomplicated MCDA twins </a:t>
            </a:r>
            <a:r>
              <a:rPr lang="en-US" dirty="0">
                <a:solidFill>
                  <a:srgbClr val="FF0000"/>
                </a:solidFill>
              </a:rPr>
              <a:t>36 -37 weeks</a:t>
            </a:r>
            <a:r>
              <a:rPr lang="en-US" dirty="0"/>
              <a:t>. </a:t>
            </a:r>
          </a:p>
          <a:p>
            <a:r>
              <a:rPr lang="en-US" dirty="0"/>
              <a:t>For MA twins delivery at about </a:t>
            </a:r>
            <a:r>
              <a:rPr lang="en-US" dirty="0">
                <a:solidFill>
                  <a:srgbClr val="FF0000"/>
                </a:solidFill>
              </a:rPr>
              <a:t>32 weeks </a:t>
            </a:r>
            <a:r>
              <a:rPr lang="en-US" dirty="0"/>
              <a:t>should be suggested because of the increasing risk of perinatal mortality in the third trimester (</a:t>
            </a:r>
            <a:r>
              <a:rPr lang="en-US" u="sng" dirty="0"/>
              <a:t>Higher risk for Cord entanglement</a:t>
            </a:r>
            <a:r>
              <a:rPr lang="en-US" dirty="0"/>
              <a:t>) </a:t>
            </a:r>
            <a:r>
              <a:rPr lang="en-US" dirty="0">
                <a:solidFill>
                  <a:srgbClr val="FF0000"/>
                </a:solidFill>
              </a:rPr>
              <a:t>and it’s done by CS.</a:t>
            </a:r>
          </a:p>
          <a:p>
            <a:endParaRPr lang="en-US" dirty="0"/>
          </a:p>
          <a:p>
            <a:endParaRPr lang="en-US" dirty="0"/>
          </a:p>
        </p:txBody>
      </p:sp>
    </p:spTree>
    <p:extLst>
      <p:ext uri="{BB962C8B-B14F-4D97-AF65-F5344CB8AC3E}">
        <p14:creationId xmlns:p14="http://schemas.microsoft.com/office/powerpoint/2010/main" val="709814456"/>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85000" lnSpcReduction="20000"/>
          </a:bodyPr>
          <a:lstStyle/>
          <a:p>
            <a:pPr marL="0" indent="0">
              <a:buNone/>
            </a:pPr>
            <a:r>
              <a:rPr lang="en-US" dirty="0"/>
              <a:t>G1P0 8 weeks –Rh with +Rh father (on exam pictures left embryo larger than right)</a:t>
            </a:r>
          </a:p>
          <a:p>
            <a:r>
              <a:rPr lang="en-US" dirty="0"/>
              <a:t>Type of placentation?</a:t>
            </a:r>
          </a:p>
          <a:p>
            <a:pPr lvl="1"/>
            <a:r>
              <a:rPr lang="en-US" dirty="0"/>
              <a:t>Monochorionic monoamniotic </a:t>
            </a:r>
          </a:p>
          <a:p>
            <a:r>
              <a:rPr lang="en-US" dirty="0"/>
              <a:t>Vaginal spotting and active fetal heart by us, Diagnosis?</a:t>
            </a:r>
          </a:p>
          <a:p>
            <a:pPr lvl="1"/>
            <a:r>
              <a:rPr lang="en-US" dirty="0"/>
              <a:t>threatened miscarriage </a:t>
            </a:r>
          </a:p>
          <a:p>
            <a:r>
              <a:rPr lang="en-US" dirty="0"/>
              <a:t>Give two investigation for her? </a:t>
            </a:r>
          </a:p>
          <a:p>
            <a:pPr lvl="1"/>
            <a:r>
              <a:rPr lang="en-US" dirty="0"/>
              <a:t>CBS, </a:t>
            </a:r>
            <a:r>
              <a:rPr lang="en-US" dirty="0" err="1"/>
              <a:t>klehur</a:t>
            </a:r>
            <a:r>
              <a:rPr lang="en-US" dirty="0"/>
              <a:t> test.</a:t>
            </a:r>
          </a:p>
          <a:p>
            <a:pPr lvl="2"/>
            <a:r>
              <a:rPr lang="en-US" dirty="0">
                <a:solidFill>
                  <a:srgbClr val="FF0000"/>
                </a:solidFill>
              </a:rPr>
              <a:t>Not </a:t>
            </a:r>
            <a:r>
              <a:rPr lang="en-US" dirty="0" err="1">
                <a:solidFill>
                  <a:srgbClr val="FF0000"/>
                </a:solidFill>
              </a:rPr>
              <a:t>coombs</a:t>
            </a:r>
            <a:r>
              <a:rPr lang="en-US" dirty="0">
                <a:solidFill>
                  <a:srgbClr val="FF0000"/>
                </a:solidFill>
              </a:rPr>
              <a:t> test ( first bleeding episode, first time pregnancy) </a:t>
            </a:r>
          </a:p>
          <a:p>
            <a:r>
              <a:rPr lang="en-US" dirty="0"/>
              <a:t>What is the best delivery date for this patient and why? </a:t>
            </a:r>
          </a:p>
          <a:p>
            <a:pPr lvl="1"/>
            <a:r>
              <a:rPr lang="en-US" dirty="0"/>
              <a:t>32 weeks risk of fetal loss and cord entanglement</a:t>
            </a:r>
          </a:p>
          <a:p>
            <a:r>
              <a:rPr lang="en-US" dirty="0"/>
              <a:t>True or false</a:t>
            </a:r>
          </a:p>
          <a:p>
            <a:pPr lvl="1"/>
            <a:r>
              <a:rPr lang="en-US" dirty="0"/>
              <a:t>This type of </a:t>
            </a:r>
            <a:r>
              <a:rPr lang="en-US" dirty="0" err="1"/>
              <a:t>chorionicity</a:t>
            </a:r>
            <a:r>
              <a:rPr lang="en-US" dirty="0"/>
              <a:t> occurs if division after 12 days (</a:t>
            </a:r>
            <a:r>
              <a:rPr lang="en-US" b="1" dirty="0"/>
              <a:t>F</a:t>
            </a:r>
            <a:r>
              <a:rPr lang="en-US" dirty="0"/>
              <a:t>) (after 8 days)</a:t>
            </a:r>
          </a:p>
          <a:p>
            <a:pPr lvl="1"/>
            <a:r>
              <a:rPr lang="en-US" dirty="0"/>
              <a:t>Should take low dose aspirin in the beginning of 2nd trimester  (</a:t>
            </a:r>
            <a:r>
              <a:rPr lang="en-US" b="1" dirty="0"/>
              <a:t>T</a:t>
            </a:r>
            <a:r>
              <a:rPr lang="en-US" dirty="0"/>
              <a:t>) </a:t>
            </a:r>
          </a:p>
          <a:p>
            <a:pPr lvl="1"/>
            <a:r>
              <a:rPr lang="en-US" dirty="0"/>
              <a:t>In this case IVF is a risk factor (</a:t>
            </a:r>
            <a:r>
              <a:rPr lang="en-US" b="1" dirty="0"/>
              <a:t>F</a:t>
            </a:r>
            <a:r>
              <a:rPr lang="en-US" dirty="0"/>
              <a:t>) (ART is a risk factor for dizygotic twins)  </a:t>
            </a:r>
          </a:p>
          <a:p>
            <a:pPr lvl="1"/>
            <a:r>
              <a:rPr lang="en-US" dirty="0"/>
              <a:t>singleton same risk for previa like multiple gestation (</a:t>
            </a:r>
            <a:r>
              <a:rPr lang="en-US" b="1" dirty="0"/>
              <a:t>F</a:t>
            </a:r>
            <a:r>
              <a:rPr lang="en-US" dirty="0"/>
              <a:t>)  more than</a:t>
            </a:r>
          </a:p>
          <a:p>
            <a:endParaRPr lang="en-US" dirty="0"/>
          </a:p>
        </p:txBody>
      </p:sp>
      <p:pic>
        <p:nvPicPr>
          <p:cNvPr id="4" name="Google Shape;119;p5" descr="Google Shape;119;p5">
            <a:extLst>
              <a:ext uri="{FF2B5EF4-FFF2-40B4-BE49-F238E27FC236}">
                <a16:creationId xmlns:a16="http://schemas.microsoft.com/office/drawing/2014/main" id="{9106AC07-E351-7DEA-FFE9-44699F8048A2}"/>
              </a:ext>
            </a:extLst>
          </p:cNvPr>
          <p:cNvPicPr>
            <a:picLocks noChangeAspect="1"/>
          </p:cNvPicPr>
          <p:nvPr/>
        </p:nvPicPr>
        <p:blipFill>
          <a:blip r:embed="rId2" cstate="print"/>
          <a:stretch>
            <a:fillRect/>
          </a:stretch>
        </p:blipFill>
        <p:spPr>
          <a:xfrm>
            <a:off x="8981733" y="1849614"/>
            <a:ext cx="2372067" cy="2266642"/>
          </a:xfrm>
          <a:prstGeom prst="rect">
            <a:avLst/>
          </a:prstGeom>
          <a:ln w="12700">
            <a:miter lim="400000"/>
          </a:ln>
        </p:spPr>
      </p:pic>
      <p:pic>
        <p:nvPicPr>
          <p:cNvPr id="5" name="Google Shape;120;p5" descr="Google Shape;120;p5">
            <a:extLst>
              <a:ext uri="{FF2B5EF4-FFF2-40B4-BE49-F238E27FC236}">
                <a16:creationId xmlns:a16="http://schemas.microsoft.com/office/drawing/2014/main" id="{7202B94D-858F-070F-F1F1-C688519A1DA3}"/>
              </a:ext>
            </a:extLst>
          </p:cNvPr>
          <p:cNvPicPr>
            <a:picLocks noChangeAspect="1"/>
          </p:cNvPicPr>
          <p:nvPr/>
        </p:nvPicPr>
        <p:blipFill>
          <a:blip r:embed="rId3" cstate="print"/>
          <a:stretch>
            <a:fillRect/>
          </a:stretch>
        </p:blipFill>
        <p:spPr>
          <a:xfrm>
            <a:off x="9560469" y="4209637"/>
            <a:ext cx="1793331" cy="1873946"/>
          </a:xfrm>
          <a:prstGeom prst="rect">
            <a:avLst/>
          </a:prstGeom>
          <a:ln w="12700">
            <a:miter lim="400000"/>
          </a:ln>
        </p:spPr>
      </p:pic>
    </p:spTree>
    <p:extLst>
      <p:ext uri="{BB962C8B-B14F-4D97-AF65-F5344CB8AC3E}">
        <p14:creationId xmlns:p14="http://schemas.microsoft.com/office/powerpoint/2010/main" val="2557150162"/>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pPr marL="0" indent="0">
              <a:buNone/>
            </a:pPr>
            <a:r>
              <a:rPr lang="en-US" dirty="0"/>
              <a:t>Ultrasound for 9 weeks pregnant women  </a:t>
            </a:r>
          </a:p>
          <a:p>
            <a:r>
              <a:rPr lang="en-US" dirty="0"/>
              <a:t>What are the findings in the ultrasound ?</a:t>
            </a:r>
          </a:p>
          <a:p>
            <a:pPr lvl="1"/>
            <a:r>
              <a:rPr lang="en-US" dirty="0"/>
              <a:t> T sign</a:t>
            </a:r>
          </a:p>
          <a:p>
            <a:pPr lvl="1"/>
            <a:r>
              <a:rPr lang="en-US" dirty="0"/>
              <a:t>2 gestational sacs with thin intertwin membrane</a:t>
            </a:r>
          </a:p>
          <a:p>
            <a:r>
              <a:rPr lang="en-US" dirty="0"/>
              <a:t>What is your diagnosis </a:t>
            </a:r>
          </a:p>
          <a:p>
            <a:pPr lvl="1"/>
            <a:r>
              <a:rPr lang="en-US" dirty="0"/>
              <a:t>monochorionic diamniotic twins</a:t>
            </a:r>
          </a:p>
          <a:p>
            <a:r>
              <a:rPr lang="en-US" dirty="0"/>
              <a:t>When the next visit should be and why ?</a:t>
            </a:r>
          </a:p>
          <a:p>
            <a:pPr lvl="1"/>
            <a:r>
              <a:rPr lang="en-US" dirty="0"/>
              <a:t>Bec it's monochorionic diamniotic the next visit will be within 2 weeks (11 week)</a:t>
            </a:r>
          </a:p>
          <a:p>
            <a:pPr lvl="2"/>
            <a:r>
              <a:rPr lang="en-US" dirty="0"/>
              <a:t> this true but started at 16w so the next visit will be in 13 w after 4 w as normal visit  but not because it monochorionic but to confirm viability </a:t>
            </a:r>
            <a:r>
              <a:rPr lang="ar-JO" dirty="0"/>
              <a:t>من المحاضرة</a:t>
            </a:r>
            <a:r>
              <a:rPr lang="en-US" dirty="0"/>
              <a:t> </a:t>
            </a:r>
            <a:endParaRPr lang="ar-JO" dirty="0"/>
          </a:p>
          <a:p>
            <a:r>
              <a:rPr lang="en-US" dirty="0"/>
              <a:t>If the pt. reach 32 weeks without complications at which GA you will deliver and by what?</a:t>
            </a:r>
          </a:p>
          <a:p>
            <a:pPr lvl="1"/>
            <a:r>
              <a:rPr lang="en-US" dirty="0"/>
              <a:t>At 36-37 weeks by CS delivery  </a:t>
            </a:r>
            <a:r>
              <a:rPr lang="ar-JO" dirty="0"/>
              <a:t>د.أحلام حكتها بمورننغ بس بالمحاضرة مكتوب اذا  </a:t>
            </a:r>
            <a:r>
              <a:rPr lang="en-US" dirty="0"/>
              <a:t>the answer is cs  or vaginal according to presentation … </a:t>
            </a:r>
          </a:p>
          <a:p>
            <a:endParaRPr lang="en-US" dirty="0"/>
          </a:p>
        </p:txBody>
      </p:sp>
      <p:pic>
        <p:nvPicPr>
          <p:cNvPr id="8" name="Picture 2" descr="Picture 2">
            <a:extLst>
              <a:ext uri="{FF2B5EF4-FFF2-40B4-BE49-F238E27FC236}">
                <a16:creationId xmlns:a16="http://schemas.microsoft.com/office/drawing/2014/main" id="{FF523432-0455-8B6F-00C2-7C7CA059D39C}"/>
              </a:ext>
            </a:extLst>
          </p:cNvPr>
          <p:cNvPicPr>
            <a:picLocks noChangeAspect="1"/>
          </p:cNvPicPr>
          <p:nvPr/>
        </p:nvPicPr>
        <p:blipFill>
          <a:blip r:embed="rId2" cstate="print"/>
          <a:stretch>
            <a:fillRect/>
          </a:stretch>
        </p:blipFill>
        <p:spPr>
          <a:xfrm>
            <a:off x="7914490" y="1305026"/>
            <a:ext cx="3439310" cy="1916832"/>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3520030743"/>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What is the name of the complication that is shown in the picture ? </a:t>
            </a:r>
          </a:p>
          <a:p>
            <a:pPr lvl="1"/>
            <a:r>
              <a:rPr lang="en-US" dirty="0"/>
              <a:t>twin to twin transfusion</a:t>
            </a:r>
          </a:p>
          <a:p>
            <a:r>
              <a:rPr lang="en-US" dirty="0"/>
              <a:t>What are the finding on ultrasound for this complication ? </a:t>
            </a:r>
          </a:p>
          <a:p>
            <a:pPr lvl="1"/>
            <a:r>
              <a:rPr lang="en-US" dirty="0"/>
              <a:t>a) single placenta         </a:t>
            </a:r>
          </a:p>
          <a:p>
            <a:pPr lvl="1"/>
            <a:r>
              <a:rPr lang="en-US" dirty="0"/>
              <a:t>b) sex concordance</a:t>
            </a:r>
          </a:p>
          <a:p>
            <a:pPr lvl="1"/>
            <a:r>
              <a:rPr lang="en-US" dirty="0"/>
              <a:t>c) growth discordance   </a:t>
            </a:r>
          </a:p>
          <a:p>
            <a:pPr lvl="1"/>
            <a:r>
              <a:rPr lang="en-US" dirty="0"/>
              <a:t>d) discrepancy in amniotic fluid                      </a:t>
            </a:r>
          </a:p>
          <a:p>
            <a:pPr lvl="1"/>
            <a:r>
              <a:rPr lang="en-US" dirty="0"/>
              <a:t>e)one fetus will be hydropic  </a:t>
            </a:r>
          </a:p>
          <a:p>
            <a:pPr lvl="1"/>
            <a:r>
              <a:rPr lang="en-US" dirty="0"/>
              <a:t>f) abnormal umbilical artery Doppler </a:t>
            </a:r>
          </a:p>
          <a:p>
            <a:endParaRPr lang="en-US" dirty="0"/>
          </a:p>
        </p:txBody>
      </p:sp>
      <p:pic>
        <p:nvPicPr>
          <p:cNvPr id="4" name="Picture 2" descr="Picture 2">
            <a:extLst>
              <a:ext uri="{FF2B5EF4-FFF2-40B4-BE49-F238E27FC236}">
                <a16:creationId xmlns:a16="http://schemas.microsoft.com/office/drawing/2014/main" id="{36F52FE9-2B1B-2138-3DD4-95FC39FEFDF8}"/>
              </a:ext>
            </a:extLst>
          </p:cNvPr>
          <p:cNvPicPr>
            <a:picLocks noChangeAspect="1"/>
          </p:cNvPicPr>
          <p:nvPr/>
        </p:nvPicPr>
        <p:blipFill>
          <a:blip r:embed="rId2" cstate="print"/>
          <a:stretch>
            <a:fillRect/>
          </a:stretch>
        </p:blipFill>
        <p:spPr>
          <a:xfrm>
            <a:off x="8721257" y="3004383"/>
            <a:ext cx="2632543" cy="2893913"/>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768812155"/>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9FC13-32D7-9098-76AA-369DAA8462B2}"/>
              </a:ext>
            </a:extLst>
          </p:cNvPr>
          <p:cNvSpPr>
            <a:spLocks noGrp="1"/>
          </p:cNvSpPr>
          <p:nvPr>
            <p:ph type="ctrTitle"/>
          </p:nvPr>
        </p:nvSpPr>
        <p:spPr/>
        <p:txBody>
          <a:bodyPr/>
          <a:lstStyle/>
          <a:p>
            <a:r>
              <a:rPr lang="en-US" sz="6000" dirty="0"/>
              <a:t>Aberrant</a:t>
            </a:r>
            <a:r>
              <a:rPr lang="en-US" sz="3200" dirty="0"/>
              <a:t> </a:t>
            </a:r>
            <a:r>
              <a:rPr lang="en-US" sz="6000" dirty="0"/>
              <a:t>liquor</a:t>
            </a:r>
            <a:endParaRPr lang="en-US" dirty="0"/>
          </a:p>
        </p:txBody>
      </p:sp>
    </p:spTree>
    <p:extLst>
      <p:ext uri="{BB962C8B-B14F-4D97-AF65-F5344CB8AC3E}">
        <p14:creationId xmlns:p14="http://schemas.microsoft.com/office/powerpoint/2010/main" val="250939489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r>
              <a:rPr lang="en-US" dirty="0"/>
              <a:t>What you see and diagnosis ? </a:t>
            </a:r>
          </a:p>
          <a:p>
            <a:pPr lvl="1"/>
            <a:r>
              <a:rPr lang="en-US" dirty="0"/>
              <a:t>Single deepest pocket less than 2 , oligohydramnios </a:t>
            </a:r>
          </a:p>
          <a:p>
            <a:r>
              <a:rPr lang="en-US" dirty="0"/>
              <a:t> One single important  finding  during abdominal examination ?</a:t>
            </a:r>
          </a:p>
          <a:p>
            <a:pPr lvl="1"/>
            <a:r>
              <a:rPr lang="en-US" dirty="0"/>
              <a:t>decrease fetal movement or small uterus   </a:t>
            </a:r>
          </a:p>
          <a:p>
            <a:pPr lvl="1"/>
            <a:r>
              <a:rPr lang="en-US" dirty="0"/>
              <a:t>SF-height (less 3 cm than GA)</a:t>
            </a:r>
          </a:p>
          <a:p>
            <a:r>
              <a:rPr lang="en-US" dirty="0"/>
              <a:t>3-  causes for this condition ? </a:t>
            </a:r>
          </a:p>
          <a:p>
            <a:pPr lvl="1"/>
            <a:r>
              <a:rPr lang="en-US" dirty="0"/>
              <a:t>RENAL AGENESIS, URETHRAL OBESTRACTION, IUGR, ACEI</a:t>
            </a:r>
          </a:p>
          <a:p>
            <a:r>
              <a:rPr lang="en-US" dirty="0"/>
              <a:t>Clinical importance for amniotic fluid ? </a:t>
            </a:r>
          </a:p>
          <a:p>
            <a:pPr lvl="1"/>
            <a:r>
              <a:rPr lang="en-US" dirty="0"/>
              <a:t>Screening of fetal malformation</a:t>
            </a:r>
          </a:p>
          <a:p>
            <a:pPr lvl="1"/>
            <a:r>
              <a:rPr lang="en-US" dirty="0"/>
              <a:t>genetic testing</a:t>
            </a:r>
          </a:p>
          <a:p>
            <a:pPr lvl="1"/>
            <a:r>
              <a:rPr lang="en-US" dirty="0"/>
              <a:t>Assessment of fetal well-being .</a:t>
            </a:r>
          </a:p>
          <a:p>
            <a:pPr lvl="1"/>
            <a:r>
              <a:rPr lang="en-US" dirty="0"/>
              <a:t>Diagnosis of PROM (fern test )</a:t>
            </a:r>
          </a:p>
          <a:p>
            <a:pPr lvl="1"/>
            <a:r>
              <a:rPr lang="en-US" dirty="0"/>
              <a:t>Assessment of fetal lung maturity </a:t>
            </a:r>
          </a:p>
        </p:txBody>
      </p:sp>
      <p:grpSp>
        <p:nvGrpSpPr>
          <p:cNvPr id="4" name="Group 3">
            <a:extLst>
              <a:ext uri="{FF2B5EF4-FFF2-40B4-BE49-F238E27FC236}">
                <a16:creationId xmlns:a16="http://schemas.microsoft.com/office/drawing/2014/main" id="{CF685478-7244-B0E0-C1CC-E9363A6444D7}"/>
              </a:ext>
            </a:extLst>
          </p:cNvPr>
          <p:cNvGrpSpPr/>
          <p:nvPr/>
        </p:nvGrpSpPr>
        <p:grpSpPr>
          <a:xfrm>
            <a:off x="8463987" y="2611039"/>
            <a:ext cx="2889813" cy="2941935"/>
            <a:chOff x="7959208" y="1302544"/>
            <a:chExt cx="3496673" cy="3559742"/>
          </a:xfrm>
        </p:grpSpPr>
        <p:pic>
          <p:nvPicPr>
            <p:cNvPr id="5" name="عنصر نائب للمحتوى 3" descr="عنصر نائب للمحتوى 3">
              <a:extLst>
                <a:ext uri="{FF2B5EF4-FFF2-40B4-BE49-F238E27FC236}">
                  <a16:creationId xmlns:a16="http://schemas.microsoft.com/office/drawing/2014/main" id="{57DB7AD9-26F6-39E6-23D0-63C670C3E6D7}"/>
                </a:ext>
              </a:extLst>
            </p:cNvPr>
            <p:cNvPicPr>
              <a:picLocks noChangeAspect="1"/>
            </p:cNvPicPr>
            <p:nvPr/>
          </p:nvPicPr>
          <p:blipFill>
            <a:blip r:embed="rId2" cstate="print"/>
            <a:stretch>
              <a:fillRect/>
            </a:stretch>
          </p:blipFill>
          <p:spPr>
            <a:xfrm>
              <a:off x="7959208" y="1302544"/>
              <a:ext cx="3496673" cy="3559742"/>
            </a:xfrm>
            <a:prstGeom prst="rect">
              <a:avLst/>
            </a:prstGeom>
            <a:ln w="12700">
              <a:miter lim="400000"/>
            </a:ln>
          </p:spPr>
        </p:pic>
        <p:sp>
          <p:nvSpPr>
            <p:cNvPr id="6" name="مربع نص 4">
              <a:extLst>
                <a:ext uri="{FF2B5EF4-FFF2-40B4-BE49-F238E27FC236}">
                  <a16:creationId xmlns:a16="http://schemas.microsoft.com/office/drawing/2014/main" id="{62128556-B196-44F6-4330-E390DC955730}"/>
                </a:ext>
              </a:extLst>
            </p:cNvPr>
            <p:cNvSpPr txBox="1"/>
            <p:nvPr/>
          </p:nvSpPr>
          <p:spPr>
            <a:xfrm>
              <a:off x="8404860" y="2244191"/>
              <a:ext cx="67941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solidFill>
                    <a:srgbClr val="FF0000"/>
                  </a:solidFill>
                </a:defRPr>
              </a:lvl1pPr>
            </a:lstStyle>
            <a:p>
              <a:pPr rtl="0">
                <a:defRPr/>
              </a:pPr>
              <a:r>
                <a:t>1.2</a:t>
              </a:r>
            </a:p>
          </p:txBody>
        </p:sp>
      </p:grpSp>
    </p:spTree>
    <p:extLst>
      <p:ext uri="{BB962C8B-B14F-4D97-AF65-F5344CB8AC3E}">
        <p14:creationId xmlns:p14="http://schemas.microsoft.com/office/powerpoint/2010/main" val="34863850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A05F-AD25-5134-51E6-A6E55990DDC7}"/>
              </a:ext>
            </a:extLst>
          </p:cNvPr>
          <p:cNvSpPr>
            <a:spLocks noGrp="1"/>
          </p:cNvSpPr>
          <p:nvPr>
            <p:ph type="ctrTitle"/>
          </p:nvPr>
        </p:nvSpPr>
        <p:spPr/>
        <p:txBody>
          <a:bodyPr/>
          <a:lstStyle/>
          <a:p>
            <a:r>
              <a:rPr lang="en-US" dirty="0"/>
              <a:t>Induction of labor</a:t>
            </a:r>
          </a:p>
        </p:txBody>
      </p:sp>
    </p:spTree>
    <p:extLst>
      <p:ext uri="{BB962C8B-B14F-4D97-AF65-F5344CB8AC3E}">
        <p14:creationId xmlns:p14="http://schemas.microsoft.com/office/powerpoint/2010/main" val="1546225224"/>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lnSpcReduction="10000"/>
          </a:bodyPr>
          <a:lstStyle/>
          <a:p>
            <a:pPr marL="0" indent="0">
              <a:buNone/>
            </a:pPr>
            <a:r>
              <a:rPr lang="en-US" dirty="0"/>
              <a:t>33-week pregnant female came with vaginal discharge.</a:t>
            </a:r>
          </a:p>
          <a:p>
            <a:r>
              <a:rPr lang="en-US" dirty="0"/>
              <a:t>What relevant points on history ? </a:t>
            </a:r>
          </a:p>
          <a:p>
            <a:pPr lvl="1"/>
            <a:r>
              <a:rPr lang="en-US" dirty="0"/>
              <a:t>Onset, amount , color, odor, soaking clothes or not, bloody.</a:t>
            </a:r>
          </a:p>
          <a:p>
            <a:pPr lvl="1"/>
            <a:r>
              <a:rPr lang="en-US" dirty="0" err="1"/>
              <a:t>Hx</a:t>
            </a:r>
            <a:r>
              <a:rPr lang="en-US" dirty="0"/>
              <a:t> of previous PPROM or PTL or </a:t>
            </a:r>
            <a:r>
              <a:rPr lang="en-US" dirty="0" err="1"/>
              <a:t>Fx</a:t>
            </a:r>
            <a:r>
              <a:rPr lang="en-US" dirty="0"/>
              <a:t> </a:t>
            </a:r>
          </a:p>
          <a:p>
            <a:pPr lvl="1"/>
            <a:r>
              <a:rPr lang="en-US" dirty="0"/>
              <a:t>If association of abdominal pain and contraction (labor pain?)</a:t>
            </a:r>
          </a:p>
          <a:p>
            <a:pPr lvl="1"/>
            <a:r>
              <a:rPr lang="en-US" dirty="0"/>
              <a:t>Previous data to confirm GA and CTG data</a:t>
            </a:r>
          </a:p>
          <a:p>
            <a:pPr lvl="1"/>
            <a:r>
              <a:rPr lang="en-US" dirty="0"/>
              <a:t>Fetal movement</a:t>
            </a:r>
          </a:p>
          <a:p>
            <a:pPr lvl="1"/>
            <a:r>
              <a:rPr lang="en-US" dirty="0"/>
              <a:t>Past medical (genital tract infection) and past surgical</a:t>
            </a:r>
          </a:p>
          <a:p>
            <a:pPr lvl="1"/>
            <a:r>
              <a:rPr lang="en-US" dirty="0" err="1"/>
              <a:t>Hx</a:t>
            </a:r>
            <a:r>
              <a:rPr lang="en-US" dirty="0"/>
              <a:t> of smoking</a:t>
            </a:r>
          </a:p>
          <a:p>
            <a:r>
              <a:rPr lang="en-US" dirty="0"/>
              <a:t>What is the impotent points on examination ? </a:t>
            </a:r>
          </a:p>
          <a:p>
            <a:pPr lvl="1"/>
            <a:r>
              <a:rPr lang="en-US" dirty="0"/>
              <a:t>Vital sign and general look, </a:t>
            </a:r>
            <a:r>
              <a:rPr lang="en-US" dirty="0" err="1"/>
              <a:t>obs</a:t>
            </a:r>
            <a:r>
              <a:rPr lang="en-US" dirty="0"/>
              <a:t> examination (SFH, lie, presentation … ), Sterile speculum exam: Cervix (open or closed) pooling sign on posterior fornix.</a:t>
            </a:r>
          </a:p>
          <a:p>
            <a:endParaRPr lang="en-US" dirty="0"/>
          </a:p>
        </p:txBody>
      </p:sp>
    </p:spTree>
    <p:extLst>
      <p:ext uri="{BB962C8B-B14F-4D97-AF65-F5344CB8AC3E}">
        <p14:creationId xmlns:p14="http://schemas.microsoft.com/office/powerpoint/2010/main" val="1183075477"/>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If you found on examination pooling sign and closed cervix what is your diagnosis? </a:t>
            </a:r>
          </a:p>
          <a:p>
            <a:pPr lvl="1"/>
            <a:r>
              <a:rPr lang="en-US" dirty="0"/>
              <a:t>preterm premature rupture of membrane </a:t>
            </a:r>
          </a:p>
          <a:p>
            <a:r>
              <a:rPr lang="en-US" dirty="0"/>
              <a:t>What is your management ?</a:t>
            </a:r>
          </a:p>
          <a:p>
            <a:pPr lvl="1"/>
            <a:r>
              <a:rPr lang="en-US" dirty="0"/>
              <a:t>Admission , prophylaxis antibiotic , hydration , dexamethasone , CTG </a:t>
            </a:r>
          </a:p>
          <a:p>
            <a:r>
              <a:rPr lang="en-US" dirty="0"/>
              <a:t>5- what is the complication ? </a:t>
            </a:r>
          </a:p>
          <a:p>
            <a:pPr lvl="1"/>
            <a:r>
              <a:rPr lang="en-US" dirty="0"/>
              <a:t>Chorioamnionitis </a:t>
            </a:r>
          </a:p>
        </p:txBody>
      </p:sp>
    </p:spTree>
    <p:extLst>
      <p:ext uri="{BB962C8B-B14F-4D97-AF65-F5344CB8AC3E}">
        <p14:creationId xmlns:p14="http://schemas.microsoft.com/office/powerpoint/2010/main" val="176719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5994-CB57-DB07-75FF-17106CEF20AC}"/>
              </a:ext>
            </a:extLst>
          </p:cNvPr>
          <p:cNvSpPr>
            <a:spLocks noGrp="1"/>
          </p:cNvSpPr>
          <p:nvPr>
            <p:ph type="title"/>
          </p:nvPr>
        </p:nvSpPr>
        <p:spPr/>
        <p:txBody>
          <a:bodyPr/>
          <a:lstStyle/>
          <a:p>
            <a:r>
              <a:rPr lang="en-US" dirty="0">
                <a:solidFill>
                  <a:srgbClr val="FF0000"/>
                </a:solidFill>
              </a:rPr>
              <a:t>How do we assess pelvis clinically ?</a:t>
            </a:r>
          </a:p>
        </p:txBody>
      </p:sp>
      <p:sp>
        <p:nvSpPr>
          <p:cNvPr id="3" name="Content Placeholder 2">
            <a:extLst>
              <a:ext uri="{FF2B5EF4-FFF2-40B4-BE49-F238E27FC236}">
                <a16:creationId xmlns:a16="http://schemas.microsoft.com/office/drawing/2014/main" id="{04210D5E-5D86-691A-2B57-2A475174861F}"/>
              </a:ext>
            </a:extLst>
          </p:cNvPr>
          <p:cNvSpPr>
            <a:spLocks noGrp="1"/>
          </p:cNvSpPr>
          <p:nvPr>
            <p:ph idx="1"/>
          </p:nvPr>
        </p:nvSpPr>
        <p:spPr/>
        <p:txBody>
          <a:bodyPr>
            <a:normAutofit/>
          </a:bodyPr>
          <a:lstStyle/>
          <a:p>
            <a:pPr marL="514350" indent="-514350">
              <a:buFont typeface="+mj-lt"/>
              <a:buAutoNum type="arabicPeriod"/>
            </a:pPr>
            <a:r>
              <a:rPr lang="en-US" sz="3200" dirty="0"/>
              <a:t>Sacral promontory reaching</a:t>
            </a:r>
          </a:p>
          <a:p>
            <a:pPr marL="514350" indent="-514350">
              <a:buFont typeface="+mj-lt"/>
              <a:buAutoNum type="arabicPeriod"/>
            </a:pPr>
            <a:r>
              <a:rPr lang="en-US" sz="3200" dirty="0"/>
              <a:t>Sacral curvature (angle of inclination)</a:t>
            </a:r>
          </a:p>
          <a:p>
            <a:pPr marL="514350" indent="-514350">
              <a:buFont typeface="+mj-lt"/>
              <a:buAutoNum type="arabicPeriod"/>
            </a:pPr>
            <a:r>
              <a:rPr lang="en-US" sz="3200" dirty="0"/>
              <a:t>Inter-spinous diameter </a:t>
            </a:r>
          </a:p>
          <a:p>
            <a:pPr marL="514350" indent="-514350">
              <a:buFont typeface="+mj-lt"/>
              <a:buAutoNum type="arabicPeriod"/>
            </a:pPr>
            <a:r>
              <a:rPr lang="en-US" sz="3200" dirty="0"/>
              <a:t>Pubic arch and Pubic angle </a:t>
            </a:r>
          </a:p>
          <a:p>
            <a:pPr marL="514350" indent="-514350">
              <a:buFont typeface="+mj-lt"/>
              <a:buAutoNum type="arabicPeriod"/>
            </a:pPr>
            <a:r>
              <a:rPr lang="en-US" sz="3200" dirty="0"/>
              <a:t>Sacro-sciatic notch </a:t>
            </a:r>
          </a:p>
          <a:p>
            <a:pPr marL="514350" indent="-514350">
              <a:buFont typeface="+mj-lt"/>
              <a:buAutoNum type="arabicPeriod"/>
            </a:pPr>
            <a:r>
              <a:rPr lang="en-US" sz="3200" dirty="0"/>
              <a:t>Drag your fist out and Inter-tuberous diameter </a:t>
            </a:r>
          </a:p>
        </p:txBody>
      </p:sp>
    </p:spTree>
    <p:extLst>
      <p:ext uri="{BB962C8B-B14F-4D97-AF65-F5344CB8AC3E}">
        <p14:creationId xmlns:p14="http://schemas.microsoft.com/office/powerpoint/2010/main" val="2353575002"/>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r>
              <a:rPr lang="en-US" dirty="0"/>
              <a:t>1) what's this instrument? </a:t>
            </a:r>
          </a:p>
          <a:p>
            <a:pPr lvl="1"/>
            <a:r>
              <a:rPr lang="en-US" dirty="0"/>
              <a:t>Amnio hook</a:t>
            </a:r>
          </a:p>
          <a:p>
            <a:r>
              <a:rPr lang="en-US" dirty="0"/>
              <a:t>2)name of procedure?</a:t>
            </a:r>
          </a:p>
          <a:p>
            <a:pPr lvl="1"/>
            <a:r>
              <a:rPr lang="en-US" dirty="0"/>
              <a:t> Amniotomy, artificial rupture of membrane</a:t>
            </a:r>
          </a:p>
          <a:p>
            <a:r>
              <a:rPr lang="en-US" dirty="0"/>
              <a:t>3) 4 advantages of this procedure?</a:t>
            </a:r>
          </a:p>
          <a:p>
            <a:pPr lvl="1"/>
            <a:r>
              <a:rPr lang="en-US" dirty="0"/>
              <a:t>Enhance uterine contraction </a:t>
            </a:r>
          </a:p>
          <a:p>
            <a:pPr lvl="1"/>
            <a:r>
              <a:rPr lang="en-US" dirty="0"/>
              <a:t>Shorten active phase of first stage </a:t>
            </a:r>
          </a:p>
          <a:p>
            <a:pPr lvl="1"/>
            <a:r>
              <a:rPr lang="en-US" dirty="0"/>
              <a:t>Assess fetal well being from liquor state </a:t>
            </a:r>
          </a:p>
          <a:p>
            <a:pPr lvl="1"/>
            <a:r>
              <a:rPr lang="en-US" dirty="0"/>
              <a:t>To check if there's cord prolapse </a:t>
            </a:r>
          </a:p>
          <a:p>
            <a:r>
              <a:rPr lang="en-US" dirty="0"/>
              <a:t>4)if pt. pregnant with 24w , length of fundal public height  29cm, what's the sequence if this procedure make to she?( polyhydramnios)</a:t>
            </a:r>
          </a:p>
          <a:p>
            <a:pPr lvl="1"/>
            <a:r>
              <a:rPr lang="en-US" dirty="0"/>
              <a:t>1- abruptio placenta </a:t>
            </a:r>
          </a:p>
          <a:p>
            <a:pPr lvl="1"/>
            <a:r>
              <a:rPr lang="en-US" dirty="0"/>
              <a:t>2- cord prolapse</a:t>
            </a:r>
          </a:p>
          <a:p>
            <a:pPr lvl="1"/>
            <a:r>
              <a:rPr lang="en-US" dirty="0"/>
              <a:t>3- fetal bradycardia </a:t>
            </a:r>
          </a:p>
          <a:p>
            <a:pPr marL="0" indent="0">
              <a:buNone/>
            </a:pPr>
            <a:endParaRPr lang="en-US" dirty="0"/>
          </a:p>
        </p:txBody>
      </p:sp>
      <p:pic>
        <p:nvPicPr>
          <p:cNvPr id="4" name="Picture 3" descr="Picture 3">
            <a:extLst>
              <a:ext uri="{FF2B5EF4-FFF2-40B4-BE49-F238E27FC236}">
                <a16:creationId xmlns:a16="http://schemas.microsoft.com/office/drawing/2014/main" id="{2390F7F6-2BD5-1EAF-C17F-9434848C2BC3}"/>
              </a:ext>
            </a:extLst>
          </p:cNvPr>
          <p:cNvPicPr>
            <a:picLocks noChangeAspect="1"/>
          </p:cNvPicPr>
          <p:nvPr/>
        </p:nvPicPr>
        <p:blipFill>
          <a:blip r:embed="rId2" cstate="print"/>
          <a:srcRect t="52073" r="50311"/>
          <a:stretch>
            <a:fillRect/>
          </a:stretch>
        </p:blipFill>
        <p:spPr>
          <a:xfrm>
            <a:off x="7978975" y="1305026"/>
            <a:ext cx="3374825" cy="2278942"/>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437049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pPr marL="0" indent="0">
              <a:buNone/>
            </a:pPr>
            <a:r>
              <a:rPr lang="en-US" dirty="0"/>
              <a:t>34 y old female P3G2+0 , 29W , came to the hospital with gush of fluid : answer the followings : ( exam pic. differ )</a:t>
            </a:r>
          </a:p>
          <a:p>
            <a:r>
              <a:rPr lang="en-US" dirty="0"/>
              <a:t>Name of this method/procedure:</a:t>
            </a:r>
          </a:p>
          <a:p>
            <a:pPr lvl="1"/>
            <a:r>
              <a:rPr lang="en-US" dirty="0"/>
              <a:t>Speculum cervical examination </a:t>
            </a:r>
          </a:p>
          <a:p>
            <a:r>
              <a:rPr lang="en-US" dirty="0"/>
              <a:t>Describe the findings in the image:</a:t>
            </a:r>
          </a:p>
          <a:p>
            <a:pPr lvl="1"/>
            <a:r>
              <a:rPr lang="en-US" dirty="0"/>
              <a:t>Dilated/Closed cervix  ?</a:t>
            </a:r>
          </a:p>
          <a:p>
            <a:pPr lvl="1"/>
            <a:r>
              <a:rPr lang="en-US" dirty="0"/>
              <a:t>Absence/prescience of pooling sign  ?</a:t>
            </a:r>
          </a:p>
          <a:p>
            <a:r>
              <a:rPr lang="en-US" dirty="0"/>
              <a:t>Other investigations to your diagnosis </a:t>
            </a:r>
          </a:p>
          <a:p>
            <a:pPr lvl="1"/>
            <a:r>
              <a:rPr lang="en-US" dirty="0"/>
              <a:t>Nitrazine test – CBC – Urinalysis – CRP – U/S – vaginal swab for infection</a:t>
            </a:r>
          </a:p>
          <a:p>
            <a:r>
              <a:rPr lang="en-US" dirty="0"/>
              <a:t>Your management </a:t>
            </a:r>
          </a:p>
          <a:p>
            <a:pPr lvl="1"/>
            <a:r>
              <a:rPr lang="en-US" dirty="0"/>
              <a:t>Admission - Detect chorioamnionitis – corticosteroids – Antibiotics (Erythromycin  250 mg *4 for 10 days )</a:t>
            </a:r>
          </a:p>
          <a:p>
            <a:r>
              <a:rPr lang="en-US" dirty="0"/>
              <a:t>Q5- At any week you want to deliver her , and the method ?</a:t>
            </a:r>
          </a:p>
          <a:p>
            <a:pPr lvl="1"/>
            <a:r>
              <a:rPr lang="en-US" dirty="0"/>
              <a:t> 34 W , vaginal delivery </a:t>
            </a:r>
          </a:p>
          <a:p>
            <a:endParaRPr lang="en-US" dirty="0"/>
          </a:p>
        </p:txBody>
      </p:sp>
      <p:pic>
        <p:nvPicPr>
          <p:cNvPr id="4" name="Picture 2" descr="Picture 2">
            <a:extLst>
              <a:ext uri="{FF2B5EF4-FFF2-40B4-BE49-F238E27FC236}">
                <a16:creationId xmlns:a16="http://schemas.microsoft.com/office/drawing/2014/main" id="{A5EDE3DD-3ACD-17D0-DB04-80473E219041}"/>
              </a:ext>
            </a:extLst>
          </p:cNvPr>
          <p:cNvPicPr>
            <a:picLocks noChangeAspect="1"/>
          </p:cNvPicPr>
          <p:nvPr/>
        </p:nvPicPr>
        <p:blipFill>
          <a:blip r:embed="rId2" cstate="print"/>
          <a:srcRect b="8"/>
          <a:stretch>
            <a:fillRect/>
          </a:stretch>
        </p:blipFill>
        <p:spPr>
          <a:xfrm>
            <a:off x="8948251" y="1662849"/>
            <a:ext cx="2405549" cy="2301994"/>
          </a:xfrm>
          <a:custGeom>
            <a:avLst/>
            <a:gdLst/>
            <a:ahLst/>
            <a:cxnLst>
              <a:cxn ang="0">
                <a:pos x="wd2" y="hd2"/>
              </a:cxn>
              <a:cxn ang="5400000">
                <a:pos x="wd2" y="hd2"/>
              </a:cxn>
              <a:cxn ang="10800000">
                <a:pos x="wd2" y="hd2"/>
              </a:cxn>
              <a:cxn ang="16200000">
                <a:pos x="wd2" y="hd2"/>
              </a:cxn>
            </a:cxnLst>
            <a:rect l="0" t="0" r="r" b="b"/>
            <a:pathLst>
              <a:path w="21600" h="21600" extrusionOk="0">
                <a:moveTo>
                  <a:pt x="2584" y="0"/>
                </a:moveTo>
                <a:cubicBezTo>
                  <a:pt x="1157" y="0"/>
                  <a:pt x="0" y="1612"/>
                  <a:pt x="0" y="3601"/>
                </a:cubicBezTo>
                <a:lnTo>
                  <a:pt x="0" y="18003"/>
                </a:lnTo>
                <a:cubicBezTo>
                  <a:pt x="0" y="19992"/>
                  <a:pt x="1157" y="21600"/>
                  <a:pt x="2584" y="21600"/>
                </a:cubicBezTo>
                <a:lnTo>
                  <a:pt x="19016" y="21600"/>
                </a:lnTo>
                <a:cubicBezTo>
                  <a:pt x="20443" y="21600"/>
                  <a:pt x="21600" y="19992"/>
                  <a:pt x="21600" y="18003"/>
                </a:cubicBezTo>
                <a:lnTo>
                  <a:pt x="21600" y="3601"/>
                </a:lnTo>
                <a:cubicBezTo>
                  <a:pt x="21600" y="1612"/>
                  <a:pt x="20443" y="0"/>
                  <a:pt x="19016" y="0"/>
                </a:cubicBezTo>
                <a:lnTo>
                  <a:pt x="2584" y="0"/>
                </a:lnTo>
                <a:close/>
              </a:path>
            </a:pathLst>
          </a:custGeom>
          <a:ln w="57150">
            <a:solidFill>
              <a:srgbClr val="000000"/>
            </a:solidFill>
          </a:ln>
          <a:effectLst>
            <a:outerShdw blurRad="76200" dist="38100" dir="7800000" rotWithShape="0">
              <a:srgbClr val="000000">
                <a:alpha val="40000"/>
              </a:srgbClr>
            </a:outerShdw>
          </a:effectLst>
        </p:spPr>
      </p:pic>
    </p:spTree>
    <p:extLst>
      <p:ext uri="{BB962C8B-B14F-4D97-AF65-F5344CB8AC3E}">
        <p14:creationId xmlns:p14="http://schemas.microsoft.com/office/powerpoint/2010/main" val="151095401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lnSpcReduction="10000"/>
          </a:bodyPr>
          <a:lstStyle/>
          <a:p>
            <a:pPr marL="0" indent="0">
              <a:buNone/>
            </a:pPr>
            <a:r>
              <a:rPr lang="en-US" dirty="0"/>
              <a:t>38 years female with twins pregnancy 32 weeks  , came with abdominal pain, and this CTG : </a:t>
            </a:r>
          </a:p>
          <a:p>
            <a:r>
              <a:rPr lang="en-US" dirty="0"/>
              <a:t>1-Question relevant to history?</a:t>
            </a:r>
          </a:p>
          <a:p>
            <a:pPr lvl="1"/>
            <a:r>
              <a:rPr lang="en-US" dirty="0"/>
              <a:t>Fetal movement , pelvic and abdominal pain , vaginal discharge , spotting , rupture of membrane, uterine contractions , frequency and amplitude, urgency , dysuria , blurred vision , epigastric pain , headache , fever .</a:t>
            </a:r>
          </a:p>
          <a:p>
            <a:r>
              <a:rPr lang="en-US" dirty="0"/>
              <a:t>She came with 2cm dilation , Long cervix and intact membrane ,Your Diagnosis ?</a:t>
            </a:r>
          </a:p>
          <a:p>
            <a:pPr lvl="1"/>
            <a:r>
              <a:rPr lang="en-US" dirty="0"/>
              <a:t>Pre term labor </a:t>
            </a:r>
          </a:p>
          <a:p>
            <a:r>
              <a:rPr lang="en-US" dirty="0"/>
              <a:t>Your management ? </a:t>
            </a:r>
          </a:p>
          <a:p>
            <a:pPr lvl="1">
              <a:defRPr/>
            </a:pPr>
            <a:r>
              <a:rPr lang="en-US" dirty="0"/>
              <a:t>Admission, IV fluid , Prophylactic antibiotic , antenatal corticosteroid, tocolysis.     </a:t>
            </a:r>
          </a:p>
        </p:txBody>
      </p:sp>
      <p:sp>
        <p:nvSpPr>
          <p:cNvPr id="5" name="TextBox 4">
            <a:extLst>
              <a:ext uri="{FF2B5EF4-FFF2-40B4-BE49-F238E27FC236}">
                <a16:creationId xmlns:a16="http://schemas.microsoft.com/office/drawing/2014/main" id="{7C048A34-EC26-83ED-967C-7347435EA00F}"/>
              </a:ext>
            </a:extLst>
          </p:cNvPr>
          <p:cNvSpPr txBox="1"/>
          <p:nvPr/>
        </p:nvSpPr>
        <p:spPr>
          <a:xfrm>
            <a:off x="145143" y="187563"/>
            <a:ext cx="2485571" cy="369332"/>
          </a:xfrm>
          <a:prstGeom prst="rect">
            <a:avLst/>
          </a:prstGeom>
          <a:noFill/>
        </p:spPr>
        <p:txBody>
          <a:bodyPr wrap="square">
            <a:spAutoFit/>
          </a:bodyPr>
          <a:lstStyle/>
          <a:p>
            <a:pPr marL="0" indent="0">
              <a:buNone/>
            </a:pPr>
            <a:r>
              <a:rPr lang="en-US" dirty="0"/>
              <a:t>(the image is missed </a:t>
            </a:r>
            <a:r>
              <a:rPr lang="en-US" dirty="0">
                <a:sym typeface="Wingdings" panose="05000000000000000000" pitchFamily="2" charset="2"/>
              </a:rPr>
              <a:t></a:t>
            </a:r>
            <a:r>
              <a:rPr lang="en-US" dirty="0"/>
              <a:t>)</a:t>
            </a:r>
          </a:p>
        </p:txBody>
      </p:sp>
    </p:spTree>
    <p:extLst>
      <p:ext uri="{BB962C8B-B14F-4D97-AF65-F5344CB8AC3E}">
        <p14:creationId xmlns:p14="http://schemas.microsoft.com/office/powerpoint/2010/main" val="365606262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عنصر نائب للمحتوى 2"/>
          <p:cNvSpPr txBox="1">
            <a:spLocks noGrp="1"/>
          </p:cNvSpPr>
          <p:nvPr>
            <p:ph type="body" idx="1"/>
          </p:nvPr>
        </p:nvSpPr>
        <p:spPr>
          <a:xfrm>
            <a:off x="843887" y="1295079"/>
            <a:ext cx="8561696" cy="5310437"/>
          </a:xfrm>
          <a:prstGeom prst="rect">
            <a:avLst/>
          </a:prstGeom>
        </p:spPr>
        <p:txBody>
          <a:bodyPr>
            <a:normAutofit fontScale="85000" lnSpcReduction="20000"/>
          </a:bodyPr>
          <a:lstStyle/>
          <a:p>
            <a:pPr marL="0" indent="0" rtl="0">
              <a:buNone/>
              <a:defRPr/>
            </a:pPr>
            <a:r>
              <a:rPr lang="en-US" b="1" dirty="0"/>
              <a:t>Pregnant lady comes to the hospital with sudden gush of fluid, she denies presence of abdominal pain (36 weeks GA) she admitted to the hospital for induction:</a:t>
            </a:r>
          </a:p>
          <a:p>
            <a:pPr marL="0" indent="0" rtl="0">
              <a:buNone/>
              <a:defRPr/>
            </a:pPr>
            <a:r>
              <a:rPr lang="en-US" b="1" dirty="0"/>
              <a:t>1.Take relevant history from the patient?</a:t>
            </a:r>
          </a:p>
          <a:p>
            <a:pPr lvl="1"/>
            <a:r>
              <a:rPr lang="en-US" dirty="0"/>
              <a:t>Onset, amount , color, odor, soaking clothes or not, bloody.</a:t>
            </a:r>
          </a:p>
          <a:p>
            <a:pPr lvl="1"/>
            <a:r>
              <a:rPr lang="en-US" dirty="0"/>
              <a:t>Hx of previous PPROM or PTL or </a:t>
            </a:r>
            <a:r>
              <a:rPr lang="en-US" dirty="0" err="1"/>
              <a:t>Fx</a:t>
            </a:r>
            <a:r>
              <a:rPr lang="en-US" dirty="0"/>
              <a:t> </a:t>
            </a:r>
          </a:p>
          <a:p>
            <a:pPr lvl="1"/>
            <a:r>
              <a:rPr lang="en-US" dirty="0"/>
              <a:t>If association of abdominal pain and contraction (labor pain?)</a:t>
            </a:r>
          </a:p>
          <a:p>
            <a:pPr lvl="1"/>
            <a:r>
              <a:rPr lang="en-US" dirty="0"/>
              <a:t>Previous data to confirm GA and CTG data</a:t>
            </a:r>
          </a:p>
          <a:p>
            <a:pPr lvl="1"/>
            <a:r>
              <a:rPr lang="en-US" dirty="0"/>
              <a:t>Fetal movement</a:t>
            </a:r>
          </a:p>
          <a:p>
            <a:pPr lvl="1"/>
            <a:r>
              <a:rPr lang="en-US" dirty="0"/>
              <a:t>Past medical (genital tract infection) and past surgical</a:t>
            </a:r>
          </a:p>
          <a:p>
            <a:pPr lvl="1"/>
            <a:r>
              <a:rPr lang="en-US" dirty="0"/>
              <a:t>Hx of smoking</a:t>
            </a:r>
          </a:p>
          <a:p>
            <a:pPr marL="0" indent="0" rtl="0">
              <a:buNone/>
              <a:defRPr/>
            </a:pPr>
            <a:r>
              <a:rPr lang="en-US" b="1" dirty="0"/>
              <a:t>2. Physical examination?</a:t>
            </a:r>
          </a:p>
          <a:p>
            <a:pPr lvl="1">
              <a:defRPr/>
            </a:pPr>
            <a:r>
              <a:rPr lang="en-US" dirty="0"/>
              <a:t>Vital signs and general look</a:t>
            </a:r>
          </a:p>
          <a:p>
            <a:pPr lvl="1">
              <a:defRPr/>
            </a:pPr>
            <a:r>
              <a:rPr lang="en-US" dirty="0"/>
              <a:t>Abdominal exam and </a:t>
            </a:r>
            <a:r>
              <a:rPr lang="en-US" dirty="0" err="1"/>
              <a:t>obs</a:t>
            </a:r>
            <a:r>
              <a:rPr lang="en-US" dirty="0"/>
              <a:t> exam </a:t>
            </a:r>
          </a:p>
          <a:p>
            <a:pPr lvl="1">
              <a:defRPr/>
            </a:pPr>
            <a:r>
              <a:rPr lang="en-US" dirty="0"/>
              <a:t>Sterile speculum: cough or pooling signs</a:t>
            </a:r>
          </a:p>
          <a:p>
            <a:pPr marL="0" indent="0" rtl="0">
              <a:buNone/>
              <a:defRPr/>
            </a:pPr>
            <a:r>
              <a:rPr lang="en-US" b="1" dirty="0"/>
              <a:t>3. What is the type of method of induction used  for her?</a:t>
            </a:r>
          </a:p>
          <a:p>
            <a:pPr lvl="1">
              <a:defRPr/>
            </a:pPr>
            <a:r>
              <a:rPr lang="en-US" dirty="0"/>
              <a:t>Slow-release pessary </a:t>
            </a:r>
          </a:p>
          <a:p>
            <a:pPr rtl="0">
              <a:defRPr/>
            </a:pPr>
            <a:endParaRPr lang="en-US" dirty="0"/>
          </a:p>
        </p:txBody>
      </p:sp>
      <p:sp>
        <p:nvSpPr>
          <p:cNvPr id="2" name="Lightning Bolt 1">
            <a:extLst>
              <a:ext uri="{FF2B5EF4-FFF2-40B4-BE49-F238E27FC236}">
                <a16:creationId xmlns:a16="http://schemas.microsoft.com/office/drawing/2014/main" id="{78354730-1A8F-B88B-22D0-159BB5B06194}"/>
              </a:ext>
            </a:extLst>
          </p:cNvPr>
          <p:cNvSpPr/>
          <p:nvPr/>
        </p:nvSpPr>
        <p:spPr>
          <a:xfrm>
            <a:off x="10290412" y="1924334"/>
            <a:ext cx="764275" cy="62779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Content Placeholder 5">
            <a:extLst>
              <a:ext uri="{FF2B5EF4-FFF2-40B4-BE49-F238E27FC236}">
                <a16:creationId xmlns:a16="http://schemas.microsoft.com/office/drawing/2014/main" id="{B75907D0-5D8A-EBE8-B803-87F65737DA32}"/>
              </a:ext>
            </a:extLst>
          </p:cNvPr>
          <p:cNvPicPr>
            <a:picLocks noChangeAspect="1"/>
          </p:cNvPicPr>
          <p:nvPr/>
        </p:nvPicPr>
        <p:blipFill>
          <a:blip r:embed="rId2" cstate="print"/>
          <a:stretch>
            <a:fillRect/>
          </a:stretch>
        </p:blipFill>
        <p:spPr>
          <a:xfrm>
            <a:off x="9630723" y="0"/>
            <a:ext cx="2561277" cy="3129436"/>
          </a:xfrm>
          <a:prstGeom prst="rect">
            <a:avLst/>
          </a:prstGeom>
          <a:ln w="12700">
            <a:miter lim="400000"/>
          </a:ln>
        </p:spPr>
      </p:pic>
      <p:pic>
        <p:nvPicPr>
          <p:cNvPr id="4" name="Picture 13" descr="Picture 13">
            <a:extLst>
              <a:ext uri="{FF2B5EF4-FFF2-40B4-BE49-F238E27FC236}">
                <a16:creationId xmlns:a16="http://schemas.microsoft.com/office/drawing/2014/main" id="{415CAD13-401B-B610-9F60-C6A9401F0673}"/>
              </a:ext>
            </a:extLst>
          </p:cNvPr>
          <p:cNvPicPr>
            <a:picLocks noChangeAspect="1"/>
          </p:cNvPicPr>
          <p:nvPr/>
        </p:nvPicPr>
        <p:blipFill>
          <a:blip r:embed="rId3" cstate="print"/>
          <a:stretch>
            <a:fillRect/>
          </a:stretch>
        </p:blipFill>
        <p:spPr>
          <a:xfrm>
            <a:off x="9630722" y="3200745"/>
            <a:ext cx="2561278" cy="2373875"/>
          </a:xfrm>
          <a:prstGeom prst="rect">
            <a:avLst/>
          </a:prstGeom>
          <a:ln w="12700">
            <a:miter lim="400000"/>
          </a:ln>
        </p:spPr>
      </p:pic>
      <p:sp>
        <p:nvSpPr>
          <p:cNvPr id="6" name="Title 5">
            <a:extLst>
              <a:ext uri="{FF2B5EF4-FFF2-40B4-BE49-F238E27FC236}">
                <a16:creationId xmlns:a16="http://schemas.microsoft.com/office/drawing/2014/main" id="{9D15BBE0-09F6-A609-A51A-FE406BAD2D83}"/>
              </a:ext>
            </a:extLst>
          </p:cNvPr>
          <p:cNvSpPr>
            <a:spLocks noGrp="1"/>
          </p:cNvSpPr>
          <p:nvPr>
            <p:ph type="title"/>
          </p:nvPr>
        </p:nvSpPr>
        <p:spPr/>
        <p:txBody>
          <a:bodyPr/>
          <a:lstStyle/>
          <a:p>
            <a:r>
              <a:rPr lang="en-US" dirty="0"/>
              <a:t>Mini OSCE – 5</a:t>
            </a:r>
          </a:p>
        </p:txBody>
      </p:sp>
    </p:spTree>
    <p:extLst>
      <p:ext uri="{BB962C8B-B14F-4D97-AF65-F5344CB8AC3E}">
        <p14:creationId xmlns:p14="http://schemas.microsoft.com/office/powerpoint/2010/main" val="305795221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عنصر نائب للمحتوى 2"/>
          <p:cNvSpPr txBox="1">
            <a:spLocks noGrp="1"/>
          </p:cNvSpPr>
          <p:nvPr>
            <p:ph type="body" idx="1"/>
          </p:nvPr>
        </p:nvSpPr>
        <p:spPr>
          <a:xfrm>
            <a:off x="838200" y="1295079"/>
            <a:ext cx="8561696" cy="5310437"/>
          </a:xfrm>
          <a:prstGeom prst="rect">
            <a:avLst/>
          </a:prstGeom>
        </p:spPr>
        <p:txBody>
          <a:bodyPr>
            <a:normAutofit/>
          </a:bodyPr>
          <a:lstStyle/>
          <a:p>
            <a:pPr marL="0" indent="0" rtl="0">
              <a:buNone/>
              <a:defRPr sz="2400"/>
            </a:pPr>
            <a:r>
              <a:rPr lang="en-US" sz="2400" b="1" dirty="0"/>
              <a:t>4. During induction , CTG shows decelerations, what is the type of these decelerations?</a:t>
            </a:r>
          </a:p>
          <a:p>
            <a:pPr lvl="1">
              <a:defRPr sz="2400"/>
            </a:pPr>
            <a:r>
              <a:rPr lang="en-US" sz="2000" dirty="0"/>
              <a:t>Late decelerations </a:t>
            </a:r>
          </a:p>
          <a:p>
            <a:pPr marL="0" indent="0" rtl="0">
              <a:buNone/>
              <a:defRPr sz="2400"/>
            </a:pPr>
            <a:r>
              <a:rPr lang="en-US" sz="2400" b="1" dirty="0"/>
              <a:t>5. What cause of this type of decelerations ?</a:t>
            </a:r>
          </a:p>
          <a:p>
            <a:pPr lvl="1">
              <a:defRPr sz="2400"/>
            </a:pPr>
            <a:r>
              <a:rPr lang="en-US" sz="2000" dirty="0"/>
              <a:t>Uteroplacental insufficiency </a:t>
            </a:r>
          </a:p>
          <a:p>
            <a:pPr marL="0" indent="0" rtl="0">
              <a:buNone/>
              <a:defRPr sz="2400"/>
            </a:pPr>
            <a:r>
              <a:rPr lang="en-US" sz="2400" b="1" dirty="0"/>
              <a:t>6. What’s your management?</a:t>
            </a:r>
          </a:p>
          <a:p>
            <a:pPr lvl="1">
              <a:defRPr sz="2400"/>
            </a:pPr>
            <a:r>
              <a:rPr lang="en-US" sz="2000" dirty="0"/>
              <a:t>Left lateral position</a:t>
            </a:r>
          </a:p>
          <a:p>
            <a:pPr lvl="1">
              <a:defRPr sz="2400"/>
            </a:pPr>
            <a:r>
              <a:rPr lang="en-US" sz="2000" dirty="0"/>
              <a:t>IV hydration</a:t>
            </a:r>
          </a:p>
          <a:p>
            <a:pPr lvl="1">
              <a:defRPr sz="2400"/>
            </a:pPr>
            <a:r>
              <a:rPr lang="en-US" sz="2000" dirty="0"/>
              <a:t>Oxygen </a:t>
            </a:r>
          </a:p>
          <a:p>
            <a:pPr lvl="1">
              <a:defRPr sz="2400"/>
            </a:pPr>
            <a:r>
              <a:rPr lang="en-US" sz="2000" dirty="0"/>
              <a:t>Stop induction</a:t>
            </a:r>
          </a:p>
          <a:p>
            <a:pPr rtl="0">
              <a:defRPr sz="2400"/>
            </a:pPr>
            <a:endParaRPr lang="en-US" sz="2400" dirty="0"/>
          </a:p>
          <a:p>
            <a:pPr rtl="0">
              <a:defRPr sz="2400"/>
            </a:pPr>
            <a:endParaRPr lang="en-US" sz="2400" dirty="0"/>
          </a:p>
        </p:txBody>
      </p:sp>
      <p:sp>
        <p:nvSpPr>
          <p:cNvPr id="2" name="Lightning Bolt 1">
            <a:extLst>
              <a:ext uri="{FF2B5EF4-FFF2-40B4-BE49-F238E27FC236}">
                <a16:creationId xmlns:a16="http://schemas.microsoft.com/office/drawing/2014/main" id="{78354730-1A8F-B88B-22D0-159BB5B06194}"/>
              </a:ext>
            </a:extLst>
          </p:cNvPr>
          <p:cNvSpPr/>
          <p:nvPr/>
        </p:nvSpPr>
        <p:spPr>
          <a:xfrm>
            <a:off x="10290412" y="1924334"/>
            <a:ext cx="764275" cy="62779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Content Placeholder 5">
            <a:extLst>
              <a:ext uri="{FF2B5EF4-FFF2-40B4-BE49-F238E27FC236}">
                <a16:creationId xmlns:a16="http://schemas.microsoft.com/office/drawing/2014/main" id="{B75907D0-5D8A-EBE8-B803-87F65737DA32}"/>
              </a:ext>
            </a:extLst>
          </p:cNvPr>
          <p:cNvPicPr>
            <a:picLocks noChangeAspect="1"/>
          </p:cNvPicPr>
          <p:nvPr/>
        </p:nvPicPr>
        <p:blipFill>
          <a:blip r:embed="rId2" cstate="print"/>
          <a:stretch>
            <a:fillRect/>
          </a:stretch>
        </p:blipFill>
        <p:spPr>
          <a:xfrm>
            <a:off x="9630723" y="0"/>
            <a:ext cx="2561277" cy="3129436"/>
          </a:xfrm>
          <a:prstGeom prst="rect">
            <a:avLst/>
          </a:prstGeom>
          <a:ln w="12700">
            <a:miter lim="400000"/>
          </a:ln>
        </p:spPr>
      </p:pic>
      <p:pic>
        <p:nvPicPr>
          <p:cNvPr id="4" name="Picture 13" descr="Picture 13">
            <a:extLst>
              <a:ext uri="{FF2B5EF4-FFF2-40B4-BE49-F238E27FC236}">
                <a16:creationId xmlns:a16="http://schemas.microsoft.com/office/drawing/2014/main" id="{415CAD13-401B-B610-9F60-C6A9401F0673}"/>
              </a:ext>
            </a:extLst>
          </p:cNvPr>
          <p:cNvPicPr>
            <a:picLocks noChangeAspect="1"/>
          </p:cNvPicPr>
          <p:nvPr/>
        </p:nvPicPr>
        <p:blipFill>
          <a:blip r:embed="rId3" cstate="print"/>
          <a:stretch>
            <a:fillRect/>
          </a:stretch>
        </p:blipFill>
        <p:spPr>
          <a:xfrm>
            <a:off x="9630722" y="3200745"/>
            <a:ext cx="2561278" cy="2373875"/>
          </a:xfrm>
          <a:prstGeom prst="rect">
            <a:avLst/>
          </a:prstGeom>
          <a:ln w="12700">
            <a:miter lim="400000"/>
          </a:ln>
        </p:spPr>
      </p:pic>
      <p:sp>
        <p:nvSpPr>
          <p:cNvPr id="6" name="Title 5">
            <a:extLst>
              <a:ext uri="{FF2B5EF4-FFF2-40B4-BE49-F238E27FC236}">
                <a16:creationId xmlns:a16="http://schemas.microsoft.com/office/drawing/2014/main" id="{9D15BBE0-09F6-A609-A51A-FE406BAD2D83}"/>
              </a:ext>
            </a:extLst>
          </p:cNvPr>
          <p:cNvSpPr>
            <a:spLocks noGrp="1"/>
          </p:cNvSpPr>
          <p:nvPr>
            <p:ph type="title"/>
          </p:nvPr>
        </p:nvSpPr>
        <p:spPr/>
        <p:txBody>
          <a:bodyPr/>
          <a:lstStyle/>
          <a:p>
            <a:r>
              <a:rPr lang="en-US" dirty="0"/>
              <a:t>Mini OSCE – 5</a:t>
            </a:r>
          </a:p>
        </p:txBody>
      </p:sp>
    </p:spTree>
    <p:extLst>
      <p:ext uri="{BB962C8B-B14F-4D97-AF65-F5344CB8AC3E}">
        <p14:creationId xmlns:p14="http://schemas.microsoft.com/office/powerpoint/2010/main" val="1531346552"/>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1016-0B48-AE57-4EAC-A6487B0875A0}"/>
              </a:ext>
            </a:extLst>
          </p:cNvPr>
          <p:cNvSpPr>
            <a:spLocks noGrp="1"/>
          </p:cNvSpPr>
          <p:nvPr>
            <p:ph type="ctrTitle"/>
          </p:nvPr>
        </p:nvSpPr>
        <p:spPr>
          <a:xfrm>
            <a:off x="1524000" y="1148868"/>
            <a:ext cx="9144000" cy="2387600"/>
          </a:xfrm>
        </p:spPr>
        <p:txBody>
          <a:bodyPr/>
          <a:lstStyle/>
          <a:p>
            <a:r>
              <a:rPr lang="en-US" dirty="0" err="1"/>
              <a:t>Dr.Omar</a:t>
            </a:r>
            <a:endParaRPr lang="en-US" dirty="0"/>
          </a:p>
        </p:txBody>
      </p:sp>
    </p:spTree>
    <p:extLst>
      <p:ext uri="{BB962C8B-B14F-4D97-AF65-F5344CB8AC3E}">
        <p14:creationId xmlns:p14="http://schemas.microsoft.com/office/powerpoint/2010/main" val="2246425196"/>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1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pPr marL="0" indent="0">
              <a:buNone/>
            </a:pPr>
            <a:r>
              <a:rPr lang="en-US" dirty="0"/>
              <a:t>27-year-old lady married complaining of primary  infertility?</a:t>
            </a:r>
          </a:p>
          <a:p>
            <a:pPr marL="0" indent="0">
              <a:buNone/>
            </a:pPr>
            <a:r>
              <a:rPr lang="en-US" dirty="0"/>
              <a:t>25-year-old leady complaining from menstrual irregularity U/S done for her?</a:t>
            </a:r>
          </a:p>
          <a:p>
            <a:r>
              <a:rPr lang="en-US" dirty="0"/>
              <a:t>Describe the U/S finding ?   </a:t>
            </a:r>
          </a:p>
          <a:p>
            <a:pPr marL="457200" lvl="1" indent="0">
              <a:buNone/>
            </a:pPr>
            <a:r>
              <a:rPr lang="en-US" dirty="0"/>
              <a:t>1)unilocular	 cystic mass	2)Thin wall</a:t>
            </a:r>
          </a:p>
          <a:p>
            <a:pPr marL="457200" lvl="1" indent="0">
              <a:buNone/>
            </a:pPr>
            <a:r>
              <a:rPr lang="en-US" dirty="0"/>
              <a:t>3)No solid component	4) 5 cm in diameter</a:t>
            </a:r>
          </a:p>
          <a:p>
            <a:r>
              <a:rPr lang="en-US" dirty="0"/>
              <a:t>Management at this time?</a:t>
            </a:r>
          </a:p>
          <a:p>
            <a:pPr lvl="1"/>
            <a:r>
              <a:rPr lang="en-US" dirty="0"/>
              <a:t>follow up for 3 cycles</a:t>
            </a:r>
          </a:p>
          <a:p>
            <a:r>
              <a:rPr lang="en-US" dirty="0"/>
              <a:t>Complications ?</a:t>
            </a:r>
          </a:p>
          <a:p>
            <a:pPr marL="457200" lvl="1" indent="0">
              <a:buNone/>
            </a:pPr>
            <a:r>
              <a:rPr lang="en-US" dirty="0"/>
              <a:t>1) Torsion    2)Hemorrhage    3)Rupture    4)Infection</a:t>
            </a:r>
          </a:p>
          <a:p>
            <a:r>
              <a:rPr lang="en-US" dirty="0"/>
              <a:t>If patient present with acute pain, management? </a:t>
            </a:r>
          </a:p>
          <a:p>
            <a:pPr lvl="1"/>
            <a:r>
              <a:rPr lang="en-US" dirty="0"/>
              <a:t>Emergent laparoscopic ovarian cystectomy</a:t>
            </a:r>
          </a:p>
          <a:p>
            <a:r>
              <a:rPr lang="en-US" dirty="0"/>
              <a:t>Complications of recurrent ovarian cystectomy? </a:t>
            </a:r>
          </a:p>
          <a:p>
            <a:pPr lvl="1"/>
            <a:r>
              <a:rPr lang="en-US" dirty="0"/>
              <a:t>   1.decrease ovarian reserve    2.Pelvic adhesion</a:t>
            </a:r>
          </a:p>
        </p:txBody>
      </p:sp>
      <p:pic>
        <p:nvPicPr>
          <p:cNvPr id="4" name="Picture 3">
            <a:extLst>
              <a:ext uri="{FF2B5EF4-FFF2-40B4-BE49-F238E27FC236}">
                <a16:creationId xmlns:a16="http://schemas.microsoft.com/office/drawing/2014/main" id="{5017BFD2-DD41-3B6B-2B24-458E7B5A8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799" y="2224294"/>
            <a:ext cx="2974765" cy="2102723"/>
          </a:xfrm>
          <a:prstGeom prst="rect">
            <a:avLst/>
          </a:prstGeom>
        </p:spPr>
      </p:pic>
      <p:sp>
        <p:nvSpPr>
          <p:cNvPr id="5" name="TextBox 4">
            <a:extLst>
              <a:ext uri="{FF2B5EF4-FFF2-40B4-BE49-F238E27FC236}">
                <a16:creationId xmlns:a16="http://schemas.microsoft.com/office/drawing/2014/main" id="{372078E1-6FB1-F55B-DFD9-B6F466EF5047}"/>
              </a:ext>
            </a:extLst>
          </p:cNvPr>
          <p:cNvSpPr txBox="1"/>
          <p:nvPr/>
        </p:nvSpPr>
        <p:spPr>
          <a:xfrm>
            <a:off x="0" y="1667885"/>
            <a:ext cx="867545" cy="369332"/>
          </a:xfrm>
          <a:prstGeom prst="rect">
            <a:avLst/>
          </a:prstGeom>
          <a:noFill/>
          <a:ln>
            <a:solidFill>
              <a:srgbClr val="FF0000"/>
            </a:solidFill>
          </a:ln>
        </p:spPr>
        <p:txBody>
          <a:bodyPr wrap="none" rtlCol="0">
            <a:spAutoFit/>
          </a:bodyPr>
          <a:lstStyle/>
          <a:p>
            <a:r>
              <a:rPr lang="ar-JO" dirty="0">
                <a:solidFill>
                  <a:srgbClr val="FF0000"/>
                </a:solidFill>
              </a:rPr>
              <a:t>سنوات 1</a:t>
            </a:r>
            <a:endParaRPr lang="en-US" dirty="0">
              <a:solidFill>
                <a:srgbClr val="FF0000"/>
              </a:solidFill>
            </a:endParaRPr>
          </a:p>
        </p:txBody>
      </p:sp>
      <p:sp>
        <p:nvSpPr>
          <p:cNvPr id="6" name="TextBox 5">
            <a:extLst>
              <a:ext uri="{FF2B5EF4-FFF2-40B4-BE49-F238E27FC236}">
                <a16:creationId xmlns:a16="http://schemas.microsoft.com/office/drawing/2014/main" id="{0C066751-04F9-C84D-A824-D7C563B3E64E}"/>
              </a:ext>
            </a:extLst>
          </p:cNvPr>
          <p:cNvSpPr txBox="1"/>
          <p:nvPr/>
        </p:nvSpPr>
        <p:spPr>
          <a:xfrm>
            <a:off x="0" y="1275998"/>
            <a:ext cx="867545" cy="369332"/>
          </a:xfrm>
          <a:prstGeom prst="rect">
            <a:avLst/>
          </a:prstGeom>
          <a:noFill/>
          <a:ln>
            <a:solidFill>
              <a:srgbClr val="FF0000"/>
            </a:solidFill>
          </a:ln>
        </p:spPr>
        <p:txBody>
          <a:bodyPr wrap="none" rtlCol="0">
            <a:spAutoFit/>
          </a:bodyPr>
          <a:lstStyle/>
          <a:p>
            <a:r>
              <a:rPr lang="ar-JO" dirty="0">
                <a:solidFill>
                  <a:srgbClr val="FF0000"/>
                </a:solidFill>
              </a:rPr>
              <a:t>سنوات 1</a:t>
            </a:r>
            <a:endParaRPr lang="en-US" dirty="0">
              <a:solidFill>
                <a:srgbClr val="FF0000"/>
              </a:solidFill>
            </a:endParaRPr>
          </a:p>
        </p:txBody>
      </p:sp>
    </p:spTree>
    <p:extLst>
      <p:ext uri="{BB962C8B-B14F-4D97-AF65-F5344CB8AC3E}">
        <p14:creationId xmlns:p14="http://schemas.microsoft.com/office/powerpoint/2010/main" val="2120081514"/>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2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85000" lnSpcReduction="20000"/>
          </a:bodyPr>
          <a:lstStyle/>
          <a:p>
            <a:pPr marL="0" indent="0">
              <a:buNone/>
            </a:pPr>
            <a:r>
              <a:rPr lang="en-US" dirty="0"/>
              <a:t>				OGTT : 190/140/180</a:t>
            </a:r>
          </a:p>
          <a:p>
            <a:r>
              <a:rPr lang="en-US" dirty="0"/>
              <a:t>Diagnosis:</a:t>
            </a:r>
          </a:p>
          <a:p>
            <a:pPr lvl="1"/>
            <a:r>
              <a:rPr lang="en-US" dirty="0"/>
              <a:t> </a:t>
            </a:r>
            <a:r>
              <a:rPr lang="en-US" dirty="0" err="1"/>
              <a:t>Geststional</a:t>
            </a:r>
            <a:r>
              <a:rPr lang="en-US" dirty="0"/>
              <a:t> DM </a:t>
            </a:r>
          </a:p>
          <a:p>
            <a:r>
              <a:rPr lang="en-US" dirty="0"/>
              <a:t>Mention 6 relative history question:</a:t>
            </a:r>
          </a:p>
          <a:p>
            <a:pPr lvl="1"/>
            <a:r>
              <a:rPr lang="en-US" dirty="0"/>
              <a:t>1-Age&gt;25  </a:t>
            </a:r>
          </a:p>
          <a:p>
            <a:pPr lvl="1"/>
            <a:r>
              <a:rPr lang="en-US" dirty="0"/>
              <a:t>2-family history of DM</a:t>
            </a:r>
          </a:p>
          <a:p>
            <a:pPr lvl="1"/>
            <a:r>
              <a:rPr lang="en-US" dirty="0"/>
              <a:t>3-personal history of impaired glucose tolerance </a:t>
            </a:r>
          </a:p>
          <a:p>
            <a:pPr lvl="1"/>
            <a:r>
              <a:rPr lang="en-US" dirty="0"/>
              <a:t>4- previous macrocosmic baby </a:t>
            </a:r>
          </a:p>
          <a:p>
            <a:pPr lvl="1"/>
            <a:r>
              <a:rPr lang="en-US" dirty="0"/>
              <a:t>5- current use of glucocorticoids  </a:t>
            </a:r>
          </a:p>
          <a:p>
            <a:pPr lvl="1"/>
            <a:r>
              <a:rPr lang="en-US" dirty="0"/>
              <a:t>6-medical history (PCOS) </a:t>
            </a:r>
          </a:p>
          <a:p>
            <a:pPr lvl="1"/>
            <a:r>
              <a:rPr lang="en-US" dirty="0"/>
              <a:t>7-HTN or </a:t>
            </a:r>
            <a:r>
              <a:rPr lang="en-US" dirty="0" err="1"/>
              <a:t>hx</a:t>
            </a:r>
            <a:r>
              <a:rPr lang="en-US" dirty="0"/>
              <a:t> of PET </a:t>
            </a:r>
          </a:p>
          <a:p>
            <a:r>
              <a:rPr lang="en-US" dirty="0"/>
              <a:t>Management: </a:t>
            </a:r>
          </a:p>
          <a:p>
            <a:pPr lvl="1"/>
            <a:r>
              <a:rPr lang="en-US" dirty="0"/>
              <a:t>1-low diet 2- Hypoglycemic agents 3- Insulin </a:t>
            </a:r>
          </a:p>
          <a:p>
            <a:r>
              <a:rPr lang="en-US" dirty="0"/>
              <a:t>if patient come at 43 week ,baby is well, no labor ,your next step?</a:t>
            </a:r>
          </a:p>
          <a:p>
            <a:pPr lvl="1"/>
            <a:r>
              <a:rPr lang="en-US" dirty="0"/>
              <a:t>( induction of labor)</a:t>
            </a:r>
          </a:p>
          <a:p>
            <a:endParaRPr lang="en-US" dirty="0"/>
          </a:p>
        </p:txBody>
      </p:sp>
      <p:sp>
        <p:nvSpPr>
          <p:cNvPr id="4" name="TextBox 3">
            <a:extLst>
              <a:ext uri="{FF2B5EF4-FFF2-40B4-BE49-F238E27FC236}">
                <a16:creationId xmlns:a16="http://schemas.microsoft.com/office/drawing/2014/main" id="{FAFB1838-A4B8-605F-2664-29AE6A705EBD}"/>
              </a:ext>
            </a:extLst>
          </p:cNvPr>
          <p:cNvSpPr txBox="1"/>
          <p:nvPr/>
        </p:nvSpPr>
        <p:spPr>
          <a:xfrm>
            <a:off x="11095225" y="91678"/>
            <a:ext cx="1096775" cy="369332"/>
          </a:xfrm>
          <a:prstGeom prst="rect">
            <a:avLst/>
          </a:prstGeom>
          <a:noFill/>
          <a:ln>
            <a:solidFill>
              <a:srgbClr val="FF0000"/>
            </a:solidFill>
          </a:ln>
        </p:spPr>
        <p:txBody>
          <a:bodyPr wrap="none" rtlCol="0">
            <a:spAutoFit/>
          </a:bodyPr>
          <a:lstStyle/>
          <a:p>
            <a:r>
              <a:rPr lang="ar-JO" dirty="0">
                <a:solidFill>
                  <a:srgbClr val="FF0000"/>
                </a:solidFill>
              </a:rPr>
              <a:t>سؤال سادسة</a:t>
            </a:r>
            <a:endParaRPr lang="en-US" dirty="0">
              <a:solidFill>
                <a:srgbClr val="FF0000"/>
              </a:solidFill>
            </a:endParaRPr>
          </a:p>
        </p:txBody>
      </p:sp>
    </p:spTree>
    <p:extLst>
      <p:ext uri="{BB962C8B-B14F-4D97-AF65-F5344CB8AC3E}">
        <p14:creationId xmlns:p14="http://schemas.microsoft.com/office/powerpoint/2010/main" val="40835286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pPr marL="0" indent="0" algn="ctr">
              <a:buNone/>
            </a:pPr>
            <a:r>
              <a:rPr lang="en-US" dirty="0"/>
              <a:t>open question with multiple possible answers</a:t>
            </a:r>
          </a:p>
          <a:p>
            <a:pPr marL="0" indent="0">
              <a:buNone/>
            </a:pPr>
            <a:r>
              <a:rPr lang="en-US" dirty="0"/>
              <a:t>57 years woman on US with increased endometrial thickness :</a:t>
            </a:r>
          </a:p>
          <a:p>
            <a:r>
              <a:rPr lang="en-US" dirty="0"/>
              <a:t>Possible question on history? </a:t>
            </a:r>
          </a:p>
          <a:p>
            <a:pPr lvl="1"/>
            <a:r>
              <a:rPr lang="en-US" dirty="0"/>
              <a:t>1-analysis of the chief complain and associated symptoms  </a:t>
            </a:r>
          </a:p>
          <a:p>
            <a:pPr lvl="1"/>
            <a:r>
              <a:rPr lang="en-US" dirty="0"/>
              <a:t>2- previous cycles  </a:t>
            </a:r>
          </a:p>
          <a:p>
            <a:pPr lvl="1"/>
            <a:r>
              <a:rPr lang="en-US" dirty="0"/>
              <a:t>3- drug history  </a:t>
            </a:r>
          </a:p>
          <a:p>
            <a:pPr lvl="1"/>
            <a:r>
              <a:rPr lang="en-US" dirty="0"/>
              <a:t>4- family history (</a:t>
            </a:r>
            <a:r>
              <a:rPr lang="ar-JO" dirty="0"/>
              <a:t>حسب جواب الدكتور بالمحاضرة)</a:t>
            </a:r>
          </a:p>
          <a:p>
            <a:r>
              <a:rPr lang="en-US" dirty="0"/>
              <a:t>DDX? (you should start with the most common ):</a:t>
            </a:r>
          </a:p>
          <a:p>
            <a:pPr lvl="1"/>
            <a:r>
              <a:rPr lang="en-US" dirty="0"/>
              <a:t>1-Fibroid  2-adenomyosis 3-endometrial hyperplasia  4- Endometrial cancer  5- ovarian cancer</a:t>
            </a:r>
          </a:p>
          <a:p>
            <a:endParaRPr lang="en-US" dirty="0"/>
          </a:p>
          <a:p>
            <a:endParaRPr lang="en-US" dirty="0"/>
          </a:p>
          <a:p>
            <a:endParaRPr lang="en-US" dirty="0"/>
          </a:p>
        </p:txBody>
      </p:sp>
    </p:spTree>
    <p:extLst>
      <p:ext uri="{BB962C8B-B14F-4D97-AF65-F5344CB8AC3E}">
        <p14:creationId xmlns:p14="http://schemas.microsoft.com/office/powerpoint/2010/main" val="386419456"/>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3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a:bodyPr>
          <a:lstStyle/>
          <a:p>
            <a:r>
              <a:rPr lang="en-US" dirty="0"/>
              <a:t>Things to check on physical examination?</a:t>
            </a:r>
          </a:p>
          <a:p>
            <a:pPr lvl="1"/>
            <a:r>
              <a:rPr lang="en-US" dirty="0"/>
              <a:t>( General look ,vital signs ,Lymph node, breast examination, abdominal masses, pelvic examination)Don’t forget to start with general look and vital signs.</a:t>
            </a:r>
          </a:p>
          <a:p>
            <a:r>
              <a:rPr lang="en-US" dirty="0"/>
              <a:t>What ovarian cancer do the following picture?</a:t>
            </a:r>
          </a:p>
          <a:p>
            <a:r>
              <a:rPr lang="en-US" dirty="0"/>
              <a:t> 	Sex cord stromal tumors</a:t>
            </a:r>
          </a:p>
          <a:p>
            <a:endParaRPr lang="en-US" dirty="0"/>
          </a:p>
        </p:txBody>
      </p:sp>
      <p:pic>
        <p:nvPicPr>
          <p:cNvPr id="4" name="Picture 3" descr="A close-up of a ultrasound&#10;&#10;Description automatically generated with low confidence">
            <a:extLst>
              <a:ext uri="{FF2B5EF4-FFF2-40B4-BE49-F238E27FC236}">
                <a16:creationId xmlns:a16="http://schemas.microsoft.com/office/drawing/2014/main" id="{9AA51DD5-A2B2-FED6-1F55-8FF395C7F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68" y="3274967"/>
            <a:ext cx="4268732" cy="3033242"/>
          </a:xfrm>
          <a:prstGeom prst="rect">
            <a:avLst/>
          </a:prstGeom>
        </p:spPr>
      </p:pic>
      <p:sp>
        <p:nvSpPr>
          <p:cNvPr id="5" name="TextBox 4">
            <a:extLst>
              <a:ext uri="{FF2B5EF4-FFF2-40B4-BE49-F238E27FC236}">
                <a16:creationId xmlns:a16="http://schemas.microsoft.com/office/drawing/2014/main" id="{79B7B662-D296-05FB-9B3F-BCB30A1F89C6}"/>
              </a:ext>
            </a:extLst>
          </p:cNvPr>
          <p:cNvSpPr txBox="1"/>
          <p:nvPr/>
        </p:nvSpPr>
        <p:spPr>
          <a:xfrm rot="10800000" flipV="1">
            <a:off x="8610261" y="6308209"/>
            <a:ext cx="1470992" cy="369332"/>
          </a:xfrm>
          <a:prstGeom prst="rect">
            <a:avLst/>
          </a:prstGeom>
          <a:noFill/>
        </p:spPr>
        <p:txBody>
          <a:bodyPr wrap="square" rtlCol="0">
            <a:spAutoFit/>
          </a:bodyPr>
          <a:lstStyle/>
          <a:p>
            <a:r>
              <a:rPr lang="en-US" dirty="0">
                <a:solidFill>
                  <a:srgbClr val="FF0000"/>
                </a:solidFill>
              </a:rPr>
              <a:t>From Google</a:t>
            </a:r>
          </a:p>
        </p:txBody>
      </p:sp>
    </p:spTree>
    <p:extLst>
      <p:ext uri="{BB962C8B-B14F-4D97-AF65-F5344CB8AC3E}">
        <p14:creationId xmlns:p14="http://schemas.microsoft.com/office/powerpoint/2010/main" val="2277532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7654-7357-6211-2E16-7B02D917D42B}"/>
              </a:ext>
            </a:extLst>
          </p:cNvPr>
          <p:cNvSpPr>
            <a:spLocks noGrp="1"/>
          </p:cNvSpPr>
          <p:nvPr>
            <p:ph type="title"/>
          </p:nvPr>
        </p:nvSpPr>
        <p:spPr/>
        <p:txBody>
          <a:bodyPr/>
          <a:lstStyle/>
          <a:p>
            <a:r>
              <a:rPr lang="en-US" dirty="0"/>
              <a:t>Skull Molding</a:t>
            </a:r>
          </a:p>
        </p:txBody>
      </p:sp>
      <p:sp>
        <p:nvSpPr>
          <p:cNvPr id="3" name="Content Placeholder 2">
            <a:extLst>
              <a:ext uri="{FF2B5EF4-FFF2-40B4-BE49-F238E27FC236}">
                <a16:creationId xmlns:a16="http://schemas.microsoft.com/office/drawing/2014/main" id="{B9DA36A5-8774-60DE-247D-D70143D22D61}"/>
              </a:ext>
            </a:extLst>
          </p:cNvPr>
          <p:cNvSpPr>
            <a:spLocks noGrp="1"/>
          </p:cNvSpPr>
          <p:nvPr>
            <p:ph idx="1"/>
          </p:nvPr>
        </p:nvSpPr>
        <p:spPr>
          <a:xfrm>
            <a:off x="838201" y="1305026"/>
            <a:ext cx="7725940" cy="4871938"/>
          </a:xfrm>
        </p:spPr>
        <p:txBody>
          <a:bodyPr>
            <a:normAutofit/>
          </a:bodyPr>
          <a:lstStyle/>
          <a:p>
            <a:r>
              <a:rPr lang="en-US" b="1" dirty="0"/>
              <a:t>Notes</a:t>
            </a:r>
          </a:p>
          <a:p>
            <a:pPr lvl="1"/>
            <a:r>
              <a:rPr lang="en-US" dirty="0"/>
              <a:t>Molding only occur in head, whereas in the body minimum reduction occur</a:t>
            </a:r>
          </a:p>
          <a:p>
            <a:pPr lvl="1"/>
            <a:r>
              <a:rPr lang="en-US" dirty="0"/>
              <a:t>The anterior fontanelle (Bregma) </a:t>
            </a:r>
            <a:r>
              <a:rPr lang="en-US" sz="2400" dirty="0"/>
              <a:t>disappear with grade 2 and 3 molding</a:t>
            </a:r>
            <a:endParaRPr lang="en-US" dirty="0"/>
          </a:p>
          <a:p>
            <a:r>
              <a:rPr lang="en-US" b="1" dirty="0"/>
              <a:t>Grades of molding </a:t>
            </a:r>
          </a:p>
          <a:p>
            <a:pPr lvl="1"/>
            <a:r>
              <a:rPr lang="en-US" dirty="0"/>
              <a:t>Grade 0 = suture lines between bones</a:t>
            </a:r>
          </a:p>
          <a:p>
            <a:pPr lvl="1"/>
            <a:r>
              <a:rPr lang="en-US" dirty="0"/>
              <a:t>Grade 1 = obliterate suture lines but with direct contact</a:t>
            </a:r>
          </a:p>
          <a:p>
            <a:pPr lvl="1"/>
            <a:r>
              <a:rPr lang="en-US" dirty="0"/>
              <a:t>Grade 2 = can be returned to normal</a:t>
            </a:r>
          </a:p>
          <a:p>
            <a:pPr lvl="1"/>
            <a:r>
              <a:rPr lang="en-US" dirty="0"/>
              <a:t>Grade 3 = can’t be returned</a:t>
            </a:r>
          </a:p>
          <a:p>
            <a:endParaRPr lang="en-US" dirty="0"/>
          </a:p>
        </p:txBody>
      </p:sp>
      <p:pic>
        <p:nvPicPr>
          <p:cNvPr id="5" name="Picture 4">
            <a:extLst>
              <a:ext uri="{FF2B5EF4-FFF2-40B4-BE49-F238E27FC236}">
                <a16:creationId xmlns:a16="http://schemas.microsoft.com/office/drawing/2014/main" id="{102FADA8-1F7C-581A-52FE-4F951127AC45}"/>
              </a:ext>
            </a:extLst>
          </p:cNvPr>
          <p:cNvPicPr>
            <a:picLocks noChangeAspect="1"/>
          </p:cNvPicPr>
          <p:nvPr/>
        </p:nvPicPr>
        <p:blipFill>
          <a:blip r:embed="rId2"/>
          <a:stretch>
            <a:fillRect/>
          </a:stretch>
        </p:blipFill>
        <p:spPr>
          <a:xfrm>
            <a:off x="8564141" y="1305025"/>
            <a:ext cx="2789659" cy="4113281"/>
          </a:xfrm>
          <a:prstGeom prst="rect">
            <a:avLst/>
          </a:prstGeom>
        </p:spPr>
      </p:pic>
    </p:spTree>
    <p:extLst>
      <p:ext uri="{BB962C8B-B14F-4D97-AF65-F5344CB8AC3E}">
        <p14:creationId xmlns:p14="http://schemas.microsoft.com/office/powerpoint/2010/main" val="1389208008"/>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4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r>
              <a:rPr lang="en-US" dirty="0"/>
              <a:t>ultrasound for 55 years old post-menopausal female complaining of right ovarian mass  ? </a:t>
            </a:r>
          </a:p>
          <a:p>
            <a:r>
              <a:rPr lang="en-US" dirty="0"/>
              <a:t>1- Describe the findings in the ultrasound ? </a:t>
            </a:r>
          </a:p>
          <a:p>
            <a:pPr lvl="1"/>
            <a:r>
              <a:rPr lang="en-US" dirty="0"/>
              <a:t>Solid component with thick wall  </a:t>
            </a:r>
          </a:p>
          <a:p>
            <a:r>
              <a:rPr lang="en-US" dirty="0"/>
              <a:t>2- What is your diagnosis ?</a:t>
            </a:r>
          </a:p>
          <a:p>
            <a:pPr lvl="1"/>
            <a:r>
              <a:rPr lang="en-US" dirty="0"/>
              <a:t>epithelial ovarian cancer </a:t>
            </a:r>
          </a:p>
          <a:p>
            <a:r>
              <a:rPr lang="en-US" dirty="0"/>
              <a:t>3- Mention 3 finding on examination ?</a:t>
            </a:r>
          </a:p>
          <a:p>
            <a:pPr lvl="1"/>
            <a:r>
              <a:rPr lang="en-US" dirty="0"/>
              <a:t>adnexal mass, cervical lymphadenopathy, ascites</a:t>
            </a:r>
          </a:p>
          <a:p>
            <a:r>
              <a:rPr lang="en-US" dirty="0"/>
              <a:t>4- Calculate the risk malignancy index if CA125 is 150:</a:t>
            </a:r>
          </a:p>
          <a:p>
            <a:pPr lvl="1"/>
            <a:r>
              <a:rPr lang="en-US" dirty="0"/>
              <a:t>RMI =U *M*CA125 = </a:t>
            </a:r>
            <a:r>
              <a:rPr lang="en-US" b="1" dirty="0">
                <a:solidFill>
                  <a:srgbClr val="FF0000"/>
                </a:solidFill>
              </a:rPr>
              <a:t>1350 </a:t>
            </a:r>
          </a:p>
          <a:p>
            <a:pPr lvl="2"/>
            <a:r>
              <a:rPr lang="en-US" dirty="0"/>
              <a:t>U=multilocular/solid so, U=3 &amp; M= she is menopaused so, M=3.</a:t>
            </a:r>
          </a:p>
          <a:p>
            <a:r>
              <a:rPr lang="en-US" dirty="0"/>
              <a:t>5- Management ? </a:t>
            </a:r>
          </a:p>
          <a:p>
            <a:pPr lvl="1"/>
            <a:r>
              <a:rPr lang="en-US" dirty="0"/>
              <a:t>Cytoreductive surgery</a:t>
            </a:r>
          </a:p>
          <a:p>
            <a:endParaRPr lang="en-US" dirty="0"/>
          </a:p>
          <a:p>
            <a:endParaRPr lang="en-US" dirty="0"/>
          </a:p>
        </p:txBody>
      </p:sp>
      <p:pic>
        <p:nvPicPr>
          <p:cNvPr id="4" name="Picture 3" descr="A picture containing crater&#10;&#10;Description automatically generated">
            <a:extLst>
              <a:ext uri="{FF2B5EF4-FFF2-40B4-BE49-F238E27FC236}">
                <a16:creationId xmlns:a16="http://schemas.microsoft.com/office/drawing/2014/main" id="{CFC82CC9-B1D4-6C1C-89C1-7E083186E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2778" y="1676507"/>
            <a:ext cx="3539103" cy="2699315"/>
          </a:xfrm>
          <a:prstGeom prst="rect">
            <a:avLst/>
          </a:prstGeom>
          <a:noFill/>
        </p:spPr>
      </p:pic>
      <p:sp>
        <p:nvSpPr>
          <p:cNvPr id="5" name="TextBox 4">
            <a:extLst>
              <a:ext uri="{FF2B5EF4-FFF2-40B4-BE49-F238E27FC236}">
                <a16:creationId xmlns:a16="http://schemas.microsoft.com/office/drawing/2014/main" id="{54AF01B5-41E6-ED5E-96E3-C16C5F8057A2}"/>
              </a:ext>
            </a:extLst>
          </p:cNvPr>
          <p:cNvSpPr txBox="1"/>
          <p:nvPr/>
        </p:nvSpPr>
        <p:spPr>
          <a:xfrm>
            <a:off x="9403173" y="4377971"/>
            <a:ext cx="1758311" cy="369332"/>
          </a:xfrm>
          <a:prstGeom prst="rect">
            <a:avLst/>
          </a:prstGeom>
          <a:noFill/>
        </p:spPr>
        <p:txBody>
          <a:bodyPr wrap="square" rtlCol="0">
            <a:spAutoFit/>
          </a:bodyPr>
          <a:lstStyle/>
          <a:p>
            <a:r>
              <a:rPr lang="ar-BH" dirty="0">
                <a:solidFill>
                  <a:srgbClr val="FF0000"/>
                </a:solidFill>
              </a:rPr>
              <a:t>(الصورة من جوجل) </a:t>
            </a:r>
            <a:endParaRPr lang="en-US" dirty="0">
              <a:solidFill>
                <a:srgbClr val="FF0000"/>
              </a:solidFill>
            </a:endParaRPr>
          </a:p>
        </p:txBody>
      </p:sp>
    </p:spTree>
    <p:extLst>
      <p:ext uri="{BB962C8B-B14F-4D97-AF65-F5344CB8AC3E}">
        <p14:creationId xmlns:p14="http://schemas.microsoft.com/office/powerpoint/2010/main" val="20255510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5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pPr marL="0" indent="0">
              <a:buNone/>
            </a:pPr>
            <a:r>
              <a:rPr lang="en-US" dirty="0"/>
              <a:t>GDM : OGTT 1h =195, 2h =140 ,Fasting =105</a:t>
            </a:r>
          </a:p>
          <a:p>
            <a:r>
              <a:rPr lang="en-US" dirty="0"/>
              <a:t>Interpretation ? </a:t>
            </a:r>
          </a:p>
          <a:p>
            <a:pPr lvl="1"/>
            <a:r>
              <a:rPr lang="en-US" dirty="0"/>
              <a:t> Elevated fasting glucose and 1 h OGTT – GDM </a:t>
            </a:r>
          </a:p>
          <a:p>
            <a:r>
              <a:rPr lang="en-US" dirty="0"/>
              <a:t>Immediate management ? </a:t>
            </a:r>
          </a:p>
          <a:p>
            <a:pPr lvl="1"/>
            <a:r>
              <a:rPr lang="en-US" dirty="0"/>
              <a:t>Diet , hypoglycemic agent , insulin </a:t>
            </a:r>
          </a:p>
          <a:p>
            <a:r>
              <a:rPr lang="en-US" dirty="0"/>
              <a:t>Antenatal OBS complication? </a:t>
            </a:r>
          </a:p>
          <a:p>
            <a:pPr lvl="1"/>
            <a:r>
              <a:rPr lang="en-US" dirty="0"/>
              <a:t>Polyhydramnios , macrosomia , preeclampsia </a:t>
            </a:r>
          </a:p>
          <a:p>
            <a:r>
              <a:rPr lang="en-US" dirty="0"/>
              <a:t>Management if she will deliver vaginally : </a:t>
            </a:r>
          </a:p>
          <a:p>
            <a:pPr lvl="1"/>
            <a:r>
              <a:rPr lang="en-US" dirty="0"/>
              <a:t>No morning insulin ( 6hr before delivery )</a:t>
            </a:r>
          </a:p>
          <a:p>
            <a:pPr lvl="1"/>
            <a:r>
              <a:rPr lang="en-US" dirty="0"/>
              <a:t>Glucose infusion </a:t>
            </a:r>
          </a:p>
          <a:p>
            <a:pPr lvl="1"/>
            <a:r>
              <a:rPr lang="en-US" dirty="0"/>
              <a:t>Insulin infusion </a:t>
            </a:r>
          </a:p>
          <a:p>
            <a:pPr lvl="1"/>
            <a:r>
              <a:rPr lang="en-US" dirty="0"/>
              <a:t>Monitor maternal glucose level </a:t>
            </a:r>
          </a:p>
          <a:p>
            <a:pPr lvl="1"/>
            <a:r>
              <a:rPr lang="en-US" dirty="0"/>
              <a:t>CTG </a:t>
            </a:r>
          </a:p>
          <a:p>
            <a:endParaRPr lang="en-US" dirty="0"/>
          </a:p>
        </p:txBody>
      </p:sp>
    </p:spTree>
    <p:extLst>
      <p:ext uri="{BB962C8B-B14F-4D97-AF65-F5344CB8AC3E}">
        <p14:creationId xmlns:p14="http://schemas.microsoft.com/office/powerpoint/2010/main" val="2715503401"/>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6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20000"/>
          </a:bodyPr>
          <a:lstStyle/>
          <a:p>
            <a:r>
              <a:rPr lang="en-US" dirty="0"/>
              <a:t>ultrasound for 50 years old post-menopausal female complaining of right ovarian mass : </a:t>
            </a:r>
            <a:r>
              <a:rPr lang="en-US" sz="2000" dirty="0"/>
              <a:t>(I think US &gt;&gt; contain solid component , multi-locular )</a:t>
            </a:r>
          </a:p>
          <a:p>
            <a:r>
              <a:rPr lang="en-US" dirty="0"/>
              <a:t>1- Describe the findings in the ultrasound ? </a:t>
            </a:r>
          </a:p>
          <a:p>
            <a:pPr lvl="1"/>
            <a:r>
              <a:rPr lang="en-US" dirty="0"/>
              <a:t>There is multilocular cyst ,with solid areas and thick wall .</a:t>
            </a:r>
          </a:p>
          <a:p>
            <a:r>
              <a:rPr lang="en-US" dirty="0"/>
              <a:t>2- What is your provisional diagnosis ?</a:t>
            </a:r>
          </a:p>
          <a:p>
            <a:pPr lvl="1"/>
            <a:r>
              <a:rPr lang="en-US" dirty="0"/>
              <a:t>epithelial ovarian cancer (</a:t>
            </a:r>
            <a:r>
              <a:rPr lang="en-US" dirty="0" err="1"/>
              <a:t>m.c.</a:t>
            </a:r>
            <a:r>
              <a:rPr lang="en-US" dirty="0"/>
              <a:t> Is serous carcinoma ) </a:t>
            </a:r>
          </a:p>
          <a:p>
            <a:r>
              <a:rPr lang="en-US" dirty="0"/>
              <a:t>Mention 3 finding on examination ?</a:t>
            </a:r>
          </a:p>
          <a:p>
            <a:pPr lvl="1"/>
            <a:r>
              <a:rPr lang="en-US" dirty="0"/>
              <a:t>adnexal mass , palpable inguinal or cervical lymphadenopathy </a:t>
            </a:r>
          </a:p>
          <a:p>
            <a:pPr marL="457200" lvl="1" indent="0">
              <a:buNone/>
            </a:pPr>
            <a:r>
              <a:rPr lang="en-US" dirty="0"/>
              <a:t>, acanthosis  ,ascites.</a:t>
            </a:r>
          </a:p>
          <a:p>
            <a:r>
              <a:rPr lang="en-US" dirty="0"/>
              <a:t>4- Calculate the risk malignancy index if CA125 is 100 ? </a:t>
            </a:r>
          </a:p>
          <a:p>
            <a:pPr lvl="1"/>
            <a:r>
              <a:rPr lang="en-US" dirty="0"/>
              <a:t>RMI =900</a:t>
            </a:r>
          </a:p>
          <a:p>
            <a:r>
              <a:rPr lang="en-US" dirty="0"/>
              <a:t>5- What is your plan for management ?</a:t>
            </a:r>
          </a:p>
          <a:p>
            <a:pPr lvl="1"/>
            <a:r>
              <a:rPr lang="en-US" dirty="0"/>
              <a:t>it's high risk So &gt;&gt;  cytoreductive surgery</a:t>
            </a:r>
          </a:p>
          <a:p>
            <a:pPr lvl="1"/>
            <a:endParaRPr lang="en-US" dirty="0"/>
          </a:p>
        </p:txBody>
      </p:sp>
      <p:pic>
        <p:nvPicPr>
          <p:cNvPr id="4" name="Picture 3" descr="Graphical user interface&#10;&#10;Description automatically generated with low confidence">
            <a:extLst>
              <a:ext uri="{FF2B5EF4-FFF2-40B4-BE49-F238E27FC236}">
                <a16:creationId xmlns:a16="http://schemas.microsoft.com/office/drawing/2014/main" id="{15FF6AC4-4C3C-CEFB-A4FE-35FEC69A5549}"/>
              </a:ext>
            </a:extLst>
          </p:cNvPr>
          <p:cNvPicPr>
            <a:picLocks noChangeAspect="1"/>
          </p:cNvPicPr>
          <p:nvPr/>
        </p:nvPicPr>
        <p:blipFill rotWithShape="1">
          <a:blip r:embed="rId2">
            <a:extLst>
              <a:ext uri="{28A0092B-C50C-407E-A947-70E740481C1C}">
                <a14:useLocalDpi xmlns:a14="http://schemas.microsoft.com/office/drawing/2010/main" val="0"/>
              </a:ext>
            </a:extLst>
          </a:blip>
          <a:srcRect l="1786" r="18311" b="-1"/>
          <a:stretch/>
        </p:blipFill>
        <p:spPr>
          <a:xfrm>
            <a:off x="8908325" y="1814974"/>
            <a:ext cx="3065961" cy="2713484"/>
          </a:xfrm>
          <a:prstGeom prst="rect">
            <a:avLst/>
          </a:prstGeom>
          <a:noFill/>
        </p:spPr>
      </p:pic>
      <p:sp>
        <p:nvSpPr>
          <p:cNvPr id="5" name="TextBox 4">
            <a:extLst>
              <a:ext uri="{FF2B5EF4-FFF2-40B4-BE49-F238E27FC236}">
                <a16:creationId xmlns:a16="http://schemas.microsoft.com/office/drawing/2014/main" id="{F2495739-F201-5501-6540-D0F6EB57279E}"/>
              </a:ext>
            </a:extLst>
          </p:cNvPr>
          <p:cNvSpPr txBox="1"/>
          <p:nvPr/>
        </p:nvSpPr>
        <p:spPr>
          <a:xfrm>
            <a:off x="9502778" y="4528458"/>
            <a:ext cx="2161265" cy="369332"/>
          </a:xfrm>
          <a:prstGeom prst="rect">
            <a:avLst/>
          </a:prstGeom>
          <a:noFill/>
        </p:spPr>
        <p:txBody>
          <a:bodyPr wrap="square" rtlCol="0">
            <a:spAutoFit/>
          </a:bodyPr>
          <a:lstStyle/>
          <a:p>
            <a:r>
              <a:rPr lang="ar-BH" dirty="0">
                <a:solidFill>
                  <a:srgbClr val="FF0000"/>
                </a:solidFill>
              </a:rPr>
              <a:t>(أقرب صورة من جوجل) </a:t>
            </a:r>
            <a:endParaRPr lang="en-US" dirty="0">
              <a:solidFill>
                <a:srgbClr val="FF0000"/>
              </a:solidFill>
            </a:endParaRPr>
          </a:p>
        </p:txBody>
      </p:sp>
    </p:spTree>
    <p:extLst>
      <p:ext uri="{BB962C8B-B14F-4D97-AF65-F5344CB8AC3E}">
        <p14:creationId xmlns:p14="http://schemas.microsoft.com/office/powerpoint/2010/main" val="2933030602"/>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7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85000" lnSpcReduction="20000"/>
          </a:bodyPr>
          <a:lstStyle/>
          <a:p>
            <a:pPr marL="0" indent="0">
              <a:buNone/>
            </a:pPr>
            <a:r>
              <a:rPr lang="en-US" dirty="0"/>
              <a:t>Pregnant woman complaining of erythema, pain and hotness in her right leg.</a:t>
            </a:r>
          </a:p>
          <a:p>
            <a:r>
              <a:rPr lang="en-US" dirty="0"/>
              <a:t>1-What is your diagnosis </a:t>
            </a:r>
          </a:p>
          <a:p>
            <a:pPr lvl="1"/>
            <a:r>
              <a:rPr lang="en-US" dirty="0"/>
              <a:t> deep vein thrombosis</a:t>
            </a:r>
          </a:p>
          <a:p>
            <a:r>
              <a:rPr lang="en-US" dirty="0"/>
              <a:t>2- Mention 3 diagnostic tests?</a:t>
            </a:r>
          </a:p>
          <a:p>
            <a:pPr lvl="1"/>
            <a:r>
              <a:rPr lang="en-US" dirty="0"/>
              <a:t>Venous duplex imaging , MRI and D-dimer</a:t>
            </a:r>
          </a:p>
          <a:p>
            <a:r>
              <a:rPr lang="en-US" dirty="0"/>
              <a:t>3- Management during pregnancy?</a:t>
            </a:r>
          </a:p>
          <a:p>
            <a:pPr lvl="1"/>
            <a:r>
              <a:rPr lang="en-US" dirty="0"/>
              <a:t>low molecular weight heparin (safe during pregnancy)</a:t>
            </a:r>
          </a:p>
          <a:p>
            <a:r>
              <a:rPr lang="en-US" dirty="0"/>
              <a:t>4- The most common complication if she came in labor ? </a:t>
            </a:r>
          </a:p>
          <a:p>
            <a:pPr lvl="1"/>
            <a:r>
              <a:rPr lang="en-US" dirty="0"/>
              <a:t>bleeding </a:t>
            </a:r>
          </a:p>
          <a:p>
            <a:r>
              <a:rPr lang="en-US" dirty="0"/>
              <a:t>5- What is post partum management and the type of contraceptive you should offer for her?</a:t>
            </a:r>
          </a:p>
          <a:p>
            <a:pPr lvl="1"/>
            <a:r>
              <a:rPr lang="en-US" dirty="0"/>
              <a:t>Warfarin or continue LMWH for 6 weeks .</a:t>
            </a:r>
          </a:p>
          <a:p>
            <a:pPr lvl="1"/>
            <a:r>
              <a:rPr lang="en-US" dirty="0"/>
              <a:t>Marina (IUD)</a:t>
            </a:r>
          </a:p>
          <a:p>
            <a:pPr lvl="1"/>
            <a:r>
              <a:rPr lang="en-US" dirty="0"/>
              <a:t>Progesterone only pills</a:t>
            </a:r>
            <a:r>
              <a:rPr lang="en-US" dirty="0">
                <a:solidFill>
                  <a:srgbClr val="FF0000"/>
                </a:solidFill>
              </a:rPr>
              <a:t> (the other methods are contraindicated because they ass. With clots formation) </a:t>
            </a:r>
          </a:p>
          <a:p>
            <a:endParaRPr lang="en-US" dirty="0"/>
          </a:p>
          <a:p>
            <a:endParaRPr lang="en-US" dirty="0"/>
          </a:p>
          <a:p>
            <a:endParaRPr lang="en-US" dirty="0"/>
          </a:p>
        </p:txBody>
      </p:sp>
      <p:pic>
        <p:nvPicPr>
          <p:cNvPr id="4" name="Picture 2">
            <a:extLst>
              <a:ext uri="{FF2B5EF4-FFF2-40B4-BE49-F238E27FC236}">
                <a16:creationId xmlns:a16="http://schemas.microsoft.com/office/drawing/2014/main" id="{8AE398C4-0038-0A39-5C3B-DCDEF6693518}"/>
              </a:ext>
            </a:extLst>
          </p:cNvPr>
          <p:cNvPicPr>
            <a:picLocks noChangeAspect="1" noChangeArrowheads="1"/>
          </p:cNvPicPr>
          <p:nvPr/>
        </p:nvPicPr>
        <p:blipFill>
          <a:blip r:embed="rId2" cstate="print"/>
          <a:srcRect/>
          <a:stretch>
            <a:fillRect/>
          </a:stretch>
        </p:blipFill>
        <p:spPr bwMode="auto">
          <a:xfrm rot="5400000">
            <a:off x="8828781" y="1544495"/>
            <a:ext cx="2238969" cy="2811068"/>
          </a:xfrm>
          <a:prstGeom prst="rect">
            <a:avLst/>
          </a:prstGeom>
          <a:noFill/>
          <a:ln>
            <a:noFill/>
          </a:ln>
          <a:effectLst/>
        </p:spPr>
      </p:pic>
    </p:spTree>
    <p:extLst>
      <p:ext uri="{BB962C8B-B14F-4D97-AF65-F5344CB8AC3E}">
        <p14:creationId xmlns:p14="http://schemas.microsoft.com/office/powerpoint/2010/main" val="2945936292"/>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ADB-B35B-D789-3A12-04860284476B}"/>
              </a:ext>
            </a:extLst>
          </p:cNvPr>
          <p:cNvSpPr>
            <a:spLocks noGrp="1"/>
          </p:cNvSpPr>
          <p:nvPr>
            <p:ph type="title"/>
          </p:nvPr>
        </p:nvSpPr>
        <p:spPr/>
        <p:txBody>
          <a:bodyPr/>
          <a:lstStyle/>
          <a:p>
            <a:r>
              <a:rPr lang="en-US" dirty="0"/>
              <a:t>Mini OSCE – 8    </a:t>
            </a:r>
          </a:p>
        </p:txBody>
      </p:sp>
      <p:sp>
        <p:nvSpPr>
          <p:cNvPr id="3" name="Content Placeholder 2">
            <a:extLst>
              <a:ext uri="{FF2B5EF4-FFF2-40B4-BE49-F238E27FC236}">
                <a16:creationId xmlns:a16="http://schemas.microsoft.com/office/drawing/2014/main" id="{1A9661ED-41E0-D292-082D-86CCFB71E9DD}"/>
              </a:ext>
            </a:extLst>
          </p:cNvPr>
          <p:cNvSpPr>
            <a:spLocks noGrp="1"/>
          </p:cNvSpPr>
          <p:nvPr>
            <p:ph idx="1"/>
          </p:nvPr>
        </p:nvSpPr>
        <p:spPr>
          <a:xfrm>
            <a:off x="838200" y="1305026"/>
            <a:ext cx="10515600" cy="4871938"/>
          </a:xfrm>
        </p:spPr>
        <p:txBody>
          <a:bodyPr>
            <a:normAutofit fontScale="92500" lnSpcReduction="10000"/>
          </a:bodyPr>
          <a:lstStyle/>
          <a:p>
            <a:r>
              <a:rPr lang="en-US" dirty="0"/>
              <a:t>U/S of </a:t>
            </a:r>
            <a:r>
              <a:rPr lang="en-US" dirty="0" err="1"/>
              <a:t>septated</a:t>
            </a:r>
            <a:r>
              <a:rPr lang="en-US" dirty="0"/>
              <a:t> Ovarian cyst with solid component </a:t>
            </a:r>
          </a:p>
          <a:p>
            <a:r>
              <a:rPr lang="en-US" dirty="0"/>
              <a:t>1-Describe mass? </a:t>
            </a:r>
          </a:p>
          <a:p>
            <a:pPr lvl="1"/>
            <a:r>
              <a:rPr lang="en-US" dirty="0" err="1"/>
              <a:t>septated</a:t>
            </a:r>
            <a:r>
              <a:rPr lang="en-US" dirty="0"/>
              <a:t> Ovarian cyst with solid component</a:t>
            </a:r>
          </a:p>
          <a:p>
            <a:r>
              <a:rPr lang="en-US" dirty="0"/>
              <a:t>2- what are aspect of you should consider in examinations ? </a:t>
            </a:r>
          </a:p>
          <a:p>
            <a:pPr lvl="1"/>
            <a:r>
              <a:rPr lang="en-US" dirty="0" err="1"/>
              <a:t>Adenxal</a:t>
            </a:r>
            <a:r>
              <a:rPr lang="en-US" dirty="0"/>
              <a:t> mass, cervical </a:t>
            </a:r>
            <a:r>
              <a:rPr lang="en-US" dirty="0" err="1"/>
              <a:t>lymphoadenopathy</a:t>
            </a:r>
            <a:r>
              <a:rPr lang="en-US" dirty="0"/>
              <a:t>, </a:t>
            </a:r>
            <a:r>
              <a:rPr lang="en-US" dirty="0" err="1"/>
              <a:t>ascities</a:t>
            </a:r>
            <a:r>
              <a:rPr lang="en-US" dirty="0"/>
              <a:t> </a:t>
            </a:r>
          </a:p>
          <a:p>
            <a:r>
              <a:rPr lang="en-US" dirty="0"/>
              <a:t>3- Diagnosis ? </a:t>
            </a:r>
          </a:p>
          <a:p>
            <a:pPr lvl="1"/>
            <a:r>
              <a:rPr lang="en-US" dirty="0"/>
              <a:t>Epithelial ovarian carcinoma </a:t>
            </a:r>
          </a:p>
          <a:p>
            <a:r>
              <a:rPr lang="en-US" dirty="0"/>
              <a:t>4- Calculate Risk of Malignancy Index ( If she is menopause and her CA-125 = 100 ) ? </a:t>
            </a:r>
          </a:p>
          <a:p>
            <a:pPr lvl="1"/>
            <a:r>
              <a:rPr lang="en-US" dirty="0"/>
              <a:t>900</a:t>
            </a:r>
          </a:p>
          <a:p>
            <a:r>
              <a:rPr lang="en-US" dirty="0"/>
              <a:t>5- what is the treatment ? </a:t>
            </a:r>
          </a:p>
          <a:p>
            <a:pPr lvl="1"/>
            <a:r>
              <a:rPr lang="en-US" dirty="0"/>
              <a:t>cytoreductive surgery</a:t>
            </a:r>
          </a:p>
          <a:p>
            <a:endParaRPr lang="en-US" dirty="0"/>
          </a:p>
          <a:p>
            <a:endParaRPr lang="en-US" dirty="0"/>
          </a:p>
        </p:txBody>
      </p:sp>
      <p:pic>
        <p:nvPicPr>
          <p:cNvPr id="4" name="Picture 3" descr="Text">
            <a:extLst>
              <a:ext uri="{FF2B5EF4-FFF2-40B4-BE49-F238E27FC236}">
                <a16:creationId xmlns:a16="http://schemas.microsoft.com/office/drawing/2014/main" id="{ED77D060-2D16-78B4-A8C1-88708E5A0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7703" y="1400911"/>
            <a:ext cx="2904297" cy="2619478"/>
          </a:xfrm>
          <a:prstGeom prst="rect">
            <a:avLst/>
          </a:prstGeom>
        </p:spPr>
      </p:pic>
      <p:sp>
        <p:nvSpPr>
          <p:cNvPr id="6" name="TextBox 5">
            <a:extLst>
              <a:ext uri="{FF2B5EF4-FFF2-40B4-BE49-F238E27FC236}">
                <a16:creationId xmlns:a16="http://schemas.microsoft.com/office/drawing/2014/main" id="{5282A699-1FC5-F589-7003-E586597157AD}"/>
              </a:ext>
            </a:extLst>
          </p:cNvPr>
          <p:cNvSpPr txBox="1"/>
          <p:nvPr/>
        </p:nvSpPr>
        <p:spPr>
          <a:xfrm flipH="1">
            <a:off x="9233803" y="1055958"/>
            <a:ext cx="1491534" cy="369332"/>
          </a:xfrm>
          <a:prstGeom prst="rect">
            <a:avLst/>
          </a:prstGeom>
          <a:noFill/>
        </p:spPr>
        <p:txBody>
          <a:bodyPr wrap="square" rtlCol="0">
            <a:spAutoFit/>
          </a:bodyPr>
          <a:lstStyle/>
          <a:p>
            <a:r>
              <a:rPr lang="en-US" dirty="0">
                <a:solidFill>
                  <a:srgbClr val="FF0000"/>
                </a:solidFill>
              </a:rPr>
              <a:t>From google </a:t>
            </a:r>
          </a:p>
        </p:txBody>
      </p:sp>
    </p:spTree>
    <p:extLst>
      <p:ext uri="{BB962C8B-B14F-4D97-AF65-F5344CB8AC3E}">
        <p14:creationId xmlns:p14="http://schemas.microsoft.com/office/powerpoint/2010/main" val="4242241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F567-039B-9753-E970-257A5AC79D97}"/>
              </a:ext>
            </a:extLst>
          </p:cNvPr>
          <p:cNvSpPr>
            <a:spLocks noGrp="1"/>
          </p:cNvSpPr>
          <p:nvPr>
            <p:ph type="title"/>
          </p:nvPr>
        </p:nvSpPr>
        <p:spPr/>
        <p:txBody>
          <a:bodyPr/>
          <a:lstStyle/>
          <a:p>
            <a:r>
              <a:rPr lang="en-US" dirty="0"/>
              <a:t>Diameters of Fetal Head</a:t>
            </a:r>
          </a:p>
        </p:txBody>
      </p:sp>
      <p:grpSp>
        <p:nvGrpSpPr>
          <p:cNvPr id="17" name="Group 16">
            <a:extLst>
              <a:ext uri="{FF2B5EF4-FFF2-40B4-BE49-F238E27FC236}">
                <a16:creationId xmlns:a16="http://schemas.microsoft.com/office/drawing/2014/main" id="{1D83561E-4C11-C7AA-011B-ABF9566D2438}"/>
              </a:ext>
            </a:extLst>
          </p:cNvPr>
          <p:cNvGrpSpPr/>
          <p:nvPr/>
        </p:nvGrpSpPr>
        <p:grpSpPr>
          <a:xfrm>
            <a:off x="2047104" y="1170963"/>
            <a:ext cx="8097792" cy="5558250"/>
            <a:chOff x="2047104" y="1170963"/>
            <a:chExt cx="8097792" cy="5558250"/>
          </a:xfrm>
        </p:grpSpPr>
        <p:pic>
          <p:nvPicPr>
            <p:cNvPr id="15" name="Content Placeholder 10">
              <a:extLst>
                <a:ext uri="{FF2B5EF4-FFF2-40B4-BE49-F238E27FC236}">
                  <a16:creationId xmlns:a16="http://schemas.microsoft.com/office/drawing/2014/main" id="{593C1164-8491-476B-199A-AF78F6880ECF}"/>
                </a:ext>
              </a:extLst>
            </p:cNvPr>
            <p:cNvPicPr>
              <a:picLocks noChangeAspect="1"/>
            </p:cNvPicPr>
            <p:nvPr/>
          </p:nvPicPr>
          <p:blipFill>
            <a:blip r:embed="rId2"/>
            <a:stretch>
              <a:fillRect/>
            </a:stretch>
          </p:blipFill>
          <p:spPr>
            <a:xfrm>
              <a:off x="2047104" y="1170963"/>
              <a:ext cx="8097792" cy="5558250"/>
            </a:xfrm>
            <a:prstGeom prst="rect">
              <a:avLst/>
            </a:prstGeom>
          </p:spPr>
        </p:pic>
        <p:sp>
          <p:nvSpPr>
            <p:cNvPr id="16" name="TextBox 15">
              <a:extLst>
                <a:ext uri="{FF2B5EF4-FFF2-40B4-BE49-F238E27FC236}">
                  <a16:creationId xmlns:a16="http://schemas.microsoft.com/office/drawing/2014/main" id="{EC402C8F-4397-9112-E879-0E61AF31C684}"/>
                </a:ext>
              </a:extLst>
            </p:cNvPr>
            <p:cNvSpPr txBox="1"/>
            <p:nvPr/>
          </p:nvSpPr>
          <p:spPr>
            <a:xfrm>
              <a:off x="3696511" y="2091446"/>
              <a:ext cx="1468877" cy="461665"/>
            </a:xfrm>
            <a:prstGeom prst="rect">
              <a:avLst/>
            </a:prstGeom>
            <a:noFill/>
          </p:spPr>
          <p:txBody>
            <a:bodyPr wrap="square" rtlCol="0">
              <a:spAutoFit/>
            </a:bodyPr>
            <a:lstStyle/>
            <a:p>
              <a:r>
                <a:rPr lang="en-US" sz="1200" dirty="0"/>
                <a:t>‘Vertex presentation’</a:t>
              </a:r>
            </a:p>
          </p:txBody>
        </p:sp>
      </p:grpSp>
    </p:spTree>
    <p:extLst>
      <p:ext uri="{BB962C8B-B14F-4D97-AF65-F5344CB8AC3E}">
        <p14:creationId xmlns:p14="http://schemas.microsoft.com/office/powerpoint/2010/main" val="6581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Mini-0SCE</a:t>
            </a:r>
          </a:p>
        </p:txBody>
      </p:sp>
      <p:sp>
        <p:nvSpPr>
          <p:cNvPr id="3" name="عنصر نائب للمحتوى 2"/>
          <p:cNvSpPr>
            <a:spLocks noGrp="1"/>
          </p:cNvSpPr>
          <p:nvPr>
            <p:ph idx="1"/>
          </p:nvPr>
        </p:nvSpPr>
        <p:spPr/>
        <p:txBody>
          <a:bodyPr>
            <a:normAutofit/>
          </a:bodyPr>
          <a:lstStyle/>
          <a:p>
            <a:pPr algn="l">
              <a:buNone/>
            </a:pPr>
            <a:r>
              <a:rPr lang="ar-JO" dirty="0"/>
              <a:t> </a:t>
            </a:r>
            <a:r>
              <a:rPr lang="en-US" dirty="0"/>
              <a:t>1- what is the labeled diameter and it’s length ?</a:t>
            </a:r>
          </a:p>
          <a:p>
            <a:pPr algn="l">
              <a:buNone/>
            </a:pPr>
            <a:r>
              <a:rPr lang="en-US" dirty="0"/>
              <a:t>a   b     c     d   </a:t>
            </a:r>
          </a:p>
          <a:p>
            <a:pPr algn="l">
              <a:buNone/>
            </a:pPr>
            <a:r>
              <a:rPr lang="en-US" dirty="0"/>
              <a:t>2- which diameter in normal vaginal delivery and why ?</a:t>
            </a:r>
          </a:p>
          <a:p>
            <a:pPr algn="l">
              <a:buNone/>
            </a:pPr>
            <a:r>
              <a:rPr lang="en-US" dirty="0" err="1">
                <a:solidFill>
                  <a:srgbClr val="00B050"/>
                </a:solidFill>
              </a:rPr>
              <a:t>suboccipitobregmetic</a:t>
            </a:r>
            <a:r>
              <a:rPr lang="en-US" dirty="0">
                <a:solidFill>
                  <a:srgbClr val="00B050"/>
                </a:solidFill>
              </a:rPr>
              <a:t> </a:t>
            </a:r>
          </a:p>
          <a:p>
            <a:pPr algn="l">
              <a:buNone/>
            </a:pPr>
            <a:r>
              <a:rPr lang="en-US" dirty="0">
                <a:solidFill>
                  <a:srgbClr val="00B050"/>
                </a:solidFill>
              </a:rPr>
              <a:t>Smallest diameter on flexion  </a:t>
            </a:r>
          </a:p>
          <a:p>
            <a:pPr algn="l">
              <a:buNone/>
            </a:pPr>
            <a:r>
              <a:rPr lang="en-US" dirty="0"/>
              <a:t>3- which diameter  will cause CPD ?</a:t>
            </a:r>
          </a:p>
          <a:p>
            <a:pPr algn="l">
              <a:buNone/>
            </a:pPr>
            <a:r>
              <a:rPr lang="en-US" dirty="0" err="1">
                <a:solidFill>
                  <a:srgbClr val="00B050"/>
                </a:solidFill>
              </a:rPr>
              <a:t>mentovertical</a:t>
            </a:r>
            <a:r>
              <a:rPr lang="en-US" dirty="0">
                <a:solidFill>
                  <a:srgbClr val="FF0000"/>
                </a:solidFill>
              </a:rPr>
              <a:t> </a:t>
            </a:r>
            <a:endParaRPr lang="en-US" dirty="0"/>
          </a:p>
          <a:p>
            <a:pPr algn="l">
              <a:buNone/>
            </a:pPr>
            <a:r>
              <a:rPr lang="en-US" dirty="0"/>
              <a:t>4 – what is the denominator for ? </a:t>
            </a:r>
          </a:p>
          <a:p>
            <a:pPr algn="l">
              <a:buNone/>
            </a:pPr>
            <a:r>
              <a:rPr lang="en-US" dirty="0"/>
              <a:t>A   b    c    d </a:t>
            </a:r>
            <a:endParaRPr lang="ar-JO"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705494"/>
            <a:ext cx="6096000" cy="4085706"/>
          </a:xfrm>
          <a:prstGeom prst="rect">
            <a:avLst/>
          </a:prstGeom>
        </p:spPr>
      </p:pic>
    </p:spTree>
    <p:extLst>
      <p:ext uri="{BB962C8B-B14F-4D97-AF65-F5344CB8AC3E}">
        <p14:creationId xmlns:p14="http://schemas.microsoft.com/office/powerpoint/2010/main" val="3701436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5515E"/>
              </a:buClr>
              <a:buSzPts val="6000"/>
              <a:buFont typeface="Calibri"/>
              <a:buNone/>
            </a:pPr>
            <a:r>
              <a:rPr lang="en-US"/>
              <a:t>Abnormal labor</a:t>
            </a:r>
            <a:endParaRPr/>
          </a:p>
        </p:txBody>
      </p:sp>
      <p:sp>
        <p:nvSpPr>
          <p:cNvPr id="128" name="Google Shape;128;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45515E"/>
              </a:buClr>
              <a:buSzPts val="3600"/>
              <a:buNone/>
            </a:pPr>
            <a:r>
              <a:rPr lang="en-US" sz="3600"/>
              <a:t>Prolonged, Obstructed and Precipitate Labor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title"/>
          </p:nvPr>
        </p:nvSpPr>
        <p:spPr>
          <a:xfrm>
            <a:off x="838200" y="365125"/>
            <a:ext cx="10515600" cy="7623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a:t>Abnormal labor</a:t>
            </a:r>
            <a:endParaRPr/>
          </a:p>
        </p:txBody>
      </p:sp>
      <p:sp>
        <p:nvSpPr>
          <p:cNvPr id="134" name="Google Shape;134;p2"/>
          <p:cNvSpPr txBox="1">
            <a:spLocks noGrp="1"/>
          </p:cNvSpPr>
          <p:nvPr>
            <p:ph type="body" idx="1"/>
          </p:nvPr>
        </p:nvSpPr>
        <p:spPr>
          <a:xfrm>
            <a:off x="838200" y="1295298"/>
            <a:ext cx="10515600" cy="493776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5515E"/>
              </a:buClr>
              <a:buSzPts val="2600"/>
              <a:buChar char="❖"/>
            </a:pPr>
            <a:r>
              <a:rPr lang="en-US" sz="2600" b="1"/>
              <a:t>Labor becomes abnormal when</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There is poor progress (delay cervical dilatation or descent of the presenting part) </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The fetus shows signs of compromise</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there is a fetal malpresentation</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there is a multiple pregnancy</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there is a uterine scar</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labor has been induced </a:t>
            </a:r>
            <a:endParaRPr/>
          </a:p>
          <a:p>
            <a:pPr marL="228600" lvl="0" indent="-228600" algn="l" rtl="0">
              <a:lnSpc>
                <a:spcPct val="90000"/>
              </a:lnSpc>
              <a:spcBef>
                <a:spcPts val="1000"/>
              </a:spcBef>
              <a:spcAft>
                <a:spcPts val="0"/>
              </a:spcAft>
              <a:buClr>
                <a:srgbClr val="45515E"/>
              </a:buClr>
              <a:buSzPts val="2600"/>
              <a:buChar char="❖"/>
            </a:pPr>
            <a:r>
              <a:rPr lang="en-US" sz="2600" b="1"/>
              <a:t>Progress in labor is dependent on the ‘</a:t>
            </a:r>
            <a:r>
              <a:rPr lang="en-US" sz="2600" b="1">
                <a:solidFill>
                  <a:srgbClr val="FF0000"/>
                </a:solidFill>
              </a:rPr>
              <a:t>3 Ps</a:t>
            </a:r>
            <a:r>
              <a:rPr lang="en-US" sz="2600" b="1"/>
              <a:t>’ (</a:t>
            </a:r>
            <a:r>
              <a:rPr lang="en-US" sz="2600" b="1">
                <a:solidFill>
                  <a:srgbClr val="FF0000"/>
                </a:solidFill>
              </a:rPr>
              <a:t>P</a:t>
            </a:r>
            <a:r>
              <a:rPr lang="en-US" sz="2600" b="1"/>
              <a:t>ower, </a:t>
            </a:r>
            <a:r>
              <a:rPr lang="en-US" sz="2600" b="1">
                <a:solidFill>
                  <a:srgbClr val="FF0000"/>
                </a:solidFill>
              </a:rPr>
              <a:t>P</a:t>
            </a:r>
            <a:r>
              <a:rPr lang="en-US" sz="2600" b="1"/>
              <a:t>assage, </a:t>
            </a:r>
            <a:r>
              <a:rPr lang="en-US" sz="2600" b="1">
                <a:solidFill>
                  <a:srgbClr val="FF0000"/>
                </a:solidFill>
              </a:rPr>
              <a:t>P</a:t>
            </a:r>
            <a:r>
              <a:rPr lang="en-US" sz="2600" b="1"/>
              <a:t>assenger)</a:t>
            </a:r>
            <a:endParaRPr/>
          </a:p>
          <a:p>
            <a:pPr marL="685800" lvl="1" indent="-228600" algn="l" rtl="0">
              <a:lnSpc>
                <a:spcPct val="90000"/>
              </a:lnSpc>
              <a:spcBef>
                <a:spcPts val="500"/>
              </a:spcBef>
              <a:spcAft>
                <a:spcPts val="0"/>
              </a:spcAft>
              <a:buClr>
                <a:srgbClr val="FF0000"/>
              </a:buClr>
              <a:buSzPts val="2200"/>
              <a:buChar char="o"/>
            </a:pPr>
            <a:r>
              <a:rPr lang="en-US" sz="2200" b="1">
                <a:solidFill>
                  <a:srgbClr val="FF0000"/>
                </a:solidFill>
              </a:rPr>
              <a:t>P</a:t>
            </a:r>
            <a:r>
              <a:rPr lang="en-US" sz="2200" b="1"/>
              <a:t>ower</a:t>
            </a:r>
            <a:r>
              <a:rPr lang="en-US" sz="2200"/>
              <a:t>: Dysfunctional uterine activity</a:t>
            </a:r>
            <a:endParaRPr/>
          </a:p>
          <a:p>
            <a:pPr marL="685800" lvl="1" indent="-228600" algn="l" rtl="0">
              <a:lnSpc>
                <a:spcPct val="90000"/>
              </a:lnSpc>
              <a:spcBef>
                <a:spcPts val="500"/>
              </a:spcBef>
              <a:spcAft>
                <a:spcPts val="0"/>
              </a:spcAft>
              <a:buClr>
                <a:srgbClr val="FF0000"/>
              </a:buClr>
              <a:buSzPts val="2200"/>
              <a:buChar char="o"/>
            </a:pPr>
            <a:r>
              <a:rPr lang="en-US" sz="2200" b="1">
                <a:solidFill>
                  <a:srgbClr val="FF0000"/>
                </a:solidFill>
              </a:rPr>
              <a:t>P</a:t>
            </a:r>
            <a:r>
              <a:rPr lang="en-US" sz="2200" b="1"/>
              <a:t>assage</a:t>
            </a:r>
            <a:r>
              <a:rPr lang="en-US" sz="2200"/>
              <a:t>: Pelvic shape anomalies, Mass or Soft-tissue abnormalities of the birth canal</a:t>
            </a:r>
            <a:endParaRPr/>
          </a:p>
          <a:p>
            <a:pPr marL="685800" lvl="1" indent="-228600" algn="l" rtl="0">
              <a:lnSpc>
                <a:spcPct val="90000"/>
              </a:lnSpc>
              <a:spcBef>
                <a:spcPts val="500"/>
              </a:spcBef>
              <a:spcAft>
                <a:spcPts val="0"/>
              </a:spcAft>
              <a:buClr>
                <a:srgbClr val="FF0000"/>
              </a:buClr>
              <a:buSzPts val="2200"/>
              <a:buChar char="o"/>
            </a:pPr>
            <a:r>
              <a:rPr lang="en-US" sz="2200" b="1">
                <a:solidFill>
                  <a:srgbClr val="FF0000"/>
                </a:solidFill>
              </a:rPr>
              <a:t>P</a:t>
            </a:r>
            <a:r>
              <a:rPr lang="en-US" sz="2200" b="1"/>
              <a:t>assenger</a:t>
            </a:r>
            <a:r>
              <a:rPr lang="en-US" sz="2200"/>
              <a:t>: Macrosomia, Multiple gestation, Malpresentation and Malposition, Congenital anomalies</a:t>
            </a:r>
            <a:endParaRPr/>
          </a:p>
          <a:p>
            <a:pPr marL="685800" lvl="1" indent="-228600" algn="l" rtl="0">
              <a:lnSpc>
                <a:spcPct val="90000"/>
              </a:lnSpc>
              <a:spcBef>
                <a:spcPts val="500"/>
              </a:spcBef>
              <a:spcAft>
                <a:spcPts val="0"/>
              </a:spcAft>
              <a:buClr>
                <a:srgbClr val="45515E"/>
              </a:buClr>
              <a:buSzPts val="2200"/>
              <a:buChar char="o"/>
            </a:pPr>
            <a:r>
              <a:rPr lang="en-US" sz="2200" b="1"/>
              <a:t>Cephalopelvic disproportion (‘</a:t>
            </a:r>
            <a:r>
              <a:rPr lang="en-US" sz="2200" b="1">
                <a:solidFill>
                  <a:srgbClr val="FF0000"/>
                </a:solidFill>
              </a:rPr>
              <a:t>p</a:t>
            </a:r>
            <a:r>
              <a:rPr lang="en-US" sz="2200" b="1"/>
              <a:t>assage’ and ‘</a:t>
            </a:r>
            <a:r>
              <a:rPr lang="en-US" sz="2200" b="1">
                <a:solidFill>
                  <a:srgbClr val="FF0000"/>
                </a:solidFill>
              </a:rPr>
              <a:t>p</a:t>
            </a:r>
            <a:r>
              <a:rPr lang="en-US" sz="2200" b="1"/>
              <a:t>assenger’)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8CE1E-1C63-4FC0-4910-527EA22F9424}"/>
              </a:ext>
            </a:extLst>
          </p:cNvPr>
          <p:cNvSpPr>
            <a:spLocks noGrp="1"/>
          </p:cNvSpPr>
          <p:nvPr>
            <p:ph type="title"/>
          </p:nvPr>
        </p:nvSpPr>
        <p:spPr/>
        <p:txBody>
          <a:bodyPr/>
          <a:lstStyle/>
          <a:p>
            <a:r>
              <a:rPr lang="en-US" dirty="0"/>
              <a:t>Mechanism of Normal Labor</a:t>
            </a:r>
          </a:p>
        </p:txBody>
      </p:sp>
      <p:sp>
        <p:nvSpPr>
          <p:cNvPr id="5" name="Content Placeholder 4">
            <a:extLst>
              <a:ext uri="{FF2B5EF4-FFF2-40B4-BE49-F238E27FC236}">
                <a16:creationId xmlns:a16="http://schemas.microsoft.com/office/drawing/2014/main" id="{690FC462-6C75-8E9C-652F-DE6FED3D2F59}"/>
              </a:ext>
            </a:extLst>
          </p:cNvPr>
          <p:cNvSpPr>
            <a:spLocks noGrp="1"/>
          </p:cNvSpPr>
          <p:nvPr>
            <p:ph idx="1"/>
          </p:nvPr>
        </p:nvSpPr>
        <p:spPr/>
        <p:txBody>
          <a:bodyPr/>
          <a:lstStyle/>
          <a:p>
            <a:r>
              <a:rPr lang="en-US" sz="2600" b="1" dirty="0"/>
              <a:t>Definition</a:t>
            </a:r>
            <a:r>
              <a:rPr lang="en-US" sz="2600" dirty="0"/>
              <a:t>: </a:t>
            </a:r>
            <a:r>
              <a:rPr lang="en-US" altLang="en-US" sz="2600" dirty="0"/>
              <a:t>the series of changes in position and attitude that the fetus undergoes during its passage through the birth canal</a:t>
            </a:r>
            <a:endParaRPr lang="en-US" sz="2600" dirty="0"/>
          </a:p>
          <a:p>
            <a:r>
              <a:rPr lang="en-US" b="1" dirty="0"/>
              <a:t>Cardinal Movements</a:t>
            </a:r>
          </a:p>
          <a:p>
            <a:pPr marL="914400" lvl="1" indent="-457200">
              <a:buFont typeface="+mj-lt"/>
              <a:buAutoNum type="arabicPeriod"/>
            </a:pPr>
            <a:r>
              <a:rPr lang="en-US" dirty="0">
                <a:solidFill>
                  <a:srgbClr val="FF0000"/>
                </a:solidFill>
              </a:rPr>
              <a:t>Engagement</a:t>
            </a:r>
          </a:p>
          <a:p>
            <a:pPr marL="914400" lvl="1" indent="-457200">
              <a:buFont typeface="+mj-lt"/>
              <a:buAutoNum type="arabicPeriod"/>
            </a:pPr>
            <a:r>
              <a:rPr lang="en-US" dirty="0">
                <a:solidFill>
                  <a:srgbClr val="FF0000"/>
                </a:solidFill>
              </a:rPr>
              <a:t>Descent</a:t>
            </a:r>
          </a:p>
          <a:p>
            <a:pPr marL="914400" lvl="1" indent="-457200">
              <a:buFont typeface="+mj-lt"/>
              <a:buAutoNum type="arabicPeriod"/>
            </a:pPr>
            <a:r>
              <a:rPr lang="en-US" dirty="0">
                <a:solidFill>
                  <a:srgbClr val="FF0000"/>
                </a:solidFill>
              </a:rPr>
              <a:t>Flexion</a:t>
            </a:r>
          </a:p>
          <a:p>
            <a:pPr marL="914400" lvl="1" indent="-457200">
              <a:buFont typeface="+mj-lt"/>
              <a:buAutoNum type="arabicPeriod"/>
            </a:pPr>
            <a:r>
              <a:rPr lang="en-US" dirty="0">
                <a:solidFill>
                  <a:srgbClr val="FF0000"/>
                </a:solidFill>
              </a:rPr>
              <a:t>Internal rotation</a:t>
            </a:r>
          </a:p>
          <a:p>
            <a:pPr marL="914400" lvl="1" indent="-457200">
              <a:buFont typeface="+mj-lt"/>
              <a:buAutoNum type="arabicPeriod"/>
            </a:pPr>
            <a:r>
              <a:rPr lang="en-US" dirty="0">
                <a:solidFill>
                  <a:srgbClr val="FF0000"/>
                </a:solidFill>
              </a:rPr>
              <a:t>Extension</a:t>
            </a:r>
          </a:p>
          <a:p>
            <a:pPr marL="914400" lvl="1" indent="-457200">
              <a:buFont typeface="+mj-lt"/>
              <a:buAutoNum type="arabicPeriod"/>
            </a:pPr>
            <a:r>
              <a:rPr lang="en-US" dirty="0">
                <a:solidFill>
                  <a:srgbClr val="FF0000"/>
                </a:solidFill>
              </a:rPr>
              <a:t>External rotation/restitution</a:t>
            </a:r>
          </a:p>
          <a:p>
            <a:pPr marL="914400" lvl="1" indent="-457200">
              <a:buFont typeface="+mj-lt"/>
              <a:buAutoNum type="arabicPeriod"/>
            </a:pPr>
            <a:r>
              <a:rPr lang="en-US" dirty="0">
                <a:solidFill>
                  <a:srgbClr val="FF0000"/>
                </a:solidFill>
              </a:rPr>
              <a:t>Expulsion</a:t>
            </a:r>
          </a:p>
          <a:p>
            <a:pPr lvl="1"/>
            <a:endParaRPr lang="en-US" dirty="0">
              <a:solidFill>
                <a:srgbClr val="FF0000"/>
              </a:solidFill>
            </a:endParaRPr>
          </a:p>
        </p:txBody>
      </p:sp>
      <p:pic>
        <p:nvPicPr>
          <p:cNvPr id="9" name="Picture 8">
            <a:extLst>
              <a:ext uri="{FF2B5EF4-FFF2-40B4-BE49-F238E27FC236}">
                <a16:creationId xmlns:a16="http://schemas.microsoft.com/office/drawing/2014/main" id="{1FBFAA8C-A165-4E55-2F95-B20D7CF5982A}"/>
              </a:ext>
            </a:extLst>
          </p:cNvPr>
          <p:cNvPicPr>
            <a:picLocks noChangeAspect="1"/>
          </p:cNvPicPr>
          <p:nvPr/>
        </p:nvPicPr>
        <p:blipFill>
          <a:blip r:embed="rId2"/>
          <a:stretch>
            <a:fillRect/>
          </a:stretch>
        </p:blipFill>
        <p:spPr>
          <a:xfrm>
            <a:off x="6867803" y="2138868"/>
            <a:ext cx="4485997" cy="3931088"/>
          </a:xfrm>
          <a:prstGeom prst="rect">
            <a:avLst/>
          </a:prstGeom>
        </p:spPr>
      </p:pic>
      <p:sp>
        <p:nvSpPr>
          <p:cNvPr id="7" name="TextBox 6">
            <a:extLst>
              <a:ext uri="{FF2B5EF4-FFF2-40B4-BE49-F238E27FC236}">
                <a16:creationId xmlns:a16="http://schemas.microsoft.com/office/drawing/2014/main" id="{05913DC7-0ED1-FF99-2315-6392937A8C42}"/>
              </a:ext>
            </a:extLst>
          </p:cNvPr>
          <p:cNvSpPr txBox="1"/>
          <p:nvPr/>
        </p:nvSpPr>
        <p:spPr>
          <a:xfrm>
            <a:off x="838200" y="5347262"/>
            <a:ext cx="5906729" cy="757130"/>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300" b="0" i="0" u="none" strike="noStrike" kern="1200" cap="none" spc="0" normalizeH="0" baseline="0" noProof="0" dirty="0">
                <a:ln>
                  <a:noFill/>
                </a:ln>
                <a:solidFill>
                  <a:srgbClr val="45515E"/>
                </a:solidFill>
                <a:effectLst/>
                <a:uLnTx/>
                <a:uFillTx/>
                <a:latin typeface="Calibri" panose="020F0502020204030204"/>
                <a:ea typeface="+mn-ea"/>
                <a:cs typeface="+mn-cs"/>
              </a:rPr>
              <a:t>These movements goes on in combination at the same time.</a:t>
            </a:r>
          </a:p>
        </p:txBody>
      </p:sp>
    </p:spTree>
    <p:extLst>
      <p:ext uri="{BB962C8B-B14F-4D97-AF65-F5344CB8AC3E}">
        <p14:creationId xmlns:p14="http://schemas.microsoft.com/office/powerpoint/2010/main" val="813870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838200" y="365125"/>
            <a:ext cx="10515600" cy="7623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a:t>True Labor vs False Labor</a:t>
            </a:r>
            <a:endParaRPr/>
          </a:p>
        </p:txBody>
      </p:sp>
      <p:sp>
        <p:nvSpPr>
          <p:cNvPr id="140" name="Google Shape;140;p3"/>
          <p:cNvSpPr txBox="1">
            <a:spLocks noGrp="1"/>
          </p:cNvSpPr>
          <p:nvPr>
            <p:ph type="body" idx="1"/>
          </p:nvPr>
        </p:nvSpPr>
        <p:spPr>
          <a:xfrm>
            <a:off x="838200" y="5223752"/>
            <a:ext cx="10515600" cy="95321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5515E"/>
              </a:buClr>
              <a:buSzPts val="2800"/>
              <a:buChar char="❖"/>
            </a:pPr>
            <a:r>
              <a:rPr lang="en-US" b="1"/>
              <a:t>Management of false labor</a:t>
            </a:r>
            <a:r>
              <a:rPr lang="en-US"/>
              <a:t>: Discharge patient from labor</a:t>
            </a:r>
            <a:endParaRPr/>
          </a:p>
          <a:p>
            <a:pPr marL="228600" lvl="0" indent="-50800" algn="l" rtl="0">
              <a:lnSpc>
                <a:spcPct val="90000"/>
              </a:lnSpc>
              <a:spcBef>
                <a:spcPts val="1000"/>
              </a:spcBef>
              <a:spcAft>
                <a:spcPts val="0"/>
              </a:spcAft>
              <a:buClr>
                <a:srgbClr val="45515E"/>
              </a:buClr>
              <a:buSzPts val="2800"/>
              <a:buNone/>
            </a:pPr>
            <a:endParaRPr/>
          </a:p>
        </p:txBody>
      </p:sp>
      <p:graphicFrame>
        <p:nvGraphicFramePr>
          <p:cNvPr id="141" name="Google Shape;141;p3"/>
          <p:cNvGraphicFramePr/>
          <p:nvPr/>
        </p:nvGraphicFramePr>
        <p:xfrm>
          <a:off x="838200" y="1304925"/>
          <a:ext cx="10515600" cy="3810050"/>
        </p:xfrm>
        <a:graphic>
          <a:graphicData uri="http://schemas.openxmlformats.org/drawingml/2006/table">
            <a:tbl>
              <a:tblPr firstRow="1" bandRow="1">
                <a:noFill/>
              </a:tblPr>
              <a:tblGrid>
                <a:gridCol w="1798000">
                  <a:extLst>
                    <a:ext uri="{9D8B030D-6E8A-4147-A177-3AD203B41FA5}">
                      <a16:colId xmlns:a16="http://schemas.microsoft.com/office/drawing/2014/main" val="20000"/>
                    </a:ext>
                  </a:extLst>
                </a:gridCol>
                <a:gridCol w="4358800">
                  <a:extLst>
                    <a:ext uri="{9D8B030D-6E8A-4147-A177-3AD203B41FA5}">
                      <a16:colId xmlns:a16="http://schemas.microsoft.com/office/drawing/2014/main" val="20001"/>
                    </a:ext>
                  </a:extLst>
                </a:gridCol>
                <a:gridCol w="4358800">
                  <a:extLst>
                    <a:ext uri="{9D8B030D-6E8A-4147-A177-3AD203B41FA5}">
                      <a16:colId xmlns:a16="http://schemas.microsoft.com/office/drawing/2014/main" val="20002"/>
                    </a:ext>
                  </a:extLst>
                </a:gridCol>
              </a:tblGrid>
              <a:tr h="362300">
                <a:tc>
                  <a:txBody>
                    <a:bodyPr/>
                    <a:lstStyle/>
                    <a:p>
                      <a:pPr marL="0" marR="0" lvl="0" indent="0" algn="ctr" rtl="0">
                        <a:spcBef>
                          <a:spcPts val="0"/>
                        </a:spcBef>
                        <a:spcAft>
                          <a:spcPts val="0"/>
                        </a:spcAft>
                        <a:buNone/>
                      </a:pPr>
                      <a:endParaRPr sz="2800" u="none" strike="noStrike" cap="none"/>
                    </a:p>
                  </a:txBody>
                  <a:tcPr marL="91450" marR="91450" marT="45725" marB="45725" anchor="ctr"/>
                </a:tc>
                <a:tc>
                  <a:txBody>
                    <a:bodyPr/>
                    <a:lstStyle/>
                    <a:p>
                      <a:pPr marL="0" marR="0" lvl="0" indent="0" algn="ctr" rtl="0">
                        <a:spcBef>
                          <a:spcPts val="0"/>
                        </a:spcBef>
                        <a:spcAft>
                          <a:spcPts val="0"/>
                        </a:spcAft>
                        <a:buNone/>
                      </a:pPr>
                      <a:r>
                        <a:rPr lang="en-US" sz="2800" u="none" strike="noStrike" cap="none"/>
                        <a:t>True Labor </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u="none" strike="noStrike" cap="none"/>
                        <a:t>False Labor</a:t>
                      </a:r>
                      <a:endParaRPr/>
                    </a:p>
                  </a:txBody>
                  <a:tcPr marL="91450" marR="91450" marT="45725" marB="45725" anchor="ctr"/>
                </a:tc>
                <a:extLst>
                  <a:ext uri="{0D108BD9-81ED-4DB2-BD59-A6C34878D82A}">
                    <a16:rowId xmlns:a16="http://schemas.microsoft.com/office/drawing/2014/main" val="10000"/>
                  </a:ext>
                </a:extLst>
              </a:tr>
              <a:tr h="831150">
                <a:tc>
                  <a:txBody>
                    <a:bodyPr/>
                    <a:lstStyle/>
                    <a:p>
                      <a:pPr marL="0" marR="0" lvl="0" indent="0" algn="ctr" rtl="0">
                        <a:spcBef>
                          <a:spcPts val="0"/>
                        </a:spcBef>
                        <a:spcAft>
                          <a:spcPts val="0"/>
                        </a:spcAft>
                        <a:buNone/>
                      </a:pPr>
                      <a:r>
                        <a:rPr lang="en-US" sz="2400" u="none" strike="noStrike" cap="none"/>
                        <a:t>Uterine contractions</a:t>
                      </a:r>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a:t>Regular contractions that increase in frequency, duration and intensity</a:t>
                      </a:r>
                      <a:endParaRPr/>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Calibri"/>
                        <a:buNone/>
                      </a:pPr>
                      <a:r>
                        <a:rPr lang="en-US" sz="2400" u="none" strike="noStrike" cap="none"/>
                        <a:t>Irregular contractions </a:t>
                      </a:r>
                      <a:endParaRPr/>
                    </a:p>
                    <a:p>
                      <a:pPr marL="0" marR="0" lvl="0" indent="0" algn="l" rtl="0">
                        <a:lnSpc>
                          <a:spcPct val="100000"/>
                        </a:lnSpc>
                        <a:spcBef>
                          <a:spcPts val="0"/>
                        </a:spcBef>
                        <a:spcAft>
                          <a:spcPts val="0"/>
                        </a:spcAft>
                        <a:buClr>
                          <a:schemeClr val="dk1"/>
                        </a:buClr>
                        <a:buSzPts val="2400"/>
                        <a:buFont typeface="Calibri"/>
                        <a:buNone/>
                      </a:pPr>
                      <a:r>
                        <a:rPr lang="en-US" sz="2400" u="none" strike="noStrike" cap="none"/>
                        <a:t>Infrequency with NO increase duration and intensity</a:t>
                      </a:r>
                      <a:endParaRPr/>
                    </a:p>
                  </a:txBody>
                  <a:tcPr marL="91450" marR="91450" marT="45725" marB="45725" anchor="ctr"/>
                </a:tc>
                <a:extLst>
                  <a:ext uri="{0D108BD9-81ED-4DB2-BD59-A6C34878D82A}">
                    <a16:rowId xmlns:a16="http://schemas.microsoft.com/office/drawing/2014/main" val="10001"/>
                  </a:ext>
                </a:extLst>
              </a:tr>
              <a:tr h="575425">
                <a:tc>
                  <a:txBody>
                    <a:bodyPr/>
                    <a:lstStyle/>
                    <a:p>
                      <a:pPr marL="0" marR="0" lvl="0" indent="0" algn="ctr" rtl="0">
                        <a:spcBef>
                          <a:spcPts val="0"/>
                        </a:spcBef>
                        <a:spcAft>
                          <a:spcPts val="0"/>
                        </a:spcAft>
                        <a:buNone/>
                      </a:pPr>
                      <a:r>
                        <a:rPr lang="en-US" sz="2400" u="none" strike="noStrike" cap="none"/>
                        <a:t>Cervix</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a:t>Progressive dilatation and effacement</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a:t>No dilatation or effacement </a:t>
                      </a:r>
                      <a:endParaRPr/>
                    </a:p>
                  </a:txBody>
                  <a:tcPr marL="91450" marR="91450" marT="45725" marB="45725" anchor="ctr"/>
                </a:tc>
                <a:extLst>
                  <a:ext uri="{0D108BD9-81ED-4DB2-BD59-A6C34878D82A}">
                    <a16:rowId xmlns:a16="http://schemas.microsoft.com/office/drawing/2014/main" val="10002"/>
                  </a:ext>
                </a:extLst>
              </a:tr>
              <a:tr h="319675">
                <a:tc>
                  <a:txBody>
                    <a:bodyPr/>
                    <a:lstStyle/>
                    <a:p>
                      <a:pPr marL="0" marR="0" lvl="0" indent="0" algn="ctr" rtl="0">
                        <a:spcBef>
                          <a:spcPts val="0"/>
                        </a:spcBef>
                        <a:spcAft>
                          <a:spcPts val="0"/>
                        </a:spcAft>
                        <a:buNone/>
                      </a:pPr>
                      <a:r>
                        <a:rPr lang="en-US" sz="2400" u="none" strike="noStrike" cap="none"/>
                        <a:t>Show</a:t>
                      </a:r>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a:t>Yes</a:t>
                      </a:r>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a:t>No</a:t>
                      </a:r>
                      <a:endParaRPr/>
                    </a:p>
                  </a:txBody>
                  <a:tcPr marL="91450" marR="91450" marT="45725" marB="45725" anchor="ctr"/>
                </a:tc>
                <a:extLst>
                  <a:ext uri="{0D108BD9-81ED-4DB2-BD59-A6C34878D82A}">
                    <a16:rowId xmlns:a16="http://schemas.microsoft.com/office/drawing/2014/main" val="10003"/>
                  </a:ext>
                </a:extLst>
              </a:tr>
              <a:tr h="575425">
                <a:tc>
                  <a:txBody>
                    <a:bodyPr/>
                    <a:lstStyle/>
                    <a:p>
                      <a:pPr marL="0" marR="0" lvl="0" indent="0" algn="ctr" rtl="0">
                        <a:spcBef>
                          <a:spcPts val="0"/>
                        </a:spcBef>
                        <a:spcAft>
                          <a:spcPts val="0"/>
                        </a:spcAft>
                        <a:buNone/>
                      </a:pPr>
                      <a:r>
                        <a:rPr lang="en-US" sz="2400" u="none" strike="noStrike" cap="none"/>
                        <a:t>Fetal movement</a:t>
                      </a:r>
                      <a:endParaRPr/>
                    </a:p>
                  </a:txBody>
                  <a:tcPr marL="91450" marR="91450" marT="45725" marB="45725" anchor="ctr"/>
                </a:tc>
                <a:tc>
                  <a:txBody>
                    <a:bodyPr/>
                    <a:lstStyle/>
                    <a:p>
                      <a:pPr marL="0" marR="0" lvl="0" indent="0" algn="ctr" rtl="0">
                        <a:spcBef>
                          <a:spcPts val="0"/>
                        </a:spcBef>
                        <a:spcAft>
                          <a:spcPts val="0"/>
                        </a:spcAft>
                        <a:buNone/>
                      </a:pPr>
                      <a:r>
                        <a:rPr lang="en-US" sz="2400" u="none" strike="noStrike" cap="none"/>
                        <a:t>No change</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alibri"/>
                        <a:buNone/>
                      </a:pPr>
                      <a:r>
                        <a:rPr lang="en-US" sz="2400" u="none" strike="noStrike" cap="none"/>
                        <a:t>May intensify for a short period or Remain the same</a:t>
                      </a:r>
                      <a:endParaRP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aphicFrame>
        <p:nvGraphicFramePr>
          <p:cNvPr id="146" name="Google Shape;146;p4"/>
          <p:cNvGraphicFramePr/>
          <p:nvPr/>
        </p:nvGraphicFramePr>
        <p:xfrm>
          <a:off x="0" y="0"/>
          <a:ext cx="12192000" cy="457210"/>
        </p:xfrm>
        <a:graphic>
          <a:graphicData uri="http://schemas.openxmlformats.org/drawingml/2006/table">
            <a:tbl>
              <a:tblPr firstRow="1" bandRow="1">
                <a:noFill/>
              </a:tblPr>
              <a:tblGrid>
                <a:gridCol w="1219200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US" sz="2400" u="none" strike="noStrike" cap="none"/>
                        <a:t>Prolonged Labor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B597CBCF-7854-F7D0-5BA8-2A3CB231833C}"/>
              </a:ext>
            </a:extLst>
          </p:cNvPr>
          <p:cNvPicPr>
            <a:picLocks noChangeAspect="1"/>
          </p:cNvPicPr>
          <p:nvPr/>
        </p:nvPicPr>
        <p:blipFill>
          <a:blip r:embed="rId3"/>
          <a:stretch>
            <a:fillRect/>
          </a:stretch>
        </p:blipFill>
        <p:spPr>
          <a:xfrm>
            <a:off x="0" y="0"/>
            <a:ext cx="12191999"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a:spLocks noGrp="1"/>
          </p:cNvSpPr>
          <p:nvPr>
            <p:ph type="title"/>
          </p:nvPr>
        </p:nvSpPr>
        <p:spPr>
          <a:xfrm>
            <a:off x="838200" y="365125"/>
            <a:ext cx="10515600" cy="7623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a:t>Dysfunctional uterine activity</a:t>
            </a:r>
            <a:endParaRPr/>
          </a:p>
        </p:txBody>
      </p:sp>
      <p:sp>
        <p:nvSpPr>
          <p:cNvPr id="153" name="Google Shape;153;p5"/>
          <p:cNvSpPr txBox="1">
            <a:spLocks noGrp="1"/>
          </p:cNvSpPr>
          <p:nvPr>
            <p:ph type="body" idx="1"/>
          </p:nvPr>
        </p:nvSpPr>
        <p:spPr>
          <a:xfrm>
            <a:off x="838200" y="1305026"/>
            <a:ext cx="10515600" cy="48719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45515E"/>
              </a:buClr>
              <a:buSzPts val="2600"/>
              <a:buChar char="❖"/>
            </a:pPr>
            <a:r>
              <a:rPr lang="en-US" sz="2600"/>
              <a:t>The most common cause of poor progress in labor. </a:t>
            </a:r>
            <a:endParaRPr/>
          </a:p>
          <a:p>
            <a:pPr marL="228600" lvl="0" indent="-228600" algn="l" rtl="0">
              <a:lnSpc>
                <a:spcPct val="90000"/>
              </a:lnSpc>
              <a:spcBef>
                <a:spcPts val="1000"/>
              </a:spcBef>
              <a:spcAft>
                <a:spcPts val="0"/>
              </a:spcAft>
              <a:buClr>
                <a:srgbClr val="45515E"/>
              </a:buClr>
              <a:buSzPts val="2600"/>
              <a:buChar char="❖"/>
            </a:pPr>
            <a:r>
              <a:rPr lang="en-US" sz="2600"/>
              <a:t>It is more common in primigravidae and in older women and is characterized by weak, irregular and infrequent contractions.</a:t>
            </a:r>
            <a:endParaRPr/>
          </a:p>
          <a:p>
            <a:pPr marL="228600" lvl="0" indent="-228600" algn="l" rtl="0">
              <a:lnSpc>
                <a:spcPct val="90000"/>
              </a:lnSpc>
              <a:spcBef>
                <a:spcPts val="1000"/>
              </a:spcBef>
              <a:spcAft>
                <a:spcPts val="0"/>
              </a:spcAft>
              <a:buClr>
                <a:srgbClr val="45515E"/>
              </a:buClr>
              <a:buSzPts val="2600"/>
              <a:buChar char="❖"/>
            </a:pPr>
            <a:r>
              <a:rPr lang="en-US" sz="2600" b="1"/>
              <a:t>Assessment</a:t>
            </a:r>
            <a:r>
              <a:rPr lang="en-US" sz="2600"/>
              <a:t>: by clinical examination and by using external uterine tocography</a:t>
            </a:r>
            <a:endParaRPr/>
          </a:p>
          <a:p>
            <a:pPr marL="228600" lvl="0" indent="-228600" algn="l" rtl="0">
              <a:lnSpc>
                <a:spcPct val="90000"/>
              </a:lnSpc>
              <a:spcBef>
                <a:spcPts val="1000"/>
              </a:spcBef>
              <a:spcAft>
                <a:spcPts val="0"/>
              </a:spcAft>
              <a:buClr>
                <a:srgbClr val="45515E"/>
              </a:buClr>
              <a:buSzPts val="2600"/>
              <a:buChar char="❖"/>
            </a:pPr>
            <a:r>
              <a:rPr lang="en-US" sz="2600" b="1"/>
              <a:t>Management</a:t>
            </a:r>
            <a:r>
              <a:rPr lang="en-US" sz="2600"/>
              <a:t>:</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When poor progress in labor is suspected, it is usual to recommend repeat vaginal examination at 2 hours rather than 4 hours after the last. </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delay is confirmed, the woman should be offered ARM</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there is still poor progress in a further 2 hours augment the contractions with an oxytocin infusion after ruling out obstructed labor (e.g., cephalopelvic disproportion)</a:t>
            </a:r>
            <a:endParaRPr/>
          </a:p>
          <a:p>
            <a:pPr marL="914400" lvl="1" indent="-457200" algn="l" rtl="0">
              <a:lnSpc>
                <a:spcPct val="90000"/>
              </a:lnSpc>
              <a:spcBef>
                <a:spcPts val="500"/>
              </a:spcBef>
              <a:spcAft>
                <a:spcPts val="0"/>
              </a:spcAft>
              <a:buClr>
                <a:srgbClr val="45515E"/>
              </a:buClr>
              <a:buSzPts val="2200"/>
              <a:buFont typeface="Calibri"/>
              <a:buAutoNum type="arabicPeriod"/>
            </a:pPr>
            <a:r>
              <a:rPr lang="en-US" sz="2200"/>
              <a:t>If progress fails to occur despite 4–6 hours of augmentation with oxytocin, a caesarean section will usually be recommended</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title"/>
          </p:nvPr>
        </p:nvSpPr>
        <p:spPr>
          <a:xfrm>
            <a:off x="838200" y="365125"/>
            <a:ext cx="10515600" cy="7623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a:t>Cephalopelvic disproportion</a:t>
            </a:r>
            <a:endParaRPr/>
          </a:p>
        </p:txBody>
      </p:sp>
      <p:sp>
        <p:nvSpPr>
          <p:cNvPr id="159" name="Google Shape;159;p6"/>
          <p:cNvSpPr txBox="1">
            <a:spLocks noGrp="1"/>
          </p:cNvSpPr>
          <p:nvPr>
            <p:ph type="body" idx="1"/>
          </p:nvPr>
        </p:nvSpPr>
        <p:spPr>
          <a:xfrm>
            <a:off x="838200" y="1305026"/>
            <a:ext cx="10515600" cy="48719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5515E"/>
              </a:buClr>
              <a:buSzPts val="2600"/>
              <a:buChar char="❖"/>
            </a:pPr>
            <a:r>
              <a:rPr lang="en-US" sz="2600" b="1"/>
              <a:t>Definition</a:t>
            </a:r>
            <a:r>
              <a:rPr lang="en-US" sz="2600"/>
              <a:t>: anatomical disproportion between the fetal head and maternal pelvis. It can be due to a large head, small pelvis or a combination of the two relative to each other. </a:t>
            </a:r>
            <a:endParaRPr/>
          </a:p>
          <a:p>
            <a:pPr marL="228600" lvl="0" indent="-228600" algn="l" rtl="0">
              <a:lnSpc>
                <a:spcPct val="90000"/>
              </a:lnSpc>
              <a:spcBef>
                <a:spcPts val="1000"/>
              </a:spcBef>
              <a:spcAft>
                <a:spcPts val="0"/>
              </a:spcAft>
              <a:buClr>
                <a:srgbClr val="45515E"/>
              </a:buClr>
              <a:buSzPts val="2600"/>
              <a:buChar char="❖"/>
            </a:pPr>
            <a:r>
              <a:rPr lang="en-US" sz="2600" b="1"/>
              <a:t>Etiology</a:t>
            </a:r>
            <a:endParaRPr/>
          </a:p>
          <a:p>
            <a:pPr marL="685800" lvl="1" indent="-228600" algn="l" rtl="0">
              <a:lnSpc>
                <a:spcPct val="90000"/>
              </a:lnSpc>
              <a:spcBef>
                <a:spcPts val="500"/>
              </a:spcBef>
              <a:spcAft>
                <a:spcPts val="0"/>
              </a:spcAft>
              <a:buClr>
                <a:srgbClr val="45515E"/>
              </a:buClr>
              <a:buSzPts val="2200"/>
              <a:buChar char="o"/>
            </a:pPr>
            <a:r>
              <a:rPr lang="en-US" sz="2200"/>
              <a:t>Women of short stature (&lt;1.60 m) with a large baby in their first pregnancy</a:t>
            </a:r>
            <a:endParaRPr/>
          </a:p>
          <a:p>
            <a:pPr marL="685800" lvl="1" indent="-228600" algn="l" rtl="0">
              <a:lnSpc>
                <a:spcPct val="90000"/>
              </a:lnSpc>
              <a:spcBef>
                <a:spcPts val="500"/>
              </a:spcBef>
              <a:spcAft>
                <a:spcPts val="0"/>
              </a:spcAft>
              <a:buClr>
                <a:srgbClr val="45515E"/>
              </a:buClr>
              <a:buSzPts val="2200"/>
              <a:buChar char="o"/>
            </a:pPr>
            <a:r>
              <a:rPr lang="en-US" sz="2200"/>
              <a:t>The pelvis may be unusually small because of previous fracture or metabolic bone disease</a:t>
            </a:r>
            <a:endParaRPr/>
          </a:p>
          <a:p>
            <a:pPr marL="685800" lvl="1" indent="-228600" algn="l" rtl="0">
              <a:lnSpc>
                <a:spcPct val="90000"/>
              </a:lnSpc>
              <a:spcBef>
                <a:spcPts val="500"/>
              </a:spcBef>
              <a:spcAft>
                <a:spcPts val="0"/>
              </a:spcAft>
              <a:buClr>
                <a:srgbClr val="45515E"/>
              </a:buClr>
              <a:buSzPts val="2200"/>
              <a:buChar char="o"/>
            </a:pPr>
            <a:r>
              <a:rPr lang="en-US" sz="2200"/>
              <a:t>Rarely, a fetal anomaly will contribute to CPD. (E.g., Obstructive hydrocephalus, fetal thyroid and neck tumors)</a:t>
            </a:r>
            <a:endParaRPr/>
          </a:p>
          <a:p>
            <a:pPr marL="685800" lvl="1" indent="-228600" algn="l" rtl="0">
              <a:lnSpc>
                <a:spcPct val="90000"/>
              </a:lnSpc>
              <a:spcBef>
                <a:spcPts val="500"/>
              </a:spcBef>
              <a:spcAft>
                <a:spcPts val="0"/>
              </a:spcAft>
              <a:buClr>
                <a:srgbClr val="45515E"/>
              </a:buClr>
              <a:buSzPts val="2200"/>
              <a:buChar char="o"/>
            </a:pPr>
            <a:r>
              <a:rPr lang="en-US" sz="2200"/>
              <a:t>Relative CPD is more common and occurs with malposition of the fetal head. The OP position is associated with deflexion of the fetal head and presents a larger skull diameter to the maternal pelvis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838200" y="365125"/>
            <a:ext cx="10515600" cy="7623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a:t>Cephalopelvic disproportion</a:t>
            </a:r>
            <a:endParaRPr/>
          </a:p>
        </p:txBody>
      </p:sp>
      <p:sp>
        <p:nvSpPr>
          <p:cNvPr id="165" name="Google Shape;165;p7"/>
          <p:cNvSpPr txBox="1">
            <a:spLocks noGrp="1"/>
          </p:cNvSpPr>
          <p:nvPr>
            <p:ph type="body" idx="1"/>
          </p:nvPr>
        </p:nvSpPr>
        <p:spPr>
          <a:xfrm>
            <a:off x="838200" y="1305026"/>
            <a:ext cx="10515600" cy="48719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5515E"/>
              </a:buClr>
              <a:buSzPts val="2600"/>
              <a:buChar char="❖"/>
            </a:pPr>
            <a:r>
              <a:rPr lang="en-US" sz="2600" b="1"/>
              <a:t>Management</a:t>
            </a:r>
            <a:endParaRPr/>
          </a:p>
          <a:p>
            <a:pPr marL="685800" lvl="1" indent="-228600" algn="l" rtl="0">
              <a:lnSpc>
                <a:spcPct val="90000"/>
              </a:lnSpc>
              <a:spcBef>
                <a:spcPts val="500"/>
              </a:spcBef>
              <a:spcAft>
                <a:spcPts val="0"/>
              </a:spcAft>
              <a:buClr>
                <a:srgbClr val="45515E"/>
              </a:buClr>
              <a:buSzPts val="2200"/>
              <a:buChar char="o"/>
            </a:pPr>
            <a:r>
              <a:rPr lang="en-US" sz="2200"/>
              <a:t>Oxytocin can be given carefully to a primigravida with mild to moderate CPD as long as the CTG is normal</a:t>
            </a:r>
            <a:endParaRPr/>
          </a:p>
          <a:p>
            <a:pPr marL="685800" lvl="1" indent="-228600" algn="l" rtl="0">
              <a:lnSpc>
                <a:spcPct val="90000"/>
              </a:lnSpc>
              <a:spcBef>
                <a:spcPts val="500"/>
              </a:spcBef>
              <a:spcAft>
                <a:spcPts val="0"/>
              </a:spcAft>
              <a:buClr>
                <a:srgbClr val="45515E"/>
              </a:buClr>
              <a:buSzPts val="2200"/>
              <a:buChar char="o"/>
            </a:pPr>
            <a:r>
              <a:rPr lang="en-US" sz="2200"/>
              <a:t>Relative disproportion may be overcome if the malposition is corrected (i.e., rotation to a flexed OA position)</a:t>
            </a:r>
            <a:endParaRPr/>
          </a:p>
          <a:p>
            <a:pPr marL="685800" lvl="1" indent="-228600" algn="l" rtl="0">
              <a:lnSpc>
                <a:spcPct val="90000"/>
              </a:lnSpc>
              <a:spcBef>
                <a:spcPts val="500"/>
              </a:spcBef>
              <a:spcAft>
                <a:spcPts val="0"/>
              </a:spcAft>
              <a:buClr>
                <a:srgbClr val="45515E"/>
              </a:buClr>
              <a:buSzPts val="2200"/>
              <a:buChar char="o"/>
            </a:pPr>
            <a:r>
              <a:rPr lang="en-US" sz="2200"/>
              <a:t>Oxytocin must never be used in a multiparous woman where CPD is suspected</a:t>
            </a:r>
            <a:endParaRPr/>
          </a:p>
          <a:p>
            <a:pPr marL="228600" lvl="0" indent="-228600" algn="l" rtl="0">
              <a:lnSpc>
                <a:spcPct val="90000"/>
              </a:lnSpc>
              <a:spcBef>
                <a:spcPts val="1000"/>
              </a:spcBef>
              <a:spcAft>
                <a:spcPts val="0"/>
              </a:spcAft>
              <a:buClr>
                <a:srgbClr val="45515E"/>
              </a:buClr>
              <a:buSzPts val="2600"/>
              <a:buChar char="❖"/>
            </a:pPr>
            <a:r>
              <a:rPr lang="en-US" sz="2600" b="1"/>
              <a:t>Signs of obstruction</a:t>
            </a:r>
            <a:endParaRPr/>
          </a:p>
          <a:p>
            <a:pPr marL="685800" lvl="1" indent="-228600" algn="l" rtl="0">
              <a:lnSpc>
                <a:spcPct val="90000"/>
              </a:lnSpc>
              <a:spcBef>
                <a:spcPts val="500"/>
              </a:spcBef>
              <a:spcAft>
                <a:spcPts val="0"/>
              </a:spcAft>
              <a:buClr>
                <a:srgbClr val="45515E"/>
              </a:buClr>
              <a:buSzPts val="2200"/>
              <a:buChar char="o"/>
            </a:pPr>
            <a:r>
              <a:rPr lang="en-US" sz="2200"/>
              <a:t>Fetal head is not engaged</a:t>
            </a:r>
            <a:endParaRPr/>
          </a:p>
          <a:p>
            <a:pPr marL="685800" lvl="1" indent="-228600" algn="l" rtl="0">
              <a:lnSpc>
                <a:spcPct val="90000"/>
              </a:lnSpc>
              <a:spcBef>
                <a:spcPts val="500"/>
              </a:spcBef>
              <a:spcAft>
                <a:spcPts val="0"/>
              </a:spcAft>
              <a:buClr>
                <a:srgbClr val="45515E"/>
              </a:buClr>
              <a:buSzPts val="2200"/>
              <a:buChar char="o"/>
            </a:pPr>
            <a:r>
              <a:rPr lang="en-US" sz="2200"/>
              <a:t>Progress is slow or arrests despite efficient uterine contractions</a:t>
            </a:r>
            <a:endParaRPr/>
          </a:p>
          <a:p>
            <a:pPr marL="685800" lvl="1" indent="-228600" algn="l" rtl="0">
              <a:lnSpc>
                <a:spcPct val="90000"/>
              </a:lnSpc>
              <a:spcBef>
                <a:spcPts val="500"/>
              </a:spcBef>
              <a:spcAft>
                <a:spcPts val="0"/>
              </a:spcAft>
              <a:buClr>
                <a:srgbClr val="45515E"/>
              </a:buClr>
              <a:buSzPts val="2200"/>
              <a:buChar char="o"/>
            </a:pPr>
            <a:r>
              <a:rPr lang="en-US" sz="2200"/>
              <a:t>Vaginal examination shows severe molding and caput formation</a:t>
            </a:r>
            <a:endParaRPr/>
          </a:p>
          <a:p>
            <a:pPr marL="685800" lvl="1" indent="-228600" algn="l" rtl="0">
              <a:lnSpc>
                <a:spcPct val="90000"/>
              </a:lnSpc>
              <a:spcBef>
                <a:spcPts val="500"/>
              </a:spcBef>
              <a:spcAft>
                <a:spcPts val="0"/>
              </a:spcAft>
              <a:buClr>
                <a:srgbClr val="45515E"/>
              </a:buClr>
              <a:buSzPts val="2200"/>
              <a:buChar char="o"/>
            </a:pPr>
            <a:r>
              <a:rPr lang="en-US" sz="2200"/>
              <a:t>Head is poorly applied to the cervix</a:t>
            </a:r>
            <a:endParaRPr/>
          </a:p>
          <a:p>
            <a:pPr marL="685800" lvl="1" indent="-228600" algn="l" rtl="0">
              <a:lnSpc>
                <a:spcPct val="90000"/>
              </a:lnSpc>
              <a:spcBef>
                <a:spcPts val="500"/>
              </a:spcBef>
              <a:spcAft>
                <a:spcPts val="0"/>
              </a:spcAft>
              <a:buClr>
                <a:srgbClr val="45515E"/>
              </a:buClr>
              <a:buSzPts val="2200"/>
              <a:buChar char="o"/>
            </a:pPr>
            <a:r>
              <a:rPr lang="en-US" sz="2200"/>
              <a:t>Hematuria</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C8CA-3270-88F5-21AD-C4CD9BC1AF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EE37EF-7ACF-0E49-7917-756A2D3225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A5F2F95-922A-364F-2D53-054EB0C72929}"/>
              </a:ext>
            </a:extLst>
          </p:cNvPr>
          <p:cNvPicPr>
            <a:picLocks noChangeAspect="1"/>
          </p:cNvPicPr>
          <p:nvPr/>
        </p:nvPicPr>
        <p:blipFill>
          <a:blip r:embed="rId2"/>
          <a:stretch>
            <a:fillRect/>
          </a:stretch>
        </p:blipFill>
        <p:spPr>
          <a:xfrm>
            <a:off x="1" y="225083"/>
            <a:ext cx="12192000" cy="6535226"/>
          </a:xfrm>
          <a:prstGeom prst="rect">
            <a:avLst/>
          </a:prstGeom>
        </p:spPr>
      </p:pic>
    </p:spTree>
    <p:extLst>
      <p:ext uri="{BB962C8B-B14F-4D97-AF65-F5344CB8AC3E}">
        <p14:creationId xmlns:p14="http://schemas.microsoft.com/office/powerpoint/2010/main" val="3985971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AD8-E104-D006-16A3-9EC20A69379F}"/>
              </a:ext>
            </a:extLst>
          </p:cNvPr>
          <p:cNvSpPr>
            <a:spLocks noGrp="1"/>
          </p:cNvSpPr>
          <p:nvPr>
            <p:ph type="ctrTitle"/>
          </p:nvPr>
        </p:nvSpPr>
        <p:spPr/>
        <p:txBody>
          <a:bodyPr/>
          <a:lstStyle/>
          <a:p>
            <a:r>
              <a:rPr lang="en-GB" sz="6000" dirty="0"/>
              <a:t>Instruments</a:t>
            </a:r>
            <a:endParaRPr lang="en-US" dirty="0"/>
          </a:p>
        </p:txBody>
      </p:sp>
      <p:sp>
        <p:nvSpPr>
          <p:cNvPr id="3" name="Subtitle 2">
            <a:extLst>
              <a:ext uri="{FF2B5EF4-FFF2-40B4-BE49-F238E27FC236}">
                <a16:creationId xmlns:a16="http://schemas.microsoft.com/office/drawing/2014/main" id="{A6D07EE8-9600-4657-AC78-31E75F0A9D4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5338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96502"/>
            <a:ext cx="10515600" cy="762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GB" dirty="0"/>
              <a:t>Kidney Dish </a:t>
            </a:r>
          </a:p>
        </p:txBody>
      </p:sp>
      <p:sp>
        <p:nvSpPr>
          <p:cNvPr id="5" name="Content Placeholder 2"/>
          <p:cNvSpPr txBox="1">
            <a:spLocks/>
          </p:cNvSpPr>
          <p:nvPr/>
        </p:nvSpPr>
        <p:spPr>
          <a:xfrm>
            <a:off x="838200" y="1587414"/>
            <a:ext cx="10515600"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02060"/>
                </a:solidFill>
              </a:rPr>
              <a:t>To Receive and holding </a:t>
            </a:r>
            <a:r>
              <a:rPr lang="en-GB" dirty="0"/>
              <a:t>:</a:t>
            </a:r>
          </a:p>
          <a:p>
            <a:pPr>
              <a:buFont typeface="Arial" panose="020B0604020202020204" pitchFamily="34" charset="0"/>
              <a:buChar char="•"/>
            </a:pPr>
            <a:r>
              <a:rPr lang="en-GB" dirty="0"/>
              <a:t>Dressing </a:t>
            </a:r>
          </a:p>
          <a:p>
            <a:pPr>
              <a:buFont typeface="Arial" panose="020B0604020202020204" pitchFamily="34" charset="0"/>
              <a:buChar char="•"/>
            </a:pPr>
            <a:r>
              <a:rPr lang="en-GB" dirty="0"/>
              <a:t>Needles </a:t>
            </a:r>
          </a:p>
          <a:p>
            <a:pPr>
              <a:buFont typeface="Arial" panose="020B0604020202020204" pitchFamily="34" charset="0"/>
              <a:buChar char="•"/>
            </a:pPr>
            <a:r>
              <a:rPr lang="en-GB" dirty="0"/>
              <a:t>Medical waste</a:t>
            </a:r>
          </a:p>
          <a:p>
            <a:pPr>
              <a:buFont typeface="Arial" panose="020B0604020202020204" pitchFamily="34" charset="0"/>
              <a:buChar char="•"/>
            </a:pPr>
            <a:r>
              <a:rPr lang="en-GB" dirty="0"/>
              <a:t>Instruments </a:t>
            </a:r>
          </a:p>
          <a:p>
            <a:pPr>
              <a:buFont typeface="Arial" panose="020B0604020202020204" pitchFamily="34" charset="0"/>
              <a:buChar char="•"/>
            </a:pPr>
            <a:r>
              <a:rPr lang="en-GB" dirty="0"/>
              <a:t>Biopsy </a:t>
            </a:r>
          </a:p>
          <a:p>
            <a:pPr>
              <a:buFont typeface="Arial" panose="020B0604020202020204" pitchFamily="34" charset="0"/>
              <a:buChar char="•"/>
            </a:pPr>
            <a:r>
              <a:rPr lang="en-GB" dirty="0"/>
              <a:t>Drainage </a:t>
            </a:r>
          </a:p>
          <a:p>
            <a:endParaRPr lang="en-GB" dirty="0"/>
          </a:p>
        </p:txBody>
      </p:sp>
      <p:pic>
        <p:nvPicPr>
          <p:cNvPr id="6" name="Picture 5" descr="نتيجة بحث الصور عن ‪kidney dish‬‏"/>
          <p:cNvPicPr>
            <a:picLocks noChangeAspect="1"/>
          </p:cNvPicPr>
          <p:nvPr/>
        </p:nvPicPr>
        <p:blipFill>
          <a:blip r:embed="rId2"/>
          <a:stretch>
            <a:fillRect/>
          </a:stretch>
        </p:blipFill>
        <p:spPr>
          <a:xfrm>
            <a:off x="5823697" y="1699470"/>
            <a:ext cx="4689475" cy="4083050"/>
          </a:xfrm>
          <a:prstGeom prst="rect">
            <a:avLst/>
          </a:prstGeom>
          <a:noFill/>
          <a:ln w="57150"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573224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Female catheter </a:t>
            </a:r>
          </a:p>
        </p:txBody>
      </p:sp>
      <p:pic>
        <p:nvPicPr>
          <p:cNvPr id="6" name="Picture 2" descr="نتيجة بحث الصور عن ‪female catheter‬‏"/>
          <p:cNvPicPr>
            <a:picLocks noChangeAspect="1"/>
          </p:cNvPicPr>
          <p:nvPr/>
        </p:nvPicPr>
        <p:blipFill>
          <a:blip r:embed="rId2"/>
          <a:stretch>
            <a:fillRect/>
          </a:stretch>
        </p:blipFill>
        <p:spPr>
          <a:xfrm>
            <a:off x="5997389" y="1730469"/>
            <a:ext cx="4784636" cy="3999804"/>
          </a:xfrm>
          <a:prstGeom prst="rect">
            <a:avLst/>
          </a:prstGeom>
          <a:noFill/>
          <a:ln w="38100" cap="flat" cmpd="sng">
            <a:solidFill>
              <a:schemeClr val="tx1"/>
            </a:solidFill>
            <a:prstDash val="solid"/>
            <a:miter/>
            <a:headEnd type="none" w="med" len="med"/>
            <a:tailEnd type="none" w="med" len="med"/>
          </a:ln>
        </p:spPr>
      </p:pic>
      <p:sp>
        <p:nvSpPr>
          <p:cNvPr id="3" name="Content Placeholder 2"/>
          <p:cNvSpPr>
            <a:spLocks noGrp="1"/>
          </p:cNvSpPr>
          <p:nvPr>
            <p:ph idx="1"/>
          </p:nvPr>
        </p:nvSpPr>
        <p:spPr>
          <a:xfrm>
            <a:off x="838200" y="1305026"/>
            <a:ext cx="4527176" cy="4871938"/>
          </a:xfrm>
        </p:spPr>
        <p:txBody>
          <a:bodyPr/>
          <a:lstStyle/>
          <a:p>
            <a:r>
              <a:rPr lang="en-GB" dirty="0"/>
              <a:t>For intermittent catheterization of the urinary bladder , when you went to do a “vaginal examination” while the patient is under GA . </a:t>
            </a:r>
          </a:p>
          <a:p>
            <a:r>
              <a:rPr lang="en-GB" dirty="0"/>
              <a:t>We can use instead the </a:t>
            </a:r>
            <a:r>
              <a:rPr lang="en-GB" dirty="0" err="1"/>
              <a:t>Folleys</a:t>
            </a:r>
            <a:r>
              <a:rPr lang="en-GB" dirty="0"/>
              <a:t> Catheter </a:t>
            </a:r>
          </a:p>
          <a:p>
            <a:endParaRPr lang="en-GB" dirty="0"/>
          </a:p>
        </p:txBody>
      </p:sp>
    </p:spTree>
    <p:extLst>
      <p:ext uri="{BB962C8B-B14F-4D97-AF65-F5344CB8AC3E}">
        <p14:creationId xmlns:p14="http://schemas.microsoft.com/office/powerpoint/2010/main" val="3689358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Univalve vaginal speculum “Sim’s Speculum”</a:t>
            </a:r>
          </a:p>
        </p:txBody>
      </p:sp>
      <p:pic>
        <p:nvPicPr>
          <p:cNvPr id="5" name="Picture 11" descr="نتيجة بحث الصور عن ‪sims speculum‬‏"/>
          <p:cNvPicPr>
            <a:picLocks noChangeAspect="1" noChangeArrowheads="1"/>
          </p:cNvPicPr>
          <p:nvPr/>
        </p:nvPicPr>
        <p:blipFill>
          <a:blip r:embed="rId2" cstate="print"/>
          <a:srcRect/>
          <a:stretch>
            <a:fillRect/>
          </a:stretch>
        </p:blipFill>
        <p:spPr bwMode="auto">
          <a:xfrm>
            <a:off x="7274865" y="1302932"/>
            <a:ext cx="4400550" cy="2356723"/>
          </a:xfrm>
          <a:prstGeom prst="rect">
            <a:avLst/>
          </a:prstGeom>
          <a:solidFill>
            <a:srgbClr val="FFFFFF">
              <a:shade val="85000"/>
            </a:srgbClr>
          </a:solidFill>
          <a:ln w="8890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
          <p:cNvPicPr>
            <a:picLocks noChangeAspect="1"/>
          </p:cNvPicPr>
          <p:nvPr/>
        </p:nvPicPr>
        <p:blipFill>
          <a:blip r:embed="rId3"/>
          <a:stretch>
            <a:fillRect/>
          </a:stretch>
        </p:blipFill>
        <p:spPr>
          <a:xfrm>
            <a:off x="7274864" y="3835123"/>
            <a:ext cx="4400549" cy="2565400"/>
          </a:xfrm>
          <a:prstGeom prst="rect">
            <a:avLst/>
          </a:prstGeom>
          <a:noFill/>
          <a:ln w="76200" cap="flat" cmpd="sng">
            <a:solidFill>
              <a:schemeClr val="tx1"/>
            </a:solidFill>
            <a:prstDash val="solid"/>
            <a:miter/>
            <a:headEnd type="none" w="med" len="med"/>
            <a:tailEnd type="none" w="med" len="med"/>
          </a:ln>
        </p:spPr>
      </p:pic>
      <p:sp>
        <p:nvSpPr>
          <p:cNvPr id="7" name="Content Placeholder 6"/>
          <p:cNvSpPr>
            <a:spLocks noGrp="1"/>
          </p:cNvSpPr>
          <p:nvPr>
            <p:ph idx="1"/>
          </p:nvPr>
        </p:nvSpPr>
        <p:spPr>
          <a:xfrm>
            <a:off x="300316" y="1302932"/>
            <a:ext cx="6705601" cy="5555068"/>
          </a:xfrm>
        </p:spPr>
        <p:txBody>
          <a:bodyPr>
            <a:normAutofit lnSpcReduction="10000"/>
          </a:bodyPr>
          <a:lstStyle/>
          <a:p>
            <a:r>
              <a:rPr lang="en-GB" b="1" dirty="0"/>
              <a:t>Uses</a:t>
            </a:r>
            <a:r>
              <a:rPr lang="en-GB" dirty="0"/>
              <a:t> :</a:t>
            </a:r>
          </a:p>
          <a:p>
            <a:pPr>
              <a:buFont typeface="Arial" panose="020B0604020202020204" pitchFamily="34" charset="0"/>
              <a:buChar char="•"/>
            </a:pPr>
            <a:r>
              <a:rPr lang="en-GB" dirty="0"/>
              <a:t>To examine Genital prolapse “vaginal wall prolapse” and urinary </a:t>
            </a:r>
            <a:r>
              <a:rPr lang="en-GB" dirty="0" err="1"/>
              <a:t>incontinance</a:t>
            </a:r>
            <a:r>
              <a:rPr lang="en-GB" dirty="0"/>
              <a:t> </a:t>
            </a:r>
          </a:p>
          <a:p>
            <a:pPr>
              <a:buFont typeface="Arial" panose="020B0604020202020204" pitchFamily="34" charset="0"/>
              <a:buChar char="•"/>
            </a:pPr>
            <a:r>
              <a:rPr lang="en-GB" dirty="0"/>
              <a:t>In D &amp; C </a:t>
            </a:r>
          </a:p>
          <a:p>
            <a:pPr>
              <a:buFont typeface="Arial" panose="020B0604020202020204" pitchFamily="34" charset="0"/>
              <a:buChar char="•"/>
            </a:pPr>
            <a:r>
              <a:rPr lang="en-GB" dirty="0"/>
              <a:t>In Hysteroscopy </a:t>
            </a:r>
          </a:p>
          <a:p>
            <a:pPr>
              <a:buFont typeface="Arial" panose="020B0604020202020204" pitchFamily="34" charset="0"/>
              <a:buChar char="•"/>
            </a:pPr>
            <a:r>
              <a:rPr lang="en-GB" dirty="0"/>
              <a:t>In Curettage under </a:t>
            </a:r>
            <a:r>
              <a:rPr lang="en-GB" dirty="0" err="1"/>
              <a:t>anesthesia</a:t>
            </a:r>
            <a:r>
              <a:rPr lang="en-GB" dirty="0"/>
              <a:t> </a:t>
            </a:r>
          </a:p>
          <a:p>
            <a:pPr>
              <a:buFont typeface="Arial" panose="020B0604020202020204" pitchFamily="34" charset="0"/>
              <a:buChar char="•"/>
            </a:pPr>
            <a:r>
              <a:rPr lang="en-GB" dirty="0"/>
              <a:t>In Vaginal hysterectomy </a:t>
            </a:r>
          </a:p>
          <a:p>
            <a:r>
              <a:rPr lang="en-GB" dirty="0"/>
              <a:t>It need assistant during examination (holding the handle ) of the vagina and The patient should be in the “</a:t>
            </a:r>
            <a:r>
              <a:rPr lang="en-GB" u="sng" dirty="0"/>
              <a:t>left lateral position</a:t>
            </a:r>
            <a:r>
              <a:rPr lang="en-GB" dirty="0"/>
              <a:t>” .</a:t>
            </a:r>
          </a:p>
          <a:p>
            <a:r>
              <a:rPr lang="en-GB" dirty="0"/>
              <a:t>Got 2 shapes , the first with one blade and the other with 2 blades </a:t>
            </a:r>
          </a:p>
          <a:p>
            <a:endParaRPr lang="en-GB" dirty="0"/>
          </a:p>
        </p:txBody>
      </p:sp>
    </p:spTree>
    <p:extLst>
      <p:ext uri="{BB962C8B-B14F-4D97-AF65-F5344CB8AC3E}">
        <p14:creationId xmlns:p14="http://schemas.microsoft.com/office/powerpoint/2010/main" val="384558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2CB76-2BCF-1CF1-697F-C402BFE52A29}"/>
              </a:ext>
            </a:extLst>
          </p:cNvPr>
          <p:cNvPicPr>
            <a:picLocks noChangeAspect="1"/>
          </p:cNvPicPr>
          <p:nvPr/>
        </p:nvPicPr>
        <p:blipFill rotWithShape="1">
          <a:blip r:embed="rId2"/>
          <a:srcRect t="1" r="30193" b="49290"/>
          <a:stretch/>
        </p:blipFill>
        <p:spPr>
          <a:xfrm>
            <a:off x="10424437" y="5142271"/>
            <a:ext cx="1767563" cy="1715730"/>
          </a:xfrm>
          <a:prstGeom prst="rect">
            <a:avLst/>
          </a:prstGeom>
        </p:spPr>
      </p:pic>
      <p:sp>
        <p:nvSpPr>
          <p:cNvPr id="2" name="Title 1">
            <a:extLst>
              <a:ext uri="{FF2B5EF4-FFF2-40B4-BE49-F238E27FC236}">
                <a16:creationId xmlns:a16="http://schemas.microsoft.com/office/drawing/2014/main" id="{9D2117AA-7E73-27BF-5A9E-179A1FD62C37}"/>
              </a:ext>
            </a:extLst>
          </p:cNvPr>
          <p:cNvSpPr>
            <a:spLocks noGrp="1"/>
          </p:cNvSpPr>
          <p:nvPr>
            <p:ph type="title"/>
          </p:nvPr>
        </p:nvSpPr>
        <p:spPr/>
        <p:txBody>
          <a:bodyPr/>
          <a:lstStyle/>
          <a:p>
            <a:r>
              <a:rPr lang="en-US" dirty="0"/>
              <a:t>1. Engagement</a:t>
            </a:r>
          </a:p>
        </p:txBody>
      </p:sp>
      <p:sp>
        <p:nvSpPr>
          <p:cNvPr id="3" name="Content Placeholder 2">
            <a:extLst>
              <a:ext uri="{FF2B5EF4-FFF2-40B4-BE49-F238E27FC236}">
                <a16:creationId xmlns:a16="http://schemas.microsoft.com/office/drawing/2014/main" id="{760E740C-69A4-098A-96F3-357A10F93606}"/>
              </a:ext>
            </a:extLst>
          </p:cNvPr>
          <p:cNvSpPr>
            <a:spLocks noGrp="1"/>
          </p:cNvSpPr>
          <p:nvPr>
            <p:ph idx="1"/>
          </p:nvPr>
        </p:nvSpPr>
        <p:spPr>
          <a:xfrm>
            <a:off x="838200" y="1305026"/>
            <a:ext cx="10498394" cy="4871938"/>
          </a:xfrm>
        </p:spPr>
        <p:txBody>
          <a:bodyPr>
            <a:normAutofit/>
          </a:bodyPr>
          <a:lstStyle/>
          <a:p>
            <a:r>
              <a:rPr lang="en-US" sz="2600" dirty="0"/>
              <a:t>The fetal head normally enters the pelvis in the transverse position or some minor variant of this, taking advantage of the widest pelvic diameter. </a:t>
            </a:r>
          </a:p>
          <a:p>
            <a:r>
              <a:rPr lang="en-US" sz="2600" dirty="0"/>
              <a:t>Engagement is said to have occurred when the widest part of the presenting part has passed successfully through the inlet</a:t>
            </a:r>
          </a:p>
          <a:p>
            <a:r>
              <a:rPr lang="en-US" sz="2600" dirty="0"/>
              <a:t>Engagement has occurred in the vast majority of nulliparous women prior to labor, usually by 37 weeks’ gestation, but not so for the majority of multiparous women</a:t>
            </a:r>
          </a:p>
          <a:p>
            <a:r>
              <a:rPr lang="en-US" sz="2600" dirty="0"/>
              <a:t>The number of fifths (rule of 5) of the fetal head palpable abdominally is used to describe whether engagement has taken place. If more than two-fifths of the fetal head is palpable abdominally, the head is not yet engaged</a:t>
            </a:r>
          </a:p>
        </p:txBody>
      </p:sp>
    </p:spTree>
    <p:extLst>
      <p:ext uri="{BB962C8B-B14F-4D97-AF65-F5344CB8AC3E}">
        <p14:creationId xmlns:p14="http://schemas.microsoft.com/office/powerpoint/2010/main" val="1524983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5" y="0"/>
            <a:ext cx="12062012" cy="1127464"/>
          </a:xfrm>
        </p:spPr>
        <p:txBody>
          <a:bodyPr>
            <a:normAutofit fontScale="90000"/>
          </a:bodyPr>
          <a:lstStyle/>
          <a:p>
            <a:r>
              <a:rPr lang="en-GB" dirty="0"/>
              <a:t>Bivalve vaginal wall self retaining speculum </a:t>
            </a:r>
            <a:br>
              <a:rPr lang="en-GB" dirty="0"/>
            </a:br>
            <a:r>
              <a:rPr lang="en-GB" dirty="0"/>
              <a:t>“Cusco's Speculum “</a:t>
            </a:r>
          </a:p>
        </p:txBody>
      </p:sp>
      <p:pic>
        <p:nvPicPr>
          <p:cNvPr id="4" name="Picture 2"/>
          <p:cNvPicPr>
            <a:picLocks noChangeAspect="1"/>
          </p:cNvPicPr>
          <p:nvPr/>
        </p:nvPicPr>
        <p:blipFill>
          <a:blip r:embed="rId2"/>
          <a:stretch>
            <a:fillRect/>
          </a:stretch>
        </p:blipFill>
        <p:spPr>
          <a:xfrm>
            <a:off x="1314140" y="1939271"/>
            <a:ext cx="5366808" cy="3163794"/>
          </a:xfrm>
          <a:prstGeom prst="rect">
            <a:avLst/>
          </a:prstGeom>
          <a:noFill/>
          <a:ln w="57150" cap="flat" cmpd="sng">
            <a:solidFill>
              <a:schemeClr val="tx1"/>
            </a:solidFill>
            <a:prstDash val="solid"/>
            <a:miter/>
            <a:headEnd type="none" w="med" len="med"/>
            <a:tailEnd type="none" w="med" len="med"/>
          </a:ln>
        </p:spPr>
      </p:pic>
      <p:pic>
        <p:nvPicPr>
          <p:cNvPr id="5" name="Picture 2"/>
          <p:cNvPicPr>
            <a:picLocks noChangeAspect="1"/>
          </p:cNvPicPr>
          <p:nvPr/>
        </p:nvPicPr>
        <p:blipFill>
          <a:blip r:embed="rId3"/>
          <a:stretch>
            <a:fillRect/>
          </a:stretch>
        </p:blipFill>
        <p:spPr>
          <a:xfrm>
            <a:off x="7854110" y="1592356"/>
            <a:ext cx="2657475" cy="3857625"/>
          </a:xfrm>
          <a:prstGeom prst="rect">
            <a:avLst/>
          </a:prstGeom>
          <a:noFill/>
          <a:ln w="57150"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613845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Procedure steps :</a:t>
            </a:r>
          </a:p>
        </p:txBody>
      </p:sp>
      <p:sp>
        <p:nvSpPr>
          <p:cNvPr id="3" name="Content Placeholder 2"/>
          <p:cNvSpPr>
            <a:spLocks noGrp="1"/>
          </p:cNvSpPr>
          <p:nvPr>
            <p:ph idx="1"/>
          </p:nvPr>
        </p:nvSpPr>
        <p:spPr>
          <a:xfrm>
            <a:off x="219636" y="1127464"/>
            <a:ext cx="7230035" cy="5959137"/>
          </a:xfrm>
        </p:spPr>
        <p:txBody>
          <a:bodyPr>
            <a:normAutofit/>
          </a:bodyPr>
          <a:lstStyle/>
          <a:p>
            <a:r>
              <a:rPr lang="en-GB" dirty="0"/>
              <a:t>Should be applied under full aseptic conditions.</a:t>
            </a:r>
          </a:p>
          <a:p>
            <a:pPr>
              <a:buFont typeface="Arial" panose="020B0604020202020204" pitchFamily="34" charset="0"/>
              <a:buChar char="•"/>
            </a:pPr>
            <a:r>
              <a:rPr lang="en-GB" dirty="0"/>
              <a:t>Gently part the labia using your left hand.</a:t>
            </a:r>
          </a:p>
          <a:p>
            <a:pPr>
              <a:buFont typeface="Arial" panose="020B0604020202020204" pitchFamily="34" charset="0"/>
              <a:buChar char="•"/>
            </a:pPr>
            <a:r>
              <a:rPr lang="en-GB" dirty="0"/>
              <a:t>With your right hand gently insert a lightly lubricated** bivalve speculum with the blades </a:t>
            </a:r>
            <a:r>
              <a:rPr lang="en-GB" b="1" dirty="0"/>
              <a:t>vertical</a:t>
            </a:r>
            <a:r>
              <a:rPr lang="en-GB" dirty="0"/>
              <a:t>, fully into the vagina.</a:t>
            </a:r>
          </a:p>
          <a:p>
            <a:pPr>
              <a:buFont typeface="Arial" panose="020B0604020202020204" pitchFamily="34" charset="0"/>
              <a:buChar char="•"/>
            </a:pPr>
            <a:r>
              <a:rPr lang="en-GB" dirty="0"/>
              <a:t>Rotating the speculum 90 degree so that the handles point anteriorly and the blades are now horizontal ,Slowly open the blades and see the </a:t>
            </a:r>
            <a:r>
              <a:rPr lang="en-GB" b="1" dirty="0"/>
              <a:t>cervix</a:t>
            </a:r>
            <a:r>
              <a:rPr lang="en-GB" dirty="0"/>
              <a:t> between them, Note any discharge or vaginal or cervical abnormalities .</a:t>
            </a:r>
          </a:p>
          <a:p>
            <a:pPr>
              <a:buFont typeface="Arial" panose="020B0604020202020204" pitchFamily="34" charset="0"/>
              <a:buChar char="•"/>
            </a:pPr>
            <a:r>
              <a:rPr lang="en-GB" dirty="0"/>
              <a:t>In this tool we can examine both the </a:t>
            </a:r>
            <a:r>
              <a:rPr lang="en-GB" b="1" dirty="0"/>
              <a:t>cervix and the lateral vaginal walls.</a:t>
            </a:r>
          </a:p>
          <a:p>
            <a:endParaRPr lang="en-GB" dirty="0"/>
          </a:p>
        </p:txBody>
      </p:sp>
      <p:pic>
        <p:nvPicPr>
          <p:cNvPr id="4" name="Picture 5"/>
          <p:cNvPicPr>
            <a:picLocks noChangeAspect="1" noChangeArrowheads="1"/>
          </p:cNvPicPr>
          <p:nvPr/>
        </p:nvPicPr>
        <p:blipFill>
          <a:blip r:embed="rId2"/>
          <a:srcRect/>
          <a:stretch>
            <a:fillRect/>
          </a:stretch>
        </p:blipFill>
        <p:spPr bwMode="auto">
          <a:xfrm>
            <a:off x="7762408" y="1237130"/>
            <a:ext cx="4000500" cy="22018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3"/>
          <a:srcRect/>
          <a:stretch>
            <a:fillRect/>
          </a:stretch>
        </p:blipFill>
        <p:spPr bwMode="auto">
          <a:xfrm>
            <a:off x="7771933" y="3716946"/>
            <a:ext cx="3990975" cy="23574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 name="Right Arrow 5"/>
          <p:cNvSpPr/>
          <p:nvPr/>
        </p:nvSpPr>
        <p:spPr>
          <a:xfrm>
            <a:off x="6851277" y="2082567"/>
            <a:ext cx="1196788" cy="51098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6851277" y="4189699"/>
            <a:ext cx="1196788" cy="51098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884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24" y="270995"/>
            <a:ext cx="11250706" cy="762339"/>
          </a:xfrm>
        </p:spPr>
        <p:txBody>
          <a:bodyPr>
            <a:normAutofit/>
          </a:bodyPr>
          <a:lstStyle/>
          <a:p>
            <a:r>
              <a:rPr lang="en-GB" dirty="0"/>
              <a:t>Indications and uses :</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GB" dirty="0"/>
              <a:t>To perform a cervical smear.</a:t>
            </a:r>
          </a:p>
          <a:p>
            <a:pPr>
              <a:buFont typeface="Arial" panose="020B0604020202020204" pitchFamily="34" charset="0"/>
              <a:buChar char="•"/>
            </a:pPr>
            <a:r>
              <a:rPr lang="en-GB" dirty="0"/>
              <a:t>To inspect the cervix for any lacerations or polyps.</a:t>
            </a:r>
          </a:p>
          <a:p>
            <a:pPr>
              <a:buFont typeface="Arial" panose="020B0604020202020204" pitchFamily="34" charset="0"/>
              <a:buChar char="•"/>
            </a:pPr>
            <a:r>
              <a:rPr lang="en-GB" dirty="0"/>
              <a:t>To examine for vaginal discharge. </a:t>
            </a:r>
          </a:p>
          <a:p>
            <a:pPr>
              <a:buFont typeface="Arial" panose="020B0604020202020204" pitchFamily="34" charset="0"/>
              <a:buChar char="•"/>
            </a:pPr>
            <a:r>
              <a:rPr lang="en-GB" dirty="0"/>
              <a:t>To examine for vaginal bleeding .</a:t>
            </a:r>
          </a:p>
          <a:p>
            <a:pPr>
              <a:buFont typeface="Arial" panose="020B0604020202020204" pitchFamily="34" charset="0"/>
              <a:buChar char="•"/>
            </a:pPr>
            <a:r>
              <a:rPr lang="en-GB" dirty="0"/>
              <a:t>Apical vaginal prolapse</a:t>
            </a:r>
          </a:p>
          <a:p>
            <a:pPr>
              <a:buFont typeface="Arial" panose="020B0604020202020204" pitchFamily="34" charset="0"/>
              <a:buChar char="•"/>
            </a:pPr>
            <a:r>
              <a:rPr lang="en-GB" dirty="0"/>
              <a:t>To take a high vaginal swab or </a:t>
            </a:r>
            <a:r>
              <a:rPr lang="en-GB" dirty="0" err="1"/>
              <a:t>endocervical</a:t>
            </a:r>
            <a:r>
              <a:rPr lang="en-GB" dirty="0"/>
              <a:t> swab for culture </a:t>
            </a:r>
          </a:p>
          <a:p>
            <a:pPr>
              <a:buFont typeface="Arial" panose="020B0604020202020204" pitchFamily="34" charset="0"/>
              <a:buChar char="•"/>
            </a:pPr>
            <a:r>
              <a:rPr lang="en-GB" dirty="0"/>
              <a:t>To insert, remove and follow up of IUD .</a:t>
            </a:r>
          </a:p>
          <a:p>
            <a:pPr>
              <a:buFont typeface="Arial" panose="020B0604020202020204" pitchFamily="34" charset="0"/>
              <a:buChar char="•"/>
            </a:pPr>
            <a:r>
              <a:rPr lang="en-GB" dirty="0"/>
              <a:t>To conﬁrm potential rupture of membranes.</a:t>
            </a:r>
          </a:p>
          <a:p>
            <a:pPr>
              <a:buFont typeface="Arial" panose="020B0604020202020204" pitchFamily="34" charset="0"/>
              <a:buChar char="•"/>
            </a:pPr>
            <a:r>
              <a:rPr lang="en-GB" dirty="0"/>
              <a:t>For doing </a:t>
            </a:r>
            <a:r>
              <a:rPr lang="en-GB" dirty="0" err="1"/>
              <a:t>hysterosalpingogram</a:t>
            </a:r>
            <a:r>
              <a:rPr lang="en-GB" dirty="0"/>
              <a:t> HSG</a:t>
            </a:r>
          </a:p>
          <a:p>
            <a:pPr>
              <a:buFont typeface="Arial" panose="020B0604020202020204" pitchFamily="34" charset="0"/>
              <a:buChar char="•"/>
            </a:pPr>
            <a:r>
              <a:rPr lang="en-GB" dirty="0"/>
              <a:t>For embryo transfer in case of “IVF” </a:t>
            </a:r>
          </a:p>
          <a:p>
            <a:pPr>
              <a:buFont typeface="Arial" panose="020B0604020202020204" pitchFamily="34" charset="0"/>
              <a:buChar char="•"/>
            </a:pPr>
            <a:r>
              <a:rPr lang="en-GB" dirty="0"/>
              <a:t>For Office </a:t>
            </a:r>
            <a:r>
              <a:rPr lang="en-GB" dirty="0" err="1"/>
              <a:t>hysteroscope</a:t>
            </a:r>
            <a:r>
              <a:rPr lang="en-GB" dirty="0"/>
              <a:t> </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1362705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Mini-0SCE</a:t>
            </a:r>
            <a:endParaRPr lang="en-GB" dirty="0"/>
          </a:p>
        </p:txBody>
      </p:sp>
      <p:pic>
        <p:nvPicPr>
          <p:cNvPr id="5" name="Picture 2"/>
          <p:cNvPicPr>
            <a:picLocks noGrp="1" noChangeAspect="1"/>
          </p:cNvPicPr>
          <p:nvPr>
            <p:ph sz="half" idx="1"/>
          </p:nvPr>
        </p:nvPicPr>
        <p:blipFill>
          <a:blip r:embed="rId3"/>
          <a:stretch>
            <a:fillRect/>
          </a:stretch>
        </p:blipFill>
        <p:spPr>
          <a:xfrm>
            <a:off x="6562725" y="1821196"/>
            <a:ext cx="4791075" cy="48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p:cNvPicPr>
          <p:nvPr/>
        </p:nvPicPr>
        <p:blipFill>
          <a:blip r:embed="rId4"/>
          <a:stretch>
            <a:fillRect/>
          </a:stretch>
        </p:blipFill>
        <p:spPr>
          <a:xfrm>
            <a:off x="337846" y="3530933"/>
            <a:ext cx="6061075" cy="3148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p:cNvPicPr>
            <a:picLocks noChangeAspect="1"/>
          </p:cNvPicPr>
          <p:nvPr/>
        </p:nvPicPr>
        <p:blipFill>
          <a:blip r:embed="rId5"/>
          <a:stretch>
            <a:fillRect/>
          </a:stretch>
        </p:blipFill>
        <p:spPr>
          <a:xfrm>
            <a:off x="337846" y="1380098"/>
            <a:ext cx="6061075" cy="1927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578133" y="1243497"/>
            <a:ext cx="2380129" cy="461665"/>
          </a:xfrm>
          <a:prstGeom prst="rect">
            <a:avLst/>
          </a:prstGeom>
          <a:noFill/>
        </p:spPr>
        <p:txBody>
          <a:bodyPr wrap="square" rtlCol="0">
            <a:spAutoFit/>
          </a:bodyPr>
          <a:lstStyle/>
          <a:p>
            <a:r>
              <a:rPr lang="en-GB" sz="2400" b="1" dirty="0">
                <a:solidFill>
                  <a:schemeClr val="accent1">
                    <a:lumMod val="50000"/>
                  </a:schemeClr>
                </a:solidFill>
              </a:rPr>
              <a:t>Answer:</a:t>
            </a:r>
          </a:p>
        </p:txBody>
      </p:sp>
    </p:spTree>
    <p:extLst>
      <p:ext uri="{BB962C8B-B14F-4D97-AF65-F5344CB8AC3E}">
        <p14:creationId xmlns:p14="http://schemas.microsoft.com/office/powerpoint/2010/main" val="2484304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Uterine Sound</a:t>
            </a:r>
          </a:p>
        </p:txBody>
      </p:sp>
      <p:sp>
        <p:nvSpPr>
          <p:cNvPr id="3" name="Content Placeholder 2"/>
          <p:cNvSpPr>
            <a:spLocks noGrp="1"/>
          </p:cNvSpPr>
          <p:nvPr>
            <p:ph idx="1"/>
          </p:nvPr>
        </p:nvSpPr>
        <p:spPr>
          <a:xfrm>
            <a:off x="528917" y="1477711"/>
            <a:ext cx="6315636" cy="4871938"/>
          </a:xfrm>
        </p:spPr>
        <p:txBody>
          <a:bodyPr>
            <a:normAutofit lnSpcReduction="10000"/>
          </a:bodyPr>
          <a:lstStyle/>
          <a:p>
            <a:r>
              <a:rPr lang="en-GB" b="1" dirty="0"/>
              <a:t>To examine the uterine size “non pregnant uterus” before </a:t>
            </a:r>
            <a:r>
              <a:rPr lang="en-GB" dirty="0"/>
              <a:t>:</a:t>
            </a:r>
          </a:p>
          <a:p>
            <a:pPr>
              <a:buFont typeface="Arial" panose="020B0604020202020204" pitchFamily="34" charset="0"/>
              <a:buChar char="•"/>
            </a:pPr>
            <a:r>
              <a:rPr lang="en-GB" dirty="0"/>
              <a:t>D&amp;C</a:t>
            </a:r>
          </a:p>
          <a:p>
            <a:pPr>
              <a:buFont typeface="Arial" panose="020B0604020202020204" pitchFamily="34" charset="0"/>
              <a:buChar char="•"/>
            </a:pPr>
            <a:r>
              <a:rPr lang="en-GB" dirty="0"/>
              <a:t>IUD insertion  </a:t>
            </a:r>
          </a:p>
          <a:p>
            <a:pPr>
              <a:buFont typeface="Arial" panose="020B0604020202020204" pitchFamily="34" charset="0"/>
              <a:buChar char="•"/>
            </a:pPr>
            <a:r>
              <a:rPr lang="en-GB" dirty="0"/>
              <a:t>Taking endometrial biopsy </a:t>
            </a:r>
          </a:p>
          <a:p>
            <a:r>
              <a:rPr lang="en-GB" dirty="0"/>
              <a:t>The insertion  Depends on the </a:t>
            </a:r>
            <a:r>
              <a:rPr lang="en-GB" u="sng" dirty="0"/>
              <a:t>bimanual examination </a:t>
            </a:r>
            <a:r>
              <a:rPr lang="en-GB" dirty="0"/>
              <a:t>“</a:t>
            </a:r>
            <a:r>
              <a:rPr lang="en-GB" u="sng" dirty="0"/>
              <a:t>direction of the uterus</a:t>
            </a:r>
            <a:r>
              <a:rPr lang="en-GB" dirty="0"/>
              <a:t>” to avoid perforation.</a:t>
            </a:r>
          </a:p>
          <a:p>
            <a:pPr>
              <a:buFont typeface="Arial" panose="020B0604020202020204" pitchFamily="34" charset="0"/>
              <a:buChar char="•"/>
            </a:pPr>
            <a:r>
              <a:rPr lang="en-GB" b="1" dirty="0"/>
              <a:t>Complications with wrong use </a:t>
            </a:r>
            <a:r>
              <a:rPr lang="en-GB" dirty="0"/>
              <a:t>: perforation and bleeding (see the </a:t>
            </a:r>
            <a:r>
              <a:rPr lang="en-GB" dirty="0" err="1"/>
              <a:t>complaications</a:t>
            </a:r>
            <a:r>
              <a:rPr lang="en-GB" dirty="0"/>
              <a:t> slides ) </a:t>
            </a:r>
          </a:p>
        </p:txBody>
      </p:sp>
      <p:pic>
        <p:nvPicPr>
          <p:cNvPr id="4" name="Picture 2" descr="نتيجة بحث الصور عن ‪uterine sound‬‏"/>
          <p:cNvPicPr>
            <a:picLocks noChangeAspect="1"/>
          </p:cNvPicPr>
          <p:nvPr/>
        </p:nvPicPr>
        <p:blipFill>
          <a:blip r:embed="rId2"/>
          <a:stretch>
            <a:fillRect/>
          </a:stretch>
        </p:blipFill>
        <p:spPr>
          <a:xfrm>
            <a:off x="7364319" y="1477711"/>
            <a:ext cx="3643313" cy="4392097"/>
          </a:xfrm>
          <a:prstGeom prst="rect">
            <a:avLst/>
          </a:prstGeom>
          <a:noFill/>
          <a:ln w="57150"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2245015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Hegar’s</a:t>
            </a:r>
            <a:r>
              <a:rPr lang="en-GB" dirty="0"/>
              <a:t> dilator </a:t>
            </a:r>
          </a:p>
        </p:txBody>
      </p:sp>
      <p:sp>
        <p:nvSpPr>
          <p:cNvPr id="5" name="Content Placeholder 4"/>
          <p:cNvSpPr>
            <a:spLocks noGrp="1"/>
          </p:cNvSpPr>
          <p:nvPr>
            <p:ph idx="1"/>
          </p:nvPr>
        </p:nvSpPr>
        <p:spPr>
          <a:xfrm>
            <a:off x="381000" y="1181913"/>
            <a:ext cx="5280859" cy="4871938"/>
          </a:xfrm>
        </p:spPr>
        <p:txBody>
          <a:bodyPr>
            <a:noAutofit/>
          </a:bodyPr>
          <a:lstStyle/>
          <a:p>
            <a:pPr>
              <a:buFont typeface="Arial" panose="020B0604020202020204" pitchFamily="34" charset="0"/>
              <a:buChar char="•"/>
            </a:pPr>
            <a:r>
              <a:rPr lang="en-GB" dirty="0"/>
              <a:t> All  dilators used to induce cervical dilation </a:t>
            </a:r>
            <a:r>
              <a:rPr lang="en-GB" b="1" u="sng" dirty="0"/>
              <a:t>in order </a:t>
            </a:r>
            <a:r>
              <a:rPr lang="en-GB" dirty="0"/>
              <a:t>to gain entry to the interior of the uterus.</a:t>
            </a:r>
          </a:p>
          <a:p>
            <a:pPr>
              <a:buFont typeface="Arial" panose="020B0604020202020204" pitchFamily="34" charset="0"/>
              <a:buChar char="•"/>
            </a:pPr>
            <a:r>
              <a:rPr lang="en-GB" dirty="0"/>
              <a:t>With various sizes , The degree of dilatation will depend on the next procedure .</a:t>
            </a:r>
          </a:p>
          <a:p>
            <a:pPr>
              <a:buFont typeface="Arial" panose="020B0604020202020204" pitchFamily="34" charset="0"/>
              <a:buChar char="•"/>
            </a:pPr>
            <a:r>
              <a:rPr lang="en-GB" dirty="0"/>
              <a:t>Should be insert until it reaches the internal </a:t>
            </a:r>
            <a:r>
              <a:rPr lang="en-GB" dirty="0" err="1"/>
              <a:t>os</a:t>
            </a:r>
            <a:r>
              <a:rPr lang="en-GB" dirty="0"/>
              <a:t> “resistance” </a:t>
            </a:r>
          </a:p>
          <a:p>
            <a:pPr>
              <a:buFont typeface="Arial" panose="020B0604020202020204" pitchFamily="34" charset="0"/>
              <a:buChar char="•"/>
            </a:pPr>
            <a:r>
              <a:rPr lang="en-GB" dirty="0"/>
              <a:t>One enters by one till we reached the desired dilatation . </a:t>
            </a:r>
          </a:p>
        </p:txBody>
      </p:sp>
      <p:pic>
        <p:nvPicPr>
          <p:cNvPr id="6" name="Picture 2"/>
          <p:cNvPicPr>
            <a:picLocks noChangeAspect="1"/>
          </p:cNvPicPr>
          <p:nvPr/>
        </p:nvPicPr>
        <p:blipFill>
          <a:blip r:embed="rId2"/>
          <a:stretch>
            <a:fillRect/>
          </a:stretch>
        </p:blipFill>
        <p:spPr>
          <a:xfrm>
            <a:off x="5661859" y="1450354"/>
            <a:ext cx="6283612" cy="1131482"/>
          </a:xfrm>
          <a:prstGeom prst="rect">
            <a:avLst/>
          </a:prstGeom>
          <a:noFill/>
          <a:ln w="57150" cap="flat" cmpd="sng">
            <a:solidFill>
              <a:schemeClr val="tx1"/>
            </a:solidFill>
            <a:prstDash val="solid"/>
            <a:miter/>
            <a:headEnd type="none" w="med" len="med"/>
            <a:tailEnd type="none" w="med" len="med"/>
          </a:ln>
        </p:spPr>
      </p:pic>
      <p:pic>
        <p:nvPicPr>
          <p:cNvPr id="7" name="Picture 2" descr="نتيجة بحث الصور عن ‪hegar dilator‬‏"/>
          <p:cNvPicPr>
            <a:picLocks noChangeAspect="1"/>
          </p:cNvPicPr>
          <p:nvPr/>
        </p:nvPicPr>
        <p:blipFill>
          <a:blip r:embed="rId3"/>
          <a:stretch>
            <a:fillRect/>
          </a:stretch>
        </p:blipFill>
        <p:spPr>
          <a:xfrm>
            <a:off x="5986507" y="2850277"/>
            <a:ext cx="5634316" cy="3406677"/>
          </a:xfrm>
          <a:prstGeom prst="rect">
            <a:avLst/>
          </a:prstGeom>
          <a:noFill/>
          <a:ln w="3175"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1866613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precede:</a:t>
            </a:r>
          </a:p>
        </p:txBody>
      </p:sp>
      <p:sp>
        <p:nvSpPr>
          <p:cNvPr id="3" name="Content Placeholder 2"/>
          <p:cNvSpPr>
            <a:spLocks noGrp="1"/>
          </p:cNvSpPr>
          <p:nvPr>
            <p:ph idx="1"/>
          </p:nvPr>
        </p:nvSpPr>
        <p:spPr>
          <a:xfrm>
            <a:off x="475131" y="1750826"/>
            <a:ext cx="5925670" cy="5959137"/>
          </a:xfrm>
        </p:spPr>
        <p:txBody>
          <a:bodyPr>
            <a:normAutofit/>
          </a:bodyPr>
          <a:lstStyle/>
          <a:p>
            <a:pPr>
              <a:buFont typeface="Arial" panose="020B0604020202020204" pitchFamily="34" charset="0"/>
              <a:buChar char="•"/>
            </a:pPr>
            <a:r>
              <a:rPr lang="en-GB" dirty="0"/>
              <a:t>Evacuation of product of conception after missed or incomplete miscarriage .</a:t>
            </a:r>
          </a:p>
          <a:p>
            <a:pPr>
              <a:buFont typeface="Arial" panose="020B0604020202020204" pitchFamily="34" charset="0"/>
              <a:buChar char="•"/>
            </a:pPr>
            <a:r>
              <a:rPr lang="en-GB" dirty="0"/>
              <a:t>Endometrial biopsy.</a:t>
            </a:r>
          </a:p>
          <a:p>
            <a:pPr>
              <a:buFont typeface="Arial" panose="020B0604020202020204" pitchFamily="34" charset="0"/>
              <a:buChar char="•"/>
            </a:pPr>
            <a:r>
              <a:rPr lang="en-GB" dirty="0"/>
              <a:t>Evacuation of molar pregnancy .</a:t>
            </a:r>
          </a:p>
          <a:p>
            <a:pPr>
              <a:buFont typeface="Arial" panose="020B0604020202020204" pitchFamily="34" charset="0"/>
              <a:buChar char="•"/>
            </a:pPr>
            <a:endParaRPr lang="en-GB" dirty="0"/>
          </a:p>
        </p:txBody>
      </p:sp>
      <p:pic>
        <p:nvPicPr>
          <p:cNvPr id="8" name="Picture 4" descr="نتيجة بحث الصور عن ‪hegar cervical dilator‬‏"/>
          <p:cNvPicPr>
            <a:picLocks noChangeAspect="1"/>
          </p:cNvPicPr>
          <p:nvPr/>
        </p:nvPicPr>
        <p:blipFill>
          <a:blip r:embed="rId2"/>
          <a:stretch>
            <a:fillRect/>
          </a:stretch>
        </p:blipFill>
        <p:spPr>
          <a:xfrm>
            <a:off x="6528642" y="1750826"/>
            <a:ext cx="5037137" cy="3419475"/>
          </a:xfrm>
          <a:prstGeom prst="rect">
            <a:avLst/>
          </a:prstGeom>
          <a:noFill/>
          <a:ln w="6350"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1552252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Vulsellum</a:t>
            </a:r>
          </a:p>
        </p:txBody>
      </p:sp>
      <p:sp>
        <p:nvSpPr>
          <p:cNvPr id="3" name="Content Placeholder 2"/>
          <p:cNvSpPr>
            <a:spLocks noGrp="1"/>
          </p:cNvSpPr>
          <p:nvPr>
            <p:ph idx="1"/>
          </p:nvPr>
        </p:nvSpPr>
        <p:spPr>
          <a:xfrm>
            <a:off x="219635" y="1426049"/>
            <a:ext cx="3922059" cy="4871938"/>
          </a:xfrm>
        </p:spPr>
        <p:txBody>
          <a:bodyPr>
            <a:normAutofit/>
          </a:bodyPr>
          <a:lstStyle/>
          <a:p>
            <a:r>
              <a:rPr lang="en-GB" dirty="0"/>
              <a:t>It used to catch the anterior lip’s of the cervix “</a:t>
            </a:r>
            <a:r>
              <a:rPr lang="en-GB" u="sng" dirty="0"/>
              <a:t>fixation</a:t>
            </a:r>
            <a:r>
              <a:rPr lang="en-GB" dirty="0"/>
              <a:t>” of the uterus as its mobile in nature  .</a:t>
            </a:r>
          </a:p>
          <a:p>
            <a:endParaRPr lang="en-GB" dirty="0"/>
          </a:p>
        </p:txBody>
      </p:sp>
      <p:pic>
        <p:nvPicPr>
          <p:cNvPr id="4" name="Picture 2"/>
          <p:cNvPicPr>
            <a:picLocks noChangeAspect="1"/>
          </p:cNvPicPr>
          <p:nvPr/>
        </p:nvPicPr>
        <p:blipFill>
          <a:blip r:embed="rId2"/>
          <a:stretch>
            <a:fillRect/>
          </a:stretch>
        </p:blipFill>
        <p:spPr>
          <a:xfrm>
            <a:off x="4871477" y="1266201"/>
            <a:ext cx="6482323" cy="2162799"/>
          </a:xfrm>
          <a:prstGeom prst="rect">
            <a:avLst/>
          </a:prstGeom>
          <a:noFill/>
          <a:ln w="38100" cap="flat" cmpd="sng">
            <a:solidFill>
              <a:schemeClr val="tx1"/>
            </a:solidFill>
            <a:prstDash val="solid"/>
            <a:miter/>
            <a:headEnd type="none" w="med" len="med"/>
            <a:tailEnd type="none" w="med" len="med"/>
          </a:ln>
        </p:spPr>
      </p:pic>
      <p:pic>
        <p:nvPicPr>
          <p:cNvPr id="5" name="Picture 2" descr="نتيجة بحث الصور عن ‪Vulsellum‬‏"/>
          <p:cNvPicPr>
            <a:picLocks noChangeAspect="1"/>
          </p:cNvPicPr>
          <p:nvPr/>
        </p:nvPicPr>
        <p:blipFill>
          <a:blip r:embed="rId3"/>
          <a:stretch>
            <a:fillRect/>
          </a:stretch>
        </p:blipFill>
        <p:spPr>
          <a:xfrm>
            <a:off x="1852286" y="3567622"/>
            <a:ext cx="2654300" cy="3028950"/>
          </a:xfrm>
          <a:prstGeom prst="rect">
            <a:avLst/>
          </a:prstGeom>
          <a:noFill/>
          <a:ln w="9525" cap="flat" cmpd="sng">
            <a:solidFill>
              <a:schemeClr val="tx1"/>
            </a:solidFill>
            <a:prstDash val="solid"/>
            <a:miter/>
            <a:headEnd type="none" w="med" len="med"/>
            <a:tailEnd type="none" w="med" len="med"/>
          </a:ln>
        </p:spPr>
      </p:pic>
      <p:pic>
        <p:nvPicPr>
          <p:cNvPr id="6" name="Picture 4" descr="نتيجة بحث الصور عن ‪tenaculum placement on cervix‬‏"/>
          <p:cNvPicPr>
            <a:picLocks noChangeAspect="1"/>
          </p:cNvPicPr>
          <p:nvPr/>
        </p:nvPicPr>
        <p:blipFill>
          <a:blip r:embed="rId4"/>
          <a:stretch>
            <a:fillRect/>
          </a:stretch>
        </p:blipFill>
        <p:spPr>
          <a:xfrm>
            <a:off x="4871477" y="3567737"/>
            <a:ext cx="6482323" cy="2947516"/>
          </a:xfrm>
          <a:prstGeom prst="rect">
            <a:avLst/>
          </a:prstGeom>
          <a:noFill/>
          <a:ln w="9525"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3869800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Tenaculum</a:t>
            </a:r>
          </a:p>
        </p:txBody>
      </p:sp>
      <p:sp>
        <p:nvSpPr>
          <p:cNvPr id="3" name="Content Placeholder 2"/>
          <p:cNvSpPr>
            <a:spLocks noGrp="1"/>
          </p:cNvSpPr>
          <p:nvPr>
            <p:ph idx="1"/>
          </p:nvPr>
        </p:nvSpPr>
        <p:spPr/>
        <p:txBody>
          <a:bodyPr/>
          <a:lstStyle/>
          <a:p>
            <a:r>
              <a:rPr lang="en-GB" dirty="0"/>
              <a:t>It used to </a:t>
            </a:r>
            <a:r>
              <a:rPr lang="en-GB" u="sng" dirty="0"/>
              <a:t>grasp the cervix.</a:t>
            </a:r>
          </a:p>
        </p:txBody>
      </p:sp>
      <p:pic>
        <p:nvPicPr>
          <p:cNvPr id="4" name="Picture 2"/>
          <p:cNvPicPr>
            <a:picLocks noChangeAspect="1"/>
          </p:cNvPicPr>
          <p:nvPr/>
        </p:nvPicPr>
        <p:blipFill>
          <a:blip r:embed="rId2"/>
          <a:stretch>
            <a:fillRect/>
          </a:stretch>
        </p:blipFill>
        <p:spPr>
          <a:xfrm>
            <a:off x="838200" y="1968008"/>
            <a:ext cx="9919447" cy="2052663"/>
          </a:xfrm>
          <a:prstGeom prst="rect">
            <a:avLst/>
          </a:prstGeom>
          <a:noFill/>
          <a:ln w="38100" cap="flat" cmpd="sng">
            <a:solidFill>
              <a:schemeClr val="tx1"/>
            </a:solidFill>
            <a:prstDash val="solid"/>
            <a:miter/>
            <a:headEnd type="none" w="med" len="med"/>
            <a:tailEnd type="none" w="med" len="med"/>
          </a:ln>
        </p:spPr>
      </p:pic>
      <p:pic>
        <p:nvPicPr>
          <p:cNvPr id="5" name="Picture 3"/>
          <p:cNvPicPr>
            <a:picLocks noChangeAspect="1"/>
          </p:cNvPicPr>
          <p:nvPr/>
        </p:nvPicPr>
        <p:blipFill>
          <a:blip r:embed="rId3"/>
          <a:stretch>
            <a:fillRect/>
          </a:stretch>
        </p:blipFill>
        <p:spPr>
          <a:xfrm>
            <a:off x="838200" y="4279153"/>
            <a:ext cx="9919447" cy="2287588"/>
          </a:xfrm>
          <a:prstGeom prst="rect">
            <a:avLst/>
          </a:prstGeom>
          <a:noFill/>
          <a:ln w="38100"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58996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Ovum &amp; spongy forceps </a:t>
            </a:r>
          </a:p>
        </p:txBody>
      </p:sp>
      <p:sp>
        <p:nvSpPr>
          <p:cNvPr id="3" name="Content Placeholder 2"/>
          <p:cNvSpPr>
            <a:spLocks noGrp="1"/>
          </p:cNvSpPr>
          <p:nvPr>
            <p:ph idx="1"/>
          </p:nvPr>
        </p:nvSpPr>
        <p:spPr>
          <a:xfrm>
            <a:off x="838200" y="1223682"/>
            <a:ext cx="4728882" cy="5262564"/>
          </a:xfrm>
        </p:spPr>
        <p:txBody>
          <a:bodyPr>
            <a:normAutofit fontScale="85000" lnSpcReduction="20000"/>
          </a:bodyPr>
          <a:lstStyle/>
          <a:p>
            <a:r>
              <a:rPr lang="en-GB" dirty="0"/>
              <a:t>It will be inserted remains closed, then opened inside the endometrial cavity </a:t>
            </a:r>
          </a:p>
          <a:p>
            <a:pPr marL="0" indent="0">
              <a:buNone/>
            </a:pPr>
            <a:endParaRPr lang="en-GB" dirty="0"/>
          </a:p>
          <a:p>
            <a:pPr>
              <a:buFont typeface="Arial" panose="020B0604020202020204" pitchFamily="34" charset="0"/>
              <a:buChar char="•"/>
            </a:pPr>
            <a:r>
              <a:rPr lang="en-GB" dirty="0"/>
              <a:t>to </a:t>
            </a:r>
            <a:r>
              <a:rPr lang="en-GB" u="sng" dirty="0"/>
              <a:t>evacuate the product of conception </a:t>
            </a:r>
          </a:p>
          <a:p>
            <a:pPr>
              <a:buFont typeface="Arial" panose="020B0604020202020204" pitchFamily="34" charset="0"/>
              <a:buChar char="•"/>
            </a:pPr>
            <a:r>
              <a:rPr lang="en-GB" dirty="0"/>
              <a:t>to </a:t>
            </a:r>
            <a:r>
              <a:rPr lang="en-GB" u="sng" dirty="0"/>
              <a:t>remove the cervical polyps </a:t>
            </a:r>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r>
              <a:rPr lang="en-GB" dirty="0"/>
              <a:t> It used at cleaning phase “</a:t>
            </a:r>
            <a:r>
              <a:rPr lang="en-GB" u="sng" dirty="0"/>
              <a:t>catch the gauze</a:t>
            </a:r>
            <a:r>
              <a:rPr lang="en-GB" dirty="0"/>
              <a:t>”</a:t>
            </a:r>
          </a:p>
          <a:p>
            <a:pPr>
              <a:buFont typeface="Arial" panose="020B0604020202020204" pitchFamily="34" charset="0"/>
              <a:buChar char="•"/>
            </a:pPr>
            <a:r>
              <a:rPr lang="en-GB" dirty="0"/>
              <a:t>Used to </a:t>
            </a:r>
            <a:r>
              <a:rPr lang="en-GB" dirty="0" err="1"/>
              <a:t>explorate</a:t>
            </a:r>
            <a:r>
              <a:rPr lang="en-GB" dirty="0"/>
              <a:t>/clear field the cervix ,</a:t>
            </a:r>
          </a:p>
          <a:p>
            <a:pPr marL="0" indent="0">
              <a:buNone/>
            </a:pPr>
            <a:r>
              <a:rPr lang="en-GB" b="1" dirty="0"/>
              <a:t>To role out  the cervical laceration “in case of PPH”</a:t>
            </a:r>
          </a:p>
          <a:p>
            <a:pPr>
              <a:buFont typeface="Arial" panose="020B0604020202020204" pitchFamily="34" charset="0"/>
              <a:buChar char="•"/>
            </a:pPr>
            <a:endParaRPr lang="en-GB" dirty="0"/>
          </a:p>
        </p:txBody>
      </p:sp>
      <p:pic>
        <p:nvPicPr>
          <p:cNvPr id="4" name="Picture 4" descr="نتيجة بحث الصور عن ‪ovum forceps‬‏"/>
          <p:cNvPicPr>
            <a:picLocks noChangeAspect="1"/>
          </p:cNvPicPr>
          <p:nvPr/>
        </p:nvPicPr>
        <p:blipFill>
          <a:blip r:embed="rId2"/>
          <a:stretch>
            <a:fillRect/>
          </a:stretch>
        </p:blipFill>
        <p:spPr>
          <a:xfrm>
            <a:off x="7039536" y="1345887"/>
            <a:ext cx="4804866" cy="2298266"/>
          </a:xfrm>
          <a:prstGeom prst="rect">
            <a:avLst/>
          </a:prstGeom>
          <a:noFill/>
          <a:ln w="9525" cap="flat" cmpd="sng">
            <a:solidFill>
              <a:schemeClr val="tx1"/>
            </a:solidFill>
            <a:prstDash val="solid"/>
            <a:miter/>
            <a:headEnd type="none" w="med" len="med"/>
            <a:tailEnd type="none" w="med" len="med"/>
          </a:ln>
        </p:spPr>
      </p:pic>
      <p:sp>
        <p:nvSpPr>
          <p:cNvPr id="5" name="TextBox 4"/>
          <p:cNvSpPr txBox="1"/>
          <p:nvPr/>
        </p:nvSpPr>
        <p:spPr>
          <a:xfrm>
            <a:off x="7328647" y="3186952"/>
            <a:ext cx="1290918" cy="400110"/>
          </a:xfrm>
          <a:prstGeom prst="rect">
            <a:avLst/>
          </a:prstGeom>
          <a:noFill/>
        </p:spPr>
        <p:txBody>
          <a:bodyPr wrap="square" rtlCol="0">
            <a:spAutoFit/>
          </a:bodyPr>
          <a:lstStyle/>
          <a:p>
            <a:r>
              <a:rPr lang="en-GB" sz="2000" dirty="0">
                <a:solidFill>
                  <a:srgbClr val="45515E"/>
                </a:solidFill>
              </a:rPr>
              <a:t>ovum</a:t>
            </a:r>
          </a:p>
        </p:txBody>
      </p:sp>
      <p:sp>
        <p:nvSpPr>
          <p:cNvPr id="6" name="Right Arrow 5"/>
          <p:cNvSpPr/>
          <p:nvPr/>
        </p:nvSpPr>
        <p:spPr>
          <a:xfrm>
            <a:off x="5359773" y="2437839"/>
            <a:ext cx="1472453" cy="74911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5256678" y="4970368"/>
            <a:ext cx="1472453" cy="74911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https://akphoto3.ask.fm/738/23fb8/3d81/4d61/bc08/1be0e1e66fe6/original/527864.jpg"/>
          <p:cNvPicPr>
            <a:picLocks noChangeAspect="1"/>
          </p:cNvPicPr>
          <p:nvPr/>
        </p:nvPicPr>
        <p:blipFill>
          <a:blip r:embed="rId3"/>
          <a:stretch>
            <a:fillRect/>
          </a:stretch>
        </p:blipFill>
        <p:spPr>
          <a:xfrm>
            <a:off x="7039536" y="3862576"/>
            <a:ext cx="4804866" cy="2361535"/>
          </a:xfrm>
          <a:prstGeom prst="rect">
            <a:avLst/>
          </a:prstGeom>
          <a:noFill/>
          <a:ln w="9525" cap="flat" cmpd="sng">
            <a:solidFill>
              <a:srgbClr val="055F09"/>
            </a:solidFill>
            <a:prstDash val="solid"/>
            <a:miter/>
            <a:headEnd type="none" w="med" len="med"/>
            <a:tailEnd type="none" w="med" len="med"/>
          </a:ln>
        </p:spPr>
      </p:pic>
      <p:sp>
        <p:nvSpPr>
          <p:cNvPr id="9" name="TextBox 8"/>
          <p:cNvSpPr txBox="1"/>
          <p:nvPr/>
        </p:nvSpPr>
        <p:spPr>
          <a:xfrm>
            <a:off x="7052983" y="5719481"/>
            <a:ext cx="1290918" cy="400110"/>
          </a:xfrm>
          <a:prstGeom prst="rect">
            <a:avLst/>
          </a:prstGeom>
          <a:noFill/>
        </p:spPr>
        <p:txBody>
          <a:bodyPr wrap="square" rtlCol="0">
            <a:spAutoFit/>
          </a:bodyPr>
          <a:lstStyle/>
          <a:p>
            <a:r>
              <a:rPr lang="en-GB" sz="2000" dirty="0">
                <a:solidFill>
                  <a:srgbClr val="45515E"/>
                </a:solidFill>
              </a:rPr>
              <a:t>Spongy</a:t>
            </a:r>
          </a:p>
        </p:txBody>
      </p:sp>
    </p:spTree>
    <p:extLst>
      <p:ext uri="{BB962C8B-B14F-4D97-AF65-F5344CB8AC3E}">
        <p14:creationId xmlns:p14="http://schemas.microsoft.com/office/powerpoint/2010/main" val="264512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25F8-5379-2D46-F576-59E64B2A02BA}"/>
              </a:ext>
            </a:extLst>
          </p:cNvPr>
          <p:cNvSpPr>
            <a:spLocks noGrp="1"/>
          </p:cNvSpPr>
          <p:nvPr>
            <p:ph type="title"/>
          </p:nvPr>
        </p:nvSpPr>
        <p:spPr/>
        <p:txBody>
          <a:bodyPr/>
          <a:lstStyle/>
          <a:p>
            <a:r>
              <a:rPr lang="en-US" dirty="0"/>
              <a:t>2. Descent</a:t>
            </a:r>
          </a:p>
        </p:txBody>
      </p:sp>
      <p:sp>
        <p:nvSpPr>
          <p:cNvPr id="3" name="Content Placeholder 2">
            <a:extLst>
              <a:ext uri="{FF2B5EF4-FFF2-40B4-BE49-F238E27FC236}">
                <a16:creationId xmlns:a16="http://schemas.microsoft.com/office/drawing/2014/main" id="{38136C92-7B24-D4DA-0313-481AF0ECAAE8}"/>
              </a:ext>
            </a:extLst>
          </p:cNvPr>
          <p:cNvSpPr>
            <a:spLocks noGrp="1"/>
          </p:cNvSpPr>
          <p:nvPr>
            <p:ph idx="1"/>
          </p:nvPr>
        </p:nvSpPr>
        <p:spPr/>
        <p:txBody>
          <a:bodyPr>
            <a:normAutofit/>
          </a:bodyPr>
          <a:lstStyle/>
          <a:p>
            <a:r>
              <a:rPr lang="en-US" sz="2600" dirty="0"/>
              <a:t>Descent of the fetal head is needed before flexion, internal rotation and extension can occur</a:t>
            </a:r>
          </a:p>
          <a:p>
            <a:r>
              <a:rPr lang="en-US" sz="2600" dirty="0"/>
              <a:t>During the </a:t>
            </a:r>
            <a:r>
              <a:rPr lang="en-US" sz="2600" b="1" dirty="0"/>
              <a:t>first stage </a:t>
            </a:r>
            <a:r>
              <a:rPr lang="en-US" sz="2600" dirty="0"/>
              <a:t>and </a:t>
            </a:r>
            <a:r>
              <a:rPr lang="en-US" sz="2600" b="1" dirty="0"/>
              <a:t>passive phase of the second stage of labor</a:t>
            </a:r>
            <a:r>
              <a:rPr lang="en-US" sz="2600" dirty="0"/>
              <a:t>, descent of the fetus occurs as a result of </a:t>
            </a:r>
            <a:r>
              <a:rPr lang="en-US" sz="2600" dirty="0">
                <a:solidFill>
                  <a:srgbClr val="FF0000"/>
                </a:solidFill>
              </a:rPr>
              <a:t>uterine contractions </a:t>
            </a:r>
            <a:r>
              <a:rPr lang="en-US" sz="2600" dirty="0"/>
              <a:t>and </a:t>
            </a:r>
            <a:r>
              <a:rPr lang="en-US" sz="2600" dirty="0">
                <a:solidFill>
                  <a:srgbClr val="FF0000"/>
                </a:solidFill>
              </a:rPr>
              <a:t>retraction</a:t>
            </a:r>
            <a:r>
              <a:rPr lang="en-US" sz="2600" dirty="0"/>
              <a:t>, pressure from the amniotic fluid straightening of the fetus, loss of dorsal convexity and closer application of the extremities to the body.</a:t>
            </a:r>
            <a:r>
              <a:rPr lang="en-US" sz="2600" dirty="0">
                <a:solidFill>
                  <a:srgbClr val="FF0000"/>
                </a:solidFill>
              </a:rPr>
              <a:t> </a:t>
            </a:r>
          </a:p>
          <a:p>
            <a:r>
              <a:rPr lang="en-US" sz="2600" dirty="0"/>
              <a:t>During the </a:t>
            </a:r>
            <a:r>
              <a:rPr lang="en-US" sz="2600" b="1" dirty="0"/>
              <a:t>active phase of the second stage of labor</a:t>
            </a:r>
            <a:r>
              <a:rPr lang="en-US" sz="2600" dirty="0"/>
              <a:t>, descent of the fetus is assisted by voluntary efforts of the mother using her </a:t>
            </a:r>
            <a:r>
              <a:rPr lang="en-US" sz="2600" dirty="0">
                <a:solidFill>
                  <a:srgbClr val="FF0000"/>
                </a:solidFill>
              </a:rPr>
              <a:t>abdominal muscles </a:t>
            </a:r>
            <a:r>
              <a:rPr lang="en-US" sz="2600" dirty="0"/>
              <a:t>and the </a:t>
            </a:r>
            <a:r>
              <a:rPr lang="en-US" sz="2600" dirty="0">
                <a:solidFill>
                  <a:srgbClr val="FF0000"/>
                </a:solidFill>
              </a:rPr>
              <a:t>Valsalva maneuver </a:t>
            </a:r>
            <a:r>
              <a:rPr lang="en-US" sz="2600" dirty="0"/>
              <a:t>(‘pushing’)</a:t>
            </a:r>
          </a:p>
        </p:txBody>
      </p:sp>
      <p:pic>
        <p:nvPicPr>
          <p:cNvPr id="6" name="Picture 5">
            <a:extLst>
              <a:ext uri="{FF2B5EF4-FFF2-40B4-BE49-F238E27FC236}">
                <a16:creationId xmlns:a16="http://schemas.microsoft.com/office/drawing/2014/main" id="{9E0302FA-438E-621E-0AED-0075395E0751}"/>
              </a:ext>
            </a:extLst>
          </p:cNvPr>
          <p:cNvPicPr>
            <a:picLocks noChangeAspect="1"/>
          </p:cNvPicPr>
          <p:nvPr/>
        </p:nvPicPr>
        <p:blipFill>
          <a:blip r:embed="rId2"/>
          <a:stretch>
            <a:fillRect/>
          </a:stretch>
        </p:blipFill>
        <p:spPr>
          <a:xfrm>
            <a:off x="10414140" y="5142270"/>
            <a:ext cx="1777860" cy="1715730"/>
          </a:xfrm>
          <a:prstGeom prst="rect">
            <a:avLst/>
          </a:prstGeom>
        </p:spPr>
      </p:pic>
    </p:spTree>
    <p:extLst>
      <p:ext uri="{BB962C8B-B14F-4D97-AF65-F5344CB8AC3E}">
        <p14:creationId xmlns:p14="http://schemas.microsoft.com/office/powerpoint/2010/main" val="3217829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Uterine Curette</a:t>
            </a:r>
          </a:p>
        </p:txBody>
      </p:sp>
      <p:sp>
        <p:nvSpPr>
          <p:cNvPr id="3" name="Content Placeholder 2"/>
          <p:cNvSpPr>
            <a:spLocks noGrp="1"/>
          </p:cNvSpPr>
          <p:nvPr>
            <p:ph idx="1"/>
          </p:nvPr>
        </p:nvSpPr>
        <p:spPr>
          <a:xfrm>
            <a:off x="838200" y="1305026"/>
            <a:ext cx="5186082" cy="4871938"/>
          </a:xfrm>
        </p:spPr>
        <p:txBody>
          <a:bodyPr>
            <a:normAutofit/>
          </a:bodyPr>
          <a:lstStyle/>
          <a:p>
            <a:r>
              <a:rPr lang="en-GB" b="1" dirty="0"/>
              <a:t>They are two types </a:t>
            </a:r>
            <a:r>
              <a:rPr lang="en-GB" dirty="0"/>
              <a:t>: </a:t>
            </a:r>
          </a:p>
          <a:p>
            <a:pPr marL="0" indent="0">
              <a:buNone/>
            </a:pPr>
            <a:r>
              <a:rPr lang="en-GB" u="sng" dirty="0"/>
              <a:t>Blunt and sharp </a:t>
            </a:r>
            <a:r>
              <a:rPr lang="en-GB" dirty="0"/>
              <a:t>“according to the edge of the device “</a:t>
            </a:r>
          </a:p>
          <a:p>
            <a:pPr marL="0" indent="0">
              <a:buNone/>
            </a:pPr>
            <a:r>
              <a:rPr lang="en-GB" dirty="0"/>
              <a:t>*blunt edge used in </a:t>
            </a:r>
            <a:r>
              <a:rPr lang="en-GB" u="sng" dirty="0"/>
              <a:t>pregnant  uterus </a:t>
            </a:r>
          </a:p>
        </p:txBody>
      </p:sp>
      <p:pic>
        <p:nvPicPr>
          <p:cNvPr id="5" name="Picture 2"/>
          <p:cNvPicPr>
            <a:picLocks noChangeAspect="1"/>
          </p:cNvPicPr>
          <p:nvPr/>
        </p:nvPicPr>
        <p:blipFill>
          <a:blip r:embed="rId2"/>
          <a:stretch>
            <a:fillRect/>
          </a:stretch>
        </p:blipFill>
        <p:spPr>
          <a:xfrm>
            <a:off x="5834437" y="1684435"/>
            <a:ext cx="5349875" cy="4113119"/>
          </a:xfrm>
          <a:prstGeom prst="rect">
            <a:avLst/>
          </a:prstGeom>
          <a:noFill/>
          <a:ln w="9525">
            <a:noFill/>
          </a:ln>
        </p:spPr>
      </p:pic>
    </p:spTree>
    <p:extLst>
      <p:ext uri="{BB962C8B-B14F-4D97-AF65-F5344CB8AC3E}">
        <p14:creationId xmlns:p14="http://schemas.microsoft.com/office/powerpoint/2010/main" val="779725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Indications:</a:t>
            </a:r>
          </a:p>
        </p:txBody>
      </p:sp>
      <p:sp>
        <p:nvSpPr>
          <p:cNvPr id="3" name="Content Placeholder 2"/>
          <p:cNvSpPr>
            <a:spLocks noGrp="1"/>
          </p:cNvSpPr>
          <p:nvPr>
            <p:ph idx="1"/>
          </p:nvPr>
        </p:nvSpPr>
        <p:spPr>
          <a:xfrm>
            <a:off x="354107" y="1372261"/>
            <a:ext cx="4365812" cy="4871938"/>
          </a:xfrm>
        </p:spPr>
        <p:txBody>
          <a:bodyPr/>
          <a:lstStyle/>
          <a:p>
            <a:pPr>
              <a:buFont typeface="Arial" panose="020B0604020202020204" pitchFamily="34" charset="0"/>
              <a:buChar char="•"/>
            </a:pPr>
            <a:r>
              <a:rPr lang="en-GB" dirty="0"/>
              <a:t>Taking endometrial biopsy </a:t>
            </a:r>
          </a:p>
          <a:p>
            <a:pPr>
              <a:buFont typeface="Arial" panose="020B0604020202020204" pitchFamily="34" charset="0"/>
              <a:buChar char="•"/>
            </a:pPr>
            <a:r>
              <a:rPr lang="en-GB" dirty="0"/>
              <a:t>Uterine curettage “anterior , lateral then posterior wall” , There are </a:t>
            </a:r>
            <a:r>
              <a:rPr lang="en-GB" u="sng" dirty="0"/>
              <a:t>distinctive sound</a:t>
            </a:r>
            <a:r>
              <a:rPr lang="en-GB" dirty="0"/>
              <a:t> when the uterus is empty . </a:t>
            </a:r>
          </a:p>
          <a:p>
            <a:pPr>
              <a:buFont typeface="Arial" panose="020B0604020202020204" pitchFamily="34" charset="0"/>
              <a:buChar char="•"/>
            </a:pPr>
            <a:r>
              <a:rPr lang="en-GB" dirty="0"/>
              <a:t>Evacuation</a:t>
            </a:r>
          </a:p>
          <a:p>
            <a:pPr>
              <a:buFont typeface="Arial" panose="020B0604020202020204" pitchFamily="34" charset="0"/>
              <a:buChar char="•"/>
            </a:pPr>
            <a:r>
              <a:rPr lang="en-GB" dirty="0"/>
              <a:t>**</a:t>
            </a:r>
            <a:r>
              <a:rPr lang="en-GB" b="1" dirty="0"/>
              <a:t>Aggressive curettage can cause  uterine adhesion </a:t>
            </a:r>
            <a:r>
              <a:rPr lang="en-GB" dirty="0"/>
              <a:t>”</a:t>
            </a:r>
            <a:r>
              <a:rPr lang="en-GB" b="1" u="sng" dirty="0" err="1"/>
              <a:t>Asherman</a:t>
            </a:r>
            <a:r>
              <a:rPr lang="en-GB" b="1" u="sng" dirty="0"/>
              <a:t> syndrome</a:t>
            </a:r>
            <a:r>
              <a:rPr lang="en-GB" dirty="0"/>
              <a:t>” **</a:t>
            </a:r>
          </a:p>
          <a:p>
            <a:pPr>
              <a:buFont typeface="Arial" panose="020B0604020202020204" pitchFamily="34" charset="0"/>
              <a:buChar char="•"/>
            </a:pPr>
            <a:endParaRPr lang="en-GB" dirty="0"/>
          </a:p>
        </p:txBody>
      </p:sp>
      <p:pic>
        <p:nvPicPr>
          <p:cNvPr id="4" name="Picture 2" descr="نتيجة بحث الصور عن ‪uterine curettage definition‬‏"/>
          <p:cNvPicPr>
            <a:picLocks noChangeAspect="1" noChangeArrowheads="1"/>
          </p:cNvPicPr>
          <p:nvPr/>
        </p:nvPicPr>
        <p:blipFill>
          <a:blip r:embed="rId2"/>
          <a:srcRect/>
          <a:stretch>
            <a:fillRect/>
          </a:stretch>
        </p:blipFill>
        <p:spPr bwMode="auto">
          <a:xfrm>
            <a:off x="8396847" y="1372261"/>
            <a:ext cx="3214220" cy="4775795"/>
          </a:xfrm>
          <a:prstGeom prst="rect">
            <a:avLst/>
          </a:prstGeom>
          <a:ln w="38100" cap="sq">
            <a:solidFill>
              <a:schemeClr val="tx1"/>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5062165" y="1372261"/>
            <a:ext cx="3113460" cy="4887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8145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Green </a:t>
            </a:r>
            <a:r>
              <a:rPr lang="en-GB" dirty="0" err="1"/>
              <a:t>armytage</a:t>
            </a:r>
            <a:r>
              <a:rPr lang="en-GB" dirty="0"/>
              <a:t> </a:t>
            </a:r>
          </a:p>
        </p:txBody>
      </p:sp>
      <p:sp>
        <p:nvSpPr>
          <p:cNvPr id="3" name="Content Placeholder 2"/>
          <p:cNvSpPr>
            <a:spLocks noGrp="1"/>
          </p:cNvSpPr>
          <p:nvPr>
            <p:ph idx="1"/>
          </p:nvPr>
        </p:nvSpPr>
        <p:spPr>
          <a:xfrm>
            <a:off x="428625" y="1468537"/>
            <a:ext cx="4735046" cy="4871938"/>
          </a:xfrm>
        </p:spPr>
        <p:txBody>
          <a:bodyPr/>
          <a:lstStyle/>
          <a:p>
            <a:r>
              <a:rPr lang="en-GB" b="1" dirty="0"/>
              <a:t>Uses:</a:t>
            </a:r>
          </a:p>
          <a:p>
            <a:pPr>
              <a:buFont typeface="Arial" panose="020B0604020202020204" pitchFamily="34" charset="0"/>
              <a:buChar char="•"/>
            </a:pPr>
            <a:r>
              <a:rPr lang="en-GB" dirty="0"/>
              <a:t>In case of CS , to catch the angle of the uterus </a:t>
            </a:r>
          </a:p>
          <a:p>
            <a:pPr>
              <a:buFont typeface="Arial" panose="020B0604020202020204" pitchFamily="34" charset="0"/>
              <a:buChar char="•"/>
            </a:pPr>
            <a:r>
              <a:rPr lang="en-GB" dirty="0"/>
              <a:t> to ensure homeostasis. </a:t>
            </a:r>
          </a:p>
          <a:p>
            <a:endParaRPr lang="en-GB" dirty="0"/>
          </a:p>
        </p:txBody>
      </p:sp>
      <p:sp>
        <p:nvSpPr>
          <p:cNvPr id="4" name="عنصر نائب للمحتوى 2"/>
          <p:cNvSpPr txBox="1">
            <a:spLocks/>
          </p:cNvSpPr>
          <p:nvPr/>
        </p:nvSpPr>
        <p:spPr>
          <a:xfrm>
            <a:off x="428625" y="4429125"/>
            <a:ext cx="8229600" cy="1911350"/>
          </a:xfrm>
          <a:prstGeom prst="rect">
            <a:avLst/>
          </a:prstGeom>
          <a:ln/>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ar-JO" altLang="en-US" dirty="0">
              <a:latin typeface="Berlin Sans FB" panose="020E0602020502020306" pitchFamily="34" charset="0"/>
              <a:ea typeface="Tahoma" panose="020B0604030504040204" pitchFamily="34" charset="0"/>
            </a:endParaRPr>
          </a:p>
        </p:txBody>
      </p:sp>
      <p:pic>
        <p:nvPicPr>
          <p:cNvPr id="5" name="Picture 2"/>
          <p:cNvPicPr>
            <a:picLocks noChangeAspect="1"/>
          </p:cNvPicPr>
          <p:nvPr/>
        </p:nvPicPr>
        <p:blipFill>
          <a:blip r:embed="rId2"/>
          <a:stretch>
            <a:fillRect/>
          </a:stretch>
        </p:blipFill>
        <p:spPr>
          <a:xfrm>
            <a:off x="4953000" y="1593477"/>
            <a:ext cx="6400800" cy="2009775"/>
          </a:xfrm>
          <a:prstGeom prst="rect">
            <a:avLst/>
          </a:prstGeom>
          <a:noFill/>
          <a:ln w="9525" cap="flat" cmpd="sng">
            <a:solidFill>
              <a:schemeClr val="tx1"/>
            </a:solidFill>
            <a:prstDash val="solid"/>
            <a:miter/>
            <a:headEnd type="none" w="med" len="med"/>
            <a:tailEnd type="none" w="med" len="med"/>
          </a:ln>
        </p:spPr>
      </p:pic>
      <p:pic>
        <p:nvPicPr>
          <p:cNvPr id="6" name="Picture 4" descr="نتيجة بحث الصور عن ‪green armytage uses‬‏"/>
          <p:cNvPicPr>
            <a:picLocks noChangeAspect="1"/>
          </p:cNvPicPr>
          <p:nvPr/>
        </p:nvPicPr>
        <p:blipFill>
          <a:blip r:embed="rId3"/>
          <a:stretch>
            <a:fillRect/>
          </a:stretch>
        </p:blipFill>
        <p:spPr>
          <a:xfrm>
            <a:off x="7671451" y="3800470"/>
            <a:ext cx="3682349" cy="1580642"/>
          </a:xfrm>
          <a:prstGeom prst="rect">
            <a:avLst/>
          </a:prstGeom>
          <a:noFill/>
          <a:ln w="9525"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3400190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D000-57B8-63DE-6E55-37779D165D58}"/>
              </a:ext>
            </a:extLst>
          </p:cNvPr>
          <p:cNvSpPr>
            <a:spLocks noGrp="1"/>
          </p:cNvSpPr>
          <p:nvPr>
            <p:ph type="title"/>
          </p:nvPr>
        </p:nvSpPr>
        <p:spPr/>
        <p:txBody>
          <a:bodyPr/>
          <a:lstStyle/>
          <a:p>
            <a:r>
              <a:rPr lang="x-none" dirty="0"/>
              <a:t>Endocervical Curette</a:t>
            </a:r>
          </a:p>
        </p:txBody>
      </p:sp>
      <p:pic>
        <p:nvPicPr>
          <p:cNvPr id="4" name="Picture 7" descr="fig4-7">
            <a:extLst>
              <a:ext uri="{FF2B5EF4-FFF2-40B4-BE49-F238E27FC236}">
                <a16:creationId xmlns:a16="http://schemas.microsoft.com/office/drawing/2014/main" id="{83E1FDDD-B413-3D77-BD3B-9B3C908C25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4" t="414" r="4316" b="12812"/>
          <a:stretch/>
        </p:blipFill>
        <p:spPr>
          <a:xfrm>
            <a:off x="8242300" y="1161536"/>
            <a:ext cx="3263900" cy="2811242"/>
          </a:xfrm>
          <a:prstGeom prst="rect">
            <a:avLst/>
          </a:prstGeom>
          <a:noFill/>
        </p:spPr>
      </p:pic>
      <p:pic>
        <p:nvPicPr>
          <p:cNvPr id="5" name="Picture 8" descr="components8">
            <a:extLst>
              <a:ext uri="{FF2B5EF4-FFF2-40B4-BE49-F238E27FC236}">
                <a16:creationId xmlns:a16="http://schemas.microsoft.com/office/drawing/2014/main" id="{94B8C890-8E67-0E52-849F-83709FC62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300" y="4046758"/>
            <a:ext cx="3263900" cy="28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6FE5916-9D4A-0DCA-A5A7-52BE674C9D2D}"/>
              </a:ext>
            </a:extLst>
          </p:cNvPr>
          <p:cNvSpPr txBox="1">
            <a:spLocks noChangeArrowheads="1"/>
          </p:cNvSpPr>
          <p:nvPr/>
        </p:nvSpPr>
        <p:spPr>
          <a:xfrm>
            <a:off x="685800" y="1343878"/>
            <a:ext cx="6311900" cy="5257800"/>
          </a:xfrm>
          <a:prstGeom prst="rect">
            <a:avLst/>
          </a:prstGeom>
        </p:spPr>
        <p:txBody>
          <a:bodyPr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solidFill>
                  <a:srgbClr val="45505D"/>
                </a:solidFill>
              </a:rPr>
              <a:t> Indications</a:t>
            </a:r>
          </a:p>
          <a:p>
            <a:pPr lvl="1">
              <a:defRPr/>
            </a:pPr>
            <a:r>
              <a:rPr lang="en-US" dirty="0">
                <a:solidFill>
                  <a:srgbClr val="45505D"/>
                </a:solidFill>
              </a:rPr>
              <a:t> ASC-H ; HSIL.</a:t>
            </a:r>
          </a:p>
          <a:p>
            <a:pPr lvl="1">
              <a:defRPr/>
            </a:pPr>
            <a:r>
              <a:rPr lang="en-US" sz="2400" dirty="0">
                <a:solidFill>
                  <a:srgbClr val="45505D"/>
                </a:solidFill>
              </a:rPr>
              <a:t> Adenocarcinoma in situ.</a:t>
            </a:r>
          </a:p>
          <a:p>
            <a:pPr lvl="1">
              <a:defRPr/>
            </a:pPr>
            <a:r>
              <a:rPr lang="en-US" sz="2400" dirty="0">
                <a:solidFill>
                  <a:srgbClr val="45505D"/>
                </a:solidFill>
              </a:rPr>
              <a:t> Glandular lesion.</a:t>
            </a:r>
          </a:p>
          <a:p>
            <a:pPr lvl="1">
              <a:defRPr/>
            </a:pPr>
            <a:r>
              <a:rPr lang="en-US" sz="2400" dirty="0">
                <a:solidFill>
                  <a:srgbClr val="45505D"/>
                </a:solidFill>
              </a:rPr>
              <a:t> Unsatisfactory colposcopy ( Transformation zone not visible by colposcopy ).</a:t>
            </a:r>
          </a:p>
          <a:p>
            <a:pPr lvl="1">
              <a:defRPr/>
            </a:pPr>
            <a:r>
              <a:rPr lang="en-US" sz="2400" dirty="0">
                <a:solidFill>
                  <a:srgbClr val="45505D"/>
                </a:solidFill>
              </a:rPr>
              <a:t> ASC-US / LSIL but no visible lesion ( Lesion is inside).</a:t>
            </a:r>
          </a:p>
          <a:p>
            <a:pPr marL="514350" indent="-514350">
              <a:buFont typeface="+mj-lt"/>
              <a:buAutoNum type="arabicPeriod" startAt="8"/>
              <a:defRPr/>
            </a:pPr>
            <a:endParaRPr lang="en-US" sz="2400" dirty="0">
              <a:solidFill>
                <a:srgbClr val="45505D"/>
              </a:solidFill>
            </a:endParaRPr>
          </a:p>
          <a:p>
            <a:pPr>
              <a:defRPr/>
            </a:pPr>
            <a:r>
              <a:rPr lang="en-US" b="1" dirty="0">
                <a:solidFill>
                  <a:srgbClr val="45505D"/>
                </a:solidFill>
              </a:rPr>
              <a:t> Contraindicated in :</a:t>
            </a:r>
          </a:p>
          <a:p>
            <a:pPr marL="971550" lvl="1" indent="-514350">
              <a:buFont typeface="+mj-lt"/>
              <a:buAutoNum type="arabicPeriod"/>
              <a:defRPr/>
            </a:pPr>
            <a:r>
              <a:rPr lang="en-US" dirty="0">
                <a:solidFill>
                  <a:srgbClr val="45505D"/>
                </a:solidFill>
              </a:rPr>
              <a:t>Pregnancy.</a:t>
            </a:r>
          </a:p>
          <a:p>
            <a:pPr marL="971550" lvl="1" indent="-514350">
              <a:buFont typeface="+mj-lt"/>
              <a:buAutoNum type="arabicPeriod"/>
              <a:defRPr/>
            </a:pPr>
            <a:r>
              <a:rPr lang="en-US" dirty="0">
                <a:solidFill>
                  <a:srgbClr val="45505D"/>
                </a:solidFill>
              </a:rPr>
              <a:t>Active cervicitis.</a:t>
            </a:r>
          </a:p>
          <a:p>
            <a:pPr>
              <a:defRPr/>
            </a:pPr>
            <a:endParaRPr lang="en-US" sz="2400" dirty="0">
              <a:solidFill>
                <a:srgbClr val="45505D"/>
              </a:solidFill>
            </a:endParaRPr>
          </a:p>
        </p:txBody>
      </p:sp>
    </p:spTree>
    <p:extLst>
      <p:ext uri="{BB962C8B-B14F-4D97-AF65-F5344CB8AC3E}">
        <p14:creationId xmlns:p14="http://schemas.microsoft.com/office/powerpoint/2010/main" val="2787899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2B45-C2F2-1E00-09AC-22BD941CFAFD}"/>
              </a:ext>
            </a:extLst>
          </p:cNvPr>
          <p:cNvSpPr>
            <a:spLocks noGrp="1"/>
          </p:cNvSpPr>
          <p:nvPr>
            <p:ph type="title"/>
          </p:nvPr>
        </p:nvSpPr>
        <p:spPr/>
        <p:txBody>
          <a:bodyPr/>
          <a:lstStyle/>
          <a:p>
            <a:r>
              <a:rPr lang="x-none" dirty="0"/>
              <a:t>Cervical Punch Biopsy Forceps </a:t>
            </a:r>
          </a:p>
        </p:txBody>
      </p:sp>
      <p:pic>
        <p:nvPicPr>
          <p:cNvPr id="5" name="Picture 8" descr="fig4-8">
            <a:extLst>
              <a:ext uri="{FF2B5EF4-FFF2-40B4-BE49-F238E27FC236}">
                <a16:creationId xmlns:a16="http://schemas.microsoft.com/office/drawing/2014/main" id="{1F1AD3DC-7A0F-4211-3811-02A041FEA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146921" y="1293787"/>
            <a:ext cx="3898157" cy="5353541"/>
          </a:xfrm>
          <a:prstGeom prst="rect">
            <a:avLst/>
          </a:prstGeom>
          <a:noFill/>
        </p:spPr>
      </p:pic>
    </p:spTree>
    <p:extLst>
      <p:ext uri="{BB962C8B-B14F-4D97-AF65-F5344CB8AC3E}">
        <p14:creationId xmlns:p14="http://schemas.microsoft.com/office/powerpoint/2010/main" val="3736925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Mini-0SCE</a:t>
            </a:r>
            <a:endParaRPr lang="en-GB" dirty="0"/>
          </a:p>
        </p:txBody>
      </p:sp>
      <p:sp>
        <p:nvSpPr>
          <p:cNvPr id="3" name="Content Placeholder 2"/>
          <p:cNvSpPr>
            <a:spLocks noGrp="1"/>
          </p:cNvSpPr>
          <p:nvPr>
            <p:ph idx="1"/>
          </p:nvPr>
        </p:nvSpPr>
        <p:spPr>
          <a:xfrm>
            <a:off x="119530" y="1235317"/>
            <a:ext cx="11234270" cy="437536"/>
          </a:xfrm>
        </p:spPr>
        <p:txBody>
          <a:bodyPr>
            <a:normAutofit lnSpcReduction="10000"/>
          </a:bodyPr>
          <a:lstStyle/>
          <a:p>
            <a:r>
              <a:rPr lang="en-GB" b="1" dirty="0"/>
              <a:t>Name these Items :</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30" y="1860854"/>
            <a:ext cx="1785210" cy="11916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021" y="1894736"/>
            <a:ext cx="2247725" cy="11238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601" y="1565002"/>
            <a:ext cx="1783331" cy="17833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252692" y="997244"/>
            <a:ext cx="1031325" cy="291884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8447" y="1329555"/>
            <a:ext cx="2438400" cy="1876425"/>
          </a:xfrm>
          <a:prstGeom prst="rect">
            <a:avLst/>
          </a:prstGeom>
        </p:spPr>
      </p:pic>
      <p:sp>
        <p:nvSpPr>
          <p:cNvPr id="9" name="Content Placeholder 2"/>
          <p:cNvSpPr txBox="1">
            <a:spLocks/>
          </p:cNvSpPr>
          <p:nvPr/>
        </p:nvSpPr>
        <p:spPr>
          <a:xfrm>
            <a:off x="51931" y="3432749"/>
            <a:ext cx="11713135" cy="32955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ar-JO" sz="2000" dirty="0">
                <a:solidFill>
                  <a:srgbClr val="002060"/>
                </a:solidFill>
              </a:rPr>
              <a:t>1</a:t>
            </a:r>
            <a:r>
              <a:rPr lang="en-GB" sz="2000" dirty="0">
                <a:solidFill>
                  <a:srgbClr val="002060"/>
                </a:solidFill>
              </a:rPr>
              <a:t>. Sims speculum , 2. Uterine sound,3. Ovum Forceps,4.Uterine curette *single ended* ,5. Cervical </a:t>
            </a:r>
            <a:r>
              <a:rPr lang="en-GB" sz="2000" dirty="0" err="1">
                <a:solidFill>
                  <a:srgbClr val="002060"/>
                </a:solidFill>
              </a:rPr>
              <a:t>dilaters”Hegar</a:t>
            </a:r>
            <a:r>
              <a:rPr lang="en-GB" sz="2000" dirty="0">
                <a:solidFill>
                  <a:srgbClr val="002060"/>
                </a:solidFill>
              </a:rPr>
              <a:t> Dilators”</a:t>
            </a:r>
          </a:p>
          <a:p>
            <a:r>
              <a:rPr lang="en-GB" sz="2000" b="1" dirty="0"/>
              <a:t>operation could be used for:</a:t>
            </a:r>
          </a:p>
          <a:p>
            <a:pPr>
              <a:buFont typeface="Courier New" panose="02070309020205020404" pitchFamily="49" charset="0"/>
              <a:buChar char="o"/>
            </a:pPr>
            <a:r>
              <a:rPr lang="en-GB" sz="2000" dirty="0">
                <a:solidFill>
                  <a:srgbClr val="002060"/>
                </a:solidFill>
              </a:rPr>
              <a:t>dilatation and curettage , </a:t>
            </a:r>
            <a:r>
              <a:rPr lang="en-GB" sz="2000" dirty="0" err="1">
                <a:solidFill>
                  <a:srgbClr val="002060"/>
                </a:solidFill>
              </a:rPr>
              <a:t>Hysteroscope</a:t>
            </a:r>
            <a:r>
              <a:rPr lang="en-GB" sz="2000" dirty="0">
                <a:solidFill>
                  <a:srgbClr val="002060"/>
                </a:solidFill>
              </a:rPr>
              <a:t> , Evacuation&amp; curettage, Insertion of an IUCD </a:t>
            </a:r>
            <a:br>
              <a:rPr lang="en-GB" sz="2000" dirty="0">
                <a:solidFill>
                  <a:srgbClr val="002060"/>
                </a:solidFill>
              </a:rPr>
            </a:br>
            <a:r>
              <a:rPr lang="en-GB" sz="2000" dirty="0">
                <a:solidFill>
                  <a:srgbClr val="002060"/>
                </a:solidFill>
              </a:rPr>
              <a:t>“</a:t>
            </a:r>
            <a:r>
              <a:rPr lang="en-GB" sz="2000" i="1" dirty="0">
                <a:solidFill>
                  <a:srgbClr val="002060"/>
                </a:solidFill>
              </a:rPr>
              <a:t>note that if there’s no cervical dilator, don’t answer D&amp;C</a:t>
            </a:r>
            <a:r>
              <a:rPr lang="en-GB" sz="2000" dirty="0">
                <a:solidFill>
                  <a:srgbClr val="002060"/>
                </a:solidFill>
              </a:rPr>
              <a:t> “</a:t>
            </a:r>
          </a:p>
          <a:p>
            <a:r>
              <a:rPr lang="en-GB" sz="2000" b="1" dirty="0"/>
              <a:t>early and late complications for that procedure  </a:t>
            </a:r>
            <a:r>
              <a:rPr lang="en-GB" sz="2000" dirty="0"/>
              <a:t>?</a:t>
            </a:r>
            <a:br>
              <a:rPr lang="en-GB" sz="2000" dirty="0"/>
            </a:br>
            <a:r>
              <a:rPr lang="en-GB" sz="2000" dirty="0">
                <a:solidFill>
                  <a:srgbClr val="002060"/>
                </a:solidFill>
              </a:rPr>
              <a:t>Early : uterine perforation, bleeding, cervical laceration</a:t>
            </a:r>
            <a:br>
              <a:rPr lang="en-GB" sz="2000" dirty="0">
                <a:solidFill>
                  <a:srgbClr val="002060"/>
                </a:solidFill>
              </a:rPr>
            </a:br>
            <a:r>
              <a:rPr lang="en-GB" sz="2000" dirty="0">
                <a:solidFill>
                  <a:srgbClr val="002060"/>
                </a:solidFill>
              </a:rPr>
              <a:t>Late: </a:t>
            </a:r>
            <a:r>
              <a:rPr lang="en-GB" sz="2000" dirty="0" err="1">
                <a:solidFill>
                  <a:srgbClr val="002060"/>
                </a:solidFill>
              </a:rPr>
              <a:t>Asherman</a:t>
            </a:r>
            <a:r>
              <a:rPr lang="en-GB" sz="2000" dirty="0">
                <a:solidFill>
                  <a:srgbClr val="002060"/>
                </a:solidFill>
              </a:rPr>
              <a:t> </a:t>
            </a:r>
            <a:r>
              <a:rPr lang="en-GB" sz="2000" dirty="0" err="1">
                <a:solidFill>
                  <a:srgbClr val="002060"/>
                </a:solidFill>
              </a:rPr>
              <a:t>syndrome”adhesions</a:t>
            </a:r>
            <a:r>
              <a:rPr lang="en-GB" sz="2000" dirty="0">
                <a:solidFill>
                  <a:srgbClr val="002060"/>
                </a:solidFill>
              </a:rPr>
              <a:t>”, Infection </a:t>
            </a:r>
          </a:p>
          <a:p>
            <a:r>
              <a:rPr lang="en-GB" sz="2000" b="1" dirty="0"/>
              <a:t>pre- requests </a:t>
            </a:r>
            <a:r>
              <a:rPr lang="en-GB" sz="2000" dirty="0"/>
              <a:t>:</a:t>
            </a:r>
            <a:br>
              <a:rPr lang="en-GB" sz="2000" dirty="0"/>
            </a:br>
            <a:r>
              <a:rPr lang="en-GB" sz="2000" dirty="0">
                <a:solidFill>
                  <a:srgbClr val="002060"/>
                </a:solidFill>
              </a:rPr>
              <a:t>Emptying bladder, Bimanual examination., GA , Lithotomy position and cleaning the area by sponge forceps</a:t>
            </a:r>
          </a:p>
        </p:txBody>
      </p:sp>
      <p:sp>
        <p:nvSpPr>
          <p:cNvPr id="10" name="TextBox 9"/>
          <p:cNvSpPr txBox="1"/>
          <p:nvPr/>
        </p:nvSpPr>
        <p:spPr>
          <a:xfrm>
            <a:off x="752700" y="3081230"/>
            <a:ext cx="914400" cy="369332"/>
          </a:xfrm>
          <a:prstGeom prst="rect">
            <a:avLst/>
          </a:prstGeom>
          <a:noFill/>
        </p:spPr>
        <p:txBody>
          <a:bodyPr wrap="square" rtlCol="0">
            <a:spAutoFit/>
          </a:bodyPr>
          <a:lstStyle/>
          <a:p>
            <a:r>
              <a:rPr lang="en-GB" dirty="0"/>
              <a:t>1</a:t>
            </a:r>
          </a:p>
        </p:txBody>
      </p:sp>
      <p:sp>
        <p:nvSpPr>
          <p:cNvPr id="11" name="TextBox 10"/>
          <p:cNvSpPr txBox="1"/>
          <p:nvPr/>
        </p:nvSpPr>
        <p:spPr>
          <a:xfrm>
            <a:off x="3025225" y="3058062"/>
            <a:ext cx="914400" cy="369332"/>
          </a:xfrm>
          <a:prstGeom prst="rect">
            <a:avLst/>
          </a:prstGeom>
          <a:noFill/>
        </p:spPr>
        <p:txBody>
          <a:bodyPr wrap="square" rtlCol="0">
            <a:spAutoFit/>
          </a:bodyPr>
          <a:lstStyle/>
          <a:p>
            <a:r>
              <a:rPr lang="en-GB" dirty="0"/>
              <a:t>2</a:t>
            </a:r>
          </a:p>
        </p:txBody>
      </p:sp>
      <p:sp>
        <p:nvSpPr>
          <p:cNvPr id="12" name="TextBox 11"/>
          <p:cNvSpPr txBox="1"/>
          <p:nvPr/>
        </p:nvSpPr>
        <p:spPr>
          <a:xfrm>
            <a:off x="4896615" y="3041372"/>
            <a:ext cx="914400" cy="369332"/>
          </a:xfrm>
          <a:prstGeom prst="rect">
            <a:avLst/>
          </a:prstGeom>
          <a:noFill/>
        </p:spPr>
        <p:txBody>
          <a:bodyPr wrap="square" rtlCol="0">
            <a:spAutoFit/>
          </a:bodyPr>
          <a:lstStyle/>
          <a:p>
            <a:r>
              <a:rPr lang="en-GB" dirty="0"/>
              <a:t>3</a:t>
            </a:r>
          </a:p>
        </p:txBody>
      </p:sp>
      <p:sp>
        <p:nvSpPr>
          <p:cNvPr id="13" name="TextBox 12"/>
          <p:cNvSpPr txBox="1"/>
          <p:nvPr/>
        </p:nvSpPr>
        <p:spPr>
          <a:xfrm>
            <a:off x="7202590" y="3081230"/>
            <a:ext cx="914400" cy="369332"/>
          </a:xfrm>
          <a:prstGeom prst="rect">
            <a:avLst/>
          </a:prstGeom>
          <a:noFill/>
        </p:spPr>
        <p:txBody>
          <a:bodyPr wrap="square" rtlCol="0">
            <a:spAutoFit/>
          </a:bodyPr>
          <a:lstStyle/>
          <a:p>
            <a:r>
              <a:rPr lang="en-GB" dirty="0"/>
              <a:t>4</a:t>
            </a:r>
          </a:p>
        </p:txBody>
      </p:sp>
      <p:sp>
        <p:nvSpPr>
          <p:cNvPr id="14" name="TextBox 13"/>
          <p:cNvSpPr txBox="1"/>
          <p:nvPr/>
        </p:nvSpPr>
        <p:spPr>
          <a:xfrm>
            <a:off x="10628817" y="3147355"/>
            <a:ext cx="914400" cy="369332"/>
          </a:xfrm>
          <a:prstGeom prst="rect">
            <a:avLst/>
          </a:prstGeom>
          <a:noFill/>
        </p:spPr>
        <p:txBody>
          <a:bodyPr wrap="square" rtlCol="0">
            <a:spAutoFit/>
          </a:bodyPr>
          <a:lstStyle/>
          <a:p>
            <a:r>
              <a:rPr lang="en-GB" dirty="0"/>
              <a:t>5</a:t>
            </a:r>
          </a:p>
        </p:txBody>
      </p:sp>
    </p:spTree>
    <p:extLst>
      <p:ext uri="{BB962C8B-B14F-4D97-AF65-F5344CB8AC3E}">
        <p14:creationId xmlns:p14="http://schemas.microsoft.com/office/powerpoint/2010/main" val="2346217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نتيجة بحث الصور عن ‪female catheter‬‏"/>
          <p:cNvPicPr>
            <a:picLocks noGrp="1" noChangeAspect="1"/>
          </p:cNvPicPr>
          <p:nvPr>
            <p:ph sz="half" idx="1"/>
          </p:nvPr>
        </p:nvPicPr>
        <p:blipFill>
          <a:blip r:embed="rId2"/>
          <a:stretch>
            <a:fillRect/>
          </a:stretch>
        </p:blipFill>
        <p:spPr>
          <a:xfrm>
            <a:off x="8352498" y="1300480"/>
            <a:ext cx="1915795" cy="1601470"/>
          </a:xfrm>
          <a:prstGeom prst="rect">
            <a:avLst/>
          </a:prstGeom>
          <a:noFill/>
          <a:ln w="38100" cap="flat" cmpd="sng">
            <a:solidFill>
              <a:schemeClr val="tx1"/>
            </a:solidFill>
            <a:prstDash val="solid"/>
            <a:miter/>
            <a:headEnd type="none" w="med" len="med"/>
            <a:tailEnd type="none" w="med" len="med"/>
          </a:ln>
        </p:spPr>
      </p:pic>
      <p:pic>
        <p:nvPicPr>
          <p:cNvPr id="11274" name="Picture 1"/>
          <p:cNvPicPr>
            <a:picLocks noGrp="1" noChangeAspect="1"/>
          </p:cNvPicPr>
          <p:nvPr>
            <p:ph sz="half" idx="2"/>
          </p:nvPr>
        </p:nvPicPr>
        <p:blipFill>
          <a:blip r:embed="rId3"/>
          <a:stretch>
            <a:fillRect/>
          </a:stretch>
        </p:blipFill>
        <p:spPr>
          <a:xfrm>
            <a:off x="10360952" y="1300480"/>
            <a:ext cx="1601470" cy="1601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7" name="Picture 2" descr="نتيجة بحث الصور عن ‪uterine sound‬‏"/>
          <p:cNvPicPr>
            <a:picLocks noChangeAspect="1"/>
          </p:cNvPicPr>
          <p:nvPr/>
        </p:nvPicPr>
        <p:blipFill>
          <a:blip r:embed="rId4"/>
          <a:stretch>
            <a:fillRect/>
          </a:stretch>
        </p:blipFill>
        <p:spPr>
          <a:xfrm>
            <a:off x="10365042" y="2964609"/>
            <a:ext cx="1601470" cy="1856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0" name="Picture 2"/>
          <p:cNvPicPr>
            <a:picLocks noChangeAspect="1"/>
          </p:cNvPicPr>
          <p:nvPr/>
        </p:nvPicPr>
        <p:blipFill>
          <a:blip r:embed="rId5"/>
          <a:stretch>
            <a:fillRect/>
          </a:stretch>
        </p:blipFill>
        <p:spPr>
          <a:xfrm rot="5400000">
            <a:off x="8396586" y="2910884"/>
            <a:ext cx="1857375" cy="1945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628" name="Picture 2"/>
          <p:cNvPicPr>
            <a:picLocks noChangeAspect="1"/>
          </p:cNvPicPr>
          <p:nvPr/>
        </p:nvPicPr>
        <p:blipFill>
          <a:blip r:embed="rId6"/>
          <a:stretch>
            <a:fillRect/>
          </a:stretch>
        </p:blipFill>
        <p:spPr>
          <a:xfrm>
            <a:off x="8483639" y="4865370"/>
            <a:ext cx="3084195" cy="1494790"/>
          </a:xfrm>
          <a:prstGeom prst="rect">
            <a:avLst/>
          </a:prstGeom>
          <a:noFill/>
          <a:ln w="9525">
            <a:noFill/>
          </a:ln>
        </p:spPr>
      </p:pic>
      <p:sp>
        <p:nvSpPr>
          <p:cNvPr id="4" name="Rectangles 3"/>
          <p:cNvSpPr/>
          <p:nvPr/>
        </p:nvSpPr>
        <p:spPr>
          <a:xfrm>
            <a:off x="9829823" y="2370773"/>
            <a:ext cx="467360" cy="645160"/>
          </a:xfrm>
          <a:prstGeom prst="rect">
            <a:avLst/>
          </a:prstGeom>
          <a:noFill/>
          <a:ln>
            <a:noFill/>
          </a:ln>
        </p:spPr>
        <p:txBody>
          <a:bodyPr wrap="square" rtlCol="0" anchor="t">
            <a:spAutoFit/>
          </a:bodyPr>
          <a:lstStyle/>
          <a:p>
            <a:pPr algn="ctr"/>
            <a:r>
              <a:rPr lang="en-GB" altLang="en-US" sz="3600" b="1" dirty="0">
                <a:solidFill>
                  <a:srgbClr val="002060"/>
                </a:solidFill>
              </a:rPr>
              <a:t>1</a:t>
            </a:r>
          </a:p>
        </p:txBody>
      </p:sp>
      <p:sp>
        <p:nvSpPr>
          <p:cNvPr id="5" name="Rectangles 4"/>
          <p:cNvSpPr/>
          <p:nvPr/>
        </p:nvSpPr>
        <p:spPr>
          <a:xfrm>
            <a:off x="10389842" y="2382614"/>
            <a:ext cx="467360" cy="645160"/>
          </a:xfrm>
          <a:prstGeom prst="rect">
            <a:avLst/>
          </a:prstGeom>
          <a:noFill/>
          <a:ln>
            <a:noFill/>
          </a:ln>
        </p:spPr>
        <p:txBody>
          <a:bodyPr wrap="square" rtlCol="0" anchor="t">
            <a:spAutoFit/>
          </a:bodyPr>
          <a:lstStyle/>
          <a:p>
            <a:pPr algn="ctr"/>
            <a:r>
              <a:rPr lang="en-GB" altLang="en-US" sz="3600" b="1" dirty="0">
                <a:solidFill>
                  <a:srgbClr val="002060"/>
                </a:solidFill>
              </a:rPr>
              <a:t>2</a:t>
            </a:r>
          </a:p>
        </p:txBody>
      </p:sp>
      <p:sp>
        <p:nvSpPr>
          <p:cNvPr id="6" name="Rectangles 5"/>
          <p:cNvSpPr/>
          <p:nvPr/>
        </p:nvSpPr>
        <p:spPr>
          <a:xfrm>
            <a:off x="9829823" y="4281171"/>
            <a:ext cx="467360" cy="645160"/>
          </a:xfrm>
          <a:prstGeom prst="rect">
            <a:avLst/>
          </a:prstGeom>
          <a:noFill/>
          <a:ln>
            <a:noFill/>
          </a:ln>
        </p:spPr>
        <p:txBody>
          <a:bodyPr wrap="square" rtlCol="0" anchor="t">
            <a:spAutoFit/>
          </a:bodyPr>
          <a:lstStyle/>
          <a:p>
            <a:pPr algn="ctr"/>
            <a:r>
              <a:rPr lang="en-GB" altLang="en-US" sz="3600" b="1" dirty="0">
                <a:solidFill>
                  <a:srgbClr val="002060"/>
                </a:solidFill>
              </a:rPr>
              <a:t>3</a:t>
            </a:r>
          </a:p>
        </p:txBody>
      </p:sp>
      <p:sp>
        <p:nvSpPr>
          <p:cNvPr id="7" name="Rectangles 6"/>
          <p:cNvSpPr/>
          <p:nvPr/>
        </p:nvSpPr>
        <p:spPr>
          <a:xfrm>
            <a:off x="10268293" y="4290172"/>
            <a:ext cx="467360" cy="645160"/>
          </a:xfrm>
          <a:prstGeom prst="rect">
            <a:avLst/>
          </a:prstGeom>
          <a:noFill/>
          <a:ln>
            <a:noFill/>
          </a:ln>
        </p:spPr>
        <p:txBody>
          <a:bodyPr wrap="square" rtlCol="0" anchor="t">
            <a:spAutoFit/>
          </a:bodyPr>
          <a:lstStyle/>
          <a:p>
            <a:pPr algn="ctr"/>
            <a:r>
              <a:rPr lang="en-GB" altLang="en-US" sz="3600" b="1" dirty="0">
                <a:solidFill>
                  <a:srgbClr val="002060"/>
                </a:solidFill>
              </a:rPr>
              <a:t>4</a:t>
            </a:r>
          </a:p>
        </p:txBody>
      </p:sp>
      <p:sp>
        <p:nvSpPr>
          <p:cNvPr id="8" name="Rectangles 7"/>
          <p:cNvSpPr/>
          <p:nvPr/>
        </p:nvSpPr>
        <p:spPr>
          <a:xfrm>
            <a:off x="11495062" y="5612765"/>
            <a:ext cx="467360" cy="645160"/>
          </a:xfrm>
          <a:prstGeom prst="rect">
            <a:avLst/>
          </a:prstGeom>
          <a:noFill/>
          <a:ln>
            <a:noFill/>
          </a:ln>
        </p:spPr>
        <p:txBody>
          <a:bodyPr wrap="square" rtlCol="0" anchor="t">
            <a:spAutoFit/>
          </a:bodyPr>
          <a:lstStyle/>
          <a:p>
            <a:pPr algn="ctr"/>
            <a:r>
              <a:rPr lang="en-GB" altLang="en-US" sz="3600" b="1" dirty="0">
                <a:solidFill>
                  <a:srgbClr val="002060"/>
                </a:solidFill>
              </a:rPr>
              <a:t>5</a:t>
            </a:r>
          </a:p>
        </p:txBody>
      </p:sp>
      <p:sp>
        <p:nvSpPr>
          <p:cNvPr id="15" name="Text Box 8"/>
          <p:cNvSpPr txBox="1">
            <a:spLocks/>
          </p:cNvSpPr>
          <p:nvPr/>
        </p:nvSpPr>
        <p:spPr>
          <a:xfrm>
            <a:off x="515485" y="1326904"/>
            <a:ext cx="7075827" cy="525579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 </a:t>
            </a:r>
            <a:r>
              <a:rPr lang="en-US" altLang="en-US" b="1" dirty="0"/>
              <a:t>N</a:t>
            </a:r>
            <a:r>
              <a:rPr lang="en-GB" altLang="en-US" b="1" dirty="0"/>
              <a:t>ame these instruments ?</a:t>
            </a:r>
          </a:p>
          <a:p>
            <a:pPr>
              <a:buFont typeface="Courier New" panose="02070309020205020404" pitchFamily="49" charset="0"/>
              <a:buChar char="o"/>
            </a:pPr>
            <a:r>
              <a:rPr lang="en-GB" altLang="en-US" dirty="0"/>
              <a:t>1- female catheter </a:t>
            </a:r>
          </a:p>
          <a:p>
            <a:pPr>
              <a:buFont typeface="Courier New" panose="02070309020205020404" pitchFamily="49" charset="0"/>
              <a:buChar char="o"/>
            </a:pPr>
            <a:r>
              <a:rPr lang="en-GB" altLang="en-US" dirty="0"/>
              <a:t>2- double bladed sims speculum </a:t>
            </a:r>
          </a:p>
          <a:p>
            <a:pPr>
              <a:buFont typeface="Courier New" panose="02070309020205020404" pitchFamily="49" charset="0"/>
              <a:buChar char="o"/>
            </a:pPr>
            <a:r>
              <a:rPr lang="en-GB" altLang="en-US" dirty="0"/>
              <a:t>3- </a:t>
            </a:r>
            <a:r>
              <a:rPr lang="en-GB" altLang="en-US" dirty="0" err="1"/>
              <a:t>hegar</a:t>
            </a:r>
            <a:r>
              <a:rPr lang="en-GB" altLang="en-US" dirty="0"/>
              <a:t> dilator </a:t>
            </a:r>
          </a:p>
          <a:p>
            <a:pPr>
              <a:buFont typeface="Courier New" panose="02070309020205020404" pitchFamily="49" charset="0"/>
              <a:buChar char="o"/>
            </a:pPr>
            <a:r>
              <a:rPr lang="en-GB" altLang="en-US" dirty="0"/>
              <a:t>4- uterine sound </a:t>
            </a:r>
          </a:p>
          <a:p>
            <a:pPr>
              <a:buFont typeface="Courier New" panose="02070309020205020404" pitchFamily="49" charset="0"/>
              <a:buChar char="o"/>
            </a:pPr>
            <a:r>
              <a:rPr lang="en-GB" altLang="en-US" dirty="0"/>
              <a:t>5- uterine curette </a:t>
            </a:r>
          </a:p>
          <a:p>
            <a:r>
              <a:rPr lang="en-GB" altLang="en-US" b="1" dirty="0"/>
              <a:t> What is the purpose of instrument no 1 ?</a:t>
            </a:r>
          </a:p>
          <a:p>
            <a:pPr>
              <a:buFont typeface="Courier New" panose="02070309020205020404" pitchFamily="49" charset="0"/>
              <a:buChar char="o"/>
            </a:pPr>
            <a:r>
              <a:rPr lang="en-GB" altLang="en-US" dirty="0"/>
              <a:t> </a:t>
            </a:r>
            <a:r>
              <a:rPr lang="en-GB" altLang="en-US" u="sng" dirty="0"/>
              <a:t>Female catheter </a:t>
            </a:r>
            <a:r>
              <a:rPr lang="en-GB" altLang="en-US" dirty="0"/>
              <a:t>:For intermittent catheterization of the urinary bladder , when you went to do a “vaginal examination” while the patient is under GA . </a:t>
            </a:r>
          </a:p>
        </p:txBody>
      </p:sp>
      <p:sp>
        <p:nvSpPr>
          <p:cNvPr id="9" name="Title 8">
            <a:extLst>
              <a:ext uri="{FF2B5EF4-FFF2-40B4-BE49-F238E27FC236}">
                <a16:creationId xmlns:a16="http://schemas.microsoft.com/office/drawing/2014/main" id="{FD1544B7-3984-C4DC-0188-0849782C3001}"/>
              </a:ext>
            </a:extLst>
          </p:cNvPr>
          <p:cNvSpPr>
            <a:spLocks noGrp="1"/>
          </p:cNvSpPr>
          <p:nvPr>
            <p:ph type="title"/>
          </p:nvPr>
        </p:nvSpPr>
        <p:spPr/>
        <p:txBody>
          <a:bodyPr/>
          <a:lstStyle/>
          <a:p>
            <a:r>
              <a:rPr lang="en-US" dirty="0"/>
              <a:t>Mini-0SCE</a:t>
            </a:r>
          </a:p>
        </p:txBody>
      </p:sp>
    </p:spTree>
    <p:extLst>
      <p:ext uri="{BB962C8B-B14F-4D97-AF65-F5344CB8AC3E}">
        <p14:creationId xmlns:p14="http://schemas.microsoft.com/office/powerpoint/2010/main" val="945990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نتيجة بحث الصور عن ‪female catheter‬‏"/>
          <p:cNvPicPr>
            <a:picLocks noGrp="1" noChangeAspect="1"/>
          </p:cNvPicPr>
          <p:nvPr>
            <p:ph sz="half" idx="1"/>
          </p:nvPr>
        </p:nvPicPr>
        <p:blipFill>
          <a:blip r:embed="rId2"/>
          <a:stretch>
            <a:fillRect/>
          </a:stretch>
        </p:blipFill>
        <p:spPr>
          <a:xfrm>
            <a:off x="8352498" y="1300480"/>
            <a:ext cx="1915795" cy="1601470"/>
          </a:xfrm>
          <a:prstGeom prst="rect">
            <a:avLst/>
          </a:prstGeom>
          <a:noFill/>
          <a:ln w="38100" cap="flat" cmpd="sng">
            <a:solidFill>
              <a:schemeClr val="tx1"/>
            </a:solidFill>
            <a:prstDash val="solid"/>
            <a:miter/>
            <a:headEnd type="none" w="med" len="med"/>
            <a:tailEnd type="none" w="med" len="med"/>
          </a:ln>
        </p:spPr>
      </p:pic>
      <p:pic>
        <p:nvPicPr>
          <p:cNvPr id="11274" name="Picture 1"/>
          <p:cNvPicPr>
            <a:picLocks noGrp="1" noChangeAspect="1"/>
          </p:cNvPicPr>
          <p:nvPr>
            <p:ph sz="half" idx="2"/>
          </p:nvPr>
        </p:nvPicPr>
        <p:blipFill>
          <a:blip r:embed="rId3"/>
          <a:stretch>
            <a:fillRect/>
          </a:stretch>
        </p:blipFill>
        <p:spPr>
          <a:xfrm>
            <a:off x="10360952" y="1300480"/>
            <a:ext cx="1601470" cy="1601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7" name="Picture 2" descr="نتيجة بحث الصور عن ‪uterine sound‬‏"/>
          <p:cNvPicPr>
            <a:picLocks noChangeAspect="1"/>
          </p:cNvPicPr>
          <p:nvPr/>
        </p:nvPicPr>
        <p:blipFill>
          <a:blip r:embed="rId4"/>
          <a:stretch>
            <a:fillRect/>
          </a:stretch>
        </p:blipFill>
        <p:spPr>
          <a:xfrm>
            <a:off x="10365042" y="2964609"/>
            <a:ext cx="1601470" cy="1856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0" name="Picture 2"/>
          <p:cNvPicPr>
            <a:picLocks noChangeAspect="1"/>
          </p:cNvPicPr>
          <p:nvPr/>
        </p:nvPicPr>
        <p:blipFill>
          <a:blip r:embed="rId5"/>
          <a:stretch>
            <a:fillRect/>
          </a:stretch>
        </p:blipFill>
        <p:spPr>
          <a:xfrm rot="5400000">
            <a:off x="8396586" y="2910884"/>
            <a:ext cx="1857375" cy="1945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628" name="Picture 2"/>
          <p:cNvPicPr>
            <a:picLocks noChangeAspect="1"/>
          </p:cNvPicPr>
          <p:nvPr/>
        </p:nvPicPr>
        <p:blipFill>
          <a:blip r:embed="rId6"/>
          <a:stretch>
            <a:fillRect/>
          </a:stretch>
        </p:blipFill>
        <p:spPr>
          <a:xfrm>
            <a:off x="8483639" y="4865370"/>
            <a:ext cx="3084195" cy="1494790"/>
          </a:xfrm>
          <a:prstGeom prst="rect">
            <a:avLst/>
          </a:prstGeom>
          <a:noFill/>
          <a:ln w="9525">
            <a:noFill/>
          </a:ln>
        </p:spPr>
      </p:pic>
      <p:sp>
        <p:nvSpPr>
          <p:cNvPr id="4" name="Rectangles 3"/>
          <p:cNvSpPr/>
          <p:nvPr/>
        </p:nvSpPr>
        <p:spPr>
          <a:xfrm>
            <a:off x="9829823" y="2370773"/>
            <a:ext cx="467360" cy="645160"/>
          </a:xfrm>
          <a:prstGeom prst="rect">
            <a:avLst/>
          </a:prstGeom>
          <a:noFill/>
          <a:ln>
            <a:noFill/>
          </a:ln>
        </p:spPr>
        <p:txBody>
          <a:bodyPr wrap="square" rtlCol="0" anchor="t">
            <a:spAutoFit/>
          </a:bodyPr>
          <a:lstStyle/>
          <a:p>
            <a:pPr algn="ctr"/>
            <a:r>
              <a:rPr lang="en-GB" altLang="en-US" sz="3600" b="1" dirty="0">
                <a:solidFill>
                  <a:srgbClr val="002060"/>
                </a:solidFill>
              </a:rPr>
              <a:t>1</a:t>
            </a:r>
          </a:p>
        </p:txBody>
      </p:sp>
      <p:sp>
        <p:nvSpPr>
          <p:cNvPr id="5" name="Rectangles 4"/>
          <p:cNvSpPr/>
          <p:nvPr/>
        </p:nvSpPr>
        <p:spPr>
          <a:xfrm>
            <a:off x="10389842" y="2382614"/>
            <a:ext cx="467360" cy="645160"/>
          </a:xfrm>
          <a:prstGeom prst="rect">
            <a:avLst/>
          </a:prstGeom>
          <a:noFill/>
          <a:ln>
            <a:noFill/>
          </a:ln>
        </p:spPr>
        <p:txBody>
          <a:bodyPr wrap="square" rtlCol="0" anchor="t">
            <a:spAutoFit/>
          </a:bodyPr>
          <a:lstStyle/>
          <a:p>
            <a:pPr algn="ctr"/>
            <a:r>
              <a:rPr lang="en-GB" altLang="en-US" sz="3600" b="1" dirty="0">
                <a:solidFill>
                  <a:srgbClr val="002060"/>
                </a:solidFill>
              </a:rPr>
              <a:t>2</a:t>
            </a:r>
          </a:p>
        </p:txBody>
      </p:sp>
      <p:sp>
        <p:nvSpPr>
          <p:cNvPr id="6" name="Rectangles 5"/>
          <p:cNvSpPr/>
          <p:nvPr/>
        </p:nvSpPr>
        <p:spPr>
          <a:xfrm>
            <a:off x="9829823" y="4281171"/>
            <a:ext cx="467360" cy="645160"/>
          </a:xfrm>
          <a:prstGeom prst="rect">
            <a:avLst/>
          </a:prstGeom>
          <a:noFill/>
          <a:ln>
            <a:noFill/>
          </a:ln>
        </p:spPr>
        <p:txBody>
          <a:bodyPr wrap="square" rtlCol="0" anchor="t">
            <a:spAutoFit/>
          </a:bodyPr>
          <a:lstStyle/>
          <a:p>
            <a:pPr algn="ctr"/>
            <a:r>
              <a:rPr lang="en-GB" altLang="en-US" sz="3600" b="1" dirty="0">
                <a:solidFill>
                  <a:srgbClr val="002060"/>
                </a:solidFill>
              </a:rPr>
              <a:t>3</a:t>
            </a:r>
          </a:p>
        </p:txBody>
      </p:sp>
      <p:sp>
        <p:nvSpPr>
          <p:cNvPr id="7" name="Rectangles 6"/>
          <p:cNvSpPr/>
          <p:nvPr/>
        </p:nvSpPr>
        <p:spPr>
          <a:xfrm>
            <a:off x="10268293" y="4290172"/>
            <a:ext cx="467360" cy="645160"/>
          </a:xfrm>
          <a:prstGeom prst="rect">
            <a:avLst/>
          </a:prstGeom>
          <a:noFill/>
          <a:ln>
            <a:noFill/>
          </a:ln>
        </p:spPr>
        <p:txBody>
          <a:bodyPr wrap="square" rtlCol="0" anchor="t">
            <a:spAutoFit/>
          </a:bodyPr>
          <a:lstStyle/>
          <a:p>
            <a:pPr algn="ctr"/>
            <a:r>
              <a:rPr lang="en-GB" altLang="en-US" sz="3600" b="1" dirty="0">
                <a:solidFill>
                  <a:srgbClr val="002060"/>
                </a:solidFill>
              </a:rPr>
              <a:t>4</a:t>
            </a:r>
          </a:p>
        </p:txBody>
      </p:sp>
      <p:sp>
        <p:nvSpPr>
          <p:cNvPr id="8" name="Rectangles 7"/>
          <p:cNvSpPr/>
          <p:nvPr/>
        </p:nvSpPr>
        <p:spPr>
          <a:xfrm>
            <a:off x="11495062" y="5612765"/>
            <a:ext cx="467360" cy="645160"/>
          </a:xfrm>
          <a:prstGeom prst="rect">
            <a:avLst/>
          </a:prstGeom>
          <a:noFill/>
          <a:ln>
            <a:noFill/>
          </a:ln>
        </p:spPr>
        <p:txBody>
          <a:bodyPr wrap="square" rtlCol="0" anchor="t">
            <a:spAutoFit/>
          </a:bodyPr>
          <a:lstStyle/>
          <a:p>
            <a:pPr algn="ctr"/>
            <a:r>
              <a:rPr lang="en-GB" altLang="en-US" sz="3600" b="1" dirty="0">
                <a:solidFill>
                  <a:srgbClr val="002060"/>
                </a:solidFill>
              </a:rPr>
              <a:t>5</a:t>
            </a:r>
          </a:p>
        </p:txBody>
      </p:sp>
      <p:sp>
        <p:nvSpPr>
          <p:cNvPr id="15" name="Text Box 8"/>
          <p:cNvSpPr txBox="1">
            <a:spLocks/>
          </p:cNvSpPr>
          <p:nvPr/>
        </p:nvSpPr>
        <p:spPr>
          <a:xfrm>
            <a:off x="319638" y="1320800"/>
            <a:ext cx="7529684" cy="531119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GB" altLang="en-US" sz="2400" b="1" dirty="0" err="1"/>
              <a:t>A.what</a:t>
            </a:r>
            <a:r>
              <a:rPr lang="en-GB" altLang="en-US" sz="2400" b="1" dirty="0"/>
              <a:t> instrument used to measure the fundal height ? </a:t>
            </a:r>
          </a:p>
          <a:p>
            <a:pPr>
              <a:buFont typeface="Courier New" panose="02070309020205020404" pitchFamily="49" charset="0"/>
              <a:buChar char="o"/>
            </a:pPr>
            <a:r>
              <a:rPr lang="en-GB" altLang="en-US" sz="2400" dirty="0"/>
              <a:t>the uterine sound </a:t>
            </a:r>
            <a:endParaRPr lang="en-GB" altLang="en-US" sz="2400" b="1" dirty="0"/>
          </a:p>
          <a:p>
            <a:pPr>
              <a:buFont typeface="Arial" panose="020B0604020202020204" pitchFamily="34" charset="0"/>
              <a:buChar char="•"/>
            </a:pPr>
            <a:r>
              <a:rPr lang="en-GB" altLang="en-US" sz="2400" b="1" dirty="0" err="1"/>
              <a:t>B.what</a:t>
            </a:r>
            <a:r>
              <a:rPr lang="en-GB" altLang="en-US" sz="2400" b="1" dirty="0"/>
              <a:t> complication can happen during this procedure?</a:t>
            </a:r>
          </a:p>
          <a:p>
            <a:pPr>
              <a:buFont typeface="Courier New" panose="02070309020205020404" pitchFamily="49" charset="0"/>
              <a:buChar char="o"/>
            </a:pPr>
            <a:r>
              <a:rPr lang="en-GB" altLang="en-US" sz="2400" b="1" dirty="0"/>
              <a:t> </a:t>
            </a:r>
            <a:r>
              <a:rPr lang="en-US" altLang="en-US" sz="2400" dirty="0">
                <a:latin typeface="Calibri" panose="020F0502020204030204" pitchFamily="34" charset="0"/>
                <a:cs typeface="Arial" panose="020B0604020202020204" pitchFamily="34" charset="0"/>
              </a:rPr>
              <a:t>perforation and bleeding </a:t>
            </a:r>
          </a:p>
          <a:p>
            <a:pPr>
              <a:buFont typeface="Arial" panose="020B0604020202020204" pitchFamily="34" charset="0"/>
              <a:buChar char="•"/>
            </a:pPr>
            <a:r>
              <a:rPr lang="en-GB" altLang="en-US" sz="2400" b="1" dirty="0" err="1"/>
              <a:t>C.how</a:t>
            </a:r>
            <a:r>
              <a:rPr lang="en-GB" altLang="en-US" sz="2400" b="1" dirty="0"/>
              <a:t> can you asses if these complication happened?</a:t>
            </a:r>
            <a:endParaRPr lang="en-GB" altLang="en-US" sz="2400" dirty="0"/>
          </a:p>
          <a:p>
            <a:pPr>
              <a:buFont typeface="Courier New" panose="02070309020205020404" pitchFamily="49" charset="0"/>
              <a:buChar char="o"/>
            </a:pPr>
            <a:r>
              <a:rPr lang="en-GB" altLang="en-US" sz="2400" dirty="0"/>
              <a:t> 1- change in vital signs of mother (hypothermia and tachycardia)</a:t>
            </a:r>
          </a:p>
          <a:p>
            <a:pPr>
              <a:buFont typeface="Courier New" panose="02070309020205020404" pitchFamily="49" charset="0"/>
              <a:buChar char="o"/>
            </a:pPr>
            <a:r>
              <a:rPr lang="en-GB" altLang="en-US" sz="2400" dirty="0"/>
              <a:t>2- bleeding (large, new onset of bleeding , if happen : call the blood bank for Blood , go for laparotomy and </a:t>
            </a:r>
            <a:r>
              <a:rPr lang="en-GB" altLang="en-US" sz="2400" dirty="0" err="1"/>
              <a:t>laproscopy</a:t>
            </a:r>
            <a:r>
              <a:rPr lang="en-GB" altLang="en-US" sz="2400" dirty="0"/>
              <a:t> for defining the direct cause and managing it)</a:t>
            </a:r>
          </a:p>
          <a:p>
            <a:pPr>
              <a:buFont typeface="Courier New" panose="02070309020205020404" pitchFamily="49" charset="0"/>
              <a:buChar char="o"/>
            </a:pPr>
            <a:r>
              <a:rPr lang="en-GB" altLang="en-US" sz="2400" dirty="0"/>
              <a:t>3- when using the uterine sound , you can asses if perforation happened if the tool gone further than expected .</a:t>
            </a:r>
          </a:p>
        </p:txBody>
      </p:sp>
      <p:sp>
        <p:nvSpPr>
          <p:cNvPr id="9" name="Title 8">
            <a:extLst>
              <a:ext uri="{FF2B5EF4-FFF2-40B4-BE49-F238E27FC236}">
                <a16:creationId xmlns:a16="http://schemas.microsoft.com/office/drawing/2014/main" id="{C4BEE640-3A56-F34E-842E-33F7AF140771}"/>
              </a:ext>
            </a:extLst>
          </p:cNvPr>
          <p:cNvSpPr>
            <a:spLocks noGrp="1"/>
          </p:cNvSpPr>
          <p:nvPr>
            <p:ph type="title"/>
          </p:nvPr>
        </p:nvSpPr>
        <p:spPr/>
        <p:txBody>
          <a:bodyPr/>
          <a:lstStyle/>
          <a:p>
            <a:r>
              <a:rPr lang="en-US" dirty="0"/>
              <a:t>Mini-0SCE</a:t>
            </a:r>
          </a:p>
        </p:txBody>
      </p:sp>
    </p:spTree>
    <p:extLst>
      <p:ext uri="{BB962C8B-B14F-4D97-AF65-F5344CB8AC3E}">
        <p14:creationId xmlns:p14="http://schemas.microsoft.com/office/powerpoint/2010/main" val="1407849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Mini-0SCE</a:t>
            </a:r>
            <a:endParaRPr lang="en-GB" dirty="0"/>
          </a:p>
        </p:txBody>
      </p:sp>
      <p:pic>
        <p:nvPicPr>
          <p:cNvPr id="5" name="Picture 2"/>
          <p:cNvPicPr>
            <a:picLocks noGrp="1" noChangeAspect="1"/>
          </p:cNvPicPr>
          <p:nvPr>
            <p:ph sz="half" idx="1"/>
          </p:nvPr>
        </p:nvPicPr>
        <p:blipFill>
          <a:blip r:embed="rId2"/>
          <a:stretch>
            <a:fillRect/>
          </a:stretch>
        </p:blipFill>
        <p:spPr>
          <a:xfrm>
            <a:off x="537881" y="1560664"/>
            <a:ext cx="5181600" cy="4853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p:cNvPicPr>
          <p:nvPr/>
        </p:nvPicPr>
        <p:blipFill rotWithShape="1">
          <a:blip r:embed="rId3"/>
          <a:srcRect l="3287" t="10698" b="16515"/>
          <a:stretch/>
        </p:blipFill>
        <p:spPr>
          <a:xfrm>
            <a:off x="6096000" y="2433917"/>
            <a:ext cx="5011271" cy="3859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6283957" y="1695134"/>
            <a:ext cx="1409617" cy="523220"/>
          </a:xfrm>
          <a:prstGeom prst="rect">
            <a:avLst/>
          </a:prstGeom>
        </p:spPr>
        <p:txBody>
          <a:bodyPr wrap="none">
            <a:spAutoFit/>
          </a:bodyPr>
          <a:lstStyle/>
          <a:p>
            <a:r>
              <a:rPr lang="en-GB" sz="2800" b="1" dirty="0">
                <a:solidFill>
                  <a:schemeClr val="accent1">
                    <a:lumMod val="50000"/>
                  </a:schemeClr>
                </a:solidFill>
              </a:rPr>
              <a:t>Answer:</a:t>
            </a:r>
          </a:p>
        </p:txBody>
      </p:sp>
    </p:spTree>
    <p:extLst>
      <p:ext uri="{BB962C8B-B14F-4D97-AF65-F5344CB8AC3E}">
        <p14:creationId xmlns:p14="http://schemas.microsoft.com/office/powerpoint/2010/main" val="3442493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Forceps </a:t>
            </a:r>
          </a:p>
        </p:txBody>
      </p:sp>
      <p:sp>
        <p:nvSpPr>
          <p:cNvPr id="4" name="Content Placeholder 3"/>
          <p:cNvSpPr>
            <a:spLocks noGrp="1"/>
          </p:cNvSpPr>
          <p:nvPr>
            <p:ph idx="1"/>
          </p:nvPr>
        </p:nvSpPr>
        <p:spPr>
          <a:xfrm>
            <a:off x="322729" y="1127464"/>
            <a:ext cx="6858000" cy="5582618"/>
          </a:xfrm>
        </p:spPr>
        <p:txBody>
          <a:bodyPr>
            <a:normAutofit fontScale="92500" lnSpcReduction="20000"/>
          </a:bodyPr>
          <a:lstStyle/>
          <a:p>
            <a:r>
              <a:rPr lang="en-GB" dirty="0"/>
              <a:t>It is  double-bladed metal instrument used for extraction of the </a:t>
            </a:r>
            <a:r>
              <a:rPr lang="en-GB" dirty="0" err="1"/>
              <a:t>fetal</a:t>
            </a:r>
            <a:r>
              <a:rPr lang="en-GB" dirty="0"/>
              <a:t> head, commonly used in </a:t>
            </a:r>
            <a:r>
              <a:rPr lang="en-GB" b="1" dirty="0"/>
              <a:t>preterm delivery .</a:t>
            </a:r>
          </a:p>
          <a:p>
            <a:r>
              <a:rPr lang="en-GB" dirty="0"/>
              <a:t>It consist of </a:t>
            </a:r>
            <a:r>
              <a:rPr lang="en-GB" u="sng" dirty="0"/>
              <a:t>4 parts</a:t>
            </a:r>
            <a:r>
              <a:rPr lang="en-GB" dirty="0"/>
              <a:t>:</a:t>
            </a:r>
          </a:p>
          <a:p>
            <a:pPr marL="514350" indent="-514350">
              <a:buFont typeface="+mj-lt"/>
              <a:buAutoNum type="arabicPeriod"/>
            </a:pPr>
            <a:r>
              <a:rPr lang="en-GB" b="1" dirty="0"/>
              <a:t> blade :</a:t>
            </a:r>
          </a:p>
          <a:p>
            <a:pPr marL="0" indent="0">
              <a:buNone/>
            </a:pPr>
            <a:r>
              <a:rPr lang="en-US" dirty="0"/>
              <a:t> The blades grasp the fetus "fits on the head”, can be </a:t>
            </a:r>
            <a:r>
              <a:rPr lang="en-US" u="sng" dirty="0"/>
              <a:t>fenestrated</a:t>
            </a:r>
            <a:r>
              <a:rPr lang="en-US" dirty="0"/>
              <a:t> (with a hole in the middle) or </a:t>
            </a:r>
            <a:r>
              <a:rPr lang="en-US" u="sng" dirty="0"/>
              <a:t>solid </a:t>
            </a:r>
          </a:p>
          <a:p>
            <a:pPr marL="0" indent="0">
              <a:buNone/>
            </a:pPr>
            <a:r>
              <a:rPr lang="en-US" dirty="0"/>
              <a:t>*</a:t>
            </a:r>
            <a:r>
              <a:rPr lang="en-US" b="1" dirty="0"/>
              <a:t>Fenestrations helps </a:t>
            </a:r>
            <a:r>
              <a:rPr lang="en-US" dirty="0"/>
              <a:t>in : </a:t>
            </a:r>
          </a:p>
          <a:p>
            <a:pPr>
              <a:buFontTx/>
              <a:buChar char="-"/>
            </a:pPr>
            <a:r>
              <a:rPr lang="en-GB" altLang="en-US" dirty="0">
                <a:solidFill>
                  <a:schemeClr val="tx1">
                    <a:lumMod val="75000"/>
                    <a:lumOff val="25000"/>
                  </a:schemeClr>
                </a:solidFill>
              </a:rPr>
              <a:t>minimize compression </a:t>
            </a:r>
            <a:br>
              <a:rPr lang="en-GB" altLang="en-US" dirty="0">
                <a:solidFill>
                  <a:schemeClr val="tx1">
                    <a:lumMod val="75000"/>
                    <a:lumOff val="25000"/>
                  </a:schemeClr>
                </a:solidFill>
              </a:rPr>
            </a:br>
            <a:r>
              <a:rPr lang="en-GB" altLang="en-US" dirty="0">
                <a:solidFill>
                  <a:schemeClr val="tx1">
                    <a:lumMod val="75000"/>
                    <a:lumOff val="25000"/>
                  </a:schemeClr>
                </a:solidFill>
              </a:rPr>
              <a:t>  -  make its weight lighter </a:t>
            </a:r>
            <a:br>
              <a:rPr lang="en-GB" altLang="en-US" dirty="0">
                <a:solidFill>
                  <a:schemeClr val="tx1">
                    <a:lumMod val="75000"/>
                    <a:lumOff val="25000"/>
                  </a:schemeClr>
                </a:solidFill>
              </a:rPr>
            </a:br>
            <a:r>
              <a:rPr lang="en-GB" altLang="en-US" dirty="0">
                <a:solidFill>
                  <a:schemeClr val="tx1">
                    <a:lumMod val="75000"/>
                    <a:lumOff val="25000"/>
                  </a:schemeClr>
                </a:solidFill>
              </a:rPr>
              <a:t>  - prevent slipping as the parietal eminences   protrudes through the fenestration</a:t>
            </a:r>
          </a:p>
          <a:p>
            <a:pPr marL="0" indent="0">
              <a:buNone/>
            </a:pPr>
            <a:r>
              <a:rPr lang="en-GB" altLang="en-US" dirty="0">
                <a:solidFill>
                  <a:schemeClr val="tx1">
                    <a:lumMod val="75000"/>
                    <a:lumOff val="25000"/>
                  </a:schemeClr>
                </a:solidFill>
              </a:rPr>
              <a:t>*</a:t>
            </a:r>
            <a:r>
              <a:rPr lang="en-GB" altLang="en-US" b="1" dirty="0"/>
              <a:t>It </a:t>
            </a:r>
            <a:r>
              <a:rPr lang="en-GB" altLang="en-US" b="1" dirty="0" err="1"/>
              <a:t>cantaions</a:t>
            </a:r>
            <a:r>
              <a:rPr lang="en-GB" altLang="en-US" b="1" dirty="0"/>
              <a:t> two curves </a:t>
            </a:r>
            <a:r>
              <a:rPr lang="en-GB" altLang="en-US" dirty="0">
                <a:solidFill>
                  <a:schemeClr val="tx1">
                    <a:lumMod val="75000"/>
                    <a:lumOff val="25000"/>
                  </a:schemeClr>
                </a:solidFill>
              </a:rPr>
              <a:t>: </a:t>
            </a:r>
          </a:p>
          <a:p>
            <a:pPr>
              <a:buFontTx/>
              <a:buChar char="-"/>
            </a:pPr>
            <a:r>
              <a:rPr lang="en-GB" altLang="en-US" u="sng" dirty="0">
                <a:solidFill>
                  <a:schemeClr val="tx1">
                    <a:lumMod val="75000"/>
                    <a:lumOff val="25000"/>
                  </a:schemeClr>
                </a:solidFill>
              </a:rPr>
              <a:t>Cephalic curve</a:t>
            </a:r>
            <a:r>
              <a:rPr lang="en-GB" altLang="en-US" dirty="0">
                <a:solidFill>
                  <a:schemeClr val="tx1">
                    <a:lumMod val="75000"/>
                    <a:lumOff val="25000"/>
                  </a:schemeClr>
                </a:solidFill>
              </a:rPr>
              <a:t> : fit </a:t>
            </a:r>
            <a:r>
              <a:rPr lang="en-GB" altLang="en-US" dirty="0" err="1">
                <a:solidFill>
                  <a:schemeClr val="tx1">
                    <a:lumMod val="75000"/>
                    <a:lumOff val="25000"/>
                  </a:schemeClr>
                </a:solidFill>
              </a:rPr>
              <a:t>fetus</a:t>
            </a:r>
            <a:r>
              <a:rPr lang="en-GB" altLang="en-US" dirty="0">
                <a:solidFill>
                  <a:schemeClr val="tx1">
                    <a:lumMod val="75000"/>
                    <a:lumOff val="25000"/>
                  </a:schemeClr>
                </a:solidFill>
              </a:rPr>
              <a:t> head </a:t>
            </a:r>
          </a:p>
          <a:p>
            <a:pPr>
              <a:buFontTx/>
              <a:buChar char="-"/>
            </a:pPr>
            <a:r>
              <a:rPr lang="en-GB" altLang="en-US" u="sng" dirty="0">
                <a:solidFill>
                  <a:schemeClr val="tx1">
                    <a:lumMod val="75000"/>
                    <a:lumOff val="25000"/>
                  </a:schemeClr>
                </a:solidFill>
              </a:rPr>
              <a:t>pelvic curve</a:t>
            </a:r>
            <a:r>
              <a:rPr lang="en-GB" altLang="en-US" dirty="0">
                <a:solidFill>
                  <a:schemeClr val="tx1">
                    <a:lumMod val="75000"/>
                    <a:lumOff val="25000"/>
                  </a:schemeClr>
                </a:solidFill>
              </a:rPr>
              <a:t> : fit the maternal pelvis </a:t>
            </a:r>
          </a:p>
          <a:p>
            <a:pPr marL="0" indent="0">
              <a:buNone/>
            </a:pPr>
            <a:endParaRPr lang="en-GB" dirty="0"/>
          </a:p>
        </p:txBody>
      </p:sp>
      <p:pic>
        <p:nvPicPr>
          <p:cNvPr id="6" name="Picture 4"/>
          <p:cNvPicPr>
            <a:picLocks noChangeAspect="1"/>
          </p:cNvPicPr>
          <p:nvPr/>
        </p:nvPicPr>
        <p:blipFill>
          <a:blip r:embed="rId2"/>
          <a:stretch>
            <a:fillRect/>
          </a:stretch>
        </p:blipFill>
        <p:spPr>
          <a:xfrm>
            <a:off x="7180729" y="1245516"/>
            <a:ext cx="4830762" cy="4916208"/>
          </a:xfrm>
          <a:prstGeom prst="rect">
            <a:avLst/>
          </a:prstGeom>
          <a:noFill/>
          <a:ln w="9525" cap="flat" cmpd="sng">
            <a:solidFill>
              <a:schemeClr val="tx1"/>
            </a:solidFill>
            <a:prstDash val="solid"/>
            <a:miter/>
            <a:headEnd type="none" w="med" len="med"/>
            <a:tailEnd type="none" w="med" len="med"/>
          </a:ln>
        </p:spPr>
      </p:pic>
    </p:spTree>
    <p:extLst>
      <p:ext uri="{BB962C8B-B14F-4D97-AF65-F5344CB8AC3E}">
        <p14:creationId xmlns:p14="http://schemas.microsoft.com/office/powerpoint/2010/main" val="2546971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E3FF-DA43-1225-FB3D-02CD679200A6}"/>
              </a:ext>
            </a:extLst>
          </p:cNvPr>
          <p:cNvSpPr>
            <a:spLocks noGrp="1"/>
          </p:cNvSpPr>
          <p:nvPr>
            <p:ph type="title"/>
          </p:nvPr>
        </p:nvSpPr>
        <p:spPr/>
        <p:txBody>
          <a:bodyPr/>
          <a:lstStyle/>
          <a:p>
            <a:r>
              <a:rPr lang="en-US" dirty="0"/>
              <a:t>3. Flexion</a:t>
            </a:r>
          </a:p>
        </p:txBody>
      </p:sp>
      <p:sp>
        <p:nvSpPr>
          <p:cNvPr id="3" name="Content Placeholder 2">
            <a:extLst>
              <a:ext uri="{FF2B5EF4-FFF2-40B4-BE49-F238E27FC236}">
                <a16:creationId xmlns:a16="http://schemas.microsoft.com/office/drawing/2014/main" id="{FF13183D-6999-A59C-DE5E-0C3982F468DC}"/>
              </a:ext>
            </a:extLst>
          </p:cNvPr>
          <p:cNvSpPr>
            <a:spLocks noGrp="1"/>
          </p:cNvSpPr>
          <p:nvPr>
            <p:ph idx="1"/>
          </p:nvPr>
        </p:nvSpPr>
        <p:spPr/>
        <p:txBody>
          <a:bodyPr>
            <a:normAutofit lnSpcReduction="10000"/>
          </a:bodyPr>
          <a:lstStyle/>
          <a:p>
            <a:r>
              <a:rPr lang="en-US" sz="2600" dirty="0"/>
              <a:t>The fetal head is not always completely flexed when it enters the pelvis. As the head descends into the narrower midpelvis, flexion occurs</a:t>
            </a:r>
          </a:p>
          <a:p>
            <a:r>
              <a:rPr lang="en-US" sz="2600" dirty="0"/>
              <a:t>This passive movement occurs, in part, due to the surrounding structures and is important in reducing the presenting diameter of the fetal head</a:t>
            </a:r>
          </a:p>
          <a:p>
            <a:r>
              <a:rPr lang="en-US" sz="2600" dirty="0"/>
              <a:t>When flexion occurs, the </a:t>
            </a:r>
            <a:r>
              <a:rPr lang="en-US" sz="2600" dirty="0">
                <a:solidFill>
                  <a:srgbClr val="FF0000"/>
                </a:solidFill>
              </a:rPr>
              <a:t>posterior fontanel</a:t>
            </a:r>
            <a:r>
              <a:rPr lang="en-US" sz="2600" dirty="0"/>
              <a:t> slides into the center of the birth canal and the </a:t>
            </a:r>
            <a:r>
              <a:rPr lang="en-US" sz="2600" dirty="0">
                <a:solidFill>
                  <a:srgbClr val="FF0000"/>
                </a:solidFill>
              </a:rPr>
              <a:t>anterior fontanel</a:t>
            </a:r>
            <a:r>
              <a:rPr lang="en-US" sz="2600" dirty="0"/>
              <a:t> becomes more remote and difficult to feel</a:t>
            </a:r>
          </a:p>
          <a:p>
            <a:r>
              <a:rPr lang="en-US" sz="2600" b="1" dirty="0"/>
              <a:t>Importance for differentiate </a:t>
            </a:r>
            <a:r>
              <a:rPr lang="en-US" sz="2600" b="1" dirty="0">
                <a:solidFill>
                  <a:srgbClr val="FF0000"/>
                </a:solidFill>
              </a:rPr>
              <a:t>anterior fontanelle </a:t>
            </a:r>
            <a:r>
              <a:rPr lang="en-US" sz="2600" b="1" dirty="0"/>
              <a:t>site</a:t>
            </a:r>
          </a:p>
          <a:p>
            <a:pPr marL="914400" lvl="1" indent="-457200">
              <a:buFont typeface="+mj-lt"/>
              <a:buAutoNum type="arabicPeriod"/>
            </a:pPr>
            <a:r>
              <a:rPr lang="en-US" dirty="0"/>
              <a:t>Position </a:t>
            </a:r>
          </a:p>
          <a:p>
            <a:pPr marL="914400" lvl="1" indent="-457200">
              <a:buFont typeface="+mj-lt"/>
              <a:buAutoNum type="arabicPeriod"/>
            </a:pPr>
            <a:r>
              <a:rPr lang="en-US" dirty="0"/>
              <a:t>Degree of head flexion</a:t>
            </a:r>
          </a:p>
          <a:p>
            <a:pPr lvl="2"/>
            <a:r>
              <a:rPr lang="en-US" sz="2200" dirty="0"/>
              <a:t>Will flexed head, you feel the posterior fontanelle</a:t>
            </a:r>
          </a:p>
          <a:p>
            <a:pPr lvl="2"/>
            <a:r>
              <a:rPr lang="en-US" sz="2200" dirty="0"/>
              <a:t>Deflexed head, you feel the anterior fontanelle</a:t>
            </a:r>
          </a:p>
          <a:p>
            <a:pPr lvl="2"/>
            <a:r>
              <a:rPr lang="en-US" sz="2200" dirty="0"/>
              <a:t>Partially Flexed head, you feel both posterior and anterior fontanelle</a:t>
            </a:r>
          </a:p>
        </p:txBody>
      </p:sp>
      <p:pic>
        <p:nvPicPr>
          <p:cNvPr id="5" name="Picture 4">
            <a:extLst>
              <a:ext uri="{FF2B5EF4-FFF2-40B4-BE49-F238E27FC236}">
                <a16:creationId xmlns:a16="http://schemas.microsoft.com/office/drawing/2014/main" id="{615D5849-5A9C-CE88-3FBB-BDFE9D195F41}"/>
              </a:ext>
            </a:extLst>
          </p:cNvPr>
          <p:cNvPicPr>
            <a:picLocks noChangeAspect="1"/>
          </p:cNvPicPr>
          <p:nvPr/>
        </p:nvPicPr>
        <p:blipFill rotWithShape="1">
          <a:blip r:embed="rId2"/>
          <a:srcRect t="51518" r="32823"/>
          <a:stretch/>
        </p:blipFill>
        <p:spPr>
          <a:xfrm>
            <a:off x="10412868" y="5142268"/>
            <a:ext cx="1779132" cy="1715731"/>
          </a:xfrm>
          <a:prstGeom prst="rect">
            <a:avLst/>
          </a:prstGeom>
        </p:spPr>
      </p:pic>
    </p:spTree>
    <p:extLst>
      <p:ext uri="{BB962C8B-B14F-4D97-AF65-F5344CB8AC3E}">
        <p14:creationId xmlns:p14="http://schemas.microsoft.com/office/powerpoint/2010/main" val="5767792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a:xfrm>
            <a:off x="181882" y="1292240"/>
            <a:ext cx="4648200" cy="4871938"/>
          </a:xfrm>
        </p:spPr>
        <p:txBody>
          <a:bodyPr>
            <a:normAutofit lnSpcReduction="10000"/>
          </a:bodyPr>
          <a:lstStyle/>
          <a:p>
            <a:pPr marL="0" indent="0">
              <a:buNone/>
            </a:pPr>
            <a:r>
              <a:rPr lang="en-GB" dirty="0"/>
              <a:t>2. </a:t>
            </a:r>
            <a:r>
              <a:rPr lang="en-GB" b="1" dirty="0"/>
              <a:t>Shanks</a:t>
            </a:r>
            <a:r>
              <a:rPr lang="en-GB" dirty="0"/>
              <a:t>:</a:t>
            </a:r>
            <a:r>
              <a:rPr lang="en-US" altLang="en-US" dirty="0">
                <a:solidFill>
                  <a:schemeClr val="tx1">
                    <a:lumMod val="75000"/>
                    <a:lumOff val="25000"/>
                  </a:schemeClr>
                </a:solidFill>
              </a:rPr>
              <a:t> </a:t>
            </a:r>
          </a:p>
          <a:p>
            <a:pPr marL="0" indent="0">
              <a:buNone/>
            </a:pPr>
            <a:r>
              <a:rPr lang="en-US" altLang="en-US" dirty="0"/>
              <a:t>that connects the blade to the handle.</a:t>
            </a:r>
            <a:endParaRPr lang="en-GB" dirty="0"/>
          </a:p>
          <a:p>
            <a:pPr marL="0" indent="0">
              <a:buNone/>
            </a:pPr>
            <a:r>
              <a:rPr lang="en-GB" dirty="0"/>
              <a:t>3. </a:t>
            </a:r>
            <a:r>
              <a:rPr lang="en-GB" b="1" dirty="0"/>
              <a:t>Lock : </a:t>
            </a:r>
          </a:p>
          <a:p>
            <a:pPr marL="0" indent="0">
              <a:buNone/>
            </a:pPr>
            <a:r>
              <a:rPr lang="en-US" dirty="0"/>
              <a:t>is the articulation between the shanks. Many different types have been designed </a:t>
            </a:r>
          </a:p>
          <a:p>
            <a:pPr marL="0" indent="0">
              <a:buNone/>
            </a:pPr>
            <a:r>
              <a:rPr lang="en-US" dirty="0">
                <a:solidFill>
                  <a:schemeClr val="tx1">
                    <a:lumMod val="75000"/>
                    <a:lumOff val="25000"/>
                  </a:schemeClr>
                </a:solidFill>
              </a:rPr>
              <a:t>4. </a:t>
            </a:r>
            <a:r>
              <a:rPr lang="en-US" b="1" dirty="0">
                <a:solidFill>
                  <a:schemeClr val="tx1">
                    <a:lumMod val="75000"/>
                    <a:lumOff val="25000"/>
                  </a:schemeClr>
                </a:solidFill>
              </a:rPr>
              <a:t>Handle :</a:t>
            </a:r>
          </a:p>
          <a:p>
            <a:pPr marL="0" indent="0">
              <a:buNone/>
            </a:pPr>
            <a:r>
              <a:rPr lang="en-US" dirty="0"/>
              <a:t>are where the operator holds the device and applies traction to the fetal head</a:t>
            </a:r>
            <a:endParaRPr lang="en-GB" b="1" dirty="0"/>
          </a:p>
        </p:txBody>
      </p:sp>
      <p:pic>
        <p:nvPicPr>
          <p:cNvPr id="10" name="Picture 4" descr="17"/>
          <p:cNvPicPr>
            <a:picLocks noChangeAspect="1"/>
          </p:cNvPicPr>
          <p:nvPr/>
        </p:nvPicPr>
        <p:blipFill>
          <a:blip r:embed="rId2"/>
          <a:srcRect/>
          <a:stretch>
            <a:fillRect/>
          </a:stretch>
        </p:blipFill>
        <p:spPr>
          <a:xfrm>
            <a:off x="6288144" y="1305026"/>
            <a:ext cx="5201444" cy="3583885"/>
          </a:xfrm>
          <a:prstGeom prst="rect">
            <a:avLst/>
          </a:prstGeom>
          <a:ln w="76200">
            <a:solidFill>
              <a:schemeClr val="tx1"/>
            </a:solidFill>
            <a:miter lim="800000"/>
            <a:headEnd/>
            <a:tailEnd/>
          </a:ln>
        </p:spPr>
      </p:pic>
      <p:sp>
        <p:nvSpPr>
          <p:cNvPr id="12" name="Rectangle 7"/>
          <p:cNvSpPr/>
          <p:nvPr/>
        </p:nvSpPr>
        <p:spPr>
          <a:xfrm>
            <a:off x="5332837" y="1759457"/>
            <a:ext cx="855350" cy="400110"/>
          </a:xfrm>
          <a:prstGeom prst="rect">
            <a:avLst/>
          </a:prstGeom>
          <a:noFill/>
          <a:ln w="9525" cap="flat" cmpd="sng">
            <a:solidFill>
              <a:schemeClr val="tx1"/>
            </a:solidFill>
            <a:prstDash val="solid"/>
            <a:miter/>
            <a:headEnd type="none" w="med" len="med"/>
            <a:tailEnd type="none" w="med" len="med"/>
          </a:ln>
        </p:spPr>
        <p:txBody>
          <a:bodyPr wrap="square">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lang="en-US" altLang="en-US" sz="2000" b="1" dirty="0">
                <a:solidFill>
                  <a:srgbClr val="FF0000"/>
                </a:solidFill>
                <a:latin typeface="Arial" panose="020B0604020202020204" pitchFamily="34" charset="0"/>
                <a:cs typeface="Arial" panose="020B0604020202020204" pitchFamily="34" charset="0"/>
              </a:rPr>
              <a:t>Lock</a:t>
            </a:r>
            <a:endParaRPr lang="en-US" altLang="en-US" sz="2000" b="1" dirty="0">
              <a:solidFill>
                <a:srgbClr val="FF0000"/>
              </a:solidFill>
              <a:latin typeface="Arial" panose="020B0604020202020204" pitchFamily="34" charset="0"/>
              <a:ea typeface="Arial" panose="020B0604020202020204" pitchFamily="34" charset="0"/>
            </a:endParaRPr>
          </a:p>
        </p:txBody>
      </p:sp>
      <p:sp>
        <p:nvSpPr>
          <p:cNvPr id="13" name="Rectangle 8"/>
          <p:cNvSpPr/>
          <p:nvPr/>
        </p:nvSpPr>
        <p:spPr>
          <a:xfrm>
            <a:off x="4733179" y="3414218"/>
            <a:ext cx="1309330" cy="400110"/>
          </a:xfrm>
          <a:prstGeom prst="rect">
            <a:avLst/>
          </a:prstGeom>
          <a:noFill/>
          <a:ln w="9525" cap="flat" cmpd="sng">
            <a:solidFill>
              <a:schemeClr val="tx1"/>
            </a:solidFill>
            <a:prstDash val="solid"/>
            <a:miter/>
            <a:headEnd type="none" w="med" len="med"/>
            <a:tailEnd type="none" w="med" len="med"/>
          </a:ln>
        </p:spPr>
        <p:txBody>
          <a:bodyPr wrap="square">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lang="en-US" altLang="en-US" sz="2000" b="1" dirty="0">
                <a:solidFill>
                  <a:srgbClr val="FF0000"/>
                </a:solidFill>
                <a:latin typeface="Arial" panose="020B0604020202020204" pitchFamily="34" charset="0"/>
                <a:cs typeface="Arial" panose="020B0604020202020204" pitchFamily="34" charset="0"/>
              </a:rPr>
              <a:t>Handles</a:t>
            </a:r>
            <a:endParaRPr lang="en-US" altLang="en-US" sz="2000" b="1" dirty="0">
              <a:solidFill>
                <a:srgbClr val="FF0000"/>
              </a:solidFill>
              <a:latin typeface="Arial" panose="020B0604020202020204" pitchFamily="34" charset="0"/>
              <a:ea typeface="Arial" panose="020B0604020202020204" pitchFamily="34" charset="0"/>
            </a:endParaRPr>
          </a:p>
        </p:txBody>
      </p:sp>
      <p:sp>
        <p:nvSpPr>
          <p:cNvPr id="14" name="Line 10"/>
          <p:cNvSpPr/>
          <p:nvPr/>
        </p:nvSpPr>
        <p:spPr>
          <a:xfrm flipH="1">
            <a:off x="9293554" y="2421729"/>
            <a:ext cx="2381148" cy="1202457"/>
          </a:xfrm>
          <a:prstGeom prst="line">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sp>
      <p:sp>
        <p:nvSpPr>
          <p:cNvPr id="15" name="Line 11"/>
          <p:cNvSpPr/>
          <p:nvPr/>
        </p:nvSpPr>
        <p:spPr>
          <a:xfrm flipH="1">
            <a:off x="11320088" y="4328618"/>
            <a:ext cx="505092" cy="0"/>
          </a:xfrm>
          <a:prstGeom prst="line">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sp>
      <p:sp>
        <p:nvSpPr>
          <p:cNvPr id="16" name="Line 12"/>
          <p:cNvSpPr/>
          <p:nvPr/>
        </p:nvSpPr>
        <p:spPr>
          <a:xfrm>
            <a:off x="6062288" y="3566618"/>
            <a:ext cx="505092" cy="0"/>
          </a:xfrm>
          <a:prstGeom prst="line">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sp>
      <p:sp>
        <p:nvSpPr>
          <p:cNvPr id="17" name="Line 13"/>
          <p:cNvSpPr/>
          <p:nvPr/>
        </p:nvSpPr>
        <p:spPr>
          <a:xfrm>
            <a:off x="6103724" y="2042618"/>
            <a:ext cx="2381148" cy="1728531"/>
          </a:xfrm>
          <a:prstGeom prst="line">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sp>
      <p:sp>
        <p:nvSpPr>
          <p:cNvPr id="18" name="Text Box 14"/>
          <p:cNvSpPr txBox="1"/>
          <p:nvPr/>
        </p:nvSpPr>
        <p:spPr>
          <a:xfrm>
            <a:off x="7971504" y="5626503"/>
            <a:ext cx="2381148" cy="461665"/>
          </a:xfrm>
          <a:prstGeom prst="rect">
            <a:avLst/>
          </a:prstGeom>
          <a:noFill/>
          <a:ln w="9525" cap="flat" cmpd="sng">
            <a:solidFill>
              <a:schemeClr val="tx1"/>
            </a:solidFill>
            <a:prstDash val="solid"/>
            <a:miter/>
            <a:headEnd type="none" w="med" len="med"/>
            <a:tailEnd type="none" w="med" len="med"/>
          </a:ln>
        </p:spPr>
        <p:txBody>
          <a:bodyPr wrap="square">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50000"/>
              </a:spcBef>
              <a:buClrTx/>
              <a:buSzTx/>
              <a:buFontTx/>
              <a:buNone/>
            </a:pPr>
            <a:r>
              <a:rPr lang="en-US" altLang="en-US" sz="2400" b="1" dirty="0">
                <a:solidFill>
                  <a:srgbClr val="FF0000"/>
                </a:solidFill>
                <a:latin typeface="Candara" panose="020E0502030303020204" pitchFamily="34" charset="0"/>
                <a:cs typeface="Arial" panose="020B0604020202020204" pitchFamily="34" charset="0"/>
              </a:rPr>
              <a:t>Pelvic curve</a:t>
            </a:r>
            <a:endParaRPr lang="en-US" altLang="en-US" sz="2400" b="1" dirty="0">
              <a:solidFill>
                <a:srgbClr val="FF0000"/>
              </a:solidFill>
              <a:latin typeface="Candara" panose="020E0502030303020204" pitchFamily="34" charset="0"/>
              <a:ea typeface="Arial" panose="020B0604020202020204" pitchFamily="34" charset="0"/>
            </a:endParaRPr>
          </a:p>
        </p:txBody>
      </p:sp>
      <p:sp>
        <p:nvSpPr>
          <p:cNvPr id="19" name="Line 15"/>
          <p:cNvSpPr/>
          <p:nvPr/>
        </p:nvSpPr>
        <p:spPr>
          <a:xfrm flipV="1">
            <a:off x="9231775" y="4354264"/>
            <a:ext cx="793716" cy="1503071"/>
          </a:xfrm>
          <a:prstGeom prst="line">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sp>
      <p:sp>
        <p:nvSpPr>
          <p:cNvPr id="20" name="Line 17"/>
          <p:cNvSpPr/>
          <p:nvPr/>
        </p:nvSpPr>
        <p:spPr>
          <a:xfrm flipH="1">
            <a:off x="10880986" y="3414218"/>
            <a:ext cx="793716" cy="826689"/>
          </a:xfrm>
          <a:prstGeom prst="line">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sp>
      <p:sp>
        <p:nvSpPr>
          <p:cNvPr id="21" name="Rectangle 5"/>
          <p:cNvSpPr/>
          <p:nvPr/>
        </p:nvSpPr>
        <p:spPr>
          <a:xfrm>
            <a:off x="10668000" y="1908262"/>
            <a:ext cx="1371600" cy="400110"/>
          </a:xfrm>
          <a:prstGeom prst="rect">
            <a:avLst/>
          </a:prstGeom>
          <a:noFill/>
          <a:ln w="9525" cap="flat" cmpd="sng">
            <a:solidFill>
              <a:schemeClr val="tx1"/>
            </a:solidFill>
            <a:prstDash val="solid"/>
            <a:miter/>
            <a:headEnd type="none" w="med" len="med"/>
            <a:tailEnd type="none" w="med" len="med"/>
          </a:ln>
        </p:spPr>
        <p:txBody>
          <a:bodyPr>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lang="en-US" altLang="en-US" sz="2000" b="1" dirty="0">
                <a:solidFill>
                  <a:srgbClr val="FF0000"/>
                </a:solidFill>
                <a:latin typeface="Arial" panose="020B0604020202020204" pitchFamily="34" charset="0"/>
                <a:cs typeface="Arial" panose="020B0604020202020204" pitchFamily="34" charset="0"/>
              </a:rPr>
              <a:t>Shanks</a:t>
            </a:r>
            <a:endParaRPr lang="en-US" altLang="en-US" sz="2000" b="1" dirty="0">
              <a:solidFill>
                <a:srgbClr val="FF0000"/>
              </a:solidFill>
              <a:latin typeface="Arial" panose="020B0604020202020204" pitchFamily="34" charset="0"/>
              <a:ea typeface="Arial" panose="020B0604020202020204" pitchFamily="34" charset="0"/>
            </a:endParaRPr>
          </a:p>
        </p:txBody>
      </p:sp>
      <p:sp>
        <p:nvSpPr>
          <p:cNvPr id="22" name="Text Box 16"/>
          <p:cNvSpPr txBox="1"/>
          <p:nvPr/>
        </p:nvSpPr>
        <p:spPr>
          <a:xfrm>
            <a:off x="10920079" y="2780802"/>
            <a:ext cx="1440294" cy="707886"/>
          </a:xfrm>
          <a:prstGeom prst="rect">
            <a:avLst/>
          </a:prstGeom>
          <a:noFill/>
          <a:ln w="9525" cap="flat" cmpd="sng">
            <a:solidFill>
              <a:schemeClr val="tx2"/>
            </a:solidFill>
            <a:prstDash val="solid"/>
            <a:miter/>
            <a:headEnd type="none" w="med" len="med"/>
            <a:tailEnd type="none" w="med" len="med"/>
          </a:ln>
        </p:spPr>
        <p:txBody>
          <a:bodyPr wrap="square">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50000"/>
              </a:spcBef>
              <a:buClrTx/>
              <a:buSzTx/>
              <a:buFontTx/>
              <a:buNone/>
            </a:pPr>
            <a:r>
              <a:rPr lang="en-US" altLang="en-US" sz="2000" b="1" dirty="0">
                <a:solidFill>
                  <a:srgbClr val="FF0000"/>
                </a:solidFill>
                <a:latin typeface="Candara" panose="020E0502030303020204" pitchFamily="34" charset="0"/>
                <a:cs typeface="Arial" panose="020B0604020202020204" pitchFamily="34" charset="0"/>
              </a:rPr>
              <a:t>Cephalic curve</a:t>
            </a:r>
            <a:endParaRPr lang="en-US" altLang="en-US" sz="2000" b="1" dirty="0">
              <a:solidFill>
                <a:srgbClr val="FF0000"/>
              </a:solidFill>
              <a:latin typeface="Candara" panose="020E0502030303020204" pitchFamily="34" charset="0"/>
              <a:ea typeface="Arial" panose="020B0604020202020204" pitchFamily="34" charset="0"/>
            </a:endParaRPr>
          </a:p>
        </p:txBody>
      </p:sp>
      <p:sp>
        <p:nvSpPr>
          <p:cNvPr id="23" name="Rectangle 6"/>
          <p:cNvSpPr/>
          <p:nvPr/>
        </p:nvSpPr>
        <p:spPr>
          <a:xfrm>
            <a:off x="11294806" y="3984932"/>
            <a:ext cx="941283" cy="369332"/>
          </a:xfrm>
          <a:prstGeom prst="rect">
            <a:avLst/>
          </a:prstGeom>
          <a:noFill/>
          <a:ln w="9525" cap="flat" cmpd="sng">
            <a:solidFill>
              <a:schemeClr val="tx1"/>
            </a:solidFill>
            <a:prstDash val="solid"/>
            <a:miter/>
            <a:headEnd type="none" w="med" len="med"/>
            <a:tailEnd type="none" w="med" len="med"/>
          </a:ln>
        </p:spPr>
        <p:txBody>
          <a:bodyPr wrap="none">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lang="en-US" altLang="en-US" b="1" dirty="0">
                <a:solidFill>
                  <a:srgbClr val="FF0000"/>
                </a:solidFill>
                <a:latin typeface="Arial" panose="020B0604020202020204" pitchFamily="34" charset="0"/>
                <a:cs typeface="Arial" panose="020B0604020202020204" pitchFamily="34" charset="0"/>
              </a:rPr>
              <a:t>Blades</a:t>
            </a:r>
            <a:endParaRPr lang="en-US" altLang="en-US" b="1" dirty="0">
              <a:solidFill>
                <a:srgbClr val="FF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965064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classification of forceps operations</a:t>
            </a:r>
          </a:p>
        </p:txBody>
      </p:sp>
      <p:sp>
        <p:nvSpPr>
          <p:cNvPr id="3" name="Content Placeholder 2"/>
          <p:cNvSpPr>
            <a:spLocks noGrp="1"/>
          </p:cNvSpPr>
          <p:nvPr>
            <p:ph idx="1"/>
          </p:nvPr>
        </p:nvSpPr>
        <p:spPr>
          <a:xfrm>
            <a:off x="228599" y="1305025"/>
            <a:ext cx="10932459" cy="5364715"/>
          </a:xfrm>
        </p:spPr>
        <p:txBody>
          <a:bodyPr>
            <a:normAutofit fontScale="92500" lnSpcReduction="10000"/>
          </a:bodyPr>
          <a:lstStyle/>
          <a:p>
            <a:r>
              <a:rPr lang="en-GB" b="1" dirty="0"/>
              <a:t>Outlet forceps: </a:t>
            </a:r>
          </a:p>
          <a:p>
            <a:pPr>
              <a:buFont typeface="Arial" panose="020B0604020202020204" pitchFamily="34" charset="0"/>
              <a:buChar char="•"/>
            </a:pPr>
            <a:r>
              <a:rPr lang="en-GB" dirty="0"/>
              <a:t> </a:t>
            </a:r>
            <a:r>
              <a:rPr lang="en-GB" dirty="0" err="1"/>
              <a:t>Fetal</a:t>
            </a:r>
            <a:r>
              <a:rPr lang="en-GB" dirty="0"/>
              <a:t> head is at the perineum,,(The scalp is visible at the </a:t>
            </a:r>
            <a:r>
              <a:rPr lang="en-GB" dirty="0" err="1"/>
              <a:t>introitus</a:t>
            </a:r>
            <a:r>
              <a:rPr lang="en-GB" dirty="0"/>
              <a:t>, without separating the labia. )</a:t>
            </a:r>
          </a:p>
          <a:p>
            <a:pPr>
              <a:buFont typeface="Arial" panose="020B0604020202020204" pitchFamily="34" charset="0"/>
              <a:buChar char="•"/>
            </a:pPr>
            <a:r>
              <a:rPr lang="en-GB" dirty="0"/>
              <a:t> Sagittal suture in anterior or posterior diameter (DOA-DOP). </a:t>
            </a:r>
          </a:p>
          <a:p>
            <a:pPr>
              <a:buFont typeface="Arial" panose="020B0604020202020204" pitchFamily="34" charset="0"/>
              <a:buChar char="•"/>
            </a:pPr>
            <a:r>
              <a:rPr lang="en-GB" dirty="0"/>
              <a:t> Rotation is &lt; 45º (ROA-LOA).</a:t>
            </a:r>
          </a:p>
          <a:p>
            <a:r>
              <a:rPr lang="en-GB" b="1" dirty="0"/>
              <a:t>Low-cavity Forceps:</a:t>
            </a:r>
          </a:p>
          <a:p>
            <a:pPr>
              <a:buFont typeface="Arial" panose="020B0604020202020204" pitchFamily="34" charset="0"/>
              <a:buChar char="•"/>
            </a:pPr>
            <a:r>
              <a:rPr lang="en-GB" dirty="0" err="1"/>
              <a:t>Fetal</a:t>
            </a:r>
            <a:r>
              <a:rPr lang="en-GB" dirty="0"/>
              <a:t> head is at station (+2, or more), but not on perineum, any degree of rotation maybe present </a:t>
            </a:r>
          </a:p>
          <a:p>
            <a:pPr>
              <a:buFont typeface="Arial" panose="020B0604020202020204" pitchFamily="34" charset="0"/>
              <a:buChar char="•"/>
            </a:pPr>
            <a:r>
              <a:rPr lang="en-GB" dirty="0"/>
              <a:t>Rotation is &gt; 45º </a:t>
            </a:r>
          </a:p>
          <a:p>
            <a:r>
              <a:rPr lang="en-GB" b="1" dirty="0"/>
              <a:t>Mid-cavity forceps: </a:t>
            </a:r>
          </a:p>
          <a:p>
            <a:pPr>
              <a:buFont typeface="Arial" panose="020B0604020202020204" pitchFamily="34" charset="0"/>
              <a:buChar char="•"/>
            </a:pPr>
            <a:r>
              <a:rPr lang="en-GB" dirty="0" err="1"/>
              <a:t>fetal</a:t>
            </a:r>
            <a:r>
              <a:rPr lang="en-GB" dirty="0"/>
              <a:t> head at station (0 to +1) head engaged </a:t>
            </a:r>
          </a:p>
          <a:p>
            <a:pPr>
              <a:buFont typeface="Arial" panose="020B0604020202020204" pitchFamily="34" charset="0"/>
              <a:buChar char="•"/>
            </a:pPr>
            <a:r>
              <a:rPr lang="en-GB" u="sng" dirty="0"/>
              <a:t>high forceps </a:t>
            </a:r>
            <a:r>
              <a:rPr lang="en-GB" dirty="0"/>
              <a:t>:  ( head is not engaged not used anymore)</a:t>
            </a:r>
          </a:p>
        </p:txBody>
      </p:sp>
    </p:spTree>
    <p:extLst>
      <p:ext uri="{BB962C8B-B14F-4D97-AF65-F5344CB8AC3E}">
        <p14:creationId xmlns:p14="http://schemas.microsoft.com/office/powerpoint/2010/main" val="402793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graphicFrame>
        <p:nvGraphicFramePr>
          <p:cNvPr id="5" name="Group 89"/>
          <p:cNvGraphicFramePr/>
          <p:nvPr/>
        </p:nvGraphicFramePr>
        <p:xfrm>
          <a:off x="591671" y="1411941"/>
          <a:ext cx="10286999" cy="5121313"/>
        </p:xfrm>
        <a:graphic>
          <a:graphicData uri="http://schemas.openxmlformats.org/drawingml/2006/table">
            <a:tbl>
              <a:tblPr>
                <a:tableStyleId>{5C22544A-7EE6-4342-B048-85BDC9FD1C3A}</a:tableStyleId>
              </a:tblPr>
              <a:tblGrid>
                <a:gridCol w="2925659">
                  <a:extLst>
                    <a:ext uri="{9D8B030D-6E8A-4147-A177-3AD203B41FA5}">
                      <a16:colId xmlns:a16="http://schemas.microsoft.com/office/drawing/2014/main" val="20000"/>
                    </a:ext>
                  </a:extLst>
                </a:gridCol>
                <a:gridCol w="7361340">
                  <a:extLst>
                    <a:ext uri="{9D8B030D-6E8A-4147-A177-3AD203B41FA5}">
                      <a16:colId xmlns:a16="http://schemas.microsoft.com/office/drawing/2014/main" val="20001"/>
                    </a:ext>
                  </a:extLst>
                </a:gridCol>
              </a:tblGrid>
              <a:tr h="1715280">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rgbClr val="45515E"/>
                          </a:solidFill>
                          <a:effectLst/>
                        </a:rPr>
                        <a:t>1-Outlet forceps.</a:t>
                      </a:r>
                    </a:p>
                    <a:p>
                      <a:pPr marL="0" marR="0" lvl="0" indent="0" algn="just"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rgbClr val="45515E"/>
                          </a:solidFill>
                          <a:effectLst/>
                        </a:rPr>
                        <a:t>(Wrigley’s)</a:t>
                      </a:r>
                      <a:endParaRPr kumimoji="0" lang="en-US" sz="2000" b="1" i="0" u="none" strike="noStrike" cap="none" normalizeH="0" baseline="0" dirty="0">
                        <a:ln>
                          <a:noFill/>
                        </a:ln>
                        <a:solidFill>
                          <a:srgbClr val="45515E"/>
                        </a:solidFill>
                        <a:effectLst/>
                        <a:latin typeface="+mn-lt"/>
                        <a:cs typeface="+mn-cs"/>
                      </a:endParaRPr>
                    </a:p>
                  </a:txBody>
                  <a:tcPr marT="45725" marB="45725" horzOverflow="overflow"/>
                </a:tc>
                <a:tc>
                  <a:txBody>
                    <a:bodyPr/>
                    <a:lstStyle/>
                    <a:p>
                      <a:pPr marL="457200" marR="0" lvl="0" indent="-457200" algn="just" defTabSz="914400" rtl="0" eaLnBrk="1" fontAlgn="base" latinLnBrk="0" hangingPunct="1">
                        <a:lnSpc>
                          <a:spcPct val="100000"/>
                        </a:lnSpc>
                        <a:spcBef>
                          <a:spcPct val="20000"/>
                        </a:spcBef>
                        <a:spcAft>
                          <a:spcPct val="0"/>
                        </a:spcAft>
                        <a:buClrTx/>
                        <a:buSzTx/>
                        <a:buFont typeface="+mj-lt"/>
                        <a:buAutoNum type="arabicParenR"/>
                      </a:pPr>
                      <a:r>
                        <a:rPr kumimoji="0" lang="en-US" sz="2000" u="none" strike="noStrike" cap="none" normalizeH="0" baseline="0" dirty="0">
                          <a:ln>
                            <a:noFill/>
                          </a:ln>
                          <a:solidFill>
                            <a:srgbClr val="45515E"/>
                          </a:solidFill>
                          <a:effectLst/>
                        </a:rPr>
                        <a:t>Fetal scalp is visible </a:t>
                      </a:r>
                      <a:r>
                        <a:rPr kumimoji="0" lang="en-US" sz="2000" kern="1200" dirty="0">
                          <a:solidFill>
                            <a:srgbClr val="45515E"/>
                          </a:solidFill>
                        </a:rPr>
                        <a:t>at the </a:t>
                      </a:r>
                      <a:r>
                        <a:rPr kumimoji="0" lang="en-US" sz="2000" kern="1200" dirty="0" err="1">
                          <a:solidFill>
                            <a:srgbClr val="45515E"/>
                          </a:solidFill>
                        </a:rPr>
                        <a:t>introitus</a:t>
                      </a:r>
                      <a:r>
                        <a:rPr kumimoji="0" lang="en-US" sz="2000" kern="1200" dirty="0">
                          <a:solidFill>
                            <a:srgbClr val="45515E"/>
                          </a:solidFill>
                        </a:rPr>
                        <a:t>, without separating the labia.</a:t>
                      </a:r>
                      <a:endParaRPr kumimoji="0" lang="en-US" sz="2000" u="none" strike="noStrike" cap="none" normalizeH="0" baseline="0" dirty="0">
                        <a:ln>
                          <a:noFill/>
                        </a:ln>
                        <a:solidFill>
                          <a:srgbClr val="45515E"/>
                        </a:solidFill>
                        <a:effectLst/>
                      </a:endParaRPr>
                    </a:p>
                    <a:p>
                      <a:pPr marL="457200" marR="0" lvl="0" indent="-457200" algn="just" defTabSz="914400" rtl="0" eaLnBrk="1" fontAlgn="base" latinLnBrk="0" hangingPunct="1">
                        <a:lnSpc>
                          <a:spcPct val="100000"/>
                        </a:lnSpc>
                        <a:spcBef>
                          <a:spcPct val="20000"/>
                        </a:spcBef>
                        <a:spcAft>
                          <a:spcPct val="0"/>
                        </a:spcAft>
                        <a:buClrTx/>
                        <a:buSzTx/>
                        <a:buFont typeface="+mj-lt"/>
                        <a:buAutoNum type="arabicParenR"/>
                      </a:pPr>
                      <a:r>
                        <a:rPr kumimoji="0" lang="en-US" sz="2000" u="none" strike="noStrike" cap="none" normalizeH="0" baseline="0" dirty="0">
                          <a:ln>
                            <a:noFill/>
                          </a:ln>
                          <a:solidFill>
                            <a:srgbClr val="45515E"/>
                          </a:solidFill>
                          <a:effectLst/>
                        </a:rPr>
                        <a:t>Fetal skull has reached the pelvic floor</a:t>
                      </a:r>
                      <a:endParaRPr kumimoji="0" lang="en-GB" sz="2000" u="none" strike="noStrike" cap="none" normalizeH="0" baseline="0" dirty="0">
                        <a:ln>
                          <a:noFill/>
                        </a:ln>
                        <a:solidFill>
                          <a:srgbClr val="45515E"/>
                        </a:solidFill>
                        <a:effectLst/>
                      </a:endParaRPr>
                    </a:p>
                    <a:p>
                      <a:pPr marL="457200" marR="0" lvl="0" indent="-457200" algn="just" defTabSz="914400" rtl="0" eaLnBrk="1" fontAlgn="base" latinLnBrk="0" hangingPunct="1">
                        <a:lnSpc>
                          <a:spcPct val="100000"/>
                        </a:lnSpc>
                        <a:spcBef>
                          <a:spcPct val="20000"/>
                        </a:spcBef>
                        <a:spcAft>
                          <a:spcPct val="0"/>
                        </a:spcAft>
                        <a:buClrTx/>
                        <a:buSzTx/>
                        <a:buFont typeface="+mj-lt"/>
                        <a:buNone/>
                      </a:pPr>
                      <a:endParaRPr kumimoji="0" lang="en-GB" sz="2000" u="none" strike="noStrike" cap="none" normalizeH="0" baseline="0" dirty="0">
                        <a:ln>
                          <a:noFill/>
                        </a:ln>
                        <a:solidFill>
                          <a:srgbClr val="45515E"/>
                        </a:solidFill>
                        <a:effectLst/>
                      </a:endParaRPr>
                    </a:p>
                    <a:p>
                      <a:pPr marL="457200" marR="0" lvl="0" indent="-457200" algn="just" defTabSz="914400" rtl="0" eaLnBrk="1" fontAlgn="base" latinLnBrk="0" hangingPunct="1">
                        <a:lnSpc>
                          <a:spcPct val="100000"/>
                        </a:lnSpc>
                        <a:spcBef>
                          <a:spcPct val="20000"/>
                        </a:spcBef>
                        <a:spcAft>
                          <a:spcPct val="0"/>
                        </a:spcAft>
                        <a:buClrTx/>
                        <a:buSzTx/>
                        <a:buFont typeface="+mj-lt"/>
                        <a:buNone/>
                      </a:pPr>
                      <a:r>
                        <a:rPr kumimoji="0" lang="en-GB" sz="2000" u="none" strike="noStrike" cap="none" normalizeH="0" baseline="0" dirty="0">
                          <a:ln>
                            <a:noFill/>
                          </a:ln>
                          <a:solidFill>
                            <a:srgbClr val="45515E"/>
                          </a:solidFill>
                          <a:effectLst/>
                        </a:rPr>
                        <a:t>Most forceps used here  </a:t>
                      </a:r>
                      <a:endParaRPr kumimoji="0" lang="en-GB" sz="2000" b="0" i="0" u="none" strike="noStrike" cap="none" normalizeH="0" baseline="0" dirty="0">
                        <a:ln>
                          <a:noFill/>
                        </a:ln>
                        <a:solidFill>
                          <a:srgbClr val="45515E"/>
                        </a:solidFill>
                        <a:effectLst/>
                        <a:latin typeface="+mn-lt"/>
                        <a:cs typeface="Arial" panose="020B0604020202020204" pitchFamily="34" charset="0"/>
                      </a:endParaRPr>
                    </a:p>
                  </a:txBody>
                  <a:tcPr marT="45725" marB="45725" horzOverflow="overflow"/>
                </a:tc>
                <a:extLst>
                  <a:ext uri="{0D108BD9-81ED-4DB2-BD59-A6C34878D82A}">
                    <a16:rowId xmlns:a16="http://schemas.microsoft.com/office/drawing/2014/main" val="10000"/>
                  </a:ext>
                </a:extLst>
              </a:tr>
              <a:tr h="1150493">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GB" sz="2000" b="1" u="none" strike="noStrike" cap="none" normalizeH="0" baseline="0" dirty="0">
                          <a:ln>
                            <a:noFill/>
                          </a:ln>
                          <a:solidFill>
                            <a:srgbClr val="45515E"/>
                          </a:solidFill>
                          <a:effectLst/>
                        </a:rPr>
                        <a:t>2-Low forceps.</a:t>
                      </a:r>
                    </a:p>
                    <a:p>
                      <a:pPr marL="0" marR="0" lvl="0" indent="0" algn="just" defTabSz="914400" rtl="0" eaLnBrk="1" fontAlgn="base" latinLnBrk="0" hangingPunct="1">
                        <a:lnSpc>
                          <a:spcPct val="100000"/>
                        </a:lnSpc>
                        <a:spcBef>
                          <a:spcPct val="20000"/>
                        </a:spcBef>
                        <a:spcAft>
                          <a:spcPct val="0"/>
                        </a:spcAft>
                        <a:buClrTx/>
                        <a:buSzTx/>
                        <a:buFontTx/>
                        <a:buNone/>
                      </a:pPr>
                      <a:r>
                        <a:rPr kumimoji="0" lang="en-GB" sz="2000" b="1" u="none" strike="noStrike" cap="none" normalizeH="0" baseline="0" dirty="0">
                          <a:ln>
                            <a:noFill/>
                          </a:ln>
                          <a:solidFill>
                            <a:srgbClr val="45515E"/>
                          </a:solidFill>
                          <a:effectLst/>
                        </a:rPr>
                        <a:t>(Simpson)</a:t>
                      </a:r>
                      <a:endParaRPr kumimoji="0" lang="en-GB" sz="2000" b="1" i="0" u="none" strike="noStrike" cap="none" normalizeH="0" baseline="0" dirty="0">
                        <a:ln>
                          <a:noFill/>
                        </a:ln>
                        <a:solidFill>
                          <a:srgbClr val="45515E"/>
                        </a:solidFill>
                        <a:effectLst/>
                        <a:latin typeface="+mn-lt"/>
                        <a:cs typeface="+mn-cs"/>
                      </a:endParaRPr>
                    </a:p>
                  </a:txBody>
                  <a:tcPr marT="45725" marB="45725" horzOverflow="overflow"/>
                </a:tc>
                <a:tc>
                  <a:txBody>
                    <a:bodyPr/>
                    <a:lstStyle/>
                    <a:p>
                      <a:pPr marL="457200" marR="0" lvl="0" indent="-457200" algn="just" defTabSz="914400" rtl="0" eaLnBrk="1" fontAlgn="base" latinLnBrk="0" hangingPunct="1">
                        <a:lnSpc>
                          <a:spcPct val="100000"/>
                        </a:lnSpc>
                        <a:spcBef>
                          <a:spcPct val="20000"/>
                        </a:spcBef>
                        <a:spcAft>
                          <a:spcPct val="0"/>
                        </a:spcAft>
                        <a:buClrTx/>
                        <a:buSzTx/>
                        <a:buFont typeface="+mj-lt"/>
                        <a:buNone/>
                      </a:pPr>
                      <a:r>
                        <a:rPr kumimoji="0" lang="en-US" sz="2000" kern="1200" dirty="0">
                          <a:solidFill>
                            <a:srgbClr val="45515E"/>
                          </a:solidFill>
                        </a:rPr>
                        <a:t>The leading point of the fetal skull is at a station &gt;/=</a:t>
                      </a:r>
                      <a:r>
                        <a:rPr kumimoji="0" lang="en-US" sz="2000" kern="1200" baseline="0" dirty="0">
                          <a:solidFill>
                            <a:srgbClr val="45515E"/>
                          </a:solidFill>
                        </a:rPr>
                        <a:t> </a:t>
                      </a:r>
                      <a:r>
                        <a:rPr kumimoji="0" lang="en-US" sz="2000" kern="1200" dirty="0">
                          <a:solidFill>
                            <a:srgbClr val="45515E"/>
                          </a:solidFill>
                        </a:rPr>
                        <a:t>+2 cm</a:t>
                      </a:r>
                      <a:r>
                        <a:rPr kumimoji="0" lang="en-US" sz="2000" kern="1200" baseline="0" dirty="0">
                          <a:solidFill>
                            <a:srgbClr val="45515E"/>
                          </a:solidFill>
                        </a:rPr>
                        <a:t> below the </a:t>
                      </a:r>
                      <a:r>
                        <a:rPr kumimoji="0" lang="en-US" sz="2000" kern="1200" baseline="0" dirty="0" err="1">
                          <a:solidFill>
                            <a:srgbClr val="45515E"/>
                          </a:solidFill>
                        </a:rPr>
                        <a:t>ischial</a:t>
                      </a:r>
                      <a:r>
                        <a:rPr kumimoji="0" lang="en-US" sz="2000" kern="1200" baseline="0" dirty="0">
                          <a:solidFill>
                            <a:srgbClr val="45515E"/>
                          </a:solidFill>
                        </a:rPr>
                        <a:t> spine </a:t>
                      </a:r>
                      <a:r>
                        <a:rPr kumimoji="0" lang="en-US" sz="2000" kern="1200" dirty="0">
                          <a:solidFill>
                            <a:srgbClr val="45515E"/>
                          </a:solidFill>
                        </a:rPr>
                        <a:t>and is not on the pelvic floor. </a:t>
                      </a:r>
                    </a:p>
                  </a:txBody>
                  <a:tcPr marT="45725" marB="45725" horzOverflow="overflow"/>
                </a:tc>
                <a:extLst>
                  <a:ext uri="{0D108BD9-81ED-4DB2-BD59-A6C34878D82A}">
                    <a16:rowId xmlns:a16="http://schemas.microsoft.com/office/drawing/2014/main" val="10001"/>
                  </a:ext>
                </a:extLst>
              </a:tr>
              <a:tr h="1020157">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rgbClr val="45515E"/>
                          </a:solidFill>
                          <a:effectLst/>
                        </a:rPr>
                        <a:t>3-Mid forceps.</a:t>
                      </a:r>
                    </a:p>
                    <a:p>
                      <a:pPr marL="0" marR="0" lvl="0" indent="0" algn="just" defTabSz="914400" rtl="0" eaLnBrk="1" fontAlgn="base" latinLnBrk="0" hangingPunct="1">
                        <a:lnSpc>
                          <a:spcPct val="100000"/>
                        </a:lnSpc>
                        <a:spcBef>
                          <a:spcPct val="20000"/>
                        </a:spcBef>
                        <a:spcAft>
                          <a:spcPct val="0"/>
                        </a:spcAft>
                        <a:buClrTx/>
                        <a:buSzTx/>
                        <a:buFontTx/>
                        <a:buNone/>
                        <a:defRPr/>
                      </a:pPr>
                      <a:r>
                        <a:rPr kumimoji="0" lang="en-GB" sz="2000" b="1" u="none" strike="noStrike" cap="none" normalizeH="0" baseline="0" dirty="0">
                          <a:ln>
                            <a:noFill/>
                          </a:ln>
                          <a:solidFill>
                            <a:srgbClr val="45515E"/>
                          </a:solidFill>
                          <a:effectLst/>
                        </a:rPr>
                        <a:t>(Simpson)</a:t>
                      </a:r>
                    </a:p>
                    <a:p>
                      <a:pPr marL="0" marR="0" lvl="0" indent="0" algn="just" defTabSz="914400" rtl="0" eaLnBrk="1" fontAlgn="base" latinLnBrk="0" hangingPunct="1">
                        <a:lnSpc>
                          <a:spcPct val="100000"/>
                        </a:lnSpc>
                        <a:spcBef>
                          <a:spcPct val="20000"/>
                        </a:spcBef>
                        <a:spcAft>
                          <a:spcPct val="0"/>
                        </a:spcAft>
                        <a:buClrTx/>
                        <a:buSzTx/>
                        <a:buFontTx/>
                        <a:buNone/>
                      </a:pPr>
                      <a:endParaRPr kumimoji="0" lang="en-US" sz="2000" b="1" i="0" u="none" strike="noStrike" cap="none" normalizeH="0" baseline="0" dirty="0">
                        <a:ln>
                          <a:noFill/>
                        </a:ln>
                        <a:solidFill>
                          <a:srgbClr val="45515E"/>
                        </a:solidFill>
                        <a:effectLst/>
                        <a:latin typeface="+mn-lt"/>
                        <a:cs typeface="+mn-cs"/>
                      </a:endParaRPr>
                    </a:p>
                  </a:txBody>
                  <a:tcPr marT="45725" marB="45725"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000" kern="1200" dirty="0">
                          <a:solidFill>
                            <a:srgbClr val="45515E"/>
                          </a:solidFill>
                        </a:rPr>
                        <a:t>The station is above +2 cm, but the head is engaged.</a:t>
                      </a:r>
                      <a:endParaRPr kumimoji="0" lang="en-GB" sz="2000" b="0" i="0" u="none" strike="noStrike" cap="none" normalizeH="0" baseline="0" dirty="0">
                        <a:ln>
                          <a:noFill/>
                        </a:ln>
                        <a:solidFill>
                          <a:srgbClr val="45515E"/>
                        </a:solidFill>
                        <a:effectLst/>
                        <a:latin typeface="+mn-lt"/>
                        <a:cs typeface="Arial" panose="020B0604020202020204" pitchFamily="34" charset="0"/>
                      </a:endParaRPr>
                    </a:p>
                  </a:txBody>
                  <a:tcPr marT="45725" marB="45725" horzOverflow="overflow"/>
                </a:tc>
                <a:extLst>
                  <a:ext uri="{0D108BD9-81ED-4DB2-BD59-A6C34878D82A}">
                    <a16:rowId xmlns:a16="http://schemas.microsoft.com/office/drawing/2014/main" val="10002"/>
                  </a:ext>
                </a:extLst>
              </a:tr>
              <a:tr h="1020157">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rgbClr val="45515E"/>
                          </a:solidFill>
                          <a:effectLst/>
                        </a:rPr>
                        <a:t>4-High forceps</a:t>
                      </a:r>
                    </a:p>
                    <a:p>
                      <a:pPr marL="0" marR="0" lvl="0" indent="0" algn="just" defTabSz="914400" rtl="0" eaLnBrk="1" fontAlgn="base" latinLnBrk="0" hangingPunct="1">
                        <a:lnSpc>
                          <a:spcPct val="100000"/>
                        </a:lnSpc>
                        <a:spcBef>
                          <a:spcPct val="20000"/>
                        </a:spcBef>
                        <a:spcAft>
                          <a:spcPct val="0"/>
                        </a:spcAft>
                        <a:buClrTx/>
                        <a:buSzTx/>
                        <a:buFontTx/>
                        <a:buNone/>
                      </a:pPr>
                      <a:r>
                        <a:rPr kumimoji="0" lang="en-US" sz="2000" b="1" u="none" strike="noStrike" cap="none" normalizeH="0" baseline="0" dirty="0">
                          <a:ln>
                            <a:noFill/>
                          </a:ln>
                          <a:solidFill>
                            <a:srgbClr val="45515E"/>
                          </a:solidFill>
                          <a:effectLst/>
                        </a:rPr>
                        <a:t>(</a:t>
                      </a:r>
                      <a:r>
                        <a:rPr kumimoji="0" lang="en-US" sz="2000" b="1" u="none" strike="noStrike" cap="none" normalizeH="0" baseline="0" dirty="0" err="1">
                          <a:ln>
                            <a:noFill/>
                          </a:ln>
                          <a:solidFill>
                            <a:srgbClr val="45515E"/>
                          </a:solidFill>
                          <a:effectLst/>
                        </a:rPr>
                        <a:t>killand</a:t>
                      </a:r>
                      <a:r>
                        <a:rPr kumimoji="0" lang="en-US" sz="2000" b="1" u="none" strike="noStrike" cap="none" normalizeH="0" baseline="0" dirty="0">
                          <a:ln>
                            <a:noFill/>
                          </a:ln>
                          <a:solidFill>
                            <a:srgbClr val="45515E"/>
                          </a:solidFill>
                          <a:effectLst/>
                        </a:rPr>
                        <a:t>)</a:t>
                      </a:r>
                      <a:endParaRPr kumimoji="0" lang="en-GB" sz="2000" b="1" i="0" u="none" strike="noStrike" cap="none" normalizeH="0" baseline="0" dirty="0">
                        <a:ln>
                          <a:noFill/>
                        </a:ln>
                        <a:solidFill>
                          <a:srgbClr val="45515E"/>
                        </a:solidFill>
                        <a:effectLst/>
                        <a:latin typeface="+mn-lt"/>
                        <a:cs typeface="+mn-cs"/>
                      </a:endParaRPr>
                    </a:p>
                  </a:txBody>
                  <a:tcPr marT="45725" marB="45725" horzOverflow="overflow"/>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000" u="none" strike="noStrike" cap="none" normalizeH="0" baseline="0" dirty="0">
                          <a:ln>
                            <a:noFill/>
                          </a:ln>
                          <a:solidFill>
                            <a:srgbClr val="45515E"/>
                          </a:solidFill>
                          <a:effectLst/>
                        </a:rPr>
                        <a:t>Head is not engaged</a:t>
                      </a:r>
                    </a:p>
                    <a:p>
                      <a:pPr marL="0" marR="0" lvl="0" indent="0" algn="just" defTabSz="914400" rtl="0" eaLnBrk="1" fontAlgn="base" latinLnBrk="0" hangingPunct="1">
                        <a:lnSpc>
                          <a:spcPct val="100000"/>
                        </a:lnSpc>
                        <a:spcBef>
                          <a:spcPct val="20000"/>
                        </a:spcBef>
                        <a:spcAft>
                          <a:spcPct val="0"/>
                        </a:spcAft>
                        <a:buClrTx/>
                        <a:buSzTx/>
                        <a:buFontTx/>
                        <a:buNone/>
                      </a:pPr>
                      <a:r>
                        <a:rPr kumimoji="0" lang="en-US" sz="2000" u="none" strike="noStrike" cap="none" normalizeH="0" baseline="0" dirty="0">
                          <a:ln>
                            <a:noFill/>
                          </a:ln>
                          <a:solidFill>
                            <a:srgbClr val="45515E"/>
                          </a:solidFill>
                          <a:effectLst/>
                        </a:rPr>
                        <a:t> </a:t>
                      </a:r>
                    </a:p>
                    <a:p>
                      <a:pPr marL="0" marR="0" lvl="0" indent="0" algn="just" defTabSz="914400" rtl="0" eaLnBrk="1" fontAlgn="base" latinLnBrk="0" hangingPunct="1">
                        <a:lnSpc>
                          <a:spcPct val="100000"/>
                        </a:lnSpc>
                        <a:spcBef>
                          <a:spcPct val="20000"/>
                        </a:spcBef>
                        <a:spcAft>
                          <a:spcPct val="0"/>
                        </a:spcAft>
                        <a:buClrTx/>
                        <a:buSzTx/>
                        <a:buFontTx/>
                        <a:buNone/>
                      </a:pPr>
                      <a:r>
                        <a:rPr kumimoji="0" lang="en-US" sz="2000" u="none" strike="noStrike" cap="none" normalizeH="0" baseline="0" dirty="0">
                          <a:ln>
                            <a:noFill/>
                          </a:ln>
                          <a:solidFill>
                            <a:srgbClr val="45515E"/>
                          </a:solidFill>
                          <a:effectLst/>
                        </a:rPr>
                        <a:t>Not included and not recommended</a:t>
                      </a:r>
                      <a:endParaRPr kumimoji="0" lang="en-GB" sz="2000" b="0" i="0" u="none" strike="noStrike" cap="none" normalizeH="0" baseline="0" dirty="0">
                        <a:ln>
                          <a:noFill/>
                        </a:ln>
                        <a:solidFill>
                          <a:srgbClr val="45515E"/>
                        </a:solidFill>
                        <a:effectLst/>
                        <a:latin typeface="+mn-lt"/>
                        <a:cs typeface="+mn-cs"/>
                      </a:endParaRPr>
                    </a:p>
                  </a:txBody>
                  <a:tcPr marT="45725" marB="45725"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18628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a:t>
            </a:r>
          </a:p>
        </p:txBody>
      </p:sp>
      <p:sp>
        <p:nvSpPr>
          <p:cNvPr id="3" name="Content Placeholder 2"/>
          <p:cNvSpPr>
            <a:spLocks noGrp="1"/>
          </p:cNvSpPr>
          <p:nvPr>
            <p:ph idx="1"/>
          </p:nvPr>
        </p:nvSpPr>
        <p:spPr/>
        <p:txBody>
          <a:bodyPr/>
          <a:lstStyle/>
          <a:p>
            <a:endParaRPr lang="en-GB"/>
          </a:p>
        </p:txBody>
      </p:sp>
      <p:pic>
        <p:nvPicPr>
          <p:cNvPr id="4" name="Picture 2"/>
          <p:cNvPicPr>
            <a:picLocks noChangeAspect="1"/>
          </p:cNvPicPr>
          <p:nvPr/>
        </p:nvPicPr>
        <p:blipFill>
          <a:blip r:embed="rId2"/>
          <a:srcRect/>
          <a:stretch>
            <a:fillRect/>
          </a:stretch>
        </p:blipFill>
        <p:spPr>
          <a:xfrm>
            <a:off x="663388" y="1305025"/>
            <a:ext cx="10161494" cy="5418503"/>
          </a:xfrm>
          <a:prstGeom prst="rect">
            <a:avLst/>
          </a:prstGeom>
          <a:ln/>
        </p:spPr>
      </p:pic>
      <p:sp>
        <p:nvSpPr>
          <p:cNvPr id="6" name="TextBox 1"/>
          <p:cNvSpPr txBox="1"/>
          <p:nvPr/>
        </p:nvSpPr>
        <p:spPr>
          <a:xfrm>
            <a:off x="2876363" y="1563594"/>
            <a:ext cx="1871663" cy="369888"/>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lang="en-US" altLang="en-US" dirty="0">
                <a:solidFill>
                  <a:srgbClr val="45515E"/>
                </a:solidFill>
                <a:latin typeface="Arial" panose="020B0604020202020204" pitchFamily="34" charset="0"/>
                <a:cs typeface="Arial" panose="020B0604020202020204" pitchFamily="34" charset="0"/>
              </a:rPr>
              <a:t>tractional</a:t>
            </a:r>
            <a:endParaRPr lang="en-US" altLang="en-US" dirty="0">
              <a:solidFill>
                <a:srgbClr val="45515E"/>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742110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73741" y="1642658"/>
            <a:ext cx="5522259" cy="4871938"/>
          </a:xfrm>
        </p:spPr>
        <p:txBody>
          <a:bodyPr/>
          <a:lstStyle/>
          <a:p>
            <a:r>
              <a:rPr lang="en-GB" b="1" dirty="0"/>
              <a:t>Wrigley's Forceps:  </a:t>
            </a:r>
            <a:r>
              <a:rPr lang="en-GB" dirty="0"/>
              <a:t>is designed for use when the head is on the perineum and local anaesthesia is being used. It is a short light instrument with pelvic and cephalic curves, commonly used </a:t>
            </a:r>
            <a:br>
              <a:rPr lang="en-GB" dirty="0"/>
            </a:br>
            <a:endParaRPr lang="en-GB" dirty="0"/>
          </a:p>
          <a:p>
            <a:pPr marL="0" indent="0">
              <a:buNone/>
            </a:pPr>
            <a:endParaRPr lang="en-GB" dirty="0"/>
          </a:p>
        </p:txBody>
      </p:sp>
      <p:pic>
        <p:nvPicPr>
          <p:cNvPr id="4" name="Picture 2"/>
          <p:cNvPicPr>
            <a:picLocks noChangeAspect="1"/>
          </p:cNvPicPr>
          <p:nvPr/>
        </p:nvPicPr>
        <p:blipFill>
          <a:blip r:embed="rId2"/>
          <a:srcRect/>
          <a:stretch>
            <a:fillRect/>
          </a:stretch>
        </p:blipFill>
        <p:spPr>
          <a:xfrm>
            <a:off x="6453187" y="1127464"/>
            <a:ext cx="4900613" cy="2951163"/>
          </a:xfrm>
          <a:prstGeom prst="rect">
            <a:avLst/>
          </a:prstGeom>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745" b="23262"/>
          <a:stretch/>
        </p:blipFill>
        <p:spPr>
          <a:xfrm>
            <a:off x="7059706" y="3706010"/>
            <a:ext cx="3828954" cy="2076994"/>
          </a:xfrm>
          <a:prstGeom prst="rect">
            <a:avLst/>
          </a:prstGeom>
        </p:spPr>
      </p:pic>
    </p:spTree>
    <p:extLst>
      <p:ext uri="{BB962C8B-B14F-4D97-AF65-F5344CB8AC3E}">
        <p14:creationId xmlns:p14="http://schemas.microsoft.com/office/powerpoint/2010/main" val="13511000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11082" y="1508963"/>
            <a:ext cx="5884918" cy="4871938"/>
          </a:xfrm>
        </p:spPr>
        <p:txBody>
          <a:bodyPr>
            <a:normAutofit lnSpcReduction="10000"/>
          </a:bodyPr>
          <a:lstStyle/>
          <a:p>
            <a:r>
              <a:rPr lang="en-GB" b="1" dirty="0" err="1"/>
              <a:t>Pipper</a:t>
            </a:r>
            <a:r>
              <a:rPr lang="en-GB" b="1" dirty="0"/>
              <a:t> Forceps </a:t>
            </a:r>
            <a:r>
              <a:rPr lang="en-GB" dirty="0"/>
              <a:t>: </a:t>
            </a:r>
            <a:r>
              <a:rPr lang="en-US" altLang="en-US" dirty="0"/>
              <a:t>It is a long forceps designed to facilitate delivery of the after coming head in breech presentation, it doesn’t had a pelvic curvature </a:t>
            </a:r>
            <a:endParaRPr lang="ar-JO" altLang="en-US" dirty="0">
              <a:ea typeface="Tahoma" panose="020B0604030504040204" pitchFamily="34" charset="0"/>
            </a:endParaRPr>
          </a:p>
          <a:p>
            <a:pPr>
              <a:buFont typeface="Arial" panose="020B0604020202020204" pitchFamily="34" charset="0"/>
              <a:buChar char="•"/>
            </a:pPr>
            <a:r>
              <a:rPr lang="en-US" altLang="en-US" dirty="0"/>
              <a:t>characterized by a long shank</a:t>
            </a:r>
            <a:endParaRPr lang="en-US" altLang="en-US" dirty="0">
              <a:solidFill>
                <a:schemeClr val="accent1">
                  <a:lumMod val="75000"/>
                </a:schemeClr>
              </a:solidFill>
            </a:endParaRPr>
          </a:p>
          <a:p>
            <a:pPr>
              <a:buFont typeface="Arial" panose="020B0604020202020204" pitchFamily="34" charset="0"/>
              <a:buChar char="•"/>
            </a:pPr>
            <a:r>
              <a:rPr lang="en-US" altLang="en-US" dirty="0"/>
              <a:t>It promotes flexion of the fetal head.</a:t>
            </a:r>
          </a:p>
          <a:p>
            <a:pPr>
              <a:buFont typeface="Arial" panose="020B0604020202020204" pitchFamily="34" charset="0"/>
              <a:buChar char="•"/>
            </a:pPr>
            <a:r>
              <a:rPr lang="en-US" altLang="en-US" dirty="0"/>
              <a:t>It prevents sudden compression and decompression on the fetal head.</a:t>
            </a:r>
          </a:p>
          <a:p>
            <a:pPr>
              <a:buFont typeface="Arial" panose="020B0604020202020204" pitchFamily="34" charset="0"/>
              <a:buChar char="•"/>
            </a:pPr>
            <a:r>
              <a:rPr lang="en-US" altLang="en-US" dirty="0"/>
              <a:t>It allows safer traction on the after coming head and not on the fetal neck.</a:t>
            </a:r>
          </a:p>
          <a:p>
            <a:endParaRPr lang="en-GB" dirty="0"/>
          </a:p>
        </p:txBody>
      </p:sp>
      <p:pic>
        <p:nvPicPr>
          <p:cNvPr id="4" name="Picture 3"/>
          <p:cNvPicPr>
            <a:picLocks noGrp="1" noChangeAspect="1"/>
          </p:cNvPicPr>
          <p:nvPr/>
        </p:nvPicPr>
        <p:blipFill rotWithShape="1">
          <a:blip r:embed="rId2"/>
          <a:srcRect t="6747" r="6850" b="12966"/>
          <a:stretch/>
        </p:blipFill>
        <p:spPr>
          <a:xfrm>
            <a:off x="5982681" y="2214622"/>
            <a:ext cx="3671048" cy="3838786"/>
          </a:xfrm>
          <a:prstGeom prst="rect">
            <a:avLst/>
          </a:prstGeom>
          <a:noFill/>
          <a:ln w="9525">
            <a:noFill/>
          </a:ln>
        </p:spPr>
      </p:pic>
      <p:pic>
        <p:nvPicPr>
          <p:cNvPr id="5" name="Picture 2"/>
          <p:cNvPicPr>
            <a:picLocks noChangeAspect="1"/>
          </p:cNvPicPr>
          <p:nvPr/>
        </p:nvPicPr>
        <p:blipFill>
          <a:blip r:embed="rId3"/>
          <a:stretch>
            <a:fillRect/>
          </a:stretch>
        </p:blipFill>
        <p:spPr>
          <a:xfrm>
            <a:off x="9558338" y="1508963"/>
            <a:ext cx="2633662" cy="4544445"/>
          </a:xfrm>
          <a:prstGeom prst="rect">
            <a:avLst/>
          </a:prstGeom>
          <a:noFill/>
          <a:ln w="9525">
            <a:noFill/>
          </a:ln>
        </p:spPr>
      </p:pic>
    </p:spTree>
    <p:extLst>
      <p:ext uri="{BB962C8B-B14F-4D97-AF65-F5344CB8AC3E}">
        <p14:creationId xmlns:p14="http://schemas.microsoft.com/office/powerpoint/2010/main" val="4135137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Function:</a:t>
            </a:r>
          </a:p>
        </p:txBody>
      </p:sp>
      <p:sp>
        <p:nvSpPr>
          <p:cNvPr id="3" name="Content Placeholder 2"/>
          <p:cNvSpPr>
            <a:spLocks noGrp="1"/>
          </p:cNvSpPr>
          <p:nvPr>
            <p:ph idx="1"/>
          </p:nvPr>
        </p:nvSpPr>
        <p:spPr>
          <a:xfrm>
            <a:off x="838200" y="1654649"/>
            <a:ext cx="10515600" cy="4871938"/>
          </a:xfrm>
        </p:spPr>
        <p:txBody>
          <a:bodyPr/>
          <a:lstStyle/>
          <a:p>
            <a:pPr marL="514350" indent="-514350">
              <a:buFont typeface="+mj-lt"/>
              <a:buAutoNum type="arabicPeriod"/>
            </a:pPr>
            <a:r>
              <a:rPr lang="en-GB" b="1" dirty="0"/>
              <a:t>Traction</a:t>
            </a:r>
            <a:r>
              <a:rPr lang="en-GB" dirty="0"/>
              <a:t>: the most important function, Should be steady (not rocking) and in the line of the birth canal, </a:t>
            </a:r>
            <a:r>
              <a:rPr lang="en-GB" u="sng" dirty="0"/>
              <a:t>Should be exerted with each contraction and in conjunction with maternal expulsive </a:t>
            </a:r>
            <a:r>
              <a:rPr lang="en-GB" u="sng" dirty="0" err="1"/>
              <a:t>efforts</a:t>
            </a:r>
            <a:r>
              <a:rPr lang="en-GB" dirty="0" err="1"/>
              <a:t>,“Forceps</a:t>
            </a:r>
            <a:r>
              <a:rPr lang="en-GB" dirty="0"/>
              <a:t> can be relaxed between contractions to reduce </a:t>
            </a:r>
            <a:r>
              <a:rPr lang="en-GB" dirty="0" err="1"/>
              <a:t>fetal</a:t>
            </a:r>
            <a:r>
              <a:rPr lang="en-GB" dirty="0"/>
              <a:t> cranial compression”.</a:t>
            </a:r>
          </a:p>
          <a:p>
            <a:pPr marL="514350" indent="-514350">
              <a:buFont typeface="+mj-lt"/>
              <a:buAutoNum type="arabicPeriod"/>
            </a:pPr>
            <a:r>
              <a:rPr lang="en-GB" b="1" dirty="0"/>
              <a:t>Rotation of head</a:t>
            </a:r>
            <a:r>
              <a:rPr lang="en-GB" dirty="0"/>
              <a:t>: (</a:t>
            </a:r>
            <a:r>
              <a:rPr lang="en-GB" dirty="0" err="1"/>
              <a:t>Kielland's</a:t>
            </a:r>
            <a:r>
              <a:rPr lang="en-GB" dirty="0"/>
              <a:t> forceps) never done now .</a:t>
            </a:r>
          </a:p>
          <a:p>
            <a:pPr marL="514350" indent="-514350">
              <a:buFont typeface="+mj-lt"/>
              <a:buAutoNum type="arabicPeriod"/>
            </a:pPr>
            <a:r>
              <a:rPr lang="en-GB" b="1" dirty="0"/>
              <a:t>Protective cage: </a:t>
            </a:r>
            <a:r>
              <a:rPr lang="en-GB" dirty="0"/>
              <a:t>When applied on a premature baby it protects from the pressure of the birth canal, and when applied on the after-coming head it reduces the sudden decompression effect “”commonly used in case of preterm baby “”</a:t>
            </a:r>
          </a:p>
        </p:txBody>
      </p:sp>
    </p:spTree>
    <p:extLst>
      <p:ext uri="{BB962C8B-B14F-4D97-AF65-F5344CB8AC3E}">
        <p14:creationId xmlns:p14="http://schemas.microsoft.com/office/powerpoint/2010/main" val="2363924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Station :</a:t>
            </a:r>
            <a:endParaRPr lang="en-GB" dirty="0"/>
          </a:p>
        </p:txBody>
      </p:sp>
      <p:sp>
        <p:nvSpPr>
          <p:cNvPr id="3" name="Content Placeholder 2"/>
          <p:cNvSpPr>
            <a:spLocks noGrp="1"/>
          </p:cNvSpPr>
          <p:nvPr>
            <p:ph idx="1"/>
          </p:nvPr>
        </p:nvSpPr>
        <p:spPr>
          <a:xfrm>
            <a:off x="152398" y="3916084"/>
            <a:ext cx="5844989" cy="4871938"/>
          </a:xfrm>
        </p:spPr>
        <p:txBody>
          <a:bodyPr/>
          <a:lstStyle/>
          <a:p>
            <a:r>
              <a:rPr lang="en-US" b="1" dirty="0"/>
              <a:t>39 weeks </a:t>
            </a:r>
            <a:r>
              <a:rPr lang="en-US" b="1" dirty="0" err="1"/>
              <a:t>primgravida</a:t>
            </a:r>
            <a:r>
              <a:rPr lang="en-US" b="1" dirty="0"/>
              <a:t> , who has been in </a:t>
            </a:r>
            <a:r>
              <a:rPr lang="en-US" b="1" dirty="0" err="1"/>
              <a:t>labour</a:t>
            </a:r>
            <a:r>
              <a:rPr lang="en-US" b="1" dirty="0"/>
              <a:t> for 8 hours , next step?</a:t>
            </a:r>
            <a:endParaRPr lang="ar-JO" b="1" dirty="0"/>
          </a:p>
          <a:p>
            <a:pPr>
              <a:buFont typeface="Courier New" panose="02070309020205020404" pitchFamily="49" charset="0"/>
              <a:buChar char="o"/>
            </a:pPr>
            <a:r>
              <a:rPr lang="en-GB" b="1" dirty="0"/>
              <a:t>Operative delivery , using forceps C “Wrigley's Forceps because the baby in the perineum “</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 t="-13375" r="452" b="13375"/>
          <a:stretch/>
        </p:blipFill>
        <p:spPr bwMode="auto">
          <a:xfrm>
            <a:off x="546750" y="568502"/>
            <a:ext cx="2976331" cy="311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6749" y="1323209"/>
            <a:ext cx="7848463" cy="236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807389" y="1086978"/>
            <a:ext cx="1264023" cy="584775"/>
          </a:xfrm>
          <a:prstGeom prst="rect">
            <a:avLst/>
          </a:prstGeom>
          <a:noFill/>
        </p:spPr>
        <p:txBody>
          <a:bodyPr wrap="square" rtlCol="0">
            <a:spAutoFit/>
          </a:bodyPr>
          <a:lstStyle/>
          <a:p>
            <a:r>
              <a:rPr lang="en-GB" sz="3200" b="1" dirty="0">
                <a:solidFill>
                  <a:srgbClr val="002060"/>
                </a:solidFill>
              </a:rPr>
              <a:t>A</a:t>
            </a:r>
          </a:p>
        </p:txBody>
      </p:sp>
      <p:sp>
        <p:nvSpPr>
          <p:cNvPr id="8" name="TextBox 7"/>
          <p:cNvSpPr txBox="1"/>
          <p:nvPr/>
        </p:nvSpPr>
        <p:spPr>
          <a:xfrm>
            <a:off x="7128968" y="1030821"/>
            <a:ext cx="1264023" cy="584775"/>
          </a:xfrm>
          <a:prstGeom prst="rect">
            <a:avLst/>
          </a:prstGeom>
          <a:noFill/>
        </p:spPr>
        <p:txBody>
          <a:bodyPr wrap="square" rtlCol="0">
            <a:spAutoFit/>
          </a:bodyPr>
          <a:lstStyle/>
          <a:p>
            <a:r>
              <a:rPr lang="en-GB" sz="3200" b="1" dirty="0">
                <a:solidFill>
                  <a:srgbClr val="002060"/>
                </a:solidFill>
              </a:rPr>
              <a:t>B</a:t>
            </a:r>
          </a:p>
        </p:txBody>
      </p:sp>
      <p:sp>
        <p:nvSpPr>
          <p:cNvPr id="9" name="TextBox 8"/>
          <p:cNvSpPr txBox="1"/>
          <p:nvPr/>
        </p:nvSpPr>
        <p:spPr>
          <a:xfrm>
            <a:off x="4545104" y="1323209"/>
            <a:ext cx="1264023" cy="584775"/>
          </a:xfrm>
          <a:prstGeom prst="rect">
            <a:avLst/>
          </a:prstGeom>
          <a:noFill/>
        </p:spPr>
        <p:txBody>
          <a:bodyPr wrap="square" rtlCol="0">
            <a:spAutoFit/>
          </a:bodyPr>
          <a:lstStyle/>
          <a:p>
            <a:r>
              <a:rPr lang="en-GB" sz="3200" b="1" dirty="0">
                <a:solidFill>
                  <a:srgbClr val="002060"/>
                </a:solidFill>
              </a:rPr>
              <a:t>C</a:t>
            </a:r>
          </a:p>
        </p:txBody>
      </p:sp>
    </p:spTree>
    <p:extLst>
      <p:ext uri="{BB962C8B-B14F-4D97-AF65-F5344CB8AC3E}">
        <p14:creationId xmlns:p14="http://schemas.microsoft.com/office/powerpoint/2010/main" val="1912750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Station :</a:t>
            </a:r>
          </a:p>
        </p:txBody>
      </p:sp>
      <p:sp>
        <p:nvSpPr>
          <p:cNvPr id="10" name="Rectangle 9"/>
          <p:cNvSpPr/>
          <p:nvPr/>
        </p:nvSpPr>
        <p:spPr>
          <a:xfrm>
            <a:off x="6887512" y="1086072"/>
            <a:ext cx="1409617" cy="523220"/>
          </a:xfrm>
          <a:prstGeom prst="rect">
            <a:avLst/>
          </a:prstGeom>
        </p:spPr>
        <p:txBody>
          <a:bodyPr wrap="none">
            <a:spAutoFit/>
          </a:bodyPr>
          <a:lstStyle/>
          <a:p>
            <a:r>
              <a:rPr lang="en-GB" sz="2800" b="1" dirty="0">
                <a:solidFill>
                  <a:schemeClr val="accent1">
                    <a:lumMod val="50000"/>
                  </a:schemeClr>
                </a:solidFill>
              </a:rPr>
              <a:t>Answer:</a:t>
            </a:r>
          </a:p>
        </p:txBody>
      </p:sp>
      <p:pic>
        <p:nvPicPr>
          <p:cNvPr id="7" name="Picture 2"/>
          <p:cNvPicPr>
            <a:picLocks noChangeAspect="1"/>
          </p:cNvPicPr>
          <p:nvPr/>
        </p:nvPicPr>
        <p:blipFill>
          <a:blip r:embed="rId2"/>
          <a:stretch>
            <a:fillRect/>
          </a:stretch>
        </p:blipFill>
        <p:spPr>
          <a:xfrm>
            <a:off x="389169" y="1662112"/>
            <a:ext cx="4095469" cy="4731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p:cNvPicPr>
          <p:nvPr/>
        </p:nvPicPr>
        <p:blipFill>
          <a:blip r:embed="rId3"/>
          <a:stretch>
            <a:fillRect/>
          </a:stretch>
        </p:blipFill>
        <p:spPr>
          <a:xfrm>
            <a:off x="4794846" y="1609292"/>
            <a:ext cx="1782458" cy="4781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p:cNvPicPr>
            <a:picLocks noChangeAspect="1"/>
          </p:cNvPicPr>
          <p:nvPr/>
        </p:nvPicPr>
        <p:blipFill>
          <a:blip r:embed="rId4"/>
          <a:stretch>
            <a:fillRect/>
          </a:stretch>
        </p:blipFill>
        <p:spPr>
          <a:xfrm>
            <a:off x="6887512" y="1662112"/>
            <a:ext cx="4840165" cy="4781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66219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وان 1"/>
          <p:cNvSpPr>
            <a:spLocks noGrp="1"/>
          </p:cNvSpPr>
          <p:nvPr>
            <p:ph type="title"/>
          </p:nvPr>
        </p:nvSpPr>
        <p:spPr>
          <a:xfrm>
            <a:off x="2875757" y="191239"/>
            <a:ext cx="6348413" cy="1320800"/>
          </a:xfrm>
          <a:ln/>
        </p:spPr>
        <p:txBody>
          <a:bodyPr vert="horz" wrap="square" lIns="91440" tIns="45720" rIns="91440" bIns="45720" rtlCol="0" anchor="t">
            <a:normAutofit/>
          </a:bodyPr>
          <a:lstStyle/>
          <a:p>
            <a:pPr defTabSz="457200"/>
            <a:r>
              <a:rPr lang="en-US" altLang="en-US" sz="4400" dirty="0"/>
              <a:t>Vacuum </a:t>
            </a:r>
            <a:endParaRPr lang="ar-JO" altLang="en-US" sz="4400" dirty="0">
              <a:ea typeface="Tahoma" panose="020B0604030504040204" pitchFamily="34" charset="0"/>
            </a:endParaRPr>
          </a:p>
        </p:txBody>
      </p:sp>
      <p:sp>
        <p:nvSpPr>
          <p:cNvPr id="23555" name="عنصر نائب للمحتوى 2"/>
          <p:cNvSpPr>
            <a:spLocks noGrp="1"/>
          </p:cNvSpPr>
          <p:nvPr>
            <p:ph idx="1"/>
          </p:nvPr>
        </p:nvSpPr>
        <p:spPr>
          <a:xfrm>
            <a:off x="695400" y="1169243"/>
            <a:ext cx="11017224" cy="5572125"/>
          </a:xfrm>
          <a:noFill/>
          <a:ln w="12700">
            <a:noFill/>
          </a:ln>
        </p:spPr>
        <p:txBody>
          <a:bodyPr vert="horz" wrap="square" lIns="91440" tIns="45720" rIns="91440" bIns="45720" numCol="1" rtlCol="0" anchor="t" anchorCtr="0" compatLnSpc="1">
            <a:noAutofit/>
          </a:bodyPr>
          <a:lstStyle/>
          <a:p>
            <a:pPr marL="342900" indent="-342900" defTabSz="457200">
              <a:lnSpc>
                <a:spcPct val="100000"/>
              </a:lnSpc>
              <a:spcBef>
                <a:spcPts val="1000"/>
              </a:spcBef>
              <a:buClr>
                <a:schemeClr val="accent1">
                  <a:lumMod val="75000"/>
                </a:schemeClr>
              </a:buClr>
              <a:buSzPct val="80000"/>
              <a:buNone/>
              <a:defRPr/>
            </a:pPr>
            <a:r>
              <a:rPr lang="en-US" altLang="en-US" sz="2800" dirty="0">
                <a:sym typeface="Wingdings" panose="05000000000000000000" pitchFamily="2" charset="2"/>
              </a:rPr>
              <a:t>    Has different sizes (according to the </a:t>
            </a:r>
            <a:r>
              <a:rPr lang="en-US" altLang="en-US" sz="2800" u="sng" dirty="0">
                <a:sym typeface="Wingdings" panose="05000000000000000000" pitchFamily="2" charset="2"/>
              </a:rPr>
              <a:t>size of the fetal head</a:t>
            </a:r>
            <a:r>
              <a:rPr lang="en-US" altLang="en-US" sz="2800" dirty="0">
                <a:sym typeface="Wingdings" panose="05000000000000000000" pitchFamily="2" charset="2"/>
              </a:rPr>
              <a:t> and </a:t>
            </a:r>
            <a:r>
              <a:rPr lang="en-US" altLang="en-US" sz="2800" u="sng" dirty="0">
                <a:sym typeface="Wingdings" panose="05000000000000000000" pitchFamily="2" charset="2"/>
              </a:rPr>
              <a:t>whether the mother is multi or </a:t>
            </a:r>
            <a:r>
              <a:rPr lang="en-US" altLang="en-US" sz="2800" u="sng" dirty="0" err="1">
                <a:sym typeface="Wingdings" panose="05000000000000000000" pitchFamily="2" charset="2"/>
              </a:rPr>
              <a:t>primi</a:t>
            </a:r>
            <a:r>
              <a:rPr lang="en-US" altLang="en-US" sz="2800" dirty="0">
                <a:sym typeface="Wingdings" panose="05000000000000000000" pitchFamily="2" charset="2"/>
              </a:rPr>
              <a:t> )</a:t>
            </a:r>
          </a:p>
          <a:p>
            <a:pPr defTabSz="457200">
              <a:lnSpc>
                <a:spcPct val="100000"/>
              </a:lnSpc>
              <a:spcBef>
                <a:spcPts val="1000"/>
              </a:spcBef>
              <a:buClr>
                <a:schemeClr val="accent1">
                  <a:lumMod val="75000"/>
                </a:schemeClr>
              </a:buClr>
              <a:buSzPct val="80000"/>
              <a:defRPr/>
            </a:pPr>
            <a:r>
              <a:rPr lang="en-US" altLang="en-US" sz="3200" b="1" dirty="0">
                <a:sym typeface="Wingdings" panose="05000000000000000000" pitchFamily="2" charset="2"/>
              </a:rPr>
              <a:t>Indications</a:t>
            </a:r>
            <a:r>
              <a:rPr lang="en-US" altLang="en-US" sz="2800" b="1" dirty="0">
                <a:sym typeface="Wingdings" panose="05000000000000000000" pitchFamily="2" charset="2"/>
              </a:rPr>
              <a:t> :</a:t>
            </a:r>
            <a:endParaRPr lang="en-US" altLang="en-US" sz="2800" b="1" dirty="0"/>
          </a:p>
          <a:p>
            <a:pPr lvl="1" defTabSz="457200">
              <a:lnSpc>
                <a:spcPct val="100000"/>
              </a:lnSpc>
              <a:spcBef>
                <a:spcPts val="1000"/>
              </a:spcBef>
              <a:buClr>
                <a:schemeClr val="accent1">
                  <a:lumMod val="75000"/>
                </a:schemeClr>
              </a:buClr>
              <a:buSzPct val="80000"/>
              <a:defRPr/>
            </a:pPr>
            <a:r>
              <a:rPr lang="en-US" altLang="en-US" sz="2500" dirty="0"/>
              <a:t> </a:t>
            </a:r>
            <a:r>
              <a:rPr lang="en-US" altLang="en-US" sz="2800" dirty="0"/>
              <a:t>Prolonged second-stage labor. </a:t>
            </a:r>
          </a:p>
          <a:p>
            <a:pPr lvl="1" defTabSz="457200">
              <a:lnSpc>
                <a:spcPct val="100000"/>
              </a:lnSpc>
              <a:spcBef>
                <a:spcPts val="1000"/>
              </a:spcBef>
              <a:buClr>
                <a:schemeClr val="accent1">
                  <a:lumMod val="75000"/>
                </a:schemeClr>
              </a:buClr>
              <a:buSzPct val="80000"/>
              <a:defRPr/>
            </a:pPr>
            <a:r>
              <a:rPr lang="en-US" altLang="en-US" sz="2800" dirty="0"/>
              <a:t> Fetal distress </a:t>
            </a:r>
          </a:p>
          <a:p>
            <a:pPr defTabSz="457200" fontAlgn="auto">
              <a:lnSpc>
                <a:spcPct val="100000"/>
              </a:lnSpc>
              <a:spcBef>
                <a:spcPts val="1000"/>
              </a:spcBef>
              <a:spcAft>
                <a:spcPts val="0"/>
              </a:spcAft>
              <a:buClr>
                <a:schemeClr val="accent1">
                  <a:lumMod val="75000"/>
                </a:schemeClr>
              </a:buClr>
              <a:buSzPct val="80000"/>
              <a:defRPr/>
            </a:pPr>
            <a:r>
              <a:rPr lang="en-US" altLang="en-US" sz="3200" b="1" dirty="0">
                <a:sym typeface="Wingdings" panose="05000000000000000000" pitchFamily="2" charset="2"/>
              </a:rPr>
              <a:t>Prerequisite : </a:t>
            </a:r>
          </a:p>
          <a:p>
            <a:pPr lvl="1" defTabSz="457200" fontAlgn="auto">
              <a:lnSpc>
                <a:spcPct val="100000"/>
              </a:lnSpc>
              <a:spcBef>
                <a:spcPts val="1000"/>
              </a:spcBef>
              <a:spcAft>
                <a:spcPts val="0"/>
              </a:spcAft>
              <a:buClr>
                <a:schemeClr val="accent1">
                  <a:lumMod val="75000"/>
                </a:schemeClr>
              </a:buClr>
              <a:buSzPct val="80000"/>
              <a:defRPr/>
            </a:pPr>
            <a:r>
              <a:rPr lang="en-US" altLang="en-US" sz="2500" dirty="0">
                <a:sym typeface="Wingdings" panose="05000000000000000000" pitchFamily="2" charset="2"/>
              </a:rPr>
              <a:t> </a:t>
            </a:r>
            <a:r>
              <a:rPr lang="en-US" altLang="en-US" sz="2800" dirty="0">
                <a:sym typeface="Wingdings" panose="05000000000000000000" pitchFamily="2" charset="2"/>
              </a:rPr>
              <a:t>Verbal consent from the patient </a:t>
            </a:r>
            <a:endParaRPr lang="en-US" altLang="en-US" sz="2800" dirty="0"/>
          </a:p>
          <a:p>
            <a:pPr lvl="1" defTabSz="457200" fontAlgn="auto">
              <a:lnSpc>
                <a:spcPct val="100000"/>
              </a:lnSpc>
              <a:spcBef>
                <a:spcPts val="1000"/>
              </a:spcBef>
              <a:spcAft>
                <a:spcPts val="0"/>
              </a:spcAft>
              <a:buClr>
                <a:schemeClr val="accent1">
                  <a:lumMod val="75000"/>
                </a:schemeClr>
              </a:buClr>
              <a:buSzPct val="80000"/>
              <a:defRPr/>
            </a:pPr>
            <a:r>
              <a:rPr lang="en-US" altLang="en-US" sz="2800" dirty="0">
                <a:sym typeface="Wingdings" panose="05000000000000000000" pitchFamily="2" charset="2"/>
              </a:rPr>
              <a:t> Adequate pelvis with empty bladder . </a:t>
            </a:r>
          </a:p>
          <a:p>
            <a:pPr lvl="1" defTabSz="457200" fontAlgn="auto">
              <a:lnSpc>
                <a:spcPct val="100000"/>
              </a:lnSpc>
              <a:spcBef>
                <a:spcPts val="1000"/>
              </a:spcBef>
              <a:spcAft>
                <a:spcPts val="0"/>
              </a:spcAft>
              <a:buClr>
                <a:schemeClr val="accent1">
                  <a:lumMod val="75000"/>
                </a:schemeClr>
              </a:buClr>
              <a:buSzPct val="80000"/>
              <a:defRPr/>
            </a:pPr>
            <a:r>
              <a:rPr lang="en-US" altLang="en-US" sz="2800" dirty="0">
                <a:sym typeface="Wingdings" panose="05000000000000000000" pitchFamily="2" charset="2"/>
              </a:rPr>
              <a:t>Ruptured membranes ,and engaged head .</a:t>
            </a:r>
          </a:p>
          <a:p>
            <a:pPr lvl="1" defTabSz="457200" fontAlgn="auto">
              <a:lnSpc>
                <a:spcPct val="100000"/>
              </a:lnSpc>
              <a:spcBef>
                <a:spcPts val="1000"/>
              </a:spcBef>
              <a:spcAft>
                <a:spcPts val="0"/>
              </a:spcAft>
              <a:buClr>
                <a:schemeClr val="accent1">
                  <a:lumMod val="75000"/>
                </a:schemeClr>
              </a:buClr>
              <a:buSzPct val="80000"/>
              <a:defRPr/>
            </a:pPr>
            <a:r>
              <a:rPr lang="en-US" altLang="en-US" sz="2800" dirty="0">
                <a:sym typeface="Wingdings" panose="05000000000000000000" pitchFamily="2" charset="2"/>
              </a:rPr>
              <a:t> Vertex presentation .</a:t>
            </a:r>
          </a:p>
          <a:p>
            <a:pPr marL="342900" indent="-342900" defTabSz="457200" fontAlgn="auto">
              <a:lnSpc>
                <a:spcPct val="100000"/>
              </a:lnSpc>
              <a:spcBef>
                <a:spcPts val="1000"/>
              </a:spcBef>
              <a:spcAft>
                <a:spcPts val="0"/>
              </a:spcAft>
              <a:buClr>
                <a:schemeClr val="accent1">
                  <a:lumMod val="75000"/>
                </a:schemeClr>
              </a:buClr>
              <a:buSzPct val="80000"/>
              <a:buFont typeface="Wingdings" panose="05000000000000000000" pitchFamily="2" charset="2"/>
              <a:buNone/>
              <a:defRPr/>
            </a:pPr>
            <a:r>
              <a:rPr lang="en-US" altLang="en-US" sz="2800" dirty="0"/>
              <a:t> </a:t>
            </a:r>
            <a:endParaRPr lang="ar-JO" altLang="en-US" sz="2800" dirty="0"/>
          </a:p>
          <a:p>
            <a:pPr marL="342900" lvl="1" indent="0" defTabSz="457200">
              <a:lnSpc>
                <a:spcPct val="100000"/>
              </a:lnSpc>
              <a:spcBef>
                <a:spcPts val="1000"/>
              </a:spcBef>
              <a:buClr>
                <a:schemeClr val="accent1">
                  <a:lumMod val="75000"/>
                </a:schemeClr>
              </a:buClr>
              <a:buSzPct val="80000"/>
              <a:buNone/>
              <a:defRPr/>
            </a:pPr>
            <a:endParaRPr lang="en-US" altLang="en-US" sz="2800" dirty="0"/>
          </a:p>
          <a:p>
            <a:pPr marL="0" indent="0" defTabSz="457200">
              <a:lnSpc>
                <a:spcPct val="100000"/>
              </a:lnSpc>
              <a:spcBef>
                <a:spcPts val="1000"/>
              </a:spcBef>
              <a:buClr>
                <a:schemeClr val="accent1">
                  <a:lumMod val="75000"/>
                </a:schemeClr>
              </a:buClr>
              <a:buSzPct val="80000"/>
              <a:buNone/>
              <a:defRPr/>
            </a:pPr>
            <a:endParaRPr lang="ar-JO" altLang="en-US" sz="2800" dirty="0"/>
          </a:p>
        </p:txBody>
      </p:sp>
      <p:pic>
        <p:nvPicPr>
          <p:cNvPr id="40964" name="Picture 4"/>
          <p:cNvPicPr>
            <a:picLocks noChangeAspect="1"/>
          </p:cNvPicPr>
          <p:nvPr/>
        </p:nvPicPr>
        <p:blipFill rotWithShape="1">
          <a:blip r:embed="rId2"/>
          <a:srcRect l="2275" t="2579" r="4288" b="4534"/>
          <a:stretch/>
        </p:blipFill>
        <p:spPr>
          <a:xfrm>
            <a:off x="8436330" y="3321045"/>
            <a:ext cx="3564326" cy="2916267"/>
          </a:xfrm>
          <a:prstGeom prst="rect">
            <a:avLst/>
          </a:prstGeom>
          <a:noFill/>
          <a:ln w="9525" cap="flat" cmpd="sng">
            <a:noFill/>
            <a:prstDash val="solid"/>
            <a:miter/>
            <a:headEnd type="none" w="med" len="med"/>
            <a:tailEnd type="none" w="med" len="med"/>
          </a:ln>
        </p:spPr>
      </p:pic>
      <p:sp>
        <p:nvSpPr>
          <p:cNvPr id="3" name="TextBox 2">
            <a:extLst>
              <a:ext uri="{FF2B5EF4-FFF2-40B4-BE49-F238E27FC236}">
                <a16:creationId xmlns:a16="http://schemas.microsoft.com/office/drawing/2014/main" id="{528EEB67-3FB7-98A3-79AA-79F09E2BEBC4}"/>
              </a:ext>
            </a:extLst>
          </p:cNvPr>
          <p:cNvSpPr txBox="1"/>
          <p:nvPr/>
        </p:nvSpPr>
        <p:spPr>
          <a:xfrm>
            <a:off x="8436330" y="5874722"/>
            <a:ext cx="1512168" cy="338554"/>
          </a:xfrm>
          <a:prstGeom prst="rect">
            <a:avLst/>
          </a:prstGeom>
          <a:noFill/>
        </p:spPr>
        <p:txBody>
          <a:bodyPr wrap="square" rtlCol="0">
            <a:spAutoFit/>
          </a:bodyPr>
          <a:lstStyle/>
          <a:p>
            <a:r>
              <a:rPr lang="x-none" sz="1600" dirty="0">
                <a:latin typeface="+mn-lt"/>
              </a:rPr>
              <a:t>Metal Vacuum</a:t>
            </a:r>
          </a:p>
        </p:txBody>
      </p:sp>
      <p:sp>
        <p:nvSpPr>
          <p:cNvPr id="5" name="TextBox 4">
            <a:extLst>
              <a:ext uri="{FF2B5EF4-FFF2-40B4-BE49-F238E27FC236}">
                <a16:creationId xmlns:a16="http://schemas.microsoft.com/office/drawing/2014/main" id="{4C612B96-FAF4-1CA0-51B4-B658EB93D620}"/>
              </a:ext>
            </a:extLst>
          </p:cNvPr>
          <p:cNvSpPr txBox="1"/>
          <p:nvPr/>
        </p:nvSpPr>
        <p:spPr>
          <a:xfrm>
            <a:off x="4613120" y="6173975"/>
            <a:ext cx="3524683" cy="954107"/>
          </a:xfrm>
          <a:prstGeom prst="rect">
            <a:avLst/>
          </a:prstGeom>
          <a:noFill/>
        </p:spPr>
        <p:txBody>
          <a:bodyPr wrap="none" rtlCol="0">
            <a:spAutoFit/>
          </a:bodyPr>
          <a:lstStyle/>
          <a:p>
            <a:pPr marL="457200" indent="-457200">
              <a:buFont typeface="Courier New" panose="02070309020205020404" pitchFamily="49" charset="0"/>
              <a:buChar char="o"/>
            </a:pPr>
            <a:r>
              <a:rPr lang="en-US" altLang="en-US" sz="2800" dirty="0">
                <a:solidFill>
                  <a:srgbClr val="45515E"/>
                </a:solidFill>
                <a:latin typeface="+mn-lt"/>
                <a:sym typeface="Wingdings" panose="05000000000000000000" pitchFamily="2" charset="2"/>
              </a:rPr>
              <a:t>Fully dilated cervix .</a:t>
            </a:r>
          </a:p>
          <a:p>
            <a:endParaRPr lang="x-none" sz="2800" dirty="0">
              <a:solidFill>
                <a:srgbClr val="45515E"/>
              </a:solidFill>
              <a:latin typeface="+mn-lt"/>
            </a:endParaRPr>
          </a:p>
        </p:txBody>
      </p:sp>
    </p:spTree>
    <p:extLst>
      <p:ext uri="{BB962C8B-B14F-4D97-AF65-F5344CB8AC3E}">
        <p14:creationId xmlns:p14="http://schemas.microsoft.com/office/powerpoint/2010/main" val="128842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7B0-2011-0EFD-24C4-7FEB432FC737}"/>
              </a:ext>
            </a:extLst>
          </p:cNvPr>
          <p:cNvSpPr>
            <a:spLocks noGrp="1"/>
          </p:cNvSpPr>
          <p:nvPr>
            <p:ph type="title"/>
          </p:nvPr>
        </p:nvSpPr>
        <p:spPr/>
        <p:txBody>
          <a:bodyPr/>
          <a:lstStyle/>
          <a:p>
            <a:r>
              <a:rPr lang="en-US" dirty="0"/>
              <a:t>4. Internal rotation</a:t>
            </a:r>
          </a:p>
        </p:txBody>
      </p:sp>
      <p:sp>
        <p:nvSpPr>
          <p:cNvPr id="3" name="Content Placeholder 2">
            <a:extLst>
              <a:ext uri="{FF2B5EF4-FFF2-40B4-BE49-F238E27FC236}">
                <a16:creationId xmlns:a16="http://schemas.microsoft.com/office/drawing/2014/main" id="{3A253D15-1549-9CA6-D10D-3DDE1CF7B978}"/>
              </a:ext>
            </a:extLst>
          </p:cNvPr>
          <p:cNvSpPr>
            <a:spLocks noGrp="1"/>
          </p:cNvSpPr>
          <p:nvPr>
            <p:ph idx="1"/>
          </p:nvPr>
        </p:nvSpPr>
        <p:spPr/>
        <p:txBody>
          <a:bodyPr>
            <a:normAutofit/>
          </a:bodyPr>
          <a:lstStyle/>
          <a:p>
            <a:r>
              <a:rPr lang="en-US" sz="2400" dirty="0"/>
              <a:t>Occurs after the descent between the 2 ischial spines. If the head is well flexed, the occiput will be the leading point, and on reaching the sloping gutter of the levator ani muscles it will be encouraged to rotate anteriorly so that the sagittal suture now lies in the AP diameter of the pelvic outlet (i.e., the widest diameter). </a:t>
            </a:r>
          </a:p>
          <a:p>
            <a:r>
              <a:rPr lang="en-US" sz="2400" dirty="0"/>
              <a:t>If the fetus has engaged in the OP position, internal rotation can occur from an OP position to an OA position. This long internal rotation may explain the increased duration of labor associated with OP position. </a:t>
            </a:r>
          </a:p>
          <a:p>
            <a:r>
              <a:rPr lang="en-US" sz="2400" dirty="0"/>
              <a:t>Alternatively, an OP position may persist, resulting in a ‘face to pubes’ delivery. Furthermore, the persistent OP position may be associated with extension of the fetal head and a resulting increase in the diameter presented to the pelvic outlet. This may lead to obstructed labor and the need for instrumental delivery or even caesarean section.</a:t>
            </a:r>
          </a:p>
        </p:txBody>
      </p:sp>
      <p:pic>
        <p:nvPicPr>
          <p:cNvPr id="7" name="Picture 6">
            <a:extLst>
              <a:ext uri="{FF2B5EF4-FFF2-40B4-BE49-F238E27FC236}">
                <a16:creationId xmlns:a16="http://schemas.microsoft.com/office/drawing/2014/main" id="{58E9A405-CFA7-1AE2-1242-698FB72A17A7}"/>
              </a:ext>
            </a:extLst>
          </p:cNvPr>
          <p:cNvPicPr>
            <a:picLocks noChangeAspect="1"/>
          </p:cNvPicPr>
          <p:nvPr/>
        </p:nvPicPr>
        <p:blipFill>
          <a:blip r:embed="rId2"/>
          <a:stretch>
            <a:fillRect/>
          </a:stretch>
        </p:blipFill>
        <p:spPr>
          <a:xfrm>
            <a:off x="10412867" y="5142268"/>
            <a:ext cx="1779132" cy="1715732"/>
          </a:xfrm>
          <a:prstGeom prst="rect">
            <a:avLst/>
          </a:prstGeom>
        </p:spPr>
      </p:pic>
    </p:spTree>
    <p:extLst>
      <p:ext uri="{BB962C8B-B14F-4D97-AF65-F5344CB8AC3E}">
        <p14:creationId xmlns:p14="http://schemas.microsoft.com/office/powerpoint/2010/main" val="928158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عنصر نائب للمحتوى 2"/>
          <p:cNvSpPr>
            <a:spLocks noGrp="1"/>
          </p:cNvSpPr>
          <p:nvPr>
            <p:ph idx="1"/>
          </p:nvPr>
        </p:nvSpPr>
        <p:spPr>
          <a:xfrm>
            <a:off x="767408" y="1340768"/>
            <a:ext cx="7272808" cy="5229225"/>
          </a:xfrm>
        </p:spPr>
        <p:txBody>
          <a:bodyPr vert="horz" wrap="square" lIns="91440" tIns="45720" rIns="91440" bIns="45720" numCol="1" rtlCol="0" anchor="t" anchorCtr="0" compatLnSpc="1">
            <a:normAutofit/>
          </a:bodyPr>
          <a:lstStyle/>
          <a:p>
            <a:pPr defTabSz="457200">
              <a:lnSpc>
                <a:spcPct val="100000"/>
              </a:lnSpc>
              <a:spcBef>
                <a:spcPts val="1000"/>
              </a:spcBef>
              <a:buClr>
                <a:schemeClr val="accent1">
                  <a:lumMod val="75000"/>
                </a:schemeClr>
              </a:buClr>
              <a:buSzPct val="80000"/>
              <a:defRPr/>
            </a:pPr>
            <a:r>
              <a:rPr lang="en-US" altLang="en-US" sz="2800" b="1" dirty="0"/>
              <a:t>Soft Cups </a:t>
            </a:r>
            <a:r>
              <a:rPr lang="en-US" altLang="en-US" sz="2800" dirty="0">
                <a:solidFill>
                  <a:schemeClr val="tx1">
                    <a:lumMod val="75000"/>
                    <a:lumOff val="25000"/>
                  </a:schemeClr>
                </a:solidFill>
              </a:rPr>
              <a:t>(polyethylene or silastic )  </a:t>
            </a:r>
          </a:p>
          <a:p>
            <a:pPr marL="342900" lvl="1" indent="0" defTabSz="457200">
              <a:lnSpc>
                <a:spcPct val="100000"/>
              </a:lnSpc>
              <a:spcBef>
                <a:spcPts val="1000"/>
              </a:spcBef>
              <a:buClr>
                <a:schemeClr val="accent1">
                  <a:lumMod val="75000"/>
                </a:schemeClr>
              </a:buClr>
              <a:buSzPct val="80000"/>
              <a:buNone/>
              <a:defRPr/>
            </a:pPr>
            <a:r>
              <a:rPr lang="en-US" altLang="en-US" sz="2800" dirty="0">
                <a:solidFill>
                  <a:schemeClr val="tx1">
                    <a:lumMod val="75000"/>
                    <a:lumOff val="25000"/>
                  </a:schemeClr>
                </a:solidFill>
              </a:rPr>
              <a:t>are associated with less scalp injuries and appropriate for </a:t>
            </a:r>
            <a:r>
              <a:rPr lang="en-US" altLang="en-US" sz="2800" dirty="0" err="1">
                <a:solidFill>
                  <a:schemeClr val="tx1">
                    <a:lumMod val="75000"/>
                    <a:lumOff val="25000"/>
                  </a:schemeClr>
                </a:solidFill>
              </a:rPr>
              <a:t>occipito</a:t>
            </a:r>
            <a:r>
              <a:rPr lang="en-US" altLang="en-US" sz="2800" dirty="0">
                <a:solidFill>
                  <a:schemeClr val="tx1">
                    <a:lumMod val="75000"/>
                    <a:lumOff val="25000"/>
                  </a:schemeClr>
                </a:solidFill>
              </a:rPr>
              <a:t>-anterior position .</a:t>
            </a:r>
          </a:p>
          <a:p>
            <a:pPr marL="342900" indent="-342900" defTabSz="457200">
              <a:lnSpc>
                <a:spcPct val="100000"/>
              </a:lnSpc>
              <a:spcBef>
                <a:spcPts val="1000"/>
              </a:spcBef>
              <a:buClr>
                <a:schemeClr val="accent1">
                  <a:lumMod val="75000"/>
                </a:schemeClr>
              </a:buClr>
              <a:buSzPct val="80000"/>
              <a:buFont typeface="Wingdings 3" panose="05040102010807070707" pitchFamily="18" charset="2"/>
              <a:buChar char=""/>
              <a:defRPr/>
            </a:pPr>
            <a:endParaRPr lang="en-US" altLang="en-US" sz="2800" dirty="0">
              <a:solidFill>
                <a:schemeClr val="tx1">
                  <a:lumMod val="75000"/>
                  <a:lumOff val="25000"/>
                </a:schemeClr>
              </a:solidFill>
            </a:endParaRPr>
          </a:p>
          <a:p>
            <a:pPr defTabSz="457200">
              <a:lnSpc>
                <a:spcPct val="100000"/>
              </a:lnSpc>
              <a:spcBef>
                <a:spcPts val="1000"/>
              </a:spcBef>
              <a:buClr>
                <a:schemeClr val="accent1">
                  <a:lumMod val="75000"/>
                </a:schemeClr>
              </a:buClr>
              <a:buSzPct val="80000"/>
              <a:defRPr/>
            </a:pPr>
            <a:r>
              <a:rPr lang="en-US" altLang="en-US" sz="2800" b="1" dirty="0"/>
              <a:t>Rigid cups</a:t>
            </a:r>
            <a:r>
              <a:rPr lang="en-US" altLang="en-US" sz="2800" dirty="0"/>
              <a:t> </a:t>
            </a:r>
            <a:r>
              <a:rPr lang="en-US" altLang="en-US" sz="2800" dirty="0">
                <a:solidFill>
                  <a:schemeClr val="tx1">
                    <a:lumMod val="75000"/>
                    <a:lumOff val="25000"/>
                  </a:schemeClr>
                </a:solidFill>
              </a:rPr>
              <a:t>(Metal or Plastic ) </a:t>
            </a:r>
          </a:p>
          <a:p>
            <a:pPr marL="342900" lvl="1" indent="0" defTabSz="457200">
              <a:lnSpc>
                <a:spcPct val="100000"/>
              </a:lnSpc>
              <a:spcBef>
                <a:spcPts val="1000"/>
              </a:spcBef>
              <a:buClr>
                <a:schemeClr val="accent1">
                  <a:lumMod val="75000"/>
                </a:schemeClr>
              </a:buClr>
              <a:buSzPct val="80000"/>
              <a:buNone/>
              <a:defRPr/>
            </a:pPr>
            <a:r>
              <a:rPr lang="en-US" altLang="en-US" sz="2800" dirty="0">
                <a:solidFill>
                  <a:schemeClr val="tx1">
                    <a:lumMod val="75000"/>
                    <a:lumOff val="25000"/>
                  </a:schemeClr>
                </a:solidFill>
              </a:rPr>
              <a:t>are more suitable for </a:t>
            </a:r>
            <a:r>
              <a:rPr lang="en-US" altLang="en-US" sz="2800" dirty="0" err="1">
                <a:solidFill>
                  <a:schemeClr val="tx1">
                    <a:lumMod val="75000"/>
                    <a:lumOff val="25000"/>
                  </a:schemeClr>
                </a:solidFill>
              </a:rPr>
              <a:t>occipito</a:t>
            </a:r>
            <a:r>
              <a:rPr lang="en-US" altLang="en-US" sz="2800" dirty="0">
                <a:solidFill>
                  <a:schemeClr val="tx1">
                    <a:lumMod val="75000"/>
                    <a:lumOff val="25000"/>
                  </a:schemeClr>
                </a:solidFill>
              </a:rPr>
              <a:t>-posterior , transverse , and difficult </a:t>
            </a:r>
            <a:r>
              <a:rPr lang="en-US" altLang="en-US" sz="2800" dirty="0" err="1">
                <a:solidFill>
                  <a:schemeClr val="tx1">
                    <a:lumMod val="75000"/>
                    <a:lumOff val="25000"/>
                  </a:schemeClr>
                </a:solidFill>
              </a:rPr>
              <a:t>occipito</a:t>
            </a:r>
            <a:r>
              <a:rPr lang="en-US" altLang="en-US" sz="2800" dirty="0">
                <a:solidFill>
                  <a:schemeClr val="tx1">
                    <a:lumMod val="75000"/>
                    <a:lumOff val="25000"/>
                  </a:schemeClr>
                </a:solidFill>
              </a:rPr>
              <a:t>-anterior position where the infant is larger.</a:t>
            </a:r>
          </a:p>
          <a:p>
            <a:pPr marL="342900" lvl="1" indent="0" defTabSz="457200">
              <a:lnSpc>
                <a:spcPct val="100000"/>
              </a:lnSpc>
              <a:spcBef>
                <a:spcPts val="1000"/>
              </a:spcBef>
              <a:buClr>
                <a:schemeClr val="accent1">
                  <a:lumMod val="75000"/>
                </a:schemeClr>
              </a:buClr>
              <a:buSzPct val="80000"/>
              <a:buNone/>
              <a:defRPr/>
            </a:pPr>
            <a:endParaRPr lang="en-US" altLang="en-US" sz="2800" dirty="0">
              <a:solidFill>
                <a:schemeClr val="tx1">
                  <a:lumMod val="75000"/>
                  <a:lumOff val="25000"/>
                </a:schemeClr>
              </a:solidFill>
            </a:endParaRPr>
          </a:p>
          <a:p>
            <a:pPr defTabSz="457200">
              <a:lnSpc>
                <a:spcPct val="100000"/>
              </a:lnSpc>
              <a:spcBef>
                <a:spcPts val="1000"/>
              </a:spcBef>
              <a:buClr>
                <a:schemeClr val="accent1">
                  <a:lumMod val="75000"/>
                </a:schemeClr>
              </a:buClr>
              <a:buSzPct val="80000"/>
              <a:defRPr/>
            </a:pPr>
            <a:r>
              <a:rPr lang="en-US" altLang="en-US" sz="2800" dirty="0">
                <a:solidFill>
                  <a:schemeClr val="tx1">
                    <a:lumMod val="75000"/>
                    <a:lumOff val="25000"/>
                  </a:schemeClr>
                </a:solidFill>
              </a:rPr>
              <a:t>There is </a:t>
            </a:r>
            <a:r>
              <a:rPr lang="en-US" altLang="en-US" sz="2800" u="sng" dirty="0">
                <a:solidFill>
                  <a:schemeClr val="tx1">
                    <a:lumMod val="75000"/>
                    <a:lumOff val="25000"/>
                  </a:schemeClr>
                </a:solidFill>
              </a:rPr>
              <a:t>higher</a:t>
            </a:r>
            <a:r>
              <a:rPr lang="en-US" altLang="en-US" sz="2800" dirty="0">
                <a:solidFill>
                  <a:schemeClr val="tx1">
                    <a:lumMod val="75000"/>
                    <a:lumOff val="25000"/>
                  </a:schemeClr>
                </a:solidFill>
              </a:rPr>
              <a:t> rate of failure with </a:t>
            </a:r>
            <a:r>
              <a:rPr lang="en-US" altLang="en-US" sz="2800" u="sng" dirty="0">
                <a:solidFill>
                  <a:schemeClr val="tx1">
                    <a:lumMod val="75000"/>
                    <a:lumOff val="25000"/>
                  </a:schemeClr>
                </a:solidFill>
              </a:rPr>
              <a:t>soft cups .</a:t>
            </a:r>
            <a:endParaRPr lang="ar-JO" altLang="en-US" sz="2800" u="sng" dirty="0">
              <a:solidFill>
                <a:schemeClr val="tx1">
                  <a:lumMod val="75000"/>
                  <a:lumOff val="25000"/>
                </a:schemeClr>
              </a:solidFill>
            </a:endParaRPr>
          </a:p>
        </p:txBody>
      </p:sp>
      <p:pic>
        <p:nvPicPr>
          <p:cNvPr id="41988" name="Picture 1"/>
          <p:cNvPicPr>
            <a:picLocks noChangeAspect="1"/>
          </p:cNvPicPr>
          <p:nvPr/>
        </p:nvPicPr>
        <p:blipFill>
          <a:blip r:embed="rId3"/>
          <a:stretch>
            <a:fillRect/>
          </a:stretch>
        </p:blipFill>
        <p:spPr>
          <a:xfrm>
            <a:off x="7951013" y="1305372"/>
            <a:ext cx="3381375" cy="1893888"/>
          </a:xfrm>
          <a:prstGeom prst="rect">
            <a:avLst/>
          </a:prstGeom>
          <a:noFill/>
          <a:ln w="9525">
            <a:noFill/>
          </a:ln>
        </p:spPr>
      </p:pic>
      <p:pic>
        <p:nvPicPr>
          <p:cNvPr id="41989" name="Picture 2"/>
          <p:cNvPicPr>
            <a:picLocks noChangeAspect="1"/>
          </p:cNvPicPr>
          <p:nvPr/>
        </p:nvPicPr>
        <p:blipFill>
          <a:blip r:embed="rId4"/>
          <a:stretch>
            <a:fillRect/>
          </a:stretch>
        </p:blipFill>
        <p:spPr>
          <a:xfrm>
            <a:off x="7951013" y="3607098"/>
            <a:ext cx="3473579" cy="3010247"/>
          </a:xfrm>
          <a:prstGeom prst="rect">
            <a:avLst/>
          </a:prstGeom>
          <a:noFill/>
          <a:ln w="9525">
            <a:noFill/>
          </a:ln>
        </p:spPr>
      </p:pic>
      <p:sp>
        <p:nvSpPr>
          <p:cNvPr id="2" name="عنوان 1">
            <a:extLst>
              <a:ext uri="{FF2B5EF4-FFF2-40B4-BE49-F238E27FC236}">
                <a16:creationId xmlns:a16="http://schemas.microsoft.com/office/drawing/2014/main" id="{1FEBD492-D8D0-0D72-6CDF-B40016E4C662}"/>
              </a:ext>
            </a:extLst>
          </p:cNvPr>
          <p:cNvSpPr txBox="1">
            <a:spLocks/>
          </p:cNvSpPr>
          <p:nvPr/>
        </p:nvSpPr>
        <p:spPr>
          <a:xfrm>
            <a:off x="2639616" y="250366"/>
            <a:ext cx="8044779" cy="1320800"/>
          </a:xfrm>
          <a:prstGeom prst="rect">
            <a:avLst/>
          </a:prstGeom>
          <a:ln/>
        </p:spPr>
        <p:txBody>
          <a:bodyPr vert="horz" wrap="square" lIns="91440" tIns="45720" rIns="91440" bIns="45720" rtlCol="0" anchor="t">
            <a:norm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auto">
              <a:spcAft>
                <a:spcPts val="0"/>
              </a:spcAft>
            </a:pPr>
            <a:r>
              <a:rPr lang="en-US" altLang="en-US" sz="4400" dirty="0"/>
              <a:t>Vacuum Cont. </a:t>
            </a:r>
            <a:r>
              <a:rPr lang="en-US" altLang="en-US" sz="3600" dirty="0"/>
              <a:t>(Rigid Vs Soft cups) </a:t>
            </a:r>
            <a:endParaRPr lang="ar-JO" altLang="en-US" sz="3600" dirty="0">
              <a:ea typeface="Tahoma" panose="020B0604030504040204" pitchFamily="34" charset="0"/>
            </a:endParaRPr>
          </a:p>
        </p:txBody>
      </p:sp>
    </p:spTree>
    <p:extLst>
      <p:ext uri="{BB962C8B-B14F-4D97-AF65-F5344CB8AC3E}">
        <p14:creationId xmlns:p14="http://schemas.microsoft.com/office/powerpoint/2010/main" val="244862269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SMILEY\Desktop\Ventouse\11_ventouse_position.jpg"/>
          <p:cNvPicPr>
            <a:picLocks noChangeAspect="1"/>
          </p:cNvPicPr>
          <p:nvPr/>
        </p:nvPicPr>
        <p:blipFill>
          <a:blip r:embed="rId2"/>
          <a:stretch>
            <a:fillRect/>
          </a:stretch>
        </p:blipFill>
        <p:spPr>
          <a:xfrm>
            <a:off x="8688288" y="1250296"/>
            <a:ext cx="3532187" cy="5143500"/>
          </a:xfrm>
          <a:prstGeom prst="rect">
            <a:avLst/>
          </a:prstGeom>
          <a:noFill/>
          <a:ln w="9525">
            <a:noFill/>
          </a:ln>
        </p:spPr>
      </p:pic>
      <p:sp>
        <p:nvSpPr>
          <p:cNvPr id="13" name="Oval 12"/>
          <p:cNvSpPr/>
          <p:nvPr/>
        </p:nvSpPr>
        <p:spPr>
          <a:xfrm>
            <a:off x="9663742" y="5063730"/>
            <a:ext cx="1341759" cy="617538"/>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r>
              <a:rPr lang="en-US" sz="1400" dirty="0">
                <a:ln w="0"/>
                <a:solidFill>
                  <a:schemeClr val="tx1"/>
                </a:solidFill>
                <a:effectLst>
                  <a:outerShdw blurRad="38100" dist="19050" dir="2700000" algn="tl" rotWithShape="0">
                    <a:schemeClr val="dk1">
                      <a:alpha val="40000"/>
                    </a:schemeClr>
                  </a:outerShdw>
                </a:effectLst>
              </a:rPr>
              <a:t>Post Fontanelle</a:t>
            </a:r>
            <a:endParaRPr lang="ar-JO" sz="1400" dirty="0">
              <a:ln w="0"/>
              <a:solidFill>
                <a:schemeClr val="tx1"/>
              </a:solidFill>
              <a:effectLst>
                <a:outerShdw blurRad="38100" dist="19050" dir="2700000" algn="tl" rotWithShape="0">
                  <a:schemeClr val="dk1">
                    <a:alpha val="40000"/>
                  </a:schemeClr>
                </a:outerShdw>
              </a:effectLst>
            </a:endParaRPr>
          </a:p>
        </p:txBody>
      </p:sp>
      <p:sp>
        <p:nvSpPr>
          <p:cNvPr id="12" name="Oval 11"/>
          <p:cNvSpPr/>
          <p:nvPr/>
        </p:nvSpPr>
        <p:spPr>
          <a:xfrm>
            <a:off x="9663742" y="1640682"/>
            <a:ext cx="1341760" cy="635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r>
              <a:rPr lang="en-US" sz="1400" dirty="0">
                <a:ln w="0"/>
                <a:solidFill>
                  <a:schemeClr val="tx1"/>
                </a:solidFill>
                <a:effectLst>
                  <a:outerShdw blurRad="38100" dist="19050" dir="2700000" algn="tl" rotWithShape="0">
                    <a:schemeClr val="dk1">
                      <a:alpha val="40000"/>
                    </a:schemeClr>
                  </a:outerShdw>
                </a:effectLst>
              </a:rPr>
              <a:t>Ant Fontanelle</a:t>
            </a:r>
            <a:endParaRPr lang="ar-JO" sz="1400" dirty="0">
              <a:ln w="0"/>
              <a:solidFill>
                <a:schemeClr val="tx1"/>
              </a:solidFill>
              <a:effectLst>
                <a:outerShdw blurRad="38100" dist="19050" dir="2700000" algn="tl" rotWithShape="0">
                  <a:schemeClr val="dk1">
                    <a:alpha val="40000"/>
                  </a:schemeClr>
                </a:outerShdw>
              </a:effectLst>
            </a:endParaRPr>
          </a:p>
        </p:txBody>
      </p:sp>
      <p:sp>
        <p:nvSpPr>
          <p:cNvPr id="44038" name="TextBox 20"/>
          <p:cNvSpPr txBox="1"/>
          <p:nvPr/>
        </p:nvSpPr>
        <p:spPr>
          <a:xfrm>
            <a:off x="9516267" y="4175989"/>
            <a:ext cx="1188245" cy="707886"/>
          </a:xfrm>
          <a:prstGeom prst="rect">
            <a:avLst/>
          </a:prstGeom>
          <a:noFill/>
          <a:ln w="9525">
            <a:noFill/>
          </a:ln>
        </p:spPr>
        <p:txBody>
          <a:bodyPr wrap="square">
            <a:spAutoFit/>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marL="0" indent="0" defTabSz="914400" eaLnBrk="1" hangingPunct="1">
              <a:spcBef>
                <a:spcPct val="0"/>
              </a:spcBef>
              <a:buClrTx/>
              <a:buSzTx/>
              <a:buNone/>
            </a:pPr>
            <a:r>
              <a:rPr lang="en-US" altLang="en-US" sz="2000" b="1" dirty="0">
                <a:solidFill>
                  <a:srgbClr val="C00000"/>
                </a:solidFill>
                <a:cs typeface="Arial" panose="020B0604020202020204" pitchFamily="34" charset="0"/>
              </a:rPr>
              <a:t>Pivot Point</a:t>
            </a:r>
            <a:endParaRPr lang="ar-JO" altLang="en-US" sz="2000" b="1" dirty="0">
              <a:solidFill>
                <a:srgbClr val="C00000"/>
              </a:solidFill>
              <a:ea typeface="Arial" panose="020B0604020202020204" pitchFamily="34" charset="0"/>
            </a:endParaRPr>
          </a:p>
        </p:txBody>
      </p:sp>
      <p:sp>
        <p:nvSpPr>
          <p:cNvPr id="2" name="عنوان 1">
            <a:extLst>
              <a:ext uri="{FF2B5EF4-FFF2-40B4-BE49-F238E27FC236}">
                <a16:creationId xmlns:a16="http://schemas.microsoft.com/office/drawing/2014/main" id="{0B51F387-1317-35A2-AECC-514A0C9A0953}"/>
              </a:ext>
            </a:extLst>
          </p:cNvPr>
          <p:cNvSpPr>
            <a:spLocks noGrp="1"/>
          </p:cNvSpPr>
          <p:nvPr>
            <p:ph type="title"/>
          </p:nvPr>
        </p:nvSpPr>
        <p:spPr>
          <a:xfrm>
            <a:off x="2999657" y="246653"/>
            <a:ext cx="6787987" cy="1320800"/>
          </a:xfrm>
          <a:ln/>
        </p:spPr>
        <p:txBody>
          <a:bodyPr vert="horz" wrap="square" lIns="91440" tIns="45720" rIns="91440" bIns="45720" rtlCol="0" anchor="t">
            <a:normAutofit/>
          </a:bodyPr>
          <a:lstStyle/>
          <a:p>
            <a:pPr defTabSz="457200"/>
            <a:r>
              <a:rPr lang="en-US" altLang="en-US" sz="4400" dirty="0"/>
              <a:t>Vacuum Cont. </a:t>
            </a:r>
            <a:r>
              <a:rPr lang="en-US" altLang="en-US" sz="3600" dirty="0"/>
              <a:t>(Technique)</a:t>
            </a:r>
            <a:endParaRPr lang="ar-JO" altLang="en-US" sz="4400" dirty="0">
              <a:ea typeface="Tahoma" panose="020B0604030504040204" pitchFamily="34" charset="0"/>
            </a:endParaRPr>
          </a:p>
        </p:txBody>
      </p:sp>
      <p:sp>
        <p:nvSpPr>
          <p:cNvPr id="4" name="Content Placeholder 8">
            <a:extLst>
              <a:ext uri="{FF2B5EF4-FFF2-40B4-BE49-F238E27FC236}">
                <a16:creationId xmlns:a16="http://schemas.microsoft.com/office/drawing/2014/main" id="{D632751D-5160-FB3F-E3F4-43D66DF39434}"/>
              </a:ext>
            </a:extLst>
          </p:cNvPr>
          <p:cNvSpPr>
            <a:spLocks noGrp="1"/>
          </p:cNvSpPr>
          <p:nvPr>
            <p:ph idx="1"/>
          </p:nvPr>
        </p:nvSpPr>
        <p:spPr>
          <a:xfrm>
            <a:off x="171294" y="1116742"/>
            <a:ext cx="9101059" cy="5414595"/>
          </a:xfrm>
        </p:spPr>
        <p:txBody>
          <a:bodyPr>
            <a:noAutofit/>
          </a:bodyPr>
          <a:lstStyle/>
          <a:p>
            <a:pPr marL="514350" indent="-514350">
              <a:buFont typeface="+mj-lt"/>
              <a:buAutoNum type="arabicPeriod"/>
            </a:pPr>
            <a:r>
              <a:rPr lang="x-none" sz="2800" dirty="0"/>
              <a:t>The woman is placed in the </a:t>
            </a:r>
            <a:r>
              <a:rPr lang="x-none" sz="2800" b="1" dirty="0"/>
              <a:t>Lithotomy</a:t>
            </a:r>
            <a:r>
              <a:rPr lang="x-none" sz="2800" dirty="0"/>
              <a:t> position and assises throughout the process by pushing.</a:t>
            </a:r>
          </a:p>
          <a:p>
            <a:pPr marL="514350" indent="-514350">
              <a:buFont typeface="+mj-lt"/>
              <a:buAutoNum type="arabicPeriod"/>
            </a:pPr>
            <a:r>
              <a:rPr lang="en-US" sz="2800" dirty="0"/>
              <a:t>T</a:t>
            </a:r>
            <a:r>
              <a:rPr lang="x-none" sz="2800" dirty="0"/>
              <a:t>he suction cup is placed onto the head of the baby.</a:t>
            </a:r>
          </a:p>
          <a:p>
            <a:pPr marL="514350" indent="-514350">
              <a:buFont typeface="+mj-lt"/>
              <a:buAutoNum type="arabicPeriod"/>
            </a:pPr>
            <a:r>
              <a:rPr lang="en-US" sz="2800" dirty="0"/>
              <a:t>C</a:t>
            </a:r>
            <a:r>
              <a:rPr lang="x-none" sz="2800" dirty="0"/>
              <a:t>orrect placement of the cup directly over the flexion point </a:t>
            </a:r>
            <a:r>
              <a:rPr lang="x-none" sz="2800" b="1" dirty="0"/>
              <a:t>(Pivot Point) </a:t>
            </a:r>
            <a:r>
              <a:rPr lang="x-none" sz="2400" dirty="0"/>
              <a:t>“about 3 cm anterior to the posterior fontanelle ,and 6 cm posterior to the anterior fontanelle”</a:t>
            </a:r>
          </a:p>
          <a:p>
            <a:pPr marL="514350" indent="-514350">
              <a:buFont typeface="+mj-lt"/>
              <a:buAutoNum type="arabicPeriod"/>
            </a:pPr>
            <a:endParaRPr lang="x-none" sz="2400" b="1" dirty="0"/>
          </a:p>
          <a:p>
            <a:r>
              <a:rPr lang="x-none" sz="3200" b="1" dirty="0"/>
              <a:t> For proper use :</a:t>
            </a:r>
          </a:p>
          <a:p>
            <a:pPr lvl="1"/>
            <a:r>
              <a:rPr lang="x-none" sz="2800" b="1" dirty="0"/>
              <a:t> </a:t>
            </a:r>
            <a:r>
              <a:rPr lang="x-none" sz="2800" dirty="0"/>
              <a:t>The maternal cervix has to be fully dilated.</a:t>
            </a:r>
          </a:p>
          <a:p>
            <a:pPr lvl="1"/>
            <a:r>
              <a:rPr lang="x-none" sz="2800" dirty="0"/>
              <a:t> The head engaged in the birth canal.</a:t>
            </a:r>
          </a:p>
          <a:p>
            <a:pPr lvl="1"/>
            <a:r>
              <a:rPr lang="x-none" sz="2800" dirty="0"/>
              <a:t> The baby shouldn’t be preterm.</a:t>
            </a:r>
          </a:p>
          <a:p>
            <a:pPr lvl="1"/>
            <a:r>
              <a:rPr lang="x-none" sz="2800" dirty="0"/>
              <a:t> Not previously exposed to scalp sampling or failed forceps delivery , if the ventouse (vacuum) delivery failed</a:t>
            </a:r>
          </a:p>
          <a:p>
            <a:pPr lvl="1"/>
            <a:endParaRPr lang="x-none" sz="2800" b="1" dirty="0"/>
          </a:p>
        </p:txBody>
      </p:sp>
    </p:spTree>
    <p:extLst>
      <p:ext uri="{BB962C8B-B14F-4D97-AF65-F5344CB8AC3E}">
        <p14:creationId xmlns:p14="http://schemas.microsoft.com/office/powerpoint/2010/main" val="32671322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عنوان 1"/>
          <p:cNvSpPr>
            <a:spLocks noGrp="1"/>
          </p:cNvSpPr>
          <p:nvPr>
            <p:ph type="title"/>
          </p:nvPr>
        </p:nvSpPr>
        <p:spPr>
          <a:ln/>
        </p:spPr>
        <p:txBody>
          <a:bodyPr vert="horz" wrap="square" lIns="91440" tIns="45720" rIns="91440" bIns="45720" rtlCol="0" anchor="t">
            <a:normAutofit/>
          </a:bodyPr>
          <a:lstStyle/>
          <a:p>
            <a:pPr defTabSz="457200"/>
            <a:r>
              <a:rPr lang="en-US" altLang="en-US" kern="1200" dirty="0">
                <a:latin typeface="+mj-lt"/>
                <a:ea typeface="+mj-ea"/>
                <a:cs typeface="+mj-cs"/>
              </a:rPr>
              <a:t>  </a:t>
            </a:r>
            <a:endParaRPr lang="ar-JO" altLang="en-US" kern="1200" dirty="0">
              <a:latin typeface="+mj-lt"/>
              <a:ea typeface="Tahoma" panose="020B0604030504040204" pitchFamily="34" charset="0"/>
              <a:cs typeface="+mj-cs"/>
            </a:endParaRPr>
          </a:p>
        </p:txBody>
      </p:sp>
      <p:sp>
        <p:nvSpPr>
          <p:cNvPr id="36867" name="عنصر نائب للمحتوى 2"/>
          <p:cNvSpPr>
            <a:spLocks noGrp="1"/>
          </p:cNvSpPr>
          <p:nvPr>
            <p:ph idx="1"/>
          </p:nvPr>
        </p:nvSpPr>
        <p:spPr>
          <a:xfrm>
            <a:off x="479376" y="1124744"/>
            <a:ext cx="9649072" cy="5364163"/>
          </a:xfrm>
        </p:spPr>
        <p:txBody>
          <a:bodyPr vert="horz" wrap="square" lIns="91440" tIns="45720" rIns="91440" bIns="45720" numCol="1" rtlCol="0" anchor="t" anchorCtr="0" compatLnSpc="1">
            <a:noAutofit/>
          </a:bodyPr>
          <a:lstStyle/>
          <a:p>
            <a:pPr defTabSz="457200">
              <a:lnSpc>
                <a:spcPct val="100000"/>
              </a:lnSpc>
              <a:spcBef>
                <a:spcPts val="1000"/>
              </a:spcBef>
              <a:buClr>
                <a:schemeClr val="accent1">
                  <a:lumMod val="75000"/>
                </a:schemeClr>
              </a:buClr>
              <a:buSzPct val="80000"/>
              <a:defRPr/>
            </a:pPr>
            <a:r>
              <a:rPr lang="en-US" sz="3200" b="1" dirty="0"/>
              <a:t> Advantages </a:t>
            </a:r>
          </a:p>
          <a:p>
            <a:pPr marL="857250" lvl="1" indent="-514350" defTabSz="457200">
              <a:lnSpc>
                <a:spcPct val="100000"/>
              </a:lnSpc>
              <a:spcBef>
                <a:spcPts val="1000"/>
              </a:spcBef>
              <a:buClr>
                <a:schemeClr val="accent1">
                  <a:lumMod val="75000"/>
                </a:schemeClr>
              </a:buClr>
              <a:buSzPct val="80000"/>
              <a:buFont typeface="+mj-lt"/>
              <a:buAutoNum type="arabicPeriod"/>
              <a:defRPr/>
            </a:pPr>
            <a:r>
              <a:rPr lang="en-US" sz="2800" dirty="0"/>
              <a:t>Less training.</a:t>
            </a:r>
          </a:p>
          <a:p>
            <a:pPr marL="857250" lvl="1" indent="-514350" defTabSz="457200">
              <a:lnSpc>
                <a:spcPct val="100000"/>
              </a:lnSpc>
              <a:spcBef>
                <a:spcPts val="1000"/>
              </a:spcBef>
              <a:buClr>
                <a:schemeClr val="accent1">
                  <a:lumMod val="75000"/>
                </a:schemeClr>
              </a:buClr>
              <a:buSzPct val="80000"/>
              <a:buFont typeface="+mj-lt"/>
              <a:buAutoNum type="arabicPeriod"/>
              <a:defRPr/>
            </a:pPr>
            <a:r>
              <a:rPr lang="en-US" sz="2800" dirty="0"/>
              <a:t>No risk of excessive traction.</a:t>
            </a:r>
          </a:p>
          <a:p>
            <a:pPr marL="857250" lvl="1" indent="-514350" defTabSz="457200">
              <a:lnSpc>
                <a:spcPct val="100000"/>
              </a:lnSpc>
              <a:spcBef>
                <a:spcPts val="1000"/>
              </a:spcBef>
              <a:buClr>
                <a:schemeClr val="accent1">
                  <a:lumMod val="75000"/>
                </a:schemeClr>
              </a:buClr>
              <a:buSzPct val="80000"/>
              <a:buFont typeface="+mj-lt"/>
              <a:buAutoNum type="arabicPeriod"/>
              <a:defRPr/>
            </a:pPr>
            <a:r>
              <a:rPr lang="en-US" sz="2800" dirty="0"/>
              <a:t>Clear cut roles.</a:t>
            </a:r>
            <a:endParaRPr lang="en-US" sz="2800" b="1" i="1" dirty="0"/>
          </a:p>
          <a:p>
            <a:pPr defTabSz="457200">
              <a:lnSpc>
                <a:spcPct val="100000"/>
              </a:lnSpc>
              <a:spcBef>
                <a:spcPts val="1000"/>
              </a:spcBef>
              <a:buClr>
                <a:schemeClr val="accent1">
                  <a:lumMod val="75000"/>
                </a:schemeClr>
              </a:buClr>
              <a:buSzPct val="80000"/>
              <a:defRPr/>
            </a:pPr>
            <a:r>
              <a:rPr lang="en-US" sz="3200" b="1" dirty="0"/>
              <a:t> Disadvantages</a:t>
            </a:r>
            <a:r>
              <a:rPr lang="en-US" sz="3200" dirty="0"/>
              <a:t> </a:t>
            </a:r>
          </a:p>
          <a:p>
            <a:pPr marL="857250" lvl="1" indent="-514350" defTabSz="457200">
              <a:lnSpc>
                <a:spcPct val="100000"/>
              </a:lnSpc>
              <a:spcBef>
                <a:spcPts val="1000"/>
              </a:spcBef>
              <a:buClr>
                <a:schemeClr val="accent1">
                  <a:lumMod val="75000"/>
                </a:schemeClr>
              </a:buClr>
              <a:buSzPct val="80000"/>
              <a:buFont typeface="+mj-lt"/>
              <a:buAutoNum type="arabicPeriod"/>
              <a:defRPr/>
            </a:pPr>
            <a:r>
              <a:rPr lang="en-US" sz="2800" dirty="0"/>
              <a:t>Cannot be used for </a:t>
            </a:r>
            <a:r>
              <a:rPr lang="en-US" sz="2800" dirty="0">
                <a:sym typeface="Wingdings" panose="05000000000000000000" pitchFamily="2" charset="2"/>
              </a:rPr>
              <a:t>:preterm , face or breech presentation , and the mother is unable to assist the delivery with expulsive effort.</a:t>
            </a:r>
          </a:p>
          <a:p>
            <a:pPr marL="857250" lvl="1" indent="-514350" defTabSz="457200">
              <a:lnSpc>
                <a:spcPct val="100000"/>
              </a:lnSpc>
              <a:spcBef>
                <a:spcPts val="1000"/>
              </a:spcBef>
              <a:buClr>
                <a:schemeClr val="accent1">
                  <a:lumMod val="75000"/>
                </a:schemeClr>
              </a:buClr>
              <a:buSzPct val="80000"/>
              <a:buFont typeface="+mj-lt"/>
              <a:buAutoNum type="arabicPeriod"/>
              <a:defRPr/>
            </a:pPr>
            <a:r>
              <a:rPr lang="en-US" sz="2800" dirty="0">
                <a:sym typeface="Wingdings" panose="05000000000000000000" pitchFamily="2" charset="2"/>
              </a:rPr>
              <a:t>Need more complex equipment</a:t>
            </a:r>
          </a:p>
          <a:p>
            <a:pPr marL="857250" lvl="1" indent="-514350" defTabSz="457200">
              <a:lnSpc>
                <a:spcPct val="100000"/>
              </a:lnSpc>
              <a:spcBef>
                <a:spcPts val="1000"/>
              </a:spcBef>
              <a:buClr>
                <a:schemeClr val="accent1">
                  <a:lumMod val="75000"/>
                </a:schemeClr>
              </a:buClr>
              <a:buSzPct val="80000"/>
              <a:buFont typeface="+mj-lt"/>
              <a:buAutoNum type="arabicPeriod"/>
              <a:defRPr/>
            </a:pPr>
            <a:r>
              <a:rPr lang="en-US" sz="2800" dirty="0">
                <a:sym typeface="Wingdings" panose="05000000000000000000" pitchFamily="2" charset="2"/>
              </a:rPr>
              <a:t>More trauma for baby</a:t>
            </a:r>
            <a:endParaRPr lang="en-US" sz="2800" dirty="0"/>
          </a:p>
        </p:txBody>
      </p:sp>
      <p:sp>
        <p:nvSpPr>
          <p:cNvPr id="2" name="عنوان 1">
            <a:extLst>
              <a:ext uri="{FF2B5EF4-FFF2-40B4-BE49-F238E27FC236}">
                <a16:creationId xmlns:a16="http://schemas.microsoft.com/office/drawing/2014/main" id="{4EA03300-FAAA-CF1A-D955-86FA5F622E0D}"/>
              </a:ext>
            </a:extLst>
          </p:cNvPr>
          <p:cNvSpPr txBox="1">
            <a:spLocks/>
          </p:cNvSpPr>
          <p:nvPr/>
        </p:nvSpPr>
        <p:spPr>
          <a:xfrm>
            <a:off x="2999657" y="246653"/>
            <a:ext cx="6787987" cy="1320800"/>
          </a:xfrm>
          <a:prstGeom prst="rect">
            <a:avLst/>
          </a:prstGeom>
          <a:ln/>
        </p:spPr>
        <p:txBody>
          <a:bodyPr vert="horz" wrap="square" lIns="91440" tIns="45720" rIns="91440" bIns="45720" rtlCol="0" anchor="t">
            <a:normAutofit/>
          </a:bodyPr>
          <a:lstStyle>
            <a:lvl1pPr algn="ctr" defTabSz="685800" rtl="0" eaLnBrk="1" latinLnBrk="0" hangingPunct="1">
              <a:lnSpc>
                <a:spcPct val="90000"/>
              </a:lnSpc>
              <a:spcBef>
                <a:spcPct val="0"/>
              </a:spcBef>
              <a:buNone/>
              <a:defRPr sz="3300" kern="1200">
                <a:solidFill>
                  <a:srgbClr val="45515E"/>
                </a:solidFill>
                <a:latin typeface="+mj-lt"/>
                <a:ea typeface="+mj-ea"/>
                <a:cs typeface="+mj-cs"/>
              </a:defRPr>
            </a:lvl1pPr>
          </a:lstStyle>
          <a:p>
            <a:pPr defTabSz="457200" fontAlgn="auto">
              <a:spcAft>
                <a:spcPts val="0"/>
              </a:spcAft>
            </a:pPr>
            <a:r>
              <a:rPr lang="en-US" altLang="en-US" sz="4400" dirty="0"/>
              <a:t>Vacuum Cont. </a:t>
            </a:r>
            <a:endParaRPr lang="ar-JO" altLang="en-US" sz="4400" dirty="0">
              <a:ea typeface="Tahoma" panose="020B0604030504040204" pitchFamily="34" charset="0"/>
            </a:endParaRPr>
          </a:p>
        </p:txBody>
      </p:sp>
      <p:sp>
        <p:nvSpPr>
          <p:cNvPr id="3" name="TextBox 2">
            <a:extLst>
              <a:ext uri="{FF2B5EF4-FFF2-40B4-BE49-F238E27FC236}">
                <a16:creationId xmlns:a16="http://schemas.microsoft.com/office/drawing/2014/main" id="{9A132110-4672-89A8-EA60-DAC8374A15B2}"/>
              </a:ext>
            </a:extLst>
          </p:cNvPr>
          <p:cNvSpPr txBox="1"/>
          <p:nvPr/>
        </p:nvSpPr>
        <p:spPr>
          <a:xfrm>
            <a:off x="4227066" y="2905780"/>
            <a:ext cx="4320480" cy="523220"/>
          </a:xfrm>
          <a:prstGeom prst="rect">
            <a:avLst/>
          </a:prstGeom>
          <a:noFill/>
        </p:spPr>
        <p:txBody>
          <a:bodyPr wrap="square" rtlCol="0">
            <a:spAutoFit/>
          </a:bodyPr>
          <a:lstStyle/>
          <a:p>
            <a:r>
              <a:rPr lang="x-none" sz="2400" dirty="0">
                <a:solidFill>
                  <a:srgbClr val="306886"/>
                </a:solidFill>
                <a:latin typeface="+mn-lt"/>
              </a:rPr>
              <a:t>4. </a:t>
            </a:r>
            <a:r>
              <a:rPr lang="x-none" sz="2800" dirty="0">
                <a:solidFill>
                  <a:srgbClr val="45515E"/>
                </a:solidFill>
                <a:latin typeface="+mn-lt"/>
              </a:rPr>
              <a:t>Less injury to the mother</a:t>
            </a:r>
          </a:p>
        </p:txBody>
      </p:sp>
    </p:spTree>
    <p:extLst>
      <p:ext uri="{BB962C8B-B14F-4D97-AF65-F5344CB8AC3E}">
        <p14:creationId xmlns:p14="http://schemas.microsoft.com/office/powerpoint/2010/main" val="40111405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577110" y="1253331"/>
            <a:ext cx="10873208" cy="5358016"/>
          </a:xfrm>
          <a:ln/>
        </p:spPr>
        <p:txBody>
          <a:bodyPr vert="horz" wrap="square" lIns="91440" tIns="45720" rIns="91440" bIns="45720" rtlCol="0" anchor="t">
            <a:normAutofit lnSpcReduction="10000"/>
          </a:bodyPr>
          <a:lstStyle/>
          <a:p>
            <a:pPr eaLnBrk="1" hangingPunct="1"/>
            <a:r>
              <a:rPr lang="en-US" altLang="en-US" sz="3200" dirty="0"/>
              <a:t> The </a:t>
            </a:r>
            <a:r>
              <a:rPr lang="en-US" altLang="en-US" sz="3200" b="1" dirty="0"/>
              <a:t>ventouse</a:t>
            </a:r>
            <a:r>
              <a:rPr lang="en-US" altLang="en-US" sz="3200" dirty="0"/>
              <a:t> compared to forceps </a:t>
            </a:r>
            <a:r>
              <a:rPr lang="en-US" altLang="en-US" sz="3200" b="1" u="sng" dirty="0"/>
              <a:t>is more likely </a:t>
            </a:r>
            <a:r>
              <a:rPr lang="en-US" altLang="en-US" sz="3200" b="1" dirty="0"/>
              <a:t>to be</a:t>
            </a:r>
          </a:p>
          <a:p>
            <a:pPr marL="0" indent="0" eaLnBrk="1" hangingPunct="1">
              <a:buNone/>
            </a:pPr>
            <a:r>
              <a:rPr lang="en-US" altLang="en-US" sz="3200" b="1" dirty="0"/>
              <a:t>associated with :</a:t>
            </a:r>
          </a:p>
          <a:p>
            <a:pPr lvl="1"/>
            <a:r>
              <a:rPr lang="en-US" altLang="en-US" sz="2800" dirty="0"/>
              <a:t> Failure to achieve a vaginal delivery.</a:t>
            </a:r>
          </a:p>
          <a:p>
            <a:pPr lvl="1"/>
            <a:r>
              <a:rPr lang="en-US" altLang="en-US" sz="2800" dirty="0"/>
              <a:t> Cephalo-</a:t>
            </a:r>
            <a:r>
              <a:rPr lang="en-US" altLang="en-US" sz="2800" dirty="0" err="1"/>
              <a:t>haematoma</a:t>
            </a:r>
            <a:r>
              <a:rPr lang="en-US" altLang="en-US" sz="2800" dirty="0"/>
              <a:t> (subperiosteal bleed).</a:t>
            </a:r>
          </a:p>
          <a:p>
            <a:pPr lvl="1"/>
            <a:r>
              <a:rPr lang="en-US" altLang="en-US" sz="2800" dirty="0"/>
              <a:t> Retinal hemorrhage.</a:t>
            </a:r>
          </a:p>
          <a:p>
            <a:pPr lvl="1"/>
            <a:r>
              <a:rPr lang="en-US" altLang="en-US" sz="2800" dirty="0"/>
              <a:t> Maternal worries about the baby.</a:t>
            </a:r>
          </a:p>
          <a:p>
            <a:pPr lvl="1"/>
            <a:endParaRPr lang="en-US" altLang="en-US" sz="2800" dirty="0">
              <a:ea typeface="Tahoma" panose="020B0604030504040204" pitchFamily="34" charset="0"/>
            </a:endParaRPr>
          </a:p>
          <a:p>
            <a:pPr eaLnBrk="1" hangingPunct="1"/>
            <a:r>
              <a:rPr lang="en-US" altLang="en-US" sz="3200" dirty="0">
                <a:solidFill>
                  <a:srgbClr val="45515E"/>
                </a:solidFill>
                <a:cs typeface="Arial" panose="020B0604020202020204" pitchFamily="34" charset="0"/>
              </a:rPr>
              <a:t>The </a:t>
            </a:r>
            <a:r>
              <a:rPr lang="en-US" altLang="en-US" sz="3200" b="1" dirty="0" err="1">
                <a:solidFill>
                  <a:srgbClr val="45515E"/>
                </a:solidFill>
                <a:cs typeface="Arial" panose="020B0604020202020204" pitchFamily="34" charset="0"/>
              </a:rPr>
              <a:t>ventouse</a:t>
            </a:r>
            <a:r>
              <a:rPr lang="en-US" altLang="en-US" sz="3200" dirty="0">
                <a:solidFill>
                  <a:srgbClr val="45515E"/>
                </a:solidFill>
                <a:cs typeface="Arial" panose="020B0604020202020204" pitchFamily="34" charset="0"/>
              </a:rPr>
              <a:t> compared to forceps is </a:t>
            </a:r>
            <a:r>
              <a:rPr lang="en-US" altLang="en-US" sz="3200" b="1" u="sng" dirty="0">
                <a:solidFill>
                  <a:srgbClr val="45515E"/>
                </a:solidFill>
                <a:cs typeface="Arial" panose="020B0604020202020204" pitchFamily="34" charset="0"/>
              </a:rPr>
              <a:t>significantly less likely to be </a:t>
            </a:r>
            <a:r>
              <a:rPr lang="en-US" altLang="en-US" sz="3200" b="1" dirty="0">
                <a:solidFill>
                  <a:srgbClr val="45515E"/>
                </a:solidFill>
                <a:cs typeface="Arial" panose="020B0604020202020204" pitchFamily="34" charset="0"/>
              </a:rPr>
              <a:t>associated </a:t>
            </a:r>
            <a:r>
              <a:rPr lang="en-US" altLang="en-US" sz="3200" dirty="0">
                <a:solidFill>
                  <a:srgbClr val="45515E"/>
                </a:solidFill>
                <a:cs typeface="Arial" panose="020B0604020202020204" pitchFamily="34" charset="0"/>
              </a:rPr>
              <a:t>With: </a:t>
            </a:r>
          </a:p>
          <a:p>
            <a:pPr lvl="1"/>
            <a:r>
              <a:rPr lang="en-US" altLang="en-US" sz="3000" dirty="0">
                <a:solidFill>
                  <a:srgbClr val="45515E"/>
                </a:solidFill>
                <a:cs typeface="Arial" panose="020B0604020202020204" pitchFamily="34" charset="0"/>
              </a:rPr>
              <a:t> Use of maternal regional/general </a:t>
            </a:r>
            <a:r>
              <a:rPr lang="en-US" altLang="en-US" sz="3000" dirty="0" err="1">
                <a:solidFill>
                  <a:srgbClr val="45515E"/>
                </a:solidFill>
                <a:cs typeface="Arial" panose="020B0604020202020204" pitchFamily="34" charset="0"/>
              </a:rPr>
              <a:t>anaesthesia</a:t>
            </a:r>
            <a:r>
              <a:rPr lang="en-US" altLang="en-US" sz="3000" dirty="0">
                <a:solidFill>
                  <a:srgbClr val="45515E"/>
                </a:solidFill>
                <a:cs typeface="Arial" panose="020B0604020202020204" pitchFamily="34" charset="0"/>
              </a:rPr>
              <a:t>.</a:t>
            </a:r>
          </a:p>
          <a:p>
            <a:pPr lvl="1"/>
            <a:r>
              <a:rPr lang="en-US" altLang="en-US" sz="3000" dirty="0">
                <a:solidFill>
                  <a:srgbClr val="45515E"/>
                </a:solidFill>
                <a:cs typeface="Arial" panose="020B0604020202020204" pitchFamily="34" charset="0"/>
              </a:rPr>
              <a:t> Significant maternal perineal and vaginal trauma.</a:t>
            </a:r>
          </a:p>
          <a:p>
            <a:pPr lvl="1"/>
            <a:r>
              <a:rPr lang="en-US" altLang="en-US" sz="3000" dirty="0">
                <a:solidFill>
                  <a:srgbClr val="45515E"/>
                </a:solidFill>
                <a:cs typeface="Arial" panose="020B0604020202020204" pitchFamily="34" charset="0"/>
              </a:rPr>
              <a:t> Severe perineal pain at 24 hours.</a:t>
            </a:r>
            <a:endParaRPr lang="en-US" altLang="en-US" sz="3000" dirty="0">
              <a:solidFill>
                <a:srgbClr val="45515E"/>
              </a:solidFill>
              <a:ea typeface="Arial" panose="020B0604020202020204" pitchFamily="34" charset="0"/>
            </a:endParaRPr>
          </a:p>
          <a:p>
            <a:pPr lvl="1"/>
            <a:endParaRPr lang="ar-JO" altLang="en-US" sz="2800" dirty="0">
              <a:ea typeface="Tahoma" panose="020B0604030504040204" pitchFamily="34" charset="0"/>
            </a:endParaRPr>
          </a:p>
        </p:txBody>
      </p:sp>
      <p:sp>
        <p:nvSpPr>
          <p:cNvPr id="2" name="عنوان 1">
            <a:extLst>
              <a:ext uri="{FF2B5EF4-FFF2-40B4-BE49-F238E27FC236}">
                <a16:creationId xmlns:a16="http://schemas.microsoft.com/office/drawing/2014/main" id="{91B5EAB8-0A35-1C3C-FD30-D259BDCBDE11}"/>
              </a:ext>
            </a:extLst>
          </p:cNvPr>
          <p:cNvSpPr>
            <a:spLocks noGrp="1"/>
          </p:cNvSpPr>
          <p:nvPr>
            <p:ph type="title"/>
          </p:nvPr>
        </p:nvSpPr>
        <p:spPr>
          <a:xfrm>
            <a:off x="2999657" y="246653"/>
            <a:ext cx="6787987" cy="1320800"/>
          </a:xfrm>
          <a:ln/>
        </p:spPr>
        <p:txBody>
          <a:bodyPr vert="horz" wrap="square" lIns="91440" tIns="45720" rIns="91440" bIns="45720" rtlCol="0" anchor="t">
            <a:normAutofit/>
          </a:bodyPr>
          <a:lstStyle/>
          <a:p>
            <a:pPr defTabSz="457200"/>
            <a:r>
              <a:rPr lang="en-US" altLang="en-US" sz="4400" dirty="0"/>
              <a:t>Vacuum Cont. </a:t>
            </a:r>
            <a:endParaRPr lang="ar-JO" altLang="en-US" sz="4400" dirty="0">
              <a:ea typeface="Tahoma" panose="020B0604030504040204" pitchFamily="34" charset="0"/>
            </a:endParaRPr>
          </a:p>
        </p:txBody>
      </p:sp>
    </p:spTree>
    <p:extLst>
      <p:ext uri="{BB962C8B-B14F-4D97-AF65-F5344CB8AC3E}">
        <p14:creationId xmlns:p14="http://schemas.microsoft.com/office/powerpoint/2010/main" val="64938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767408" y="1268760"/>
            <a:ext cx="9505056" cy="3881437"/>
          </a:xfrm>
          <a:ln/>
        </p:spPr>
        <p:txBody>
          <a:bodyPr vert="horz" wrap="square" lIns="91440" tIns="45720" rIns="91440" bIns="45720" rtlCol="0" anchor="t">
            <a:normAutofit/>
          </a:bodyPr>
          <a:lstStyle/>
          <a:p>
            <a:pPr eaLnBrk="1" hangingPunct="1"/>
            <a:r>
              <a:rPr lang="en-US" altLang="en-US" sz="3200" dirty="0"/>
              <a:t>The ventouse compared to forceps is </a:t>
            </a:r>
            <a:r>
              <a:rPr lang="en-US" altLang="en-US" sz="3200" b="1" dirty="0"/>
              <a:t>similar in terms of:</a:t>
            </a:r>
          </a:p>
          <a:p>
            <a:pPr lvl="1"/>
            <a:r>
              <a:rPr lang="en-US" altLang="en-US" sz="2800" dirty="0"/>
              <a:t>Delivery by caesarean section (where failed vacuum is completed by forceps).</a:t>
            </a:r>
          </a:p>
          <a:p>
            <a:pPr lvl="1"/>
            <a:r>
              <a:rPr lang="en-US" altLang="en-US" sz="2800" dirty="0"/>
              <a:t>Low 5 minute Apgar scores.</a:t>
            </a:r>
          </a:p>
        </p:txBody>
      </p:sp>
      <p:pic>
        <p:nvPicPr>
          <p:cNvPr id="3" name="Picture 2">
            <a:extLst>
              <a:ext uri="{FF2B5EF4-FFF2-40B4-BE49-F238E27FC236}">
                <a16:creationId xmlns:a16="http://schemas.microsoft.com/office/drawing/2014/main" id="{4AEB0BAB-839A-5342-06B2-20C61D380119}"/>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b="12511"/>
          <a:stretch/>
        </p:blipFill>
        <p:spPr>
          <a:xfrm>
            <a:off x="3087328" y="3629727"/>
            <a:ext cx="6017344" cy="3040940"/>
          </a:xfrm>
          <a:prstGeom prst="rect">
            <a:avLst/>
          </a:prstGeom>
        </p:spPr>
      </p:pic>
    </p:spTree>
    <p:extLst>
      <p:ext uri="{BB962C8B-B14F-4D97-AF65-F5344CB8AC3E}">
        <p14:creationId xmlns:p14="http://schemas.microsoft.com/office/powerpoint/2010/main" val="2335255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009299" y="2390775"/>
            <a:ext cx="8173401" cy="3240088"/>
          </a:xfrm>
          <a:ln/>
        </p:spPr>
        <p:txBody>
          <a:bodyPr vert="horz" wrap="square" lIns="91440" tIns="45720" rIns="91440" bIns="45720" rtlCol="0" anchor="t">
            <a:normAutofit/>
          </a:bodyPr>
          <a:lstStyle/>
          <a:p>
            <a:pPr defTabSz="457200"/>
            <a:r>
              <a:rPr lang="en-US" altLang="en-US" sz="5400" b="1" dirty="0"/>
              <a:t>Complications of Instruments in Examination </a:t>
            </a:r>
          </a:p>
        </p:txBody>
      </p:sp>
    </p:spTree>
    <p:extLst>
      <p:ext uri="{BB962C8B-B14F-4D97-AF65-F5344CB8AC3E}">
        <p14:creationId xmlns:p14="http://schemas.microsoft.com/office/powerpoint/2010/main" val="21141176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643890" y="1624331"/>
            <a:ext cx="10709910" cy="559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defTabSz="914400" eaLnBrk="1" hangingPunct="1">
              <a:buClrTx/>
              <a:buSzTx/>
              <a:buFont typeface="Wingdings"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3200" dirty="0">
                <a:solidFill>
                  <a:srgbClr val="45515E"/>
                </a:solidFill>
                <a:latin typeface="Calibri" panose="020F0502020204030204" pitchFamily="34" charset="0"/>
                <a:cs typeface="Arial" panose="020B0604020202020204" pitchFamily="34" charset="0"/>
              </a:rPr>
              <a:t>perforation and bleeding .</a:t>
            </a:r>
          </a:p>
          <a:p>
            <a:pPr lvl="1" defTabSz="914400" eaLnBrk="1" hangingPunct="1">
              <a:buClrTx/>
              <a:buSzTx/>
              <a:buFont typeface="Courier New" panose="02070309020205020404" pitchFamily="49" charset="0"/>
              <a:buChar char="o"/>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latin typeface="Calibri" panose="020F0502020204030204" pitchFamily="34" charset="0"/>
                <a:cs typeface="Arial" panose="020B0604020202020204" pitchFamily="34" charset="0"/>
              </a:rPr>
              <a:t>How to asses if this happened ?</a:t>
            </a:r>
          </a:p>
          <a:p>
            <a:pPr marL="1314450" lvl="2" indent="-514350" defTabSz="914400" eaLnBrk="1" hangingPunct="1">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400" dirty="0">
                <a:solidFill>
                  <a:srgbClr val="45515E"/>
                </a:solidFill>
                <a:latin typeface="Calibri" panose="020F0502020204030204" pitchFamily="34" charset="0"/>
                <a:cs typeface="Arial" panose="020B0604020202020204" pitchFamily="34" charset="0"/>
              </a:rPr>
              <a:t>Changes in the vital signs of the mother (hypotension and Tachycardia).</a:t>
            </a:r>
          </a:p>
          <a:p>
            <a:pPr marL="1314450" lvl="2" indent="-514350" defTabSz="914400" eaLnBrk="1" hangingPunct="1">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400" dirty="0">
                <a:solidFill>
                  <a:srgbClr val="45515E"/>
                </a:solidFill>
                <a:latin typeface="Calibri" panose="020F0502020204030204" pitchFamily="34" charset="0"/>
                <a:cs typeface="Arial" panose="020B0604020202020204" pitchFamily="34" charset="0"/>
              </a:rPr>
              <a:t>Bleeding (large, new onset of bleeding) , call the blood bank for blood , go for laparotomy / laparoscopy to define the direct cause of bleeding and manage it.</a:t>
            </a:r>
          </a:p>
          <a:p>
            <a:pPr marL="1314450" lvl="2" indent="-514350" defTabSz="914400" eaLnBrk="1" hangingPunct="1">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400" dirty="0">
                <a:solidFill>
                  <a:srgbClr val="45515E"/>
                </a:solidFill>
                <a:latin typeface="Calibri" panose="020F0502020204030204" pitchFamily="34" charset="0"/>
                <a:cs typeface="Arial" panose="020B0604020202020204" pitchFamily="34" charset="0"/>
              </a:rPr>
              <a:t>When using the uterine sound , you can asses if perforation happened if the tool goes further than expected. </a:t>
            </a:r>
          </a:p>
          <a:p>
            <a:pPr marL="0" indent="0" defTabSz="914400" eaLnBrk="1" hangingPunct="1">
              <a:lnSpc>
                <a:spcPct val="90000"/>
              </a:lnSpc>
              <a:spcBef>
                <a:spcPts val="1425"/>
              </a:spcBef>
              <a:buClrTx/>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2800" b="1" dirty="0">
              <a:solidFill>
                <a:srgbClr val="45515E"/>
              </a:solidFill>
              <a:latin typeface="Calibri" panose="020F0502020204030204" pitchFamily="34" charset="0"/>
              <a:cs typeface="Arial" panose="020B0604020202020204" pitchFamily="34" charset="0"/>
            </a:endParaRPr>
          </a:p>
          <a:p>
            <a:pPr marL="0" indent="0" defTabSz="914400" eaLnBrk="1" hangingPunct="1">
              <a:lnSpc>
                <a:spcPct val="90000"/>
              </a:lnSpc>
              <a:spcBef>
                <a:spcPts val="1425"/>
              </a:spcBef>
              <a:buClrTx/>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2800" dirty="0">
              <a:solidFill>
                <a:srgbClr val="45515E"/>
              </a:solidFill>
              <a:latin typeface="Calibri" panose="020F0502020204030204" pitchFamily="34" charset="0"/>
              <a:cs typeface="Arial" panose="020B0604020202020204" pitchFamily="34" charset="0"/>
            </a:endParaRPr>
          </a:p>
          <a:p>
            <a:pPr marL="0" indent="0" defTabSz="914400" eaLnBrk="1" hangingPunct="1">
              <a:lnSpc>
                <a:spcPct val="90000"/>
              </a:lnSpc>
              <a:spcBef>
                <a:spcPts val="500"/>
              </a:spcBef>
              <a:buClrTx/>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2800" dirty="0">
              <a:solidFill>
                <a:srgbClr val="45515E"/>
              </a:solidFill>
              <a:latin typeface="Calibri" panose="020F0502020204030204" pitchFamily="34" charset="0"/>
              <a:ea typeface="Arial" panose="020B0604020202020204" pitchFamily="34" charset="0"/>
            </a:endParaRPr>
          </a:p>
        </p:txBody>
      </p:sp>
      <p:sp>
        <p:nvSpPr>
          <p:cNvPr id="3" name="Title 2">
            <a:extLst>
              <a:ext uri="{FF2B5EF4-FFF2-40B4-BE49-F238E27FC236}">
                <a16:creationId xmlns:a16="http://schemas.microsoft.com/office/drawing/2014/main" id="{EDA81AF2-5B28-D4F6-FB5A-4F9F6E52B031}"/>
              </a:ext>
            </a:extLst>
          </p:cNvPr>
          <p:cNvSpPr>
            <a:spLocks noGrp="1"/>
          </p:cNvSpPr>
          <p:nvPr>
            <p:ph type="title"/>
          </p:nvPr>
        </p:nvSpPr>
        <p:spPr/>
        <p:txBody>
          <a:bodyPr/>
          <a:lstStyle/>
          <a:p>
            <a:r>
              <a:rPr lang="x-none" dirty="0"/>
              <a:t>GYN Exam. Complications (Curette or Sound)</a:t>
            </a:r>
          </a:p>
        </p:txBody>
      </p:sp>
    </p:spTree>
    <p:extLst>
      <p:ext uri="{BB962C8B-B14F-4D97-AF65-F5344CB8AC3E}">
        <p14:creationId xmlns:p14="http://schemas.microsoft.com/office/powerpoint/2010/main" val="1369498130"/>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p:nvPr/>
        </p:nvSpPr>
        <p:spPr>
          <a:xfrm>
            <a:off x="125730" y="1014418"/>
            <a:ext cx="12066270" cy="5869300"/>
          </a:xfrm>
          <a:prstGeom prst="rect">
            <a:avLst/>
          </a:prstGeom>
          <a:noFill/>
          <a:ln w="9525">
            <a:noFill/>
          </a:ln>
        </p:spPr>
        <p:txBody>
          <a:bodyPr/>
          <a:lstStyle>
            <a:lvl1pPr marL="342900" indent="-342900" algn="l" defTabSz="457200" rtl="0" eaLnBrk="0" fontAlgn="base" hangingPunct="0">
              <a:spcBef>
                <a:spcPts val="1000"/>
              </a:spcBef>
              <a:spcAft>
                <a:spcPct val="0"/>
              </a:spcAft>
              <a:buClr>
                <a:srgbClr val="EB3D9F"/>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rgbClr val="EB3D9F"/>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5pPr>
          </a:lstStyle>
          <a:p>
            <a:pPr lvl="1" defTabSz="914400" eaLnBrk="1" hangingPunct="1">
              <a:spcBef>
                <a:spcPts val="500"/>
              </a:spcBef>
              <a:buClr>
                <a:srgbClr val="45515E"/>
              </a:buClr>
              <a:buFont typeface="Wingdings"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3200" b="1" dirty="0">
                <a:solidFill>
                  <a:srgbClr val="45515E"/>
                </a:solidFill>
                <a:latin typeface="Calibri" panose="020F0502020204030204" pitchFamily="34" charset="0"/>
                <a:cs typeface="Arial" panose="020B0604020202020204" pitchFamily="34" charset="0"/>
              </a:rPr>
              <a:t> </a:t>
            </a:r>
            <a:r>
              <a:rPr lang="en-US" altLang="en-US" sz="2800" b="1" dirty="0">
                <a:solidFill>
                  <a:srgbClr val="45515E"/>
                </a:solidFill>
                <a:latin typeface="Calibri" panose="020F0502020204030204" pitchFamily="34" charset="0"/>
                <a:cs typeface="Arial" panose="020B0604020202020204" pitchFamily="34" charset="0"/>
              </a:rPr>
              <a:t>Early </a:t>
            </a:r>
          </a:p>
          <a:p>
            <a:pPr marL="1371600" lvl="2" indent="-514350" defTabSz="914400" eaLnBrk="1" hangingPunct="1">
              <a:spcBef>
                <a:spcPts val="500"/>
              </a:spcBef>
              <a:buClr>
                <a:srgbClr val="45515E"/>
              </a:buClr>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600" b="1" dirty="0">
                <a:solidFill>
                  <a:srgbClr val="45515E"/>
                </a:solidFill>
                <a:latin typeface="Calibri" panose="020F0502020204030204" pitchFamily="34" charset="0"/>
                <a:cs typeface="Arial" panose="020B0604020202020204" pitchFamily="34" charset="0"/>
              </a:rPr>
              <a:t>Injury </a:t>
            </a:r>
            <a:r>
              <a:rPr lang="en-US" altLang="en-US" sz="2600" dirty="0">
                <a:solidFill>
                  <a:srgbClr val="45515E"/>
                </a:solidFill>
                <a:latin typeface="Calibri" panose="020F0502020204030204" pitchFamily="34" charset="0"/>
                <a:cs typeface="Arial" panose="020B0604020202020204" pitchFamily="34" charset="0"/>
              </a:rPr>
              <a:t>: (acute)</a:t>
            </a:r>
          </a:p>
          <a:p>
            <a:pPr lvl="3" defTabSz="914400" eaLnBrk="1" hangingPunct="1">
              <a:spcBef>
                <a:spcPts val="500"/>
              </a:spcBef>
              <a:buClr>
                <a:srgbClr val="45515E"/>
              </a:buClr>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400" dirty="0">
                <a:solidFill>
                  <a:srgbClr val="45515E"/>
                </a:solidFill>
                <a:latin typeface="Calibri" panose="020F0502020204030204" pitchFamily="34" charset="0"/>
                <a:cs typeface="Arial" panose="020B0604020202020204" pitchFamily="34" charset="0"/>
              </a:rPr>
              <a:t>Extension of the episiotomy involving anus &amp; rectum or vaginal vault.</a:t>
            </a:r>
          </a:p>
          <a:p>
            <a:pPr lvl="3" defTabSz="914400" eaLnBrk="1" hangingPunct="1">
              <a:spcBef>
                <a:spcPts val="500"/>
              </a:spcBef>
              <a:buClr>
                <a:srgbClr val="45515E"/>
              </a:buClr>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400" dirty="0">
                <a:solidFill>
                  <a:srgbClr val="45515E"/>
                </a:solidFill>
                <a:latin typeface="Calibri" panose="020F0502020204030204" pitchFamily="34" charset="0"/>
                <a:cs typeface="Arial" panose="020B0604020202020204" pitchFamily="34" charset="0"/>
              </a:rPr>
              <a:t>Vaginal lacerations and cervical tear if cervix was not fully dilated.</a:t>
            </a:r>
          </a:p>
          <a:p>
            <a:pPr lvl="2" defTabSz="914400" eaLnBrk="1" hangingPunct="1">
              <a:spcBef>
                <a:spcPts val="500"/>
              </a:spcBef>
              <a:buClr>
                <a:srgbClr val="45515E"/>
              </a:buClr>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600" b="1" dirty="0">
                <a:solidFill>
                  <a:srgbClr val="45515E"/>
                </a:solidFill>
                <a:latin typeface="Calibri" panose="020F0502020204030204" pitchFamily="34" charset="0"/>
                <a:cs typeface="Arial" panose="020B0604020202020204" pitchFamily="34" charset="0"/>
              </a:rPr>
              <a:t>   Post partum hemorrhage : </a:t>
            </a:r>
            <a:r>
              <a:rPr lang="en-US" altLang="en-US" sz="2600" dirty="0">
                <a:solidFill>
                  <a:srgbClr val="45515E"/>
                </a:solidFill>
                <a:latin typeface="Calibri" panose="020F0502020204030204" pitchFamily="34" charset="0"/>
                <a:cs typeface="Arial" panose="020B0604020202020204" pitchFamily="34" charset="0"/>
              </a:rPr>
              <a:t>due to trauma or atonic uterus.</a:t>
            </a:r>
          </a:p>
          <a:p>
            <a:pPr lvl="2" defTabSz="914400" eaLnBrk="1" hangingPunct="1">
              <a:spcBef>
                <a:spcPts val="500"/>
              </a:spcBef>
              <a:buClr>
                <a:srgbClr val="45515E"/>
              </a:buClr>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600" b="1" dirty="0">
                <a:solidFill>
                  <a:srgbClr val="45515E"/>
                </a:solidFill>
                <a:latin typeface="Calibri" panose="020F0502020204030204" pitchFamily="34" charset="0"/>
                <a:cs typeface="Arial" panose="020B0604020202020204" pitchFamily="34" charset="0"/>
              </a:rPr>
              <a:t>   Shock: </a:t>
            </a:r>
            <a:r>
              <a:rPr lang="en-US" altLang="en-US" sz="2600" dirty="0">
                <a:solidFill>
                  <a:srgbClr val="45515E"/>
                </a:solidFill>
                <a:latin typeface="Calibri" panose="020F0502020204030204" pitchFamily="34" charset="0"/>
                <a:cs typeface="Arial" panose="020B0604020202020204" pitchFamily="34" charset="0"/>
              </a:rPr>
              <a:t>due to blood loss, dehydration or prolonged labour.</a:t>
            </a:r>
          </a:p>
          <a:p>
            <a:pPr lvl="1" defTabSz="914400" eaLnBrk="1" hangingPunct="1">
              <a:spcBef>
                <a:spcPts val="500"/>
              </a:spcBef>
              <a:buClr>
                <a:srgbClr val="45515E"/>
              </a:buClr>
              <a:buFont typeface="Wingdings"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b="1" dirty="0">
                <a:solidFill>
                  <a:srgbClr val="45515E"/>
                </a:solidFill>
                <a:latin typeface="Calibri" panose="020F0502020204030204" pitchFamily="34" charset="0"/>
                <a:cs typeface="Arial" panose="020B0604020202020204" pitchFamily="34" charset="0"/>
              </a:rPr>
              <a:t> Long term</a:t>
            </a:r>
          </a:p>
          <a:p>
            <a:pPr lvl="2" defTabSz="914400" eaLnBrk="1" hangingPunct="1">
              <a:spcBef>
                <a:spcPts val="500"/>
              </a:spcBef>
              <a:buClr>
                <a:srgbClr val="45515E"/>
              </a:buClr>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600" dirty="0">
                <a:solidFill>
                  <a:srgbClr val="45515E"/>
                </a:solidFill>
                <a:latin typeface="Calibri" panose="020F0502020204030204" pitchFamily="34" charset="0"/>
                <a:cs typeface="Arial" panose="020B0604020202020204" pitchFamily="34" charset="0"/>
              </a:rPr>
              <a:t> </a:t>
            </a:r>
            <a:r>
              <a:rPr lang="en-US" altLang="en-US" sz="2600" b="1" dirty="0">
                <a:solidFill>
                  <a:srgbClr val="45515E"/>
                </a:solidFill>
                <a:latin typeface="Calibri" panose="020F0502020204030204" pitchFamily="34" charset="0"/>
                <a:cs typeface="Arial" panose="020B0604020202020204" pitchFamily="34" charset="0"/>
              </a:rPr>
              <a:t>Urinary incontinence </a:t>
            </a:r>
            <a:r>
              <a:rPr lang="en-US" altLang="en-US" sz="2600" dirty="0">
                <a:solidFill>
                  <a:srgbClr val="45515E"/>
                </a:solidFill>
                <a:latin typeface="Calibri" panose="020F0502020204030204" pitchFamily="34" charset="0"/>
                <a:cs typeface="Arial" panose="020B0604020202020204" pitchFamily="34" charset="0"/>
              </a:rPr>
              <a:t>has been reported in up to 24% of women within 6 months of a forceps delivery.</a:t>
            </a:r>
          </a:p>
          <a:p>
            <a:pPr lvl="2" defTabSz="914400" eaLnBrk="1" hangingPunct="1">
              <a:spcBef>
                <a:spcPts val="500"/>
              </a:spcBef>
              <a:buClr>
                <a:srgbClr val="45515E"/>
              </a:buClr>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600" dirty="0">
                <a:solidFill>
                  <a:srgbClr val="45515E"/>
                </a:solidFill>
                <a:latin typeface="Calibri" panose="020F0502020204030204" pitchFamily="34" charset="0"/>
                <a:cs typeface="Arial" panose="020B0604020202020204" pitchFamily="34" charset="0"/>
              </a:rPr>
              <a:t> Decrease in pelvic muscle strength, as a result increase in </a:t>
            </a:r>
            <a:r>
              <a:rPr lang="en-US" altLang="en-US" sz="2600" b="1" dirty="0">
                <a:solidFill>
                  <a:srgbClr val="45515E"/>
                </a:solidFill>
                <a:latin typeface="Calibri" panose="020F0502020204030204" pitchFamily="34" charset="0"/>
                <a:cs typeface="Arial" panose="020B0604020202020204" pitchFamily="34" charset="0"/>
              </a:rPr>
              <a:t>fecal incontinence</a:t>
            </a:r>
            <a:r>
              <a:rPr lang="en-US" altLang="en-US" sz="2600" b="1" baseline="30000" dirty="0">
                <a:solidFill>
                  <a:srgbClr val="45515E"/>
                </a:solidFill>
                <a:latin typeface="Calibri" panose="020F0502020204030204" pitchFamily="34" charset="0"/>
                <a:cs typeface="Arial" panose="020B0604020202020204" pitchFamily="34" charset="0"/>
              </a:rPr>
              <a:t> </a:t>
            </a:r>
            <a:r>
              <a:rPr lang="en-US" altLang="en-US" sz="2600" dirty="0">
                <a:solidFill>
                  <a:srgbClr val="45515E"/>
                </a:solidFill>
                <a:latin typeface="Calibri" panose="020F0502020204030204" pitchFamily="34" charset="0"/>
                <a:cs typeface="Arial" panose="020B0604020202020204" pitchFamily="34" charset="0"/>
              </a:rPr>
              <a:t>and in a general index of pelvic floor disorders (incontinence of urine and feces and pelvic organ prolapse).</a:t>
            </a:r>
          </a:p>
          <a:p>
            <a:pPr lvl="2" defTabSz="914400" eaLnBrk="1" hangingPunct="1">
              <a:spcBef>
                <a:spcPts val="500"/>
              </a:spcBef>
              <a:buClr>
                <a:srgbClr val="45515E"/>
              </a:buClr>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600" b="1" dirty="0">
                <a:solidFill>
                  <a:srgbClr val="45515E"/>
                </a:solidFill>
                <a:latin typeface="Calibri" panose="020F0502020204030204" pitchFamily="34" charset="0"/>
                <a:cs typeface="Arial" panose="020B0604020202020204" pitchFamily="34" charset="0"/>
              </a:rPr>
              <a:t> Fistula </a:t>
            </a:r>
            <a:endParaRPr lang="en-US" altLang="en-US" sz="2600" b="1" dirty="0">
              <a:solidFill>
                <a:srgbClr val="45515E"/>
              </a:solidFill>
              <a:latin typeface="Calibri" panose="020F0502020204030204" pitchFamily="34" charset="0"/>
              <a:ea typeface="Arial" panose="020B0604020202020204" pitchFamily="34" charset="0"/>
            </a:endParaRPr>
          </a:p>
        </p:txBody>
      </p:sp>
      <p:sp>
        <p:nvSpPr>
          <p:cNvPr id="3" name="Title 2">
            <a:extLst>
              <a:ext uri="{FF2B5EF4-FFF2-40B4-BE49-F238E27FC236}">
                <a16:creationId xmlns:a16="http://schemas.microsoft.com/office/drawing/2014/main" id="{8EA97B81-1F85-57BC-39BD-78454D051F15}"/>
              </a:ext>
            </a:extLst>
          </p:cNvPr>
          <p:cNvSpPr>
            <a:spLocks noGrp="1"/>
          </p:cNvSpPr>
          <p:nvPr>
            <p:ph type="title"/>
          </p:nvPr>
        </p:nvSpPr>
        <p:spPr>
          <a:xfrm>
            <a:off x="838200" y="365125"/>
            <a:ext cx="10515600" cy="762339"/>
          </a:xfrm>
        </p:spPr>
        <p:txBody>
          <a:bodyPr/>
          <a:lstStyle/>
          <a:p>
            <a:r>
              <a:rPr lang="x-none" dirty="0"/>
              <a:t>Maternal Comlications of Forceps</a:t>
            </a:r>
          </a:p>
        </p:txBody>
      </p:sp>
    </p:spTree>
    <p:extLst>
      <p:ext uri="{BB962C8B-B14F-4D97-AF65-F5344CB8AC3E}">
        <p14:creationId xmlns:p14="http://schemas.microsoft.com/office/powerpoint/2010/main" val="4182642250"/>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1630680" y="329248"/>
            <a:ext cx="9559290" cy="1141412"/>
          </a:xfrm>
          <a:ln/>
        </p:spPr>
        <p:txBody>
          <a:bodyPr vert="horz" wrap="square" lIns="91440" tIns="45720" rIns="91440" bIns="45720" rtlCol="0" anchor="t">
            <a:normAutofit/>
          </a:bodyPr>
          <a:lstStyle/>
          <a:p>
            <a:pPr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Fetal Complications (more in vacuum)</a:t>
            </a:r>
          </a:p>
        </p:txBody>
      </p:sp>
      <p:sp>
        <p:nvSpPr>
          <p:cNvPr id="55299" name="Text Box 3"/>
          <p:cNvSpPr txBox="1"/>
          <p:nvPr/>
        </p:nvSpPr>
        <p:spPr>
          <a:xfrm>
            <a:off x="868680" y="1295400"/>
            <a:ext cx="9932670" cy="5324792"/>
          </a:xfrm>
          <a:prstGeom prst="rect">
            <a:avLst/>
          </a:prstGeom>
          <a:noFill/>
          <a:ln w="9525">
            <a:noFill/>
          </a:ln>
        </p:spPr>
        <p:txBody>
          <a:bodyPr/>
          <a:lstStyle/>
          <a:p>
            <a:pPr marL="881380" lvl="1" indent="-514350">
              <a:spcBef>
                <a:spcPts val="500"/>
              </a:spcBef>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Asphyxia.</a:t>
            </a:r>
          </a:p>
          <a:p>
            <a:pPr marL="822325" lvl="1" indent="-455295">
              <a:spcBef>
                <a:spcPts val="500"/>
              </a:spcBef>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 Trauma:</a:t>
            </a:r>
          </a:p>
          <a:p>
            <a:pPr marL="1144905" lvl="2" indent="-457200">
              <a:spcBef>
                <a:spcPts val="5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Intracranial </a:t>
            </a:r>
            <a:r>
              <a:rPr lang="en-US" altLang="en-US" sz="2800" dirty="0" err="1">
                <a:solidFill>
                  <a:srgbClr val="45515E"/>
                </a:solidFill>
              </a:rPr>
              <a:t>haemorrhage</a:t>
            </a:r>
            <a:r>
              <a:rPr lang="en-US" altLang="en-US" sz="2800" dirty="0">
                <a:solidFill>
                  <a:srgbClr val="45515E"/>
                </a:solidFill>
              </a:rPr>
              <a:t>.</a:t>
            </a:r>
          </a:p>
          <a:p>
            <a:pPr marL="1144905" lvl="2" indent="-457200">
              <a:spcBef>
                <a:spcPts val="5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Cephalic </a:t>
            </a:r>
            <a:r>
              <a:rPr lang="en-US" altLang="en-US" sz="2800" dirty="0" err="1">
                <a:solidFill>
                  <a:srgbClr val="45515E"/>
                </a:solidFill>
              </a:rPr>
              <a:t>haematoma</a:t>
            </a:r>
            <a:r>
              <a:rPr lang="en-US" altLang="en-US" sz="2800" dirty="0">
                <a:solidFill>
                  <a:srgbClr val="45515E"/>
                </a:solidFill>
              </a:rPr>
              <a:t>.</a:t>
            </a:r>
          </a:p>
          <a:p>
            <a:pPr marL="1144905" lvl="2" indent="-457200">
              <a:spcBef>
                <a:spcPts val="5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Facial / Brachial palsy.</a:t>
            </a:r>
          </a:p>
          <a:p>
            <a:pPr marL="1144905" lvl="2" indent="-457200">
              <a:spcBef>
                <a:spcPts val="5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Injury to the soft tissues of face &amp; forehead.</a:t>
            </a:r>
          </a:p>
          <a:p>
            <a:pPr marL="1144905" lvl="2" indent="-457200">
              <a:spcBef>
                <a:spcPts val="5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Skull fractures.</a:t>
            </a:r>
          </a:p>
          <a:p>
            <a:pPr marL="822325" lvl="1" indent="-455295">
              <a:spcBef>
                <a:spcPts val="500"/>
              </a:spcBef>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 Cerebral palsy ,mental retardation ,and behavioral problems.</a:t>
            </a:r>
          </a:p>
          <a:p>
            <a:pPr marL="822325" lvl="1" indent="-455295">
              <a:spcBef>
                <a:spcPts val="500"/>
              </a:spcBef>
              <a:buFont typeface="Calibri Light" panose="020F0302020204030204" pitchFamily="34"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a:solidFill>
                  <a:srgbClr val="45515E"/>
                </a:solidFill>
              </a:rPr>
              <a:t> The risk for serious morbidity is 1.5% and the risk of fetal or neonatal death is 0.05%. </a:t>
            </a:r>
          </a:p>
        </p:txBody>
      </p:sp>
    </p:spTree>
    <p:extLst>
      <p:ext uri="{BB962C8B-B14F-4D97-AF65-F5344CB8AC3E}">
        <p14:creationId xmlns:p14="http://schemas.microsoft.com/office/powerpoint/2010/main" val="384612266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ln/>
        </p:spPr>
        <p:txBody>
          <a:bodyPr vert="horz" wrap="square" lIns="91440" tIns="45720" rIns="91440" bIns="45720" rtlCol="0" anchor="t">
            <a:normAutofit/>
          </a:bodyPr>
          <a:lstStyle/>
          <a:p>
            <a:pPr defTabSz="457200"/>
            <a:r>
              <a:rPr lang="en-US" altLang="en-US" kern="1200" dirty="0">
                <a:latin typeface="+mj-lt"/>
                <a:ea typeface="+mj-ea"/>
                <a:cs typeface="+mj-cs"/>
              </a:rPr>
              <a:t>Analgesia in Vacuum and Forceps </a:t>
            </a:r>
            <a:endParaRPr lang="ar-JO" altLang="en-US" kern="1200" dirty="0">
              <a:latin typeface="+mj-lt"/>
              <a:ea typeface="Tahoma" panose="020B0604030504040204" pitchFamily="34" charset="0"/>
              <a:cs typeface="+mj-cs"/>
            </a:endParaRPr>
          </a:p>
        </p:txBody>
      </p:sp>
      <p:sp>
        <p:nvSpPr>
          <p:cNvPr id="57347" name="Content Placeholder 2"/>
          <p:cNvSpPr>
            <a:spLocks noGrp="1"/>
          </p:cNvSpPr>
          <p:nvPr>
            <p:ph idx="1"/>
          </p:nvPr>
        </p:nvSpPr>
        <p:spPr>
          <a:xfrm>
            <a:off x="468630" y="1142682"/>
            <a:ext cx="11510010" cy="5692458"/>
          </a:xfrm>
          <a:ln/>
        </p:spPr>
        <p:txBody>
          <a:bodyPr vert="horz" wrap="square" lIns="91440" tIns="45720" rIns="91440" bIns="45720" rtlCol="0" anchor="t">
            <a:noAutofit/>
          </a:bodyPr>
          <a:lstStyle/>
          <a:p>
            <a:pPr eaLnBrk="1" hangingPunct="1"/>
            <a:r>
              <a:rPr lang="en-US" altLang="en-US" dirty="0"/>
              <a:t> Analgesic requirements are </a:t>
            </a:r>
            <a:r>
              <a:rPr lang="en-US" altLang="en-US" b="1" dirty="0"/>
              <a:t>greater for forceps </a:t>
            </a:r>
            <a:r>
              <a:rPr lang="en-US" altLang="en-US" dirty="0"/>
              <a:t>than for ventouse delivery. </a:t>
            </a:r>
          </a:p>
          <a:p>
            <a:pPr eaLnBrk="1" hangingPunct="1"/>
            <a:r>
              <a:rPr lang="en-US" altLang="en-US" dirty="0"/>
              <a:t> Where rotational </a:t>
            </a:r>
            <a:r>
              <a:rPr lang="en-US" altLang="en-US" b="1" dirty="0"/>
              <a:t>forceps</a:t>
            </a:r>
            <a:r>
              <a:rPr lang="en-US" altLang="en-US" dirty="0"/>
              <a:t> or midpelvic direct traction forceps are needed </a:t>
            </a:r>
            <a:r>
              <a:rPr lang="en-US" altLang="en-US" b="1" dirty="0"/>
              <a:t>regional analgesia </a:t>
            </a:r>
            <a:r>
              <a:rPr lang="en-US" altLang="en-US" dirty="0"/>
              <a:t>is preferred. </a:t>
            </a:r>
          </a:p>
          <a:p>
            <a:pPr eaLnBrk="1" hangingPunct="1"/>
            <a:r>
              <a:rPr lang="en-US" altLang="en-US" dirty="0"/>
              <a:t> For a </a:t>
            </a:r>
            <a:r>
              <a:rPr lang="en-US" altLang="en-US" b="1" dirty="0"/>
              <a:t>rigid cup ventouse</a:t>
            </a:r>
            <a:r>
              <a:rPr lang="en-US" altLang="en-US" dirty="0"/>
              <a:t> delivery, a </a:t>
            </a:r>
            <a:r>
              <a:rPr lang="en-US" altLang="en-US" b="1" dirty="0"/>
              <a:t>pudendal block with perineal infiltration </a:t>
            </a:r>
            <a:r>
              <a:rPr lang="en-US" altLang="en-US" dirty="0"/>
              <a:t>may be all that is needed.</a:t>
            </a:r>
          </a:p>
          <a:p>
            <a:pPr eaLnBrk="1" hangingPunct="1"/>
            <a:r>
              <a:rPr lang="en-US" altLang="en-US" dirty="0"/>
              <a:t> If a </a:t>
            </a:r>
            <a:r>
              <a:rPr lang="en-US" altLang="en-US" b="1" dirty="0"/>
              <a:t>soft cup </a:t>
            </a:r>
            <a:r>
              <a:rPr lang="en-US" altLang="en-US" dirty="0"/>
              <a:t>is used analgesic requirements may be limited to </a:t>
            </a:r>
            <a:r>
              <a:rPr lang="en-US" altLang="en-US" b="1" dirty="0"/>
              <a:t>perineal infiltration with local </a:t>
            </a:r>
            <a:r>
              <a:rPr lang="en-US" altLang="en-US" b="1" dirty="0" err="1"/>
              <a:t>anaesthetic</a:t>
            </a:r>
            <a:r>
              <a:rPr lang="en-US" altLang="en-US" b="1" dirty="0"/>
              <a:t>            </a:t>
            </a:r>
          </a:p>
          <a:p>
            <a:pPr eaLnBrk="1" hangingPunct="1">
              <a:buFontTx/>
              <a:buNone/>
            </a:pPr>
            <a:endParaRPr lang="en-US" altLang="en-US" dirty="0"/>
          </a:p>
          <a:p>
            <a:pPr eaLnBrk="1" hangingPunct="1">
              <a:buFont typeface="Courier New" panose="02070309020205020404" pitchFamily="49" charset="0"/>
              <a:buChar char="o"/>
            </a:pPr>
            <a:r>
              <a:rPr lang="en-US" altLang="en-US" dirty="0"/>
              <a:t> If one fails don’t try another.</a:t>
            </a:r>
          </a:p>
          <a:p>
            <a:pPr eaLnBrk="1" hangingPunct="1">
              <a:buFont typeface="Courier New" panose="02070309020205020404" pitchFamily="49" charset="0"/>
              <a:buChar char="o"/>
            </a:pPr>
            <a:r>
              <a:rPr lang="en-US" altLang="en-US" dirty="0"/>
              <a:t> If 2 tries with vacuum without descent go for C/S.</a:t>
            </a:r>
          </a:p>
          <a:p>
            <a:pPr eaLnBrk="1" hangingPunct="1">
              <a:buFont typeface="Courier New" panose="02070309020205020404" pitchFamily="49" charset="0"/>
              <a:buChar char="o"/>
            </a:pPr>
            <a:r>
              <a:rPr lang="en-US" altLang="en-US" dirty="0"/>
              <a:t> Max pressure </a:t>
            </a:r>
            <a:r>
              <a:rPr lang="en-US" altLang="en-US" dirty="0" err="1"/>
              <a:t>vaccum</a:t>
            </a:r>
            <a:r>
              <a:rPr lang="en-US" altLang="en-US" dirty="0"/>
              <a:t> is 400-600 </a:t>
            </a:r>
            <a:r>
              <a:rPr lang="en-US" altLang="en-US" dirty="0" err="1"/>
              <a:t>mmhg</a:t>
            </a:r>
            <a:r>
              <a:rPr lang="en-US" altLang="en-US" dirty="0"/>
              <a:t>.</a:t>
            </a:r>
          </a:p>
          <a:p>
            <a:pPr eaLnBrk="1" hangingPunct="1">
              <a:buFont typeface="Courier New" panose="02070309020205020404" pitchFamily="49" charset="0"/>
              <a:buChar char="o"/>
            </a:pPr>
            <a:r>
              <a:rPr lang="en-US" altLang="en-US" dirty="0"/>
              <a:t> Max time vacuum is 15- 20 minute .</a:t>
            </a:r>
          </a:p>
          <a:p>
            <a:pPr eaLnBrk="1" hangingPunct="1">
              <a:buFontTx/>
              <a:buNone/>
            </a:pPr>
            <a:r>
              <a:rPr lang="en-US" altLang="en-US" dirty="0"/>
              <a:t>                                                                                                     </a:t>
            </a:r>
          </a:p>
          <a:p>
            <a:pPr eaLnBrk="1" hangingPunct="1">
              <a:buFontTx/>
              <a:buNone/>
            </a:pPr>
            <a:endParaRPr lang="en-US" altLang="en-US" b="1" dirty="0"/>
          </a:p>
        </p:txBody>
      </p:sp>
    </p:spTree>
    <p:extLst>
      <p:ext uri="{BB962C8B-B14F-4D97-AF65-F5344CB8AC3E}">
        <p14:creationId xmlns:p14="http://schemas.microsoft.com/office/powerpoint/2010/main" val="850880988"/>
      </p:ext>
    </p:extLst>
  </p:cSld>
  <p:clrMapOvr>
    <a:masterClrMapping/>
  </p:clrMapOvr>
</p:sld>
</file>

<file path=ppt/theme/theme1.xml><?xml version="1.0" encoding="utf-8"?>
<a:theme xmlns:a="http://schemas.openxmlformats.org/drawingml/2006/main" name="حوود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حوودة" id="{0F330BF1-0DE2-4BCE-B05B-778507E6CE1F}" vid="{A04B0AE2-FFE4-4484-A884-3BE31F8770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حوودة</Template>
  <TotalTime>1148</TotalTime>
  <Words>30595</Words>
  <Application>Microsoft Office PowerPoint</Application>
  <PresentationFormat>Widescreen</PresentationFormat>
  <Paragraphs>3857</Paragraphs>
  <Slides>454</Slides>
  <Notes>15</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454</vt:i4>
      </vt:variant>
    </vt:vector>
  </HeadingPairs>
  <TitlesOfParts>
    <vt:vector size="472" baseType="lpstr">
      <vt:lpstr>Amasis MT Pro</vt:lpstr>
      <vt:lpstr>Arial</vt:lpstr>
      <vt:lpstr>Arial Black</vt:lpstr>
      <vt:lpstr>Arial Nova</vt:lpstr>
      <vt:lpstr>Berlin Sans FB</vt:lpstr>
      <vt:lpstr>Calibri</vt:lpstr>
      <vt:lpstr>Calibri Light</vt:lpstr>
      <vt:lpstr>Candara</vt:lpstr>
      <vt:lpstr>Comic Sans MS</vt:lpstr>
      <vt:lpstr>Courier New</vt:lpstr>
      <vt:lpstr>Helvetica</vt:lpstr>
      <vt:lpstr>Lucida Sans Unicode</vt:lpstr>
      <vt:lpstr>Noto Sans Symbols</vt:lpstr>
      <vt:lpstr>Open Sans</vt:lpstr>
      <vt:lpstr>Times New Roman</vt:lpstr>
      <vt:lpstr>Wingdings</vt:lpstr>
      <vt:lpstr>Wingdings 3</vt:lpstr>
      <vt:lpstr>حوودة</vt:lpstr>
      <vt:lpstr>OB/GYN Mini-OSCE</vt:lpstr>
      <vt:lpstr>PowerPoint Presentation</vt:lpstr>
      <vt:lpstr>د.علاء</vt:lpstr>
      <vt:lpstr>Mechanism of Normal Labor</vt:lpstr>
      <vt:lpstr>Mechanism of Normal Labor</vt:lpstr>
      <vt:lpstr>1. Engagement</vt:lpstr>
      <vt:lpstr>2. Descent</vt:lpstr>
      <vt:lpstr>3. Flexion</vt:lpstr>
      <vt:lpstr>4. Internal rotation</vt:lpstr>
      <vt:lpstr>5. Extension</vt:lpstr>
      <vt:lpstr>6. Restitution &amp; External rotation</vt:lpstr>
      <vt:lpstr>7. Expulsion</vt:lpstr>
      <vt:lpstr>Mini-osce :which part of the mechanism of labor </vt:lpstr>
      <vt:lpstr>Orientation in utero</vt:lpstr>
      <vt:lpstr>Fetal Lie</vt:lpstr>
      <vt:lpstr>Fetal presentation</vt:lpstr>
      <vt:lpstr>Fetal Attitude</vt:lpstr>
      <vt:lpstr>Fetal position (Denominator or Indicator)</vt:lpstr>
      <vt:lpstr>Fetal position (Denominator or Indicator)</vt:lpstr>
      <vt:lpstr>Fetal Engagement &amp; Station</vt:lpstr>
      <vt:lpstr>مهم  </vt:lpstr>
      <vt:lpstr>PowerPoint Presentation</vt:lpstr>
      <vt:lpstr>Station 1</vt:lpstr>
      <vt:lpstr>Station cont.</vt:lpstr>
      <vt:lpstr>Station 2</vt:lpstr>
      <vt:lpstr>PowerPoint Presentation</vt:lpstr>
      <vt:lpstr>Station 3</vt:lpstr>
      <vt:lpstr>PowerPoint Presentation</vt:lpstr>
      <vt:lpstr>Station 4</vt:lpstr>
      <vt:lpstr>Mini-0sce</vt:lpstr>
      <vt:lpstr>Station 5</vt:lpstr>
      <vt:lpstr>Mini-0SCE</vt:lpstr>
      <vt:lpstr>Station 6</vt:lpstr>
      <vt:lpstr>Labor</vt:lpstr>
      <vt:lpstr>Stages of labor</vt:lpstr>
      <vt:lpstr>Stages of labor</vt:lpstr>
      <vt:lpstr>Female Pelvis &amp; Fetal Skull</vt:lpstr>
      <vt:lpstr>Female Pelvis</vt:lpstr>
      <vt:lpstr>Pelvic Diameters – Pelvic inlet</vt:lpstr>
      <vt:lpstr>Pelvic Diameters – Pelvic inlet</vt:lpstr>
      <vt:lpstr>Pelvic Diameters – Pelvic Outlet</vt:lpstr>
      <vt:lpstr>Female Pelvis Varieties</vt:lpstr>
      <vt:lpstr>Female Pelvis Varieties</vt:lpstr>
      <vt:lpstr>How do we assess pelvis clinically ?</vt:lpstr>
      <vt:lpstr>Skull Molding</vt:lpstr>
      <vt:lpstr>Diameters of Fetal Head</vt:lpstr>
      <vt:lpstr>Mini-0SCE</vt:lpstr>
      <vt:lpstr>Abnormal labor</vt:lpstr>
      <vt:lpstr>Abnormal labor</vt:lpstr>
      <vt:lpstr>True Labor vs False Labor</vt:lpstr>
      <vt:lpstr>PowerPoint Presentation</vt:lpstr>
      <vt:lpstr>Dysfunctional uterine activity</vt:lpstr>
      <vt:lpstr>Cephalopelvic disproportion</vt:lpstr>
      <vt:lpstr>Cephalopelvic disproportion</vt:lpstr>
      <vt:lpstr>PowerPoint Presentation</vt:lpstr>
      <vt:lpstr>Instruments</vt:lpstr>
      <vt:lpstr>PowerPoint Presentation</vt:lpstr>
      <vt:lpstr>Female catheter </vt:lpstr>
      <vt:lpstr>Univalve vaginal speculum “Sim’s Speculum”</vt:lpstr>
      <vt:lpstr>Bivalve vaginal wall self retaining speculum  “Cusco's Speculum “</vt:lpstr>
      <vt:lpstr>Procedure steps :</vt:lpstr>
      <vt:lpstr>Indications and uses :</vt:lpstr>
      <vt:lpstr>Mini-0SCE</vt:lpstr>
      <vt:lpstr>Uterine Sound</vt:lpstr>
      <vt:lpstr>Hegar’s dilator </vt:lpstr>
      <vt:lpstr>It precede:</vt:lpstr>
      <vt:lpstr>Vulsellum</vt:lpstr>
      <vt:lpstr>Tenaculum</vt:lpstr>
      <vt:lpstr>Ovum &amp; spongy forceps </vt:lpstr>
      <vt:lpstr>Uterine Curette</vt:lpstr>
      <vt:lpstr>Indications:</vt:lpstr>
      <vt:lpstr>Green armytage </vt:lpstr>
      <vt:lpstr>Endocervical Curette</vt:lpstr>
      <vt:lpstr>Cervical Punch Biopsy Forceps </vt:lpstr>
      <vt:lpstr>Mini-0SCE</vt:lpstr>
      <vt:lpstr>Mini-0SCE</vt:lpstr>
      <vt:lpstr>Mini-0SCE</vt:lpstr>
      <vt:lpstr>Mini-0SCE</vt:lpstr>
      <vt:lpstr>Forceps </vt:lpstr>
      <vt:lpstr>PowerPoint Presentation</vt:lpstr>
      <vt:lpstr>classification of forceps operations</vt:lpstr>
      <vt:lpstr>PowerPoint Presentation</vt:lpstr>
      <vt:lpstr>Types:</vt:lpstr>
      <vt:lpstr>PowerPoint Presentation</vt:lpstr>
      <vt:lpstr>PowerPoint Presentation</vt:lpstr>
      <vt:lpstr>Function:</vt:lpstr>
      <vt:lpstr>Station :</vt:lpstr>
      <vt:lpstr>Station :</vt:lpstr>
      <vt:lpstr>Vacuum </vt:lpstr>
      <vt:lpstr>PowerPoint Presentation</vt:lpstr>
      <vt:lpstr>Vacuum Cont. (Technique)</vt:lpstr>
      <vt:lpstr>  </vt:lpstr>
      <vt:lpstr>Vacuum Cont. </vt:lpstr>
      <vt:lpstr>PowerPoint Presentation</vt:lpstr>
      <vt:lpstr>Complications of Instruments in Examination </vt:lpstr>
      <vt:lpstr>GYN Exam. Complications (Curette or Sound)</vt:lpstr>
      <vt:lpstr>Maternal Comlications of Forceps</vt:lpstr>
      <vt:lpstr>Fetal Complications (more in vacuum)</vt:lpstr>
      <vt:lpstr>Analgesia in Vacuum and Forceps </vt:lpstr>
      <vt:lpstr>PowerPoint Presentation</vt:lpstr>
      <vt:lpstr>PowerPoint Presentation</vt:lpstr>
      <vt:lpstr>Obstetric Examination  </vt:lpstr>
      <vt:lpstr>PowerPoint Presentation</vt:lpstr>
      <vt:lpstr>PowerPoint Presentation</vt:lpstr>
      <vt:lpstr>PowerPoint Presentation</vt:lpstr>
      <vt:lpstr>PowerPoint Presentation</vt:lpstr>
      <vt:lpstr>Skin Changes in Pregnancy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complete the obstetric examination you have to mention : </vt:lpstr>
      <vt:lpstr>Station </vt:lpstr>
      <vt:lpstr>Pelvic Examination  (Bimanual ,Speculum Examination) </vt:lpstr>
      <vt:lpstr>Bimanual Examination  </vt:lpstr>
      <vt:lpstr>Bimanual Examination :</vt:lpstr>
      <vt:lpstr>PowerPoint Presentation</vt:lpstr>
      <vt:lpstr>PowerPoint Presentation</vt:lpstr>
      <vt:lpstr>PowerPoint Presentation</vt:lpstr>
      <vt:lpstr>Cont.</vt:lpstr>
      <vt:lpstr>Station: this method is used for? </vt:lpstr>
      <vt:lpstr>Speculum Examination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Techniques for Obtaining Specimens</vt:lpstr>
      <vt:lpstr>Collection Device</vt:lpstr>
      <vt:lpstr>Conventional Pap Smear</vt:lpstr>
      <vt:lpstr>Liquid Based Cytology</vt:lpstr>
      <vt:lpstr>Colposcopy</vt:lpstr>
      <vt:lpstr>Indications of Colposcopy</vt:lpstr>
      <vt:lpstr>PowerPoint Presentation</vt:lpstr>
      <vt:lpstr>PowerPoint Presentation</vt:lpstr>
      <vt:lpstr>PowerPoint Presentation</vt:lpstr>
      <vt:lpstr>Station </vt:lpstr>
      <vt:lpstr>Amniotomy :</vt:lpstr>
      <vt:lpstr>Cont.</vt:lpstr>
      <vt:lpstr>Indications and Contraindications</vt:lpstr>
      <vt:lpstr>Amniotomy Equipment</vt:lpstr>
      <vt:lpstr>Complications</vt:lpstr>
      <vt:lpstr>Station :</vt:lpstr>
      <vt:lpstr> Station Cont. </vt:lpstr>
      <vt:lpstr>Partogram</vt:lpstr>
      <vt:lpstr>  مهمممم جدااا Partogram</vt:lpstr>
      <vt:lpstr>What is your interpretation regarding fetal well-being ?</vt:lpstr>
      <vt:lpstr>Mini-OSCE Q1</vt:lpstr>
      <vt:lpstr>Mini-OSCE Q1 cont.</vt:lpstr>
      <vt:lpstr>Mini-OSCE Q2</vt:lpstr>
      <vt:lpstr>Mini-OSCE Q3</vt:lpstr>
      <vt:lpstr>Mini-OSCE Q4</vt:lpstr>
      <vt:lpstr>Mini-OSCE Q5</vt:lpstr>
      <vt:lpstr>Mini-OSCE Q6</vt:lpstr>
      <vt:lpstr>Mini-OSCE Q7</vt:lpstr>
      <vt:lpstr>Mini-OSCE</vt:lpstr>
      <vt:lpstr>Dr.Mohammed mini OSCE</vt:lpstr>
      <vt:lpstr>Gestational trophoblastic disease </vt:lpstr>
      <vt:lpstr>Mini OSCE – 1 </vt:lpstr>
      <vt:lpstr>Mini OSCE – 1 </vt:lpstr>
      <vt:lpstr>Mini OSCE – 2</vt:lpstr>
      <vt:lpstr>Mini OSCE – 2 </vt:lpstr>
      <vt:lpstr>Mini OSCE – 3</vt:lpstr>
      <vt:lpstr>Mini OSCE – 4</vt:lpstr>
      <vt:lpstr>Miscarriage </vt:lpstr>
      <vt:lpstr>Mini OSCE – 1 </vt:lpstr>
      <vt:lpstr>Mini OSCE – 1</vt:lpstr>
      <vt:lpstr>Mini OSCE – 2</vt:lpstr>
      <vt:lpstr>Mini OSCE – 3 </vt:lpstr>
      <vt:lpstr>Ectopic pregnancy </vt:lpstr>
      <vt:lpstr>Mini OSCE – 1</vt:lpstr>
      <vt:lpstr>Mini OSCE – 2 </vt:lpstr>
      <vt:lpstr>Mini OSCE – 3 </vt:lpstr>
      <vt:lpstr>Mini OSCE – 4 </vt:lpstr>
      <vt:lpstr>Mini OSCE – 5  </vt:lpstr>
      <vt:lpstr>Benign lesions of uterus &amp; cervix</vt:lpstr>
      <vt:lpstr>Mini OSCE – 1  </vt:lpstr>
      <vt:lpstr>Mini OSCE – 2  </vt:lpstr>
      <vt:lpstr>Mini OSCE – 3  </vt:lpstr>
      <vt:lpstr>Cervical intraepthelial hyperplasia </vt:lpstr>
      <vt:lpstr>Mini OSCE – 1  </vt:lpstr>
      <vt:lpstr>Mini OSCE – 2  </vt:lpstr>
      <vt:lpstr>Mini OSCE – 3  </vt:lpstr>
      <vt:lpstr>Others </vt:lpstr>
      <vt:lpstr>Mini OSCE – 1 </vt:lpstr>
      <vt:lpstr>Mini OSCE – 1  </vt:lpstr>
      <vt:lpstr>Mini OSCE –  2 </vt:lpstr>
      <vt:lpstr>Mini OSCE – 3   </vt:lpstr>
      <vt:lpstr>Mini OSCE – 3   </vt:lpstr>
      <vt:lpstr>د.معمرر</vt:lpstr>
      <vt:lpstr>Amenorrhea</vt:lpstr>
      <vt:lpstr>Mini OSCE – 1   </vt:lpstr>
      <vt:lpstr>Mini OSCE – 1   </vt:lpstr>
      <vt:lpstr>Mini OSCE –  2</vt:lpstr>
      <vt:lpstr>Adenomyosis</vt:lpstr>
      <vt:lpstr>Mini OSCE – 3   </vt:lpstr>
      <vt:lpstr>Mini OSCE – 3 </vt:lpstr>
      <vt:lpstr>Mini OSCE – 4  </vt:lpstr>
      <vt:lpstr>endometriosis</vt:lpstr>
      <vt:lpstr>Mini OSCE – 5   </vt:lpstr>
      <vt:lpstr>Mini OSCE – 5   </vt:lpstr>
      <vt:lpstr>Mini OSCE – 6   </vt:lpstr>
      <vt:lpstr>Mini OSCE – 6   </vt:lpstr>
      <vt:lpstr>PCOS</vt:lpstr>
      <vt:lpstr>Mini OSCE – 7  </vt:lpstr>
      <vt:lpstr>Mini OSCE – 8   </vt:lpstr>
      <vt:lpstr>Mini OSCE – 8   </vt:lpstr>
      <vt:lpstr>Infertility</vt:lpstr>
      <vt:lpstr>Mini OSCE – 9   </vt:lpstr>
      <vt:lpstr>Mini OSCE – 10   </vt:lpstr>
      <vt:lpstr>د.مالك</vt:lpstr>
      <vt:lpstr>Preterm labor </vt:lpstr>
      <vt:lpstr>PPH</vt:lpstr>
      <vt:lpstr>Mini OSCE – 1   </vt:lpstr>
      <vt:lpstr>Definitions</vt:lpstr>
      <vt:lpstr>PowerPoint Presentation</vt:lpstr>
      <vt:lpstr>History and Physical examination</vt:lpstr>
      <vt:lpstr>History and Physical examination</vt:lpstr>
      <vt:lpstr>Screening</vt:lpstr>
      <vt:lpstr>Screening</vt:lpstr>
      <vt:lpstr>Prevention PTB in short cervix </vt:lpstr>
      <vt:lpstr>Prevention</vt:lpstr>
      <vt:lpstr>Notes</vt:lpstr>
      <vt:lpstr>Tests for fetal lung maturity </vt:lpstr>
      <vt:lpstr>Ultrasound Test For Lung Maturity </vt:lpstr>
      <vt:lpstr>Cervical cerclage</vt:lpstr>
      <vt:lpstr>Cervical cerclage</vt:lpstr>
      <vt:lpstr>Treatment</vt:lpstr>
      <vt:lpstr>Treatment</vt:lpstr>
      <vt:lpstr>Mini OSCE – 1    </vt:lpstr>
      <vt:lpstr>Mini OSCE – 2    </vt:lpstr>
      <vt:lpstr>Mini OSCE – 3    </vt:lpstr>
      <vt:lpstr>Mini OSCE –  4   </vt:lpstr>
      <vt:lpstr>Mini OSCE – 5    </vt:lpstr>
      <vt:lpstr>Mini OSCE – 6    </vt:lpstr>
      <vt:lpstr>Mini OSCE – 7    </vt:lpstr>
      <vt:lpstr>Mini OSCE – 8   </vt:lpstr>
      <vt:lpstr>Preterm prelabor rupture of membranes </vt:lpstr>
      <vt:lpstr>Complications</vt:lpstr>
      <vt:lpstr>Chorioamnionitis</vt:lpstr>
      <vt:lpstr>Chorioamnionitis</vt:lpstr>
      <vt:lpstr>Diagnosis </vt:lpstr>
      <vt:lpstr>Diagnosis</vt:lpstr>
      <vt:lpstr>Differential diagnosis</vt:lpstr>
      <vt:lpstr>Notes</vt:lpstr>
      <vt:lpstr>Management </vt:lpstr>
      <vt:lpstr>Management</vt:lpstr>
      <vt:lpstr>Amniopatch technique </vt:lpstr>
      <vt:lpstr>Mini OSCE – 9</vt:lpstr>
      <vt:lpstr>Mini OSCE – 10 </vt:lpstr>
      <vt:lpstr>Station 3</vt:lpstr>
      <vt:lpstr>Mini OSCE – 11 </vt:lpstr>
      <vt:lpstr>Hypertension in Pregnancy</vt:lpstr>
      <vt:lpstr>PowerPoint Presentation</vt:lpstr>
      <vt:lpstr>Introduction</vt:lpstr>
      <vt:lpstr>Clinical features</vt:lpstr>
      <vt:lpstr>Classification of HTN in Pregnancy (HDP)</vt:lpstr>
      <vt:lpstr>Maternal risk factors </vt:lpstr>
      <vt:lpstr>Maternal risk factors </vt:lpstr>
      <vt:lpstr>What are the effects of HTN on Pregnancy</vt:lpstr>
      <vt:lpstr>Maternal complications of Preeclampsia </vt:lpstr>
      <vt:lpstr>Fetal complications</vt:lpstr>
      <vt:lpstr>Prevention</vt:lpstr>
      <vt:lpstr>Measurement of uterine artery PI (UTPI)</vt:lpstr>
      <vt:lpstr>Notes</vt:lpstr>
      <vt:lpstr>Screening at 11-13 weeks</vt:lpstr>
      <vt:lpstr>Screening at 20-24 weeks</vt:lpstr>
      <vt:lpstr>Screening at 30-34 weeks</vt:lpstr>
      <vt:lpstr>Treatment of PET</vt:lpstr>
      <vt:lpstr>Magnesium Sulfate (MgSO4)</vt:lpstr>
      <vt:lpstr>Treatment of chronic hypertension in pregnancy</vt:lpstr>
      <vt:lpstr>Laboratory findings</vt:lpstr>
      <vt:lpstr>Management of eclampsia</vt:lpstr>
      <vt:lpstr>Mini OSCE –  12  </vt:lpstr>
      <vt:lpstr>Mini OSCE – 13    </vt:lpstr>
      <vt:lpstr>Mini OSCE – 14    </vt:lpstr>
      <vt:lpstr>Vomiting in pregnancy </vt:lpstr>
      <vt:lpstr>Hyperemesis gravidarum</vt:lpstr>
      <vt:lpstr>Hyperemesis gravidarum</vt:lpstr>
      <vt:lpstr>Effect of HG on pregnancy </vt:lpstr>
      <vt:lpstr>Osmotic demyelination syndrome may associate with Locked in syndrome </vt:lpstr>
      <vt:lpstr>Management </vt:lpstr>
      <vt:lpstr>Management </vt:lpstr>
      <vt:lpstr>Management</vt:lpstr>
      <vt:lpstr>Mini OSCE – 1    </vt:lpstr>
      <vt:lpstr>Birth injuries </vt:lpstr>
      <vt:lpstr>Mini OSCE – 1</vt:lpstr>
      <vt:lpstr>Anemia in pregnancy </vt:lpstr>
      <vt:lpstr>Anemia in pregnancy</vt:lpstr>
      <vt:lpstr>Microcytic Anemia: Alpha Thalassemia</vt:lpstr>
      <vt:lpstr>Microcytic Anemia: Beta Thalassemia</vt:lpstr>
      <vt:lpstr>Microcytic Anemia: Iron deficiency anemia</vt:lpstr>
      <vt:lpstr>Microcytic Anemia: Iron deficiency anemia</vt:lpstr>
      <vt:lpstr>IV iron therapy</vt:lpstr>
      <vt:lpstr>Megaloblastic anemia </vt:lpstr>
      <vt:lpstr>Megaloblastic anemia </vt:lpstr>
      <vt:lpstr>Hemoglobinopathies: Sickle cell anemia</vt:lpstr>
      <vt:lpstr>Hemoglobinopathies: Sickle cell anemia</vt:lpstr>
      <vt:lpstr>Hemoglobinopathies: Sickle cell anemia</vt:lpstr>
      <vt:lpstr>Management </vt:lpstr>
      <vt:lpstr>Management </vt:lpstr>
      <vt:lpstr>Key points</vt:lpstr>
      <vt:lpstr>Mini OSCE – 1</vt:lpstr>
      <vt:lpstr>Mini OSCE – 2    </vt:lpstr>
      <vt:lpstr>د.ناثر</vt:lpstr>
      <vt:lpstr>Aberrant Liquor Station 1</vt:lpstr>
      <vt:lpstr>Station 1 Cont.</vt:lpstr>
      <vt:lpstr>Station 1 Cont.</vt:lpstr>
      <vt:lpstr>PowerPoint Presentation</vt:lpstr>
      <vt:lpstr>Station 2 </vt:lpstr>
      <vt:lpstr>Etiology of Oligohydramnios</vt:lpstr>
      <vt:lpstr>Etiology Cont.</vt:lpstr>
      <vt:lpstr>CS Station 1</vt:lpstr>
      <vt:lpstr>CS Station 1 cont.</vt:lpstr>
      <vt:lpstr>د. احلام</vt:lpstr>
      <vt:lpstr>                      PID Definition: Community-acquired bacterial infection that spreads beyond the cervix to infect the upper female reproductive tract.  Most common (~66%): Chlamydia trachomatis, Neisseria gonorrhoeae </vt:lpstr>
      <vt:lpstr>PID</vt:lpstr>
      <vt:lpstr>May come with the c/p Fitz-Hugh Curtis syndrome  :</vt:lpstr>
      <vt:lpstr>Dx:</vt:lpstr>
      <vt:lpstr>TV.US in PID</vt:lpstr>
      <vt:lpstr>Mini OSCE – 1   </vt:lpstr>
      <vt:lpstr>Mini OSCE – 1   </vt:lpstr>
      <vt:lpstr>STDs</vt:lpstr>
      <vt:lpstr>Lower Genital tract infections &amp; sexually transmitted diseases</vt:lpstr>
      <vt:lpstr>Vaginitis</vt:lpstr>
      <vt:lpstr>Vaginitis</vt:lpstr>
      <vt:lpstr>Vaginitis – Vaginal Exam</vt:lpstr>
      <vt:lpstr>Classification of Vulvovaginal Candidiasis (VVC)</vt:lpstr>
      <vt:lpstr>PowerPoint Presentation</vt:lpstr>
      <vt:lpstr>Molluscum contagiosum</vt:lpstr>
      <vt:lpstr>PowerPoint Presentation</vt:lpstr>
      <vt:lpstr>Genital ulcers</vt:lpstr>
      <vt:lpstr>Cervicitis</vt:lpstr>
      <vt:lpstr>Diagnosis of cervicitis</vt:lpstr>
      <vt:lpstr>Cervicitis</vt:lpstr>
      <vt:lpstr>incontinence</vt:lpstr>
      <vt:lpstr>Station-1 incontinence </vt:lpstr>
      <vt:lpstr>PowerPoint Presentation</vt:lpstr>
      <vt:lpstr>POP </vt:lpstr>
      <vt:lpstr>Classification</vt:lpstr>
      <vt:lpstr>Cont.</vt:lpstr>
      <vt:lpstr>Cont.</vt:lpstr>
      <vt:lpstr>Cont.</vt:lpstr>
      <vt:lpstr>PowerPoint Presentation</vt:lpstr>
      <vt:lpstr>  مهم فهمه ICS classifications Quantitative pop (pop-q)</vt:lpstr>
      <vt:lpstr>Cont.</vt:lpstr>
      <vt:lpstr>Managment</vt:lpstr>
      <vt:lpstr>PowerPoint Presentation</vt:lpstr>
      <vt:lpstr>Cont.</vt:lpstr>
      <vt:lpstr>Surgical Management</vt:lpstr>
      <vt:lpstr>Surgical Management (Uterine Sparing )</vt:lpstr>
      <vt:lpstr>Cont.</vt:lpstr>
      <vt:lpstr>PowerPoint Presentation</vt:lpstr>
      <vt:lpstr>Station 1</vt:lpstr>
      <vt:lpstr>Station Cont.</vt:lpstr>
      <vt:lpstr>Station 2</vt:lpstr>
      <vt:lpstr>Station Cont. </vt:lpstr>
      <vt:lpstr>Station 3</vt:lpstr>
      <vt:lpstr>Station 4</vt:lpstr>
      <vt:lpstr>Station 5</vt:lpstr>
      <vt:lpstr>Station Cont.</vt:lpstr>
      <vt:lpstr>Station Cont.</vt:lpstr>
      <vt:lpstr>Station 6</vt:lpstr>
      <vt:lpstr>Station Cont.</vt:lpstr>
      <vt:lpstr>Antepartum Hemorrhage</vt:lpstr>
      <vt:lpstr>Definition and Causes</vt:lpstr>
      <vt:lpstr>Placental Abruption</vt:lpstr>
      <vt:lpstr>Major Risk Factors</vt:lpstr>
      <vt:lpstr>Station 1</vt:lpstr>
      <vt:lpstr>Station 1 Cont.</vt:lpstr>
      <vt:lpstr>Station 2</vt:lpstr>
      <vt:lpstr>Station 3 </vt:lpstr>
      <vt:lpstr>APH</vt:lpstr>
      <vt:lpstr>Placenta Previa Station 1</vt:lpstr>
      <vt:lpstr>Station 1 Cont.</vt:lpstr>
      <vt:lpstr>Management of Bleeding Placenta Previa</vt:lpstr>
      <vt:lpstr>PowerPoint Presentation</vt:lpstr>
      <vt:lpstr>Conservative Management</vt:lpstr>
      <vt:lpstr>Management of Asymptomatic Placenta Previa</vt:lpstr>
      <vt:lpstr>Station 2</vt:lpstr>
      <vt:lpstr>Station 2 Cont.</vt:lpstr>
      <vt:lpstr>PowerPoint Presentation</vt:lpstr>
      <vt:lpstr>Station 3 Cont.</vt:lpstr>
      <vt:lpstr>PowerPoint Presentation</vt:lpstr>
      <vt:lpstr>DR. Seham</vt:lpstr>
      <vt:lpstr>Antepartum and Intrapartum Fetal Surveillance</vt:lpstr>
      <vt:lpstr>Mini OSCE – 1    </vt:lpstr>
      <vt:lpstr>Fetal tachycardia</vt:lpstr>
      <vt:lpstr>Mini OSCE – 2    </vt:lpstr>
      <vt:lpstr>Mini OSCE – 3   </vt:lpstr>
      <vt:lpstr>Fetal heart rate</vt:lpstr>
      <vt:lpstr>Fetal heart rate</vt:lpstr>
      <vt:lpstr>Satation 4 !!!!!!!</vt:lpstr>
      <vt:lpstr>IUGR lecture station </vt:lpstr>
      <vt:lpstr>IUGR</vt:lpstr>
      <vt:lpstr>Sonographic findings</vt:lpstr>
      <vt:lpstr>Management</vt:lpstr>
      <vt:lpstr>Mini OSCE – 1    </vt:lpstr>
      <vt:lpstr>FGR – Etiology</vt:lpstr>
      <vt:lpstr>Mini OSCE – 2    </vt:lpstr>
      <vt:lpstr>Mini OSCE – 3  </vt:lpstr>
      <vt:lpstr>Congenital screening  lecture station </vt:lpstr>
      <vt:lpstr>Introduction</vt:lpstr>
      <vt:lpstr>Chorionic villus sampling (CVS)</vt:lpstr>
      <vt:lpstr>Amniocentesis</vt:lpstr>
      <vt:lpstr>Amniocentesis</vt:lpstr>
      <vt:lpstr>Mini OSCE –  1  </vt:lpstr>
      <vt:lpstr>Mini OSCE – 2    </vt:lpstr>
      <vt:lpstr>Mini OSCE – 3    </vt:lpstr>
      <vt:lpstr>Mini OSCE – 4    </vt:lpstr>
      <vt:lpstr>Mini OSCE – 5    </vt:lpstr>
      <vt:lpstr>Mini OSCE – 5    </vt:lpstr>
      <vt:lpstr>معلومة عالماشي</vt:lpstr>
      <vt:lpstr>Multiple gestation </vt:lpstr>
      <vt:lpstr>Diagnosis of Multiple Gestation by US</vt:lpstr>
      <vt:lpstr>Diagnosis of Multiple Gestation by US</vt:lpstr>
      <vt:lpstr>Diagnosis of Multiple Gestation by US</vt:lpstr>
      <vt:lpstr>Timing of delivery</vt:lpstr>
      <vt:lpstr>Mini OSCE – 1    </vt:lpstr>
      <vt:lpstr>Mini OSCE – 2    </vt:lpstr>
      <vt:lpstr>Mini OSCE – 2    </vt:lpstr>
      <vt:lpstr>Aberrant liquor</vt:lpstr>
      <vt:lpstr>Mini OSCE – 1    </vt:lpstr>
      <vt:lpstr>Induction of labor</vt:lpstr>
      <vt:lpstr>Mini OSCE – 1    </vt:lpstr>
      <vt:lpstr>Mini OSCE – 1    </vt:lpstr>
      <vt:lpstr>Mini OSCE – 2    </vt:lpstr>
      <vt:lpstr>Mini OSCE – 3    </vt:lpstr>
      <vt:lpstr>Mini OSCE – 4  </vt:lpstr>
      <vt:lpstr>Mini OSCE – 5</vt:lpstr>
      <vt:lpstr>Mini OSCE – 5</vt:lpstr>
      <vt:lpstr>Dr.Omar</vt:lpstr>
      <vt:lpstr>Mini OSCE – 1    </vt:lpstr>
      <vt:lpstr>Mini OSCE – 2    </vt:lpstr>
      <vt:lpstr>Mini OSCE – 3    </vt:lpstr>
      <vt:lpstr>Mini OSCE – 3    </vt:lpstr>
      <vt:lpstr>Mini OSCE – 4    </vt:lpstr>
      <vt:lpstr>Mini OSCE – 5  </vt:lpstr>
      <vt:lpstr>Mini OSCE – 6    </vt:lpstr>
      <vt:lpstr>Mini OSCE – 7    </vt:lpstr>
      <vt:lpstr>Mini OSCE – 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Mechanism of Normal Labor</dc:title>
  <dc:creator>المثنى عبدالاله عفنان التخاينه</dc:creator>
  <cp:lastModifiedBy>Monther Qatawneh</cp:lastModifiedBy>
  <cp:revision>71</cp:revision>
  <dcterms:created xsi:type="dcterms:W3CDTF">2023-02-15T13:54:03Z</dcterms:created>
  <dcterms:modified xsi:type="dcterms:W3CDTF">2023-08-17T12:50:01Z</dcterms:modified>
</cp:coreProperties>
</file>