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68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>
        <p:scale>
          <a:sx n="64" d="100"/>
          <a:sy n="64" d="100"/>
        </p:scale>
        <p:origin x="85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nulocyte-colony_stimulating_factor" TargetMode="External" /><Relationship Id="rId2" Type="http://schemas.openxmlformats.org/officeDocument/2006/relationships/hyperlink" Target="https://en.wikipedia.org/wiki/Febrile_neutropenia" TargetMode="Externa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3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Hematopoietic &amp; </a:t>
            </a:r>
            <a:br>
              <a:rPr lang="en-US" b="1" dirty="0"/>
            </a:br>
            <a:r>
              <a:rPr lang="en-US" b="1" dirty="0"/>
              <a:t>Lymphoid System-3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Reactive WBC disorders</a:t>
            </a:r>
          </a:p>
          <a:p>
            <a:endParaRPr lang="en-US" dirty="0"/>
          </a:p>
          <a:p>
            <a:pPr algn="r"/>
            <a:r>
              <a:rPr lang="en-US" dirty="0"/>
              <a:t>Dr. Eman Krieshan, </a:t>
            </a:r>
            <a:r>
              <a:rPr lang="en-US" dirty="0" err="1"/>
              <a:t>m.d</a:t>
            </a:r>
            <a:endParaRPr lang="en-US" dirty="0"/>
          </a:p>
          <a:p>
            <a:pPr algn="r"/>
            <a:r>
              <a:rPr lang="en-US" dirty="0"/>
              <a:t>5-4-2022.</a:t>
            </a:r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0" indent="0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features: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941" y="1800036"/>
            <a:ext cx="9905999" cy="3541714"/>
          </a:xfrm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Infections </a:t>
            </a:r>
          </a:p>
          <a:p>
            <a:r>
              <a:rPr lang="en-US" sz="2800" dirty="0"/>
              <a:t>Fever, chills, malaise.</a:t>
            </a:r>
          </a:p>
          <a:p>
            <a:r>
              <a:rPr lang="en-US" sz="2800" dirty="0"/>
              <a:t>Mucocutaneous necrotizing ulcers</a:t>
            </a:r>
          </a:p>
          <a:p>
            <a:r>
              <a:rPr lang="en-US" sz="2800" dirty="0"/>
              <a:t>High risk of sepsis</a:t>
            </a:r>
          </a:p>
        </p:txBody>
      </p:sp>
      <p:pic>
        <p:nvPicPr>
          <p:cNvPr id="5122" name="Picture 2" descr="Fever and neutrope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12" y="3367809"/>
            <a:ext cx="4739844" cy="315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2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fever, when combined with profound neutropenia (</a:t>
            </a:r>
            <a:r>
              <a:rPr lang="en-US" dirty="0">
                <a:solidFill>
                  <a:srgbClr val="FF0000"/>
                </a:solidFill>
                <a:hlinkClick r:id="rId2" tooltip="Febrile neutropenia"/>
              </a:rPr>
              <a:t>febrile neutropenia</a:t>
            </a:r>
            <a:r>
              <a:rPr lang="en-US" dirty="0"/>
              <a:t>), is considered a medical emergency and requires broad spectrum antibiotics. </a:t>
            </a:r>
          </a:p>
          <a:p>
            <a:r>
              <a:rPr lang="en-US" dirty="0"/>
              <a:t>Neutropenia can be treated with the hematopoietic growth factor </a:t>
            </a:r>
            <a:r>
              <a:rPr lang="en-US" dirty="0">
                <a:solidFill>
                  <a:srgbClr val="FF0000"/>
                </a:solidFill>
                <a:hlinkClick r:id="rId3" tooltip="Granulocyte-colony stimulating factor"/>
              </a:rPr>
              <a:t>granulocyte-colony stimulating factor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/>
              <a:t>(G-CSF).</a:t>
            </a:r>
          </a:p>
          <a:p>
            <a:r>
              <a:rPr lang="en-US" dirty="0"/>
              <a:t>The administration of intravenous immunoglobulins (IVIGs) has had some success in treating </a:t>
            </a:r>
            <a:r>
              <a:rPr lang="en-US" dirty="0" err="1"/>
              <a:t>neutropenias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278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Lymphopenia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420" y="2249486"/>
            <a:ext cx="10318991" cy="4244303"/>
          </a:xfrm>
        </p:spPr>
        <p:txBody>
          <a:bodyPr>
            <a:normAutofit/>
          </a:bodyPr>
          <a:lstStyle/>
          <a:p>
            <a:r>
              <a:rPr lang="en-US" sz="2800" dirty="0"/>
              <a:t>less common than neutropenia.</a:t>
            </a:r>
          </a:p>
          <a:p>
            <a:r>
              <a:rPr lang="en-US" sz="2800" dirty="0"/>
              <a:t>Causes: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congenital immunodeficiency diseases.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advanced human immunodeficiency virus (HIV) infection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high doses of corticosteroids treatment.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acute viral infections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4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Leukocytosis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in the number of white cells in the blood</a:t>
            </a:r>
            <a:r>
              <a:rPr lang="en-US" i="1" dirty="0"/>
              <a:t>. </a:t>
            </a:r>
          </a:p>
          <a:p>
            <a:r>
              <a:rPr lang="en-US" dirty="0"/>
              <a:t>A common reaction to a variety of inflammatory states.</a:t>
            </a:r>
          </a:p>
          <a:p>
            <a:r>
              <a:rPr lang="en-US" u="sng" dirty="0" err="1"/>
              <a:t>Leukocytoses</a:t>
            </a:r>
            <a:r>
              <a:rPr lang="en-US" dirty="0"/>
              <a:t> are relatively nonspecific and are classified according to the particular white cell series that is affected: </a:t>
            </a:r>
          </a:p>
        </p:txBody>
      </p:sp>
    </p:spTree>
    <p:extLst>
      <p:ext uri="{BB962C8B-B14F-4D97-AF65-F5344CB8AC3E}">
        <p14:creationId xmlns:p14="http://schemas.microsoft.com/office/powerpoint/2010/main" val="156027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457" y="1007390"/>
            <a:ext cx="9471961" cy="41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2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61" y="1352312"/>
            <a:ext cx="8636751" cy="41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5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10" y="1245618"/>
            <a:ext cx="8707134" cy="41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33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79" t="21981" r="40391" b="46875"/>
          <a:stretch/>
        </p:blipFill>
        <p:spPr>
          <a:xfrm>
            <a:off x="1007389" y="867903"/>
            <a:ext cx="9910055" cy="39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6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88" t="21557" r="42535" b="40943"/>
          <a:stretch/>
        </p:blipFill>
        <p:spPr>
          <a:xfrm>
            <a:off x="1565328" y="511444"/>
            <a:ext cx="9252489" cy="448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32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630" t="18591" r="40034" b="41155"/>
          <a:stretch/>
        </p:blipFill>
        <p:spPr>
          <a:xfrm>
            <a:off x="1394848" y="666426"/>
            <a:ext cx="9965410" cy="48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7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 of white cells.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183" y="1814059"/>
            <a:ext cx="10658702" cy="4006170"/>
          </a:xfrm>
        </p:spPr>
        <p:txBody>
          <a:bodyPr>
            <a:noAutofit/>
          </a:bodyPr>
          <a:lstStyle/>
          <a:p>
            <a:r>
              <a:rPr lang="en-US" dirty="0"/>
              <a:t>Non-neoplastic disorders include :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deficiencies</a:t>
            </a:r>
            <a:r>
              <a:rPr lang="en-US" dirty="0"/>
              <a:t> ( </a:t>
            </a:r>
            <a:r>
              <a:rPr lang="en-US" dirty="0" err="1"/>
              <a:t>leukopenias</a:t>
            </a:r>
            <a:r>
              <a:rPr lang="en-US" dirty="0"/>
              <a:t>):</a:t>
            </a:r>
          </a:p>
          <a:p>
            <a:r>
              <a:rPr lang="en-US" dirty="0"/>
              <a:t>Neutropenia/Agranulocytosis</a:t>
            </a:r>
          </a:p>
          <a:p>
            <a:r>
              <a:rPr lang="en-US" dirty="0" err="1"/>
              <a:t>lymphopenia</a:t>
            </a:r>
            <a:r>
              <a:rPr lang="en-US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proliferations</a:t>
            </a:r>
            <a:r>
              <a:rPr lang="en-US" dirty="0"/>
              <a:t> (leukocytosis), which may be :</a:t>
            </a:r>
          </a:p>
          <a:p>
            <a:r>
              <a:rPr lang="en-US" dirty="0"/>
              <a:t>Reactive</a:t>
            </a:r>
          </a:p>
          <a:p>
            <a:r>
              <a:rPr lang="en-US" dirty="0"/>
              <a:t>neoplastic.</a:t>
            </a:r>
          </a:p>
        </p:txBody>
      </p:sp>
    </p:spTree>
    <p:extLst>
      <p:ext uri="{BB962C8B-B14F-4D97-AF65-F5344CB8AC3E}">
        <p14:creationId xmlns:p14="http://schemas.microsoft.com/office/powerpoint/2010/main" val="3280378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-120816"/>
            <a:ext cx="9906000" cy="285273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Great mimicker???????????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angerous rubber stamp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84" y="2238893"/>
            <a:ext cx="3400425" cy="356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19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Leukemoid</a:t>
            </a:r>
            <a:r>
              <a:rPr lang="en-US" dirty="0"/>
              <a:t>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Happens in severe infections, many </a:t>
            </a:r>
            <a:r>
              <a:rPr lang="en-US" sz="2800" u="sng" dirty="0">
                <a:solidFill>
                  <a:srgbClr val="FF0000"/>
                </a:solidFill>
              </a:rPr>
              <a:t>immature granulocytes appear in the blood, mimicking a myeloid leukemia</a:t>
            </a:r>
          </a:p>
          <a:p>
            <a:r>
              <a:rPr lang="en-US" sz="2800" dirty="0"/>
              <a:t>must be differentiated from true white cell malignancies. (</a:t>
            </a:r>
            <a:r>
              <a:rPr lang="en-US" sz="2800" dirty="0" err="1"/>
              <a:t>e.g.,CML</a:t>
            </a:r>
            <a:r>
              <a:rPr lang="en-US" sz="2800" dirty="0"/>
              <a:t>);</a:t>
            </a:r>
          </a:p>
          <a:p>
            <a:pPr marL="419100" indent="-342900">
              <a:buFont typeface="Wingdings" panose="05000000000000000000" pitchFamily="2" charset="2"/>
              <a:buChar char="ü"/>
            </a:pPr>
            <a:r>
              <a:rPr lang="en-US" sz="2800" dirty="0"/>
              <a:t>   </a:t>
            </a:r>
            <a:r>
              <a:rPr lang="en-US" sz="3200" dirty="0"/>
              <a:t>age.</a:t>
            </a:r>
          </a:p>
          <a:p>
            <a:pPr marL="419100" indent="-342900">
              <a:buFont typeface="Wingdings" panose="05000000000000000000" pitchFamily="2" charset="2"/>
              <a:buChar char="ü"/>
            </a:pPr>
            <a:r>
              <a:rPr lang="en-US" sz="3200" dirty="0"/>
              <a:t>  genetic</a:t>
            </a:r>
          </a:p>
          <a:p>
            <a:pPr marL="419100" indent="-342900">
              <a:buFont typeface="Wingdings" panose="05000000000000000000" pitchFamily="2" charset="2"/>
              <a:buChar char="ü"/>
            </a:pPr>
            <a:r>
              <a:rPr lang="en-US" sz="3200" dirty="0"/>
              <a:t>   treatment</a:t>
            </a:r>
          </a:p>
        </p:txBody>
      </p:sp>
    </p:spTree>
    <p:extLst>
      <p:ext uri="{BB962C8B-B14F-4D97-AF65-F5344CB8AC3E}">
        <p14:creationId xmlns:p14="http://schemas.microsoft.com/office/powerpoint/2010/main" val="1846816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113842"/>
            <a:ext cx="9905998" cy="1478570"/>
          </a:xfrm>
        </p:spPr>
        <p:txBody>
          <a:bodyPr/>
          <a:lstStyle/>
          <a:p>
            <a:r>
              <a:rPr lang="en-US" dirty="0"/>
              <a:t>2. Infectious mononucleosis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2" y="1784266"/>
            <a:ext cx="9905999" cy="3541714"/>
          </a:xfrm>
        </p:spPr>
        <p:txBody>
          <a:bodyPr/>
          <a:lstStyle/>
          <a:p>
            <a:r>
              <a:rPr lang="en-US" sz="2800" dirty="0"/>
              <a:t>Acute, self-limited disease of adolescents &amp; young adults. </a:t>
            </a:r>
          </a:p>
          <a:p>
            <a:r>
              <a:rPr lang="en-US" sz="2800" dirty="0"/>
              <a:t>Caused by Epstein-Barr virus (EBV), herpesvirus family. </a:t>
            </a:r>
          </a:p>
          <a:p>
            <a:r>
              <a:rPr lang="en-US" sz="2800" dirty="0"/>
              <a:t>EBV invades B-cells &amp; cause them to proliferate, cytotoxic (CD8+ T-cells) respond against B-cells.</a:t>
            </a:r>
          </a:p>
          <a:p>
            <a:endParaRPr lang="en-US" dirty="0"/>
          </a:p>
        </p:txBody>
      </p:sp>
      <p:pic>
        <p:nvPicPr>
          <p:cNvPr id="8194" name="Picture 2" descr="When Epstein-Barr virus becomes a chronic menace: chronic active EBV and  lymph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74" y="3784127"/>
            <a:ext cx="3882189" cy="286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87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07" y="217465"/>
            <a:ext cx="9905998" cy="1478570"/>
          </a:xfrm>
        </p:spPr>
        <p:txBody>
          <a:bodyPr/>
          <a:lstStyle/>
          <a:p>
            <a:r>
              <a:rPr lang="en-US" dirty="0"/>
              <a:t>clinically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526" y="1399255"/>
            <a:ext cx="9905999" cy="3541714"/>
          </a:xfrm>
        </p:spPr>
        <p:txBody>
          <a:bodyPr/>
          <a:lstStyle/>
          <a:p>
            <a:pPr marL="419100" indent="-342900">
              <a:buFont typeface="Courier New" panose="02070309020205020404" pitchFamily="49" charset="0"/>
              <a:buChar char="o"/>
            </a:pPr>
            <a:r>
              <a:rPr lang="en-US" dirty="0"/>
              <a:t>Patient presented with fever, sore throat, generalized lymphadenitis .</a:t>
            </a:r>
          </a:p>
          <a:p>
            <a:pPr marL="419100" indent="-342900">
              <a:buFont typeface="Courier New" panose="02070309020205020404" pitchFamily="49" charset="0"/>
              <a:buChar char="o"/>
            </a:pPr>
            <a:r>
              <a:rPr lang="en-US" dirty="0"/>
              <a:t>On CBC : </a:t>
            </a:r>
            <a:r>
              <a:rPr lang="en-US" u="sng" dirty="0"/>
              <a:t>Lymphocytosis, (up to 18,000)</a:t>
            </a:r>
          </a:p>
          <a:p>
            <a:pPr marL="419100" indent="-342900">
              <a:buFont typeface="Courier New" panose="02070309020205020404" pitchFamily="49" charset="0"/>
              <a:buChar char="o"/>
            </a:pPr>
            <a:r>
              <a:rPr lang="en-US" u="sng" dirty="0"/>
              <a:t>On blood film: large</a:t>
            </a:r>
            <a:r>
              <a:rPr lang="en-US" dirty="0"/>
              <a:t> </a:t>
            </a:r>
            <a:r>
              <a:rPr lang="en-US" b="1" dirty="0"/>
              <a:t>atypical lymphocytes</a:t>
            </a:r>
            <a:r>
              <a:rPr lang="en-US" dirty="0"/>
              <a:t>; with an oval, indented, or folded nucleus &amp; abundant cytoplasm with a few </a:t>
            </a:r>
            <a:r>
              <a:rPr lang="en-US" dirty="0" err="1"/>
              <a:t>azurophilic</a:t>
            </a:r>
            <a:r>
              <a:rPr lang="en-US" dirty="0"/>
              <a:t> granules</a:t>
            </a:r>
            <a:endParaRPr lang="en-US" u="sng" dirty="0"/>
          </a:p>
          <a:p>
            <a:pPr marL="76200" indent="0">
              <a:buNone/>
            </a:pPr>
            <a:endParaRPr lang="en-US" u="sng" dirty="0"/>
          </a:p>
        </p:txBody>
      </p:sp>
      <p:pic>
        <p:nvPicPr>
          <p:cNvPr id="9218" name="Picture 2" descr="Sore Throat: Treatment, Causes, Diagnosis, Symptoms &amp; 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7" y="3968370"/>
            <a:ext cx="4890419" cy="27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ibrary.med.utah.edu/WebPath/jpeg5/HEME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32" y="3942372"/>
            <a:ext cx="4641286" cy="28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433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81634"/>
            <a:ext cx="9905998" cy="1478570"/>
          </a:xfrm>
        </p:spPr>
        <p:txBody>
          <a:bodyPr/>
          <a:lstStyle/>
          <a:p>
            <a:r>
              <a:rPr lang="en-US" dirty="0"/>
              <a:t>Reactive Lymphadenitis</a:t>
            </a:r>
          </a:p>
        </p:txBody>
      </p:sp>
      <p:pic>
        <p:nvPicPr>
          <p:cNvPr id="10242" name="Picture 2" descr="Histology images of Lymph node by PathPedia.com: Pathology e-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54" y="1627779"/>
            <a:ext cx="6673515" cy="499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7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b="1" dirty="0">
                <a:latin typeface="Source Sans Pro"/>
                <a:ea typeface="Source Sans Pro"/>
                <a:cs typeface="Source Sans Pro"/>
                <a:sym typeface="Source Sans Pro"/>
              </a:rPr>
              <a:t>Acute Nonspecific Lymphadenitis</a:t>
            </a:r>
            <a:br>
              <a:rPr lang="en-US" b="1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Can be:</a:t>
            </a:r>
            <a:b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u="sng" dirty="0">
                <a:latin typeface="Source Sans Pro"/>
                <a:ea typeface="Source Sans Pro"/>
                <a:cs typeface="Source Sans Pro"/>
                <a:sym typeface="Source Sans Pro"/>
              </a:rPr>
              <a:t>Localized </a:t>
            </a:r>
            <a:r>
              <a:rPr lang="en-US" dirty="0"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draining a local infection.</a:t>
            </a:r>
            <a:b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u="sng" dirty="0">
                <a:latin typeface="Source Sans Pro"/>
                <a:ea typeface="Source Sans Pro"/>
                <a:cs typeface="Source Sans Pro"/>
                <a:sym typeface="Source Sans Pro"/>
              </a:rPr>
              <a:t>Generalized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dirty="0">
                <a:latin typeface="Source Sans Pro"/>
                <a:ea typeface="Source Sans Pro"/>
                <a:cs typeface="Source Sans Pro"/>
                <a:sym typeface="Wingdings" pitchFamily="2" charset="2"/>
              </a:rPr>
              <a:t>  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systemic infectious &amp; inflammatory conditions</a:t>
            </a:r>
          </a:p>
          <a:p>
            <a:pPr marL="342900" indent="-3429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Inflamed nodes are swollen &amp; tender. </a:t>
            </a:r>
          </a:p>
          <a:p>
            <a:pPr marL="342900" indent="-3429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With infection control lymph nodes may revert to a normal appearance or, if damaged, undergo scarring.</a:t>
            </a:r>
          </a:p>
        </p:txBody>
      </p:sp>
    </p:spTree>
    <p:extLst>
      <p:ext uri="{BB962C8B-B14F-4D97-AF65-F5344CB8AC3E}">
        <p14:creationId xmlns:p14="http://schemas.microsoft.com/office/powerpoint/2010/main" val="3621495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ikuchi diseas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50" y="269822"/>
            <a:ext cx="4379366" cy="61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4387" y="1556746"/>
            <a:ext cx="6096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sz="2400" b="1" dirty="0">
                <a:latin typeface="Source Sans Pro"/>
                <a:ea typeface="Source Sans Pro"/>
                <a:cs typeface="Source Sans Pro"/>
                <a:sym typeface="Source Sans Pro"/>
              </a:rPr>
              <a:t>Histologic morphology:</a:t>
            </a:r>
          </a:p>
          <a:p>
            <a:pPr marL="419100" lvl="1" indent="-342900">
              <a:spcBef>
                <a:spcPts val="600"/>
              </a:spcBef>
              <a:buClr>
                <a:srgbClr val="0DB7C4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Large follicles with germinal center formation </a:t>
            </a:r>
          </a:p>
          <a:p>
            <a:pPr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Frequent GC mitoses &amp; macrophages</a:t>
            </a:r>
          </a:p>
          <a:p>
            <a:pPr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Sinus enlargement with </a:t>
            </a:r>
            <a:r>
              <a:rPr lang="en-US" sz="2400" dirty="0" err="1">
                <a:latin typeface="Source Sans Pro"/>
                <a:ea typeface="Source Sans Pro"/>
                <a:cs typeface="Source Sans Pro"/>
                <a:sym typeface="Source Sans Pro"/>
              </a:rPr>
              <a:t>histiocytes</a:t>
            </a:r>
            <a:endParaRPr lang="en-US" sz="24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 err="1">
                <a:latin typeface="Source Sans Pro"/>
                <a:ea typeface="Source Sans Pro"/>
                <a:cs typeface="Source Sans Pro"/>
                <a:sym typeface="Source Sans Pro"/>
              </a:rPr>
              <a:t>Parafollicular</a:t>
            </a: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 neutrophils, necrosis.</a:t>
            </a:r>
          </a:p>
        </p:txBody>
      </p:sp>
    </p:spTree>
    <p:extLst>
      <p:ext uri="{BB962C8B-B14F-4D97-AF65-F5344CB8AC3E}">
        <p14:creationId xmlns:p14="http://schemas.microsoft.com/office/powerpoint/2010/main" val="1008308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b="1" dirty="0">
                <a:latin typeface="Source Sans Pro"/>
                <a:ea typeface="Source Sans Pro"/>
                <a:cs typeface="Source Sans Pro"/>
              </a:rPr>
              <a:t>Chronic Nonspecific Lymphadenitis </a:t>
            </a:r>
            <a:br>
              <a:rPr lang="en-US" b="1" dirty="0">
                <a:latin typeface="Source Sans Pro"/>
                <a:ea typeface="Source Sans Pro"/>
                <a:cs typeface="Source Sans Pro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381000">
              <a:spcBef>
                <a:spcPts val="600"/>
              </a:spcBef>
              <a:buClr>
                <a:schemeClr val="accent3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Depending on the causative agent, chronic nonspecific lymphadenitis can assume one of three patterns: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Follicular hyperplasia.   B-cells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Source Sans Pro"/>
                <a:ea typeface="Source Sans Pro"/>
                <a:cs typeface="Source Sans Pro"/>
              </a:rPr>
              <a:t>Paracortical</a:t>
            </a:r>
            <a:r>
              <a:rPr lang="en-US" sz="2400" dirty="0">
                <a:latin typeface="Source Sans Pro"/>
                <a:ea typeface="Source Sans Pro"/>
                <a:cs typeface="Source Sans Pro"/>
              </a:rPr>
              <a:t> hyperplasia.    T-cells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  <a:buFont typeface="Wingdings" panose="05000000000000000000" pitchFamily="2" charset="2"/>
              <a:buChar char="ü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Sinus </a:t>
            </a:r>
            <a:r>
              <a:rPr lang="en-US" sz="2400" dirty="0" err="1">
                <a:latin typeface="Source Sans Pro"/>
                <a:ea typeface="Source Sans Pro"/>
                <a:cs typeface="Source Sans Pro"/>
              </a:rPr>
              <a:t>histiocytosis</a:t>
            </a:r>
            <a:r>
              <a:rPr lang="en-US" sz="2400" dirty="0">
                <a:latin typeface="Source Sans Pro"/>
                <a:ea typeface="Source Sans Pro"/>
                <a:cs typeface="Source Sans Pro"/>
              </a:rPr>
              <a:t>.   Macrophages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65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816" y="239748"/>
            <a:ext cx="9905998" cy="147857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Source Sans Pro"/>
                <a:ea typeface="Source Sans Pro"/>
                <a:cs typeface="Source Sans Pro"/>
              </a:rPr>
              <a:t>a. Follicular hyperplasia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816" y="1891208"/>
            <a:ext cx="9905999" cy="3541714"/>
          </a:xfrm>
        </p:spPr>
        <p:txBody>
          <a:bodyPr/>
          <a:lstStyle/>
          <a:p>
            <a:r>
              <a:rPr lang="en-US" dirty="0">
                <a:latin typeface="Source Sans Pro"/>
                <a:ea typeface="Source Sans Pro"/>
                <a:cs typeface="Source Sans Pro"/>
              </a:rPr>
              <a:t>large germinal centers (secondary follicles), </a:t>
            </a:r>
          </a:p>
          <a:p>
            <a:pPr marL="0" indent="0">
              <a:buNone/>
            </a:pPr>
            <a:r>
              <a:rPr lang="en-US" dirty="0">
                <a:latin typeface="Source Sans Pro"/>
                <a:ea typeface="Source Sans Pro"/>
                <a:cs typeface="Source Sans Pro"/>
              </a:rPr>
              <a:t>With </a:t>
            </a:r>
            <a:r>
              <a:rPr lang="en-US" dirty="0" err="1">
                <a:latin typeface="Source Sans Pro"/>
                <a:ea typeface="Source Sans Pro"/>
                <a:cs typeface="Source Sans Pro"/>
              </a:rPr>
              <a:t>tingible</a:t>
            </a:r>
            <a:r>
              <a:rPr lang="en-US" dirty="0">
                <a:latin typeface="Source Sans Pro"/>
                <a:ea typeface="Source Sans Pro"/>
                <a:cs typeface="Source Sans Pro"/>
              </a:rPr>
              <a:t>-body macrophages</a:t>
            </a:r>
          </a:p>
          <a:p>
            <a:r>
              <a:rPr lang="en-US" dirty="0">
                <a:latin typeface="Source Sans Pro"/>
                <a:ea typeface="Source Sans Pro"/>
                <a:cs typeface="Source Sans Pro"/>
              </a:rPr>
              <a:t>Causes include: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ource Sans Pro"/>
                <a:ea typeface="Source Sans Pro"/>
                <a:cs typeface="Source Sans Pro"/>
              </a:rPr>
              <a:t> rheumatoid arthritis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ource Sans Pro"/>
                <a:ea typeface="Source Sans Pro"/>
                <a:cs typeface="Source Sans Pro"/>
              </a:rPr>
              <a:t>Toxoplasmosis.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ource Sans Pro"/>
                <a:ea typeface="Source Sans Pro"/>
                <a:cs typeface="Source Sans Pro"/>
              </a:rPr>
              <a:t>early stages of infection with HIV</a:t>
            </a:r>
            <a:endParaRPr lang="en-US" dirty="0"/>
          </a:p>
        </p:txBody>
      </p:sp>
      <p:pic>
        <p:nvPicPr>
          <p:cNvPr id="4" name="Picture 2" descr="Image result for follicular hyperpl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69" y="3512038"/>
            <a:ext cx="4068329" cy="33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atlasgeneticsoncology.org/Anomalies/Images/FloridFollPTLDFi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/>
          <a:stretch/>
        </p:blipFill>
        <p:spPr bwMode="auto">
          <a:xfrm>
            <a:off x="7973770" y="316103"/>
            <a:ext cx="4068329" cy="319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2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717" y="440523"/>
            <a:ext cx="9905998" cy="1478570"/>
          </a:xfrm>
        </p:spPr>
        <p:txBody>
          <a:bodyPr>
            <a:normAutofit/>
          </a:bodyPr>
          <a:lstStyle/>
          <a:p>
            <a:r>
              <a:rPr lang="en-US" sz="3200" dirty="0"/>
              <a:t>b. </a:t>
            </a:r>
            <a:r>
              <a:rPr lang="en-US" sz="3200" b="1" dirty="0" err="1">
                <a:latin typeface="Source Sans Pro"/>
                <a:ea typeface="Source Sans Pro"/>
                <a:cs typeface="Source Sans Pro"/>
              </a:rPr>
              <a:t>Paracortical</a:t>
            </a:r>
            <a:r>
              <a:rPr lang="en-US" sz="3200" b="1" dirty="0">
                <a:latin typeface="Source Sans Pro"/>
                <a:ea typeface="Source Sans Pro"/>
                <a:cs typeface="Source Sans Pro"/>
              </a:rPr>
              <a:t> hyperplasia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71" y="1793787"/>
            <a:ext cx="9905999" cy="3541714"/>
          </a:xfrm>
        </p:spPr>
        <p:txBody>
          <a:bodyPr/>
          <a:lstStyle/>
          <a:p>
            <a:pPr marL="457200"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Activated </a:t>
            </a:r>
            <a:r>
              <a:rPr lang="en-US" sz="2400" dirty="0" err="1">
                <a:latin typeface="Source Sans Pro"/>
                <a:ea typeface="Source Sans Pro"/>
                <a:cs typeface="Source Sans Pro"/>
              </a:rPr>
              <a:t>parafollicular</a:t>
            </a:r>
            <a:r>
              <a:rPr lang="en-US" sz="2400" dirty="0">
                <a:latin typeface="Source Sans Pro"/>
                <a:ea typeface="Source Sans Pro"/>
                <a:cs typeface="Source Sans Pro"/>
              </a:rPr>
              <a:t> T cells transform into large proliferating </a:t>
            </a:r>
            <a:r>
              <a:rPr lang="en-US" sz="2400" u="sng" dirty="0" err="1">
                <a:latin typeface="Source Sans Pro"/>
                <a:ea typeface="Source Sans Pro"/>
                <a:cs typeface="Source Sans Pro"/>
              </a:rPr>
              <a:t>immunoblasts</a:t>
            </a:r>
            <a:r>
              <a:rPr lang="en-US" sz="2400" dirty="0">
                <a:latin typeface="Source Sans Pro"/>
                <a:ea typeface="Source Sans Pro"/>
                <a:cs typeface="Source Sans Pro"/>
              </a:rPr>
              <a:t> </a:t>
            </a:r>
            <a:r>
              <a:rPr lang="en-US" sz="2400" dirty="0">
                <a:latin typeface="Source Sans Pro"/>
                <a:ea typeface="Source Sans Pro"/>
                <a:cs typeface="Source Sans Pro"/>
                <a:sym typeface="Wingdings" pitchFamily="2" charset="2"/>
              </a:rPr>
              <a:t> that </a:t>
            </a:r>
            <a:r>
              <a:rPr lang="en-US" sz="2400" dirty="0">
                <a:latin typeface="Source Sans Pro"/>
                <a:ea typeface="Source Sans Pro"/>
                <a:cs typeface="Source Sans Pro"/>
              </a:rPr>
              <a:t>efface B cell follicles.</a:t>
            </a:r>
          </a:p>
          <a:p>
            <a:pPr marL="457200"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seen in: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viral infections  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vaccinations (e.g., smallpox).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Drugs induced  (phenytoin)</a:t>
            </a:r>
          </a:p>
        </p:txBody>
      </p:sp>
      <p:pic>
        <p:nvPicPr>
          <p:cNvPr id="4" name="Picture 4" descr="Image result for paracortical hyperplas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3894" r="2181" b="4391"/>
          <a:stretch/>
        </p:blipFill>
        <p:spPr bwMode="auto">
          <a:xfrm>
            <a:off x="7517569" y="3564644"/>
            <a:ext cx="4260270" cy="32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b="1187"/>
          <a:stretch>
            <a:fillRect/>
          </a:stretch>
        </p:blipFill>
        <p:spPr>
          <a:xfrm>
            <a:off x="7517569" y="149295"/>
            <a:ext cx="4156364" cy="3258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00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Blood Cells: What Are They, Normal Ranges, Role &amp; Fun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"/>
          <a:stretch/>
        </p:blipFill>
        <p:spPr bwMode="auto">
          <a:xfrm>
            <a:off x="1852528" y="-45521"/>
            <a:ext cx="7620000" cy="69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91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c. </a:t>
            </a:r>
            <a:r>
              <a:rPr lang="en-US" sz="3200" b="1" dirty="0">
                <a:latin typeface="Source Sans Pro"/>
                <a:ea typeface="Source Sans Pro"/>
                <a:cs typeface="Source Sans Pro"/>
              </a:rPr>
              <a:t>Sinus </a:t>
            </a:r>
            <a:r>
              <a:rPr lang="en-US" sz="3200" b="1" dirty="0" err="1">
                <a:latin typeface="Source Sans Pro"/>
                <a:ea typeface="Source Sans Pro"/>
                <a:cs typeface="Source Sans Pro"/>
              </a:rPr>
              <a:t>Histiocytosis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23" y="1782294"/>
            <a:ext cx="9905999" cy="3541714"/>
          </a:xfrm>
        </p:spPr>
        <p:txBody>
          <a:bodyPr/>
          <a:lstStyle/>
          <a:p>
            <a:pPr marL="457200"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Distention and prominence of the </a:t>
            </a:r>
            <a:r>
              <a:rPr lang="en-US" sz="2400" u="sng" dirty="0">
                <a:latin typeface="Source Sans Pro"/>
                <a:ea typeface="Source Sans Pro"/>
                <a:cs typeface="Source Sans Pro"/>
              </a:rPr>
              <a:t>lymphatic sinusoids, due to: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Marked hypertrophy of lining endothelial cells.</a:t>
            </a:r>
          </a:p>
          <a:p>
            <a:pPr marL="533400" lvl="1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An infiltrate of macrophages (</a:t>
            </a:r>
            <a:r>
              <a:rPr lang="en-US" sz="2400" dirty="0" err="1">
                <a:latin typeface="Source Sans Pro"/>
                <a:ea typeface="Source Sans Pro"/>
                <a:cs typeface="Source Sans Pro"/>
              </a:rPr>
              <a:t>histiocytes</a:t>
            </a:r>
            <a:r>
              <a:rPr lang="en-US" sz="2400" dirty="0">
                <a:latin typeface="Source Sans Pro"/>
                <a:ea typeface="Source Sans Pro"/>
                <a:cs typeface="Source Sans Pro"/>
              </a:rPr>
              <a:t>). </a:t>
            </a:r>
          </a:p>
          <a:p>
            <a:pPr marL="457200"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In lymph nodes draining cancers.</a:t>
            </a:r>
          </a:p>
          <a:p>
            <a:pPr marL="457200" lvl="1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latin typeface="Source Sans Pro"/>
                <a:ea typeface="Source Sans Pro"/>
                <a:cs typeface="Source Sans Pro"/>
              </a:rPr>
              <a:t>Represent an immune response to the tumor or its products.</a:t>
            </a: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14" y="4557010"/>
            <a:ext cx="4537785" cy="22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6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25 WBC Basics: Leukopenia vs Leukocytosis - INTERNAL MEDICINE FOR VET TECH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6"/>
          <a:stretch/>
        </p:blipFill>
        <p:spPr bwMode="auto">
          <a:xfrm>
            <a:off x="2727701" y="303320"/>
            <a:ext cx="706846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71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218" y="-48195"/>
            <a:ext cx="9905998" cy="1478570"/>
          </a:xfrm>
        </p:spPr>
        <p:txBody>
          <a:bodyPr/>
          <a:lstStyle/>
          <a:p>
            <a:r>
              <a:rPr lang="en-US" dirty="0"/>
              <a:t>Normal blood film</a:t>
            </a:r>
          </a:p>
        </p:txBody>
      </p:sp>
      <p:pic>
        <p:nvPicPr>
          <p:cNvPr id="3074" name="Picture 2" descr="Blood Histology Diagram | Qui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15" y="1023974"/>
            <a:ext cx="8374742" cy="55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925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fferential leukocyte cou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437354"/>
            <a:ext cx="7891689" cy="591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04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deficiencies:</a:t>
            </a:r>
            <a:br>
              <a:rPr lang="en-US" dirty="0"/>
            </a:br>
            <a:r>
              <a:rPr lang="en-US" dirty="0"/>
              <a:t>A. Neutropenia/Agranulocytosis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Leukopenia.</a:t>
            </a:r>
          </a:p>
          <a:p>
            <a:r>
              <a:rPr lang="en-US" dirty="0"/>
              <a:t>Defined as a reduction in the number of granulocytes in blood, when severe, agranulocytosis. ( &lt;500)</a:t>
            </a:r>
          </a:p>
          <a:p>
            <a:r>
              <a:rPr lang="en-US" dirty="0"/>
              <a:t>Neutropenic persons are susceptible to severe, potentially fatal bacterial and fungal infections.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0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86" y="1843087"/>
            <a:ext cx="12264571" cy="4485142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v"/>
            </a:pPr>
            <a:r>
              <a:rPr lang="en-US" sz="3200" dirty="0"/>
              <a:t>Decrease production:</a:t>
            </a:r>
          </a:p>
          <a:p>
            <a:pPr lvl="1"/>
            <a:r>
              <a:rPr lang="en-US" sz="2400" dirty="0"/>
              <a:t>Marrow hypoplasia.</a:t>
            </a:r>
          </a:p>
          <a:p>
            <a:pPr lvl="1"/>
            <a:r>
              <a:rPr lang="en-US" sz="2400" dirty="0"/>
              <a:t>Leukemia</a:t>
            </a:r>
          </a:p>
          <a:p>
            <a:pPr lvl="1"/>
            <a:r>
              <a:rPr lang="en-US" sz="2400" dirty="0"/>
              <a:t>Medications </a:t>
            </a:r>
            <a:endParaRPr lang="en-US" sz="4000" dirty="0"/>
          </a:p>
          <a:p>
            <a:pPr lvl="2">
              <a:buFont typeface="Wingdings" pitchFamily="2" charset="2"/>
              <a:buChar char="v"/>
            </a:pPr>
            <a:r>
              <a:rPr lang="en-US" sz="3200" dirty="0"/>
              <a:t>Increase peripheral destruction of neutrophils:</a:t>
            </a:r>
          </a:p>
          <a:p>
            <a:pPr lvl="1"/>
            <a:r>
              <a:rPr lang="en-US" sz="2400" dirty="0"/>
              <a:t>Autoimmune destruction</a:t>
            </a:r>
          </a:p>
          <a:p>
            <a:pPr lvl="1"/>
            <a:r>
              <a:rPr lang="en-US" sz="2400" dirty="0"/>
              <a:t>Overwhelming bacterial, fungal or </a:t>
            </a:r>
            <a:r>
              <a:rPr lang="en-US" sz="2400" dirty="0" err="1"/>
              <a:t>rickettsial</a:t>
            </a:r>
            <a:r>
              <a:rPr lang="en-US" sz="2400" dirty="0"/>
              <a:t> infection .</a:t>
            </a:r>
          </a:p>
          <a:p>
            <a:pPr lvl="1"/>
            <a:r>
              <a:rPr lang="en-US" sz="2400" dirty="0"/>
              <a:t>Splenomegaly (sequestration &amp; accelerated removal of neutrophils.)</a:t>
            </a:r>
          </a:p>
          <a:p>
            <a:pPr lvl="2">
              <a:buFont typeface="Wingdings" pitchFamily="2" charset="2"/>
              <a:buChar char="v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434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Neutrophil Life Cycle: Trends in Immun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4" b="30719"/>
          <a:stretch/>
        </p:blipFill>
        <p:spPr bwMode="auto">
          <a:xfrm>
            <a:off x="1224366" y="734177"/>
            <a:ext cx="10011905" cy="50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067946" y="1301858"/>
            <a:ext cx="1658318" cy="105388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7178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C3ED3DEA17740B4EB3533678EA4C2" ma:contentTypeVersion="2" ma:contentTypeDescription="Create a new document." ma:contentTypeScope="" ma:versionID="efe68d5bfe16a8930d63b5bc9d503ea4">
  <xsd:schema xmlns:xsd="http://www.w3.org/2001/XMLSchema" xmlns:xs="http://www.w3.org/2001/XMLSchema" xmlns:p="http://schemas.microsoft.com/office/2006/metadata/properties" xmlns:ns2="149687d4-d180-482e-8c72-8a95e3dd3821" targetNamespace="http://schemas.microsoft.com/office/2006/metadata/properties" ma:root="true" ma:fieldsID="ab8c008b876bd206f6ba4931f36fbb6d" ns2:_="">
    <xsd:import namespace="149687d4-d180-482e-8c72-8a95e3dd38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687d4-d180-482e-8c72-8a95e3dd38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80B7A5-665E-45CD-8A30-82721F9A5FCF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E3625CF5-A040-4CBB-9135-DC010142E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3A12A8-3B21-4DE5-8CCD-39CDE52F577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49687d4-d180-482e-8c72-8a95e3dd382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tf00001226_wac</Template>
  <TotalTime>98</TotalTime>
  <Words>546</Words>
  <Application>Microsoft Office PowerPoint</Application>
  <PresentationFormat>Widescreen</PresentationFormat>
  <Paragraphs>97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Circuit</vt:lpstr>
      <vt:lpstr>Hematopoietic &amp;  Lymphoid System-3</vt:lpstr>
      <vt:lpstr>Disorders of white cells.</vt:lpstr>
      <vt:lpstr>PowerPoint Presentation</vt:lpstr>
      <vt:lpstr>PowerPoint Presentation</vt:lpstr>
      <vt:lpstr>Normal blood film</vt:lpstr>
      <vt:lpstr>PowerPoint Presentation</vt:lpstr>
      <vt:lpstr>I. deficiencies: A. Neutropenia/Agranulocytosis</vt:lpstr>
      <vt:lpstr>pathogenesis</vt:lpstr>
      <vt:lpstr>PowerPoint Presentation</vt:lpstr>
      <vt:lpstr>Clinical features: </vt:lpstr>
      <vt:lpstr>Treatment</vt:lpstr>
      <vt:lpstr>B. Lymphopenia</vt:lpstr>
      <vt:lpstr>II. Leukocytosis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mimicker???????????</vt:lpstr>
      <vt:lpstr>1. Leukemoid reaction</vt:lpstr>
      <vt:lpstr>2. Infectious mononucleosis</vt:lpstr>
      <vt:lpstr>clinically</vt:lpstr>
      <vt:lpstr>Reactive Lymphadenitis</vt:lpstr>
      <vt:lpstr>1. Acute Nonspecific Lymphadenitis </vt:lpstr>
      <vt:lpstr>PowerPoint Presentation</vt:lpstr>
      <vt:lpstr>2. Chronic Nonspecific Lymphadenitis  </vt:lpstr>
      <vt:lpstr>a. Follicular hyperplasia</vt:lpstr>
      <vt:lpstr>b. Paracortical hyperplasia</vt:lpstr>
      <vt:lpstr>c. Sinus Histiocytosis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Hematopoietic &amp;  Lymphoid System-3</dc:title>
  <dc:creator>Admin</dc:creator>
  <cp:lastModifiedBy>Sanabil Hassanat</cp:lastModifiedBy>
  <cp:revision>10</cp:revision>
  <dcterms:created xsi:type="dcterms:W3CDTF">2022-04-04T21:08:07Z</dcterms:created>
  <dcterms:modified xsi:type="dcterms:W3CDTF">2022-04-05T06:16:36Z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0x010100139C3ED3DEA17740B4EB3533678EA4C2</vt:lpwstr>
  </property>
</Properties>
</file>