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B86B-5D30-1169-839D-1E5C08D12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F4B93-E80D-0E0B-D07A-9827B5AC5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0E4BF-29A2-1BAF-DB3B-E8631497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1577-2876-4842-AF11-0259AB43015D}" type="datetimeFigureOut">
              <a:rPr lang="en-US" smtClean="0"/>
              <a:t>2024-02-14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2CF14-A83E-6154-9EC5-0237D18F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57884-25B3-0B00-CEF9-313E6EDE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3061-212C-4DDA-AE4E-01C8EF9D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5200-9DB6-2533-39CD-B18A0AED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A58F4-13DA-4D30-09B3-B648C77DD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88EF8-043C-4B4A-0A22-7B6D2FA1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1577-2876-4842-AF11-0259AB43015D}" type="datetimeFigureOut">
              <a:rPr lang="en-US" smtClean="0"/>
              <a:t>2024-02-14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5ACE1-131C-FD4D-CCDE-F581C7EC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354A-9EC1-F0F6-1205-B1BA67FB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3061-212C-4DDA-AE4E-01C8EF9D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D9591-0698-D7A9-0B21-32D975DA2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F7353-A88C-7F2E-E5FE-485CDB31A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9B7D8-E772-3D06-CA95-CD9565C7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1577-2876-4842-AF11-0259AB43015D}" type="datetimeFigureOut">
              <a:rPr lang="en-US" smtClean="0"/>
              <a:t>2024-02-14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B8B9B-7263-2959-AA42-ACB7CB8E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E833E-E672-04CB-EC62-C861AAB5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3061-212C-4DDA-AE4E-01C8EF9D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8C55-C32E-2E10-B99E-7A2502C4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3B4BC-395D-35A6-F7B4-04D262BDA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82057-50D8-4ED5-799B-B851ABD4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1577-2876-4842-AF11-0259AB43015D}" type="datetimeFigureOut">
              <a:rPr lang="en-US" smtClean="0"/>
              <a:t>2024-02-14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5A033-D920-F3BC-5D5F-EE7963ED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7A480-0CB9-0513-6812-46179416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3061-212C-4DDA-AE4E-01C8EF9D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1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B1DA-F2A6-3623-FE41-02B25055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D1CF5-A550-269F-54E6-1E42BF154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252D0-E78B-2B61-A14F-A14F0767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1577-2876-4842-AF11-0259AB43015D}" type="datetimeFigureOut">
              <a:rPr lang="en-US" smtClean="0"/>
              <a:t>2024-02-14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E4FE2-D21B-41FB-3893-A9EB7984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074BF-93D7-45F5-2588-62CCEEDE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3061-212C-4DDA-AE4E-01C8EF9D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1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D491-1029-0C2B-0635-FA1373FA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0690-C893-47FE-4D62-823B75345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6B8A9-9045-6F65-54DA-A935B2F65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E307D-5A75-5ADA-FAC7-E05833AC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1577-2876-4842-AF11-0259AB43015D}" type="datetimeFigureOut">
              <a:rPr lang="en-US" smtClean="0"/>
              <a:t>2024-02-14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742E3-934B-EA42-271F-2017143A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2DB5C-170C-24D6-A712-4DA5B12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3061-212C-4DDA-AE4E-01C8EF9D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1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9A89-56E4-DEF9-6CF2-4A6ED9A8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73657-EB03-F1FE-DE88-7FE6B5A4C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2E1A9-1EBF-BF6F-5CE0-70B799EF0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AE5F5-73FB-C810-3173-C703F8DCC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43234-6B5C-D280-7793-5FF22ACD2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27CB96-8BFE-BD9B-1DE2-65D9D51E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1577-2876-4842-AF11-0259AB43015D}" type="datetimeFigureOut">
              <a:rPr lang="en-US" smtClean="0"/>
              <a:t>2024-02-14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0010F-8D3C-0421-7A0A-5CE6A440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C8AC3-7327-8BC6-B406-BBFF0B84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3061-212C-4DDA-AE4E-01C8EF9D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16FD-E0CD-74BB-54B4-6757A4D2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46E7F-6678-03E7-D664-FCD05F8B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1577-2876-4842-AF11-0259AB43015D}" type="datetimeFigureOut">
              <a:rPr lang="en-US" smtClean="0"/>
              <a:t>2024-02-14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D9DBC-5B61-6B3F-4943-F449B84F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444E7-C99A-2A47-4C61-47D6C7B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3061-212C-4DDA-AE4E-01C8EF9D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2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DDDBC-9127-F2A8-4E24-17F384B3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1577-2876-4842-AF11-0259AB43015D}" type="datetimeFigureOut">
              <a:rPr lang="en-US" smtClean="0"/>
              <a:t>2024-02-14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BE640-3561-AAF2-404D-CC899D78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9E072-B818-4129-6FD2-FA55A293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3061-212C-4DDA-AE4E-01C8EF9D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DB13-0A0D-441D-CA77-C5A0E27D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9950E-4013-4114-1D10-4B000FC92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E19DB-6EB4-E4D0-98CA-CD95629CC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CFA64-CCE7-423B-A536-7F599405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1577-2876-4842-AF11-0259AB43015D}" type="datetimeFigureOut">
              <a:rPr lang="en-US" smtClean="0"/>
              <a:t>2024-02-14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97E9-960F-6D61-1B0F-7763C350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D87DF-5703-2D94-8233-B4E659A9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3061-212C-4DDA-AE4E-01C8EF9D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4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2669-09A6-0D9C-0D83-9886088B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D043C-C2DB-D0BE-5D49-83F349F28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8DA3-41C7-CC66-C7B3-53697C359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4541E-5967-6B0B-95D0-51333D1E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1577-2876-4842-AF11-0259AB43015D}" type="datetimeFigureOut">
              <a:rPr lang="en-US" smtClean="0"/>
              <a:t>2024-02-14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68C64-C2EF-F7CD-3249-6BBB64A9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EAE81-E6CB-17E9-087B-DA7A3850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3061-212C-4DDA-AE4E-01C8EF9D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A5857-2CCA-D193-82FC-5B541329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1C954-8416-466E-8DA3-4DD805D3B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AE02-421C-BDF9-176C-ACDD10503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1577-2876-4842-AF11-0259AB43015D}" type="datetimeFigureOut">
              <a:rPr lang="en-US" smtClean="0"/>
              <a:t>2024-02-14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41B9-E6CF-40BB-673C-7E01124B0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EB5DB-15E2-D65D-9288-EA98374B6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23061-212C-4DDA-AE4E-01C8EF9D8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dO0orT" TargetMode="External"/><Relationship Id="rId3" Type="http://schemas.openxmlformats.org/officeDocument/2006/relationships/hyperlink" Target="https://next.amboss.com/us/article/7i04Gf" TargetMode="External"/><Relationship Id="rId7" Type="http://schemas.openxmlformats.org/officeDocument/2006/relationships/hyperlink" Target="https://next.amboss.com/us/article/Wi0Pqf" TargetMode="External"/><Relationship Id="rId2" Type="http://schemas.openxmlformats.org/officeDocument/2006/relationships/hyperlink" Target="https://next.amboss.com/us/article/xN0EW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xt.amboss.com/us/article/3g0SE2" TargetMode="External"/><Relationship Id="rId5" Type="http://schemas.openxmlformats.org/officeDocument/2006/relationships/hyperlink" Target="https://next.amboss.com/us/article/Sn0ysg" TargetMode="External"/><Relationship Id="rId4" Type="http://schemas.openxmlformats.org/officeDocument/2006/relationships/hyperlink" Target="https://next.amboss.com/us/article/kg0mv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mm0VTg" TargetMode="External"/><Relationship Id="rId2" Type="http://schemas.openxmlformats.org/officeDocument/2006/relationships/hyperlink" Target="https://next.amboss.com/us/article/kg0mv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xt.amboss.com/us/article/dO0orT" TargetMode="External"/><Relationship Id="rId4" Type="http://schemas.openxmlformats.org/officeDocument/2006/relationships/hyperlink" Target="https://next.amboss.com/us/article/7i04G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6M0jpg" TargetMode="External"/><Relationship Id="rId3" Type="http://schemas.openxmlformats.org/officeDocument/2006/relationships/hyperlink" Target="https://next.amboss.com/us/article/7i04Gf" TargetMode="External"/><Relationship Id="rId7" Type="http://schemas.openxmlformats.org/officeDocument/2006/relationships/hyperlink" Target="https://next.amboss.com/us/article/7J04vS" TargetMode="External"/><Relationship Id="rId2" Type="http://schemas.openxmlformats.org/officeDocument/2006/relationships/hyperlink" Target="https://next.amboss.com/us/article/Rp0l6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kg0mv2" TargetMode="External"/><Relationship Id="rId5" Type="http://schemas.openxmlformats.org/officeDocument/2006/relationships/hyperlink" Target="https://next.amboss.com/us/article/xN0EWg" TargetMode="External"/><Relationship Id="rId4" Type="http://schemas.openxmlformats.org/officeDocument/2006/relationships/hyperlink" Target="https://next.amboss.com/us/article/Sn0ysg" TargetMode="External"/><Relationship Id="rId9" Type="http://schemas.openxmlformats.org/officeDocument/2006/relationships/hyperlink" Target="https://next.amboss.com/us/article/A60Rn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3g0SE2" TargetMode="External"/><Relationship Id="rId3" Type="http://schemas.openxmlformats.org/officeDocument/2006/relationships/hyperlink" Target="https://next.amboss.com/us/article/pi0Lsf" TargetMode="External"/><Relationship Id="rId7" Type="http://schemas.openxmlformats.org/officeDocument/2006/relationships/hyperlink" Target="https://next.amboss.com/us/article/mf0V52" TargetMode="External"/><Relationship Id="rId2" Type="http://schemas.openxmlformats.org/officeDocument/2006/relationships/hyperlink" Target="https://next.amboss.com/us/article/Ni0-7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x50Emg" TargetMode="External"/><Relationship Id="rId5" Type="http://schemas.openxmlformats.org/officeDocument/2006/relationships/hyperlink" Target="https://next.amboss.com/us/article/qg0Cw2" TargetMode="External"/><Relationship Id="rId4" Type="http://schemas.openxmlformats.org/officeDocument/2006/relationships/hyperlink" Target="https://next.amboss.com/us/article/-i0D8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3g0SE2" TargetMode="External"/><Relationship Id="rId3" Type="http://schemas.openxmlformats.org/officeDocument/2006/relationships/hyperlink" Target="https://next.amboss.com/us/article/xm0E3g" TargetMode="External"/><Relationship Id="rId7" Type="http://schemas.openxmlformats.org/officeDocument/2006/relationships/hyperlink" Target="https://next.amboss.com/us/article/x50Emg" TargetMode="External"/><Relationship Id="rId2" Type="http://schemas.openxmlformats.org/officeDocument/2006/relationships/hyperlink" Target="https://next.amboss.com/us/article/ps0LD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m60VlS" TargetMode="External"/><Relationship Id="rId5" Type="http://schemas.openxmlformats.org/officeDocument/2006/relationships/hyperlink" Target="https://next.amboss.com/us/article/7I04Vh" TargetMode="External"/><Relationship Id="rId10" Type="http://schemas.openxmlformats.org/officeDocument/2006/relationships/hyperlink" Target="https://next.amboss.com/us/article/dO0orT" TargetMode="External"/><Relationship Id="rId4" Type="http://schemas.openxmlformats.org/officeDocument/2006/relationships/hyperlink" Target="https://next.amboss.com/us/article/Rp0l6S" TargetMode="External"/><Relationship Id="rId9" Type="http://schemas.openxmlformats.org/officeDocument/2006/relationships/hyperlink" Target="https://next.amboss.com/us/article/km0mf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7l04yT" TargetMode="External"/><Relationship Id="rId3" Type="http://schemas.openxmlformats.org/officeDocument/2006/relationships/hyperlink" Target="https://next.amboss.com/us/article/ln0vtg" TargetMode="External"/><Relationship Id="rId7" Type="http://schemas.openxmlformats.org/officeDocument/2006/relationships/hyperlink" Target="https://next.amboss.com/us/article/7i04Gf" TargetMode="External"/><Relationship Id="rId2" Type="http://schemas.openxmlformats.org/officeDocument/2006/relationships/hyperlink" Target="https://next.amboss.com/us/article/kg0mv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Io0YWS" TargetMode="External"/><Relationship Id="rId11" Type="http://schemas.openxmlformats.org/officeDocument/2006/relationships/hyperlink" Target="https://next.amboss.com/us/article/mm0VTg" TargetMode="External"/><Relationship Id="rId5" Type="http://schemas.openxmlformats.org/officeDocument/2006/relationships/hyperlink" Target="https://next.amboss.com/us/article/In0Yug" TargetMode="External"/><Relationship Id="rId10" Type="http://schemas.openxmlformats.org/officeDocument/2006/relationships/hyperlink" Target="https://next.amboss.com/us/article/Ln0wFg" TargetMode="External"/><Relationship Id="rId4" Type="http://schemas.openxmlformats.org/officeDocument/2006/relationships/hyperlink" Target="https://next.amboss.com/us/article/Wm0Peg" TargetMode="External"/><Relationship Id="rId9" Type="http://schemas.openxmlformats.org/officeDocument/2006/relationships/hyperlink" Target="https://next.amboss.com/us/article/Hi0KG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xm0E3g" TargetMode="External"/><Relationship Id="rId3" Type="http://schemas.openxmlformats.org/officeDocument/2006/relationships/hyperlink" Target="https://next.amboss.com/us/article/kg0mv2" TargetMode="External"/><Relationship Id="rId7" Type="http://schemas.openxmlformats.org/officeDocument/2006/relationships/hyperlink" Target="https://next.amboss.com/us/article/aq0QCS" TargetMode="External"/><Relationship Id="rId2" Type="http://schemas.openxmlformats.org/officeDocument/2006/relationships/hyperlink" Target="https://next.amboss.com/us/article/Ln0wF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Hi0KGf" TargetMode="External"/><Relationship Id="rId5" Type="http://schemas.openxmlformats.org/officeDocument/2006/relationships/hyperlink" Target="https://next.amboss.com/us/article/mm0VTg" TargetMode="External"/><Relationship Id="rId4" Type="http://schemas.openxmlformats.org/officeDocument/2006/relationships/hyperlink" Target="https://next.amboss.com/us/article/7l04yT" TargetMode="External"/><Relationship Id="rId9" Type="http://schemas.openxmlformats.org/officeDocument/2006/relationships/hyperlink" Target="https://next.amboss.com/us/article/qg0Cw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SM0yLg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next.amboss.com/us/article/A60R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Rp0l6S" TargetMode="External"/><Relationship Id="rId5" Type="http://schemas.openxmlformats.org/officeDocument/2006/relationships/hyperlink" Target="https://next.amboss.com/us/article/qg0Cw2" TargetMode="External"/><Relationship Id="rId4" Type="http://schemas.openxmlformats.org/officeDocument/2006/relationships/hyperlink" Target="https://next.amboss.com/us/article/Ni0-7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mm0VTg" TargetMode="External"/><Relationship Id="rId2" Type="http://schemas.openxmlformats.org/officeDocument/2006/relationships/hyperlink" Target="https://next.amboss.com/us/article/Hi0KG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xt.amboss.com/us/article/Sn0ys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mm0VTg" TargetMode="External"/><Relationship Id="rId2" Type="http://schemas.openxmlformats.org/officeDocument/2006/relationships/hyperlink" Target="https://next.amboss.com/us/article/Hi0KG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xm0E3g" TargetMode="External"/><Relationship Id="rId5" Type="http://schemas.openxmlformats.org/officeDocument/2006/relationships/hyperlink" Target="https://next.amboss.com/us/article/In0Yug" TargetMode="External"/><Relationship Id="rId4" Type="http://schemas.openxmlformats.org/officeDocument/2006/relationships/hyperlink" Target="https://next.amboss.com/us/article/ps0LD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m60VlS#Zd75b42544ea7bde39ebe548ac34075d6" TargetMode="External"/><Relationship Id="rId7" Type="http://schemas.openxmlformats.org/officeDocument/2006/relationships/hyperlink" Target="https://next.amboss.com/us/article/4m03fg#Z04f36a52a99dc26b50d27926579f0812" TargetMode="External"/><Relationship Id="rId2" Type="http://schemas.openxmlformats.org/officeDocument/2006/relationships/hyperlink" Target="https://next.amboss.com/us/article/Rp0l6S#Z0676a1c90d158f1984abc0e2fece9c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Mf0M52#Zad44d620172736914bbe3c52435de665" TargetMode="External"/><Relationship Id="rId5" Type="http://schemas.openxmlformats.org/officeDocument/2006/relationships/hyperlink" Target="https://next.amboss.com/us/article/Pn0Wtg#Z5251a57602a66d951ca7a8a66643ee51" TargetMode="External"/><Relationship Id="rId4" Type="http://schemas.openxmlformats.org/officeDocument/2006/relationships/hyperlink" Target="https://next.amboss.com/us/article/x50Emg#Z1af19ecc772907dd339670b5fb0e8b5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.amboss.com/us/article/qg0Cw2#Z45c7ff4091f4118f9a1659cdec6c8bdd" TargetMode="External"/><Relationship Id="rId13" Type="http://schemas.openxmlformats.org/officeDocument/2006/relationships/hyperlink" Target="https://next.amboss.com/us/article/Sn0ysg#Z9fc127db884f1911ee0b2de94927ced0" TargetMode="External"/><Relationship Id="rId3" Type="http://schemas.openxmlformats.org/officeDocument/2006/relationships/hyperlink" Target="https://next.amboss.com/us/article/pi0Lsf#Z2ded8bd650456858b6477b7b69364ace" TargetMode="External"/><Relationship Id="rId7" Type="http://schemas.openxmlformats.org/officeDocument/2006/relationships/hyperlink" Target="https://next.amboss.com/us/article/Ci0qFf#Zc156a754e2161451cb712290d92a6c48" TargetMode="External"/><Relationship Id="rId12" Type="http://schemas.openxmlformats.org/officeDocument/2006/relationships/hyperlink" Target="https://next.amboss.com/us/article/Sn0ysg#Z852870e22c0e1e57e2e03e44cb249f9e" TargetMode="External"/><Relationship Id="rId2" Type="http://schemas.openxmlformats.org/officeDocument/2006/relationships/hyperlink" Target="https://next.amboss.com/us/article/Rp0l6S#Z0f3250b60a277161be7db7f74c1e98f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Rp0l6S#Zb39fa0c160d5f2d2d45d0f06da0f4fcf" TargetMode="External"/><Relationship Id="rId11" Type="http://schemas.openxmlformats.org/officeDocument/2006/relationships/hyperlink" Target="https://next.amboss.com/us/article/Sn0ysg#Z2018b58c3c7835457287264e40fa1a3c" TargetMode="External"/><Relationship Id="rId5" Type="http://schemas.openxmlformats.org/officeDocument/2006/relationships/hyperlink" Target="https://next.amboss.com/us/article/-i0D8f#Z58f8a9f48bd57629214b23b7c7911f5b" TargetMode="External"/><Relationship Id="rId15" Type="http://schemas.openxmlformats.org/officeDocument/2006/relationships/hyperlink" Target="https://next.amboss.com/us/article/Sn0ysg#Z907d21d2f595a64844a21f931c1e50d4" TargetMode="External"/><Relationship Id="rId10" Type="http://schemas.openxmlformats.org/officeDocument/2006/relationships/hyperlink" Target="https://next.amboss.com/us/article/Sn0ysg#Z646c19d73cd010cf6cfbd90312bc86ae" TargetMode="External"/><Relationship Id="rId4" Type="http://schemas.openxmlformats.org/officeDocument/2006/relationships/hyperlink" Target="https://next.amboss.com/us/article/vo0AdS#Za2917144496685a377f046c65f8f8102" TargetMode="External"/><Relationship Id="rId9" Type="http://schemas.openxmlformats.org/officeDocument/2006/relationships/hyperlink" Target="https://next.amboss.com/us/article/7i04Gf#Zad2f2230371e4506dc0c3e13b5a8e93f" TargetMode="External"/><Relationship Id="rId14" Type="http://schemas.openxmlformats.org/officeDocument/2006/relationships/hyperlink" Target="https://next.amboss.com/us/article/Sn0ysg#Zed68b06a507b1d7d425f0a51b21bc1c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kg0mv2#Z4696f8e500da3c30710da62453f005f8" TargetMode="External"/><Relationship Id="rId2" Type="http://schemas.openxmlformats.org/officeDocument/2006/relationships/hyperlink" Target="https://next.amboss.com/us/article/pi0Lsf#Ze79ac4d63b09fb8c4842c2ce004cd4e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Wq0PxS#Zf526abf597cc56e5ddc1862ca53aca12" TargetMode="External"/><Relationship Id="rId5" Type="http://schemas.openxmlformats.org/officeDocument/2006/relationships/hyperlink" Target="https://next.amboss.com/us/article/kg0mv2#Z2dab8fa78554285ec54397405608c87b" TargetMode="External"/><Relationship Id="rId4" Type="http://schemas.openxmlformats.org/officeDocument/2006/relationships/hyperlink" Target="https://next.amboss.com/us/article/yi0d8f#Z3c98e5f5727b8a9612e97d548843b52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l Aqsa Mosque Background Images, HD Pictures and Wallpaper For Free  Download | Pngtree">
            <a:extLst>
              <a:ext uri="{FF2B5EF4-FFF2-40B4-BE49-F238E27FC236}">
                <a16:creationId xmlns:a16="http://schemas.microsoft.com/office/drawing/2014/main" id="{683B610F-9C6D-8D64-AE15-301A7338B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A95A91-85B1-32D0-CA4A-09AF2D8994BF}"/>
              </a:ext>
            </a:extLst>
          </p:cNvPr>
          <p:cNvSpPr txBox="1"/>
          <p:nvPr/>
        </p:nvSpPr>
        <p:spPr>
          <a:xfrm>
            <a:off x="-243637" y="821635"/>
            <a:ext cx="7784123" cy="24791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b="0" i="0" u="none" strike="noStrike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i="0" u="none" strike="noStrike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i="0" u="none" strike="noStrike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URINARY TRACT INFECTIONS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i="0" u="none" strike="noStrike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Done</a:t>
            </a:r>
            <a:r>
              <a:rPr lang="en-US" sz="2900" i="0" u="none" strike="noStrike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by: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Khaled omar </a:t>
            </a:r>
            <a:r>
              <a:rPr lang="en-US" sz="29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khader</a:t>
            </a:r>
            <a:endParaRPr lang="en-US" sz="29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i="0" u="none" strike="noStrike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Alaa Mohamed AL </a:t>
            </a:r>
            <a:r>
              <a:rPr lang="en-US" sz="2900" i="0" u="none" strike="noStrike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freahat</a:t>
            </a:r>
            <a:endParaRPr lang="en-US" sz="2900" i="0" u="none" strike="noStrike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2686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ADB0E7-FE19-7C57-0C9D-3808F3CA36E6}"/>
              </a:ext>
            </a:extLst>
          </p:cNvPr>
          <p:cNvSpPr txBox="1"/>
          <p:nvPr/>
        </p:nvSpPr>
        <p:spPr>
          <a:xfrm>
            <a:off x="437320" y="336158"/>
            <a:ext cx="1156914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Persistent or recurrent UTI </a:t>
            </a:r>
          </a:p>
          <a:p>
            <a:endParaRPr lang="en-US" sz="16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If the causative organism persists on repeat culture despite treatment, or if there is reinfection with any organism after an interval, 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then an underlying cause is more likely to be present and more detailed investigation is justified.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In women, 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recurrent infections are common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and investigation is justified only if infections are frequent (three or more per year) or unusually severe.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lang="en-US" sz="1800" b="1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Recurrent UTI, particularly in the presence of an underlying cause, may result in permanent renal damage,</a:t>
            </a:r>
            <a:r>
              <a:rPr lang="en-US" sz="1800" b="1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whereas uncomplicated infections rarely (if ever) do so.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If an underlying cause cannot be treated, suppressive antibiotic therapy can be used to prevent recurrence and reduce the risk of sepsis and renal damage. Urine should be cultured at regular intervals; a regimen of two or three antibiotics in sequence, rotating every 6 months, is often used in an attempt to reduce the emergence of resistant organisms. Other simple measures may help to prevent recurrence .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B80E7B-84D6-D889-8997-D486B628CBC9}"/>
              </a:ext>
            </a:extLst>
          </p:cNvPr>
          <p:cNvSpPr txBox="1"/>
          <p:nvPr/>
        </p:nvSpPr>
        <p:spPr>
          <a:xfrm>
            <a:off x="437319" y="4739166"/>
            <a:ext cx="95813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latin typeface="Tahoma" panose="020B0604030504040204" pitchFamily="34" charset="0"/>
              </a:rPr>
              <a:t>Trimethoprim or </a:t>
            </a:r>
            <a:r>
              <a:rPr lang="en-US" sz="3200" b="0" i="0" u="none" strike="noStrike" baseline="0" dirty="0" err="1">
                <a:latin typeface="Tahoma" panose="020B0604030504040204" pitchFamily="34" charset="0"/>
              </a:rPr>
              <a:t>nitrofurantion</a:t>
            </a:r>
            <a:r>
              <a:rPr lang="en-US" sz="3200" b="0" i="0" u="none" strike="noStrike" baseline="0" dirty="0">
                <a:latin typeface="Tahoma" panose="020B0604030504040204" pitchFamily="34" charset="0"/>
              </a:rPr>
              <a:t> is recommended for prophylaxis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109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2F1647-9F08-D52F-2AF3-2C9BA577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06" y="315461"/>
            <a:ext cx="5395865" cy="5060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DB57E-DB52-EDDC-BCDF-365D32878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5461"/>
            <a:ext cx="5359651" cy="1883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584F6-3EDC-6FC5-7461-D43EFB025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72346"/>
            <a:ext cx="5712498" cy="15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-76200"/>
            <a:ext cx="53340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 Asymptomatic bacteriuria</a:t>
            </a:r>
            <a:endParaRPr lang="ar-SA" sz="3200" dirty="0"/>
          </a:p>
        </p:txBody>
      </p:sp>
      <p:sp>
        <p:nvSpPr>
          <p:cNvPr id="5" name="عنوان فرعي 2"/>
          <p:cNvSpPr>
            <a:spLocks noGrp="1"/>
          </p:cNvSpPr>
          <p:nvPr>
            <p:ph type="subTitle" idx="1"/>
          </p:nvPr>
        </p:nvSpPr>
        <p:spPr>
          <a:xfrm>
            <a:off x="993913" y="954157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*Presence of ≥ 100,000 CFU/</a:t>
            </a:r>
            <a:r>
              <a:rPr lang="en-US" dirty="0" err="1">
                <a:solidFill>
                  <a:schemeClr val="tx1"/>
                </a:solidFill>
              </a:rPr>
              <a:t>mL</a:t>
            </a:r>
            <a:r>
              <a:rPr lang="en-US" dirty="0">
                <a:solidFill>
                  <a:schemeClr val="tx1"/>
                </a:solidFill>
              </a:rPr>
              <a:t> in at least</a:t>
            </a:r>
            <a:r>
              <a:rPr lang="en-US" b="1" dirty="0">
                <a:solidFill>
                  <a:schemeClr val="tx1"/>
                </a:solidFill>
              </a:rPr>
              <a:t> two voided urine samples</a:t>
            </a:r>
            <a:r>
              <a:rPr lang="en-US" dirty="0">
                <a:solidFill>
                  <a:schemeClr val="tx1"/>
                </a:solidFill>
              </a:rPr>
              <a:t> in patients with </a:t>
            </a:r>
            <a:r>
              <a:rPr lang="en-US" b="1" dirty="0">
                <a:solidFill>
                  <a:schemeClr val="tx1"/>
                </a:solidFill>
              </a:rPr>
              <a:t>no symptoms of UTI</a:t>
            </a:r>
            <a:r>
              <a:rPr lang="en-US" dirty="0">
                <a:solidFill>
                  <a:schemeClr val="tx1"/>
                </a:solidFill>
              </a:rPr>
              <a:t> (e.g., dysuria, frequency, urgency, </a:t>
            </a:r>
            <a:r>
              <a:rPr lang="en-US" dirty="0" err="1">
                <a:solidFill>
                  <a:schemeClr val="tx1"/>
                </a:solidFill>
              </a:rPr>
              <a:t>suprapubic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hlinkClick r:id="rId2"/>
              </a:rPr>
              <a:t>pain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dirty="0" err="1">
                <a:solidFill>
                  <a:schemeClr val="tx1"/>
                </a:solidFill>
              </a:rPr>
              <a:t>Bacteriuria</a:t>
            </a:r>
            <a:r>
              <a:rPr lang="en-US" dirty="0">
                <a:solidFill>
                  <a:schemeClr val="tx1"/>
                </a:solidFill>
              </a:rPr>
              <a:t> typically resolves spontaneously in healthy, </a:t>
            </a:r>
            <a:endParaRPr lang="ar-JO" dirty="0">
              <a:solidFill>
                <a:schemeClr val="tx1"/>
              </a:solidFill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</a:rPr>
              <a:t>nonpregnant</a:t>
            </a:r>
            <a:r>
              <a:rPr lang="en-US" dirty="0">
                <a:solidFill>
                  <a:schemeClr val="tx1"/>
                </a:solidFill>
              </a:rPr>
              <a:t> women without any side effects.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* Women with </a:t>
            </a:r>
            <a:r>
              <a:rPr lang="en-US" dirty="0">
                <a:solidFill>
                  <a:schemeClr val="tx1"/>
                </a:solidFill>
                <a:hlinkClick r:id="rId3"/>
              </a:rPr>
              <a:t>asymptomatic </a:t>
            </a:r>
            <a:r>
              <a:rPr lang="en-US" dirty="0" err="1">
                <a:solidFill>
                  <a:schemeClr val="tx1"/>
                </a:solidFill>
                <a:hlinkClick r:id="rId3"/>
              </a:rPr>
              <a:t>bacteriuria</a:t>
            </a:r>
            <a:r>
              <a:rPr lang="en-US" dirty="0">
                <a:solidFill>
                  <a:schemeClr val="tx1"/>
                </a:solidFill>
              </a:rPr>
              <a:t> are more likely to develop future UTIs than women with no </a:t>
            </a:r>
            <a:r>
              <a:rPr lang="en-US" dirty="0" err="1">
                <a:solidFill>
                  <a:schemeClr val="tx1"/>
                </a:solidFill>
                <a:hlinkClick r:id="rId4"/>
              </a:rPr>
              <a:t>bacteriuria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* Etiology</a:t>
            </a:r>
            <a:r>
              <a:rPr lang="en-US" dirty="0">
                <a:solidFill>
                  <a:schemeClr val="tx1"/>
                </a:solidFill>
              </a:rPr>
              <a:t>: </a:t>
            </a:r>
            <a:r>
              <a:rPr lang="en-US" i="1" dirty="0">
                <a:solidFill>
                  <a:schemeClr val="tx1"/>
                </a:solidFill>
                <a:hlinkClick r:id="rId5"/>
              </a:rPr>
              <a:t>E. coli</a:t>
            </a:r>
            <a:r>
              <a:rPr lang="en-US" dirty="0">
                <a:solidFill>
                  <a:schemeClr val="tx1"/>
                </a:solidFill>
              </a:rPr>
              <a:t> is the most common causative organism</a:t>
            </a:r>
            <a:endParaRPr lang="ar-JO" dirty="0">
              <a:solidFill>
                <a:schemeClr val="tx1"/>
              </a:solidFill>
            </a:endParaRPr>
          </a:p>
          <a:p>
            <a:pPr algn="l"/>
            <a:endParaRPr lang="en-US" b="1" dirty="0">
              <a:hlinkClick r:id=""/>
            </a:endParaRPr>
          </a:p>
          <a:p>
            <a:pPr algn="l"/>
            <a:r>
              <a:rPr lang="en-US" b="1" dirty="0">
                <a:hlinkClick r:id=""/>
              </a:rPr>
              <a:t>*Risk factors</a:t>
            </a:r>
            <a:endParaRPr lang="en-US" dirty="0"/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Age ≥ 65 years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hlinkClick r:id="rId6"/>
              </a:rPr>
              <a:t>Diabetes mellitus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  <a:hlinkClick r:id="rId7"/>
              </a:rPr>
              <a:t>Spinal cord injury</a:t>
            </a:r>
            <a:endParaRPr lang="en-US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Indwelling urethral catheter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hlinkClick r:id="rId8"/>
              </a:rPr>
              <a:t>Pregnancy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7565" y="0"/>
            <a:ext cx="9144000" cy="68580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endParaRPr lang="en-US" sz="2400" dirty="0"/>
          </a:p>
          <a:p>
            <a:pPr algn="l"/>
            <a:r>
              <a:rPr lang="en-US" sz="2400" dirty="0"/>
              <a:t>* </a:t>
            </a:r>
            <a:r>
              <a:rPr lang="en-US" sz="2400" b="1" dirty="0"/>
              <a:t>Diagnosis</a:t>
            </a:r>
            <a:r>
              <a:rPr lang="en-US" sz="2400" dirty="0"/>
              <a:t>:</a:t>
            </a:r>
          </a:p>
          <a:p>
            <a:pPr algn="l"/>
            <a:r>
              <a:rPr lang="en-US" sz="2400" dirty="0"/>
              <a:t> </a:t>
            </a:r>
            <a:r>
              <a:rPr lang="en-US" sz="2400" dirty="0">
                <a:hlinkClick r:id="rId2"/>
              </a:rPr>
              <a:t>urinalysis with microscopy</a:t>
            </a:r>
            <a:endParaRPr lang="en-US" sz="2200" dirty="0"/>
          </a:p>
          <a:p>
            <a:pPr lvl="1" algn="l">
              <a:buNone/>
            </a:pPr>
            <a:r>
              <a:rPr lang="en-US" sz="2200" dirty="0">
                <a:solidFill>
                  <a:srgbClr val="FF0000"/>
                </a:solidFill>
              </a:rPr>
              <a:t>Mid-stream urine sample</a:t>
            </a:r>
            <a:r>
              <a:rPr lang="en-US" sz="2200" dirty="0"/>
              <a:t>: bacterial growth ≥ 100,000 CFU/</a:t>
            </a:r>
            <a:r>
              <a:rPr lang="en-US" sz="2200" dirty="0" err="1"/>
              <a:t>mL</a:t>
            </a:r>
            <a:r>
              <a:rPr lang="en-US" sz="2200" dirty="0"/>
              <a:t> in two consecutive samples in women or in one sample in men</a:t>
            </a:r>
          </a:p>
          <a:p>
            <a:pPr lvl="1" algn="l">
              <a:buNone/>
            </a:pPr>
            <a:r>
              <a:rPr lang="en-US" sz="2200" dirty="0">
                <a:solidFill>
                  <a:srgbClr val="FF0000"/>
                </a:solidFill>
              </a:rPr>
              <a:t>Catheterized urine sample</a:t>
            </a:r>
            <a:r>
              <a:rPr lang="en-US" sz="2200" dirty="0"/>
              <a:t>: bacterial growth ≥ 100 CFU/</a:t>
            </a:r>
            <a:r>
              <a:rPr lang="en-US" sz="2200" dirty="0" err="1"/>
              <a:t>mL</a:t>
            </a:r>
            <a:r>
              <a:rPr lang="en-US" sz="2200" dirty="0"/>
              <a:t> in one sample in women or men</a:t>
            </a:r>
          </a:p>
          <a:p>
            <a:pPr algn="l">
              <a:buNone/>
            </a:pPr>
            <a:r>
              <a:rPr lang="en-US" sz="2200" dirty="0">
                <a:solidFill>
                  <a:srgbClr val="FF0000"/>
                </a:solidFill>
              </a:rPr>
              <a:t>#Treatment is recommended in:</a:t>
            </a:r>
          </a:p>
          <a:p>
            <a:pPr lvl="1" algn="l">
              <a:buNone/>
            </a:pPr>
            <a:r>
              <a:rPr lang="en-US" sz="2200" dirty="0"/>
              <a:t>1- Individuals undergoing urological procedures with possible mucosal trauma </a:t>
            </a:r>
            <a:r>
              <a:rPr lang="en-US" sz="2200" baseline="30000" dirty="0"/>
              <a:t>[43]</a:t>
            </a:r>
            <a:endParaRPr lang="en-US" sz="2200" dirty="0"/>
          </a:p>
          <a:p>
            <a:pPr lvl="1" algn="l">
              <a:buNone/>
            </a:pPr>
            <a:r>
              <a:rPr lang="en-US" sz="2200" dirty="0"/>
              <a:t> 2- infants , pregnant women and those with urinary tract abnormalities</a:t>
            </a:r>
          </a:p>
          <a:p>
            <a:pPr lvl="1" algn="l">
              <a:buNone/>
            </a:pPr>
            <a:r>
              <a:rPr lang="en-US" sz="2200" dirty="0"/>
              <a:t>#Treatment is not recommended in</a:t>
            </a:r>
          </a:p>
          <a:p>
            <a:pPr lvl="1" algn="l">
              <a:buNone/>
            </a:pPr>
            <a:r>
              <a:rPr lang="en-US" sz="2200" dirty="0"/>
              <a:t>Healthy, </a:t>
            </a:r>
            <a:r>
              <a:rPr lang="en-US" sz="2200" dirty="0" err="1"/>
              <a:t>nonpregnant</a:t>
            </a:r>
            <a:r>
              <a:rPr lang="en-US" sz="2200" dirty="0"/>
              <a:t> women</a:t>
            </a:r>
          </a:p>
          <a:p>
            <a:pPr lvl="1" algn="l">
              <a:buNone/>
            </a:pPr>
            <a:endParaRPr lang="en-US" sz="2200" dirty="0"/>
          </a:p>
          <a:p>
            <a:pPr algn="l">
              <a:buNone/>
            </a:pPr>
            <a:r>
              <a:rPr lang="en-US" sz="2200" dirty="0">
                <a:hlinkClick r:id="rId3"/>
              </a:rPr>
              <a:t>* Empiric antibiotics</a:t>
            </a:r>
            <a:r>
              <a:rPr lang="en-US" sz="2200" dirty="0"/>
              <a:t> for ASB and </a:t>
            </a:r>
            <a:r>
              <a:rPr lang="en-US" sz="2200" dirty="0">
                <a:hlinkClick r:id="rId4"/>
              </a:rPr>
              <a:t>lower UTI</a:t>
            </a:r>
            <a:r>
              <a:rPr lang="en-US" sz="2200" dirty="0"/>
              <a:t> considered appropriate during </a:t>
            </a:r>
            <a:r>
              <a:rPr lang="en-US" sz="2200" dirty="0">
                <a:hlinkClick r:id="rId5"/>
              </a:rPr>
              <a:t>pregnancy</a:t>
            </a:r>
            <a:r>
              <a:rPr lang="en-US" sz="2200" dirty="0"/>
              <a:t> include:</a:t>
            </a:r>
          </a:p>
          <a:p>
            <a:pPr lvl="1" algn="l">
              <a:buNone/>
            </a:pPr>
            <a:r>
              <a:rPr lang="en-US" sz="2200" dirty="0" err="1"/>
              <a:t>Fosfomycin</a:t>
            </a:r>
            <a:endParaRPr lang="en-US" sz="2200" dirty="0"/>
          </a:p>
          <a:p>
            <a:pPr lvl="1" algn="l">
              <a:buNone/>
            </a:pPr>
            <a:r>
              <a:rPr lang="en-US" sz="2200" dirty="0"/>
              <a:t>Beta-</a:t>
            </a:r>
            <a:r>
              <a:rPr lang="en-US" sz="2200" dirty="0" err="1"/>
              <a:t>lactam</a:t>
            </a:r>
            <a:r>
              <a:rPr lang="en-US" sz="2200" dirty="0"/>
              <a:t> antibiotics for 5–7 days  : Oral cephalosporin</a:t>
            </a:r>
          </a:p>
          <a:p>
            <a:pPr lvl="2" algn="l">
              <a:buNone/>
            </a:pPr>
            <a:r>
              <a:rPr lang="en-US" sz="2200" dirty="0"/>
              <a:t>Aminopenicillins plus beta-</a:t>
            </a:r>
            <a:r>
              <a:rPr lang="en-US" sz="2200" dirty="0" err="1"/>
              <a:t>lactamase</a:t>
            </a:r>
            <a:r>
              <a:rPr lang="en-US" sz="2200" dirty="0"/>
              <a:t> inhibitors (e.g., amoxicillin/</a:t>
            </a:r>
            <a:r>
              <a:rPr lang="en-US" sz="2200" dirty="0" err="1"/>
              <a:t>clavulanic</a:t>
            </a:r>
            <a:r>
              <a:rPr lang="en-US" sz="2200" dirty="0"/>
              <a:t> acid )</a:t>
            </a:r>
          </a:p>
          <a:p>
            <a:pPr algn="l">
              <a:buNone/>
            </a:pPr>
            <a:endParaRPr lang="ar-SA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2400" y="1"/>
            <a:ext cx="10515600" cy="1033670"/>
          </a:xfrm>
        </p:spPr>
        <p:txBody>
          <a:bodyPr/>
          <a:lstStyle/>
          <a:p>
            <a:r>
              <a:rPr lang="en-US" dirty="0"/>
              <a:t>Acute </a:t>
            </a:r>
            <a:r>
              <a:rPr lang="en-US" dirty="0" err="1"/>
              <a:t>pyelonephritis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0635" y="937591"/>
            <a:ext cx="8915400" cy="5562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000" dirty="0"/>
              <a:t>Usually caused by an ascending bacterial infection of the </a:t>
            </a:r>
            <a:r>
              <a:rPr lang="en-US" sz="2000" dirty="0">
                <a:hlinkClick r:id="rId2"/>
              </a:rPr>
              <a:t>bladder</a:t>
            </a:r>
            <a:r>
              <a:rPr lang="en-US" sz="2000" dirty="0"/>
              <a:t> (</a:t>
            </a:r>
            <a:r>
              <a:rPr lang="en-US" sz="2000" dirty="0">
                <a:hlinkClick r:id="rId3"/>
              </a:rPr>
              <a:t>cystitis</a:t>
            </a:r>
            <a:r>
              <a:rPr lang="en-US" sz="2000" dirty="0"/>
              <a:t>)</a:t>
            </a:r>
          </a:p>
          <a:p>
            <a:pPr algn="l">
              <a:buNone/>
            </a:pPr>
            <a:r>
              <a:rPr lang="en-US" sz="2000" dirty="0"/>
              <a:t>Because the infection usually ascends from the </a:t>
            </a:r>
            <a:r>
              <a:rPr lang="en-US" sz="2000" dirty="0">
                <a:hlinkClick r:id="rId2"/>
              </a:rPr>
              <a:t>bladder</a:t>
            </a:r>
            <a:r>
              <a:rPr lang="en-US" sz="2000" dirty="0"/>
              <a:t>, the pathogens are similar to those that cause </a:t>
            </a:r>
            <a:r>
              <a:rPr lang="en-US" sz="2000" dirty="0">
                <a:hlinkClick r:id="rId3"/>
              </a:rPr>
              <a:t>cystitis</a:t>
            </a:r>
            <a:r>
              <a:rPr lang="en-US" sz="2000" dirty="0"/>
              <a:t>.</a:t>
            </a:r>
          </a:p>
          <a:p>
            <a:pPr algn="l">
              <a:buNone/>
            </a:pPr>
            <a:r>
              <a:rPr lang="en-US" sz="2000" b="1" i="1" dirty="0">
                <a:hlinkClick r:id="rId4"/>
              </a:rPr>
              <a:t>*Escherichia coli</a:t>
            </a:r>
            <a:r>
              <a:rPr lang="en-US" sz="2000" dirty="0"/>
              <a:t> (∼ 75–90% of cases; leading cause of </a:t>
            </a:r>
            <a:r>
              <a:rPr lang="en-US" sz="2000" dirty="0" err="1"/>
              <a:t>pyelonephritis</a:t>
            </a:r>
            <a:r>
              <a:rPr lang="en-US" sz="2000" dirty="0"/>
              <a:t>)</a:t>
            </a:r>
          </a:p>
          <a:p>
            <a:pPr algn="l">
              <a:buNone/>
            </a:pPr>
            <a:r>
              <a:rPr lang="en-US" sz="2000" i="1" dirty="0"/>
              <a:t>Pseudomonas aeruginosa</a:t>
            </a:r>
            <a:endParaRPr lang="en-US" sz="2000" dirty="0"/>
          </a:p>
          <a:p>
            <a:pPr algn="l">
              <a:buNone/>
            </a:pPr>
            <a:r>
              <a:rPr lang="en-US" sz="2000" i="1" dirty="0" err="1"/>
              <a:t>Klebsiella</a:t>
            </a:r>
            <a:r>
              <a:rPr lang="en-US" sz="2000" i="1" dirty="0"/>
              <a:t> pneumoniae</a:t>
            </a:r>
            <a:endParaRPr lang="en-US" sz="2000" dirty="0"/>
          </a:p>
          <a:p>
            <a:pPr algn="l">
              <a:buNone/>
            </a:pPr>
            <a:r>
              <a:rPr lang="en-US" sz="2000" i="1" dirty="0"/>
              <a:t>Proteus mirabilis</a:t>
            </a:r>
            <a:endParaRPr lang="en-US" sz="2000" dirty="0"/>
          </a:p>
          <a:p>
            <a:pPr algn="l">
              <a:buNone/>
            </a:pPr>
            <a:r>
              <a:rPr lang="en-US" sz="2400" b="1" dirty="0">
                <a:solidFill>
                  <a:srgbClr val="FF0000"/>
                </a:solidFill>
              </a:rPr>
              <a:t>Clinical  features : </a:t>
            </a:r>
            <a:endParaRPr lang="ar-JO" sz="2400" b="1" dirty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000" b="1" dirty="0"/>
              <a:t>Fever</a:t>
            </a:r>
            <a:r>
              <a:rPr lang="en-US" sz="2000" dirty="0"/>
              <a:t>, chills</a:t>
            </a:r>
          </a:p>
          <a:p>
            <a:pPr algn="l">
              <a:buNone/>
            </a:pPr>
            <a:r>
              <a:rPr lang="en-US" sz="2000" b="1" dirty="0"/>
              <a:t>Flank </a:t>
            </a:r>
            <a:r>
              <a:rPr lang="en-US" sz="2000" b="1" dirty="0">
                <a:hlinkClick r:id="rId5"/>
              </a:rPr>
              <a:t>pain</a:t>
            </a:r>
            <a:endParaRPr lang="en-US" sz="2000" dirty="0"/>
          </a:p>
          <a:p>
            <a:pPr algn="l">
              <a:buNone/>
            </a:pPr>
            <a:r>
              <a:rPr lang="en-US" sz="2000" dirty="0" err="1"/>
              <a:t>Costovertebral</a:t>
            </a:r>
            <a:r>
              <a:rPr lang="en-US" sz="2000" dirty="0"/>
              <a:t> angle tenderness: </a:t>
            </a:r>
            <a:r>
              <a:rPr lang="en-US" sz="2000" dirty="0">
                <a:hlinkClick r:id="rId5"/>
              </a:rPr>
              <a:t>pain</a:t>
            </a:r>
            <a:r>
              <a:rPr lang="en-US" sz="2000" dirty="0"/>
              <a:t> upon percussion of the flank (usually unilateral, may be bilateral)</a:t>
            </a:r>
          </a:p>
          <a:p>
            <a:pPr algn="l">
              <a:buNone/>
            </a:pPr>
            <a:r>
              <a:rPr lang="en-US" sz="2000" dirty="0">
                <a:hlinkClick r:id="rId6"/>
              </a:rPr>
              <a:t>Dysuria</a:t>
            </a:r>
            <a:r>
              <a:rPr lang="en-US" sz="2000" dirty="0"/>
              <a:t> as well as other </a:t>
            </a:r>
            <a:r>
              <a:rPr lang="en-US" sz="2000" dirty="0">
                <a:hlinkClick r:id="rId3"/>
              </a:rPr>
              <a:t>symptoms of cystitis</a:t>
            </a:r>
            <a:r>
              <a:rPr lang="en-US" sz="2000" dirty="0"/>
              <a:t> (e.g., frequency, urgency)</a:t>
            </a:r>
          </a:p>
          <a:p>
            <a:pPr algn="l">
              <a:buNone/>
            </a:pPr>
            <a:r>
              <a:rPr lang="en-US" sz="2000" dirty="0"/>
              <a:t>Weakness, </a:t>
            </a:r>
            <a:r>
              <a:rPr lang="en-US" sz="2000" dirty="0">
                <a:hlinkClick r:id="rId7"/>
              </a:rPr>
              <a:t>nausea</a:t>
            </a:r>
            <a:r>
              <a:rPr lang="en-US" sz="2000" dirty="0"/>
              <a:t>, </a:t>
            </a:r>
            <a:r>
              <a:rPr lang="en-US" sz="2000" dirty="0">
                <a:hlinkClick r:id="rId7"/>
              </a:rPr>
              <a:t>vomiting</a:t>
            </a:r>
            <a:r>
              <a:rPr lang="en-US" sz="2000" dirty="0"/>
              <a:t> (</a:t>
            </a:r>
            <a:r>
              <a:rPr lang="en-US" sz="2000" dirty="0">
                <a:hlinkClick r:id="rId8"/>
              </a:rPr>
              <a:t>diarrhea</a:t>
            </a:r>
            <a:r>
              <a:rPr lang="en-US" sz="2000" dirty="0"/>
              <a:t> may also be present)</a:t>
            </a:r>
          </a:p>
          <a:p>
            <a:pPr algn="l">
              <a:buNone/>
            </a:pPr>
            <a:r>
              <a:rPr lang="en-US" sz="2000" dirty="0"/>
              <a:t>Possible abdominal or </a:t>
            </a:r>
            <a:r>
              <a:rPr lang="en-US" sz="2000" dirty="0">
                <a:hlinkClick r:id="rId9"/>
              </a:rPr>
              <a:t>pelvic</a:t>
            </a:r>
            <a:r>
              <a:rPr lang="en-US" sz="2000" dirty="0"/>
              <a:t> </a:t>
            </a:r>
            <a:r>
              <a:rPr lang="en-US" sz="2000" dirty="0">
                <a:hlinkClick r:id="rId5"/>
              </a:rPr>
              <a:t>pain</a:t>
            </a:r>
            <a:endParaRPr lang="en-US" sz="2000" dirty="0"/>
          </a:p>
          <a:p>
            <a:pPr algn="l">
              <a:buFont typeface="Arial" charset="0"/>
              <a:buChar char="•"/>
            </a:pPr>
            <a:endParaRPr lang="ar-JO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9357" y="185530"/>
            <a:ext cx="4724400" cy="1189038"/>
          </a:xfrm>
        </p:spPr>
        <p:txBody>
          <a:bodyPr>
            <a:normAutofit/>
          </a:bodyPr>
          <a:lstStyle/>
          <a:p>
            <a:r>
              <a:rPr lang="en-US" sz="2400" b="1" dirty="0"/>
              <a:t>Risk factors for </a:t>
            </a:r>
            <a:r>
              <a:rPr lang="en-US" sz="2400" b="1" dirty="0" err="1"/>
              <a:t>pyelonephritis</a:t>
            </a:r>
            <a:br>
              <a:rPr lang="en-US" sz="2400" b="1" dirty="0"/>
            </a:br>
            <a:endParaRPr lang="ar-SA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9357" y="894522"/>
            <a:ext cx="8686800" cy="60960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000" dirty="0"/>
              <a:t>Most common in women because they have shorter urethras</a:t>
            </a:r>
            <a:endParaRPr lang="en-US" sz="2000" dirty="0">
              <a:hlinkClick r:id=""/>
            </a:endParaRPr>
          </a:p>
          <a:p>
            <a:pPr algn="l">
              <a:buNone/>
            </a:pPr>
            <a:r>
              <a:rPr lang="en-US" sz="2000" dirty="0">
                <a:hlinkClick r:id=""/>
              </a:rPr>
              <a:t>Pregnancy</a:t>
            </a:r>
            <a:endParaRPr lang="ar-JO" sz="2000" b="1" dirty="0">
              <a:hlinkClick r:id="rId2"/>
            </a:endParaRPr>
          </a:p>
          <a:p>
            <a:pPr algn="l">
              <a:buNone/>
            </a:pPr>
            <a:r>
              <a:rPr lang="en-US" sz="2000" b="1" dirty="0">
                <a:hlinkClick r:id="rId2"/>
              </a:rPr>
              <a:t>Urinary tract obstruction</a:t>
            </a:r>
            <a:r>
              <a:rPr lang="en-US" sz="2000" dirty="0"/>
              <a:t> (potentially leading to </a:t>
            </a:r>
            <a:r>
              <a:rPr lang="en-US" sz="2000" dirty="0" err="1"/>
              <a:t>pyonephrosis</a:t>
            </a:r>
            <a:r>
              <a:rPr lang="en-US" sz="2000" dirty="0"/>
              <a:t>)</a:t>
            </a:r>
            <a:endParaRPr lang="ar-JO" sz="2000" dirty="0"/>
          </a:p>
          <a:p>
            <a:pPr lvl="1" algn="l">
              <a:buNone/>
            </a:pPr>
            <a:r>
              <a:rPr lang="en-US" sz="2000" dirty="0"/>
              <a:t>Foreign bodies (e.g., indwelling urinary catheters or other urologic instrumentation)</a:t>
            </a:r>
            <a:endParaRPr lang="ar-JO" sz="2000" dirty="0"/>
          </a:p>
          <a:p>
            <a:pPr lvl="1" algn="l">
              <a:buNone/>
            </a:pPr>
            <a:r>
              <a:rPr lang="en-US" sz="2000" dirty="0"/>
              <a:t>Anatomical abnormalities (e.g., </a:t>
            </a:r>
            <a:r>
              <a:rPr lang="en-US" sz="2000" dirty="0">
                <a:hlinkClick r:id="rId3"/>
              </a:rPr>
              <a:t>benign prostatic hyperplasia</a:t>
            </a:r>
            <a:r>
              <a:rPr lang="en-US" sz="2000" dirty="0"/>
              <a:t>, </a:t>
            </a:r>
            <a:r>
              <a:rPr lang="en-US" sz="2000" dirty="0" err="1">
                <a:hlinkClick r:id="rId4"/>
              </a:rPr>
              <a:t>vesicoureteral</a:t>
            </a:r>
            <a:r>
              <a:rPr lang="en-US" sz="2000" dirty="0">
                <a:hlinkClick r:id="rId4"/>
              </a:rPr>
              <a:t> </a:t>
            </a:r>
            <a:endParaRPr lang="ar-JO" sz="2000" dirty="0">
              <a:hlinkClick r:id="rId4"/>
            </a:endParaRPr>
          </a:p>
          <a:p>
            <a:pPr lvl="1" algn="l">
              <a:buNone/>
            </a:pPr>
            <a:r>
              <a:rPr lang="en-US" sz="2000" dirty="0">
                <a:hlinkClick r:id="rId4"/>
              </a:rPr>
              <a:t>reflux</a:t>
            </a:r>
            <a:r>
              <a:rPr lang="en-US" sz="2000" dirty="0"/>
              <a:t>, </a:t>
            </a:r>
            <a:r>
              <a:rPr lang="en-US" sz="2000" dirty="0">
                <a:hlinkClick r:id="rId5"/>
              </a:rPr>
              <a:t>nephrolithiasis</a:t>
            </a:r>
            <a:r>
              <a:rPr lang="en-US" sz="2000" dirty="0"/>
              <a:t>, </a:t>
            </a:r>
            <a:r>
              <a:rPr lang="en-US" sz="2000" dirty="0" err="1"/>
              <a:t>ureteral</a:t>
            </a:r>
            <a:r>
              <a:rPr lang="en-US" sz="2000" dirty="0"/>
              <a:t> strictures)</a:t>
            </a:r>
            <a:endParaRPr lang="en-US" sz="2000" dirty="0">
              <a:hlinkClick r:id=""/>
            </a:endParaRPr>
          </a:p>
          <a:p>
            <a:pPr algn="l">
              <a:buNone/>
            </a:pPr>
            <a:r>
              <a:rPr lang="en-US" sz="2000" dirty="0">
                <a:hlinkClick r:id=""/>
              </a:rPr>
              <a:t>Cystitis</a:t>
            </a:r>
            <a:endParaRPr lang="ar-JO" sz="2000" b="1" dirty="0">
              <a:hlinkClick r:id="rId6"/>
            </a:endParaRPr>
          </a:p>
          <a:p>
            <a:pPr algn="l">
              <a:buNone/>
            </a:pPr>
            <a:r>
              <a:rPr lang="en-US" sz="2000" b="1" dirty="0" err="1">
                <a:hlinkClick r:id="rId6"/>
              </a:rPr>
              <a:t>Immunosuppression</a:t>
            </a:r>
            <a:r>
              <a:rPr lang="en-US" sz="2000" dirty="0"/>
              <a:t> (e.g., </a:t>
            </a:r>
            <a:r>
              <a:rPr lang="en-US" sz="2000" dirty="0">
                <a:hlinkClick r:id="rId7"/>
              </a:rPr>
              <a:t>HIV</a:t>
            </a:r>
            <a:r>
              <a:rPr lang="en-US" sz="2000" dirty="0"/>
              <a:t>, </a:t>
            </a:r>
            <a:r>
              <a:rPr lang="en-US" sz="2000" dirty="0">
                <a:hlinkClick r:id="rId8"/>
              </a:rPr>
              <a:t>diabetes mellitus</a:t>
            </a:r>
            <a:r>
              <a:rPr lang="en-US" sz="2000" dirty="0"/>
              <a:t>)</a:t>
            </a:r>
            <a:endParaRPr lang="ar-JO" sz="2000" dirty="0"/>
          </a:p>
          <a:p>
            <a:pPr algn="l">
              <a:buNone/>
            </a:pPr>
            <a:r>
              <a:rPr lang="en-US" sz="2000" dirty="0"/>
              <a:t>Renal transplant </a:t>
            </a:r>
          </a:p>
          <a:p>
            <a:pPr algn="l">
              <a:buNone/>
            </a:pPr>
            <a:r>
              <a:rPr lang="ar-JO" sz="2000" dirty="0"/>
              <a:t> </a:t>
            </a:r>
            <a:r>
              <a:rPr lang="ar-JO" sz="2000" dirty="0" err="1"/>
              <a:t>:</a:t>
            </a:r>
            <a:r>
              <a:rPr lang="ar-JO" sz="2000" dirty="0"/>
              <a:t> </a:t>
            </a:r>
            <a:r>
              <a:rPr lang="en-US" sz="2400" b="1" dirty="0"/>
              <a:t>Complication</a:t>
            </a:r>
          </a:p>
          <a:p>
            <a:pPr algn="l">
              <a:buNone/>
            </a:pPr>
            <a:r>
              <a:rPr lang="en-US" sz="2000" b="1" dirty="0"/>
              <a:t>1- Urosepsis, septic shock</a:t>
            </a:r>
          </a:p>
          <a:p>
            <a:pPr algn="l">
              <a:buNone/>
            </a:pPr>
            <a:r>
              <a:rPr lang="en-US" sz="2000" b="1" dirty="0"/>
              <a:t>2- </a:t>
            </a:r>
            <a:r>
              <a:rPr lang="en-US" sz="2000" b="1" dirty="0" err="1"/>
              <a:t>Perinephric</a:t>
            </a:r>
            <a:r>
              <a:rPr lang="en-US" sz="2000" b="1" dirty="0"/>
              <a:t> abscess, renal abscess</a:t>
            </a:r>
          </a:p>
          <a:p>
            <a:pPr algn="l">
              <a:buNone/>
            </a:pPr>
            <a:r>
              <a:rPr lang="en-US" sz="2000" b="1" dirty="0"/>
              <a:t>3- Renal papillary necrosis</a:t>
            </a:r>
          </a:p>
          <a:p>
            <a:pPr algn="l">
              <a:buNone/>
            </a:pPr>
            <a:r>
              <a:rPr lang="en-US" sz="2000" b="1" dirty="0"/>
              <a:t>4- End-stage renal disease</a:t>
            </a:r>
          </a:p>
          <a:p>
            <a:pPr algn="l">
              <a:buNone/>
            </a:pPr>
            <a:r>
              <a:rPr lang="en-US" sz="2000" b="1" dirty="0"/>
              <a:t>5- Emphysematous </a:t>
            </a:r>
            <a:r>
              <a:rPr lang="en-US" sz="2000" b="1" dirty="0" err="1"/>
              <a:t>pyelonephritis</a:t>
            </a:r>
            <a:endParaRPr lang="en-US" sz="2000" b="1" dirty="0"/>
          </a:p>
          <a:p>
            <a:pPr algn="l">
              <a:buNone/>
            </a:pPr>
            <a:r>
              <a:rPr lang="en-US" sz="2000" dirty="0"/>
              <a:t> </a:t>
            </a:r>
            <a:endParaRPr lang="ar-SA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52600" y="1371600"/>
            <a:ext cx="8686800" cy="54864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/>
              <a:t>Uncomplicated </a:t>
            </a:r>
            <a:r>
              <a:rPr lang="en-US" b="1" dirty="0" err="1"/>
              <a:t>pyelonephritis</a:t>
            </a:r>
            <a:r>
              <a:rPr lang="en-US" dirty="0"/>
              <a:t>: </a:t>
            </a:r>
            <a:r>
              <a:rPr lang="en-US" dirty="0" err="1"/>
              <a:t>pyelonephritis</a:t>
            </a:r>
            <a:r>
              <a:rPr lang="en-US" dirty="0"/>
              <a:t> in an </a:t>
            </a:r>
            <a:r>
              <a:rPr lang="en-US" dirty="0" err="1"/>
              <a:t>immunocompetent</a:t>
            </a:r>
            <a:r>
              <a:rPr lang="en-US" dirty="0"/>
              <a:t>, </a:t>
            </a:r>
            <a:r>
              <a:rPr lang="en-US" dirty="0" err="1"/>
              <a:t>nonpregnant</a:t>
            </a:r>
            <a:r>
              <a:rPr lang="en-US" dirty="0"/>
              <a:t> female with normal genitourinary anatomy and renal function </a:t>
            </a:r>
            <a:r>
              <a:rPr lang="en-US" baseline="30000" dirty="0"/>
              <a:t>[5][6][7][8]</a:t>
            </a:r>
            <a:endParaRPr lang="en-US" dirty="0"/>
          </a:p>
          <a:p>
            <a:pPr algn="l">
              <a:buNone/>
            </a:pPr>
            <a:r>
              <a:rPr lang="en-US" b="1" dirty="0"/>
              <a:t>Complicated </a:t>
            </a:r>
            <a:r>
              <a:rPr lang="en-US" b="1" dirty="0" err="1"/>
              <a:t>pyelonephritis</a:t>
            </a:r>
            <a:r>
              <a:rPr lang="en-US" dirty="0"/>
              <a:t>: </a:t>
            </a:r>
            <a:r>
              <a:rPr lang="en-US" dirty="0" err="1"/>
              <a:t>pyelonephritis</a:t>
            </a:r>
            <a:r>
              <a:rPr lang="en-US" dirty="0"/>
              <a:t> associated with any of the following </a:t>
            </a:r>
            <a:r>
              <a:rPr lang="en-US" dirty="0">
                <a:hlinkClick r:id="rId2"/>
              </a:rPr>
              <a:t>risk factors</a:t>
            </a:r>
            <a:r>
              <a:rPr lang="en-US" dirty="0"/>
              <a:t> for complications: </a:t>
            </a:r>
            <a:r>
              <a:rPr lang="en-US" baseline="30000" dirty="0"/>
              <a:t>[6][8]</a:t>
            </a:r>
            <a:endParaRPr lang="en-US" dirty="0"/>
          </a:p>
          <a:p>
            <a:pPr lvl="1" algn="l">
              <a:buNone/>
            </a:pPr>
            <a:r>
              <a:rPr lang="en-US" dirty="0"/>
              <a:t>-Failure of outpatient therapy</a:t>
            </a:r>
          </a:p>
          <a:p>
            <a:pPr lvl="1" algn="l">
              <a:buNone/>
            </a:pPr>
            <a:r>
              <a:rPr lang="en-US" dirty="0">
                <a:hlinkClick r:id="rId3"/>
              </a:rPr>
              <a:t>-Sepsis</a:t>
            </a:r>
            <a:endParaRPr lang="en-US" dirty="0"/>
          </a:p>
          <a:p>
            <a:pPr lvl="1" algn="l">
              <a:buNone/>
            </a:pPr>
            <a:r>
              <a:rPr lang="en-US" dirty="0"/>
              <a:t>-Male sex</a:t>
            </a:r>
          </a:p>
          <a:p>
            <a:pPr lvl="1" algn="l">
              <a:buNone/>
            </a:pPr>
            <a:r>
              <a:rPr lang="en-US" dirty="0"/>
              <a:t>-Age &gt; 60 years</a:t>
            </a:r>
          </a:p>
          <a:p>
            <a:pPr lvl="1" algn="l">
              <a:buNone/>
            </a:pPr>
            <a:r>
              <a:rPr lang="en-US" dirty="0">
                <a:hlinkClick r:id="rId4"/>
              </a:rPr>
              <a:t>-Urinary tract</a:t>
            </a:r>
            <a:r>
              <a:rPr lang="en-US" dirty="0"/>
              <a:t> abnormalities (e.g., obstruction, indwelling catheter)</a:t>
            </a:r>
          </a:p>
          <a:p>
            <a:pPr lvl="1" algn="l">
              <a:buNone/>
            </a:pPr>
            <a:r>
              <a:rPr lang="en-US" dirty="0"/>
              <a:t>-History of </a:t>
            </a:r>
            <a:r>
              <a:rPr lang="en-US" dirty="0">
                <a:hlinkClick r:id="rId5"/>
              </a:rPr>
              <a:t>surgery</a:t>
            </a:r>
            <a:r>
              <a:rPr lang="en-US" dirty="0"/>
              <a:t> to the </a:t>
            </a:r>
            <a:r>
              <a:rPr lang="en-US" dirty="0">
                <a:hlinkClick r:id="rId4"/>
              </a:rPr>
              <a:t>urinary tract</a:t>
            </a:r>
            <a:r>
              <a:rPr lang="en-US" dirty="0"/>
              <a:t> or </a:t>
            </a:r>
            <a:r>
              <a:rPr lang="en-US" dirty="0">
                <a:hlinkClick r:id="rId6"/>
              </a:rPr>
              <a:t>kidneys</a:t>
            </a:r>
            <a:endParaRPr lang="en-US" dirty="0"/>
          </a:p>
          <a:p>
            <a:pPr lvl="1" algn="l">
              <a:buNone/>
            </a:pPr>
            <a:r>
              <a:rPr lang="en-US" dirty="0"/>
              <a:t>-Hospital-acquired infection</a:t>
            </a:r>
          </a:p>
          <a:p>
            <a:pPr lvl="1" algn="l">
              <a:buNone/>
            </a:pPr>
            <a:r>
              <a:rPr lang="en-US" dirty="0"/>
              <a:t>-Renal impairment</a:t>
            </a:r>
          </a:p>
          <a:p>
            <a:pPr lvl="1" algn="l">
              <a:buNone/>
            </a:pPr>
            <a:r>
              <a:rPr lang="en-US" dirty="0"/>
              <a:t>-History of nephrolithiasis</a:t>
            </a:r>
          </a:p>
          <a:p>
            <a:pPr lvl="1" algn="l">
              <a:buNone/>
            </a:pPr>
            <a:r>
              <a:rPr lang="en-US" dirty="0">
                <a:hlinkClick r:id="rId7"/>
              </a:rPr>
              <a:t>-</a:t>
            </a:r>
            <a:r>
              <a:rPr lang="en-US" dirty="0" err="1">
                <a:hlinkClick r:id="rId7"/>
              </a:rPr>
              <a:t>Immunosuppression</a:t>
            </a:r>
            <a:r>
              <a:rPr lang="en-US" dirty="0"/>
              <a:t> and/or severe </a:t>
            </a:r>
            <a:r>
              <a:rPr lang="en-US" dirty="0" err="1"/>
              <a:t>comorbidities</a:t>
            </a:r>
            <a:r>
              <a:rPr lang="en-US" dirty="0"/>
              <a:t> (e.g., </a:t>
            </a:r>
            <a:r>
              <a:rPr lang="en-US" dirty="0">
                <a:hlinkClick r:id="rId8"/>
              </a:rPr>
              <a:t>diabetes mellitus</a:t>
            </a:r>
            <a:r>
              <a:rPr lang="en-US" dirty="0"/>
              <a:t>, chronic </a:t>
            </a:r>
            <a:r>
              <a:rPr lang="en-US" dirty="0">
                <a:hlinkClick r:id="rId9"/>
              </a:rPr>
              <a:t>corticosteroid</a:t>
            </a:r>
            <a:r>
              <a:rPr lang="en-US" dirty="0"/>
              <a:t> use)</a:t>
            </a:r>
          </a:p>
          <a:p>
            <a:pPr lvl="1" algn="l">
              <a:buNone/>
            </a:pPr>
            <a:r>
              <a:rPr lang="en-US" dirty="0">
                <a:hlinkClick r:id="rId10"/>
              </a:rPr>
              <a:t>-Pregnancy</a:t>
            </a:r>
            <a:endParaRPr lang="en-US" dirty="0"/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8417" y="228600"/>
            <a:ext cx="8229600" cy="792162"/>
          </a:xfrm>
        </p:spPr>
        <p:txBody>
          <a:bodyPr/>
          <a:lstStyle/>
          <a:p>
            <a:r>
              <a:rPr lang="en-US" dirty="0"/>
              <a:t>diagnostics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8416" y="990600"/>
            <a:ext cx="11933583" cy="4893365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1600" b="1" dirty="0"/>
              <a:t>Laboratory tests</a:t>
            </a:r>
          </a:p>
          <a:p>
            <a:pPr algn="l">
              <a:buNone/>
            </a:pPr>
            <a:r>
              <a:rPr lang="en-US" sz="1600" b="1" dirty="0">
                <a:hlinkClick r:id="rId2"/>
              </a:rPr>
              <a:t>Urinalysis</a:t>
            </a:r>
            <a:r>
              <a:rPr lang="en-US" sz="1600" dirty="0"/>
              <a:t> : </a:t>
            </a:r>
          </a:p>
          <a:p>
            <a:pPr lvl="2" algn="l">
              <a:buNone/>
            </a:pPr>
            <a:r>
              <a:rPr lang="en-US" sz="1600" dirty="0">
                <a:hlinkClick r:id="rId2"/>
              </a:rPr>
              <a:t>Pyuria</a:t>
            </a:r>
            <a:r>
              <a:rPr lang="en-US" sz="1600" dirty="0"/>
              <a:t> (</a:t>
            </a:r>
            <a:r>
              <a:rPr lang="en-US" sz="1600" b="1" dirty="0"/>
              <a:t>positive leukocyte esterase</a:t>
            </a:r>
            <a:r>
              <a:rPr lang="en-US" sz="1600" dirty="0"/>
              <a:t> on dipstick test)</a:t>
            </a:r>
          </a:p>
          <a:p>
            <a:pPr lvl="2" algn="l">
              <a:buNone/>
            </a:pPr>
            <a:r>
              <a:rPr lang="en-US" sz="1600" dirty="0"/>
              <a:t>Leukocyturia (</a:t>
            </a:r>
            <a:r>
              <a:rPr lang="en-US" sz="1600" dirty="0">
                <a:hlinkClick r:id="rId3"/>
              </a:rPr>
              <a:t>WBCs</a:t>
            </a:r>
            <a:r>
              <a:rPr lang="en-US" sz="1600" dirty="0"/>
              <a:t> &gt; 5/</a:t>
            </a:r>
            <a:r>
              <a:rPr lang="en-US" sz="1600" dirty="0" err="1"/>
              <a:t>hpf</a:t>
            </a:r>
            <a:r>
              <a:rPr lang="en-US" sz="1600" dirty="0"/>
              <a:t>)</a:t>
            </a:r>
          </a:p>
          <a:p>
            <a:pPr lvl="2" algn="l">
              <a:buNone/>
            </a:pPr>
            <a:r>
              <a:rPr lang="en-US" sz="1600" dirty="0" err="1"/>
              <a:t>Bacteriuria</a:t>
            </a:r>
            <a:endParaRPr lang="en-US" sz="1600" dirty="0"/>
          </a:p>
          <a:p>
            <a:pPr lvl="2" algn="l">
              <a:buNone/>
            </a:pPr>
            <a:r>
              <a:rPr lang="en-US" sz="1600" b="1" dirty="0"/>
              <a:t>Positive nitrites</a:t>
            </a:r>
            <a:r>
              <a:rPr lang="en-US" sz="1600" dirty="0"/>
              <a:t> on dipstick test indicate bacteria that convert </a:t>
            </a:r>
            <a:r>
              <a:rPr lang="en-US" sz="1600" dirty="0">
                <a:hlinkClick r:id="rId4"/>
              </a:rPr>
              <a:t>nitrates</a:t>
            </a:r>
            <a:r>
              <a:rPr lang="en-US" sz="1600" dirty="0"/>
              <a:t> to nitrites.  </a:t>
            </a:r>
          </a:p>
          <a:p>
            <a:pPr lvl="2" algn="l">
              <a:buNone/>
            </a:pPr>
            <a:r>
              <a:rPr lang="en-US" sz="1600" dirty="0"/>
              <a:t>Hematuria ()</a:t>
            </a:r>
          </a:p>
          <a:p>
            <a:pPr lvl="2" algn="l">
              <a:buNone/>
            </a:pPr>
            <a:r>
              <a:rPr lang="en-US" sz="1600" b="1" dirty="0">
                <a:hlinkClick r:id="rId2"/>
              </a:rPr>
              <a:t>WBC casts</a:t>
            </a:r>
            <a:r>
              <a:rPr lang="en-US" sz="1600" dirty="0"/>
              <a:t>:   </a:t>
            </a:r>
          </a:p>
          <a:p>
            <a:pPr lvl="2" algn="l">
              <a:buNone/>
            </a:pPr>
            <a:r>
              <a:rPr lang="en-US" sz="1600" dirty="0"/>
              <a:t>Urine pH of ≥ 7.5–8.0: associated with </a:t>
            </a:r>
            <a:r>
              <a:rPr lang="en-US" sz="1600" dirty="0" err="1">
                <a:hlinkClick r:id="rId5"/>
              </a:rPr>
              <a:t>urease</a:t>
            </a:r>
            <a:r>
              <a:rPr lang="en-US" sz="1600" dirty="0">
                <a:hlinkClick r:id="rId5"/>
              </a:rPr>
              <a:t>-producing organisms</a:t>
            </a:r>
            <a:r>
              <a:rPr lang="en-US" sz="1600" dirty="0"/>
              <a:t> </a:t>
            </a:r>
          </a:p>
          <a:p>
            <a:pPr lvl="2" algn="l">
              <a:buNone/>
            </a:pPr>
            <a:r>
              <a:rPr lang="en-US" sz="1600" dirty="0">
                <a:hlinkClick r:id="rId6"/>
              </a:rPr>
              <a:t>Epithelial</a:t>
            </a:r>
            <a:r>
              <a:rPr lang="en-US" sz="1600" dirty="0"/>
              <a:t> cells &gt; 5/</a:t>
            </a:r>
            <a:r>
              <a:rPr lang="en-US" sz="1600" dirty="0" err="1"/>
              <a:t>hpf</a:t>
            </a:r>
            <a:r>
              <a:rPr lang="en-US" sz="1600" dirty="0"/>
              <a:t>: suggests </a:t>
            </a:r>
            <a:r>
              <a:rPr lang="en-US" sz="1600" b="1" dirty="0"/>
              <a:t>contamination.</a:t>
            </a:r>
            <a:endParaRPr lang="en-US" sz="1600" dirty="0"/>
          </a:p>
          <a:p>
            <a:pPr algn="l">
              <a:buNone/>
            </a:pPr>
            <a:r>
              <a:rPr lang="en-US" sz="1600" b="1" dirty="0">
                <a:hlinkClick r:id="rId7"/>
              </a:rPr>
              <a:t>Urine culture</a:t>
            </a:r>
            <a:r>
              <a:rPr lang="en-US" sz="1600" b="1" dirty="0"/>
              <a:t> with susceptibilities</a:t>
            </a:r>
            <a:endParaRPr lang="en-US" sz="1600" dirty="0"/>
          </a:p>
          <a:p>
            <a:pPr lvl="1" algn="l">
              <a:buNone/>
            </a:pPr>
            <a:r>
              <a:rPr lang="en-US" sz="1600" dirty="0"/>
              <a:t>Perform in all patients with suspected </a:t>
            </a:r>
            <a:r>
              <a:rPr lang="en-US" sz="1600" dirty="0" err="1"/>
              <a:t>pyelonephritis</a:t>
            </a:r>
            <a:r>
              <a:rPr lang="en-US" sz="1600" dirty="0"/>
              <a:t> to determine the pathogen and any associated drug resistance.</a:t>
            </a:r>
          </a:p>
          <a:p>
            <a:pPr lvl="1" algn="l">
              <a:buNone/>
            </a:pPr>
            <a:r>
              <a:rPr lang="en-US" sz="1600" dirty="0"/>
              <a:t>≥ 10</a:t>
            </a:r>
            <a:r>
              <a:rPr lang="en-US" sz="1600" baseline="30000" dirty="0"/>
              <a:t>5</a:t>
            </a:r>
            <a:r>
              <a:rPr lang="en-US" sz="1600" dirty="0"/>
              <a:t> colony-forming units/</a:t>
            </a:r>
            <a:r>
              <a:rPr lang="en-US" sz="1600" dirty="0" err="1"/>
              <a:t>mL</a:t>
            </a:r>
            <a:r>
              <a:rPr lang="en-US" sz="1600" dirty="0"/>
              <a:t> suggests bacterial infection</a:t>
            </a:r>
          </a:p>
          <a:p>
            <a:pPr algn="l">
              <a:buNone/>
            </a:pPr>
            <a:r>
              <a:rPr lang="en-US" sz="1600" b="1" dirty="0">
                <a:hlinkClick r:id="rId8"/>
              </a:rPr>
              <a:t>Blood cultures</a:t>
            </a:r>
            <a:r>
              <a:rPr lang="en-US" sz="1600" dirty="0"/>
              <a:t> (2 sets): should be performed in all patients with suspected </a:t>
            </a:r>
            <a:r>
              <a:rPr lang="en-US" sz="1600" dirty="0">
                <a:hlinkClick r:id="rId9"/>
              </a:rPr>
              <a:t>complicated </a:t>
            </a:r>
            <a:r>
              <a:rPr lang="en-US" sz="1600" dirty="0" err="1">
                <a:hlinkClick r:id="rId9"/>
              </a:rPr>
              <a:t>pyelonephritis</a:t>
            </a:r>
            <a:r>
              <a:rPr lang="en-US" sz="1600" dirty="0"/>
              <a:t> </a:t>
            </a:r>
          </a:p>
          <a:p>
            <a:pPr algn="l">
              <a:buNone/>
            </a:pPr>
            <a:r>
              <a:rPr lang="en-US" sz="1600" b="1" dirty="0"/>
              <a:t>Additional blood tests</a:t>
            </a:r>
            <a:endParaRPr lang="en-US" sz="1600" dirty="0"/>
          </a:p>
          <a:p>
            <a:pPr lvl="1" algn="l">
              <a:buNone/>
            </a:pPr>
            <a:r>
              <a:rPr lang="en-US" sz="1600" dirty="0">
                <a:hlinkClick r:id="rId10"/>
              </a:rPr>
              <a:t>CBC</a:t>
            </a:r>
            <a:r>
              <a:rPr lang="en-US" sz="1600" dirty="0"/>
              <a:t>: </a:t>
            </a:r>
            <a:r>
              <a:rPr lang="en-US" sz="1600" dirty="0" err="1">
                <a:hlinkClick r:id="rId10"/>
              </a:rPr>
              <a:t>leukocytosis</a:t>
            </a:r>
            <a:endParaRPr lang="en-US" sz="1600" dirty="0"/>
          </a:p>
          <a:p>
            <a:pPr lvl="1" algn="l">
              <a:buNone/>
            </a:pPr>
            <a:r>
              <a:rPr lang="en-US" sz="1600" dirty="0">
                <a:hlinkClick r:id="rId10"/>
              </a:rPr>
              <a:t>Inflammatory markers</a:t>
            </a:r>
            <a:r>
              <a:rPr lang="en-US" sz="1600" dirty="0"/>
              <a:t>: ↑ </a:t>
            </a:r>
            <a:r>
              <a:rPr lang="en-US" sz="1600" dirty="0">
                <a:hlinkClick r:id="rId10"/>
              </a:rPr>
              <a:t>CRP</a:t>
            </a:r>
            <a:r>
              <a:rPr lang="en-US" sz="1600" dirty="0"/>
              <a:t>, </a:t>
            </a:r>
            <a:r>
              <a:rPr lang="en-US" sz="1600" dirty="0">
                <a:hlinkClick r:id="rId10"/>
              </a:rPr>
              <a:t>ESR</a:t>
            </a:r>
            <a:endParaRPr lang="en-US" sz="1600" dirty="0"/>
          </a:p>
          <a:p>
            <a:pPr lvl="1" algn="l">
              <a:buNone/>
            </a:pPr>
            <a:r>
              <a:rPr lang="en-US" sz="1600" dirty="0">
                <a:hlinkClick r:id="rId10"/>
              </a:rPr>
              <a:t>BMP</a:t>
            </a:r>
            <a:r>
              <a:rPr lang="en-US" sz="1600" dirty="0"/>
              <a:t>: may be normal or show elevated </a:t>
            </a:r>
            <a:r>
              <a:rPr lang="en-US" sz="1600" dirty="0">
                <a:hlinkClick r:id="rId2"/>
              </a:rPr>
              <a:t>BUN</a:t>
            </a:r>
            <a:r>
              <a:rPr lang="en-US" sz="1600" dirty="0"/>
              <a:t> and </a:t>
            </a:r>
            <a:r>
              <a:rPr lang="en-US" sz="1600" dirty="0" err="1">
                <a:hlinkClick r:id="rId2"/>
              </a:rPr>
              <a:t>creatinine</a:t>
            </a:r>
            <a:r>
              <a:rPr lang="en-US" sz="1600" dirty="0"/>
              <a:t> </a:t>
            </a:r>
          </a:p>
          <a:p>
            <a:pPr algn="l">
              <a:buNone/>
            </a:pPr>
            <a:r>
              <a:rPr lang="en-US" sz="1600" dirty="0"/>
              <a:t>Collect urine and </a:t>
            </a:r>
            <a:r>
              <a:rPr lang="en-US" sz="1600" dirty="0">
                <a:hlinkClick r:id="rId8"/>
              </a:rPr>
              <a:t>blood cultures</a:t>
            </a:r>
            <a:r>
              <a:rPr lang="en-US" sz="1600" dirty="0"/>
              <a:t> before administering </a:t>
            </a:r>
            <a:r>
              <a:rPr lang="en-US" sz="1600" dirty="0">
                <a:hlinkClick r:id="rId11"/>
              </a:rPr>
              <a:t>empiric antibiotic therapy</a:t>
            </a:r>
            <a:r>
              <a:rPr lang="en-US" sz="1600" dirty="0"/>
              <a:t>.</a:t>
            </a:r>
          </a:p>
          <a:p>
            <a:pPr algn="l"/>
            <a:endParaRPr lang="ar-SA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1122" y="135835"/>
            <a:ext cx="8534400" cy="640080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b="1" dirty="0"/>
              <a:t>Additional blood tests</a:t>
            </a:r>
          </a:p>
          <a:p>
            <a:pPr algn="l">
              <a:buNone/>
            </a:pPr>
            <a:endParaRPr lang="en-US" dirty="0"/>
          </a:p>
          <a:p>
            <a:pPr lvl="1" algn="l">
              <a:buNone/>
            </a:pPr>
            <a:r>
              <a:rPr lang="en-US" dirty="0">
                <a:hlinkClick r:id="rId2"/>
              </a:rPr>
              <a:t>CBC</a:t>
            </a:r>
            <a:r>
              <a:rPr lang="en-US" dirty="0"/>
              <a:t>: </a:t>
            </a:r>
            <a:r>
              <a:rPr lang="en-US" dirty="0" err="1">
                <a:hlinkClick r:id="rId2"/>
              </a:rPr>
              <a:t>leukocytosis</a:t>
            </a:r>
            <a:endParaRPr lang="en-US" dirty="0"/>
          </a:p>
          <a:p>
            <a:pPr lvl="1" algn="l">
              <a:buNone/>
            </a:pPr>
            <a:r>
              <a:rPr lang="en-US" dirty="0">
                <a:hlinkClick r:id="rId2"/>
              </a:rPr>
              <a:t>Inflammatory markers</a:t>
            </a:r>
            <a:r>
              <a:rPr lang="en-US" dirty="0"/>
              <a:t>: ↑ </a:t>
            </a:r>
            <a:r>
              <a:rPr lang="en-US" dirty="0">
                <a:hlinkClick r:id="rId2"/>
              </a:rPr>
              <a:t>CRP</a:t>
            </a:r>
            <a:r>
              <a:rPr lang="en-US" dirty="0"/>
              <a:t>, </a:t>
            </a:r>
            <a:r>
              <a:rPr lang="en-US" dirty="0">
                <a:hlinkClick r:id="rId2"/>
              </a:rPr>
              <a:t>ESR</a:t>
            </a:r>
            <a:endParaRPr lang="en-US" dirty="0"/>
          </a:p>
          <a:p>
            <a:pPr lvl="1" algn="l">
              <a:buNone/>
            </a:pPr>
            <a:r>
              <a:rPr lang="en-US" dirty="0">
                <a:hlinkClick r:id="rId2"/>
              </a:rPr>
              <a:t>BMP</a:t>
            </a:r>
            <a:r>
              <a:rPr lang="en-US" dirty="0"/>
              <a:t>: may be normal or show elevated </a:t>
            </a:r>
            <a:r>
              <a:rPr lang="en-US" dirty="0">
                <a:hlinkClick r:id="rId3"/>
              </a:rPr>
              <a:t>BUN</a:t>
            </a:r>
            <a:r>
              <a:rPr lang="en-US" dirty="0"/>
              <a:t> and </a:t>
            </a:r>
            <a:r>
              <a:rPr lang="en-US" dirty="0" err="1">
                <a:hlinkClick r:id="rId3"/>
              </a:rPr>
              <a:t>creatinine</a:t>
            </a:r>
            <a:r>
              <a:rPr lang="en-US" dirty="0"/>
              <a:t> </a:t>
            </a:r>
          </a:p>
          <a:p>
            <a:pPr algn="l">
              <a:buNone/>
            </a:pPr>
            <a:r>
              <a:rPr lang="en-US" dirty="0"/>
              <a:t>*Collect urine and </a:t>
            </a:r>
            <a:r>
              <a:rPr lang="en-US" dirty="0">
                <a:hlinkClick r:id="rId4"/>
              </a:rPr>
              <a:t>blood cultures</a:t>
            </a:r>
            <a:r>
              <a:rPr lang="en-US" dirty="0"/>
              <a:t> before administering </a:t>
            </a:r>
            <a:r>
              <a:rPr lang="en-US" dirty="0">
                <a:hlinkClick r:id="rId5"/>
              </a:rPr>
              <a:t>empiric antibiotic therapy</a:t>
            </a:r>
            <a:r>
              <a:rPr lang="en-US" dirty="0"/>
              <a:t>.</a:t>
            </a:r>
          </a:p>
          <a:p>
            <a:pPr algn="l">
              <a:buNone/>
            </a:pPr>
            <a:r>
              <a:rPr lang="en-US" sz="4600" b="1" dirty="0">
                <a:solidFill>
                  <a:srgbClr val="FF0000"/>
                </a:solidFill>
              </a:rPr>
              <a:t>Imaging:</a:t>
            </a:r>
          </a:p>
          <a:p>
            <a:pPr algn="l">
              <a:buNone/>
            </a:pPr>
            <a:r>
              <a:rPr lang="en-US" b="1" dirty="0"/>
              <a:t>Indications</a:t>
            </a:r>
          </a:p>
          <a:p>
            <a:pPr algn="l">
              <a:buNone/>
            </a:pPr>
            <a:r>
              <a:rPr lang="en-US" dirty="0"/>
              <a:t>Imaging is not routinely indicated in patients with suspected acute </a:t>
            </a:r>
            <a:r>
              <a:rPr lang="en-US" dirty="0">
                <a:hlinkClick r:id="rId6"/>
              </a:rPr>
              <a:t>uncomplicated </a:t>
            </a:r>
            <a:r>
              <a:rPr lang="en-US" dirty="0" err="1">
                <a:hlinkClick r:id="rId6"/>
              </a:rPr>
              <a:t>pyelonephritis</a:t>
            </a:r>
            <a:r>
              <a:rPr lang="en-US" dirty="0"/>
              <a:t>.</a:t>
            </a:r>
          </a:p>
          <a:p>
            <a:pPr algn="l">
              <a:buNone/>
            </a:pPr>
            <a:r>
              <a:rPr lang="en-US" dirty="0"/>
              <a:t>Imaging serves to identify </a:t>
            </a:r>
            <a:r>
              <a:rPr lang="en-US" b="1" dirty="0"/>
              <a:t>obstruction, </a:t>
            </a:r>
            <a:r>
              <a:rPr lang="en-US" b="1" dirty="0">
                <a:hlinkClick r:id="rId7"/>
              </a:rPr>
              <a:t>abscess</a:t>
            </a:r>
            <a:r>
              <a:rPr lang="en-US" b="1" dirty="0"/>
              <a:t>, or </a:t>
            </a:r>
            <a:r>
              <a:rPr lang="en-US" b="1" dirty="0">
                <a:hlinkClick r:id="rId6"/>
              </a:rPr>
              <a:t>emphysematous pyelonephritis</a:t>
            </a:r>
            <a:r>
              <a:rPr lang="en-US" dirty="0"/>
              <a:t>.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Consider in the following situations: </a:t>
            </a:r>
          </a:p>
          <a:p>
            <a:pPr lvl="1" algn="l">
              <a:buNone/>
            </a:pPr>
            <a:r>
              <a:rPr lang="en-US" dirty="0">
                <a:hlinkClick r:id="rId6"/>
              </a:rPr>
              <a:t>Complicated </a:t>
            </a:r>
            <a:r>
              <a:rPr lang="en-US" dirty="0" err="1">
                <a:hlinkClick r:id="rId6"/>
              </a:rPr>
              <a:t>pyelonephritis</a:t>
            </a:r>
            <a:endParaRPr lang="en-US" dirty="0"/>
          </a:p>
          <a:p>
            <a:pPr lvl="1" algn="l">
              <a:buNone/>
            </a:pPr>
            <a:r>
              <a:rPr lang="en-US" dirty="0">
                <a:hlinkClick r:id="rId8"/>
              </a:rPr>
              <a:t>Sepsis</a:t>
            </a:r>
            <a:r>
              <a:rPr lang="en-US" dirty="0"/>
              <a:t> </a:t>
            </a:r>
          </a:p>
          <a:p>
            <a:pPr lvl="1" algn="l">
              <a:buNone/>
            </a:pPr>
            <a:r>
              <a:rPr lang="en-US" dirty="0"/>
              <a:t>Known or suspected </a:t>
            </a:r>
            <a:r>
              <a:rPr lang="en-US" dirty="0">
                <a:hlinkClick r:id="rId9"/>
              </a:rPr>
              <a:t>nephrolithiasis</a:t>
            </a:r>
            <a:r>
              <a:rPr lang="en-US" dirty="0"/>
              <a:t>  </a:t>
            </a:r>
          </a:p>
          <a:p>
            <a:pPr lvl="1" algn="l">
              <a:buNone/>
            </a:pPr>
            <a:r>
              <a:rPr lang="en-US" dirty="0"/>
              <a:t>New decline in </a:t>
            </a:r>
            <a:r>
              <a:rPr lang="en-US" dirty="0" err="1"/>
              <a:t>eGFR</a:t>
            </a:r>
            <a:r>
              <a:rPr lang="en-US" dirty="0"/>
              <a:t> to &lt; 40 </a:t>
            </a:r>
          </a:p>
          <a:p>
            <a:pPr lvl="1" algn="l">
              <a:buNone/>
            </a:pPr>
            <a:r>
              <a:rPr lang="en-US" dirty="0"/>
              <a:t>Recurrent </a:t>
            </a:r>
            <a:r>
              <a:rPr lang="en-US" dirty="0" err="1"/>
              <a:t>pyelonephritis</a:t>
            </a:r>
            <a:r>
              <a:rPr lang="en-US" dirty="0"/>
              <a:t>  </a:t>
            </a:r>
          </a:p>
          <a:p>
            <a:pPr lvl="1" algn="l">
              <a:buNone/>
            </a:pPr>
            <a:r>
              <a:rPr lang="en-US" dirty="0"/>
              <a:t>No response to therapy within 2 days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8870" y="115612"/>
            <a:ext cx="8229600" cy="944562"/>
          </a:xfrm>
        </p:spPr>
        <p:txBody>
          <a:bodyPr>
            <a:noAutofit/>
          </a:bodyPr>
          <a:lstStyle/>
          <a:p>
            <a:r>
              <a:rPr lang="en-US" sz="2800" b="1" dirty="0"/>
              <a:t>*CT abdomen and </a:t>
            </a:r>
            <a:r>
              <a:rPr lang="en-US" sz="2800" b="1" dirty="0">
                <a:hlinkClick r:id="rId2"/>
              </a:rPr>
              <a:t>pelvis</a:t>
            </a:r>
            <a:r>
              <a:rPr lang="en-US" sz="2800" b="1" dirty="0"/>
              <a:t> with and without IV contrast</a:t>
            </a:r>
            <a:br>
              <a:rPr lang="en-US" sz="2800" b="1" dirty="0"/>
            </a:b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28870" y="587893"/>
            <a:ext cx="9382539" cy="3124201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/>
              <a:t>Modality of choice in </a:t>
            </a:r>
            <a:r>
              <a:rPr lang="en-US" dirty="0" err="1"/>
              <a:t>nonpregnant</a:t>
            </a:r>
            <a:r>
              <a:rPr lang="en-US" dirty="0"/>
              <a:t> patients who need imaging</a:t>
            </a:r>
          </a:p>
          <a:p>
            <a:pPr algn="l">
              <a:buNone/>
            </a:pPr>
            <a:r>
              <a:rPr lang="en-US" b="1" dirty="0"/>
              <a:t>Findings supportive of </a:t>
            </a:r>
            <a:r>
              <a:rPr lang="en-US" b="1" dirty="0" err="1"/>
              <a:t>pyelonephritis</a:t>
            </a:r>
            <a:r>
              <a:rPr lang="en-US" dirty="0"/>
              <a:t> </a:t>
            </a:r>
          </a:p>
          <a:p>
            <a:pPr lvl="1" algn="l">
              <a:buNone/>
            </a:pPr>
            <a:r>
              <a:rPr lang="en-US" dirty="0"/>
              <a:t>Renal parenchyma may appear normal (early) or </a:t>
            </a:r>
            <a:r>
              <a:rPr lang="en-US" dirty="0">
                <a:hlinkClick r:id="rId3"/>
              </a:rPr>
              <a:t>edematous</a:t>
            </a:r>
            <a:endParaRPr lang="en-US" dirty="0"/>
          </a:p>
          <a:p>
            <a:pPr lvl="1" algn="l">
              <a:buNone/>
            </a:pPr>
            <a:r>
              <a:rPr lang="en-US" b="1" dirty="0"/>
              <a:t>Infected parenchyma may be visible as</a:t>
            </a:r>
            <a:r>
              <a:rPr lang="en-US" dirty="0"/>
              <a:t> wedge-shaped areas of streaky contrast enhancement</a:t>
            </a:r>
            <a:r>
              <a:rPr lang="en-US" b="1" dirty="0"/>
              <a:t> (striated </a:t>
            </a:r>
            <a:r>
              <a:rPr lang="en-US" b="1" dirty="0" err="1"/>
              <a:t>nephrogram</a:t>
            </a:r>
            <a:r>
              <a:rPr lang="en-US" b="1" dirty="0"/>
              <a:t>).</a:t>
            </a:r>
            <a:r>
              <a:rPr lang="en-US" dirty="0"/>
              <a:t>   </a:t>
            </a:r>
          </a:p>
          <a:p>
            <a:pPr algn="l">
              <a:buNone/>
            </a:pPr>
            <a:r>
              <a:rPr lang="en-US" b="1" dirty="0"/>
              <a:t>Findings supportive of urinary tract obstruction</a:t>
            </a:r>
            <a:endParaRPr lang="en-US" dirty="0"/>
          </a:p>
          <a:p>
            <a:pPr lvl="1" algn="l">
              <a:buNone/>
            </a:pPr>
            <a:r>
              <a:rPr lang="en-US" dirty="0" err="1">
                <a:hlinkClick r:id="rId4"/>
              </a:rPr>
              <a:t>Hydroureter</a:t>
            </a:r>
            <a:r>
              <a:rPr lang="en-US" dirty="0"/>
              <a:t>, </a:t>
            </a:r>
            <a:r>
              <a:rPr lang="en-US" dirty="0" err="1">
                <a:hlinkClick r:id="rId4"/>
              </a:rPr>
              <a:t>hydronephrosis</a:t>
            </a:r>
            <a:r>
              <a:rPr lang="en-US" dirty="0"/>
              <a:t> </a:t>
            </a:r>
            <a:endParaRPr lang="ar-JO" dirty="0">
              <a:hlinkClick r:id="rId5"/>
            </a:endParaRPr>
          </a:p>
          <a:p>
            <a:pPr lvl="1" algn="l">
              <a:buNone/>
            </a:pPr>
            <a:r>
              <a:rPr lang="en-US" dirty="0">
                <a:hlinkClick r:id="rId5"/>
              </a:rPr>
              <a:t>Nephrolithiasis</a:t>
            </a:r>
            <a:r>
              <a:rPr lang="en-US" dirty="0"/>
              <a:t>, </a:t>
            </a:r>
            <a:r>
              <a:rPr lang="en-US" dirty="0" err="1">
                <a:hlinkClick r:id="rId5"/>
              </a:rPr>
              <a:t>urolithiasis</a:t>
            </a:r>
            <a:r>
              <a:rPr lang="en-US" dirty="0"/>
              <a:t> </a:t>
            </a:r>
          </a:p>
          <a:p>
            <a:pPr algn="l">
              <a:buNone/>
            </a:pPr>
            <a:r>
              <a:rPr lang="en-US" b="1" dirty="0"/>
              <a:t>*Ultrasound of the kidneys and </a:t>
            </a:r>
            <a:r>
              <a:rPr lang="en-US" b="1" dirty="0">
                <a:hlinkClick r:id="rId6"/>
              </a:rPr>
              <a:t>bladder</a:t>
            </a:r>
            <a:r>
              <a:rPr lang="en-US" b="1" dirty="0"/>
              <a:t> </a:t>
            </a:r>
          </a:p>
          <a:p>
            <a:pPr algn="l">
              <a:buNone/>
            </a:pPr>
            <a:r>
              <a:rPr lang="en-US" b="1" dirty="0"/>
              <a:t>Indications</a:t>
            </a:r>
            <a:r>
              <a:rPr lang="en-US" dirty="0"/>
              <a:t>: patients with contraindications to CT scan (e.g., allergy to contrast)</a:t>
            </a:r>
          </a:p>
          <a:p>
            <a:pPr algn="l"/>
            <a:endParaRPr lang="ar-JO" dirty="0"/>
          </a:p>
          <a:p>
            <a:pPr algn="l"/>
            <a:endParaRPr lang="ar-SA" dirty="0"/>
          </a:p>
        </p:txBody>
      </p:sp>
      <p:pic>
        <p:nvPicPr>
          <p:cNvPr id="1026" name="Picture 2" descr="C:\Users\Pc city\Desktop\big_6051cc97148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026" y="3733800"/>
            <a:ext cx="11860696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9FECFE-DA4A-DDEF-AA60-118E25CF4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7" y="354997"/>
            <a:ext cx="9528805" cy="61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8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dirty="0"/>
              <a:t>Treatment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b="1" dirty="0">
                <a:hlinkClick r:id="rId2"/>
              </a:rPr>
              <a:t>Uncomplicated </a:t>
            </a:r>
            <a:r>
              <a:rPr lang="en-US" b="1" dirty="0" err="1">
                <a:hlinkClick r:id="rId2"/>
              </a:rPr>
              <a:t>pyelonephritis</a:t>
            </a:r>
            <a:endParaRPr lang="en-US" b="1" dirty="0"/>
          </a:p>
          <a:p>
            <a:pPr algn="l">
              <a:buNone/>
            </a:pPr>
            <a:r>
              <a:rPr lang="en-US" b="1" dirty="0"/>
              <a:t>Empiric antibiotic therapy for uncomplicated </a:t>
            </a:r>
            <a:r>
              <a:rPr lang="en-US" b="1" dirty="0" err="1"/>
              <a:t>pyelonephritis</a:t>
            </a:r>
            <a:r>
              <a:rPr lang="en-US" dirty="0"/>
              <a:t> </a:t>
            </a:r>
          </a:p>
          <a:p>
            <a:pPr lvl="1" algn="l">
              <a:buNone/>
            </a:pPr>
            <a:r>
              <a:rPr lang="en-US" dirty="0"/>
              <a:t>Most patients can be treated with an oral </a:t>
            </a:r>
            <a:r>
              <a:rPr lang="en-US" b="1" dirty="0" err="1">
                <a:hlinkClick r:id="rId3"/>
              </a:rPr>
              <a:t>fluoroquinolone</a:t>
            </a:r>
            <a:r>
              <a:rPr lang="en-US" dirty="0"/>
              <a:t> (e.g., </a:t>
            </a:r>
            <a:r>
              <a:rPr lang="en-US" dirty="0">
                <a:hlinkClick r:id="rId3"/>
              </a:rPr>
              <a:t>ciprofloxacin</a:t>
            </a:r>
            <a:r>
              <a:rPr lang="en-US" dirty="0"/>
              <a:t>, </a:t>
            </a:r>
            <a:r>
              <a:rPr lang="en-US" dirty="0" err="1">
                <a:hlinkClick r:id="rId3"/>
              </a:rPr>
              <a:t>levofloxacin</a:t>
            </a:r>
            <a:r>
              <a:rPr lang="en-US" dirty="0"/>
              <a:t> ) for 5–7 days  </a:t>
            </a:r>
          </a:p>
          <a:p>
            <a:pPr lvl="1" algn="l"/>
            <a:r>
              <a:rPr lang="en-US" dirty="0"/>
              <a:t>Alternatives</a:t>
            </a:r>
          </a:p>
          <a:p>
            <a:pPr lvl="2" algn="l">
              <a:buNone/>
            </a:pPr>
            <a:r>
              <a:rPr lang="en-US" dirty="0">
                <a:hlinkClick r:id="rId3"/>
              </a:rPr>
              <a:t>Trimethoprim-sulfamethoxazole</a:t>
            </a:r>
            <a:r>
              <a:rPr lang="en-US" dirty="0"/>
              <a:t>, for 10–14 days </a:t>
            </a:r>
          </a:p>
          <a:p>
            <a:pPr lvl="2" algn="l">
              <a:buNone/>
            </a:pPr>
            <a:r>
              <a:rPr lang="en-US" dirty="0"/>
              <a:t>Amoxicillin-clavulanate for 10–14 days </a:t>
            </a:r>
          </a:p>
          <a:p>
            <a:pPr lvl="2" algn="l">
              <a:buNone/>
            </a:pPr>
            <a:r>
              <a:rPr lang="en-US" dirty="0">
                <a:hlinkClick r:id="rId3"/>
              </a:rPr>
              <a:t>Cefpodoxime</a:t>
            </a:r>
            <a:r>
              <a:rPr lang="en-US" dirty="0"/>
              <a:t> for 10–14 days </a:t>
            </a:r>
          </a:p>
          <a:p>
            <a:pPr lvl="2" algn="l">
              <a:buNone/>
            </a:pPr>
            <a:endParaRPr lang="en-US" dirty="0"/>
          </a:p>
          <a:p>
            <a:pPr lvl="1" algn="l">
              <a:buNone/>
            </a:pPr>
            <a:r>
              <a:rPr lang="en-US" dirty="0"/>
              <a:t>Consider a single dose of a broad-spectrum </a:t>
            </a:r>
            <a:r>
              <a:rPr lang="en-US" dirty="0" err="1"/>
              <a:t>parenteral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antibiotic</a:t>
            </a:r>
            <a:r>
              <a:rPr lang="en-US" dirty="0"/>
              <a:t> prior to the administration of oral </a:t>
            </a:r>
            <a:r>
              <a:rPr lang="en-US" dirty="0">
                <a:hlinkClick r:id="rId3"/>
              </a:rPr>
              <a:t>antibiotics</a:t>
            </a:r>
            <a:r>
              <a:rPr lang="en-US" dirty="0"/>
              <a:t>, especially when the local rates of drug-resistant </a:t>
            </a:r>
            <a:r>
              <a:rPr lang="en-US" i="1" dirty="0">
                <a:hlinkClick r:id="rId4"/>
              </a:rPr>
              <a:t>E. coli</a:t>
            </a:r>
            <a:r>
              <a:rPr lang="en-US" dirty="0"/>
              <a:t> are unknown or known to be &gt; 10%. </a:t>
            </a:r>
          </a:p>
          <a:p>
            <a:pPr lvl="2" algn="l">
              <a:buNone/>
            </a:pPr>
            <a:r>
              <a:rPr lang="en-US" dirty="0" err="1">
                <a:hlinkClick r:id="rId3"/>
              </a:rPr>
              <a:t>Ceftriaxone</a:t>
            </a:r>
            <a:endParaRPr lang="en-US" dirty="0"/>
          </a:p>
          <a:p>
            <a:pPr lvl="2" algn="l">
              <a:buNone/>
            </a:pPr>
            <a:r>
              <a:rPr lang="en-US" dirty="0"/>
              <a:t>OR </a:t>
            </a:r>
            <a:r>
              <a:rPr lang="en-US" dirty="0" err="1">
                <a:hlinkClick r:id="rId3"/>
              </a:rPr>
              <a:t>gentamicin</a:t>
            </a:r>
            <a:r>
              <a:rPr lang="en-US" dirty="0"/>
              <a:t> </a:t>
            </a:r>
          </a:p>
          <a:p>
            <a:pPr algn="l">
              <a:buNone/>
            </a:pPr>
            <a:r>
              <a:rPr lang="en-US" b="1" dirty="0"/>
              <a:t>Supportive care</a:t>
            </a:r>
            <a:endParaRPr lang="en-US" dirty="0"/>
          </a:p>
          <a:p>
            <a:pPr lvl="1" algn="l">
              <a:buNone/>
            </a:pPr>
            <a:r>
              <a:rPr lang="en-US" dirty="0"/>
              <a:t>Encourage the patient to drink adequate amounts of fluids.</a:t>
            </a:r>
          </a:p>
          <a:p>
            <a:pPr lvl="1" algn="l">
              <a:buNone/>
            </a:pPr>
            <a:r>
              <a:rPr lang="en-US" dirty="0" err="1"/>
              <a:t>analgisia</a:t>
            </a:r>
            <a:endParaRPr lang="en-US" dirty="0"/>
          </a:p>
          <a:p>
            <a:pPr lvl="1" algn="l">
              <a:buNone/>
            </a:pPr>
            <a:endParaRPr lang="en-US" dirty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idx="1"/>
          </p:nvPr>
        </p:nvSpPr>
        <p:spPr>
          <a:xfrm>
            <a:off x="414131" y="139148"/>
            <a:ext cx="8458200" cy="65532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2000" b="1" dirty="0">
                <a:hlinkClick r:id="rId2"/>
              </a:rPr>
              <a:t>Complicated </a:t>
            </a:r>
            <a:r>
              <a:rPr lang="en-US" sz="2000" b="1" dirty="0" err="1">
                <a:hlinkClick r:id="rId2"/>
              </a:rPr>
              <a:t>pyelonephritis</a:t>
            </a:r>
            <a:endParaRPr lang="en-US" sz="2000" b="1" dirty="0"/>
          </a:p>
          <a:p>
            <a:pPr algn="l">
              <a:buNone/>
            </a:pPr>
            <a:r>
              <a:rPr lang="en-US" sz="2000" dirty="0"/>
              <a:t>Patients with complicated acute </a:t>
            </a:r>
            <a:r>
              <a:rPr lang="en-US" sz="2000" dirty="0" err="1"/>
              <a:t>pyelonephritis</a:t>
            </a:r>
            <a:r>
              <a:rPr lang="en-US" sz="2000" dirty="0"/>
              <a:t> should be admitted to the hospital and started on </a:t>
            </a:r>
            <a:r>
              <a:rPr lang="en-US" sz="2000" dirty="0" err="1"/>
              <a:t>parenteral</a:t>
            </a:r>
            <a:r>
              <a:rPr lang="en-US" sz="2000" dirty="0"/>
              <a:t> empiric </a:t>
            </a:r>
            <a:r>
              <a:rPr lang="en-US" sz="2000" dirty="0">
                <a:hlinkClick r:id="rId3"/>
              </a:rPr>
              <a:t>antibiotic therapy</a:t>
            </a:r>
            <a:r>
              <a:rPr lang="en-US" sz="2000" dirty="0"/>
              <a:t> as soon as </a:t>
            </a:r>
            <a:r>
              <a:rPr lang="ar-JO" sz="2000" dirty="0"/>
              <a:t> </a:t>
            </a:r>
            <a:r>
              <a:rPr lang="en-US" sz="2000" dirty="0"/>
              <a:t>possible for 10-14 days</a:t>
            </a:r>
            <a:endParaRPr lang="ar-JO" sz="2000" b="1" dirty="0"/>
          </a:p>
          <a:p>
            <a:pPr algn="l">
              <a:buNone/>
            </a:pPr>
            <a:r>
              <a:rPr lang="en-US" sz="2000" b="1" dirty="0"/>
              <a:t>Not severely ill and no </a:t>
            </a:r>
            <a:r>
              <a:rPr lang="en-US" sz="2000" b="1" dirty="0">
                <a:hlinkClick r:id="rId4"/>
              </a:rPr>
              <a:t>risk factors</a:t>
            </a:r>
            <a:r>
              <a:rPr lang="en-US" sz="2000" b="1" dirty="0"/>
              <a:t> for multidrug-resistant bacterial infection : </a:t>
            </a:r>
          </a:p>
          <a:p>
            <a:pPr algn="l">
              <a:buNone/>
            </a:pPr>
            <a:r>
              <a:rPr lang="en-US" sz="2000" dirty="0"/>
              <a:t>One of the following : </a:t>
            </a:r>
          </a:p>
          <a:p>
            <a:pPr algn="l">
              <a:buNone/>
            </a:pPr>
            <a:r>
              <a:rPr lang="en-US" sz="2000" dirty="0"/>
              <a:t>ciprofloxacin</a:t>
            </a:r>
            <a:r>
              <a:rPr lang="ar-JO" sz="2000" dirty="0" err="1"/>
              <a:t>:</a:t>
            </a:r>
            <a:r>
              <a:rPr lang="ar-JO" sz="2000" dirty="0"/>
              <a:t>  </a:t>
            </a:r>
            <a:r>
              <a:rPr lang="en-US" sz="2000" dirty="0"/>
              <a:t> 1- </a:t>
            </a:r>
            <a:r>
              <a:rPr lang="en-US" sz="2000" b="1" dirty="0" err="1">
                <a:hlinkClick r:id="rId3"/>
              </a:rPr>
              <a:t>fluoroquinolone</a:t>
            </a:r>
            <a:endParaRPr lang="en-US" sz="2000" b="1" dirty="0"/>
          </a:p>
          <a:p>
            <a:pPr algn="l">
              <a:buNone/>
            </a:pPr>
            <a:r>
              <a:rPr lang="en-US" sz="2000" dirty="0"/>
              <a:t>2- An extended-spectrum </a:t>
            </a:r>
            <a:r>
              <a:rPr lang="en-US" sz="2000" dirty="0">
                <a:hlinkClick r:id="rId3"/>
              </a:rPr>
              <a:t>cephalosporin</a:t>
            </a:r>
            <a:endParaRPr lang="en-US" sz="2000" dirty="0"/>
          </a:p>
          <a:p>
            <a:pPr algn="l">
              <a:buNone/>
            </a:pPr>
            <a:r>
              <a:rPr lang="en-US" sz="2000" dirty="0" err="1">
                <a:hlinkClick r:id="rId3"/>
              </a:rPr>
              <a:t>Ceftriaxone</a:t>
            </a:r>
            <a:endParaRPr lang="en-US" sz="2000" dirty="0"/>
          </a:p>
          <a:p>
            <a:pPr algn="l">
              <a:buNone/>
            </a:pPr>
            <a:r>
              <a:rPr lang="en-US" sz="2000" dirty="0" err="1">
                <a:hlinkClick r:id="rId3"/>
              </a:rPr>
              <a:t>Cefotaxime</a:t>
            </a:r>
            <a:endParaRPr lang="en-US" sz="2000" dirty="0"/>
          </a:p>
          <a:p>
            <a:pPr lvl="1" algn="l">
              <a:buNone/>
            </a:pPr>
            <a:r>
              <a:rPr lang="ar-JO" sz="2000" dirty="0"/>
              <a:t> </a:t>
            </a:r>
            <a:r>
              <a:rPr lang="en-US" sz="2000" dirty="0"/>
              <a:t>3- An extended-spectrum </a:t>
            </a:r>
            <a:r>
              <a:rPr lang="en-US" sz="2000" dirty="0">
                <a:hlinkClick r:id="rId3"/>
              </a:rPr>
              <a:t>penicillin</a:t>
            </a:r>
            <a:r>
              <a:rPr lang="en-US" sz="2000" dirty="0"/>
              <a:t> with a </a:t>
            </a:r>
            <a:r>
              <a:rPr lang="el-GR" sz="2000" dirty="0">
                <a:hlinkClick r:id="rId5"/>
              </a:rPr>
              <a:t>β</a:t>
            </a:r>
            <a:r>
              <a:rPr lang="en-US" sz="2000" dirty="0" err="1">
                <a:hlinkClick r:id="rId5"/>
              </a:rPr>
              <a:t>lactamase</a:t>
            </a:r>
            <a:r>
              <a:rPr lang="en-US" sz="2000" dirty="0"/>
              <a:t> inhibitor (e.g., </a:t>
            </a:r>
            <a:r>
              <a:rPr lang="en-US" sz="2000" dirty="0" err="1"/>
              <a:t>piperacillin-tazobactam</a:t>
            </a:r>
            <a:r>
              <a:rPr lang="en-US" sz="2000" dirty="0"/>
              <a:t> )</a:t>
            </a:r>
          </a:p>
          <a:p>
            <a:pPr algn="l">
              <a:buNone/>
            </a:pPr>
            <a:r>
              <a:rPr lang="en-US" sz="2000" dirty="0"/>
              <a:t>Consider adding an </a:t>
            </a:r>
            <a:r>
              <a:rPr lang="en-US" sz="2000" dirty="0" err="1">
                <a:hlinkClick r:id="rId3"/>
              </a:rPr>
              <a:t>aminoglycoside</a:t>
            </a:r>
            <a:r>
              <a:rPr lang="en-US" sz="2000" dirty="0"/>
              <a:t> until culture results are available.</a:t>
            </a:r>
          </a:p>
          <a:p>
            <a:pPr lvl="1" algn="l">
              <a:buNone/>
            </a:pPr>
            <a:r>
              <a:rPr lang="en-US" sz="2000" dirty="0" err="1">
                <a:hlinkClick r:id="rId3"/>
              </a:rPr>
              <a:t>Gentamicin</a:t>
            </a:r>
            <a:endParaRPr lang="en-US" sz="2000" dirty="0"/>
          </a:p>
          <a:p>
            <a:pPr lvl="1" algn="l">
              <a:buNone/>
            </a:pPr>
            <a:r>
              <a:rPr lang="en-US" sz="2000" dirty="0" err="1">
                <a:hlinkClick r:id="rId3"/>
              </a:rPr>
              <a:t>Tobramycin</a:t>
            </a:r>
            <a:endParaRPr lang="en-US" sz="2000" dirty="0"/>
          </a:p>
          <a:p>
            <a:pPr algn="l">
              <a:buNone/>
            </a:pPr>
            <a:r>
              <a:rPr lang="en-US" sz="2000" b="1" dirty="0"/>
              <a:t>Severely ill (i.e., </a:t>
            </a:r>
            <a:r>
              <a:rPr lang="en-US" sz="2000" b="1" dirty="0">
                <a:hlinkClick r:id="rId6"/>
              </a:rPr>
              <a:t>septic</a:t>
            </a:r>
            <a:r>
              <a:rPr lang="en-US" sz="2000" b="1" dirty="0"/>
              <a:t>) and/or with </a:t>
            </a:r>
            <a:r>
              <a:rPr lang="en-US" sz="2000" b="1" dirty="0">
                <a:hlinkClick r:id="rId4"/>
              </a:rPr>
              <a:t>risk factor</a:t>
            </a:r>
            <a:r>
              <a:rPr lang="en-US" sz="2000" b="1" dirty="0"/>
              <a:t>(s) for multidrug-resistant bacterial infection</a:t>
            </a:r>
          </a:p>
          <a:p>
            <a:pPr algn="l">
              <a:buNone/>
            </a:pPr>
            <a:r>
              <a:rPr lang="en-US" sz="2000" dirty="0"/>
              <a:t>1- </a:t>
            </a:r>
            <a:r>
              <a:rPr lang="en-US" sz="2000" dirty="0" err="1">
                <a:hlinkClick r:id="rId3"/>
              </a:rPr>
              <a:t>carbapenem</a:t>
            </a:r>
            <a:endParaRPr lang="ar-JO" sz="2000" dirty="0"/>
          </a:p>
          <a:p>
            <a:pPr algn="l">
              <a:buNone/>
            </a:pPr>
            <a:r>
              <a:rPr lang="en-US" sz="2000" u="sng"/>
              <a:t>2- piperacillin-tazobactam</a:t>
            </a:r>
            <a:endParaRPr lang="ar-JO" sz="2000" dirty="0"/>
          </a:p>
          <a:p>
            <a:pPr algn="l">
              <a:buNone/>
            </a:pPr>
            <a:r>
              <a:rPr lang="en-US" sz="2000" dirty="0"/>
              <a:t>3- extended-spectrum </a:t>
            </a:r>
            <a:r>
              <a:rPr lang="en-US" sz="2000" dirty="0">
                <a:hlinkClick r:id="rId3"/>
              </a:rPr>
              <a:t>cephalosporin</a:t>
            </a:r>
            <a:r>
              <a:rPr lang="en-US" sz="2000" dirty="0"/>
              <a:t>:  </a:t>
            </a:r>
            <a:r>
              <a:rPr lang="en-US" sz="2000" dirty="0" err="1">
                <a:hlinkClick r:id="rId3"/>
              </a:rPr>
              <a:t>Ceftriaxone</a:t>
            </a:r>
            <a:endParaRPr lang="en-US" sz="2000" dirty="0"/>
          </a:p>
          <a:p>
            <a:pPr algn="l">
              <a:buNone/>
            </a:pPr>
            <a:endParaRPr lang="ar-SA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685DF5-BAC3-6856-94C8-DC43EFB0DD7B}"/>
              </a:ext>
            </a:extLst>
          </p:cNvPr>
          <p:cNvSpPr txBox="1"/>
          <p:nvPr/>
        </p:nvSpPr>
        <p:spPr>
          <a:xfrm>
            <a:off x="172277" y="181813"/>
            <a:ext cx="1178118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Introduction : </a:t>
            </a:r>
          </a:p>
          <a:p>
            <a:endParaRPr lang="en-US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In healthy human beings , bacterial colonization is confined to the lower end of the urethra and the remainder of the urinary tract is </a:t>
            </a:r>
            <a:r>
              <a:rPr lang="en-US" b="1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sterile.</a:t>
            </a:r>
          </a:p>
          <a:p>
            <a:r>
              <a:rPr lang="en-US" b="1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 </a:t>
            </a:r>
            <a:endParaRPr lang="en-US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The majority of UTIs are caused by </a:t>
            </a:r>
            <a:r>
              <a:rPr lang="en-US" b="1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ascension of pathogens from urethra to the bladder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these pathogens are from fecal flora . 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Can ascend further to the </a:t>
            </a:r>
            <a:r>
              <a:rPr lang="en-US" b="0" i="0" dirty="0">
                <a:effectLst/>
                <a:latin typeface="Lato" panose="020F0502020204030203" pitchFamily="34" charset="0"/>
                <a:hlinkClick r:id="rId2"/>
              </a:rPr>
              <a:t>ureters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and the </a:t>
            </a:r>
            <a:r>
              <a:rPr lang="en-US" b="0" i="0" dirty="0">
                <a:effectLst/>
                <a:latin typeface="Lato" panose="020F0502020204030203" pitchFamily="34" charset="0"/>
                <a:hlinkClick r:id="rId3"/>
              </a:rPr>
              <a:t>renal pelvises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</a:t>
            </a:r>
            <a:endParaRPr lang="en-US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en-US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b="0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The urinary tract can become infected with various bacteria </a:t>
            </a:r>
            <a:r>
              <a:rPr lang="en-US" b="1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but the </a:t>
            </a:r>
            <a:r>
              <a:rPr lang="en-US" b="1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most common is E. coli </a:t>
            </a:r>
            <a:r>
              <a:rPr lang="en-US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derived from the gastrointestinal tract , causes about 80% of cases . </a:t>
            </a:r>
            <a:endParaRPr lang="en-US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b="0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Other organisms </a:t>
            </a:r>
            <a:r>
              <a:rPr lang="en-US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: staphylococcus saprophyticus , enterococcus, Klebsiella, proteus , pseudomonas and yeast.</a:t>
            </a:r>
          </a:p>
          <a:p>
            <a:endParaRPr lang="en-US" b="0" i="0" u="none" strike="noStrike" baseline="0" dirty="0">
              <a:solidFill>
                <a:srgbClr val="473D41"/>
              </a:solidFill>
              <a:latin typeface="Tahoma" panose="020B0604030504040204" pitchFamily="34" charset="0"/>
            </a:endParaRPr>
          </a:p>
          <a:p>
            <a:r>
              <a:rPr lang="en-US" dirty="0">
                <a:solidFill>
                  <a:srgbClr val="473D41"/>
                </a:solidFill>
                <a:latin typeface="Tahoma" panose="020B0604030504040204" pitchFamily="34" charset="0"/>
              </a:rPr>
              <a:t>viruses</a:t>
            </a:r>
            <a:endParaRPr lang="en-US" b="0" i="0" u="none" strike="noStrike" baseline="0" dirty="0">
              <a:solidFill>
                <a:srgbClr val="473D41"/>
              </a:solidFill>
              <a:latin typeface="Tahom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 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4"/>
              </a:rPr>
              <a:t>Immunocompromised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patients and children are particularly susceptible to viral UTIs. </a:t>
            </a:r>
            <a:r>
              <a:rPr lang="en-US" b="0" i="0" baseline="3000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[2]</a:t>
            </a:r>
            <a:endParaRPr lang="en-US" b="0" i="0" dirty="0">
              <a:solidFill>
                <a:srgbClr val="1A1C1C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5"/>
              </a:rPr>
              <a:t>Adenovirus</a:t>
            </a:r>
            <a:r>
              <a:rPr lang="en-US" b="0" i="0" dirty="0" err="1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,and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, 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6"/>
              </a:rPr>
              <a:t>cytomegalovirus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, are commonly involved in 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7"/>
              </a:rPr>
              <a:t>hemorrhagic cystitis</a:t>
            </a:r>
            <a:r>
              <a:rPr lang="en-US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endParaRPr lang="en-US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The prevalence of UTI in women is about 3% at the age of 20, increasing by about 1% in each subsequent decade. In males, UTI is uncommon, except in the first year of life and in men over 60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42205B-0C96-01B6-0977-602C8CB33882}"/>
              </a:ext>
            </a:extLst>
          </p:cNvPr>
          <p:cNvSpPr txBox="1"/>
          <p:nvPr/>
        </p:nvSpPr>
        <p:spPr>
          <a:xfrm>
            <a:off x="159026" y="195472"/>
            <a:ext cx="7341704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Predisposing factors</a:t>
            </a:r>
          </a:p>
          <a:p>
            <a:r>
              <a:rPr lang="en-US" b="1" dirty="0">
                <a:effectLst/>
              </a:rPr>
              <a:t>Host-dependent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ato" panose="020F0502020204030203" pitchFamily="34" charset="0"/>
              </a:rPr>
              <a:t>Structural or functional abnormalities of the </a:t>
            </a:r>
            <a:r>
              <a:rPr lang="en-US" sz="2000" b="1" i="0" dirty="0">
                <a:effectLst/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urinary tract</a:t>
            </a:r>
            <a:r>
              <a:rPr lang="en-US" sz="2000" b="0" i="0" dirty="0">
                <a:effectLst/>
                <a:latin typeface="Lato" panose="020F0502020204030203" pitchFamily="34" charset="0"/>
              </a:rPr>
              <a:t>  </a:t>
            </a:r>
            <a:r>
              <a:rPr lang="en-US" b="0" i="0" baseline="30000" dirty="0">
                <a:effectLst/>
                <a:latin typeface="Lato" panose="020F0502020204030203" pitchFamily="34" charset="0"/>
              </a:rPr>
              <a:t>[6]</a:t>
            </a:r>
            <a:endParaRPr lang="en-US" b="0" i="0" dirty="0">
              <a:effectLst/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Prevent</a:t>
            </a:r>
            <a:r>
              <a:rPr lang="en-US" b="0" i="0" dirty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US" dirty="0">
                <a:solidFill>
                  <a:schemeClr val="accent1"/>
                </a:solidFill>
                <a:latin typeface="Lato" panose="020F0502020204030203" pitchFamily="34" charset="0"/>
              </a:rPr>
              <a:t>bladder</a:t>
            </a:r>
            <a:r>
              <a:rPr lang="en-US" b="0" i="0" dirty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US" b="0" i="0" dirty="0">
                <a:effectLst/>
                <a:latin typeface="Lato" panose="020F0502020204030203" pitchFamily="34" charset="0"/>
              </a:rPr>
              <a:t>emptying and/or result in urinary stasis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Examples include: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Benign prostatic hyperplasia</a:t>
            </a:r>
            <a:endParaRPr lang="en-US" b="0" i="0" dirty="0">
              <a:effectLst/>
              <a:latin typeface="Lato" panose="020F0502020204030203" pitchFamily="34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Congenital </a:t>
            </a:r>
            <a:r>
              <a:rPr lang="en-US" b="0" i="0" dirty="0">
                <a:effectLst/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malformations</a:t>
            </a:r>
            <a:r>
              <a:rPr lang="en-US" b="0" i="0" dirty="0">
                <a:effectLst/>
                <a:latin typeface="Lato" panose="020F0502020204030203" pitchFamily="34" charset="0"/>
              </a:rPr>
              <a:t> causing </a:t>
            </a:r>
            <a:r>
              <a:rPr lang="en-US" b="0" i="0" dirty="0">
                <a:effectLst/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vesicoureteral reflux</a:t>
            </a:r>
            <a:endParaRPr lang="en-US" b="0" i="0" dirty="0">
              <a:effectLst/>
              <a:latin typeface="Lato" panose="020F0502020204030203" pitchFamily="34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Urinary bladder</a:t>
            </a:r>
            <a:r>
              <a:rPr lang="en-US" b="0" i="0" dirty="0">
                <a:effectLst/>
                <a:latin typeface="Lato" panose="020F0502020204030203" pitchFamily="34" charset="0"/>
              </a:rPr>
              <a:t> diverticulum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Neurogenic bladder</a:t>
            </a:r>
            <a:endParaRPr lang="en-US" b="0" i="0" dirty="0">
              <a:effectLst/>
              <a:latin typeface="Lato" panose="020F0502020204030203" pitchFamily="34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563C1"/>
                </a:solidFill>
                <a:effectLst/>
                <a:latin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Urinary tract </a:t>
            </a:r>
            <a:r>
              <a:rPr lang="en-US" b="0" i="0" dirty="0">
                <a:effectLst/>
                <a:latin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calculi</a:t>
            </a:r>
            <a:endParaRPr lang="en-US" b="0" i="0" dirty="0">
              <a:effectLst/>
              <a:latin typeface="Lato" panose="020F0502020204030203" pitchFamily="34" charset="0"/>
            </a:endParaRPr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ato" panose="020F0502020204030203" pitchFamily="34" charset="0"/>
              </a:rPr>
              <a:t>Sexual intercourse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0" dirty="0">
              <a:effectLst/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ato" panose="020F0502020204030203" pitchFamily="34" charset="0"/>
              </a:rPr>
              <a:t>Chronic </a:t>
            </a:r>
            <a:r>
              <a:rPr lang="en-US" sz="2000" b="1" dirty="0">
                <a:latin typeface="Lato" panose="020F0502020204030203" pitchFamily="34" charset="0"/>
              </a:rPr>
              <a:t>constipation</a:t>
            </a:r>
            <a:r>
              <a:rPr lang="en-US" sz="2000" b="0" i="0" dirty="0">
                <a:effectLst/>
                <a:latin typeface="Lato" panose="020F0502020204030203" pitchFamily="34" charset="0"/>
              </a:rPr>
              <a:t>: common cause of </a:t>
            </a:r>
            <a:r>
              <a:rPr lang="en-US" sz="2000" dirty="0">
                <a:solidFill>
                  <a:schemeClr val="accent1"/>
                </a:solidFill>
                <a:latin typeface="Lato" panose="020F0502020204030203" pitchFamily="34" charset="0"/>
              </a:rPr>
              <a:t>UTIs in children</a:t>
            </a:r>
            <a:endParaRPr lang="en-US" sz="2000" b="0" i="0" dirty="0">
              <a:solidFill>
                <a:schemeClr val="accent1"/>
              </a:solidFill>
              <a:effectLst/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Catheter-associated urinary tract infection</a:t>
            </a:r>
            <a:r>
              <a:rPr lang="en-US" sz="2000" b="0" i="0" dirty="0">
                <a:effectLst/>
                <a:latin typeface="Lato" panose="020F0502020204030203" pitchFamily="34" charset="0"/>
              </a:rPr>
              <a:t> 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Lato" panose="020F0502020204030203" pitchFamily="34" charset="0"/>
              </a:rPr>
              <a:t>CAUTI)</a:t>
            </a:r>
            <a:r>
              <a:rPr lang="en-US" b="0" i="0" dirty="0">
                <a:effectLst/>
                <a:latin typeface="Lato" panose="020F0502020204030203" pitchFamily="34" charset="0"/>
              </a:rPr>
              <a:t>Caused by </a:t>
            </a:r>
            <a:r>
              <a:rPr lang="en-US" b="0" i="0" dirty="0">
                <a:solidFill>
                  <a:schemeClr val="accent1"/>
                </a:solidFill>
                <a:effectLst/>
                <a:latin typeface="Lato" panose="020F0502020204030203" pitchFamily="34" charset="0"/>
              </a:rPr>
              <a:t>indwelling urinary catheters</a:t>
            </a:r>
          </a:p>
          <a:p>
            <a:pPr algn="l"/>
            <a:r>
              <a:rPr lang="en-US" b="0" i="0" dirty="0">
                <a:effectLst/>
                <a:latin typeface="Lato" panose="020F0502020204030203" pitchFamily="34" charset="0"/>
              </a:rPr>
              <a:t>Most common cause of </a:t>
            </a:r>
            <a:r>
              <a:rPr lang="en-US" dirty="0">
                <a:solidFill>
                  <a:schemeClr val="accent1"/>
                </a:solidFill>
                <a:latin typeface="Lato" panose="020F0502020204030203" pitchFamily="34" charset="0"/>
              </a:rPr>
              <a:t>nosocomial urinary tract infection</a:t>
            </a:r>
          </a:p>
          <a:p>
            <a:pPr algn="l"/>
            <a:endParaRPr lang="en-US" dirty="0">
              <a:solidFill>
                <a:schemeClr val="accent1"/>
              </a:solidFill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chemeClr val="accent1"/>
              </a:solidFill>
              <a:effectLst/>
              <a:latin typeface="Lato" panose="020F0502020204030203" pitchFamily="34" charset="0"/>
            </a:endParaRPr>
          </a:p>
          <a:p>
            <a:br>
              <a:rPr lang="en-US" b="0" i="0" dirty="0">
                <a:effectLst/>
                <a:latin typeface="Lato" panose="020F0502020204030203" pitchFamily="34" charset="0"/>
              </a:rPr>
            </a:br>
            <a:endParaRPr 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D6A48D6-7370-C41A-6C27-8311F792D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6" y="5662444"/>
            <a:ext cx="5075583" cy="11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42830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SEEK PP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/>
              </a:rPr>
              <a:t>S. saprophyticus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/>
              </a:rPr>
              <a:t>E. coli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/>
              </a:rPr>
              <a:t>Enterococcus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/>
              </a:rPr>
              <a:t>Klebsiella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4"/>
              </a:rPr>
              <a:t>Proteus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5"/>
              </a:rPr>
              <a:t>Pseudomonas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are the bacteria commonly associated with UTIs.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0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AEF87F-5419-8467-8BCD-BED2C55A3B8C}"/>
              </a:ext>
            </a:extLst>
          </p:cNvPr>
          <p:cNvSpPr txBox="1"/>
          <p:nvPr/>
        </p:nvSpPr>
        <p:spPr>
          <a:xfrm>
            <a:off x="331304" y="0"/>
            <a:ext cx="5406887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Classifications: 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Uncomplicated UTI </a:t>
            </a:r>
            <a:r>
              <a:rPr lang="en-US" sz="20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Infection in the urinary tract where there is no functional or anatomical anomalies, functional impairment, or concomitant disease that would promote the UTI.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en-US" sz="2000" b="0" i="0" u="none" strike="noStrike" baseline="0" dirty="0">
                <a:solidFill>
                  <a:srgbClr val="473D41"/>
                </a:solidFill>
                <a:latin typeface="Wingdings" panose="05000000000000000000" pitchFamily="2" charset="2"/>
              </a:rPr>
              <a:t> </a:t>
            </a:r>
            <a:r>
              <a:rPr lang="en-US" sz="2000" b="1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Complicated UTI </a:t>
            </a:r>
            <a:r>
              <a:rPr lang="en-US" sz="20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Infection associated with structural or functional abnormalities of the </a:t>
            </a:r>
          </a:p>
          <a:p>
            <a:r>
              <a:rPr lang="en-US" sz="20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genitourinary tract or presence of underlying disease that increases risk of acquiring an infection </a:t>
            </a:r>
            <a:endParaRPr lang="en-US" sz="20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A1C76-9C1C-B3E4-FBE8-95DBFCC1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00" y="1089898"/>
            <a:ext cx="4635374" cy="2824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2C5E4D-EBED-164B-1CE4-70CFD1F32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800" y="4080521"/>
            <a:ext cx="4635374" cy="23810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11E761-63A5-EB1B-F24B-25C8A5C47687}"/>
              </a:ext>
            </a:extLst>
          </p:cNvPr>
          <p:cNvSpPr txBox="1"/>
          <p:nvPr/>
        </p:nvSpPr>
        <p:spPr>
          <a:xfrm>
            <a:off x="331304" y="4672786"/>
            <a:ext cx="6096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800" b="0" i="0" u="none" strike="noStrike" baseline="0" dirty="0"/>
              <a:t>Urinary tract infections :</a:t>
            </a:r>
            <a:endParaRPr lang="en-US" sz="2800" b="0" i="0" u="none" strike="noStrike" baseline="0" dirty="0">
              <a:latin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latin typeface="Tahoma" panose="020B0604030504040204" pitchFamily="34" charset="0"/>
              </a:rPr>
              <a:t>cystitis ( most common form ) </a:t>
            </a:r>
            <a:endParaRPr lang="en-US" sz="1800" b="0" i="0" u="none" strike="noStrike" baseline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/>
              <a:t>Pyelonephritis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/>
              <a:t>Asymptomatic bacteria </a:t>
            </a:r>
          </a:p>
          <a:p>
            <a:endParaRPr lang="en-US" sz="1800" b="0" i="0" u="none" strike="noStrike" baseline="0" dirty="0"/>
          </a:p>
          <a:p>
            <a:endParaRPr lang="en-US" sz="18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1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CEBE80-E621-73AE-396D-7BCB514900FA}"/>
              </a:ext>
            </a:extLst>
          </p:cNvPr>
          <p:cNvSpPr txBox="1"/>
          <p:nvPr/>
        </p:nvSpPr>
        <p:spPr>
          <a:xfrm>
            <a:off x="322630" y="181957"/>
            <a:ext cx="459850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Pathophysiology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Urine is an excellent culture medium for bacteria; in addition, the </a:t>
            </a:r>
            <a:r>
              <a:rPr lang="en-US" sz="2000" b="0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urothelium </a:t>
            </a:r>
            <a:r>
              <a:rPr lang="en-US" sz="20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of susceptible persons may have more receptors, to which virulent strains of E. coli become adherent.</a:t>
            </a:r>
          </a:p>
          <a:p>
            <a:r>
              <a:rPr lang="en-US" sz="20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 </a:t>
            </a:r>
            <a:endParaRPr lang="en-US" sz="20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In </a:t>
            </a:r>
            <a:r>
              <a:rPr lang="en-US" sz="2000" b="0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women</a:t>
            </a:r>
            <a:r>
              <a:rPr lang="en-US" sz="20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, the ascent of organisms into the bladder is </a:t>
            </a:r>
            <a:r>
              <a:rPr lang="en-US" sz="2000" b="0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easier than in men</a:t>
            </a:r>
            <a:r>
              <a:rPr lang="en-US" sz="20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; the urethra is shorter and the absence of bactericidal prostatic secretions may be relevant. 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Sexual intercourse </a:t>
            </a:r>
            <a:r>
              <a:rPr lang="en-US" sz="20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may cause minor urethral trauma and transfer bacteria from the perineum into the bladder.</a:t>
            </a:r>
            <a:endParaRPr lang="en-US" sz="2000" dirty="0">
              <a:solidFill>
                <a:srgbClr val="473D41"/>
              </a:solidFill>
              <a:latin typeface="Tahoma" panose="020B0604030504040204" pitchFamily="34" charset="0"/>
            </a:endParaRPr>
          </a:p>
          <a:p>
            <a:endParaRPr lang="en-US" sz="2000" b="0" i="0" u="none" strike="noStrike" baseline="0" dirty="0">
              <a:solidFill>
                <a:srgbClr val="473D41"/>
              </a:solidFill>
              <a:latin typeface="Tahoma" panose="020B060403050404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Instrumentation of the bladder </a:t>
            </a:r>
            <a:r>
              <a:rPr lang="en-US" sz="20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may also introduce organisms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E0798-79AA-E6B4-1A3E-A33DE759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72139"/>
            <a:ext cx="5296226" cy="34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3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F87D81-74A7-B67B-352B-856666417D91}"/>
              </a:ext>
            </a:extLst>
          </p:cNvPr>
          <p:cNvSpPr txBox="1"/>
          <p:nvPr/>
        </p:nvSpPr>
        <p:spPr>
          <a:xfrm>
            <a:off x="410817" y="630992"/>
            <a:ext cx="6771861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solidFill>
                  <a:srgbClr val="000000"/>
                </a:solidFill>
              </a:rPr>
              <a:t>Cystitis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: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240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Clinical features </a:t>
            </a:r>
          </a:p>
          <a:p>
            <a:r>
              <a:rPr lang="en-US" sz="240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Typical features of cystitis and urethritis include:</a:t>
            </a:r>
          </a:p>
          <a:p>
            <a:r>
              <a:rPr lang="en-US" sz="2400" b="1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 </a:t>
            </a:r>
            <a:endParaRPr lang="en-US" sz="2400" b="1" dirty="0">
              <a:solidFill>
                <a:srgbClr val="473D41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Irritative lower urinary tract symptoms (</a:t>
            </a:r>
            <a:r>
              <a:rPr lang="en-US" sz="24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2"/>
              </a:rPr>
              <a:t>LUTS</a:t>
            </a:r>
            <a:r>
              <a:rPr lang="en-US" sz="24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Increased </a:t>
            </a:r>
            <a:r>
              <a:rPr lang="en-US" sz="24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3"/>
              </a:rPr>
              <a:t>urinary frequency</a:t>
            </a:r>
            <a:endParaRPr lang="en-US" sz="2400" dirty="0">
              <a:solidFill>
                <a:srgbClr val="1A1C1C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4"/>
              </a:rPr>
              <a:t>Urinary urgency</a:t>
            </a:r>
            <a:endParaRPr lang="en-US" sz="2400" dirty="0">
              <a:solidFill>
                <a:srgbClr val="1A1C1C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5"/>
              </a:rPr>
              <a:t>Dysuria</a:t>
            </a:r>
            <a:endParaRPr lang="en-US" sz="2400" dirty="0">
              <a:solidFill>
                <a:srgbClr val="1A1C1C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A1C1C"/>
                </a:solidFill>
                <a:effectLst/>
                <a:latin typeface="Lato" panose="020F0502020204030203" pitchFamily="34" charset="0"/>
                <a:hlinkClick r:id="rId6"/>
              </a:rPr>
              <a:t>Hematuria</a:t>
            </a:r>
            <a:r>
              <a:rPr lang="en-US" sz="24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 </a:t>
            </a:r>
            <a:endParaRPr lang="en-US" sz="2400" dirty="0">
              <a:solidFill>
                <a:srgbClr val="1A1C1C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A1C1C"/>
                </a:solidFill>
                <a:effectLst/>
                <a:latin typeface="Lato" panose="020F0502020204030203" pitchFamily="34" charset="0"/>
              </a:rPr>
              <a:t>Suprapubic tenderness</a:t>
            </a:r>
          </a:p>
          <a:p>
            <a:endParaRPr lang="en-US" sz="1800" b="1" i="0" u="none" strike="noStrike" baseline="0" dirty="0">
              <a:solidFill>
                <a:srgbClr val="473D41"/>
              </a:solidFill>
              <a:latin typeface="Tahoma" panose="020B0604030504040204" pitchFamily="34" charset="0"/>
            </a:endParaRPr>
          </a:p>
          <a:p>
            <a:endParaRPr lang="en-US" b="1" dirty="0">
              <a:solidFill>
                <a:srgbClr val="473D41"/>
              </a:solidFill>
              <a:latin typeface="Tahoma" panose="020B060403050404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1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801372-3A9F-C0D5-4ABC-B8513DF11F3C}"/>
              </a:ext>
            </a:extLst>
          </p:cNvPr>
          <p:cNvSpPr txBox="1"/>
          <p:nvPr/>
        </p:nvSpPr>
        <p:spPr>
          <a:xfrm>
            <a:off x="331304" y="0"/>
            <a:ext cx="698389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</a:rPr>
              <a:t>Diagnosis: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/>
              <a:t>Dipstick urinalysis </a:t>
            </a:r>
            <a:endParaRPr lang="en-US" sz="2000" b="0" i="0" u="none" strike="noStrike" baseline="0" dirty="0">
              <a:latin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Tahoma" panose="020B0604030504040204" pitchFamily="34" charset="0"/>
              </a:rPr>
              <a:t>Microscopic Urinalysis (clean-catch midstream specimen) </a:t>
            </a:r>
            <a:endParaRPr lang="en-US" sz="2000" b="0" i="0" u="none" strike="noStrike" baseline="0" dirty="0">
              <a:latin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0" i="0" u="none" strike="noStrike" baseline="0" dirty="0">
                <a:latin typeface="Tahoma" panose="020B0604030504040204" pitchFamily="34" charset="0"/>
              </a:rPr>
              <a:t>urine culture </a:t>
            </a:r>
            <a:endParaRPr lang="en-US" sz="2000" b="0" i="0" u="none" strike="noStrike" baseline="0" dirty="0">
              <a:latin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EE74C-B582-480A-4C76-9CDEDD2A1328}"/>
              </a:ext>
            </a:extLst>
          </p:cNvPr>
          <p:cNvSpPr txBox="1"/>
          <p:nvPr/>
        </p:nvSpPr>
        <p:spPr>
          <a:xfrm>
            <a:off x="331304" y="2000548"/>
            <a:ext cx="61490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The diagnosis can be made from the combination of </a:t>
            </a:r>
            <a:r>
              <a:rPr lang="en-US" sz="1800" b="0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typical clinical features and abnormalities on urinalysis. </a:t>
            </a:r>
            <a:endParaRPr lang="en-US" sz="1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Most urinary pathogens can reduce </a:t>
            </a:r>
            <a:r>
              <a:rPr lang="en-US" sz="1800" b="1" i="0" u="none" strike="noStrike" baseline="0" dirty="0">
                <a:solidFill>
                  <a:srgbClr val="006FC0"/>
                </a:solidFill>
                <a:latin typeface="Tahoma" panose="020B0604030504040204" pitchFamily="34" charset="0"/>
              </a:rPr>
              <a:t>nitrate to nitrite</a:t>
            </a:r>
            <a:r>
              <a:rPr lang="en-US" sz="18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, and neutrophils and nitrites can usually be detected in symptomatic infections by urine dipstick tests for </a:t>
            </a:r>
            <a:r>
              <a:rPr lang="en-US" sz="1800" b="1" i="0" u="none" strike="noStrike" baseline="0" dirty="0">
                <a:solidFill>
                  <a:srgbClr val="006FC0"/>
                </a:solidFill>
                <a:latin typeface="Tahoma" panose="020B0604030504040204" pitchFamily="34" charset="0"/>
              </a:rPr>
              <a:t>leucocyte esterase and nitrite</a:t>
            </a:r>
            <a:r>
              <a:rPr lang="en-US" sz="18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, respectively. The absence of both nitrites and leucocyte esterase in the urine makes UTI unlikely. </a:t>
            </a:r>
            <a:r>
              <a:rPr lang="en-US" sz="1800" b="0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Interpretation of bacterial counts in the urine, and of what is a ‘significant’ culture result, is based on probabilities. </a:t>
            </a:r>
            <a:r>
              <a:rPr lang="en-US" sz="1800" b="0" i="0" u="none" strike="noStrike" baseline="0" dirty="0">
                <a:solidFill>
                  <a:srgbClr val="473D41"/>
                </a:solidFill>
                <a:latin typeface="Tahoma" panose="020B0604030504040204" pitchFamily="34" charset="0"/>
              </a:rPr>
              <a:t>Urine taken by suprapubic aspiration should be sterile, so the presence of any organisms is significant. If the patient has symptoms and there are neutrophils in the urine, a small number of organisms is significant. </a:t>
            </a:r>
            <a:r>
              <a:rPr lang="en-US" sz="1800" b="0" i="0" u="none" strike="noStrike" baseline="0" dirty="0">
                <a:solidFill>
                  <a:srgbClr val="FFC000"/>
                </a:solidFill>
                <a:latin typeface="Tahoma" panose="020B0604030504040204" pitchFamily="34" charset="0"/>
              </a:rPr>
              <a:t>In asymptomatic patients, more than10*5 organisms/mL is usually regarded as significant (asymptomatic bacteriuria; ).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99B543-E143-5678-347F-8645BC9A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1000274"/>
            <a:ext cx="3410286" cy="2650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A2385-FEE0-D5DB-CBC6-91D48527A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95" y="3808823"/>
            <a:ext cx="4164594" cy="27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4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EE950C-4FA4-30C1-9C29-B810B7C6E879}"/>
              </a:ext>
            </a:extLst>
          </p:cNvPr>
          <p:cNvSpPr txBox="1"/>
          <p:nvPr/>
        </p:nvSpPr>
        <p:spPr>
          <a:xfrm>
            <a:off x="344557" y="105013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2800" b="0" i="0" u="none" strike="noStrike" baseline="0" dirty="0">
                <a:latin typeface="Tahoma" panose="020B0604030504040204" pitchFamily="34" charset="0"/>
              </a:rPr>
              <a:t>Management</a:t>
            </a:r>
            <a:r>
              <a:rPr lang="en-US" sz="1600" b="0" i="0" u="none" strike="noStrike" baseline="0" dirty="0">
                <a:latin typeface="Tahoma" panose="020B0604030504040204" pitchFamily="34" charset="0"/>
              </a:rPr>
              <a:t> </a:t>
            </a:r>
          </a:p>
          <a:p>
            <a:endParaRPr lang="en-US" sz="1600" b="0" i="0" u="none" strike="noStrike" baseline="0" dirty="0">
              <a:latin typeface="Tahoma" panose="020B0604030504040204" pitchFamily="34" charset="0"/>
            </a:endParaRPr>
          </a:p>
          <a:p>
            <a:r>
              <a:rPr lang="en-US" sz="1800" b="0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Antibiotics are recommended in all cases of proven UTI 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Trimethoprim </a:t>
            </a:r>
            <a:r>
              <a:rPr lang="en-US" sz="1800" b="1" i="0" u="none" strike="noStrike" baseline="0" dirty="0">
                <a:latin typeface="Tahoma" panose="020B0604030504040204" pitchFamily="34" charset="0"/>
              </a:rPr>
              <a:t>or 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nitrofurantoin 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is the usual </a:t>
            </a:r>
            <a:r>
              <a:rPr lang="en-US" sz="1800" b="1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first choice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of drug for initial treatment.</a:t>
            </a:r>
          </a:p>
          <a:p>
            <a:r>
              <a:rPr lang="en-US" sz="1800" b="0" i="0" u="none" strike="noStrike" baseline="0" dirty="0">
                <a:latin typeface="Tahoma" panose="020B0604030504040204" pitchFamily="34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Quinolone antibiotics such as ciprofloxacin and norfloxacin, and cefalexin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 are also generally effective. </a:t>
            </a:r>
          </a:p>
          <a:p>
            <a:r>
              <a:rPr lang="en-US" sz="1800" b="0" i="0" u="none" strike="noStrike" baseline="0" dirty="0" err="1">
                <a:solidFill>
                  <a:schemeClr val="accent1"/>
                </a:solidFill>
                <a:latin typeface="Tahoma" panose="020B0604030504040204" pitchFamily="34" charset="0"/>
              </a:rPr>
              <a:t>Penicillins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Tahoma" panose="020B0604030504040204" pitchFamily="34" charset="0"/>
              </a:rPr>
              <a:t> and cephalosporins 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are safe to use in pregnancy but trimethoprim, </a:t>
            </a:r>
            <a:r>
              <a:rPr lang="en-US" sz="1800" b="0" i="0" u="none" strike="noStrike" baseline="0" dirty="0" err="1">
                <a:latin typeface="Tahoma" panose="020B0604030504040204" pitchFamily="34" charset="0"/>
              </a:rPr>
              <a:t>sulphonamides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, quinolones and tetracyclines should be avoided. </a:t>
            </a:r>
          </a:p>
          <a:p>
            <a:r>
              <a:rPr lang="en-US" sz="1800" b="0" i="0" u="none" strike="noStrike" baseline="0" dirty="0">
                <a:latin typeface="Wingdings" panose="05000000000000000000" pitchFamily="2" charset="2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9D440-305A-8764-0CBA-103D5E5B0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3729863"/>
            <a:ext cx="10936586" cy="21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5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1991</Words>
  <Application>Microsoft Office PowerPoint</Application>
  <PresentationFormat>Widescreen</PresentationFormat>
  <Paragraphs>254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Asymptomatic bacteriuria</vt:lpstr>
      <vt:lpstr>PowerPoint Presentation</vt:lpstr>
      <vt:lpstr>Acute pyelonephritis</vt:lpstr>
      <vt:lpstr>Risk factors for pyelonephritis </vt:lpstr>
      <vt:lpstr>classification</vt:lpstr>
      <vt:lpstr>diagnostics</vt:lpstr>
      <vt:lpstr>PowerPoint Presentation</vt:lpstr>
      <vt:lpstr>*CT abdomen and pelvis with and without IV contrast </vt:lpstr>
      <vt:lpstr>Treatment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khaled omar</dc:creator>
  <cp:lastModifiedBy>khaled omar</cp:lastModifiedBy>
  <cp:revision>11</cp:revision>
  <dcterms:created xsi:type="dcterms:W3CDTF">2024-02-14T15:35:58Z</dcterms:created>
  <dcterms:modified xsi:type="dcterms:W3CDTF">2024-02-14T20:33:28Z</dcterms:modified>
</cp:coreProperties>
</file>