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 M Ghanem" userId="66a0feee5549c3ee" providerId="LiveId" clId="{FCCC364C-AABC-4C64-BD42-0B45BD7C500C}"/>
    <pc:docChg chg="custSel delSld modSld">
      <pc:chgData name="Anas M Ghanem" userId="66a0feee5549c3ee" providerId="LiveId" clId="{FCCC364C-AABC-4C64-BD42-0B45BD7C500C}" dt="2025-03-19T21:19:48.847" v="40" actId="20577"/>
      <pc:docMkLst>
        <pc:docMk/>
      </pc:docMkLst>
      <pc:sldChg chg="delSp mod">
        <pc:chgData name="Anas M Ghanem" userId="66a0feee5549c3ee" providerId="LiveId" clId="{FCCC364C-AABC-4C64-BD42-0B45BD7C500C}" dt="2025-03-19T21:02:53.070" v="0" actId="21"/>
        <pc:sldMkLst>
          <pc:docMk/>
          <pc:sldMk cId="0" sldId="256"/>
        </pc:sldMkLst>
        <pc:spChg chg="del">
          <ac:chgData name="Anas M Ghanem" userId="66a0feee5549c3ee" providerId="LiveId" clId="{FCCC364C-AABC-4C64-BD42-0B45BD7C500C}" dt="2025-03-19T21:02:53.070" v="0" actId="21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Anas M Ghanem" userId="66a0feee5549c3ee" providerId="LiveId" clId="{FCCC364C-AABC-4C64-BD42-0B45BD7C500C}" dt="2025-03-19T21:07:38.384" v="4" actId="20577"/>
        <pc:sldMkLst>
          <pc:docMk/>
          <pc:sldMk cId="0" sldId="259"/>
        </pc:sldMkLst>
        <pc:spChg chg="mod">
          <ac:chgData name="Anas M Ghanem" userId="66a0feee5549c3ee" providerId="LiveId" clId="{FCCC364C-AABC-4C64-BD42-0B45BD7C500C}" dt="2025-03-19T21:07:38.384" v="4" actId="20577"/>
          <ac:spMkLst>
            <pc:docMk/>
            <pc:sldMk cId="0" sldId="259"/>
            <ac:spMk id="6" creationId="{00000000-0000-0000-0000-000000000000}"/>
          </ac:spMkLst>
        </pc:spChg>
      </pc:sldChg>
      <pc:sldChg chg="del">
        <pc:chgData name="Anas M Ghanem" userId="66a0feee5549c3ee" providerId="LiveId" clId="{FCCC364C-AABC-4C64-BD42-0B45BD7C500C}" dt="2025-03-19T21:13:31.990" v="5" actId="2696"/>
        <pc:sldMkLst>
          <pc:docMk/>
          <pc:sldMk cId="0" sldId="266"/>
        </pc:sldMkLst>
      </pc:sldChg>
      <pc:sldChg chg="modSp mod">
        <pc:chgData name="Anas M Ghanem" userId="66a0feee5549c3ee" providerId="LiveId" clId="{FCCC364C-AABC-4C64-BD42-0B45BD7C500C}" dt="2025-03-19T21:16:02.558" v="25" actId="20577"/>
        <pc:sldMkLst>
          <pc:docMk/>
          <pc:sldMk cId="0" sldId="269"/>
        </pc:sldMkLst>
        <pc:spChg chg="mod">
          <ac:chgData name="Anas M Ghanem" userId="66a0feee5549c3ee" providerId="LiveId" clId="{FCCC364C-AABC-4C64-BD42-0B45BD7C500C}" dt="2025-03-19T21:16:02.558" v="25" actId="20577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Anas M Ghanem" userId="66a0feee5549c3ee" providerId="LiveId" clId="{FCCC364C-AABC-4C64-BD42-0B45BD7C500C}" dt="2025-03-19T21:17:08.546" v="29" actId="20577"/>
        <pc:sldMkLst>
          <pc:docMk/>
          <pc:sldMk cId="0" sldId="272"/>
        </pc:sldMkLst>
        <pc:spChg chg="mod">
          <ac:chgData name="Anas M Ghanem" userId="66a0feee5549c3ee" providerId="LiveId" clId="{FCCC364C-AABC-4C64-BD42-0B45BD7C500C}" dt="2025-03-19T21:17:08.546" v="29" actId="20577"/>
          <ac:spMkLst>
            <pc:docMk/>
            <pc:sldMk cId="0" sldId="272"/>
            <ac:spMk id="4" creationId="{00000000-0000-0000-0000-000000000000}"/>
          </ac:spMkLst>
        </pc:spChg>
      </pc:sldChg>
      <pc:sldChg chg="modSp mod">
        <pc:chgData name="Anas M Ghanem" userId="66a0feee5549c3ee" providerId="LiveId" clId="{FCCC364C-AABC-4C64-BD42-0B45BD7C500C}" dt="2025-03-19T21:19:48.847" v="40" actId="20577"/>
        <pc:sldMkLst>
          <pc:docMk/>
          <pc:sldMk cId="0" sldId="274"/>
        </pc:sldMkLst>
        <pc:spChg chg="mod">
          <ac:chgData name="Anas M Ghanem" userId="66a0feee5549c3ee" providerId="LiveId" clId="{FCCC364C-AABC-4C64-BD42-0B45BD7C500C}" dt="2025-03-19T21:19:48.847" v="40" actId="20577"/>
          <ac:spMkLst>
            <pc:docMk/>
            <pc:sldMk cId="0" sldId="274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95144"/>
            <a:ext cx="4009644" cy="22768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5135" y="1456944"/>
            <a:ext cx="5388864" cy="50292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4752" y="5143500"/>
            <a:ext cx="304800" cy="10850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3935" y="2223516"/>
            <a:ext cx="1876043" cy="63855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79564" y="5013959"/>
            <a:ext cx="323088" cy="11521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183" y="66294"/>
            <a:ext cx="293877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092" y="112598"/>
            <a:ext cx="8979814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466" y="2915158"/>
            <a:ext cx="4268470" cy="1696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35314" y="6541947"/>
            <a:ext cx="205231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tterhealth.vic.gov.au/conditionsandtreatments/diabete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6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1596" y="3573779"/>
            <a:ext cx="2561844" cy="31074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0539" y="1646935"/>
            <a:ext cx="7828280" cy="14814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850515" marR="5080" indent="-2838450">
              <a:lnSpc>
                <a:spcPts val="5700"/>
              </a:lnSpc>
              <a:spcBef>
                <a:spcPts val="260"/>
              </a:spcBef>
              <a:tabLst>
                <a:tab pos="2712085" algn="l"/>
                <a:tab pos="4540885" algn="l"/>
              </a:tabLst>
            </a:pPr>
            <a:r>
              <a:rPr sz="4800" b="0" spc="560" dirty="0">
                <a:solidFill>
                  <a:srgbClr val="4471C3"/>
                </a:solidFill>
                <a:latin typeface="Tahoma"/>
                <a:cs typeface="Tahoma"/>
              </a:rPr>
              <a:t>U</a:t>
            </a:r>
            <a:r>
              <a:rPr sz="4800" b="0" spc="555" dirty="0">
                <a:solidFill>
                  <a:srgbClr val="4471C3"/>
                </a:solidFill>
                <a:latin typeface="Tahoma"/>
                <a:cs typeface="Tahoma"/>
              </a:rPr>
              <a:t>ri</a:t>
            </a:r>
            <a:r>
              <a:rPr sz="4800" b="0" spc="560" dirty="0">
                <a:solidFill>
                  <a:srgbClr val="4471C3"/>
                </a:solidFill>
                <a:latin typeface="Tahoma"/>
                <a:cs typeface="Tahoma"/>
              </a:rPr>
              <a:t>n</a:t>
            </a:r>
            <a:r>
              <a:rPr sz="4800" b="0" spc="565" dirty="0">
                <a:solidFill>
                  <a:srgbClr val="4471C3"/>
                </a:solidFill>
                <a:latin typeface="Tahoma"/>
                <a:cs typeface="Tahoma"/>
              </a:rPr>
              <a:t>a</a:t>
            </a:r>
            <a:r>
              <a:rPr sz="4800" b="0" spc="555" dirty="0">
                <a:solidFill>
                  <a:srgbClr val="4471C3"/>
                </a:solidFill>
                <a:latin typeface="Tahoma"/>
                <a:cs typeface="Tahoma"/>
              </a:rPr>
              <a:t>r</a:t>
            </a:r>
            <a:r>
              <a:rPr sz="4800" b="0" spc="-20" dirty="0">
                <a:solidFill>
                  <a:srgbClr val="4471C3"/>
                </a:solidFill>
                <a:latin typeface="Tahoma"/>
                <a:cs typeface="Tahoma"/>
              </a:rPr>
              <a:t>y</a:t>
            </a:r>
            <a:r>
              <a:rPr sz="4800" b="0" dirty="0">
                <a:solidFill>
                  <a:srgbClr val="4471C3"/>
                </a:solidFill>
                <a:latin typeface="Tahoma"/>
                <a:cs typeface="Tahoma"/>
              </a:rPr>
              <a:t>	t</a:t>
            </a:r>
            <a:r>
              <a:rPr sz="4800" b="0" spc="-940" dirty="0">
                <a:solidFill>
                  <a:srgbClr val="4471C3"/>
                </a:solidFill>
                <a:latin typeface="Tahoma"/>
                <a:cs typeface="Tahoma"/>
              </a:rPr>
              <a:t> </a:t>
            </a:r>
            <a:r>
              <a:rPr sz="4800" b="0" spc="540" dirty="0">
                <a:solidFill>
                  <a:srgbClr val="4471C3"/>
                </a:solidFill>
                <a:latin typeface="Tahoma"/>
                <a:cs typeface="Tahoma"/>
              </a:rPr>
              <a:t>r</a:t>
            </a:r>
            <a:r>
              <a:rPr sz="4800" b="0" spc="545" dirty="0">
                <a:solidFill>
                  <a:srgbClr val="4471C3"/>
                </a:solidFill>
                <a:latin typeface="Tahoma"/>
                <a:cs typeface="Tahoma"/>
              </a:rPr>
              <a:t>ac</a:t>
            </a:r>
            <a:r>
              <a:rPr sz="4800" b="0" spc="-25" dirty="0">
                <a:solidFill>
                  <a:srgbClr val="4471C3"/>
                </a:solidFill>
                <a:latin typeface="Tahoma"/>
                <a:cs typeface="Tahoma"/>
              </a:rPr>
              <a:t>t</a:t>
            </a:r>
            <a:r>
              <a:rPr sz="4800" b="0" dirty="0">
                <a:solidFill>
                  <a:srgbClr val="4471C3"/>
                </a:solidFill>
                <a:latin typeface="Tahoma"/>
                <a:cs typeface="Tahoma"/>
              </a:rPr>
              <a:t>	</a:t>
            </a:r>
            <a:r>
              <a:rPr sz="4800" b="0" spc="525" dirty="0">
                <a:solidFill>
                  <a:srgbClr val="4471C3"/>
                </a:solidFill>
                <a:latin typeface="Tahoma"/>
                <a:cs typeface="Tahoma"/>
              </a:rPr>
              <a:t>In</a:t>
            </a:r>
            <a:r>
              <a:rPr sz="4800" b="0" spc="530" dirty="0">
                <a:solidFill>
                  <a:srgbClr val="4471C3"/>
                </a:solidFill>
                <a:latin typeface="Tahoma"/>
                <a:cs typeface="Tahoma"/>
              </a:rPr>
              <a:t>f</a:t>
            </a:r>
            <a:r>
              <a:rPr sz="4800" b="0" spc="535" dirty="0">
                <a:solidFill>
                  <a:srgbClr val="4471C3"/>
                </a:solidFill>
                <a:latin typeface="Tahoma"/>
                <a:cs typeface="Tahoma"/>
              </a:rPr>
              <a:t>ec</a:t>
            </a:r>
            <a:r>
              <a:rPr sz="4800" b="0" spc="530" dirty="0">
                <a:solidFill>
                  <a:srgbClr val="4471C3"/>
                </a:solidFill>
                <a:latin typeface="Tahoma"/>
                <a:cs typeface="Tahoma"/>
              </a:rPr>
              <a:t>t</a:t>
            </a:r>
            <a:r>
              <a:rPr sz="4800" b="0" spc="525" dirty="0">
                <a:solidFill>
                  <a:srgbClr val="4471C3"/>
                </a:solidFill>
                <a:latin typeface="Tahoma"/>
                <a:cs typeface="Tahoma"/>
              </a:rPr>
              <a:t>ion</a:t>
            </a:r>
            <a:r>
              <a:rPr sz="4800" b="0" spc="-15" dirty="0">
                <a:solidFill>
                  <a:srgbClr val="4471C3"/>
                </a:solidFill>
                <a:latin typeface="Tahoma"/>
                <a:cs typeface="Tahoma"/>
              </a:rPr>
              <a:t>s</a:t>
            </a:r>
            <a:r>
              <a:rPr sz="4800" b="0" spc="470" dirty="0">
                <a:solidFill>
                  <a:srgbClr val="4471C3"/>
                </a:solidFill>
                <a:latin typeface="Tahoma"/>
                <a:cs typeface="Tahoma"/>
              </a:rPr>
              <a:t> </a:t>
            </a:r>
            <a:r>
              <a:rPr sz="4800" b="0" spc="180" dirty="0">
                <a:solidFill>
                  <a:srgbClr val="4471C3"/>
                </a:solidFill>
                <a:latin typeface="Tahoma"/>
                <a:cs typeface="Tahoma"/>
              </a:rPr>
              <a:t>(UTI’s)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4059" y="6541947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85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5289" y="63195"/>
            <a:ext cx="512889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0" spc="120" dirty="0">
                <a:latin typeface="Trebuchet MS"/>
                <a:cs typeface="Trebuchet MS"/>
              </a:rPr>
              <a:t>Symptoms</a:t>
            </a:r>
            <a:r>
              <a:rPr sz="4900" b="0" spc="-114" dirty="0">
                <a:latin typeface="Trebuchet MS"/>
                <a:cs typeface="Trebuchet MS"/>
              </a:rPr>
              <a:t> </a:t>
            </a:r>
            <a:r>
              <a:rPr sz="4900" b="0" spc="-40" dirty="0">
                <a:latin typeface="Trebuchet MS"/>
                <a:cs typeface="Trebuchet MS"/>
              </a:rPr>
              <a:t>&amp;</a:t>
            </a:r>
            <a:r>
              <a:rPr sz="4900" b="0" spc="-370" dirty="0">
                <a:latin typeface="Trebuchet MS"/>
                <a:cs typeface="Trebuchet MS"/>
              </a:rPr>
              <a:t> </a:t>
            </a:r>
            <a:r>
              <a:rPr sz="4900" b="0" spc="70" dirty="0">
                <a:latin typeface="Trebuchet MS"/>
                <a:cs typeface="Trebuchet MS"/>
              </a:rPr>
              <a:t>signs</a:t>
            </a:r>
            <a:endParaRPr sz="4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687" y="1631575"/>
            <a:ext cx="8449945" cy="4060190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350" b="1" spc="35" dirty="0">
                <a:solidFill>
                  <a:srgbClr val="37B5FF"/>
                </a:solidFill>
                <a:latin typeface="Trebuchet MS"/>
                <a:cs typeface="Trebuchet MS"/>
              </a:rPr>
              <a:t>*Cystitis</a:t>
            </a:r>
            <a:endParaRPr sz="2350">
              <a:latin typeface="Trebuchet MS"/>
              <a:cs typeface="Trebuchet MS"/>
            </a:endParaRPr>
          </a:p>
          <a:p>
            <a:pPr marL="65405">
              <a:lnSpc>
                <a:spcPct val="100000"/>
              </a:lnSpc>
              <a:spcBef>
                <a:spcPts val="1225"/>
              </a:spcBef>
            </a:pPr>
            <a:r>
              <a:rPr sz="1750" b="1" dirty="0">
                <a:solidFill>
                  <a:srgbClr val="37B5FF"/>
                </a:solidFill>
                <a:latin typeface="Trebuchet MS"/>
                <a:cs typeface="Trebuchet MS"/>
              </a:rPr>
              <a:t>No</a:t>
            </a:r>
            <a:r>
              <a:rPr sz="1750" b="1" spc="-10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50" b="1" spc="-30" dirty="0">
                <a:solidFill>
                  <a:srgbClr val="37B5FF"/>
                </a:solidFill>
                <a:latin typeface="Trebuchet MS"/>
                <a:cs typeface="Trebuchet MS"/>
              </a:rPr>
              <a:t>fever</a:t>
            </a:r>
            <a:r>
              <a:rPr sz="1750" b="1" spc="-9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37B5FF"/>
                </a:solidFill>
                <a:latin typeface="Trebuchet MS"/>
                <a:cs typeface="Trebuchet MS"/>
              </a:rPr>
              <a:t>,suprapubic</a:t>
            </a:r>
            <a:r>
              <a:rPr sz="1750" b="1" spc="-8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37B5FF"/>
                </a:solidFill>
                <a:latin typeface="Trebuchet MS"/>
                <a:cs typeface="Trebuchet MS"/>
              </a:rPr>
              <a:t>pain,</a:t>
            </a:r>
            <a:r>
              <a:rPr sz="1750" b="1" spc="-7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37B5FF"/>
                </a:solidFill>
                <a:latin typeface="Trebuchet MS"/>
                <a:cs typeface="Trebuchet MS"/>
              </a:rPr>
              <a:t>dysuria</a:t>
            </a:r>
            <a:r>
              <a:rPr sz="1750" b="1" spc="-10" dirty="0">
                <a:latin typeface="Trebuchet MS"/>
                <a:cs typeface="Trebuchet MS"/>
              </a:rPr>
              <a:t>,</a:t>
            </a:r>
            <a:r>
              <a:rPr sz="1750" b="1" spc="-100" dirty="0">
                <a:latin typeface="Trebuchet MS"/>
                <a:cs typeface="Trebuchet MS"/>
              </a:rPr>
              <a:t> </a:t>
            </a:r>
            <a:r>
              <a:rPr sz="1750" b="1" spc="-40" dirty="0">
                <a:latin typeface="Trebuchet MS"/>
                <a:cs typeface="Trebuchet MS"/>
              </a:rPr>
              <a:t>frequency,</a:t>
            </a:r>
            <a:r>
              <a:rPr sz="1750" b="1" spc="-60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urgency</a:t>
            </a:r>
            <a:r>
              <a:rPr sz="1750" b="1" spc="-6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and</a:t>
            </a:r>
            <a:r>
              <a:rPr sz="1750" b="1" spc="-85" dirty="0">
                <a:latin typeface="Trebuchet MS"/>
                <a:cs typeface="Trebuchet MS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hematuria(visible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50" b="1" spc="-20" dirty="0">
                <a:latin typeface="Trebuchet MS"/>
                <a:cs typeface="Trebuchet MS"/>
              </a:rPr>
              <a:t>or</a:t>
            </a:r>
            <a:r>
              <a:rPr sz="1750" b="1" spc="-114" dirty="0">
                <a:latin typeface="Trebuchet MS"/>
                <a:cs typeface="Trebuchet MS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non</a:t>
            </a:r>
            <a:r>
              <a:rPr sz="1750" b="1" spc="-114" dirty="0">
                <a:latin typeface="Trebuchet MS"/>
                <a:cs typeface="Trebuchet MS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visible)</a:t>
            </a:r>
            <a:r>
              <a:rPr sz="1750" b="1" spc="-12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,</a:t>
            </a:r>
            <a:r>
              <a:rPr sz="1750" b="1" spc="-20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cloudy</a:t>
            </a:r>
            <a:r>
              <a:rPr sz="1750" b="1" spc="-95" dirty="0">
                <a:latin typeface="Trebuchet MS"/>
                <a:cs typeface="Trebuchet MS"/>
              </a:rPr>
              <a:t> </a:t>
            </a:r>
            <a:r>
              <a:rPr sz="1750" b="1" spc="-45" dirty="0">
                <a:latin typeface="Trebuchet MS"/>
                <a:cs typeface="Trebuchet MS"/>
              </a:rPr>
              <a:t>urine</a:t>
            </a:r>
            <a:r>
              <a:rPr sz="1750" b="1" spc="-9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and</a:t>
            </a:r>
            <a:r>
              <a:rPr sz="1750" b="1" spc="-9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have</a:t>
            </a:r>
            <a:r>
              <a:rPr sz="1750" b="1" spc="-10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an</a:t>
            </a:r>
            <a:r>
              <a:rPr sz="1750" b="1" spc="-80" dirty="0">
                <a:latin typeface="Trebuchet MS"/>
                <a:cs typeface="Trebuchet MS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unpleasant</a:t>
            </a:r>
            <a:r>
              <a:rPr sz="1750" b="1" spc="-70" dirty="0">
                <a:latin typeface="Trebuchet MS"/>
                <a:cs typeface="Trebuchet MS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odour</a:t>
            </a:r>
            <a:endParaRPr sz="1750">
              <a:latin typeface="Trebuchet MS"/>
              <a:cs typeface="Trebuchet MS"/>
            </a:endParaRPr>
          </a:p>
          <a:p>
            <a:pPr marR="111125" algn="ctr">
              <a:lnSpc>
                <a:spcPct val="100000"/>
              </a:lnSpc>
              <a:spcBef>
                <a:spcPts val="900"/>
              </a:spcBef>
            </a:pPr>
            <a:r>
              <a:rPr sz="2050" i="1" spc="-110" dirty="0">
                <a:solidFill>
                  <a:srgbClr val="FF3030"/>
                </a:solidFill>
                <a:latin typeface="Verdana"/>
                <a:cs typeface="Verdana"/>
              </a:rPr>
              <a:t>physical</a:t>
            </a:r>
            <a:r>
              <a:rPr sz="2050" i="1" spc="-245" dirty="0">
                <a:solidFill>
                  <a:srgbClr val="FF3030"/>
                </a:solidFill>
                <a:latin typeface="Verdana"/>
                <a:cs typeface="Verdana"/>
              </a:rPr>
              <a:t> </a:t>
            </a:r>
            <a:r>
              <a:rPr sz="2050" i="1" spc="-160" dirty="0">
                <a:solidFill>
                  <a:srgbClr val="FF3030"/>
                </a:solidFill>
                <a:latin typeface="Verdana"/>
                <a:cs typeface="Verdana"/>
              </a:rPr>
              <a:t>examination:</a:t>
            </a:r>
            <a:r>
              <a:rPr sz="2050" i="1" spc="-200" dirty="0">
                <a:solidFill>
                  <a:srgbClr val="FF3030"/>
                </a:solidFill>
                <a:latin typeface="Verdana"/>
                <a:cs typeface="Verdana"/>
              </a:rPr>
              <a:t> </a:t>
            </a:r>
            <a:r>
              <a:rPr sz="2050" dirty="0">
                <a:latin typeface="Trebuchet MS"/>
                <a:cs typeface="Trebuchet MS"/>
              </a:rPr>
              <a:t>suprapubic</a:t>
            </a:r>
            <a:r>
              <a:rPr sz="2050" spc="-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tenderness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2050">
              <a:latin typeface="Trebuchet MS"/>
              <a:cs typeface="Trebuchet MS"/>
            </a:endParaRPr>
          </a:p>
          <a:p>
            <a:pPr marR="6315710" algn="ctr">
              <a:lnSpc>
                <a:spcPct val="100000"/>
              </a:lnSpc>
            </a:pPr>
            <a:r>
              <a:rPr sz="2050" b="1" spc="-10" dirty="0">
                <a:solidFill>
                  <a:srgbClr val="37B5FF"/>
                </a:solidFill>
                <a:latin typeface="Trebuchet MS"/>
                <a:cs typeface="Trebuchet MS"/>
              </a:rPr>
              <a:t>*Pyelonephritis</a:t>
            </a:r>
            <a:endParaRPr sz="2050">
              <a:latin typeface="Trebuchet MS"/>
              <a:cs typeface="Trebuchet MS"/>
            </a:endParaRPr>
          </a:p>
          <a:p>
            <a:pPr marL="1254125" algn="ctr">
              <a:lnSpc>
                <a:spcPct val="100000"/>
              </a:lnSpc>
              <a:spcBef>
                <a:spcPts val="705"/>
              </a:spcBef>
            </a:pPr>
            <a:r>
              <a:rPr sz="1850" b="1" spc="-50" dirty="0">
                <a:solidFill>
                  <a:srgbClr val="37B5FF"/>
                </a:solidFill>
                <a:latin typeface="Trebuchet MS"/>
                <a:cs typeface="Trebuchet MS"/>
              </a:rPr>
              <a:t>Fever,</a:t>
            </a:r>
            <a:r>
              <a:rPr sz="1850" b="1" spc="-12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50" b="1" dirty="0">
                <a:solidFill>
                  <a:srgbClr val="37B5FF"/>
                </a:solidFill>
                <a:latin typeface="Trebuchet MS"/>
                <a:cs typeface="Trebuchet MS"/>
              </a:rPr>
              <a:t>flank</a:t>
            </a:r>
            <a:r>
              <a:rPr sz="1850" b="1" spc="-5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50" b="1" spc="-10" dirty="0">
                <a:solidFill>
                  <a:srgbClr val="37B5FF"/>
                </a:solidFill>
                <a:latin typeface="Trebuchet MS"/>
                <a:cs typeface="Trebuchet MS"/>
              </a:rPr>
              <a:t>pain,</a:t>
            </a:r>
            <a:r>
              <a:rPr sz="1850" b="1" spc="-7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50" b="1" spc="-10" dirty="0">
                <a:latin typeface="Trebuchet MS"/>
                <a:cs typeface="Trebuchet MS"/>
              </a:rPr>
              <a:t>dysuria,</a:t>
            </a:r>
            <a:r>
              <a:rPr sz="1850" b="1" spc="-65" dirty="0">
                <a:latin typeface="Trebuchet MS"/>
                <a:cs typeface="Trebuchet MS"/>
              </a:rPr>
              <a:t> </a:t>
            </a:r>
            <a:r>
              <a:rPr sz="1850" b="1" spc="-35" dirty="0">
                <a:latin typeface="Trebuchet MS"/>
                <a:cs typeface="Trebuchet MS"/>
              </a:rPr>
              <a:t>frequency,</a:t>
            </a:r>
            <a:r>
              <a:rPr sz="1850" b="1" spc="-110" dirty="0">
                <a:latin typeface="Trebuchet MS"/>
                <a:cs typeface="Trebuchet MS"/>
              </a:rPr>
              <a:t> </a:t>
            </a:r>
            <a:r>
              <a:rPr sz="1850" b="1" spc="-30" dirty="0">
                <a:latin typeface="Trebuchet MS"/>
                <a:cs typeface="Trebuchet MS"/>
              </a:rPr>
              <a:t>urgency,</a:t>
            </a:r>
            <a:r>
              <a:rPr sz="1850" b="1" spc="-105" dirty="0">
                <a:latin typeface="Trebuchet MS"/>
                <a:cs typeface="Trebuchet MS"/>
              </a:rPr>
              <a:t> </a:t>
            </a:r>
            <a:r>
              <a:rPr sz="1850" b="1" spc="-10" dirty="0">
                <a:latin typeface="Trebuchet MS"/>
                <a:cs typeface="Trebuchet MS"/>
              </a:rPr>
              <a:t>hematuria,nausea,</a:t>
            </a:r>
            <a:endParaRPr sz="1850">
              <a:latin typeface="Trebuchet MS"/>
              <a:cs typeface="Trebuchet MS"/>
            </a:endParaRPr>
          </a:p>
          <a:p>
            <a:pPr marL="1252855" algn="ctr">
              <a:lnSpc>
                <a:spcPct val="100000"/>
              </a:lnSpc>
              <a:spcBef>
                <a:spcPts val="204"/>
              </a:spcBef>
            </a:pPr>
            <a:r>
              <a:rPr sz="1850" b="1" spc="-20" dirty="0">
                <a:latin typeface="Trebuchet MS"/>
                <a:cs typeface="Trebuchet MS"/>
              </a:rPr>
              <a:t>.vomiting</a:t>
            </a:r>
            <a:r>
              <a:rPr sz="1850" b="1" spc="-75" dirty="0">
                <a:latin typeface="Trebuchet MS"/>
                <a:cs typeface="Trebuchet MS"/>
              </a:rPr>
              <a:t> </a:t>
            </a:r>
            <a:r>
              <a:rPr sz="1850" b="1" dirty="0">
                <a:latin typeface="Trebuchet MS"/>
                <a:cs typeface="Trebuchet MS"/>
              </a:rPr>
              <a:t>and</a:t>
            </a:r>
            <a:r>
              <a:rPr sz="1850" b="1" spc="-75" dirty="0">
                <a:latin typeface="Trebuchet MS"/>
                <a:cs typeface="Trebuchet MS"/>
              </a:rPr>
              <a:t> </a:t>
            </a:r>
            <a:r>
              <a:rPr sz="1850" b="1" spc="-10" dirty="0">
                <a:latin typeface="Trebuchet MS"/>
                <a:cs typeface="Trebuchet MS"/>
              </a:rPr>
              <a:t>diarrhea</a:t>
            </a:r>
            <a:endParaRPr sz="1850">
              <a:latin typeface="Trebuchet MS"/>
              <a:cs typeface="Trebuchet MS"/>
            </a:endParaRPr>
          </a:p>
          <a:p>
            <a:pPr marR="111125" algn="ctr">
              <a:lnSpc>
                <a:spcPct val="100000"/>
              </a:lnSpc>
              <a:spcBef>
                <a:spcPts val="2105"/>
              </a:spcBef>
            </a:pPr>
            <a:r>
              <a:rPr sz="2050" i="1" spc="-100" dirty="0">
                <a:solidFill>
                  <a:srgbClr val="FF3030"/>
                </a:solidFill>
                <a:latin typeface="Verdana"/>
                <a:cs typeface="Verdana"/>
              </a:rPr>
              <a:t>Physical</a:t>
            </a:r>
            <a:r>
              <a:rPr sz="2050" i="1" spc="-305" dirty="0">
                <a:solidFill>
                  <a:srgbClr val="FF3030"/>
                </a:solidFill>
                <a:latin typeface="Verdana"/>
                <a:cs typeface="Verdana"/>
              </a:rPr>
              <a:t> </a:t>
            </a:r>
            <a:r>
              <a:rPr sz="2050" i="1" spc="-160" dirty="0">
                <a:solidFill>
                  <a:srgbClr val="FF3030"/>
                </a:solidFill>
                <a:latin typeface="Verdana"/>
                <a:cs typeface="Verdana"/>
              </a:rPr>
              <a:t>examination:</a:t>
            </a:r>
            <a:r>
              <a:rPr sz="2050" i="1" spc="-254" dirty="0">
                <a:solidFill>
                  <a:srgbClr val="FF3030"/>
                </a:solidFill>
                <a:latin typeface="Verdana"/>
                <a:cs typeface="Verdana"/>
              </a:rPr>
              <a:t> </a:t>
            </a:r>
            <a:r>
              <a:rPr sz="2050" dirty="0">
                <a:latin typeface="Trebuchet MS"/>
                <a:cs typeface="Trebuchet MS"/>
              </a:rPr>
              <a:t>Fever</a:t>
            </a:r>
            <a:r>
              <a:rPr sz="2050" spc="-8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and</a:t>
            </a:r>
            <a:r>
              <a:rPr sz="2050" spc="-60" dirty="0">
                <a:latin typeface="Trebuchet MS"/>
                <a:cs typeface="Trebuchet MS"/>
              </a:rPr>
              <a:t> </a:t>
            </a:r>
            <a:r>
              <a:rPr sz="2050" spc="-20" dirty="0">
                <a:latin typeface="Trebuchet MS"/>
                <a:cs typeface="Trebuchet MS"/>
              </a:rPr>
              <a:t>costovertebral</a:t>
            </a:r>
            <a:r>
              <a:rPr sz="2050" spc="-8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tenderness</a:t>
            </a:r>
            <a:endParaRPr sz="2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803" y="1200046"/>
            <a:ext cx="8809355" cy="506984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96215" algn="ctr">
              <a:lnSpc>
                <a:spcPct val="100000"/>
              </a:lnSpc>
              <a:spcBef>
                <a:spcPts val="1635"/>
              </a:spcBef>
            </a:pPr>
            <a:r>
              <a:rPr sz="2750" b="1" spc="-10" dirty="0">
                <a:latin typeface="Trebuchet MS"/>
                <a:cs typeface="Trebuchet MS"/>
              </a:rPr>
              <a:t>Acute</a:t>
            </a:r>
            <a:r>
              <a:rPr sz="2750" b="1" spc="-170" dirty="0">
                <a:latin typeface="Trebuchet MS"/>
                <a:cs typeface="Trebuchet MS"/>
              </a:rPr>
              <a:t> </a:t>
            </a:r>
            <a:r>
              <a:rPr sz="2750" b="1" spc="-10" dirty="0">
                <a:latin typeface="Trebuchet MS"/>
                <a:cs typeface="Trebuchet MS"/>
              </a:rPr>
              <a:t>pyelonephritis</a:t>
            </a:r>
            <a:endParaRPr sz="2750">
              <a:latin typeface="Trebuchet MS"/>
              <a:cs typeface="Trebuchet MS"/>
            </a:endParaRPr>
          </a:p>
          <a:p>
            <a:pPr marL="53340" marR="5080" indent="-8890" algn="ctr">
              <a:lnSpc>
                <a:spcPct val="144000"/>
              </a:lnSpc>
              <a:spcBef>
                <a:spcPts val="70"/>
              </a:spcBef>
            </a:pP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Pyelonephritis</a:t>
            </a:r>
            <a:r>
              <a:rPr sz="2000" b="1" spc="-13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is</a:t>
            </a:r>
            <a:r>
              <a:rPr sz="2000" b="1" spc="-1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an</a:t>
            </a:r>
            <a:r>
              <a:rPr sz="2000" b="1" spc="-4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37B5FF"/>
                </a:solidFill>
                <a:latin typeface="Trebuchet MS"/>
                <a:cs typeface="Trebuchet MS"/>
              </a:rPr>
              <a:t>infection</a:t>
            </a:r>
            <a:r>
              <a:rPr sz="2000" b="1" spc="-10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of</a:t>
            </a:r>
            <a:r>
              <a:rPr sz="2000" b="1" spc="-8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the</a:t>
            </a:r>
            <a:r>
              <a:rPr sz="2000" b="1" spc="-9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upper</a:t>
            </a:r>
            <a:r>
              <a:rPr sz="2000" b="1" spc="-9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urinary</a:t>
            </a:r>
            <a:r>
              <a:rPr sz="2000" b="1" spc="-114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tract</a:t>
            </a:r>
            <a:r>
              <a:rPr sz="2000" b="1" spc="-9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rgbClr val="37B5FF"/>
                </a:solidFill>
                <a:latin typeface="Trebuchet MS"/>
                <a:cs typeface="Trebuchet MS"/>
              </a:rPr>
              <a:t>.</a:t>
            </a:r>
            <a:r>
              <a:rPr sz="2000" b="1" spc="-45" dirty="0">
                <a:latin typeface="Trebuchet MS"/>
                <a:cs typeface="Trebuchet MS"/>
              </a:rPr>
              <a:t>The</a:t>
            </a:r>
            <a:r>
              <a:rPr sz="2000" b="1" spc="-1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kidneys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are </a:t>
            </a:r>
            <a:r>
              <a:rPr sz="2000" b="1" spc="-10" dirty="0">
                <a:latin typeface="Trebuchet MS"/>
                <a:cs typeface="Trebuchet MS"/>
              </a:rPr>
              <a:t>infected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</a:t>
            </a:r>
            <a:r>
              <a:rPr sz="2000" b="1" spc="4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minority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patients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UTI.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it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presents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60" dirty="0">
                <a:latin typeface="Trebuchet MS"/>
                <a:cs typeface="Trebuchet MS"/>
              </a:rPr>
              <a:t>as</a:t>
            </a:r>
            <a:r>
              <a:rPr sz="2000" b="1" spc="50" dirty="0"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a</a:t>
            </a:r>
            <a:r>
              <a:rPr sz="2000" b="1" spc="2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classic</a:t>
            </a:r>
            <a:r>
              <a:rPr sz="2000" b="1" spc="-1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triad</a:t>
            </a:r>
            <a:r>
              <a:rPr sz="2000" b="1" spc="-7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37B5FF"/>
                </a:solidFill>
                <a:latin typeface="Trebuchet MS"/>
                <a:cs typeface="Trebuchet MS"/>
              </a:rPr>
              <a:t>of</a:t>
            </a:r>
            <a:endParaRPr sz="2000">
              <a:latin typeface="Trebuchet MS"/>
              <a:cs typeface="Trebuchet MS"/>
            </a:endParaRPr>
          </a:p>
          <a:p>
            <a:pPr marL="12065" marR="15240" indent="-6985" algn="ctr">
              <a:lnSpc>
                <a:spcPct val="166000"/>
              </a:lnSpc>
              <a:spcBef>
                <a:spcPts val="5"/>
              </a:spcBef>
            </a:pP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loin</a:t>
            </a:r>
            <a:r>
              <a:rPr sz="2000" b="1" spc="-8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pain,</a:t>
            </a:r>
            <a:r>
              <a:rPr sz="2000" b="1" spc="-9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37B5FF"/>
                </a:solidFill>
                <a:latin typeface="Trebuchet MS"/>
                <a:cs typeface="Trebuchet MS"/>
              </a:rPr>
              <a:t>fever</a:t>
            </a:r>
            <a:r>
              <a:rPr sz="2000" b="1" spc="-10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and</a:t>
            </a:r>
            <a:r>
              <a:rPr sz="2000" b="1" spc="-4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tenderness</a:t>
            </a:r>
            <a:r>
              <a:rPr sz="2000" b="1" spc="-10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37B5FF"/>
                </a:solidFill>
                <a:latin typeface="Trebuchet MS"/>
                <a:cs typeface="Trebuchet MS"/>
              </a:rPr>
              <a:t>over</a:t>
            </a:r>
            <a:r>
              <a:rPr sz="2000" b="1" spc="-11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the</a:t>
            </a:r>
            <a:r>
              <a:rPr sz="2000" b="1" spc="-10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kidneys.</a:t>
            </a:r>
            <a:r>
              <a:rPr sz="2000" b="1" spc="-8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The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renal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pelvis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is </a:t>
            </a:r>
            <a:r>
              <a:rPr sz="2000" b="1" dirty="0">
                <a:latin typeface="Trebuchet MS"/>
                <a:cs typeface="Trebuchet MS"/>
              </a:rPr>
              <a:t>inflamed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small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spc="60" dirty="0">
                <a:latin typeface="Trebuchet MS"/>
                <a:cs typeface="Trebuchet MS"/>
              </a:rPr>
              <a:t>abscesses</a:t>
            </a:r>
            <a:r>
              <a:rPr sz="2000" b="1" spc="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are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often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evident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the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renal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parenchyma </a:t>
            </a:r>
            <a:r>
              <a:rPr sz="2000" b="1" dirty="0">
                <a:latin typeface="Trebuchet MS"/>
                <a:cs typeface="Trebuchet MS"/>
              </a:rPr>
              <a:t>Renal</a:t>
            </a:r>
            <a:r>
              <a:rPr sz="2000" b="1" spc="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infection</a:t>
            </a:r>
            <a:r>
              <a:rPr sz="2000" b="1" spc="5" dirty="0"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is</a:t>
            </a:r>
            <a:r>
              <a:rPr sz="2000" b="1" spc="8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almost</a:t>
            </a:r>
            <a:r>
              <a:rPr sz="2000" b="1" spc="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50" dirty="0">
                <a:solidFill>
                  <a:srgbClr val="37B5FF"/>
                </a:solidFill>
                <a:latin typeface="Trebuchet MS"/>
                <a:cs typeface="Trebuchet MS"/>
              </a:rPr>
              <a:t>always</a:t>
            </a:r>
            <a:r>
              <a:rPr sz="2000" b="1" spc="11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caused</a:t>
            </a:r>
            <a:r>
              <a:rPr sz="2000" b="1" spc="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by</a:t>
            </a:r>
            <a:r>
              <a:rPr sz="2000" b="1" spc="1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organisms</a:t>
            </a:r>
            <a:r>
              <a:rPr sz="2000" b="1" spc="5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ascending</a:t>
            </a:r>
            <a:r>
              <a:rPr sz="2000" b="1" spc="-3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from</a:t>
            </a:r>
            <a:r>
              <a:rPr sz="2000" b="1" spc="2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37B5FF"/>
                </a:solidFill>
                <a:latin typeface="Trebuchet MS"/>
                <a:cs typeface="Trebuchet MS"/>
              </a:rPr>
              <a:t>the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bladder</a:t>
            </a:r>
            <a:r>
              <a:rPr sz="2000" b="1" spc="-10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37B5FF"/>
                </a:solidFill>
                <a:latin typeface="Trebuchet MS"/>
                <a:cs typeface="Trebuchet MS"/>
              </a:rPr>
              <a:t>(</a:t>
            </a:r>
            <a:r>
              <a:rPr sz="2000" b="1" spc="-20" dirty="0">
                <a:solidFill>
                  <a:srgbClr val="FF3030"/>
                </a:solidFill>
                <a:latin typeface="Trebuchet MS"/>
                <a:cs typeface="Trebuchet MS"/>
              </a:rPr>
              <a:t>E.Coli</a:t>
            </a:r>
            <a:r>
              <a:rPr sz="2000" b="1" spc="-20" dirty="0">
                <a:solidFill>
                  <a:srgbClr val="37B5FF"/>
                </a:solidFill>
                <a:latin typeface="Trebuchet MS"/>
                <a:cs typeface="Trebuchet MS"/>
              </a:rPr>
              <a:t>)</a:t>
            </a:r>
            <a:r>
              <a:rPr sz="2000" b="1" spc="-8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37B5FF"/>
                </a:solidFill>
                <a:latin typeface="Trebuchet MS"/>
                <a:cs typeface="Trebuchet MS"/>
              </a:rPr>
              <a:t>,</a:t>
            </a:r>
            <a:r>
              <a:rPr sz="2000" b="1" spc="-21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the</a:t>
            </a:r>
            <a:r>
              <a:rPr sz="2000" b="1" spc="-9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bacterial</a:t>
            </a:r>
            <a:r>
              <a:rPr sz="2000" b="1" spc="-11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37B5FF"/>
                </a:solidFill>
                <a:latin typeface="Trebuchet MS"/>
                <a:cs typeface="Trebuchet MS"/>
              </a:rPr>
              <a:t>profile</a:t>
            </a:r>
            <a:r>
              <a:rPr sz="2000" b="1" spc="-9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is</a:t>
            </a:r>
            <a:r>
              <a:rPr sz="2000" b="1" spc="-3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the</a:t>
            </a:r>
            <a:r>
              <a:rPr sz="2000" b="1" spc="-10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same</a:t>
            </a:r>
            <a:r>
              <a:rPr sz="2000" b="1" spc="-1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60" dirty="0">
                <a:solidFill>
                  <a:srgbClr val="37B5FF"/>
                </a:solidFill>
                <a:latin typeface="Trebuchet MS"/>
                <a:cs typeface="Trebuchet MS"/>
              </a:rPr>
              <a:t>as</a:t>
            </a:r>
            <a:r>
              <a:rPr sz="2000" b="1" spc="2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37B5FF"/>
                </a:solidFill>
                <a:latin typeface="Trebuchet MS"/>
                <a:cs typeface="Trebuchet MS"/>
              </a:rPr>
              <a:t>for</a:t>
            </a:r>
            <a:r>
              <a:rPr sz="2000" b="1" spc="-12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lower</a:t>
            </a:r>
            <a:r>
              <a:rPr sz="2000" b="1" spc="-10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37B5FF"/>
                </a:solidFill>
                <a:latin typeface="Trebuchet MS"/>
                <a:cs typeface="Trebuchet MS"/>
              </a:rPr>
              <a:t>urinary</a:t>
            </a:r>
            <a:r>
              <a:rPr sz="2000" b="1" spc="-13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37B5FF"/>
                </a:solidFill>
                <a:latin typeface="Trebuchet MS"/>
                <a:cs typeface="Trebuchet MS"/>
              </a:rPr>
              <a:t>trac </a:t>
            </a:r>
            <a:r>
              <a:rPr sz="2000" b="1" spc="-30" dirty="0">
                <a:solidFill>
                  <a:srgbClr val="37B5FF"/>
                </a:solidFill>
                <a:latin typeface="Trebuchet MS"/>
                <a:cs typeface="Trebuchet MS"/>
              </a:rPr>
              <a:t>infection.</a:t>
            </a:r>
            <a:r>
              <a:rPr sz="2000" b="1" spc="-12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3030"/>
                </a:solidFill>
                <a:latin typeface="Trebuchet MS"/>
                <a:cs typeface="Trebuchet MS"/>
              </a:rPr>
              <a:t>Rarely</a:t>
            </a:r>
            <a:r>
              <a:rPr sz="2000" b="1" dirty="0">
                <a:latin typeface="Trebuchet MS"/>
                <a:cs typeface="Trebuchet MS"/>
              </a:rPr>
              <a:t>,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bacteraemia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may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give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rise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renal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or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perinephric </a:t>
            </a:r>
            <a:r>
              <a:rPr sz="2000" b="1" spc="45" dirty="0">
                <a:latin typeface="Trebuchet MS"/>
                <a:cs typeface="Trebuchet MS"/>
              </a:rPr>
              <a:t>abscesses,</a:t>
            </a:r>
            <a:r>
              <a:rPr sz="2000" b="1" spc="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most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commonly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due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5" dirty="0"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3030"/>
                </a:solidFill>
                <a:latin typeface="Trebuchet MS"/>
                <a:cs typeface="Trebuchet MS"/>
              </a:rPr>
              <a:t>staphylococci</a:t>
            </a:r>
            <a:r>
              <a:rPr sz="2000" b="1" spc="-10" dirty="0">
                <a:solidFill>
                  <a:srgbClr val="FF303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.</a:t>
            </a:r>
            <a:r>
              <a:rPr sz="2000" b="1" spc="-1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Predisposing</a:t>
            </a:r>
            <a:r>
              <a:rPr sz="2000" b="1" spc="3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factors, </a:t>
            </a:r>
            <a:r>
              <a:rPr sz="2000" b="1" dirty="0">
                <a:latin typeface="Trebuchet MS"/>
                <a:cs typeface="Trebuchet MS"/>
              </a:rPr>
              <a:t>such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60" dirty="0">
                <a:latin typeface="Trebuchet MS"/>
                <a:cs typeface="Trebuchet MS"/>
              </a:rPr>
              <a:t>as</a:t>
            </a:r>
            <a:r>
              <a:rPr sz="2000" b="1" spc="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cysts</a:t>
            </a:r>
            <a:r>
              <a:rPr sz="2000" b="1" spc="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or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renal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scarring,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facilitate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infection.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4059" y="6557188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95"/>
              </a:spcBef>
            </a:pPr>
            <a:r>
              <a:rPr sz="3100" b="0" spc="-10" dirty="0">
                <a:latin typeface="Trebuchet MS"/>
                <a:cs typeface="Trebuchet MS"/>
              </a:rPr>
              <a:t>Acute</a:t>
            </a:r>
            <a:r>
              <a:rPr sz="3100" b="0" spc="-200" dirty="0">
                <a:latin typeface="Trebuchet MS"/>
                <a:cs typeface="Trebuchet MS"/>
              </a:rPr>
              <a:t> </a:t>
            </a:r>
            <a:r>
              <a:rPr sz="3100" b="0" spc="-10" dirty="0">
                <a:latin typeface="Trebuchet MS"/>
                <a:cs typeface="Trebuchet MS"/>
              </a:rPr>
              <a:t>pyelonephritis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4271" y="1466088"/>
              <a:ext cx="3915155" cy="4953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79" y="1330451"/>
              <a:ext cx="5000244" cy="55245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3163" y="-17526"/>
            <a:ext cx="362902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0" spc="-10" dirty="0">
                <a:latin typeface="Trebuchet MS"/>
                <a:cs typeface="Trebuchet MS"/>
              </a:rPr>
              <a:t>Acute</a:t>
            </a:r>
            <a:r>
              <a:rPr sz="3100" b="0" spc="-200" dirty="0">
                <a:latin typeface="Trebuchet MS"/>
                <a:cs typeface="Trebuchet MS"/>
              </a:rPr>
              <a:t> </a:t>
            </a:r>
            <a:r>
              <a:rPr sz="3100" b="0" spc="-10" dirty="0">
                <a:latin typeface="Trebuchet MS"/>
                <a:cs typeface="Trebuchet MS"/>
              </a:rPr>
              <a:t>pyelonephritis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4059" y="6557188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6" y="1642364"/>
            <a:ext cx="271716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dirty="0">
                <a:solidFill>
                  <a:srgbClr val="4471C3"/>
                </a:solidFill>
              </a:rPr>
              <a:t>Clinical</a:t>
            </a:r>
            <a:r>
              <a:rPr sz="2550" spc="-70" dirty="0">
                <a:solidFill>
                  <a:srgbClr val="4471C3"/>
                </a:solidFill>
              </a:rPr>
              <a:t> </a:t>
            </a:r>
            <a:r>
              <a:rPr sz="2550" dirty="0">
                <a:solidFill>
                  <a:srgbClr val="4471C3"/>
                </a:solidFill>
              </a:rPr>
              <a:t>features</a:t>
            </a:r>
            <a:r>
              <a:rPr sz="2550" spc="-60" dirty="0">
                <a:solidFill>
                  <a:srgbClr val="4471C3"/>
                </a:solidFill>
              </a:rPr>
              <a:t> </a:t>
            </a:r>
            <a:r>
              <a:rPr sz="2550" spc="-50" dirty="0">
                <a:solidFill>
                  <a:srgbClr val="4471C3"/>
                </a:solidFill>
              </a:rPr>
              <a:t>:</a:t>
            </a:r>
            <a:endParaRPr sz="2550"/>
          </a:p>
        </p:txBody>
      </p:sp>
      <p:sp>
        <p:nvSpPr>
          <p:cNvPr id="4" name="object 4"/>
          <p:cNvSpPr txBox="1"/>
          <p:nvPr/>
        </p:nvSpPr>
        <p:spPr>
          <a:xfrm>
            <a:off x="8354059" y="6557188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066" y="2054370"/>
            <a:ext cx="8252459" cy="368620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425"/>
              </a:spcBef>
            </a:pPr>
            <a:r>
              <a:rPr sz="2350" b="1" spc="-10" dirty="0">
                <a:solidFill>
                  <a:srgbClr val="37B5FF"/>
                </a:solidFill>
                <a:latin typeface="Trebuchet MS"/>
                <a:cs typeface="Trebuchet MS"/>
              </a:rPr>
              <a:t>Symptoms:</a:t>
            </a:r>
            <a:endParaRPr sz="2350" dirty="0">
              <a:latin typeface="Trebuchet MS"/>
              <a:cs typeface="Trebuchet MS"/>
            </a:endParaRPr>
          </a:p>
          <a:p>
            <a:pPr marL="155575" marR="6340475">
              <a:lnSpc>
                <a:spcPts val="3190"/>
              </a:lnSpc>
              <a:spcBef>
                <a:spcPts val="125"/>
              </a:spcBef>
            </a:pPr>
            <a:r>
              <a:rPr sz="2350" b="1" spc="-20" dirty="0">
                <a:latin typeface="Trebuchet MS"/>
                <a:cs typeface="Trebuchet MS"/>
              </a:rPr>
              <a:t>Fever</a:t>
            </a:r>
            <a:r>
              <a:rPr sz="2350" b="1" spc="-14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,</a:t>
            </a:r>
            <a:r>
              <a:rPr sz="2350" b="1" spc="-260" dirty="0">
                <a:latin typeface="Trebuchet MS"/>
                <a:cs typeface="Trebuchet MS"/>
              </a:rPr>
              <a:t> </a:t>
            </a:r>
            <a:r>
              <a:rPr sz="2350" b="1" spc="-10" dirty="0">
                <a:latin typeface="Trebuchet MS"/>
                <a:cs typeface="Trebuchet MS"/>
              </a:rPr>
              <a:t>chills </a:t>
            </a:r>
            <a:r>
              <a:rPr sz="2350" b="1" dirty="0">
                <a:latin typeface="Trebuchet MS"/>
                <a:cs typeface="Trebuchet MS"/>
              </a:rPr>
              <a:t>Flank</a:t>
            </a:r>
            <a:r>
              <a:rPr sz="2350" b="1" spc="75" dirty="0">
                <a:latin typeface="Trebuchet MS"/>
                <a:cs typeface="Trebuchet MS"/>
              </a:rPr>
              <a:t> </a:t>
            </a:r>
            <a:r>
              <a:rPr sz="2350" b="1" spc="-20" dirty="0">
                <a:latin typeface="Trebuchet MS"/>
                <a:cs typeface="Trebuchet MS"/>
              </a:rPr>
              <a:t>pain</a:t>
            </a:r>
            <a:endParaRPr sz="2350" dirty="0">
              <a:latin typeface="Trebuchet MS"/>
              <a:cs typeface="Trebuchet MS"/>
            </a:endParaRPr>
          </a:p>
          <a:p>
            <a:pPr marL="155575">
              <a:lnSpc>
                <a:spcPct val="100000"/>
              </a:lnSpc>
              <a:spcBef>
                <a:spcPts val="305"/>
              </a:spcBef>
            </a:pPr>
            <a:r>
              <a:rPr sz="2350" b="1" spc="65" dirty="0">
                <a:latin typeface="Trebuchet MS"/>
                <a:cs typeface="Trebuchet MS"/>
              </a:rPr>
              <a:t>Nausea</a:t>
            </a:r>
            <a:r>
              <a:rPr sz="2350" b="1" spc="40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,</a:t>
            </a:r>
            <a:r>
              <a:rPr sz="2350" b="1" spc="-17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vomiting</a:t>
            </a:r>
            <a:r>
              <a:rPr sz="2350" b="1" spc="-2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and</a:t>
            </a:r>
            <a:r>
              <a:rPr sz="2350" b="1" spc="4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sometimes</a:t>
            </a:r>
            <a:r>
              <a:rPr sz="2350" b="1" spc="75" dirty="0">
                <a:latin typeface="Trebuchet MS"/>
                <a:cs typeface="Trebuchet MS"/>
              </a:rPr>
              <a:t> </a:t>
            </a:r>
            <a:r>
              <a:rPr sz="2350" b="1" spc="-10" dirty="0">
                <a:latin typeface="Trebuchet MS"/>
                <a:cs typeface="Trebuchet MS"/>
              </a:rPr>
              <a:t>diarrhea</a:t>
            </a:r>
            <a:endParaRPr sz="2350" dirty="0">
              <a:latin typeface="Trebuchet MS"/>
              <a:cs typeface="Trebuchet MS"/>
            </a:endParaRPr>
          </a:p>
          <a:p>
            <a:pPr marL="155575">
              <a:lnSpc>
                <a:spcPct val="100000"/>
              </a:lnSpc>
              <a:spcBef>
                <a:spcPts val="395"/>
              </a:spcBef>
            </a:pPr>
            <a:r>
              <a:rPr sz="2350" b="1" spc="60" dirty="0">
                <a:solidFill>
                  <a:srgbClr val="37B5FF"/>
                </a:solidFill>
                <a:latin typeface="Trebuchet MS"/>
                <a:cs typeface="Trebuchet MS"/>
              </a:rPr>
              <a:t>Signs</a:t>
            </a:r>
            <a:endParaRPr sz="2350" dirty="0">
              <a:latin typeface="Trebuchet MS"/>
              <a:cs typeface="Trebuchet MS"/>
            </a:endParaRPr>
          </a:p>
          <a:p>
            <a:pPr marL="155575">
              <a:lnSpc>
                <a:spcPct val="100000"/>
              </a:lnSpc>
              <a:spcBef>
                <a:spcPts val="400"/>
              </a:spcBef>
            </a:pPr>
            <a:r>
              <a:rPr sz="2350" b="1" dirty="0">
                <a:latin typeface="Trebuchet MS"/>
                <a:cs typeface="Trebuchet MS"/>
              </a:rPr>
              <a:t>Fever</a:t>
            </a:r>
            <a:r>
              <a:rPr sz="2350" b="1" spc="-13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with</a:t>
            </a:r>
            <a:r>
              <a:rPr sz="2350" b="1" spc="-130" dirty="0">
                <a:latin typeface="Trebuchet MS"/>
                <a:cs typeface="Trebuchet MS"/>
              </a:rPr>
              <a:t> </a:t>
            </a:r>
            <a:r>
              <a:rPr sz="2350" b="1" spc="-10" dirty="0">
                <a:latin typeface="Trebuchet MS"/>
                <a:cs typeface="Trebuchet MS"/>
              </a:rPr>
              <a:t>tachycardia</a:t>
            </a:r>
            <a:endParaRPr sz="2350" dirty="0">
              <a:latin typeface="Trebuchet MS"/>
              <a:cs typeface="Trebuchet MS"/>
            </a:endParaRPr>
          </a:p>
          <a:p>
            <a:pPr marL="12700" marR="5080" indent="142875">
              <a:lnSpc>
                <a:spcPts val="3210"/>
              </a:lnSpc>
              <a:spcBef>
                <a:spcPts val="105"/>
              </a:spcBef>
            </a:pPr>
            <a:r>
              <a:rPr sz="2350" b="1" dirty="0">
                <a:latin typeface="Trebuchet MS"/>
                <a:cs typeface="Trebuchet MS"/>
              </a:rPr>
              <a:t>Patients</a:t>
            </a:r>
            <a:r>
              <a:rPr sz="2350" b="1" spc="2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are</a:t>
            </a:r>
            <a:r>
              <a:rPr sz="2350" b="1" spc="-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generally</a:t>
            </a:r>
            <a:r>
              <a:rPr sz="2350" b="1" spc="1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more</a:t>
            </a:r>
            <a:r>
              <a:rPr sz="2350" b="1" spc="-5" dirty="0">
                <a:latin typeface="Trebuchet MS"/>
                <a:cs typeface="Trebuchet MS"/>
              </a:rPr>
              <a:t> </a:t>
            </a:r>
            <a:r>
              <a:rPr lang="en-US" sz="2350" b="1" spc="-5" dirty="0">
                <a:latin typeface="Trebuchet MS"/>
                <a:cs typeface="Trebuchet MS"/>
              </a:rPr>
              <a:t>ill</a:t>
            </a:r>
            <a:r>
              <a:rPr sz="2350" b="1" spc="5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than</a:t>
            </a:r>
            <a:r>
              <a:rPr sz="2350" b="1" spc="-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patients</a:t>
            </a:r>
            <a:r>
              <a:rPr sz="2350" b="1" spc="25" dirty="0">
                <a:latin typeface="Trebuchet MS"/>
                <a:cs typeface="Trebuchet MS"/>
              </a:rPr>
              <a:t> </a:t>
            </a:r>
            <a:r>
              <a:rPr sz="2350" b="1" spc="-20" dirty="0">
                <a:latin typeface="Trebuchet MS"/>
                <a:cs typeface="Trebuchet MS"/>
              </a:rPr>
              <a:t>with </a:t>
            </a:r>
            <a:r>
              <a:rPr sz="2350" b="1" spc="-10" dirty="0">
                <a:latin typeface="Trebuchet MS"/>
                <a:cs typeface="Trebuchet MS"/>
              </a:rPr>
              <a:t>cystitis</a:t>
            </a:r>
            <a:endParaRPr sz="2350" dirty="0">
              <a:latin typeface="Trebuchet MS"/>
              <a:cs typeface="Trebuchet MS"/>
            </a:endParaRPr>
          </a:p>
          <a:p>
            <a:pPr marL="155575" marR="125730">
              <a:lnSpc>
                <a:spcPts val="3220"/>
              </a:lnSpc>
            </a:pPr>
            <a:r>
              <a:rPr sz="2350" b="1" dirty="0">
                <a:latin typeface="Trebuchet MS"/>
                <a:cs typeface="Trebuchet MS"/>
              </a:rPr>
              <a:t>Costovertebral</a:t>
            </a:r>
            <a:r>
              <a:rPr sz="2350" b="1" spc="-1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angle</a:t>
            </a:r>
            <a:r>
              <a:rPr sz="2350" b="1" spc="50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tenderness</a:t>
            </a:r>
            <a:r>
              <a:rPr sz="2350" b="1" spc="10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(unilateral</a:t>
            </a:r>
            <a:r>
              <a:rPr sz="2350" b="1" spc="-1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or</a:t>
            </a:r>
            <a:r>
              <a:rPr sz="2350" b="1" spc="-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bilateral</a:t>
            </a:r>
            <a:r>
              <a:rPr sz="2350" b="1" spc="-5" dirty="0">
                <a:latin typeface="Trebuchet MS"/>
                <a:cs typeface="Trebuchet MS"/>
              </a:rPr>
              <a:t> </a:t>
            </a:r>
            <a:r>
              <a:rPr sz="2350" b="1" spc="-50" dirty="0">
                <a:latin typeface="Trebuchet MS"/>
                <a:cs typeface="Trebuchet MS"/>
              </a:rPr>
              <a:t>) </a:t>
            </a:r>
            <a:r>
              <a:rPr sz="2350" b="1" spc="45" dirty="0">
                <a:latin typeface="Trebuchet MS"/>
                <a:cs typeface="Trebuchet MS"/>
              </a:rPr>
              <a:t>Abdominal</a:t>
            </a:r>
            <a:r>
              <a:rPr sz="2350" b="1" spc="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tenderness</a:t>
            </a:r>
            <a:r>
              <a:rPr sz="2350" b="1" spc="-50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maybe</a:t>
            </a:r>
            <a:r>
              <a:rPr sz="2350" b="1" spc="60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present</a:t>
            </a:r>
            <a:r>
              <a:rPr sz="2350" b="1" spc="-10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on</a:t>
            </a:r>
            <a:r>
              <a:rPr sz="2350" b="1" spc="-20" dirty="0">
                <a:latin typeface="Trebuchet MS"/>
                <a:cs typeface="Trebuchet MS"/>
              </a:rPr>
              <a:t> </a:t>
            </a:r>
            <a:r>
              <a:rPr sz="2350" b="1" spc="-10" dirty="0">
                <a:latin typeface="Trebuchet MS"/>
                <a:cs typeface="Trebuchet MS"/>
              </a:rPr>
              <a:t>examination</a:t>
            </a:r>
            <a:endParaRPr sz="23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1411" y="2095500"/>
            <a:ext cx="6182868" cy="27538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3320" y="2898393"/>
            <a:ext cx="3820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95" dirty="0">
                <a:latin typeface="Verdana"/>
                <a:cs typeface="Verdana"/>
              </a:rPr>
              <a:t>Types</a:t>
            </a:r>
            <a:r>
              <a:rPr sz="4000" b="0" spc="325" dirty="0">
                <a:latin typeface="Verdana"/>
                <a:cs typeface="Verdana"/>
              </a:rPr>
              <a:t> </a:t>
            </a:r>
            <a:r>
              <a:rPr sz="4000" b="0" spc="50" dirty="0">
                <a:latin typeface="Verdana"/>
                <a:cs typeface="Verdana"/>
              </a:rPr>
              <a:t>of</a:t>
            </a:r>
            <a:r>
              <a:rPr sz="4000" b="0" spc="270" dirty="0">
                <a:latin typeface="Verdana"/>
                <a:cs typeface="Verdana"/>
              </a:rPr>
              <a:t> </a:t>
            </a:r>
            <a:r>
              <a:rPr sz="4000" b="0" spc="-10" dirty="0">
                <a:latin typeface="Verdana"/>
                <a:cs typeface="Verdana"/>
              </a:rPr>
              <a:t>UTI’s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4059" y="6557188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4647" y="2136648"/>
            <a:ext cx="3371088" cy="33619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861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00"/>
              </a:spcBef>
            </a:pPr>
            <a:r>
              <a:rPr sz="3600" b="0" spc="95" dirty="0">
                <a:latin typeface="Verdana"/>
                <a:cs typeface="Verdana"/>
              </a:rPr>
              <a:t>Types</a:t>
            </a:r>
            <a:r>
              <a:rPr sz="3600" b="0" spc="240" dirty="0">
                <a:latin typeface="Verdana"/>
                <a:cs typeface="Verdana"/>
              </a:rPr>
              <a:t> </a:t>
            </a:r>
            <a:r>
              <a:rPr sz="3600" b="0" spc="65" dirty="0">
                <a:latin typeface="Verdana"/>
                <a:cs typeface="Verdana"/>
              </a:rPr>
              <a:t>of</a:t>
            </a:r>
            <a:r>
              <a:rPr sz="3600" b="0" spc="240" dirty="0">
                <a:latin typeface="Verdana"/>
                <a:cs typeface="Verdana"/>
              </a:rPr>
              <a:t> </a:t>
            </a:r>
            <a:r>
              <a:rPr sz="3600" b="0" spc="-10" dirty="0">
                <a:latin typeface="Verdana"/>
                <a:cs typeface="Verdana"/>
              </a:rPr>
              <a:t>UTI’s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955"/>
              </a:lnSpc>
            </a:pPr>
            <a:r>
              <a:rPr spc="-50" dirty="0"/>
              <a:t>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7587" y="1606676"/>
            <a:ext cx="3406775" cy="388048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72085" indent="-159385">
              <a:lnSpc>
                <a:spcPct val="100000"/>
              </a:lnSpc>
              <a:spcBef>
                <a:spcPts val="1405"/>
              </a:spcBef>
              <a:buSzPct val="81481"/>
              <a:buFont typeface="Trebuchet MS"/>
              <a:buChar char="•"/>
              <a:tabLst>
                <a:tab pos="172085" algn="l"/>
              </a:tabLst>
            </a:pPr>
            <a:r>
              <a:rPr sz="2700" b="1" spc="-10" dirty="0">
                <a:latin typeface="Trebuchet MS"/>
                <a:cs typeface="Trebuchet MS"/>
              </a:rPr>
              <a:t>Uncomplicated.</a:t>
            </a:r>
            <a:endParaRPr sz="2700">
              <a:latin typeface="Trebuchet MS"/>
              <a:cs typeface="Trebuchet MS"/>
            </a:endParaRPr>
          </a:p>
          <a:p>
            <a:pPr marL="172085" indent="-159385">
              <a:lnSpc>
                <a:spcPct val="100000"/>
              </a:lnSpc>
              <a:spcBef>
                <a:spcPts val="1310"/>
              </a:spcBef>
              <a:buSzPct val="81481"/>
              <a:buFont typeface="Trebuchet MS"/>
              <a:buChar char="•"/>
              <a:tabLst>
                <a:tab pos="172085" algn="l"/>
              </a:tabLst>
            </a:pPr>
            <a:r>
              <a:rPr sz="2700" b="1" spc="-10" dirty="0">
                <a:latin typeface="Trebuchet MS"/>
                <a:cs typeface="Trebuchet MS"/>
              </a:rPr>
              <a:t>Complicated.</a:t>
            </a:r>
            <a:endParaRPr sz="2700">
              <a:latin typeface="Trebuchet MS"/>
              <a:cs typeface="Trebuchet MS"/>
            </a:endParaRPr>
          </a:p>
          <a:p>
            <a:pPr marL="172085" indent="-159385">
              <a:lnSpc>
                <a:spcPct val="100000"/>
              </a:lnSpc>
              <a:spcBef>
                <a:spcPts val="2200"/>
              </a:spcBef>
              <a:buSzPct val="81481"/>
              <a:buFont typeface="Trebuchet MS"/>
              <a:buChar char="•"/>
              <a:tabLst>
                <a:tab pos="172085" algn="l"/>
              </a:tabLst>
            </a:pPr>
            <a:r>
              <a:rPr sz="2700" b="1" spc="-10" dirty="0">
                <a:latin typeface="Trebuchet MS"/>
                <a:cs typeface="Trebuchet MS"/>
              </a:rPr>
              <a:t>Recurrent.</a:t>
            </a:r>
            <a:endParaRPr sz="2700">
              <a:latin typeface="Trebuchet MS"/>
              <a:cs typeface="Trebuchet MS"/>
            </a:endParaRPr>
          </a:p>
          <a:p>
            <a:pPr marL="172085" indent="-159385">
              <a:lnSpc>
                <a:spcPct val="100000"/>
              </a:lnSpc>
              <a:spcBef>
                <a:spcPts val="2195"/>
              </a:spcBef>
              <a:buSzPct val="81481"/>
              <a:buFont typeface="Trebuchet MS"/>
              <a:buChar char="•"/>
              <a:tabLst>
                <a:tab pos="172085" algn="l"/>
              </a:tabLst>
            </a:pPr>
            <a:r>
              <a:rPr sz="2700" b="1" spc="-10" dirty="0">
                <a:latin typeface="Trebuchet MS"/>
                <a:cs typeface="Trebuchet MS"/>
              </a:rPr>
              <a:t>Relapse.</a:t>
            </a:r>
            <a:endParaRPr sz="2700">
              <a:latin typeface="Trebuchet MS"/>
              <a:cs typeface="Trebuchet MS"/>
            </a:endParaRPr>
          </a:p>
          <a:p>
            <a:pPr marL="24765" marR="5080" indent="-12700">
              <a:lnSpc>
                <a:spcPts val="5400"/>
              </a:lnSpc>
              <a:buSzPct val="81481"/>
              <a:buFont typeface="Trebuchet MS"/>
              <a:buChar char="•"/>
              <a:tabLst>
                <a:tab pos="24765" algn="l"/>
                <a:tab pos="171450" algn="l"/>
              </a:tabLst>
            </a:pPr>
            <a:r>
              <a:rPr sz="2700" b="1" spc="-25" dirty="0">
                <a:latin typeface="Trebuchet MS"/>
                <a:cs typeface="Trebuchet MS"/>
              </a:rPr>
              <a:t>	Catheter-</a:t>
            </a:r>
            <a:r>
              <a:rPr sz="2700" b="1" spc="-10" dirty="0">
                <a:latin typeface="Trebuchet MS"/>
                <a:cs typeface="Trebuchet MS"/>
              </a:rPr>
              <a:t>associated (CAUTI’s).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9" y="3934967"/>
            <a:ext cx="2458212" cy="12679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379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3600" b="0" spc="95" dirty="0">
                <a:latin typeface="Verdana"/>
                <a:cs typeface="Verdana"/>
              </a:rPr>
              <a:t>Types</a:t>
            </a:r>
            <a:r>
              <a:rPr sz="3600" b="0" spc="240" dirty="0">
                <a:latin typeface="Verdana"/>
                <a:cs typeface="Verdana"/>
              </a:rPr>
              <a:t> </a:t>
            </a:r>
            <a:r>
              <a:rPr sz="3600" b="0" spc="65" dirty="0">
                <a:latin typeface="Verdana"/>
                <a:cs typeface="Verdana"/>
              </a:rPr>
              <a:t>of</a:t>
            </a:r>
            <a:r>
              <a:rPr sz="3600" b="0" spc="240" dirty="0">
                <a:latin typeface="Verdana"/>
                <a:cs typeface="Verdana"/>
              </a:rPr>
              <a:t> </a:t>
            </a:r>
            <a:r>
              <a:rPr sz="3600" b="0" spc="-10" dirty="0">
                <a:latin typeface="Verdana"/>
                <a:cs typeface="Verdana"/>
              </a:rPr>
              <a:t>UTI’s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955"/>
              </a:lnSpc>
            </a:pPr>
            <a:r>
              <a:rPr spc="-50" dirty="0"/>
              <a:t>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295" y="1465325"/>
            <a:ext cx="7946390" cy="914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51130">
              <a:lnSpc>
                <a:spcPct val="108100"/>
              </a:lnSpc>
              <a:spcBef>
                <a:spcPts val="90"/>
              </a:spcBef>
              <a:buFont typeface="Trebuchet MS"/>
              <a:buChar char="•"/>
              <a:tabLst>
                <a:tab pos="163830" algn="l"/>
              </a:tabLst>
            </a:pPr>
            <a:r>
              <a:rPr sz="1800" b="1" spc="-10" dirty="0">
                <a:solidFill>
                  <a:srgbClr val="4471C3"/>
                </a:solidFill>
                <a:latin typeface="Trebuchet MS"/>
                <a:cs typeface="Trebuchet MS"/>
              </a:rPr>
              <a:t>Uncomplicated</a:t>
            </a:r>
            <a:r>
              <a:rPr sz="1800" b="1" spc="-8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471C3"/>
                </a:solidFill>
                <a:latin typeface="Trebuchet MS"/>
                <a:cs typeface="Trebuchet MS"/>
              </a:rPr>
              <a:t>UTI’s</a:t>
            </a:r>
            <a:r>
              <a:rPr sz="1800" b="1" spc="-8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471C3"/>
                </a:solidFill>
                <a:latin typeface="Trebuchet MS"/>
                <a:cs typeface="Trebuchet MS"/>
              </a:rPr>
              <a:t>:-</a:t>
            </a:r>
            <a:r>
              <a:rPr sz="1800" b="1" spc="-8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is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usually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considered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to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be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7CD956"/>
                </a:solidFill>
                <a:latin typeface="Trebuchet MS"/>
                <a:cs typeface="Trebuchet MS"/>
              </a:rPr>
              <a:t>cystitis</a:t>
            </a:r>
            <a:r>
              <a:rPr sz="1800" b="1" spc="-70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or </a:t>
            </a:r>
            <a:r>
              <a:rPr sz="1800" b="1" spc="-20" dirty="0">
                <a:solidFill>
                  <a:srgbClr val="7CD956"/>
                </a:solidFill>
                <a:latin typeface="Trebuchet MS"/>
                <a:cs typeface="Trebuchet MS"/>
              </a:rPr>
              <a:t>pyelonephritis</a:t>
            </a:r>
            <a:r>
              <a:rPr sz="1800" b="1" spc="-30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that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occurs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in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7CD956"/>
                </a:solidFill>
                <a:latin typeface="Trebuchet MS"/>
                <a:cs typeface="Trebuchet MS"/>
              </a:rPr>
              <a:t>premenopausal</a:t>
            </a:r>
            <a:r>
              <a:rPr sz="1800" b="1" spc="-50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adults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wom</a:t>
            </a:r>
            <a:r>
              <a:rPr lang="en-US" b="1" dirty="0">
                <a:latin typeface="Trebuchet MS"/>
                <a:cs typeface="Trebuchet MS"/>
              </a:rPr>
              <a:t>e</a:t>
            </a:r>
            <a:r>
              <a:rPr sz="1800" b="1" dirty="0">
                <a:latin typeface="Trebuchet MS"/>
                <a:cs typeface="Trebuchet MS"/>
              </a:rPr>
              <a:t>n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&amp;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7CD956"/>
                </a:solidFill>
                <a:latin typeface="Trebuchet MS"/>
                <a:cs typeface="Trebuchet MS"/>
              </a:rPr>
              <a:t>nonpregnant </a:t>
            </a:r>
            <a:r>
              <a:rPr sz="1800" b="1" spc="-10" dirty="0">
                <a:latin typeface="Trebuchet MS"/>
                <a:cs typeface="Trebuchet MS"/>
              </a:rPr>
              <a:t>with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no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structure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or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function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abnormality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of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the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urinary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tract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295" y="3134613"/>
            <a:ext cx="7483475" cy="3420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 indent="-161290">
              <a:lnSpc>
                <a:spcPct val="100000"/>
              </a:lnSpc>
              <a:spcBef>
                <a:spcPts val="95"/>
              </a:spcBef>
              <a:buFont typeface="Trebuchet MS"/>
              <a:buChar char="•"/>
              <a:tabLst>
                <a:tab pos="173990" algn="l"/>
              </a:tabLst>
            </a:pPr>
            <a:r>
              <a:rPr sz="1900" b="1" spc="-10" dirty="0">
                <a:solidFill>
                  <a:srgbClr val="4471C3"/>
                </a:solidFill>
                <a:latin typeface="Trebuchet MS"/>
                <a:cs typeface="Trebuchet MS"/>
              </a:rPr>
              <a:t>Complicated</a:t>
            </a:r>
            <a:r>
              <a:rPr sz="1900" b="1" spc="-10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471C3"/>
                </a:solidFill>
                <a:latin typeface="Trebuchet MS"/>
                <a:cs typeface="Trebuchet MS"/>
              </a:rPr>
              <a:t>UTI’s</a:t>
            </a:r>
            <a:r>
              <a:rPr sz="1900" b="1" spc="-11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471C3"/>
                </a:solidFill>
                <a:latin typeface="Trebuchet MS"/>
                <a:cs typeface="Trebuchet MS"/>
              </a:rPr>
              <a:t>:-</a:t>
            </a:r>
            <a:r>
              <a:rPr sz="1900" b="1" spc="-10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the</a:t>
            </a:r>
            <a:r>
              <a:rPr sz="1900" b="1" spc="-12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presence</a:t>
            </a:r>
            <a:r>
              <a:rPr sz="1900" b="1" spc="-100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of</a:t>
            </a:r>
            <a:r>
              <a:rPr sz="1900" b="1" spc="-114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one</a:t>
            </a:r>
            <a:r>
              <a:rPr sz="1900" b="1" spc="-10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of</a:t>
            </a:r>
            <a:r>
              <a:rPr sz="1900" b="1" spc="-114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the</a:t>
            </a:r>
            <a:r>
              <a:rPr sz="1900" b="1" spc="-114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following</a:t>
            </a:r>
            <a:r>
              <a:rPr sz="1900" b="1" spc="-85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factors: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4471C3"/>
              </a:buClr>
              <a:buFont typeface="Trebuchet MS"/>
              <a:buChar char="•"/>
            </a:pPr>
            <a:endParaRPr sz="1900">
              <a:latin typeface="Trebuchet MS"/>
              <a:cs typeface="Trebuchet MS"/>
            </a:endParaRPr>
          </a:p>
          <a:p>
            <a:pPr marL="181610">
              <a:lnSpc>
                <a:spcPct val="100000"/>
              </a:lnSpc>
            </a:pPr>
            <a:r>
              <a:rPr sz="1700" b="1" dirty="0">
                <a:solidFill>
                  <a:srgbClr val="37B5FF"/>
                </a:solidFill>
                <a:latin typeface="Trebuchet MS"/>
                <a:cs typeface="Trebuchet MS"/>
              </a:rPr>
              <a:t>1)-</a:t>
            </a:r>
            <a:r>
              <a:rPr sz="1700" b="1" spc="-12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37B5FF"/>
                </a:solidFill>
                <a:latin typeface="Trebuchet MS"/>
                <a:cs typeface="Trebuchet MS"/>
              </a:rPr>
              <a:t>pregnancy</a:t>
            </a:r>
            <a:endParaRPr sz="1700">
              <a:latin typeface="Trebuchet MS"/>
              <a:cs typeface="Trebuchet MS"/>
            </a:endParaRPr>
          </a:p>
          <a:p>
            <a:pPr marL="129539">
              <a:lnSpc>
                <a:spcPct val="100000"/>
              </a:lnSpc>
              <a:spcBef>
                <a:spcPts val="994"/>
              </a:spcBef>
            </a:pPr>
            <a:r>
              <a:rPr sz="1700" b="1" dirty="0">
                <a:solidFill>
                  <a:srgbClr val="37B5FF"/>
                </a:solidFill>
                <a:latin typeface="Trebuchet MS"/>
                <a:cs typeface="Trebuchet MS"/>
              </a:rPr>
              <a:t>2)-</a:t>
            </a:r>
            <a:r>
              <a:rPr sz="1700" b="1" spc="-7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37B5FF"/>
                </a:solidFill>
                <a:latin typeface="Trebuchet MS"/>
                <a:cs typeface="Trebuchet MS"/>
              </a:rPr>
              <a:t>male</a:t>
            </a:r>
            <a:r>
              <a:rPr sz="1700" b="1" spc="-8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37B5FF"/>
                </a:solidFill>
                <a:latin typeface="Trebuchet MS"/>
                <a:cs typeface="Trebuchet MS"/>
              </a:rPr>
              <a:t>sex</a:t>
            </a:r>
            <a:endParaRPr sz="1700">
              <a:latin typeface="Trebuchet MS"/>
              <a:cs typeface="Trebuchet MS"/>
            </a:endParaRPr>
          </a:p>
          <a:p>
            <a:pPr marL="129539">
              <a:lnSpc>
                <a:spcPct val="100000"/>
              </a:lnSpc>
              <a:spcBef>
                <a:spcPts val="505"/>
              </a:spcBef>
            </a:pPr>
            <a:r>
              <a:rPr sz="1700" b="1" dirty="0">
                <a:solidFill>
                  <a:srgbClr val="37B5FF"/>
                </a:solidFill>
                <a:latin typeface="Trebuchet MS"/>
                <a:cs typeface="Trebuchet MS"/>
              </a:rPr>
              <a:t>3)-</a:t>
            </a:r>
            <a:r>
              <a:rPr sz="1700" b="1" spc="-12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37B5FF"/>
                </a:solidFill>
                <a:latin typeface="Trebuchet MS"/>
                <a:cs typeface="Trebuchet MS"/>
              </a:rPr>
              <a:t>immunosuppression,</a:t>
            </a:r>
            <a:endParaRPr sz="1700">
              <a:latin typeface="Trebuchet MS"/>
              <a:cs typeface="Trebuchet MS"/>
            </a:endParaRPr>
          </a:p>
          <a:p>
            <a:pPr marL="117475">
              <a:lnSpc>
                <a:spcPct val="100000"/>
              </a:lnSpc>
              <a:spcBef>
                <a:spcPts val="1700"/>
              </a:spcBef>
            </a:pP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4)-</a:t>
            </a:r>
            <a:r>
              <a:rPr sz="1600" b="1" spc="-11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An</a:t>
            </a:r>
            <a:r>
              <a:rPr sz="1600" b="1" spc="-9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enlarged</a:t>
            </a:r>
            <a:r>
              <a:rPr sz="1600" b="1" spc="-8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prostate</a:t>
            </a:r>
            <a:r>
              <a:rPr sz="1600" b="1" spc="-6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in</a:t>
            </a:r>
            <a:r>
              <a:rPr sz="1600" b="1" spc="-11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37B5FF"/>
                </a:solidFill>
                <a:latin typeface="Trebuchet MS"/>
                <a:cs typeface="Trebuchet MS"/>
              </a:rPr>
              <a:t>men</a:t>
            </a:r>
            <a:endParaRPr sz="1600">
              <a:latin typeface="Trebuchet MS"/>
              <a:cs typeface="Trebuchet MS"/>
            </a:endParaRPr>
          </a:p>
          <a:p>
            <a:pPr marL="117475">
              <a:lnSpc>
                <a:spcPct val="100000"/>
              </a:lnSpc>
              <a:spcBef>
                <a:spcPts val="600"/>
              </a:spcBef>
            </a:pP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5)-</a:t>
            </a:r>
            <a:r>
              <a:rPr sz="1600" b="1" spc="-12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37B5FF"/>
                </a:solidFill>
                <a:latin typeface="Trebuchet MS"/>
                <a:cs typeface="Trebuchet MS"/>
              </a:rPr>
              <a:t>neurological</a:t>
            </a:r>
            <a:r>
              <a:rPr sz="1600" b="1" spc="-7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disorder</a:t>
            </a:r>
            <a:r>
              <a:rPr sz="1600" b="1" spc="-7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(i.e.</a:t>
            </a:r>
            <a:r>
              <a:rPr sz="1600" b="1" spc="-12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multiple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sclerosis),</a:t>
            </a:r>
            <a:r>
              <a:rPr sz="1600" b="1" spc="-5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epilepsy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cerebral</a:t>
            </a:r>
            <a:r>
              <a:rPr sz="1600" b="1" spc="-5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palsy,</a:t>
            </a:r>
            <a:endParaRPr sz="1600">
              <a:latin typeface="Trebuchet MS"/>
              <a:cs typeface="Trebuchet MS"/>
            </a:endParaRPr>
          </a:p>
          <a:p>
            <a:pPr marL="117475">
              <a:lnSpc>
                <a:spcPct val="100000"/>
              </a:lnSpc>
              <a:spcBef>
                <a:spcPts val="405"/>
              </a:spcBef>
            </a:pPr>
            <a:r>
              <a:rPr sz="1700" b="1" dirty="0">
                <a:latin typeface="Trebuchet MS"/>
                <a:cs typeface="Trebuchet MS"/>
              </a:rPr>
              <a:t>diabetes</a:t>
            </a:r>
            <a:r>
              <a:rPr sz="1700" b="1" spc="-130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or</a:t>
            </a:r>
            <a:r>
              <a:rPr sz="1700" b="1" spc="-11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conditions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which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affect</a:t>
            </a:r>
            <a:r>
              <a:rPr sz="1700" b="1" spc="-114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the</a:t>
            </a:r>
            <a:r>
              <a:rPr sz="1700" b="1" spc="-11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spine.</a:t>
            </a:r>
            <a:endParaRPr sz="1700">
              <a:latin typeface="Trebuchet MS"/>
              <a:cs typeface="Trebuchet MS"/>
            </a:endParaRPr>
          </a:p>
          <a:p>
            <a:pPr marL="320040" lvl="1" indent="-193675">
              <a:lnSpc>
                <a:spcPct val="100000"/>
              </a:lnSpc>
              <a:spcBef>
                <a:spcPts val="1300"/>
              </a:spcBef>
              <a:buSzPct val="93750"/>
              <a:buAutoNum type="arabicParenR" startAt="6"/>
              <a:tabLst>
                <a:tab pos="320040" algn="l"/>
              </a:tabLst>
            </a:pP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−Bladder</a:t>
            </a:r>
            <a:r>
              <a:rPr sz="1600" b="1" spc="-6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or</a:t>
            </a:r>
            <a:r>
              <a:rPr sz="1600" b="1" spc="-10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kidney</a:t>
            </a:r>
            <a:r>
              <a:rPr sz="1600" b="1" spc="-8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37B5FF"/>
                </a:solidFill>
                <a:latin typeface="Trebuchet MS"/>
                <a:cs typeface="Trebuchet MS"/>
              </a:rPr>
              <a:t>stones.</a:t>
            </a:r>
            <a:endParaRPr sz="1600">
              <a:latin typeface="Trebuchet MS"/>
              <a:cs typeface="Trebuchet MS"/>
            </a:endParaRPr>
          </a:p>
          <a:p>
            <a:pPr marL="367665" lvl="1" indent="-238125">
              <a:lnSpc>
                <a:spcPct val="100000"/>
              </a:lnSpc>
              <a:spcBef>
                <a:spcPts val="900"/>
              </a:spcBef>
              <a:buSzPct val="93750"/>
              <a:buAutoNum type="arabicParenR" startAt="6"/>
              <a:tabLst>
                <a:tab pos="367665" algn="l"/>
              </a:tabLst>
            </a:pP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−Bladder</a:t>
            </a:r>
            <a:r>
              <a:rPr sz="1600" b="1" spc="-6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or</a:t>
            </a:r>
            <a:r>
              <a:rPr sz="1600" b="1" spc="-10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kidney</a:t>
            </a:r>
            <a:r>
              <a:rPr sz="1600" b="1" spc="-8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37B5FF"/>
                </a:solidFill>
                <a:latin typeface="Trebuchet MS"/>
                <a:cs typeface="Trebuchet MS"/>
              </a:rPr>
              <a:t>tumors.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291"/>
            <a:ext cx="9065260" cy="6807834"/>
            <a:chOff x="0" y="50291"/>
            <a:chExt cx="9065260" cy="68078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291"/>
              <a:ext cx="9064752" cy="68077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" y="1831847"/>
              <a:ext cx="533400" cy="6858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86308" y="1951431"/>
            <a:ext cx="19367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spc="-25" dirty="0">
                <a:latin typeface="Calibri"/>
                <a:cs typeface="Calibri"/>
              </a:rPr>
              <a:t>or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455" y="2761488"/>
              <a:ext cx="5105400" cy="2743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9803" y="3627120"/>
              <a:ext cx="3543300" cy="2514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39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3200" b="0" spc="75" dirty="0">
                <a:latin typeface="Verdana"/>
                <a:cs typeface="Verdana"/>
              </a:rPr>
              <a:t>Types</a:t>
            </a:r>
            <a:r>
              <a:rPr sz="3200" b="0" spc="229" dirty="0">
                <a:latin typeface="Verdana"/>
                <a:cs typeface="Verdana"/>
              </a:rPr>
              <a:t> </a:t>
            </a:r>
            <a:r>
              <a:rPr sz="3200" b="0" spc="65" dirty="0">
                <a:latin typeface="Verdana"/>
                <a:cs typeface="Verdana"/>
              </a:rPr>
              <a:t>of</a:t>
            </a:r>
            <a:r>
              <a:rPr sz="3200" b="0" spc="210" dirty="0">
                <a:latin typeface="Verdana"/>
                <a:cs typeface="Verdana"/>
              </a:rPr>
              <a:t> </a:t>
            </a:r>
            <a:r>
              <a:rPr sz="3200" b="0" spc="-20" dirty="0">
                <a:latin typeface="Verdana"/>
                <a:cs typeface="Verdana"/>
              </a:rPr>
              <a:t>UTI’s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0714" y="6541947"/>
            <a:ext cx="1352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738" y="1188872"/>
            <a:ext cx="7671434" cy="134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37900"/>
              </a:lnSpc>
              <a:spcBef>
                <a:spcPts val="100"/>
              </a:spcBef>
              <a:buSzPct val="78947"/>
              <a:buFont typeface="Trebuchet MS"/>
              <a:buChar char="•"/>
              <a:tabLst>
                <a:tab pos="21590" algn="l"/>
                <a:tab pos="125730" algn="l"/>
              </a:tabLst>
            </a:pPr>
            <a:r>
              <a:rPr sz="1900" b="1" spc="-25" dirty="0">
                <a:solidFill>
                  <a:srgbClr val="4471C3"/>
                </a:solidFill>
                <a:latin typeface="Trebuchet MS"/>
                <a:cs typeface="Trebuchet MS"/>
              </a:rPr>
              <a:t>	Catheter-</a:t>
            </a:r>
            <a:r>
              <a:rPr sz="1900" b="1" dirty="0">
                <a:solidFill>
                  <a:srgbClr val="4471C3"/>
                </a:solidFill>
                <a:latin typeface="Trebuchet MS"/>
                <a:cs typeface="Trebuchet MS"/>
              </a:rPr>
              <a:t>associated</a:t>
            </a:r>
            <a:r>
              <a:rPr sz="1900" b="1" spc="-3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471C3"/>
                </a:solidFill>
                <a:latin typeface="Trebuchet MS"/>
                <a:cs typeface="Trebuchet MS"/>
              </a:rPr>
              <a:t>UTI’s</a:t>
            </a:r>
            <a:r>
              <a:rPr sz="1900" b="1" spc="-2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471C3"/>
                </a:solidFill>
                <a:latin typeface="Trebuchet MS"/>
                <a:cs typeface="Trebuchet MS"/>
              </a:rPr>
              <a:t>(CAUTI’s)</a:t>
            </a:r>
            <a:r>
              <a:rPr sz="1900" b="1" spc="-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occur</a:t>
            </a:r>
            <a:r>
              <a:rPr sz="1900" b="1" spc="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when</a:t>
            </a:r>
            <a:r>
              <a:rPr sz="1900" b="1" spc="-2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a</a:t>
            </a:r>
            <a:r>
              <a:rPr sz="1900" b="1" spc="3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person </a:t>
            </a:r>
            <a:r>
              <a:rPr sz="1900" b="1" spc="-25" dirty="0">
                <a:latin typeface="Trebuchet MS"/>
                <a:cs typeface="Trebuchet MS"/>
              </a:rPr>
              <a:t>has </a:t>
            </a:r>
            <a:r>
              <a:rPr sz="1900" b="1" spc="-20" dirty="0">
                <a:latin typeface="Trebuchet MS"/>
                <a:cs typeface="Trebuchet MS"/>
              </a:rPr>
              <a:t>urinary</a:t>
            </a:r>
            <a:r>
              <a:rPr sz="1900" b="1" spc="-50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or</a:t>
            </a:r>
            <a:r>
              <a:rPr sz="1900" b="1" spc="-105" dirty="0">
                <a:latin typeface="Trebuchet MS"/>
                <a:cs typeface="Trebuchet MS"/>
              </a:rPr>
              <a:t> </a:t>
            </a:r>
            <a:r>
              <a:rPr sz="1900" b="1" spc="-20" dirty="0">
                <a:latin typeface="Trebuchet MS"/>
                <a:cs typeface="Trebuchet MS"/>
              </a:rPr>
              <a:t>supra-</a:t>
            </a:r>
            <a:r>
              <a:rPr sz="1900" b="1" dirty="0">
                <a:latin typeface="Trebuchet MS"/>
                <a:cs typeface="Trebuchet MS"/>
              </a:rPr>
              <a:t>pubic</a:t>
            </a:r>
            <a:r>
              <a:rPr sz="1900" b="1" spc="-40" dirty="0">
                <a:latin typeface="Trebuchet MS"/>
                <a:cs typeface="Trebuchet MS"/>
              </a:rPr>
              <a:t> </a:t>
            </a:r>
            <a:r>
              <a:rPr sz="1900" b="1" spc="-20" dirty="0">
                <a:latin typeface="Trebuchet MS"/>
                <a:cs typeface="Trebuchet MS"/>
              </a:rPr>
              <a:t>catheter</a:t>
            </a:r>
            <a:r>
              <a:rPr sz="1900" b="1" spc="-7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and</a:t>
            </a:r>
            <a:r>
              <a:rPr sz="1900" b="1" spc="-6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or</a:t>
            </a:r>
            <a:r>
              <a:rPr sz="1900" b="1" spc="-10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has</a:t>
            </a:r>
            <a:r>
              <a:rPr sz="1900" b="1" spc="-10" dirty="0">
                <a:latin typeface="Trebuchet MS"/>
                <a:cs typeface="Trebuchet MS"/>
              </a:rPr>
              <a:t> </a:t>
            </a:r>
            <a:r>
              <a:rPr sz="1900" b="1" spc="-25" dirty="0">
                <a:latin typeface="Trebuchet MS"/>
                <a:cs typeface="Trebuchet MS"/>
              </a:rPr>
              <a:t>recently</a:t>
            </a:r>
            <a:r>
              <a:rPr sz="1900" b="1" spc="-114" dirty="0">
                <a:latin typeface="Trebuchet MS"/>
                <a:cs typeface="Trebuchet MS"/>
              </a:rPr>
              <a:t> </a:t>
            </a:r>
            <a:r>
              <a:rPr sz="1900" b="1" spc="-20" dirty="0">
                <a:latin typeface="Trebuchet MS"/>
                <a:cs typeface="Trebuchet MS"/>
              </a:rPr>
              <a:t>been</a:t>
            </a:r>
            <a:endParaRPr sz="1900" dirty="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1845"/>
              </a:spcBef>
            </a:pPr>
            <a:r>
              <a:rPr sz="1900" b="1" spc="-25" dirty="0">
                <a:latin typeface="Trebuchet MS"/>
                <a:cs typeface="Trebuchet MS"/>
              </a:rPr>
              <a:t>catheterized</a:t>
            </a:r>
            <a:r>
              <a:rPr sz="1900" b="1" spc="-9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in</a:t>
            </a:r>
            <a:r>
              <a:rPr sz="1900" b="1" spc="-85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the</a:t>
            </a:r>
            <a:r>
              <a:rPr sz="1900" b="1" spc="-12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past</a:t>
            </a:r>
            <a:r>
              <a:rPr sz="1900" b="1" spc="-80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48</a:t>
            </a:r>
            <a:r>
              <a:rPr sz="1900" b="1" spc="-85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hours.</a:t>
            </a:r>
            <a:endParaRPr sz="1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1411" y="2095500"/>
            <a:ext cx="6449568" cy="27538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2795" y="2543378"/>
            <a:ext cx="3394075" cy="12509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85470" marR="5080" indent="-573405">
              <a:lnSpc>
                <a:spcPct val="101000"/>
              </a:lnSpc>
              <a:spcBef>
                <a:spcPts val="50"/>
              </a:spcBef>
            </a:pPr>
            <a:r>
              <a:rPr sz="4000" b="0" spc="110" dirty="0">
                <a:latin typeface="Verdana"/>
                <a:cs typeface="Verdana"/>
              </a:rPr>
              <a:t>Risk</a:t>
            </a:r>
            <a:r>
              <a:rPr sz="4000" b="0" spc="365" dirty="0">
                <a:latin typeface="Verdana"/>
                <a:cs typeface="Verdana"/>
              </a:rPr>
              <a:t> </a:t>
            </a:r>
            <a:r>
              <a:rPr sz="4000" b="0" spc="165" dirty="0">
                <a:latin typeface="Verdana"/>
                <a:cs typeface="Verdana"/>
              </a:rPr>
              <a:t>Factors </a:t>
            </a:r>
            <a:r>
              <a:rPr sz="4000" b="0" spc="80" dirty="0">
                <a:latin typeface="Verdana"/>
                <a:cs typeface="Verdana"/>
              </a:rPr>
              <a:t>for</a:t>
            </a:r>
            <a:r>
              <a:rPr sz="4000" b="0" spc="270" dirty="0">
                <a:latin typeface="Verdana"/>
                <a:cs typeface="Verdana"/>
              </a:rPr>
              <a:t> </a:t>
            </a:r>
            <a:r>
              <a:rPr sz="4000" b="0" spc="-20" dirty="0">
                <a:latin typeface="Verdana"/>
                <a:cs typeface="Verdana"/>
              </a:rPr>
              <a:t>UTI’s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147" y="6541947"/>
            <a:ext cx="1352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" y="1330452"/>
              <a:ext cx="3695700" cy="53995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5920" y="1554478"/>
              <a:ext cx="3686555" cy="518007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7548" y="4318"/>
            <a:ext cx="191008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0" spc="-10" dirty="0">
                <a:latin typeface="Trebuchet MS"/>
                <a:cs typeface="Trebuchet MS"/>
              </a:rPr>
              <a:t>Anatomy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18626" y="6541947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625596"/>
            <a:ext cx="7295388" cy="27340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035" y="69595"/>
            <a:ext cx="6263005" cy="99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</a:pPr>
            <a:r>
              <a:rPr sz="3200" b="0" spc="105" dirty="0">
                <a:latin typeface="Verdana"/>
                <a:cs typeface="Verdana"/>
              </a:rPr>
              <a:t>Risk</a:t>
            </a:r>
            <a:r>
              <a:rPr sz="3200" b="0" spc="225" dirty="0">
                <a:latin typeface="Verdana"/>
                <a:cs typeface="Verdana"/>
              </a:rPr>
              <a:t> </a:t>
            </a:r>
            <a:r>
              <a:rPr sz="3200" b="0" spc="135" dirty="0">
                <a:latin typeface="Verdana"/>
                <a:cs typeface="Verdana"/>
              </a:rPr>
              <a:t>Factors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ts val="3820"/>
              </a:lnSpc>
            </a:pPr>
            <a:r>
              <a:rPr sz="3200" b="0" spc="155" dirty="0">
                <a:latin typeface="Verdana"/>
                <a:cs typeface="Verdana"/>
              </a:rPr>
              <a:t>Related</a:t>
            </a:r>
            <a:r>
              <a:rPr sz="3200" b="0" spc="295" dirty="0">
                <a:latin typeface="Verdana"/>
                <a:cs typeface="Verdana"/>
              </a:rPr>
              <a:t> </a:t>
            </a:r>
            <a:r>
              <a:rPr sz="3200" b="0" spc="80" dirty="0">
                <a:latin typeface="Verdana"/>
                <a:cs typeface="Verdana"/>
              </a:rPr>
              <a:t>to</a:t>
            </a:r>
            <a:r>
              <a:rPr sz="3200" b="0" spc="260" dirty="0">
                <a:latin typeface="Verdana"/>
                <a:cs typeface="Verdana"/>
              </a:rPr>
              <a:t> </a:t>
            </a:r>
            <a:r>
              <a:rPr sz="3200" b="0" spc="114" dirty="0">
                <a:latin typeface="Verdana"/>
                <a:cs typeface="Verdana"/>
              </a:rPr>
              <a:t>All</a:t>
            </a:r>
            <a:r>
              <a:rPr sz="3200" b="0" spc="260" dirty="0">
                <a:latin typeface="Verdana"/>
                <a:cs typeface="Verdana"/>
              </a:rPr>
              <a:t> </a:t>
            </a:r>
            <a:r>
              <a:rPr sz="3200" b="0" spc="75" dirty="0">
                <a:latin typeface="Verdana"/>
                <a:cs typeface="Verdana"/>
              </a:rPr>
              <a:t>Types</a:t>
            </a:r>
            <a:r>
              <a:rPr sz="3200" b="0" spc="240" dirty="0">
                <a:latin typeface="Verdana"/>
                <a:cs typeface="Verdana"/>
              </a:rPr>
              <a:t> </a:t>
            </a:r>
            <a:r>
              <a:rPr sz="3200" b="0" spc="65" dirty="0">
                <a:latin typeface="Verdana"/>
                <a:cs typeface="Verdana"/>
              </a:rPr>
              <a:t>of</a:t>
            </a:r>
            <a:r>
              <a:rPr sz="3200" b="0" spc="215" dirty="0">
                <a:latin typeface="Verdana"/>
                <a:cs typeface="Verdana"/>
              </a:rPr>
              <a:t> </a:t>
            </a:r>
            <a:r>
              <a:rPr sz="3200" b="0" spc="-10" dirty="0">
                <a:latin typeface="Verdana"/>
                <a:cs typeface="Verdana"/>
              </a:rPr>
              <a:t>UTI’s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0714" y="6550482"/>
            <a:ext cx="1352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819" y="1382013"/>
            <a:ext cx="7061200" cy="196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925" indent="-276225">
              <a:lnSpc>
                <a:spcPts val="2250"/>
              </a:lnSpc>
              <a:spcBef>
                <a:spcPts val="95"/>
              </a:spcBef>
              <a:buAutoNum type="arabicPeriod"/>
              <a:tabLst>
                <a:tab pos="288925" algn="l"/>
              </a:tabLst>
            </a:pPr>
            <a:r>
              <a:rPr sz="1900" b="1" dirty="0">
                <a:solidFill>
                  <a:srgbClr val="4471C3"/>
                </a:solidFill>
                <a:latin typeface="Trebuchet MS"/>
                <a:cs typeface="Trebuchet MS"/>
              </a:rPr>
              <a:t>Female</a:t>
            </a:r>
            <a:r>
              <a:rPr sz="1900" b="1" spc="-12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4471C3"/>
                </a:solidFill>
                <a:latin typeface="Trebuchet MS"/>
                <a:cs typeface="Trebuchet MS"/>
              </a:rPr>
              <a:t>gender</a:t>
            </a:r>
            <a:endParaRPr sz="1900">
              <a:latin typeface="Trebuchet MS"/>
              <a:cs typeface="Trebuchet MS"/>
            </a:endParaRPr>
          </a:p>
          <a:p>
            <a:pPr marL="12700" marR="5080">
              <a:lnSpc>
                <a:spcPct val="77100"/>
              </a:lnSpc>
              <a:spcBef>
                <a:spcPts val="434"/>
              </a:spcBef>
            </a:pPr>
            <a:r>
              <a:rPr sz="1700" b="1" dirty="0">
                <a:latin typeface="Trebuchet MS"/>
                <a:cs typeface="Trebuchet MS"/>
              </a:rPr>
              <a:t>UTI’s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are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7CD956"/>
                </a:solidFill>
                <a:latin typeface="Trebuchet MS"/>
                <a:cs typeface="Trebuchet MS"/>
              </a:rPr>
              <a:t>more</a:t>
            </a:r>
            <a:r>
              <a:rPr sz="1700" b="1" spc="-75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7CD956"/>
                </a:solidFill>
                <a:latin typeface="Trebuchet MS"/>
                <a:cs typeface="Trebuchet MS"/>
              </a:rPr>
              <a:t>common</a:t>
            </a:r>
            <a:r>
              <a:rPr sz="1700" b="1" spc="-50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in</a:t>
            </a:r>
            <a:r>
              <a:rPr sz="1700" b="1" spc="-7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women</a:t>
            </a:r>
            <a:r>
              <a:rPr sz="1700" b="1" spc="-5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and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girls</a:t>
            </a:r>
            <a:r>
              <a:rPr sz="1700" b="1" spc="-5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than</a:t>
            </a:r>
            <a:r>
              <a:rPr sz="1700" b="1" spc="-7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in</a:t>
            </a:r>
            <a:r>
              <a:rPr sz="1700" b="1" spc="-6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men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because</a:t>
            </a:r>
            <a:r>
              <a:rPr sz="1700" b="1" spc="-9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their </a:t>
            </a:r>
            <a:r>
              <a:rPr sz="1700" b="1" spc="-25" dirty="0">
                <a:latin typeface="Trebuchet MS"/>
                <a:cs typeface="Trebuchet MS"/>
              </a:rPr>
              <a:t>urethra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is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shorter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than</a:t>
            </a:r>
            <a:r>
              <a:rPr sz="1700" b="1" spc="-9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males.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700">
              <a:latin typeface="Trebuchet MS"/>
              <a:cs typeface="Trebuchet MS"/>
            </a:endParaRPr>
          </a:p>
          <a:p>
            <a:pPr marL="293370" lvl="1" indent="-119380">
              <a:lnSpc>
                <a:spcPct val="100000"/>
              </a:lnSpc>
              <a:spcBef>
                <a:spcPts val="5"/>
              </a:spcBef>
              <a:buSzPct val="94117"/>
              <a:buFont typeface="Trebuchet MS"/>
              <a:buChar char="•"/>
              <a:tabLst>
                <a:tab pos="293370" algn="l"/>
              </a:tabLst>
            </a:pPr>
            <a:r>
              <a:rPr sz="1700" b="1" dirty="0">
                <a:latin typeface="Trebuchet MS"/>
                <a:cs typeface="Trebuchet MS"/>
              </a:rPr>
              <a:t>A</a:t>
            </a:r>
            <a:r>
              <a:rPr sz="1700" b="1" spc="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females</a:t>
            </a:r>
            <a:r>
              <a:rPr sz="1700" b="1" spc="-110" dirty="0">
                <a:latin typeface="Trebuchet MS"/>
                <a:cs typeface="Trebuchet MS"/>
              </a:rPr>
              <a:t> </a:t>
            </a:r>
            <a:r>
              <a:rPr sz="1700" b="1" spc="-25" dirty="0">
                <a:latin typeface="Trebuchet MS"/>
                <a:cs typeface="Trebuchet MS"/>
              </a:rPr>
              <a:t>urethra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is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approximately</a:t>
            </a:r>
            <a:r>
              <a:rPr sz="1700" b="1" spc="-9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4</a:t>
            </a:r>
            <a:r>
              <a:rPr sz="1700" b="1" spc="-7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cm</a:t>
            </a:r>
            <a:r>
              <a:rPr sz="1700" b="1" spc="-7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in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length,</a:t>
            </a:r>
            <a:r>
              <a:rPr sz="1700" b="1" spc="-90" dirty="0">
                <a:latin typeface="Trebuchet MS"/>
                <a:cs typeface="Trebuchet MS"/>
              </a:rPr>
              <a:t> </a:t>
            </a:r>
            <a:r>
              <a:rPr sz="1700" b="1" spc="-25" dirty="0">
                <a:latin typeface="Trebuchet MS"/>
                <a:cs typeface="Trebuchet MS"/>
              </a:rPr>
              <a:t>and</a:t>
            </a:r>
            <a:endParaRPr sz="1700">
              <a:latin typeface="Trebuchet MS"/>
              <a:cs typeface="Trebuchet MS"/>
            </a:endParaRPr>
          </a:p>
          <a:p>
            <a:pPr marL="414655" marR="424180">
              <a:lnSpc>
                <a:spcPts val="2000"/>
              </a:lnSpc>
              <a:spcBef>
                <a:spcPts val="950"/>
              </a:spcBef>
            </a:pPr>
            <a:r>
              <a:rPr sz="1700" b="1" dirty="0">
                <a:latin typeface="Trebuchet MS"/>
                <a:cs typeface="Trebuchet MS"/>
              </a:rPr>
              <a:t>closer</a:t>
            </a:r>
            <a:r>
              <a:rPr sz="1700" b="1" spc="-9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to</a:t>
            </a:r>
            <a:r>
              <a:rPr sz="1700" b="1" spc="-10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the</a:t>
            </a:r>
            <a:r>
              <a:rPr sz="1700" b="1" spc="-95" dirty="0">
                <a:latin typeface="Trebuchet MS"/>
                <a:cs typeface="Trebuchet MS"/>
              </a:rPr>
              <a:t> </a:t>
            </a:r>
            <a:r>
              <a:rPr sz="1700" b="1" spc="-30" dirty="0">
                <a:latin typeface="Trebuchet MS"/>
                <a:cs typeface="Trebuchet MS"/>
              </a:rPr>
              <a:t>rectum,</a:t>
            </a:r>
            <a:r>
              <a:rPr sz="1700" b="1" spc="-13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where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more</a:t>
            </a:r>
            <a:r>
              <a:rPr sz="1700" b="1" spc="-10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bacteria</a:t>
            </a:r>
            <a:r>
              <a:rPr sz="1700" b="1" spc="-11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exists</a:t>
            </a:r>
            <a:r>
              <a:rPr sz="1700" b="1" spc="-7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and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can</a:t>
            </a:r>
            <a:r>
              <a:rPr sz="1700" b="1" spc="-100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easy travel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spc="-25" dirty="0">
                <a:latin typeface="Trebuchet MS"/>
                <a:cs typeface="Trebuchet MS"/>
              </a:rPr>
              <a:t>into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the</a:t>
            </a:r>
            <a:r>
              <a:rPr sz="1700" b="1" spc="-75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urinary</a:t>
            </a:r>
            <a:r>
              <a:rPr sz="1700" b="1" spc="-10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tract.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35" y="69595"/>
            <a:ext cx="6263005" cy="99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</a:pPr>
            <a:r>
              <a:rPr sz="3200" b="0" spc="105" dirty="0">
                <a:latin typeface="Verdana"/>
                <a:cs typeface="Verdana"/>
              </a:rPr>
              <a:t>Risk</a:t>
            </a:r>
            <a:r>
              <a:rPr sz="3200" b="0" spc="225" dirty="0">
                <a:latin typeface="Verdana"/>
                <a:cs typeface="Verdana"/>
              </a:rPr>
              <a:t> </a:t>
            </a:r>
            <a:r>
              <a:rPr sz="3200" b="0" spc="135" dirty="0">
                <a:latin typeface="Verdana"/>
                <a:cs typeface="Verdana"/>
              </a:rPr>
              <a:t>Factors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ts val="3820"/>
              </a:lnSpc>
            </a:pPr>
            <a:r>
              <a:rPr sz="3200" b="0" spc="155" dirty="0">
                <a:latin typeface="Verdana"/>
                <a:cs typeface="Verdana"/>
              </a:rPr>
              <a:t>Related</a:t>
            </a:r>
            <a:r>
              <a:rPr sz="3200" b="0" spc="295" dirty="0">
                <a:latin typeface="Verdana"/>
                <a:cs typeface="Verdana"/>
              </a:rPr>
              <a:t> </a:t>
            </a:r>
            <a:r>
              <a:rPr sz="3200" b="0" spc="80" dirty="0">
                <a:latin typeface="Verdana"/>
                <a:cs typeface="Verdana"/>
              </a:rPr>
              <a:t>to</a:t>
            </a:r>
            <a:r>
              <a:rPr sz="3200" b="0" spc="260" dirty="0">
                <a:latin typeface="Verdana"/>
                <a:cs typeface="Verdana"/>
              </a:rPr>
              <a:t> </a:t>
            </a:r>
            <a:r>
              <a:rPr sz="3200" b="0" spc="114" dirty="0">
                <a:latin typeface="Verdana"/>
                <a:cs typeface="Verdana"/>
              </a:rPr>
              <a:t>All</a:t>
            </a:r>
            <a:r>
              <a:rPr sz="3200" b="0" spc="260" dirty="0">
                <a:latin typeface="Verdana"/>
                <a:cs typeface="Verdana"/>
              </a:rPr>
              <a:t> </a:t>
            </a:r>
            <a:r>
              <a:rPr sz="3200" b="0" spc="75" dirty="0">
                <a:latin typeface="Verdana"/>
                <a:cs typeface="Verdana"/>
              </a:rPr>
              <a:t>Types</a:t>
            </a:r>
            <a:r>
              <a:rPr sz="3200" b="0" spc="240" dirty="0">
                <a:latin typeface="Verdana"/>
                <a:cs typeface="Verdana"/>
              </a:rPr>
              <a:t> </a:t>
            </a:r>
            <a:r>
              <a:rPr sz="3200" b="0" spc="65" dirty="0">
                <a:latin typeface="Verdana"/>
                <a:cs typeface="Verdana"/>
              </a:rPr>
              <a:t>of</a:t>
            </a:r>
            <a:r>
              <a:rPr sz="3200" b="0" spc="215" dirty="0">
                <a:latin typeface="Verdana"/>
                <a:cs typeface="Verdana"/>
              </a:rPr>
              <a:t> </a:t>
            </a:r>
            <a:r>
              <a:rPr sz="3200" b="0" spc="-10" dirty="0">
                <a:latin typeface="Verdana"/>
                <a:cs typeface="Verdana"/>
              </a:rPr>
              <a:t>UTI’s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0714" y="6550482"/>
            <a:ext cx="1352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7" y="1265222"/>
            <a:ext cx="8773795" cy="516128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90855" algn="just">
              <a:lnSpc>
                <a:spcPct val="100000"/>
              </a:lnSpc>
              <a:spcBef>
                <a:spcPts val="1100"/>
              </a:spcBef>
            </a:pPr>
            <a:r>
              <a:rPr sz="1900" b="1" spc="-40" dirty="0">
                <a:solidFill>
                  <a:srgbClr val="4471C3"/>
                </a:solidFill>
                <a:latin typeface="Trebuchet MS"/>
                <a:cs typeface="Trebuchet MS"/>
              </a:rPr>
              <a:t>1.</a:t>
            </a:r>
            <a:r>
              <a:rPr sz="1900" b="1" spc="-14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471C3"/>
                </a:solidFill>
                <a:latin typeface="Trebuchet MS"/>
                <a:cs typeface="Trebuchet MS"/>
              </a:rPr>
              <a:t>Female</a:t>
            </a:r>
            <a:r>
              <a:rPr sz="1900" b="1" spc="-13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4471C3"/>
                </a:solidFill>
                <a:latin typeface="Trebuchet MS"/>
                <a:cs typeface="Trebuchet MS"/>
              </a:rPr>
              <a:t>gender</a:t>
            </a:r>
            <a:endParaRPr sz="1900">
              <a:latin typeface="Trebuchet MS"/>
              <a:cs typeface="Trebuchet MS"/>
            </a:endParaRPr>
          </a:p>
          <a:p>
            <a:pPr marL="248285" marR="1624965" algn="just">
              <a:lnSpc>
                <a:spcPct val="142000"/>
              </a:lnSpc>
              <a:spcBef>
                <a:spcPts val="45"/>
              </a:spcBef>
            </a:pPr>
            <a:r>
              <a:rPr sz="1800" b="1" spc="70" dirty="0">
                <a:latin typeface="Trebuchet MS"/>
                <a:cs typeface="Trebuchet MS"/>
              </a:rPr>
              <a:t>UTIs</a:t>
            </a:r>
            <a:r>
              <a:rPr sz="1800" b="1" spc="13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relate to</a:t>
            </a:r>
            <a:r>
              <a:rPr sz="1800" b="1" spc="3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changes</a:t>
            </a:r>
            <a:r>
              <a:rPr sz="1800" b="1" spc="8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in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their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hormonal</a:t>
            </a:r>
            <a:r>
              <a:rPr sz="1800" b="1" spc="1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levels</a:t>
            </a:r>
            <a:r>
              <a:rPr sz="1800" b="1" dirty="0">
                <a:latin typeface="Trebuchet MS"/>
                <a:cs typeface="Trebuchet MS"/>
              </a:rPr>
              <a:t>.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Some</a:t>
            </a:r>
            <a:r>
              <a:rPr sz="1800" b="1" spc="7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are</a:t>
            </a:r>
            <a:r>
              <a:rPr sz="1800" b="1" spc="2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more </a:t>
            </a:r>
            <a:r>
              <a:rPr sz="1800" b="1" dirty="0">
                <a:latin typeface="Trebuchet MS"/>
                <a:cs typeface="Trebuchet MS"/>
              </a:rPr>
              <a:t>likely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to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get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an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infection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during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certain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times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in their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menstrual </a:t>
            </a:r>
            <a:r>
              <a:rPr sz="1800" b="1" spc="-20" dirty="0">
                <a:latin typeface="Trebuchet MS"/>
                <a:cs typeface="Trebuchet MS"/>
              </a:rPr>
              <a:t>cycle,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such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as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just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before</a:t>
            </a:r>
            <a:r>
              <a:rPr sz="1800" b="1" spc="-7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a</a:t>
            </a:r>
            <a:r>
              <a:rPr sz="1800" b="1" spc="-1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period</a:t>
            </a:r>
            <a:r>
              <a:rPr sz="1800" b="1" spc="-7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or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7B5FF"/>
                </a:solidFill>
                <a:latin typeface="Trebuchet MS"/>
                <a:cs typeface="Trebuchet MS"/>
              </a:rPr>
              <a:t>during</a:t>
            </a:r>
            <a:r>
              <a:rPr sz="1800" b="1" spc="-8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7B5FF"/>
                </a:solidFill>
                <a:latin typeface="Trebuchet MS"/>
                <a:cs typeface="Trebuchet MS"/>
              </a:rPr>
              <a:t>pregnancy.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800">
              <a:latin typeface="Trebuchet MS"/>
              <a:cs typeface="Trebuchet MS"/>
            </a:endParaRPr>
          </a:p>
          <a:p>
            <a:pPr marL="605155" marR="637540" algn="ctr">
              <a:lnSpc>
                <a:spcPct val="140000"/>
              </a:lnSpc>
            </a:pPr>
            <a:r>
              <a:rPr sz="1700" b="1" spc="65" dirty="0">
                <a:solidFill>
                  <a:srgbClr val="7CD956"/>
                </a:solidFill>
                <a:latin typeface="Trebuchet MS"/>
                <a:cs typeface="Trebuchet MS"/>
              </a:rPr>
              <a:t>In</a:t>
            </a:r>
            <a:r>
              <a:rPr sz="1700" b="1" spc="30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7CD956"/>
                </a:solidFill>
                <a:latin typeface="Trebuchet MS"/>
                <a:cs typeface="Trebuchet MS"/>
              </a:rPr>
              <a:t>older</a:t>
            </a:r>
            <a:r>
              <a:rPr sz="1700" b="1" spc="-80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7CD956"/>
                </a:solidFill>
                <a:latin typeface="Trebuchet MS"/>
                <a:cs typeface="Trebuchet MS"/>
              </a:rPr>
              <a:t>women</a:t>
            </a:r>
            <a:r>
              <a:rPr sz="1700" b="1" spc="-10" dirty="0">
                <a:latin typeface="Trebuchet MS"/>
                <a:cs typeface="Trebuchet MS"/>
              </a:rPr>
              <a:t>,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the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tissues</a:t>
            </a:r>
            <a:r>
              <a:rPr sz="1700" b="1" spc="-5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of</a:t>
            </a:r>
            <a:r>
              <a:rPr sz="1700" b="1" spc="-100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the</a:t>
            </a:r>
            <a:r>
              <a:rPr sz="1700" b="1" spc="-95" dirty="0">
                <a:latin typeface="Trebuchet MS"/>
                <a:cs typeface="Trebuchet MS"/>
              </a:rPr>
              <a:t> </a:t>
            </a:r>
            <a:r>
              <a:rPr sz="1700" b="1" spc="-25" dirty="0">
                <a:latin typeface="Trebuchet MS"/>
                <a:cs typeface="Trebuchet MS"/>
              </a:rPr>
              <a:t>urethra</a:t>
            </a:r>
            <a:r>
              <a:rPr sz="1700" b="1" spc="-9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and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bladder</a:t>
            </a:r>
            <a:r>
              <a:rPr sz="1700" b="1" spc="-10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become</a:t>
            </a:r>
            <a:r>
              <a:rPr sz="1700" b="1" spc="-90" dirty="0"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37B5FF"/>
                </a:solidFill>
                <a:latin typeface="Trebuchet MS"/>
                <a:cs typeface="Trebuchet MS"/>
              </a:rPr>
              <a:t>thinner</a:t>
            </a:r>
            <a:r>
              <a:rPr sz="1700" b="1" spc="-11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latin typeface="Trebuchet MS"/>
                <a:cs typeface="Trebuchet MS"/>
              </a:rPr>
              <a:t>and </a:t>
            </a:r>
            <a:r>
              <a:rPr sz="1700" b="1" spc="-35" dirty="0">
                <a:latin typeface="Trebuchet MS"/>
                <a:cs typeface="Trebuchet MS"/>
              </a:rPr>
              <a:t>drier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with</a:t>
            </a:r>
            <a:r>
              <a:rPr sz="1700" b="1" spc="-4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age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as</a:t>
            </a:r>
            <a:r>
              <a:rPr sz="1700" b="1" spc="2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well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as</a:t>
            </a:r>
            <a:r>
              <a:rPr sz="1700" b="1" spc="15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after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menopause</a:t>
            </a:r>
            <a:r>
              <a:rPr sz="1700" b="1" spc="-11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or</a:t>
            </a:r>
            <a:r>
              <a:rPr sz="1700" b="1" spc="-7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</a:t>
            </a:r>
            <a:r>
              <a:rPr sz="1700" b="1" spc="-5" dirty="0">
                <a:latin typeface="Trebuchet MS"/>
                <a:cs typeface="Trebuchet MS"/>
              </a:rPr>
              <a:t> </a:t>
            </a:r>
            <a:r>
              <a:rPr sz="1700" b="1" spc="-30" dirty="0">
                <a:latin typeface="Trebuchet MS"/>
                <a:cs typeface="Trebuchet MS"/>
              </a:rPr>
              <a:t>hysterectomy.</a:t>
            </a:r>
            <a:r>
              <a:rPr sz="1700" b="1" spc="-5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This</a:t>
            </a:r>
            <a:r>
              <a:rPr sz="1700" b="1" spc="-4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can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spc="-25" dirty="0">
                <a:latin typeface="Trebuchet MS"/>
                <a:cs typeface="Trebuchet MS"/>
              </a:rPr>
              <a:t>be </a:t>
            </a:r>
            <a:r>
              <a:rPr sz="1700" b="1" dirty="0">
                <a:latin typeface="Trebuchet MS"/>
                <a:cs typeface="Trebuchet MS"/>
              </a:rPr>
              <a:t>linked</a:t>
            </a:r>
            <a:r>
              <a:rPr sz="1700" b="1" spc="-105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to</a:t>
            </a:r>
            <a:r>
              <a:rPr sz="1700" b="1" spc="-11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increased</a:t>
            </a:r>
            <a:r>
              <a:rPr sz="1700" b="1" spc="-114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UTIs.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7CD956"/>
                </a:solidFill>
                <a:latin typeface="Trebuchet MS"/>
                <a:cs typeface="Trebuchet MS"/>
              </a:rPr>
              <a:t>During</a:t>
            </a:r>
            <a:r>
              <a:rPr sz="1800" b="1" spc="-95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7CD956"/>
                </a:solidFill>
                <a:latin typeface="Trebuchet MS"/>
                <a:cs typeface="Trebuchet MS"/>
              </a:rPr>
              <a:t>pregnancy</a:t>
            </a:r>
            <a:r>
              <a:rPr sz="1800" b="1" dirty="0">
                <a:latin typeface="Trebuchet MS"/>
                <a:cs typeface="Trebuchet MS"/>
              </a:rPr>
              <a:t>,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the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drainage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system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from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the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kidney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to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the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bladder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widens</a:t>
            </a:r>
            <a:r>
              <a:rPr sz="1800" b="1" spc="-10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so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b="1" spc="-30" dirty="0">
                <a:latin typeface="Trebuchet MS"/>
                <a:cs typeface="Trebuchet MS"/>
              </a:rPr>
              <a:t>urine</a:t>
            </a:r>
            <a:r>
              <a:rPr sz="1800" b="1" spc="-130" dirty="0"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does</a:t>
            </a:r>
            <a:r>
              <a:rPr sz="1800" b="1" spc="-7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7B5FF"/>
                </a:solidFill>
                <a:latin typeface="Trebuchet MS"/>
                <a:cs typeface="Trebuchet MS"/>
              </a:rPr>
              <a:t>not</a:t>
            </a:r>
            <a:r>
              <a:rPr sz="1800" b="1" spc="-114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7B5FF"/>
                </a:solidFill>
                <a:latin typeface="Trebuchet MS"/>
                <a:cs typeface="Trebuchet MS"/>
              </a:rPr>
              <a:t>drain</a:t>
            </a:r>
            <a:r>
              <a:rPr sz="1800" b="1" spc="-6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as</a:t>
            </a:r>
            <a:r>
              <a:rPr sz="1800" b="1" spc="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37B5FF"/>
                </a:solidFill>
                <a:latin typeface="Trebuchet MS"/>
                <a:cs typeface="Trebuchet MS"/>
              </a:rPr>
              <a:t>quickly.</a:t>
            </a:r>
            <a:r>
              <a:rPr sz="1800" b="1" spc="-9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This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makes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it</a:t>
            </a:r>
            <a:r>
              <a:rPr sz="1800" b="1" spc="-114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easier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to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get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UTI.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b="1" spc="55" dirty="0">
                <a:latin typeface="Trebuchet MS"/>
                <a:cs typeface="Trebuchet MS"/>
              </a:rPr>
              <a:t>UTIs</a:t>
            </a:r>
            <a:r>
              <a:rPr sz="1700" b="1" spc="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during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pregnancy</a:t>
            </a:r>
            <a:r>
              <a:rPr sz="1700" b="1" spc="-9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can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result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in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7CD956"/>
                </a:solidFill>
                <a:latin typeface="Trebuchet MS"/>
                <a:cs typeface="Trebuchet MS"/>
              </a:rPr>
              <a:t>increased</a:t>
            </a:r>
            <a:r>
              <a:rPr sz="1700" b="1" spc="-95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7CD956"/>
                </a:solidFill>
                <a:latin typeface="Trebuchet MS"/>
                <a:cs typeface="Trebuchet MS"/>
              </a:rPr>
              <a:t>blood</a:t>
            </a:r>
            <a:r>
              <a:rPr sz="1700" b="1" spc="-80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7CD956"/>
                </a:solidFill>
                <a:latin typeface="Trebuchet MS"/>
                <a:cs typeface="Trebuchet MS"/>
              </a:rPr>
              <a:t>pressure,</a:t>
            </a:r>
            <a:r>
              <a:rPr sz="1700" b="1" spc="-105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so</a:t>
            </a:r>
            <a:r>
              <a:rPr sz="1700" b="1" spc="-5" dirty="0">
                <a:latin typeface="Trebuchet MS"/>
                <a:cs typeface="Trebuchet MS"/>
              </a:rPr>
              <a:t> </a:t>
            </a:r>
            <a:r>
              <a:rPr sz="1700" b="1" spc="-30" dirty="0">
                <a:latin typeface="Trebuchet MS"/>
                <a:cs typeface="Trebuchet MS"/>
              </a:rPr>
              <a:t>it</a:t>
            </a:r>
            <a:r>
              <a:rPr sz="1700" b="1" spc="-10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is</a:t>
            </a:r>
            <a:r>
              <a:rPr sz="1700" b="1" spc="-50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very</a:t>
            </a:r>
            <a:r>
              <a:rPr sz="1700" b="1" spc="-9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important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spc="-25" dirty="0">
                <a:latin typeface="Trebuchet MS"/>
                <a:cs typeface="Trebuchet MS"/>
              </a:rPr>
              <a:t>to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700" b="1" dirty="0">
                <a:latin typeface="Trebuchet MS"/>
                <a:cs typeface="Trebuchet MS"/>
              </a:rPr>
              <a:t>have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them</a:t>
            </a:r>
            <a:r>
              <a:rPr sz="1700" b="1" spc="-7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treated</a:t>
            </a:r>
            <a:r>
              <a:rPr sz="1700" b="1" spc="-9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as</a:t>
            </a:r>
            <a:r>
              <a:rPr sz="1700" b="1" spc="1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soon</a:t>
            </a:r>
            <a:r>
              <a:rPr sz="1700" b="1" spc="-4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as</a:t>
            </a:r>
            <a:r>
              <a:rPr sz="1700" b="1" spc="1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possible.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43"/>
            <a:ext cx="9115425" cy="6849109"/>
            <a:chOff x="0" y="9143"/>
            <a:chExt cx="9115425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3"/>
              <a:ext cx="9115044" cy="68488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7019" y="931163"/>
              <a:ext cx="1819655" cy="1828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58439" y="4456177"/>
              <a:ext cx="882015" cy="20320"/>
            </a:xfrm>
            <a:custGeom>
              <a:avLst/>
              <a:gdLst/>
              <a:ahLst/>
              <a:cxnLst/>
              <a:rect l="l" t="t" r="r" b="b"/>
              <a:pathLst>
                <a:path w="882014" h="20320">
                  <a:moveTo>
                    <a:pt x="881989" y="0"/>
                  </a:moveTo>
                  <a:lnTo>
                    <a:pt x="0" y="0"/>
                  </a:lnTo>
                  <a:lnTo>
                    <a:pt x="0" y="19810"/>
                  </a:lnTo>
                  <a:lnTo>
                    <a:pt x="881989" y="19810"/>
                  </a:lnTo>
                  <a:lnTo>
                    <a:pt x="8819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340" y="162306"/>
            <a:ext cx="5916930" cy="13081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0" spc="100" dirty="0">
                <a:latin typeface="Verdana"/>
                <a:cs typeface="Verdana"/>
              </a:rPr>
              <a:t>Risk</a:t>
            </a:r>
            <a:r>
              <a:rPr sz="3200" b="0" spc="235" dirty="0">
                <a:latin typeface="Verdana"/>
                <a:cs typeface="Verdana"/>
              </a:rPr>
              <a:t> </a:t>
            </a:r>
            <a:r>
              <a:rPr sz="3200" b="0" spc="150" dirty="0">
                <a:latin typeface="Verdana"/>
                <a:cs typeface="Verdana"/>
              </a:rPr>
              <a:t>Factors</a:t>
            </a:r>
            <a:r>
              <a:rPr sz="3200" b="0" spc="280" dirty="0">
                <a:latin typeface="Verdana"/>
                <a:cs typeface="Verdana"/>
              </a:rPr>
              <a:t> </a:t>
            </a:r>
            <a:r>
              <a:rPr sz="3200" b="0" spc="145" dirty="0">
                <a:latin typeface="Verdana"/>
                <a:cs typeface="Verdana"/>
              </a:rPr>
              <a:t>Related</a:t>
            </a:r>
            <a:r>
              <a:rPr sz="3200" b="0" spc="355" dirty="0">
                <a:latin typeface="Verdana"/>
                <a:cs typeface="Verdana"/>
              </a:rPr>
              <a:t> </a:t>
            </a:r>
            <a:r>
              <a:rPr sz="3200" b="0" spc="70" dirty="0">
                <a:latin typeface="Verdana"/>
                <a:cs typeface="Verdana"/>
              </a:rPr>
              <a:t>to</a:t>
            </a:r>
            <a:r>
              <a:rPr sz="3200" b="0" spc="235" dirty="0">
                <a:latin typeface="Verdana"/>
                <a:cs typeface="Verdana"/>
              </a:rPr>
              <a:t> </a:t>
            </a:r>
            <a:r>
              <a:rPr sz="3200" b="0" spc="100" dirty="0">
                <a:latin typeface="Verdana"/>
                <a:cs typeface="Verdana"/>
              </a:rPr>
              <a:t>All </a:t>
            </a:r>
            <a:r>
              <a:rPr sz="3200" b="0" spc="75" dirty="0">
                <a:latin typeface="Verdana"/>
                <a:cs typeface="Verdana"/>
              </a:rPr>
              <a:t>Types</a:t>
            </a:r>
            <a:r>
              <a:rPr sz="3200" b="0" spc="235" dirty="0">
                <a:latin typeface="Verdana"/>
                <a:cs typeface="Verdana"/>
              </a:rPr>
              <a:t> </a:t>
            </a:r>
            <a:r>
              <a:rPr sz="3200" b="0" spc="60" dirty="0">
                <a:latin typeface="Verdana"/>
                <a:cs typeface="Verdana"/>
              </a:rPr>
              <a:t>of</a:t>
            </a:r>
            <a:r>
              <a:rPr sz="3200" b="0" spc="240" dirty="0">
                <a:latin typeface="Verdana"/>
                <a:cs typeface="Verdana"/>
              </a:rPr>
              <a:t> </a:t>
            </a:r>
            <a:r>
              <a:rPr sz="3200" b="0" dirty="0">
                <a:latin typeface="Verdana"/>
                <a:cs typeface="Verdana"/>
              </a:rPr>
              <a:t>UTIs</a:t>
            </a:r>
            <a:r>
              <a:rPr sz="3200" b="0" spc="125" dirty="0">
                <a:latin typeface="Verdana"/>
                <a:cs typeface="Verdana"/>
              </a:rPr>
              <a:t> </a:t>
            </a:r>
            <a:r>
              <a:rPr sz="3200" b="0" spc="145" dirty="0">
                <a:latin typeface="Verdana"/>
                <a:cs typeface="Verdana"/>
              </a:rPr>
              <a:t>continued…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900" dirty="0">
                <a:solidFill>
                  <a:srgbClr val="4471C3"/>
                </a:solidFill>
              </a:rPr>
              <a:t>2</a:t>
            </a:r>
            <a:r>
              <a:rPr sz="1900" spc="-105" dirty="0">
                <a:solidFill>
                  <a:srgbClr val="4471C3"/>
                </a:solidFill>
              </a:rPr>
              <a:t> </a:t>
            </a:r>
            <a:r>
              <a:rPr sz="1900" spc="-20" dirty="0">
                <a:solidFill>
                  <a:srgbClr val="4471C3"/>
                </a:solidFill>
              </a:rPr>
              <a:t>•Previous</a:t>
            </a:r>
            <a:r>
              <a:rPr sz="1900" spc="-85" dirty="0">
                <a:solidFill>
                  <a:srgbClr val="4471C3"/>
                </a:solidFill>
              </a:rPr>
              <a:t> </a:t>
            </a:r>
            <a:r>
              <a:rPr sz="1900" spc="-10" dirty="0">
                <a:solidFill>
                  <a:srgbClr val="4471C3"/>
                </a:solidFill>
              </a:rPr>
              <a:t>UTI’s.</a:t>
            </a:r>
            <a:endParaRPr sz="19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spc="-25" dirty="0"/>
              <a:t>14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5115" y="2129180"/>
            <a:ext cx="8423910" cy="379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83230" indent="259079">
              <a:lnSpc>
                <a:spcPct val="111600"/>
              </a:lnSpc>
              <a:spcBef>
                <a:spcPts val="100"/>
              </a:spcBef>
              <a:buAutoNum type="arabicPlain" startAt="3"/>
              <a:tabLst>
                <a:tab pos="271780" algn="l"/>
              </a:tabLst>
            </a:pPr>
            <a:r>
              <a:rPr sz="1900" b="1" spc="-30" dirty="0">
                <a:solidFill>
                  <a:srgbClr val="4471C3"/>
                </a:solidFill>
                <a:latin typeface="Trebuchet MS"/>
                <a:cs typeface="Trebuchet MS"/>
              </a:rPr>
              <a:t>•Family-</a:t>
            </a:r>
            <a:r>
              <a:rPr sz="1900" b="1" spc="-10" dirty="0">
                <a:solidFill>
                  <a:srgbClr val="4471C3"/>
                </a:solidFill>
                <a:latin typeface="Trebuchet MS"/>
                <a:cs typeface="Trebuchet MS"/>
              </a:rPr>
              <a:t>related</a:t>
            </a:r>
            <a:r>
              <a:rPr sz="1900" b="1" spc="-7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471C3"/>
                </a:solidFill>
                <a:latin typeface="Trebuchet MS"/>
                <a:cs typeface="Trebuchet MS"/>
              </a:rPr>
              <a:t>risk</a:t>
            </a:r>
            <a:r>
              <a:rPr sz="1900" b="1" spc="-9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(a</a:t>
            </a:r>
            <a:r>
              <a:rPr sz="1900" b="1" spc="-70" dirty="0">
                <a:latin typeface="Trebuchet MS"/>
                <a:cs typeface="Trebuchet MS"/>
              </a:rPr>
              <a:t> </a:t>
            </a:r>
            <a:r>
              <a:rPr sz="1900" b="1" spc="-45" dirty="0">
                <a:latin typeface="Trebuchet MS"/>
                <a:cs typeface="Trebuchet MS"/>
              </a:rPr>
              <a:t>mother,</a:t>
            </a:r>
            <a:r>
              <a:rPr sz="1900" b="1" spc="-130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sister,</a:t>
            </a:r>
            <a:r>
              <a:rPr sz="1900" b="1" spc="-95" dirty="0">
                <a:latin typeface="Trebuchet MS"/>
                <a:cs typeface="Trebuchet MS"/>
              </a:rPr>
              <a:t> </a:t>
            </a:r>
            <a:r>
              <a:rPr sz="1900" b="1" spc="-30" dirty="0">
                <a:latin typeface="Trebuchet MS"/>
                <a:cs typeface="Trebuchet MS"/>
              </a:rPr>
              <a:t>aunt,</a:t>
            </a:r>
            <a:r>
              <a:rPr sz="1900" b="1" spc="-95" dirty="0">
                <a:latin typeface="Trebuchet MS"/>
                <a:cs typeface="Trebuchet MS"/>
              </a:rPr>
              <a:t> </a:t>
            </a:r>
            <a:r>
              <a:rPr sz="1900" b="1" spc="-25" dirty="0">
                <a:latin typeface="Trebuchet MS"/>
                <a:cs typeface="Trebuchet MS"/>
              </a:rPr>
              <a:t>or </a:t>
            </a:r>
            <a:r>
              <a:rPr sz="1900" b="1" spc="-10" dirty="0">
                <a:latin typeface="Trebuchet MS"/>
                <a:cs typeface="Trebuchet MS"/>
              </a:rPr>
              <a:t>grandmother</a:t>
            </a:r>
            <a:r>
              <a:rPr sz="1900" b="1" spc="-100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with</a:t>
            </a:r>
            <a:r>
              <a:rPr sz="1900" b="1" spc="-105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history</a:t>
            </a:r>
            <a:r>
              <a:rPr sz="1900" b="1" spc="-105" dirty="0">
                <a:latin typeface="Trebuchet MS"/>
                <a:cs typeface="Trebuchet MS"/>
              </a:rPr>
              <a:t> </a:t>
            </a:r>
            <a:r>
              <a:rPr sz="1900" b="1" spc="-30" dirty="0">
                <a:latin typeface="Trebuchet MS"/>
                <a:cs typeface="Trebuchet MS"/>
              </a:rPr>
              <a:t>of</a:t>
            </a:r>
            <a:r>
              <a:rPr sz="1900" b="1" spc="-120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UTI’s).</a:t>
            </a:r>
            <a:endParaRPr sz="1900">
              <a:latin typeface="Trebuchet MS"/>
              <a:cs typeface="Trebuchet MS"/>
            </a:endParaRPr>
          </a:p>
          <a:p>
            <a:pPr marL="12700" marR="660400" indent="201295">
              <a:lnSpc>
                <a:spcPct val="126299"/>
              </a:lnSpc>
              <a:spcBef>
                <a:spcPts val="204"/>
              </a:spcBef>
              <a:buAutoNum type="arabicPlain" startAt="3"/>
              <a:tabLst>
                <a:tab pos="213995" algn="l"/>
              </a:tabLst>
            </a:pPr>
            <a:r>
              <a:rPr sz="1900" b="1" spc="-10" dirty="0">
                <a:solidFill>
                  <a:srgbClr val="4471C3"/>
                </a:solidFill>
                <a:latin typeface="Trebuchet MS"/>
                <a:cs typeface="Trebuchet MS"/>
              </a:rPr>
              <a:t>•Changes</a:t>
            </a:r>
            <a:r>
              <a:rPr sz="1900" b="1" spc="-10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471C3"/>
                </a:solidFill>
                <a:latin typeface="Trebuchet MS"/>
                <a:cs typeface="Trebuchet MS"/>
              </a:rPr>
              <a:t>in</a:t>
            </a:r>
            <a:r>
              <a:rPr sz="1900" b="1" spc="-10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471C3"/>
                </a:solidFill>
                <a:latin typeface="Trebuchet MS"/>
                <a:cs typeface="Trebuchet MS"/>
              </a:rPr>
              <a:t>a</a:t>
            </a:r>
            <a:r>
              <a:rPr sz="1900" b="1" spc="-4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4471C3"/>
                </a:solidFill>
                <a:latin typeface="Trebuchet MS"/>
                <a:cs typeface="Trebuchet MS"/>
              </a:rPr>
              <a:t>female’s</a:t>
            </a:r>
            <a:r>
              <a:rPr sz="1900" b="1" spc="-10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471C3"/>
                </a:solidFill>
                <a:latin typeface="Trebuchet MS"/>
                <a:cs typeface="Trebuchet MS"/>
              </a:rPr>
              <a:t>bacterial</a:t>
            </a:r>
            <a:r>
              <a:rPr sz="1900" b="1" spc="-9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4471C3"/>
                </a:solidFill>
                <a:latin typeface="Trebuchet MS"/>
                <a:cs typeface="Trebuchet MS"/>
              </a:rPr>
              <a:t>growth</a:t>
            </a:r>
            <a:r>
              <a:rPr sz="1900" b="1" spc="-10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caused</a:t>
            </a:r>
            <a:r>
              <a:rPr sz="1900" b="1" spc="-9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by</a:t>
            </a:r>
            <a:r>
              <a:rPr sz="1900" b="1" spc="-100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medication</a:t>
            </a:r>
            <a:r>
              <a:rPr sz="1900" b="1" spc="-90" dirty="0">
                <a:latin typeface="Trebuchet MS"/>
                <a:cs typeface="Trebuchet MS"/>
              </a:rPr>
              <a:t> </a:t>
            </a:r>
            <a:r>
              <a:rPr sz="1900" b="1" spc="-20" dirty="0">
                <a:latin typeface="Trebuchet MS"/>
                <a:cs typeface="Trebuchet MS"/>
              </a:rPr>
              <a:t>used for</a:t>
            </a:r>
            <a:r>
              <a:rPr sz="1900" b="1" spc="-12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vaginal</a:t>
            </a:r>
            <a:r>
              <a:rPr sz="1900" b="1" spc="-95" dirty="0">
                <a:latin typeface="Trebuchet MS"/>
                <a:cs typeface="Trebuchet MS"/>
              </a:rPr>
              <a:t> </a:t>
            </a:r>
            <a:r>
              <a:rPr sz="1900" b="1" spc="-25" dirty="0">
                <a:latin typeface="Trebuchet MS"/>
                <a:cs typeface="Trebuchet MS"/>
              </a:rPr>
              <a:t>infections,</a:t>
            </a:r>
            <a:r>
              <a:rPr sz="1900" b="1" spc="-80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or</a:t>
            </a:r>
            <a:r>
              <a:rPr sz="1900" b="1" spc="-13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during</a:t>
            </a:r>
            <a:r>
              <a:rPr sz="1900" b="1" spc="-100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menopause.</a:t>
            </a:r>
            <a:endParaRPr sz="1900">
              <a:latin typeface="Trebuchet MS"/>
              <a:cs typeface="Trebuchet MS"/>
            </a:endParaRPr>
          </a:p>
          <a:p>
            <a:pPr marL="12700" marR="5080" indent="179705">
              <a:lnSpc>
                <a:spcPct val="202000"/>
              </a:lnSpc>
              <a:spcBef>
                <a:spcPts val="2155"/>
              </a:spcBef>
              <a:buAutoNum type="arabicPlain" startAt="3"/>
              <a:tabLst>
                <a:tab pos="192405" algn="l"/>
              </a:tabLst>
            </a:pPr>
            <a:r>
              <a:rPr sz="1700" b="1" dirty="0">
                <a:solidFill>
                  <a:srgbClr val="4471C3"/>
                </a:solidFill>
                <a:latin typeface="Trebuchet MS"/>
                <a:cs typeface="Trebuchet MS"/>
              </a:rPr>
              <a:t>•Diabetes</a:t>
            </a:r>
            <a:r>
              <a:rPr sz="1700" b="1" spc="-11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(People</a:t>
            </a:r>
            <a:r>
              <a:rPr sz="1700" b="1" spc="-9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with</a:t>
            </a:r>
            <a:r>
              <a:rPr sz="1700" b="1" spc="-60" dirty="0">
                <a:latin typeface="Trebuchet MS"/>
                <a:cs typeface="Trebuchet MS"/>
              </a:rPr>
              <a:t> </a:t>
            </a:r>
            <a:r>
              <a:rPr sz="17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4"/>
              </a:rPr>
              <a:t>diabetes</a:t>
            </a:r>
            <a:r>
              <a:rPr sz="1700" b="1" u="none" spc="-9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are</a:t>
            </a:r>
            <a:r>
              <a:rPr sz="1700" b="1" u="none" spc="-10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at</a:t>
            </a:r>
            <a:r>
              <a:rPr sz="1700" b="1" u="none" spc="-85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increased</a:t>
            </a:r>
            <a:r>
              <a:rPr sz="1700" b="1" u="none" spc="-105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risk</a:t>
            </a:r>
            <a:r>
              <a:rPr sz="1700" b="1" u="none" spc="-65" dirty="0">
                <a:latin typeface="Trebuchet MS"/>
                <a:cs typeface="Trebuchet MS"/>
              </a:rPr>
              <a:t> </a:t>
            </a:r>
            <a:r>
              <a:rPr sz="1700" b="1" u="none" spc="-10" dirty="0">
                <a:latin typeface="Trebuchet MS"/>
                <a:cs typeface="Trebuchet MS"/>
              </a:rPr>
              <a:t>of</a:t>
            </a:r>
            <a:r>
              <a:rPr sz="1700" b="1" u="none" spc="-10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having</a:t>
            </a:r>
            <a:r>
              <a:rPr sz="1700" b="1" u="none" spc="-85" dirty="0">
                <a:latin typeface="Trebuchet MS"/>
                <a:cs typeface="Trebuchet MS"/>
              </a:rPr>
              <a:t> </a:t>
            </a:r>
            <a:r>
              <a:rPr sz="1700" b="1" u="none" spc="55" dirty="0">
                <a:latin typeface="Trebuchet MS"/>
                <a:cs typeface="Trebuchet MS"/>
              </a:rPr>
              <a:t>UTIs</a:t>
            </a:r>
            <a:r>
              <a:rPr sz="1700" b="1" u="none" spc="-1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as </a:t>
            </a:r>
            <a:r>
              <a:rPr sz="1700" b="1" u="none" spc="-35" dirty="0">
                <a:latin typeface="Trebuchet MS"/>
                <a:cs typeface="Trebuchet MS"/>
              </a:rPr>
              <a:t>their</a:t>
            </a:r>
            <a:r>
              <a:rPr sz="1700" b="1" u="none" spc="-100" dirty="0">
                <a:latin typeface="Trebuchet MS"/>
                <a:cs typeface="Trebuchet MS"/>
              </a:rPr>
              <a:t> </a:t>
            </a:r>
            <a:r>
              <a:rPr sz="1700" b="1" u="none" spc="-10" dirty="0">
                <a:latin typeface="Trebuchet MS"/>
                <a:cs typeface="Trebuchet MS"/>
              </a:rPr>
              <a:t>urine </a:t>
            </a:r>
            <a:r>
              <a:rPr sz="1700" b="1" u="none" dirty="0">
                <a:latin typeface="Trebuchet MS"/>
                <a:cs typeface="Trebuchet MS"/>
              </a:rPr>
              <a:t>may</a:t>
            </a:r>
            <a:r>
              <a:rPr sz="1700" b="1" u="none" spc="-85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have</a:t>
            </a:r>
            <a:r>
              <a:rPr sz="1700" b="1" u="none" spc="-7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a</a:t>
            </a:r>
            <a:r>
              <a:rPr sz="1700" b="1" u="none" spc="-25" dirty="0">
                <a:latin typeface="Trebuchet MS"/>
                <a:cs typeface="Trebuchet MS"/>
              </a:rPr>
              <a:t> </a:t>
            </a:r>
            <a:r>
              <a:rPr sz="1700" b="1" u="none" dirty="0">
                <a:solidFill>
                  <a:srgbClr val="37B5FF"/>
                </a:solidFill>
                <a:latin typeface="Trebuchet MS"/>
                <a:cs typeface="Trebuchet MS"/>
              </a:rPr>
              <a:t>high</a:t>
            </a:r>
            <a:r>
              <a:rPr sz="1700" b="1" u="none" spc="-6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u="none" dirty="0">
                <a:solidFill>
                  <a:srgbClr val="37B5FF"/>
                </a:solidFill>
                <a:latin typeface="Trebuchet MS"/>
                <a:cs typeface="Trebuchet MS"/>
              </a:rPr>
              <a:t>glucose</a:t>
            </a:r>
            <a:r>
              <a:rPr sz="1700" b="1" u="none" spc="-7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u="none" dirty="0">
                <a:solidFill>
                  <a:srgbClr val="37B5FF"/>
                </a:solidFill>
                <a:latin typeface="Trebuchet MS"/>
                <a:cs typeface="Trebuchet MS"/>
              </a:rPr>
              <a:t>(sugar)</a:t>
            </a:r>
            <a:r>
              <a:rPr sz="1700" b="1" u="none" spc="-10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u="none" spc="-30" dirty="0">
                <a:solidFill>
                  <a:srgbClr val="37B5FF"/>
                </a:solidFill>
                <a:latin typeface="Trebuchet MS"/>
                <a:cs typeface="Trebuchet MS"/>
              </a:rPr>
              <a:t>content,</a:t>
            </a:r>
            <a:r>
              <a:rPr sz="1700" b="1" u="none" spc="-6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which</a:t>
            </a:r>
            <a:r>
              <a:rPr sz="1700" b="1" u="none" spc="-55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makes</a:t>
            </a:r>
            <a:r>
              <a:rPr sz="1700" b="1" u="none" spc="-75" dirty="0">
                <a:latin typeface="Trebuchet MS"/>
                <a:cs typeface="Trebuchet MS"/>
              </a:rPr>
              <a:t> </a:t>
            </a:r>
            <a:r>
              <a:rPr sz="1700" b="1" u="none" spc="-20" dirty="0">
                <a:latin typeface="Trebuchet MS"/>
                <a:cs typeface="Trebuchet MS"/>
              </a:rPr>
              <a:t>it</a:t>
            </a:r>
            <a:r>
              <a:rPr sz="1700" b="1" u="none" spc="-10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easier</a:t>
            </a:r>
            <a:r>
              <a:rPr sz="1700" b="1" u="none" spc="-90" dirty="0">
                <a:latin typeface="Trebuchet MS"/>
                <a:cs typeface="Trebuchet MS"/>
              </a:rPr>
              <a:t> </a:t>
            </a:r>
            <a:r>
              <a:rPr sz="1700" b="1" u="none" spc="-20" dirty="0">
                <a:latin typeface="Trebuchet MS"/>
                <a:cs typeface="Trebuchet MS"/>
              </a:rPr>
              <a:t>for</a:t>
            </a:r>
            <a:r>
              <a:rPr sz="1700" b="1" u="none" spc="-8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bacteria</a:t>
            </a:r>
            <a:r>
              <a:rPr sz="1700" b="1" u="none" spc="-100" dirty="0">
                <a:latin typeface="Trebuchet MS"/>
                <a:cs typeface="Trebuchet MS"/>
              </a:rPr>
              <a:t> </a:t>
            </a:r>
            <a:r>
              <a:rPr sz="1700" b="1" u="none" spc="-25" dirty="0">
                <a:latin typeface="Trebuchet MS"/>
                <a:cs typeface="Trebuchet MS"/>
              </a:rPr>
              <a:t>to </a:t>
            </a:r>
            <a:r>
              <a:rPr sz="1700" b="1" u="none" spc="-10" dirty="0">
                <a:latin typeface="Trebuchet MS"/>
                <a:cs typeface="Trebuchet MS"/>
              </a:rPr>
              <a:t>multiply.</a:t>
            </a:r>
            <a:r>
              <a:rPr sz="1700" b="1" u="none" spc="-4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Diabetes</a:t>
            </a:r>
            <a:r>
              <a:rPr sz="1700" b="1" u="none" spc="-55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may</a:t>
            </a:r>
            <a:r>
              <a:rPr sz="1700" b="1" u="none" spc="-35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also</a:t>
            </a:r>
            <a:r>
              <a:rPr sz="1700" b="1" u="none" spc="-4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change</a:t>
            </a:r>
            <a:r>
              <a:rPr sz="1700" b="1" u="none" spc="-5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the</a:t>
            </a:r>
            <a:r>
              <a:rPr sz="1700" b="1" u="none" spc="-4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body’s</a:t>
            </a:r>
            <a:r>
              <a:rPr sz="1700" b="1" u="none" spc="-30" dirty="0">
                <a:latin typeface="Trebuchet MS"/>
                <a:cs typeface="Trebuchet MS"/>
              </a:rPr>
              <a:t> </a:t>
            </a:r>
            <a:r>
              <a:rPr sz="1700" b="1" u="none" dirty="0">
                <a:solidFill>
                  <a:srgbClr val="37B5FF"/>
                </a:solidFill>
                <a:latin typeface="Trebuchet MS"/>
                <a:cs typeface="Trebuchet MS"/>
              </a:rPr>
              <a:t>immune</a:t>
            </a:r>
            <a:r>
              <a:rPr sz="1700" b="1" u="none" spc="-4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u="none" spc="-25" dirty="0">
                <a:solidFill>
                  <a:srgbClr val="37B5FF"/>
                </a:solidFill>
                <a:latin typeface="Trebuchet MS"/>
                <a:cs typeface="Trebuchet MS"/>
              </a:rPr>
              <a:t>(defence)</a:t>
            </a:r>
            <a:r>
              <a:rPr sz="1700" b="1" u="none" spc="-8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u="none" dirty="0">
                <a:solidFill>
                  <a:srgbClr val="37B5FF"/>
                </a:solidFill>
                <a:latin typeface="Trebuchet MS"/>
                <a:cs typeface="Trebuchet MS"/>
              </a:rPr>
              <a:t>system</a:t>
            </a:r>
            <a:r>
              <a:rPr sz="1700" b="1" u="none" spc="-1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making</a:t>
            </a:r>
            <a:r>
              <a:rPr sz="1700" b="1" u="none" spc="-50" dirty="0">
                <a:latin typeface="Trebuchet MS"/>
                <a:cs typeface="Trebuchet MS"/>
              </a:rPr>
              <a:t> </a:t>
            </a:r>
            <a:r>
              <a:rPr sz="1700" b="1" u="none" spc="-25" dirty="0">
                <a:latin typeface="Trebuchet MS"/>
                <a:cs typeface="Trebuchet MS"/>
              </a:rPr>
              <a:t>it </a:t>
            </a:r>
            <a:r>
              <a:rPr sz="1700" b="1" u="none" spc="-10" dirty="0">
                <a:latin typeface="Trebuchet MS"/>
                <a:cs typeface="Trebuchet MS"/>
              </a:rPr>
              <a:t>harder</a:t>
            </a:r>
            <a:r>
              <a:rPr sz="1700" b="1" u="none" spc="-100" dirty="0">
                <a:latin typeface="Trebuchet MS"/>
                <a:cs typeface="Trebuchet MS"/>
              </a:rPr>
              <a:t> </a:t>
            </a:r>
            <a:r>
              <a:rPr sz="1700" b="1" u="none" spc="-10" dirty="0">
                <a:latin typeface="Trebuchet MS"/>
                <a:cs typeface="Trebuchet MS"/>
              </a:rPr>
              <a:t>to</a:t>
            </a:r>
            <a:r>
              <a:rPr sz="1700" b="1" u="none" spc="-85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fight</a:t>
            </a:r>
            <a:r>
              <a:rPr sz="1700" b="1" u="none" spc="-6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a</a:t>
            </a:r>
            <a:r>
              <a:rPr sz="1700" b="1" u="none" spc="-15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UTI.</a:t>
            </a:r>
            <a:r>
              <a:rPr sz="1700" b="1" u="none" spc="-85" dirty="0">
                <a:latin typeface="Trebuchet MS"/>
                <a:cs typeface="Trebuchet MS"/>
              </a:rPr>
              <a:t> </a:t>
            </a:r>
            <a:r>
              <a:rPr sz="1700" b="1" u="none" spc="-25" dirty="0">
                <a:latin typeface="Trebuchet MS"/>
                <a:cs typeface="Trebuchet MS"/>
              </a:rPr>
              <a:t>The</a:t>
            </a:r>
            <a:r>
              <a:rPr sz="1700" b="1" u="none" spc="-85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risk</a:t>
            </a:r>
            <a:r>
              <a:rPr sz="1700" b="1" u="none" spc="-65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of</a:t>
            </a:r>
            <a:r>
              <a:rPr sz="1700" b="1" u="none" spc="-85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developing</a:t>
            </a:r>
            <a:r>
              <a:rPr sz="1700" b="1" u="none" spc="-85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a</a:t>
            </a:r>
            <a:r>
              <a:rPr sz="1700" b="1" u="none" spc="-2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UTI</a:t>
            </a:r>
            <a:r>
              <a:rPr sz="1700" b="1" u="none" spc="5" dirty="0">
                <a:latin typeface="Trebuchet MS"/>
                <a:cs typeface="Trebuchet MS"/>
              </a:rPr>
              <a:t> </a:t>
            </a:r>
            <a:r>
              <a:rPr sz="1700" b="1" u="none" spc="-10" dirty="0">
                <a:latin typeface="Trebuchet MS"/>
                <a:cs typeface="Trebuchet MS"/>
              </a:rPr>
              <a:t>increases</a:t>
            </a:r>
            <a:r>
              <a:rPr sz="1700" b="1" u="none" spc="-100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as</a:t>
            </a:r>
            <a:r>
              <a:rPr sz="1700" b="1" u="none" spc="15" dirty="0">
                <a:latin typeface="Trebuchet MS"/>
                <a:cs typeface="Trebuchet MS"/>
              </a:rPr>
              <a:t> </a:t>
            </a:r>
            <a:r>
              <a:rPr sz="1700" b="1" u="none" dirty="0">
                <a:latin typeface="Trebuchet MS"/>
                <a:cs typeface="Trebuchet MS"/>
              </a:rPr>
              <a:t>diabetes</a:t>
            </a:r>
            <a:r>
              <a:rPr sz="1700" b="1" u="none" spc="-90" dirty="0">
                <a:latin typeface="Trebuchet MS"/>
                <a:cs typeface="Trebuchet MS"/>
              </a:rPr>
              <a:t> </a:t>
            </a:r>
            <a:r>
              <a:rPr sz="1700" b="1" u="none" spc="-10" dirty="0">
                <a:latin typeface="Trebuchet MS"/>
                <a:cs typeface="Trebuchet MS"/>
              </a:rPr>
              <a:t>progresses.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0776" y="4664964"/>
            <a:ext cx="2171700" cy="2057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047" y="208229"/>
            <a:ext cx="6875780" cy="1153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380"/>
              </a:spcBef>
            </a:pPr>
            <a:r>
              <a:rPr sz="3000" b="0" spc="100" dirty="0">
                <a:latin typeface="Verdana"/>
                <a:cs typeface="Verdana"/>
              </a:rPr>
              <a:t>Risk</a:t>
            </a:r>
            <a:r>
              <a:rPr sz="3000" b="0" spc="204" dirty="0">
                <a:latin typeface="Verdana"/>
                <a:cs typeface="Verdana"/>
              </a:rPr>
              <a:t> </a:t>
            </a:r>
            <a:r>
              <a:rPr sz="3000" b="0" spc="145" dirty="0">
                <a:latin typeface="Verdana"/>
                <a:cs typeface="Verdana"/>
              </a:rPr>
              <a:t>Factors</a:t>
            </a:r>
            <a:r>
              <a:rPr sz="3000" b="0" spc="260" dirty="0">
                <a:latin typeface="Verdana"/>
                <a:cs typeface="Verdana"/>
              </a:rPr>
              <a:t> </a:t>
            </a:r>
            <a:r>
              <a:rPr sz="3000" b="0" spc="145" dirty="0">
                <a:latin typeface="Verdana"/>
                <a:cs typeface="Verdana"/>
              </a:rPr>
              <a:t>Related</a:t>
            </a:r>
            <a:r>
              <a:rPr sz="3000" b="0" spc="305" dirty="0">
                <a:latin typeface="Verdana"/>
                <a:cs typeface="Verdana"/>
              </a:rPr>
              <a:t> </a:t>
            </a:r>
            <a:r>
              <a:rPr sz="3000" b="0" spc="55" dirty="0">
                <a:latin typeface="Verdana"/>
                <a:cs typeface="Verdana"/>
              </a:rPr>
              <a:t>to</a:t>
            </a:r>
            <a:r>
              <a:rPr sz="3000" b="0" spc="215" dirty="0">
                <a:latin typeface="Verdana"/>
                <a:cs typeface="Verdana"/>
              </a:rPr>
              <a:t> </a:t>
            </a:r>
            <a:r>
              <a:rPr sz="3000" b="0" spc="95" dirty="0">
                <a:latin typeface="Verdana"/>
                <a:cs typeface="Verdana"/>
              </a:rPr>
              <a:t>All</a:t>
            </a:r>
            <a:r>
              <a:rPr sz="3000" b="0" spc="204" dirty="0">
                <a:latin typeface="Verdana"/>
                <a:cs typeface="Verdana"/>
              </a:rPr>
              <a:t> </a:t>
            </a:r>
            <a:r>
              <a:rPr sz="3000" b="0" spc="55" dirty="0">
                <a:latin typeface="Verdana"/>
                <a:cs typeface="Verdana"/>
              </a:rPr>
              <a:t>Types </a:t>
            </a:r>
            <a:r>
              <a:rPr sz="3000" b="0" spc="60" dirty="0">
                <a:latin typeface="Verdana"/>
                <a:cs typeface="Verdana"/>
              </a:rPr>
              <a:t>of</a:t>
            </a:r>
            <a:r>
              <a:rPr sz="3000" b="0" spc="220" dirty="0">
                <a:latin typeface="Verdana"/>
                <a:cs typeface="Verdana"/>
              </a:rPr>
              <a:t> </a:t>
            </a:r>
            <a:r>
              <a:rPr sz="3000" b="0" dirty="0">
                <a:latin typeface="Verdana"/>
                <a:cs typeface="Verdana"/>
              </a:rPr>
              <a:t>UTI’s</a:t>
            </a:r>
            <a:r>
              <a:rPr sz="3000" b="0" spc="120" dirty="0">
                <a:latin typeface="Verdana"/>
                <a:cs typeface="Verdana"/>
              </a:rPr>
              <a:t> </a:t>
            </a:r>
            <a:r>
              <a:rPr sz="3000" b="0" spc="130" dirty="0">
                <a:latin typeface="Verdana"/>
                <a:cs typeface="Verdana"/>
              </a:rPr>
              <a:t>continued…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ts val="1795"/>
              </a:lnSpc>
            </a:pPr>
            <a:r>
              <a:rPr sz="1700" dirty="0">
                <a:solidFill>
                  <a:srgbClr val="4471C3"/>
                </a:solidFill>
              </a:rPr>
              <a:t>6</a:t>
            </a:r>
            <a:r>
              <a:rPr sz="1700" spc="-80" dirty="0">
                <a:solidFill>
                  <a:srgbClr val="4471C3"/>
                </a:solidFill>
              </a:rPr>
              <a:t> </a:t>
            </a:r>
            <a:r>
              <a:rPr sz="1700" spc="-30" dirty="0">
                <a:solidFill>
                  <a:srgbClr val="4471C3"/>
                </a:solidFill>
              </a:rPr>
              <a:t>•Neuropathy</a:t>
            </a:r>
            <a:r>
              <a:rPr sz="1700" spc="-90" dirty="0">
                <a:solidFill>
                  <a:srgbClr val="4471C3"/>
                </a:solidFill>
              </a:rPr>
              <a:t> </a:t>
            </a:r>
            <a:r>
              <a:rPr sz="1700" spc="-25" dirty="0"/>
              <a:t>(incomplete</a:t>
            </a:r>
            <a:r>
              <a:rPr sz="1700" spc="-70" dirty="0"/>
              <a:t> </a:t>
            </a:r>
            <a:r>
              <a:rPr sz="1700" dirty="0"/>
              <a:t>emptying</a:t>
            </a:r>
            <a:r>
              <a:rPr sz="1700" spc="-110" dirty="0"/>
              <a:t> </a:t>
            </a:r>
            <a:r>
              <a:rPr sz="1700" dirty="0"/>
              <a:t>of</a:t>
            </a:r>
            <a:r>
              <a:rPr sz="1700" spc="-90" dirty="0"/>
              <a:t> </a:t>
            </a:r>
            <a:r>
              <a:rPr sz="1700" spc="-20" dirty="0"/>
              <a:t>the</a:t>
            </a:r>
            <a:r>
              <a:rPr sz="1700" spc="-110" dirty="0"/>
              <a:t> </a:t>
            </a:r>
            <a:r>
              <a:rPr sz="1700" dirty="0"/>
              <a:t>bladder</a:t>
            </a:r>
            <a:r>
              <a:rPr sz="1700" spc="-85" dirty="0"/>
              <a:t> </a:t>
            </a:r>
            <a:r>
              <a:rPr sz="1700" dirty="0"/>
              <a:t>due</a:t>
            </a:r>
            <a:r>
              <a:rPr sz="1700" spc="-95" dirty="0"/>
              <a:t> </a:t>
            </a:r>
            <a:r>
              <a:rPr sz="1700" spc="-10" dirty="0"/>
              <a:t>to</a:t>
            </a:r>
            <a:r>
              <a:rPr sz="1700" spc="-90" dirty="0"/>
              <a:t> </a:t>
            </a:r>
            <a:r>
              <a:rPr sz="1700" spc="-10" dirty="0"/>
              <a:t>diabetic-</a:t>
            </a:r>
            <a:endParaRPr sz="17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spc="-25" dirty="0"/>
              <a:t>15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9882" y="1817065"/>
            <a:ext cx="8205470" cy="4660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latin typeface="Trebuchet MS"/>
                <a:cs typeface="Trebuchet MS"/>
              </a:rPr>
              <a:t>related</a:t>
            </a:r>
            <a:r>
              <a:rPr sz="1700" b="1" spc="-114" dirty="0">
                <a:latin typeface="Trebuchet MS"/>
                <a:cs typeface="Trebuchet MS"/>
              </a:rPr>
              <a:t> </a:t>
            </a:r>
            <a:r>
              <a:rPr sz="1700" b="1" spc="-30" dirty="0">
                <a:latin typeface="Trebuchet MS"/>
                <a:cs typeface="Trebuchet MS"/>
              </a:rPr>
              <a:t>nerve</a:t>
            </a:r>
            <a:r>
              <a:rPr sz="1700" b="1" spc="-114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damage).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65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spc="-40" dirty="0">
                <a:solidFill>
                  <a:srgbClr val="4471C3"/>
                </a:solidFill>
                <a:latin typeface="Trebuchet MS"/>
                <a:cs typeface="Trebuchet MS"/>
              </a:rPr>
              <a:t>7.</a:t>
            </a:r>
            <a:r>
              <a:rPr sz="1700" b="1" spc="-114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4471C3"/>
                </a:solidFill>
                <a:latin typeface="Trebuchet MS"/>
                <a:cs typeface="Trebuchet MS"/>
              </a:rPr>
              <a:t>•Men</a:t>
            </a:r>
            <a:r>
              <a:rPr sz="1700" b="1" spc="-11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471C3"/>
                </a:solidFill>
                <a:latin typeface="Trebuchet MS"/>
                <a:cs typeface="Trebuchet MS"/>
              </a:rPr>
              <a:t>with</a:t>
            </a:r>
            <a:r>
              <a:rPr sz="1700" b="1" spc="-6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471C3"/>
                </a:solidFill>
                <a:latin typeface="Trebuchet MS"/>
                <a:cs typeface="Trebuchet MS"/>
              </a:rPr>
              <a:t>an</a:t>
            </a:r>
            <a:r>
              <a:rPr sz="1700" b="1" spc="-9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471C3"/>
                </a:solidFill>
                <a:latin typeface="Trebuchet MS"/>
                <a:cs typeface="Trebuchet MS"/>
              </a:rPr>
              <a:t>enlarged</a:t>
            </a:r>
            <a:r>
              <a:rPr sz="1700" b="1" spc="-10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471C3"/>
                </a:solidFill>
                <a:latin typeface="Trebuchet MS"/>
                <a:cs typeface="Trebuchet MS"/>
              </a:rPr>
              <a:t>prostate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4471C3"/>
                </a:solidFill>
                <a:latin typeface="Trebuchet MS"/>
                <a:cs typeface="Trebuchet MS"/>
              </a:rPr>
              <a:t>8</a:t>
            </a:r>
            <a:r>
              <a:rPr sz="1800" b="1" spc="-7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471C3"/>
                </a:solidFill>
                <a:latin typeface="Trebuchet MS"/>
                <a:cs typeface="Trebuchet MS"/>
              </a:rPr>
              <a:t>•Young</a:t>
            </a:r>
            <a:r>
              <a:rPr sz="1800" b="1" spc="-9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471C3"/>
                </a:solidFill>
                <a:latin typeface="Trebuchet MS"/>
                <a:cs typeface="Trebuchet MS"/>
              </a:rPr>
              <a:t>children</a:t>
            </a:r>
            <a:r>
              <a:rPr sz="1800" b="1" spc="-7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471C3"/>
                </a:solidFill>
                <a:latin typeface="Trebuchet MS"/>
                <a:cs typeface="Trebuchet MS"/>
              </a:rPr>
              <a:t>being</a:t>
            </a:r>
            <a:r>
              <a:rPr sz="1800" b="1" spc="-8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4471C3"/>
                </a:solidFill>
                <a:latin typeface="Trebuchet MS"/>
                <a:cs typeface="Trebuchet MS"/>
              </a:rPr>
              <a:t>toilet</a:t>
            </a:r>
            <a:r>
              <a:rPr sz="1800" b="1" spc="-9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471C3"/>
                </a:solidFill>
                <a:latin typeface="Trebuchet MS"/>
                <a:cs typeface="Trebuchet MS"/>
              </a:rPr>
              <a:t>trained</a:t>
            </a:r>
            <a:r>
              <a:rPr sz="1800" b="1" spc="-10" dirty="0">
                <a:latin typeface="Trebuchet MS"/>
                <a:cs typeface="Trebuchet MS"/>
              </a:rPr>
              <a:t>,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00" b="1" dirty="0">
                <a:solidFill>
                  <a:srgbClr val="7CD956"/>
                </a:solidFill>
                <a:latin typeface="Trebuchet MS"/>
                <a:cs typeface="Trebuchet MS"/>
              </a:rPr>
              <a:t>Reflux</a:t>
            </a:r>
            <a:r>
              <a:rPr sz="1800" b="1" spc="-50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7CD956"/>
                </a:solidFill>
                <a:latin typeface="Trebuchet MS"/>
                <a:cs typeface="Trebuchet MS"/>
              </a:rPr>
              <a:t>is caused</a:t>
            </a:r>
            <a:r>
              <a:rPr sz="1800" b="1" spc="-35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7CD956"/>
                </a:solidFill>
                <a:latin typeface="Trebuchet MS"/>
                <a:cs typeface="Trebuchet MS"/>
              </a:rPr>
              <a:t>by</a:t>
            </a:r>
            <a:r>
              <a:rPr sz="1800" b="1" spc="-45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7CD956"/>
                </a:solidFill>
                <a:latin typeface="Trebuchet MS"/>
                <a:cs typeface="Trebuchet MS"/>
              </a:rPr>
              <a:t>a</a:t>
            </a:r>
            <a:r>
              <a:rPr sz="1800" b="1" spc="10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7CD956"/>
                </a:solidFill>
                <a:latin typeface="Trebuchet MS"/>
                <a:cs typeface="Trebuchet MS"/>
              </a:rPr>
              <a:t>bladder</a:t>
            </a:r>
            <a:r>
              <a:rPr sz="1800" b="1" spc="-25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7CD956"/>
                </a:solidFill>
                <a:latin typeface="Trebuchet MS"/>
                <a:cs typeface="Trebuchet MS"/>
              </a:rPr>
              <a:t>valve</a:t>
            </a:r>
            <a:r>
              <a:rPr sz="1800" b="1" spc="-30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problem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allowing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urine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to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flow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back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into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32000"/>
              </a:lnSpc>
              <a:spcBef>
                <a:spcPts val="5"/>
              </a:spcBef>
            </a:pPr>
            <a:r>
              <a:rPr sz="1800" b="1" dirty="0">
                <a:latin typeface="Trebuchet MS"/>
                <a:cs typeface="Trebuchet MS"/>
              </a:rPr>
              <a:t>the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kidneys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from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the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bladder.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Reflux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can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cause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the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urine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to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stay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inside</a:t>
            </a:r>
            <a:r>
              <a:rPr sz="1800" b="1" spc="-10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the </a:t>
            </a:r>
            <a:r>
              <a:rPr sz="1800" b="1" dirty="0">
                <a:latin typeface="Trebuchet MS"/>
                <a:cs typeface="Trebuchet MS"/>
              </a:rPr>
              <a:t>body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increasing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the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risk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of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infection.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It</a:t>
            </a:r>
            <a:r>
              <a:rPr sz="1800" b="1" spc="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may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lead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to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7CD956"/>
                </a:solidFill>
                <a:latin typeface="Trebuchet MS"/>
                <a:cs typeface="Trebuchet MS"/>
              </a:rPr>
              <a:t>kidney</a:t>
            </a:r>
            <a:r>
              <a:rPr sz="1800" b="1" spc="-65" dirty="0">
                <a:solidFill>
                  <a:srgbClr val="7CD95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7CD956"/>
                </a:solidFill>
                <a:latin typeface="Trebuchet MS"/>
                <a:cs typeface="Trebuchet MS"/>
              </a:rPr>
              <a:t>scarring</a:t>
            </a:r>
            <a:r>
              <a:rPr sz="1800" b="1" spc="-10" dirty="0">
                <a:latin typeface="Trebuchet MS"/>
                <a:cs typeface="Trebuchet MS"/>
              </a:rPr>
              <a:t>,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which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in </a:t>
            </a:r>
            <a:r>
              <a:rPr sz="1800" b="1" dirty="0">
                <a:latin typeface="Trebuchet MS"/>
                <a:cs typeface="Trebuchet MS"/>
              </a:rPr>
              <a:t>turn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leads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to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high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blood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pressure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and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sometimes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kidney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problems.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800">
              <a:latin typeface="Trebuchet MS"/>
              <a:cs typeface="Trebuchet MS"/>
            </a:endParaRPr>
          </a:p>
          <a:p>
            <a:pPr marL="128270" marR="3011805" indent="-116205">
              <a:lnSpc>
                <a:spcPct val="126000"/>
              </a:lnSpc>
              <a:spcBef>
                <a:spcPts val="5"/>
              </a:spcBef>
            </a:pPr>
            <a:r>
              <a:rPr sz="1700" b="1" spc="-10" dirty="0">
                <a:solidFill>
                  <a:srgbClr val="4471C3"/>
                </a:solidFill>
                <a:latin typeface="Trebuchet MS"/>
                <a:cs typeface="Trebuchet MS"/>
              </a:rPr>
              <a:t>9•Prolonged</a:t>
            </a:r>
            <a:r>
              <a:rPr sz="1700" b="1" spc="-7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471C3"/>
                </a:solidFill>
                <a:latin typeface="Trebuchet MS"/>
                <a:cs typeface="Trebuchet MS"/>
              </a:rPr>
              <a:t>use</a:t>
            </a:r>
            <a:r>
              <a:rPr sz="1700" b="1" spc="-7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471C3"/>
                </a:solidFill>
                <a:latin typeface="Trebuchet MS"/>
                <a:cs typeface="Trebuchet MS"/>
              </a:rPr>
              <a:t>of</a:t>
            </a:r>
            <a:r>
              <a:rPr sz="1700" b="1" spc="-7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471C3"/>
                </a:solidFill>
                <a:latin typeface="Trebuchet MS"/>
                <a:cs typeface="Trebuchet MS"/>
              </a:rPr>
              <a:t>an</a:t>
            </a:r>
            <a:r>
              <a:rPr sz="1700" b="1" spc="-8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471C3"/>
                </a:solidFill>
                <a:latin typeface="Trebuchet MS"/>
                <a:cs typeface="Trebuchet MS"/>
              </a:rPr>
              <a:t>indwelling</a:t>
            </a:r>
            <a:r>
              <a:rPr sz="1700" b="1" spc="-7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471C3"/>
                </a:solidFill>
                <a:latin typeface="Trebuchet MS"/>
                <a:cs typeface="Trebuchet MS"/>
              </a:rPr>
              <a:t>urinary</a:t>
            </a:r>
            <a:r>
              <a:rPr sz="1700" b="1" spc="-8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latin typeface="Trebuchet MS"/>
                <a:cs typeface="Trebuchet MS"/>
              </a:rPr>
              <a:t>or </a:t>
            </a:r>
            <a:r>
              <a:rPr sz="1700" b="1" dirty="0">
                <a:latin typeface="Trebuchet MS"/>
                <a:cs typeface="Trebuchet MS"/>
              </a:rPr>
              <a:t>suprapubic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catheter</a:t>
            </a:r>
            <a:r>
              <a:rPr sz="1700" b="1" spc="-6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and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or</a:t>
            </a:r>
            <a:r>
              <a:rPr sz="1700" b="1" spc="-8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having</a:t>
            </a:r>
            <a:r>
              <a:rPr sz="1700" b="1" spc="-6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recently</a:t>
            </a:r>
            <a:endParaRPr sz="1700">
              <a:latin typeface="Trebuchet MS"/>
              <a:cs typeface="Trebuchet MS"/>
            </a:endParaRPr>
          </a:p>
          <a:p>
            <a:pPr marL="128270" marR="3011805">
              <a:lnSpc>
                <a:spcPct val="110000"/>
              </a:lnSpc>
            </a:pPr>
            <a:r>
              <a:rPr sz="1700" b="1" spc="-25" dirty="0">
                <a:latin typeface="Trebuchet MS"/>
                <a:cs typeface="Trebuchet MS"/>
              </a:rPr>
              <a:t>experienced</a:t>
            </a:r>
            <a:r>
              <a:rPr sz="1700" b="1" spc="-85" dirty="0">
                <a:latin typeface="Trebuchet MS"/>
                <a:cs typeface="Trebuchet MS"/>
              </a:rPr>
              <a:t> </a:t>
            </a:r>
            <a:r>
              <a:rPr sz="1700" b="1" spc="-25" dirty="0">
                <a:latin typeface="Trebuchet MS"/>
                <a:cs typeface="Trebuchet MS"/>
              </a:rPr>
              <a:t>urinary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spc="-30" dirty="0">
                <a:latin typeface="Trebuchet MS"/>
                <a:cs typeface="Trebuchet MS"/>
              </a:rPr>
              <a:t>catheterization</a:t>
            </a:r>
            <a:r>
              <a:rPr sz="1700" b="1" spc="-3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in</a:t>
            </a:r>
            <a:r>
              <a:rPr sz="1700" b="1" spc="-70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the</a:t>
            </a:r>
            <a:r>
              <a:rPr sz="1700" b="1" spc="-7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hospital </a:t>
            </a:r>
            <a:r>
              <a:rPr sz="1700" b="1" spc="-20" dirty="0">
                <a:latin typeface="Trebuchet MS"/>
                <a:cs typeface="Trebuchet MS"/>
              </a:rPr>
              <a:t>or</a:t>
            </a:r>
            <a:r>
              <a:rPr sz="1700" b="1" spc="-11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medical</a:t>
            </a:r>
            <a:r>
              <a:rPr sz="1700" b="1" spc="-114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environment.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1411" y="2095500"/>
            <a:ext cx="6449568" cy="27538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7032" y="2543378"/>
            <a:ext cx="2714625" cy="12509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82625" marR="5080" indent="-670560">
              <a:lnSpc>
                <a:spcPct val="101000"/>
              </a:lnSpc>
              <a:spcBef>
                <a:spcPts val="50"/>
              </a:spcBef>
            </a:pPr>
            <a:r>
              <a:rPr sz="4000" b="0" spc="145" dirty="0">
                <a:latin typeface="Verdana"/>
                <a:cs typeface="Verdana"/>
              </a:rPr>
              <a:t>Causes</a:t>
            </a:r>
            <a:r>
              <a:rPr sz="4000" b="0" spc="420" dirty="0">
                <a:latin typeface="Verdana"/>
                <a:cs typeface="Verdana"/>
              </a:rPr>
              <a:t> </a:t>
            </a:r>
            <a:r>
              <a:rPr sz="4000" b="0" spc="85" dirty="0">
                <a:latin typeface="Verdana"/>
                <a:cs typeface="Verdana"/>
              </a:rPr>
              <a:t>of </a:t>
            </a:r>
            <a:r>
              <a:rPr sz="4000" b="0" spc="-10" dirty="0">
                <a:latin typeface="Verdana"/>
                <a:cs typeface="Verdana"/>
              </a:rPr>
              <a:t>UTI’s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147" y="6541947"/>
            <a:ext cx="1352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5388" y="1476755"/>
              <a:ext cx="1723644" cy="19522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5050535"/>
              <a:ext cx="1267968" cy="1505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" y="5050535"/>
              <a:ext cx="1286256" cy="15346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1744" y="5061203"/>
              <a:ext cx="952500" cy="15133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1744" y="5050535"/>
              <a:ext cx="981456" cy="15346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10839" y="5050535"/>
              <a:ext cx="743712" cy="1534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6952" y="5065776"/>
              <a:ext cx="1295400" cy="15041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6952" y="5065776"/>
              <a:ext cx="1324355" cy="1533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77255" y="5033771"/>
              <a:ext cx="3553967" cy="15910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1428" y="3608832"/>
              <a:ext cx="1229868" cy="149656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79603" y="3958538"/>
            <a:ext cx="54184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10" dirty="0">
                <a:solidFill>
                  <a:srgbClr val="37B5FF"/>
                </a:solidFill>
                <a:latin typeface="Trebuchet MS"/>
                <a:cs typeface="Trebuchet MS"/>
              </a:rPr>
              <a:t>.Others:Staphylococcus/saprophyticus,</a:t>
            </a:r>
            <a:r>
              <a:rPr sz="1300" b="1" spc="12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300" b="1" spc="45" dirty="0">
                <a:solidFill>
                  <a:srgbClr val="37B5FF"/>
                </a:solidFill>
                <a:latin typeface="Trebuchet MS"/>
                <a:cs typeface="Trebuchet MS"/>
              </a:rPr>
              <a:t>Pseudomonas/</a:t>
            </a:r>
            <a:r>
              <a:rPr sz="1300" b="1" spc="12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37B5FF"/>
                </a:solidFill>
                <a:latin typeface="Trebuchet MS"/>
                <a:cs typeface="Trebuchet MS"/>
              </a:rPr>
              <a:t>Enterobacter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0714" y="6541947"/>
            <a:ext cx="1352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39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3200" b="0" spc="110" dirty="0">
                <a:latin typeface="Verdana"/>
                <a:cs typeface="Verdana"/>
              </a:rPr>
              <a:t>Causes</a:t>
            </a:r>
            <a:r>
              <a:rPr sz="3200" b="0" spc="290" dirty="0">
                <a:latin typeface="Verdana"/>
                <a:cs typeface="Verdana"/>
              </a:rPr>
              <a:t> </a:t>
            </a:r>
            <a:r>
              <a:rPr sz="3200" b="0" spc="65" dirty="0">
                <a:latin typeface="Verdana"/>
                <a:cs typeface="Verdana"/>
              </a:rPr>
              <a:t>of</a:t>
            </a:r>
            <a:r>
              <a:rPr sz="3200" b="0" spc="225" dirty="0">
                <a:latin typeface="Verdana"/>
                <a:cs typeface="Verdana"/>
              </a:rPr>
              <a:t> </a:t>
            </a:r>
            <a:r>
              <a:rPr sz="3200" b="0" spc="-10" dirty="0">
                <a:latin typeface="Verdana"/>
                <a:cs typeface="Verdana"/>
              </a:rPr>
              <a:t>UTI’s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9603" y="1122327"/>
            <a:ext cx="6496685" cy="23571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34"/>
              </a:spcBef>
            </a:pPr>
            <a:r>
              <a:rPr sz="2300" b="1" dirty="0">
                <a:latin typeface="Trebuchet MS"/>
                <a:cs typeface="Trebuchet MS"/>
              </a:rPr>
              <a:t>Most</a:t>
            </a:r>
            <a:r>
              <a:rPr sz="2300" b="1" spc="-10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common</a:t>
            </a:r>
            <a:r>
              <a:rPr sz="2300" b="1" spc="-70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organism</a:t>
            </a:r>
            <a:r>
              <a:rPr sz="2300" b="1" spc="-40" dirty="0">
                <a:latin typeface="Trebuchet MS"/>
                <a:cs typeface="Trebuchet MS"/>
              </a:rPr>
              <a:t> </a:t>
            </a:r>
            <a:r>
              <a:rPr sz="2300" b="1" dirty="0">
                <a:latin typeface="Trebuchet MS"/>
                <a:cs typeface="Trebuchet MS"/>
              </a:rPr>
              <a:t>is </a:t>
            </a:r>
            <a:r>
              <a:rPr sz="2300" b="1" spc="-10" dirty="0">
                <a:solidFill>
                  <a:srgbClr val="37B5FF"/>
                </a:solidFill>
                <a:latin typeface="Trebuchet MS"/>
                <a:cs typeface="Trebuchet MS"/>
              </a:rPr>
              <a:t>E.</a:t>
            </a:r>
            <a:r>
              <a:rPr sz="2300" b="1" spc="-8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300" b="1" spc="-20" dirty="0">
                <a:solidFill>
                  <a:srgbClr val="37B5FF"/>
                </a:solidFill>
                <a:latin typeface="Trebuchet MS"/>
                <a:cs typeface="Trebuchet MS"/>
              </a:rPr>
              <a:t>Coli</a:t>
            </a:r>
            <a:endParaRPr sz="2300">
              <a:latin typeface="Trebuchet MS"/>
              <a:cs typeface="Trebuchet MS"/>
            </a:endParaRPr>
          </a:p>
          <a:p>
            <a:pPr marL="41275">
              <a:lnSpc>
                <a:spcPct val="100000"/>
              </a:lnSpc>
              <a:spcBef>
                <a:spcPts val="260"/>
              </a:spcBef>
            </a:pPr>
            <a:r>
              <a:rPr sz="1800" spc="-10" dirty="0">
                <a:latin typeface="Tahoma"/>
                <a:cs typeface="Tahoma"/>
              </a:rPr>
              <a:t>greater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than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80%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of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all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diagnoses.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200" b="1" dirty="0">
                <a:latin typeface="Trebuchet MS"/>
                <a:cs typeface="Trebuchet MS"/>
              </a:rPr>
              <a:t>Second</a:t>
            </a:r>
            <a:r>
              <a:rPr sz="2200" b="1" spc="3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most</a:t>
            </a:r>
            <a:r>
              <a:rPr sz="2200" b="1" spc="70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common</a:t>
            </a:r>
            <a:r>
              <a:rPr sz="2200" b="1" spc="1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is</a:t>
            </a:r>
            <a:r>
              <a:rPr sz="2200" b="1" spc="90" dirty="0"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37B5FF"/>
                </a:solidFill>
                <a:latin typeface="Trebuchet MS"/>
                <a:cs typeface="Trebuchet MS"/>
              </a:rPr>
              <a:t>Enterococcus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Trebuchet MS"/>
                <a:cs typeface="Trebuchet MS"/>
              </a:rPr>
              <a:t>.Urease</a:t>
            </a:r>
            <a:r>
              <a:rPr sz="2200" b="1" spc="-2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producing</a:t>
            </a:r>
            <a:r>
              <a:rPr sz="2200" b="1" spc="-5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organisms:</a:t>
            </a:r>
            <a:r>
              <a:rPr sz="2200" b="1" spc="25" dirty="0"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37B5FF"/>
                </a:solidFill>
                <a:latin typeface="Trebuchet MS"/>
                <a:cs typeface="Trebuchet MS"/>
              </a:rPr>
              <a:t>Proteus,</a:t>
            </a:r>
            <a:r>
              <a:rPr sz="2200" b="1" spc="-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37B5FF"/>
                </a:solidFill>
                <a:latin typeface="Trebuchet MS"/>
                <a:cs typeface="Trebuchet MS"/>
              </a:rPr>
              <a:t>Klebsiella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550" b="1" spc="-50" dirty="0">
                <a:latin typeface="Trebuchet MS"/>
                <a:cs typeface="Trebuchet MS"/>
              </a:rPr>
              <a:t>.They</a:t>
            </a:r>
            <a:r>
              <a:rPr sz="1550" b="1" spc="-8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will</a:t>
            </a:r>
            <a:r>
              <a:rPr sz="1550" b="1" spc="-8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break</a:t>
            </a:r>
            <a:r>
              <a:rPr sz="1550" b="1" spc="-80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urea</a:t>
            </a:r>
            <a:r>
              <a:rPr sz="1550" b="1" spc="-70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to</a:t>
            </a:r>
            <a:r>
              <a:rPr sz="1550" b="1" spc="-9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ammonia</a:t>
            </a:r>
            <a:r>
              <a:rPr sz="1550" b="1" spc="-60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(alkaline)</a:t>
            </a:r>
            <a:r>
              <a:rPr sz="1550" b="1" spc="-5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&gt;</a:t>
            </a:r>
            <a:r>
              <a:rPr sz="1550" b="1" spc="-7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alkaline</a:t>
            </a:r>
            <a:r>
              <a:rPr sz="1550" b="1" spc="-65" dirty="0">
                <a:latin typeface="Trebuchet MS"/>
                <a:cs typeface="Trebuchet MS"/>
              </a:rPr>
              <a:t> </a:t>
            </a:r>
            <a:r>
              <a:rPr sz="1550" b="1" spc="-20" dirty="0">
                <a:latin typeface="Trebuchet MS"/>
                <a:cs typeface="Trebuchet MS"/>
              </a:rPr>
              <a:t>urine</a:t>
            </a:r>
            <a:r>
              <a:rPr sz="1550" b="1" spc="-7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(pH</a:t>
            </a:r>
            <a:r>
              <a:rPr sz="1550" b="1" spc="-60" dirty="0">
                <a:latin typeface="Trebuchet MS"/>
                <a:cs typeface="Trebuchet MS"/>
              </a:rPr>
              <a:t> </a:t>
            </a:r>
            <a:r>
              <a:rPr sz="1550" b="1" spc="-25" dirty="0">
                <a:latin typeface="Trebuchet MS"/>
                <a:cs typeface="Trebuchet MS"/>
              </a:rPr>
              <a:t>&gt;8)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352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844" y="19888"/>
            <a:ext cx="29432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0" dirty="0">
                <a:latin typeface="Trebuchet MS"/>
                <a:cs typeface="Trebuchet MS"/>
              </a:rPr>
              <a:t>Pathophysiology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6147" y="6541947"/>
            <a:ext cx="1352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360" y="1171949"/>
            <a:ext cx="8805545" cy="478345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830"/>
              </a:spcBef>
            </a:pPr>
            <a:r>
              <a:rPr sz="2450" b="1" spc="-10" dirty="0">
                <a:solidFill>
                  <a:srgbClr val="37B5FF"/>
                </a:solidFill>
                <a:latin typeface="Trebuchet MS"/>
                <a:cs typeface="Trebuchet MS"/>
              </a:rPr>
              <a:t>Pathophysiology</a:t>
            </a:r>
            <a:endParaRPr sz="24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2250" b="1" spc="-10" dirty="0">
                <a:latin typeface="Trebuchet MS"/>
                <a:cs typeface="Trebuchet MS"/>
              </a:rPr>
              <a:t>Urine</a:t>
            </a:r>
            <a:r>
              <a:rPr sz="2250" b="1" spc="-114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is</a:t>
            </a:r>
            <a:r>
              <a:rPr sz="2250" b="1" spc="-1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an</a:t>
            </a:r>
            <a:r>
              <a:rPr sz="2250" b="1" spc="-65" dirty="0">
                <a:latin typeface="Trebuchet MS"/>
                <a:cs typeface="Trebuchet MS"/>
              </a:rPr>
              <a:t> </a:t>
            </a:r>
            <a:r>
              <a:rPr sz="2250" b="1" spc="-10" dirty="0">
                <a:latin typeface="Trebuchet MS"/>
                <a:cs typeface="Trebuchet MS"/>
              </a:rPr>
              <a:t>excellent</a:t>
            </a:r>
            <a:r>
              <a:rPr sz="2250" b="1" spc="-14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culture</a:t>
            </a:r>
            <a:r>
              <a:rPr sz="2250" b="1" spc="-14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medium</a:t>
            </a:r>
            <a:r>
              <a:rPr sz="2250" b="1" spc="-105" dirty="0">
                <a:latin typeface="Trebuchet MS"/>
                <a:cs typeface="Trebuchet MS"/>
              </a:rPr>
              <a:t> </a:t>
            </a:r>
            <a:r>
              <a:rPr sz="2250" b="1" spc="-20" dirty="0">
                <a:latin typeface="Trebuchet MS"/>
                <a:cs typeface="Trebuchet MS"/>
              </a:rPr>
              <a:t>for</a:t>
            </a:r>
            <a:r>
              <a:rPr sz="2250" b="1" spc="-110" dirty="0">
                <a:latin typeface="Trebuchet MS"/>
                <a:cs typeface="Trebuchet MS"/>
              </a:rPr>
              <a:t> </a:t>
            </a:r>
            <a:r>
              <a:rPr sz="2250" b="1" spc="-10" dirty="0">
                <a:latin typeface="Trebuchet MS"/>
                <a:cs typeface="Trebuchet MS"/>
              </a:rPr>
              <a:t>bacteria;</a:t>
            </a:r>
            <a:r>
              <a:rPr sz="2250" b="1" spc="-114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in</a:t>
            </a:r>
            <a:r>
              <a:rPr sz="2250" b="1" spc="-100" dirty="0">
                <a:latin typeface="Trebuchet MS"/>
                <a:cs typeface="Trebuchet MS"/>
              </a:rPr>
              <a:t> </a:t>
            </a:r>
            <a:r>
              <a:rPr sz="2250" b="1" spc="-10" dirty="0">
                <a:latin typeface="Trebuchet MS"/>
                <a:cs typeface="Trebuchet MS"/>
              </a:rPr>
              <a:t>addition,</a:t>
            </a:r>
            <a:r>
              <a:rPr sz="2250" b="1" spc="-105" dirty="0">
                <a:latin typeface="Trebuchet MS"/>
                <a:cs typeface="Trebuchet MS"/>
              </a:rPr>
              <a:t> </a:t>
            </a:r>
            <a:r>
              <a:rPr sz="2250" b="1" spc="-25" dirty="0">
                <a:latin typeface="Trebuchet MS"/>
                <a:cs typeface="Trebuchet MS"/>
              </a:rPr>
              <a:t>the</a:t>
            </a:r>
            <a:endParaRPr sz="22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90"/>
              </a:spcBef>
            </a:pPr>
            <a:r>
              <a:rPr sz="2250" b="1" dirty="0">
                <a:solidFill>
                  <a:srgbClr val="37B5FF"/>
                </a:solidFill>
                <a:latin typeface="Trebuchet MS"/>
                <a:cs typeface="Trebuchet MS"/>
              </a:rPr>
              <a:t>urothelium</a:t>
            </a:r>
            <a:r>
              <a:rPr sz="2250" b="1" spc="-7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of</a:t>
            </a:r>
            <a:r>
              <a:rPr sz="2250" b="1" spc="-3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susceptible</a:t>
            </a:r>
            <a:r>
              <a:rPr sz="2250" b="1" spc="-7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persons</a:t>
            </a:r>
            <a:r>
              <a:rPr sz="2250" b="1" spc="-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may</a:t>
            </a:r>
            <a:r>
              <a:rPr sz="2250" b="1" spc="2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have</a:t>
            </a:r>
            <a:r>
              <a:rPr sz="2250" b="1" spc="-4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more</a:t>
            </a:r>
            <a:r>
              <a:rPr sz="2250" b="1" spc="-55" dirty="0">
                <a:latin typeface="Trebuchet MS"/>
                <a:cs typeface="Trebuchet MS"/>
              </a:rPr>
              <a:t> </a:t>
            </a:r>
            <a:r>
              <a:rPr sz="2250" b="1" spc="-10" dirty="0">
                <a:latin typeface="Trebuchet MS"/>
                <a:cs typeface="Trebuchet MS"/>
              </a:rPr>
              <a:t>receptors,</a:t>
            </a:r>
            <a:r>
              <a:rPr sz="2250" b="1" spc="-60" dirty="0">
                <a:latin typeface="Trebuchet MS"/>
                <a:cs typeface="Trebuchet MS"/>
              </a:rPr>
              <a:t> </a:t>
            </a:r>
            <a:r>
              <a:rPr sz="2250" b="1" spc="-25" dirty="0">
                <a:latin typeface="Trebuchet MS"/>
                <a:cs typeface="Trebuchet MS"/>
              </a:rPr>
              <a:t>to</a:t>
            </a:r>
            <a:endParaRPr sz="2250">
              <a:latin typeface="Trebuchet MS"/>
              <a:cs typeface="Trebuchet MS"/>
            </a:endParaRPr>
          </a:p>
          <a:p>
            <a:pPr marL="31115" marR="24765" algn="ctr">
              <a:lnSpc>
                <a:spcPct val="140800"/>
              </a:lnSpc>
              <a:spcBef>
                <a:spcPts val="5"/>
              </a:spcBef>
            </a:pPr>
            <a:r>
              <a:rPr sz="2250" b="1" dirty="0">
                <a:latin typeface="Trebuchet MS"/>
                <a:cs typeface="Trebuchet MS"/>
              </a:rPr>
              <a:t>which</a:t>
            </a:r>
            <a:r>
              <a:rPr sz="2250" b="1" spc="-90" dirty="0">
                <a:latin typeface="Trebuchet MS"/>
                <a:cs typeface="Trebuchet MS"/>
              </a:rPr>
              <a:t> </a:t>
            </a:r>
            <a:r>
              <a:rPr sz="2250" b="1" spc="-20" dirty="0">
                <a:latin typeface="Trebuchet MS"/>
                <a:cs typeface="Trebuchet MS"/>
              </a:rPr>
              <a:t>virulent</a:t>
            </a:r>
            <a:r>
              <a:rPr sz="2250" b="1" spc="-10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strains</a:t>
            </a:r>
            <a:r>
              <a:rPr sz="2250" b="1" spc="-5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of</a:t>
            </a:r>
            <a:r>
              <a:rPr sz="2250" b="1" spc="-8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E.</a:t>
            </a:r>
            <a:r>
              <a:rPr sz="2250" b="1" spc="-11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coli</a:t>
            </a:r>
            <a:r>
              <a:rPr sz="2250" b="1" spc="-7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become</a:t>
            </a:r>
            <a:r>
              <a:rPr sz="2250" b="1" spc="-95" dirty="0">
                <a:latin typeface="Trebuchet MS"/>
                <a:cs typeface="Trebuchet MS"/>
              </a:rPr>
              <a:t> </a:t>
            </a:r>
            <a:r>
              <a:rPr sz="2250" b="1" spc="-20" dirty="0">
                <a:latin typeface="Trebuchet MS"/>
                <a:cs typeface="Trebuchet MS"/>
              </a:rPr>
              <a:t>adherent.</a:t>
            </a:r>
            <a:r>
              <a:rPr sz="2250" b="1" spc="-120" dirty="0">
                <a:latin typeface="Trebuchet MS"/>
                <a:cs typeface="Trebuchet MS"/>
              </a:rPr>
              <a:t> </a:t>
            </a:r>
            <a:r>
              <a:rPr sz="2250" b="1" spc="85" dirty="0">
                <a:latin typeface="Trebuchet MS"/>
                <a:cs typeface="Trebuchet MS"/>
              </a:rPr>
              <a:t>In</a:t>
            </a:r>
            <a:r>
              <a:rPr sz="2250" b="1" spc="114" dirty="0">
                <a:latin typeface="Trebuchet MS"/>
                <a:cs typeface="Trebuchet MS"/>
              </a:rPr>
              <a:t> </a:t>
            </a:r>
            <a:r>
              <a:rPr sz="2250" b="1" dirty="0">
                <a:solidFill>
                  <a:srgbClr val="37B5FF"/>
                </a:solidFill>
                <a:latin typeface="Trebuchet MS"/>
                <a:cs typeface="Trebuchet MS"/>
              </a:rPr>
              <a:t>women</a:t>
            </a:r>
            <a:r>
              <a:rPr sz="2250" b="1" dirty="0">
                <a:latin typeface="Trebuchet MS"/>
                <a:cs typeface="Trebuchet MS"/>
              </a:rPr>
              <a:t>,</a:t>
            </a:r>
            <a:r>
              <a:rPr sz="2250" b="1" spc="-114" dirty="0">
                <a:latin typeface="Trebuchet MS"/>
                <a:cs typeface="Trebuchet MS"/>
              </a:rPr>
              <a:t> </a:t>
            </a:r>
            <a:r>
              <a:rPr sz="2250" b="1" spc="-25" dirty="0">
                <a:latin typeface="Trebuchet MS"/>
                <a:cs typeface="Trebuchet MS"/>
              </a:rPr>
              <a:t>the </a:t>
            </a:r>
            <a:r>
              <a:rPr sz="2250" b="1" dirty="0">
                <a:latin typeface="Trebuchet MS"/>
                <a:cs typeface="Trebuchet MS"/>
              </a:rPr>
              <a:t>ascent</a:t>
            </a:r>
            <a:r>
              <a:rPr sz="2250" b="1" spc="-9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of</a:t>
            </a:r>
            <a:r>
              <a:rPr sz="2250" b="1" spc="-5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organisms</a:t>
            </a:r>
            <a:r>
              <a:rPr sz="2250" b="1" spc="2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into</a:t>
            </a:r>
            <a:r>
              <a:rPr sz="2250" b="1" spc="-10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the</a:t>
            </a:r>
            <a:r>
              <a:rPr sz="2250" b="1" spc="-7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bladder</a:t>
            </a:r>
            <a:r>
              <a:rPr sz="2250" b="1" spc="-6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is</a:t>
            </a:r>
            <a:r>
              <a:rPr sz="2250" b="1" spc="3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easier</a:t>
            </a:r>
            <a:r>
              <a:rPr sz="2250" b="1" spc="-7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than</a:t>
            </a:r>
            <a:r>
              <a:rPr sz="2250" b="1" spc="-8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in</a:t>
            </a:r>
            <a:r>
              <a:rPr sz="2250" b="1" spc="-60" dirty="0">
                <a:latin typeface="Trebuchet MS"/>
                <a:cs typeface="Trebuchet MS"/>
              </a:rPr>
              <a:t> </a:t>
            </a:r>
            <a:r>
              <a:rPr sz="2250" b="1" dirty="0">
                <a:solidFill>
                  <a:srgbClr val="37B5FF"/>
                </a:solidFill>
                <a:latin typeface="Trebuchet MS"/>
                <a:cs typeface="Trebuchet MS"/>
              </a:rPr>
              <a:t>men</a:t>
            </a:r>
            <a:r>
              <a:rPr sz="2250" b="1" dirty="0">
                <a:latin typeface="Trebuchet MS"/>
                <a:cs typeface="Trebuchet MS"/>
              </a:rPr>
              <a:t>;</a:t>
            </a:r>
            <a:r>
              <a:rPr sz="2250" b="1" spc="-85" dirty="0">
                <a:latin typeface="Trebuchet MS"/>
                <a:cs typeface="Trebuchet MS"/>
              </a:rPr>
              <a:t> </a:t>
            </a:r>
            <a:r>
              <a:rPr sz="2250" b="1" spc="-25" dirty="0">
                <a:latin typeface="Trebuchet MS"/>
                <a:cs typeface="Trebuchet MS"/>
              </a:rPr>
              <a:t>the </a:t>
            </a:r>
            <a:r>
              <a:rPr sz="2250" b="1" spc="-10" dirty="0">
                <a:latin typeface="Trebuchet MS"/>
                <a:cs typeface="Trebuchet MS"/>
              </a:rPr>
              <a:t>urethra</a:t>
            </a:r>
            <a:r>
              <a:rPr sz="2250" b="1" spc="-10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is </a:t>
            </a:r>
            <a:r>
              <a:rPr sz="2250" b="1" spc="-10" dirty="0">
                <a:latin typeface="Trebuchet MS"/>
                <a:cs typeface="Trebuchet MS"/>
              </a:rPr>
              <a:t>shorter</a:t>
            </a:r>
            <a:r>
              <a:rPr sz="2250" b="1" spc="-7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and</a:t>
            </a:r>
            <a:r>
              <a:rPr sz="2250" b="1" spc="-30" dirty="0">
                <a:latin typeface="Trebuchet MS"/>
                <a:cs typeface="Trebuchet MS"/>
              </a:rPr>
              <a:t> </a:t>
            </a:r>
            <a:r>
              <a:rPr sz="2250" b="1" spc="-10" dirty="0">
                <a:latin typeface="Trebuchet MS"/>
                <a:cs typeface="Trebuchet MS"/>
              </a:rPr>
              <a:t>the</a:t>
            </a:r>
            <a:r>
              <a:rPr sz="2250" b="1" spc="-11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absence</a:t>
            </a:r>
            <a:r>
              <a:rPr sz="2250" b="1" spc="-5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of</a:t>
            </a:r>
            <a:r>
              <a:rPr sz="2250" b="1" spc="-6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bactericidal</a:t>
            </a:r>
            <a:r>
              <a:rPr sz="2250" b="1" spc="-100" dirty="0">
                <a:latin typeface="Trebuchet MS"/>
                <a:cs typeface="Trebuchet MS"/>
              </a:rPr>
              <a:t> </a:t>
            </a:r>
            <a:r>
              <a:rPr sz="2250" b="1" spc="-10" dirty="0">
                <a:latin typeface="Trebuchet MS"/>
                <a:cs typeface="Trebuchet MS"/>
              </a:rPr>
              <a:t>prostatic </a:t>
            </a:r>
            <a:r>
              <a:rPr sz="2250" b="1" dirty="0">
                <a:latin typeface="Trebuchet MS"/>
                <a:cs typeface="Trebuchet MS"/>
              </a:rPr>
              <a:t>secretions</a:t>
            </a:r>
            <a:r>
              <a:rPr sz="2250" b="1" spc="-8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may</a:t>
            </a:r>
            <a:r>
              <a:rPr sz="2250" b="1" spc="4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be</a:t>
            </a:r>
            <a:r>
              <a:rPr sz="2250" b="1" spc="-50" dirty="0">
                <a:latin typeface="Trebuchet MS"/>
                <a:cs typeface="Trebuchet MS"/>
              </a:rPr>
              <a:t> </a:t>
            </a:r>
            <a:r>
              <a:rPr sz="2250" b="1" spc="-20" dirty="0">
                <a:latin typeface="Trebuchet MS"/>
                <a:cs typeface="Trebuchet MS"/>
              </a:rPr>
              <a:t>relevant.</a:t>
            </a:r>
            <a:r>
              <a:rPr sz="2250" b="1" spc="-70" dirty="0">
                <a:latin typeface="Trebuchet MS"/>
                <a:cs typeface="Trebuchet MS"/>
              </a:rPr>
              <a:t> </a:t>
            </a:r>
            <a:r>
              <a:rPr sz="2250" b="1" spc="45" dirty="0">
                <a:solidFill>
                  <a:srgbClr val="37B5FF"/>
                </a:solidFill>
                <a:latin typeface="Trebuchet MS"/>
                <a:cs typeface="Trebuchet MS"/>
              </a:rPr>
              <a:t>Sexual</a:t>
            </a:r>
            <a:r>
              <a:rPr sz="2250" b="1" spc="2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250" b="1" spc="-10" dirty="0">
                <a:solidFill>
                  <a:srgbClr val="37B5FF"/>
                </a:solidFill>
                <a:latin typeface="Trebuchet MS"/>
                <a:cs typeface="Trebuchet MS"/>
              </a:rPr>
              <a:t>intercourse</a:t>
            </a:r>
            <a:r>
              <a:rPr sz="2250" b="1" spc="-7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may</a:t>
            </a:r>
            <a:r>
              <a:rPr sz="2250" b="1" spc="4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cause</a:t>
            </a:r>
            <a:r>
              <a:rPr sz="2250" b="1" spc="-10" dirty="0">
                <a:latin typeface="Trebuchet MS"/>
                <a:cs typeface="Trebuchet MS"/>
              </a:rPr>
              <a:t> minor </a:t>
            </a:r>
            <a:r>
              <a:rPr sz="2250" b="1" dirty="0">
                <a:latin typeface="Trebuchet MS"/>
                <a:cs typeface="Trebuchet MS"/>
              </a:rPr>
              <a:t>urethral</a:t>
            </a:r>
            <a:r>
              <a:rPr sz="2250" b="1" spc="-12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trauma</a:t>
            </a:r>
            <a:r>
              <a:rPr sz="2250" b="1" spc="-114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and</a:t>
            </a:r>
            <a:r>
              <a:rPr sz="2250" b="1" spc="-6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transfer</a:t>
            </a:r>
            <a:r>
              <a:rPr sz="2250" b="1" spc="-11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bacteria</a:t>
            </a:r>
            <a:r>
              <a:rPr sz="2250" b="1" spc="-12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from</a:t>
            </a:r>
            <a:r>
              <a:rPr sz="2250" b="1" spc="-8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the</a:t>
            </a:r>
            <a:r>
              <a:rPr sz="2250" b="1" spc="-114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perineum</a:t>
            </a:r>
            <a:r>
              <a:rPr sz="2250" b="1" spc="-13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into</a:t>
            </a:r>
            <a:r>
              <a:rPr sz="2250" b="1" spc="-125" dirty="0">
                <a:latin typeface="Trebuchet MS"/>
                <a:cs typeface="Trebuchet MS"/>
              </a:rPr>
              <a:t> </a:t>
            </a:r>
            <a:r>
              <a:rPr sz="2250" b="1" spc="-25" dirty="0">
                <a:latin typeface="Trebuchet MS"/>
                <a:cs typeface="Trebuchet MS"/>
              </a:rPr>
              <a:t>the </a:t>
            </a:r>
            <a:r>
              <a:rPr sz="2250" b="1" dirty="0">
                <a:latin typeface="Trebuchet MS"/>
                <a:cs typeface="Trebuchet MS"/>
              </a:rPr>
              <a:t>bladder.</a:t>
            </a:r>
            <a:r>
              <a:rPr sz="2250" b="1" spc="-25" dirty="0">
                <a:latin typeface="Trebuchet MS"/>
                <a:cs typeface="Trebuchet MS"/>
              </a:rPr>
              <a:t> </a:t>
            </a:r>
            <a:r>
              <a:rPr sz="2250" b="1" dirty="0">
                <a:solidFill>
                  <a:srgbClr val="37B5FF"/>
                </a:solidFill>
                <a:latin typeface="Trebuchet MS"/>
                <a:cs typeface="Trebuchet MS"/>
              </a:rPr>
              <a:t>Instrumentation</a:t>
            </a:r>
            <a:r>
              <a:rPr sz="2250" b="1" spc="-4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250" b="1" dirty="0">
                <a:solidFill>
                  <a:srgbClr val="37B5FF"/>
                </a:solidFill>
                <a:latin typeface="Trebuchet MS"/>
                <a:cs typeface="Trebuchet MS"/>
              </a:rPr>
              <a:t>of</a:t>
            </a:r>
            <a:r>
              <a:rPr sz="2250" b="1" spc="-2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250" b="1" dirty="0">
                <a:solidFill>
                  <a:srgbClr val="37B5FF"/>
                </a:solidFill>
                <a:latin typeface="Trebuchet MS"/>
                <a:cs typeface="Trebuchet MS"/>
              </a:rPr>
              <a:t>the</a:t>
            </a:r>
            <a:r>
              <a:rPr sz="2250" b="1" spc="-4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250" b="1" dirty="0">
                <a:solidFill>
                  <a:srgbClr val="37B5FF"/>
                </a:solidFill>
                <a:latin typeface="Trebuchet MS"/>
                <a:cs typeface="Trebuchet MS"/>
              </a:rPr>
              <a:t>bladder </a:t>
            </a:r>
            <a:r>
              <a:rPr sz="2250" b="1" dirty="0">
                <a:latin typeface="Trebuchet MS"/>
                <a:cs typeface="Trebuchet MS"/>
              </a:rPr>
              <a:t>may</a:t>
            </a:r>
            <a:r>
              <a:rPr sz="2250" b="1" spc="5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also</a:t>
            </a:r>
            <a:r>
              <a:rPr sz="2250" b="1" spc="80" dirty="0">
                <a:latin typeface="Trebuchet MS"/>
                <a:cs typeface="Trebuchet MS"/>
              </a:rPr>
              <a:t> </a:t>
            </a:r>
            <a:r>
              <a:rPr sz="2250" b="1" spc="-10" dirty="0">
                <a:latin typeface="Trebuchet MS"/>
                <a:cs typeface="Trebuchet MS"/>
              </a:rPr>
              <a:t>introduce organisms.</a:t>
            </a:r>
            <a:endParaRPr sz="2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6147" y="6506667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0" dirty="0">
                <a:latin typeface="Trebuchet MS"/>
                <a:cs typeface="Trebuchet MS"/>
              </a:rPr>
              <a:t>Pathophysiology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3075" y="6353657"/>
            <a:ext cx="1040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Cystitis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5714" y="6397853"/>
            <a:ext cx="216027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Calibri"/>
                <a:cs typeface="Calibri"/>
              </a:rPr>
              <a:t>Pyelonephritis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096" y="2095500"/>
            <a:ext cx="6172200" cy="27538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18789" y="2537322"/>
            <a:ext cx="3990975" cy="13982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5085" algn="ctr">
              <a:lnSpc>
                <a:spcPct val="100000"/>
              </a:lnSpc>
              <a:spcBef>
                <a:spcPts val="705"/>
              </a:spcBef>
            </a:pPr>
            <a:r>
              <a:rPr sz="4000" spc="-25" dirty="0">
                <a:latin typeface="Verdana"/>
                <a:cs typeface="Verdana"/>
              </a:rPr>
              <a:t>UTI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4000" spc="220" dirty="0">
                <a:latin typeface="Verdana"/>
                <a:cs typeface="Verdana"/>
              </a:rPr>
              <a:t>Complications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147" y="6541947"/>
            <a:ext cx="1352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8035" y="2051304"/>
              <a:ext cx="1235964" cy="14660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" y="4629910"/>
              <a:ext cx="3810000" cy="21229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39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Verdana"/>
                <a:cs typeface="Verdana"/>
              </a:rPr>
              <a:t>UTI</a:t>
            </a:r>
            <a:r>
              <a:rPr sz="3200" b="0" spc="130" dirty="0">
                <a:latin typeface="Verdana"/>
                <a:cs typeface="Verdana"/>
              </a:rPr>
              <a:t> </a:t>
            </a:r>
            <a:r>
              <a:rPr sz="3200" b="0" spc="185" dirty="0">
                <a:latin typeface="Verdana"/>
                <a:cs typeface="Verdana"/>
              </a:rPr>
              <a:t>Complications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0714" y="6541947"/>
            <a:ext cx="1352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629" y="1524591"/>
            <a:ext cx="8053070" cy="61785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600" b="1" spc="-20" dirty="0">
                <a:solidFill>
                  <a:srgbClr val="37B5FF"/>
                </a:solidFill>
                <a:latin typeface="Trebuchet MS"/>
                <a:cs typeface="Trebuchet MS"/>
              </a:rPr>
              <a:t>1-</a:t>
            </a: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Sepsis,</a:t>
            </a:r>
            <a:r>
              <a:rPr sz="1600" b="1" spc="1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a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potentially</a:t>
            </a:r>
            <a:r>
              <a:rPr sz="1600" b="1" spc="-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life-</a:t>
            </a:r>
            <a:r>
              <a:rPr sz="1600" b="1" dirty="0">
                <a:latin typeface="Trebuchet MS"/>
                <a:cs typeface="Trebuchet MS"/>
              </a:rPr>
              <a:t>threatening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complication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of</a:t>
            </a:r>
            <a:r>
              <a:rPr sz="1600" b="1" spc="-5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an</a:t>
            </a:r>
            <a:r>
              <a:rPr sz="1600" b="1" spc="-40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infection,</a:t>
            </a:r>
            <a:r>
              <a:rPr sz="1600" b="1" spc="-7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especially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if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the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600" b="1" spc="-10" dirty="0">
                <a:latin typeface="Trebuchet MS"/>
                <a:cs typeface="Trebuchet MS"/>
              </a:rPr>
              <a:t>infection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works</a:t>
            </a:r>
            <a:r>
              <a:rPr sz="1600" b="1" spc="-8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its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way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up</a:t>
            </a:r>
            <a:r>
              <a:rPr sz="1600" b="1" spc="-7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your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urinary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tract</a:t>
            </a:r>
            <a:r>
              <a:rPr sz="1600" b="1" spc="-5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to</a:t>
            </a:r>
            <a:r>
              <a:rPr sz="1600" b="1" spc="-9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your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kidneys.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2473578"/>
            <a:ext cx="8507730" cy="194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indent="-187960">
              <a:lnSpc>
                <a:spcPct val="100000"/>
              </a:lnSpc>
              <a:spcBef>
                <a:spcPts val="100"/>
              </a:spcBef>
              <a:buAutoNum type="arabicPlain" startAt="2"/>
              <a:tabLst>
                <a:tab pos="245745" algn="l"/>
              </a:tabLst>
            </a:pPr>
            <a:r>
              <a:rPr sz="1800" b="1" spc="-10" dirty="0">
                <a:solidFill>
                  <a:srgbClr val="37B5FF"/>
                </a:solidFill>
                <a:latin typeface="Trebuchet MS"/>
                <a:cs typeface="Trebuchet MS"/>
              </a:rPr>
              <a:t>.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Renal</a:t>
            </a:r>
            <a:r>
              <a:rPr sz="1800" b="1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vein</a:t>
            </a:r>
            <a:r>
              <a:rPr sz="1800" b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7B5FF"/>
                </a:solidFill>
                <a:latin typeface="Trebuchet MS"/>
                <a:cs typeface="Trebuchet MS"/>
              </a:rPr>
              <a:t>thrombosis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Clr>
                <a:srgbClr val="37B5FF"/>
              </a:buClr>
              <a:buFont typeface="Trebuchet MS"/>
              <a:buAutoNum type="arabicPlain" startAt="2"/>
            </a:pPr>
            <a:endParaRPr sz="1800">
              <a:latin typeface="Trebuchet MS"/>
              <a:cs typeface="Trebuchet MS"/>
            </a:endParaRPr>
          </a:p>
          <a:p>
            <a:pPr marL="245745" indent="-187960">
              <a:lnSpc>
                <a:spcPct val="100000"/>
              </a:lnSpc>
              <a:buAutoNum type="arabicPlain" startAt="2"/>
              <a:tabLst>
                <a:tab pos="245745" algn="l"/>
              </a:tabLst>
            </a:pPr>
            <a:r>
              <a:rPr sz="1800" b="1" spc="-10" dirty="0">
                <a:solidFill>
                  <a:srgbClr val="37B5FF"/>
                </a:solidFill>
                <a:latin typeface="Trebuchet MS"/>
                <a:cs typeface="Trebuchet MS"/>
              </a:rPr>
              <a:t>.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Tissue</a:t>
            </a:r>
            <a:r>
              <a:rPr sz="1800" b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7B5FF"/>
                </a:solidFill>
                <a:latin typeface="Trebuchet MS"/>
                <a:cs typeface="Trebuchet MS"/>
              </a:rPr>
              <a:t>death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345"/>
              </a:spcBef>
            </a:pPr>
            <a:r>
              <a:rPr sz="1800" spc="-10" dirty="0">
                <a:solidFill>
                  <a:srgbClr val="6EAC46"/>
                </a:solidFill>
                <a:latin typeface="Verdana"/>
                <a:cs typeface="Verdana"/>
              </a:rPr>
              <a:t>Sepsis</a:t>
            </a:r>
            <a:endParaRPr sz="1800">
              <a:latin typeface="Verdana"/>
              <a:cs typeface="Verdana"/>
            </a:endParaRPr>
          </a:p>
          <a:p>
            <a:pPr marL="12700" marR="421005">
              <a:lnSpc>
                <a:spcPct val="115100"/>
              </a:lnSpc>
              <a:spcBef>
                <a:spcPts val="45"/>
              </a:spcBef>
            </a:pPr>
            <a:r>
              <a:rPr sz="1800" b="1" spc="-10" dirty="0">
                <a:solidFill>
                  <a:srgbClr val="37B5FF"/>
                </a:solidFill>
                <a:latin typeface="Trebuchet MS"/>
                <a:cs typeface="Trebuchet MS"/>
              </a:rPr>
              <a:t>4.</a:t>
            </a:r>
            <a:r>
              <a:rPr sz="1800" b="1" spc="-9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37B5FF"/>
                </a:solidFill>
                <a:latin typeface="Trebuchet MS"/>
                <a:cs typeface="Trebuchet MS"/>
              </a:rPr>
              <a:t>Perinephric</a:t>
            </a:r>
            <a:r>
              <a:rPr sz="1800" b="1" spc="-1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abscess</a:t>
            </a:r>
            <a:r>
              <a:rPr sz="1800" b="1" dirty="0">
                <a:latin typeface="Trebuchet MS"/>
                <a:cs typeface="Trebuchet MS"/>
              </a:rPr>
              <a:t>: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diagnosed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with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CT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scan.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Suspected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if</a:t>
            </a:r>
            <a:r>
              <a:rPr sz="1800" b="1" spc="-7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not</a:t>
            </a:r>
            <a:r>
              <a:rPr sz="1800" b="1" spc="-7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responded </a:t>
            </a:r>
            <a:r>
              <a:rPr sz="1800" b="1" dirty="0">
                <a:latin typeface="Trebuchet MS"/>
                <a:cs typeface="Trebuchet MS"/>
              </a:rPr>
              <a:t>on</a:t>
            </a:r>
            <a:r>
              <a:rPr sz="1800" b="1" spc="-13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antibiotics.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" y="0"/>
            <a:ext cx="9076944" cy="16626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0378" y="1962813"/>
            <a:ext cx="5948102" cy="27373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4773" y="2315972"/>
            <a:ext cx="365252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6425">
              <a:lnSpc>
                <a:spcPct val="100000"/>
              </a:lnSpc>
              <a:spcBef>
                <a:spcPts val="95"/>
              </a:spcBef>
            </a:pPr>
            <a:r>
              <a:rPr sz="4000" b="0" spc="240" dirty="0">
                <a:latin typeface="Verdana"/>
                <a:cs typeface="Verdana"/>
              </a:rPr>
              <a:t>What</a:t>
            </a:r>
            <a:r>
              <a:rPr sz="4000" b="0" spc="515" dirty="0">
                <a:latin typeface="Verdana"/>
                <a:cs typeface="Verdana"/>
              </a:rPr>
              <a:t> </a:t>
            </a:r>
            <a:r>
              <a:rPr sz="4000" b="0" dirty="0">
                <a:latin typeface="Verdana"/>
                <a:cs typeface="Verdana"/>
              </a:rPr>
              <a:t>is</a:t>
            </a:r>
            <a:r>
              <a:rPr sz="4000" b="0" spc="215" dirty="0">
                <a:latin typeface="Verdana"/>
                <a:cs typeface="Verdana"/>
              </a:rPr>
              <a:t> </a:t>
            </a:r>
            <a:r>
              <a:rPr sz="4000" b="0" spc="-50" dirty="0">
                <a:latin typeface="Verdana"/>
                <a:cs typeface="Verdana"/>
              </a:rPr>
              <a:t>a </a:t>
            </a:r>
            <a:r>
              <a:rPr sz="4000" b="0" spc="155" dirty="0">
                <a:latin typeface="Verdana"/>
                <a:cs typeface="Verdana"/>
              </a:rPr>
              <a:t>Urinary</a:t>
            </a:r>
            <a:r>
              <a:rPr sz="4000" b="0" spc="375" dirty="0">
                <a:latin typeface="Verdana"/>
                <a:cs typeface="Verdana"/>
              </a:rPr>
              <a:t> </a:t>
            </a:r>
            <a:r>
              <a:rPr sz="4000" b="0" spc="95" dirty="0">
                <a:latin typeface="Verdana"/>
                <a:cs typeface="Verdana"/>
              </a:rPr>
              <a:t>Tract </a:t>
            </a:r>
            <a:r>
              <a:rPr sz="4000" b="0" spc="160" dirty="0">
                <a:latin typeface="Verdana"/>
                <a:cs typeface="Verdana"/>
              </a:rPr>
              <a:t>Infection?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18626" y="6541947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39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Verdana"/>
                <a:cs typeface="Verdana"/>
              </a:rPr>
              <a:t>UTI</a:t>
            </a:r>
            <a:r>
              <a:rPr sz="3200" b="0" spc="130" dirty="0">
                <a:latin typeface="Verdana"/>
                <a:cs typeface="Verdana"/>
              </a:rPr>
              <a:t> </a:t>
            </a:r>
            <a:r>
              <a:rPr sz="3200" b="0" spc="185" dirty="0">
                <a:latin typeface="Verdana"/>
                <a:cs typeface="Verdana"/>
              </a:rPr>
              <a:t>Complications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0714" y="6541947"/>
            <a:ext cx="1352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645" y="1418081"/>
            <a:ext cx="764413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6870" marR="5080" indent="-1614805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5.</a:t>
            </a:r>
            <a:r>
              <a:rPr sz="1800" b="1" spc="-18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7B5FF"/>
                </a:solidFill>
                <a:latin typeface="Trebuchet MS"/>
                <a:cs typeface="Trebuchet MS"/>
              </a:rPr>
              <a:t>Permanent</a:t>
            </a:r>
            <a:r>
              <a:rPr sz="1800" b="1" spc="-7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kidney</a:t>
            </a:r>
            <a:r>
              <a:rPr sz="1800" b="1" spc="-5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damage</a:t>
            </a:r>
            <a:r>
              <a:rPr sz="1800" b="1" spc="-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from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an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acute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or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chronic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kidney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infection (pyelonephritis)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due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to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an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untreated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UTI.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405" y="2751835"/>
            <a:ext cx="8532495" cy="15481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0035" indent="-261620">
              <a:lnSpc>
                <a:spcPct val="100000"/>
              </a:lnSpc>
              <a:spcBef>
                <a:spcPts val="400"/>
              </a:spcBef>
              <a:buClr>
                <a:srgbClr val="37B5FF"/>
              </a:buClr>
              <a:buAutoNum type="arabicPeriod" startAt="6"/>
              <a:tabLst>
                <a:tab pos="280035" algn="l"/>
              </a:tabLst>
            </a:pPr>
            <a:r>
              <a:rPr sz="1800" b="1" dirty="0">
                <a:latin typeface="Trebuchet MS"/>
                <a:cs typeface="Trebuchet MS"/>
              </a:rPr>
              <a:t>Increased</a:t>
            </a:r>
            <a:r>
              <a:rPr sz="1800" b="1" spc="3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risk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in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pregnant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women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of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delivering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low</a:t>
            </a:r>
            <a:r>
              <a:rPr sz="1800" b="1" spc="-6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birth</a:t>
            </a:r>
            <a:r>
              <a:rPr sz="1800" b="1" spc="-3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weight</a:t>
            </a:r>
            <a:r>
              <a:rPr sz="1800" b="1" spc="-5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or</a:t>
            </a:r>
            <a:r>
              <a:rPr sz="1800" b="1" spc="-6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7B5FF"/>
                </a:solidFill>
                <a:latin typeface="Trebuchet MS"/>
                <a:cs typeface="Trebuchet MS"/>
              </a:rPr>
              <a:t>prematur</a:t>
            </a:r>
            <a:endParaRPr sz="1800">
              <a:latin typeface="Trebuchet MS"/>
              <a:cs typeface="Trebuchet MS"/>
            </a:endParaRPr>
          </a:p>
          <a:p>
            <a:pPr marL="3950970">
              <a:lnSpc>
                <a:spcPct val="100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37B5FF"/>
                </a:solidFill>
                <a:latin typeface="Trebuchet MS"/>
                <a:cs typeface="Trebuchet MS"/>
              </a:rPr>
              <a:t>infants.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>
              <a:latin typeface="Trebuchet MS"/>
              <a:cs typeface="Trebuchet MS"/>
            </a:endParaRPr>
          </a:p>
          <a:p>
            <a:pPr marL="271145" marR="1292860" indent="-271145" algn="ctr">
              <a:lnSpc>
                <a:spcPct val="100000"/>
              </a:lnSpc>
              <a:buAutoNum type="arabicPeriod" startAt="7"/>
              <a:tabLst>
                <a:tab pos="271145" algn="l"/>
              </a:tabLst>
            </a:pPr>
            <a:r>
              <a:rPr sz="1850" b="1" dirty="0">
                <a:solidFill>
                  <a:srgbClr val="37B5FF"/>
                </a:solidFill>
                <a:latin typeface="Trebuchet MS"/>
                <a:cs typeface="Trebuchet MS"/>
              </a:rPr>
              <a:t>Urethral</a:t>
            </a:r>
            <a:r>
              <a:rPr sz="1850" b="1" spc="-7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50" b="1" dirty="0">
                <a:solidFill>
                  <a:srgbClr val="37B5FF"/>
                </a:solidFill>
                <a:latin typeface="Trebuchet MS"/>
                <a:cs typeface="Trebuchet MS"/>
              </a:rPr>
              <a:t>narrowing</a:t>
            </a:r>
            <a:r>
              <a:rPr sz="1850" b="1" spc="-8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50" b="1" spc="-20" dirty="0">
                <a:solidFill>
                  <a:srgbClr val="37B5FF"/>
                </a:solidFill>
                <a:latin typeface="Trebuchet MS"/>
                <a:cs typeface="Trebuchet MS"/>
              </a:rPr>
              <a:t>(stricture)</a:t>
            </a:r>
            <a:r>
              <a:rPr sz="1850" b="1" spc="-8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50" b="1" dirty="0">
                <a:latin typeface="Trebuchet MS"/>
                <a:cs typeface="Trebuchet MS"/>
              </a:rPr>
              <a:t>in</a:t>
            </a:r>
            <a:r>
              <a:rPr sz="1850" b="1" spc="-80" dirty="0">
                <a:latin typeface="Trebuchet MS"/>
                <a:cs typeface="Trebuchet MS"/>
              </a:rPr>
              <a:t> </a:t>
            </a:r>
            <a:r>
              <a:rPr sz="1850" b="1" dirty="0">
                <a:latin typeface="Trebuchet MS"/>
                <a:cs typeface="Trebuchet MS"/>
              </a:rPr>
              <a:t>men</a:t>
            </a:r>
            <a:r>
              <a:rPr sz="1850" b="1" spc="-75" dirty="0">
                <a:latin typeface="Trebuchet MS"/>
                <a:cs typeface="Trebuchet MS"/>
              </a:rPr>
              <a:t> </a:t>
            </a:r>
            <a:r>
              <a:rPr sz="1850" b="1" dirty="0">
                <a:latin typeface="Trebuchet MS"/>
                <a:cs typeface="Trebuchet MS"/>
              </a:rPr>
              <a:t>from</a:t>
            </a:r>
            <a:r>
              <a:rPr sz="1850" b="1" spc="-70" dirty="0">
                <a:latin typeface="Trebuchet MS"/>
                <a:cs typeface="Trebuchet MS"/>
              </a:rPr>
              <a:t> </a:t>
            </a:r>
            <a:r>
              <a:rPr sz="1850" b="1" spc="-25" dirty="0">
                <a:latin typeface="Trebuchet MS"/>
                <a:cs typeface="Trebuchet MS"/>
              </a:rPr>
              <a:t>recurrent</a:t>
            </a:r>
            <a:r>
              <a:rPr sz="1850" b="1" spc="-90" dirty="0">
                <a:latin typeface="Trebuchet MS"/>
                <a:cs typeface="Trebuchet MS"/>
              </a:rPr>
              <a:t> </a:t>
            </a:r>
            <a:r>
              <a:rPr sz="1850" b="1" spc="-10" dirty="0">
                <a:latin typeface="Trebuchet MS"/>
                <a:cs typeface="Trebuchet MS"/>
              </a:rPr>
              <a:t>urethritis,</a:t>
            </a:r>
            <a:endParaRPr sz="1850">
              <a:latin typeface="Trebuchet MS"/>
              <a:cs typeface="Trebuchet MS"/>
            </a:endParaRPr>
          </a:p>
          <a:p>
            <a:pPr marR="1279525" algn="ctr">
              <a:lnSpc>
                <a:spcPct val="100000"/>
              </a:lnSpc>
              <a:spcBef>
                <a:spcPts val="120"/>
              </a:spcBef>
            </a:pPr>
            <a:r>
              <a:rPr sz="1850" b="1" dirty="0">
                <a:latin typeface="Trebuchet MS"/>
                <a:cs typeface="Trebuchet MS"/>
              </a:rPr>
              <a:t>previously</a:t>
            </a:r>
            <a:r>
              <a:rPr sz="1850" b="1" spc="-40" dirty="0">
                <a:latin typeface="Trebuchet MS"/>
                <a:cs typeface="Trebuchet MS"/>
              </a:rPr>
              <a:t> </a:t>
            </a:r>
            <a:r>
              <a:rPr sz="1850" b="1" dirty="0">
                <a:latin typeface="Trebuchet MS"/>
                <a:cs typeface="Trebuchet MS"/>
              </a:rPr>
              <a:t>seen</a:t>
            </a:r>
            <a:r>
              <a:rPr sz="1850" b="1" spc="-35" dirty="0">
                <a:latin typeface="Trebuchet MS"/>
                <a:cs typeface="Trebuchet MS"/>
              </a:rPr>
              <a:t> </a:t>
            </a:r>
            <a:r>
              <a:rPr sz="1850" b="1" dirty="0">
                <a:latin typeface="Trebuchet MS"/>
                <a:cs typeface="Trebuchet MS"/>
              </a:rPr>
              <a:t>with</a:t>
            </a:r>
            <a:r>
              <a:rPr sz="1850" b="1" spc="-35" dirty="0">
                <a:latin typeface="Trebuchet MS"/>
                <a:cs typeface="Trebuchet MS"/>
              </a:rPr>
              <a:t> </a:t>
            </a:r>
            <a:r>
              <a:rPr sz="1850" b="1" dirty="0">
                <a:latin typeface="Trebuchet MS"/>
                <a:cs typeface="Trebuchet MS"/>
              </a:rPr>
              <a:t>gonococcal</a:t>
            </a:r>
            <a:r>
              <a:rPr sz="1850" b="1" spc="-10" dirty="0">
                <a:latin typeface="Trebuchet MS"/>
                <a:cs typeface="Trebuchet MS"/>
              </a:rPr>
              <a:t> urethritis.</a:t>
            </a:r>
            <a:endParaRPr sz="1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2444495"/>
            <a:ext cx="5334000" cy="24566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0916" y="3090164"/>
            <a:ext cx="3262629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0" spc="-10" dirty="0">
                <a:latin typeface="Trebuchet MS"/>
                <a:cs typeface="Trebuchet MS"/>
              </a:rPr>
              <a:t>Investigations</a:t>
            </a:r>
            <a:endParaRPr sz="4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0714" y="6541947"/>
            <a:ext cx="1352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46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554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8359" y="1618488"/>
            <a:ext cx="3086099" cy="3619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795" y="1355852"/>
            <a:ext cx="4019550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35" dirty="0">
                <a:solidFill>
                  <a:srgbClr val="37B5FF"/>
                </a:solidFill>
                <a:latin typeface="Trebuchet MS"/>
                <a:cs typeface="Trebuchet MS"/>
              </a:rPr>
              <a:t>1.</a:t>
            </a:r>
            <a:r>
              <a:rPr sz="2100" b="1" spc="-18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37B5FF"/>
                </a:solidFill>
                <a:latin typeface="Trebuchet MS"/>
                <a:cs typeface="Trebuchet MS"/>
              </a:rPr>
              <a:t>Urinalysis</a:t>
            </a:r>
            <a:endParaRPr sz="2100">
              <a:latin typeface="Trebuchet MS"/>
              <a:cs typeface="Trebuchet MS"/>
            </a:endParaRPr>
          </a:p>
          <a:p>
            <a:pPr marL="1320165">
              <a:lnSpc>
                <a:spcPct val="100000"/>
              </a:lnSpc>
              <a:spcBef>
                <a:spcPts val="2400"/>
              </a:spcBef>
            </a:pPr>
            <a:r>
              <a:rPr sz="2100" b="1" dirty="0">
                <a:latin typeface="Trebuchet MS"/>
                <a:cs typeface="Trebuchet MS"/>
              </a:rPr>
              <a:t>:</a:t>
            </a:r>
            <a:r>
              <a:rPr sz="2100" b="1" dirty="0">
                <a:solidFill>
                  <a:srgbClr val="37B5FF"/>
                </a:solidFill>
                <a:latin typeface="Trebuchet MS"/>
                <a:cs typeface="Trebuchet MS"/>
              </a:rPr>
              <a:t>A)</a:t>
            </a:r>
            <a:r>
              <a:rPr sz="2100" b="1" spc="-2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37B5FF"/>
                </a:solidFill>
                <a:latin typeface="Trebuchet MS"/>
                <a:cs typeface="Trebuchet MS"/>
              </a:rPr>
              <a:t>Dipstick</a:t>
            </a:r>
            <a:r>
              <a:rPr sz="2100" b="1" spc="1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37B5FF"/>
                </a:solidFill>
                <a:latin typeface="Trebuchet MS"/>
                <a:cs typeface="Trebuchet MS"/>
              </a:rPr>
              <a:t>urinalysis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5748" y="2636266"/>
            <a:ext cx="493204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550" b="1" dirty="0">
                <a:latin typeface="Trebuchet MS"/>
                <a:cs typeface="Trebuchet MS"/>
              </a:rPr>
              <a:t>Positive</a:t>
            </a:r>
            <a:r>
              <a:rPr sz="1550" b="1" spc="-85" dirty="0">
                <a:latin typeface="Trebuchet MS"/>
                <a:cs typeface="Trebuchet MS"/>
              </a:rPr>
              <a:t> </a:t>
            </a:r>
            <a:r>
              <a:rPr sz="1550" b="1" spc="-25" dirty="0">
                <a:latin typeface="Trebuchet MS"/>
                <a:cs typeface="Trebuchet MS"/>
              </a:rPr>
              <a:t>urine</a:t>
            </a:r>
            <a:r>
              <a:rPr sz="1550" b="1" spc="-85" dirty="0">
                <a:latin typeface="Trebuchet MS"/>
                <a:cs typeface="Trebuchet MS"/>
              </a:rPr>
              <a:t> </a:t>
            </a:r>
            <a:r>
              <a:rPr sz="1550" b="1" spc="-20" dirty="0">
                <a:latin typeface="Trebuchet MS"/>
                <a:cs typeface="Trebuchet MS"/>
              </a:rPr>
              <a:t>leukocyte</a:t>
            </a:r>
            <a:r>
              <a:rPr sz="1550" b="1" spc="-70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esterase</a:t>
            </a:r>
            <a:r>
              <a:rPr sz="1550" b="1" spc="-9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test—</a:t>
            </a:r>
            <a:r>
              <a:rPr sz="1550" b="1" spc="-80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reflects</a:t>
            </a:r>
            <a:r>
              <a:rPr sz="1550" b="1" spc="-65" dirty="0"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37B5FF"/>
                </a:solidFill>
                <a:latin typeface="Trebuchet MS"/>
                <a:cs typeface="Trebuchet MS"/>
              </a:rPr>
              <a:t>pyuria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2461" y="2864357"/>
            <a:ext cx="73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latin typeface="Tahoma"/>
                <a:cs typeface="Tahoma"/>
              </a:rPr>
              <a:t>-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589" y="2974365"/>
            <a:ext cx="5332095" cy="186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935" marR="81280" indent="-1019810">
              <a:lnSpc>
                <a:spcPct val="147500"/>
              </a:lnSpc>
              <a:spcBef>
                <a:spcPts val="100"/>
              </a:spcBef>
            </a:pPr>
            <a:r>
              <a:rPr sz="1600" b="1" dirty="0">
                <a:latin typeface="Trebuchet MS"/>
                <a:cs typeface="Trebuchet MS"/>
              </a:rPr>
              <a:t>Positive</a:t>
            </a:r>
            <a:r>
              <a:rPr sz="1600" b="1" spc="-4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nitrite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test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for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presence</a:t>
            </a:r>
            <a:r>
              <a:rPr sz="1600" b="1" spc="-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of</a:t>
            </a:r>
            <a:r>
              <a:rPr sz="1600" b="1" spc="-5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bacteria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(gram- </a:t>
            </a:r>
            <a:r>
              <a:rPr sz="1600" b="1" spc="-20" dirty="0">
                <a:latin typeface="Trebuchet MS"/>
                <a:cs typeface="Trebuchet MS"/>
              </a:rPr>
              <a:t>negative)—</a:t>
            </a:r>
            <a:r>
              <a:rPr sz="1600" b="1" dirty="0">
                <a:latin typeface="Trebuchet MS"/>
                <a:cs typeface="Trebuchet MS"/>
              </a:rPr>
              <a:t>nitrite</a:t>
            </a:r>
            <a:r>
              <a:rPr sz="1600" b="1" spc="6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test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600" dirty="0">
                <a:latin typeface="Tahoma"/>
                <a:cs typeface="Tahoma"/>
              </a:rPr>
              <a:t>is</a:t>
            </a:r>
            <a:r>
              <a:rPr sz="1600" spc="9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sensitive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and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specific</a:t>
            </a:r>
            <a:r>
              <a:rPr sz="1600" spc="1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for</a:t>
            </a:r>
            <a:r>
              <a:rPr sz="1600" spc="7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detecting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7B5FF"/>
                </a:solidFill>
                <a:latin typeface="Trebuchet MS"/>
                <a:cs typeface="Trebuchet MS"/>
              </a:rPr>
              <a:t>Enterobacteriaceae</a:t>
            </a:r>
            <a:r>
              <a:rPr sz="1600" spc="-10" dirty="0">
                <a:latin typeface="Tahoma"/>
                <a:cs typeface="Tahoma"/>
              </a:rPr>
              <a:t>.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ts val="1910"/>
              </a:lnSpc>
              <a:spcBef>
                <a:spcPts val="215"/>
              </a:spcBef>
            </a:pPr>
            <a:r>
              <a:rPr sz="1600" dirty="0">
                <a:latin typeface="Tahoma"/>
                <a:cs typeface="Tahoma"/>
              </a:rPr>
              <a:t>But</a:t>
            </a:r>
            <a:r>
              <a:rPr sz="1600" spc="6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it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lacks</a:t>
            </a:r>
            <a:r>
              <a:rPr sz="1600" spc="10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sensitivity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for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other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ts val="1910"/>
              </a:lnSpc>
            </a:pPr>
            <a:r>
              <a:rPr sz="1600" dirty="0">
                <a:latin typeface="Tahoma"/>
                <a:cs typeface="Tahoma"/>
              </a:rPr>
              <a:t>organisms,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so</a:t>
            </a:r>
            <a:r>
              <a:rPr sz="1600" spc="8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negative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test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should</a:t>
            </a:r>
            <a:r>
              <a:rPr sz="1600" spc="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be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interpreted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with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ahoma"/>
                <a:cs typeface="Tahoma"/>
              </a:rPr>
              <a:t>.caution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840" y="5717540"/>
            <a:ext cx="5563235" cy="5924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600" b="1" dirty="0">
                <a:latin typeface="Trebuchet MS"/>
                <a:cs typeface="Trebuchet MS"/>
              </a:rPr>
              <a:t>Combining the above two</a:t>
            </a:r>
            <a:r>
              <a:rPr sz="1600" b="1" spc="-1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tests</a:t>
            </a:r>
            <a:r>
              <a:rPr sz="1600" b="1" spc="1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yields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a</a:t>
            </a:r>
            <a:r>
              <a:rPr sz="1600" b="1" spc="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sensitivity</a:t>
            </a:r>
            <a:r>
              <a:rPr sz="1600" b="1" spc="1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of</a:t>
            </a:r>
            <a:r>
              <a:rPr sz="1600" b="1" spc="-5" dirty="0">
                <a:latin typeface="Trebuchet MS"/>
                <a:cs typeface="Trebuchet MS"/>
              </a:rPr>
              <a:t> </a:t>
            </a:r>
            <a:r>
              <a:rPr sz="1600" b="1" spc="65" dirty="0">
                <a:latin typeface="Trebuchet MS"/>
                <a:cs typeface="Trebuchet MS"/>
              </a:rPr>
              <a:t>85% </a:t>
            </a:r>
            <a:endParaRPr sz="16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315"/>
              </a:spcBef>
            </a:pPr>
            <a:r>
              <a:rPr sz="1600" dirty="0">
                <a:latin typeface="Tahoma"/>
                <a:cs typeface="Tahoma"/>
              </a:rPr>
              <a:t>.</a:t>
            </a:r>
            <a:r>
              <a:rPr sz="1600" b="1" dirty="0">
                <a:latin typeface="Trebuchet MS"/>
                <a:cs typeface="Trebuchet MS"/>
              </a:rPr>
              <a:t>and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specificity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of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65" dirty="0">
                <a:latin typeface="Trebuchet MS"/>
                <a:cs typeface="Trebuchet MS"/>
              </a:rPr>
              <a:t>75% 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6316" y="-39496"/>
            <a:ext cx="32651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0" spc="-10" dirty="0">
                <a:latin typeface="Tahoma"/>
                <a:cs typeface="Tahoma"/>
              </a:rPr>
              <a:t>Investigations</a:t>
            </a:r>
            <a:endParaRPr sz="4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451" y="63246"/>
            <a:ext cx="326771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0" spc="-10" dirty="0">
                <a:latin typeface="Trebuchet MS"/>
                <a:cs typeface="Trebuchet MS"/>
              </a:rPr>
              <a:t>Investigations</a:t>
            </a:r>
            <a:endParaRPr sz="4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936" y="1369199"/>
            <a:ext cx="6945630" cy="21431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798445">
              <a:lnSpc>
                <a:spcPct val="100000"/>
              </a:lnSpc>
              <a:spcBef>
                <a:spcPts val="415"/>
              </a:spcBef>
            </a:pPr>
            <a:r>
              <a:rPr sz="1800" b="1" spc="-20" dirty="0">
                <a:solidFill>
                  <a:srgbClr val="37B5FF"/>
                </a:solidFill>
                <a:latin typeface="Trebuchet MS"/>
                <a:cs typeface="Trebuchet MS"/>
              </a:rPr>
              <a:t>1.</a:t>
            </a:r>
            <a:r>
              <a:rPr sz="1800" b="1" spc="-17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7B5FF"/>
                </a:solidFill>
                <a:latin typeface="Trebuchet MS"/>
                <a:cs typeface="Trebuchet MS"/>
              </a:rPr>
              <a:t>Urinalysis</a:t>
            </a:r>
            <a:endParaRPr sz="1800">
              <a:latin typeface="Trebuchet MS"/>
              <a:cs typeface="Trebuchet MS"/>
            </a:endParaRPr>
          </a:p>
          <a:p>
            <a:pPr marL="1417955">
              <a:lnSpc>
                <a:spcPct val="100000"/>
              </a:lnSpc>
              <a:spcBef>
                <a:spcPts val="305"/>
              </a:spcBef>
            </a:pPr>
            <a:r>
              <a:rPr sz="1700" b="1" dirty="0">
                <a:solidFill>
                  <a:srgbClr val="37B5FF"/>
                </a:solidFill>
                <a:latin typeface="Trebuchet MS"/>
                <a:cs typeface="Trebuchet MS"/>
              </a:rPr>
              <a:t>B.</a:t>
            </a:r>
            <a:r>
              <a:rPr sz="1700" b="1" spc="4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37B5FF"/>
                </a:solidFill>
                <a:latin typeface="Trebuchet MS"/>
                <a:cs typeface="Trebuchet MS"/>
              </a:rPr>
              <a:t>Microscopic</a:t>
            </a:r>
            <a:r>
              <a:rPr sz="1700" b="1" spc="7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37B5FF"/>
                </a:solidFill>
                <a:latin typeface="Trebuchet MS"/>
                <a:cs typeface="Trebuchet MS"/>
              </a:rPr>
              <a:t>(clean-catch</a:t>
            </a:r>
            <a:r>
              <a:rPr sz="1700" b="1" spc="3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37B5FF"/>
                </a:solidFill>
                <a:latin typeface="Trebuchet MS"/>
                <a:cs typeface="Trebuchet MS"/>
              </a:rPr>
              <a:t>midstream)</a:t>
            </a:r>
            <a:endParaRPr sz="1700">
              <a:latin typeface="Trebuchet MS"/>
              <a:cs typeface="Trebuchet MS"/>
            </a:endParaRPr>
          </a:p>
          <a:p>
            <a:pPr marR="1270" algn="ctr">
              <a:lnSpc>
                <a:spcPct val="100000"/>
              </a:lnSpc>
              <a:spcBef>
                <a:spcPts val="1105"/>
              </a:spcBef>
            </a:pPr>
            <a:r>
              <a:rPr sz="1300" b="1" spc="-50" dirty="0">
                <a:latin typeface="Trebuchet MS"/>
                <a:cs typeface="Trebuchet MS"/>
              </a:rPr>
              <a:t>-</a:t>
            </a:r>
            <a:endParaRPr sz="13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sz="1300" b="1" dirty="0">
                <a:solidFill>
                  <a:srgbClr val="37B5FF"/>
                </a:solidFill>
                <a:latin typeface="Trebuchet MS"/>
                <a:cs typeface="Trebuchet MS"/>
              </a:rPr>
              <a:t>Adequacy</a:t>
            </a:r>
            <a:r>
              <a:rPr sz="1300" b="1" spc="-1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37B5FF"/>
                </a:solidFill>
                <a:latin typeface="Trebuchet MS"/>
                <a:cs typeface="Trebuchet MS"/>
              </a:rPr>
              <a:t>of</a:t>
            </a:r>
            <a:r>
              <a:rPr sz="1300" b="1" spc="-1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300" b="1" spc="-10" dirty="0">
                <a:solidFill>
                  <a:srgbClr val="37B5FF"/>
                </a:solidFill>
                <a:latin typeface="Trebuchet MS"/>
                <a:cs typeface="Trebuchet MS"/>
              </a:rPr>
              <a:t>collection:</a:t>
            </a:r>
            <a:r>
              <a:rPr sz="1300" b="1" spc="1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presence</a:t>
            </a:r>
            <a:r>
              <a:rPr sz="1300" b="1" spc="10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of</a:t>
            </a:r>
            <a:r>
              <a:rPr sz="1300" b="1" spc="-10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epithelial</a:t>
            </a:r>
            <a:r>
              <a:rPr sz="1300" b="1" spc="25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(squamous)</a:t>
            </a:r>
            <a:r>
              <a:rPr sz="1300" b="1" spc="-35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cells indicates</a:t>
            </a:r>
            <a:r>
              <a:rPr sz="1300" b="1" spc="-25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vulvar</a:t>
            </a:r>
            <a:r>
              <a:rPr sz="1300" b="1" spc="-20" dirty="0">
                <a:latin typeface="Trebuchet MS"/>
                <a:cs typeface="Trebuchet MS"/>
              </a:rPr>
              <a:t> </a:t>
            </a:r>
            <a:r>
              <a:rPr sz="1300" b="1" spc="-25" dirty="0">
                <a:latin typeface="Trebuchet MS"/>
                <a:cs typeface="Trebuchet MS"/>
              </a:rPr>
              <a:t>or</a:t>
            </a:r>
            <a:endParaRPr sz="1300">
              <a:latin typeface="Trebuchet MS"/>
              <a:cs typeface="Trebuchet MS"/>
            </a:endParaRPr>
          </a:p>
          <a:p>
            <a:pPr marL="12065" marR="5080" algn="ctr">
              <a:lnSpc>
                <a:spcPct val="206900"/>
              </a:lnSpc>
              <a:spcBef>
                <a:spcPts val="5"/>
              </a:spcBef>
            </a:pPr>
            <a:r>
              <a:rPr sz="1300" b="1" dirty="0">
                <a:latin typeface="Trebuchet MS"/>
                <a:cs typeface="Trebuchet MS"/>
              </a:rPr>
              <a:t>urethral</a:t>
            </a:r>
            <a:r>
              <a:rPr sz="1300" b="1" spc="-15" dirty="0">
                <a:latin typeface="Trebuchet MS"/>
                <a:cs typeface="Trebuchet MS"/>
              </a:rPr>
              <a:t> </a:t>
            </a:r>
            <a:r>
              <a:rPr sz="1300" b="1" spc="-10" dirty="0">
                <a:latin typeface="Trebuchet MS"/>
                <a:cs typeface="Trebuchet MS"/>
              </a:rPr>
              <a:t>contamination.</a:t>
            </a:r>
            <a:r>
              <a:rPr sz="1300" b="1" spc="-50" dirty="0">
                <a:latin typeface="Trebuchet MS"/>
                <a:cs typeface="Trebuchet MS"/>
              </a:rPr>
              <a:t> </a:t>
            </a:r>
            <a:r>
              <a:rPr sz="1300" b="1" spc="45" dirty="0">
                <a:latin typeface="Trebuchet MS"/>
                <a:cs typeface="Trebuchet MS"/>
              </a:rPr>
              <a:t>If</a:t>
            </a:r>
            <a:r>
              <a:rPr sz="1300" b="1" spc="85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contamination</a:t>
            </a:r>
            <a:r>
              <a:rPr sz="1300" b="1" spc="-35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is</a:t>
            </a:r>
            <a:r>
              <a:rPr sz="1300" b="1" spc="-15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suspected,</a:t>
            </a:r>
            <a:r>
              <a:rPr sz="1300" b="1" spc="-10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perform</a:t>
            </a:r>
            <a:r>
              <a:rPr sz="1300" b="1" spc="-10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a</a:t>
            </a:r>
            <a:r>
              <a:rPr sz="1300" b="1" spc="30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straight</a:t>
            </a:r>
            <a:r>
              <a:rPr sz="1300" b="1" spc="-20" dirty="0">
                <a:latin typeface="Trebuchet MS"/>
                <a:cs typeface="Trebuchet MS"/>
              </a:rPr>
              <a:t> </a:t>
            </a:r>
            <a:r>
              <a:rPr sz="1300" b="1" spc="-10" dirty="0">
                <a:latin typeface="Trebuchet MS"/>
                <a:cs typeface="Trebuchet MS"/>
              </a:rPr>
              <a:t>catheterization of</a:t>
            </a:r>
            <a:r>
              <a:rPr sz="1300" b="1" spc="-75" dirty="0">
                <a:latin typeface="Trebuchet MS"/>
                <a:cs typeface="Trebuchet MS"/>
              </a:rPr>
              <a:t> </a:t>
            </a:r>
            <a:r>
              <a:rPr sz="1300" b="1" spc="-20" dirty="0">
                <a:latin typeface="Trebuchet MS"/>
                <a:cs typeface="Trebuchet MS"/>
              </a:rPr>
              <a:t>the</a:t>
            </a:r>
            <a:r>
              <a:rPr sz="1300" b="1" spc="-75" dirty="0">
                <a:latin typeface="Trebuchet MS"/>
                <a:cs typeface="Trebuchet MS"/>
              </a:rPr>
              <a:t> </a:t>
            </a:r>
            <a:r>
              <a:rPr sz="1300" b="1" spc="-10" dirty="0">
                <a:latin typeface="Trebuchet MS"/>
                <a:cs typeface="Trebuchet MS"/>
              </a:rPr>
              <a:t>bladder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5579" y="3775328"/>
            <a:ext cx="11779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37B5FF"/>
                </a:solidFill>
                <a:latin typeface="Trebuchet MS"/>
                <a:cs typeface="Trebuchet MS"/>
              </a:rPr>
              <a:t>Criteria</a:t>
            </a:r>
            <a:r>
              <a:rPr sz="1300" b="1" spc="-5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300" b="1" spc="-20" dirty="0">
                <a:solidFill>
                  <a:srgbClr val="37B5FF"/>
                </a:solidFill>
                <a:latin typeface="Trebuchet MS"/>
                <a:cs typeface="Trebuchet MS"/>
              </a:rPr>
              <a:t>for</a:t>
            </a:r>
            <a:r>
              <a:rPr sz="1300" b="1" spc="-6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300" b="1" spc="-25" dirty="0">
                <a:solidFill>
                  <a:srgbClr val="37B5FF"/>
                </a:solidFill>
                <a:latin typeface="Trebuchet MS"/>
                <a:cs typeface="Trebuchet MS"/>
              </a:rPr>
              <a:t>UTI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664" y="4259960"/>
            <a:ext cx="6183630" cy="13487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79705" indent="-167005">
              <a:lnSpc>
                <a:spcPct val="100000"/>
              </a:lnSpc>
              <a:spcBef>
                <a:spcPts val="795"/>
              </a:spcBef>
              <a:buSzPct val="83333"/>
              <a:buAutoNum type="arabicPeriod"/>
              <a:tabLst>
                <a:tab pos="179705" algn="l"/>
              </a:tabLst>
            </a:pPr>
            <a:r>
              <a:rPr sz="1500" b="1" dirty="0">
                <a:latin typeface="Trebuchet MS"/>
                <a:cs typeface="Trebuchet MS"/>
              </a:rPr>
              <a:t>Bacteruria:</a:t>
            </a:r>
            <a:r>
              <a:rPr sz="1500" b="1" spc="-6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&gt;1</a:t>
            </a:r>
            <a:r>
              <a:rPr sz="1500" b="1" spc="-6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organism</a:t>
            </a:r>
            <a:r>
              <a:rPr sz="1500" b="1" spc="-6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per</a:t>
            </a:r>
            <a:r>
              <a:rPr sz="1500" b="1" spc="-55" dirty="0">
                <a:latin typeface="Trebuchet MS"/>
                <a:cs typeface="Trebuchet MS"/>
              </a:rPr>
              <a:t> </a:t>
            </a:r>
            <a:r>
              <a:rPr sz="1500" b="1" spc="-20" dirty="0">
                <a:latin typeface="Trebuchet MS"/>
                <a:cs typeface="Trebuchet MS"/>
              </a:rPr>
              <a:t>field.</a:t>
            </a:r>
            <a:r>
              <a:rPr sz="1500" b="1" spc="-6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Bacteriuria</a:t>
            </a:r>
            <a:r>
              <a:rPr sz="1500" b="1" spc="-4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without</a:t>
            </a:r>
            <a:r>
              <a:rPr sz="1500" b="1" spc="-45" dirty="0">
                <a:latin typeface="Trebuchet MS"/>
                <a:cs typeface="Trebuchet MS"/>
              </a:rPr>
              <a:t> </a:t>
            </a:r>
            <a:r>
              <a:rPr sz="1500" b="1" spc="30" dirty="0">
                <a:latin typeface="Trebuchet MS"/>
                <a:cs typeface="Trebuchet MS"/>
              </a:rPr>
              <a:t>WBCs</a:t>
            </a:r>
            <a:endParaRPr sz="1500">
              <a:latin typeface="Trebuchet MS"/>
              <a:cs typeface="Trebuchet MS"/>
            </a:endParaRPr>
          </a:p>
          <a:p>
            <a:pPr marL="458470" algn="ctr">
              <a:lnSpc>
                <a:spcPct val="100000"/>
              </a:lnSpc>
              <a:spcBef>
                <a:spcPts val="695"/>
              </a:spcBef>
            </a:pPr>
            <a:r>
              <a:rPr sz="1500" b="1" dirty="0">
                <a:latin typeface="Trebuchet MS"/>
                <a:cs typeface="Trebuchet MS"/>
              </a:rPr>
              <a:t>may</a:t>
            </a:r>
            <a:r>
              <a:rPr sz="1500" b="1" spc="-60" dirty="0">
                <a:latin typeface="Trebuchet MS"/>
                <a:cs typeface="Trebuchet MS"/>
              </a:rPr>
              <a:t> </a:t>
            </a:r>
            <a:r>
              <a:rPr sz="1500" b="1" spc="-10" dirty="0">
                <a:latin typeface="Trebuchet MS"/>
                <a:cs typeface="Trebuchet MS"/>
              </a:rPr>
              <a:t>reflect</a:t>
            </a:r>
            <a:r>
              <a:rPr sz="1500" b="1" spc="-70" dirty="0">
                <a:latin typeface="Trebuchet MS"/>
                <a:cs typeface="Trebuchet MS"/>
              </a:rPr>
              <a:t> </a:t>
            </a:r>
            <a:r>
              <a:rPr sz="1500" b="1" spc="-10" dirty="0">
                <a:latin typeface="Trebuchet MS"/>
                <a:cs typeface="Trebuchet MS"/>
              </a:rPr>
              <a:t>contamination</a:t>
            </a:r>
            <a:endParaRPr sz="1500">
              <a:latin typeface="Trebuchet MS"/>
              <a:cs typeface="Trebuchet MS"/>
            </a:endParaRPr>
          </a:p>
          <a:p>
            <a:pPr marL="628650" indent="-167005" algn="ctr">
              <a:lnSpc>
                <a:spcPts val="1775"/>
              </a:lnSpc>
              <a:buSzPct val="83333"/>
              <a:buAutoNum type="arabicPeriod" startAt="2"/>
              <a:tabLst>
                <a:tab pos="628650" algn="l"/>
              </a:tabLst>
            </a:pPr>
            <a:r>
              <a:rPr sz="1500" b="1" dirty="0">
                <a:latin typeface="Trebuchet MS"/>
                <a:cs typeface="Trebuchet MS"/>
              </a:rPr>
              <a:t>pyuria</a:t>
            </a:r>
            <a:r>
              <a:rPr sz="1500" b="1" spc="-3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is</a:t>
            </a:r>
            <a:r>
              <a:rPr sz="1500" b="1" spc="-2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the</a:t>
            </a:r>
            <a:r>
              <a:rPr sz="1500" b="1" spc="-4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most</a:t>
            </a:r>
            <a:r>
              <a:rPr sz="1500" b="1" spc="-2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valuable</a:t>
            </a:r>
            <a:r>
              <a:rPr sz="1500" b="1" spc="-5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finding</a:t>
            </a:r>
            <a:r>
              <a:rPr sz="1500" b="1" spc="-4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for</a:t>
            </a:r>
            <a:r>
              <a:rPr sz="1500" b="1" spc="-5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diagnosis: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Greater</a:t>
            </a:r>
            <a:r>
              <a:rPr sz="1500" b="1" spc="-40" dirty="0">
                <a:latin typeface="Trebuchet MS"/>
                <a:cs typeface="Trebuchet MS"/>
              </a:rPr>
              <a:t> </a:t>
            </a:r>
            <a:r>
              <a:rPr sz="1500" b="1" spc="-20" dirty="0">
                <a:latin typeface="Trebuchet MS"/>
                <a:cs typeface="Trebuchet MS"/>
              </a:rPr>
              <a:t>than</a:t>
            </a:r>
            <a:endParaRPr sz="1500">
              <a:latin typeface="Trebuchet MS"/>
              <a:cs typeface="Trebuchet MS"/>
            </a:endParaRPr>
          </a:p>
          <a:p>
            <a:pPr marL="473075" algn="ctr">
              <a:lnSpc>
                <a:spcPts val="1775"/>
              </a:lnSpc>
            </a:pPr>
            <a:r>
              <a:rPr sz="1500" b="1" dirty="0">
                <a:latin typeface="Trebuchet MS"/>
                <a:cs typeface="Trebuchet MS"/>
              </a:rPr>
              <a:t>or</a:t>
            </a:r>
            <a:r>
              <a:rPr sz="1500" b="1" spc="-5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equal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to</a:t>
            </a:r>
            <a:r>
              <a:rPr sz="1500" b="1" spc="-4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10</a:t>
            </a:r>
            <a:r>
              <a:rPr sz="1500" b="1" spc="-2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leukocytes/μL</a:t>
            </a:r>
            <a:r>
              <a:rPr sz="1500" b="1" spc="-1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is</a:t>
            </a:r>
            <a:r>
              <a:rPr sz="1500" b="1" spc="-2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abnormal.</a:t>
            </a:r>
            <a:r>
              <a:rPr sz="1500" b="1" spc="-2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leukocyte</a:t>
            </a:r>
            <a:r>
              <a:rPr sz="1500" b="1" spc="-3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casts</a:t>
            </a:r>
            <a:r>
              <a:rPr sz="1500" b="1" spc="35" dirty="0">
                <a:latin typeface="Trebuchet MS"/>
                <a:cs typeface="Trebuchet MS"/>
              </a:rPr>
              <a:t> </a:t>
            </a:r>
            <a:r>
              <a:rPr sz="1500" b="1" spc="-50" dirty="0">
                <a:latin typeface="Trebuchet MS"/>
                <a:cs typeface="Trebuchet MS"/>
              </a:rPr>
              <a:t>&gt;</a:t>
            </a:r>
            <a:endParaRPr sz="1500">
              <a:latin typeface="Trebuchet MS"/>
              <a:cs typeface="Trebuchet MS"/>
            </a:endParaRPr>
          </a:p>
          <a:p>
            <a:pPr marL="467995" algn="ctr">
              <a:lnSpc>
                <a:spcPct val="100000"/>
              </a:lnSpc>
              <a:spcBef>
                <a:spcPts val="75"/>
              </a:spcBef>
            </a:pPr>
            <a:r>
              <a:rPr sz="1500" b="1" spc="-10" dirty="0">
                <a:latin typeface="Trebuchet MS"/>
                <a:cs typeface="Trebuchet MS"/>
              </a:rPr>
              <a:t>pyelonephritis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8907" y="5546636"/>
            <a:ext cx="4951730" cy="5956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1500" b="1" dirty="0">
                <a:latin typeface="Trebuchet MS"/>
                <a:cs typeface="Trebuchet MS"/>
              </a:rPr>
              <a:t>Other</a:t>
            </a:r>
            <a:r>
              <a:rPr sz="1500" b="1" spc="-25" dirty="0">
                <a:latin typeface="Trebuchet MS"/>
                <a:cs typeface="Trebuchet MS"/>
              </a:rPr>
              <a:t> </a:t>
            </a:r>
            <a:r>
              <a:rPr sz="1500" b="1" spc="-10" dirty="0">
                <a:latin typeface="Trebuchet MS"/>
                <a:cs typeface="Trebuchet MS"/>
              </a:rPr>
              <a:t>findings—</a:t>
            </a:r>
            <a:r>
              <a:rPr sz="1500" b="1" dirty="0">
                <a:latin typeface="Trebuchet MS"/>
                <a:cs typeface="Trebuchet MS"/>
              </a:rPr>
              <a:t>hematuria and</a:t>
            </a:r>
            <a:r>
              <a:rPr sz="1500" b="1" spc="-1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mild </a:t>
            </a:r>
            <a:r>
              <a:rPr sz="1500" b="1" spc="-10" dirty="0">
                <a:latin typeface="Trebuchet MS"/>
                <a:cs typeface="Trebuchet MS"/>
              </a:rPr>
              <a:t>proteinuria</a:t>
            </a:r>
            <a:r>
              <a:rPr sz="1500" b="1" spc="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may</a:t>
            </a:r>
            <a:r>
              <a:rPr sz="1500" b="1" spc="-15" dirty="0">
                <a:latin typeface="Trebuchet MS"/>
                <a:cs typeface="Trebuchet MS"/>
              </a:rPr>
              <a:t> </a:t>
            </a:r>
            <a:r>
              <a:rPr sz="1500" b="1" spc="-25" dirty="0">
                <a:latin typeface="Trebuchet MS"/>
                <a:cs typeface="Trebuchet MS"/>
              </a:rPr>
              <a:t>be</a:t>
            </a:r>
            <a:endParaRPr sz="1500">
              <a:latin typeface="Trebuchet MS"/>
              <a:cs typeface="Trebuchet MS"/>
            </a:endParaRPr>
          </a:p>
          <a:p>
            <a:pPr marL="23495" algn="ctr">
              <a:lnSpc>
                <a:spcPct val="100000"/>
              </a:lnSpc>
              <a:spcBef>
                <a:spcPts val="445"/>
              </a:spcBef>
            </a:pPr>
            <a:r>
              <a:rPr sz="1500" b="1" spc="-10" dirty="0">
                <a:latin typeface="Trebuchet MS"/>
                <a:cs typeface="Trebuchet MS"/>
              </a:rPr>
              <a:t>present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308" y="5648350"/>
            <a:ext cx="1911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Trebuchet MS"/>
                <a:cs typeface="Trebuchet MS"/>
              </a:rPr>
              <a:t>3.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615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4556" y="4751830"/>
            <a:ext cx="2171700" cy="19903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-13309" y="1150469"/>
            <a:ext cx="8997950" cy="333946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700" b="1" spc="-35" dirty="0">
                <a:solidFill>
                  <a:srgbClr val="37B5FF"/>
                </a:solidFill>
                <a:latin typeface="Trebuchet MS"/>
                <a:cs typeface="Trebuchet MS"/>
              </a:rPr>
              <a:t>1.</a:t>
            </a:r>
            <a:r>
              <a:rPr sz="1700" b="1" spc="-14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37B5FF"/>
                </a:solidFill>
                <a:latin typeface="Trebuchet MS"/>
                <a:cs typeface="Trebuchet MS"/>
              </a:rPr>
              <a:t>Urinalysis</a:t>
            </a:r>
            <a:endParaRPr sz="1700">
              <a:latin typeface="Trebuchet MS"/>
              <a:cs typeface="Trebuchet MS"/>
            </a:endParaRPr>
          </a:p>
          <a:p>
            <a:pPr marL="3841115">
              <a:lnSpc>
                <a:spcPct val="100000"/>
              </a:lnSpc>
              <a:spcBef>
                <a:spcPts val="590"/>
              </a:spcBef>
            </a:pPr>
            <a:r>
              <a:rPr sz="1550" b="1" dirty="0">
                <a:solidFill>
                  <a:srgbClr val="37B5FF"/>
                </a:solidFill>
                <a:latin typeface="Trebuchet MS"/>
                <a:cs typeface="Trebuchet MS"/>
              </a:rPr>
              <a:t>C.</a:t>
            </a:r>
            <a:r>
              <a:rPr sz="1550" b="1" spc="-11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550" b="1" spc="-25" dirty="0">
                <a:solidFill>
                  <a:srgbClr val="37B5FF"/>
                </a:solidFill>
                <a:latin typeface="Trebuchet MS"/>
                <a:cs typeface="Trebuchet MS"/>
              </a:rPr>
              <a:t>Urine</a:t>
            </a:r>
            <a:r>
              <a:rPr sz="1550" b="1" spc="-8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37B5FF"/>
                </a:solidFill>
                <a:latin typeface="Trebuchet MS"/>
                <a:cs typeface="Trebuchet MS"/>
              </a:rPr>
              <a:t>Gram</a:t>
            </a:r>
            <a:r>
              <a:rPr sz="1550" b="1" spc="-9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37B5FF"/>
                </a:solidFill>
                <a:latin typeface="Trebuchet MS"/>
                <a:cs typeface="Trebuchet MS"/>
              </a:rPr>
              <a:t>stain</a:t>
            </a:r>
            <a:endParaRPr sz="1550">
              <a:latin typeface="Trebuchet MS"/>
              <a:cs typeface="Trebuchet MS"/>
            </a:endParaRPr>
          </a:p>
          <a:p>
            <a:pPr marL="198120">
              <a:lnSpc>
                <a:spcPct val="100000"/>
              </a:lnSpc>
              <a:spcBef>
                <a:spcPts val="310"/>
              </a:spcBef>
            </a:pPr>
            <a:r>
              <a:rPr sz="1350" b="1" dirty="0">
                <a:latin typeface="Trebuchet MS"/>
                <a:cs typeface="Trebuchet MS"/>
              </a:rPr>
              <a:t>.A</a:t>
            </a:r>
            <a:r>
              <a:rPr sz="1350" b="1" spc="-15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count</a:t>
            </a:r>
            <a:r>
              <a:rPr sz="1350" b="1" spc="-15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of</a:t>
            </a:r>
            <a:r>
              <a:rPr sz="1350" b="1" spc="-15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&gt;105</a:t>
            </a:r>
            <a:r>
              <a:rPr sz="1350" b="1" spc="-35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organisms/mL</a:t>
            </a:r>
            <a:r>
              <a:rPr sz="1350" b="1" spc="-30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represents</a:t>
            </a:r>
            <a:r>
              <a:rPr sz="1350" b="1" spc="-30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significant</a:t>
            </a:r>
            <a:r>
              <a:rPr sz="1350" b="1" spc="-30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bacteriuria;</a:t>
            </a:r>
            <a:r>
              <a:rPr sz="1350" b="1" spc="-40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it</a:t>
            </a:r>
            <a:r>
              <a:rPr sz="1350" b="1" spc="-25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is</a:t>
            </a:r>
            <a:r>
              <a:rPr sz="1350" b="1" spc="-20" dirty="0">
                <a:latin typeface="Trebuchet MS"/>
                <a:cs typeface="Trebuchet MS"/>
              </a:rPr>
              <a:t> </a:t>
            </a:r>
            <a:r>
              <a:rPr sz="1350" b="1" spc="100" dirty="0">
                <a:latin typeface="Trebuchet MS"/>
                <a:cs typeface="Trebuchet MS"/>
              </a:rPr>
              <a:t>90%</a:t>
            </a:r>
            <a:r>
              <a:rPr sz="1350" b="1" spc="110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sensitive</a:t>
            </a:r>
            <a:r>
              <a:rPr sz="1350" b="1" spc="-30" dirty="0">
                <a:latin typeface="Trebuchet MS"/>
                <a:cs typeface="Trebuchet MS"/>
              </a:rPr>
              <a:t> </a:t>
            </a:r>
            <a:r>
              <a:rPr sz="1350" b="1" dirty="0">
                <a:latin typeface="Trebuchet MS"/>
                <a:cs typeface="Trebuchet MS"/>
              </a:rPr>
              <a:t>and</a:t>
            </a:r>
            <a:r>
              <a:rPr sz="1350" b="1" spc="-10" dirty="0">
                <a:latin typeface="Trebuchet MS"/>
                <a:cs typeface="Trebuchet MS"/>
              </a:rPr>
              <a:t> </a:t>
            </a:r>
            <a:r>
              <a:rPr sz="1350" b="1" spc="100" dirty="0">
                <a:latin typeface="Trebuchet MS"/>
                <a:cs typeface="Trebuchet MS"/>
              </a:rPr>
              <a:t>88%</a:t>
            </a:r>
            <a:r>
              <a:rPr sz="1350" b="1" spc="114" dirty="0">
                <a:latin typeface="Trebuchet MS"/>
                <a:cs typeface="Trebuchet MS"/>
              </a:rPr>
              <a:t> </a:t>
            </a:r>
            <a:r>
              <a:rPr sz="1350" b="1" spc="-10" dirty="0">
                <a:latin typeface="Trebuchet MS"/>
                <a:cs typeface="Trebuchet MS"/>
              </a:rPr>
              <a:t>specific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350">
              <a:latin typeface="Trebuchet MS"/>
              <a:cs typeface="Trebuchet MS"/>
            </a:endParaRPr>
          </a:p>
          <a:p>
            <a:pPr marL="3809365">
              <a:lnSpc>
                <a:spcPts val="1660"/>
              </a:lnSpc>
            </a:pP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D.</a:t>
            </a:r>
            <a:r>
              <a:rPr sz="1600" b="1" spc="-12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7B5FF"/>
                </a:solidFill>
                <a:latin typeface="Trebuchet MS"/>
                <a:cs typeface="Trebuchet MS"/>
              </a:rPr>
              <a:t>Urine</a:t>
            </a:r>
            <a:r>
              <a:rPr sz="1600" b="1" spc="-10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37B5FF"/>
                </a:solidFill>
                <a:latin typeface="Trebuchet MS"/>
                <a:cs typeface="Trebuchet MS"/>
              </a:rPr>
              <a:t>culture</a:t>
            </a:r>
            <a:endParaRPr sz="1600">
              <a:latin typeface="Trebuchet MS"/>
              <a:cs typeface="Trebuchet MS"/>
            </a:endParaRPr>
          </a:p>
          <a:p>
            <a:pPr marL="1438910" algn="ctr">
              <a:lnSpc>
                <a:spcPts val="1285"/>
              </a:lnSpc>
            </a:pPr>
            <a:r>
              <a:rPr sz="1450" b="1" dirty="0">
                <a:latin typeface="Trebuchet MS"/>
                <a:cs typeface="Trebuchet MS"/>
              </a:rPr>
              <a:t>Confirms</a:t>
            </a:r>
            <a:r>
              <a:rPr sz="1450" b="1" spc="-40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the</a:t>
            </a:r>
            <a:r>
              <a:rPr sz="1450" b="1" spc="-4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diagnosis</a:t>
            </a:r>
            <a:r>
              <a:rPr sz="1450" b="1" spc="-30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(high</a:t>
            </a:r>
            <a:r>
              <a:rPr sz="1450" b="1" spc="-30" dirty="0">
                <a:latin typeface="Trebuchet MS"/>
                <a:cs typeface="Trebuchet MS"/>
              </a:rPr>
              <a:t> </a:t>
            </a:r>
            <a:r>
              <a:rPr sz="1450" b="1" spc="-10" dirty="0">
                <a:latin typeface="Trebuchet MS"/>
                <a:cs typeface="Trebuchet MS"/>
              </a:rPr>
              <a:t>specificity).</a:t>
            </a:r>
            <a:r>
              <a:rPr sz="1450" b="1" spc="-20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if</a:t>
            </a:r>
            <a:r>
              <a:rPr sz="1450" b="1" spc="-4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a</a:t>
            </a:r>
            <a:r>
              <a:rPr sz="1450" b="1" spc="1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complicated</a:t>
            </a:r>
            <a:r>
              <a:rPr sz="1450" b="1" spc="-40" dirty="0">
                <a:latin typeface="Trebuchet MS"/>
                <a:cs typeface="Trebuchet MS"/>
              </a:rPr>
              <a:t> </a:t>
            </a:r>
            <a:r>
              <a:rPr sz="1450" b="1" spc="-10" dirty="0">
                <a:latin typeface="Trebuchet MS"/>
                <a:cs typeface="Trebuchet MS"/>
              </a:rPr>
              <a:t>infection</a:t>
            </a:r>
            <a:r>
              <a:rPr sz="1450" b="1" spc="-4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is</a:t>
            </a:r>
            <a:r>
              <a:rPr sz="1450" b="1" spc="-40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suspected,</a:t>
            </a:r>
            <a:r>
              <a:rPr sz="1450" b="1" spc="-3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or</a:t>
            </a:r>
            <a:r>
              <a:rPr sz="1450" b="1" spc="-45" dirty="0">
                <a:latin typeface="Trebuchet MS"/>
                <a:cs typeface="Trebuchet MS"/>
              </a:rPr>
              <a:t> </a:t>
            </a:r>
            <a:r>
              <a:rPr sz="1450" b="1" spc="-25" dirty="0">
                <a:latin typeface="Trebuchet MS"/>
                <a:cs typeface="Trebuchet MS"/>
              </a:rPr>
              <a:t>if</a:t>
            </a:r>
            <a:endParaRPr sz="1450">
              <a:latin typeface="Trebuchet MS"/>
              <a:cs typeface="Trebuchet MS"/>
            </a:endParaRPr>
          </a:p>
          <a:p>
            <a:pPr marL="1410970" algn="ctr">
              <a:lnSpc>
                <a:spcPts val="1550"/>
              </a:lnSpc>
            </a:pPr>
            <a:r>
              <a:rPr sz="1450" b="1" dirty="0">
                <a:latin typeface="Trebuchet MS"/>
                <a:cs typeface="Trebuchet MS"/>
              </a:rPr>
              <a:t>symptoms</a:t>
            </a:r>
            <a:r>
              <a:rPr sz="1450" b="1" spc="-20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persist</a:t>
            </a:r>
            <a:r>
              <a:rPr sz="1450" b="1" spc="-30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despite</a:t>
            </a:r>
            <a:r>
              <a:rPr sz="1450" b="1" spc="-1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prior</a:t>
            </a:r>
            <a:r>
              <a:rPr sz="1450" b="1" spc="-1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antibiotic</a:t>
            </a:r>
            <a:r>
              <a:rPr sz="1450" b="1" spc="-35" dirty="0">
                <a:latin typeface="Trebuchet MS"/>
                <a:cs typeface="Trebuchet MS"/>
              </a:rPr>
              <a:t> </a:t>
            </a:r>
            <a:r>
              <a:rPr sz="1450" b="1" spc="-10" dirty="0">
                <a:latin typeface="Trebuchet MS"/>
                <a:cs typeface="Trebuchet MS"/>
              </a:rPr>
              <a:t>treatment</a:t>
            </a:r>
            <a:endParaRPr sz="14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1450">
              <a:latin typeface="Trebuchet MS"/>
              <a:cs typeface="Trebuchet MS"/>
            </a:endParaRPr>
          </a:p>
          <a:p>
            <a:pPr marL="1499870" algn="ctr">
              <a:lnSpc>
                <a:spcPct val="100000"/>
              </a:lnSpc>
            </a:pPr>
            <a:r>
              <a:rPr sz="1450" b="1" dirty="0">
                <a:solidFill>
                  <a:srgbClr val="37B5FF"/>
                </a:solidFill>
                <a:latin typeface="Trebuchet MS"/>
                <a:cs typeface="Trebuchet MS"/>
              </a:rPr>
              <a:t>Traditional</a:t>
            </a:r>
            <a:r>
              <a:rPr sz="1450" b="1" spc="-2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450" b="1" spc="-25" dirty="0">
                <a:solidFill>
                  <a:srgbClr val="37B5FF"/>
                </a:solidFill>
                <a:latin typeface="Trebuchet MS"/>
                <a:cs typeface="Trebuchet MS"/>
              </a:rPr>
              <a:t>criteria</a:t>
            </a:r>
            <a:r>
              <a:rPr sz="1450" b="1" spc="-25" dirty="0">
                <a:latin typeface="Trebuchet MS"/>
                <a:cs typeface="Trebuchet MS"/>
              </a:rPr>
              <a:t>:</a:t>
            </a:r>
            <a:r>
              <a:rPr sz="1450" b="1" dirty="0">
                <a:latin typeface="Trebuchet MS"/>
                <a:cs typeface="Trebuchet MS"/>
              </a:rPr>
              <a:t> ≥105</a:t>
            </a:r>
            <a:r>
              <a:rPr sz="1450" b="1" spc="-50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CFU/mL</a:t>
            </a:r>
            <a:r>
              <a:rPr sz="1450" b="1" spc="-40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of</a:t>
            </a:r>
            <a:r>
              <a:rPr sz="1450" b="1" spc="-30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urine</a:t>
            </a:r>
            <a:r>
              <a:rPr sz="1450" b="1" spc="-2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from</a:t>
            </a:r>
            <a:r>
              <a:rPr sz="1450" b="1" spc="-2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a</a:t>
            </a:r>
            <a:r>
              <a:rPr sz="1450" b="1" spc="25" dirty="0">
                <a:latin typeface="Trebuchet MS"/>
                <a:cs typeface="Trebuchet MS"/>
              </a:rPr>
              <a:t> </a:t>
            </a:r>
            <a:r>
              <a:rPr sz="1450" b="1" spc="-10" dirty="0">
                <a:latin typeface="Trebuchet MS"/>
                <a:cs typeface="Trebuchet MS"/>
              </a:rPr>
              <a:t>clean-</a:t>
            </a:r>
            <a:r>
              <a:rPr sz="1450" b="1" dirty="0">
                <a:latin typeface="Trebuchet MS"/>
                <a:cs typeface="Trebuchet MS"/>
              </a:rPr>
              <a:t>catch</a:t>
            </a:r>
            <a:r>
              <a:rPr sz="1450" b="1" spc="-60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sample;</a:t>
            </a:r>
            <a:r>
              <a:rPr sz="1450" b="1" spc="-20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misses</a:t>
            </a:r>
            <a:r>
              <a:rPr sz="1450" b="1" spc="1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up</a:t>
            </a:r>
            <a:r>
              <a:rPr sz="1450" b="1" spc="-3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to</a:t>
            </a:r>
            <a:r>
              <a:rPr sz="1450" b="1" spc="-40" dirty="0">
                <a:latin typeface="Trebuchet MS"/>
                <a:cs typeface="Trebuchet MS"/>
              </a:rPr>
              <a:t> </a:t>
            </a:r>
            <a:r>
              <a:rPr sz="1450" b="1" spc="-50" dirty="0">
                <a:latin typeface="Trebuchet MS"/>
                <a:cs typeface="Trebuchet MS"/>
              </a:rPr>
              <a:t>-</a:t>
            </a:r>
            <a:endParaRPr sz="1450">
              <a:latin typeface="Trebuchet MS"/>
              <a:cs typeface="Trebuchet MS"/>
            </a:endParaRPr>
          </a:p>
          <a:p>
            <a:pPr marL="1445895" algn="ctr">
              <a:lnSpc>
                <a:spcPct val="100000"/>
              </a:lnSpc>
              <a:spcBef>
                <a:spcPts val="110"/>
              </a:spcBef>
            </a:pPr>
            <a:r>
              <a:rPr sz="1450" b="1" spc="-35" dirty="0">
                <a:latin typeface="Trebuchet MS"/>
                <a:cs typeface="Trebuchet MS"/>
              </a:rPr>
              <a:t>.one-</a:t>
            </a:r>
            <a:r>
              <a:rPr sz="1450" b="1" spc="-10" dirty="0">
                <a:latin typeface="Trebuchet MS"/>
                <a:cs typeface="Trebuchet MS"/>
              </a:rPr>
              <a:t>third</a:t>
            </a:r>
            <a:r>
              <a:rPr sz="1450" b="1" spc="-5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of</a:t>
            </a:r>
            <a:r>
              <a:rPr sz="1450" b="1" spc="-70" dirty="0">
                <a:latin typeface="Trebuchet MS"/>
                <a:cs typeface="Trebuchet MS"/>
              </a:rPr>
              <a:t> </a:t>
            </a:r>
            <a:r>
              <a:rPr sz="1450" b="1" spc="-20" dirty="0">
                <a:latin typeface="Trebuchet MS"/>
                <a:cs typeface="Trebuchet MS"/>
              </a:rPr>
              <a:t>UTIs</a:t>
            </a:r>
            <a:endParaRPr sz="14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450">
              <a:latin typeface="Trebuchet MS"/>
              <a:cs typeface="Trebuchet MS"/>
            </a:endParaRPr>
          </a:p>
          <a:p>
            <a:pPr marL="34925">
              <a:lnSpc>
                <a:spcPct val="100000"/>
              </a:lnSpc>
            </a:pPr>
            <a:r>
              <a:rPr sz="1450" b="1" dirty="0">
                <a:solidFill>
                  <a:srgbClr val="37B5FF"/>
                </a:solidFill>
                <a:latin typeface="Trebuchet MS"/>
                <a:cs typeface="Trebuchet MS"/>
              </a:rPr>
              <a:t>Colony</a:t>
            </a:r>
            <a:r>
              <a:rPr sz="1450" b="1" spc="-2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450" b="1" dirty="0">
                <a:solidFill>
                  <a:srgbClr val="37B5FF"/>
                </a:solidFill>
                <a:latin typeface="Trebuchet MS"/>
                <a:cs typeface="Trebuchet MS"/>
              </a:rPr>
              <a:t>counts</a:t>
            </a:r>
            <a:r>
              <a:rPr sz="1450" b="1" spc="-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450" b="1" dirty="0">
                <a:solidFill>
                  <a:srgbClr val="37B5FF"/>
                </a:solidFill>
                <a:latin typeface="Trebuchet MS"/>
                <a:cs typeface="Trebuchet MS"/>
              </a:rPr>
              <a:t>as</a:t>
            </a:r>
            <a:r>
              <a:rPr sz="1450" b="1" spc="5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450" b="1" dirty="0">
                <a:solidFill>
                  <a:srgbClr val="37B5FF"/>
                </a:solidFill>
                <a:latin typeface="Trebuchet MS"/>
                <a:cs typeface="Trebuchet MS"/>
              </a:rPr>
              <a:t>low</a:t>
            </a:r>
            <a:r>
              <a:rPr sz="1450" b="1" spc="-2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450" b="1" dirty="0">
                <a:solidFill>
                  <a:srgbClr val="37B5FF"/>
                </a:solidFill>
                <a:latin typeface="Trebuchet MS"/>
                <a:cs typeface="Trebuchet MS"/>
              </a:rPr>
              <a:t>as</a:t>
            </a:r>
            <a:r>
              <a:rPr sz="1450" b="1" spc="5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450" b="1" dirty="0">
                <a:solidFill>
                  <a:srgbClr val="37B5FF"/>
                </a:solidFill>
                <a:latin typeface="Trebuchet MS"/>
                <a:cs typeface="Trebuchet MS"/>
              </a:rPr>
              <a:t>102</a:t>
            </a:r>
            <a:r>
              <a:rPr sz="1450" b="1" spc="-1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450" b="1" dirty="0">
                <a:solidFill>
                  <a:srgbClr val="37B5FF"/>
                </a:solidFill>
                <a:latin typeface="Trebuchet MS"/>
                <a:cs typeface="Trebuchet MS"/>
              </a:rPr>
              <a:t>to</a:t>
            </a:r>
            <a:r>
              <a:rPr sz="1450" b="1" spc="-4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450" b="1" dirty="0">
                <a:solidFill>
                  <a:srgbClr val="37B5FF"/>
                </a:solidFill>
                <a:latin typeface="Trebuchet MS"/>
                <a:cs typeface="Trebuchet MS"/>
              </a:rPr>
              <a:t>104</a:t>
            </a:r>
            <a:r>
              <a:rPr sz="1450" b="1" spc="-3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450" b="1" dirty="0">
                <a:solidFill>
                  <a:srgbClr val="37B5FF"/>
                </a:solidFill>
                <a:latin typeface="Trebuchet MS"/>
                <a:cs typeface="Trebuchet MS"/>
              </a:rPr>
              <a:t>CFU/mL</a:t>
            </a:r>
            <a:r>
              <a:rPr sz="1450" b="1" spc="-1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are adequate for</a:t>
            </a:r>
            <a:r>
              <a:rPr sz="1450" b="1" spc="-2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diagnosis if</a:t>
            </a:r>
            <a:r>
              <a:rPr sz="1450" b="1" spc="-2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clinical</a:t>
            </a:r>
            <a:r>
              <a:rPr sz="1450" b="1" spc="-30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symptoms</a:t>
            </a:r>
            <a:r>
              <a:rPr sz="1450" b="1" spc="5" dirty="0">
                <a:latin typeface="Trebuchet MS"/>
                <a:cs typeface="Trebuchet MS"/>
              </a:rPr>
              <a:t> </a:t>
            </a:r>
            <a:r>
              <a:rPr sz="1450" b="1" dirty="0">
                <a:latin typeface="Trebuchet MS"/>
                <a:cs typeface="Trebuchet MS"/>
              </a:rPr>
              <a:t>are</a:t>
            </a:r>
            <a:r>
              <a:rPr sz="1450" b="1" spc="-10" dirty="0">
                <a:latin typeface="Trebuchet MS"/>
                <a:cs typeface="Trebuchet MS"/>
              </a:rPr>
              <a:t> present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976" y="46482"/>
            <a:ext cx="3262629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0" spc="-10" dirty="0">
                <a:latin typeface="Trebuchet MS"/>
                <a:cs typeface="Trebuchet MS"/>
              </a:rPr>
              <a:t>Investigations</a:t>
            </a:r>
            <a:endParaRPr sz="4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Investigations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466" y="1625854"/>
            <a:ext cx="9006840" cy="944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 startAt="2"/>
              <a:tabLst>
                <a:tab pos="358140" algn="l"/>
              </a:tabLst>
            </a:pPr>
            <a:r>
              <a:rPr sz="2350" b="1" spc="50" dirty="0">
                <a:solidFill>
                  <a:srgbClr val="37B5FF"/>
                </a:solidFill>
                <a:latin typeface="Trebuchet MS"/>
                <a:cs typeface="Trebuchet MS"/>
              </a:rPr>
              <a:t>CBC</a:t>
            </a:r>
            <a:r>
              <a:rPr sz="2350" b="1" spc="50" dirty="0">
                <a:latin typeface="Trebuchet MS"/>
                <a:cs typeface="Trebuchet MS"/>
              </a:rPr>
              <a:t>:</a:t>
            </a:r>
            <a:r>
              <a:rPr sz="2350" b="1" spc="-3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Leukocytosis</a:t>
            </a:r>
            <a:r>
              <a:rPr sz="2350" b="1" spc="-100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with</a:t>
            </a:r>
            <a:r>
              <a:rPr sz="2350" b="1" spc="-9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left</a:t>
            </a:r>
            <a:r>
              <a:rPr sz="2350" b="1" spc="-95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shift</a:t>
            </a:r>
            <a:r>
              <a:rPr sz="2350" b="1" spc="-90" dirty="0">
                <a:latin typeface="Trebuchet MS"/>
                <a:cs typeface="Trebuchet MS"/>
              </a:rPr>
              <a:t> </a:t>
            </a:r>
            <a:r>
              <a:rPr sz="2350" b="1" dirty="0">
                <a:latin typeface="Trebuchet MS"/>
                <a:cs typeface="Trebuchet MS"/>
              </a:rPr>
              <a:t>(in</a:t>
            </a:r>
            <a:r>
              <a:rPr sz="2350" b="1" spc="-110" dirty="0">
                <a:latin typeface="Trebuchet MS"/>
                <a:cs typeface="Trebuchet MS"/>
              </a:rPr>
              <a:t> </a:t>
            </a:r>
            <a:r>
              <a:rPr sz="2350" b="1" spc="-10" dirty="0">
                <a:latin typeface="Trebuchet MS"/>
                <a:cs typeface="Trebuchet MS"/>
              </a:rPr>
              <a:t>pyelonephritis)</a:t>
            </a:r>
            <a:endParaRPr sz="2350">
              <a:latin typeface="Trebuchet MS"/>
              <a:cs typeface="Trebuchet MS"/>
            </a:endParaRPr>
          </a:p>
          <a:p>
            <a:pPr marL="357505" indent="-344805">
              <a:lnSpc>
                <a:spcPct val="100000"/>
              </a:lnSpc>
              <a:spcBef>
                <a:spcPts val="1710"/>
              </a:spcBef>
              <a:buClr>
                <a:srgbClr val="000000"/>
              </a:buClr>
              <a:buAutoNum type="arabicPeriod" startAt="2"/>
              <a:tabLst>
                <a:tab pos="357505" algn="l"/>
              </a:tabLst>
            </a:pPr>
            <a:r>
              <a:rPr sz="2250" b="1" dirty="0">
                <a:solidFill>
                  <a:srgbClr val="37B5FF"/>
                </a:solidFill>
                <a:latin typeface="Trebuchet MS"/>
                <a:cs typeface="Trebuchet MS"/>
              </a:rPr>
              <a:t>KFT</a:t>
            </a:r>
            <a:r>
              <a:rPr sz="2250" b="1" dirty="0">
                <a:latin typeface="Trebuchet MS"/>
                <a:cs typeface="Trebuchet MS"/>
              </a:rPr>
              <a:t>:</a:t>
            </a:r>
            <a:r>
              <a:rPr sz="2250" b="1" spc="30" dirty="0">
                <a:latin typeface="Trebuchet MS"/>
                <a:cs typeface="Trebuchet MS"/>
              </a:rPr>
              <a:t> </a:t>
            </a:r>
            <a:r>
              <a:rPr sz="2250" b="1" spc="75" dirty="0">
                <a:latin typeface="Trebuchet MS"/>
                <a:cs typeface="Trebuchet MS"/>
              </a:rPr>
              <a:t>Impairment</a:t>
            </a:r>
            <a:r>
              <a:rPr sz="2250" b="1" spc="12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is</a:t>
            </a:r>
            <a:r>
              <a:rPr sz="2250" b="1" spc="140" dirty="0">
                <a:latin typeface="Trebuchet MS"/>
                <a:cs typeface="Trebuchet MS"/>
              </a:rPr>
              <a:t> </a:t>
            </a:r>
            <a:r>
              <a:rPr sz="2250" b="1" spc="65" dirty="0">
                <a:latin typeface="Trebuchet MS"/>
                <a:cs typeface="Trebuchet MS"/>
              </a:rPr>
              <a:t>usually</a:t>
            </a:r>
            <a:r>
              <a:rPr sz="2250" b="1" spc="13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reversible,</a:t>
            </a:r>
            <a:r>
              <a:rPr sz="2250" b="1" spc="15" dirty="0">
                <a:latin typeface="Trebuchet MS"/>
                <a:cs typeface="Trebuchet MS"/>
              </a:rPr>
              <a:t> </a:t>
            </a:r>
            <a:r>
              <a:rPr sz="2250" b="1" spc="55" dirty="0">
                <a:latin typeface="Trebuchet MS"/>
                <a:cs typeface="Trebuchet MS"/>
              </a:rPr>
              <a:t>especially</a:t>
            </a:r>
            <a:r>
              <a:rPr sz="2250" b="1" spc="12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with</a:t>
            </a:r>
            <a:r>
              <a:rPr sz="2250" b="1" spc="75" dirty="0">
                <a:latin typeface="Trebuchet MS"/>
                <a:cs typeface="Trebuchet MS"/>
              </a:rPr>
              <a:t> </a:t>
            </a:r>
            <a:r>
              <a:rPr sz="2250" b="1" spc="110" dirty="0">
                <a:latin typeface="Trebuchet MS"/>
                <a:cs typeface="Trebuchet MS"/>
              </a:rPr>
              <a:t>IV</a:t>
            </a:r>
            <a:r>
              <a:rPr sz="2250" b="1" spc="300" dirty="0">
                <a:latin typeface="Trebuchet MS"/>
                <a:cs typeface="Trebuchet MS"/>
              </a:rPr>
              <a:t> </a:t>
            </a:r>
            <a:r>
              <a:rPr sz="2250" b="1" spc="-10" dirty="0">
                <a:latin typeface="Trebuchet MS"/>
                <a:cs typeface="Trebuchet MS"/>
              </a:rPr>
              <a:t>fluid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7608" y="3637610"/>
            <a:ext cx="1696720" cy="370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 dirty="0">
                <a:latin typeface="Trebuchet MS"/>
                <a:cs typeface="Trebuchet MS"/>
              </a:rPr>
              <a:t>ill-appearing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6306" y="3637610"/>
            <a:ext cx="1107440" cy="370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 dirty="0">
                <a:latin typeface="Trebuchet MS"/>
                <a:cs typeface="Trebuchet MS"/>
              </a:rPr>
              <a:t>patients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0291" y="3637610"/>
            <a:ext cx="972819" cy="370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6450" algn="l"/>
              </a:tabLst>
            </a:pPr>
            <a:r>
              <a:rPr sz="2250" b="1" spc="-25" dirty="0">
                <a:latin typeface="Trebuchet MS"/>
                <a:cs typeface="Trebuchet MS"/>
              </a:rPr>
              <a:t>and</a:t>
            </a:r>
            <a:r>
              <a:rPr sz="2250" b="1" dirty="0">
                <a:latin typeface="Trebuchet MS"/>
                <a:cs typeface="Trebuchet MS"/>
              </a:rPr>
              <a:t>	</a:t>
            </a:r>
            <a:r>
              <a:rPr sz="2250" b="1" spc="-50" dirty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(in</a:t>
            </a:r>
            <a:r>
              <a:rPr spc="-65" dirty="0"/>
              <a:t> </a:t>
            </a:r>
            <a:r>
              <a:rPr spc="-10" dirty="0"/>
              <a:t>pyelonephritis)</a:t>
            </a:r>
          </a:p>
          <a:p>
            <a:pPr marL="12700">
              <a:lnSpc>
                <a:spcPct val="100000"/>
              </a:lnSpc>
              <a:spcBef>
                <a:spcPts val="2125"/>
              </a:spcBef>
              <a:tabLst>
                <a:tab pos="2966720" algn="l"/>
              </a:tabLst>
            </a:pPr>
            <a:r>
              <a:rPr sz="3375" baseline="1234" dirty="0"/>
              <a:t>4in.</a:t>
            </a:r>
            <a:r>
              <a:rPr sz="3375" spc="-120" baseline="1234" dirty="0"/>
              <a:t> </a:t>
            </a:r>
            <a:r>
              <a:rPr sz="3375" spc="82" baseline="1234" dirty="0">
                <a:solidFill>
                  <a:srgbClr val="37B5FF"/>
                </a:solidFill>
              </a:rPr>
              <a:t>Blood </a:t>
            </a:r>
            <a:r>
              <a:rPr sz="3375" spc="-15" baseline="1234" dirty="0">
                <a:solidFill>
                  <a:srgbClr val="37B5FF"/>
                </a:solidFill>
              </a:rPr>
              <a:t>culture:</a:t>
            </a:r>
            <a:r>
              <a:rPr sz="3375" baseline="1234" dirty="0">
                <a:solidFill>
                  <a:srgbClr val="37B5FF"/>
                </a:solidFill>
              </a:rPr>
              <a:t>	</a:t>
            </a:r>
            <a:r>
              <a:rPr sz="2250" spc="-10" dirty="0"/>
              <a:t>obtain</a:t>
            </a:r>
            <a:endParaRPr sz="2250"/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2250"/>
          </a:p>
          <a:p>
            <a:pPr marL="12700">
              <a:lnSpc>
                <a:spcPct val="100000"/>
              </a:lnSpc>
            </a:pPr>
            <a:r>
              <a:rPr dirty="0"/>
              <a:t>hospitalized</a:t>
            </a:r>
            <a:r>
              <a:rPr spc="80" dirty="0"/>
              <a:t> </a:t>
            </a:r>
            <a:r>
              <a:rPr spc="-10" dirty="0"/>
              <a:t>patients(urosepsis)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9466" y="5067046"/>
            <a:ext cx="880237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30" dirty="0">
                <a:latin typeface="Trebuchet MS"/>
                <a:cs typeface="Trebuchet MS"/>
              </a:rPr>
              <a:t>5.</a:t>
            </a:r>
            <a:r>
              <a:rPr sz="2250" b="1" spc="-125" dirty="0">
                <a:latin typeface="Trebuchet MS"/>
                <a:cs typeface="Trebuchet MS"/>
              </a:rPr>
              <a:t> </a:t>
            </a:r>
            <a:r>
              <a:rPr sz="2250" b="1" dirty="0">
                <a:solidFill>
                  <a:srgbClr val="37B5FF"/>
                </a:solidFill>
                <a:latin typeface="Trebuchet MS"/>
                <a:cs typeface="Trebuchet MS"/>
              </a:rPr>
              <a:t>Ultrasound</a:t>
            </a:r>
            <a:r>
              <a:rPr sz="2250" b="1" dirty="0">
                <a:latin typeface="Trebuchet MS"/>
                <a:cs typeface="Trebuchet MS"/>
              </a:rPr>
              <a:t>:</a:t>
            </a:r>
            <a:r>
              <a:rPr sz="2250" b="1" spc="-7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to</a:t>
            </a:r>
            <a:r>
              <a:rPr sz="2250" b="1" spc="-8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rule</a:t>
            </a:r>
            <a:r>
              <a:rPr sz="2250" b="1" spc="-7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out</a:t>
            </a:r>
            <a:r>
              <a:rPr sz="2250" b="1" spc="-7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anatomical</a:t>
            </a:r>
            <a:r>
              <a:rPr sz="2250" b="1" spc="-90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problem</a:t>
            </a:r>
            <a:r>
              <a:rPr sz="2250" b="1" spc="-5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and</a:t>
            </a:r>
            <a:r>
              <a:rPr sz="2250" b="1" spc="-2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may</a:t>
            </a:r>
            <a:r>
              <a:rPr sz="2250" b="1" spc="-5" dirty="0">
                <a:latin typeface="Trebuchet MS"/>
                <a:cs typeface="Trebuchet MS"/>
              </a:rPr>
              <a:t> </a:t>
            </a:r>
            <a:r>
              <a:rPr sz="2250" b="1" dirty="0">
                <a:latin typeface="Trebuchet MS"/>
                <a:cs typeface="Trebuchet MS"/>
              </a:rPr>
              <a:t>use</a:t>
            </a:r>
            <a:r>
              <a:rPr sz="2250" b="1" spc="-25" dirty="0">
                <a:latin typeface="Trebuchet MS"/>
                <a:cs typeface="Trebuchet MS"/>
              </a:rPr>
              <a:t> </a:t>
            </a:r>
            <a:r>
              <a:rPr sz="2250" b="1" spc="-10" dirty="0">
                <a:latin typeface="Trebuchet MS"/>
                <a:cs typeface="Trebuchet MS"/>
              </a:rPr>
              <a:t>voidin</a:t>
            </a:r>
            <a:endParaRPr sz="2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2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50" b="1" spc="-10" dirty="0">
                <a:latin typeface="Trebuchet MS"/>
                <a:cs typeface="Trebuchet MS"/>
              </a:rPr>
              <a:t>cystourethrogram)</a:t>
            </a:r>
            <a:endParaRPr sz="2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20" y="2243327"/>
            <a:ext cx="5334000" cy="24582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96147" y="6506667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47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8058" y="2783204"/>
            <a:ext cx="27203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20" dirty="0">
                <a:latin typeface="Trebuchet MS"/>
                <a:cs typeface="Trebuchet MS"/>
              </a:rPr>
              <a:t>Treatment</a:t>
            </a:r>
            <a:endParaRPr sz="4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6147" y="6506667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47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359" y="-161721"/>
            <a:ext cx="27889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0" spc="-10" dirty="0">
                <a:latin typeface="Trebuchet MS"/>
                <a:cs typeface="Trebuchet MS"/>
              </a:rPr>
              <a:t>Treatment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572" y="1711691"/>
            <a:ext cx="7801609" cy="50965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550" b="1" dirty="0">
                <a:solidFill>
                  <a:srgbClr val="37B5FF"/>
                </a:solidFill>
                <a:latin typeface="Calibri"/>
                <a:cs typeface="Calibri"/>
              </a:rPr>
              <a:t>1.</a:t>
            </a:r>
            <a:r>
              <a:rPr sz="2550" b="1" spc="-45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550" b="1" dirty="0">
                <a:solidFill>
                  <a:srgbClr val="37B5FF"/>
                </a:solidFill>
                <a:latin typeface="Calibri"/>
                <a:cs typeface="Calibri"/>
              </a:rPr>
              <a:t>For</a:t>
            </a:r>
            <a:r>
              <a:rPr sz="2550" b="1" spc="-30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550" b="1" dirty="0">
                <a:solidFill>
                  <a:srgbClr val="37B5FF"/>
                </a:solidFill>
                <a:latin typeface="Calibri"/>
                <a:cs typeface="Calibri"/>
              </a:rPr>
              <a:t>uncomplicated</a:t>
            </a:r>
            <a:r>
              <a:rPr sz="2550" b="1" spc="-35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550" b="1" spc="-10" dirty="0">
                <a:solidFill>
                  <a:srgbClr val="37B5FF"/>
                </a:solidFill>
                <a:latin typeface="Calibri"/>
                <a:cs typeface="Calibri"/>
              </a:rPr>
              <a:t>pyelonephritis.</a:t>
            </a: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200" b="1" dirty="0">
                <a:solidFill>
                  <a:srgbClr val="6EAC46"/>
                </a:solidFill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.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Use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outpatient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treatment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if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the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patient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can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take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oral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antibiotics.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000" b="1" dirty="0">
                <a:latin typeface="Calibri"/>
                <a:cs typeface="Calibri"/>
              </a:rPr>
              <a:t>Treat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based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Gram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stain:</a:t>
            </a:r>
            <a:endParaRPr sz="2000">
              <a:latin typeface="Calibri"/>
              <a:cs typeface="Calibri"/>
            </a:endParaRPr>
          </a:p>
          <a:p>
            <a:pPr marL="197485" indent="-18478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Calibri"/>
              <a:buChar char="•"/>
              <a:tabLst>
                <a:tab pos="197485" algn="l"/>
              </a:tabLst>
            </a:pPr>
            <a:r>
              <a:rPr sz="2000" b="1" dirty="0">
                <a:solidFill>
                  <a:srgbClr val="6EAC46"/>
                </a:solidFill>
                <a:latin typeface="Calibri"/>
                <a:cs typeface="Calibri"/>
              </a:rPr>
              <a:t>TMP/SMX</a:t>
            </a:r>
            <a:r>
              <a:rPr sz="2000" b="1" spc="-1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EAC46"/>
                </a:solidFill>
                <a:latin typeface="Calibri"/>
                <a:cs typeface="Calibri"/>
              </a:rPr>
              <a:t>or</a:t>
            </a:r>
            <a:r>
              <a:rPr sz="2000" b="1" spc="1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EAC46"/>
                </a:solidFill>
                <a:latin typeface="Calibri"/>
                <a:cs typeface="Calibri"/>
              </a:rPr>
              <a:t>a</a:t>
            </a:r>
            <a:r>
              <a:rPr sz="2000" b="1" spc="1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EAC46"/>
                </a:solidFill>
                <a:latin typeface="Calibri"/>
                <a:cs typeface="Calibri"/>
              </a:rPr>
              <a:t>fluoroquinolone</a:t>
            </a:r>
            <a:r>
              <a:rPr sz="2000" b="1" spc="-2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EAC46"/>
                </a:solidFill>
                <a:latin typeface="Calibri"/>
                <a:cs typeface="Calibri"/>
              </a:rPr>
              <a:t>for</a:t>
            </a:r>
            <a:r>
              <a:rPr sz="2000" b="1" spc="2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EAC46"/>
                </a:solidFill>
                <a:latin typeface="Calibri"/>
                <a:cs typeface="Calibri"/>
              </a:rPr>
              <a:t>10</a:t>
            </a:r>
            <a:r>
              <a:rPr sz="2000" b="1" spc="-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EAC46"/>
                </a:solidFill>
                <a:latin typeface="Calibri"/>
                <a:cs typeface="Calibri"/>
              </a:rPr>
              <a:t>to</a:t>
            </a:r>
            <a:r>
              <a:rPr sz="2000" b="1" spc="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EAC46"/>
                </a:solidFill>
                <a:latin typeface="Calibri"/>
                <a:cs typeface="Calibri"/>
              </a:rPr>
              <a:t>14</a:t>
            </a:r>
            <a:r>
              <a:rPr sz="2000" b="1" spc="1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EAC46"/>
                </a:solidFill>
                <a:latin typeface="Calibri"/>
                <a:cs typeface="Calibri"/>
              </a:rPr>
              <a:t>days</a:t>
            </a:r>
            <a:r>
              <a:rPr sz="2000" b="1" spc="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effective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most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2000" b="1" dirty="0">
                <a:latin typeface="Calibri"/>
                <a:cs typeface="Calibri"/>
              </a:rPr>
              <a:t>gram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negative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rods.</a:t>
            </a:r>
            <a:endParaRPr sz="2000">
              <a:latin typeface="Calibri"/>
              <a:cs typeface="Calibri"/>
            </a:endParaRPr>
          </a:p>
          <a:p>
            <a:pPr marL="12700" marR="728980" indent="184785">
              <a:lnSpc>
                <a:spcPct val="109000"/>
              </a:lnSpc>
              <a:buClr>
                <a:srgbClr val="000000"/>
              </a:buClr>
              <a:buFont typeface="Calibri"/>
              <a:buChar char="•"/>
              <a:tabLst>
                <a:tab pos="197485" algn="l"/>
              </a:tabLst>
            </a:pPr>
            <a:r>
              <a:rPr sz="2000" b="1" dirty="0">
                <a:solidFill>
                  <a:srgbClr val="6EAC46"/>
                </a:solidFill>
                <a:latin typeface="Calibri"/>
                <a:cs typeface="Calibri"/>
              </a:rPr>
              <a:t>Amoxicillin</a:t>
            </a:r>
            <a:r>
              <a:rPr sz="2000" b="1" spc="-1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appropriate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gram-</a:t>
            </a:r>
            <a:r>
              <a:rPr sz="2000" b="1" dirty="0">
                <a:latin typeface="Calibri"/>
                <a:cs typeface="Calibri"/>
              </a:rPr>
              <a:t>positive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cocci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(enterococci,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S. </a:t>
            </a:r>
            <a:r>
              <a:rPr sz="2000" b="1" spc="-10" dirty="0">
                <a:latin typeface="Calibri"/>
                <a:cs typeface="Calibri"/>
              </a:rPr>
              <a:t>saprophyticus).</a:t>
            </a:r>
            <a:endParaRPr sz="2000">
              <a:latin typeface="Calibri"/>
              <a:cs typeface="Calibri"/>
            </a:endParaRPr>
          </a:p>
          <a:p>
            <a:pPr marL="197485" indent="-184785">
              <a:lnSpc>
                <a:spcPct val="100000"/>
              </a:lnSpc>
              <a:spcBef>
                <a:spcPts val="219"/>
              </a:spcBef>
              <a:buFont typeface="Calibri"/>
              <a:buChar char="•"/>
              <a:tabLst>
                <a:tab pos="197485" algn="l"/>
              </a:tabLst>
            </a:pP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single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dose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EAC46"/>
                </a:solidFill>
                <a:latin typeface="Calibri"/>
                <a:cs typeface="Calibri"/>
              </a:rPr>
              <a:t>ceftriaxone</a:t>
            </a:r>
            <a:r>
              <a:rPr sz="2000" b="1" spc="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EAC46"/>
                </a:solidFill>
                <a:latin typeface="Calibri"/>
                <a:cs typeface="Calibri"/>
              </a:rPr>
              <a:t>or</a:t>
            </a:r>
            <a:r>
              <a:rPr sz="2000" b="1" spc="1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EAC46"/>
                </a:solidFill>
                <a:latin typeface="Calibri"/>
                <a:cs typeface="Calibri"/>
              </a:rPr>
              <a:t>gentamicin</a:t>
            </a:r>
            <a:r>
              <a:rPr sz="2000" b="1" spc="-1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often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given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initially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before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2000" b="1" dirty="0">
                <a:latin typeface="Calibri"/>
                <a:cs typeface="Calibri"/>
              </a:rPr>
              <a:t>starting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oral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treatment.</a:t>
            </a:r>
            <a:endParaRPr sz="2000">
              <a:latin typeface="Calibri"/>
              <a:cs typeface="Calibri"/>
            </a:endParaRPr>
          </a:p>
          <a:p>
            <a:pPr marL="302895" indent="-290195">
              <a:lnSpc>
                <a:spcPct val="100000"/>
              </a:lnSpc>
              <a:spcBef>
                <a:spcPts val="305"/>
              </a:spcBef>
              <a:buClr>
                <a:srgbClr val="6EAC46"/>
              </a:buClr>
              <a:buAutoNum type="alphaLcPeriod" startAt="2"/>
              <a:tabLst>
                <a:tab pos="302895" algn="l"/>
              </a:tabLst>
            </a:pPr>
            <a:r>
              <a:rPr sz="2200" b="1" dirty="0">
                <a:latin typeface="Calibri"/>
                <a:cs typeface="Calibri"/>
              </a:rPr>
              <a:t>Repeat urine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culture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2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to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4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days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after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cessation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therapy.</a:t>
            </a:r>
            <a:endParaRPr sz="2200">
              <a:latin typeface="Calibri"/>
              <a:cs typeface="Calibri"/>
            </a:endParaRPr>
          </a:p>
          <a:p>
            <a:pPr marL="271145" indent="-258445">
              <a:lnSpc>
                <a:spcPct val="100000"/>
              </a:lnSpc>
              <a:spcBef>
                <a:spcPts val="204"/>
              </a:spcBef>
              <a:buClr>
                <a:srgbClr val="6EAC46"/>
              </a:buClr>
              <a:buAutoNum type="alphaLcPeriod" startAt="2"/>
              <a:tabLst>
                <a:tab pos="271145" algn="l"/>
              </a:tabLst>
            </a:pPr>
            <a:r>
              <a:rPr sz="2200" b="1" dirty="0">
                <a:latin typeface="Calibri"/>
                <a:cs typeface="Calibri"/>
              </a:rPr>
              <a:t>If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symptoms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fail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to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resolve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within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48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hours,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adjust </a:t>
            </a:r>
            <a:r>
              <a:rPr sz="2200" b="1" spc="-10" dirty="0">
                <a:latin typeface="Calibri"/>
                <a:cs typeface="Calibri"/>
              </a:rPr>
              <a:t>treatment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200" b="1" dirty="0">
                <a:latin typeface="Calibri"/>
                <a:cs typeface="Calibri"/>
              </a:rPr>
              <a:t>based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on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urine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culture.</a:t>
            </a:r>
            <a:endParaRPr sz="2200">
              <a:latin typeface="Calibri"/>
              <a:cs typeface="Calibri"/>
            </a:endParaRPr>
          </a:p>
          <a:p>
            <a:pPr marL="12700" marR="32384" indent="276860">
              <a:lnSpc>
                <a:spcPct val="115199"/>
              </a:lnSpc>
              <a:spcBef>
                <a:spcPts val="100"/>
              </a:spcBef>
              <a:buClr>
                <a:srgbClr val="6EAC46"/>
              </a:buClr>
              <a:buAutoNum type="alphaLcPeriod" startAt="4"/>
              <a:tabLst>
                <a:tab pos="289560" algn="l"/>
              </a:tabLst>
            </a:pPr>
            <a:r>
              <a:rPr sz="2100" b="1" dirty="0">
                <a:latin typeface="Calibri"/>
                <a:cs typeface="Calibri"/>
              </a:rPr>
              <a:t>Failure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to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respond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to appropriate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antimicrobial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therapy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suggests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50" dirty="0">
                <a:latin typeface="Calibri"/>
                <a:cs typeface="Calibri"/>
              </a:rPr>
              <a:t>a </a:t>
            </a:r>
            <a:r>
              <a:rPr sz="2100" b="1" dirty="0">
                <a:latin typeface="Calibri"/>
                <a:cs typeface="Calibri"/>
              </a:rPr>
              <a:t>functional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or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structural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abnormality;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perform</a:t>
            </a:r>
            <a:r>
              <a:rPr sz="2100" b="1" spc="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urologic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investigation.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6147" y="6506667"/>
            <a:ext cx="135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47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024" y="-115443"/>
            <a:ext cx="278955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0" spc="-10" dirty="0">
                <a:latin typeface="Trebuchet MS"/>
                <a:cs typeface="Trebuchet MS"/>
              </a:rPr>
              <a:t>Treatment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860" y="1514093"/>
            <a:ext cx="6709409" cy="4921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dirty="0">
                <a:solidFill>
                  <a:srgbClr val="37B5FF"/>
                </a:solidFill>
                <a:latin typeface="Calibri"/>
                <a:cs typeface="Calibri"/>
              </a:rPr>
              <a:t>2</a:t>
            </a:r>
            <a:r>
              <a:rPr sz="2050" b="1" spc="-50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37B5FF"/>
                </a:solidFill>
                <a:latin typeface="Calibri"/>
                <a:cs typeface="Calibri"/>
              </a:rPr>
              <a:t>lF</a:t>
            </a:r>
            <a:r>
              <a:rPr sz="2050" b="1" spc="-35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37B5FF"/>
                </a:solidFill>
                <a:latin typeface="Calibri"/>
                <a:cs typeface="Calibri"/>
              </a:rPr>
              <a:t>the</a:t>
            </a:r>
            <a:r>
              <a:rPr sz="2050" b="1" spc="-20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37B5FF"/>
                </a:solidFill>
                <a:latin typeface="Calibri"/>
                <a:cs typeface="Calibri"/>
              </a:rPr>
              <a:t>patient</a:t>
            </a:r>
            <a:r>
              <a:rPr sz="2050" b="1" spc="-20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37B5FF"/>
                </a:solidFill>
                <a:latin typeface="Calibri"/>
                <a:cs typeface="Calibri"/>
              </a:rPr>
              <a:t>is</a:t>
            </a:r>
            <a:r>
              <a:rPr sz="2050" b="1" spc="-40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37B5FF"/>
                </a:solidFill>
                <a:latin typeface="Calibri"/>
                <a:cs typeface="Calibri"/>
              </a:rPr>
              <a:t>very</a:t>
            </a:r>
            <a:r>
              <a:rPr sz="2050" b="1" spc="-30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37B5FF"/>
                </a:solidFill>
                <a:latin typeface="Calibri"/>
                <a:cs typeface="Calibri"/>
              </a:rPr>
              <a:t>ill,</a:t>
            </a:r>
            <a:r>
              <a:rPr sz="2050" b="1" spc="-40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37B5FF"/>
                </a:solidFill>
                <a:latin typeface="Calibri"/>
                <a:cs typeface="Calibri"/>
              </a:rPr>
              <a:t>elderly,</a:t>
            </a:r>
            <a:r>
              <a:rPr sz="2050" b="1" spc="-35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37B5FF"/>
                </a:solidFill>
                <a:latin typeface="Calibri"/>
                <a:cs typeface="Calibri"/>
              </a:rPr>
              <a:t>pregnant,</a:t>
            </a:r>
            <a:r>
              <a:rPr sz="2050" b="1" spc="-30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37B5FF"/>
                </a:solidFill>
                <a:latin typeface="Calibri"/>
                <a:cs typeface="Calibri"/>
              </a:rPr>
              <a:t>unable</a:t>
            </a:r>
            <a:r>
              <a:rPr sz="2050" b="1" spc="-30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050" b="1" spc="-25" dirty="0">
                <a:solidFill>
                  <a:srgbClr val="37B5FF"/>
                </a:solidFill>
                <a:latin typeface="Calibri"/>
                <a:cs typeface="Calibri"/>
              </a:rPr>
              <a:t>to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050" b="1" dirty="0">
                <a:solidFill>
                  <a:srgbClr val="37B5FF"/>
                </a:solidFill>
                <a:latin typeface="Calibri"/>
                <a:cs typeface="Calibri"/>
              </a:rPr>
              <a:t>tolerate</a:t>
            </a:r>
            <a:r>
              <a:rPr sz="2050" b="1" spc="-15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37B5FF"/>
                </a:solidFill>
                <a:latin typeface="Calibri"/>
                <a:cs typeface="Calibri"/>
              </a:rPr>
              <a:t>oral</a:t>
            </a:r>
            <a:r>
              <a:rPr sz="2050" b="1" spc="-30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37B5FF"/>
                </a:solidFill>
                <a:latin typeface="Calibri"/>
                <a:cs typeface="Calibri"/>
              </a:rPr>
              <a:t>medication,</a:t>
            </a:r>
            <a:r>
              <a:rPr sz="2050" b="1" spc="-35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or</a:t>
            </a:r>
            <a:r>
              <a:rPr sz="2050" b="1" spc="-15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has</a:t>
            </a:r>
            <a:r>
              <a:rPr sz="2050" b="1" spc="-30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significant</a:t>
            </a:r>
            <a:r>
              <a:rPr sz="2050" b="1" spc="-40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comorbidities,</a:t>
            </a:r>
            <a:r>
              <a:rPr sz="2050" b="1" spc="-45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or</a:t>
            </a:r>
            <a:r>
              <a:rPr sz="2050" b="1" spc="-30" dirty="0">
                <a:latin typeface="Calibri"/>
                <a:cs typeface="Calibri"/>
              </a:rPr>
              <a:t> </a:t>
            </a:r>
            <a:r>
              <a:rPr sz="2050" b="1" spc="-25" dirty="0">
                <a:latin typeface="Calibri"/>
                <a:cs typeface="Calibri"/>
              </a:rPr>
              <a:t>if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150" b="1" dirty="0">
                <a:latin typeface="Calibri"/>
                <a:cs typeface="Calibri"/>
              </a:rPr>
              <a:t>urosepsis</a:t>
            </a:r>
            <a:r>
              <a:rPr sz="2150" b="1" spc="-5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is</a:t>
            </a:r>
            <a:r>
              <a:rPr sz="2150" b="1" spc="-45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suspected</a:t>
            </a:r>
            <a:endParaRPr sz="21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1015"/>
              </a:spcBef>
              <a:buAutoNum type="alphaLcPeriod"/>
              <a:tabLst>
                <a:tab pos="247650" algn="l"/>
              </a:tabLst>
            </a:pPr>
            <a:r>
              <a:rPr sz="1900" b="1" spc="-20" dirty="0">
                <a:solidFill>
                  <a:srgbClr val="6EAC46"/>
                </a:solidFill>
                <a:latin typeface="Calibri"/>
                <a:cs typeface="Calibri"/>
              </a:rPr>
              <a:t>Hospitalize</a:t>
            </a:r>
            <a:r>
              <a:rPr sz="1900" b="1" spc="-6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EAC46"/>
                </a:solidFill>
                <a:latin typeface="Calibri"/>
                <a:cs typeface="Calibri"/>
              </a:rPr>
              <a:t>the</a:t>
            </a:r>
            <a:r>
              <a:rPr sz="1900" b="1" spc="-5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EAC46"/>
                </a:solidFill>
                <a:latin typeface="Calibri"/>
                <a:cs typeface="Calibri"/>
              </a:rPr>
              <a:t>patient</a:t>
            </a:r>
            <a:r>
              <a:rPr sz="1900" b="1" spc="-5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EAC46"/>
                </a:solidFill>
                <a:latin typeface="Calibri"/>
                <a:cs typeface="Calibri"/>
              </a:rPr>
              <a:t>and</a:t>
            </a:r>
            <a:r>
              <a:rPr sz="1900" b="1" spc="-5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EAC46"/>
                </a:solidFill>
                <a:latin typeface="Calibri"/>
                <a:cs typeface="Calibri"/>
              </a:rPr>
              <a:t>give</a:t>
            </a:r>
            <a:r>
              <a:rPr sz="1900" b="1" spc="-6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6EAC46"/>
                </a:solidFill>
                <a:latin typeface="Calibri"/>
                <a:cs typeface="Calibri"/>
              </a:rPr>
              <a:t>IV</a:t>
            </a:r>
            <a:r>
              <a:rPr sz="1900" b="1" spc="-6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EAC46"/>
                </a:solidFill>
                <a:latin typeface="Calibri"/>
                <a:cs typeface="Calibri"/>
              </a:rPr>
              <a:t>fluids.</a:t>
            </a:r>
            <a:endParaRPr sz="1900">
              <a:latin typeface="Calibri"/>
              <a:cs typeface="Calibri"/>
            </a:endParaRPr>
          </a:p>
          <a:p>
            <a:pPr marL="258445" indent="-245745">
              <a:lnSpc>
                <a:spcPct val="100000"/>
              </a:lnSpc>
              <a:spcBef>
                <a:spcPts val="1500"/>
              </a:spcBef>
              <a:buAutoNum type="alphaLcPeriod"/>
              <a:tabLst>
                <a:tab pos="258445" algn="l"/>
              </a:tabLst>
            </a:pPr>
            <a:r>
              <a:rPr sz="1900" b="1" dirty="0">
                <a:solidFill>
                  <a:srgbClr val="6EAC46"/>
                </a:solidFill>
                <a:latin typeface="Calibri"/>
                <a:cs typeface="Calibri"/>
              </a:rPr>
              <a:t>Treat</a:t>
            </a:r>
            <a:r>
              <a:rPr sz="1900" b="1" spc="-8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EAC46"/>
                </a:solidFill>
                <a:latin typeface="Calibri"/>
                <a:cs typeface="Calibri"/>
              </a:rPr>
              <a:t>with</a:t>
            </a:r>
            <a:r>
              <a:rPr sz="1900" b="1" spc="-9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EAC46"/>
                </a:solidFill>
                <a:latin typeface="Calibri"/>
                <a:cs typeface="Calibri"/>
              </a:rPr>
              <a:t>antibiotics.</a:t>
            </a:r>
            <a:endParaRPr sz="1900">
              <a:latin typeface="Calibri"/>
              <a:cs typeface="Calibri"/>
            </a:endParaRPr>
          </a:p>
          <a:p>
            <a:pPr marL="12700" marR="973455" indent="51435">
              <a:lnSpc>
                <a:spcPts val="3520"/>
              </a:lnSpc>
              <a:spcBef>
                <a:spcPts val="50"/>
              </a:spcBef>
            </a:pPr>
            <a:r>
              <a:rPr sz="1800" b="1" dirty="0">
                <a:latin typeface="Calibri"/>
                <a:cs typeface="Calibri"/>
              </a:rPr>
              <a:t>Start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EAC46"/>
                </a:solidFill>
                <a:latin typeface="Calibri"/>
                <a:cs typeface="Calibri"/>
              </a:rPr>
              <a:t>parenteral</a:t>
            </a:r>
            <a:r>
              <a:rPr sz="1800" b="1" spc="-3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AC46"/>
                </a:solidFill>
                <a:latin typeface="Calibri"/>
                <a:cs typeface="Calibri"/>
              </a:rPr>
              <a:t>antibiotics</a:t>
            </a:r>
            <a:r>
              <a:rPr sz="1800" b="1" spc="1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6EAC46"/>
                </a:solidFill>
                <a:latin typeface="Calibri"/>
                <a:cs typeface="Calibri"/>
              </a:rPr>
              <a:t>(broad-</a:t>
            </a:r>
            <a:r>
              <a:rPr sz="1800" b="1" spc="-35" dirty="0">
                <a:solidFill>
                  <a:srgbClr val="6EAC46"/>
                </a:solidFill>
                <a:latin typeface="Calibri"/>
                <a:cs typeface="Calibri"/>
              </a:rPr>
              <a:t>spectrum)-</a:t>
            </a:r>
            <a:r>
              <a:rPr sz="1800" b="1" spc="-10" dirty="0">
                <a:latin typeface="Calibri"/>
                <a:cs typeface="Calibri"/>
              </a:rPr>
              <a:t>ampicillin </a:t>
            </a:r>
            <a:r>
              <a:rPr sz="1800" b="1" dirty="0">
                <a:latin typeface="Calibri"/>
                <a:cs typeface="Calibri"/>
              </a:rPr>
              <a:t>PLUS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gentamicin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CIPROFLOXACIN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initial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choices</a:t>
            </a:r>
            <a:endParaRPr sz="1800">
              <a:latin typeface="Calibri"/>
              <a:cs typeface="Calibri"/>
            </a:endParaRPr>
          </a:p>
          <a:p>
            <a:pPr marL="12700" marR="786765">
              <a:lnSpc>
                <a:spcPts val="352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blood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cultures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are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negative,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treat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IV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antibiotics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until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patient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febrile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24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hours,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then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give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oral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antibiotics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 </a:t>
            </a:r>
            <a:r>
              <a:rPr sz="1800" b="1" dirty="0">
                <a:latin typeface="Calibri"/>
                <a:cs typeface="Calibri"/>
              </a:rPr>
              <a:t>complete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14-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21-</a:t>
            </a:r>
            <a:r>
              <a:rPr sz="1800" b="1" dirty="0">
                <a:latin typeface="Calibri"/>
                <a:cs typeface="Calibri"/>
              </a:rPr>
              <a:t>day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course.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blood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cultures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positive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(urosepsis),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treat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860" y="6568237"/>
            <a:ext cx="2623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antibiotics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weeks.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441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3908" y="1697558"/>
            <a:ext cx="8598535" cy="275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31115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23850" algn="l"/>
              </a:tabLst>
            </a:pPr>
            <a:r>
              <a:rPr sz="2450" b="1" dirty="0">
                <a:solidFill>
                  <a:srgbClr val="37B5FF"/>
                </a:solidFill>
                <a:latin typeface="Calibri"/>
                <a:cs typeface="Calibri"/>
              </a:rPr>
              <a:t>For</a:t>
            </a:r>
            <a:r>
              <a:rPr sz="2450" b="1" spc="-75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37B5FF"/>
                </a:solidFill>
                <a:latin typeface="Calibri"/>
                <a:cs typeface="Calibri"/>
              </a:rPr>
              <a:t>recurrent</a:t>
            </a:r>
            <a:r>
              <a:rPr sz="2450" b="1" spc="-65" dirty="0">
                <a:solidFill>
                  <a:srgbClr val="37B5FF"/>
                </a:solidFill>
                <a:latin typeface="Calibri"/>
                <a:cs typeface="Calibri"/>
              </a:rPr>
              <a:t> </a:t>
            </a:r>
            <a:r>
              <a:rPr sz="2450" b="1" spc="-10" dirty="0">
                <a:solidFill>
                  <a:srgbClr val="37B5FF"/>
                </a:solidFill>
                <a:latin typeface="Calibri"/>
                <a:cs typeface="Calibri"/>
              </a:rPr>
              <a:t>pyelonephritis.</a:t>
            </a:r>
            <a:endParaRPr sz="2450">
              <a:latin typeface="Calibri"/>
              <a:cs typeface="Calibri"/>
            </a:endParaRPr>
          </a:p>
          <a:p>
            <a:pPr marL="309880" lvl="1" indent="-297180">
              <a:lnSpc>
                <a:spcPct val="100000"/>
              </a:lnSpc>
              <a:spcBef>
                <a:spcPts val="2935"/>
              </a:spcBef>
              <a:buAutoNum type="alphaLcPeriod"/>
              <a:tabLst>
                <a:tab pos="309880" algn="l"/>
              </a:tabLst>
            </a:pP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If</a:t>
            </a:r>
            <a:r>
              <a:rPr sz="2350" b="1" spc="-6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relapse</a:t>
            </a:r>
            <a:r>
              <a:rPr sz="2350" b="1" spc="-4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is</a:t>
            </a:r>
            <a:r>
              <a:rPr sz="2350" b="1" spc="-5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due</a:t>
            </a:r>
            <a:r>
              <a:rPr sz="2350" b="1" spc="-4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to</a:t>
            </a:r>
            <a:r>
              <a:rPr sz="2350" b="1" spc="-5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the</a:t>
            </a:r>
            <a:r>
              <a:rPr sz="2350" b="1" spc="-4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same</a:t>
            </a:r>
            <a:r>
              <a:rPr sz="2350" b="1" spc="-5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organism</a:t>
            </a:r>
            <a:r>
              <a:rPr sz="2350" b="1" spc="-5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despite</a:t>
            </a:r>
            <a:r>
              <a:rPr sz="2350" b="1" spc="-4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spc="-10" dirty="0">
                <a:solidFill>
                  <a:srgbClr val="6EAC46"/>
                </a:solidFill>
                <a:latin typeface="Calibri"/>
                <a:cs typeface="Calibri"/>
              </a:rPr>
              <a:t>appropriate</a:t>
            </a: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treatment,</a:t>
            </a:r>
            <a:r>
              <a:rPr sz="2350" b="1" spc="-2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treat</a:t>
            </a:r>
            <a:r>
              <a:rPr sz="2350" b="1" spc="-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for</a:t>
            </a:r>
            <a:r>
              <a:rPr sz="2350" b="1" spc="-2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6 </a:t>
            </a:r>
            <a:r>
              <a:rPr sz="2350" b="1" spc="-10" dirty="0">
                <a:solidFill>
                  <a:srgbClr val="6EAC46"/>
                </a:solidFill>
                <a:latin typeface="Calibri"/>
                <a:cs typeface="Calibri"/>
              </a:rPr>
              <a:t>weeks.</a:t>
            </a:r>
            <a:endParaRPr sz="2350">
              <a:latin typeface="Calibri"/>
              <a:cs typeface="Calibri"/>
            </a:endParaRPr>
          </a:p>
          <a:p>
            <a:pPr marL="12700" marR="5080" lvl="1" indent="309245">
              <a:lnSpc>
                <a:spcPct val="117000"/>
              </a:lnSpc>
              <a:spcBef>
                <a:spcPts val="1225"/>
              </a:spcBef>
              <a:buAutoNum type="alphaLcPeriod" startAt="2"/>
              <a:tabLst>
                <a:tab pos="321945" algn="l"/>
              </a:tabLst>
            </a:pP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If</a:t>
            </a:r>
            <a:r>
              <a:rPr sz="2350" b="1" spc="-4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relapse</a:t>
            </a:r>
            <a:r>
              <a:rPr sz="2350" b="1" spc="-2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is</a:t>
            </a:r>
            <a:r>
              <a:rPr sz="2350" b="1" spc="-3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due</a:t>
            </a:r>
            <a:r>
              <a:rPr sz="2350" b="1" spc="-1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to</a:t>
            </a:r>
            <a:r>
              <a:rPr sz="2350" b="1" spc="-4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a</a:t>
            </a:r>
            <a:r>
              <a:rPr sz="2350" b="1" spc="-4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new</a:t>
            </a:r>
            <a:r>
              <a:rPr sz="2350" b="1" spc="-3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organism,</a:t>
            </a:r>
            <a:r>
              <a:rPr sz="2350" b="1" spc="-3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treat</a:t>
            </a:r>
            <a:r>
              <a:rPr sz="2350" b="1" spc="-4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with</a:t>
            </a:r>
            <a:r>
              <a:rPr sz="2350" b="1" spc="-4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spc="-10" dirty="0">
                <a:solidFill>
                  <a:srgbClr val="6EAC46"/>
                </a:solidFill>
                <a:latin typeface="Calibri"/>
                <a:cs typeface="Calibri"/>
              </a:rPr>
              <a:t>appropriate</a:t>
            </a:r>
            <a:r>
              <a:rPr sz="2350" b="1" spc="-2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spc="-10" dirty="0">
                <a:solidFill>
                  <a:srgbClr val="6EAC46"/>
                </a:solidFill>
                <a:latin typeface="Calibri"/>
                <a:cs typeface="Calibri"/>
              </a:rPr>
              <a:t>therapy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for</a:t>
            </a:r>
            <a:r>
              <a:rPr sz="2350" b="1" spc="-10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dirty="0">
                <a:solidFill>
                  <a:srgbClr val="6EAC46"/>
                </a:solidFill>
                <a:latin typeface="Calibri"/>
                <a:cs typeface="Calibri"/>
              </a:rPr>
              <a:t>2</a:t>
            </a:r>
            <a:r>
              <a:rPr sz="2350" b="1" spc="-5" dirty="0">
                <a:solidFill>
                  <a:srgbClr val="6EAC46"/>
                </a:solidFill>
                <a:latin typeface="Calibri"/>
                <a:cs typeface="Calibri"/>
              </a:rPr>
              <a:t> </a:t>
            </a:r>
            <a:r>
              <a:rPr sz="2350" b="1" spc="-10" dirty="0">
                <a:solidFill>
                  <a:srgbClr val="6EAC46"/>
                </a:solidFill>
                <a:latin typeface="Calibri"/>
                <a:cs typeface="Calibri"/>
              </a:rPr>
              <a:t>weeks.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6147" y="6541947"/>
            <a:ext cx="1352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47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0024" y="-115443"/>
            <a:ext cx="278955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0" spc="-10" dirty="0">
                <a:latin typeface="Trebuchet MS"/>
                <a:cs typeface="Trebuchet MS"/>
              </a:rPr>
              <a:t>Treatment</a:t>
            </a:r>
            <a:endParaRPr sz="4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6"/>
            <a:ext cx="9144000" cy="6734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67688" y="1347343"/>
            <a:ext cx="7186930" cy="645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rebuchet MS"/>
                <a:cs typeface="Trebuchet MS"/>
              </a:rPr>
              <a:t>Infection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any</a:t>
            </a:r>
            <a:r>
              <a:rPr sz="2000" b="1" spc="-1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part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12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the</a:t>
            </a:r>
            <a:r>
              <a:rPr sz="2000" b="1" spc="-12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urinary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system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including</a:t>
            </a:r>
            <a:r>
              <a:rPr sz="2000" b="1" spc="-12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urethra,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2000" b="1" spc="-10" dirty="0">
                <a:latin typeface="Trebuchet MS"/>
                <a:cs typeface="Trebuchet MS"/>
              </a:rPr>
              <a:t>prostate,bladder</a:t>
            </a:r>
            <a:r>
              <a:rPr sz="2000" b="1" spc="-55" dirty="0">
                <a:latin typeface="Trebuchet MS"/>
                <a:cs typeface="Trebuchet MS"/>
              </a:rPr>
              <a:t> ,ureter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kidneys.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8626" y="6541947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134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5"/>
              </a:spcBef>
            </a:pPr>
            <a:r>
              <a:rPr sz="3700" b="0" spc="-25" dirty="0">
                <a:latin typeface="Trebuchet MS"/>
                <a:cs typeface="Trebuchet MS"/>
              </a:rPr>
              <a:t>Definition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483" y="1266520"/>
            <a:ext cx="8693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55" dirty="0">
                <a:solidFill>
                  <a:srgbClr val="0461C1"/>
                </a:solidFill>
                <a:latin typeface="Trebuchet MS"/>
                <a:cs typeface="Trebuchet MS"/>
              </a:rPr>
              <a:t>UTI</a:t>
            </a:r>
            <a:r>
              <a:rPr sz="2500" b="1" spc="-30" dirty="0">
                <a:solidFill>
                  <a:srgbClr val="0461C1"/>
                </a:solidFill>
                <a:latin typeface="Trebuchet MS"/>
                <a:cs typeface="Trebuchet MS"/>
              </a:rPr>
              <a:t> </a:t>
            </a:r>
            <a:r>
              <a:rPr sz="2500" b="1" spc="-35" dirty="0">
                <a:solidFill>
                  <a:srgbClr val="0461C1"/>
                </a:solidFill>
                <a:latin typeface="Trebuchet MS"/>
                <a:cs typeface="Trebuchet MS"/>
              </a:rPr>
              <a:t>:-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214" y="2356866"/>
            <a:ext cx="7797800" cy="39995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4550" algn="ctr">
              <a:lnSpc>
                <a:spcPct val="100000"/>
              </a:lnSpc>
              <a:spcBef>
                <a:spcPts val="105"/>
              </a:spcBef>
            </a:pPr>
            <a:r>
              <a:rPr sz="1700" spc="-105" dirty="0">
                <a:latin typeface="Arial Black"/>
                <a:cs typeface="Arial Black"/>
              </a:rPr>
              <a:t>*</a:t>
            </a:r>
            <a:r>
              <a:rPr sz="1700" spc="-195" dirty="0">
                <a:latin typeface="Arial Black"/>
                <a:cs typeface="Arial Black"/>
              </a:rPr>
              <a:t> </a:t>
            </a:r>
            <a:r>
              <a:rPr sz="1700" spc="-110" dirty="0">
                <a:latin typeface="Arial Black"/>
                <a:cs typeface="Arial Black"/>
              </a:rPr>
              <a:t>The</a:t>
            </a:r>
            <a:r>
              <a:rPr sz="1700" spc="-225" dirty="0">
                <a:latin typeface="Arial Black"/>
                <a:cs typeface="Arial Black"/>
              </a:rPr>
              <a:t> </a:t>
            </a:r>
            <a:r>
              <a:rPr sz="1700" spc="-65" dirty="0">
                <a:latin typeface="Arial Black"/>
                <a:cs typeface="Arial Black"/>
              </a:rPr>
              <a:t>majority</a:t>
            </a:r>
            <a:r>
              <a:rPr sz="1700" spc="-165" dirty="0">
                <a:latin typeface="Arial Black"/>
                <a:cs typeface="Arial Black"/>
              </a:rPr>
              <a:t> </a:t>
            </a:r>
            <a:r>
              <a:rPr sz="1700" spc="-45" dirty="0">
                <a:latin typeface="Arial Black"/>
                <a:cs typeface="Arial Black"/>
              </a:rPr>
              <a:t>of</a:t>
            </a:r>
            <a:r>
              <a:rPr sz="1700" spc="-114" dirty="0">
                <a:latin typeface="Arial Black"/>
                <a:cs typeface="Arial Black"/>
              </a:rPr>
              <a:t> </a:t>
            </a:r>
            <a:r>
              <a:rPr sz="1700" spc="-145" dirty="0">
                <a:latin typeface="Arial Black"/>
                <a:cs typeface="Arial Black"/>
              </a:rPr>
              <a:t>UTIs</a:t>
            </a:r>
            <a:r>
              <a:rPr sz="1700" spc="-265" dirty="0">
                <a:latin typeface="Arial Black"/>
                <a:cs typeface="Arial Black"/>
              </a:rPr>
              <a:t> </a:t>
            </a:r>
            <a:r>
              <a:rPr sz="1700" spc="-70" dirty="0">
                <a:latin typeface="Arial Black"/>
                <a:cs typeface="Arial Black"/>
              </a:rPr>
              <a:t>are</a:t>
            </a:r>
            <a:r>
              <a:rPr sz="1700" spc="-150" dirty="0">
                <a:latin typeface="Arial Black"/>
                <a:cs typeface="Arial Black"/>
              </a:rPr>
              <a:t> </a:t>
            </a:r>
            <a:r>
              <a:rPr sz="1700" spc="-140" dirty="0">
                <a:latin typeface="Arial Black"/>
                <a:cs typeface="Arial Black"/>
              </a:rPr>
              <a:t>caused</a:t>
            </a:r>
            <a:r>
              <a:rPr sz="1700" spc="-225" dirty="0">
                <a:latin typeface="Arial Black"/>
                <a:cs typeface="Arial Black"/>
              </a:rPr>
              <a:t> </a:t>
            </a:r>
            <a:r>
              <a:rPr sz="1700" spc="-35" dirty="0">
                <a:latin typeface="Arial Black"/>
                <a:cs typeface="Arial Black"/>
              </a:rPr>
              <a:t>by</a:t>
            </a:r>
            <a:r>
              <a:rPr sz="1700" spc="-145" dirty="0">
                <a:latin typeface="Arial Black"/>
                <a:cs typeface="Arial Black"/>
              </a:rPr>
              <a:t> </a:t>
            </a:r>
            <a:r>
              <a:rPr sz="1700" spc="-130" dirty="0">
                <a:solidFill>
                  <a:srgbClr val="37B5FF"/>
                </a:solidFill>
                <a:latin typeface="Arial Black"/>
                <a:cs typeface="Arial Black"/>
              </a:rPr>
              <a:t>ascension</a:t>
            </a:r>
            <a:r>
              <a:rPr sz="1700" spc="-235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1700" spc="-45" dirty="0">
                <a:latin typeface="Arial Black"/>
                <a:cs typeface="Arial Black"/>
              </a:rPr>
              <a:t>of</a:t>
            </a:r>
            <a:r>
              <a:rPr sz="1700" spc="-114" dirty="0">
                <a:latin typeface="Arial Black"/>
                <a:cs typeface="Arial Black"/>
              </a:rPr>
              <a:t> </a:t>
            </a:r>
            <a:r>
              <a:rPr sz="1700" spc="-10" dirty="0">
                <a:latin typeface="Arial Black"/>
                <a:cs typeface="Arial Black"/>
              </a:rPr>
              <a:t>pathogens</a:t>
            </a:r>
            <a:endParaRPr sz="1700" dirty="0">
              <a:latin typeface="Arial Black"/>
              <a:cs typeface="Arial Black"/>
            </a:endParaRPr>
          </a:p>
          <a:p>
            <a:pPr marL="844550" algn="ctr">
              <a:lnSpc>
                <a:spcPct val="100000"/>
              </a:lnSpc>
              <a:spcBef>
                <a:spcPts val="1295"/>
              </a:spcBef>
            </a:pPr>
            <a:r>
              <a:rPr sz="1700" spc="-40" dirty="0">
                <a:latin typeface="Arial Black"/>
                <a:cs typeface="Arial Black"/>
              </a:rPr>
              <a:t>from</a:t>
            </a:r>
            <a:r>
              <a:rPr sz="1700" spc="-114" dirty="0">
                <a:latin typeface="Arial Black"/>
                <a:cs typeface="Arial Black"/>
              </a:rPr>
              <a:t> </a:t>
            </a:r>
            <a:r>
              <a:rPr sz="1700" spc="-55" dirty="0">
                <a:latin typeface="Arial Black"/>
                <a:cs typeface="Arial Black"/>
              </a:rPr>
              <a:t>urethra</a:t>
            </a:r>
            <a:r>
              <a:rPr sz="1700" spc="-180" dirty="0">
                <a:latin typeface="Arial Black"/>
                <a:cs typeface="Arial Black"/>
              </a:rPr>
              <a:t> </a:t>
            </a:r>
            <a:r>
              <a:rPr sz="1700" spc="-25" dirty="0">
                <a:latin typeface="Arial Black"/>
                <a:cs typeface="Arial Black"/>
              </a:rPr>
              <a:t>to</a:t>
            </a:r>
            <a:r>
              <a:rPr sz="1700" spc="-140" dirty="0">
                <a:latin typeface="Arial Black"/>
                <a:cs typeface="Arial Black"/>
              </a:rPr>
              <a:t> </a:t>
            </a:r>
            <a:r>
              <a:rPr sz="1700" spc="-55" dirty="0">
                <a:latin typeface="Arial Black"/>
                <a:cs typeface="Arial Black"/>
              </a:rPr>
              <a:t>the</a:t>
            </a:r>
            <a:r>
              <a:rPr sz="1700" spc="-170" dirty="0">
                <a:latin typeface="Arial Black"/>
                <a:cs typeface="Arial Black"/>
              </a:rPr>
              <a:t> </a:t>
            </a:r>
            <a:r>
              <a:rPr sz="1700" spc="-10" dirty="0">
                <a:latin typeface="Arial Black"/>
                <a:cs typeface="Arial Black"/>
              </a:rPr>
              <a:t>bladder</a:t>
            </a:r>
            <a:endParaRPr sz="1700" dirty="0">
              <a:latin typeface="Arial Black"/>
              <a:cs typeface="Arial Black"/>
            </a:endParaRPr>
          </a:p>
          <a:p>
            <a:pPr marL="793115" algn="ctr">
              <a:lnSpc>
                <a:spcPct val="100000"/>
              </a:lnSpc>
              <a:spcBef>
                <a:spcPts val="1295"/>
              </a:spcBef>
            </a:pPr>
            <a:r>
              <a:rPr sz="1700" dirty="0">
                <a:latin typeface="Arial Black"/>
                <a:cs typeface="Arial Black"/>
              </a:rPr>
              <a:t>,</a:t>
            </a:r>
            <a:r>
              <a:rPr sz="1700" spc="-185" dirty="0">
                <a:latin typeface="Arial Black"/>
                <a:cs typeface="Arial Black"/>
              </a:rPr>
              <a:t> </a:t>
            </a:r>
            <a:r>
              <a:rPr sz="1700" spc="-100" dirty="0">
                <a:latin typeface="Arial Black"/>
                <a:cs typeface="Arial Black"/>
              </a:rPr>
              <a:t>these</a:t>
            </a:r>
            <a:r>
              <a:rPr sz="1700" spc="-204" dirty="0">
                <a:latin typeface="Arial Black"/>
                <a:cs typeface="Arial Black"/>
              </a:rPr>
              <a:t> </a:t>
            </a:r>
            <a:r>
              <a:rPr sz="1700" spc="-105" dirty="0">
                <a:latin typeface="Arial Black"/>
                <a:cs typeface="Arial Black"/>
              </a:rPr>
              <a:t>pathogens</a:t>
            </a:r>
            <a:r>
              <a:rPr sz="1700" spc="-229" dirty="0">
                <a:latin typeface="Arial Black"/>
                <a:cs typeface="Arial Black"/>
              </a:rPr>
              <a:t> </a:t>
            </a:r>
            <a:r>
              <a:rPr sz="1700" spc="-70" dirty="0">
                <a:latin typeface="Arial Black"/>
                <a:cs typeface="Arial Black"/>
              </a:rPr>
              <a:t>are</a:t>
            </a:r>
            <a:r>
              <a:rPr sz="1700" spc="-155" dirty="0">
                <a:latin typeface="Arial Black"/>
                <a:cs typeface="Arial Black"/>
              </a:rPr>
              <a:t> </a:t>
            </a:r>
            <a:r>
              <a:rPr sz="1700" spc="-40" dirty="0">
                <a:latin typeface="Arial Black"/>
                <a:cs typeface="Arial Black"/>
              </a:rPr>
              <a:t>from</a:t>
            </a:r>
            <a:r>
              <a:rPr sz="1700" spc="-100" dirty="0">
                <a:latin typeface="Arial Black"/>
                <a:cs typeface="Arial Black"/>
              </a:rPr>
              <a:t> </a:t>
            </a:r>
            <a:r>
              <a:rPr sz="1700" spc="-110" dirty="0">
                <a:latin typeface="Arial Black"/>
                <a:cs typeface="Arial Black"/>
              </a:rPr>
              <a:t>fecal</a:t>
            </a:r>
            <a:r>
              <a:rPr sz="1700" spc="-204" dirty="0">
                <a:latin typeface="Arial Black"/>
                <a:cs typeface="Arial Black"/>
              </a:rPr>
              <a:t> </a:t>
            </a:r>
            <a:r>
              <a:rPr sz="1700" spc="-65" dirty="0">
                <a:latin typeface="Arial Black"/>
                <a:cs typeface="Arial Black"/>
              </a:rPr>
              <a:t>flora</a:t>
            </a:r>
            <a:r>
              <a:rPr sz="1700" spc="-120" dirty="0">
                <a:latin typeface="Arial Black"/>
                <a:cs typeface="Arial Black"/>
              </a:rPr>
              <a:t> </a:t>
            </a:r>
            <a:r>
              <a:rPr sz="1700" spc="-50" dirty="0">
                <a:latin typeface="Arial Black"/>
                <a:cs typeface="Arial Black"/>
              </a:rPr>
              <a:t>.</a:t>
            </a:r>
            <a:endParaRPr sz="17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340"/>
              </a:spcBef>
            </a:pPr>
            <a:endParaRPr sz="1700" dirty="0">
              <a:latin typeface="Arial Black"/>
              <a:cs typeface="Arial Black"/>
            </a:endParaRPr>
          </a:p>
          <a:p>
            <a:pPr marR="2798445" algn="ctr">
              <a:lnSpc>
                <a:spcPct val="100000"/>
              </a:lnSpc>
            </a:pPr>
            <a:r>
              <a:rPr sz="1850" spc="-90" dirty="0">
                <a:latin typeface="Arial Black"/>
                <a:cs typeface="Arial Black"/>
              </a:rPr>
              <a:t>*The</a:t>
            </a:r>
            <a:r>
              <a:rPr sz="1850" spc="-204" dirty="0">
                <a:latin typeface="Arial Black"/>
                <a:cs typeface="Arial Black"/>
              </a:rPr>
              <a:t> </a:t>
            </a:r>
            <a:r>
              <a:rPr sz="1850" spc="-70" dirty="0">
                <a:latin typeface="Arial Black"/>
                <a:cs typeface="Arial Black"/>
              </a:rPr>
              <a:t>most</a:t>
            </a:r>
            <a:r>
              <a:rPr sz="1850" spc="-175" dirty="0">
                <a:latin typeface="Arial Black"/>
                <a:cs typeface="Arial Black"/>
              </a:rPr>
              <a:t> </a:t>
            </a:r>
            <a:r>
              <a:rPr sz="1850" spc="-95" dirty="0">
                <a:latin typeface="Arial Black"/>
                <a:cs typeface="Arial Black"/>
              </a:rPr>
              <a:t>common</a:t>
            </a:r>
            <a:r>
              <a:rPr sz="1850" spc="-125" dirty="0">
                <a:latin typeface="Arial Black"/>
                <a:cs typeface="Arial Black"/>
              </a:rPr>
              <a:t> </a:t>
            </a:r>
            <a:r>
              <a:rPr sz="1850" spc="-135" dirty="0">
                <a:latin typeface="Arial Black"/>
                <a:cs typeface="Arial Black"/>
              </a:rPr>
              <a:t>cause</a:t>
            </a:r>
            <a:r>
              <a:rPr sz="1850" spc="-240" dirty="0">
                <a:latin typeface="Arial Black"/>
                <a:cs typeface="Arial Black"/>
              </a:rPr>
              <a:t> </a:t>
            </a:r>
            <a:r>
              <a:rPr sz="1850" spc="-40" dirty="0">
                <a:latin typeface="Arial Black"/>
                <a:cs typeface="Arial Black"/>
              </a:rPr>
              <a:t>of</a:t>
            </a:r>
            <a:r>
              <a:rPr sz="1850" spc="-114" dirty="0">
                <a:latin typeface="Arial Black"/>
                <a:cs typeface="Arial Black"/>
              </a:rPr>
              <a:t> </a:t>
            </a:r>
            <a:r>
              <a:rPr sz="1850" spc="-130" dirty="0">
                <a:latin typeface="Arial Black"/>
                <a:cs typeface="Arial Black"/>
              </a:rPr>
              <a:t>UTI</a:t>
            </a:r>
            <a:r>
              <a:rPr sz="1850" spc="-245" dirty="0">
                <a:latin typeface="Arial Black"/>
                <a:cs typeface="Arial Black"/>
              </a:rPr>
              <a:t> </a:t>
            </a:r>
            <a:r>
              <a:rPr sz="1850" spc="-70" dirty="0">
                <a:latin typeface="Arial Black"/>
                <a:cs typeface="Arial Black"/>
              </a:rPr>
              <a:t>is</a:t>
            </a:r>
            <a:r>
              <a:rPr sz="1850" spc="-235" dirty="0">
                <a:latin typeface="Arial Black"/>
                <a:cs typeface="Arial Black"/>
              </a:rPr>
              <a:t> </a:t>
            </a:r>
            <a:r>
              <a:rPr sz="1850" spc="-10" dirty="0">
                <a:solidFill>
                  <a:srgbClr val="7CD956"/>
                </a:solidFill>
                <a:latin typeface="Arial Black"/>
                <a:cs typeface="Arial Black"/>
              </a:rPr>
              <a:t>E.COLI</a:t>
            </a:r>
            <a:endParaRPr lang="ar-JO" sz="1850" spc="-10" dirty="0">
              <a:solidFill>
                <a:srgbClr val="7CD956"/>
              </a:solidFill>
              <a:latin typeface="Arial Black"/>
              <a:cs typeface="Arial Black"/>
            </a:endParaRPr>
          </a:p>
          <a:p>
            <a:pPr marR="2798445" algn="ctr">
              <a:lnSpc>
                <a:spcPct val="100000"/>
              </a:lnSpc>
            </a:pPr>
            <a:endParaRPr sz="1850" dirty="0">
              <a:latin typeface="Arial Black"/>
              <a:cs typeface="Arial Black"/>
            </a:endParaRPr>
          </a:p>
          <a:p>
            <a:pPr marR="2731770" algn="ctr">
              <a:lnSpc>
                <a:spcPct val="100000"/>
              </a:lnSpc>
              <a:spcBef>
                <a:spcPts val="390"/>
              </a:spcBef>
            </a:pPr>
            <a:r>
              <a:rPr sz="2100" spc="-30" dirty="0">
                <a:solidFill>
                  <a:srgbClr val="37B5FF"/>
                </a:solidFill>
                <a:latin typeface="Arial Black"/>
                <a:cs typeface="Arial Black"/>
              </a:rPr>
              <a:t>EPIDEMIOLOGY</a:t>
            </a:r>
            <a:endParaRPr sz="2100" dirty="0">
              <a:latin typeface="Arial Black"/>
              <a:cs typeface="Arial Black"/>
            </a:endParaRPr>
          </a:p>
          <a:p>
            <a:pPr marL="117475" marR="2350135" algn="ctr">
              <a:lnSpc>
                <a:spcPct val="110000"/>
              </a:lnSpc>
              <a:spcBef>
                <a:spcPts val="2810"/>
              </a:spcBef>
            </a:pPr>
            <a:r>
              <a:rPr sz="1700" spc="-110" dirty="0">
                <a:latin typeface="Arial Black"/>
                <a:cs typeface="Arial Black"/>
              </a:rPr>
              <a:t>The</a:t>
            </a:r>
            <a:r>
              <a:rPr sz="1700" spc="-245" dirty="0">
                <a:latin typeface="Arial Black"/>
                <a:cs typeface="Arial Black"/>
              </a:rPr>
              <a:t> </a:t>
            </a:r>
            <a:r>
              <a:rPr sz="1700" spc="-114" dirty="0">
                <a:latin typeface="Arial Black"/>
                <a:cs typeface="Arial Black"/>
              </a:rPr>
              <a:t>prevalence</a:t>
            </a:r>
            <a:r>
              <a:rPr sz="1700" spc="-254" dirty="0">
                <a:latin typeface="Arial Black"/>
                <a:cs typeface="Arial Black"/>
              </a:rPr>
              <a:t> </a:t>
            </a:r>
            <a:r>
              <a:rPr sz="1700" spc="-45" dirty="0">
                <a:latin typeface="Arial Black"/>
                <a:cs typeface="Arial Black"/>
              </a:rPr>
              <a:t>of</a:t>
            </a:r>
            <a:r>
              <a:rPr sz="1700" spc="-145" dirty="0">
                <a:latin typeface="Arial Black"/>
                <a:cs typeface="Arial Black"/>
              </a:rPr>
              <a:t> </a:t>
            </a:r>
            <a:r>
              <a:rPr sz="1700" spc="-120" dirty="0">
                <a:latin typeface="Arial Black"/>
                <a:cs typeface="Arial Black"/>
              </a:rPr>
              <a:t>UTI</a:t>
            </a:r>
            <a:r>
              <a:rPr sz="1700" spc="-290" dirty="0">
                <a:latin typeface="Arial Black"/>
                <a:cs typeface="Arial Black"/>
              </a:rPr>
              <a:t> </a:t>
            </a:r>
            <a:r>
              <a:rPr sz="1700" spc="-20" dirty="0">
                <a:latin typeface="Arial Black"/>
                <a:cs typeface="Arial Black"/>
              </a:rPr>
              <a:t>in</a:t>
            </a:r>
            <a:r>
              <a:rPr sz="1700" spc="-125" dirty="0">
                <a:latin typeface="Arial Black"/>
                <a:cs typeface="Arial Black"/>
              </a:rPr>
              <a:t> </a:t>
            </a:r>
            <a:r>
              <a:rPr sz="1700" spc="-90" dirty="0">
                <a:latin typeface="Arial Black"/>
                <a:cs typeface="Arial Black"/>
              </a:rPr>
              <a:t>woman</a:t>
            </a:r>
            <a:r>
              <a:rPr sz="1700" spc="-210" dirty="0">
                <a:latin typeface="Arial Black"/>
                <a:cs typeface="Arial Black"/>
              </a:rPr>
              <a:t> </a:t>
            </a:r>
            <a:r>
              <a:rPr sz="1700" spc="-70" dirty="0">
                <a:latin typeface="Arial Black"/>
                <a:cs typeface="Arial Black"/>
              </a:rPr>
              <a:t>is</a:t>
            </a:r>
            <a:r>
              <a:rPr sz="1700" spc="-229" dirty="0">
                <a:latin typeface="Arial Black"/>
                <a:cs typeface="Arial Black"/>
              </a:rPr>
              <a:t> </a:t>
            </a:r>
            <a:r>
              <a:rPr sz="1700" spc="-65" dirty="0">
                <a:latin typeface="Arial Black"/>
                <a:cs typeface="Arial Black"/>
              </a:rPr>
              <a:t>about</a:t>
            </a:r>
            <a:r>
              <a:rPr sz="1700" spc="-175" dirty="0">
                <a:latin typeface="Arial Black"/>
                <a:cs typeface="Arial Black"/>
              </a:rPr>
              <a:t> </a:t>
            </a:r>
            <a:r>
              <a:rPr sz="1700" spc="-90" dirty="0">
                <a:solidFill>
                  <a:srgbClr val="37B5FF"/>
                </a:solidFill>
                <a:latin typeface="Arial Black"/>
                <a:cs typeface="Arial Black"/>
              </a:rPr>
              <a:t>3%</a:t>
            </a:r>
            <a:r>
              <a:rPr sz="1700" spc="-270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1700" spc="-35" dirty="0">
                <a:latin typeface="Arial Black"/>
                <a:cs typeface="Arial Black"/>
              </a:rPr>
              <a:t>at</a:t>
            </a:r>
            <a:r>
              <a:rPr sz="1700" spc="-170" dirty="0">
                <a:latin typeface="Arial Black"/>
                <a:cs typeface="Arial Black"/>
              </a:rPr>
              <a:t> </a:t>
            </a:r>
            <a:r>
              <a:rPr sz="1700" spc="-25" dirty="0">
                <a:latin typeface="Arial Black"/>
                <a:cs typeface="Arial Black"/>
              </a:rPr>
              <a:t>20 </a:t>
            </a:r>
            <a:r>
              <a:rPr sz="1700" spc="-50" dirty="0">
                <a:latin typeface="Arial Black"/>
                <a:cs typeface="Arial Black"/>
              </a:rPr>
              <a:t>yo</a:t>
            </a:r>
            <a:r>
              <a:rPr sz="1700" spc="-175" dirty="0">
                <a:latin typeface="Arial Black"/>
                <a:cs typeface="Arial Black"/>
              </a:rPr>
              <a:t> </a:t>
            </a:r>
            <a:r>
              <a:rPr sz="1700" spc="-120" dirty="0">
                <a:latin typeface="Arial Black"/>
                <a:cs typeface="Arial Black"/>
              </a:rPr>
              <a:t>increasing</a:t>
            </a:r>
            <a:r>
              <a:rPr sz="1700" spc="-185" dirty="0">
                <a:latin typeface="Arial Black"/>
                <a:cs typeface="Arial Black"/>
              </a:rPr>
              <a:t> </a:t>
            </a:r>
            <a:r>
              <a:rPr sz="1700" spc="-35" dirty="0">
                <a:latin typeface="Arial Black"/>
                <a:cs typeface="Arial Black"/>
              </a:rPr>
              <a:t>by</a:t>
            </a:r>
            <a:r>
              <a:rPr sz="1700" spc="-160" dirty="0">
                <a:latin typeface="Arial Black"/>
                <a:cs typeface="Arial Black"/>
              </a:rPr>
              <a:t> </a:t>
            </a:r>
            <a:r>
              <a:rPr sz="1700" spc="-65" dirty="0">
                <a:latin typeface="Arial Black"/>
                <a:cs typeface="Arial Black"/>
              </a:rPr>
              <a:t>about</a:t>
            </a:r>
            <a:r>
              <a:rPr sz="1700" spc="-150" dirty="0">
                <a:latin typeface="Arial Black"/>
                <a:cs typeface="Arial Black"/>
              </a:rPr>
              <a:t> </a:t>
            </a:r>
            <a:r>
              <a:rPr sz="1700" spc="-95" dirty="0">
                <a:latin typeface="Arial Black"/>
                <a:cs typeface="Arial Black"/>
              </a:rPr>
              <a:t>1%in</a:t>
            </a:r>
            <a:r>
              <a:rPr sz="1700" spc="-215" dirty="0">
                <a:latin typeface="Arial Black"/>
                <a:cs typeface="Arial Black"/>
              </a:rPr>
              <a:t> </a:t>
            </a:r>
            <a:r>
              <a:rPr sz="1700" spc="-130" dirty="0">
                <a:latin typeface="Arial Black"/>
                <a:cs typeface="Arial Black"/>
              </a:rPr>
              <a:t>each</a:t>
            </a:r>
            <a:r>
              <a:rPr sz="1700" spc="-240" dirty="0">
                <a:latin typeface="Arial Black"/>
                <a:cs typeface="Arial Black"/>
              </a:rPr>
              <a:t> </a:t>
            </a:r>
            <a:r>
              <a:rPr sz="1700" spc="-10" dirty="0">
                <a:latin typeface="Arial Black"/>
                <a:cs typeface="Arial Black"/>
              </a:rPr>
              <a:t>subsequent </a:t>
            </a:r>
            <a:r>
              <a:rPr sz="1700" spc="-130" dirty="0">
                <a:latin typeface="Arial Black"/>
                <a:cs typeface="Arial Black"/>
              </a:rPr>
              <a:t>decade.</a:t>
            </a:r>
            <a:r>
              <a:rPr sz="1700" spc="-260" dirty="0">
                <a:latin typeface="Arial Black"/>
                <a:cs typeface="Arial Black"/>
              </a:rPr>
              <a:t> </a:t>
            </a:r>
            <a:r>
              <a:rPr sz="1700" spc="-20" dirty="0">
                <a:latin typeface="Arial Black"/>
                <a:cs typeface="Arial Black"/>
              </a:rPr>
              <a:t>in</a:t>
            </a:r>
            <a:r>
              <a:rPr sz="1700" spc="-135" dirty="0">
                <a:latin typeface="Arial Black"/>
                <a:cs typeface="Arial Black"/>
              </a:rPr>
              <a:t> </a:t>
            </a:r>
            <a:r>
              <a:rPr sz="1700" spc="-65" dirty="0">
                <a:latin typeface="Arial Black"/>
                <a:cs typeface="Arial Black"/>
              </a:rPr>
              <a:t>men</a:t>
            </a:r>
            <a:r>
              <a:rPr sz="1700" spc="-150" dirty="0">
                <a:latin typeface="Arial Black"/>
                <a:cs typeface="Arial Black"/>
              </a:rPr>
              <a:t> </a:t>
            </a:r>
            <a:r>
              <a:rPr sz="1700" spc="-120" dirty="0">
                <a:latin typeface="Arial Black"/>
                <a:cs typeface="Arial Black"/>
              </a:rPr>
              <a:t>UTI</a:t>
            </a:r>
            <a:r>
              <a:rPr sz="1700" spc="-290" dirty="0">
                <a:latin typeface="Arial Black"/>
                <a:cs typeface="Arial Black"/>
              </a:rPr>
              <a:t> </a:t>
            </a:r>
            <a:r>
              <a:rPr sz="1700" spc="-70" dirty="0">
                <a:latin typeface="Arial Black"/>
                <a:cs typeface="Arial Black"/>
              </a:rPr>
              <a:t>is</a:t>
            </a:r>
            <a:r>
              <a:rPr sz="1700" spc="-215" dirty="0">
                <a:latin typeface="Arial Black"/>
                <a:cs typeface="Arial Black"/>
              </a:rPr>
              <a:t> </a:t>
            </a:r>
            <a:r>
              <a:rPr sz="1700" spc="-85" dirty="0">
                <a:solidFill>
                  <a:srgbClr val="37B5FF"/>
                </a:solidFill>
                <a:latin typeface="Arial Black"/>
                <a:cs typeface="Arial Black"/>
              </a:rPr>
              <a:t>uncommon</a:t>
            </a:r>
            <a:r>
              <a:rPr sz="1700" spc="-220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1700" spc="-130" dirty="0">
                <a:latin typeface="Arial Black"/>
                <a:cs typeface="Arial Black"/>
              </a:rPr>
              <a:t>,except</a:t>
            </a:r>
            <a:r>
              <a:rPr sz="1700" spc="-270" dirty="0">
                <a:latin typeface="Arial Black"/>
                <a:cs typeface="Arial Black"/>
              </a:rPr>
              <a:t> </a:t>
            </a:r>
            <a:r>
              <a:rPr sz="1700" spc="-20" dirty="0">
                <a:latin typeface="Arial Black"/>
                <a:cs typeface="Arial Black"/>
              </a:rPr>
              <a:t>in</a:t>
            </a:r>
            <a:r>
              <a:rPr sz="1700" spc="-125" dirty="0">
                <a:latin typeface="Arial Black"/>
                <a:cs typeface="Arial Black"/>
              </a:rPr>
              <a:t> </a:t>
            </a:r>
            <a:r>
              <a:rPr sz="1700" spc="-25" dirty="0">
                <a:latin typeface="Arial Black"/>
                <a:cs typeface="Arial Black"/>
              </a:rPr>
              <a:t>the </a:t>
            </a:r>
            <a:r>
              <a:rPr sz="1700" spc="-55" dirty="0">
                <a:latin typeface="Arial Black"/>
                <a:cs typeface="Arial Black"/>
              </a:rPr>
              <a:t>first</a:t>
            </a:r>
            <a:r>
              <a:rPr sz="1700" spc="-190" dirty="0">
                <a:latin typeface="Arial Black"/>
                <a:cs typeface="Arial Black"/>
              </a:rPr>
              <a:t> </a:t>
            </a:r>
            <a:r>
              <a:rPr sz="1700" dirty="0">
                <a:latin typeface="Arial Black"/>
                <a:cs typeface="Arial Black"/>
              </a:rPr>
              <a:t>year</a:t>
            </a:r>
            <a:r>
              <a:rPr sz="1700" spc="-30" dirty="0">
                <a:latin typeface="Arial Black"/>
                <a:cs typeface="Arial Black"/>
              </a:rPr>
              <a:t> of</a:t>
            </a:r>
            <a:r>
              <a:rPr sz="1700" spc="-175" dirty="0">
                <a:latin typeface="Arial Black"/>
                <a:cs typeface="Arial Black"/>
              </a:rPr>
              <a:t> </a:t>
            </a:r>
            <a:r>
              <a:rPr sz="1700" spc="-55" dirty="0">
                <a:latin typeface="Arial Black"/>
                <a:cs typeface="Arial Black"/>
              </a:rPr>
              <a:t>life</a:t>
            </a:r>
            <a:r>
              <a:rPr sz="1700" spc="-204" dirty="0">
                <a:latin typeface="Arial Black"/>
                <a:cs typeface="Arial Black"/>
              </a:rPr>
              <a:t> </a:t>
            </a:r>
            <a:r>
              <a:rPr sz="1700" spc="-50" dirty="0">
                <a:latin typeface="Arial Black"/>
                <a:cs typeface="Arial Black"/>
              </a:rPr>
              <a:t>and</a:t>
            </a:r>
            <a:r>
              <a:rPr sz="1700" spc="-220" dirty="0">
                <a:latin typeface="Arial Black"/>
                <a:cs typeface="Arial Black"/>
              </a:rPr>
              <a:t> </a:t>
            </a:r>
            <a:r>
              <a:rPr sz="1700" spc="-70" dirty="0">
                <a:latin typeface="Arial Black"/>
                <a:cs typeface="Arial Black"/>
              </a:rPr>
              <a:t>over</a:t>
            </a:r>
            <a:r>
              <a:rPr sz="1700" spc="-210" dirty="0">
                <a:latin typeface="Arial Black"/>
                <a:cs typeface="Arial Black"/>
              </a:rPr>
              <a:t> </a:t>
            </a:r>
            <a:r>
              <a:rPr sz="1700" spc="-90" dirty="0">
                <a:latin typeface="Arial Black"/>
                <a:cs typeface="Arial Black"/>
              </a:rPr>
              <a:t>60</a:t>
            </a:r>
            <a:r>
              <a:rPr sz="1700" spc="-305" dirty="0">
                <a:latin typeface="Arial Black"/>
                <a:cs typeface="Arial Black"/>
              </a:rPr>
              <a:t> </a:t>
            </a:r>
            <a:r>
              <a:rPr sz="1700" spc="-25" dirty="0">
                <a:latin typeface="Arial Black"/>
                <a:cs typeface="Arial Black"/>
              </a:rPr>
              <a:t>yo</a:t>
            </a:r>
            <a:endParaRPr sz="17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763" y="2930651"/>
              <a:ext cx="7010400" cy="10469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991" y="2849879"/>
              <a:ext cx="7097268" cy="1143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296147" y="6541947"/>
            <a:ext cx="1352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5" dirty="0">
                <a:solidFill>
                  <a:srgbClr val="888888"/>
                </a:solidFill>
                <a:latin typeface="Calibri"/>
                <a:cs typeface="Calibri"/>
              </a:rPr>
              <a:t>49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627"/>
            <a:ext cx="8886444" cy="1437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7838" y="5383563"/>
            <a:ext cx="860035" cy="2544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5703" y="5427283"/>
            <a:ext cx="810553" cy="1654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393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95"/>
              </a:spcBef>
            </a:pPr>
            <a:r>
              <a:rPr sz="3700" b="0" spc="-85" dirty="0">
                <a:latin typeface="Lucida Sans Unicode"/>
                <a:cs typeface="Lucida Sans Unicode"/>
              </a:rPr>
              <a:t>Routes</a:t>
            </a:r>
            <a:r>
              <a:rPr sz="3700" b="0" spc="-250" dirty="0">
                <a:latin typeface="Lucida Sans Unicode"/>
                <a:cs typeface="Lucida Sans Unicode"/>
              </a:rPr>
              <a:t> </a:t>
            </a:r>
            <a:r>
              <a:rPr sz="3700" b="0" spc="-75" dirty="0">
                <a:latin typeface="Lucida Sans Unicode"/>
                <a:cs typeface="Lucida Sans Unicode"/>
              </a:rPr>
              <a:t>of</a:t>
            </a:r>
            <a:r>
              <a:rPr sz="3700" b="0" spc="-265" dirty="0">
                <a:latin typeface="Lucida Sans Unicode"/>
                <a:cs typeface="Lucida Sans Unicode"/>
              </a:rPr>
              <a:t> </a:t>
            </a:r>
            <a:r>
              <a:rPr sz="3700" b="0" spc="-45" dirty="0">
                <a:latin typeface="Lucida Sans Unicode"/>
                <a:cs typeface="Lucida Sans Unicode"/>
              </a:rPr>
              <a:t>infection</a:t>
            </a:r>
            <a:endParaRPr sz="3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18626" y="6541947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868" y="1474831"/>
            <a:ext cx="7217409" cy="3331845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560"/>
              </a:spcBef>
            </a:pPr>
            <a:r>
              <a:rPr sz="2500" spc="-135" dirty="0">
                <a:solidFill>
                  <a:srgbClr val="7CD956"/>
                </a:solidFill>
                <a:latin typeface="Arial Black"/>
                <a:cs typeface="Arial Black"/>
              </a:rPr>
              <a:t>There</a:t>
            </a:r>
            <a:r>
              <a:rPr sz="2500" spc="-320" dirty="0">
                <a:solidFill>
                  <a:srgbClr val="7CD956"/>
                </a:solidFill>
                <a:latin typeface="Arial Black"/>
                <a:cs typeface="Arial Black"/>
              </a:rPr>
              <a:t> </a:t>
            </a:r>
            <a:r>
              <a:rPr sz="2500" spc="-95" dirty="0">
                <a:solidFill>
                  <a:srgbClr val="7CD956"/>
                </a:solidFill>
                <a:latin typeface="Arial Black"/>
                <a:cs typeface="Arial Black"/>
              </a:rPr>
              <a:t>are</a:t>
            </a:r>
            <a:r>
              <a:rPr sz="2500" spc="-245" dirty="0">
                <a:solidFill>
                  <a:srgbClr val="7CD956"/>
                </a:solidFill>
                <a:latin typeface="Arial Black"/>
                <a:cs typeface="Arial Black"/>
              </a:rPr>
              <a:t> </a:t>
            </a:r>
            <a:r>
              <a:rPr sz="2500" spc="-90" dirty="0">
                <a:solidFill>
                  <a:srgbClr val="7CD956"/>
                </a:solidFill>
                <a:latin typeface="Arial Black"/>
                <a:cs typeface="Arial Black"/>
              </a:rPr>
              <a:t>many</a:t>
            </a:r>
            <a:r>
              <a:rPr sz="2500" spc="-220" dirty="0">
                <a:solidFill>
                  <a:srgbClr val="7CD956"/>
                </a:solidFill>
                <a:latin typeface="Arial Black"/>
                <a:cs typeface="Arial Black"/>
              </a:rPr>
              <a:t> </a:t>
            </a:r>
            <a:r>
              <a:rPr sz="2500" spc="-95" dirty="0">
                <a:solidFill>
                  <a:srgbClr val="7CD956"/>
                </a:solidFill>
                <a:latin typeface="Arial Black"/>
                <a:cs typeface="Arial Black"/>
              </a:rPr>
              <a:t>potential</a:t>
            </a:r>
            <a:r>
              <a:rPr sz="2500" spc="-260" dirty="0">
                <a:solidFill>
                  <a:srgbClr val="7CD956"/>
                </a:solidFill>
                <a:latin typeface="Arial Black"/>
                <a:cs typeface="Arial Black"/>
              </a:rPr>
              <a:t> </a:t>
            </a:r>
            <a:r>
              <a:rPr sz="2500" spc="-105" dirty="0">
                <a:solidFill>
                  <a:srgbClr val="7CD956"/>
                </a:solidFill>
                <a:latin typeface="Arial Black"/>
                <a:cs typeface="Arial Black"/>
              </a:rPr>
              <a:t>routes</a:t>
            </a:r>
            <a:r>
              <a:rPr sz="2500" spc="-265" dirty="0">
                <a:solidFill>
                  <a:srgbClr val="7CD956"/>
                </a:solidFill>
                <a:latin typeface="Arial Black"/>
                <a:cs typeface="Arial Black"/>
              </a:rPr>
              <a:t> </a:t>
            </a:r>
            <a:r>
              <a:rPr sz="2500" spc="-55" dirty="0">
                <a:solidFill>
                  <a:srgbClr val="7CD956"/>
                </a:solidFill>
                <a:latin typeface="Arial Black"/>
                <a:cs typeface="Arial Black"/>
              </a:rPr>
              <a:t>of</a:t>
            </a:r>
            <a:r>
              <a:rPr sz="2500" spc="-195" dirty="0">
                <a:solidFill>
                  <a:srgbClr val="7CD956"/>
                </a:solidFill>
                <a:latin typeface="Arial Black"/>
                <a:cs typeface="Arial Black"/>
              </a:rPr>
              <a:t> </a:t>
            </a:r>
            <a:r>
              <a:rPr sz="2500" spc="-110" dirty="0">
                <a:solidFill>
                  <a:srgbClr val="7CD956"/>
                </a:solidFill>
                <a:latin typeface="Arial Black"/>
                <a:cs typeface="Arial Black"/>
              </a:rPr>
              <a:t>infection</a:t>
            </a:r>
            <a:r>
              <a:rPr sz="2500" spc="-285" dirty="0">
                <a:solidFill>
                  <a:srgbClr val="7CD956"/>
                </a:solidFill>
                <a:latin typeface="Arial Black"/>
                <a:cs typeface="Arial Black"/>
              </a:rPr>
              <a:t> </a:t>
            </a:r>
            <a:r>
              <a:rPr sz="2500" spc="-50" dirty="0">
                <a:solidFill>
                  <a:srgbClr val="7CD956"/>
                </a:solidFill>
                <a:latin typeface="Arial Black"/>
                <a:cs typeface="Arial Black"/>
              </a:rPr>
              <a:t>:</a:t>
            </a:r>
            <a:endParaRPr sz="2500" dirty="0">
              <a:latin typeface="Arial Black"/>
              <a:cs typeface="Arial Black"/>
            </a:endParaRPr>
          </a:p>
          <a:p>
            <a:pPr marL="473709" indent="-304165">
              <a:lnSpc>
                <a:spcPct val="100000"/>
              </a:lnSpc>
              <a:spcBef>
                <a:spcPts val="1410"/>
              </a:spcBef>
              <a:buSzPct val="87500"/>
              <a:buAutoNum type="arabicPlain"/>
              <a:tabLst>
                <a:tab pos="473709" algn="l"/>
              </a:tabLst>
            </a:pPr>
            <a:r>
              <a:rPr sz="2400" spc="-110" dirty="0">
                <a:solidFill>
                  <a:srgbClr val="37B5FF"/>
                </a:solidFill>
                <a:latin typeface="Arial Black"/>
                <a:cs typeface="Arial Black"/>
              </a:rPr>
              <a:t>retrograde</a:t>
            </a:r>
            <a:r>
              <a:rPr sz="2400" spc="-160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37B5FF"/>
                </a:solidFill>
                <a:latin typeface="Arial Black"/>
                <a:cs typeface="Arial Black"/>
              </a:rPr>
              <a:t>infection</a:t>
            </a:r>
            <a:r>
              <a:rPr sz="2400" spc="-195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400" spc="-165" dirty="0">
                <a:latin typeface="Arial Black"/>
                <a:cs typeface="Arial Black"/>
              </a:rPr>
              <a:t>(</a:t>
            </a:r>
            <a:r>
              <a:rPr sz="2400" spc="-165" dirty="0">
                <a:solidFill>
                  <a:srgbClr val="FF3030"/>
                </a:solidFill>
                <a:latin typeface="Arial Black"/>
                <a:cs typeface="Arial Black"/>
              </a:rPr>
              <a:t>ascending</a:t>
            </a:r>
            <a:r>
              <a:rPr sz="2400" spc="-195" dirty="0">
                <a:solidFill>
                  <a:srgbClr val="FF303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)</a:t>
            </a:r>
            <a:r>
              <a:rPr sz="2400" spc="-220" dirty="0">
                <a:latin typeface="Arial Black"/>
                <a:cs typeface="Arial Black"/>
              </a:rPr>
              <a:t> </a:t>
            </a:r>
            <a:r>
              <a:rPr sz="2400" spc="-50" dirty="0">
                <a:latin typeface="Arial Black"/>
                <a:cs typeface="Arial Black"/>
              </a:rPr>
              <a:t>:</a:t>
            </a:r>
            <a:endParaRPr sz="2400" dirty="0">
              <a:latin typeface="Arial Black"/>
              <a:cs typeface="Arial Black"/>
            </a:endParaRPr>
          </a:p>
          <a:p>
            <a:pPr marL="344805" marR="1217930">
              <a:lnSpc>
                <a:spcPct val="148200"/>
              </a:lnSpc>
              <a:spcBef>
                <a:spcPts val="910"/>
              </a:spcBef>
            </a:pPr>
            <a:r>
              <a:rPr sz="2200" spc="-100" dirty="0">
                <a:latin typeface="Arial Black"/>
                <a:cs typeface="Arial Black"/>
              </a:rPr>
              <a:t>Urethera</a:t>
            </a:r>
            <a:r>
              <a:rPr sz="2200" spc="-190" dirty="0">
                <a:latin typeface="Arial Black"/>
                <a:cs typeface="Arial Black"/>
              </a:rPr>
              <a:t> </a:t>
            </a:r>
            <a:r>
              <a:rPr sz="2200" spc="-45" dirty="0">
                <a:solidFill>
                  <a:srgbClr val="7CD956"/>
                </a:solidFill>
                <a:latin typeface="Arial Black"/>
                <a:cs typeface="Arial Black"/>
              </a:rPr>
              <a:t>to</a:t>
            </a:r>
            <a:r>
              <a:rPr sz="2200" spc="-190" dirty="0">
                <a:solidFill>
                  <a:srgbClr val="7CD956"/>
                </a:solidFill>
                <a:latin typeface="Arial Black"/>
                <a:cs typeface="Arial Black"/>
              </a:rPr>
              <a:t> </a:t>
            </a:r>
            <a:r>
              <a:rPr sz="2200" spc="-85" dirty="0">
                <a:latin typeface="Arial Black"/>
                <a:cs typeface="Arial Black"/>
              </a:rPr>
              <a:t>bladder</a:t>
            </a:r>
            <a:r>
              <a:rPr sz="2200" spc="-240" dirty="0">
                <a:latin typeface="Arial Black"/>
                <a:cs typeface="Arial Black"/>
              </a:rPr>
              <a:t> </a:t>
            </a:r>
            <a:r>
              <a:rPr sz="2200" spc="-45" dirty="0">
                <a:solidFill>
                  <a:srgbClr val="7CD956"/>
                </a:solidFill>
                <a:latin typeface="Arial Black"/>
                <a:cs typeface="Arial Black"/>
              </a:rPr>
              <a:t>to</a:t>
            </a:r>
            <a:r>
              <a:rPr sz="2200" spc="-190" dirty="0">
                <a:solidFill>
                  <a:srgbClr val="7CD956"/>
                </a:solidFill>
                <a:latin typeface="Arial Black"/>
                <a:cs typeface="Arial Black"/>
              </a:rPr>
              <a:t> </a:t>
            </a:r>
            <a:r>
              <a:rPr sz="2200" spc="-75" dirty="0">
                <a:latin typeface="Arial Black"/>
                <a:cs typeface="Arial Black"/>
              </a:rPr>
              <a:t>ureter</a:t>
            </a:r>
            <a:r>
              <a:rPr sz="2200" spc="-175" dirty="0">
                <a:latin typeface="Arial Black"/>
                <a:cs typeface="Arial Black"/>
              </a:rPr>
              <a:t> </a:t>
            </a:r>
            <a:r>
              <a:rPr sz="2200" spc="-45" dirty="0">
                <a:solidFill>
                  <a:srgbClr val="7CD956"/>
                </a:solidFill>
                <a:latin typeface="Arial Black"/>
                <a:cs typeface="Arial Black"/>
              </a:rPr>
              <a:t>to</a:t>
            </a:r>
            <a:r>
              <a:rPr sz="2200" spc="-190" dirty="0">
                <a:solidFill>
                  <a:srgbClr val="7CD956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latin typeface="Arial Black"/>
                <a:cs typeface="Arial Black"/>
              </a:rPr>
              <a:t>kidney </a:t>
            </a:r>
            <a:r>
              <a:rPr sz="2200" spc="-45" dirty="0">
                <a:solidFill>
                  <a:srgbClr val="6EAC46"/>
                </a:solidFill>
                <a:latin typeface="Arial Black"/>
                <a:cs typeface="Arial Black"/>
              </a:rPr>
              <a:t>It</a:t>
            </a:r>
            <a:r>
              <a:rPr sz="2200" spc="-215" dirty="0">
                <a:solidFill>
                  <a:srgbClr val="6EAC46"/>
                </a:solidFill>
                <a:latin typeface="Arial Black"/>
                <a:cs typeface="Arial Black"/>
              </a:rPr>
              <a:t> </a:t>
            </a:r>
            <a:r>
              <a:rPr sz="2200" spc="-105" dirty="0">
                <a:solidFill>
                  <a:srgbClr val="6EAC46"/>
                </a:solidFill>
                <a:latin typeface="Arial Black"/>
                <a:cs typeface="Arial Black"/>
              </a:rPr>
              <a:t>is</a:t>
            </a:r>
            <a:r>
              <a:rPr sz="2200" spc="-285" dirty="0">
                <a:solidFill>
                  <a:srgbClr val="6EAC46"/>
                </a:solidFill>
                <a:latin typeface="Arial Black"/>
                <a:cs typeface="Arial Black"/>
              </a:rPr>
              <a:t> </a:t>
            </a:r>
            <a:r>
              <a:rPr sz="2200" spc="-70" dirty="0">
                <a:solidFill>
                  <a:srgbClr val="6EAC46"/>
                </a:solidFill>
                <a:latin typeface="Arial Black"/>
                <a:cs typeface="Arial Black"/>
              </a:rPr>
              <a:t>the</a:t>
            </a:r>
            <a:r>
              <a:rPr sz="2200" spc="-220" dirty="0">
                <a:solidFill>
                  <a:srgbClr val="6EAC46"/>
                </a:solidFill>
                <a:latin typeface="Arial Black"/>
                <a:cs typeface="Arial Black"/>
              </a:rPr>
              <a:t> </a:t>
            </a:r>
            <a:r>
              <a:rPr sz="2200" spc="-100" dirty="0">
                <a:solidFill>
                  <a:srgbClr val="6EAC46"/>
                </a:solidFill>
                <a:latin typeface="Arial Black"/>
                <a:cs typeface="Arial Black"/>
              </a:rPr>
              <a:t>most</a:t>
            </a:r>
            <a:r>
              <a:rPr sz="2200" spc="-254" dirty="0">
                <a:solidFill>
                  <a:srgbClr val="6EAC46"/>
                </a:solidFill>
                <a:latin typeface="Arial Black"/>
                <a:cs typeface="Arial Black"/>
              </a:rPr>
              <a:t> </a:t>
            </a:r>
            <a:r>
              <a:rPr sz="2200" spc="-110" dirty="0">
                <a:solidFill>
                  <a:srgbClr val="6EAC46"/>
                </a:solidFill>
                <a:latin typeface="Arial Black"/>
                <a:cs typeface="Arial Black"/>
              </a:rPr>
              <a:t>common</a:t>
            </a:r>
            <a:r>
              <a:rPr sz="2200" spc="-245" dirty="0">
                <a:solidFill>
                  <a:srgbClr val="6EAC46"/>
                </a:solidFill>
                <a:latin typeface="Arial Black"/>
                <a:cs typeface="Arial Black"/>
              </a:rPr>
              <a:t> </a:t>
            </a:r>
            <a:r>
              <a:rPr sz="2200" spc="-70" dirty="0">
                <a:solidFill>
                  <a:srgbClr val="6EAC46"/>
                </a:solidFill>
                <a:latin typeface="Arial Black"/>
                <a:cs typeface="Arial Black"/>
              </a:rPr>
              <a:t>route</a:t>
            </a:r>
            <a:r>
              <a:rPr sz="2200" spc="-175" dirty="0">
                <a:solidFill>
                  <a:srgbClr val="6EAC46"/>
                </a:solidFill>
                <a:latin typeface="Arial Black"/>
                <a:cs typeface="Arial Black"/>
              </a:rPr>
              <a:t> </a:t>
            </a:r>
            <a:r>
              <a:rPr sz="2200" spc="-40" dirty="0">
                <a:solidFill>
                  <a:srgbClr val="6EAC46"/>
                </a:solidFill>
                <a:latin typeface="Arial Black"/>
                <a:cs typeface="Arial Black"/>
              </a:rPr>
              <a:t>of</a:t>
            </a:r>
            <a:r>
              <a:rPr sz="2200" spc="-190" dirty="0">
                <a:solidFill>
                  <a:srgbClr val="6EAC46"/>
                </a:solidFill>
                <a:latin typeface="Arial Black"/>
                <a:cs typeface="Arial Black"/>
              </a:rPr>
              <a:t> </a:t>
            </a:r>
            <a:r>
              <a:rPr sz="2200" spc="-60" dirty="0">
                <a:solidFill>
                  <a:srgbClr val="6EAC46"/>
                </a:solidFill>
                <a:latin typeface="Arial Black"/>
                <a:cs typeface="Arial Black"/>
              </a:rPr>
              <a:t>infection</a:t>
            </a:r>
            <a:endParaRPr sz="22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65"/>
              </a:spcBef>
            </a:pPr>
            <a:endParaRPr sz="2200" dirty="0">
              <a:latin typeface="Arial Black"/>
              <a:cs typeface="Arial Black"/>
            </a:endParaRPr>
          </a:p>
          <a:p>
            <a:pPr marL="291465" indent="-278765">
              <a:lnSpc>
                <a:spcPct val="100000"/>
              </a:lnSpc>
              <a:buSzPct val="87500"/>
              <a:buAutoNum type="arabicPlain" startAt="2"/>
              <a:tabLst>
                <a:tab pos="291465" algn="l"/>
              </a:tabLst>
            </a:pPr>
            <a:r>
              <a:rPr sz="2400" spc="-135" dirty="0">
                <a:solidFill>
                  <a:srgbClr val="37B5FF"/>
                </a:solidFill>
                <a:latin typeface="Arial Black"/>
                <a:cs typeface="Arial Black"/>
              </a:rPr>
              <a:t>hematogenous</a:t>
            </a:r>
            <a:r>
              <a:rPr sz="2400" spc="-210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37B5FF"/>
                </a:solidFill>
                <a:latin typeface="Arial Black"/>
                <a:cs typeface="Arial Black"/>
              </a:rPr>
              <a:t>infection</a:t>
            </a:r>
            <a:r>
              <a:rPr sz="2400" spc="-229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400" spc="-165" dirty="0">
                <a:latin typeface="Arial Black"/>
                <a:cs typeface="Arial Black"/>
              </a:rPr>
              <a:t>(</a:t>
            </a:r>
            <a:r>
              <a:rPr sz="2400" spc="-165" dirty="0">
                <a:solidFill>
                  <a:srgbClr val="FF3030"/>
                </a:solidFill>
                <a:latin typeface="Arial Black"/>
                <a:cs typeface="Arial Black"/>
              </a:rPr>
              <a:t>descending</a:t>
            </a:r>
            <a:r>
              <a:rPr sz="2400" spc="-235" dirty="0">
                <a:solidFill>
                  <a:srgbClr val="FF303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)</a:t>
            </a:r>
            <a:r>
              <a:rPr sz="2400" spc="-204" dirty="0">
                <a:latin typeface="Arial Black"/>
                <a:cs typeface="Arial Black"/>
              </a:rPr>
              <a:t> </a:t>
            </a:r>
            <a:r>
              <a:rPr sz="2400" spc="-50" dirty="0">
                <a:latin typeface="Arial Black"/>
                <a:cs typeface="Arial Black"/>
              </a:rPr>
              <a:t>: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368" y="5230495"/>
            <a:ext cx="2753995" cy="97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Arial Black"/>
                <a:cs typeface="Arial Black"/>
              </a:rPr>
              <a:t>bacteremia</a:t>
            </a:r>
            <a:endParaRPr sz="2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2200" spc="-195" dirty="0">
                <a:solidFill>
                  <a:srgbClr val="6EAC46"/>
                </a:solidFill>
                <a:latin typeface="Arial Black"/>
                <a:cs typeface="Arial Black"/>
              </a:rPr>
              <a:t>Less</a:t>
            </a:r>
            <a:r>
              <a:rPr sz="2200" spc="-345" dirty="0">
                <a:solidFill>
                  <a:srgbClr val="6EAC46"/>
                </a:solidFill>
                <a:latin typeface="Arial Black"/>
                <a:cs typeface="Arial Black"/>
              </a:rPr>
              <a:t> </a:t>
            </a:r>
            <a:r>
              <a:rPr sz="2200" spc="-60" dirty="0">
                <a:solidFill>
                  <a:srgbClr val="6EAC46"/>
                </a:solidFill>
                <a:latin typeface="Arial Black"/>
                <a:cs typeface="Arial Black"/>
              </a:rPr>
              <a:t>than</a:t>
            </a:r>
            <a:r>
              <a:rPr sz="2200" spc="-220" dirty="0">
                <a:solidFill>
                  <a:srgbClr val="6EAC46"/>
                </a:solidFill>
                <a:latin typeface="Arial Black"/>
                <a:cs typeface="Arial Black"/>
              </a:rPr>
              <a:t> </a:t>
            </a:r>
            <a:r>
              <a:rPr sz="2200" spc="-135" dirty="0">
                <a:solidFill>
                  <a:srgbClr val="6EAC46"/>
                </a:solidFill>
                <a:latin typeface="Arial Black"/>
                <a:cs typeface="Arial Black"/>
              </a:rPr>
              <a:t>5%</a:t>
            </a:r>
            <a:r>
              <a:rPr sz="2200" spc="-355" dirty="0">
                <a:solidFill>
                  <a:srgbClr val="6EAC46"/>
                </a:solidFill>
                <a:latin typeface="Arial Black"/>
                <a:cs typeface="Arial Black"/>
              </a:rPr>
              <a:t> </a:t>
            </a:r>
            <a:r>
              <a:rPr sz="2200" spc="-40" dirty="0">
                <a:solidFill>
                  <a:srgbClr val="6EAC46"/>
                </a:solidFill>
                <a:latin typeface="Arial Black"/>
                <a:cs typeface="Arial Black"/>
              </a:rPr>
              <a:t>of</a:t>
            </a:r>
            <a:r>
              <a:rPr sz="2200" spc="-185" dirty="0">
                <a:solidFill>
                  <a:srgbClr val="6EAC46"/>
                </a:solidFill>
                <a:latin typeface="Arial Black"/>
                <a:cs typeface="Arial Black"/>
              </a:rPr>
              <a:t> </a:t>
            </a:r>
            <a:r>
              <a:rPr sz="2200" spc="-65" dirty="0">
                <a:solidFill>
                  <a:srgbClr val="6EAC46"/>
                </a:solidFill>
                <a:latin typeface="Arial Black"/>
                <a:cs typeface="Arial Black"/>
              </a:rPr>
              <a:t>UTI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7615" y="5202173"/>
            <a:ext cx="49180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04695" algn="l"/>
              </a:tabLst>
            </a:pPr>
            <a:r>
              <a:rPr sz="2200" spc="-10" dirty="0">
                <a:latin typeface="Arial Black"/>
                <a:cs typeface="Arial Black"/>
              </a:rPr>
              <a:t>Kidney</a:t>
            </a:r>
            <a:r>
              <a:rPr sz="2200" dirty="0">
                <a:latin typeface="Arial Black"/>
                <a:cs typeface="Arial Black"/>
              </a:rPr>
              <a:t>	</a:t>
            </a:r>
            <a:r>
              <a:rPr sz="2200" spc="-150" dirty="0">
                <a:latin typeface="Arial Black"/>
                <a:cs typeface="Arial Black"/>
              </a:rPr>
              <a:t>Acute</a:t>
            </a:r>
            <a:r>
              <a:rPr sz="2200" spc="-250" dirty="0">
                <a:latin typeface="Arial Black"/>
                <a:cs typeface="Arial Black"/>
              </a:rPr>
              <a:t> </a:t>
            </a:r>
            <a:r>
              <a:rPr sz="2200" spc="-80" dirty="0">
                <a:latin typeface="Arial Black"/>
                <a:cs typeface="Arial Black"/>
              </a:rPr>
              <a:t>pyelonephritis</a:t>
            </a:r>
            <a:endParaRPr sz="2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" y="0"/>
            <a:ext cx="9076944" cy="16626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7969" y="1405663"/>
            <a:ext cx="8725535" cy="504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algn="ctr">
              <a:lnSpc>
                <a:spcPct val="142000"/>
              </a:lnSpc>
              <a:spcBef>
                <a:spcPts val="100"/>
              </a:spcBef>
            </a:pPr>
            <a:r>
              <a:rPr sz="1850" spc="-120" dirty="0">
                <a:solidFill>
                  <a:srgbClr val="37B5FF"/>
                </a:solidFill>
                <a:latin typeface="Arial Black"/>
                <a:cs typeface="Arial Black"/>
              </a:rPr>
              <a:t>Hematogenous</a:t>
            </a:r>
            <a:r>
              <a:rPr sz="1850" spc="-100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1850" spc="-100" dirty="0">
                <a:latin typeface="Arial Black"/>
                <a:cs typeface="Arial Black"/>
              </a:rPr>
              <a:t>spread</a:t>
            </a:r>
            <a:r>
              <a:rPr sz="1850" spc="-160" dirty="0">
                <a:latin typeface="Arial Black"/>
                <a:cs typeface="Arial Black"/>
              </a:rPr>
              <a:t> </a:t>
            </a:r>
            <a:r>
              <a:rPr sz="1850" spc="-114" dirty="0">
                <a:latin typeface="Arial Black"/>
                <a:cs typeface="Arial Black"/>
              </a:rPr>
              <a:t>can</a:t>
            </a:r>
            <a:r>
              <a:rPr sz="1850" spc="-180" dirty="0">
                <a:latin typeface="Arial Black"/>
                <a:cs typeface="Arial Black"/>
              </a:rPr>
              <a:t> </a:t>
            </a:r>
            <a:r>
              <a:rPr sz="1850" spc="-135" dirty="0">
                <a:latin typeface="Arial Black"/>
                <a:cs typeface="Arial Black"/>
              </a:rPr>
              <a:t>occur</a:t>
            </a:r>
            <a:r>
              <a:rPr sz="1850" spc="-175" dirty="0">
                <a:latin typeface="Arial Black"/>
                <a:cs typeface="Arial Black"/>
              </a:rPr>
              <a:t> </a:t>
            </a:r>
            <a:r>
              <a:rPr sz="1850" spc="-35" dirty="0">
                <a:latin typeface="Arial Black"/>
                <a:cs typeface="Arial Black"/>
              </a:rPr>
              <a:t>in</a:t>
            </a:r>
            <a:r>
              <a:rPr sz="1850" spc="-95" dirty="0">
                <a:latin typeface="Arial Black"/>
                <a:cs typeface="Arial Black"/>
              </a:rPr>
              <a:t> immunocompromised</a:t>
            </a:r>
            <a:r>
              <a:rPr sz="1850" spc="-70" dirty="0">
                <a:latin typeface="Arial Black"/>
                <a:cs typeface="Arial Black"/>
              </a:rPr>
              <a:t> </a:t>
            </a:r>
            <a:r>
              <a:rPr sz="1850" spc="-90" dirty="0">
                <a:latin typeface="Arial Black"/>
                <a:cs typeface="Arial Black"/>
              </a:rPr>
              <a:t>patients</a:t>
            </a:r>
            <a:r>
              <a:rPr sz="1850" spc="-110" dirty="0">
                <a:latin typeface="Arial Black"/>
                <a:cs typeface="Arial Black"/>
              </a:rPr>
              <a:t> </a:t>
            </a:r>
            <a:r>
              <a:rPr sz="1850" spc="-65" dirty="0">
                <a:latin typeface="Arial Black"/>
                <a:cs typeface="Arial Black"/>
              </a:rPr>
              <a:t>and</a:t>
            </a:r>
            <a:r>
              <a:rPr sz="1850" spc="-135" dirty="0">
                <a:latin typeface="Arial Black"/>
                <a:cs typeface="Arial Black"/>
              </a:rPr>
              <a:t> </a:t>
            </a:r>
            <a:r>
              <a:rPr sz="1850" spc="-25" dirty="0">
                <a:latin typeface="Arial Black"/>
                <a:cs typeface="Arial Black"/>
              </a:rPr>
              <a:t>in </a:t>
            </a:r>
            <a:r>
              <a:rPr sz="1850" spc="-105" dirty="0">
                <a:latin typeface="Arial Black"/>
                <a:cs typeface="Arial Black"/>
              </a:rPr>
              <a:t>neonates.</a:t>
            </a:r>
            <a:r>
              <a:rPr sz="1850" spc="-155" dirty="0">
                <a:latin typeface="Arial Black"/>
                <a:cs typeface="Arial Black"/>
              </a:rPr>
              <a:t> </a:t>
            </a:r>
            <a:r>
              <a:rPr sz="1850" spc="-155" dirty="0">
                <a:solidFill>
                  <a:srgbClr val="37B5FF"/>
                </a:solidFill>
                <a:latin typeface="Arial Black"/>
                <a:cs typeface="Arial Black"/>
              </a:rPr>
              <a:t>Staphylococcus </a:t>
            </a:r>
            <a:r>
              <a:rPr sz="1850" spc="-90" dirty="0">
                <a:solidFill>
                  <a:srgbClr val="37B5FF"/>
                </a:solidFill>
                <a:latin typeface="Arial Black"/>
                <a:cs typeface="Arial Black"/>
              </a:rPr>
              <a:t>aureus</a:t>
            </a:r>
            <a:r>
              <a:rPr sz="1850" spc="-90" dirty="0">
                <a:latin typeface="Arial Black"/>
                <a:cs typeface="Arial Black"/>
              </a:rPr>
              <a:t>,</a:t>
            </a:r>
            <a:r>
              <a:rPr sz="1850" spc="-114" dirty="0">
                <a:latin typeface="Arial Black"/>
                <a:cs typeface="Arial Black"/>
              </a:rPr>
              <a:t> </a:t>
            </a:r>
            <a:r>
              <a:rPr sz="1850" spc="-110" dirty="0">
                <a:latin typeface="Arial Black"/>
                <a:cs typeface="Arial Black"/>
              </a:rPr>
              <a:t>Candida</a:t>
            </a:r>
            <a:r>
              <a:rPr sz="1850" spc="-100" dirty="0">
                <a:latin typeface="Arial Black"/>
                <a:cs typeface="Arial Black"/>
              </a:rPr>
              <a:t> </a:t>
            </a:r>
            <a:r>
              <a:rPr sz="1850" spc="-150" dirty="0">
                <a:latin typeface="Arial Black"/>
                <a:cs typeface="Arial Black"/>
              </a:rPr>
              <a:t>species,</a:t>
            </a:r>
            <a:r>
              <a:rPr sz="1850" spc="-190" dirty="0">
                <a:latin typeface="Arial Black"/>
                <a:cs typeface="Arial Black"/>
              </a:rPr>
              <a:t> </a:t>
            </a:r>
            <a:r>
              <a:rPr sz="1850" spc="-65" dirty="0">
                <a:latin typeface="Arial Black"/>
                <a:cs typeface="Arial Black"/>
              </a:rPr>
              <a:t>and</a:t>
            </a:r>
            <a:r>
              <a:rPr sz="1850" spc="-95" dirty="0">
                <a:latin typeface="Arial Black"/>
                <a:cs typeface="Arial Black"/>
              </a:rPr>
              <a:t> </a:t>
            </a:r>
            <a:r>
              <a:rPr sz="1850" spc="-10" dirty="0">
                <a:latin typeface="Arial Black"/>
                <a:cs typeface="Arial Black"/>
              </a:rPr>
              <a:t>Mycobacterium </a:t>
            </a:r>
            <a:r>
              <a:rPr sz="1850" spc="-105" dirty="0">
                <a:latin typeface="Arial Black"/>
                <a:cs typeface="Arial Black"/>
              </a:rPr>
              <a:t>tuberculosis</a:t>
            </a:r>
            <a:r>
              <a:rPr sz="1850" spc="-220" dirty="0">
                <a:latin typeface="Arial Black"/>
                <a:cs typeface="Arial Black"/>
              </a:rPr>
              <a:t> </a:t>
            </a:r>
            <a:r>
              <a:rPr sz="1850" spc="-75" dirty="0">
                <a:latin typeface="Arial Black"/>
                <a:cs typeface="Arial Black"/>
              </a:rPr>
              <a:t>are</a:t>
            </a:r>
            <a:r>
              <a:rPr sz="1850" spc="-155" dirty="0">
                <a:latin typeface="Arial Black"/>
                <a:cs typeface="Arial Black"/>
              </a:rPr>
              <a:t> </a:t>
            </a:r>
            <a:r>
              <a:rPr sz="1850" spc="-100" dirty="0">
                <a:latin typeface="Arial Black"/>
                <a:cs typeface="Arial Black"/>
              </a:rPr>
              <a:t>common</a:t>
            </a:r>
            <a:r>
              <a:rPr sz="1850" spc="-155" dirty="0">
                <a:latin typeface="Arial Black"/>
                <a:cs typeface="Arial Black"/>
              </a:rPr>
              <a:t> </a:t>
            </a:r>
            <a:r>
              <a:rPr sz="1850" spc="-105" dirty="0">
                <a:latin typeface="Arial Black"/>
                <a:cs typeface="Arial Black"/>
              </a:rPr>
              <a:t>pathogens</a:t>
            </a:r>
            <a:r>
              <a:rPr sz="1850" spc="-200" dirty="0">
                <a:latin typeface="Arial Black"/>
                <a:cs typeface="Arial Black"/>
              </a:rPr>
              <a:t> </a:t>
            </a:r>
            <a:r>
              <a:rPr sz="1850" spc="-50" dirty="0">
                <a:latin typeface="Arial Black"/>
                <a:cs typeface="Arial Black"/>
              </a:rPr>
              <a:t>that</a:t>
            </a:r>
            <a:r>
              <a:rPr sz="1850" spc="-90" dirty="0">
                <a:latin typeface="Arial Black"/>
                <a:cs typeface="Arial Black"/>
              </a:rPr>
              <a:t> </a:t>
            </a:r>
            <a:r>
              <a:rPr sz="1850" spc="-75" dirty="0">
                <a:latin typeface="Arial Black"/>
                <a:cs typeface="Arial Black"/>
              </a:rPr>
              <a:t>travel</a:t>
            </a:r>
            <a:r>
              <a:rPr sz="1850" spc="-114" dirty="0">
                <a:latin typeface="Arial Black"/>
                <a:cs typeface="Arial Black"/>
              </a:rPr>
              <a:t> </a:t>
            </a:r>
            <a:r>
              <a:rPr sz="1850" spc="-65" dirty="0">
                <a:latin typeface="Arial Black"/>
                <a:cs typeface="Arial Black"/>
              </a:rPr>
              <a:t>through</a:t>
            </a:r>
            <a:r>
              <a:rPr sz="1850" spc="-55" dirty="0">
                <a:latin typeface="Arial Black"/>
                <a:cs typeface="Arial Black"/>
              </a:rPr>
              <a:t> </a:t>
            </a:r>
            <a:r>
              <a:rPr sz="1850" spc="-60" dirty="0">
                <a:latin typeface="Arial Black"/>
                <a:cs typeface="Arial Black"/>
              </a:rPr>
              <a:t>the</a:t>
            </a:r>
            <a:r>
              <a:rPr sz="1850" spc="-105" dirty="0">
                <a:latin typeface="Arial Black"/>
                <a:cs typeface="Arial Black"/>
              </a:rPr>
              <a:t> </a:t>
            </a:r>
            <a:r>
              <a:rPr sz="1850" spc="-75" dirty="0">
                <a:latin typeface="Arial Black"/>
                <a:cs typeface="Arial Black"/>
              </a:rPr>
              <a:t>blood</a:t>
            </a:r>
            <a:r>
              <a:rPr sz="1850" spc="-155" dirty="0">
                <a:latin typeface="Arial Black"/>
                <a:cs typeface="Arial Black"/>
              </a:rPr>
              <a:t> </a:t>
            </a:r>
            <a:r>
              <a:rPr sz="1850" spc="-25" dirty="0">
                <a:latin typeface="Arial Black"/>
                <a:cs typeface="Arial Black"/>
              </a:rPr>
              <a:t>to </a:t>
            </a:r>
            <a:r>
              <a:rPr sz="1850" spc="-90" dirty="0">
                <a:latin typeface="Arial Black"/>
                <a:cs typeface="Arial Black"/>
              </a:rPr>
              <a:t>infect</a:t>
            </a:r>
            <a:r>
              <a:rPr sz="1850" spc="-190" dirty="0">
                <a:latin typeface="Arial Black"/>
                <a:cs typeface="Arial Black"/>
              </a:rPr>
              <a:t> </a:t>
            </a:r>
            <a:r>
              <a:rPr sz="1850" spc="-60" dirty="0">
                <a:latin typeface="Arial Black"/>
                <a:cs typeface="Arial Black"/>
              </a:rPr>
              <a:t>the</a:t>
            </a:r>
            <a:r>
              <a:rPr sz="1850" spc="-130" dirty="0">
                <a:latin typeface="Arial Black"/>
                <a:cs typeface="Arial Black"/>
              </a:rPr>
              <a:t> </a:t>
            </a:r>
            <a:r>
              <a:rPr sz="1850" spc="-45" dirty="0">
                <a:latin typeface="Arial Black"/>
                <a:cs typeface="Arial Black"/>
              </a:rPr>
              <a:t>urinary</a:t>
            </a:r>
            <a:r>
              <a:rPr sz="1850" spc="-125" dirty="0">
                <a:latin typeface="Arial Black"/>
                <a:cs typeface="Arial Black"/>
              </a:rPr>
              <a:t> </a:t>
            </a:r>
            <a:r>
              <a:rPr sz="1850" spc="-10" dirty="0">
                <a:latin typeface="Arial Black"/>
                <a:cs typeface="Arial Black"/>
              </a:rPr>
              <a:t>tract.</a:t>
            </a:r>
            <a:endParaRPr sz="1850">
              <a:latin typeface="Arial Black"/>
              <a:cs typeface="Arial Black"/>
            </a:endParaRPr>
          </a:p>
          <a:p>
            <a:pPr marL="97790" marR="1533525" algn="ctr">
              <a:lnSpc>
                <a:spcPct val="159100"/>
              </a:lnSpc>
              <a:spcBef>
                <a:spcPts val="2570"/>
              </a:spcBef>
            </a:pPr>
            <a:r>
              <a:rPr sz="2050" spc="-135" dirty="0">
                <a:solidFill>
                  <a:srgbClr val="37B5FF"/>
                </a:solidFill>
                <a:latin typeface="Arial Black"/>
                <a:cs typeface="Arial Black"/>
              </a:rPr>
              <a:t>3-</a:t>
            </a:r>
            <a:r>
              <a:rPr sz="2050" spc="-110" dirty="0">
                <a:solidFill>
                  <a:srgbClr val="37B5FF"/>
                </a:solidFill>
                <a:latin typeface="Arial Black"/>
                <a:cs typeface="Arial Black"/>
              </a:rPr>
              <a:t>Lymphatogenous</a:t>
            </a:r>
            <a:r>
              <a:rPr sz="2050" spc="-215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050" spc="-100" dirty="0">
                <a:latin typeface="Arial Black"/>
                <a:cs typeface="Arial Black"/>
              </a:rPr>
              <a:t>spread</a:t>
            </a:r>
            <a:r>
              <a:rPr sz="2050" spc="-185" dirty="0">
                <a:latin typeface="Arial Black"/>
                <a:cs typeface="Arial Black"/>
              </a:rPr>
              <a:t> </a:t>
            </a:r>
            <a:r>
              <a:rPr sz="2050" spc="-60" dirty="0">
                <a:latin typeface="Arial Black"/>
                <a:cs typeface="Arial Black"/>
              </a:rPr>
              <a:t>through</a:t>
            </a:r>
            <a:r>
              <a:rPr sz="2050" spc="-100" dirty="0">
                <a:latin typeface="Arial Black"/>
                <a:cs typeface="Arial Black"/>
              </a:rPr>
              <a:t> </a:t>
            </a:r>
            <a:r>
              <a:rPr sz="2050" spc="-50" dirty="0">
                <a:latin typeface="Arial Black"/>
                <a:cs typeface="Arial Black"/>
              </a:rPr>
              <a:t>the</a:t>
            </a:r>
            <a:r>
              <a:rPr sz="2050" spc="-150" dirty="0">
                <a:latin typeface="Arial Black"/>
                <a:cs typeface="Arial Black"/>
              </a:rPr>
              <a:t> </a:t>
            </a:r>
            <a:r>
              <a:rPr sz="2050" spc="-114" dirty="0">
                <a:latin typeface="Arial Black"/>
                <a:cs typeface="Arial Black"/>
              </a:rPr>
              <a:t>rectal,</a:t>
            </a:r>
            <a:r>
              <a:rPr sz="2050" spc="-145" dirty="0">
                <a:latin typeface="Arial Black"/>
                <a:cs typeface="Arial Black"/>
              </a:rPr>
              <a:t> </a:t>
            </a:r>
            <a:r>
              <a:rPr sz="2050" spc="-45" dirty="0">
                <a:latin typeface="Arial Black"/>
                <a:cs typeface="Arial Black"/>
              </a:rPr>
              <a:t>colonic, </a:t>
            </a:r>
            <a:r>
              <a:rPr sz="2050" spc="-50" dirty="0">
                <a:latin typeface="Arial Black"/>
                <a:cs typeface="Arial Black"/>
              </a:rPr>
              <a:t>and</a:t>
            </a:r>
            <a:r>
              <a:rPr sz="2050" spc="-175" dirty="0">
                <a:latin typeface="Arial Black"/>
                <a:cs typeface="Arial Black"/>
              </a:rPr>
              <a:t> </a:t>
            </a:r>
            <a:r>
              <a:rPr sz="2050" spc="-80" dirty="0">
                <a:latin typeface="Arial Black"/>
                <a:cs typeface="Arial Black"/>
              </a:rPr>
              <a:t>periuterine</a:t>
            </a:r>
            <a:r>
              <a:rPr sz="2050" spc="-140" dirty="0">
                <a:latin typeface="Arial Black"/>
                <a:cs typeface="Arial Black"/>
              </a:rPr>
              <a:t> </a:t>
            </a:r>
            <a:r>
              <a:rPr sz="2050" spc="-110" dirty="0">
                <a:latin typeface="Arial Black"/>
                <a:cs typeface="Arial Black"/>
              </a:rPr>
              <a:t>.lymphatics</a:t>
            </a:r>
            <a:r>
              <a:rPr sz="2050" spc="-170" dirty="0">
                <a:latin typeface="Arial Black"/>
                <a:cs typeface="Arial Black"/>
              </a:rPr>
              <a:t> </a:t>
            </a:r>
            <a:r>
              <a:rPr sz="2050" spc="-90" dirty="0">
                <a:latin typeface="Arial Black"/>
                <a:cs typeface="Arial Black"/>
              </a:rPr>
              <a:t>has</a:t>
            </a:r>
            <a:r>
              <a:rPr sz="2050" spc="-235" dirty="0">
                <a:latin typeface="Arial Black"/>
                <a:cs typeface="Arial Black"/>
              </a:rPr>
              <a:t> </a:t>
            </a:r>
            <a:r>
              <a:rPr sz="2050" spc="-75" dirty="0">
                <a:latin typeface="Arial Black"/>
                <a:cs typeface="Arial Black"/>
              </a:rPr>
              <a:t>been</a:t>
            </a:r>
            <a:r>
              <a:rPr sz="2050" spc="-215" dirty="0">
                <a:latin typeface="Arial Black"/>
                <a:cs typeface="Arial Black"/>
              </a:rPr>
              <a:t> </a:t>
            </a:r>
            <a:r>
              <a:rPr sz="2050" spc="-100" dirty="0">
                <a:latin typeface="Arial Black"/>
                <a:cs typeface="Arial Black"/>
              </a:rPr>
              <a:t>postulated</a:t>
            </a:r>
            <a:r>
              <a:rPr sz="2050" spc="-125" dirty="0">
                <a:latin typeface="Arial Black"/>
                <a:cs typeface="Arial Black"/>
              </a:rPr>
              <a:t> </a:t>
            </a:r>
            <a:r>
              <a:rPr sz="2050" spc="-100" dirty="0">
                <a:latin typeface="Arial Black"/>
                <a:cs typeface="Arial Black"/>
              </a:rPr>
              <a:t>as</a:t>
            </a:r>
            <a:r>
              <a:rPr sz="2050" spc="-275" dirty="0">
                <a:latin typeface="Arial Black"/>
                <a:cs typeface="Arial Black"/>
              </a:rPr>
              <a:t> </a:t>
            </a:r>
            <a:r>
              <a:rPr sz="2050" spc="-50" dirty="0">
                <a:latin typeface="Arial Black"/>
                <a:cs typeface="Arial Black"/>
              </a:rPr>
              <a:t>a </a:t>
            </a:r>
            <a:r>
              <a:rPr sz="2050" spc="-145" dirty="0">
                <a:latin typeface="Arial Black"/>
                <a:cs typeface="Arial Black"/>
              </a:rPr>
              <a:t>cause</a:t>
            </a:r>
            <a:r>
              <a:rPr sz="2050" spc="-315" dirty="0">
                <a:latin typeface="Arial Black"/>
                <a:cs typeface="Arial Black"/>
              </a:rPr>
              <a:t> </a:t>
            </a:r>
            <a:r>
              <a:rPr sz="2050" spc="-40" dirty="0">
                <a:latin typeface="Arial Black"/>
                <a:cs typeface="Arial Black"/>
              </a:rPr>
              <a:t>for</a:t>
            </a:r>
            <a:r>
              <a:rPr sz="2050" spc="-130" dirty="0">
                <a:latin typeface="Arial Black"/>
                <a:cs typeface="Arial Black"/>
              </a:rPr>
              <a:t> </a:t>
            </a:r>
            <a:r>
              <a:rPr sz="2050" spc="-25" dirty="0">
                <a:latin typeface="Arial Black"/>
                <a:cs typeface="Arial Black"/>
              </a:rPr>
              <a:t>UTI</a:t>
            </a:r>
            <a:endParaRPr sz="20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925"/>
              </a:spcBef>
            </a:pPr>
            <a:endParaRPr sz="2050">
              <a:latin typeface="Arial Black"/>
              <a:cs typeface="Arial Black"/>
            </a:endParaRPr>
          </a:p>
          <a:p>
            <a:pPr marL="12065" marR="620395" indent="-1270" algn="ctr">
              <a:lnSpc>
                <a:spcPct val="100699"/>
              </a:lnSpc>
            </a:pPr>
            <a:r>
              <a:rPr sz="2150" spc="-135" dirty="0">
                <a:solidFill>
                  <a:srgbClr val="37B5FF"/>
                </a:solidFill>
                <a:latin typeface="Arial Black"/>
                <a:cs typeface="Arial Black"/>
              </a:rPr>
              <a:t>4-</a:t>
            </a:r>
            <a:r>
              <a:rPr sz="2150" spc="-110" dirty="0">
                <a:solidFill>
                  <a:srgbClr val="37B5FF"/>
                </a:solidFill>
                <a:latin typeface="Arial Black"/>
                <a:cs typeface="Arial Black"/>
              </a:rPr>
              <a:t>Direct</a:t>
            </a:r>
            <a:r>
              <a:rPr sz="2150" spc="-204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150" spc="-120" dirty="0">
                <a:solidFill>
                  <a:srgbClr val="37B5FF"/>
                </a:solidFill>
                <a:latin typeface="Arial Black"/>
                <a:cs typeface="Arial Black"/>
              </a:rPr>
              <a:t>extension</a:t>
            </a:r>
            <a:r>
              <a:rPr sz="2150" spc="-204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150" spc="-50" dirty="0">
                <a:latin typeface="Arial Black"/>
                <a:cs typeface="Arial Black"/>
              </a:rPr>
              <a:t>of</a:t>
            </a:r>
            <a:r>
              <a:rPr sz="2150" spc="-135" dirty="0">
                <a:latin typeface="Arial Black"/>
                <a:cs typeface="Arial Black"/>
              </a:rPr>
              <a:t> </a:t>
            </a:r>
            <a:r>
              <a:rPr sz="2150" spc="-114" dirty="0">
                <a:latin typeface="Arial Black"/>
                <a:cs typeface="Arial Black"/>
              </a:rPr>
              <a:t>bacteria</a:t>
            </a:r>
            <a:r>
              <a:rPr sz="2150" spc="-204" dirty="0">
                <a:latin typeface="Arial Black"/>
                <a:cs typeface="Arial Black"/>
              </a:rPr>
              <a:t> </a:t>
            </a:r>
            <a:r>
              <a:rPr sz="2150" spc="-50" dirty="0">
                <a:latin typeface="Arial Black"/>
                <a:cs typeface="Arial Black"/>
              </a:rPr>
              <a:t>from</a:t>
            </a:r>
            <a:r>
              <a:rPr sz="2150" spc="-120" dirty="0">
                <a:latin typeface="Arial Black"/>
                <a:cs typeface="Arial Black"/>
              </a:rPr>
              <a:t> </a:t>
            </a:r>
            <a:r>
              <a:rPr sz="2150" spc="-125" dirty="0">
                <a:latin typeface="Arial Black"/>
                <a:cs typeface="Arial Black"/>
              </a:rPr>
              <a:t>adjacent</a:t>
            </a:r>
            <a:r>
              <a:rPr sz="2150" spc="-145" dirty="0">
                <a:latin typeface="Arial Black"/>
                <a:cs typeface="Arial Black"/>
              </a:rPr>
              <a:t> </a:t>
            </a:r>
            <a:r>
              <a:rPr sz="2150" spc="-125" dirty="0">
                <a:latin typeface="Arial Black"/>
                <a:cs typeface="Arial Black"/>
              </a:rPr>
              <a:t>organs</a:t>
            </a:r>
            <a:r>
              <a:rPr sz="2150" spc="-175" dirty="0">
                <a:latin typeface="Arial Black"/>
                <a:cs typeface="Arial Black"/>
              </a:rPr>
              <a:t> </a:t>
            </a:r>
            <a:r>
              <a:rPr sz="2150" spc="-20" dirty="0">
                <a:latin typeface="Arial Black"/>
                <a:cs typeface="Arial Black"/>
              </a:rPr>
              <a:t>into </a:t>
            </a:r>
            <a:r>
              <a:rPr sz="2150" spc="-65" dirty="0">
                <a:latin typeface="Arial Black"/>
                <a:cs typeface="Arial Black"/>
              </a:rPr>
              <a:t>the</a:t>
            </a:r>
            <a:r>
              <a:rPr sz="2150" spc="-175" dirty="0">
                <a:latin typeface="Arial Black"/>
                <a:cs typeface="Arial Black"/>
              </a:rPr>
              <a:t> </a:t>
            </a:r>
            <a:r>
              <a:rPr sz="2150" spc="-60" dirty="0">
                <a:latin typeface="Arial Black"/>
                <a:cs typeface="Arial Black"/>
              </a:rPr>
              <a:t>urinary</a:t>
            </a:r>
            <a:r>
              <a:rPr sz="2150" spc="-120" dirty="0">
                <a:latin typeface="Arial Black"/>
                <a:cs typeface="Arial Black"/>
              </a:rPr>
              <a:t> </a:t>
            </a:r>
            <a:r>
              <a:rPr sz="2150" spc="-90" dirty="0">
                <a:latin typeface="Arial Black"/>
                <a:cs typeface="Arial Black"/>
              </a:rPr>
              <a:t>tract</a:t>
            </a:r>
            <a:r>
              <a:rPr sz="2150" spc="-175" dirty="0">
                <a:latin typeface="Arial Black"/>
                <a:cs typeface="Arial Black"/>
              </a:rPr>
              <a:t> </a:t>
            </a:r>
            <a:r>
              <a:rPr sz="2150" spc="-140" dirty="0">
                <a:latin typeface="Arial Black"/>
                <a:cs typeface="Arial Black"/>
              </a:rPr>
              <a:t>can</a:t>
            </a:r>
            <a:r>
              <a:rPr sz="2150" spc="-265" dirty="0">
                <a:latin typeface="Arial Black"/>
                <a:cs typeface="Arial Black"/>
              </a:rPr>
              <a:t> </a:t>
            </a:r>
            <a:r>
              <a:rPr sz="2150" spc="-155" dirty="0">
                <a:latin typeface="Arial Black"/>
                <a:cs typeface="Arial Black"/>
              </a:rPr>
              <a:t>occur</a:t>
            </a:r>
            <a:r>
              <a:rPr sz="2150" spc="-225" dirty="0">
                <a:latin typeface="Arial Black"/>
                <a:cs typeface="Arial Black"/>
              </a:rPr>
              <a:t> </a:t>
            </a:r>
            <a:r>
              <a:rPr sz="2150" spc="-40" dirty="0">
                <a:latin typeface="Arial Black"/>
                <a:cs typeface="Arial Black"/>
              </a:rPr>
              <a:t>in</a:t>
            </a:r>
            <a:r>
              <a:rPr sz="2150" spc="-165" dirty="0">
                <a:latin typeface="Arial Black"/>
                <a:cs typeface="Arial Black"/>
              </a:rPr>
              <a:t> </a:t>
            </a:r>
            <a:r>
              <a:rPr sz="2150" spc="-105" dirty="0">
                <a:latin typeface="Arial Black"/>
                <a:cs typeface="Arial Black"/>
              </a:rPr>
              <a:t>patients</a:t>
            </a:r>
            <a:r>
              <a:rPr sz="2150" spc="-160" dirty="0">
                <a:latin typeface="Arial Black"/>
                <a:cs typeface="Arial Black"/>
              </a:rPr>
              <a:t> </a:t>
            </a:r>
            <a:r>
              <a:rPr sz="2150" spc="-65" dirty="0">
                <a:latin typeface="Arial Black"/>
                <a:cs typeface="Arial Black"/>
              </a:rPr>
              <a:t>with</a:t>
            </a:r>
            <a:r>
              <a:rPr sz="2150" spc="-220" dirty="0">
                <a:latin typeface="Arial Black"/>
                <a:cs typeface="Arial Black"/>
              </a:rPr>
              <a:t> </a:t>
            </a:r>
            <a:r>
              <a:rPr sz="2150" spc="-30" dirty="0">
                <a:latin typeface="Arial Black"/>
                <a:cs typeface="Arial Black"/>
              </a:rPr>
              <a:t>intraperitoneal </a:t>
            </a:r>
            <a:r>
              <a:rPr sz="2150" spc="-210" dirty="0">
                <a:latin typeface="Arial Black"/>
                <a:cs typeface="Arial Black"/>
              </a:rPr>
              <a:t>abscesses</a:t>
            </a:r>
            <a:r>
              <a:rPr sz="2150" spc="-260" dirty="0">
                <a:latin typeface="Arial Black"/>
                <a:cs typeface="Arial Black"/>
              </a:rPr>
              <a:t> </a:t>
            </a:r>
            <a:r>
              <a:rPr sz="2150" spc="-45" dirty="0">
                <a:latin typeface="Arial Black"/>
                <a:cs typeface="Arial Black"/>
              </a:rPr>
              <a:t>or</a:t>
            </a:r>
            <a:r>
              <a:rPr sz="2150" spc="-80" dirty="0">
                <a:latin typeface="Arial Black"/>
                <a:cs typeface="Arial Black"/>
              </a:rPr>
              <a:t> </a:t>
            </a:r>
            <a:r>
              <a:rPr sz="2150" spc="-130" dirty="0">
                <a:latin typeface="Arial Black"/>
                <a:cs typeface="Arial Black"/>
              </a:rPr>
              <a:t>vesicointestinal</a:t>
            </a:r>
            <a:r>
              <a:rPr sz="2150" spc="-100" dirty="0">
                <a:latin typeface="Arial Black"/>
                <a:cs typeface="Arial Black"/>
              </a:rPr>
              <a:t> </a:t>
            </a:r>
            <a:r>
              <a:rPr sz="2150" spc="-45" dirty="0">
                <a:latin typeface="Arial Black"/>
                <a:cs typeface="Arial Black"/>
              </a:rPr>
              <a:t>or</a:t>
            </a:r>
            <a:r>
              <a:rPr sz="2150" spc="-75" dirty="0">
                <a:latin typeface="Arial Black"/>
                <a:cs typeface="Arial Black"/>
              </a:rPr>
              <a:t> </a:t>
            </a:r>
            <a:r>
              <a:rPr sz="2150" spc="-150" dirty="0">
                <a:latin typeface="Arial Black"/>
                <a:cs typeface="Arial Black"/>
              </a:rPr>
              <a:t>vesicovaginal</a:t>
            </a:r>
            <a:r>
              <a:rPr sz="2150" spc="-135" dirty="0">
                <a:latin typeface="Arial Black"/>
                <a:cs typeface="Arial Black"/>
              </a:rPr>
              <a:t> </a:t>
            </a:r>
            <a:r>
              <a:rPr sz="2150" spc="-10" dirty="0">
                <a:latin typeface="Arial Black"/>
                <a:cs typeface="Arial Black"/>
              </a:rPr>
              <a:t>fistulas</a:t>
            </a:r>
            <a:endParaRPr sz="21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18626" y="6541947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95"/>
              </a:spcBef>
            </a:pPr>
            <a:r>
              <a:rPr sz="3700" b="0" spc="-85" dirty="0">
                <a:latin typeface="Lucida Sans Unicode"/>
                <a:cs typeface="Lucida Sans Unicode"/>
              </a:rPr>
              <a:t>Routes</a:t>
            </a:r>
            <a:r>
              <a:rPr sz="3700" b="0" spc="-250" dirty="0">
                <a:latin typeface="Lucida Sans Unicode"/>
                <a:cs typeface="Lucida Sans Unicode"/>
              </a:rPr>
              <a:t> </a:t>
            </a:r>
            <a:r>
              <a:rPr sz="3700" b="0" spc="-75" dirty="0">
                <a:latin typeface="Lucida Sans Unicode"/>
                <a:cs typeface="Lucida Sans Unicode"/>
              </a:rPr>
              <a:t>of</a:t>
            </a:r>
            <a:r>
              <a:rPr sz="3700" b="0" spc="-265" dirty="0">
                <a:latin typeface="Lucida Sans Unicode"/>
                <a:cs typeface="Lucida Sans Unicode"/>
              </a:rPr>
              <a:t> </a:t>
            </a:r>
            <a:r>
              <a:rPr sz="3700" b="0" spc="-45" dirty="0">
                <a:latin typeface="Lucida Sans Unicode"/>
                <a:cs typeface="Lucida Sans Unicode"/>
              </a:rPr>
              <a:t>infection</a:t>
            </a:r>
            <a:endParaRPr sz="3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2644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228" y="1644777"/>
            <a:ext cx="86747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20" dirty="0">
                <a:solidFill>
                  <a:srgbClr val="37B5FF"/>
                </a:solidFill>
                <a:latin typeface="Arial Black"/>
                <a:cs typeface="Arial Black"/>
              </a:rPr>
              <a:t>The</a:t>
            </a:r>
            <a:r>
              <a:rPr sz="2100" spc="-280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100" spc="-65" dirty="0">
                <a:solidFill>
                  <a:srgbClr val="37B5FF"/>
                </a:solidFill>
                <a:latin typeface="Arial Black"/>
                <a:cs typeface="Arial Black"/>
              </a:rPr>
              <a:t>urinary</a:t>
            </a:r>
            <a:r>
              <a:rPr sz="2100" spc="-150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100" spc="-105" dirty="0">
                <a:solidFill>
                  <a:srgbClr val="37B5FF"/>
                </a:solidFill>
                <a:latin typeface="Arial Black"/>
                <a:cs typeface="Arial Black"/>
              </a:rPr>
              <a:t>tract</a:t>
            </a:r>
            <a:r>
              <a:rPr sz="2100" spc="-225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100" spc="-95" dirty="0">
                <a:solidFill>
                  <a:srgbClr val="37B5FF"/>
                </a:solidFill>
                <a:latin typeface="Arial Black"/>
                <a:cs typeface="Arial Black"/>
              </a:rPr>
              <a:t>infection</a:t>
            </a:r>
            <a:r>
              <a:rPr sz="2100" spc="-215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100" spc="-105" dirty="0">
                <a:solidFill>
                  <a:srgbClr val="37B5FF"/>
                </a:solidFill>
                <a:latin typeface="Arial Black"/>
                <a:cs typeface="Arial Black"/>
              </a:rPr>
              <a:t>is</a:t>
            </a:r>
            <a:r>
              <a:rPr sz="2100" spc="-285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100" spc="-95" dirty="0">
                <a:solidFill>
                  <a:srgbClr val="37B5FF"/>
                </a:solidFill>
                <a:latin typeface="Arial Black"/>
                <a:cs typeface="Arial Black"/>
              </a:rPr>
              <a:t>divided</a:t>
            </a:r>
            <a:r>
              <a:rPr sz="2100" spc="-215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100" spc="-60" dirty="0">
                <a:solidFill>
                  <a:srgbClr val="37B5FF"/>
                </a:solidFill>
                <a:latin typeface="Arial Black"/>
                <a:cs typeface="Arial Black"/>
              </a:rPr>
              <a:t>into</a:t>
            </a:r>
            <a:r>
              <a:rPr sz="2100" spc="-190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100" spc="-90" dirty="0">
                <a:solidFill>
                  <a:srgbClr val="37B5FF"/>
                </a:solidFill>
                <a:latin typeface="Arial Black"/>
                <a:cs typeface="Arial Black"/>
              </a:rPr>
              <a:t>upper</a:t>
            </a:r>
            <a:r>
              <a:rPr sz="2100" spc="-160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100" spc="-70" dirty="0">
                <a:solidFill>
                  <a:srgbClr val="37B5FF"/>
                </a:solidFill>
                <a:latin typeface="Arial Black"/>
                <a:cs typeface="Arial Black"/>
              </a:rPr>
              <a:t>and</a:t>
            </a:r>
            <a:r>
              <a:rPr sz="2100" spc="-185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100" spc="-105" dirty="0">
                <a:solidFill>
                  <a:srgbClr val="37B5FF"/>
                </a:solidFill>
                <a:latin typeface="Arial Black"/>
                <a:cs typeface="Arial Black"/>
              </a:rPr>
              <a:t>lower</a:t>
            </a:r>
            <a:r>
              <a:rPr sz="2100" spc="-225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100" spc="-125" dirty="0">
                <a:solidFill>
                  <a:srgbClr val="37B5FF"/>
                </a:solidFill>
                <a:latin typeface="Arial Black"/>
                <a:cs typeface="Arial Black"/>
              </a:rPr>
              <a:t>tracts</a:t>
            </a:r>
            <a:r>
              <a:rPr sz="2100" spc="-245" dirty="0">
                <a:solidFill>
                  <a:srgbClr val="37B5FF"/>
                </a:solidFill>
                <a:latin typeface="Arial Black"/>
                <a:cs typeface="Arial Black"/>
              </a:rPr>
              <a:t> </a:t>
            </a:r>
            <a:r>
              <a:rPr sz="2100" spc="-50" dirty="0">
                <a:solidFill>
                  <a:srgbClr val="37B5FF"/>
                </a:solidFill>
                <a:latin typeface="Arial Black"/>
                <a:cs typeface="Arial Black"/>
              </a:rPr>
              <a:t>: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18626" y="6541947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424" y="2841700"/>
            <a:ext cx="8597900" cy="2408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5"/>
              </a:spcBef>
            </a:pPr>
            <a:r>
              <a:rPr sz="2650" spc="-145" dirty="0">
                <a:solidFill>
                  <a:srgbClr val="7CD956"/>
                </a:solidFill>
                <a:latin typeface="Arial Black"/>
                <a:cs typeface="Arial Black"/>
              </a:rPr>
              <a:t>Lower:</a:t>
            </a:r>
            <a:r>
              <a:rPr sz="2650" spc="-265" dirty="0">
                <a:solidFill>
                  <a:srgbClr val="7CD956"/>
                </a:solidFill>
                <a:latin typeface="Arial Black"/>
                <a:cs typeface="Arial Black"/>
              </a:rPr>
              <a:t> </a:t>
            </a:r>
            <a:r>
              <a:rPr sz="2650" spc="-90" dirty="0">
                <a:latin typeface="Arial Black"/>
                <a:cs typeface="Arial Black"/>
              </a:rPr>
              <a:t>urethritis,</a:t>
            </a:r>
            <a:r>
              <a:rPr sz="2650" spc="-150" dirty="0">
                <a:latin typeface="Arial Black"/>
                <a:cs typeface="Arial Black"/>
              </a:rPr>
              <a:t> </a:t>
            </a:r>
            <a:r>
              <a:rPr sz="2650" spc="-125" dirty="0">
                <a:latin typeface="Arial Black"/>
                <a:cs typeface="Arial Black"/>
              </a:rPr>
              <a:t>prostatitis</a:t>
            </a:r>
            <a:r>
              <a:rPr sz="2650" spc="-175" dirty="0">
                <a:latin typeface="Arial Black"/>
                <a:cs typeface="Arial Black"/>
              </a:rPr>
              <a:t> </a:t>
            </a:r>
            <a:r>
              <a:rPr sz="2650" spc="-70" dirty="0">
                <a:latin typeface="Arial Black"/>
                <a:cs typeface="Arial Black"/>
              </a:rPr>
              <a:t>and</a:t>
            </a:r>
            <a:r>
              <a:rPr sz="2650" spc="-225" dirty="0">
                <a:latin typeface="Arial Black"/>
                <a:cs typeface="Arial Black"/>
              </a:rPr>
              <a:t> </a:t>
            </a:r>
            <a:r>
              <a:rPr sz="2650" spc="-10" dirty="0">
                <a:latin typeface="Arial Black"/>
                <a:cs typeface="Arial Black"/>
              </a:rPr>
              <a:t>cystits</a:t>
            </a:r>
            <a:endParaRPr sz="26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40"/>
              </a:spcBef>
            </a:pPr>
            <a:endParaRPr sz="26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750" spc="-120" dirty="0">
                <a:solidFill>
                  <a:srgbClr val="7CD956"/>
                </a:solidFill>
                <a:latin typeface="Arial Black"/>
                <a:cs typeface="Arial Black"/>
              </a:rPr>
              <a:t>Upper</a:t>
            </a:r>
            <a:r>
              <a:rPr sz="2750" spc="-300" dirty="0">
                <a:solidFill>
                  <a:srgbClr val="7CD956"/>
                </a:solidFill>
                <a:latin typeface="Arial Black"/>
                <a:cs typeface="Arial Black"/>
              </a:rPr>
              <a:t> </a:t>
            </a:r>
            <a:r>
              <a:rPr sz="2750" dirty="0">
                <a:solidFill>
                  <a:srgbClr val="7CD956"/>
                </a:solidFill>
                <a:latin typeface="Arial Black"/>
                <a:cs typeface="Arial Black"/>
              </a:rPr>
              <a:t>:</a:t>
            </a:r>
            <a:r>
              <a:rPr sz="2750" spc="-325" dirty="0">
                <a:solidFill>
                  <a:srgbClr val="7CD956"/>
                </a:solidFill>
                <a:latin typeface="Arial Black"/>
                <a:cs typeface="Arial Black"/>
              </a:rPr>
              <a:t> </a:t>
            </a:r>
            <a:r>
              <a:rPr sz="2750" spc="-10" dirty="0">
                <a:latin typeface="Arial Black"/>
                <a:cs typeface="Arial Black"/>
              </a:rPr>
              <a:t>pyelonephritis</a:t>
            </a:r>
            <a:endParaRPr sz="2750">
              <a:latin typeface="Arial Black"/>
              <a:cs typeface="Arial Black"/>
            </a:endParaRPr>
          </a:p>
          <a:p>
            <a:pPr marL="82550">
              <a:lnSpc>
                <a:spcPct val="100000"/>
              </a:lnSpc>
              <a:spcBef>
                <a:spcPts val="2200"/>
              </a:spcBef>
            </a:pPr>
            <a:r>
              <a:rPr sz="2750" spc="-100" dirty="0">
                <a:solidFill>
                  <a:srgbClr val="7CD956"/>
                </a:solidFill>
                <a:latin typeface="Arial Black"/>
                <a:cs typeface="Arial Black"/>
              </a:rPr>
              <a:t>(</a:t>
            </a:r>
            <a:r>
              <a:rPr sz="2750" spc="-100" dirty="0">
                <a:solidFill>
                  <a:srgbClr val="0461C1"/>
                </a:solidFill>
                <a:latin typeface="Arial Black"/>
                <a:cs typeface="Arial Black"/>
              </a:rPr>
              <a:t>inflammation</a:t>
            </a:r>
            <a:r>
              <a:rPr sz="2750" spc="-240" dirty="0">
                <a:solidFill>
                  <a:srgbClr val="0461C1"/>
                </a:solidFill>
                <a:latin typeface="Arial Black"/>
                <a:cs typeface="Arial Black"/>
              </a:rPr>
              <a:t> </a:t>
            </a:r>
            <a:r>
              <a:rPr sz="2750" spc="-55" dirty="0">
                <a:solidFill>
                  <a:srgbClr val="0461C1"/>
                </a:solidFill>
                <a:latin typeface="Arial Black"/>
                <a:cs typeface="Arial Black"/>
              </a:rPr>
              <a:t>of</a:t>
            </a:r>
            <a:r>
              <a:rPr sz="2750" spc="-180" dirty="0">
                <a:solidFill>
                  <a:srgbClr val="0461C1"/>
                </a:solidFill>
                <a:latin typeface="Arial Black"/>
                <a:cs typeface="Arial Black"/>
              </a:rPr>
              <a:t> </a:t>
            </a:r>
            <a:r>
              <a:rPr sz="2750" spc="-110" dirty="0">
                <a:solidFill>
                  <a:srgbClr val="0461C1"/>
                </a:solidFill>
                <a:latin typeface="Arial Black"/>
                <a:cs typeface="Arial Black"/>
              </a:rPr>
              <a:t>ureter,renal</a:t>
            </a:r>
            <a:r>
              <a:rPr sz="2750" spc="-210" dirty="0">
                <a:solidFill>
                  <a:srgbClr val="0461C1"/>
                </a:solidFill>
                <a:latin typeface="Arial Black"/>
                <a:cs typeface="Arial Black"/>
              </a:rPr>
              <a:t> </a:t>
            </a:r>
            <a:r>
              <a:rPr sz="2750" spc="-135" dirty="0">
                <a:solidFill>
                  <a:srgbClr val="0461C1"/>
                </a:solidFill>
                <a:latin typeface="Arial Black"/>
                <a:cs typeface="Arial Black"/>
              </a:rPr>
              <a:t>pelvis</a:t>
            </a:r>
            <a:r>
              <a:rPr sz="2750" spc="-310" dirty="0">
                <a:solidFill>
                  <a:srgbClr val="0461C1"/>
                </a:solidFill>
                <a:latin typeface="Arial Black"/>
                <a:cs typeface="Arial Black"/>
              </a:rPr>
              <a:t> </a:t>
            </a:r>
            <a:r>
              <a:rPr sz="2750" spc="-95" dirty="0">
                <a:solidFill>
                  <a:srgbClr val="0461C1"/>
                </a:solidFill>
                <a:latin typeface="Arial Black"/>
                <a:cs typeface="Arial Black"/>
              </a:rPr>
              <a:t>and</a:t>
            </a:r>
            <a:r>
              <a:rPr sz="2750" spc="-220" dirty="0">
                <a:solidFill>
                  <a:srgbClr val="0461C1"/>
                </a:solidFill>
                <a:latin typeface="Arial Black"/>
                <a:cs typeface="Arial Black"/>
              </a:rPr>
              <a:t> </a:t>
            </a:r>
            <a:r>
              <a:rPr sz="2750" spc="-110" dirty="0">
                <a:solidFill>
                  <a:srgbClr val="0461C1"/>
                </a:solidFill>
                <a:latin typeface="Arial Black"/>
                <a:cs typeface="Arial Black"/>
              </a:rPr>
              <a:t>kidney</a:t>
            </a:r>
            <a:r>
              <a:rPr sz="2750" spc="-270" dirty="0">
                <a:solidFill>
                  <a:srgbClr val="0461C1"/>
                </a:solidFill>
                <a:latin typeface="Arial Black"/>
                <a:cs typeface="Arial Black"/>
              </a:rPr>
              <a:t> </a:t>
            </a:r>
            <a:r>
              <a:rPr sz="2750" spc="-50" dirty="0">
                <a:solidFill>
                  <a:srgbClr val="7CD956"/>
                </a:solidFill>
                <a:latin typeface="Arial Black"/>
                <a:cs typeface="Arial Black"/>
              </a:rPr>
              <a:t>)</a:t>
            </a:r>
            <a:endParaRPr sz="27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24" y="346963"/>
            <a:ext cx="324421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0" spc="-10" dirty="0">
                <a:latin typeface="Calibri"/>
                <a:cs typeface="Calibri"/>
              </a:rPr>
              <a:t>classification</a:t>
            </a:r>
            <a:endParaRPr sz="4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9032" y="3811523"/>
              <a:ext cx="3247643" cy="30464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791" y="3936491"/>
              <a:ext cx="3200399" cy="27432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07340" y="1390649"/>
            <a:ext cx="8014970" cy="143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46685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171450" algn="l"/>
              </a:tabLst>
            </a:pPr>
            <a:r>
              <a:rPr sz="1750" b="1" spc="-10" dirty="0">
                <a:solidFill>
                  <a:srgbClr val="37B5FF"/>
                </a:solidFill>
                <a:latin typeface="Trebuchet MS"/>
                <a:cs typeface="Trebuchet MS"/>
              </a:rPr>
              <a:t>Cystitis</a:t>
            </a:r>
            <a:r>
              <a:rPr sz="1750" b="1" spc="-75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:-</a:t>
            </a:r>
            <a:r>
              <a:rPr sz="1750" b="1" spc="-8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is</a:t>
            </a:r>
            <a:r>
              <a:rPr sz="1750" b="1" spc="-9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an</a:t>
            </a:r>
            <a:r>
              <a:rPr sz="1750" b="1" spc="-70" dirty="0">
                <a:latin typeface="Trebuchet MS"/>
                <a:cs typeface="Trebuchet MS"/>
              </a:rPr>
              <a:t> </a:t>
            </a:r>
            <a:r>
              <a:rPr sz="1750" b="1" spc="-35" dirty="0">
                <a:latin typeface="Trebuchet MS"/>
                <a:cs typeface="Trebuchet MS"/>
              </a:rPr>
              <a:t>infection</a:t>
            </a:r>
            <a:r>
              <a:rPr sz="1750" b="1" spc="-114" dirty="0">
                <a:latin typeface="Trebuchet MS"/>
                <a:cs typeface="Trebuchet MS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within</a:t>
            </a:r>
            <a:r>
              <a:rPr sz="1750" b="1" spc="-50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the</a:t>
            </a:r>
            <a:r>
              <a:rPr sz="1750" b="1" spc="-110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bladder,</a:t>
            </a:r>
            <a:r>
              <a:rPr sz="1750" b="1" spc="-110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and</a:t>
            </a:r>
            <a:r>
              <a:rPr sz="1750" b="1" spc="-6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is</a:t>
            </a:r>
            <a:r>
              <a:rPr sz="1750" b="1" spc="-85" dirty="0">
                <a:latin typeface="Trebuchet MS"/>
                <a:cs typeface="Trebuchet MS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the</a:t>
            </a:r>
            <a:r>
              <a:rPr sz="1750" b="1" spc="-100" dirty="0"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4471C3"/>
                </a:solidFill>
                <a:latin typeface="Trebuchet MS"/>
                <a:cs typeface="Trebuchet MS"/>
              </a:rPr>
              <a:t>most</a:t>
            </a:r>
            <a:r>
              <a:rPr sz="1750" b="1" spc="-80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common</a:t>
            </a:r>
            <a:r>
              <a:rPr sz="1750" b="1" spc="-70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type</a:t>
            </a:r>
            <a:r>
              <a:rPr sz="1750" b="1" spc="-75" dirty="0">
                <a:latin typeface="Trebuchet MS"/>
                <a:cs typeface="Trebuchet MS"/>
              </a:rPr>
              <a:t> </a:t>
            </a:r>
            <a:r>
              <a:rPr sz="1750" b="1" spc="-25" dirty="0">
                <a:latin typeface="Trebuchet MS"/>
                <a:cs typeface="Trebuchet MS"/>
              </a:rPr>
              <a:t>of</a:t>
            </a:r>
            <a:endParaRPr sz="1750">
              <a:latin typeface="Trebuchet MS"/>
              <a:cs typeface="Trebuchet MS"/>
            </a:endParaRPr>
          </a:p>
          <a:p>
            <a:pPr marL="24765">
              <a:lnSpc>
                <a:spcPct val="100000"/>
              </a:lnSpc>
              <a:spcBef>
                <a:spcPts val="1395"/>
              </a:spcBef>
            </a:pPr>
            <a:r>
              <a:rPr sz="1750" b="1" spc="-10" dirty="0">
                <a:latin typeface="Trebuchet MS"/>
                <a:cs typeface="Trebuchet MS"/>
              </a:rPr>
              <a:t>lower</a:t>
            </a:r>
            <a:r>
              <a:rPr sz="1750" b="1" spc="-114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UTI.</a:t>
            </a:r>
            <a:endParaRPr sz="1750">
              <a:latin typeface="Trebuchet MS"/>
              <a:cs typeface="Trebuchet MS"/>
            </a:endParaRPr>
          </a:p>
          <a:p>
            <a:pPr marL="116839" indent="-102870">
              <a:lnSpc>
                <a:spcPct val="100000"/>
              </a:lnSpc>
              <a:spcBef>
                <a:spcPts val="894"/>
              </a:spcBef>
              <a:buSzPct val="69444"/>
              <a:buFont typeface="Trebuchet MS"/>
              <a:buChar char="•"/>
              <a:tabLst>
                <a:tab pos="116839" algn="l"/>
              </a:tabLst>
            </a:pPr>
            <a:r>
              <a:rPr sz="1800" b="1" dirty="0">
                <a:solidFill>
                  <a:srgbClr val="37B5FF"/>
                </a:solidFill>
                <a:latin typeface="Trebuchet MS"/>
                <a:cs typeface="Trebuchet MS"/>
              </a:rPr>
              <a:t>Pyelonephritis</a:t>
            </a:r>
            <a:r>
              <a:rPr sz="1800" b="1" spc="-50" dirty="0">
                <a:solidFill>
                  <a:srgbClr val="37B5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:-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is</a:t>
            </a:r>
            <a:r>
              <a:rPr sz="1800" b="1" spc="2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an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infection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within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the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kidneys.</a:t>
            </a:r>
            <a:endParaRPr sz="1800">
              <a:latin typeface="Trebuchet MS"/>
              <a:cs typeface="Trebuchet MS"/>
            </a:endParaRPr>
          </a:p>
          <a:p>
            <a:pPr marL="118110" indent="-105410">
              <a:lnSpc>
                <a:spcPct val="100000"/>
              </a:lnSpc>
              <a:spcBef>
                <a:spcPts val="305"/>
              </a:spcBef>
              <a:buSzPct val="74285"/>
              <a:buFont typeface="Trebuchet MS"/>
              <a:buChar char="•"/>
              <a:tabLst>
                <a:tab pos="118110" algn="l"/>
              </a:tabLst>
            </a:pPr>
            <a:r>
              <a:rPr sz="1750" b="1" spc="-20" dirty="0">
                <a:latin typeface="Trebuchet MS"/>
                <a:cs typeface="Trebuchet MS"/>
              </a:rPr>
              <a:t>Pyelonephritis</a:t>
            </a:r>
            <a:r>
              <a:rPr sz="1750" b="1" spc="-7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is</a:t>
            </a:r>
            <a:r>
              <a:rPr sz="1750" b="1" spc="-60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more</a:t>
            </a:r>
            <a:r>
              <a:rPr sz="1750" b="1" spc="-7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serious</a:t>
            </a:r>
            <a:r>
              <a:rPr sz="1750" b="1" spc="-70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than</a:t>
            </a:r>
            <a:r>
              <a:rPr sz="1750" b="1" spc="-75" dirty="0">
                <a:latin typeface="Trebuchet MS"/>
                <a:cs typeface="Trebuchet MS"/>
              </a:rPr>
              <a:t> </a:t>
            </a:r>
            <a:r>
              <a:rPr sz="1750" b="1" spc="-40" dirty="0">
                <a:latin typeface="Trebuchet MS"/>
                <a:cs typeface="Trebuchet MS"/>
              </a:rPr>
              <a:t>urethritis</a:t>
            </a:r>
            <a:r>
              <a:rPr sz="1750" b="1" spc="-25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or</a:t>
            </a:r>
            <a:r>
              <a:rPr sz="1750" b="1" spc="-105" dirty="0">
                <a:latin typeface="Trebuchet MS"/>
                <a:cs typeface="Trebuchet MS"/>
              </a:rPr>
              <a:t> </a:t>
            </a:r>
            <a:r>
              <a:rPr sz="1750" b="1" spc="-20" dirty="0">
                <a:latin typeface="Trebuchet MS"/>
                <a:cs typeface="Trebuchet MS"/>
              </a:rPr>
              <a:t>cystitis,</a:t>
            </a:r>
            <a:r>
              <a:rPr sz="1750" b="1" spc="-55" dirty="0">
                <a:latin typeface="Trebuchet MS"/>
                <a:cs typeface="Trebuchet MS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but</a:t>
            </a:r>
            <a:r>
              <a:rPr sz="1750" b="1" spc="-65" dirty="0"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4471C3"/>
                </a:solidFill>
                <a:latin typeface="Trebuchet MS"/>
                <a:cs typeface="Trebuchet MS"/>
              </a:rPr>
              <a:t>less</a:t>
            </a:r>
            <a:r>
              <a:rPr sz="1750" b="1" spc="-15" dirty="0">
                <a:solidFill>
                  <a:srgbClr val="4471C3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latin typeface="Trebuchet MS"/>
                <a:cs typeface="Trebuchet MS"/>
              </a:rPr>
              <a:t>common.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18626" y="6541947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149" y="3438905"/>
            <a:ext cx="626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25" dirty="0">
                <a:latin typeface="Trebuchet MS"/>
                <a:cs typeface="Trebuchet MS"/>
              </a:rPr>
              <a:t>Female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4945" y="3454984"/>
            <a:ext cx="438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Male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092" y="112598"/>
            <a:ext cx="36449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0" spc="-10" dirty="0">
                <a:latin typeface="Trebuchet MS"/>
                <a:cs typeface="Trebuchet MS"/>
              </a:rPr>
              <a:t>classification</a:t>
            </a:r>
            <a:endParaRPr sz="4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8675" y="2058923"/>
            <a:ext cx="6039612" cy="28300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6652" y="2735072"/>
            <a:ext cx="46069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105" dirty="0">
                <a:latin typeface="Trebuchet MS"/>
                <a:cs typeface="Trebuchet MS"/>
              </a:rPr>
              <a:t>Symptoms</a:t>
            </a:r>
            <a:r>
              <a:rPr sz="4400" b="0" spc="-114" dirty="0">
                <a:latin typeface="Trebuchet MS"/>
                <a:cs typeface="Trebuchet MS"/>
              </a:rPr>
              <a:t> </a:t>
            </a:r>
            <a:r>
              <a:rPr sz="4400" b="0" spc="-40" dirty="0">
                <a:latin typeface="Trebuchet MS"/>
                <a:cs typeface="Trebuchet MS"/>
              </a:rPr>
              <a:t>&amp;</a:t>
            </a:r>
            <a:r>
              <a:rPr sz="4400" b="0" spc="-340" dirty="0">
                <a:latin typeface="Trebuchet MS"/>
                <a:cs typeface="Trebuchet MS"/>
              </a:rPr>
              <a:t> </a:t>
            </a:r>
            <a:r>
              <a:rPr sz="4400" b="0" spc="75" dirty="0">
                <a:latin typeface="Trebuchet MS"/>
                <a:cs typeface="Trebuchet MS"/>
              </a:rPr>
              <a:t>signs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8626" y="6541947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2036</Words>
  <Application>Microsoft Office PowerPoint</Application>
  <PresentationFormat>On-screen Show (4:3)</PresentationFormat>
  <Paragraphs>280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 Black</vt:lpstr>
      <vt:lpstr>Calibri</vt:lpstr>
      <vt:lpstr>Lucida Sans Unicode</vt:lpstr>
      <vt:lpstr>Tahoma</vt:lpstr>
      <vt:lpstr>Trebuchet MS</vt:lpstr>
      <vt:lpstr>Verdana</vt:lpstr>
      <vt:lpstr>Office Theme</vt:lpstr>
      <vt:lpstr>Urinary t ract Infections (UTI’s)</vt:lpstr>
      <vt:lpstr>Anatomy</vt:lpstr>
      <vt:lpstr>What is a Urinary Tract Infection?</vt:lpstr>
      <vt:lpstr>Definition</vt:lpstr>
      <vt:lpstr>Routes of infection</vt:lpstr>
      <vt:lpstr>Routes of infection</vt:lpstr>
      <vt:lpstr>classification</vt:lpstr>
      <vt:lpstr>classification</vt:lpstr>
      <vt:lpstr>Symptoms &amp; signs</vt:lpstr>
      <vt:lpstr>Symptoms &amp; signs</vt:lpstr>
      <vt:lpstr>Acute pyelonephritis</vt:lpstr>
      <vt:lpstr>Acute pyelonephritis</vt:lpstr>
      <vt:lpstr>Clinical features :</vt:lpstr>
      <vt:lpstr>Types of UTI’s</vt:lpstr>
      <vt:lpstr>Types of UTI’s</vt:lpstr>
      <vt:lpstr>Types of UTI’s</vt:lpstr>
      <vt:lpstr>PowerPoint Presentation</vt:lpstr>
      <vt:lpstr>Types of UTI’s</vt:lpstr>
      <vt:lpstr>Risk Factors for UTI’s</vt:lpstr>
      <vt:lpstr>Risk Factors Related to All Types of UTI’s</vt:lpstr>
      <vt:lpstr>Risk Factors Related to All Types of UTI’s</vt:lpstr>
      <vt:lpstr>Risk Factors Related to All Types of UTIs continued… 2 •Previous UTI’s.</vt:lpstr>
      <vt:lpstr>Risk Factors Related to All Types of UTI’s continued… 6 •Neuropathy (incomplete emptying of the bladder due to diabetic-</vt:lpstr>
      <vt:lpstr>Causes of UTI’s</vt:lpstr>
      <vt:lpstr>Causes of UTI’s</vt:lpstr>
      <vt:lpstr>Pathophysiology</vt:lpstr>
      <vt:lpstr>Pathophysiology</vt:lpstr>
      <vt:lpstr>PowerPoint Presentation</vt:lpstr>
      <vt:lpstr>UTI Complications</vt:lpstr>
      <vt:lpstr>UTI Complications</vt:lpstr>
      <vt:lpstr>Investigations</vt:lpstr>
      <vt:lpstr>Investigations</vt:lpstr>
      <vt:lpstr>Investigations</vt:lpstr>
      <vt:lpstr>Investigations</vt:lpstr>
      <vt:lpstr>Investigations</vt:lpstr>
      <vt:lpstr>Treatment</vt:lpstr>
      <vt:lpstr>Treatment</vt:lpstr>
      <vt:lpstr>Treatment</vt:lpstr>
      <vt:lpstr>Treatment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t ract Infections (UTI’s)</dc:title>
  <cp:lastModifiedBy>انس</cp:lastModifiedBy>
  <cp:revision>1</cp:revision>
  <dcterms:created xsi:type="dcterms:W3CDTF">2025-03-19T18:08:51Z</dcterms:created>
  <dcterms:modified xsi:type="dcterms:W3CDTF">2025-03-19T21:25:02Z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2025-03-19T00:00:00Z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2025-03-19T00:00:00Z</vt:filetime>
  </property>
</Properties>
</file>