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09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5" r:id="rId20"/>
    <p:sldId id="314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13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312" r:id="rId43"/>
    <p:sldId id="296" r:id="rId44"/>
    <p:sldId id="297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g object 17"/>
          <p:cNvSpPr/>
          <p:nvPr/>
        </p:nvSpPr>
        <p:spPr>
          <a:xfrm>
            <a:off x="0" y="3303588"/>
            <a:ext cx="9144000" cy="3554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g object 18"/>
          <p:cNvSpPr/>
          <p:nvPr/>
        </p:nvSpPr>
        <p:spPr>
          <a:xfrm>
            <a:off x="0" y="141288"/>
            <a:ext cx="50419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g object 19"/>
          <p:cNvSpPr/>
          <p:nvPr/>
        </p:nvSpPr>
        <p:spPr>
          <a:xfrm>
            <a:off x="0" y="1147763"/>
            <a:ext cx="4962525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813" y="554863"/>
            <a:ext cx="8418372" cy="20377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5704" y="4547997"/>
            <a:ext cx="8292591" cy="87883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DFFDE9-B0F6-482A-A10C-15AE7A85E279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BF0F19-FA51-433E-A87F-3B9768AF9C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6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34F7-7F4F-4790-B978-29CBB2698B1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1667-403C-4FBC-8E5A-2B991BDC117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28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g object 17"/>
          <p:cNvSpPr/>
          <p:nvPr/>
        </p:nvSpPr>
        <p:spPr>
          <a:xfrm>
            <a:off x="0" y="1308100"/>
            <a:ext cx="9144000" cy="554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g object 18"/>
          <p:cNvSpPr/>
          <p:nvPr/>
        </p:nvSpPr>
        <p:spPr>
          <a:xfrm>
            <a:off x="1706563" y="122238"/>
            <a:ext cx="5767387" cy="1365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50865" y="2203196"/>
            <a:ext cx="3369945" cy="428434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E4E4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7C57F-EB8B-4F6B-8A24-565430BCD50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81A3A-87EF-41F7-AE47-B3ADB9BC406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80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79B414-33E2-49FF-A74E-EB099CB3B8CD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B79492-359B-4152-B075-4821FB4DF04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1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07C4-CCC3-43C3-A29C-87EB818A7BD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46A0-C004-470C-B06D-600B1591FD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9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1308100"/>
            <a:ext cx="9144000" cy="554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2967038" y="417513"/>
            <a:ext cx="3209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1008063" y="1852613"/>
            <a:ext cx="736123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1011C-3EC5-4C42-AB3F-E9F1C5EA360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F3382-9DA8-482F-A617-0082C91E68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2" r:id="rId3"/>
    <p:sldLayoutId id="2147483673" r:id="rId4"/>
    <p:sldLayoutId id="214748367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9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9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31.png"/><Relationship Id="rId5" Type="http://schemas.openxmlformats.org/officeDocument/2006/relationships/image" Target="../media/image98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98.png"/><Relationship Id="rId10" Type="http://schemas.openxmlformats.org/officeDocument/2006/relationships/image" Target="../media/image141.png"/><Relationship Id="rId4" Type="http://schemas.openxmlformats.org/officeDocument/2006/relationships/image" Target="../media/image136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4.png"/><Relationship Id="rId21" Type="http://schemas.openxmlformats.org/officeDocument/2006/relationships/image" Target="../media/image19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20" Type="http://schemas.openxmlformats.org/officeDocument/2006/relationships/image" Target="../media/image2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22.jpe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" Type="http://schemas.openxmlformats.org/officeDocument/2006/relationships/image" Target="../media/image227.png"/><Relationship Id="rId7" Type="http://schemas.openxmlformats.org/officeDocument/2006/relationships/image" Target="../media/image230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226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2.png"/><Relationship Id="rId5" Type="http://schemas.openxmlformats.org/officeDocument/2006/relationships/image" Target="../media/image228.png"/><Relationship Id="rId15" Type="http://schemas.openxmlformats.org/officeDocument/2006/relationships/image" Target="../media/image236.png"/><Relationship Id="rId10" Type="http://schemas.openxmlformats.org/officeDocument/2006/relationships/image" Target="../media/image129.png"/><Relationship Id="rId19" Type="http://schemas.openxmlformats.org/officeDocument/2006/relationships/image" Target="../media/image240.png"/><Relationship Id="rId4" Type="http://schemas.openxmlformats.org/officeDocument/2006/relationships/image" Target="../media/image11.png"/><Relationship Id="rId9" Type="http://schemas.openxmlformats.org/officeDocument/2006/relationships/image" Target="../media/image231.png"/><Relationship Id="rId14" Type="http://schemas.openxmlformats.org/officeDocument/2006/relationships/image" Target="../media/image2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18" Type="http://schemas.openxmlformats.org/officeDocument/2006/relationships/image" Target="../media/image257.png"/><Relationship Id="rId26" Type="http://schemas.openxmlformats.org/officeDocument/2006/relationships/image" Target="../media/image265.png"/><Relationship Id="rId3" Type="http://schemas.openxmlformats.org/officeDocument/2006/relationships/image" Target="../media/image243.png"/><Relationship Id="rId21" Type="http://schemas.openxmlformats.org/officeDocument/2006/relationships/image" Target="../media/image260.png"/><Relationship Id="rId7" Type="http://schemas.openxmlformats.org/officeDocument/2006/relationships/image" Target="../media/image247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5" Type="http://schemas.openxmlformats.org/officeDocument/2006/relationships/image" Target="../media/image264.png"/><Relationship Id="rId33" Type="http://schemas.openxmlformats.org/officeDocument/2006/relationships/image" Target="../media/image272.png"/><Relationship Id="rId2" Type="http://schemas.openxmlformats.org/officeDocument/2006/relationships/image" Target="../media/image242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29" Type="http://schemas.openxmlformats.org/officeDocument/2006/relationships/image" Target="../media/image2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6.png"/><Relationship Id="rId11" Type="http://schemas.openxmlformats.org/officeDocument/2006/relationships/image" Target="../media/image250.png"/><Relationship Id="rId24" Type="http://schemas.openxmlformats.org/officeDocument/2006/relationships/image" Target="../media/image263.png"/><Relationship Id="rId32" Type="http://schemas.openxmlformats.org/officeDocument/2006/relationships/image" Target="../media/image271.png"/><Relationship Id="rId5" Type="http://schemas.openxmlformats.org/officeDocument/2006/relationships/image" Target="../media/image245.png"/><Relationship Id="rId15" Type="http://schemas.openxmlformats.org/officeDocument/2006/relationships/image" Target="../media/image254.png"/><Relationship Id="rId23" Type="http://schemas.openxmlformats.org/officeDocument/2006/relationships/image" Target="../media/image262.png"/><Relationship Id="rId28" Type="http://schemas.openxmlformats.org/officeDocument/2006/relationships/image" Target="../media/image267.png"/><Relationship Id="rId10" Type="http://schemas.openxmlformats.org/officeDocument/2006/relationships/image" Target="../media/image217.png"/><Relationship Id="rId19" Type="http://schemas.openxmlformats.org/officeDocument/2006/relationships/image" Target="../media/image258.png"/><Relationship Id="rId31" Type="http://schemas.openxmlformats.org/officeDocument/2006/relationships/image" Target="../media/image27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3.png"/><Relationship Id="rId22" Type="http://schemas.openxmlformats.org/officeDocument/2006/relationships/image" Target="../media/image261.png"/><Relationship Id="rId27" Type="http://schemas.openxmlformats.org/officeDocument/2006/relationships/image" Target="../media/image266.png"/><Relationship Id="rId30" Type="http://schemas.openxmlformats.org/officeDocument/2006/relationships/image" Target="../media/image2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18" Type="http://schemas.openxmlformats.org/officeDocument/2006/relationships/image" Target="../media/image291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75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19" Type="http://schemas.openxmlformats.org/officeDocument/2006/relationships/image" Target="../media/image292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176.png"/><Relationship Id="rId7" Type="http://schemas.openxmlformats.org/officeDocument/2006/relationships/image" Target="../media/image297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10" Type="http://schemas.openxmlformats.org/officeDocument/2006/relationships/image" Target="../media/image300.jpeg"/><Relationship Id="rId4" Type="http://schemas.openxmlformats.org/officeDocument/2006/relationships/image" Target="../media/image294.png"/><Relationship Id="rId9" Type="http://schemas.openxmlformats.org/officeDocument/2006/relationships/image" Target="../media/image29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jpeg"/><Relationship Id="rId2" Type="http://schemas.openxmlformats.org/officeDocument/2006/relationships/image" Target="../media/image30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jpeg"/><Relationship Id="rId2" Type="http://schemas.openxmlformats.org/officeDocument/2006/relationships/image" Target="../media/image30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jpeg"/><Relationship Id="rId2" Type="http://schemas.openxmlformats.org/officeDocument/2006/relationships/image" Target="../media/image30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538" y="555625"/>
            <a:ext cx="4032250" cy="20367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indent="1301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6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PLEURAL  EFFUSION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object 4"/>
          <p:cNvSpPr>
            <a:spLocks noChangeArrowheads="1"/>
          </p:cNvSpPr>
          <p:nvPr/>
        </p:nvSpPr>
        <p:spPr bwMode="auto">
          <a:xfrm>
            <a:off x="4673600" y="0"/>
            <a:ext cx="4303713" cy="3492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250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ChangeArrowheads="1"/>
          </p:cNvSpPr>
          <p:nvPr/>
        </p:nvSpPr>
        <p:spPr bwMode="auto">
          <a:xfrm>
            <a:off x="12700" y="1017588"/>
            <a:ext cx="6096000" cy="68262"/>
          </a:xfrm>
          <a:custGeom>
            <a:avLst/>
            <a:gdLst>
              <a:gd name="T0" fmla="*/ 0 w 6096000"/>
              <a:gd name="T1" fmla="*/ 0 h 68580"/>
              <a:gd name="T2" fmla="*/ 6096000 w 6096000"/>
              <a:gd name="T3" fmla="*/ 68580 h 68580"/>
            </a:gdLst>
            <a:ahLst/>
            <a:cxnLst/>
            <a:rect l="T0" t="T1" r="T2" b="T3"/>
            <a:pathLst>
              <a:path w="6096000" h="68580">
                <a:moveTo>
                  <a:pt x="6096000" y="0"/>
                </a:moveTo>
                <a:lnTo>
                  <a:pt x="0" y="0"/>
                </a:lnTo>
                <a:lnTo>
                  <a:pt x="0" y="68579"/>
                </a:lnTo>
                <a:lnTo>
                  <a:pt x="6096000" y="68579"/>
                </a:lnTo>
                <a:lnTo>
                  <a:pt x="6096000" y="0"/>
                </a:lnTo>
                <a:close/>
              </a:path>
            </a:pathLst>
          </a:custGeom>
          <a:solidFill>
            <a:srgbClr val="33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14350"/>
            <a:ext cx="6122988" cy="604838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800" b="1" i="1" dirty="0"/>
              <a:t>Transudative pleural</a:t>
            </a:r>
            <a:r>
              <a:rPr sz="3800" b="1" i="1" spc="-240" dirty="0"/>
              <a:t> </a:t>
            </a:r>
            <a:r>
              <a:rPr sz="3800" b="1" i="1" dirty="0"/>
              <a:t>effusions</a:t>
            </a:r>
            <a:endParaRPr sz="3800"/>
          </a:p>
        </p:txBody>
      </p:sp>
      <p:sp>
        <p:nvSpPr>
          <p:cNvPr id="4" name="object 4"/>
          <p:cNvSpPr txBox="1"/>
          <p:nvPr/>
        </p:nvSpPr>
        <p:spPr>
          <a:xfrm>
            <a:off x="457200" y="1611313"/>
            <a:ext cx="7894638" cy="29527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60325" indent="-47625"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246688" algn="l"/>
                <a:tab pos="5543550" algn="l"/>
                <a:tab pos="5722938" algn="l"/>
                <a:tab pos="58340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3200">
                <a:latin typeface="Arial" pitchFamily="34" charset="0"/>
              </a:rPr>
              <a:t>Alteration of 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</a:rPr>
              <a:t>hydrostatic and	oncotic factors  </a:t>
            </a:r>
            <a:r>
              <a:rPr lang="en-US" sz="3200">
                <a:latin typeface="Arial" pitchFamily="34" charset="0"/>
              </a:rPr>
              <a:t>that increase the formation or	decrease the  absorption of pleural fluid (e.g.,		increased  mean capillary pressure [heart		failure] or  decreased oncotic pressure	[cirrhosis or  nephrotic syndrome]).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6086475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b="1" i="1" spc="-5" dirty="0"/>
              <a:t>Exudative pleural</a:t>
            </a:r>
            <a:r>
              <a:rPr sz="4200" b="1" i="1" spc="-95" dirty="0"/>
              <a:t> </a:t>
            </a:r>
            <a:r>
              <a:rPr sz="4200" b="1" i="1" spc="-5" dirty="0"/>
              <a:t>effusions</a:t>
            </a:r>
            <a:endParaRPr sz="4200"/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12700" y="1033463"/>
            <a:ext cx="6061075" cy="76200"/>
          </a:xfrm>
          <a:custGeom>
            <a:avLst/>
            <a:gdLst>
              <a:gd name="T0" fmla="*/ 0 w 6061075"/>
              <a:gd name="T1" fmla="*/ 0 h 76200"/>
              <a:gd name="T2" fmla="*/ 6061075 w 6061075"/>
              <a:gd name="T3" fmla="*/ 76200 h 76200"/>
            </a:gdLst>
            <a:ahLst/>
            <a:cxnLst/>
            <a:rect l="T0" t="T1" r="T2" b="T3"/>
            <a:pathLst>
              <a:path w="6061075" h="76200">
                <a:moveTo>
                  <a:pt x="6060948" y="0"/>
                </a:moveTo>
                <a:lnTo>
                  <a:pt x="0" y="0"/>
                </a:lnTo>
                <a:lnTo>
                  <a:pt x="0" y="76200"/>
                </a:lnTo>
                <a:lnTo>
                  <a:pt x="6060948" y="76200"/>
                </a:lnTo>
                <a:lnTo>
                  <a:pt x="6060948" y="0"/>
                </a:lnTo>
                <a:close/>
              </a:path>
            </a:pathLst>
          </a:custGeom>
          <a:solidFill>
            <a:srgbClr val="33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" y="1860550"/>
            <a:ext cx="7832725" cy="29527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60325" indent="-47625"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073650" algn="l"/>
                <a:tab pos="5229225" algn="l"/>
                <a:tab pos="6196013" algn="l"/>
                <a:tab pos="66230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3200">
                <a:latin typeface="Arial" pitchFamily="34" charset="0"/>
              </a:rPr>
              <a:t>Damage or disruption of the		normal pleural  membranes or vasculature	(e.g., tumor  involvement of the pleural space,	infection,  inflammatory conditions, or trauma)	leads  to 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</a:rPr>
              <a:t>increased capillary permeability or  decreased lymphatic drainage.</a:t>
            </a:r>
            <a:endParaRPr lang="en-US" sz="32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ChangeArrowheads="1"/>
          </p:cNvSpPr>
          <p:nvPr/>
        </p:nvSpPr>
        <p:spPr bwMode="auto">
          <a:xfrm>
            <a:off x="2576513" y="122238"/>
            <a:ext cx="4016375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5450" y="417513"/>
            <a:ext cx="3208338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Pathogenesis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263" y="1690688"/>
            <a:ext cx="8393112" cy="4652962"/>
          </a:xfrm>
          <a:prstGeom prst="rect">
            <a:avLst/>
          </a:prstGeom>
        </p:spPr>
        <p:txBody>
          <a:bodyPr lIns="0" tIns="80645" rIns="0" bIns="0">
            <a:spAutoFit/>
          </a:bodyPr>
          <a:lstStyle>
            <a:lvl1pPr marL="293688" indent="-280988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38"/>
              </a:spcBef>
              <a:buFont typeface="Arial" pitchFamily="34" charset="0"/>
              <a:buChar char="•"/>
            </a:pPr>
            <a:r>
              <a:rPr lang="en-US" sz="2200" b="1" i="1" u="sng">
                <a:solidFill>
                  <a:srgbClr val="313131"/>
                </a:solidFill>
                <a:latin typeface="Arial" pitchFamily="34" charset="0"/>
              </a:rPr>
              <a:t>Increased vascular permeability</a:t>
            </a:r>
            <a:r>
              <a:rPr lang="en-US" sz="2200" b="1" i="1">
                <a:solidFill>
                  <a:srgbClr val="313131"/>
                </a:solidFill>
                <a:latin typeface="Arial" pitchFamily="34" charset="0"/>
              </a:rPr>
              <a:t> </a:t>
            </a: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allows migration of  inflammatory cells (neutrophils, lymphocytes, and eosinophils)  into the pleural space.</a:t>
            </a:r>
            <a:endParaRPr lang="en-US" sz="220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2100"/>
              </a:spcBef>
              <a:buFontTx/>
              <a:buChar char="•"/>
            </a:pP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The process is mediated by a number of cytokines such as  interleukin IL-1, IL-6, IL-8, tumour necrosis factor (TNF)-alpha and  platelet activating factor released by mesothelial cells lining the  pleural space. The result is the </a:t>
            </a:r>
            <a:r>
              <a:rPr lang="en-US" sz="2200" b="1" i="1" u="sng">
                <a:solidFill>
                  <a:srgbClr val="313131"/>
                </a:solidFill>
                <a:latin typeface="Arial" pitchFamily="34" charset="0"/>
              </a:rPr>
              <a:t>exudative stage of a pleural  effusion</a:t>
            </a: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. This progresses to the fibro-purulent stage due to  increased fluid accumulation and bacterial invasion across the  damaged epithelium.</a:t>
            </a:r>
            <a:endParaRPr lang="en-US" sz="220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2150"/>
              </a:spcBef>
              <a:buFontTx/>
              <a:buChar char="•"/>
            </a:pP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Neutrophil migration occurs as well as activation of the  coagulation cascade leading to pro-coagulant activity and  decreased fibrinolysis. </a:t>
            </a:r>
            <a:r>
              <a:rPr lang="en-US" sz="2200" b="1" i="1" u="sng">
                <a:solidFill>
                  <a:srgbClr val="313131"/>
                </a:solidFill>
                <a:latin typeface="Arial" pitchFamily="34" charset="0"/>
              </a:rPr>
              <a:t>Deposition of fibrin in the pleural  space then leads to septation or loculation</a:t>
            </a: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. The pleural  fluid pH and glucose level falls while LDH levels increase.</a:t>
            </a:r>
            <a:endParaRPr lang="en-US" sz="22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447" name="object 3"/>
            <p:cNvSpPr>
              <a:spLocks noChangeArrowheads="1"/>
            </p:cNvSpPr>
            <p:nvPr/>
          </p:nvSpPr>
          <p:spPr bwMode="auto">
            <a:xfrm>
              <a:off x="3121151" y="121920"/>
              <a:ext cx="1188720" cy="136550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8" name="object 4"/>
            <p:cNvSpPr>
              <a:spLocks noChangeArrowheads="1"/>
            </p:cNvSpPr>
            <p:nvPr/>
          </p:nvSpPr>
          <p:spPr bwMode="auto">
            <a:xfrm>
              <a:off x="3494532" y="121920"/>
              <a:ext cx="2549652" cy="136550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9963" y="417513"/>
            <a:ext cx="2124075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/>
              <a:t>E</a:t>
            </a:r>
            <a:r>
              <a:rPr dirty="0"/>
              <a:t>tiology</a:t>
            </a:r>
          </a:p>
        </p:txBody>
      </p:sp>
      <p:grpSp>
        <p:nvGrpSpPr>
          <p:cNvPr id="17412" name="object 6"/>
          <p:cNvGrpSpPr>
            <a:grpSpLocks/>
          </p:cNvGrpSpPr>
          <p:nvPr/>
        </p:nvGrpSpPr>
        <p:grpSpPr bwMode="auto">
          <a:xfrm>
            <a:off x="114300" y="1276350"/>
            <a:ext cx="8893175" cy="5445125"/>
            <a:chOff x="114300" y="1277111"/>
            <a:chExt cx="8892540" cy="5443855"/>
          </a:xfrm>
        </p:grpSpPr>
        <p:sp>
          <p:nvSpPr>
            <p:cNvPr id="17417" name="object 7"/>
            <p:cNvSpPr>
              <a:spLocks noChangeArrowheads="1"/>
            </p:cNvSpPr>
            <p:nvPr/>
          </p:nvSpPr>
          <p:spPr bwMode="auto">
            <a:xfrm>
              <a:off x="114300" y="1301495"/>
              <a:ext cx="472440" cy="60807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8" name="object 8"/>
            <p:cNvSpPr>
              <a:spLocks noChangeArrowheads="1"/>
            </p:cNvSpPr>
            <p:nvPr/>
          </p:nvSpPr>
          <p:spPr bwMode="auto">
            <a:xfrm>
              <a:off x="384047" y="1277111"/>
              <a:ext cx="1953768" cy="6477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9" name="object 9"/>
            <p:cNvSpPr>
              <a:spLocks noChangeArrowheads="1"/>
            </p:cNvSpPr>
            <p:nvPr/>
          </p:nvSpPr>
          <p:spPr bwMode="auto">
            <a:xfrm>
              <a:off x="551687" y="1661159"/>
              <a:ext cx="1618488" cy="8077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0" name="object 10"/>
            <p:cNvSpPr>
              <a:spLocks noChangeArrowheads="1"/>
            </p:cNvSpPr>
            <p:nvPr/>
          </p:nvSpPr>
          <p:spPr bwMode="auto">
            <a:xfrm>
              <a:off x="114300" y="1892807"/>
              <a:ext cx="591312" cy="60502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1" name="object 11"/>
            <p:cNvSpPr>
              <a:spLocks noChangeArrowheads="1"/>
            </p:cNvSpPr>
            <p:nvPr/>
          </p:nvSpPr>
          <p:spPr bwMode="auto">
            <a:xfrm>
              <a:off x="384047" y="1866899"/>
              <a:ext cx="7959852" cy="6477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2" name="object 12"/>
            <p:cNvSpPr>
              <a:spLocks noChangeArrowheads="1"/>
            </p:cNvSpPr>
            <p:nvPr/>
          </p:nvSpPr>
          <p:spPr bwMode="auto">
            <a:xfrm>
              <a:off x="384047" y="2202179"/>
              <a:ext cx="1423416" cy="6477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3" name="object 13"/>
            <p:cNvSpPr>
              <a:spLocks noChangeArrowheads="1"/>
            </p:cNvSpPr>
            <p:nvPr/>
          </p:nvSpPr>
          <p:spPr bwMode="auto">
            <a:xfrm>
              <a:off x="114300" y="2817875"/>
              <a:ext cx="591312" cy="60502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4" name="object 14"/>
            <p:cNvSpPr>
              <a:spLocks noChangeArrowheads="1"/>
            </p:cNvSpPr>
            <p:nvPr/>
          </p:nvSpPr>
          <p:spPr bwMode="auto">
            <a:xfrm>
              <a:off x="384047" y="2791967"/>
              <a:ext cx="7156704" cy="6477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5" name="object 15"/>
            <p:cNvSpPr>
              <a:spLocks noChangeArrowheads="1"/>
            </p:cNvSpPr>
            <p:nvPr/>
          </p:nvSpPr>
          <p:spPr bwMode="auto">
            <a:xfrm>
              <a:off x="7144511" y="2791967"/>
              <a:ext cx="1856231" cy="64770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6" name="object 16"/>
            <p:cNvSpPr>
              <a:spLocks noChangeArrowheads="1"/>
            </p:cNvSpPr>
            <p:nvPr/>
          </p:nvSpPr>
          <p:spPr bwMode="auto">
            <a:xfrm>
              <a:off x="114300" y="3406139"/>
              <a:ext cx="591312" cy="6050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7" name="object 17"/>
            <p:cNvSpPr>
              <a:spLocks noChangeArrowheads="1"/>
            </p:cNvSpPr>
            <p:nvPr/>
          </p:nvSpPr>
          <p:spPr bwMode="auto">
            <a:xfrm>
              <a:off x="384047" y="3380232"/>
              <a:ext cx="1856232" cy="64770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8" name="object 18"/>
            <p:cNvSpPr>
              <a:spLocks noChangeArrowheads="1"/>
            </p:cNvSpPr>
            <p:nvPr/>
          </p:nvSpPr>
          <p:spPr bwMode="auto">
            <a:xfrm>
              <a:off x="1844039" y="3380232"/>
              <a:ext cx="1655064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9" name="object 19"/>
            <p:cNvSpPr>
              <a:spLocks noChangeArrowheads="1"/>
            </p:cNvSpPr>
            <p:nvPr/>
          </p:nvSpPr>
          <p:spPr bwMode="auto">
            <a:xfrm>
              <a:off x="3180588" y="3380232"/>
              <a:ext cx="2368295" cy="647700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0" name="object 20"/>
            <p:cNvSpPr>
              <a:spLocks noChangeArrowheads="1"/>
            </p:cNvSpPr>
            <p:nvPr/>
          </p:nvSpPr>
          <p:spPr bwMode="auto">
            <a:xfrm>
              <a:off x="114300" y="3995927"/>
              <a:ext cx="591312" cy="6050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1" name="object 21"/>
            <p:cNvSpPr>
              <a:spLocks noChangeArrowheads="1"/>
            </p:cNvSpPr>
            <p:nvPr/>
          </p:nvSpPr>
          <p:spPr bwMode="auto">
            <a:xfrm>
              <a:off x="384047" y="3970019"/>
              <a:ext cx="1295400" cy="647700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2" name="object 22"/>
            <p:cNvSpPr>
              <a:spLocks noChangeArrowheads="1"/>
            </p:cNvSpPr>
            <p:nvPr/>
          </p:nvSpPr>
          <p:spPr bwMode="auto">
            <a:xfrm>
              <a:off x="114300" y="4585715"/>
              <a:ext cx="591312" cy="6050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3" name="object 23"/>
            <p:cNvSpPr>
              <a:spLocks noChangeArrowheads="1"/>
            </p:cNvSpPr>
            <p:nvPr/>
          </p:nvSpPr>
          <p:spPr bwMode="auto">
            <a:xfrm>
              <a:off x="384047" y="4559808"/>
              <a:ext cx="1298448" cy="647700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4" name="object 24"/>
            <p:cNvSpPr>
              <a:spLocks noChangeArrowheads="1"/>
            </p:cNvSpPr>
            <p:nvPr/>
          </p:nvSpPr>
          <p:spPr bwMode="auto">
            <a:xfrm>
              <a:off x="1286255" y="4559808"/>
              <a:ext cx="2119884" cy="647700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5" name="object 25"/>
            <p:cNvSpPr>
              <a:spLocks noChangeArrowheads="1"/>
            </p:cNvSpPr>
            <p:nvPr/>
          </p:nvSpPr>
          <p:spPr bwMode="auto">
            <a:xfrm>
              <a:off x="3009900" y="4559808"/>
              <a:ext cx="553212" cy="647700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6" name="object 26"/>
            <p:cNvSpPr>
              <a:spLocks noChangeArrowheads="1"/>
            </p:cNvSpPr>
            <p:nvPr/>
          </p:nvSpPr>
          <p:spPr bwMode="auto">
            <a:xfrm>
              <a:off x="3166872" y="4559808"/>
              <a:ext cx="1871472" cy="647700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7" name="object 27"/>
            <p:cNvSpPr>
              <a:spLocks noChangeArrowheads="1"/>
            </p:cNvSpPr>
            <p:nvPr/>
          </p:nvSpPr>
          <p:spPr bwMode="auto">
            <a:xfrm>
              <a:off x="4642103" y="4559808"/>
              <a:ext cx="554736" cy="647700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8" name="object 28"/>
            <p:cNvSpPr>
              <a:spLocks noChangeArrowheads="1"/>
            </p:cNvSpPr>
            <p:nvPr/>
          </p:nvSpPr>
          <p:spPr bwMode="auto">
            <a:xfrm>
              <a:off x="4800600" y="4559808"/>
              <a:ext cx="1935479" cy="647700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9" name="object 29"/>
            <p:cNvSpPr>
              <a:spLocks noChangeArrowheads="1"/>
            </p:cNvSpPr>
            <p:nvPr/>
          </p:nvSpPr>
          <p:spPr bwMode="auto">
            <a:xfrm>
              <a:off x="6339840" y="4559808"/>
              <a:ext cx="551688" cy="647700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0" name="object 30"/>
            <p:cNvSpPr>
              <a:spLocks noChangeArrowheads="1"/>
            </p:cNvSpPr>
            <p:nvPr/>
          </p:nvSpPr>
          <p:spPr bwMode="auto">
            <a:xfrm>
              <a:off x="6495288" y="4559808"/>
              <a:ext cx="1717548" cy="647700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1" name="object 31"/>
            <p:cNvSpPr>
              <a:spLocks noChangeArrowheads="1"/>
            </p:cNvSpPr>
            <p:nvPr/>
          </p:nvSpPr>
          <p:spPr bwMode="auto">
            <a:xfrm>
              <a:off x="7816595" y="4559808"/>
              <a:ext cx="1190244" cy="647700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2" name="object 32"/>
            <p:cNvSpPr>
              <a:spLocks noChangeArrowheads="1"/>
            </p:cNvSpPr>
            <p:nvPr/>
          </p:nvSpPr>
          <p:spPr bwMode="auto">
            <a:xfrm>
              <a:off x="384047" y="4895088"/>
              <a:ext cx="932688" cy="647700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3" name="object 33"/>
            <p:cNvSpPr>
              <a:spLocks noChangeArrowheads="1"/>
            </p:cNvSpPr>
            <p:nvPr/>
          </p:nvSpPr>
          <p:spPr bwMode="auto">
            <a:xfrm>
              <a:off x="114300" y="5509259"/>
              <a:ext cx="591312" cy="6050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4" name="object 34"/>
            <p:cNvSpPr>
              <a:spLocks noChangeArrowheads="1"/>
            </p:cNvSpPr>
            <p:nvPr/>
          </p:nvSpPr>
          <p:spPr bwMode="auto">
            <a:xfrm>
              <a:off x="384047" y="5483352"/>
              <a:ext cx="2028444" cy="647700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5" name="object 35"/>
            <p:cNvSpPr>
              <a:spLocks noChangeArrowheads="1"/>
            </p:cNvSpPr>
            <p:nvPr/>
          </p:nvSpPr>
          <p:spPr bwMode="auto">
            <a:xfrm>
              <a:off x="114300" y="6099047"/>
              <a:ext cx="591312" cy="6050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6" name="object 36"/>
            <p:cNvSpPr>
              <a:spLocks noChangeArrowheads="1"/>
            </p:cNvSpPr>
            <p:nvPr/>
          </p:nvSpPr>
          <p:spPr bwMode="auto">
            <a:xfrm>
              <a:off x="384047" y="6073140"/>
              <a:ext cx="1627632" cy="647700"/>
            </a:xfrm>
            <a:prstGeom prst="rect">
              <a:avLst/>
            </a:prstGeom>
            <a:blipFill dpi="0" rotWithShape="1">
              <a:blip r:embed="rId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87338" y="1404938"/>
            <a:ext cx="8431212" cy="52181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94640" indent="-28194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200" u="heavy" spc="-65" dirty="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EXUDATIVE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02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Infective: </a:t>
            </a: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Pneumonia,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Bronchiectasis, Pancreatitis, TB,</a:t>
            </a:r>
            <a:r>
              <a:rPr sz="2200" spc="-25" dirty="0">
                <a:solidFill>
                  <a:srgbClr val="313131"/>
                </a:solidFill>
                <a:latin typeface="Arial"/>
                <a:cs typeface="Arial"/>
              </a:rPr>
              <a:t> Lung</a:t>
            </a:r>
            <a:endParaRPr sz="2200">
              <a:latin typeface="Arial"/>
              <a:cs typeface="Arial"/>
            </a:endParaRPr>
          </a:p>
          <a:p>
            <a:pPr marL="294640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abscess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14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Collagen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vascular </a:t>
            </a: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disease: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SLE, </a:t>
            </a:r>
            <a:r>
              <a:rPr sz="2200" spc="-25" dirty="0">
                <a:solidFill>
                  <a:srgbClr val="313131"/>
                </a:solidFill>
                <a:latin typeface="Arial"/>
                <a:cs typeface="Arial"/>
              </a:rPr>
              <a:t>Rheumatoid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arthritis,</a:t>
            </a:r>
            <a:r>
              <a:rPr sz="2200" spc="18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Polyarteritis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03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Neoplastic: leukemias and</a:t>
            </a:r>
            <a:r>
              <a:rPr sz="2200" spc="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lymphomas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15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25" dirty="0">
                <a:solidFill>
                  <a:srgbClr val="313131"/>
                </a:solidFill>
                <a:latin typeface="Arial"/>
                <a:cs typeface="Arial"/>
              </a:rPr>
              <a:t>Uremia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02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25" dirty="0">
                <a:solidFill>
                  <a:srgbClr val="313131"/>
                </a:solidFill>
                <a:latin typeface="Arial"/>
                <a:cs typeface="Arial"/>
              </a:rPr>
              <a:t>Drugs: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Bromocriptine, </a:t>
            </a: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amiodarone,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nitofurantoin, </a:t>
            </a:r>
            <a:r>
              <a:rPr sz="2200" spc="-20" dirty="0">
                <a:solidFill>
                  <a:srgbClr val="313131"/>
                </a:solidFill>
                <a:latin typeface="Arial"/>
                <a:cs typeface="Arial"/>
              </a:rPr>
              <a:t>dantrolene,</a:t>
            </a:r>
            <a:r>
              <a:rPr sz="2200" spc="254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INH,</a:t>
            </a:r>
            <a:endParaRPr sz="2200">
              <a:latin typeface="Arial"/>
              <a:cs typeface="Arial"/>
            </a:endParaRPr>
          </a:p>
          <a:p>
            <a:pPr marL="294640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2200" spc="-130" dirty="0">
                <a:solidFill>
                  <a:srgbClr val="313131"/>
                </a:solidFill>
                <a:latin typeface="Arial"/>
                <a:cs typeface="Arial"/>
              </a:rPr>
              <a:t>PAS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039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15" dirty="0">
                <a:solidFill>
                  <a:srgbClr val="313131"/>
                </a:solidFill>
                <a:latin typeface="Arial"/>
                <a:cs typeface="Arial"/>
              </a:rPr>
              <a:t>Postradiation</a:t>
            </a:r>
            <a:endParaRPr sz="2200">
              <a:latin typeface="Arial"/>
              <a:cs typeface="Arial"/>
            </a:endParaRPr>
          </a:p>
          <a:p>
            <a:pPr marL="294640" indent="-281940" fontAlgn="auto">
              <a:spcBef>
                <a:spcPts val="2039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200" spc="-35" dirty="0">
                <a:solidFill>
                  <a:srgbClr val="313131"/>
                </a:solidFill>
                <a:latin typeface="Arial"/>
                <a:cs typeface="Arial"/>
              </a:rPr>
              <a:t>Traumatic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7414" name="object 38"/>
          <p:cNvGrpSpPr>
            <a:grpSpLocks/>
          </p:cNvGrpSpPr>
          <p:nvPr/>
        </p:nvGrpSpPr>
        <p:grpSpPr bwMode="auto">
          <a:xfrm>
            <a:off x="114300" y="6662738"/>
            <a:ext cx="2268538" cy="195262"/>
            <a:chOff x="114300" y="6662927"/>
            <a:chExt cx="2268220" cy="195580"/>
          </a:xfrm>
        </p:grpSpPr>
        <p:sp>
          <p:nvSpPr>
            <p:cNvPr id="17415" name="object 39"/>
            <p:cNvSpPr>
              <a:spLocks noChangeArrowheads="1"/>
            </p:cNvSpPr>
            <p:nvPr/>
          </p:nvSpPr>
          <p:spPr bwMode="auto">
            <a:xfrm>
              <a:off x="114300" y="6688834"/>
              <a:ext cx="591312" cy="169164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6" name="object 40"/>
            <p:cNvSpPr>
              <a:spLocks noChangeArrowheads="1"/>
            </p:cNvSpPr>
            <p:nvPr/>
          </p:nvSpPr>
          <p:spPr bwMode="auto">
            <a:xfrm>
              <a:off x="384047" y="6662927"/>
              <a:ext cx="1997964" cy="195071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436" name="object 3"/>
            <p:cNvSpPr>
              <a:spLocks noChangeArrowheads="1"/>
            </p:cNvSpPr>
            <p:nvPr/>
          </p:nvSpPr>
          <p:spPr bwMode="auto">
            <a:xfrm>
              <a:off x="637031" y="1764792"/>
              <a:ext cx="589788" cy="7635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37" name="object 4"/>
            <p:cNvSpPr>
              <a:spLocks noChangeArrowheads="1"/>
            </p:cNvSpPr>
            <p:nvPr/>
          </p:nvSpPr>
          <p:spPr bwMode="auto">
            <a:xfrm>
              <a:off x="903732" y="1732788"/>
              <a:ext cx="3307079" cy="8168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38" name="object 5"/>
            <p:cNvSpPr>
              <a:spLocks noChangeArrowheads="1"/>
            </p:cNvSpPr>
            <p:nvPr/>
          </p:nvSpPr>
          <p:spPr bwMode="auto">
            <a:xfrm>
              <a:off x="1117091" y="2223516"/>
              <a:ext cx="2880360" cy="9931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39" name="object 6"/>
            <p:cNvSpPr>
              <a:spLocks noChangeArrowheads="1"/>
            </p:cNvSpPr>
            <p:nvPr/>
          </p:nvSpPr>
          <p:spPr bwMode="auto">
            <a:xfrm>
              <a:off x="669036" y="2461260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0" name="object 7"/>
            <p:cNvSpPr>
              <a:spLocks noChangeArrowheads="1"/>
            </p:cNvSpPr>
            <p:nvPr/>
          </p:nvSpPr>
          <p:spPr bwMode="auto">
            <a:xfrm>
              <a:off x="937260" y="2430779"/>
              <a:ext cx="2295143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1" name="object 8"/>
            <p:cNvSpPr>
              <a:spLocks noChangeArrowheads="1"/>
            </p:cNvSpPr>
            <p:nvPr/>
          </p:nvSpPr>
          <p:spPr bwMode="auto">
            <a:xfrm>
              <a:off x="2802635" y="2430779"/>
              <a:ext cx="1732788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2" name="object 9"/>
            <p:cNvSpPr>
              <a:spLocks noChangeArrowheads="1"/>
            </p:cNvSpPr>
            <p:nvPr/>
          </p:nvSpPr>
          <p:spPr bwMode="auto">
            <a:xfrm>
              <a:off x="4192523" y="2430779"/>
              <a:ext cx="1767839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3" name="object 10"/>
            <p:cNvSpPr>
              <a:spLocks noChangeArrowheads="1"/>
            </p:cNvSpPr>
            <p:nvPr/>
          </p:nvSpPr>
          <p:spPr bwMode="auto">
            <a:xfrm>
              <a:off x="669036" y="3081527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4" name="object 11"/>
            <p:cNvSpPr>
              <a:spLocks noChangeArrowheads="1"/>
            </p:cNvSpPr>
            <p:nvPr/>
          </p:nvSpPr>
          <p:spPr bwMode="auto">
            <a:xfrm>
              <a:off x="937260" y="3051048"/>
              <a:ext cx="6057899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5" name="object 12"/>
            <p:cNvSpPr>
              <a:spLocks noChangeArrowheads="1"/>
            </p:cNvSpPr>
            <p:nvPr/>
          </p:nvSpPr>
          <p:spPr bwMode="auto">
            <a:xfrm>
              <a:off x="669036" y="3701796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6" name="object 13"/>
            <p:cNvSpPr>
              <a:spLocks noChangeArrowheads="1"/>
            </p:cNvSpPr>
            <p:nvPr/>
          </p:nvSpPr>
          <p:spPr bwMode="auto">
            <a:xfrm>
              <a:off x="937260" y="3671315"/>
              <a:ext cx="4480560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7" name="object 14"/>
            <p:cNvSpPr>
              <a:spLocks noChangeArrowheads="1"/>
            </p:cNvSpPr>
            <p:nvPr/>
          </p:nvSpPr>
          <p:spPr bwMode="auto">
            <a:xfrm>
              <a:off x="669036" y="4320540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8" name="object 15"/>
            <p:cNvSpPr>
              <a:spLocks noChangeArrowheads="1"/>
            </p:cNvSpPr>
            <p:nvPr/>
          </p:nvSpPr>
          <p:spPr bwMode="auto">
            <a:xfrm>
              <a:off x="937260" y="4290059"/>
              <a:ext cx="5615940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49" name="object 16"/>
            <p:cNvSpPr>
              <a:spLocks noChangeArrowheads="1"/>
            </p:cNvSpPr>
            <p:nvPr/>
          </p:nvSpPr>
          <p:spPr bwMode="auto">
            <a:xfrm>
              <a:off x="669036" y="4940808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450" name="object 17"/>
            <p:cNvSpPr>
              <a:spLocks noChangeArrowheads="1"/>
            </p:cNvSpPr>
            <p:nvPr/>
          </p:nvSpPr>
          <p:spPr bwMode="auto">
            <a:xfrm>
              <a:off x="937260" y="4910328"/>
              <a:ext cx="2528316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8838" y="1903413"/>
            <a:ext cx="5935662" cy="35528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94640" indent="-28194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800" spc="-65" dirty="0">
                <a:solidFill>
                  <a:srgbClr val="313131"/>
                </a:solidFill>
                <a:latin typeface="Arial"/>
                <a:cs typeface="Arial"/>
              </a:rPr>
              <a:t>TRANSUDATIVE:</a:t>
            </a:r>
            <a:endParaRPr sz="2800">
              <a:latin typeface="Arial"/>
              <a:cs typeface="Arial"/>
            </a:endParaRPr>
          </a:p>
          <a:p>
            <a:pPr marL="294640" indent="-281940" fontAlgn="auto">
              <a:spcBef>
                <a:spcPts val="1989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Renal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cause: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Nephrotic</a:t>
            </a:r>
            <a:r>
              <a:rPr sz="2400" spc="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Cardiac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cause: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Congestive cardiac</a:t>
            </a:r>
            <a:r>
              <a:rPr sz="2400" spc="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Hepatic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cause: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Hepatic</a:t>
            </a:r>
            <a:r>
              <a:rPr sz="2400" spc="3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9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Nutritional: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Protein energy</a:t>
            </a:r>
            <a:r>
              <a:rPr sz="2400" spc="7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malnutrition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14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Hypothyroidism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460" name="object 3"/>
            <p:cNvSpPr>
              <a:spLocks noChangeArrowheads="1"/>
            </p:cNvSpPr>
            <p:nvPr/>
          </p:nvSpPr>
          <p:spPr bwMode="auto">
            <a:xfrm>
              <a:off x="669036" y="1778507"/>
              <a:ext cx="510539" cy="6583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1" name="object 4"/>
            <p:cNvSpPr>
              <a:spLocks noChangeArrowheads="1"/>
            </p:cNvSpPr>
            <p:nvPr/>
          </p:nvSpPr>
          <p:spPr bwMode="auto">
            <a:xfrm>
              <a:off x="937260" y="1751076"/>
              <a:ext cx="2122931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2" name="object 5"/>
            <p:cNvSpPr>
              <a:spLocks noChangeArrowheads="1"/>
            </p:cNvSpPr>
            <p:nvPr/>
          </p:nvSpPr>
          <p:spPr bwMode="auto">
            <a:xfrm>
              <a:off x="1120139" y="2171700"/>
              <a:ext cx="1757172" cy="868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3" name="object 6"/>
            <p:cNvSpPr>
              <a:spLocks noChangeArrowheads="1"/>
            </p:cNvSpPr>
            <p:nvPr/>
          </p:nvSpPr>
          <p:spPr bwMode="auto">
            <a:xfrm>
              <a:off x="669036" y="2400300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4" name="object 7"/>
            <p:cNvSpPr>
              <a:spLocks noChangeArrowheads="1"/>
            </p:cNvSpPr>
            <p:nvPr/>
          </p:nvSpPr>
          <p:spPr bwMode="auto">
            <a:xfrm>
              <a:off x="937260" y="2369820"/>
              <a:ext cx="2310383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5" name="object 8"/>
            <p:cNvSpPr>
              <a:spLocks noChangeArrowheads="1"/>
            </p:cNvSpPr>
            <p:nvPr/>
          </p:nvSpPr>
          <p:spPr bwMode="auto">
            <a:xfrm>
              <a:off x="669036" y="3020567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6" name="object 9"/>
            <p:cNvSpPr>
              <a:spLocks noChangeArrowheads="1"/>
            </p:cNvSpPr>
            <p:nvPr/>
          </p:nvSpPr>
          <p:spPr bwMode="auto">
            <a:xfrm>
              <a:off x="937260" y="2990088"/>
              <a:ext cx="1935479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7" name="object 10"/>
            <p:cNvSpPr>
              <a:spLocks noChangeArrowheads="1"/>
            </p:cNvSpPr>
            <p:nvPr/>
          </p:nvSpPr>
          <p:spPr bwMode="auto">
            <a:xfrm>
              <a:off x="669036" y="3640835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8" name="object 11"/>
            <p:cNvSpPr>
              <a:spLocks noChangeArrowheads="1"/>
            </p:cNvSpPr>
            <p:nvPr/>
          </p:nvSpPr>
          <p:spPr bwMode="auto">
            <a:xfrm>
              <a:off x="937260" y="3610355"/>
              <a:ext cx="2886455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69" name="object 12"/>
            <p:cNvSpPr>
              <a:spLocks noChangeArrowheads="1"/>
            </p:cNvSpPr>
            <p:nvPr/>
          </p:nvSpPr>
          <p:spPr bwMode="auto">
            <a:xfrm>
              <a:off x="669036" y="4259579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0" name="object 13"/>
            <p:cNvSpPr>
              <a:spLocks noChangeArrowheads="1"/>
            </p:cNvSpPr>
            <p:nvPr/>
          </p:nvSpPr>
          <p:spPr bwMode="auto">
            <a:xfrm>
              <a:off x="937260" y="4229100"/>
              <a:ext cx="1938527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1" name="object 14"/>
            <p:cNvSpPr>
              <a:spLocks noChangeArrowheads="1"/>
            </p:cNvSpPr>
            <p:nvPr/>
          </p:nvSpPr>
          <p:spPr bwMode="auto">
            <a:xfrm>
              <a:off x="2446020" y="4229100"/>
              <a:ext cx="2087880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2" name="object 15"/>
            <p:cNvSpPr>
              <a:spLocks noChangeArrowheads="1"/>
            </p:cNvSpPr>
            <p:nvPr/>
          </p:nvSpPr>
          <p:spPr bwMode="auto">
            <a:xfrm>
              <a:off x="669036" y="4879847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3" name="object 16"/>
            <p:cNvSpPr>
              <a:spLocks noChangeArrowheads="1"/>
            </p:cNvSpPr>
            <p:nvPr/>
          </p:nvSpPr>
          <p:spPr bwMode="auto">
            <a:xfrm>
              <a:off x="937260" y="4849367"/>
              <a:ext cx="1938527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4" name="object 17"/>
            <p:cNvSpPr>
              <a:spLocks noChangeArrowheads="1"/>
            </p:cNvSpPr>
            <p:nvPr/>
          </p:nvSpPr>
          <p:spPr bwMode="auto">
            <a:xfrm>
              <a:off x="2446020" y="4849367"/>
              <a:ext cx="1918716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5" name="object 18"/>
            <p:cNvSpPr>
              <a:spLocks noChangeArrowheads="1"/>
            </p:cNvSpPr>
            <p:nvPr/>
          </p:nvSpPr>
          <p:spPr bwMode="auto">
            <a:xfrm>
              <a:off x="4023359" y="4849367"/>
              <a:ext cx="1546860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6" name="object 19"/>
            <p:cNvSpPr>
              <a:spLocks noChangeArrowheads="1"/>
            </p:cNvSpPr>
            <p:nvPr/>
          </p:nvSpPr>
          <p:spPr bwMode="auto">
            <a:xfrm>
              <a:off x="669036" y="5500115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7" name="object 20"/>
            <p:cNvSpPr>
              <a:spLocks noChangeArrowheads="1"/>
            </p:cNvSpPr>
            <p:nvPr/>
          </p:nvSpPr>
          <p:spPr bwMode="auto">
            <a:xfrm>
              <a:off x="937260" y="5469635"/>
              <a:ext cx="3700272" cy="704087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8838" y="1892300"/>
            <a:ext cx="6075362" cy="3941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3200" b="1" u="heavy" spc="-5" dirty="0" err="1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Empyema</a:t>
            </a:r>
            <a:r>
              <a:rPr sz="3200" b="1" u="heavy" spc="-5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:</a:t>
            </a:r>
            <a:endParaRPr sz="3200" b="1">
              <a:latin typeface="Arial"/>
              <a:cs typeface="Arial"/>
            </a:endParaRPr>
          </a:p>
          <a:p>
            <a:pPr marL="294640" indent="-281940" fontAlgn="auto">
              <a:spcBef>
                <a:spcPts val="198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800" spc="-10" dirty="0">
                <a:solidFill>
                  <a:srgbClr val="313131"/>
                </a:solidFill>
                <a:latin typeface="Arial"/>
                <a:cs typeface="Arial"/>
              </a:rPr>
              <a:t>Lung</a:t>
            </a:r>
            <a:r>
              <a:rPr sz="2800" spc="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abscess</a:t>
            </a:r>
            <a:endParaRPr sz="2800">
              <a:latin typeface="Arial"/>
              <a:cs typeface="Arial"/>
            </a:endParaRPr>
          </a:p>
          <a:p>
            <a:pPr marL="294640" indent="-281940" fontAlgn="auto">
              <a:spcBef>
                <a:spcPts val="2014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Septicemia</a:t>
            </a:r>
            <a:endParaRPr sz="2800">
              <a:latin typeface="Arial"/>
              <a:cs typeface="Arial"/>
            </a:endParaRPr>
          </a:p>
          <a:p>
            <a:pPr marL="294640" indent="-281940" fontAlgn="auto">
              <a:spcBef>
                <a:spcPts val="198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800" spc="-20" dirty="0">
                <a:solidFill>
                  <a:srgbClr val="313131"/>
                </a:solidFill>
                <a:latin typeface="Arial"/>
                <a:cs typeface="Arial"/>
              </a:rPr>
              <a:t>Chest </a:t>
            </a:r>
            <a:r>
              <a:rPr sz="2800" spc="-10" dirty="0">
                <a:solidFill>
                  <a:srgbClr val="313131"/>
                </a:solidFill>
                <a:latin typeface="Arial"/>
                <a:cs typeface="Arial"/>
              </a:rPr>
              <a:t>wall</a:t>
            </a:r>
            <a:r>
              <a:rPr sz="2800" spc="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injuries</a:t>
            </a:r>
            <a:endParaRPr sz="28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800" spc="-5">
                <a:solidFill>
                  <a:srgbClr val="313131"/>
                </a:solidFill>
                <a:latin typeface="Arial"/>
                <a:cs typeface="Arial"/>
              </a:rPr>
              <a:t>Rupture </a:t>
            </a: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313131"/>
                </a:solidFill>
                <a:latin typeface="Arial"/>
                <a:cs typeface="Arial"/>
              </a:rPr>
              <a:t>subphrenic</a:t>
            </a:r>
            <a:r>
              <a:rPr sz="2800" spc="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13131"/>
                </a:solidFill>
                <a:latin typeface="Arial"/>
                <a:cs typeface="Arial"/>
              </a:rPr>
              <a:t>abscess</a:t>
            </a:r>
            <a:endParaRPr sz="2800">
              <a:latin typeface="Arial"/>
              <a:cs typeface="Arial"/>
            </a:endParaRPr>
          </a:p>
          <a:p>
            <a:pPr marL="294640" indent="-281940" fontAlgn="auto">
              <a:spcBef>
                <a:spcPts val="199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Rupture </a:t>
            </a:r>
            <a:r>
              <a:rPr sz="2800" spc="-15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313131"/>
                </a:solidFill>
                <a:latin typeface="Arial"/>
                <a:cs typeface="Arial"/>
              </a:rPr>
              <a:t>liver</a:t>
            </a:r>
            <a:r>
              <a:rPr sz="2800" spc="5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13131"/>
                </a:solidFill>
                <a:latin typeface="Arial"/>
                <a:cs typeface="Arial"/>
              </a:rPr>
              <a:t>abscess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484" name="object 3"/>
            <p:cNvSpPr>
              <a:spLocks noChangeArrowheads="1"/>
            </p:cNvSpPr>
            <p:nvPr/>
          </p:nvSpPr>
          <p:spPr bwMode="auto">
            <a:xfrm>
              <a:off x="669036" y="1778507"/>
              <a:ext cx="510539" cy="6583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85" name="object 4"/>
            <p:cNvSpPr>
              <a:spLocks noChangeArrowheads="1"/>
            </p:cNvSpPr>
            <p:nvPr/>
          </p:nvSpPr>
          <p:spPr bwMode="auto">
            <a:xfrm>
              <a:off x="937260" y="1751076"/>
              <a:ext cx="1985772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86" name="object 5"/>
            <p:cNvSpPr>
              <a:spLocks noChangeArrowheads="1"/>
            </p:cNvSpPr>
            <p:nvPr/>
          </p:nvSpPr>
          <p:spPr bwMode="auto">
            <a:xfrm>
              <a:off x="1120139" y="2171700"/>
              <a:ext cx="1620011" cy="868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87" name="object 6"/>
            <p:cNvSpPr>
              <a:spLocks noChangeArrowheads="1"/>
            </p:cNvSpPr>
            <p:nvPr/>
          </p:nvSpPr>
          <p:spPr bwMode="auto">
            <a:xfrm>
              <a:off x="669036" y="2400300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88" name="object 7"/>
            <p:cNvSpPr>
              <a:spLocks noChangeArrowheads="1"/>
            </p:cNvSpPr>
            <p:nvPr/>
          </p:nvSpPr>
          <p:spPr bwMode="auto">
            <a:xfrm>
              <a:off x="937260" y="2369820"/>
              <a:ext cx="3621024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89" name="object 8"/>
            <p:cNvSpPr>
              <a:spLocks noChangeArrowheads="1"/>
            </p:cNvSpPr>
            <p:nvPr/>
          </p:nvSpPr>
          <p:spPr bwMode="auto">
            <a:xfrm>
              <a:off x="669036" y="3020567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0" name="object 9"/>
            <p:cNvSpPr>
              <a:spLocks noChangeArrowheads="1"/>
            </p:cNvSpPr>
            <p:nvPr/>
          </p:nvSpPr>
          <p:spPr bwMode="auto">
            <a:xfrm>
              <a:off x="937260" y="2990088"/>
              <a:ext cx="1469136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1" name="object 10"/>
            <p:cNvSpPr>
              <a:spLocks noChangeArrowheads="1"/>
            </p:cNvSpPr>
            <p:nvPr/>
          </p:nvSpPr>
          <p:spPr bwMode="auto">
            <a:xfrm>
              <a:off x="2060448" y="2990088"/>
              <a:ext cx="531876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2" name="object 11"/>
            <p:cNvSpPr>
              <a:spLocks noChangeArrowheads="1"/>
            </p:cNvSpPr>
            <p:nvPr/>
          </p:nvSpPr>
          <p:spPr bwMode="auto">
            <a:xfrm>
              <a:off x="2162555" y="2990088"/>
              <a:ext cx="1969008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3" name="object 12"/>
            <p:cNvSpPr>
              <a:spLocks noChangeArrowheads="1"/>
            </p:cNvSpPr>
            <p:nvPr/>
          </p:nvSpPr>
          <p:spPr bwMode="auto">
            <a:xfrm>
              <a:off x="3791711" y="2990088"/>
              <a:ext cx="1937004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4" name="object 13"/>
            <p:cNvSpPr>
              <a:spLocks noChangeArrowheads="1"/>
            </p:cNvSpPr>
            <p:nvPr/>
          </p:nvSpPr>
          <p:spPr bwMode="auto">
            <a:xfrm>
              <a:off x="669036" y="3640835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5" name="object 14"/>
            <p:cNvSpPr>
              <a:spLocks noChangeArrowheads="1"/>
            </p:cNvSpPr>
            <p:nvPr/>
          </p:nvSpPr>
          <p:spPr bwMode="auto">
            <a:xfrm>
              <a:off x="937260" y="3610355"/>
              <a:ext cx="2144267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6" name="object 15"/>
            <p:cNvSpPr>
              <a:spLocks noChangeArrowheads="1"/>
            </p:cNvSpPr>
            <p:nvPr/>
          </p:nvSpPr>
          <p:spPr bwMode="auto">
            <a:xfrm>
              <a:off x="669036" y="4259579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97" name="object 16"/>
            <p:cNvSpPr>
              <a:spLocks noChangeArrowheads="1"/>
            </p:cNvSpPr>
            <p:nvPr/>
          </p:nvSpPr>
          <p:spPr bwMode="auto">
            <a:xfrm>
              <a:off x="937260" y="4229100"/>
              <a:ext cx="3383279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8838" y="1892300"/>
            <a:ext cx="4651375" cy="28686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u="heavy" spc="-10" dirty="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CHYLOUS: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8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35" dirty="0">
                <a:solidFill>
                  <a:srgbClr val="313131"/>
                </a:solidFill>
                <a:latin typeface="Arial"/>
                <a:cs typeface="Arial"/>
              </a:rPr>
              <a:t>Trauma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to thoracic</a:t>
            </a:r>
            <a:r>
              <a:rPr sz="2400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duct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35" dirty="0">
                <a:solidFill>
                  <a:srgbClr val="313131"/>
                </a:solidFill>
                <a:latin typeface="Arial"/>
                <a:cs typeface="Arial"/>
              </a:rPr>
              <a:t>Tumour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(mediastinal</a:t>
            </a:r>
            <a:r>
              <a:rPr sz="2400" spc="1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lymphoma)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2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25" dirty="0">
                <a:solidFill>
                  <a:srgbClr val="313131"/>
                </a:solidFill>
                <a:latin typeface="Arial"/>
                <a:cs typeface="Arial"/>
              </a:rPr>
              <a:t>Tuberculosis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8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25" dirty="0">
                <a:solidFill>
                  <a:srgbClr val="313131"/>
                </a:solidFill>
                <a:latin typeface="Arial"/>
                <a:cs typeface="Arial"/>
              </a:rPr>
              <a:t>Lymphatic</a:t>
            </a:r>
            <a:r>
              <a:rPr sz="2400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obstruction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508" name="object 3"/>
            <p:cNvSpPr>
              <a:spLocks noChangeArrowheads="1"/>
            </p:cNvSpPr>
            <p:nvPr/>
          </p:nvSpPr>
          <p:spPr bwMode="auto">
            <a:xfrm>
              <a:off x="669036" y="1778507"/>
              <a:ext cx="510539" cy="6583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09" name="object 4"/>
            <p:cNvSpPr>
              <a:spLocks noChangeArrowheads="1"/>
            </p:cNvSpPr>
            <p:nvPr/>
          </p:nvSpPr>
          <p:spPr bwMode="auto">
            <a:xfrm>
              <a:off x="937260" y="1751076"/>
              <a:ext cx="2697479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0" name="object 5"/>
            <p:cNvSpPr>
              <a:spLocks noChangeArrowheads="1"/>
            </p:cNvSpPr>
            <p:nvPr/>
          </p:nvSpPr>
          <p:spPr bwMode="auto">
            <a:xfrm>
              <a:off x="1120139" y="2171700"/>
              <a:ext cx="2331720" cy="868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1" name="object 6"/>
            <p:cNvSpPr>
              <a:spLocks noChangeArrowheads="1"/>
            </p:cNvSpPr>
            <p:nvPr/>
          </p:nvSpPr>
          <p:spPr bwMode="auto">
            <a:xfrm>
              <a:off x="669036" y="2400300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2" name="object 7"/>
            <p:cNvSpPr>
              <a:spLocks noChangeArrowheads="1"/>
            </p:cNvSpPr>
            <p:nvPr/>
          </p:nvSpPr>
          <p:spPr bwMode="auto">
            <a:xfrm>
              <a:off x="937260" y="2369820"/>
              <a:ext cx="2886455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3" name="object 8"/>
            <p:cNvSpPr>
              <a:spLocks noChangeArrowheads="1"/>
            </p:cNvSpPr>
            <p:nvPr/>
          </p:nvSpPr>
          <p:spPr bwMode="auto">
            <a:xfrm>
              <a:off x="669036" y="3020567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4" name="object 9"/>
            <p:cNvSpPr>
              <a:spLocks noChangeArrowheads="1"/>
            </p:cNvSpPr>
            <p:nvPr/>
          </p:nvSpPr>
          <p:spPr bwMode="auto">
            <a:xfrm>
              <a:off x="937260" y="2990088"/>
              <a:ext cx="2955036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5" name="object 10"/>
            <p:cNvSpPr>
              <a:spLocks noChangeArrowheads="1"/>
            </p:cNvSpPr>
            <p:nvPr/>
          </p:nvSpPr>
          <p:spPr bwMode="auto">
            <a:xfrm>
              <a:off x="669036" y="3640835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6" name="object 11"/>
            <p:cNvSpPr>
              <a:spLocks noChangeArrowheads="1"/>
            </p:cNvSpPr>
            <p:nvPr/>
          </p:nvSpPr>
          <p:spPr bwMode="auto">
            <a:xfrm>
              <a:off x="937260" y="3610355"/>
              <a:ext cx="1952243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7" name="object 12"/>
            <p:cNvSpPr>
              <a:spLocks noChangeArrowheads="1"/>
            </p:cNvSpPr>
            <p:nvPr/>
          </p:nvSpPr>
          <p:spPr bwMode="auto">
            <a:xfrm>
              <a:off x="2459735" y="3610355"/>
              <a:ext cx="531876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8" name="object 13"/>
            <p:cNvSpPr>
              <a:spLocks noChangeArrowheads="1"/>
            </p:cNvSpPr>
            <p:nvPr/>
          </p:nvSpPr>
          <p:spPr bwMode="auto">
            <a:xfrm>
              <a:off x="2561844" y="3610355"/>
              <a:ext cx="1801368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19" name="object 14"/>
            <p:cNvSpPr>
              <a:spLocks noChangeArrowheads="1"/>
            </p:cNvSpPr>
            <p:nvPr/>
          </p:nvSpPr>
          <p:spPr bwMode="auto">
            <a:xfrm>
              <a:off x="3933444" y="3610355"/>
              <a:ext cx="4078224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0" name="object 15"/>
            <p:cNvSpPr>
              <a:spLocks noChangeArrowheads="1"/>
            </p:cNvSpPr>
            <p:nvPr/>
          </p:nvSpPr>
          <p:spPr bwMode="auto">
            <a:xfrm>
              <a:off x="669036" y="4259579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1" name="object 16"/>
            <p:cNvSpPr>
              <a:spLocks noChangeArrowheads="1"/>
            </p:cNvSpPr>
            <p:nvPr/>
          </p:nvSpPr>
          <p:spPr bwMode="auto">
            <a:xfrm>
              <a:off x="937260" y="4229100"/>
              <a:ext cx="1242060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2" name="object 17"/>
            <p:cNvSpPr>
              <a:spLocks noChangeArrowheads="1"/>
            </p:cNvSpPr>
            <p:nvPr/>
          </p:nvSpPr>
          <p:spPr bwMode="auto">
            <a:xfrm>
              <a:off x="1749551" y="4229100"/>
              <a:ext cx="531876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3" name="object 18"/>
            <p:cNvSpPr>
              <a:spLocks noChangeArrowheads="1"/>
            </p:cNvSpPr>
            <p:nvPr/>
          </p:nvSpPr>
          <p:spPr bwMode="auto">
            <a:xfrm>
              <a:off x="1851660" y="4229100"/>
              <a:ext cx="2394204" cy="70408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4" name="object 19"/>
            <p:cNvSpPr>
              <a:spLocks noChangeArrowheads="1"/>
            </p:cNvSpPr>
            <p:nvPr/>
          </p:nvSpPr>
          <p:spPr bwMode="auto">
            <a:xfrm>
              <a:off x="669036" y="4879847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25" name="object 20"/>
            <p:cNvSpPr>
              <a:spLocks noChangeArrowheads="1"/>
            </p:cNvSpPr>
            <p:nvPr/>
          </p:nvSpPr>
          <p:spPr bwMode="auto">
            <a:xfrm>
              <a:off x="937260" y="4849367"/>
              <a:ext cx="3208019" cy="70408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8838" y="1892300"/>
            <a:ext cx="6943725" cy="34893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u="heavy" spc="-10" dirty="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HEMOTHORAX: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8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20" dirty="0">
                <a:solidFill>
                  <a:srgbClr val="313131"/>
                </a:solidFill>
                <a:latin typeface="Arial"/>
                <a:cs typeface="Arial"/>
              </a:rPr>
              <a:t>Chest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wall</a:t>
            </a:r>
            <a:r>
              <a:rPr sz="2400" spc="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Bleeding</a:t>
            </a:r>
            <a:r>
              <a:rPr sz="2400" spc="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disorders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9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Neoplasms-leukemias, lymphoma,</a:t>
            </a:r>
            <a:r>
              <a:rPr sz="2400" spc="3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mesothelioma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14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Drugs-anticoagulants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9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Pulmonary</a:t>
            </a:r>
            <a:r>
              <a:rPr sz="2400" spc="1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infarction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532" name="object 3"/>
            <p:cNvSpPr>
              <a:spLocks noChangeArrowheads="1"/>
            </p:cNvSpPr>
            <p:nvPr/>
          </p:nvSpPr>
          <p:spPr bwMode="auto">
            <a:xfrm>
              <a:off x="669036" y="1778507"/>
              <a:ext cx="510539" cy="6583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3" name="object 4"/>
            <p:cNvSpPr>
              <a:spLocks noChangeArrowheads="1"/>
            </p:cNvSpPr>
            <p:nvPr/>
          </p:nvSpPr>
          <p:spPr bwMode="auto">
            <a:xfrm>
              <a:off x="937260" y="1751076"/>
              <a:ext cx="3270504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4" name="object 5"/>
            <p:cNvSpPr>
              <a:spLocks noChangeArrowheads="1"/>
            </p:cNvSpPr>
            <p:nvPr/>
          </p:nvSpPr>
          <p:spPr bwMode="auto">
            <a:xfrm>
              <a:off x="1120139" y="2171700"/>
              <a:ext cx="2904744" cy="868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5" name="object 6"/>
            <p:cNvSpPr>
              <a:spLocks noChangeArrowheads="1"/>
            </p:cNvSpPr>
            <p:nvPr/>
          </p:nvSpPr>
          <p:spPr bwMode="auto">
            <a:xfrm>
              <a:off x="669036" y="2400300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6" name="object 7"/>
            <p:cNvSpPr>
              <a:spLocks noChangeArrowheads="1"/>
            </p:cNvSpPr>
            <p:nvPr/>
          </p:nvSpPr>
          <p:spPr bwMode="auto">
            <a:xfrm>
              <a:off x="937260" y="2369820"/>
              <a:ext cx="2159507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7" name="object 8"/>
            <p:cNvSpPr>
              <a:spLocks noChangeArrowheads="1"/>
            </p:cNvSpPr>
            <p:nvPr/>
          </p:nvSpPr>
          <p:spPr bwMode="auto">
            <a:xfrm>
              <a:off x="2667000" y="2369820"/>
              <a:ext cx="1478279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8" name="object 9"/>
            <p:cNvSpPr>
              <a:spLocks noChangeArrowheads="1"/>
            </p:cNvSpPr>
            <p:nvPr/>
          </p:nvSpPr>
          <p:spPr bwMode="auto">
            <a:xfrm>
              <a:off x="669036" y="3020567"/>
              <a:ext cx="641604" cy="65532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9" name="object 10"/>
            <p:cNvSpPr>
              <a:spLocks noChangeArrowheads="1"/>
            </p:cNvSpPr>
            <p:nvPr/>
          </p:nvSpPr>
          <p:spPr bwMode="auto">
            <a:xfrm>
              <a:off x="937260" y="2990088"/>
              <a:ext cx="2589276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0" name="object 11"/>
            <p:cNvSpPr>
              <a:spLocks noChangeArrowheads="1"/>
            </p:cNvSpPr>
            <p:nvPr/>
          </p:nvSpPr>
          <p:spPr bwMode="auto">
            <a:xfrm>
              <a:off x="3096767" y="2990088"/>
              <a:ext cx="2476500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1" name="object 12"/>
            <p:cNvSpPr>
              <a:spLocks noChangeArrowheads="1"/>
            </p:cNvSpPr>
            <p:nvPr/>
          </p:nvSpPr>
          <p:spPr bwMode="auto">
            <a:xfrm>
              <a:off x="5143500" y="2990088"/>
              <a:ext cx="3165348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2" name="object 13"/>
            <p:cNvSpPr>
              <a:spLocks noChangeArrowheads="1"/>
            </p:cNvSpPr>
            <p:nvPr/>
          </p:nvSpPr>
          <p:spPr bwMode="auto">
            <a:xfrm>
              <a:off x="669036" y="3637788"/>
              <a:ext cx="510539" cy="65836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3" name="object 14"/>
            <p:cNvSpPr>
              <a:spLocks noChangeArrowheads="1"/>
            </p:cNvSpPr>
            <p:nvPr/>
          </p:nvSpPr>
          <p:spPr bwMode="auto">
            <a:xfrm>
              <a:off x="937260" y="3610355"/>
              <a:ext cx="2881883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4" name="object 15"/>
            <p:cNvSpPr>
              <a:spLocks noChangeArrowheads="1"/>
            </p:cNvSpPr>
            <p:nvPr/>
          </p:nvSpPr>
          <p:spPr bwMode="auto">
            <a:xfrm>
              <a:off x="1120139" y="4030979"/>
              <a:ext cx="2516124" cy="8686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5" name="object 16"/>
            <p:cNvSpPr>
              <a:spLocks noChangeArrowheads="1"/>
            </p:cNvSpPr>
            <p:nvPr/>
          </p:nvSpPr>
          <p:spPr bwMode="auto">
            <a:xfrm>
              <a:off x="669036" y="4259579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6" name="object 17"/>
            <p:cNvSpPr>
              <a:spLocks noChangeArrowheads="1"/>
            </p:cNvSpPr>
            <p:nvPr/>
          </p:nvSpPr>
          <p:spPr bwMode="auto">
            <a:xfrm>
              <a:off x="937260" y="4229100"/>
              <a:ext cx="3736848" cy="70408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7" name="object 18"/>
            <p:cNvSpPr>
              <a:spLocks noChangeArrowheads="1"/>
            </p:cNvSpPr>
            <p:nvPr/>
          </p:nvSpPr>
          <p:spPr bwMode="auto">
            <a:xfrm>
              <a:off x="669036" y="4879847"/>
              <a:ext cx="641604" cy="65531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8" name="object 19"/>
            <p:cNvSpPr>
              <a:spLocks noChangeArrowheads="1"/>
            </p:cNvSpPr>
            <p:nvPr/>
          </p:nvSpPr>
          <p:spPr bwMode="auto">
            <a:xfrm>
              <a:off x="937260" y="4849367"/>
              <a:ext cx="3547872" cy="70408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8838" y="1892300"/>
            <a:ext cx="7980362" cy="3509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u="heavy" spc="-15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PSEUDOCHYLOUS:</a:t>
            </a:r>
            <a:endParaRPr sz="2400" b="1">
              <a:latin typeface="Arial"/>
              <a:cs typeface="Arial"/>
            </a:endParaRPr>
          </a:p>
          <a:p>
            <a:pPr marL="294640" indent="-281940" fontAlgn="auto">
              <a:spcBef>
                <a:spcPts val="198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Rheumatoid</a:t>
            </a:r>
            <a:r>
              <a:rPr sz="2400" spc="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pleuritis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25">
                <a:solidFill>
                  <a:srgbClr val="313131"/>
                </a:solidFill>
                <a:latin typeface="Arial"/>
                <a:cs typeface="Arial"/>
              </a:rPr>
              <a:t>Tuberculosis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or paragonimiasis(lung fluke</a:t>
            </a:r>
            <a:r>
              <a:rPr sz="2400" spc="18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infection)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2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u="heavy" spc="-25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HYDROTHORAX</a:t>
            </a:r>
            <a:r>
              <a:rPr sz="2400" b="1" u="heavy" spc="-25" dirty="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:</a:t>
            </a:r>
            <a:endParaRPr sz="2400" b="1">
              <a:latin typeface="Arial"/>
              <a:cs typeface="Arial"/>
            </a:endParaRPr>
          </a:p>
          <a:p>
            <a:pPr marL="294640" indent="-281940" fontAlgn="auto">
              <a:spcBef>
                <a:spcPts val="198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Congestive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heart</a:t>
            </a:r>
            <a:r>
              <a:rPr sz="2400" spc="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Hepatic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&amp;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Renal</a:t>
            </a:r>
            <a:r>
              <a:rPr sz="2400" spc="6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75" y="473075"/>
            <a:ext cx="3175000" cy="7572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Urinothorax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975" y="1852613"/>
            <a:ext cx="7091363" cy="4294187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28613" indent="-31750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96000"/>
              <a:buFont typeface="Wingdings" pitchFamily="2" charset="2"/>
              <a:buChar char=""/>
            </a:pPr>
            <a:r>
              <a:rPr lang="en-US" sz="2800">
                <a:latin typeface="Arial" pitchFamily="34" charset="0"/>
              </a:rPr>
              <a:t>Due to obstructive uropathy</a:t>
            </a:r>
          </a:p>
          <a:p>
            <a:pPr>
              <a:spcBef>
                <a:spcPts val="25"/>
              </a:spcBef>
              <a:buFont typeface="Wingdings" pitchFamily="2" charset="2"/>
              <a:buChar char=""/>
            </a:pPr>
            <a:endParaRPr lang="en-US" sz="2900">
              <a:latin typeface="Arial" pitchFamily="34" charset="0"/>
            </a:endParaRPr>
          </a:p>
          <a:p>
            <a:pPr>
              <a:buSzPct val="96000"/>
              <a:buFont typeface="Wingdings" pitchFamily="2" charset="2"/>
              <a:buChar char=""/>
            </a:pPr>
            <a:r>
              <a:rPr lang="en-US" sz="2800">
                <a:latin typeface="Arial" pitchFamily="34" charset="0"/>
              </a:rPr>
              <a:t>Urine arrives in the pleural space either  retroperitoneally under the posterior  diaphragm, or via the retroperitoneal  lymphatics</a:t>
            </a:r>
          </a:p>
          <a:p>
            <a:pPr>
              <a:spcBef>
                <a:spcPts val="25"/>
              </a:spcBef>
              <a:buFont typeface="Wingdings" pitchFamily="2" charset="2"/>
              <a:buChar char=""/>
            </a:pPr>
            <a:endParaRPr lang="en-US" sz="2900">
              <a:latin typeface="Arial" pitchFamily="34" charset="0"/>
            </a:endParaRPr>
          </a:p>
          <a:p>
            <a:pPr>
              <a:buSzPct val="96000"/>
              <a:buFont typeface="Wingdings" pitchFamily="2" charset="2"/>
              <a:buChar char=""/>
            </a:pPr>
            <a:r>
              <a:rPr lang="en-US" sz="2800">
                <a:latin typeface="Arial" pitchFamily="34" charset="0"/>
              </a:rPr>
              <a:t>Pleural fluid smells of urine.</a:t>
            </a:r>
          </a:p>
          <a:p>
            <a:pPr>
              <a:spcBef>
                <a:spcPts val="25"/>
              </a:spcBef>
              <a:buFont typeface="Wingdings" pitchFamily="2" charset="2"/>
              <a:buChar char=""/>
            </a:pPr>
            <a:endParaRPr lang="en-US" sz="2900">
              <a:latin typeface="Arial" pitchFamily="34" charset="0"/>
            </a:endParaRPr>
          </a:p>
          <a:p>
            <a:pPr>
              <a:buSzPct val="96000"/>
              <a:buFont typeface="Wingdings" pitchFamily="2" charset="2"/>
              <a:buChar char=""/>
            </a:pPr>
            <a:r>
              <a:rPr lang="en-US" sz="2800">
                <a:latin typeface="Arial" pitchFamily="34" charset="0"/>
              </a:rPr>
              <a:t>Pleural fluid Creatinine ≈ Serum Creatinine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2967038" y="122238"/>
            <a:ext cx="3230562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975" y="417513"/>
            <a:ext cx="2428875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Overview</a:t>
            </a:r>
          </a:p>
        </p:txBody>
      </p:sp>
      <p:grpSp>
        <p:nvGrpSpPr>
          <p:cNvPr id="6148" name="object 4"/>
          <p:cNvGrpSpPr>
            <a:grpSpLocks/>
          </p:cNvGrpSpPr>
          <p:nvPr/>
        </p:nvGrpSpPr>
        <p:grpSpPr bwMode="auto">
          <a:xfrm>
            <a:off x="668338" y="1751013"/>
            <a:ext cx="2870200" cy="4422775"/>
            <a:chOff x="669036" y="1751076"/>
            <a:chExt cx="2870200" cy="4422775"/>
          </a:xfrm>
        </p:grpSpPr>
        <p:sp>
          <p:nvSpPr>
            <p:cNvPr id="6150" name="object 5"/>
            <p:cNvSpPr>
              <a:spLocks noChangeArrowheads="1"/>
            </p:cNvSpPr>
            <p:nvPr/>
          </p:nvSpPr>
          <p:spPr bwMode="auto">
            <a:xfrm>
              <a:off x="669036" y="1778508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937260" y="1751076"/>
              <a:ext cx="2022348" cy="70408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669036" y="2397252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object 8"/>
            <p:cNvSpPr>
              <a:spLocks noChangeArrowheads="1"/>
            </p:cNvSpPr>
            <p:nvPr/>
          </p:nvSpPr>
          <p:spPr bwMode="auto">
            <a:xfrm>
              <a:off x="937260" y="2369820"/>
              <a:ext cx="2221991" cy="7040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object 9"/>
            <p:cNvSpPr>
              <a:spLocks noChangeArrowheads="1"/>
            </p:cNvSpPr>
            <p:nvPr/>
          </p:nvSpPr>
          <p:spPr bwMode="auto">
            <a:xfrm>
              <a:off x="669036" y="3017520"/>
              <a:ext cx="510539" cy="65836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object 10"/>
            <p:cNvSpPr>
              <a:spLocks noChangeArrowheads="1"/>
            </p:cNvSpPr>
            <p:nvPr/>
          </p:nvSpPr>
          <p:spPr bwMode="auto">
            <a:xfrm>
              <a:off x="937260" y="2990088"/>
              <a:ext cx="2273807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6" name="object 11"/>
            <p:cNvSpPr>
              <a:spLocks noChangeArrowheads="1"/>
            </p:cNvSpPr>
            <p:nvPr/>
          </p:nvSpPr>
          <p:spPr bwMode="auto">
            <a:xfrm>
              <a:off x="669036" y="3637788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7" name="object 12"/>
            <p:cNvSpPr>
              <a:spLocks noChangeArrowheads="1"/>
            </p:cNvSpPr>
            <p:nvPr/>
          </p:nvSpPr>
          <p:spPr bwMode="auto">
            <a:xfrm>
              <a:off x="937260" y="3610355"/>
              <a:ext cx="1511808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8" name="object 13"/>
            <p:cNvSpPr>
              <a:spLocks noChangeArrowheads="1"/>
            </p:cNvSpPr>
            <p:nvPr/>
          </p:nvSpPr>
          <p:spPr bwMode="auto">
            <a:xfrm>
              <a:off x="669036" y="4256532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9" name="object 14"/>
            <p:cNvSpPr>
              <a:spLocks noChangeArrowheads="1"/>
            </p:cNvSpPr>
            <p:nvPr/>
          </p:nvSpPr>
          <p:spPr bwMode="auto">
            <a:xfrm>
              <a:off x="937260" y="4229100"/>
              <a:ext cx="2601467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0" name="object 15"/>
            <p:cNvSpPr>
              <a:spLocks noChangeArrowheads="1"/>
            </p:cNvSpPr>
            <p:nvPr/>
          </p:nvSpPr>
          <p:spPr bwMode="auto">
            <a:xfrm>
              <a:off x="669036" y="4876800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1" name="object 16"/>
            <p:cNvSpPr>
              <a:spLocks noChangeArrowheads="1"/>
            </p:cNvSpPr>
            <p:nvPr/>
          </p:nvSpPr>
          <p:spPr bwMode="auto">
            <a:xfrm>
              <a:off x="937260" y="4849368"/>
              <a:ext cx="2292095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2" name="object 17"/>
            <p:cNvSpPr>
              <a:spLocks noChangeArrowheads="1"/>
            </p:cNvSpPr>
            <p:nvPr/>
          </p:nvSpPr>
          <p:spPr bwMode="auto">
            <a:xfrm>
              <a:off x="669036" y="5497067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3" name="object 18"/>
            <p:cNvSpPr>
              <a:spLocks noChangeArrowheads="1"/>
            </p:cNvSpPr>
            <p:nvPr/>
          </p:nvSpPr>
          <p:spPr bwMode="auto">
            <a:xfrm>
              <a:off x="937260" y="5469635"/>
              <a:ext cx="2208276" cy="704087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8838" y="1892300"/>
            <a:ext cx="2478087" cy="411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9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Classification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Pathogenesis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Etiology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8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Clinical</a:t>
            </a:r>
            <a:r>
              <a:rPr sz="2400" spc="3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14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Investigations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1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eural Effusion.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481013"/>
            <a:ext cx="4465638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-5" dirty="0"/>
              <a:t>Clinical</a:t>
            </a:r>
            <a:r>
              <a:rPr sz="4200" spc="-155" dirty="0"/>
              <a:t> </a:t>
            </a:r>
            <a:r>
              <a:rPr sz="4200" spc="-5" dirty="0"/>
              <a:t>Presentation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428625" y="1863725"/>
            <a:ext cx="8151813" cy="310197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2425" indent="-341313"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7422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The underlying cause of the effusion usually  dictates the symptoms, although patients may	be  asymptomatic.</a:t>
            </a:r>
            <a:endParaRPr lang="en-US" sz="2800">
              <a:latin typeface="Arial" pitchFamily="34" charset="0"/>
            </a:endParaRPr>
          </a:p>
          <a:p>
            <a:pPr>
              <a:spcBef>
                <a:spcPts val="7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Pleural inflammation, abnormal pulmonary  mechanics, and worsened alveolar gas  exchange produce symptoms and signs of  disease.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590550"/>
            <a:ext cx="6324600" cy="6604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30" smtClean="0"/>
              <a:t>Symptoms</a:t>
            </a:r>
            <a:r>
              <a:rPr lang="en-US" sz="4200" spc="30" dirty="0" smtClean="0"/>
              <a:t> </a:t>
            </a:r>
            <a:r>
              <a:rPr sz="4200" spc="30" smtClean="0"/>
              <a:t>and</a:t>
            </a:r>
            <a:r>
              <a:rPr sz="4200" spc="-170" smtClean="0"/>
              <a:t> </a:t>
            </a:r>
            <a:r>
              <a:rPr sz="4200" dirty="0"/>
              <a:t>signs</a:t>
            </a:r>
            <a:endParaRPr sz="420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889000" y="2767013"/>
            <a:ext cx="1481138" cy="2366962"/>
          </a:xfrm>
          <a:custGeom>
            <a:avLst/>
            <a:gdLst>
              <a:gd name="T0" fmla="*/ 0 w 1481455"/>
              <a:gd name="T1" fmla="*/ 0 h 2367279"/>
              <a:gd name="T2" fmla="*/ 1481455 w 1481455"/>
              <a:gd name="T3" fmla="*/ 2367279 h 2367279"/>
            </a:gdLst>
            <a:ahLst/>
            <a:cxnLst/>
            <a:rect l="T0" t="T1" r="T2" b="T3"/>
            <a:pathLst>
              <a:path w="1481455" h="2367279">
                <a:moveTo>
                  <a:pt x="729996" y="0"/>
                </a:moveTo>
                <a:lnTo>
                  <a:pt x="0" y="0"/>
                </a:lnTo>
                <a:lnTo>
                  <a:pt x="0" y="54864"/>
                </a:lnTo>
                <a:lnTo>
                  <a:pt x="729996" y="54864"/>
                </a:lnTo>
                <a:lnTo>
                  <a:pt x="729996" y="0"/>
                </a:lnTo>
                <a:close/>
              </a:path>
              <a:path w="1481455" h="2367279">
                <a:moveTo>
                  <a:pt x="1114044" y="2311920"/>
                </a:moveTo>
                <a:lnTo>
                  <a:pt x="0" y="2311920"/>
                </a:lnTo>
                <a:lnTo>
                  <a:pt x="0" y="2366772"/>
                </a:lnTo>
                <a:lnTo>
                  <a:pt x="1114044" y="2366772"/>
                </a:lnTo>
                <a:lnTo>
                  <a:pt x="1114044" y="2311920"/>
                </a:lnTo>
                <a:close/>
              </a:path>
              <a:path w="1481455" h="2367279">
                <a:moveTo>
                  <a:pt x="1481328" y="941832"/>
                </a:moveTo>
                <a:lnTo>
                  <a:pt x="0" y="941832"/>
                </a:lnTo>
                <a:lnTo>
                  <a:pt x="0" y="996696"/>
                </a:lnTo>
                <a:lnTo>
                  <a:pt x="1481328" y="996696"/>
                </a:lnTo>
                <a:lnTo>
                  <a:pt x="1481328" y="9418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971675"/>
            <a:ext cx="7077075" cy="319087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4013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B0B0B0"/>
              </a:buClr>
              <a:buSzPct val="89000"/>
              <a:buFont typeface="Wingdings" pitchFamily="2" charset="2"/>
              <a:buChar char=""/>
            </a:pPr>
            <a:r>
              <a:rPr lang="en-US" sz="2800">
                <a:latin typeface="Arial" pitchFamily="34" charset="0"/>
              </a:rPr>
              <a:t>Inflammation of the parietal pleura leads to  </a:t>
            </a:r>
            <a:r>
              <a:rPr lang="en-US" sz="2800" b="1" i="1">
                <a:latin typeface="Arial" pitchFamily="34" charset="0"/>
              </a:rPr>
              <a:t>pain </a:t>
            </a:r>
            <a:r>
              <a:rPr lang="en-US" sz="2800">
                <a:latin typeface="Arial" pitchFamily="34" charset="0"/>
              </a:rPr>
              <a:t>in local (intercostal) involved areas or  referred (phrenic) distributions (shoulder).</a:t>
            </a:r>
          </a:p>
          <a:p>
            <a:pPr>
              <a:spcBef>
                <a:spcPts val="700"/>
              </a:spcBef>
              <a:buClr>
                <a:srgbClr val="B0B0B0"/>
              </a:buClr>
              <a:buSzPct val="89000"/>
              <a:buFont typeface="Wingdings" pitchFamily="2" charset="2"/>
              <a:buChar char=""/>
            </a:pPr>
            <a:r>
              <a:rPr lang="en-US" sz="2800" b="1" i="1">
                <a:latin typeface="Arial" pitchFamily="34" charset="0"/>
              </a:rPr>
              <a:t>Dyspnea </a:t>
            </a:r>
            <a:r>
              <a:rPr lang="en-US" sz="2800">
                <a:latin typeface="Arial" pitchFamily="34" charset="0"/>
              </a:rPr>
              <a:t>is frequent and may be present  and out of proportion to the size of the  effusion.</a:t>
            </a:r>
          </a:p>
          <a:p>
            <a:pPr>
              <a:spcBef>
                <a:spcPts val="713"/>
              </a:spcBef>
              <a:buClr>
                <a:srgbClr val="B0B0B0"/>
              </a:buClr>
              <a:buSzPct val="89000"/>
              <a:buFont typeface="Wingdings" pitchFamily="2" charset="2"/>
              <a:buChar char=""/>
            </a:pPr>
            <a:r>
              <a:rPr lang="en-US" sz="2800" b="1" i="1">
                <a:latin typeface="Arial" pitchFamily="34" charset="0"/>
              </a:rPr>
              <a:t>Cough </a:t>
            </a:r>
            <a:r>
              <a:rPr lang="en-US" sz="2800">
                <a:latin typeface="Arial" pitchFamily="34" charset="0"/>
              </a:rPr>
              <a:t>can occur.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1554163" y="25400"/>
            <a:ext cx="6073775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100" y="322263"/>
            <a:ext cx="5259388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Physical</a:t>
            </a:r>
            <a:r>
              <a:rPr spc="-45" dirty="0"/>
              <a:t> </a:t>
            </a:r>
            <a:r>
              <a:rPr dirty="0"/>
              <a:t>examination</a:t>
            </a:r>
          </a:p>
        </p:txBody>
      </p:sp>
      <p:grpSp>
        <p:nvGrpSpPr>
          <p:cNvPr id="27652" name="object 4"/>
          <p:cNvGrpSpPr>
            <a:grpSpLocks/>
          </p:cNvGrpSpPr>
          <p:nvPr/>
        </p:nvGrpSpPr>
        <p:grpSpPr bwMode="auto">
          <a:xfrm>
            <a:off x="320675" y="1528763"/>
            <a:ext cx="8556625" cy="5129212"/>
            <a:chOff x="320040" y="1528572"/>
            <a:chExt cx="8557260" cy="5130165"/>
          </a:xfrm>
        </p:grpSpPr>
        <p:sp>
          <p:nvSpPr>
            <p:cNvPr id="27654" name="object 5"/>
            <p:cNvSpPr>
              <a:spLocks noChangeArrowheads="1"/>
            </p:cNvSpPr>
            <p:nvPr/>
          </p:nvSpPr>
          <p:spPr bwMode="auto">
            <a:xfrm>
              <a:off x="320040" y="1528572"/>
              <a:ext cx="1903476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55" name="object 6"/>
            <p:cNvSpPr>
              <a:spLocks noChangeArrowheads="1"/>
            </p:cNvSpPr>
            <p:nvPr/>
          </p:nvSpPr>
          <p:spPr bwMode="auto">
            <a:xfrm>
              <a:off x="502920" y="1949195"/>
              <a:ext cx="1537716" cy="868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56" name="object 7"/>
            <p:cNvSpPr>
              <a:spLocks noChangeArrowheads="1"/>
            </p:cNvSpPr>
            <p:nvPr/>
          </p:nvSpPr>
          <p:spPr bwMode="auto">
            <a:xfrm>
              <a:off x="350520" y="1996440"/>
              <a:ext cx="573024" cy="59740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57" name="object 8"/>
            <p:cNvSpPr>
              <a:spLocks noChangeArrowheads="1"/>
            </p:cNvSpPr>
            <p:nvPr/>
          </p:nvSpPr>
          <p:spPr bwMode="auto">
            <a:xfrm>
              <a:off x="662940" y="1930908"/>
              <a:ext cx="7083552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58" name="object 9"/>
            <p:cNvSpPr>
              <a:spLocks noChangeArrowheads="1"/>
            </p:cNvSpPr>
            <p:nvPr/>
          </p:nvSpPr>
          <p:spPr bwMode="auto">
            <a:xfrm>
              <a:off x="350520" y="2398775"/>
              <a:ext cx="573024" cy="59740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59" name="object 10"/>
            <p:cNvSpPr>
              <a:spLocks noChangeArrowheads="1"/>
            </p:cNvSpPr>
            <p:nvPr/>
          </p:nvSpPr>
          <p:spPr bwMode="auto">
            <a:xfrm>
              <a:off x="662940" y="2333244"/>
              <a:ext cx="1650492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0" name="object 11"/>
            <p:cNvSpPr>
              <a:spLocks noChangeArrowheads="1"/>
            </p:cNvSpPr>
            <p:nvPr/>
          </p:nvSpPr>
          <p:spPr bwMode="auto">
            <a:xfrm>
              <a:off x="1883664" y="2333244"/>
              <a:ext cx="3278124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1" name="object 12"/>
            <p:cNvSpPr>
              <a:spLocks noChangeArrowheads="1"/>
            </p:cNvSpPr>
            <p:nvPr/>
          </p:nvSpPr>
          <p:spPr bwMode="auto">
            <a:xfrm>
              <a:off x="4732019" y="2333244"/>
              <a:ext cx="1905000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2" name="object 13"/>
            <p:cNvSpPr>
              <a:spLocks noChangeArrowheads="1"/>
            </p:cNvSpPr>
            <p:nvPr/>
          </p:nvSpPr>
          <p:spPr bwMode="auto">
            <a:xfrm>
              <a:off x="6207251" y="2333244"/>
              <a:ext cx="1394459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3" name="object 14"/>
            <p:cNvSpPr>
              <a:spLocks noChangeArrowheads="1"/>
            </p:cNvSpPr>
            <p:nvPr/>
          </p:nvSpPr>
          <p:spPr bwMode="auto">
            <a:xfrm>
              <a:off x="320040" y="2735580"/>
              <a:ext cx="1783080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4" name="object 15"/>
            <p:cNvSpPr>
              <a:spLocks noChangeArrowheads="1"/>
            </p:cNvSpPr>
            <p:nvPr/>
          </p:nvSpPr>
          <p:spPr bwMode="auto">
            <a:xfrm>
              <a:off x="502920" y="3156204"/>
              <a:ext cx="1417320" cy="86867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5" name="object 16"/>
            <p:cNvSpPr>
              <a:spLocks noChangeArrowheads="1"/>
            </p:cNvSpPr>
            <p:nvPr/>
          </p:nvSpPr>
          <p:spPr bwMode="auto">
            <a:xfrm>
              <a:off x="350520" y="3203448"/>
              <a:ext cx="573024" cy="597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6" name="object 17"/>
            <p:cNvSpPr>
              <a:spLocks noChangeArrowheads="1"/>
            </p:cNvSpPr>
            <p:nvPr/>
          </p:nvSpPr>
          <p:spPr bwMode="auto">
            <a:xfrm>
              <a:off x="662940" y="3137916"/>
              <a:ext cx="7694676" cy="704087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7" name="object 18"/>
            <p:cNvSpPr>
              <a:spLocks noChangeArrowheads="1"/>
            </p:cNvSpPr>
            <p:nvPr/>
          </p:nvSpPr>
          <p:spPr bwMode="auto">
            <a:xfrm>
              <a:off x="350520" y="3605783"/>
              <a:ext cx="573024" cy="597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8" name="object 19"/>
            <p:cNvSpPr>
              <a:spLocks noChangeArrowheads="1"/>
            </p:cNvSpPr>
            <p:nvPr/>
          </p:nvSpPr>
          <p:spPr bwMode="auto">
            <a:xfrm>
              <a:off x="662940" y="3540251"/>
              <a:ext cx="4227576" cy="70408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69" name="object 20"/>
            <p:cNvSpPr>
              <a:spLocks noChangeArrowheads="1"/>
            </p:cNvSpPr>
            <p:nvPr/>
          </p:nvSpPr>
          <p:spPr bwMode="auto">
            <a:xfrm>
              <a:off x="4460748" y="3540251"/>
              <a:ext cx="1514855" cy="70408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0" name="object 21"/>
            <p:cNvSpPr>
              <a:spLocks noChangeArrowheads="1"/>
            </p:cNvSpPr>
            <p:nvPr/>
          </p:nvSpPr>
          <p:spPr bwMode="auto">
            <a:xfrm>
              <a:off x="320040" y="3942588"/>
              <a:ext cx="2020824" cy="704088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1" name="object 22"/>
            <p:cNvSpPr>
              <a:spLocks noChangeArrowheads="1"/>
            </p:cNvSpPr>
            <p:nvPr/>
          </p:nvSpPr>
          <p:spPr bwMode="auto">
            <a:xfrm>
              <a:off x="502920" y="4363211"/>
              <a:ext cx="1655064" cy="86868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2" name="object 23"/>
            <p:cNvSpPr>
              <a:spLocks noChangeArrowheads="1"/>
            </p:cNvSpPr>
            <p:nvPr/>
          </p:nvSpPr>
          <p:spPr bwMode="auto">
            <a:xfrm>
              <a:off x="350520" y="4410455"/>
              <a:ext cx="573024" cy="597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3" name="object 24"/>
            <p:cNvSpPr>
              <a:spLocks noChangeArrowheads="1"/>
            </p:cNvSpPr>
            <p:nvPr/>
          </p:nvSpPr>
          <p:spPr bwMode="auto">
            <a:xfrm>
              <a:off x="662940" y="4344923"/>
              <a:ext cx="2497836" cy="704088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4" name="object 25"/>
            <p:cNvSpPr>
              <a:spLocks noChangeArrowheads="1"/>
            </p:cNvSpPr>
            <p:nvPr/>
          </p:nvSpPr>
          <p:spPr bwMode="auto">
            <a:xfrm>
              <a:off x="2731007" y="4344923"/>
              <a:ext cx="768095" cy="704088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5" name="object 26"/>
            <p:cNvSpPr>
              <a:spLocks noChangeArrowheads="1"/>
            </p:cNvSpPr>
            <p:nvPr/>
          </p:nvSpPr>
          <p:spPr bwMode="auto">
            <a:xfrm>
              <a:off x="3069335" y="4344923"/>
              <a:ext cx="1901952" cy="704088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6" name="object 27"/>
            <p:cNvSpPr>
              <a:spLocks noChangeArrowheads="1"/>
            </p:cNvSpPr>
            <p:nvPr/>
          </p:nvSpPr>
          <p:spPr bwMode="auto">
            <a:xfrm>
              <a:off x="320040" y="4747260"/>
              <a:ext cx="2173224" cy="704087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7" name="object 28"/>
            <p:cNvSpPr>
              <a:spLocks noChangeArrowheads="1"/>
            </p:cNvSpPr>
            <p:nvPr/>
          </p:nvSpPr>
          <p:spPr bwMode="auto">
            <a:xfrm>
              <a:off x="502920" y="5167883"/>
              <a:ext cx="1807464" cy="86867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8" name="object 29"/>
            <p:cNvSpPr>
              <a:spLocks noChangeArrowheads="1"/>
            </p:cNvSpPr>
            <p:nvPr/>
          </p:nvSpPr>
          <p:spPr bwMode="auto">
            <a:xfrm>
              <a:off x="350520" y="5215127"/>
              <a:ext cx="573024" cy="597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9" name="object 30"/>
            <p:cNvSpPr>
              <a:spLocks noChangeArrowheads="1"/>
            </p:cNvSpPr>
            <p:nvPr/>
          </p:nvSpPr>
          <p:spPr bwMode="auto">
            <a:xfrm>
              <a:off x="662940" y="5149595"/>
              <a:ext cx="6303264" cy="704087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0" name="object 31"/>
            <p:cNvSpPr>
              <a:spLocks noChangeArrowheads="1"/>
            </p:cNvSpPr>
            <p:nvPr/>
          </p:nvSpPr>
          <p:spPr bwMode="auto">
            <a:xfrm>
              <a:off x="350520" y="5617463"/>
              <a:ext cx="573024" cy="59740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1" name="object 32"/>
            <p:cNvSpPr>
              <a:spLocks noChangeArrowheads="1"/>
            </p:cNvSpPr>
            <p:nvPr/>
          </p:nvSpPr>
          <p:spPr bwMode="auto">
            <a:xfrm>
              <a:off x="662940" y="5551931"/>
              <a:ext cx="3685032" cy="70408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2" name="object 33"/>
            <p:cNvSpPr>
              <a:spLocks noChangeArrowheads="1"/>
            </p:cNvSpPr>
            <p:nvPr/>
          </p:nvSpPr>
          <p:spPr bwMode="auto">
            <a:xfrm>
              <a:off x="350520" y="6019800"/>
              <a:ext cx="573024" cy="59740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3" name="object 34"/>
            <p:cNvSpPr>
              <a:spLocks noChangeArrowheads="1"/>
            </p:cNvSpPr>
            <p:nvPr/>
          </p:nvSpPr>
          <p:spPr bwMode="auto">
            <a:xfrm>
              <a:off x="662940" y="5954268"/>
              <a:ext cx="6347460" cy="704088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4" name="object 35"/>
            <p:cNvSpPr>
              <a:spLocks noChangeArrowheads="1"/>
            </p:cNvSpPr>
            <p:nvPr/>
          </p:nvSpPr>
          <p:spPr bwMode="auto">
            <a:xfrm>
              <a:off x="6580631" y="5954268"/>
              <a:ext cx="1804416" cy="704088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5" name="object 36"/>
            <p:cNvSpPr>
              <a:spLocks noChangeArrowheads="1"/>
            </p:cNvSpPr>
            <p:nvPr/>
          </p:nvSpPr>
          <p:spPr bwMode="auto">
            <a:xfrm>
              <a:off x="7955280" y="5954268"/>
              <a:ext cx="922020" cy="704088"/>
            </a:xfrm>
            <a:prstGeom prst="rect">
              <a:avLst/>
            </a:prstGeom>
            <a:blipFill dpi="0" rotWithShape="1">
              <a:blip r:embed="rId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28600" y="1447800"/>
            <a:ext cx="8763000" cy="4899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4699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75"/>
              </a:spcBef>
            </a:pPr>
            <a:r>
              <a:rPr lang="en-US" sz="2400" u="sng">
                <a:solidFill>
                  <a:srgbClr val="313131"/>
                </a:solidFill>
                <a:latin typeface="Arial" pitchFamily="34" charset="0"/>
              </a:rPr>
              <a:t>Inspection: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275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Absent or diminished movements of affected side</a:t>
            </a:r>
            <a:endParaRPr lang="en-US" sz="2400">
              <a:latin typeface="Arial" pitchFamily="34" charset="0"/>
            </a:endParaRPr>
          </a:p>
          <a:p>
            <a:pPr>
              <a:lnSpc>
                <a:spcPts val="3200"/>
              </a:lnSpc>
              <a:spcBef>
                <a:spcPts val="138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Fullness of chest with bulging intercostal spaces </a:t>
            </a:r>
            <a:r>
              <a:rPr lang="en-US" sz="2400" u="sng">
                <a:solidFill>
                  <a:srgbClr val="313131"/>
                </a:solidFill>
                <a:latin typeface="Arial" pitchFamily="34" charset="0"/>
              </a:rPr>
              <a:t> Palpation: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125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Diminished breath sounds over the site of the effusion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63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Decreased or absent tactile fremitus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288"/>
              </a:spcBef>
            </a:pPr>
            <a:r>
              <a:rPr lang="en-US" sz="2400" u="sng">
                <a:solidFill>
                  <a:srgbClr val="313131"/>
                </a:solidFill>
                <a:latin typeface="Arial" pitchFamily="34" charset="0"/>
              </a:rPr>
              <a:t>Percussion:</a:t>
            </a:r>
            <a:endParaRPr lang="en-US" sz="2400">
              <a:latin typeface="Arial" pitchFamily="34" charset="0"/>
            </a:endParaRPr>
          </a:p>
          <a:p>
            <a:pPr>
              <a:lnSpc>
                <a:spcPct val="111000"/>
              </a:lnSpc>
              <a:spcBef>
                <a:spcPts val="200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Stony dullness to percussion </a:t>
            </a:r>
            <a:r>
              <a:rPr lang="en-US" sz="2400" u="sng">
                <a:solidFill>
                  <a:srgbClr val="313131"/>
                </a:solidFill>
                <a:latin typeface="Arial" pitchFamily="34" charset="0"/>
              </a:rPr>
              <a:t> Auscultation: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275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Absence of breath sounds over the effusion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300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Vocal resonance absent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300"/>
              </a:spcBef>
              <a:buClr>
                <a:srgbClr val="FF0000"/>
              </a:buClr>
              <a:buSzPct val="85000"/>
              <a:buFont typeface="Wingdings" pitchFamily="2" charset="2"/>
              <a:buChar char="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Signs of pneumonia like bronchial breathing, crackles etc.</a:t>
            </a:r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2459038" y="122238"/>
            <a:ext cx="4254500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449638" cy="7572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Inve</a:t>
            </a:r>
            <a:r>
              <a:rPr spc="5" dirty="0"/>
              <a:t>s</a:t>
            </a:r>
            <a:r>
              <a:rPr spc="-5" dirty="0"/>
              <a:t>tigatio</a:t>
            </a:r>
            <a:r>
              <a:rPr spc="5" dirty="0"/>
              <a:t>n</a:t>
            </a:r>
            <a:r>
              <a:rPr spc="-5" dirty="0"/>
              <a:t>s</a:t>
            </a:r>
          </a:p>
        </p:txBody>
      </p:sp>
      <p:grpSp>
        <p:nvGrpSpPr>
          <p:cNvPr id="28676" name="object 4"/>
          <p:cNvGrpSpPr>
            <a:grpSpLocks/>
          </p:cNvGrpSpPr>
          <p:nvPr/>
        </p:nvGrpSpPr>
        <p:grpSpPr bwMode="auto">
          <a:xfrm>
            <a:off x="684213" y="1727200"/>
            <a:ext cx="7856537" cy="4379913"/>
            <a:chOff x="684276" y="1726692"/>
            <a:chExt cx="7856220" cy="4380230"/>
          </a:xfrm>
        </p:grpSpPr>
        <p:sp>
          <p:nvSpPr>
            <p:cNvPr id="28678" name="object 5"/>
            <p:cNvSpPr>
              <a:spLocks noChangeArrowheads="1"/>
            </p:cNvSpPr>
            <p:nvPr/>
          </p:nvSpPr>
          <p:spPr bwMode="auto">
            <a:xfrm>
              <a:off x="684276" y="1752600"/>
              <a:ext cx="647699" cy="60502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79" name="object 6"/>
            <p:cNvSpPr>
              <a:spLocks noChangeArrowheads="1"/>
            </p:cNvSpPr>
            <p:nvPr/>
          </p:nvSpPr>
          <p:spPr bwMode="auto">
            <a:xfrm>
              <a:off x="1027176" y="1726692"/>
              <a:ext cx="5056632" cy="6477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0" name="object 7"/>
            <p:cNvSpPr>
              <a:spLocks noChangeArrowheads="1"/>
            </p:cNvSpPr>
            <p:nvPr/>
          </p:nvSpPr>
          <p:spPr bwMode="auto">
            <a:xfrm>
              <a:off x="684276" y="2307336"/>
              <a:ext cx="472440" cy="60655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1" name="object 8"/>
            <p:cNvSpPr>
              <a:spLocks noChangeArrowheads="1"/>
            </p:cNvSpPr>
            <p:nvPr/>
          </p:nvSpPr>
          <p:spPr bwMode="auto">
            <a:xfrm>
              <a:off x="954024" y="2282952"/>
              <a:ext cx="3179064" cy="6477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2" name="object 9"/>
            <p:cNvSpPr>
              <a:spLocks noChangeArrowheads="1"/>
            </p:cNvSpPr>
            <p:nvPr/>
          </p:nvSpPr>
          <p:spPr bwMode="auto">
            <a:xfrm>
              <a:off x="3736848" y="2282952"/>
              <a:ext cx="489203" cy="6477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3" name="object 10"/>
            <p:cNvSpPr>
              <a:spLocks noChangeArrowheads="1"/>
            </p:cNvSpPr>
            <p:nvPr/>
          </p:nvSpPr>
          <p:spPr bwMode="auto">
            <a:xfrm>
              <a:off x="3829811" y="2282952"/>
              <a:ext cx="4376928" cy="6477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4" name="object 11"/>
            <p:cNvSpPr>
              <a:spLocks noChangeArrowheads="1"/>
            </p:cNvSpPr>
            <p:nvPr/>
          </p:nvSpPr>
          <p:spPr bwMode="auto">
            <a:xfrm>
              <a:off x="954024" y="2584704"/>
              <a:ext cx="3076955" cy="6477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5" name="object 12"/>
            <p:cNvSpPr>
              <a:spLocks noChangeArrowheads="1"/>
            </p:cNvSpPr>
            <p:nvPr/>
          </p:nvSpPr>
          <p:spPr bwMode="auto">
            <a:xfrm>
              <a:off x="3634740" y="2584704"/>
              <a:ext cx="489203" cy="6477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6" name="object 13"/>
            <p:cNvSpPr>
              <a:spLocks noChangeArrowheads="1"/>
            </p:cNvSpPr>
            <p:nvPr/>
          </p:nvSpPr>
          <p:spPr bwMode="auto">
            <a:xfrm>
              <a:off x="3727704" y="2584704"/>
              <a:ext cx="4812792" cy="6477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7" name="object 14"/>
            <p:cNvSpPr>
              <a:spLocks noChangeArrowheads="1"/>
            </p:cNvSpPr>
            <p:nvPr/>
          </p:nvSpPr>
          <p:spPr bwMode="auto">
            <a:xfrm>
              <a:off x="954024" y="2886456"/>
              <a:ext cx="1872995" cy="64770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8" name="object 15"/>
            <p:cNvSpPr>
              <a:spLocks noChangeArrowheads="1"/>
            </p:cNvSpPr>
            <p:nvPr/>
          </p:nvSpPr>
          <p:spPr bwMode="auto">
            <a:xfrm>
              <a:off x="684276" y="3468624"/>
              <a:ext cx="647699" cy="60502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89" name="object 16"/>
            <p:cNvSpPr>
              <a:spLocks noChangeArrowheads="1"/>
            </p:cNvSpPr>
            <p:nvPr/>
          </p:nvSpPr>
          <p:spPr bwMode="auto">
            <a:xfrm>
              <a:off x="1031748" y="3442716"/>
              <a:ext cx="3502152" cy="64769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0" name="object 17"/>
            <p:cNvSpPr>
              <a:spLocks noChangeArrowheads="1"/>
            </p:cNvSpPr>
            <p:nvPr/>
          </p:nvSpPr>
          <p:spPr bwMode="auto">
            <a:xfrm>
              <a:off x="684276" y="4021836"/>
              <a:ext cx="472440" cy="60655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1" name="object 18"/>
            <p:cNvSpPr>
              <a:spLocks noChangeArrowheads="1"/>
            </p:cNvSpPr>
            <p:nvPr/>
          </p:nvSpPr>
          <p:spPr bwMode="auto">
            <a:xfrm>
              <a:off x="954024" y="3997452"/>
              <a:ext cx="580644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2" name="object 19"/>
            <p:cNvSpPr>
              <a:spLocks noChangeArrowheads="1"/>
            </p:cNvSpPr>
            <p:nvPr/>
          </p:nvSpPr>
          <p:spPr bwMode="auto">
            <a:xfrm>
              <a:off x="1138427" y="3997452"/>
              <a:ext cx="489203" cy="6477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3" name="object 20"/>
            <p:cNvSpPr>
              <a:spLocks noChangeArrowheads="1"/>
            </p:cNvSpPr>
            <p:nvPr/>
          </p:nvSpPr>
          <p:spPr bwMode="auto">
            <a:xfrm>
              <a:off x="1231392" y="3997452"/>
              <a:ext cx="5320284" cy="647700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4" name="object 21"/>
            <p:cNvSpPr>
              <a:spLocks noChangeArrowheads="1"/>
            </p:cNvSpPr>
            <p:nvPr/>
          </p:nvSpPr>
          <p:spPr bwMode="auto">
            <a:xfrm>
              <a:off x="6155435" y="3997452"/>
              <a:ext cx="489204" cy="6477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5" name="object 22"/>
            <p:cNvSpPr>
              <a:spLocks noChangeArrowheads="1"/>
            </p:cNvSpPr>
            <p:nvPr/>
          </p:nvSpPr>
          <p:spPr bwMode="auto">
            <a:xfrm>
              <a:off x="6248399" y="3997452"/>
              <a:ext cx="1546859" cy="647700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6" name="object 23"/>
            <p:cNvSpPr>
              <a:spLocks noChangeArrowheads="1"/>
            </p:cNvSpPr>
            <p:nvPr/>
          </p:nvSpPr>
          <p:spPr bwMode="auto">
            <a:xfrm>
              <a:off x="954024" y="4299204"/>
              <a:ext cx="7005828" cy="647700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7" name="object 24"/>
            <p:cNvSpPr>
              <a:spLocks noChangeArrowheads="1"/>
            </p:cNvSpPr>
            <p:nvPr/>
          </p:nvSpPr>
          <p:spPr bwMode="auto">
            <a:xfrm>
              <a:off x="954024" y="4600956"/>
              <a:ext cx="2058924" cy="647700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8" name="object 25"/>
            <p:cNvSpPr>
              <a:spLocks noChangeArrowheads="1"/>
            </p:cNvSpPr>
            <p:nvPr/>
          </p:nvSpPr>
          <p:spPr bwMode="auto">
            <a:xfrm>
              <a:off x="2616708" y="4600956"/>
              <a:ext cx="2013204" cy="647700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699" name="object 26"/>
            <p:cNvSpPr>
              <a:spLocks noChangeArrowheads="1"/>
            </p:cNvSpPr>
            <p:nvPr/>
          </p:nvSpPr>
          <p:spPr bwMode="auto">
            <a:xfrm>
              <a:off x="684276" y="5181600"/>
              <a:ext cx="472440" cy="60655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00" name="object 27"/>
            <p:cNvSpPr>
              <a:spLocks noChangeArrowheads="1"/>
            </p:cNvSpPr>
            <p:nvPr/>
          </p:nvSpPr>
          <p:spPr bwMode="auto">
            <a:xfrm>
              <a:off x="954024" y="5157216"/>
              <a:ext cx="5486400" cy="647700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01" name="object 28"/>
            <p:cNvSpPr>
              <a:spLocks noChangeArrowheads="1"/>
            </p:cNvSpPr>
            <p:nvPr/>
          </p:nvSpPr>
          <p:spPr bwMode="auto">
            <a:xfrm>
              <a:off x="6044184" y="5157216"/>
              <a:ext cx="2013204" cy="647700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02" name="object 29"/>
            <p:cNvSpPr>
              <a:spLocks noChangeArrowheads="1"/>
            </p:cNvSpPr>
            <p:nvPr/>
          </p:nvSpPr>
          <p:spPr bwMode="auto">
            <a:xfrm>
              <a:off x="7738871" y="5157216"/>
              <a:ext cx="690372" cy="647700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03" name="object 30"/>
            <p:cNvSpPr>
              <a:spLocks noChangeArrowheads="1"/>
            </p:cNvSpPr>
            <p:nvPr/>
          </p:nvSpPr>
          <p:spPr bwMode="auto">
            <a:xfrm>
              <a:off x="954024" y="5458968"/>
              <a:ext cx="2433828" cy="647700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0" y="1216025"/>
            <a:ext cx="9144000" cy="5641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12065" rIns="0" bIns="0">
            <a:spAutoFit/>
          </a:bodyPr>
          <a:lstStyle>
            <a:lvl1pPr marL="366713" indent="-355600"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 typeface="Wingdings" pitchFamily="2" charset="2"/>
              <a:buChar char=""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</a:rPr>
              <a:t>Total and differential leucocyte counts</a:t>
            </a:r>
          </a:p>
          <a:p>
            <a:pPr>
              <a:spcBef>
                <a:spcPts val="2138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Acute phase reactants-white cell count, total neutrophil  count, CRP, ESR, pro-calcitonin distinguish bacterial from  viral causes</a:t>
            </a:r>
            <a:endParaRPr lang="en-US" sz="2800">
              <a:latin typeface="Arial" pitchFamily="34" charset="0"/>
            </a:endParaRPr>
          </a:p>
          <a:p>
            <a:pPr>
              <a:spcBef>
                <a:spcPts val="1663"/>
              </a:spcBef>
              <a:buFont typeface="Wingdings" pitchFamily="2" charset="2"/>
              <a:buChar char=""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</a:rPr>
              <a:t>Radiological examination</a:t>
            </a:r>
          </a:p>
          <a:p>
            <a:pPr>
              <a:spcBef>
                <a:spcPts val="2150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X-ray chest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</a:rPr>
              <a:t>PA view </a:t>
            </a: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done in erect position-a total of  300mL of fluid is needed to diagnose pleural effusion  clinically and radiologically</a:t>
            </a:r>
            <a:endParaRPr lang="en-US" sz="2800">
              <a:latin typeface="Arial" pitchFamily="34" charset="0"/>
            </a:endParaRPr>
          </a:p>
          <a:p>
            <a:pPr>
              <a:spcBef>
                <a:spcPts val="2038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Even 50mL of fluid can be demonstrated radiologically in  </a:t>
            </a:r>
            <a:r>
              <a:rPr lang="en-US" sz="3600" b="1">
                <a:solidFill>
                  <a:srgbClr val="7030A0"/>
                </a:solidFill>
                <a:latin typeface="Arial" pitchFamily="34" charset="0"/>
              </a:rPr>
              <a:t>lateral decubitus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381000" y="609600"/>
            <a:ext cx="8305800" cy="5373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sz="2800" u="sng">
                <a:solidFill>
                  <a:srgbClr val="313131"/>
                </a:solidFill>
                <a:latin typeface="Arial" pitchFamily="34" charset="0"/>
              </a:rPr>
              <a:t>Findings</a:t>
            </a:r>
            <a:endParaRPr lang="en-US" sz="2800">
              <a:latin typeface="Arial" pitchFamily="34" charset="0"/>
            </a:endParaRPr>
          </a:p>
          <a:p>
            <a:pPr algn="just">
              <a:spcBef>
                <a:spcPts val="1700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Obliteration of cardiophrenic and costophrenic angles</a:t>
            </a:r>
            <a:endParaRPr lang="en-US" sz="2800">
              <a:latin typeface="Arial" pitchFamily="34" charset="0"/>
            </a:endParaRPr>
          </a:p>
          <a:p>
            <a:pPr algn="just">
              <a:spcBef>
                <a:spcPts val="1700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Loculated effusions</a:t>
            </a:r>
            <a:endParaRPr lang="en-US" sz="2800">
              <a:latin typeface="Arial" pitchFamily="34" charset="0"/>
            </a:endParaRPr>
          </a:p>
          <a:p>
            <a:pPr algn="just">
              <a:lnSpc>
                <a:spcPct val="91000"/>
              </a:lnSpc>
              <a:spcBef>
                <a:spcPts val="2100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Subpulmonic effusion-collection of fluid below the  diaphragm will lead to elevation of diaphragm, confirmed  by X-ray in lateral decubitus</a:t>
            </a:r>
            <a:endParaRPr lang="en-US" sz="2800">
              <a:latin typeface="Arial" pitchFamily="34" charset="0"/>
            </a:endParaRPr>
          </a:p>
          <a:p>
            <a:pPr algn="just">
              <a:lnSpc>
                <a:spcPts val="2500"/>
              </a:lnSpc>
              <a:spcBef>
                <a:spcPts val="1763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Lateral decubitus on side of effusion will show a shift in  the fluid level</a:t>
            </a:r>
            <a:endParaRPr lang="en-US" sz="2800">
              <a:latin typeface="Arial" pitchFamily="34" charset="0"/>
            </a:endParaRPr>
          </a:p>
          <a:p>
            <a:pPr algn="just">
              <a:lnSpc>
                <a:spcPts val="2413"/>
              </a:lnSpc>
              <a:spcBef>
                <a:spcPts val="2075"/>
              </a:spcBef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Tracheal and mediastinal shifts are seen in massive  effusion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7998"/>
          </a:xfrm>
        </p:grpSpPr>
        <p:sp>
          <p:nvSpPr>
            <p:cNvPr id="30724" name="object 3"/>
            <p:cNvSpPr>
              <a:spLocks noChangeArrowheads="1"/>
            </p:cNvSpPr>
            <p:nvPr/>
          </p:nvSpPr>
          <p:spPr bwMode="auto">
            <a:xfrm>
              <a:off x="0" y="0"/>
              <a:ext cx="9144000" cy="685799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725" name="object 4"/>
            <p:cNvSpPr>
              <a:spLocks noChangeArrowheads="1"/>
            </p:cNvSpPr>
            <p:nvPr/>
          </p:nvSpPr>
          <p:spPr bwMode="auto">
            <a:xfrm>
              <a:off x="533400" y="990600"/>
              <a:ext cx="8007096" cy="435559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38200" y="54864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      P-A view                             lateral decubitus view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749" name="object 3"/>
            <p:cNvSpPr>
              <a:spLocks noChangeArrowheads="1"/>
            </p:cNvSpPr>
            <p:nvPr/>
          </p:nvSpPr>
          <p:spPr bwMode="auto">
            <a:xfrm>
              <a:off x="0" y="1440180"/>
              <a:ext cx="469392" cy="4968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0" name="object 4"/>
            <p:cNvSpPr>
              <a:spLocks noChangeArrowheads="1"/>
            </p:cNvSpPr>
            <p:nvPr/>
          </p:nvSpPr>
          <p:spPr bwMode="auto">
            <a:xfrm>
              <a:off x="274320" y="1418844"/>
              <a:ext cx="1821180" cy="53187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1" name="object 5"/>
            <p:cNvSpPr>
              <a:spLocks noChangeArrowheads="1"/>
            </p:cNvSpPr>
            <p:nvPr/>
          </p:nvSpPr>
          <p:spPr bwMode="auto">
            <a:xfrm>
              <a:off x="245363" y="1947672"/>
              <a:ext cx="3637788" cy="53187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2" name="object 6"/>
            <p:cNvSpPr>
              <a:spLocks noChangeArrowheads="1"/>
            </p:cNvSpPr>
            <p:nvPr/>
          </p:nvSpPr>
          <p:spPr bwMode="auto">
            <a:xfrm>
              <a:off x="3557015" y="1947672"/>
              <a:ext cx="1237488" cy="53187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3" name="object 7"/>
            <p:cNvSpPr>
              <a:spLocks noChangeArrowheads="1"/>
            </p:cNvSpPr>
            <p:nvPr/>
          </p:nvSpPr>
          <p:spPr bwMode="auto">
            <a:xfrm>
              <a:off x="4533900" y="1947672"/>
              <a:ext cx="2380488" cy="53187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4" name="object 8"/>
            <p:cNvSpPr>
              <a:spLocks noChangeArrowheads="1"/>
            </p:cNvSpPr>
            <p:nvPr/>
          </p:nvSpPr>
          <p:spPr bwMode="auto">
            <a:xfrm>
              <a:off x="6588252" y="1947672"/>
              <a:ext cx="1036320" cy="53187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5" name="object 9"/>
            <p:cNvSpPr>
              <a:spLocks noChangeArrowheads="1"/>
            </p:cNvSpPr>
            <p:nvPr/>
          </p:nvSpPr>
          <p:spPr bwMode="auto">
            <a:xfrm>
              <a:off x="0" y="2496311"/>
              <a:ext cx="469392" cy="4968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6" name="object 10"/>
            <p:cNvSpPr>
              <a:spLocks noChangeArrowheads="1"/>
            </p:cNvSpPr>
            <p:nvPr/>
          </p:nvSpPr>
          <p:spPr bwMode="auto">
            <a:xfrm>
              <a:off x="274320" y="2474976"/>
              <a:ext cx="1210056" cy="53187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7" name="object 11"/>
            <p:cNvSpPr>
              <a:spLocks noChangeArrowheads="1"/>
            </p:cNvSpPr>
            <p:nvPr/>
          </p:nvSpPr>
          <p:spPr bwMode="auto">
            <a:xfrm>
              <a:off x="245363" y="3003804"/>
              <a:ext cx="3866388" cy="53187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8" name="object 12"/>
            <p:cNvSpPr>
              <a:spLocks noChangeArrowheads="1"/>
            </p:cNvSpPr>
            <p:nvPr/>
          </p:nvSpPr>
          <p:spPr bwMode="auto">
            <a:xfrm>
              <a:off x="3785615" y="3003804"/>
              <a:ext cx="1237488" cy="53187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9" name="object 13"/>
            <p:cNvSpPr>
              <a:spLocks noChangeArrowheads="1"/>
            </p:cNvSpPr>
            <p:nvPr/>
          </p:nvSpPr>
          <p:spPr bwMode="auto">
            <a:xfrm>
              <a:off x="0" y="3553967"/>
              <a:ext cx="469392" cy="4968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0" name="object 14"/>
            <p:cNvSpPr>
              <a:spLocks noChangeArrowheads="1"/>
            </p:cNvSpPr>
            <p:nvPr/>
          </p:nvSpPr>
          <p:spPr bwMode="auto">
            <a:xfrm>
              <a:off x="210311" y="3532632"/>
              <a:ext cx="2714244" cy="53187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1" name="object 15"/>
            <p:cNvSpPr>
              <a:spLocks noChangeArrowheads="1"/>
            </p:cNvSpPr>
            <p:nvPr/>
          </p:nvSpPr>
          <p:spPr bwMode="auto">
            <a:xfrm>
              <a:off x="2598420" y="3532632"/>
              <a:ext cx="2001011" cy="53187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2" name="object 16"/>
            <p:cNvSpPr>
              <a:spLocks noChangeArrowheads="1"/>
            </p:cNvSpPr>
            <p:nvPr/>
          </p:nvSpPr>
          <p:spPr bwMode="auto">
            <a:xfrm>
              <a:off x="4273296" y="3532632"/>
              <a:ext cx="402336" cy="53187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3" name="object 17"/>
            <p:cNvSpPr>
              <a:spLocks noChangeArrowheads="1"/>
            </p:cNvSpPr>
            <p:nvPr/>
          </p:nvSpPr>
          <p:spPr bwMode="auto">
            <a:xfrm>
              <a:off x="182879" y="4059935"/>
              <a:ext cx="7228332" cy="53187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4" name="object 18"/>
            <p:cNvSpPr>
              <a:spLocks noChangeArrowheads="1"/>
            </p:cNvSpPr>
            <p:nvPr/>
          </p:nvSpPr>
          <p:spPr bwMode="auto">
            <a:xfrm>
              <a:off x="114300" y="4588764"/>
              <a:ext cx="6853428" cy="531876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5" name="object 19"/>
            <p:cNvSpPr>
              <a:spLocks noChangeArrowheads="1"/>
            </p:cNvSpPr>
            <p:nvPr/>
          </p:nvSpPr>
          <p:spPr bwMode="auto">
            <a:xfrm>
              <a:off x="1516380" y="5117591"/>
              <a:ext cx="3041904" cy="531876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6" name="object 20"/>
            <p:cNvSpPr>
              <a:spLocks noChangeArrowheads="1"/>
            </p:cNvSpPr>
            <p:nvPr/>
          </p:nvSpPr>
          <p:spPr bwMode="auto">
            <a:xfrm>
              <a:off x="1516380" y="5644896"/>
              <a:ext cx="2467356" cy="531876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7" name="object 21"/>
            <p:cNvSpPr>
              <a:spLocks noChangeArrowheads="1"/>
            </p:cNvSpPr>
            <p:nvPr/>
          </p:nvSpPr>
          <p:spPr bwMode="auto">
            <a:xfrm>
              <a:off x="1516380" y="6173723"/>
              <a:ext cx="1226820" cy="531876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8" name="object 22"/>
            <p:cNvSpPr>
              <a:spLocks noChangeArrowheads="1"/>
            </p:cNvSpPr>
            <p:nvPr/>
          </p:nvSpPr>
          <p:spPr bwMode="auto">
            <a:xfrm>
              <a:off x="2417064" y="6173723"/>
              <a:ext cx="1478280" cy="531876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69" name="object 23"/>
            <p:cNvSpPr>
              <a:spLocks noChangeArrowheads="1"/>
            </p:cNvSpPr>
            <p:nvPr/>
          </p:nvSpPr>
          <p:spPr bwMode="auto">
            <a:xfrm>
              <a:off x="3636264" y="6173723"/>
              <a:ext cx="745236" cy="531876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788" y="381000"/>
            <a:ext cx="8913812" cy="6142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12700" rIns="0" bIns="0">
            <a:spAutoFit/>
          </a:bodyPr>
          <a:lstStyle>
            <a:lvl1pPr marL="358775" indent="-346075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 typeface="Wingdings" pitchFamily="2" charset="2"/>
              <a:buChar char=""/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Ultrasonogram</a:t>
            </a:r>
            <a:endParaRPr lang="en-US" sz="2000">
              <a:latin typeface="Arial" pitchFamily="34" charset="0"/>
            </a:endParaRPr>
          </a:p>
          <a:p>
            <a:pPr>
              <a:spcBef>
                <a:spcPts val="13"/>
              </a:spcBef>
              <a:buClr>
                <a:srgbClr val="313131"/>
              </a:buClr>
              <a:buFont typeface="Wingdings" pitchFamily="2" charset="2"/>
              <a:buChar char=""/>
            </a:pPr>
            <a:endParaRPr lang="en-US" sz="2000">
              <a:latin typeface="Arial" pitchFamily="34" charset="0"/>
            </a:endParaRPr>
          </a:p>
          <a:p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Useful in differentiating between loculated pleural effusion and tumour</a:t>
            </a:r>
            <a:endParaRPr lang="en-US" sz="2000">
              <a:latin typeface="Arial" pitchFamily="34" charset="0"/>
            </a:endParaRPr>
          </a:p>
          <a:p>
            <a:pPr>
              <a:spcBef>
                <a:spcPts val="25"/>
              </a:spcBef>
            </a:pPr>
            <a:endParaRPr lang="en-US" sz="2000">
              <a:latin typeface="Arial" pitchFamily="34" charset="0"/>
            </a:endParaRPr>
          </a:p>
          <a:p>
            <a:pPr>
              <a:buFont typeface="Wingdings" pitchFamily="2" charset="2"/>
              <a:buChar char=""/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CT Scan</a:t>
            </a:r>
            <a:endParaRPr lang="en-US" sz="2000">
              <a:latin typeface="Arial" pitchFamily="34" charset="0"/>
            </a:endParaRPr>
          </a:p>
          <a:p>
            <a:pPr>
              <a:spcBef>
                <a:spcPts val="25"/>
              </a:spcBef>
              <a:buClr>
                <a:srgbClr val="313131"/>
              </a:buClr>
              <a:buFont typeface="Wingdings" pitchFamily="2" charset="2"/>
              <a:buChar char=""/>
            </a:pPr>
            <a:endParaRPr lang="en-US" sz="2000">
              <a:latin typeface="Arial" pitchFamily="34" charset="0"/>
            </a:endParaRPr>
          </a:p>
          <a:p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Helpful if the effusion is minimal or loculated or to localise underlying lesion</a:t>
            </a:r>
            <a:endParaRPr lang="en-US" sz="2000">
              <a:latin typeface="Arial" pitchFamily="34" charset="0"/>
            </a:endParaRPr>
          </a:p>
          <a:p>
            <a:pPr>
              <a:spcBef>
                <a:spcPts val="25"/>
              </a:spcBef>
            </a:pPr>
            <a:endParaRPr lang="en-US" sz="2000">
              <a:latin typeface="Arial" pitchFamily="34" charset="0"/>
            </a:endParaRPr>
          </a:p>
          <a:p>
            <a:pPr>
              <a:buFont typeface="Wingdings" pitchFamily="2" charset="2"/>
              <a:buChar char=""/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Pleural fluid aspiration (Thoracocentesis)</a:t>
            </a:r>
            <a:endParaRPr lang="en-US" sz="2000">
              <a:latin typeface="Arial" pitchFamily="34" charset="0"/>
            </a:endParaRPr>
          </a:p>
          <a:p>
            <a:pPr>
              <a:lnSpc>
                <a:spcPts val="4200"/>
              </a:lnSpc>
              <a:spcBef>
                <a:spcPts val="350"/>
              </a:spcBef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Diagnostic: Helps to differentiate between exudates and transudates  </a:t>
            </a:r>
          </a:p>
          <a:p>
            <a:pPr>
              <a:lnSpc>
                <a:spcPts val="4200"/>
              </a:lnSpc>
              <a:spcBef>
                <a:spcPts val="350"/>
              </a:spcBef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Therapeutic: Massive collection or</a:t>
            </a:r>
          </a:p>
          <a:p>
            <a:pPr>
              <a:lnSpc>
                <a:spcPts val="4200"/>
              </a:lnSpc>
              <a:spcBef>
                <a:spcPts val="350"/>
              </a:spcBef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 rapid collection of pleural fluid</a:t>
            </a:r>
            <a:endParaRPr lang="en-US" sz="2000">
              <a:latin typeface="Arial" pitchFamily="34" charset="0"/>
            </a:endParaRPr>
          </a:p>
          <a:p>
            <a:pPr>
              <a:lnSpc>
                <a:spcPts val="4075"/>
              </a:lnSpc>
              <a:spcBef>
                <a:spcPts val="200"/>
              </a:spcBef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Severe respiratory distress  Suspected empyema</a:t>
            </a:r>
            <a:endParaRPr lang="en-US" sz="2000">
              <a:latin typeface="Arial" pitchFamily="34" charset="0"/>
            </a:endParaRPr>
          </a:p>
          <a:p>
            <a:pPr>
              <a:spcBef>
                <a:spcPts val="1588"/>
              </a:spcBef>
            </a:pPr>
            <a:r>
              <a:rPr lang="en-US" sz="2000">
                <a:solidFill>
                  <a:srgbClr val="313131"/>
                </a:solidFill>
                <a:latin typeface="Arial" pitchFamily="34" charset="0"/>
              </a:rPr>
              <a:t>Massive mediastinal shift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31748" name="object 25"/>
          <p:cNvSpPr>
            <a:spLocks noChangeArrowheads="1"/>
          </p:cNvSpPr>
          <p:nvPr/>
        </p:nvSpPr>
        <p:spPr bwMode="auto">
          <a:xfrm>
            <a:off x="5873750" y="5018088"/>
            <a:ext cx="3270250" cy="18399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ChangeArrowheads="1"/>
          </p:cNvSpPr>
          <p:nvPr/>
        </p:nvSpPr>
        <p:spPr bwMode="auto">
          <a:xfrm>
            <a:off x="2012950" y="122238"/>
            <a:ext cx="5151438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0300" y="417513"/>
            <a:ext cx="4338638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Gross</a:t>
            </a:r>
            <a:r>
              <a:rPr spc="-100" dirty="0"/>
              <a:t> </a:t>
            </a:r>
            <a:r>
              <a:rPr dirty="0"/>
              <a:t>appearance</a:t>
            </a:r>
          </a:p>
        </p:txBody>
      </p:sp>
      <p:grpSp>
        <p:nvGrpSpPr>
          <p:cNvPr id="32772" name="object 4"/>
          <p:cNvGrpSpPr>
            <a:grpSpLocks/>
          </p:cNvGrpSpPr>
          <p:nvPr/>
        </p:nvGrpSpPr>
        <p:grpSpPr bwMode="auto">
          <a:xfrm>
            <a:off x="450850" y="2471738"/>
            <a:ext cx="2746375" cy="2563812"/>
            <a:chOff x="451104" y="2471927"/>
            <a:chExt cx="2746375" cy="2563495"/>
          </a:xfrm>
        </p:grpSpPr>
        <p:sp>
          <p:nvSpPr>
            <p:cNvPr id="32775" name="object 5"/>
            <p:cNvSpPr>
              <a:spLocks noChangeArrowheads="1"/>
            </p:cNvSpPr>
            <p:nvPr/>
          </p:nvSpPr>
          <p:spPr bwMode="auto">
            <a:xfrm>
              <a:off x="451104" y="2499359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76" name="object 6"/>
            <p:cNvSpPr>
              <a:spLocks noChangeArrowheads="1"/>
            </p:cNvSpPr>
            <p:nvPr/>
          </p:nvSpPr>
          <p:spPr bwMode="auto">
            <a:xfrm>
              <a:off x="719328" y="2471927"/>
              <a:ext cx="1208532" cy="70408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77" name="object 7"/>
            <p:cNvSpPr>
              <a:spLocks noChangeArrowheads="1"/>
            </p:cNvSpPr>
            <p:nvPr/>
          </p:nvSpPr>
          <p:spPr bwMode="auto">
            <a:xfrm>
              <a:off x="1498092" y="2471927"/>
              <a:ext cx="531876" cy="7040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78" name="object 8"/>
            <p:cNvSpPr>
              <a:spLocks noChangeArrowheads="1"/>
            </p:cNvSpPr>
            <p:nvPr/>
          </p:nvSpPr>
          <p:spPr bwMode="auto">
            <a:xfrm>
              <a:off x="1600200" y="2471927"/>
              <a:ext cx="1597152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79" name="object 9"/>
            <p:cNvSpPr>
              <a:spLocks noChangeArrowheads="1"/>
            </p:cNvSpPr>
            <p:nvPr/>
          </p:nvSpPr>
          <p:spPr bwMode="auto">
            <a:xfrm>
              <a:off x="451104" y="3118104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80" name="object 10"/>
            <p:cNvSpPr>
              <a:spLocks noChangeArrowheads="1"/>
            </p:cNvSpPr>
            <p:nvPr/>
          </p:nvSpPr>
          <p:spPr bwMode="auto">
            <a:xfrm>
              <a:off x="719328" y="3090672"/>
              <a:ext cx="2276856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81" name="object 11"/>
            <p:cNvSpPr>
              <a:spLocks noChangeArrowheads="1"/>
            </p:cNvSpPr>
            <p:nvPr/>
          </p:nvSpPr>
          <p:spPr bwMode="auto">
            <a:xfrm>
              <a:off x="451104" y="3738372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82" name="object 12"/>
            <p:cNvSpPr>
              <a:spLocks noChangeArrowheads="1"/>
            </p:cNvSpPr>
            <p:nvPr/>
          </p:nvSpPr>
          <p:spPr bwMode="auto">
            <a:xfrm>
              <a:off x="719328" y="3710939"/>
              <a:ext cx="1563623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83" name="object 13"/>
            <p:cNvSpPr>
              <a:spLocks noChangeArrowheads="1"/>
            </p:cNvSpPr>
            <p:nvPr/>
          </p:nvSpPr>
          <p:spPr bwMode="auto">
            <a:xfrm>
              <a:off x="451104" y="4358639"/>
              <a:ext cx="510539" cy="65836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784" name="object 14"/>
            <p:cNvSpPr>
              <a:spLocks noChangeArrowheads="1"/>
            </p:cNvSpPr>
            <p:nvPr/>
          </p:nvSpPr>
          <p:spPr bwMode="auto">
            <a:xfrm>
              <a:off x="719328" y="4331207"/>
              <a:ext cx="1528572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9763" y="2613025"/>
            <a:ext cx="2351087" cy="2251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Stra</a:t>
            </a:r>
            <a:r>
              <a:rPr sz="2400" spc="-25" dirty="0">
                <a:solidFill>
                  <a:srgbClr val="313131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o</a:t>
            </a:r>
            <a:r>
              <a:rPr sz="2400" spc="-25" dirty="0">
                <a:solidFill>
                  <a:srgbClr val="313131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o</a:t>
            </a:r>
            <a:r>
              <a:rPr sz="2400" spc="-20" dirty="0">
                <a:solidFill>
                  <a:srgbClr val="313131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red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980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Blood</a:t>
            </a:r>
            <a:r>
              <a:rPr sz="2400" spc="1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stained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14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Purulent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200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Chylous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774" name="object 16"/>
          <p:cNvSpPr>
            <a:spLocks noChangeArrowheads="1"/>
          </p:cNvSpPr>
          <p:nvPr/>
        </p:nvSpPr>
        <p:spPr bwMode="auto">
          <a:xfrm>
            <a:off x="3668713" y="2211388"/>
            <a:ext cx="4991100" cy="29972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leural Disease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288" y="1395413"/>
            <a:ext cx="5462587" cy="544353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4488" indent="-280988"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sz="2300">
                <a:solidFill>
                  <a:srgbClr val="313131"/>
                </a:solidFill>
                <a:latin typeface="Arial" pitchFamily="34" charset="0"/>
              </a:rPr>
              <a:t>Pleural effusion is defined as abnormal  accumulation of fluid in the pleural  space, i.e., the space between parietal  and visceral pleura</a:t>
            </a:r>
            <a:endParaRPr lang="en-US" sz="2300">
              <a:latin typeface="Arial" pitchFamily="34" charset="0"/>
            </a:endParaRPr>
          </a:p>
          <a:p>
            <a:pPr>
              <a:spcBef>
                <a:spcPts val="2000"/>
              </a:spcBef>
              <a:buFontTx/>
              <a:buChar char="•"/>
            </a:pPr>
            <a:r>
              <a:rPr lang="en-US" sz="2300">
                <a:solidFill>
                  <a:srgbClr val="313131"/>
                </a:solidFill>
                <a:latin typeface="Arial" pitchFamily="34" charset="0"/>
              </a:rPr>
              <a:t>The pleural space contains normally </a:t>
            </a:r>
            <a:r>
              <a:rPr lang="en-US" sz="2300" u="sng">
                <a:solidFill>
                  <a:srgbClr val="313131"/>
                </a:solidFill>
                <a:latin typeface="Arial" pitchFamily="34" charset="0"/>
              </a:rPr>
              <a:t> </a:t>
            </a:r>
            <a:r>
              <a:rPr lang="en-US" sz="2300" b="1" i="1" u="sng">
                <a:solidFill>
                  <a:srgbClr val="313131"/>
                </a:solidFill>
                <a:latin typeface="Arial" pitchFamily="34" charset="0"/>
              </a:rPr>
              <a:t>0.3ml/kg body weight of pleural  fluid</a:t>
            </a:r>
            <a:r>
              <a:rPr lang="en-US" sz="2200" baseline="20000">
                <a:solidFill>
                  <a:srgbClr val="313131"/>
                </a:solidFill>
                <a:latin typeface="Arial" pitchFamily="34" charset="0"/>
              </a:rPr>
              <a:t>1</a:t>
            </a:r>
            <a:r>
              <a:rPr lang="en-US" sz="2300">
                <a:solidFill>
                  <a:srgbClr val="313131"/>
                </a:solidFill>
                <a:latin typeface="Arial" pitchFamily="34" charset="0"/>
              </a:rPr>
              <a:t>. There is a continuous circulation  of this fluid and the lymphatic vessels  can cope with several millilitres of extra  fluid per 24hours</a:t>
            </a:r>
            <a:endParaRPr lang="en-US" sz="2300">
              <a:latin typeface="Arial" pitchFamily="34" charset="0"/>
            </a:endParaRPr>
          </a:p>
          <a:p>
            <a:pPr>
              <a:spcBef>
                <a:spcPts val="2013"/>
              </a:spcBef>
              <a:buFontTx/>
              <a:buChar char="•"/>
            </a:pPr>
            <a:r>
              <a:rPr lang="en-US" sz="2300">
                <a:solidFill>
                  <a:srgbClr val="313131"/>
                </a:solidFill>
                <a:latin typeface="Arial" pitchFamily="34" charset="0"/>
              </a:rPr>
              <a:t>Fluid accumulates in the pleural cavity  due to either altered hydrostatic and  oncotic pressures or altered  permeability of the pleura</a:t>
            </a:r>
            <a:endParaRPr lang="en-US" sz="2300">
              <a:latin typeface="Arial" pitchFamily="34" charset="0"/>
            </a:endParaRPr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5943600" y="1981200"/>
            <a:ext cx="3200400" cy="3657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400050"/>
            <a:ext cx="4344988" cy="7572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Carlito"/>
                <a:cs typeface="Carlito"/>
              </a:rPr>
              <a:t>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4820" name="object 3"/>
            <p:cNvSpPr>
              <a:spLocks noChangeArrowheads="1"/>
            </p:cNvSpPr>
            <p:nvPr/>
          </p:nvSpPr>
          <p:spPr bwMode="auto">
            <a:xfrm>
              <a:off x="0" y="0"/>
              <a:ext cx="9144000" cy="685799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821" name="object 4"/>
            <p:cNvSpPr>
              <a:spLocks noChangeArrowheads="1"/>
            </p:cNvSpPr>
            <p:nvPr/>
          </p:nvSpPr>
          <p:spPr bwMode="auto">
            <a:xfrm>
              <a:off x="0" y="1307591"/>
              <a:ext cx="9144000" cy="555040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822" name="object 5"/>
            <p:cNvSpPr>
              <a:spLocks noChangeArrowheads="1"/>
            </p:cNvSpPr>
            <p:nvPr/>
          </p:nvSpPr>
          <p:spPr bwMode="auto">
            <a:xfrm>
              <a:off x="1438655" y="121920"/>
              <a:ext cx="6303264" cy="136550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5625" y="417513"/>
            <a:ext cx="5486400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/>
              <a:t>Transudate </a:t>
            </a:r>
            <a:r>
              <a:rPr dirty="0"/>
              <a:t>&amp;</a:t>
            </a:r>
            <a:r>
              <a:rPr spc="-75" dirty="0"/>
              <a:t> </a:t>
            </a:r>
            <a:r>
              <a:rPr dirty="0"/>
              <a:t>Exudate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5868" name="object 3"/>
            <p:cNvSpPr>
              <a:spLocks noChangeArrowheads="1"/>
            </p:cNvSpPr>
            <p:nvPr/>
          </p:nvSpPr>
          <p:spPr bwMode="auto">
            <a:xfrm>
              <a:off x="1511808" y="121920"/>
              <a:ext cx="2959607" cy="136550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9" name="object 4"/>
            <p:cNvSpPr>
              <a:spLocks noChangeArrowheads="1"/>
            </p:cNvSpPr>
            <p:nvPr/>
          </p:nvSpPr>
          <p:spPr bwMode="auto">
            <a:xfrm>
              <a:off x="3826764" y="121920"/>
              <a:ext cx="3843528" cy="136550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8650" y="422275"/>
            <a:ext cx="5548313" cy="7572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LIGHT’S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CRITERIA:</a:t>
            </a:r>
          </a:p>
        </p:txBody>
      </p:sp>
      <p:grpSp>
        <p:nvGrpSpPr>
          <p:cNvPr id="35844" name="object 6"/>
          <p:cNvGrpSpPr>
            <a:grpSpLocks/>
          </p:cNvGrpSpPr>
          <p:nvPr/>
        </p:nvGrpSpPr>
        <p:grpSpPr bwMode="auto">
          <a:xfrm>
            <a:off x="655638" y="1751013"/>
            <a:ext cx="7778750" cy="4279900"/>
            <a:chOff x="655319" y="1751076"/>
            <a:chExt cx="7778750" cy="4279900"/>
          </a:xfrm>
        </p:grpSpPr>
        <p:sp>
          <p:nvSpPr>
            <p:cNvPr id="35846" name="object 7"/>
            <p:cNvSpPr>
              <a:spLocks noChangeArrowheads="1"/>
            </p:cNvSpPr>
            <p:nvPr/>
          </p:nvSpPr>
          <p:spPr bwMode="auto">
            <a:xfrm>
              <a:off x="669035" y="1778508"/>
              <a:ext cx="510539" cy="65836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47" name="object 8"/>
            <p:cNvSpPr>
              <a:spLocks noChangeArrowheads="1"/>
            </p:cNvSpPr>
            <p:nvPr/>
          </p:nvSpPr>
          <p:spPr bwMode="auto">
            <a:xfrm>
              <a:off x="937259" y="1751076"/>
              <a:ext cx="1360931" cy="7040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48" name="object 9"/>
            <p:cNvSpPr>
              <a:spLocks noChangeArrowheads="1"/>
            </p:cNvSpPr>
            <p:nvPr/>
          </p:nvSpPr>
          <p:spPr bwMode="auto">
            <a:xfrm>
              <a:off x="1953767" y="1751076"/>
              <a:ext cx="5550408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49" name="object 10"/>
            <p:cNvSpPr>
              <a:spLocks noChangeArrowheads="1"/>
            </p:cNvSpPr>
            <p:nvPr/>
          </p:nvSpPr>
          <p:spPr bwMode="auto">
            <a:xfrm>
              <a:off x="937259" y="2116836"/>
              <a:ext cx="4341876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0" name="object 11"/>
            <p:cNvSpPr>
              <a:spLocks noChangeArrowheads="1"/>
            </p:cNvSpPr>
            <p:nvPr/>
          </p:nvSpPr>
          <p:spPr bwMode="auto">
            <a:xfrm>
              <a:off x="669035" y="2766060"/>
              <a:ext cx="641604" cy="65532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1" name="object 12"/>
            <p:cNvSpPr>
              <a:spLocks noChangeArrowheads="1"/>
            </p:cNvSpPr>
            <p:nvPr/>
          </p:nvSpPr>
          <p:spPr bwMode="auto">
            <a:xfrm>
              <a:off x="937259" y="2735580"/>
              <a:ext cx="5649468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2" name="object 13"/>
            <p:cNvSpPr>
              <a:spLocks noChangeArrowheads="1"/>
            </p:cNvSpPr>
            <p:nvPr/>
          </p:nvSpPr>
          <p:spPr bwMode="auto">
            <a:xfrm>
              <a:off x="6156960" y="2735580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3" name="object 14"/>
            <p:cNvSpPr>
              <a:spLocks noChangeArrowheads="1"/>
            </p:cNvSpPr>
            <p:nvPr/>
          </p:nvSpPr>
          <p:spPr bwMode="auto">
            <a:xfrm>
              <a:off x="6344411" y="2735580"/>
              <a:ext cx="1886712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4" name="object 15"/>
            <p:cNvSpPr>
              <a:spLocks noChangeArrowheads="1"/>
            </p:cNvSpPr>
            <p:nvPr/>
          </p:nvSpPr>
          <p:spPr bwMode="auto">
            <a:xfrm>
              <a:off x="937259" y="3101340"/>
              <a:ext cx="853440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5" name="object 16"/>
            <p:cNvSpPr>
              <a:spLocks noChangeArrowheads="1"/>
            </p:cNvSpPr>
            <p:nvPr/>
          </p:nvSpPr>
          <p:spPr bwMode="auto">
            <a:xfrm>
              <a:off x="669035" y="3752088"/>
              <a:ext cx="641604" cy="655319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6" name="object 17"/>
            <p:cNvSpPr>
              <a:spLocks noChangeArrowheads="1"/>
            </p:cNvSpPr>
            <p:nvPr/>
          </p:nvSpPr>
          <p:spPr bwMode="auto">
            <a:xfrm>
              <a:off x="937259" y="3721608"/>
              <a:ext cx="4668012" cy="70408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7" name="object 18"/>
            <p:cNvSpPr>
              <a:spLocks noChangeArrowheads="1"/>
            </p:cNvSpPr>
            <p:nvPr/>
          </p:nvSpPr>
          <p:spPr bwMode="auto">
            <a:xfrm>
              <a:off x="5175504" y="3721608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8" name="object 19"/>
            <p:cNvSpPr>
              <a:spLocks noChangeArrowheads="1"/>
            </p:cNvSpPr>
            <p:nvPr/>
          </p:nvSpPr>
          <p:spPr bwMode="auto">
            <a:xfrm>
              <a:off x="5361431" y="3721608"/>
              <a:ext cx="2310384" cy="70408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59" name="object 20"/>
            <p:cNvSpPr>
              <a:spLocks noChangeArrowheads="1"/>
            </p:cNvSpPr>
            <p:nvPr/>
          </p:nvSpPr>
          <p:spPr bwMode="auto">
            <a:xfrm>
              <a:off x="669035" y="4372355"/>
              <a:ext cx="641604" cy="655319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0" name="object 21"/>
            <p:cNvSpPr>
              <a:spLocks noChangeArrowheads="1"/>
            </p:cNvSpPr>
            <p:nvPr/>
          </p:nvSpPr>
          <p:spPr bwMode="auto">
            <a:xfrm>
              <a:off x="937259" y="4341876"/>
              <a:ext cx="2717291" cy="70408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1" name="object 22"/>
            <p:cNvSpPr>
              <a:spLocks noChangeArrowheads="1"/>
            </p:cNvSpPr>
            <p:nvPr/>
          </p:nvSpPr>
          <p:spPr bwMode="auto">
            <a:xfrm>
              <a:off x="3224784" y="4341876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2" name="object 23"/>
            <p:cNvSpPr>
              <a:spLocks noChangeArrowheads="1"/>
            </p:cNvSpPr>
            <p:nvPr/>
          </p:nvSpPr>
          <p:spPr bwMode="auto">
            <a:xfrm>
              <a:off x="3413759" y="4341876"/>
              <a:ext cx="2360676" cy="704088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3" name="object 24"/>
            <p:cNvSpPr>
              <a:spLocks noChangeArrowheads="1"/>
            </p:cNvSpPr>
            <p:nvPr/>
          </p:nvSpPr>
          <p:spPr bwMode="auto">
            <a:xfrm>
              <a:off x="5344667" y="4341876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4" name="object 25"/>
            <p:cNvSpPr>
              <a:spLocks noChangeArrowheads="1"/>
            </p:cNvSpPr>
            <p:nvPr/>
          </p:nvSpPr>
          <p:spPr bwMode="auto">
            <a:xfrm>
              <a:off x="5446775" y="4341876"/>
              <a:ext cx="2987039" cy="704088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5" name="object 26"/>
            <p:cNvSpPr>
              <a:spLocks noChangeArrowheads="1"/>
            </p:cNvSpPr>
            <p:nvPr/>
          </p:nvSpPr>
          <p:spPr bwMode="auto">
            <a:xfrm>
              <a:off x="655319" y="4960620"/>
              <a:ext cx="6600444" cy="704087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6" name="object 27"/>
            <p:cNvSpPr>
              <a:spLocks noChangeArrowheads="1"/>
            </p:cNvSpPr>
            <p:nvPr/>
          </p:nvSpPr>
          <p:spPr bwMode="auto">
            <a:xfrm>
              <a:off x="655319" y="5326379"/>
              <a:ext cx="2089404" cy="704088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67" name="object 28"/>
            <p:cNvSpPr>
              <a:spLocks noChangeArrowheads="1"/>
            </p:cNvSpPr>
            <p:nvPr/>
          </p:nvSpPr>
          <p:spPr bwMode="auto">
            <a:xfrm>
              <a:off x="2401824" y="5326379"/>
              <a:ext cx="1490472" cy="704088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8838" y="1889125"/>
            <a:ext cx="7366000" cy="3968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93688" indent="-280988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Atleast one of the following criteria should be</a:t>
            </a:r>
            <a:endParaRPr lang="en-US" sz="2400">
              <a:latin typeface="Arial" pitchFamily="34" charset="0"/>
            </a:endParaRPr>
          </a:p>
          <a:p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satisfied to identify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exudates</a:t>
            </a: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: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1988"/>
              </a:spcBef>
              <a:buFont typeface="Wingdings" pitchFamily="2" charset="2"/>
              <a:buChar char="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Pleural fluid to serum total protein ratio- more than  0.5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2000"/>
              </a:spcBef>
              <a:buFont typeface="Wingdings" pitchFamily="2" charset="2"/>
              <a:buChar char="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Pleural fluid to serum LDH ratio- more than 0.6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1988"/>
              </a:spcBef>
              <a:buFont typeface="Wingdings" pitchFamily="2" charset="2"/>
              <a:buChar char=""/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Pleural fluid LDH- more than two-third of serum LDH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2013"/>
              </a:spcBef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None of these criteria should be satisfied in a  transudative effusion</a:t>
            </a:r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5205413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-5" dirty="0"/>
              <a:t>Pleural fluid</a:t>
            </a:r>
            <a:r>
              <a:rPr sz="4200" spc="-25" dirty="0"/>
              <a:t> </a:t>
            </a:r>
            <a:r>
              <a:rPr sz="4200" spc="-5" dirty="0"/>
              <a:t>appearance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3775" y="1614488"/>
            <a:ext cx="6954838" cy="1820862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Most transudates are clear, straw colored,  nonviscid, and without odor</a:t>
            </a: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Red-tinged pleural effusions indicate the  presence of blood.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8763000" cy="5667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716405" algn="l"/>
              </a:tabLst>
              <a:defRPr/>
            </a:pPr>
            <a:r>
              <a:rPr sz="3600" dirty="0">
                <a:solidFill>
                  <a:srgbClr val="FFFF00"/>
                </a:solidFill>
              </a:rPr>
              <a:t>Bloody	</a:t>
            </a:r>
            <a:r>
              <a:rPr sz="3600">
                <a:solidFill>
                  <a:srgbClr val="FFFF00"/>
                </a:solidFill>
              </a:rPr>
              <a:t>pleural</a:t>
            </a:r>
            <a:r>
              <a:rPr sz="3600" spc="-235">
                <a:solidFill>
                  <a:srgbClr val="FFFF00"/>
                </a:solidFill>
              </a:rPr>
              <a:t> </a:t>
            </a:r>
            <a:r>
              <a:rPr sz="3600" smtClean="0">
                <a:solidFill>
                  <a:srgbClr val="FFFF00"/>
                </a:solidFill>
              </a:rPr>
              <a:t>fluid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</a:rPr>
              <a:t>Haemorrhgic</a:t>
            </a:r>
            <a:r>
              <a:rPr lang="en-US" sz="3600" dirty="0" smtClean="0">
                <a:solidFill>
                  <a:srgbClr val="FFFF00"/>
                </a:solidFill>
              </a:rPr>
              <a:t> effusion)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19275"/>
            <a:ext cx="8151813" cy="2611438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5640388" algn="l"/>
                <a:tab pos="66389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If the blood is due to thoracentesis, the	degree of  discoloration should clear during	the aspiration.</a:t>
            </a:r>
          </a:p>
          <a:p>
            <a:pPr>
              <a:buFont typeface="Arial" pitchFamily="34" charset="0"/>
              <a:buChar char="•"/>
            </a:pPr>
            <a:endParaRPr lang="en-US" sz="3100">
              <a:latin typeface="Arial" pitchFamily="34" charset="0"/>
            </a:endParaRPr>
          </a:p>
          <a:p>
            <a:pPr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Bloody pleural fluid usually indicates the  presence of malignancy, pulmonary	embolism  (PE), or trauma.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14350"/>
            <a:ext cx="2689225" cy="66675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dirty="0"/>
              <a:t>Hemo</a:t>
            </a:r>
            <a:r>
              <a:rPr sz="4200" spc="-20" dirty="0"/>
              <a:t>t</a:t>
            </a:r>
            <a:r>
              <a:rPr sz="4200" dirty="0"/>
              <a:t>hor</a:t>
            </a:r>
            <a:r>
              <a:rPr sz="4200" spc="-20" dirty="0"/>
              <a:t>a</a:t>
            </a:r>
            <a:r>
              <a:rPr sz="4200" dirty="0"/>
              <a:t>x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09600" y="1614488"/>
            <a:ext cx="8382000" cy="356235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The presence of gross blood should lead to  the measurement of a pleural fluid  hematocrit.</a:t>
            </a:r>
          </a:p>
          <a:p>
            <a:pPr>
              <a:spcBef>
                <a:spcPts val="100"/>
              </a:spcBef>
              <a:buSzPct val="89000"/>
            </a:pPr>
            <a:endParaRPr lang="en-US" sz="3200">
              <a:latin typeface="Arial" pitchFamily="34" charset="0"/>
            </a:endParaRP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Hemothorax is defined as a </a:t>
            </a: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pleural fluid to  blood hematocrit ratio of &gt;0.5</a:t>
            </a:r>
            <a:r>
              <a:rPr lang="en-US" sz="3200" b="1">
                <a:latin typeface="Arial" pitchFamily="34" charset="0"/>
              </a:rPr>
              <a:t>, </a:t>
            </a:r>
            <a:r>
              <a:rPr lang="en-US" sz="3200">
                <a:latin typeface="Arial" pitchFamily="34" charset="0"/>
              </a:rPr>
              <a:t>and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chest tube  drainage should be considered.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76400"/>
            <a:ext cx="8458200" cy="4725988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Lymphocytosis (&gt;50% of the total nucleated  cell count) is suggestive of malignancy or  tuberculosis.</a:t>
            </a:r>
          </a:p>
          <a:p>
            <a:pPr algn="just">
              <a:spcBef>
                <a:spcPts val="100"/>
              </a:spcBef>
              <a:buSzPct val="89000"/>
            </a:pPr>
            <a:endParaRPr lang="en-US" sz="3200">
              <a:latin typeface="Arial" pitchFamily="34" charset="0"/>
            </a:endParaRPr>
          </a:p>
          <a:p>
            <a:pPr algn="just">
              <a:spcBef>
                <a:spcPts val="7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Mesothelial cells argues against the  diagnosis of tuberculosis.</a:t>
            </a:r>
          </a:p>
          <a:p>
            <a:pPr algn="just">
              <a:spcBef>
                <a:spcPts val="700"/>
              </a:spcBef>
              <a:buSzPct val="89000"/>
            </a:pPr>
            <a:endParaRPr lang="en-US" sz="3200">
              <a:latin typeface="Arial" pitchFamily="34" charset="0"/>
            </a:endParaRPr>
          </a:p>
          <a:p>
            <a:pPr algn="just">
              <a:spcBef>
                <a:spcPts val="713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Plasma cells suggest a diagnosis of multiple  myeloma.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4794250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-5" dirty="0"/>
              <a:t>Glucose</a:t>
            </a:r>
            <a:r>
              <a:rPr sz="4200" spc="-120" dirty="0"/>
              <a:t> </a:t>
            </a:r>
            <a:r>
              <a:rPr sz="4200" spc="-5" dirty="0"/>
              <a:t>concentration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81000" y="1574800"/>
            <a:ext cx="8305800" cy="4432300"/>
          </a:xfrm>
          <a:prstGeom prst="rect">
            <a:avLst/>
          </a:prstGeom>
        </p:spPr>
        <p:txBody>
          <a:bodyPr lIns="0" tIns="62865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sz="2800">
                <a:latin typeface="Arial" pitchFamily="34" charset="0"/>
              </a:rPr>
              <a:t>A glucose concentration of &lt;60 mg/dL is  probably due to</a:t>
            </a:r>
          </a:p>
          <a:p>
            <a:pPr>
              <a:spcBef>
                <a:spcPts val="263"/>
              </a:spcBef>
              <a:buSzPct val="89000"/>
              <a:buFont typeface="Wingdings" pitchFamily="2" charset="2"/>
              <a:buChar char=""/>
            </a:pPr>
            <a:r>
              <a:rPr lang="en-US" sz="2800">
                <a:latin typeface="Arial" pitchFamily="34" charset="0"/>
              </a:rPr>
              <a:t>tuberculosis,</a:t>
            </a:r>
          </a:p>
          <a:p>
            <a:pPr>
              <a:spcBef>
                <a:spcPts val="300"/>
              </a:spcBef>
              <a:buSzPct val="89000"/>
              <a:buFont typeface="Wingdings" pitchFamily="2" charset="2"/>
              <a:buChar char=""/>
            </a:pPr>
            <a:r>
              <a:rPr lang="en-US" sz="2800">
                <a:latin typeface="Arial" pitchFamily="34" charset="0"/>
              </a:rPr>
              <a:t>malignancy,</a:t>
            </a:r>
          </a:p>
          <a:p>
            <a:pPr>
              <a:spcBef>
                <a:spcPts val="300"/>
              </a:spcBef>
              <a:buSzPct val="89000"/>
              <a:buFont typeface="Wingdings" pitchFamily="2" charset="2"/>
              <a:buChar char=""/>
            </a:pPr>
            <a:r>
              <a:rPr lang="en-US" sz="2800">
                <a:latin typeface="Arial" pitchFamily="34" charset="0"/>
              </a:rPr>
              <a:t>rheumatoid arthritis, or</a:t>
            </a:r>
          </a:p>
          <a:p>
            <a:pPr>
              <a:spcBef>
                <a:spcPts val="300"/>
              </a:spcBef>
              <a:buSzPct val="89000"/>
              <a:buFont typeface="Wingdings" pitchFamily="2" charset="2"/>
              <a:buChar char=""/>
            </a:pPr>
            <a:r>
              <a:rPr lang="en-US" sz="2800">
                <a:latin typeface="Arial" pitchFamily="34" charset="0"/>
              </a:rPr>
              <a:t>parapneumonic effusion.</a:t>
            </a:r>
          </a:p>
          <a:p>
            <a:pPr>
              <a:spcBef>
                <a:spcPts val="300"/>
              </a:spcBef>
              <a:buSzPct val="89000"/>
            </a:pPr>
            <a:endParaRPr lang="en-US" sz="2800"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700"/>
              </a:spcBef>
            </a:pPr>
            <a:r>
              <a:rPr lang="en-US" sz="2800">
                <a:latin typeface="Arial" pitchFamily="34" charset="0"/>
              </a:rPr>
              <a:t>For parapneumonic pleural effusions with a  glucose of &lt;60 mg/dL, tube thoracostomy  should be considered.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5829300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-5" dirty="0"/>
              <a:t>Pleural fluid with a </a:t>
            </a:r>
            <a:r>
              <a:rPr sz="4200" spc="-10" dirty="0"/>
              <a:t>low</a:t>
            </a:r>
            <a:r>
              <a:rPr sz="4200" spc="-114" dirty="0"/>
              <a:t> </a:t>
            </a:r>
            <a:r>
              <a:rPr sz="4200" spc="-5" dirty="0"/>
              <a:t>pH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3775" y="1522413"/>
            <a:ext cx="4492625" cy="3975100"/>
          </a:xfrm>
          <a:prstGeom prst="rect">
            <a:avLst/>
          </a:prstGeom>
        </p:spPr>
        <p:txBody>
          <a:bodyPr lIns="0" tIns="10287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813"/>
              </a:spcBef>
            </a:pPr>
            <a:r>
              <a:rPr lang="en-US" sz="3200">
                <a:latin typeface="Arial" pitchFamily="34" charset="0"/>
              </a:rPr>
              <a:t>A pH of &lt;7.3 is seen with</a:t>
            </a:r>
          </a:p>
          <a:p>
            <a:pPr>
              <a:spcBef>
                <a:spcPts val="713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empyema,</a:t>
            </a: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tuberculosis,</a:t>
            </a: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malignancy,</a:t>
            </a:r>
          </a:p>
          <a:p>
            <a:pPr>
              <a:spcBef>
                <a:spcPts val="713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collagen vascular  disease, or</a:t>
            </a: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3200">
                <a:latin typeface="Arial" pitchFamily="34" charset="0"/>
              </a:rPr>
              <a:t>esophageal rupture.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1920875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spc="-5" dirty="0"/>
              <a:t>Amylase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3775" y="1614488"/>
            <a:ext cx="7227888" cy="2674937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An elevation of amylase suggests that the  patient has pancreatic disease, malignancy,  or esophageal rupture.</a:t>
            </a:r>
          </a:p>
          <a:p>
            <a:pPr>
              <a:spcBef>
                <a:spcPts val="700"/>
              </a:spcBef>
              <a:buSzPct val="89000"/>
              <a:buFontTx/>
              <a:buChar char="•"/>
            </a:pPr>
            <a:r>
              <a:rPr lang="en-US" sz="2800">
                <a:latin typeface="Arial" pitchFamily="34" charset="0"/>
              </a:rPr>
              <a:t>Malignancy and esophageal rupture have  salivary amylase elevations and not  pancreatic amylase elevations.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4559300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dirty="0"/>
              <a:t>Turbid or milky</a:t>
            </a:r>
            <a:r>
              <a:rPr sz="4200" spc="-215" dirty="0"/>
              <a:t> </a:t>
            </a:r>
            <a:r>
              <a:rPr sz="4200" dirty="0"/>
              <a:t>fluid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33400" y="1666875"/>
            <a:ext cx="8235950" cy="5059363"/>
          </a:xfrm>
          <a:prstGeom prst="rect">
            <a:avLst/>
          </a:prstGeom>
        </p:spPr>
        <p:txBody>
          <a:bodyPr lIns="0" tIns="889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700"/>
              </a:spcBef>
            </a:pPr>
            <a:r>
              <a:rPr lang="en-US" sz="2800">
                <a:latin typeface="Arial" pitchFamily="34" charset="0"/>
              </a:rPr>
              <a:t>After it is centrifuged.</a:t>
            </a:r>
          </a:p>
          <a:p>
            <a:pPr algn="just">
              <a:spcBef>
                <a:spcPts val="600"/>
              </a:spcBef>
              <a:buSzPct val="90000"/>
              <a:buFontTx/>
              <a:buChar char="•"/>
            </a:pPr>
            <a:r>
              <a:rPr lang="en-US" sz="2800">
                <a:latin typeface="Arial" pitchFamily="34" charset="0"/>
              </a:rPr>
              <a:t>If the supernatant clears, the cloudiness is likely due to  cells and debris.</a:t>
            </a:r>
          </a:p>
          <a:p>
            <a:pPr algn="just">
              <a:spcBef>
                <a:spcPts val="600"/>
              </a:spcBef>
              <a:buSzPct val="90000"/>
            </a:pPr>
            <a:endParaRPr lang="en-US" sz="2800">
              <a:latin typeface="Arial" pitchFamily="34" charset="0"/>
            </a:endParaRPr>
          </a:p>
          <a:p>
            <a:pPr algn="just">
              <a:spcBef>
                <a:spcPts val="600"/>
              </a:spcBef>
              <a:buSzPct val="90000"/>
              <a:buFontTx/>
              <a:buChar char="•"/>
            </a:pPr>
            <a:r>
              <a:rPr lang="en-US" sz="2800">
                <a:latin typeface="Arial" pitchFamily="34" charset="0"/>
              </a:rPr>
              <a:t>If the supernatant remains turbid, pleural lipids should	be  measured. Elevation of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triglycerides </a:t>
            </a:r>
            <a:r>
              <a:rPr lang="en-US" sz="2800">
                <a:latin typeface="Arial" pitchFamily="34" charset="0"/>
              </a:rPr>
              <a:t>(&gt;110 mg/dL)  suggests that a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chylothorax </a:t>
            </a:r>
            <a:r>
              <a:rPr lang="en-US" sz="2800">
                <a:latin typeface="Arial" pitchFamily="34" charset="0"/>
              </a:rPr>
              <a:t>is present, usually due to  disruption of the thoracic duct from trauma, surgery,	or  malignancy (i.e., lymphoma).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est C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" b="20879"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2008188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dirty="0"/>
              <a:t>Cyt</a:t>
            </a:r>
            <a:r>
              <a:rPr sz="4200" spc="-10" dirty="0"/>
              <a:t>o</a:t>
            </a:r>
            <a:r>
              <a:rPr sz="4200" spc="-15" dirty="0"/>
              <a:t>l</a:t>
            </a:r>
            <a:r>
              <a:rPr sz="4200" dirty="0"/>
              <a:t>ogy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09600" y="1981200"/>
            <a:ext cx="7891463" cy="3859213"/>
          </a:xfrm>
          <a:prstGeom prst="rect">
            <a:avLst/>
          </a:prstGeom>
        </p:spPr>
        <p:txBody>
          <a:bodyPr lIns="0" tIns="62865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000"/>
              </a:lnSpc>
              <a:spcBef>
                <a:spcPts val="5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r>
              <a:rPr lang="en-US" sz="3200">
                <a:latin typeface="Arial" pitchFamily="34" charset="0"/>
              </a:rPr>
              <a:t>Cytology is positive in approximately 60% of  malignant effusions.</a:t>
            </a:r>
          </a:p>
          <a:p>
            <a:pPr algn="just">
              <a:lnSpc>
                <a:spcPts val="3000"/>
              </a:lnSpc>
              <a:spcBef>
                <a:spcPts val="5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endParaRPr lang="en-US" sz="3200">
              <a:latin typeface="Arial" pitchFamily="34" charset="0"/>
            </a:endParaRPr>
          </a:p>
          <a:p>
            <a:pPr algn="just">
              <a:lnSpc>
                <a:spcPts val="3000"/>
              </a:lnSpc>
              <a:spcBef>
                <a:spcPts val="7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r>
              <a:rPr lang="en-US" sz="3200">
                <a:latin typeface="Arial" pitchFamily="34" charset="0"/>
              </a:rPr>
              <a:t>The volume of pleural fluid analyzed does not  impact the yield of cytologic diagnosis.</a:t>
            </a:r>
          </a:p>
          <a:p>
            <a:pPr algn="just">
              <a:lnSpc>
                <a:spcPts val="3000"/>
              </a:lnSpc>
              <a:spcBef>
                <a:spcPts val="7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endParaRPr lang="en-US" sz="3200">
              <a:latin typeface="Arial" pitchFamily="34" charset="0"/>
            </a:endParaRPr>
          </a:p>
          <a:p>
            <a:pPr algn="just">
              <a:lnSpc>
                <a:spcPts val="3000"/>
              </a:lnSpc>
              <a:spcBef>
                <a:spcPts val="700"/>
              </a:spcBef>
              <a:buClr>
                <a:srgbClr val="B0B0B0"/>
              </a:buClr>
              <a:buSzPct val="89000"/>
              <a:buFont typeface="Wingdings" pitchFamily="2" charset="2"/>
              <a:buChar char=""/>
            </a:pPr>
            <a:r>
              <a:rPr lang="en-US" sz="3200">
                <a:latin typeface="Arial" pitchFamily="34" charset="0"/>
              </a:rPr>
              <a:t>Repeat thoracentesis increases the  diagnostic yield.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417513"/>
            <a:ext cx="4953000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552575" algn="l"/>
              </a:tabLst>
              <a:defRPr/>
            </a:pPr>
            <a:r>
              <a:rPr spc="-5" dirty="0"/>
              <a:t>Other	investigations</a:t>
            </a:r>
          </a:p>
        </p:txBody>
      </p:sp>
      <p:grpSp>
        <p:nvGrpSpPr>
          <p:cNvPr id="46083" name="object 3"/>
          <p:cNvGrpSpPr>
            <a:grpSpLocks/>
          </p:cNvGrpSpPr>
          <p:nvPr/>
        </p:nvGrpSpPr>
        <p:grpSpPr bwMode="auto">
          <a:xfrm>
            <a:off x="0" y="1308100"/>
            <a:ext cx="4876800" cy="5513388"/>
            <a:chOff x="0" y="1307591"/>
            <a:chExt cx="4876800" cy="5514340"/>
          </a:xfrm>
        </p:grpSpPr>
        <p:sp>
          <p:nvSpPr>
            <p:cNvPr id="46104" name="object 4"/>
            <p:cNvSpPr>
              <a:spLocks noChangeArrowheads="1"/>
            </p:cNvSpPr>
            <p:nvPr/>
          </p:nvSpPr>
          <p:spPr bwMode="auto">
            <a:xfrm>
              <a:off x="0" y="1335023"/>
              <a:ext cx="501395" cy="65989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5" name="object 5"/>
            <p:cNvSpPr>
              <a:spLocks noChangeArrowheads="1"/>
            </p:cNvSpPr>
            <p:nvPr/>
          </p:nvSpPr>
          <p:spPr bwMode="auto">
            <a:xfrm>
              <a:off x="259079" y="1307591"/>
              <a:ext cx="2337816" cy="7040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6" name="object 6"/>
            <p:cNvSpPr>
              <a:spLocks noChangeArrowheads="1"/>
            </p:cNvSpPr>
            <p:nvPr/>
          </p:nvSpPr>
          <p:spPr bwMode="auto">
            <a:xfrm>
              <a:off x="272795" y="1776983"/>
              <a:ext cx="510540" cy="65989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7" name="object 7"/>
            <p:cNvSpPr>
              <a:spLocks noChangeArrowheads="1"/>
            </p:cNvSpPr>
            <p:nvPr/>
          </p:nvSpPr>
          <p:spPr bwMode="auto">
            <a:xfrm>
              <a:off x="554736" y="1749551"/>
              <a:ext cx="1956816" cy="7040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8" name="object 8"/>
            <p:cNvSpPr>
              <a:spLocks noChangeArrowheads="1"/>
            </p:cNvSpPr>
            <p:nvPr/>
          </p:nvSpPr>
          <p:spPr bwMode="auto">
            <a:xfrm>
              <a:off x="2081783" y="1749551"/>
              <a:ext cx="1918716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9" name="object 9"/>
            <p:cNvSpPr>
              <a:spLocks noChangeArrowheads="1"/>
            </p:cNvSpPr>
            <p:nvPr/>
          </p:nvSpPr>
          <p:spPr bwMode="auto">
            <a:xfrm>
              <a:off x="3660647" y="1749551"/>
              <a:ext cx="1216152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0" name="object 10"/>
            <p:cNvSpPr>
              <a:spLocks noChangeArrowheads="1"/>
            </p:cNvSpPr>
            <p:nvPr/>
          </p:nvSpPr>
          <p:spPr bwMode="auto">
            <a:xfrm>
              <a:off x="554736" y="2115311"/>
              <a:ext cx="1091183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1" name="object 11"/>
            <p:cNvSpPr>
              <a:spLocks noChangeArrowheads="1"/>
            </p:cNvSpPr>
            <p:nvPr/>
          </p:nvSpPr>
          <p:spPr bwMode="auto">
            <a:xfrm>
              <a:off x="272795" y="2584703"/>
              <a:ext cx="510540" cy="65989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2" name="object 12"/>
            <p:cNvSpPr>
              <a:spLocks noChangeArrowheads="1"/>
            </p:cNvSpPr>
            <p:nvPr/>
          </p:nvSpPr>
          <p:spPr bwMode="auto">
            <a:xfrm>
              <a:off x="554736" y="2557272"/>
              <a:ext cx="1310639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3" name="object 13"/>
            <p:cNvSpPr>
              <a:spLocks noChangeArrowheads="1"/>
            </p:cNvSpPr>
            <p:nvPr/>
          </p:nvSpPr>
          <p:spPr bwMode="auto">
            <a:xfrm>
              <a:off x="1435608" y="2557272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4" name="object 14"/>
            <p:cNvSpPr>
              <a:spLocks noChangeArrowheads="1"/>
            </p:cNvSpPr>
            <p:nvPr/>
          </p:nvSpPr>
          <p:spPr bwMode="auto">
            <a:xfrm>
              <a:off x="1621536" y="2557272"/>
              <a:ext cx="2221991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5" name="object 15"/>
            <p:cNvSpPr>
              <a:spLocks noChangeArrowheads="1"/>
            </p:cNvSpPr>
            <p:nvPr/>
          </p:nvSpPr>
          <p:spPr bwMode="auto">
            <a:xfrm>
              <a:off x="272795" y="3026663"/>
              <a:ext cx="510540" cy="6598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6" name="object 16"/>
            <p:cNvSpPr>
              <a:spLocks noChangeArrowheads="1"/>
            </p:cNvSpPr>
            <p:nvPr/>
          </p:nvSpPr>
          <p:spPr bwMode="auto">
            <a:xfrm>
              <a:off x="554736" y="2999231"/>
              <a:ext cx="4101084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7" name="object 17"/>
            <p:cNvSpPr>
              <a:spLocks noChangeArrowheads="1"/>
            </p:cNvSpPr>
            <p:nvPr/>
          </p:nvSpPr>
          <p:spPr bwMode="auto">
            <a:xfrm>
              <a:off x="272795" y="3468624"/>
              <a:ext cx="510540" cy="6598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8" name="object 18"/>
            <p:cNvSpPr>
              <a:spLocks noChangeArrowheads="1"/>
            </p:cNvSpPr>
            <p:nvPr/>
          </p:nvSpPr>
          <p:spPr bwMode="auto">
            <a:xfrm>
              <a:off x="554736" y="3441191"/>
              <a:ext cx="1260347" cy="704087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9" name="object 19"/>
            <p:cNvSpPr>
              <a:spLocks noChangeArrowheads="1"/>
            </p:cNvSpPr>
            <p:nvPr/>
          </p:nvSpPr>
          <p:spPr bwMode="auto">
            <a:xfrm>
              <a:off x="1385316" y="3441191"/>
              <a:ext cx="1123187" cy="704087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0" name="object 20"/>
            <p:cNvSpPr>
              <a:spLocks noChangeArrowheads="1"/>
            </p:cNvSpPr>
            <p:nvPr/>
          </p:nvSpPr>
          <p:spPr bwMode="auto">
            <a:xfrm>
              <a:off x="2164079" y="3441191"/>
              <a:ext cx="2159508" cy="704087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1" name="object 21"/>
            <p:cNvSpPr>
              <a:spLocks noChangeArrowheads="1"/>
            </p:cNvSpPr>
            <p:nvPr/>
          </p:nvSpPr>
          <p:spPr bwMode="auto">
            <a:xfrm>
              <a:off x="554736" y="3806952"/>
              <a:ext cx="1141476" cy="704088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2" name="object 22"/>
            <p:cNvSpPr>
              <a:spLocks noChangeArrowheads="1"/>
            </p:cNvSpPr>
            <p:nvPr/>
          </p:nvSpPr>
          <p:spPr bwMode="auto">
            <a:xfrm>
              <a:off x="272795" y="4276343"/>
              <a:ext cx="510540" cy="6598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3" name="object 23"/>
            <p:cNvSpPr>
              <a:spLocks noChangeArrowheads="1"/>
            </p:cNvSpPr>
            <p:nvPr/>
          </p:nvSpPr>
          <p:spPr bwMode="auto">
            <a:xfrm>
              <a:off x="554736" y="4248912"/>
              <a:ext cx="2478024" cy="704088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4" name="object 24"/>
            <p:cNvSpPr>
              <a:spLocks noChangeArrowheads="1"/>
            </p:cNvSpPr>
            <p:nvPr/>
          </p:nvSpPr>
          <p:spPr bwMode="auto">
            <a:xfrm>
              <a:off x="2602992" y="4248912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5" name="object 25"/>
            <p:cNvSpPr>
              <a:spLocks noChangeArrowheads="1"/>
            </p:cNvSpPr>
            <p:nvPr/>
          </p:nvSpPr>
          <p:spPr bwMode="auto">
            <a:xfrm>
              <a:off x="2705100" y="4248912"/>
              <a:ext cx="1937003" cy="704088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6" name="object 26"/>
            <p:cNvSpPr>
              <a:spLocks noChangeArrowheads="1"/>
            </p:cNvSpPr>
            <p:nvPr/>
          </p:nvSpPr>
          <p:spPr bwMode="auto">
            <a:xfrm>
              <a:off x="4212335" y="4248912"/>
              <a:ext cx="531876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7" name="object 27"/>
            <p:cNvSpPr>
              <a:spLocks noChangeArrowheads="1"/>
            </p:cNvSpPr>
            <p:nvPr/>
          </p:nvSpPr>
          <p:spPr bwMode="auto">
            <a:xfrm>
              <a:off x="554736" y="4614671"/>
              <a:ext cx="1039368" cy="704087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8" name="object 28"/>
            <p:cNvSpPr>
              <a:spLocks noChangeArrowheads="1"/>
            </p:cNvSpPr>
            <p:nvPr/>
          </p:nvSpPr>
          <p:spPr bwMode="auto">
            <a:xfrm>
              <a:off x="1164336" y="4614671"/>
              <a:ext cx="531876" cy="704087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29" name="object 29"/>
            <p:cNvSpPr>
              <a:spLocks noChangeArrowheads="1"/>
            </p:cNvSpPr>
            <p:nvPr/>
          </p:nvSpPr>
          <p:spPr bwMode="auto">
            <a:xfrm>
              <a:off x="0" y="5260847"/>
              <a:ext cx="501395" cy="65989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30" name="object 30"/>
            <p:cNvSpPr>
              <a:spLocks noChangeArrowheads="1"/>
            </p:cNvSpPr>
            <p:nvPr/>
          </p:nvSpPr>
          <p:spPr bwMode="auto">
            <a:xfrm>
              <a:off x="259079" y="5233415"/>
              <a:ext cx="3596640" cy="704088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31" name="object 31"/>
            <p:cNvSpPr>
              <a:spLocks noChangeArrowheads="1"/>
            </p:cNvSpPr>
            <p:nvPr/>
          </p:nvSpPr>
          <p:spPr bwMode="auto">
            <a:xfrm>
              <a:off x="272795" y="5702807"/>
              <a:ext cx="510540" cy="6598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32" name="object 32"/>
            <p:cNvSpPr>
              <a:spLocks noChangeArrowheads="1"/>
            </p:cNvSpPr>
            <p:nvPr/>
          </p:nvSpPr>
          <p:spPr bwMode="auto">
            <a:xfrm>
              <a:off x="554736" y="5675376"/>
              <a:ext cx="1869948" cy="704088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33" name="object 33"/>
            <p:cNvSpPr>
              <a:spLocks noChangeArrowheads="1"/>
            </p:cNvSpPr>
            <p:nvPr/>
          </p:nvSpPr>
          <p:spPr bwMode="auto">
            <a:xfrm>
              <a:off x="272795" y="6144766"/>
              <a:ext cx="510540" cy="65989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34" name="object 34"/>
            <p:cNvSpPr>
              <a:spLocks noChangeArrowheads="1"/>
            </p:cNvSpPr>
            <p:nvPr/>
          </p:nvSpPr>
          <p:spPr bwMode="auto">
            <a:xfrm>
              <a:off x="554736" y="6117334"/>
              <a:ext cx="2122932" cy="704088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9388" y="1382713"/>
            <a:ext cx="4406900" cy="4967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88900" rIns="0" bIns="0">
            <a:spAutoFit/>
          </a:bodyPr>
          <a:lstStyle>
            <a:lvl1pPr marL="293688" indent="-282575"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90550" indent="-295275"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2952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700"/>
              </a:spcBef>
              <a:buFontTx/>
              <a:buChar char="•"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</a:rPr>
              <a:t>Suspected TB</a:t>
            </a:r>
          </a:p>
          <a:p>
            <a:pPr lvl="1">
              <a:lnSpc>
                <a:spcPct val="101000"/>
              </a:lnSpc>
              <a:spcBef>
                <a:spcPts val="575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Adenosine deaminase (&gt; 50  IU/L)</a:t>
            </a:r>
            <a:endParaRPr lang="en-US" sz="2800">
              <a:latin typeface="Arial" pitchFamily="34" charset="0"/>
            </a:endParaRPr>
          </a:p>
          <a:p>
            <a:pPr lvl="1">
              <a:lnSpc>
                <a:spcPct val="101000"/>
              </a:lnSpc>
              <a:spcBef>
                <a:spcPts val="575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PCR (Sens 100%, Spec  95%)</a:t>
            </a:r>
            <a:endParaRPr lang="en-US" sz="2800">
              <a:latin typeface="Arial" pitchFamily="34" charset="0"/>
            </a:endParaRPr>
          </a:p>
          <a:p>
            <a:pPr lvl="1">
              <a:spcBef>
                <a:spcPts val="575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AFB (smear 10-20%; </a:t>
            </a:r>
          </a:p>
          <a:p>
            <a:pPr lvl="1">
              <a:spcBef>
                <a:spcPts val="575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cx 25-50%)</a:t>
            </a:r>
            <a:endParaRPr lang="en-US" sz="2800">
              <a:latin typeface="Arial" pitchFamily="34" charset="0"/>
            </a:endParaRPr>
          </a:p>
          <a:p>
            <a:pPr>
              <a:spcBef>
                <a:spcPts val="700"/>
              </a:spcBef>
              <a:buFontTx/>
              <a:buChar char="•"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</a:rPr>
              <a:t>Suspected Rheumatoid</a:t>
            </a:r>
          </a:p>
          <a:p>
            <a:pPr lvl="1">
              <a:spcBef>
                <a:spcPts val="600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Pleural RF</a:t>
            </a:r>
            <a:endParaRPr lang="en-US" sz="2800">
              <a:latin typeface="Arial" pitchFamily="34" charset="0"/>
            </a:endParaRPr>
          </a:p>
          <a:p>
            <a:pPr lvl="1">
              <a:spcBef>
                <a:spcPts val="600"/>
              </a:spcBef>
              <a:buClr>
                <a:srgbClr val="848484"/>
              </a:buClr>
              <a:buFontTx/>
              <a:buChar char="•"/>
            </a:pPr>
            <a:r>
              <a:rPr lang="en-US" sz="2800">
                <a:solidFill>
                  <a:srgbClr val="313131"/>
                </a:solidFill>
                <a:latin typeface="Arial" pitchFamily="34" charset="0"/>
              </a:rPr>
              <a:t>Low glucose</a:t>
            </a:r>
            <a:endParaRPr lang="en-US" sz="2800">
              <a:latin typeface="Arial" pitchFamily="34" charset="0"/>
            </a:endParaRPr>
          </a:p>
        </p:txBody>
      </p:sp>
      <p:grpSp>
        <p:nvGrpSpPr>
          <p:cNvPr id="46085" name="object 36"/>
          <p:cNvGrpSpPr>
            <a:grpSpLocks/>
          </p:cNvGrpSpPr>
          <p:nvPr/>
        </p:nvGrpSpPr>
        <p:grpSpPr bwMode="auto">
          <a:xfrm>
            <a:off x="4960938" y="2141538"/>
            <a:ext cx="3762375" cy="4518025"/>
            <a:chOff x="4960620" y="2141220"/>
            <a:chExt cx="3763010" cy="4518660"/>
          </a:xfrm>
        </p:grpSpPr>
        <p:sp>
          <p:nvSpPr>
            <p:cNvPr id="46087" name="object 37"/>
            <p:cNvSpPr>
              <a:spLocks noChangeArrowheads="1"/>
            </p:cNvSpPr>
            <p:nvPr/>
          </p:nvSpPr>
          <p:spPr bwMode="auto">
            <a:xfrm>
              <a:off x="4960620" y="2168652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88" name="object 38"/>
            <p:cNvSpPr>
              <a:spLocks noChangeArrowheads="1"/>
            </p:cNvSpPr>
            <p:nvPr/>
          </p:nvSpPr>
          <p:spPr bwMode="auto">
            <a:xfrm>
              <a:off x="5228844" y="2141220"/>
              <a:ext cx="2529840" cy="704088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89" name="object 39"/>
            <p:cNvSpPr>
              <a:spLocks noChangeArrowheads="1"/>
            </p:cNvSpPr>
            <p:nvPr/>
          </p:nvSpPr>
          <p:spPr bwMode="auto">
            <a:xfrm>
              <a:off x="5242560" y="2610612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0" name="object 40"/>
            <p:cNvSpPr>
              <a:spLocks noChangeArrowheads="1"/>
            </p:cNvSpPr>
            <p:nvPr/>
          </p:nvSpPr>
          <p:spPr bwMode="auto">
            <a:xfrm>
              <a:off x="5524500" y="2583180"/>
              <a:ext cx="3139440" cy="704088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1" name="object 41"/>
            <p:cNvSpPr>
              <a:spLocks noChangeArrowheads="1"/>
            </p:cNvSpPr>
            <p:nvPr/>
          </p:nvSpPr>
          <p:spPr bwMode="auto">
            <a:xfrm>
              <a:off x="5242560" y="3052572"/>
              <a:ext cx="510539" cy="658367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2" name="object 42"/>
            <p:cNvSpPr>
              <a:spLocks noChangeArrowheads="1"/>
            </p:cNvSpPr>
            <p:nvPr/>
          </p:nvSpPr>
          <p:spPr bwMode="auto">
            <a:xfrm>
              <a:off x="5524500" y="3025140"/>
              <a:ext cx="2072640" cy="704088"/>
            </a:xfrm>
            <a:prstGeom prst="rect">
              <a:avLst/>
            </a:prstGeom>
            <a:blipFill dpi="0" rotWithShape="1">
              <a:blip r:embed="rId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3" name="object 43"/>
            <p:cNvSpPr>
              <a:spLocks noChangeArrowheads="1"/>
            </p:cNvSpPr>
            <p:nvPr/>
          </p:nvSpPr>
          <p:spPr bwMode="auto">
            <a:xfrm>
              <a:off x="5242560" y="3494532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4" name="object 44"/>
            <p:cNvSpPr>
              <a:spLocks noChangeArrowheads="1"/>
            </p:cNvSpPr>
            <p:nvPr/>
          </p:nvSpPr>
          <p:spPr bwMode="auto">
            <a:xfrm>
              <a:off x="5524500" y="3467100"/>
              <a:ext cx="1581911" cy="704088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5" name="object 45"/>
            <p:cNvSpPr>
              <a:spLocks noChangeArrowheads="1"/>
            </p:cNvSpPr>
            <p:nvPr/>
          </p:nvSpPr>
          <p:spPr bwMode="auto">
            <a:xfrm>
              <a:off x="4960620" y="4113276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6" name="object 46"/>
            <p:cNvSpPr>
              <a:spLocks noChangeArrowheads="1"/>
            </p:cNvSpPr>
            <p:nvPr/>
          </p:nvSpPr>
          <p:spPr bwMode="auto">
            <a:xfrm>
              <a:off x="5228844" y="4085844"/>
              <a:ext cx="3494532" cy="704088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7" name="object 47"/>
            <p:cNvSpPr>
              <a:spLocks noChangeArrowheads="1"/>
            </p:cNvSpPr>
            <p:nvPr/>
          </p:nvSpPr>
          <p:spPr bwMode="auto">
            <a:xfrm>
              <a:off x="5242560" y="4555236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8" name="object 48"/>
            <p:cNvSpPr>
              <a:spLocks noChangeArrowheads="1"/>
            </p:cNvSpPr>
            <p:nvPr/>
          </p:nvSpPr>
          <p:spPr bwMode="auto">
            <a:xfrm>
              <a:off x="5524500" y="4527804"/>
              <a:ext cx="818388" cy="704088"/>
            </a:xfrm>
            <a:prstGeom prst="rect">
              <a:avLst/>
            </a:prstGeom>
            <a:blipFill dpi="0" rotWithShape="1">
              <a:blip r:embed="rId3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099" name="object 49"/>
            <p:cNvSpPr>
              <a:spLocks noChangeArrowheads="1"/>
            </p:cNvSpPr>
            <p:nvPr/>
          </p:nvSpPr>
          <p:spPr bwMode="auto">
            <a:xfrm>
              <a:off x="4960620" y="5175504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0" name="object 50"/>
            <p:cNvSpPr>
              <a:spLocks noChangeArrowheads="1"/>
            </p:cNvSpPr>
            <p:nvPr/>
          </p:nvSpPr>
          <p:spPr bwMode="auto">
            <a:xfrm>
              <a:off x="5228844" y="5148072"/>
              <a:ext cx="1955292" cy="704087"/>
            </a:xfrm>
            <a:prstGeom prst="rect">
              <a:avLst/>
            </a:prstGeom>
            <a:blipFill dpi="0" rotWithShape="1">
              <a:blip r:embed="rId3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1" name="object 51"/>
            <p:cNvSpPr>
              <a:spLocks noChangeArrowheads="1"/>
            </p:cNvSpPr>
            <p:nvPr/>
          </p:nvSpPr>
          <p:spPr bwMode="auto">
            <a:xfrm>
              <a:off x="5228844" y="5513832"/>
              <a:ext cx="2020824" cy="704088"/>
            </a:xfrm>
            <a:prstGeom prst="rect">
              <a:avLst/>
            </a:prstGeom>
            <a:blipFill dpi="0" rotWithShape="1">
              <a:blip r:embed="rId3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2" name="object 52"/>
            <p:cNvSpPr>
              <a:spLocks noChangeArrowheads="1"/>
            </p:cNvSpPr>
            <p:nvPr/>
          </p:nvSpPr>
          <p:spPr bwMode="auto">
            <a:xfrm>
              <a:off x="5242560" y="5983223"/>
              <a:ext cx="510539" cy="65836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3" name="object 53"/>
            <p:cNvSpPr>
              <a:spLocks noChangeArrowheads="1"/>
            </p:cNvSpPr>
            <p:nvPr/>
          </p:nvSpPr>
          <p:spPr bwMode="auto">
            <a:xfrm>
              <a:off x="5524500" y="5955791"/>
              <a:ext cx="2615183" cy="704087"/>
            </a:xfrm>
            <a:prstGeom prst="rect">
              <a:avLst/>
            </a:prstGeom>
            <a:blipFill dpi="0" rotWithShape="1">
              <a:blip r:embed="rId3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sz="half" idx="3"/>
          </p:nvPr>
        </p:nvSpPr>
        <p:spPr>
          <a:xfrm>
            <a:off x="5105400" y="1524000"/>
            <a:ext cx="4038600" cy="4757738"/>
          </a:xfrm>
          <a:solidFill>
            <a:schemeClr val="accent5">
              <a:lumMod val="20000"/>
              <a:lumOff val="80000"/>
            </a:schemeClr>
          </a:solidFill>
        </p:spPr>
        <p:txBody>
          <a:bodyPr tIns="88900"/>
          <a:lstStyle/>
          <a:p>
            <a:pPr marL="293688" indent="-280988" eaLnBrk="1" hangingPunct="1">
              <a:spcBef>
                <a:spcPts val="700"/>
              </a:spcBef>
              <a:tabLst>
                <a:tab pos="293688" algn="l"/>
              </a:tabLst>
            </a:pP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Suspected SLE</a:t>
            </a:r>
          </a:p>
          <a:p>
            <a:pPr marL="588963" lvl="1" indent="-295275" eaLnBrk="1" hangingPunct="1">
              <a:spcBef>
                <a:spcPts val="600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Serum Complement</a:t>
            </a: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88963" lvl="1" indent="-295275" eaLnBrk="1" hangingPunct="1">
              <a:spcBef>
                <a:spcPts val="600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Pleural ANA</a:t>
            </a: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88963" lvl="1" indent="-295275" eaLnBrk="1" hangingPunct="1">
              <a:spcBef>
                <a:spcPts val="600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LE cells</a:t>
            </a: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93688" indent="-280988" eaLnBrk="1" hangingPunct="1">
              <a:spcBef>
                <a:spcPts val="2000"/>
              </a:spcBef>
              <a:tabLst>
                <a:tab pos="293688" algn="l"/>
              </a:tabLst>
            </a:pP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Suspected Pneumonia</a:t>
            </a:r>
          </a:p>
          <a:p>
            <a:pPr marL="588963" lvl="1" indent="-295275" eaLnBrk="1" hangingPunct="1">
              <a:spcBef>
                <a:spcPts val="613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pH</a:t>
            </a:r>
          </a:p>
          <a:p>
            <a:pPr marL="588963" lvl="1" indent="-295275" eaLnBrk="1" hangingPunct="1">
              <a:spcBef>
                <a:spcPts val="613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Gram stain and culture</a:t>
            </a: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93688" indent="-280988" eaLnBrk="1" hangingPunct="1">
              <a:spcBef>
                <a:spcPts val="2000"/>
              </a:spcBef>
              <a:tabLst>
                <a:tab pos="293688" algn="l"/>
              </a:tabLst>
            </a:pP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Suspected  Pancreatitis</a:t>
            </a:r>
          </a:p>
          <a:p>
            <a:pPr marL="588963" lvl="1" indent="-295275" eaLnBrk="1" hangingPunct="1">
              <a:spcBef>
                <a:spcPts val="588"/>
              </a:spcBef>
              <a:buClr>
                <a:srgbClr val="848484"/>
              </a:buClr>
              <a:buFontTx/>
              <a:buChar char="•"/>
              <a:tabLst>
                <a:tab pos="293688" algn="l"/>
              </a:tabLst>
            </a:pPr>
            <a:r>
              <a:rPr lang="en-US" sz="2400" smtClean="0">
                <a:solidFill>
                  <a:srgbClr val="313131"/>
                </a:solidFill>
                <a:latin typeface="Arial" pitchFamily="34" charset="0"/>
                <a:cs typeface="Arial" pitchFamily="34" charset="0"/>
              </a:rPr>
              <a:t>Pleural Amylase</a:t>
            </a:r>
            <a:endParaRPr lang="en-US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Infectious pleural effusion status and treatment progress - Y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ChangeArrowheads="1"/>
          </p:cNvSpPr>
          <p:nvPr/>
        </p:nvSpPr>
        <p:spPr bwMode="auto">
          <a:xfrm>
            <a:off x="2578100" y="122238"/>
            <a:ext cx="4014788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2700" rtlCol="0"/>
          <a:lstStyle/>
          <a:p>
            <a:pPr marL="13335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Man</a:t>
            </a:r>
            <a:r>
              <a:rPr dirty="0"/>
              <a:t>a</a:t>
            </a:r>
            <a:r>
              <a:rPr spc="-5" dirty="0"/>
              <a:t>gement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/>
          <p:cNvSpPr>
            <a:spLocks noChangeArrowheads="1"/>
          </p:cNvSpPr>
          <p:nvPr/>
        </p:nvSpPr>
        <p:spPr bwMode="auto">
          <a:xfrm>
            <a:off x="3170238" y="122238"/>
            <a:ext cx="2824162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152400"/>
            <a:ext cx="2667000" cy="762000"/>
          </a:xfrm>
          <a:solidFill>
            <a:schemeClr val="accent6">
              <a:lumMod val="50000"/>
            </a:schemeClr>
          </a:solidFill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/>
              <a:t>Medic</a:t>
            </a:r>
            <a:r>
              <a:rPr dirty="0"/>
              <a:t>a</a:t>
            </a:r>
            <a:r>
              <a:rPr spc="-5" dirty="0"/>
              <a:t>l</a:t>
            </a:r>
          </a:p>
        </p:txBody>
      </p:sp>
      <p:grpSp>
        <p:nvGrpSpPr>
          <p:cNvPr id="49156" name="object 4"/>
          <p:cNvGrpSpPr>
            <a:grpSpLocks/>
          </p:cNvGrpSpPr>
          <p:nvPr/>
        </p:nvGrpSpPr>
        <p:grpSpPr bwMode="auto">
          <a:xfrm>
            <a:off x="142875" y="1382713"/>
            <a:ext cx="8189913" cy="5068887"/>
            <a:chOff x="143255" y="1382267"/>
            <a:chExt cx="8188959" cy="5069205"/>
          </a:xfrm>
        </p:grpSpPr>
        <p:sp>
          <p:nvSpPr>
            <p:cNvPr id="49159" name="object 5"/>
            <p:cNvSpPr>
              <a:spLocks noChangeArrowheads="1"/>
            </p:cNvSpPr>
            <p:nvPr/>
          </p:nvSpPr>
          <p:spPr bwMode="auto">
            <a:xfrm>
              <a:off x="153923" y="1403603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0" name="object 6"/>
            <p:cNvSpPr>
              <a:spLocks noChangeArrowheads="1"/>
            </p:cNvSpPr>
            <p:nvPr/>
          </p:nvSpPr>
          <p:spPr bwMode="auto">
            <a:xfrm>
              <a:off x="425196" y="1382267"/>
              <a:ext cx="2115312" cy="5882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1" name="object 7"/>
            <p:cNvSpPr>
              <a:spLocks noChangeArrowheads="1"/>
            </p:cNvSpPr>
            <p:nvPr/>
          </p:nvSpPr>
          <p:spPr bwMode="auto">
            <a:xfrm>
              <a:off x="143255" y="1880615"/>
              <a:ext cx="1729739" cy="58826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2" name="object 8"/>
            <p:cNvSpPr>
              <a:spLocks noChangeArrowheads="1"/>
            </p:cNvSpPr>
            <p:nvPr/>
          </p:nvSpPr>
          <p:spPr bwMode="auto">
            <a:xfrm>
              <a:off x="1513331" y="1880615"/>
              <a:ext cx="445007" cy="588263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3" name="object 9"/>
            <p:cNvSpPr>
              <a:spLocks noChangeArrowheads="1"/>
            </p:cNvSpPr>
            <p:nvPr/>
          </p:nvSpPr>
          <p:spPr bwMode="auto">
            <a:xfrm>
              <a:off x="1667255" y="1880615"/>
              <a:ext cx="3765804" cy="58826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4" name="object 10"/>
            <p:cNvSpPr>
              <a:spLocks noChangeArrowheads="1"/>
            </p:cNvSpPr>
            <p:nvPr/>
          </p:nvSpPr>
          <p:spPr bwMode="auto">
            <a:xfrm>
              <a:off x="143255" y="2377439"/>
              <a:ext cx="5431536" cy="58826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5" name="object 11"/>
            <p:cNvSpPr>
              <a:spLocks noChangeArrowheads="1"/>
            </p:cNvSpPr>
            <p:nvPr/>
          </p:nvSpPr>
          <p:spPr bwMode="auto">
            <a:xfrm>
              <a:off x="153923" y="2897123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6" name="object 12"/>
            <p:cNvSpPr>
              <a:spLocks noChangeArrowheads="1"/>
            </p:cNvSpPr>
            <p:nvPr/>
          </p:nvSpPr>
          <p:spPr bwMode="auto">
            <a:xfrm>
              <a:off x="425196" y="2875787"/>
              <a:ext cx="1661160" cy="58826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7" name="object 13"/>
            <p:cNvSpPr>
              <a:spLocks noChangeArrowheads="1"/>
            </p:cNvSpPr>
            <p:nvPr/>
          </p:nvSpPr>
          <p:spPr bwMode="auto">
            <a:xfrm>
              <a:off x="153923" y="3395472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8" name="object 14"/>
            <p:cNvSpPr>
              <a:spLocks noChangeArrowheads="1"/>
            </p:cNvSpPr>
            <p:nvPr/>
          </p:nvSpPr>
          <p:spPr bwMode="auto">
            <a:xfrm>
              <a:off x="425196" y="3374135"/>
              <a:ext cx="685799" cy="58826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69" name="object 15"/>
            <p:cNvSpPr>
              <a:spLocks noChangeArrowheads="1"/>
            </p:cNvSpPr>
            <p:nvPr/>
          </p:nvSpPr>
          <p:spPr bwMode="auto">
            <a:xfrm>
              <a:off x="751332" y="3374135"/>
              <a:ext cx="445007" cy="58826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0" name="object 16"/>
            <p:cNvSpPr>
              <a:spLocks noChangeArrowheads="1"/>
            </p:cNvSpPr>
            <p:nvPr/>
          </p:nvSpPr>
          <p:spPr bwMode="auto">
            <a:xfrm>
              <a:off x="836675" y="3374135"/>
              <a:ext cx="1490472" cy="588263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1" name="object 17"/>
            <p:cNvSpPr>
              <a:spLocks noChangeArrowheads="1"/>
            </p:cNvSpPr>
            <p:nvPr/>
          </p:nvSpPr>
          <p:spPr bwMode="auto">
            <a:xfrm>
              <a:off x="153923" y="3892295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2" name="object 18"/>
            <p:cNvSpPr>
              <a:spLocks noChangeArrowheads="1"/>
            </p:cNvSpPr>
            <p:nvPr/>
          </p:nvSpPr>
          <p:spPr bwMode="auto">
            <a:xfrm>
              <a:off x="425196" y="3870960"/>
              <a:ext cx="1676400" cy="58826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3" name="object 19"/>
            <p:cNvSpPr>
              <a:spLocks noChangeArrowheads="1"/>
            </p:cNvSpPr>
            <p:nvPr/>
          </p:nvSpPr>
          <p:spPr bwMode="auto">
            <a:xfrm>
              <a:off x="1741931" y="3870960"/>
              <a:ext cx="1717547" cy="588263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4" name="object 20"/>
            <p:cNvSpPr>
              <a:spLocks noChangeArrowheads="1"/>
            </p:cNvSpPr>
            <p:nvPr/>
          </p:nvSpPr>
          <p:spPr bwMode="auto">
            <a:xfrm>
              <a:off x="153923" y="4390644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5" name="object 21"/>
            <p:cNvSpPr>
              <a:spLocks noChangeArrowheads="1"/>
            </p:cNvSpPr>
            <p:nvPr/>
          </p:nvSpPr>
          <p:spPr bwMode="auto">
            <a:xfrm>
              <a:off x="425196" y="4369307"/>
              <a:ext cx="1872995" cy="588263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6" name="object 22"/>
            <p:cNvSpPr>
              <a:spLocks noChangeArrowheads="1"/>
            </p:cNvSpPr>
            <p:nvPr/>
          </p:nvSpPr>
          <p:spPr bwMode="auto">
            <a:xfrm>
              <a:off x="1938528" y="4369307"/>
              <a:ext cx="1716024" cy="588263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7" name="object 23"/>
            <p:cNvSpPr>
              <a:spLocks noChangeArrowheads="1"/>
            </p:cNvSpPr>
            <p:nvPr/>
          </p:nvSpPr>
          <p:spPr bwMode="auto">
            <a:xfrm>
              <a:off x="153923" y="4888991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8" name="object 24"/>
            <p:cNvSpPr>
              <a:spLocks noChangeArrowheads="1"/>
            </p:cNvSpPr>
            <p:nvPr/>
          </p:nvSpPr>
          <p:spPr bwMode="auto">
            <a:xfrm>
              <a:off x="425196" y="4867655"/>
              <a:ext cx="1746504" cy="588263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79" name="object 25"/>
            <p:cNvSpPr>
              <a:spLocks noChangeArrowheads="1"/>
            </p:cNvSpPr>
            <p:nvPr/>
          </p:nvSpPr>
          <p:spPr bwMode="auto">
            <a:xfrm>
              <a:off x="143255" y="5364479"/>
              <a:ext cx="3977640" cy="588263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80" name="object 26"/>
            <p:cNvSpPr>
              <a:spLocks noChangeArrowheads="1"/>
            </p:cNvSpPr>
            <p:nvPr/>
          </p:nvSpPr>
          <p:spPr bwMode="auto">
            <a:xfrm>
              <a:off x="153923" y="5884164"/>
              <a:ext cx="426720" cy="5516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181" name="object 27"/>
            <p:cNvSpPr>
              <a:spLocks noChangeArrowheads="1"/>
            </p:cNvSpPr>
            <p:nvPr/>
          </p:nvSpPr>
          <p:spPr bwMode="auto">
            <a:xfrm>
              <a:off x="425196" y="5862827"/>
              <a:ext cx="7906511" cy="58826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8600" y="1143000"/>
            <a:ext cx="8534400" cy="2190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13335" rIns="0" bIns="0">
            <a:spAutoFit/>
          </a:bodyPr>
          <a:lstStyle/>
          <a:p>
            <a:pPr marL="294640" indent="-28194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294005" algn="l"/>
                <a:tab pos="294640" algn="l"/>
              </a:tabLst>
              <a:defRPr/>
            </a:pPr>
            <a:r>
              <a:rPr sz="3200" b="1" spc="-30" dirty="0">
                <a:solidFill>
                  <a:srgbClr val="C00000"/>
                </a:solidFill>
                <a:latin typeface="Arial"/>
                <a:cs typeface="Arial"/>
              </a:rPr>
              <a:t>Treat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32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cause</a:t>
            </a:r>
            <a:endParaRPr sz="3200" b="1">
              <a:solidFill>
                <a:srgbClr val="C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500"/>
              </a:spcBef>
              <a:spcAft>
                <a:spcPts val="0"/>
              </a:spcAft>
              <a:tabLst>
                <a:tab pos="2254250" algn="l"/>
              </a:tabLst>
              <a:defRPr/>
            </a:pPr>
            <a:r>
              <a:rPr sz="2400" b="1" spc="-5" dirty="0">
                <a:solidFill>
                  <a:srgbClr val="313131"/>
                </a:solidFill>
                <a:latin typeface="Arial"/>
                <a:cs typeface="Arial"/>
              </a:rPr>
              <a:t>Pneumonia-</a:t>
            </a:r>
            <a:r>
              <a:rPr sz="2400" b="1" spc="-1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initial	antibiotic</a:t>
            </a:r>
            <a:r>
              <a:rPr sz="2400" spc="-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A)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Following community acquired</a:t>
            </a:r>
            <a:r>
              <a:rPr sz="2400" spc="-18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pneumonia</a:t>
            </a: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1490"/>
              </a:spcBef>
              <a:spcAft>
                <a:spcPts val="0"/>
              </a:spcAft>
              <a:defRPr/>
            </a:pPr>
            <a:r>
              <a:rPr sz="2400" spc="-10">
                <a:solidFill>
                  <a:srgbClr val="313131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)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Hospital </a:t>
            </a:r>
            <a:r>
              <a:rPr sz="2400">
                <a:solidFill>
                  <a:srgbClr val="313131"/>
                </a:solidFill>
                <a:latin typeface="Arial"/>
                <a:cs typeface="Arial"/>
              </a:rPr>
              <a:t>acquired</a:t>
            </a:r>
            <a:r>
              <a:rPr sz="2400" spc="-1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pneumonia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152400" y="3581400"/>
            <a:ext cx="8763000" cy="2998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12700" rIns="0" bIns="0">
            <a:spAutoFit/>
          </a:bodyPr>
          <a:lstStyle>
            <a:lvl1pPr marL="293688" indent="-280988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b="1">
                <a:solidFill>
                  <a:srgbClr val="313131"/>
                </a:solidFill>
                <a:latin typeface="Arial" pitchFamily="34" charset="0"/>
              </a:rPr>
              <a:t>Tuberculosis</a:t>
            </a: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- Category I treatment</a:t>
            </a:r>
            <a:endParaRPr lang="en-US" sz="2400">
              <a:latin typeface="Arial" pitchFamily="34" charset="0"/>
            </a:endParaRPr>
          </a:p>
          <a:p>
            <a:pPr algn="ctr">
              <a:spcBef>
                <a:spcPts val="2025"/>
              </a:spcBef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2HRZE+4HR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1988"/>
              </a:spcBef>
            </a:pP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Prednisolone 1-2mg/kg orally 4-6weeks promotes  rapid absorption of the pleural fluid and prevents  fibrosis</a:t>
            </a:r>
            <a:endParaRPr lang="en-US" sz="2400">
              <a:latin typeface="Arial" pitchFamily="34" charset="0"/>
            </a:endParaRPr>
          </a:p>
          <a:p>
            <a:pPr>
              <a:spcBef>
                <a:spcPts val="1975"/>
              </a:spcBef>
              <a:buFont typeface="Arial" pitchFamily="34" charset="0"/>
              <a:buChar char="•"/>
            </a:pPr>
            <a:r>
              <a:rPr lang="en-US" sz="2400" b="1">
                <a:solidFill>
                  <a:srgbClr val="313131"/>
                </a:solidFill>
                <a:latin typeface="Arial" pitchFamily="34" charset="0"/>
              </a:rPr>
              <a:t>Congestive cardiac failure</a:t>
            </a:r>
            <a:r>
              <a:rPr lang="en-US" sz="2400">
                <a:solidFill>
                  <a:srgbClr val="313131"/>
                </a:solidFill>
                <a:latin typeface="Arial" pitchFamily="34" charset="0"/>
              </a:rPr>
              <a:t>- treat with diuretics and  other anti-failure medications</a:t>
            </a:r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2"/>
          <p:cNvSpPr>
            <a:spLocks noChangeArrowheads="1"/>
          </p:cNvSpPr>
          <p:nvPr/>
        </p:nvSpPr>
        <p:spPr bwMode="auto">
          <a:xfrm>
            <a:off x="3159125" y="122238"/>
            <a:ext cx="2844800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063" y="417513"/>
            <a:ext cx="2044700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/>
              <a:t>S</a:t>
            </a:r>
            <a:r>
              <a:rPr spc="-5" dirty="0"/>
              <a:t>u</a:t>
            </a:r>
            <a:r>
              <a:rPr spc="-100" dirty="0"/>
              <a:t>r</a:t>
            </a:r>
            <a:r>
              <a:rPr dirty="0"/>
              <a:t>gical</a:t>
            </a:r>
          </a:p>
        </p:txBody>
      </p:sp>
      <p:grpSp>
        <p:nvGrpSpPr>
          <p:cNvPr id="50180" name="object 4"/>
          <p:cNvGrpSpPr>
            <a:grpSpLocks/>
          </p:cNvGrpSpPr>
          <p:nvPr/>
        </p:nvGrpSpPr>
        <p:grpSpPr bwMode="auto">
          <a:xfrm>
            <a:off x="684213" y="1727200"/>
            <a:ext cx="7604125" cy="1552575"/>
            <a:chOff x="684276" y="1726692"/>
            <a:chExt cx="7603490" cy="1553210"/>
          </a:xfrm>
        </p:grpSpPr>
        <p:sp>
          <p:nvSpPr>
            <p:cNvPr id="50183" name="object 5"/>
            <p:cNvSpPr>
              <a:spLocks noChangeArrowheads="1"/>
            </p:cNvSpPr>
            <p:nvPr/>
          </p:nvSpPr>
          <p:spPr bwMode="auto">
            <a:xfrm>
              <a:off x="684276" y="1751076"/>
              <a:ext cx="472440" cy="60655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4" name="object 6"/>
            <p:cNvSpPr>
              <a:spLocks noChangeArrowheads="1"/>
            </p:cNvSpPr>
            <p:nvPr/>
          </p:nvSpPr>
          <p:spPr bwMode="auto">
            <a:xfrm>
              <a:off x="954024" y="1726692"/>
              <a:ext cx="6925056" cy="6477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5" name="object 7"/>
            <p:cNvSpPr>
              <a:spLocks noChangeArrowheads="1"/>
            </p:cNvSpPr>
            <p:nvPr/>
          </p:nvSpPr>
          <p:spPr bwMode="auto">
            <a:xfrm>
              <a:off x="954024" y="2028444"/>
              <a:ext cx="7083552" cy="6477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6" name="object 8"/>
            <p:cNvSpPr>
              <a:spLocks noChangeArrowheads="1"/>
            </p:cNvSpPr>
            <p:nvPr/>
          </p:nvSpPr>
          <p:spPr bwMode="auto">
            <a:xfrm>
              <a:off x="954024" y="2330196"/>
              <a:ext cx="7333488" cy="6477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7" name="object 9"/>
            <p:cNvSpPr>
              <a:spLocks noChangeArrowheads="1"/>
            </p:cNvSpPr>
            <p:nvPr/>
          </p:nvSpPr>
          <p:spPr bwMode="auto">
            <a:xfrm>
              <a:off x="954024" y="2631948"/>
              <a:ext cx="1080515" cy="64770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8" name="object 10"/>
            <p:cNvSpPr>
              <a:spLocks noChangeArrowheads="1"/>
            </p:cNvSpPr>
            <p:nvPr/>
          </p:nvSpPr>
          <p:spPr bwMode="auto">
            <a:xfrm>
              <a:off x="1638300" y="2631948"/>
              <a:ext cx="1717548" cy="6477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89" name="object 11"/>
            <p:cNvSpPr>
              <a:spLocks noChangeArrowheads="1"/>
            </p:cNvSpPr>
            <p:nvPr/>
          </p:nvSpPr>
          <p:spPr bwMode="auto">
            <a:xfrm>
              <a:off x="3038855" y="2631948"/>
              <a:ext cx="2945892" cy="6477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8838" y="1819275"/>
            <a:ext cx="7085012" cy="1265238"/>
          </a:xfrm>
          <a:prstGeom prst="rect">
            <a:avLst/>
          </a:prstGeom>
        </p:spPr>
        <p:txBody>
          <a:bodyPr lIns="0" tIns="45719" rIns="0" bIns="0">
            <a:spAutoFit/>
          </a:bodyPr>
          <a:lstStyle>
            <a:lvl1pPr marL="293688" indent="-280988"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3688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363"/>
              </a:spcBef>
              <a:buClr>
                <a:srgbClr val="313131"/>
              </a:buClr>
              <a:buFont typeface="Arial" pitchFamily="34" charset="0"/>
              <a:buChar char="•"/>
            </a:pPr>
            <a:r>
              <a:rPr lang="en-US" sz="2200" b="1" i="1" u="sng">
                <a:solidFill>
                  <a:srgbClr val="FFFFFF"/>
                </a:solidFill>
                <a:latin typeface="Arial" pitchFamily="34" charset="0"/>
              </a:rPr>
              <a:t>Pleural fluid aspiration</a:t>
            </a:r>
            <a:r>
              <a:rPr lang="en-US" sz="2200" b="1" i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200">
                <a:solidFill>
                  <a:srgbClr val="313131"/>
                </a:solidFill>
                <a:latin typeface="Arial" pitchFamily="34" charset="0"/>
              </a:rPr>
              <a:t>is done by using	a wide bore  needle. If the fluid is thick and cannot be drained by a  needle, an intercostal drainage(under water seal) at the  most dependant part should be done.</a:t>
            </a:r>
            <a:endParaRPr lang="en-US" sz="2200">
              <a:latin typeface="Arial" pitchFamily="34" charset="0"/>
            </a:endParaRPr>
          </a:p>
        </p:txBody>
      </p:sp>
      <p:sp>
        <p:nvSpPr>
          <p:cNvPr id="50182" name="object 13"/>
          <p:cNvSpPr>
            <a:spLocks noChangeArrowheads="1"/>
          </p:cNvSpPr>
          <p:nvPr/>
        </p:nvSpPr>
        <p:spPr bwMode="auto">
          <a:xfrm>
            <a:off x="2438400" y="3152775"/>
            <a:ext cx="4572000" cy="37052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81013"/>
            <a:ext cx="4629150" cy="6651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200" b="1" spc="-5" dirty="0"/>
              <a:t>Tube</a:t>
            </a:r>
            <a:r>
              <a:rPr sz="4200" b="1" spc="-60" dirty="0"/>
              <a:t> </a:t>
            </a:r>
            <a:r>
              <a:rPr sz="4200" b="1" spc="-5" dirty="0"/>
              <a:t>Thoracostomy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04800" y="1362075"/>
            <a:ext cx="7146925" cy="5222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37160" indent="-125095" fontAlgn="auto">
              <a:spcBef>
                <a:spcPts val="95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Pneumothorax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95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Pleural fluid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loculated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11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Recurrent Pleural </a:t>
            </a:r>
            <a:r>
              <a:rPr sz="2800" spc="-10" dirty="0">
                <a:latin typeface="Arial"/>
                <a:cs typeface="Arial"/>
              </a:rPr>
              <a:t>effusion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malignancy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10" dirty="0">
                <a:latin typeface="Arial"/>
                <a:cs typeface="Arial"/>
              </a:rPr>
              <a:t>Effusion </a:t>
            </a:r>
            <a:r>
              <a:rPr sz="2800" spc="-5" dirty="0">
                <a:latin typeface="Arial"/>
                <a:cs typeface="Arial"/>
              </a:rPr>
              <a:t>filling more than half 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hemithorax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Air fluid </a:t>
            </a:r>
            <a:r>
              <a:rPr sz="2800" dirty="0">
                <a:latin typeface="Arial"/>
                <a:cs typeface="Arial"/>
              </a:rPr>
              <a:t>level </a:t>
            </a: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Hydro/Pyopneumothorax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95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Pus in the </a:t>
            </a:r>
            <a:r>
              <a:rPr sz="2800" dirty="0">
                <a:latin typeface="Arial"/>
                <a:cs typeface="Arial"/>
              </a:rPr>
              <a:t>pleural space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Empyema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10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dirty="0">
                <a:latin typeface="Arial"/>
                <a:cs typeface="Arial"/>
              </a:rPr>
              <a:t>Hemothorax/Chylothorax</a:t>
            </a:r>
            <a:endParaRPr sz="2800">
              <a:latin typeface="Arial"/>
              <a:cs typeface="Arial"/>
            </a:endParaRPr>
          </a:p>
          <a:p>
            <a:pPr marL="137160" indent="-125095" fontAlgn="auto">
              <a:spcBef>
                <a:spcPts val="11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Para pneumonic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effusion</a:t>
            </a:r>
            <a:endParaRPr sz="2800">
              <a:latin typeface="Arial"/>
              <a:cs typeface="Arial"/>
            </a:endParaRPr>
          </a:p>
          <a:p>
            <a:pPr marL="5181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5" dirty="0">
                <a:latin typeface="Arial"/>
                <a:cs typeface="Arial"/>
              </a:rPr>
              <a:t>Positive </a:t>
            </a:r>
            <a:r>
              <a:rPr sz="2800" dirty="0">
                <a:latin typeface="Arial"/>
                <a:cs typeface="Arial"/>
              </a:rPr>
              <a:t>stain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microorganisms</a:t>
            </a:r>
            <a:endParaRPr sz="2800">
              <a:latin typeface="Arial"/>
              <a:cs typeface="Arial"/>
            </a:endParaRPr>
          </a:p>
          <a:p>
            <a:pPr marL="5181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5" dirty="0">
                <a:latin typeface="Arial"/>
                <a:cs typeface="Arial"/>
              </a:rPr>
              <a:t>Positive </a:t>
            </a:r>
            <a:r>
              <a:rPr sz="2800" dirty="0">
                <a:latin typeface="Arial"/>
                <a:cs typeface="Arial"/>
              </a:rPr>
              <a:t>pleural </a:t>
            </a:r>
            <a:r>
              <a:rPr sz="2800" spc="-5" dirty="0">
                <a:latin typeface="Arial"/>
                <a:cs typeface="Arial"/>
              </a:rPr>
              <a:t>fluid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cultures</a:t>
            </a:r>
            <a:endParaRPr sz="2800">
              <a:latin typeface="Arial"/>
              <a:cs typeface="Arial"/>
            </a:endParaRPr>
          </a:p>
          <a:p>
            <a:pPr marL="4699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5" dirty="0">
                <a:latin typeface="Arial"/>
                <a:cs typeface="Arial"/>
              </a:rPr>
              <a:t>Pleural fluid pH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&lt;7.2</a:t>
            </a:r>
            <a:endParaRPr sz="2800">
              <a:latin typeface="Arial"/>
              <a:cs typeface="Arial"/>
            </a:endParaRPr>
          </a:p>
          <a:p>
            <a:pPr marL="469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5" dirty="0">
                <a:latin typeface="Arial"/>
                <a:cs typeface="Arial"/>
              </a:rPr>
              <a:t>Pleural fluid glucose &lt;60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mg/dL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1473200"/>
            <a:ext cx="8382000" cy="14890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52400" indent="-1397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96000"/>
              <a:buFont typeface="Wingdings" pitchFamily="2" charset="2"/>
              <a:buChar char=""/>
            </a:pPr>
            <a:r>
              <a:rPr lang="en-US" sz="2400">
                <a:latin typeface="Arial" pitchFamily="34" charset="0"/>
              </a:rPr>
              <a:t>Underwater seal bag is used as one way valve mechanism.</a:t>
            </a:r>
          </a:p>
          <a:p>
            <a:pPr>
              <a:buSzPct val="96000"/>
              <a:buFont typeface="Wingdings" pitchFamily="2" charset="2"/>
              <a:buChar char=""/>
            </a:pPr>
            <a:r>
              <a:rPr lang="en-US" sz="2400">
                <a:latin typeface="Arial" pitchFamily="34" charset="0"/>
              </a:rPr>
              <a:t>The air or fluid/pus from the pleura enters the underwater  drainage bag, but the atmospheric air cannot enter pleura due  to under water seal</a:t>
            </a:r>
          </a:p>
        </p:txBody>
      </p:sp>
      <p:grpSp>
        <p:nvGrpSpPr>
          <p:cNvPr id="52227" name="object 3"/>
          <p:cNvGrpSpPr>
            <a:grpSpLocks/>
          </p:cNvGrpSpPr>
          <p:nvPr/>
        </p:nvGrpSpPr>
        <p:grpSpPr bwMode="auto">
          <a:xfrm>
            <a:off x="990600" y="3238500"/>
            <a:ext cx="6400800" cy="3619500"/>
            <a:chOff x="990600" y="3238498"/>
            <a:chExt cx="6400800" cy="3619500"/>
          </a:xfrm>
        </p:grpSpPr>
        <p:sp>
          <p:nvSpPr>
            <p:cNvPr id="52228" name="object 4"/>
            <p:cNvSpPr>
              <a:spLocks noChangeArrowheads="1"/>
            </p:cNvSpPr>
            <p:nvPr/>
          </p:nvSpPr>
          <p:spPr bwMode="auto">
            <a:xfrm>
              <a:off x="990600" y="3238498"/>
              <a:ext cx="2628900" cy="36195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229" name="object 5"/>
            <p:cNvSpPr>
              <a:spLocks noChangeArrowheads="1"/>
            </p:cNvSpPr>
            <p:nvPr/>
          </p:nvSpPr>
          <p:spPr bwMode="auto">
            <a:xfrm>
              <a:off x="4572000" y="3241546"/>
              <a:ext cx="2819400" cy="361645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3251" name="object 3"/>
            <p:cNvSpPr>
              <a:spLocks noChangeArrowheads="1"/>
            </p:cNvSpPr>
            <p:nvPr/>
          </p:nvSpPr>
          <p:spPr bwMode="auto">
            <a:xfrm>
              <a:off x="0" y="0"/>
              <a:ext cx="2819400" cy="240944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252" name="object 4"/>
            <p:cNvSpPr>
              <a:spLocks noChangeArrowheads="1"/>
            </p:cNvSpPr>
            <p:nvPr/>
          </p:nvSpPr>
          <p:spPr bwMode="auto">
            <a:xfrm>
              <a:off x="0" y="3047998"/>
              <a:ext cx="3810000" cy="380999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253" name="object 5"/>
            <p:cNvSpPr>
              <a:spLocks noChangeArrowheads="1"/>
            </p:cNvSpPr>
            <p:nvPr/>
          </p:nvSpPr>
          <p:spPr bwMode="auto">
            <a:xfrm>
              <a:off x="2819400" y="0"/>
              <a:ext cx="6324599" cy="57912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4275" name="object 3"/>
            <p:cNvSpPr>
              <a:spLocks noChangeArrowheads="1"/>
            </p:cNvSpPr>
            <p:nvPr/>
          </p:nvSpPr>
          <p:spPr bwMode="auto">
            <a:xfrm>
              <a:off x="0" y="0"/>
              <a:ext cx="5638800" cy="32842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276" name="object 4"/>
            <p:cNvSpPr>
              <a:spLocks noChangeArrowheads="1"/>
            </p:cNvSpPr>
            <p:nvPr/>
          </p:nvSpPr>
          <p:spPr bwMode="auto">
            <a:xfrm>
              <a:off x="0" y="3305554"/>
              <a:ext cx="7039356" cy="355244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277" name="object 5"/>
            <p:cNvSpPr>
              <a:spLocks noChangeArrowheads="1"/>
            </p:cNvSpPr>
            <p:nvPr/>
          </p:nvSpPr>
          <p:spPr bwMode="auto">
            <a:xfrm>
              <a:off x="5638800" y="0"/>
              <a:ext cx="3505199" cy="44958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thophysiology and Diseases of the Pleural Space | Thoracic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71625"/>
            <a:ext cx="8428038" cy="1604963"/>
          </a:xfrm>
          <a:prstGeom prst="rect">
            <a:avLst/>
          </a:prstGeom>
        </p:spPr>
        <p:txBody>
          <a:bodyPr lIns="0" tIns="60960" rIns="0" bIns="0">
            <a:spAutoFit/>
          </a:bodyPr>
          <a:lstStyle>
            <a:lvl1pPr marL="355600" indent="-342900"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3200400" algn="l"/>
                <a:tab pos="4691063" algn="l"/>
                <a:tab pos="61277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25"/>
              </a:lnSpc>
              <a:spcBef>
                <a:spcPts val="475"/>
              </a:spcBef>
              <a:buSzPct val="89000"/>
              <a:buFont typeface="Wingdings" pitchFamily="2" charset="2"/>
              <a:buChar char=""/>
            </a:pPr>
            <a:r>
              <a:rPr lang="en-US" sz="2800">
                <a:latin typeface="Arial" pitchFamily="34" charset="0"/>
              </a:rPr>
              <a:t>Failure to drain with a single small-bore tube  should also lead to thoracic surgery	consultation to  avoid delays in case video	assisted thoracoscopy  (VATS) becomes	necessary.</a:t>
            </a: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3124200" y="3200400"/>
            <a:ext cx="3048000" cy="3657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975" y="284163"/>
            <a:ext cx="4340225" cy="103187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6600" spc="-315" dirty="0">
                <a:latin typeface="Carlito"/>
                <a:cs typeface="Carlito"/>
              </a:rPr>
              <a:t>V</a:t>
            </a:r>
            <a:r>
              <a:rPr sz="6600" spc="-520" dirty="0">
                <a:latin typeface="Carlito"/>
                <a:cs typeface="Carlito"/>
              </a:rPr>
              <a:t>A</a:t>
            </a:r>
            <a:r>
              <a:rPr sz="6600" spc="-35" dirty="0">
                <a:latin typeface="Carlito"/>
                <a:cs typeface="Carlito"/>
              </a:rPr>
              <a:t>T</a:t>
            </a:r>
            <a:r>
              <a:rPr sz="6600" dirty="0">
                <a:latin typeface="Carlito"/>
                <a:cs typeface="Carlito"/>
              </a:rPr>
              <a:t>S</a:t>
            </a:r>
            <a:endParaRPr sz="6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010400" cy="69056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400" spc="-5" dirty="0">
                <a:solidFill>
                  <a:srgbClr val="FFFF00"/>
                </a:solidFill>
              </a:rPr>
              <a:t>Chemical</a:t>
            </a:r>
            <a:r>
              <a:rPr sz="4400" spc="-13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pleurodesis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409700"/>
            <a:ext cx="8915400" cy="5462588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65100" indent="-152400"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  <a:tab pos="3951288" algn="l"/>
                <a:tab pos="4816475" algn="l"/>
                <a:tab pos="6103938" algn="l"/>
                <a:tab pos="72929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SzPct val="86000"/>
              <a:buFont typeface="Wingdings" pitchFamily="2" charset="2"/>
              <a:buChar char=""/>
            </a:pPr>
            <a:r>
              <a:rPr lang="en-US" sz="2800">
                <a:latin typeface="Arial" pitchFamily="34" charset="0"/>
              </a:rPr>
              <a:t>Chemical pleurodesis is an effective therapy	for 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 recurrent effusions</a:t>
            </a:r>
            <a:r>
              <a:rPr lang="en-US" sz="2800">
                <a:latin typeface="Arial" pitchFamily="34" charset="0"/>
              </a:rPr>
              <a:t>. This treatment is	recommended  in patients whose symptoms	are relieved with initial  drainage 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</a:rPr>
              <a:t>but who have	rapid reaccumulation of fluid</a:t>
            </a:r>
            <a:r>
              <a:rPr lang="en-US" sz="2800">
                <a:latin typeface="Arial" pitchFamily="34" charset="0"/>
              </a:rPr>
              <a:t>.</a:t>
            </a:r>
          </a:p>
          <a:p>
            <a:pPr>
              <a:spcBef>
                <a:spcPts val="800"/>
              </a:spcBef>
              <a:buSzPct val="96000"/>
              <a:buFont typeface="Wingdings" pitchFamily="2" charset="2"/>
              <a:buChar char=""/>
            </a:pPr>
            <a:r>
              <a:rPr lang="en-US" sz="2800">
                <a:latin typeface="Arial" pitchFamily="34" charset="0"/>
              </a:rPr>
              <a:t>Talc slurry - Effective and inexpensive.</a:t>
            </a:r>
          </a:p>
          <a:p>
            <a:pPr>
              <a:spcBef>
                <a:spcPts val="13"/>
              </a:spcBef>
              <a:buFontTx/>
              <a:buChar char=""/>
            </a:pPr>
            <a:endParaRPr lang="en-US" sz="3700">
              <a:latin typeface="Arial" pitchFamily="34" charset="0"/>
            </a:endParaRPr>
          </a:p>
          <a:p>
            <a:pPr>
              <a:buSzPct val="86000"/>
              <a:buFont typeface="Wingdings" pitchFamily="2" charset="2"/>
              <a:buChar char=""/>
            </a:pPr>
            <a:r>
              <a:rPr lang="en-US" sz="2800">
                <a:latin typeface="Arial" pitchFamily="34" charset="0"/>
              </a:rPr>
              <a:t>Doxycycline or minocycline can also be	instilled  into the pleural space via a chest	tube.</a:t>
            </a:r>
          </a:p>
          <a:p>
            <a:pPr>
              <a:spcBef>
                <a:spcPts val="50"/>
              </a:spcBef>
              <a:buFontTx/>
              <a:buChar char=""/>
            </a:pPr>
            <a:endParaRPr lang="en-US" sz="3000">
              <a:latin typeface="Arial" pitchFamily="34" charset="0"/>
            </a:endParaRPr>
          </a:p>
          <a:p>
            <a:pPr>
              <a:buSzPct val="86000"/>
              <a:buFont typeface="Wingdings" pitchFamily="2" charset="2"/>
              <a:buChar char=""/>
            </a:pPr>
            <a:r>
              <a:rPr lang="en-US" sz="2800">
                <a:latin typeface="Arial" pitchFamily="34" charset="0"/>
              </a:rPr>
              <a:t>Pain is more prevalent and severe following  doxycycline and minocycline than following	talc.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775" y="406400"/>
            <a:ext cx="2206625" cy="442913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2800" b="1" spc="-525" dirty="0">
                <a:solidFill>
                  <a:srgbClr val="FFFF00"/>
                </a:solidFill>
                <a:latin typeface="Arial"/>
                <a:cs typeface="Arial"/>
              </a:rPr>
              <a:t>THANK</a:t>
            </a:r>
            <a:r>
              <a:rPr sz="2800" b="1" spc="-3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625" dirty="0">
                <a:solidFill>
                  <a:srgbClr val="FFFF00"/>
                </a:solidFill>
                <a:latin typeface="Arial"/>
                <a:cs typeface="Arial"/>
              </a:rPr>
              <a:t>YOU</a:t>
            </a:r>
            <a:endParaRPr sz="2800" b="1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4038" y="404813"/>
            <a:ext cx="6786562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1" spc="-20" dirty="0">
                <a:latin typeface="Carlito"/>
                <a:cs typeface="Carlito"/>
              </a:rPr>
              <a:t>More </a:t>
            </a:r>
            <a:r>
              <a:rPr b="1" spc="-5" dirty="0">
                <a:latin typeface="Carlito"/>
                <a:cs typeface="Carlito"/>
              </a:rPr>
              <a:t>Definitions</a:t>
            </a:r>
            <a:r>
              <a:rPr b="1" spc="-14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09725"/>
            <a:ext cx="8682038" cy="4648200"/>
          </a:xfrm>
          <a:prstGeom prst="rect">
            <a:avLst/>
          </a:prstGeom>
        </p:spPr>
        <p:txBody>
          <a:bodyPr lIns="0" tIns="5778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9000"/>
              </a:lnSpc>
              <a:spcBef>
                <a:spcPts val="450"/>
              </a:spcBef>
              <a:buClr>
                <a:srgbClr val="FFFFFF"/>
              </a:buClr>
              <a:buFontTx/>
              <a:buChar char="•"/>
            </a:pPr>
            <a:r>
              <a:rPr lang="en-US" sz="2800">
                <a:solidFill>
                  <a:srgbClr val="252525"/>
                </a:solidFill>
                <a:latin typeface="Arial" pitchFamily="34" charset="0"/>
              </a:rPr>
              <a:t>Parapneumonic Effusion : pleural effusion associated  with bacterial pneumonia, bronchiectasis, or lung  abscess .</a:t>
            </a:r>
            <a:endParaRPr lang="en-US" sz="2800">
              <a:latin typeface="Arial" pitchFamily="34" charset="0"/>
            </a:endParaRPr>
          </a:p>
          <a:p>
            <a:pPr>
              <a:buClr>
                <a:srgbClr val="FFFFFF"/>
              </a:buClr>
              <a:buFont typeface="Arial" pitchFamily="34" charset="0"/>
              <a:buChar char="•"/>
            </a:pPr>
            <a:endParaRPr lang="en-US" sz="2600">
              <a:latin typeface="Arial" pitchFamily="34" charset="0"/>
            </a:endParaRPr>
          </a:p>
          <a:p>
            <a:pPr>
              <a:lnSpc>
                <a:spcPct val="83000"/>
              </a:lnSpc>
              <a:buClr>
                <a:srgbClr val="FFFFFF"/>
              </a:buClr>
              <a:buFontTx/>
              <a:buChar char="•"/>
            </a:pPr>
            <a:r>
              <a:rPr lang="en-US" sz="2800">
                <a:solidFill>
                  <a:srgbClr val="252525"/>
                </a:solidFill>
                <a:latin typeface="Arial" pitchFamily="34" charset="0"/>
              </a:rPr>
              <a:t>Loculated Effusion : Fluid anatomically confined and  not freely flowing in the pleural space when there are  adhesions between the visceral and the parietal  pleura .</a:t>
            </a:r>
            <a:endParaRPr lang="en-US" sz="2800">
              <a:latin typeface="Arial" pitchFamily="34" charset="0"/>
            </a:endParaRPr>
          </a:p>
          <a:p>
            <a:pPr>
              <a:spcBef>
                <a:spcPts val="25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300">
              <a:latin typeface="Arial" pitchFamily="34" charset="0"/>
            </a:endParaRPr>
          </a:p>
          <a:p>
            <a:pPr>
              <a:lnSpc>
                <a:spcPts val="3000"/>
              </a:lnSpc>
              <a:buClr>
                <a:srgbClr val="FFFFFF"/>
              </a:buClr>
              <a:buFontTx/>
              <a:buChar char="•"/>
            </a:pPr>
            <a:r>
              <a:rPr lang="en-US" sz="2800">
                <a:solidFill>
                  <a:srgbClr val="252525"/>
                </a:solidFill>
                <a:latin typeface="Arial" pitchFamily="34" charset="0"/>
              </a:rPr>
              <a:t>Sub-Pulmonic Effusion:accumulation of fluid between  the lung &amp; the diaphragm which gives the false  impression of an elevated hemi-diaphragm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533400" y="152400"/>
            <a:ext cx="2936875" cy="276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2971800"/>
            <a:ext cx="2359025" cy="290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latin typeface="Carlito"/>
                <a:cs typeface="Carlito"/>
              </a:rPr>
              <a:t>Pleural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Effusion</a:t>
            </a:r>
            <a:endParaRPr b="1">
              <a:latin typeface="Carlito"/>
              <a:cs typeface="Carlito"/>
            </a:endParaRPr>
          </a:p>
        </p:txBody>
      </p:sp>
      <p:grpSp>
        <p:nvGrpSpPr>
          <p:cNvPr id="11268" name="object 4"/>
          <p:cNvGrpSpPr>
            <a:grpSpLocks/>
          </p:cNvGrpSpPr>
          <p:nvPr/>
        </p:nvGrpSpPr>
        <p:grpSpPr bwMode="auto">
          <a:xfrm>
            <a:off x="0" y="228600"/>
            <a:ext cx="9144000" cy="6477000"/>
            <a:chOff x="381001" y="228600"/>
            <a:chExt cx="7531606" cy="6096000"/>
          </a:xfrm>
        </p:grpSpPr>
        <p:sp>
          <p:nvSpPr>
            <p:cNvPr id="11275" name="object 5"/>
            <p:cNvSpPr>
              <a:spLocks noChangeArrowheads="1"/>
            </p:cNvSpPr>
            <p:nvPr/>
          </p:nvSpPr>
          <p:spPr bwMode="auto">
            <a:xfrm>
              <a:off x="5181600" y="228600"/>
              <a:ext cx="2731007" cy="27432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76" name="object 6"/>
            <p:cNvSpPr>
              <a:spLocks noChangeArrowheads="1"/>
            </p:cNvSpPr>
            <p:nvPr/>
          </p:nvSpPr>
          <p:spPr bwMode="auto">
            <a:xfrm>
              <a:off x="381001" y="3581400"/>
              <a:ext cx="3355045" cy="27432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0" y="2971800"/>
            <a:ext cx="2746375" cy="290513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latin typeface="Carlito"/>
                <a:cs typeface="Carlito"/>
              </a:rPr>
              <a:t>Parapneumonic</a:t>
            </a:r>
            <a:r>
              <a:rPr b="1" spc="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effusion</a:t>
            </a:r>
            <a:endParaRPr b="1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775" y="6410325"/>
            <a:ext cx="2968625" cy="392113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10" dirty="0">
                <a:latin typeface="Carlito"/>
                <a:cs typeface="Carlito"/>
              </a:rPr>
              <a:t>Loculated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Effusion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1271" name="object 9"/>
          <p:cNvGrpSpPr>
            <a:grpSpLocks/>
          </p:cNvGrpSpPr>
          <p:nvPr/>
        </p:nvGrpSpPr>
        <p:grpSpPr bwMode="auto">
          <a:xfrm>
            <a:off x="4191000" y="3505200"/>
            <a:ext cx="4953000" cy="2670175"/>
            <a:chOff x="4191000" y="3505200"/>
            <a:chExt cx="4953000" cy="2670175"/>
          </a:xfrm>
        </p:grpSpPr>
        <p:sp>
          <p:nvSpPr>
            <p:cNvPr id="11273" name="object 10"/>
            <p:cNvSpPr>
              <a:spLocks noChangeArrowheads="1"/>
            </p:cNvSpPr>
            <p:nvPr/>
          </p:nvSpPr>
          <p:spPr bwMode="auto">
            <a:xfrm>
              <a:off x="6934200" y="3505200"/>
              <a:ext cx="2209800" cy="25146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74" name="object 11"/>
            <p:cNvSpPr>
              <a:spLocks noChangeArrowheads="1"/>
            </p:cNvSpPr>
            <p:nvPr/>
          </p:nvSpPr>
          <p:spPr bwMode="auto">
            <a:xfrm>
              <a:off x="4191000" y="3581400"/>
              <a:ext cx="2743200" cy="259384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76800" y="6248400"/>
            <a:ext cx="3694113" cy="390525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latin typeface="Carlito"/>
                <a:cs typeface="Carlito"/>
              </a:rPr>
              <a:t>Subpulmonic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Effusion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228600" y="6248400"/>
            <a:ext cx="15240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57200" y="5715000"/>
            <a:ext cx="15240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object 2"/>
          <p:cNvSpPr>
            <a:spLocks noChangeArrowheads="1"/>
          </p:cNvSpPr>
          <p:nvPr/>
        </p:nvSpPr>
        <p:spPr bwMode="auto">
          <a:xfrm>
            <a:off x="690563" y="122238"/>
            <a:ext cx="7807325" cy="1365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7913" y="430213"/>
            <a:ext cx="6983412" cy="7572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3973829" algn="l"/>
              </a:tabLst>
              <a:defRPr/>
            </a:pPr>
            <a:r>
              <a:rPr spc="-5" dirty="0"/>
              <a:t>Composition</a:t>
            </a:r>
            <a:r>
              <a:rPr spc="20" dirty="0"/>
              <a:t> </a:t>
            </a:r>
            <a:r>
              <a:rPr spc="-5" dirty="0"/>
              <a:t>of	</a:t>
            </a:r>
            <a:r>
              <a:rPr dirty="0"/>
              <a:t>pleural</a:t>
            </a:r>
            <a:r>
              <a:rPr spc="-90" dirty="0"/>
              <a:t> </a:t>
            </a:r>
            <a:r>
              <a:rPr spc="-5" dirty="0"/>
              <a:t>fluid</a:t>
            </a:r>
          </a:p>
        </p:txBody>
      </p:sp>
      <p:grpSp>
        <p:nvGrpSpPr>
          <p:cNvPr id="12294" name="object 4"/>
          <p:cNvGrpSpPr>
            <a:grpSpLocks/>
          </p:cNvGrpSpPr>
          <p:nvPr/>
        </p:nvGrpSpPr>
        <p:grpSpPr bwMode="auto">
          <a:xfrm>
            <a:off x="160338" y="1431925"/>
            <a:ext cx="4449762" cy="704850"/>
            <a:chOff x="160020" y="1432560"/>
            <a:chExt cx="4450080" cy="704215"/>
          </a:xfrm>
        </p:grpSpPr>
        <p:sp>
          <p:nvSpPr>
            <p:cNvPr id="12348" name="object 5"/>
            <p:cNvSpPr>
              <a:spLocks noChangeArrowheads="1"/>
            </p:cNvSpPr>
            <p:nvPr/>
          </p:nvSpPr>
          <p:spPr bwMode="auto">
            <a:xfrm>
              <a:off x="160020" y="1456944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9" name="object 6"/>
            <p:cNvSpPr>
              <a:spLocks noChangeArrowheads="1"/>
            </p:cNvSpPr>
            <p:nvPr/>
          </p:nvSpPr>
          <p:spPr bwMode="auto">
            <a:xfrm>
              <a:off x="428244" y="1432560"/>
              <a:ext cx="4181855" cy="70408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9250" y="1581150"/>
            <a:ext cx="404653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4640" indent="-28194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Clear </a:t>
            </a: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ultra </a:t>
            </a: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filtrate of</a:t>
            </a:r>
            <a:r>
              <a:rPr sz="2400" b="1" spc="-2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plasma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296" name="object 8"/>
          <p:cNvGrpSpPr>
            <a:grpSpLocks/>
          </p:cNvGrpSpPr>
          <p:nvPr/>
        </p:nvGrpSpPr>
        <p:grpSpPr bwMode="auto">
          <a:xfrm>
            <a:off x="160338" y="1979613"/>
            <a:ext cx="8180387" cy="4878387"/>
            <a:chOff x="160020" y="1979676"/>
            <a:chExt cx="8181340" cy="4878705"/>
          </a:xfrm>
        </p:grpSpPr>
        <p:sp>
          <p:nvSpPr>
            <p:cNvPr id="12300" name="object 9"/>
            <p:cNvSpPr>
              <a:spLocks noChangeArrowheads="1"/>
            </p:cNvSpPr>
            <p:nvPr/>
          </p:nvSpPr>
          <p:spPr bwMode="auto">
            <a:xfrm>
              <a:off x="160020" y="2004060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1" name="object 10"/>
            <p:cNvSpPr>
              <a:spLocks noChangeArrowheads="1"/>
            </p:cNvSpPr>
            <p:nvPr/>
          </p:nvSpPr>
          <p:spPr bwMode="auto">
            <a:xfrm>
              <a:off x="428244" y="1979676"/>
              <a:ext cx="4084320" cy="7040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2" name="object 11"/>
            <p:cNvSpPr>
              <a:spLocks noChangeArrowheads="1"/>
            </p:cNvSpPr>
            <p:nvPr/>
          </p:nvSpPr>
          <p:spPr bwMode="auto">
            <a:xfrm>
              <a:off x="4082796" y="1979676"/>
              <a:ext cx="1295400" cy="7040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3" name="object 12"/>
            <p:cNvSpPr>
              <a:spLocks noChangeArrowheads="1"/>
            </p:cNvSpPr>
            <p:nvPr/>
          </p:nvSpPr>
          <p:spPr bwMode="auto">
            <a:xfrm>
              <a:off x="160020" y="2549652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4" name="object 13"/>
            <p:cNvSpPr>
              <a:spLocks noChangeArrowheads="1"/>
            </p:cNvSpPr>
            <p:nvPr/>
          </p:nvSpPr>
          <p:spPr bwMode="auto">
            <a:xfrm>
              <a:off x="428244" y="2525268"/>
              <a:ext cx="3264407" cy="70408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5" name="object 14"/>
            <p:cNvSpPr>
              <a:spLocks noChangeArrowheads="1"/>
            </p:cNvSpPr>
            <p:nvPr/>
          </p:nvSpPr>
          <p:spPr bwMode="auto">
            <a:xfrm>
              <a:off x="3491484" y="2525268"/>
              <a:ext cx="1115567" cy="70408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6" name="object 15"/>
            <p:cNvSpPr>
              <a:spLocks noChangeArrowheads="1"/>
            </p:cNvSpPr>
            <p:nvPr/>
          </p:nvSpPr>
          <p:spPr bwMode="auto">
            <a:xfrm>
              <a:off x="4177284" y="2525268"/>
              <a:ext cx="582167" cy="70408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7" name="object 16"/>
            <p:cNvSpPr>
              <a:spLocks noChangeArrowheads="1"/>
            </p:cNvSpPr>
            <p:nvPr/>
          </p:nvSpPr>
          <p:spPr bwMode="auto">
            <a:xfrm>
              <a:off x="4405884" y="2525268"/>
              <a:ext cx="1039367" cy="70408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8" name="object 17"/>
            <p:cNvSpPr>
              <a:spLocks noChangeArrowheads="1"/>
            </p:cNvSpPr>
            <p:nvPr/>
          </p:nvSpPr>
          <p:spPr bwMode="auto">
            <a:xfrm>
              <a:off x="441960" y="2918460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9" name="object 18"/>
            <p:cNvSpPr>
              <a:spLocks noChangeArrowheads="1"/>
            </p:cNvSpPr>
            <p:nvPr/>
          </p:nvSpPr>
          <p:spPr bwMode="auto">
            <a:xfrm>
              <a:off x="723900" y="2894076"/>
              <a:ext cx="1938527" cy="70408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0" name="object 19"/>
            <p:cNvSpPr>
              <a:spLocks noChangeArrowheads="1"/>
            </p:cNvSpPr>
            <p:nvPr/>
          </p:nvSpPr>
          <p:spPr bwMode="auto">
            <a:xfrm>
              <a:off x="2308859" y="2894076"/>
              <a:ext cx="2580132" cy="7040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1" name="object 20"/>
            <p:cNvSpPr>
              <a:spLocks noChangeArrowheads="1"/>
            </p:cNvSpPr>
            <p:nvPr/>
          </p:nvSpPr>
          <p:spPr bwMode="auto">
            <a:xfrm>
              <a:off x="441960" y="3287268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2" name="object 21"/>
            <p:cNvSpPr>
              <a:spLocks noChangeArrowheads="1"/>
            </p:cNvSpPr>
            <p:nvPr/>
          </p:nvSpPr>
          <p:spPr bwMode="auto">
            <a:xfrm>
              <a:off x="723900" y="3262884"/>
              <a:ext cx="3511296" cy="70408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3" name="object 22"/>
            <p:cNvSpPr>
              <a:spLocks noChangeArrowheads="1"/>
            </p:cNvSpPr>
            <p:nvPr/>
          </p:nvSpPr>
          <p:spPr bwMode="auto">
            <a:xfrm>
              <a:off x="3881628" y="3262884"/>
              <a:ext cx="734568" cy="70408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4" name="object 23"/>
            <p:cNvSpPr>
              <a:spLocks noChangeArrowheads="1"/>
            </p:cNvSpPr>
            <p:nvPr/>
          </p:nvSpPr>
          <p:spPr bwMode="auto">
            <a:xfrm>
              <a:off x="4186428" y="3262884"/>
              <a:ext cx="731520" cy="70408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5" name="object 24"/>
            <p:cNvSpPr>
              <a:spLocks noChangeArrowheads="1"/>
            </p:cNvSpPr>
            <p:nvPr/>
          </p:nvSpPr>
          <p:spPr bwMode="auto">
            <a:xfrm>
              <a:off x="441960" y="3656076"/>
              <a:ext cx="510540" cy="65989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6" name="object 25"/>
            <p:cNvSpPr>
              <a:spLocks noChangeArrowheads="1"/>
            </p:cNvSpPr>
            <p:nvPr/>
          </p:nvSpPr>
          <p:spPr bwMode="auto">
            <a:xfrm>
              <a:off x="723900" y="3631692"/>
              <a:ext cx="3681984" cy="704088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7" name="object 26"/>
            <p:cNvSpPr>
              <a:spLocks noChangeArrowheads="1"/>
            </p:cNvSpPr>
            <p:nvPr/>
          </p:nvSpPr>
          <p:spPr bwMode="auto">
            <a:xfrm>
              <a:off x="4052316" y="3631692"/>
              <a:ext cx="582167" cy="704088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8" name="object 27"/>
            <p:cNvSpPr>
              <a:spLocks noChangeArrowheads="1"/>
            </p:cNvSpPr>
            <p:nvPr/>
          </p:nvSpPr>
          <p:spPr bwMode="auto">
            <a:xfrm>
              <a:off x="4204716" y="3631692"/>
              <a:ext cx="2944367" cy="704088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19" name="object 28"/>
            <p:cNvSpPr>
              <a:spLocks noChangeArrowheads="1"/>
            </p:cNvSpPr>
            <p:nvPr/>
          </p:nvSpPr>
          <p:spPr bwMode="auto">
            <a:xfrm>
              <a:off x="441960" y="4024883"/>
              <a:ext cx="510540" cy="65989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0" name="object 29"/>
            <p:cNvSpPr>
              <a:spLocks noChangeArrowheads="1"/>
            </p:cNvSpPr>
            <p:nvPr/>
          </p:nvSpPr>
          <p:spPr bwMode="auto">
            <a:xfrm>
              <a:off x="723900" y="4000500"/>
              <a:ext cx="3695700" cy="704088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1" name="object 30"/>
            <p:cNvSpPr>
              <a:spLocks noChangeArrowheads="1"/>
            </p:cNvSpPr>
            <p:nvPr/>
          </p:nvSpPr>
          <p:spPr bwMode="auto">
            <a:xfrm>
              <a:off x="4066031" y="4000500"/>
              <a:ext cx="582167" cy="704088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2" name="object 31"/>
            <p:cNvSpPr>
              <a:spLocks noChangeArrowheads="1"/>
            </p:cNvSpPr>
            <p:nvPr/>
          </p:nvSpPr>
          <p:spPr bwMode="auto">
            <a:xfrm>
              <a:off x="4218431" y="4000500"/>
              <a:ext cx="731520" cy="70408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3" name="object 32"/>
            <p:cNvSpPr>
              <a:spLocks noChangeArrowheads="1"/>
            </p:cNvSpPr>
            <p:nvPr/>
          </p:nvSpPr>
          <p:spPr bwMode="auto">
            <a:xfrm>
              <a:off x="160020" y="4572000"/>
              <a:ext cx="510540" cy="65989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4" name="object 33"/>
            <p:cNvSpPr>
              <a:spLocks noChangeArrowheads="1"/>
            </p:cNvSpPr>
            <p:nvPr/>
          </p:nvSpPr>
          <p:spPr bwMode="auto">
            <a:xfrm>
              <a:off x="428244" y="4547616"/>
              <a:ext cx="3217163" cy="704088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5" name="object 34"/>
            <p:cNvSpPr>
              <a:spLocks noChangeArrowheads="1"/>
            </p:cNvSpPr>
            <p:nvPr/>
          </p:nvSpPr>
          <p:spPr bwMode="auto">
            <a:xfrm>
              <a:off x="3596640" y="4547616"/>
              <a:ext cx="582167" cy="704088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6" name="object 35"/>
            <p:cNvSpPr>
              <a:spLocks noChangeArrowheads="1"/>
            </p:cNvSpPr>
            <p:nvPr/>
          </p:nvSpPr>
          <p:spPr bwMode="auto">
            <a:xfrm>
              <a:off x="3749040" y="4547616"/>
              <a:ext cx="531876" cy="704088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7" name="object 36"/>
            <p:cNvSpPr>
              <a:spLocks noChangeArrowheads="1"/>
            </p:cNvSpPr>
            <p:nvPr/>
          </p:nvSpPr>
          <p:spPr bwMode="auto">
            <a:xfrm>
              <a:off x="3851148" y="4547616"/>
              <a:ext cx="894588" cy="704088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8" name="object 37"/>
            <p:cNvSpPr>
              <a:spLocks noChangeArrowheads="1"/>
            </p:cNvSpPr>
            <p:nvPr/>
          </p:nvSpPr>
          <p:spPr bwMode="auto">
            <a:xfrm>
              <a:off x="4315967" y="4547616"/>
              <a:ext cx="801624" cy="704088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29" name="object 38"/>
            <p:cNvSpPr>
              <a:spLocks noChangeArrowheads="1"/>
            </p:cNvSpPr>
            <p:nvPr/>
          </p:nvSpPr>
          <p:spPr bwMode="auto">
            <a:xfrm>
              <a:off x="160020" y="5119116"/>
              <a:ext cx="510540" cy="65989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0" name="object 39"/>
            <p:cNvSpPr>
              <a:spLocks noChangeArrowheads="1"/>
            </p:cNvSpPr>
            <p:nvPr/>
          </p:nvSpPr>
          <p:spPr bwMode="auto">
            <a:xfrm>
              <a:off x="428244" y="5094732"/>
              <a:ext cx="3375659" cy="704088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1" name="object 40"/>
            <p:cNvSpPr>
              <a:spLocks noChangeArrowheads="1"/>
            </p:cNvSpPr>
            <p:nvPr/>
          </p:nvSpPr>
          <p:spPr bwMode="auto">
            <a:xfrm>
              <a:off x="3602735" y="5094732"/>
              <a:ext cx="2296667" cy="704088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2" name="object 41"/>
            <p:cNvSpPr>
              <a:spLocks noChangeArrowheads="1"/>
            </p:cNvSpPr>
            <p:nvPr/>
          </p:nvSpPr>
          <p:spPr bwMode="auto">
            <a:xfrm>
              <a:off x="5469635" y="5094732"/>
              <a:ext cx="1583436" cy="704088"/>
            </a:xfrm>
            <a:prstGeom prst="rect">
              <a:avLst/>
            </a:prstGeom>
            <a:blipFill dpi="0" rotWithShape="1">
              <a:blip r:embed="rId2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3" name="object 42"/>
            <p:cNvSpPr>
              <a:spLocks noChangeArrowheads="1"/>
            </p:cNvSpPr>
            <p:nvPr/>
          </p:nvSpPr>
          <p:spPr bwMode="auto">
            <a:xfrm>
              <a:off x="6623304" y="5094732"/>
              <a:ext cx="531876" cy="704088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4" name="object 43"/>
            <p:cNvSpPr>
              <a:spLocks noChangeArrowheads="1"/>
            </p:cNvSpPr>
            <p:nvPr/>
          </p:nvSpPr>
          <p:spPr bwMode="auto">
            <a:xfrm>
              <a:off x="6725412" y="5094732"/>
              <a:ext cx="1615440" cy="704088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5" name="object 44"/>
            <p:cNvSpPr>
              <a:spLocks noChangeArrowheads="1"/>
            </p:cNvSpPr>
            <p:nvPr/>
          </p:nvSpPr>
          <p:spPr bwMode="auto">
            <a:xfrm>
              <a:off x="160020" y="5666232"/>
              <a:ext cx="510540" cy="65989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6" name="object 45"/>
            <p:cNvSpPr>
              <a:spLocks noChangeArrowheads="1"/>
            </p:cNvSpPr>
            <p:nvPr/>
          </p:nvSpPr>
          <p:spPr bwMode="auto">
            <a:xfrm>
              <a:off x="428244" y="5641847"/>
              <a:ext cx="3214116" cy="704087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7" name="object 46"/>
            <p:cNvSpPr>
              <a:spLocks noChangeArrowheads="1"/>
            </p:cNvSpPr>
            <p:nvPr/>
          </p:nvSpPr>
          <p:spPr bwMode="auto">
            <a:xfrm>
              <a:off x="3593591" y="5635752"/>
              <a:ext cx="598932" cy="704088"/>
            </a:xfrm>
            <a:prstGeom prst="rect">
              <a:avLst/>
            </a:prstGeom>
            <a:blipFill dpi="0" rotWithShape="1">
              <a:blip r:embed="rId3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8" name="object 47"/>
            <p:cNvSpPr>
              <a:spLocks noChangeArrowheads="1"/>
            </p:cNvSpPr>
            <p:nvPr/>
          </p:nvSpPr>
          <p:spPr bwMode="auto">
            <a:xfrm>
              <a:off x="3835908" y="5641847"/>
              <a:ext cx="1438656" cy="704087"/>
            </a:xfrm>
            <a:prstGeom prst="rect">
              <a:avLst/>
            </a:prstGeom>
            <a:blipFill dpi="0" rotWithShape="1">
              <a:blip r:embed="rId3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39" name="object 48"/>
            <p:cNvSpPr>
              <a:spLocks noChangeArrowheads="1"/>
            </p:cNvSpPr>
            <p:nvPr/>
          </p:nvSpPr>
          <p:spPr bwMode="auto">
            <a:xfrm>
              <a:off x="4844796" y="5641847"/>
              <a:ext cx="1431036" cy="704087"/>
            </a:xfrm>
            <a:prstGeom prst="rect">
              <a:avLst/>
            </a:prstGeom>
            <a:blipFill dpi="0" rotWithShape="1">
              <a:blip r:embed="rId3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0" name="object 49"/>
            <p:cNvSpPr>
              <a:spLocks noChangeArrowheads="1"/>
            </p:cNvSpPr>
            <p:nvPr/>
          </p:nvSpPr>
          <p:spPr bwMode="auto">
            <a:xfrm>
              <a:off x="5846064" y="5641847"/>
              <a:ext cx="531876" cy="704087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1" name="object 50"/>
            <p:cNvSpPr>
              <a:spLocks noChangeArrowheads="1"/>
            </p:cNvSpPr>
            <p:nvPr/>
          </p:nvSpPr>
          <p:spPr bwMode="auto">
            <a:xfrm>
              <a:off x="5948172" y="5641847"/>
              <a:ext cx="987551" cy="704087"/>
            </a:xfrm>
            <a:prstGeom prst="rect">
              <a:avLst/>
            </a:prstGeom>
            <a:blipFill dpi="0" rotWithShape="1">
              <a:blip r:embed="rId3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2" name="object 51"/>
            <p:cNvSpPr>
              <a:spLocks noChangeArrowheads="1"/>
            </p:cNvSpPr>
            <p:nvPr/>
          </p:nvSpPr>
          <p:spPr bwMode="auto">
            <a:xfrm>
              <a:off x="160020" y="6211823"/>
              <a:ext cx="510540" cy="646174"/>
            </a:xfrm>
            <a:prstGeom prst="rect">
              <a:avLst/>
            </a:prstGeom>
            <a:blipFill dpi="0" rotWithShape="1">
              <a:blip r:embed="rId3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3" name="object 52"/>
            <p:cNvSpPr>
              <a:spLocks noChangeArrowheads="1"/>
            </p:cNvSpPr>
            <p:nvPr/>
          </p:nvSpPr>
          <p:spPr bwMode="auto">
            <a:xfrm>
              <a:off x="428244" y="6187439"/>
              <a:ext cx="3275076" cy="670559"/>
            </a:xfrm>
            <a:prstGeom prst="rect">
              <a:avLst/>
            </a:prstGeom>
            <a:blipFill dpi="0" rotWithShape="1">
              <a:blip r:embed="rId3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4" name="object 53"/>
            <p:cNvSpPr>
              <a:spLocks noChangeArrowheads="1"/>
            </p:cNvSpPr>
            <p:nvPr/>
          </p:nvSpPr>
          <p:spPr bwMode="auto">
            <a:xfrm>
              <a:off x="3654552" y="6187439"/>
              <a:ext cx="1680972" cy="670559"/>
            </a:xfrm>
            <a:prstGeom prst="rect">
              <a:avLst/>
            </a:prstGeom>
            <a:blipFill dpi="0" rotWithShape="1">
              <a:blip r:embed="rId3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5" name="object 54"/>
            <p:cNvSpPr>
              <a:spLocks noChangeArrowheads="1"/>
            </p:cNvSpPr>
            <p:nvPr/>
          </p:nvSpPr>
          <p:spPr bwMode="auto">
            <a:xfrm>
              <a:off x="4905755" y="6187439"/>
              <a:ext cx="1507236" cy="670559"/>
            </a:xfrm>
            <a:prstGeom prst="rect">
              <a:avLst/>
            </a:prstGeom>
            <a:blipFill dpi="0" rotWithShape="1">
              <a:blip r:embed="rId3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6" name="object 55"/>
            <p:cNvSpPr>
              <a:spLocks noChangeArrowheads="1"/>
            </p:cNvSpPr>
            <p:nvPr/>
          </p:nvSpPr>
          <p:spPr bwMode="auto">
            <a:xfrm>
              <a:off x="5983223" y="6187439"/>
              <a:ext cx="530351" cy="670559"/>
            </a:xfrm>
            <a:prstGeom prst="rect">
              <a:avLst/>
            </a:prstGeom>
            <a:blipFill dpi="0" rotWithShape="1">
              <a:blip r:embed="rId3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47" name="object 56"/>
            <p:cNvSpPr>
              <a:spLocks noChangeArrowheads="1"/>
            </p:cNvSpPr>
            <p:nvPr/>
          </p:nvSpPr>
          <p:spPr bwMode="auto">
            <a:xfrm>
              <a:off x="6083808" y="6187439"/>
              <a:ext cx="1065276" cy="670559"/>
            </a:xfrm>
            <a:prstGeom prst="rect">
              <a:avLst/>
            </a:prstGeom>
            <a:blipFill dpi="0" rotWithShape="1">
              <a:blip r:embed="rId3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698875" y="1949450"/>
            <a:ext cx="4437063" cy="47498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 indent="128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49000"/>
              </a:lnSpc>
              <a:spcBef>
                <a:spcPts val="100"/>
              </a:spcBef>
            </a:pPr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0.3 mL/kg  1000 – 5000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400"/>
              </a:spcBef>
            </a:pPr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1-2 g/dL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400"/>
              </a:spcBef>
            </a:pPr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&lt;50% plasma level(105-333IU/L)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425"/>
              </a:spcBef>
            </a:pPr>
            <a:r>
              <a:rPr lang="en-US" sz="2400" b="1">
                <a:solidFill>
                  <a:srgbClr val="313131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</a:t>
            </a:r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plasma level(90-120)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375"/>
              </a:spcBef>
            </a:pPr>
            <a:r>
              <a:rPr lang="en-US" sz="2400" b="1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≥ plasma level(7.6-7.64)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9250" y="1936750"/>
            <a:ext cx="2744788" cy="4770438"/>
          </a:xfrm>
          <a:prstGeom prst="rect">
            <a:avLst/>
          </a:prstGeom>
        </p:spPr>
        <p:txBody>
          <a:bodyPr lIns="0" tIns="190500" rIns="0" bIns="0">
            <a:spAutoFit/>
          </a:bodyPr>
          <a:lstStyle/>
          <a:p>
            <a:pPr marL="294640" indent="-281940" fontAlgn="auto">
              <a:spcBef>
                <a:spcPts val="150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spc="-80" dirty="0">
                <a:solidFill>
                  <a:srgbClr val="313131"/>
                </a:solidFill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05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Cells/</a:t>
            </a:r>
            <a:r>
              <a:rPr sz="24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mm3</a:t>
            </a:r>
            <a:endParaRPr sz="2400">
              <a:latin typeface="Times New Roman"/>
              <a:cs typeface="Times New Roman"/>
            </a:endParaRPr>
          </a:p>
          <a:p>
            <a:pPr marL="589915" lvl="1" indent="-295910" fontAlgn="auto">
              <a:spcBef>
                <a:spcPts val="40"/>
              </a:spcBef>
              <a:spcAft>
                <a:spcPts val="0"/>
              </a:spcAft>
              <a:buClr>
                <a:srgbClr val="848484"/>
              </a:buClr>
              <a:buFont typeface="Arial"/>
              <a:buChar char="•"/>
              <a:tabLst>
                <a:tab pos="589915" algn="l"/>
                <a:tab pos="590550" algn="l"/>
              </a:tabLst>
              <a:defRPr/>
            </a:pP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Mesothelial</a:t>
            </a:r>
            <a:r>
              <a:rPr sz="2400" b="1" spc="-1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589915" lvl="1" indent="-295910" fontAlgn="auto"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Font typeface="Arial"/>
              <a:buChar char="•"/>
              <a:tabLst>
                <a:tab pos="589915" algn="l"/>
                <a:tab pos="590550" algn="l"/>
              </a:tabLst>
              <a:defRPr/>
            </a:pP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Monocytes</a:t>
            </a:r>
            <a:endParaRPr sz="2400">
              <a:latin typeface="Times New Roman"/>
              <a:cs typeface="Times New Roman"/>
            </a:endParaRPr>
          </a:p>
          <a:p>
            <a:pPr marL="589915" lvl="1" indent="-295910" fontAlgn="auto">
              <a:spcBef>
                <a:spcPts val="5"/>
              </a:spcBef>
              <a:spcAft>
                <a:spcPts val="0"/>
              </a:spcAft>
              <a:buClr>
                <a:srgbClr val="848484"/>
              </a:buClr>
              <a:buFont typeface="Arial"/>
              <a:buChar char="•"/>
              <a:tabLst>
                <a:tab pos="589915" algn="l"/>
                <a:tab pos="590550" algn="l"/>
              </a:tabLst>
              <a:defRPr/>
            </a:pPr>
            <a:r>
              <a:rPr sz="2400" b="1" spc="-30" dirty="0">
                <a:solidFill>
                  <a:srgbClr val="313131"/>
                </a:solidFill>
                <a:latin typeface="Times New Roman"/>
                <a:cs typeface="Times New Roman"/>
              </a:rPr>
              <a:t>Lymphocytes</a:t>
            </a:r>
            <a:endParaRPr sz="2400">
              <a:latin typeface="Times New Roman"/>
              <a:cs typeface="Times New Roman"/>
            </a:endParaRPr>
          </a:p>
          <a:p>
            <a:pPr marL="589915" lvl="1" indent="-295910" fontAlgn="auto"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Font typeface="Arial"/>
              <a:buChar char="•"/>
              <a:tabLst>
                <a:tab pos="589915" algn="l"/>
                <a:tab pos="590550" algn="l"/>
              </a:tabLst>
              <a:defRPr/>
            </a:pPr>
            <a:r>
              <a:rPr sz="2400" b="1" spc="-35" dirty="0">
                <a:solidFill>
                  <a:srgbClr val="313131"/>
                </a:solidFill>
                <a:latin typeface="Times New Roman"/>
                <a:cs typeface="Times New Roman"/>
              </a:rPr>
              <a:t>PMN’s</a:t>
            </a:r>
            <a:endParaRPr sz="240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50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Protein</a:t>
            </a:r>
            <a:endParaRPr sz="240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1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LDH</a:t>
            </a:r>
            <a:endParaRPr sz="240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39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Glucose</a:t>
            </a:r>
            <a:endParaRPr sz="240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05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299" name="object 59"/>
          <p:cNvSpPr>
            <a:spLocks noChangeArrowheads="1"/>
          </p:cNvSpPr>
          <p:nvPr/>
        </p:nvSpPr>
        <p:spPr bwMode="auto">
          <a:xfrm>
            <a:off x="5656263" y="2063750"/>
            <a:ext cx="3359150" cy="224155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057400"/>
            <a:ext cx="8378825" cy="2746375"/>
          </a:xfrm>
          <a:prstGeom prst="rect">
            <a:avLst/>
          </a:prstGeom>
        </p:spPr>
        <p:txBody>
          <a:bodyPr lIns="0" tIns="193040" rIns="0" bIns="0">
            <a:spAutoFit/>
          </a:bodyPr>
          <a:lstStyle/>
          <a:p>
            <a:pPr marL="120014" indent="-107950" fontAlgn="auto">
              <a:spcBef>
                <a:spcPts val="1520"/>
              </a:spcBef>
              <a:spcAft>
                <a:spcPts val="0"/>
              </a:spcAft>
              <a:buSzPct val="95833"/>
              <a:tabLst>
                <a:tab pos="120650" algn="l"/>
              </a:tabLst>
              <a:defRPr/>
            </a:pPr>
            <a:r>
              <a:rPr lang="en-US" sz="2400" spc="-10" dirty="0">
                <a:solidFill>
                  <a:srgbClr val="313131"/>
                </a:solidFill>
                <a:latin typeface="Arial"/>
                <a:cs typeface="Arial"/>
              </a:rPr>
              <a:t>A) </a:t>
            </a:r>
            <a:r>
              <a:rPr sz="2400" spc="-10">
                <a:solidFill>
                  <a:srgbClr val="313131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be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unilateral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or </a:t>
            </a:r>
            <a:r>
              <a:rPr sz="2400" spc="-5">
                <a:solidFill>
                  <a:srgbClr val="313131"/>
                </a:solidFill>
                <a:latin typeface="Arial"/>
                <a:cs typeface="Arial"/>
              </a:rPr>
              <a:t>bilateral</a:t>
            </a: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1420"/>
              </a:spcBef>
              <a:spcAft>
                <a:spcPts val="0"/>
              </a:spcAft>
              <a:defRPr/>
            </a:pP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1395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B)Based on mechanism and </a:t>
            </a:r>
            <a:r>
              <a:rPr sz="2400" dirty="0">
                <a:solidFill>
                  <a:srgbClr val="313131"/>
                </a:solidFill>
                <a:latin typeface="Arial"/>
                <a:cs typeface="Arial"/>
              </a:rPr>
              <a:t>type </a:t>
            </a:r>
            <a:r>
              <a:rPr sz="2400" spc="-10" dirty="0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pleural</a:t>
            </a:r>
            <a:r>
              <a:rPr sz="2400" spc="8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fluid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405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20" dirty="0">
                <a:solidFill>
                  <a:srgbClr val="313131"/>
                </a:solidFill>
                <a:latin typeface="Arial"/>
                <a:cs typeface="Arial"/>
              </a:rPr>
              <a:t>Transudative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(alteration in hydrostatic and oncotic</a:t>
            </a:r>
            <a:r>
              <a:rPr sz="2400" spc="1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pressure)</a:t>
            </a:r>
            <a:endParaRPr sz="2400">
              <a:latin typeface="Arial"/>
              <a:cs typeface="Arial"/>
            </a:endParaRPr>
          </a:p>
          <a:p>
            <a:pPr marL="294640" indent="-281940" fontAlgn="auto">
              <a:spcBef>
                <a:spcPts val="1250"/>
              </a:spcBef>
              <a:spcAft>
                <a:spcPts val="0"/>
              </a:spcAft>
              <a:buFont typeface="Wingdings"/>
              <a:buChar char=""/>
              <a:tabLst>
                <a:tab pos="294640" algn="l"/>
              </a:tabLst>
              <a:defRPr/>
            </a:pPr>
            <a:r>
              <a:rPr sz="2400" spc="-15" dirty="0">
                <a:solidFill>
                  <a:srgbClr val="313131"/>
                </a:solidFill>
                <a:latin typeface="Arial"/>
                <a:cs typeface="Arial"/>
              </a:rPr>
              <a:t>Exudative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(alteration in pleural</a:t>
            </a:r>
            <a:r>
              <a:rPr sz="2400" spc="13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13131"/>
                </a:solidFill>
                <a:latin typeface="Arial"/>
                <a:cs typeface="Arial"/>
              </a:rPr>
              <a:t>permeability)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400050"/>
            <a:ext cx="4159250" cy="7572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Carlito"/>
                <a:cs typeface="Carlito"/>
              </a:rPr>
              <a:t>Classification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1420</Words>
  <Application>Microsoft Office PowerPoint</Application>
  <PresentationFormat>On-screen Show (4:3)</PresentationFormat>
  <Paragraphs>264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Arial</vt:lpstr>
      <vt:lpstr>Times New Roman</vt:lpstr>
      <vt:lpstr>Carlito</vt:lpstr>
      <vt:lpstr>Symbol</vt:lpstr>
      <vt:lpstr>Wingdings</vt:lpstr>
      <vt:lpstr>Courier New</vt:lpstr>
      <vt:lpstr>Office Theme</vt:lpstr>
      <vt:lpstr>PowerPoint Presentation</vt:lpstr>
      <vt:lpstr>Overview</vt:lpstr>
      <vt:lpstr>Introduction</vt:lpstr>
      <vt:lpstr>PowerPoint Presentation</vt:lpstr>
      <vt:lpstr>PowerPoint Presentation</vt:lpstr>
      <vt:lpstr>More Definitions ?</vt:lpstr>
      <vt:lpstr>PowerPoint Presentation</vt:lpstr>
      <vt:lpstr>Composition of pleural fluid</vt:lpstr>
      <vt:lpstr>Classification</vt:lpstr>
      <vt:lpstr>Transudative pleural effusions</vt:lpstr>
      <vt:lpstr>Exudative pleural effusions</vt:lpstr>
      <vt:lpstr>Pathogenesis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Urinothorax</vt:lpstr>
      <vt:lpstr>PowerPoint Presentation</vt:lpstr>
      <vt:lpstr>Clinical Presentation</vt:lpstr>
      <vt:lpstr>Symptoms and signs</vt:lpstr>
      <vt:lpstr>Physical examination</vt:lpstr>
      <vt:lpstr>Investigations</vt:lpstr>
      <vt:lpstr>PowerPoint Presentation</vt:lpstr>
      <vt:lpstr>PowerPoint Presentation</vt:lpstr>
      <vt:lpstr>PowerPoint Presentation</vt:lpstr>
      <vt:lpstr>Gross appearance</vt:lpstr>
      <vt:lpstr>PowerPoint Presentation</vt:lpstr>
      <vt:lpstr>Transudate &amp; Exudate</vt:lpstr>
      <vt:lpstr>LIGHT’S CRITERIA:</vt:lpstr>
      <vt:lpstr>Pleural fluid appearance</vt:lpstr>
      <vt:lpstr>Bloody pleural fluid (Haemorrhgic effusion)</vt:lpstr>
      <vt:lpstr>Hemothorax</vt:lpstr>
      <vt:lpstr>PowerPoint Presentation</vt:lpstr>
      <vt:lpstr>Glucose concentration</vt:lpstr>
      <vt:lpstr>Pleural fluid with a low pH</vt:lpstr>
      <vt:lpstr>Amylase</vt:lpstr>
      <vt:lpstr>Turbid or milky fluid</vt:lpstr>
      <vt:lpstr>Cytology</vt:lpstr>
      <vt:lpstr>Other investigations</vt:lpstr>
      <vt:lpstr>PowerPoint Presentation</vt:lpstr>
      <vt:lpstr>Management</vt:lpstr>
      <vt:lpstr>Medical</vt:lpstr>
      <vt:lpstr>Surgical</vt:lpstr>
      <vt:lpstr>Tube Thoracostomy</vt:lpstr>
      <vt:lpstr>PowerPoint Presentation</vt:lpstr>
      <vt:lpstr>PowerPoint Presentation</vt:lpstr>
      <vt:lpstr>PowerPoint Presentation</vt:lpstr>
      <vt:lpstr>VATS</vt:lpstr>
      <vt:lpstr>Chemical pleurodesis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lenovo e550</cp:lastModifiedBy>
  <cp:revision>33</cp:revision>
  <dcterms:created xsi:type="dcterms:W3CDTF">2020-04-15T21:16:41Z</dcterms:created>
  <dcterms:modified xsi:type="dcterms:W3CDTF">2021-02-11T22:16:03Z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2020-04-15T00:00:00Z</vt:filetime>
  </property>
</Properties>
</file>