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8" r:id="rId3"/>
    <p:sldId id="284" r:id="rId4"/>
    <p:sldId id="285" r:id="rId5"/>
    <p:sldId id="286" r:id="rId6"/>
    <p:sldId id="287" r:id="rId7"/>
    <p:sldId id="257" r:id="rId8"/>
    <p:sldId id="258" r:id="rId9"/>
    <p:sldId id="259" r:id="rId10"/>
    <p:sldId id="260" r:id="rId11"/>
    <p:sldId id="261" r:id="rId12"/>
    <p:sldId id="263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6" r:id="rId23"/>
    <p:sldId id="278" r:id="rId24"/>
    <p:sldId id="296" r:id="rId25"/>
    <p:sldId id="266" r:id="rId26"/>
    <p:sldId id="267" r:id="rId27"/>
    <p:sldId id="289" r:id="rId28"/>
    <p:sldId id="290" r:id="rId29"/>
    <p:sldId id="291" r:id="rId30"/>
    <p:sldId id="292" r:id="rId31"/>
    <p:sldId id="294" r:id="rId32"/>
    <p:sldId id="297" r:id="rId33"/>
    <p:sldId id="298" r:id="rId34"/>
    <p:sldId id="308" r:id="rId35"/>
    <p:sldId id="309" r:id="rId36"/>
    <p:sldId id="310" r:id="rId37"/>
    <p:sldId id="300" r:id="rId38"/>
    <p:sldId id="306" r:id="rId39"/>
    <p:sldId id="299" r:id="rId40"/>
    <p:sldId id="301" r:id="rId41"/>
    <p:sldId id="302" r:id="rId42"/>
    <p:sldId id="307" r:id="rId43"/>
    <p:sldId id="303" r:id="rId44"/>
    <p:sldId id="304" r:id="rId45"/>
    <p:sldId id="305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F09"/>
    <a:srgbClr val="A80054"/>
    <a:srgbClr val="089C0F"/>
    <a:srgbClr val="DFBFC4"/>
    <a:srgbClr val="002200"/>
    <a:srgbClr val="422C16"/>
    <a:srgbClr val="0C788E"/>
    <a:srgbClr val="025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 autoAdjust="0"/>
    <p:restoredTop sz="59294" autoAdjust="0"/>
  </p:normalViewPr>
  <p:slideViewPr>
    <p:cSldViewPr>
      <p:cViewPr>
        <p:scale>
          <a:sx n="70" d="100"/>
          <a:sy n="70" d="100"/>
        </p:scale>
        <p:origin x="-16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4EA05E-1935-4B78-AD99-089434C6EE88}" type="datetimeFigureOut">
              <a:rPr lang="ar-JO"/>
              <a:pPr>
                <a:defRPr/>
              </a:pPr>
              <a:t>01/07/1442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BA9CA5-0E05-4812-921F-75498A261E3E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94212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>
              <a:spcBef>
                <a:spcPct val="0"/>
              </a:spcBef>
            </a:pPr>
            <a:r>
              <a:rPr lang="en-US" smtClean="0"/>
              <a:t>*It should be used in any vaginal procedure done under GA</a:t>
            </a:r>
            <a:endParaRPr lang="ar-JO" smtClean="0"/>
          </a:p>
        </p:txBody>
      </p:sp>
      <p:sp>
        <p:nvSpPr>
          <p:cNvPr id="573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492A26-A093-453E-A62E-C3C6AAA9F83C}" type="slidenum">
              <a:rPr lang="ar-JO" smtClean="0"/>
              <a:pPr eaLnBrk="1" hangingPunct="1"/>
              <a:t>9</a:t>
            </a:fld>
            <a:endParaRPr lang="ar-J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Cups diameter average 40-60 mm</a:t>
            </a:r>
          </a:p>
          <a:p>
            <a:r>
              <a:rPr lang="en-US" smtClean="0"/>
              <a:t>Shapes : mushroom , bell</a:t>
            </a:r>
            <a:endParaRPr lang="ar-JO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1BA0C0-1D36-4766-89EE-45D261B8695B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b="1" smtClean="0"/>
              <a:t>**which should be warmed and lubricated with warm water only, so as not to interfere with the examination of cervical cytology or any vaginal exudate.  </a:t>
            </a:r>
            <a:endParaRPr lang="ar-JO" b="1" smtClean="0"/>
          </a:p>
        </p:txBody>
      </p:sp>
      <p:sp>
        <p:nvSpPr>
          <p:cNvPr id="583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BD9BF7-D97C-438A-AE90-3EA5E966DA8F}" type="slidenum">
              <a:rPr lang="ar-JO" smtClean="0"/>
              <a:pPr eaLnBrk="1" hangingPunct="1"/>
              <a:t>11</a:t>
            </a:fld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smtClean="0"/>
              <a:t>Obstetric and gynecological indications </a:t>
            </a:r>
            <a:endParaRPr lang="ar-JO" smtClean="0"/>
          </a:p>
        </p:txBody>
      </p:sp>
      <p:sp>
        <p:nvSpPr>
          <p:cNvPr id="593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4ABB51-FA81-490F-A2F0-B626E0EDC956}" type="slidenum">
              <a:rPr lang="ar-JO" smtClean="0"/>
              <a:pPr eaLnBrk="1" hangingPunct="1"/>
              <a:t>12</a:t>
            </a:fld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mtClean="0"/>
          </a:p>
        </p:txBody>
      </p:sp>
      <p:sp>
        <p:nvSpPr>
          <p:cNvPr id="604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55EF0F-3114-4AD5-AAC8-810978AF6BD2}" type="slidenum">
              <a:rPr lang="ar-JO" smtClean="0"/>
              <a:pPr eaLnBrk="1" hangingPunct="1"/>
              <a:t>16</a:t>
            </a:fld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mtClean="0"/>
          </a:p>
        </p:txBody>
      </p:sp>
      <p:sp>
        <p:nvSpPr>
          <p:cNvPr id="614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24318B7-3A31-4C2E-866F-6DB9D4DF46F3}" type="slidenum">
              <a:rPr lang="ar-JO" smtClean="0"/>
              <a:pPr eaLnBrk="1" hangingPunct="1"/>
              <a:t>18</a:t>
            </a:fld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smtClean="0"/>
              <a:t>** </a:t>
            </a:r>
            <a:r>
              <a:rPr lang="en-US" b="1" smtClean="0"/>
              <a:t>ASHERMAN syndrome :</a:t>
            </a:r>
          </a:p>
          <a:p>
            <a:pPr algn="l" rtl="0"/>
            <a:r>
              <a:rPr lang="en-US" smtClean="0"/>
              <a:t>A = Acquired anomaly </a:t>
            </a:r>
          </a:p>
          <a:p>
            <a:pPr algn="l" rtl="0"/>
            <a:r>
              <a:rPr lang="en-US" smtClean="0"/>
              <a:t>S = secondary to surgery </a:t>
            </a:r>
          </a:p>
          <a:p>
            <a:pPr algn="l" rtl="0"/>
            <a:r>
              <a:rPr lang="en-US" smtClean="0"/>
              <a:t>H = Hysterosalpingography confirms diagnosis </a:t>
            </a:r>
          </a:p>
          <a:p>
            <a:pPr algn="l" rtl="0"/>
            <a:r>
              <a:rPr lang="en-US" smtClean="0"/>
              <a:t>E = endometrial damage\ Eugonadotropic </a:t>
            </a:r>
          </a:p>
          <a:p>
            <a:pPr algn="l" rtl="0"/>
            <a:r>
              <a:rPr lang="en-US" smtClean="0"/>
              <a:t>R = repeated uterine trauma </a:t>
            </a:r>
          </a:p>
          <a:p>
            <a:pPr algn="l" rtl="0"/>
            <a:r>
              <a:rPr lang="en-US" smtClean="0"/>
              <a:t>M = missed menses “amenorrhea” </a:t>
            </a:r>
          </a:p>
          <a:p>
            <a:pPr algn="l" rtl="0"/>
            <a:r>
              <a:rPr lang="en-US" smtClean="0"/>
              <a:t>A = adhesions </a:t>
            </a:r>
          </a:p>
          <a:p>
            <a:pPr algn="l" rtl="0"/>
            <a:r>
              <a:rPr lang="en-US" smtClean="0"/>
              <a:t>N = normal estrogen and progesterone </a:t>
            </a:r>
            <a:r>
              <a:rPr lang="en-US" smtClean="0">
                <a:sym typeface="Wingdings" pitchFamily="2" charset="2"/>
              </a:rPr>
              <a:t></a:t>
            </a:r>
            <a:endParaRPr lang="en-US" smtClean="0"/>
          </a:p>
        </p:txBody>
      </p:sp>
      <p:sp>
        <p:nvSpPr>
          <p:cNvPr id="624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C2E4A7-6BBC-4E7A-8773-2DAD31AA3C15}" type="slidenum">
              <a:rPr lang="ar-JO" smtClean="0"/>
              <a:pPr eaLnBrk="1" hangingPunct="1"/>
              <a:t>20</a:t>
            </a:fld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338120-C7A0-43C1-858B-0A335535AEC8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D522-9DFD-4957-B0B8-FEA7A73D9CDF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C0794B-B60B-478C-A7A8-57543297209D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77AE-2409-4D4E-8CFC-E2926BAC24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2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8F75-9515-447A-8221-814C17B473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5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D5F2-E2B6-44E6-8B5C-D159620E76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52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0AC-DFD3-4CFB-9FD2-32E535B1A5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6959-B7CF-4F51-AF68-1D094320F7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81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52F9-3AED-4466-9AA5-CF2F5206FB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7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C83F-E6CA-469E-934A-845CBBECA9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27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7EDC-0140-4B4B-A019-2363613A90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6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2391-999C-47CA-B2B6-6739A3A6AA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83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D6E6-5DF5-45BC-A6D2-BA75397610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49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355-0BBC-474B-B98C-569FFFE6CB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9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AF649F-36D0-4ECE-8D97-FB652E772A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857375" y="4613275"/>
            <a:ext cx="6818313" cy="544513"/>
          </a:xfrm>
          <a:noFill/>
        </p:spPr>
        <p:txBody>
          <a:bodyPr/>
          <a:lstStyle/>
          <a:p>
            <a:pPr algn="r" eaLnBrk="1" hangingPunct="1"/>
            <a:r>
              <a:rPr lang="en-US" sz="4000" b="1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Instruments in OBS\GYN</a:t>
            </a:r>
            <a:endParaRPr lang="ar-JO" sz="4000" b="1" smtClean="0">
              <a:solidFill>
                <a:srgbClr val="003300"/>
              </a:solidFill>
              <a:latin typeface="Aharoni" pitchFamily="2" charset="-79"/>
            </a:endParaRPr>
          </a:p>
        </p:txBody>
      </p:sp>
      <p:sp>
        <p:nvSpPr>
          <p:cNvPr id="2051" name="Rectangle 124"/>
          <p:cNvSpPr>
            <a:spLocks noChangeArrowheads="1"/>
          </p:cNvSpPr>
          <p:nvPr/>
        </p:nvSpPr>
        <p:spPr bwMode="auto">
          <a:xfrm>
            <a:off x="4356100" y="5332413"/>
            <a:ext cx="42481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s-ES" sz="2000" b="1">
                <a:solidFill>
                  <a:srgbClr val="003300"/>
                </a:solidFill>
              </a:rPr>
              <a:t>Dania Al-amreen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 bwMode="auto">
          <a:xfrm>
            <a:off x="500063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rgbClr val="055F09"/>
                </a:solidFill>
                <a:latin typeface="Cooper Black" pitchFamily="18" charset="0"/>
                <a:ea typeface="+mj-ea"/>
                <a:cs typeface="+mj-cs"/>
              </a:rPr>
              <a:t>Bivalve vaginal wall self retaining speculum</a:t>
            </a:r>
          </a:p>
          <a:p>
            <a:pPr algn="ctr">
              <a:defRPr/>
            </a:pPr>
            <a:r>
              <a:rPr lang="en-US" sz="4400" kern="0" dirty="0">
                <a:solidFill>
                  <a:srgbClr val="055F09"/>
                </a:solidFill>
                <a:latin typeface="Cooper Black" pitchFamily="18" charset="0"/>
                <a:ea typeface="+mj-ea"/>
                <a:cs typeface="+mj-cs"/>
              </a:rPr>
              <a:t>or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055F09"/>
                </a:solidFill>
                <a:latin typeface="Cooper Black" pitchFamily="18" charset="0"/>
              </a:rPr>
              <a:t>Cusco's Speculum</a:t>
            </a:r>
            <a:r>
              <a:rPr lang="en-US" sz="4400" kern="0" dirty="0">
                <a:solidFill>
                  <a:srgbClr val="055F09"/>
                </a:solidFill>
                <a:latin typeface="Cooper Black" pitchFamily="18" charset="0"/>
                <a:ea typeface="+mj-ea"/>
                <a:cs typeface="+mj-cs"/>
              </a:rPr>
              <a:t> </a:t>
            </a:r>
            <a:br>
              <a:rPr lang="en-US" sz="4400" kern="0" dirty="0">
                <a:solidFill>
                  <a:srgbClr val="055F09"/>
                </a:solidFill>
                <a:latin typeface="Cooper Black" pitchFamily="18" charset="0"/>
                <a:ea typeface="+mj-ea"/>
                <a:cs typeface="+mj-cs"/>
              </a:rPr>
            </a:br>
            <a:endParaRPr lang="ar-JO" sz="4400" kern="0" dirty="0">
              <a:solidFill>
                <a:srgbClr val="055F09"/>
              </a:solidFill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4903788" cy="2890838"/>
          </a:xfrm>
          <a:prstGeom prst="rect">
            <a:avLst/>
          </a:prstGeom>
          <a:noFill/>
          <a:ln w="57150">
            <a:solidFill>
              <a:srgbClr val="089C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86063"/>
            <a:ext cx="2657475" cy="3857625"/>
          </a:xfrm>
          <a:prstGeom prst="rect">
            <a:avLst/>
          </a:prstGeom>
          <a:noFill/>
          <a:ln w="57150">
            <a:solidFill>
              <a:srgbClr val="089C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285750" y="714375"/>
            <a:ext cx="8229600" cy="1554163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en-US" sz="2000" smtClean="0">
                <a:latin typeface="Berlin Sans FB" pitchFamily="34" charset="0"/>
              </a:rPr>
              <a:t>Should be applied under full aseptic conditions.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  <a:sym typeface="Wingdings" pitchFamily="2" charset="2"/>
              </a:rPr>
              <a:t></a:t>
            </a:r>
            <a:r>
              <a:rPr lang="en-US" sz="2000" smtClean="0">
                <a:latin typeface="Berlin Sans FB" pitchFamily="34" charset="0"/>
              </a:rPr>
              <a:t>Gently part the labia using your left hand.</a:t>
            </a:r>
          </a:p>
          <a:p>
            <a:pPr>
              <a:buFontTx/>
              <a:buNone/>
            </a:pPr>
            <a:endParaRPr lang="en-US" sz="2000" smtClean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  <a:sym typeface="Wingdings" pitchFamily="2" charset="2"/>
              </a:rPr>
              <a:t></a:t>
            </a:r>
            <a:r>
              <a:rPr lang="en-US" sz="2000" smtClean="0">
                <a:latin typeface="Berlin Sans FB" pitchFamily="34" charset="0"/>
              </a:rPr>
              <a:t> With your right hand gently insert 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a lightly lubricated</a:t>
            </a:r>
            <a:r>
              <a:rPr lang="en-US" sz="2000" smtClean="0">
                <a:solidFill>
                  <a:srgbClr val="FF0000"/>
                </a:solidFill>
                <a:latin typeface="Berlin Sans FB" pitchFamily="34" charset="0"/>
              </a:rPr>
              <a:t>**</a:t>
            </a:r>
            <a:r>
              <a:rPr lang="en-US" sz="2000" smtClean="0">
                <a:latin typeface="Berlin Sans FB" pitchFamily="34" charset="0"/>
              </a:rPr>
              <a:t> bivalve speculum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with the blades </a:t>
            </a:r>
            <a:r>
              <a:rPr lang="en-US" sz="2000" b="1" smtClean="0">
                <a:latin typeface="Berlin Sans FB" pitchFamily="34" charset="0"/>
              </a:rPr>
              <a:t>vertical</a:t>
            </a:r>
            <a:r>
              <a:rPr lang="en-US" sz="2000" smtClean="0">
                <a:latin typeface="Berlin Sans FB" pitchFamily="34" charset="0"/>
              </a:rPr>
              <a:t>, fully into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the vagina.</a:t>
            </a:r>
          </a:p>
          <a:p>
            <a:pPr>
              <a:buFontTx/>
              <a:buNone/>
            </a:pPr>
            <a:endParaRPr lang="en-US" sz="2000" smtClean="0">
              <a:latin typeface="Berlin Sans FB" pitchFamily="34" charset="0"/>
            </a:endParaRPr>
          </a:p>
          <a:p>
            <a:pPr>
              <a:buFontTx/>
              <a:buNone/>
            </a:pPr>
            <a:endParaRPr lang="en-US" sz="2000" smtClean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  <a:sym typeface="Wingdings" pitchFamily="2" charset="2"/>
              </a:rPr>
              <a:t>R</a:t>
            </a:r>
            <a:r>
              <a:rPr lang="en-US" sz="2000" smtClean="0">
                <a:latin typeface="Berlin Sans FB" pitchFamily="34" charset="0"/>
              </a:rPr>
              <a:t>otating the speculum 90o so that the 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handles point anteriorly and the  blades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  are now horizontal ,Slowly open the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blades and see the cervix between them.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Note any discharge or vaginal or cervical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  abnormalities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57625"/>
            <a:ext cx="3990975" cy="2357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428750"/>
            <a:ext cx="4000500" cy="220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عنوان 1"/>
          <p:cNvSpPr>
            <a:spLocks noGrp="1"/>
          </p:cNvSpPr>
          <p:nvPr>
            <p:ph type="title"/>
          </p:nvPr>
        </p:nvSpPr>
        <p:spPr>
          <a:xfrm>
            <a:off x="500063" y="-357188"/>
            <a:ext cx="8229600" cy="1143001"/>
          </a:xfrm>
        </p:spPr>
        <p:txBody>
          <a:bodyPr/>
          <a:lstStyle/>
          <a:p>
            <a:r>
              <a:rPr lang="en-US" sz="3600" smtClean="0">
                <a:solidFill>
                  <a:srgbClr val="055F09"/>
                </a:solidFill>
                <a:latin typeface="Cooper Black" pitchFamily="18" charset="0"/>
              </a:rPr>
              <a:t>Proceed as follows:</a:t>
            </a:r>
            <a:endParaRPr lang="ar-JO" sz="3600" smtClean="0">
              <a:solidFill>
                <a:srgbClr val="055F09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en-US" sz="2800" smtClean="0">
                <a:solidFill>
                  <a:srgbClr val="055F09"/>
                </a:solidFill>
                <a:latin typeface="Cooper Black" pitchFamily="18" charset="0"/>
              </a:rPr>
              <a:t>Reasons  to  carry  out  a bivalve speculum  examination </a:t>
            </a:r>
            <a:endParaRPr lang="ar-JO" sz="2800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perform a </a:t>
            </a:r>
            <a:r>
              <a:rPr lang="en-US" sz="2400" smtClean="0">
                <a:solidFill>
                  <a:srgbClr val="FF0000"/>
                </a:solidFill>
                <a:latin typeface="Berlin Sans FB" pitchFamily="34" charset="0"/>
              </a:rPr>
              <a:t>cervical smear</a:t>
            </a:r>
            <a:r>
              <a:rPr lang="en-US" sz="2400" smtClean="0">
                <a:latin typeface="Berlin Sans FB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inspect the cervix for any lacerations or polyps.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examine for vaginal discharge. 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examine for vaginal bleeding 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Apical vaginal prolapse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take a </a:t>
            </a:r>
            <a:r>
              <a:rPr lang="en-US" sz="2400" smtClean="0">
                <a:solidFill>
                  <a:srgbClr val="FF0000"/>
                </a:solidFill>
                <a:latin typeface="Berlin Sans FB" pitchFamily="34" charset="0"/>
              </a:rPr>
              <a:t>high vaginal swab </a:t>
            </a:r>
            <a:r>
              <a:rPr lang="en-US" sz="2400" smtClean="0">
                <a:latin typeface="Berlin Sans FB" pitchFamily="34" charset="0"/>
              </a:rPr>
              <a:t>or endocervical swab for culture 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insert, remove and follow up of IUD 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To conﬁrm potential rupture of membranes.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For doing hysterosalpingogram 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For embryo transfer in case of “IVF” 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For Office hysteroscope </a:t>
            </a:r>
            <a:endParaRPr lang="ar-JO" sz="240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785813" y="5500688"/>
            <a:ext cx="3643312" cy="714375"/>
          </a:xfrm>
        </p:spPr>
        <p:txBody>
          <a:bodyPr/>
          <a:lstStyle/>
          <a:p>
            <a:pPr algn="l"/>
            <a:r>
              <a:rPr lang="en-US" sz="1800" smtClean="0">
                <a:solidFill>
                  <a:srgbClr val="A80054"/>
                </a:solidFill>
                <a:latin typeface="Cooper Black" pitchFamily="18" charset="0"/>
              </a:rPr>
              <a:t>There is a high risk of uterine perforation with wrong use. </a:t>
            </a:r>
            <a:endParaRPr lang="ar-JO" sz="1800" smtClean="0">
              <a:solidFill>
                <a:srgbClr val="A80054"/>
              </a:solidFill>
              <a:latin typeface="Cooper Black" pitchFamily="18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>
          <a:xfrm>
            <a:off x="4429125" y="1600200"/>
            <a:ext cx="4257675" cy="4525963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To examine the </a:t>
            </a:r>
            <a:r>
              <a:rPr lang="en-US" sz="2800" u="sng" smtClean="0">
                <a:solidFill>
                  <a:srgbClr val="055F09"/>
                </a:solidFill>
                <a:latin typeface="Berlin Sans FB" pitchFamily="34" charset="0"/>
              </a:rPr>
              <a:t>uterine size</a:t>
            </a:r>
            <a:r>
              <a:rPr lang="en-US" sz="2800" smtClean="0">
                <a:latin typeface="Berlin Sans FB" pitchFamily="34" charset="0"/>
              </a:rPr>
              <a:t> </a:t>
            </a:r>
            <a:r>
              <a:rPr lang="en-US" sz="2000" smtClean="0">
                <a:latin typeface="Berlin Sans FB" pitchFamily="34" charset="0"/>
              </a:rPr>
              <a:t>“non pregnant uterus”</a:t>
            </a:r>
            <a:r>
              <a:rPr lang="en-US" sz="2800" smtClean="0">
                <a:latin typeface="Berlin Sans FB" pitchFamily="34" charset="0"/>
              </a:rPr>
              <a:t> before :</a:t>
            </a:r>
          </a:p>
          <a:p>
            <a:pPr>
              <a:buFont typeface="Wingdings" pitchFamily="2" charset="2"/>
              <a:buChar char="§"/>
            </a:pPr>
            <a:r>
              <a:rPr lang="en-US" sz="2000" smtClean="0">
                <a:latin typeface="Berlin Sans FB" pitchFamily="34" charset="0"/>
              </a:rPr>
              <a:t>D&amp;C</a:t>
            </a:r>
          </a:p>
          <a:p>
            <a:pPr>
              <a:buFont typeface="Wingdings" pitchFamily="2" charset="2"/>
              <a:buChar char="§"/>
            </a:pPr>
            <a:r>
              <a:rPr lang="en-US" sz="2000" smtClean="0">
                <a:latin typeface="Berlin Sans FB" pitchFamily="34" charset="0"/>
              </a:rPr>
              <a:t>IUD insertion  </a:t>
            </a:r>
          </a:p>
          <a:p>
            <a:pPr>
              <a:buFont typeface="Wingdings" pitchFamily="2" charset="2"/>
              <a:buChar char="§"/>
            </a:pPr>
            <a:r>
              <a:rPr lang="en-US" sz="2000" smtClean="0">
                <a:latin typeface="Berlin Sans FB" pitchFamily="34" charset="0"/>
              </a:rPr>
              <a:t>Taking endometrial biopsy </a:t>
            </a:r>
          </a:p>
          <a:p>
            <a:endParaRPr lang="en-US" sz="2000" smtClean="0">
              <a:latin typeface="Berlin Sans FB" pitchFamily="34" charset="0"/>
            </a:endParaRPr>
          </a:p>
          <a:p>
            <a:r>
              <a:rPr lang="en-US" sz="2400" smtClean="0">
                <a:latin typeface="Berlin Sans FB" pitchFamily="34" charset="0"/>
              </a:rPr>
              <a:t>The insertion </a:t>
            </a:r>
            <a:r>
              <a:rPr lang="en-US" sz="2400" smtClean="0">
                <a:latin typeface="Berlin Sans FB" pitchFamily="34" charset="0"/>
                <a:sym typeface="Wingdings" pitchFamily="2" charset="2"/>
              </a:rPr>
              <a:t> </a:t>
            </a:r>
            <a:r>
              <a:rPr lang="en-US" sz="2400" smtClean="0">
                <a:latin typeface="Berlin Sans FB" pitchFamily="34" charset="0"/>
              </a:rPr>
              <a:t>Depends on the bimanual examination </a:t>
            </a:r>
            <a:r>
              <a:rPr lang="en-US" sz="2000" smtClean="0">
                <a:latin typeface="Berlin Sans FB" pitchFamily="34" charset="0"/>
              </a:rPr>
              <a:t>“</a:t>
            </a:r>
            <a:r>
              <a:rPr lang="en-US" sz="2000" smtClean="0">
                <a:solidFill>
                  <a:srgbClr val="FF0000"/>
                </a:solidFill>
                <a:latin typeface="Berlin Sans FB" pitchFamily="34" charset="0"/>
              </a:rPr>
              <a:t>direction of the uterus”</a:t>
            </a:r>
            <a:endParaRPr lang="ar-JO" sz="200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428625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rgbClr val="055F09"/>
                </a:solidFill>
                <a:latin typeface="Cooper Black" pitchFamily="18" charset="0"/>
                <a:ea typeface="+mj-ea"/>
                <a:cs typeface="+mj-cs"/>
              </a:rPr>
              <a:t>Uterine sound </a:t>
            </a:r>
            <a:endParaRPr lang="ar-JO" sz="4400" kern="0" dirty="0">
              <a:solidFill>
                <a:srgbClr val="055F09"/>
              </a:solidFill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14341" name="Picture 2" descr="نتيجة بحث الصور عن ‪uterine soun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3643312" cy="3643313"/>
          </a:xfrm>
          <a:prstGeom prst="rect">
            <a:avLst/>
          </a:prstGeom>
          <a:noFill/>
          <a:ln w="5715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Hegar’s dilator 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3143250"/>
            <a:ext cx="8186738" cy="2482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smtClean="0">
                <a:latin typeface="Berlin Sans FB" pitchFamily="34" charset="0"/>
              </a:rPr>
              <a:t> Are dilators used to induce cervical dilation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 in order to gain entry to the interior of the uterus.</a:t>
            </a:r>
          </a:p>
          <a:p>
            <a:pPr>
              <a:buFont typeface="Wingdings" pitchFamily="2" charset="2"/>
              <a:buChar char="q"/>
            </a:pPr>
            <a:r>
              <a:rPr lang="en-US" sz="2000" smtClean="0">
                <a:latin typeface="Berlin Sans FB" pitchFamily="34" charset="0"/>
              </a:rPr>
              <a:t>With various sizes </a:t>
            </a:r>
          </a:p>
          <a:p>
            <a:pPr>
              <a:buFont typeface="Wingdings" pitchFamily="2" charset="2"/>
              <a:buChar char="q"/>
            </a:pPr>
            <a:r>
              <a:rPr lang="en-US" sz="2000" smtClean="0">
                <a:latin typeface="Berlin Sans FB" pitchFamily="34" charset="0"/>
              </a:rPr>
              <a:t>The degree of dilatation will depend on the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next procedure .</a:t>
            </a:r>
          </a:p>
          <a:p>
            <a:pPr>
              <a:buFont typeface="Wingdings" pitchFamily="2" charset="2"/>
              <a:buChar char="q"/>
            </a:pPr>
            <a:r>
              <a:rPr lang="en-US" sz="2000" smtClean="0">
                <a:latin typeface="Berlin Sans FB" pitchFamily="34" charset="0"/>
              </a:rPr>
              <a:t>Should be insert until it reaches the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internal os “resistance” </a:t>
            </a:r>
          </a:p>
          <a:p>
            <a:pPr>
              <a:buFont typeface="Wingdings" pitchFamily="2" charset="2"/>
              <a:buChar char="q"/>
            </a:pPr>
            <a:r>
              <a:rPr lang="en-US" sz="2000" smtClean="0">
                <a:latin typeface="Berlin Sans FB" pitchFamily="34" charset="0"/>
              </a:rPr>
              <a:t>One enters by one till we reached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the desired dilatation . </a:t>
            </a:r>
          </a:p>
          <a:p>
            <a:pPr>
              <a:buFont typeface="Wingdings" pitchFamily="2" charset="2"/>
              <a:buChar char="q"/>
            </a:pPr>
            <a:endParaRPr lang="ar-JO" sz="2000" smtClean="0">
              <a:latin typeface="Berlin Sans FB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6929438" cy="1247775"/>
          </a:xfrm>
          <a:prstGeom prst="rect">
            <a:avLst/>
          </a:prstGeom>
          <a:noFill/>
          <a:ln w="5715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" descr="نتيجة بحث الصور عن ‪hegar dilator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75"/>
            <a:ext cx="2714625" cy="2714625"/>
          </a:xfrm>
          <a:prstGeom prst="rect">
            <a:avLst/>
          </a:prstGeom>
          <a:noFill/>
          <a:ln w="317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r>
              <a:rPr lang="en-US" sz="3600" u="sng" smtClean="0">
                <a:latin typeface="Berlin Sans FB" pitchFamily="34" charset="0"/>
              </a:rPr>
              <a:t>It precede :</a:t>
            </a:r>
          </a:p>
          <a:p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Evacuation of product of conception after missed or incomplete miscarriage .</a:t>
            </a:r>
          </a:p>
          <a:p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Endometrial biopsy.</a:t>
            </a:r>
          </a:p>
          <a:p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Evacuation of molar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pregnancy </a:t>
            </a:r>
            <a:r>
              <a:rPr lang="en-US" smtClean="0">
                <a:latin typeface="Berlin Sans FB" pitchFamily="34" charset="0"/>
              </a:rPr>
              <a:t>.</a:t>
            </a:r>
          </a:p>
          <a:p>
            <a:endParaRPr lang="ar-JO" smtClean="0">
              <a:latin typeface="Berlin Sans FB" pitchFamily="34" charset="0"/>
            </a:endParaRPr>
          </a:p>
        </p:txBody>
      </p:sp>
      <p:pic>
        <p:nvPicPr>
          <p:cNvPr id="16387" name="Picture 4" descr="نتيجة بحث الصور عن ‪hegar cervical dila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86188"/>
            <a:ext cx="3529013" cy="2395537"/>
          </a:xfrm>
          <a:prstGeom prst="rect">
            <a:avLst/>
          </a:prstGeom>
          <a:noFill/>
          <a:ln w="635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>
                <a:solidFill>
                  <a:srgbClr val="055F09"/>
                </a:solidFill>
                <a:latin typeface="Cooper Black" pitchFamily="18" charset="0"/>
                <a:ea typeface="+mj-ea"/>
                <a:cs typeface="+mj-cs"/>
              </a:rPr>
              <a:t>Hegar’s dilator </a:t>
            </a:r>
            <a:endParaRPr lang="ar-JO" sz="4400" kern="0" dirty="0">
              <a:solidFill>
                <a:srgbClr val="055F09"/>
              </a:solidFill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55F09"/>
                </a:solidFill>
                <a:latin typeface="Cooper Black" pitchFamily="18" charset="0"/>
              </a:rPr>
              <a:t>Vulsellum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17411" name="عنصر نائب للمحتوى 2"/>
          <p:cNvSpPr>
            <a:spLocks noGrp="1"/>
          </p:cNvSpPr>
          <p:nvPr>
            <p:ph idx="1"/>
          </p:nvPr>
        </p:nvSpPr>
        <p:spPr>
          <a:xfrm>
            <a:off x="285750" y="4429125"/>
            <a:ext cx="8229600" cy="1714500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To catch the anterior lip’s of</a:t>
            </a:r>
          </a:p>
          <a:p>
            <a:pPr>
              <a:buFontTx/>
              <a:buNone/>
            </a:pPr>
            <a:r>
              <a:rPr lang="en-US" sz="2800" smtClean="0">
                <a:latin typeface="Berlin Sans FB" pitchFamily="34" charset="0"/>
              </a:rPr>
              <a:t> the cervix </a:t>
            </a:r>
            <a:r>
              <a:rPr lang="en-US" sz="2000" smtClean="0">
                <a:latin typeface="Berlin Sans FB" pitchFamily="34" charset="0"/>
              </a:rPr>
              <a:t>“</a:t>
            </a:r>
            <a:r>
              <a:rPr lang="en-US" sz="2000" smtClean="0">
                <a:solidFill>
                  <a:srgbClr val="FF0000"/>
                </a:solidFill>
                <a:latin typeface="Berlin Sans FB" pitchFamily="34" charset="0"/>
              </a:rPr>
              <a:t>fixation</a:t>
            </a:r>
            <a:r>
              <a:rPr lang="en-US" sz="2000" smtClean="0">
                <a:latin typeface="Berlin Sans FB" pitchFamily="34" charset="0"/>
              </a:rPr>
              <a:t>” </a:t>
            </a:r>
            <a:r>
              <a:rPr lang="en-US" sz="2800" smtClean="0">
                <a:latin typeface="Berlin Sans FB" pitchFamily="34" charset="0"/>
              </a:rPr>
              <a:t>.</a:t>
            </a:r>
            <a:endParaRPr lang="ar-JO" sz="2800" smtClean="0">
              <a:latin typeface="Berlin Sans FB" pitchFamily="34" charset="0"/>
            </a:endParaRPr>
          </a:p>
        </p:txBody>
      </p:sp>
      <p:pic>
        <p:nvPicPr>
          <p:cNvPr id="17412" name="Picture 2" descr="نتيجة بحث الصور عن ‪Vulsellum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000250" cy="1500187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0"/>
            <a:ext cx="5753100" cy="2957513"/>
          </a:xfrm>
          <a:prstGeom prst="rect">
            <a:avLst/>
          </a:prstGeom>
          <a:noFill/>
          <a:ln w="3810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4" descr="نتيجة بحث الصور عن ‪tenaculum placement on cervix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4437063"/>
            <a:ext cx="3811587" cy="2428875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55F09"/>
                </a:solidFill>
                <a:latin typeface="Cooper Black" pitchFamily="18" charset="0"/>
              </a:rPr>
              <a:t>Tenaculum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18435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6375400"/>
            <a:ext cx="8229600" cy="4826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To grasp the cervix</a:t>
            </a:r>
            <a:endParaRPr lang="ar-JO" smtClean="0">
              <a:latin typeface="Berlin Sans FB" pitchFamily="34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3048000"/>
          </a:xfrm>
          <a:prstGeom prst="rect">
            <a:avLst/>
          </a:prstGeom>
          <a:noFill/>
          <a:ln w="3810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5791200" cy="1790700"/>
          </a:xfrm>
          <a:prstGeom prst="rect">
            <a:avLst/>
          </a:prstGeom>
          <a:noFill/>
          <a:ln w="3810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Ovum &amp; spongy forceps 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19459" name="عنصر نائب للمحتوى 2"/>
          <p:cNvSpPr>
            <a:spLocks noGrp="1"/>
          </p:cNvSpPr>
          <p:nvPr>
            <p:ph idx="1"/>
          </p:nvPr>
        </p:nvSpPr>
        <p:spPr>
          <a:xfrm>
            <a:off x="4572000" y="1428750"/>
            <a:ext cx="4857750" cy="2428875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It will be inserted remains closed, then opened inside the endometrial cavity to </a:t>
            </a:r>
            <a:r>
              <a:rPr lang="en-US" sz="2800" u="sng" smtClean="0">
                <a:solidFill>
                  <a:srgbClr val="FF0000"/>
                </a:solidFill>
                <a:latin typeface="Berlin Sans FB" pitchFamily="34" charset="0"/>
              </a:rPr>
              <a:t>evacuate the product of conception </a:t>
            </a:r>
          </a:p>
          <a:p>
            <a:r>
              <a:rPr lang="en-US" sz="2800" u="sng" smtClean="0">
                <a:solidFill>
                  <a:srgbClr val="FF0000"/>
                </a:solidFill>
                <a:latin typeface="Berlin Sans FB" pitchFamily="34" charset="0"/>
              </a:rPr>
              <a:t>and to remove the cervical polyps </a:t>
            </a:r>
            <a:endParaRPr lang="ar-JO" sz="2800" u="sng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9460" name="Picture 4" descr="نتيجة بحث الصور عن ‪ovum forcep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3" y="1557338"/>
            <a:ext cx="4838701" cy="2352675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7" descr="https://akphoto3.ask.fm/738/23fb8/3d81/4d61/bc08/1be0e1e66fe6/original/5278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598988"/>
            <a:ext cx="4000500" cy="1857375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0" y="3429000"/>
            <a:ext cx="178684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5F0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Ovum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55F0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020272" y="6021288"/>
            <a:ext cx="178684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5F0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spongy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55F0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64" name="شكل بيضاوي 8"/>
          <p:cNvSpPr>
            <a:spLocks noChangeArrowheads="1"/>
          </p:cNvSpPr>
          <p:nvPr/>
        </p:nvSpPr>
        <p:spPr bwMode="auto">
          <a:xfrm>
            <a:off x="1285875" y="3500438"/>
            <a:ext cx="285750" cy="142875"/>
          </a:xfrm>
          <a:prstGeom prst="ellipse">
            <a:avLst/>
          </a:prstGeom>
          <a:solidFill>
            <a:srgbClr val="055F0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9465" name="شكل بيضاوي 9"/>
          <p:cNvSpPr>
            <a:spLocks noChangeArrowheads="1"/>
          </p:cNvSpPr>
          <p:nvPr/>
        </p:nvSpPr>
        <p:spPr bwMode="auto">
          <a:xfrm>
            <a:off x="8542338" y="6083300"/>
            <a:ext cx="214312" cy="214313"/>
          </a:xfrm>
          <a:prstGeom prst="ellipse">
            <a:avLst/>
          </a:prstGeom>
          <a:solidFill>
            <a:srgbClr val="055F0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 bwMode="auto">
          <a:xfrm>
            <a:off x="285750" y="4143375"/>
            <a:ext cx="4857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Berlin Sans FB" pitchFamily="34" charset="0"/>
                <a:cs typeface="+mn-cs"/>
              </a:rPr>
              <a:t>Used at cleaning phase “</a:t>
            </a:r>
            <a:r>
              <a:rPr lang="en-US" sz="2800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catch the gauze”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Berlin Sans FB" pitchFamily="34" charset="0"/>
                <a:cs typeface="+mn-cs"/>
              </a:rPr>
              <a:t>Used to </a:t>
            </a:r>
            <a:r>
              <a:rPr lang="en-US" sz="2800" kern="0" dirty="0" err="1">
                <a:solidFill>
                  <a:srgbClr val="FF0000"/>
                </a:solidFill>
                <a:latin typeface="Berlin Sans FB" pitchFamily="34" charset="0"/>
                <a:cs typeface="+mn-cs"/>
              </a:rPr>
              <a:t>explorate</a:t>
            </a:r>
            <a:r>
              <a:rPr lang="en-US" sz="2800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/clear field the cervix 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u="sng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To role out  the cervical laceration “in case of PPH</a:t>
            </a:r>
            <a:r>
              <a:rPr lang="en-US" sz="2800" u="sng" kern="0" dirty="0">
                <a:latin typeface="Berlin Sans FB" pitchFamily="34" charset="0"/>
                <a:cs typeface="+mn-cs"/>
              </a:rPr>
              <a:t>”</a:t>
            </a:r>
            <a:endParaRPr lang="ar-JO" sz="2800" u="sng" kern="0" dirty="0">
              <a:latin typeface="Berlin Sans FB" pitchFamily="34" charset="0"/>
              <a:cs typeface="+mn-cs"/>
            </a:endParaRPr>
          </a:p>
        </p:txBody>
      </p:sp>
      <p:sp>
        <p:nvSpPr>
          <p:cNvPr id="19467" name="سهم إلى اليمين 10"/>
          <p:cNvSpPr>
            <a:spLocks noChangeArrowheads="1"/>
          </p:cNvSpPr>
          <p:nvPr/>
        </p:nvSpPr>
        <p:spPr bwMode="auto">
          <a:xfrm>
            <a:off x="4357688" y="2214563"/>
            <a:ext cx="500062" cy="35718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55F09"/>
          </a:solidFill>
          <a:ln w="9525" algn="ctr">
            <a:solidFill>
              <a:srgbClr val="089C0F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9468" name="سهم إلى اليمين 11"/>
          <p:cNvSpPr>
            <a:spLocks noChangeArrowheads="1"/>
          </p:cNvSpPr>
          <p:nvPr/>
        </p:nvSpPr>
        <p:spPr bwMode="auto">
          <a:xfrm rot="10800000">
            <a:off x="4929188" y="5000625"/>
            <a:ext cx="500062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55F09"/>
          </a:solidFill>
          <a:ln w="9525" algn="ctr">
            <a:solidFill>
              <a:srgbClr val="089C0F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55F09"/>
                </a:solidFill>
                <a:latin typeface="Cooper Black" pitchFamily="18" charset="0"/>
              </a:rPr>
              <a:t>Uterine Curette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20483" name="عنصر نائب للمحتوى 2"/>
          <p:cNvSpPr>
            <a:spLocks noGrp="1"/>
          </p:cNvSpPr>
          <p:nvPr>
            <p:ph idx="1"/>
          </p:nvPr>
        </p:nvSpPr>
        <p:spPr>
          <a:xfrm>
            <a:off x="357188" y="4500563"/>
            <a:ext cx="8229600" cy="15541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240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en-US" sz="2400" smtClean="0">
                <a:latin typeface="Berlin Sans FB" pitchFamily="34" charset="0"/>
                <a:sym typeface="Wingdings" pitchFamily="2" charset="2"/>
              </a:rPr>
              <a:t>2 types : sharp and blunt “according to the edge”</a:t>
            </a:r>
          </a:p>
          <a:p>
            <a:pPr>
              <a:buFontTx/>
              <a:buNone/>
            </a:pPr>
            <a:r>
              <a:rPr lang="en-US" sz="2400" smtClean="0">
                <a:latin typeface="Berlin Sans FB" pitchFamily="34" charset="0"/>
                <a:sym typeface="Wingdings" pitchFamily="2" charset="2"/>
              </a:rPr>
              <a:t>= blunt edge = in pregnant uterus  .</a:t>
            </a:r>
            <a:endParaRPr lang="ar-JO" sz="2400" smtClean="0">
              <a:latin typeface="Berlin Sans FB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7929562" cy="2643187"/>
          </a:xfrm>
          <a:prstGeom prst="rect">
            <a:avLst/>
          </a:prstGeom>
          <a:noFill/>
          <a:ln w="5715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auto">
          <a:xfrm>
            <a:off x="1571605" y="1714489"/>
            <a:ext cx="6143668" cy="3500462"/>
          </a:xfrm>
          <a:prstGeom prst="rect">
            <a:avLst/>
          </a:prstGeom>
          <a:solidFill>
            <a:srgbClr val="DFBFC4"/>
          </a:solidFill>
          <a:ln w="9525" cap="flat" cmpd="sng" algn="ctr">
            <a:solidFill>
              <a:srgbClr val="055F09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  <a:sp3d>
            <a:bevelT/>
          </a:sp3d>
        </p:spPr>
        <p:txBody>
          <a:bodyPr rtlCol="1"/>
          <a:lstStyle/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r>
              <a:rPr lang="en-US" sz="2800" dirty="0">
                <a:latin typeface="Berlin Sans FB Demi" pitchFamily="34" charset="0"/>
              </a:rPr>
              <a:t>               Bimanual examination</a:t>
            </a:r>
            <a:endParaRPr lang="ar-JO" sz="2800" dirty="0">
              <a:latin typeface="Berlin Sans FB Demi" pitchFamily="34" charset="0"/>
            </a:endParaRPr>
          </a:p>
        </p:txBody>
      </p:sp>
      <p:pic>
        <p:nvPicPr>
          <p:cNvPr id="3075" name="Picture 6" descr="نتيجة بحث الص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5000625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21507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3000375"/>
            <a:ext cx="8229600" cy="19827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latin typeface="Berlin Sans FB" pitchFamily="34" charset="0"/>
              </a:rPr>
              <a:t>For :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latin typeface="Berlin Sans FB" pitchFamily="34" charset="0"/>
              </a:rPr>
              <a:t>Taking endometrial </a:t>
            </a:r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biopsy 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latin typeface="Berlin Sans FB" pitchFamily="34" charset="0"/>
              </a:rPr>
              <a:t>Uterine curettage </a:t>
            </a:r>
            <a:r>
              <a:rPr lang="en-US" sz="1600" smtClean="0">
                <a:latin typeface="Berlin Sans FB" pitchFamily="34" charset="0"/>
              </a:rPr>
              <a:t>“anterior , lateral then posterior wall”  </a:t>
            </a:r>
            <a:r>
              <a:rPr lang="en-US" sz="1600" smtClean="0"/>
              <a:t>There are </a:t>
            </a:r>
            <a:r>
              <a:rPr lang="en-US" sz="1600" u="sng" smtClean="0">
                <a:solidFill>
                  <a:srgbClr val="A80054"/>
                </a:solidFill>
              </a:rPr>
              <a:t>distinctive sound </a:t>
            </a:r>
            <a:r>
              <a:rPr lang="en-US" sz="1600" smtClean="0"/>
              <a:t>when the uterus is empty . </a:t>
            </a:r>
            <a:endParaRPr lang="en-US" sz="160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Evacuation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solidFill>
                  <a:srgbClr val="A80054"/>
                </a:solidFill>
                <a:latin typeface="Berlin Sans FB" pitchFamily="34" charset="0"/>
              </a:rPr>
              <a:t>Aggressive curettage can cause </a:t>
            </a:r>
            <a:r>
              <a:rPr lang="en-US" sz="2400" smtClean="0">
                <a:solidFill>
                  <a:srgbClr val="A80054"/>
                </a:solidFill>
                <a:latin typeface="Berlin Sans FB" pitchFamily="34" charset="0"/>
                <a:sym typeface="Wingdings" pitchFamily="2" charset="2"/>
              </a:rPr>
              <a:t> uterine adhesion ”Asherman syndrome” **</a:t>
            </a:r>
            <a:endParaRPr lang="ar-JO" sz="2400" smtClean="0">
              <a:solidFill>
                <a:srgbClr val="A80054"/>
              </a:solidFill>
            </a:endParaRPr>
          </a:p>
        </p:txBody>
      </p:sp>
      <p:pic>
        <p:nvPicPr>
          <p:cNvPr id="32770" name="Picture 2" descr="نتيجة بحث الصور عن ‪uterine curettage definition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642938"/>
            <a:ext cx="4429125" cy="270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Green armytage 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4429125"/>
            <a:ext cx="8229600" cy="191135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In case of </a:t>
            </a:r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CS , to catch the angle of the uterus , to ensure homeostasis</a:t>
            </a:r>
            <a:r>
              <a:rPr lang="en-US" smtClean="0">
                <a:latin typeface="Berlin Sans FB" pitchFamily="34" charset="0"/>
              </a:rPr>
              <a:t>. </a:t>
            </a:r>
            <a:endParaRPr lang="ar-JO" smtClean="0">
              <a:latin typeface="Berlin Sans FB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00800" cy="2009775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4" descr="نتيجة بحث الصور عن ‪green armytage use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86125"/>
            <a:ext cx="2681287" cy="1150938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55F09"/>
                </a:solidFill>
                <a:latin typeface="Cooper Black" pitchFamily="18" charset="0"/>
              </a:rPr>
              <a:t>Metal vacuum </a:t>
            </a:r>
            <a:endParaRPr lang="ar-JO" sz="4000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>
          <a:xfrm>
            <a:off x="411163" y="1125538"/>
            <a:ext cx="8229600" cy="55721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latin typeface="Berlin Sans FB" pitchFamily="34" charset="0"/>
              </a:rPr>
              <a:t>For vacuum vaginal delivery.</a:t>
            </a:r>
          </a:p>
          <a:p>
            <a:pPr>
              <a:buFontTx/>
              <a:buNone/>
            </a:pPr>
            <a:r>
              <a:rPr lang="en-US" sz="2400" smtClean="0">
                <a:latin typeface="Berlin Sans FB" pitchFamily="34" charset="0"/>
              </a:rPr>
              <a:t>2 types </a:t>
            </a:r>
            <a:r>
              <a:rPr lang="en-US" sz="2400" smtClean="0">
                <a:latin typeface="Berlin Sans FB" pitchFamily="34" charset="0"/>
                <a:sym typeface="Wingdings" pitchFamily="2" charset="2"/>
              </a:rPr>
              <a:t> metal &amp; plastic vacuum .</a:t>
            </a:r>
          </a:p>
          <a:p>
            <a:pPr>
              <a:buFontTx/>
              <a:buNone/>
            </a:pPr>
            <a:r>
              <a:rPr lang="en-US" sz="2400" smtClean="0">
                <a:latin typeface="Berlin Sans FB" pitchFamily="34" charset="0"/>
                <a:sym typeface="Wingdings" pitchFamily="2" charset="2"/>
              </a:rPr>
              <a:t>With different sizes </a:t>
            </a:r>
            <a:r>
              <a:rPr lang="en-US" sz="1400" smtClean="0">
                <a:latin typeface="Berlin Sans FB" pitchFamily="34" charset="0"/>
                <a:sym typeface="Wingdings" pitchFamily="2" charset="2"/>
              </a:rPr>
              <a:t>.”according to the size of the fetal head and wither she is multi or primi”</a:t>
            </a:r>
            <a:endParaRPr lang="en-US" sz="140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en-US" sz="2400" u="sng" smtClean="0">
                <a:latin typeface="Berlin Sans FB" pitchFamily="34" charset="0"/>
                <a:sym typeface="Wingdings" pitchFamily="2" charset="2"/>
              </a:rPr>
              <a:t>Indications :</a:t>
            </a:r>
          </a:p>
          <a:p>
            <a:pPr>
              <a:buFontTx/>
              <a:buNone/>
            </a:pPr>
            <a:r>
              <a:rPr lang="en-US" sz="2400" smtClean="0">
                <a:latin typeface="Berlin Sans FB" pitchFamily="34" charset="0"/>
              </a:rPr>
              <a:t>- </a:t>
            </a:r>
            <a:r>
              <a:rPr lang="en-US" sz="2000" smtClean="0">
                <a:latin typeface="Berlin Sans FB" pitchFamily="34" charset="0"/>
              </a:rPr>
              <a:t>Prolonged second-stage labor. 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- fetal distress </a:t>
            </a:r>
          </a:p>
          <a:p>
            <a:pPr>
              <a:buFont typeface="Wingdings" pitchFamily="2" charset="2"/>
              <a:buChar char="è"/>
            </a:pPr>
            <a:r>
              <a:rPr lang="en-US" sz="2400" u="sng" smtClean="0">
                <a:latin typeface="Berlin Sans FB" pitchFamily="34" charset="0"/>
                <a:sym typeface="Wingdings" pitchFamily="2" charset="2"/>
              </a:rPr>
              <a:t>Prerequisite</a:t>
            </a:r>
            <a:r>
              <a:rPr lang="en-US" sz="2400" smtClean="0">
                <a:latin typeface="Berlin Sans FB" pitchFamily="34" charset="0"/>
                <a:sym typeface="Wingdings" pitchFamily="2" charset="2"/>
              </a:rPr>
              <a:t> : </a:t>
            </a:r>
          </a:p>
          <a:p>
            <a:pPr>
              <a:buFontTx/>
              <a:buChar char="-"/>
            </a:pPr>
            <a:r>
              <a:rPr lang="en-US" sz="180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Fully dilated cervix .</a:t>
            </a:r>
          </a:p>
          <a:p>
            <a:pPr>
              <a:buFontTx/>
              <a:buChar char="-"/>
            </a:pPr>
            <a:r>
              <a:rPr lang="en-US" sz="180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Membrane ruptured and engaged head .</a:t>
            </a:r>
          </a:p>
          <a:p>
            <a:pPr>
              <a:buFontTx/>
              <a:buChar char="-"/>
            </a:pPr>
            <a:r>
              <a:rPr lang="en-US" sz="180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Vertex presentation .</a:t>
            </a:r>
          </a:p>
          <a:p>
            <a:pPr>
              <a:buFontTx/>
              <a:buChar char="-"/>
            </a:pPr>
            <a:r>
              <a:rPr lang="en-US" sz="180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Adequate pelvis with empty bladder . </a:t>
            </a:r>
          </a:p>
          <a:p>
            <a:pPr>
              <a:buFontTx/>
              <a:buChar char="-"/>
            </a:pPr>
            <a:r>
              <a:rPr lang="en-US" sz="180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Verbal concept from the patient </a:t>
            </a:r>
            <a:endParaRPr lang="en-US" sz="1800" smtClean="0">
              <a:solidFill>
                <a:srgbClr val="FF0000"/>
              </a:solidFill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endParaRPr lang="ar-JO" sz="240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429000"/>
            <a:ext cx="3390900" cy="2790825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Forceps 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2457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Berlin Sans FB" pitchFamily="34" charset="0"/>
              </a:rPr>
              <a:t>Commonly used in case of preterm delivery .</a:t>
            </a:r>
          </a:p>
          <a:p>
            <a:r>
              <a:rPr lang="en-US" smtClean="0">
                <a:latin typeface="Berlin Sans FB" pitchFamily="34" charset="0"/>
              </a:rPr>
              <a:t>3 types :</a:t>
            </a:r>
          </a:p>
          <a:p>
            <a:pPr>
              <a:buFontTx/>
              <a:buNone/>
            </a:pPr>
            <a:r>
              <a:rPr lang="en-US" smtClean="0">
                <a:latin typeface="Berlin Sans FB" pitchFamily="34" charset="0"/>
              </a:rPr>
              <a:t> - Outlet </a:t>
            </a:r>
          </a:p>
          <a:p>
            <a:pPr>
              <a:buFontTx/>
              <a:buChar char="-"/>
            </a:pPr>
            <a:r>
              <a:rPr lang="en-US" smtClean="0">
                <a:latin typeface="Berlin Sans FB" pitchFamily="34" charset="0"/>
              </a:rPr>
              <a:t>Low cavity</a:t>
            </a:r>
          </a:p>
          <a:p>
            <a:pPr>
              <a:buFontTx/>
              <a:buChar char="-"/>
            </a:pPr>
            <a:r>
              <a:rPr lang="en-US" smtClean="0">
                <a:latin typeface="Berlin Sans FB" pitchFamily="34" charset="0"/>
              </a:rPr>
              <a:t>Mid cavity </a:t>
            </a:r>
          </a:p>
          <a:p>
            <a:pPr>
              <a:buFontTx/>
              <a:buChar char="-"/>
            </a:pPr>
            <a:endParaRPr lang="en-US" smtClean="0">
              <a:latin typeface="Berlin Sans FB" pitchFamily="34" charset="0"/>
            </a:endParaRPr>
          </a:p>
          <a:p>
            <a:pPr>
              <a:buFontTx/>
              <a:buChar char="-"/>
            </a:pPr>
            <a:endParaRPr lang="en-US" smtClean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ar-JO" sz="1600" smtClean="0">
                <a:latin typeface="Berlin Sans FB" pitchFamily="34" charset="0"/>
              </a:rPr>
              <a:t>التتّمة بالسيمينار </a:t>
            </a:r>
            <a:r>
              <a:rPr lang="ar-JO" sz="1600" smtClean="0">
                <a:latin typeface="Berlin Sans FB" pitchFamily="34" charset="0"/>
                <a:sym typeface="Wingdings" pitchFamily="2" charset="2"/>
              </a:rPr>
              <a:t></a:t>
            </a:r>
            <a:endParaRPr lang="ar-JO" sz="1600" smtClean="0">
              <a:latin typeface="Berlin Sans FB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4830762" cy="3143250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auto">
          <a:xfrm>
            <a:off x="1571605" y="1714489"/>
            <a:ext cx="6143668" cy="3500462"/>
          </a:xfrm>
          <a:prstGeom prst="rect">
            <a:avLst/>
          </a:prstGeom>
          <a:solidFill>
            <a:srgbClr val="DFBFC4"/>
          </a:solidFill>
          <a:ln w="9525" cap="flat" cmpd="sng" algn="ctr">
            <a:solidFill>
              <a:srgbClr val="055F09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  <a:sp3d>
            <a:bevelT/>
          </a:sp3d>
        </p:spPr>
        <p:txBody>
          <a:bodyPr rtlCol="1"/>
          <a:lstStyle/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r>
              <a:rPr lang="en-US" sz="2800" dirty="0">
                <a:latin typeface="Berlin Sans FB Demi" pitchFamily="34" charset="0"/>
              </a:rPr>
              <a:t>            stations from previous years </a:t>
            </a:r>
            <a:endParaRPr lang="ar-JO" sz="2800" dirty="0">
              <a:latin typeface="Berlin Sans FB Demi" pitchFamily="34" charset="0"/>
            </a:endParaRPr>
          </a:p>
        </p:txBody>
      </p:sp>
      <p:pic>
        <p:nvPicPr>
          <p:cNvPr id="25603" name="Picture 6" descr="نتيجة بحث الص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48577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6061075" cy="3148013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571500"/>
            <a:ext cx="3902075" cy="2319338"/>
          </a:xfrm>
          <a:prstGeom prst="rect">
            <a:avLst/>
          </a:prstGeom>
          <a:noFill/>
          <a:ln w="76200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42911" y="1285860"/>
            <a:ext cx="370757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55F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Station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5400" b="1" dirty="0">
                <a:ln w="11430"/>
                <a:solidFill>
                  <a:srgbClr val="055F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#1</a:t>
            </a:r>
            <a:endParaRPr lang="ar-SA" sz="5400" b="1" dirty="0">
              <a:ln w="11430"/>
              <a:solidFill>
                <a:srgbClr val="055F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42938"/>
            <a:ext cx="5648325" cy="5727700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7721600" cy="4095750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71473" y="571480"/>
            <a:ext cx="370757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55F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Station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5400" b="1" dirty="0">
                <a:ln w="11430"/>
                <a:solidFill>
                  <a:srgbClr val="055F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#2</a:t>
            </a:r>
            <a:endParaRPr lang="ar-SA" sz="5400" b="1" dirty="0">
              <a:ln w="11430"/>
              <a:solidFill>
                <a:srgbClr val="055F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00250"/>
            <a:ext cx="6394450" cy="3992563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3" y="571480"/>
            <a:ext cx="370757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55F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Station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5400" b="1" dirty="0">
                <a:ln w="11430"/>
                <a:solidFill>
                  <a:srgbClr val="055F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#3</a:t>
            </a:r>
            <a:endParaRPr lang="ar-SA" sz="5400" b="1" dirty="0">
              <a:ln w="11430"/>
              <a:solidFill>
                <a:srgbClr val="055F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57375"/>
            <a:ext cx="5715000" cy="3211513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785938"/>
            <a:ext cx="20764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Bimanual  examination</a:t>
            </a:r>
            <a:br>
              <a:rPr lang="en-US" smtClean="0">
                <a:solidFill>
                  <a:srgbClr val="055F09"/>
                </a:solidFill>
                <a:latin typeface="Cooper Black" pitchFamily="18" charset="0"/>
              </a:rPr>
            </a:b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285750" y="19288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  <a:sym typeface="Wingdings" pitchFamily="2" charset="2"/>
              </a:rPr>
              <a:t> Sterile hands with gloves , then :-</a:t>
            </a:r>
            <a:endParaRPr lang="en-US" sz="2000" smtClean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■1- Apply lubricating gel to your right index and middle finger.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■2- Gently insert them into the vagina and feel for the firm cervix. 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   </a:t>
            </a:r>
          </a:p>
        </p:txBody>
      </p:sp>
      <p:sp>
        <p:nvSpPr>
          <p:cNvPr id="4100" name="مستطيل 3"/>
          <p:cNvSpPr>
            <a:spLocks noChangeArrowheads="1"/>
          </p:cNvSpPr>
          <p:nvPr/>
        </p:nvSpPr>
        <p:spPr bwMode="auto">
          <a:xfrm>
            <a:off x="642938" y="1143000"/>
            <a:ext cx="7715250" cy="785813"/>
          </a:xfrm>
          <a:prstGeom prst="rect">
            <a:avLst/>
          </a:prstGeom>
          <a:noFill/>
          <a:ln w="38100" cmpd="thickThin" algn="ctr">
            <a:solidFill>
              <a:srgbClr val="A800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latin typeface="Berlin Sans FB" pitchFamily="34" charset="0"/>
              </a:rPr>
              <a:t>After emptying the urinary bladder , bimanual examination Should be done before doing any procedure introducing to the uterus .</a:t>
            </a:r>
            <a:endParaRPr lang="ar-JO">
              <a:latin typeface="Berlin Sans FB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 bwMode="auto">
          <a:xfrm>
            <a:off x="500063" y="3786188"/>
            <a:ext cx="3857625" cy="2214562"/>
          </a:xfrm>
          <a:prstGeom prst="roundRect">
            <a:avLst/>
          </a:prstGeom>
          <a:ln>
            <a:solidFill>
              <a:srgbClr val="055F0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r>
              <a:rPr lang="en-US" dirty="0">
                <a:latin typeface="Berlin Sans FB" pitchFamily="34" charset="0"/>
              </a:rPr>
              <a:t>The uterus is usually </a:t>
            </a:r>
            <a:r>
              <a:rPr lang="en-US" dirty="0" err="1">
                <a:latin typeface="Berlin Sans FB" pitchFamily="34" charset="0"/>
              </a:rPr>
              <a:t>anteverted</a:t>
            </a:r>
            <a:r>
              <a:rPr lang="en-US" dirty="0">
                <a:latin typeface="Berlin Sans FB" pitchFamily="34" charset="0"/>
              </a:rPr>
              <a:t> and you  feel its firmness anterior to the cervix. </a:t>
            </a:r>
          </a:p>
          <a:p>
            <a:pPr>
              <a:defRPr/>
            </a:pPr>
            <a:endParaRPr lang="en-US" dirty="0">
              <a:latin typeface="Berlin Sans FB" pitchFamily="34" charset="0"/>
            </a:endParaRPr>
          </a:p>
          <a:p>
            <a:pPr>
              <a:defRPr/>
            </a:pPr>
            <a:r>
              <a:rPr lang="en-US" dirty="0">
                <a:latin typeface="Berlin Sans FB" pitchFamily="34" charset="0"/>
              </a:rPr>
              <a:t> If the uterus is </a:t>
            </a:r>
            <a:r>
              <a:rPr lang="en-US" dirty="0" err="1">
                <a:latin typeface="Berlin Sans FB" pitchFamily="34" charset="0"/>
              </a:rPr>
              <a:t>retroverted</a:t>
            </a:r>
            <a:r>
              <a:rPr lang="en-US" dirty="0">
                <a:latin typeface="Berlin Sans FB" pitchFamily="34" charset="0"/>
              </a:rPr>
              <a:t> and lying over the bowel, feel the firmness posterior to the cervix .</a:t>
            </a:r>
          </a:p>
          <a:p>
            <a:pPr>
              <a:defRPr/>
            </a:pP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929063"/>
            <a:ext cx="40576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071563"/>
            <a:ext cx="6216650" cy="4924425"/>
          </a:xfrm>
          <a:prstGeom prst="rect">
            <a:avLst/>
          </a:prstGeom>
          <a:noFill/>
          <a:ln w="952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5985" y="2967334"/>
            <a:ext cx="509704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6600" b="1" spc="150" dirty="0">
                <a:ln w="11430"/>
                <a:solidFill>
                  <a:srgbClr val="A8005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</a:rPr>
              <a:t>Thank you </a:t>
            </a:r>
            <a:r>
              <a:rPr lang="en-US" sz="6600" b="1" spc="150" dirty="0">
                <a:ln w="11430"/>
                <a:solidFill>
                  <a:srgbClr val="A8005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:D </a:t>
            </a:r>
            <a:endParaRPr lang="ar-SA" sz="6600" b="1" spc="150" dirty="0">
              <a:ln w="11430"/>
              <a:solidFill>
                <a:srgbClr val="A80054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4313"/>
            <a:ext cx="5143500" cy="6523037"/>
          </a:xfrm>
          <a:prstGeom prst="rect">
            <a:avLst/>
          </a:prstGeom>
          <a:noFill/>
          <a:ln w="28575">
            <a:solidFill>
              <a:srgbClr val="055F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6" descr="نتيجة بحث الصو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48577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نتيجة بحث الصو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8577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-2989263" y="-2259013"/>
          <a:ext cx="13173076" cy="132588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02633"/>
                <a:gridCol w="450416"/>
                <a:gridCol w="2653585"/>
                <a:gridCol w="395390"/>
                <a:gridCol w="3809858"/>
                <a:gridCol w="3261194"/>
              </a:tblGrid>
              <a:tr h="365760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800" b="1" dirty="0" smtClean="0">
                          <a:latin typeface="+mn-lt"/>
                        </a:rPr>
                        <a:t>operative </a:t>
                      </a:r>
                      <a:endParaRPr lang="ar-JO" sz="1800" b="1" dirty="0">
                        <a:latin typeface="+mn-lt"/>
                      </a:endParaRPr>
                    </a:p>
                  </a:txBody>
                  <a:tcPr marL="68583" marR="68583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vacuum  </a:t>
                      </a:r>
                      <a:endParaRPr lang="ar-JO" sz="1800" b="1" dirty="0">
                        <a:latin typeface="+mn-lt"/>
                      </a:endParaRP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latin typeface="+mn-lt"/>
                        </a:rPr>
                        <a:t>Forceps </a:t>
                      </a:r>
                      <a:endParaRPr lang="ar-JO" sz="1800" b="1" dirty="0">
                        <a:latin typeface="+mn-lt"/>
                      </a:endParaRP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sz="1800" b="0">
                        <a:latin typeface="+mn-lt"/>
                      </a:endParaRPr>
                    </a:p>
                  </a:txBody>
                  <a:tcPr marL="68583" marR="68583"/>
                </a:tc>
              </a:tr>
              <a:tr h="2011680">
                <a:tc gridSpan="5">
                  <a:txBody>
                    <a:bodyPr/>
                    <a:lstStyle/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1- delay in second stage of labor (</a:t>
                      </a:r>
                      <a:r>
                        <a:rPr lang="en-US" sz="1800" b="0" dirty="0" err="1" smtClean="0">
                          <a:latin typeface="+mn-lt"/>
                        </a:rPr>
                        <a:t>eg</a:t>
                      </a:r>
                      <a:r>
                        <a:rPr lang="en-US" sz="1800" b="0" dirty="0" smtClean="0">
                          <a:latin typeface="+mn-lt"/>
                        </a:rPr>
                        <a:t>. 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Uterine inertia)</a:t>
                      </a:r>
                      <a:endParaRPr lang="en-US" sz="1800" b="0" dirty="0" smtClean="0">
                        <a:latin typeface="+mn-lt"/>
                      </a:endParaRP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2-Maternal indications (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Pre-</a:t>
                      </a: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eclampsia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 smtClean="0">
                          <a:latin typeface="+mn-lt"/>
                          <a:cs typeface="Times New Roman" pitchFamily="18" charset="0"/>
                        </a:rPr>
                        <a:t>Intrapartum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 infection , bleeding ,</a:t>
                      </a:r>
                      <a:r>
                        <a:rPr lang="en-US" sz="1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Cardiac or pulmonary diseases)</a:t>
                      </a:r>
                      <a:endParaRPr lang="en-US" sz="1800" b="0" dirty="0" smtClean="0">
                        <a:latin typeface="+mn-lt"/>
                      </a:endParaRP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3-Fetal indications (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Fetal distress or </a:t>
                      </a:r>
                      <a:r>
                        <a:rPr lang="en-US" sz="1800" b="0" dirty="0" smtClean="0">
                          <a:latin typeface="+mn-lt"/>
                        </a:rPr>
                        <a:t>compromise  “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Abnormal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heart rate 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pattern , Abnormal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scalp blood pH </a:t>
                      </a:r>
                      <a:r>
                        <a:rPr lang="en-US" sz="1800" b="0" dirty="0" smtClean="0">
                          <a:latin typeface="+mn-lt"/>
                          <a:cs typeface="Times New Roman" pitchFamily="18" charset="0"/>
                        </a:rPr>
                        <a:t>“ ,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Fetal </a:t>
                      </a: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malpositions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</a:rPr>
                        <a:t>including the after-coming head in breech vaginal delivery</a:t>
                      </a:r>
                      <a:r>
                        <a:rPr lang="en-US" sz="1800" b="0" baseline="0" dirty="0" smtClean="0">
                          <a:latin typeface="+mn-lt"/>
                        </a:rPr>
                        <a:t>) </a:t>
                      </a:r>
                      <a:endParaRPr lang="ar-JO" sz="1800" b="0" dirty="0">
                        <a:latin typeface="+mn-lt"/>
                      </a:endParaRP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rtl="1"/>
                      <a:endParaRPr lang="ar-JO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latin typeface="+mn-lt"/>
                        </a:rPr>
                        <a:t>indications</a:t>
                      </a:r>
                      <a:endParaRPr lang="ar-JO" sz="1800" b="1" dirty="0">
                        <a:latin typeface="+mn-lt"/>
                      </a:endParaRPr>
                    </a:p>
                  </a:txBody>
                  <a:tcPr marL="68583" marR="68583"/>
                </a:tc>
              </a:tr>
              <a:tr h="4754880">
                <a:tc gridSpan="2">
                  <a:txBody>
                    <a:bodyPr/>
                    <a:lstStyle/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1- 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Informed consent</a:t>
                      </a: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2-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Vertex </a:t>
                      </a:r>
                      <a:r>
                        <a:rPr lang="en-US" altLang="en-US" sz="1800" b="0" dirty="0" smtClean="0">
                          <a:latin typeface="+mn-lt"/>
                        </a:rPr>
                        <a:t>,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 Engaged</a:t>
                      </a: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3-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Fully dilated cervix</a:t>
                      </a: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4-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Membranes ruptured</a:t>
                      </a: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5-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Adequate maternal pelvis</a:t>
                      </a: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6-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Adequate </a:t>
                      </a:r>
                      <a:r>
                        <a:rPr lang="en-GB" altLang="en-US" sz="1800" b="0" dirty="0" err="1" smtClean="0">
                          <a:latin typeface="+mn-lt"/>
                        </a:rPr>
                        <a:t>anesthesia</a:t>
                      </a:r>
                      <a:endParaRPr lang="en-GB" altLang="en-US" sz="1800" b="0" dirty="0" smtClean="0">
                        <a:latin typeface="+mn-lt"/>
                      </a:endParaRP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7-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Maternal empty bladder</a:t>
                      </a:r>
                    </a:p>
                    <a:p>
                      <a:pPr algn="l" rtl="1"/>
                      <a:r>
                        <a:rPr lang="en-GB" sz="1800" b="0" dirty="0" smtClean="0">
                          <a:latin typeface="+mn-lt"/>
                        </a:rPr>
                        <a:t>8-</a:t>
                      </a:r>
                      <a:r>
                        <a:rPr lang="en-GB" altLang="en-US" sz="1800" b="0" dirty="0" smtClean="0">
                          <a:latin typeface="+mn-lt"/>
                        </a:rPr>
                        <a:t>fetal and maternal assessment</a:t>
                      </a: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sz="16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1- Informed consent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2-Prepared physician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3-Prepared patient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4-Acceptable analgesia/anesthesia (regional (</a:t>
                      </a:r>
                      <a:r>
                        <a:rPr lang="en-US" sz="1800" b="0" dirty="0" err="1" smtClean="0">
                          <a:latin typeface="+mn-lt"/>
                        </a:rPr>
                        <a:t>eg</a:t>
                      </a:r>
                      <a:r>
                        <a:rPr lang="en-US" sz="1800" b="0" dirty="0" smtClean="0">
                          <a:latin typeface="+mn-lt"/>
                        </a:rPr>
                        <a:t>, </a:t>
                      </a:r>
                      <a:r>
                        <a:rPr lang="en-US" sz="1800" b="0" dirty="0" err="1" smtClean="0">
                          <a:latin typeface="+mn-lt"/>
                        </a:rPr>
                        <a:t>pudendal</a:t>
                      </a:r>
                      <a:r>
                        <a:rPr lang="en-US" sz="1800" b="0" dirty="0" smtClean="0">
                          <a:latin typeface="+mn-lt"/>
                        </a:rPr>
                        <a:t> block) or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</a:rPr>
                        <a:t>a conduction anesthetic (</a:t>
                      </a:r>
                      <a:r>
                        <a:rPr lang="en-US" sz="1800" b="0" dirty="0" err="1" smtClean="0">
                          <a:latin typeface="+mn-lt"/>
                        </a:rPr>
                        <a:t>eg</a:t>
                      </a:r>
                      <a:r>
                        <a:rPr lang="en-US" sz="1800" b="0" dirty="0" smtClean="0">
                          <a:latin typeface="+mn-lt"/>
                        </a:rPr>
                        <a:t>, epidural, spinal, saddle block )</a:t>
                      </a:r>
                      <a:endParaRPr lang="ar-JO" sz="1800" b="0" dirty="0" smtClean="0">
                        <a:latin typeface="+mn-lt"/>
                      </a:endParaRP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rtl="1"/>
                      <a:endParaRPr lang="ar-J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1- head must be engaged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2-cervix must be fully dilated and retracted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3-position of the head must be known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4-no CPD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endParaRPr lang="en-US" sz="1800" b="0" dirty="0" smtClean="0">
                        <a:latin typeface="+mn-lt"/>
                      </a:endParaRP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5-membranes must be ruptured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6-patient must have adequate analgesia</a:t>
                      </a:r>
                    </a:p>
                  </a:txBody>
                  <a:tcPr marL="68583" marR="68583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latin typeface="+mn-lt"/>
                        </a:rPr>
                        <a:t>Prerequisites</a:t>
                      </a:r>
                      <a:endParaRPr lang="ar-JO" sz="1800" b="1" dirty="0">
                        <a:latin typeface="+mn-lt"/>
                      </a:endParaRPr>
                    </a:p>
                  </a:txBody>
                  <a:tcPr marL="68583" marR="68583"/>
                </a:tc>
              </a:tr>
              <a:tr h="6126480">
                <a:tc gridSpan="2"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1-Non-verex</a:t>
                      </a:r>
                      <a:r>
                        <a:rPr lang="en-GB" alt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presentation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2-non-engaged vertex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3-Incompletely dilated cervix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4-Clinical evidence of CPD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5-&lt; 34 weeks gestation 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6-Need for device rotation 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7-Deflexed attitude of </a:t>
                      </a:r>
                      <a:r>
                        <a:rPr lang="en-GB" alt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fetal</a:t>
                      </a: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 head</a:t>
                      </a:r>
                    </a:p>
                    <a:p>
                      <a:pPr algn="l" rtl="0">
                        <a:buNone/>
                      </a:pPr>
                      <a:r>
                        <a:rPr lang="en-GB" altLang="en-US" sz="1800" dirty="0" smtClean="0">
                          <a:latin typeface="Calibri" pitchFamily="34" charset="0"/>
                          <a:cs typeface="Calibri" pitchFamily="34" charset="0"/>
                        </a:rPr>
                        <a:t>8-Fetal conditions (e.g. thrombocytopenia)</a:t>
                      </a:r>
                    </a:p>
                    <a:p>
                      <a:pPr algn="l" rtl="0">
                        <a:buNone/>
                      </a:pPr>
                      <a:endParaRPr lang="en-GB" alt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rtl="0">
                        <a:buNone/>
                      </a:pPr>
                      <a:endParaRPr lang="ar-JO" altLang="en-US" sz="1800" dirty="0" smtClean="0">
                        <a:latin typeface="Calibri" pitchFamily="34" charset="0"/>
                      </a:endParaRPr>
                    </a:p>
                    <a:p>
                      <a:pPr algn="l" rtl="1"/>
                      <a:endParaRPr lang="ar-JO" sz="1800" b="0" dirty="0">
                        <a:latin typeface="+mn-lt"/>
                      </a:endParaRP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rtl="1"/>
                      <a:endParaRPr lang="ar-JO" sz="16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1-</a:t>
                      </a:r>
                      <a:r>
                        <a:rPr lang="en-US" sz="1800" b="0" dirty="0" smtClean="0">
                          <a:latin typeface="+mn-lt"/>
                          <a:cs typeface="+mn-cs"/>
                        </a:rPr>
                        <a:t>Inability to achieve a correct application 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2-</a:t>
                      </a:r>
                      <a:r>
                        <a:rPr lang="en-US" sz="1800" b="0" dirty="0" smtClean="0">
                          <a:latin typeface="+mn-lt"/>
                          <a:cs typeface="+mn-cs"/>
                        </a:rPr>
                        <a:t>lack of a standard indication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  <a:cs typeface="+mn-cs"/>
                        </a:rPr>
                        <a:t>3-Uncertaint fetal position or station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  <a:cs typeface="+mn-cs"/>
                        </a:rPr>
                        <a:t>4-Suspicion of CPD 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  <a:cs typeface="+mn-cs"/>
                        </a:rPr>
                        <a:t>5-inappropriate presentation 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  <a:cs typeface="+mn-cs"/>
                        </a:rPr>
                        <a:t>6-known or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suspected fetal bleeding diathesis or </a:t>
                      </a: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demineralizing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 bone disease</a:t>
                      </a:r>
                      <a:endParaRPr lang="ar-JO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3" marR="68583"/>
                </a:tc>
                <a:tc hMerge="1">
                  <a:txBody>
                    <a:bodyPr/>
                    <a:lstStyle/>
                    <a:p>
                      <a:pPr rtl="1"/>
                      <a:endParaRPr lang="ar-J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1-Any contraindication to vaginal delivery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2-Inability to obtain adequate verbal consent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3-A cervix that is not fully dilated or retracted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4-Inability to determine the presentation and fetal head position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5-Inadequate pelvic size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6-Confirmed CPD</a:t>
                      </a:r>
                    </a:p>
                    <a:p>
                      <a:pPr algn="l" rtl="1"/>
                      <a:r>
                        <a:rPr lang="en-US" sz="1800" b="0" dirty="0" smtClean="0">
                          <a:latin typeface="+mn-lt"/>
                        </a:rPr>
                        <a:t>7-insufficiently experienced operator</a:t>
                      </a:r>
                      <a:endParaRPr lang="ar-JO" sz="1800" b="0" dirty="0">
                        <a:latin typeface="+mn-lt"/>
                      </a:endParaRPr>
                    </a:p>
                  </a:txBody>
                  <a:tcPr marL="68583" marR="68583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 smtClean="0">
                          <a:latin typeface="+mn-lt"/>
                        </a:rPr>
                        <a:t>contraindications</a:t>
                      </a:r>
                      <a:endParaRPr lang="ar-JO" sz="1400" b="1" dirty="0">
                        <a:latin typeface="+mn-lt"/>
                      </a:endParaRPr>
                    </a:p>
                  </a:txBody>
                  <a:tcPr marL="68583" marR="6858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31188" cy="1141412"/>
          </a:xfr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7600" b="1" smtClean="0">
                <a:latin typeface="Calibri Light" pitchFamily="34" charset="0"/>
              </a:rPr>
              <a:t>complications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70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2325" indent="-4556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963" indent="-4556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Wingdings" pitchFamily="2" charset="2"/>
              <a:buChar char=""/>
            </a:pPr>
            <a:r>
              <a:rPr lang="en-US" sz="2600">
                <a:solidFill>
                  <a:srgbClr val="000000"/>
                </a:solidFill>
                <a:latin typeface="Calibri" pitchFamily="34" charset="0"/>
              </a:rPr>
              <a:t>Mostly due to faulty technique rather than the instrument.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Char char=""/>
            </a:pPr>
            <a:r>
              <a:rPr lang="en-US" sz="2500" b="1">
                <a:solidFill>
                  <a:srgbClr val="000000"/>
                </a:solidFill>
                <a:latin typeface="Calibri" pitchFamily="34" charset="0"/>
              </a:rPr>
              <a:t>Maternal</a:t>
            </a:r>
            <a:r>
              <a:rPr lang="en-US" sz="2500">
                <a:solidFill>
                  <a:srgbClr val="000000"/>
                </a:solidFill>
                <a:latin typeface="Calibri" pitchFamily="34" charset="0"/>
              </a:rPr>
              <a:t>: more in forceps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Injury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: (acute)</a:t>
            </a:r>
          </a:p>
          <a:p>
            <a:pPr lvl="2" eaLnBrk="1" hangingPunct="1"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Extension of the episiotomy involving anus &amp; rectum or vaginal vault.</a:t>
            </a:r>
          </a:p>
          <a:p>
            <a:pPr lvl="2" eaLnBrk="1" hangingPunct="1"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Vaginal lacerations and cervical tear if cervix was not fully dilated.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Post partum haemorrhage: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Due to trauma or Atonic uterus.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Shock,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due to blood loss, dehydration or prolonged labour.</a:t>
            </a:r>
          </a:p>
          <a:p>
            <a:pPr eaLnBrk="1" hangingPunct="1">
              <a:lnSpc>
                <a:spcPct val="90000"/>
              </a:lnSpc>
              <a:spcBef>
                <a:spcPts val="1425"/>
              </a:spcBef>
            </a:pPr>
            <a:endParaRPr lang="en-US" sz="2300" b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425"/>
              </a:spcBef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128000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3DED092-2877-4934-A2B7-400600146319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eaLnBrk="1" hangingPunct="1"/>
              <a:t>34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31188" cy="11414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5200" b="1" smtClean="0">
                <a:latin typeface="Calibri Light" pitchFamily="34" charset="0"/>
              </a:rPr>
              <a:t>Cont</a:t>
            </a:r>
            <a:r>
              <a:rPr lang="en-US" sz="5800" smtClean="0">
                <a:latin typeface="Calibri Light" pitchFamily="34" charset="0"/>
              </a:rPr>
              <a:t>..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56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Times New Roman" pitchFamily="18" charset="0"/>
              <a:buAutoNum type="arabicParenR" startAt="4"/>
            </a:pP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Urinary incontinence has been reported in up to 24% of women within 6 months of a forceps delivery.</a:t>
            </a:r>
          </a:p>
          <a:p>
            <a:pPr eaLnBrk="1" hangingPunct="1">
              <a:spcBef>
                <a:spcPts val="1000"/>
              </a:spcBef>
              <a:buFont typeface="Times New Roman" pitchFamily="18" charset="0"/>
              <a:buAutoNum type="arabicParenR" startAt="4"/>
            </a:pPr>
            <a:endParaRPr lang="en-US" sz="2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000"/>
              </a:spcBef>
              <a:buFont typeface="Times New Roman" pitchFamily="18" charset="0"/>
              <a:buAutoNum type="arabicParenR" startAt="4"/>
            </a:pP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Decrease in pelvic muscle strength, as a result increase in fecal incontinence</a:t>
            </a:r>
            <a:r>
              <a:rPr lang="en-US" sz="2200" baseline="3000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and in a general index of pelvic floor disorders (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incontinence of urine and feces and pelvic organ prolapse</a:t>
            </a: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pPr eaLnBrk="1" hangingPunct="1">
              <a:spcBef>
                <a:spcPts val="1000"/>
              </a:spcBef>
              <a:buFont typeface="Times New Roman" pitchFamily="18" charset="0"/>
              <a:buAutoNum type="arabicParenR" startAt="4"/>
            </a:pP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Fistula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128000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C072BC5-6D15-4E55-A43C-AB8164B8072A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eaLnBrk="1" hangingPunct="1"/>
              <a:t>35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1116013" y="14128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Long term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7788"/>
            <a:ext cx="8231188" cy="1141412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5200" b="1" smtClean="0">
                <a:latin typeface="Calibri Light" pitchFamily="34" charset="0"/>
              </a:rPr>
              <a:t>Cont</a:t>
            </a:r>
            <a:r>
              <a:rPr lang="en-US" sz="5800" smtClean="0">
                <a:latin typeface="Calibri Light" pitchFamily="34" charset="0"/>
              </a:rPr>
              <a:t>..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28650" y="12954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600" indent="-2270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2325" indent="-4556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2270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Wingdings" pitchFamily="2" charset="2"/>
              <a:buChar char=""/>
            </a:pPr>
            <a:r>
              <a:rPr lang="en-US" sz="2500" b="1">
                <a:solidFill>
                  <a:srgbClr val="000000"/>
                </a:solidFill>
                <a:latin typeface="Calibri" pitchFamily="34" charset="0"/>
              </a:rPr>
              <a:t>Fetal complications: more in vaccum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Asphyxia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Trauma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lvl="2" eaLnBrk="1" hangingPunct="1">
              <a:spcBef>
                <a:spcPts val="500"/>
              </a:spcBef>
              <a:buFont typeface="Wingdings" pitchFamily="2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Intracranial haemorrhage.</a:t>
            </a:r>
          </a:p>
          <a:p>
            <a:pPr lvl="2" eaLnBrk="1" hangingPunct="1">
              <a:spcBef>
                <a:spcPts val="500"/>
              </a:spcBef>
              <a:buFont typeface="Wingdings" pitchFamily="2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Cephalic haematoma.</a:t>
            </a:r>
          </a:p>
          <a:p>
            <a:pPr lvl="2" eaLnBrk="1" hangingPunct="1">
              <a:spcBef>
                <a:spcPts val="500"/>
              </a:spcBef>
              <a:buFont typeface="Wingdings" pitchFamily="2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Facial / Brachial palsy.</a:t>
            </a:r>
          </a:p>
          <a:p>
            <a:pPr lvl="2" eaLnBrk="1" hangingPunct="1">
              <a:spcBef>
                <a:spcPts val="500"/>
              </a:spcBef>
              <a:buFont typeface="Wingdings" pitchFamily="2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Injury to the soft tissues of face &amp; forehead.</a:t>
            </a:r>
          </a:p>
          <a:p>
            <a:pPr lvl="2" eaLnBrk="1" hangingPunct="1">
              <a:spcBef>
                <a:spcPts val="500"/>
              </a:spcBef>
              <a:buFont typeface="Wingdings" pitchFamily="2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Skull fractures.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Cerebral palsy, mental retardation, and behavioral problems.</a:t>
            </a:r>
          </a:p>
          <a:p>
            <a:pPr lvl="1" eaLnBrk="1" hangingPunct="1">
              <a:spcBef>
                <a:spcPts val="500"/>
              </a:spcBef>
              <a:buFont typeface="Calibri Light" pitchFamily="34" charset="0"/>
              <a:buAutoNum type="arabicParenR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The risk for serious morbidity is 1.5% and the risk of fetal or neonatal death is 0.05%.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128000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5ECDBB2-BAA2-495D-8F62-EF4EEE0F3E33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eaLnBrk="1" hangingPunct="1"/>
              <a:t>36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classification of forceps operations</a:t>
            </a:r>
            <a:endParaRPr lang="ar-JO" sz="1400" smtClean="0"/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xfrm>
            <a:off x="827088" y="1935163"/>
            <a:ext cx="8137525" cy="46624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i="1" u="sng" smtClean="0">
                <a:solidFill>
                  <a:schemeClr val="accent2"/>
                </a:solidFill>
              </a:rPr>
              <a:t>Outlet forceps: </a:t>
            </a:r>
            <a:endParaRPr lang="en-US" sz="2000" b="1" i="1" u="sng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 Fetal head is at the perineum,,(The scalp is visible at the introitus, without separating the labia. 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 Sagittal suture in anterior or posterior diameter (DOA-DOP).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 Rotation is &lt; 45º (ROA-LOA).</a:t>
            </a: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i="1" u="sng" smtClean="0">
                <a:solidFill>
                  <a:schemeClr val="accent2"/>
                </a:solidFill>
              </a:rPr>
              <a:t>Low-cavity Forceps: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Fetal head is at station (+2, or more), but not on perineum, any degree of rotation maybe present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Rotation is &gt; 45º </a:t>
            </a: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i="1" u="sng" smtClean="0">
                <a:solidFill>
                  <a:schemeClr val="accent2"/>
                </a:solidFill>
              </a:rPr>
              <a:t>Mid-cavity forceps</a:t>
            </a:r>
            <a:r>
              <a:rPr lang="en-US" sz="2000" i="1" u="sng" smtClean="0">
                <a:solidFill>
                  <a:schemeClr val="accent2"/>
                </a:solidFill>
              </a:rPr>
              <a:t>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fetal head at station (0 to +1) head engaged </a:t>
            </a:r>
          </a:p>
          <a:p>
            <a:r>
              <a:rPr lang="en-US" sz="2000" smtClean="0">
                <a:solidFill>
                  <a:schemeClr val="accent1"/>
                </a:solidFill>
              </a:rPr>
              <a:t>high forceps :  </a:t>
            </a:r>
            <a:r>
              <a:rPr lang="en-US" sz="2000" smtClean="0"/>
              <a:t>( head is not engaged not used anymore )…….</a:t>
            </a:r>
            <a:endParaRPr lang="ar-JO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9"/>
          <p:cNvGraphicFramePr>
            <a:graphicFrameLocks/>
          </p:cNvGraphicFramePr>
          <p:nvPr/>
        </p:nvGraphicFramePr>
        <p:xfrm>
          <a:off x="114300" y="228600"/>
          <a:ext cx="8743950" cy="697071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86811"/>
                <a:gridCol w="6257139"/>
              </a:tblGrid>
              <a:tr h="24371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1-Outlet forceps.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(Wrigley’s)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Fetal scalp is visible </a:t>
                      </a:r>
                      <a:r>
                        <a:rPr kumimoji="0" lang="en-US" sz="2000" kern="1200" dirty="0" smtClean="0"/>
                        <a:t>at the </a:t>
                      </a:r>
                      <a:r>
                        <a:rPr kumimoji="0" lang="en-US" sz="2000" kern="1200" dirty="0" err="1" smtClean="0"/>
                        <a:t>introitus</a:t>
                      </a:r>
                      <a:r>
                        <a:rPr kumimoji="0" lang="en-US" sz="2000" kern="1200" dirty="0" smtClean="0"/>
                        <a:t>, without separating the labia.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Fetal skull has reached the pelvic floor</a:t>
                      </a:r>
                      <a:endParaRPr kumimoji="0" lang="en-GB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GB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Most forceps used here 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5" marB="45725" horzOverflow="overflow"/>
                </a:tc>
              </a:tr>
              <a:tr h="16346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2-Low forceps.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(Simpson)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kern="1200" dirty="0" smtClean="0"/>
                        <a:t>The leading point of the fetal skull is at a station &gt;/=</a:t>
                      </a:r>
                      <a:r>
                        <a:rPr kumimoji="0" lang="en-US" sz="2000" kern="1200" baseline="0" dirty="0" smtClean="0"/>
                        <a:t> </a:t>
                      </a:r>
                      <a:r>
                        <a:rPr kumimoji="0" lang="en-US" sz="2000" kern="1200" dirty="0" smtClean="0"/>
                        <a:t>+2 cm</a:t>
                      </a:r>
                      <a:r>
                        <a:rPr kumimoji="0" lang="en-US" sz="2000" kern="1200" baseline="0" dirty="0" smtClean="0"/>
                        <a:t> below the </a:t>
                      </a:r>
                      <a:r>
                        <a:rPr kumimoji="0" lang="en-US" sz="2000" kern="1200" baseline="0" dirty="0" err="1" smtClean="0"/>
                        <a:t>ischial</a:t>
                      </a:r>
                      <a:r>
                        <a:rPr kumimoji="0" lang="en-US" sz="2000" kern="1200" baseline="0" dirty="0" smtClean="0"/>
                        <a:t> spine </a:t>
                      </a:r>
                      <a:r>
                        <a:rPr kumimoji="0" lang="en-US" sz="2000" kern="1200" dirty="0" smtClean="0"/>
                        <a:t>and is not on the pelvic floor. </a:t>
                      </a:r>
                    </a:p>
                  </a:txBody>
                  <a:tcPr marT="45725" marB="45725" horzOverflow="overflow"/>
                </a:tc>
              </a:tr>
              <a:tr h="14494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3-Mid forceps.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(Simpson)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kern="1200" dirty="0" smtClean="0"/>
                        <a:t>The station is above +2 cm, but the head is engaged.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5" marB="45725" horzOverflow="overflow"/>
                </a:tc>
              </a:tr>
              <a:tr h="14494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4-High forceps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killand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Head is not engaged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included and not recommended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sp>
        <p:nvSpPr>
          <p:cNvPr id="3995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534400" y="6337300"/>
            <a:ext cx="609600" cy="52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79255A-CB20-4765-99C8-194D875C8812}" type="slidenum">
              <a:rPr lang="ar-SA" smtClean="0"/>
              <a:pPr eaLnBrk="1" hangingPunct="1"/>
              <a:t>38</a:t>
            </a:fld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3"/>
            <a:ext cx="9144000" cy="6858000"/>
          </a:xfrm>
          <a:noFill/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908175" y="3937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tractional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محتوى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■3- Push your fingers into the posterior fornix 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and lift the uterus while pushing on the abdomen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with your left  hand.</a:t>
            </a:r>
          </a:p>
          <a:p>
            <a:pPr>
              <a:buFontTx/>
              <a:buNone/>
            </a:pPr>
            <a:endParaRPr lang="en-US" sz="2000" smtClean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■4- Place your left hand above the umbilicus 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and bring it down, palpating the uterus between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both hands  and   note  its  </a:t>
            </a:r>
            <a:r>
              <a:rPr lang="en-US" sz="2000" u="sng" smtClean="0">
                <a:latin typeface="Berlin Sans FB" pitchFamily="34" charset="0"/>
              </a:rPr>
              <a:t>size</a:t>
            </a:r>
            <a:r>
              <a:rPr lang="en-US" sz="2000" smtClean="0">
                <a:latin typeface="Berlin Sans FB" pitchFamily="34" charset="0"/>
              </a:rPr>
              <a:t>, </a:t>
            </a:r>
            <a:r>
              <a:rPr lang="en-US" sz="2000" u="sng" smtClean="0">
                <a:latin typeface="Berlin Sans FB" pitchFamily="34" charset="0"/>
              </a:rPr>
              <a:t>regularity</a:t>
            </a:r>
            <a:r>
              <a:rPr lang="en-US" sz="2000" smtClean="0">
                <a:latin typeface="Berlin Sans FB" pitchFamily="34" charset="0"/>
              </a:rPr>
              <a:t> and</a:t>
            </a:r>
          </a:p>
          <a:p>
            <a:pPr>
              <a:buFontTx/>
              <a:buNone/>
            </a:pPr>
            <a:r>
              <a:rPr lang="en-US" sz="2000" u="sng" smtClean="0">
                <a:latin typeface="Berlin Sans FB" pitchFamily="34" charset="0"/>
              </a:rPr>
              <a:t> any discomfort</a:t>
            </a:r>
            <a:r>
              <a:rPr lang="en-US" sz="2000" smtClean="0">
                <a:latin typeface="Berlin Sans FB" pitchFamily="34" charset="0"/>
              </a:rPr>
              <a:t>.</a:t>
            </a:r>
          </a:p>
          <a:p>
            <a:pPr>
              <a:buFontTx/>
              <a:buNone/>
            </a:pPr>
            <a:endParaRPr lang="en-US" sz="2000" smtClean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■5- Move your fingers to the lateral fornix and,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 with your left hand above and lateral to the </a:t>
            </a:r>
          </a:p>
          <a:p>
            <a:pPr>
              <a:buFontTx/>
              <a:buNone/>
            </a:pPr>
            <a:r>
              <a:rPr lang="en-US" sz="2000" smtClean="0">
                <a:latin typeface="Berlin Sans FB" pitchFamily="34" charset="0"/>
              </a:rPr>
              <a:t>Umbilicus, bring it down to assess any </a:t>
            </a:r>
            <a:r>
              <a:rPr lang="en-US" sz="2000" u="sng" smtClean="0">
                <a:latin typeface="Berlin Sans FB" pitchFamily="34" charset="0"/>
              </a:rPr>
              <a:t>adnexal</a:t>
            </a:r>
          </a:p>
          <a:p>
            <a:pPr>
              <a:buFontTx/>
              <a:buNone/>
            </a:pPr>
            <a:r>
              <a:rPr lang="en-US" sz="2000" u="sng" smtClean="0">
                <a:latin typeface="Berlin Sans FB" pitchFamily="34" charset="0"/>
              </a:rPr>
              <a:t> masses</a:t>
            </a:r>
            <a:r>
              <a:rPr lang="en-US" sz="2000" smtClean="0">
                <a:latin typeface="Berlin Sans FB" pitchFamily="34" charset="0"/>
              </a:rPr>
              <a:t> between your hands on each side.</a:t>
            </a:r>
            <a:endParaRPr lang="ar-JO" sz="2000" smtClean="0">
              <a:latin typeface="Berlin Sans FB" pitchFamily="34" charset="0"/>
            </a:endParaRPr>
          </a:p>
          <a:p>
            <a:endParaRPr lang="ar-JO" sz="2000" smtClean="0">
              <a:latin typeface="Berlin Sans FB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143000"/>
            <a:ext cx="2998788" cy="2593975"/>
          </a:xfrm>
          <a:prstGeom prst="rect">
            <a:avLst/>
          </a:prstGeom>
          <a:ln>
            <a:solidFill>
              <a:srgbClr val="055F0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929063"/>
            <a:ext cx="3071813" cy="2432050"/>
          </a:xfrm>
          <a:prstGeom prst="rect">
            <a:avLst/>
          </a:prstGeom>
          <a:ln>
            <a:solidFill>
              <a:srgbClr val="055F0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mtClean="0"/>
              <a:t>Each blade consists of: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- The </a:t>
            </a:r>
            <a:r>
              <a:rPr lang="en-US" sz="2400" smtClean="0">
                <a:solidFill>
                  <a:schemeClr val="accent2"/>
                </a:solidFill>
              </a:rPr>
              <a:t>Blade proper</a:t>
            </a:r>
            <a:r>
              <a:rPr lang="en-US" sz="2400" smtClean="0"/>
              <a:t>, that fits on the head.  </a:t>
            </a:r>
            <a:br>
              <a:rPr lang="en-US" sz="2400" smtClean="0"/>
            </a:br>
            <a:r>
              <a:rPr lang="en-US" sz="2400" smtClean="0"/>
              <a:t>  - The </a:t>
            </a:r>
            <a:r>
              <a:rPr lang="en-US" sz="2400" smtClean="0">
                <a:solidFill>
                  <a:schemeClr val="accent2"/>
                </a:solidFill>
              </a:rPr>
              <a:t>Shank</a:t>
            </a:r>
            <a:r>
              <a:rPr lang="en-US" sz="2400" smtClean="0"/>
              <a:t>, that connects the blade to the handle.</a:t>
            </a:r>
            <a:br>
              <a:rPr lang="en-US" sz="2400" smtClean="0"/>
            </a:br>
            <a:r>
              <a:rPr lang="en-US" sz="2400" smtClean="0"/>
              <a:t>  - The </a:t>
            </a:r>
            <a:r>
              <a:rPr lang="en-US" sz="2400" smtClean="0">
                <a:solidFill>
                  <a:schemeClr val="accent2"/>
                </a:solidFill>
              </a:rPr>
              <a:t>Lock</a:t>
            </a:r>
            <a:r>
              <a:rPr lang="en-US" sz="2400" smtClean="0"/>
              <a:t>, where the two blades cross each other </a:t>
            </a:r>
            <a:br>
              <a:rPr lang="en-US" sz="2400" smtClean="0"/>
            </a:br>
            <a:r>
              <a:rPr lang="en-US" sz="2400" smtClean="0"/>
              <a:t>  - The </a:t>
            </a:r>
            <a:r>
              <a:rPr lang="en-US" sz="2400" smtClean="0">
                <a:solidFill>
                  <a:schemeClr val="accent2"/>
                </a:solidFill>
              </a:rPr>
              <a:t>handle</a:t>
            </a:r>
            <a:r>
              <a:rPr lang="en-US" sz="2400" smtClean="0"/>
              <a:t>, by which traction is done.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</a:t>
            </a:r>
            <a:r>
              <a:rPr lang="en-US" sz="2400" b="1" smtClean="0"/>
              <a:t>Each blade is fenestrated: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- To minimize compression </a:t>
            </a:r>
            <a:br>
              <a:rPr lang="en-US" sz="2400" smtClean="0"/>
            </a:br>
            <a:r>
              <a:rPr lang="en-US" sz="2400" smtClean="0"/>
              <a:t>  - To make its weight lighter </a:t>
            </a:r>
            <a:br>
              <a:rPr lang="en-US" sz="2400" smtClean="0"/>
            </a:br>
            <a:r>
              <a:rPr lang="en-US" sz="2400" smtClean="0"/>
              <a:t>  - To prevent slipping as the parietal eminences   protrudes through the fenestration</a:t>
            </a:r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5F81B0-B4E8-44D4-B89D-FC34F4BC3CC7}" type="slidenum">
              <a:rPr lang="ar-SY" smtClean="0"/>
              <a:pPr eaLnBrk="1" hangingPunct="1"/>
              <a:t>41</a:t>
            </a:fld>
            <a:endParaRPr lang="en-GB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5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</p:txBody>
      </p:sp>
      <p:pic>
        <p:nvPicPr>
          <p:cNvPr id="43012" name="Picture 4" descr="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438" y="1739900"/>
            <a:ext cx="5238750" cy="3633788"/>
          </a:xfrm>
          <a:ln w="762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467600" y="2733675"/>
            <a:ext cx="1371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Shanks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493000" y="4562475"/>
            <a:ext cx="1193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Blades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50875" y="2200275"/>
            <a:ext cx="9032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Lock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96863" y="3810000"/>
            <a:ext cx="138271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Handles</a:t>
            </a:r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H="1">
            <a:off x="5000625" y="3143250"/>
            <a:ext cx="25146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>
            <a:off x="6934200" y="47244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1676400" y="39624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600200" y="2438400"/>
            <a:ext cx="25146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4038600" y="6172200"/>
            <a:ext cx="2514600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Candara" pitchFamily="34" charset="0"/>
              </a:rPr>
              <a:t>Pelvic curve</a:t>
            </a: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V="1">
            <a:off x="5105400" y="4572000"/>
            <a:ext cx="838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7315200" y="3429000"/>
            <a:ext cx="1676400" cy="830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Candara" pitchFamily="34" charset="0"/>
              </a:rPr>
              <a:t>Cephalic curve</a:t>
            </a:r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6477000" y="38100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function</a:t>
            </a:r>
            <a:endParaRPr lang="ar-SA" b="1" smtClean="0"/>
          </a:p>
        </p:txBody>
      </p:sp>
      <p:sp>
        <p:nvSpPr>
          <p:cNvPr id="4403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7886700" cy="480377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1800" b="1" smtClean="0"/>
              <a:t>Traction: </a:t>
            </a:r>
            <a:r>
              <a:rPr lang="en-US" sz="1800" smtClean="0">
                <a:cs typeface="Times New Roman" pitchFamily="18" charset="0"/>
              </a:rPr>
              <a:t>the most important function.</a:t>
            </a:r>
          </a:p>
          <a:p>
            <a:pPr marL="822325" lvl="1" indent="-457200"/>
            <a:r>
              <a:rPr lang="en-US" sz="1800" smtClean="0"/>
              <a:t>Should be steady (not rocking) and in the line of the birth canal.</a:t>
            </a:r>
          </a:p>
          <a:p>
            <a:pPr marL="822325" lvl="1" indent="-457200"/>
            <a:r>
              <a:rPr lang="en-US" sz="1800" smtClean="0"/>
              <a:t>Should be exerted </a:t>
            </a:r>
            <a:r>
              <a:rPr lang="en-US" sz="1800" smtClean="0">
                <a:solidFill>
                  <a:srgbClr val="FF0000"/>
                </a:solidFill>
              </a:rPr>
              <a:t>with each contraction </a:t>
            </a:r>
            <a:r>
              <a:rPr lang="en-US" sz="1800" smtClean="0"/>
              <a:t>and in conjunction with maternal expulsive efforts.</a:t>
            </a:r>
          </a:p>
          <a:p>
            <a:pPr marL="822325" lvl="1" indent="-457200"/>
            <a:r>
              <a:rPr lang="en-US" sz="1800" smtClean="0"/>
              <a:t>Forceps can be relaxed</a:t>
            </a:r>
            <a:r>
              <a:rPr lang="tr-TR" sz="1800" smtClean="0"/>
              <a:t> </a:t>
            </a:r>
            <a:r>
              <a:rPr lang="en-US" sz="1800" smtClean="0"/>
              <a:t>between contractions to reduce fetal cranial compression.</a:t>
            </a:r>
            <a:endParaRPr lang="en-US" sz="1800" b="1" smtClean="0"/>
          </a:p>
          <a:p>
            <a:pPr marL="457200" indent="-457200">
              <a:buFontTx/>
              <a:buAutoNum type="arabicParenR" startAt="2"/>
            </a:pPr>
            <a:r>
              <a:rPr lang="en-US" sz="1800" b="1" smtClean="0">
                <a:cs typeface="Times New Roman" pitchFamily="18" charset="0"/>
              </a:rPr>
              <a:t>Rotation of head: </a:t>
            </a:r>
            <a:r>
              <a:rPr lang="en-US" sz="1800" smtClean="0">
                <a:cs typeface="Times New Roman" pitchFamily="18" charset="0"/>
              </a:rPr>
              <a:t>(</a:t>
            </a:r>
            <a:r>
              <a:rPr lang="en-US" sz="1800" smtClean="0"/>
              <a:t>Kielland's forceps) never done now .</a:t>
            </a:r>
          </a:p>
          <a:p>
            <a:pPr marL="457200" indent="-457200">
              <a:buFontTx/>
              <a:buAutoNum type="arabicParenR" startAt="2"/>
            </a:pPr>
            <a:r>
              <a:rPr lang="en-US" sz="1800" b="1" smtClean="0">
                <a:cs typeface="Times New Roman" pitchFamily="18" charset="0"/>
              </a:rPr>
              <a:t>Protective cage:</a:t>
            </a:r>
            <a:r>
              <a:rPr lang="en-US" sz="1800" smtClean="0">
                <a:cs typeface="Times New Roman" pitchFamily="18" charset="0"/>
              </a:rPr>
              <a:t> When applied on a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premature</a:t>
            </a:r>
            <a:r>
              <a:rPr lang="en-US" sz="1800" smtClean="0">
                <a:cs typeface="Times New Roman" pitchFamily="18" charset="0"/>
              </a:rPr>
              <a:t> baby it protects from the pressure of the birth canal, and when applied on the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after-coming head </a:t>
            </a:r>
            <a:r>
              <a:rPr lang="en-US" sz="1800" smtClean="0">
                <a:cs typeface="Times New Roman" pitchFamily="18" charset="0"/>
              </a:rPr>
              <a:t>it reduces the sudden decompression effect.</a:t>
            </a:r>
            <a:endParaRPr lang="en-US" sz="18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arenR" startAt="2"/>
            </a:pPr>
            <a:endParaRPr lang="en-US" sz="1800" b="1" smtClean="0">
              <a:cs typeface="Times New Roman" pitchFamily="18" charset="0"/>
            </a:endParaRPr>
          </a:p>
          <a:p>
            <a:pPr marL="457200" indent="-457200">
              <a:buFontTx/>
              <a:buAutoNum type="arabicParenR" startAt="2"/>
            </a:pPr>
            <a:endParaRPr lang="en-US" sz="1800" smtClean="0"/>
          </a:p>
        </p:txBody>
      </p:sp>
      <p:sp>
        <p:nvSpPr>
          <p:cNvPr id="4403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885476-DBE5-401A-9DAA-6A51DCF457C5}" type="slidenum">
              <a:rPr lang="ar-SA" smtClean="0"/>
              <a:pPr eaLnBrk="1" hangingPunct="1"/>
              <a:t>42</a:t>
            </a:fld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225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dirty="0">
                <a:solidFill>
                  <a:schemeClr val="accent1"/>
                </a:solidFill>
                <a:latin typeface="Candara" pitchFamily="34" charset="0"/>
                <a:ea typeface="+mn-ea"/>
              </a:rPr>
              <a:t>Wrigle</a:t>
            </a:r>
            <a:r>
              <a:rPr lang="en-GB" sz="2700" dirty="0">
                <a:solidFill>
                  <a:schemeClr val="accent1"/>
                </a:solidFill>
                <a:latin typeface="Candara" pitchFamily="34" charset="0"/>
                <a:ea typeface="+mn-ea"/>
              </a:rPr>
              <a:t>y's</a:t>
            </a:r>
            <a:r>
              <a:rPr lang="en-GB" sz="1800" dirty="0">
                <a:solidFill>
                  <a:prstClr val="black"/>
                </a:solidFill>
                <a:latin typeface="Candara" pitchFamily="34" charset="0"/>
                <a:ea typeface="+mn-ea"/>
              </a:rPr>
              <a:t> Forceps is designed for use when the head is on the perineum and local anaesthesia</a:t>
            </a:r>
            <a:br>
              <a:rPr lang="en-GB" sz="1800" dirty="0">
                <a:solidFill>
                  <a:prstClr val="black"/>
                </a:solidFill>
                <a:latin typeface="Candara" pitchFamily="34" charset="0"/>
                <a:ea typeface="+mn-ea"/>
              </a:rPr>
            </a:br>
            <a:r>
              <a:rPr lang="en-GB" sz="1800" dirty="0">
                <a:solidFill>
                  <a:prstClr val="black"/>
                </a:solidFill>
                <a:latin typeface="Candara" pitchFamily="34" charset="0"/>
                <a:ea typeface="+mn-ea"/>
              </a:rPr>
              <a:t>is being used. It is a short light instrument with pelvic and cephalic curves </a:t>
            </a:r>
            <a:r>
              <a:rPr lang="ar-JO" sz="1800" dirty="0">
                <a:solidFill>
                  <a:prstClr val="black"/>
                </a:solidFill>
                <a:latin typeface="Candara" pitchFamily="34" charset="0"/>
                <a:ea typeface="+mn-ea"/>
              </a:rPr>
              <a:t/>
            </a:r>
            <a:br>
              <a:rPr lang="ar-JO" sz="1800" dirty="0">
                <a:solidFill>
                  <a:prstClr val="black"/>
                </a:solidFill>
                <a:latin typeface="Candara" pitchFamily="34" charset="0"/>
                <a:ea typeface="+mn-ea"/>
              </a:rPr>
            </a:br>
            <a:endParaRPr lang="ar-JO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0" y="2654300"/>
            <a:ext cx="4902200" cy="2951163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Pippers Forceps</a:t>
            </a:r>
            <a:endParaRPr lang="ar-JO" smtClean="0"/>
          </a:p>
        </p:txBody>
      </p:sp>
      <p:sp>
        <p:nvSpPr>
          <p:cNvPr id="4608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It is a long forceps designed to facilitate delivery of the after coming head in breech presentation</a:t>
            </a:r>
            <a:endParaRPr lang="ar-JO" smtClean="0"/>
          </a:p>
        </p:txBody>
      </p:sp>
      <p:pic>
        <p:nvPicPr>
          <p:cNvPr id="4608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57563"/>
            <a:ext cx="60198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901950"/>
            <a:ext cx="2633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It </a:t>
            </a:r>
            <a:r>
              <a:rPr lang="en-US" dirty="0"/>
              <a:t>is characterized by a long shank with the presence of a </a:t>
            </a:r>
            <a:r>
              <a:rPr lang="en-US" dirty="0" err="1"/>
              <a:t>perineal</a:t>
            </a:r>
            <a:r>
              <a:rPr lang="en-US" dirty="0"/>
              <a:t> curve. </a:t>
            </a:r>
          </a:p>
          <a:p>
            <a:pPr>
              <a:buFontTx/>
              <a:buNone/>
              <a:defRPr/>
            </a:pPr>
            <a:r>
              <a:rPr lang="en-US" dirty="0"/>
              <a:t>               </a:t>
            </a:r>
          </a:p>
          <a:p>
            <a:pPr>
              <a:defRPr/>
            </a:pPr>
            <a:r>
              <a:rPr lang="en-US" dirty="0"/>
              <a:t>It promotes flexion of the fetal head.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prevents sudden compression and decompression on the fetal head.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allows safer traction on the after coming head and not on the fetal neck.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Rigid VS. Soft cups </a:t>
            </a:r>
            <a:endParaRPr lang="ar-JO" smtClean="0">
              <a:cs typeface="Times New Roman" pitchFamily="18" charset="0"/>
            </a:endParaRPr>
          </a:p>
        </p:txBody>
      </p:sp>
      <p:sp>
        <p:nvSpPr>
          <p:cNvPr id="4813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Soft Cups </a:t>
            </a:r>
            <a:r>
              <a:rPr lang="en-US" sz="2800" smtClean="0"/>
              <a:t>(polyethylene or silastic ) : are associated with less scalp injuries and appropriate for occipitoanterior position .</a:t>
            </a:r>
          </a:p>
          <a:p>
            <a:endParaRPr lang="en-US" sz="2800" smtClean="0"/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Rigid cups</a:t>
            </a:r>
            <a:r>
              <a:rPr lang="en-US" sz="2800" smtClean="0"/>
              <a:t> (Metal or Plastic ) are more suitable for occipitoposterior , transverse , and difficult occipitoanterior position where the infant is larger.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There is higher rate of failure with soft cups .</a:t>
            </a:r>
            <a:endParaRPr lang="ar-JO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43150" y="762000"/>
            <a:ext cx="3886200" cy="563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dirty="0"/>
          </a:p>
        </p:txBody>
      </p:sp>
      <p:sp>
        <p:nvSpPr>
          <p:cNvPr id="11" name="Down Arrow 10"/>
          <p:cNvSpPr/>
          <p:nvPr/>
        </p:nvSpPr>
        <p:spPr>
          <a:xfrm>
            <a:off x="4081463" y="2193925"/>
            <a:ext cx="358775" cy="14954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75050" y="1066800"/>
            <a:ext cx="1397000" cy="112712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/>
              <a:t>Ant </a:t>
            </a:r>
            <a:r>
              <a:rPr lang="en-US" b="1" dirty="0" err="1"/>
              <a:t>Fontanelle</a:t>
            </a:r>
            <a:endParaRPr lang="ar-JO" b="1" dirty="0"/>
          </a:p>
        </p:txBody>
      </p:sp>
      <p:sp>
        <p:nvSpPr>
          <p:cNvPr id="13" name="Oval 12"/>
          <p:cNvSpPr/>
          <p:nvPr/>
        </p:nvSpPr>
        <p:spPr>
          <a:xfrm>
            <a:off x="3632200" y="4968875"/>
            <a:ext cx="1397000" cy="112712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/>
              <a:t>Post </a:t>
            </a:r>
            <a:r>
              <a:rPr lang="en-US" b="1" dirty="0" err="1"/>
              <a:t>Fontanelle</a:t>
            </a:r>
            <a:endParaRPr lang="ar-JO" b="1" dirty="0"/>
          </a:p>
        </p:txBody>
      </p:sp>
      <p:sp>
        <p:nvSpPr>
          <p:cNvPr id="14" name="Down Arrow 13"/>
          <p:cNvSpPr/>
          <p:nvPr/>
        </p:nvSpPr>
        <p:spPr>
          <a:xfrm flipV="1">
            <a:off x="4114800" y="4152900"/>
            <a:ext cx="317500" cy="6842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sp>
        <p:nvSpPr>
          <p:cNvPr id="49159" name="TextBox 14"/>
          <p:cNvSpPr txBox="1">
            <a:spLocks noChangeArrowheads="1"/>
          </p:cNvSpPr>
          <p:nvPr/>
        </p:nvSpPr>
        <p:spPr bwMode="auto">
          <a:xfrm>
            <a:off x="4452938" y="2546350"/>
            <a:ext cx="709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6 cm</a:t>
            </a:r>
            <a:endParaRPr lang="ar-JO" sz="2800" b="1">
              <a:solidFill>
                <a:srgbClr val="C00000"/>
              </a:solidFill>
            </a:endParaRPr>
          </a:p>
        </p:txBody>
      </p:sp>
      <p:sp>
        <p:nvSpPr>
          <p:cNvPr id="49160" name="TextBox 15"/>
          <p:cNvSpPr txBox="1">
            <a:spLocks noChangeArrowheads="1"/>
          </p:cNvSpPr>
          <p:nvPr/>
        </p:nvSpPr>
        <p:spPr bwMode="auto">
          <a:xfrm>
            <a:off x="4473575" y="4230688"/>
            <a:ext cx="7096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3 cm</a:t>
            </a:r>
            <a:endParaRPr lang="ar-JO" sz="2800" b="1">
              <a:solidFill>
                <a:srgbClr val="C0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954463" y="3521075"/>
            <a:ext cx="639762" cy="8143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sp>
        <p:nvSpPr>
          <p:cNvPr id="49162" name="TextBox 20"/>
          <p:cNvSpPr txBox="1">
            <a:spLocks noChangeArrowheads="1"/>
          </p:cNvSpPr>
          <p:nvPr/>
        </p:nvSpPr>
        <p:spPr bwMode="auto">
          <a:xfrm>
            <a:off x="6643688" y="3895725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Pivot Point</a:t>
            </a:r>
            <a:endParaRPr lang="ar-JO" sz="2800" b="1">
              <a:solidFill>
                <a:srgbClr val="C00000"/>
              </a:solidFill>
            </a:endParaRPr>
          </a:p>
        </p:txBody>
      </p:sp>
      <p:pic>
        <p:nvPicPr>
          <p:cNvPr id="49163" name="Picture 2" descr="C:\Users\SMILEY\Desktop\Ventouse\11_ventouse_po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84188"/>
            <a:ext cx="411480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432300" y="4189413"/>
            <a:ext cx="2082800" cy="15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ar-JO" smtClean="0"/>
          </a:p>
        </p:txBody>
      </p:sp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>
          <a:xfrm>
            <a:off x="323850" y="427038"/>
            <a:ext cx="8229600" cy="53641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4000" b="1" i="1" dirty="0" smtClean="0"/>
              <a:t>Advantages</a:t>
            </a:r>
            <a:r>
              <a:rPr lang="en-US" dirty="0" smtClean="0"/>
              <a:t> of VE :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/>
              <a:t>1- less training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/>
              <a:t>2- no risk of excessive traction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/>
              <a:t>3-clear cut roles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/>
              <a:t>4-less injury to mother</a:t>
            </a:r>
          </a:p>
          <a:p>
            <a:pPr>
              <a:buFont typeface="Arial" pitchFamily="34" charset="0"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4000" b="1" i="1" dirty="0" smtClean="0"/>
          </a:p>
          <a:p>
            <a:pPr>
              <a:defRPr/>
            </a:pPr>
            <a:r>
              <a:rPr lang="en-US" sz="4000" b="1" i="1" dirty="0" err="1" smtClean="0"/>
              <a:t>Disdvantages</a:t>
            </a:r>
            <a:r>
              <a:rPr lang="en-US" dirty="0" smtClean="0"/>
              <a:t> :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/>
              <a:t>1-cannot used for </a:t>
            </a:r>
            <a:r>
              <a:rPr lang="en-US" sz="2800" dirty="0" smtClean="0">
                <a:sym typeface="Wingdings" pitchFamily="2" charset="2"/>
              </a:rPr>
              <a:t> preterm , face or breech </a:t>
            </a:r>
            <a:r>
              <a:rPr lang="en-US" sz="2800" dirty="0" err="1" smtClean="0">
                <a:sym typeface="Wingdings" pitchFamily="2" charset="2"/>
              </a:rPr>
              <a:t>presentaion</a:t>
            </a:r>
            <a:r>
              <a:rPr lang="en-US" sz="2800" dirty="0" smtClean="0">
                <a:sym typeface="Wingdings" pitchFamily="2" charset="2"/>
              </a:rPr>
              <a:t> , and the mother is unable to assist the delivery with expulsive effort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>
                <a:sym typeface="Wingdings" pitchFamily="2" charset="2"/>
              </a:rPr>
              <a:t>2-need more complex equipments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>
                <a:sym typeface="Wingdings" pitchFamily="2" charset="2"/>
              </a:rPr>
              <a:t>3-more trauma for baby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01000" cy="435133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dirty="0"/>
              <a:t>The </a:t>
            </a:r>
            <a:r>
              <a:rPr lang="en-US" dirty="0" err="1"/>
              <a:t>ventouse</a:t>
            </a:r>
            <a:r>
              <a:rPr lang="en-US" dirty="0"/>
              <a:t> compared to forceps </a:t>
            </a:r>
            <a:r>
              <a:rPr lang="en-US" dirty="0" smtClean="0"/>
              <a:t>is more likely </a:t>
            </a:r>
            <a:r>
              <a:rPr lang="en-US" b="1" dirty="0" smtClean="0"/>
              <a:t>to be</a:t>
            </a:r>
            <a:r>
              <a:rPr lang="en-US" dirty="0" smtClean="0"/>
              <a:t> </a:t>
            </a:r>
            <a:r>
              <a:rPr lang="en-US" b="1" dirty="0" smtClean="0"/>
              <a:t>associated with :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Failure to achieve a vaginal </a:t>
            </a:r>
            <a:r>
              <a:rPr lang="en-US" dirty="0" smtClean="0"/>
              <a:t>delivery.</a:t>
            </a: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/>
              <a:t>Cephalohaematoma</a:t>
            </a:r>
            <a:r>
              <a:rPr lang="en-US" dirty="0"/>
              <a:t> (</a:t>
            </a:r>
            <a:r>
              <a:rPr lang="en-US" dirty="0" err="1"/>
              <a:t>subperiosteal</a:t>
            </a:r>
            <a:r>
              <a:rPr lang="en-US" dirty="0"/>
              <a:t> bleed).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Retinal </a:t>
            </a:r>
            <a:r>
              <a:rPr lang="en-US" dirty="0" err="1"/>
              <a:t>haemorrhage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Maternal worries about the </a:t>
            </a:r>
            <a:r>
              <a:rPr lang="en-US" dirty="0" smtClean="0"/>
              <a:t>baby.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u="sng" smtClean="0">
                <a:solidFill>
                  <a:srgbClr val="A80054"/>
                </a:solidFill>
                <a:latin typeface="Berlin Sans FB" pitchFamily="34" charset="0"/>
              </a:rPr>
              <a:t>So from the bimanual examination we can determine :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The consistency of the cervix 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The size of the cervix ,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  if there is any tenderness to motion.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The size of the uterus 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SHAP-REGULARITY-masses in uterus 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Mobile or fixed. </a:t>
            </a:r>
            <a:r>
              <a:rPr lang="en-US" sz="1600" smtClean="0">
                <a:latin typeface="Berlin Sans FB" pitchFamily="34" charset="0"/>
              </a:rPr>
              <a:t>“as in endometriosis” 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The direction of the uterus. </a:t>
            </a:r>
            <a:r>
              <a:rPr lang="en-US" sz="1600" smtClean="0">
                <a:latin typeface="Berlin Sans FB" pitchFamily="34" charset="0"/>
              </a:rPr>
              <a:t>“we should know it to avoid the uterine perforation”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Berlin Sans FB" pitchFamily="34" charset="0"/>
              </a:rPr>
              <a:t>If there is any adnexal masses .</a:t>
            </a:r>
          </a:p>
          <a:p>
            <a:pPr>
              <a:buFontTx/>
              <a:buNone/>
            </a:pPr>
            <a:endParaRPr lang="en-US" sz="240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The ventouse compared to forceps is significantly </a:t>
            </a:r>
            <a:r>
              <a:rPr lang="en-US" b="1" smtClean="0"/>
              <a:t>less likely to be associated </a:t>
            </a:r>
            <a:r>
              <a:rPr lang="en-US" smtClean="0"/>
              <a:t>With: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Use of maternal regional/general anaesthesia.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Significant maternal perineal and vaginal trauma.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Severe perineal pain at 24 hours.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ventouse compared to forceps is </a:t>
            </a:r>
            <a:r>
              <a:rPr lang="en-US" b="1" smtClean="0"/>
              <a:t>similar in terms of: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Delivery by caesarean section (where failed vacuum is completed by forceps).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Low 5 minute Apgar scores.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Analgesia</a:t>
            </a:r>
            <a:endParaRPr lang="ar-J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dirty="0"/>
              <a:t>Analgesic requirements are greater for forceps than for </a:t>
            </a:r>
            <a:r>
              <a:rPr lang="en-US" dirty="0" err="1" smtClean="0"/>
              <a:t>ventouse</a:t>
            </a:r>
            <a:r>
              <a:rPr lang="en-US" dirty="0" smtClean="0"/>
              <a:t> delivery</a:t>
            </a:r>
            <a:r>
              <a:rPr lang="en-US" dirty="0"/>
              <a:t>. </a:t>
            </a:r>
            <a:r>
              <a:rPr lang="en-US" dirty="0" smtClean="0"/>
              <a:t>rotational </a:t>
            </a:r>
            <a:r>
              <a:rPr lang="en-US" dirty="0"/>
              <a:t>forceps or </a:t>
            </a:r>
            <a:r>
              <a:rPr lang="en-US" dirty="0" err="1"/>
              <a:t>midpelvic</a:t>
            </a:r>
            <a:r>
              <a:rPr lang="en-US" dirty="0"/>
              <a:t> direct traction forceps </a:t>
            </a:r>
            <a:r>
              <a:rPr lang="en-US" dirty="0" smtClean="0"/>
              <a:t>are needed regional analgesia is preferred 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. </a:t>
            </a:r>
            <a:r>
              <a:rPr lang="en-US" dirty="0"/>
              <a:t>For a rigid cup </a:t>
            </a:r>
            <a:r>
              <a:rPr lang="en-US" dirty="0" err="1"/>
              <a:t>ventouse</a:t>
            </a:r>
            <a:r>
              <a:rPr lang="en-US" dirty="0"/>
              <a:t> delivery, a </a:t>
            </a:r>
            <a:r>
              <a:rPr lang="en-US" dirty="0" err="1"/>
              <a:t>pudendal</a:t>
            </a:r>
            <a:r>
              <a:rPr lang="en-US" dirty="0"/>
              <a:t> </a:t>
            </a:r>
            <a:r>
              <a:rPr lang="en-US" dirty="0" smtClean="0"/>
              <a:t>block        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err="1" smtClean="0"/>
              <a:t>Whith</a:t>
            </a:r>
            <a:r>
              <a:rPr lang="en-US" dirty="0" smtClean="0"/>
              <a:t> </a:t>
            </a:r>
            <a:r>
              <a:rPr lang="en-US" dirty="0" err="1" smtClean="0"/>
              <a:t>perineal</a:t>
            </a:r>
            <a:r>
              <a:rPr lang="en-US" dirty="0" smtClean="0"/>
              <a:t> </a:t>
            </a:r>
            <a:r>
              <a:rPr lang="en-US" dirty="0"/>
              <a:t>infiltration may be all that is needed </a:t>
            </a:r>
            <a:r>
              <a:rPr lang="en-US" dirty="0" smtClean="0"/>
              <a:t>soft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if soft cup is used analgesic requirements </a:t>
            </a:r>
            <a:r>
              <a:rPr lang="en-US" dirty="0"/>
              <a:t>may be limited to </a:t>
            </a:r>
            <a:r>
              <a:rPr lang="en-US" dirty="0" err="1"/>
              <a:t>perineal</a:t>
            </a:r>
            <a:r>
              <a:rPr lang="en-US" dirty="0"/>
              <a:t> infiltration with </a:t>
            </a:r>
            <a:r>
              <a:rPr lang="en-US" dirty="0" smtClean="0"/>
              <a:t>local    </a:t>
            </a:r>
            <a:r>
              <a:rPr lang="en-US" dirty="0" err="1" smtClean="0"/>
              <a:t>anaesthetic</a:t>
            </a:r>
            <a:r>
              <a:rPr lang="en-US" dirty="0" smtClean="0"/>
              <a:t>                                                                                                                 </a:t>
            </a:r>
            <a:endParaRPr lang="en-US" dirty="0"/>
          </a:p>
          <a:p>
            <a:pPr>
              <a:buFontTx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one failed don’t try other</a:t>
            </a:r>
          </a:p>
          <a:p>
            <a:r>
              <a:rPr lang="en-US" smtClean="0"/>
              <a:t>If 2 try vacuum without decent go cs</a:t>
            </a:r>
          </a:p>
          <a:p>
            <a:r>
              <a:rPr lang="en-US" smtClean="0"/>
              <a:t>Max pressure vaccume is 400-600 mmhg</a:t>
            </a:r>
          </a:p>
          <a:p>
            <a:r>
              <a:rPr lang="en-US" smtClean="0"/>
              <a:t>Max time vacum is 15- 20 minute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auto">
          <a:xfrm>
            <a:off x="1571605" y="1714489"/>
            <a:ext cx="6143668" cy="3500462"/>
          </a:xfrm>
          <a:prstGeom prst="rect">
            <a:avLst/>
          </a:prstGeom>
          <a:solidFill>
            <a:srgbClr val="DFBFC4"/>
          </a:solidFill>
          <a:ln w="9525" cap="flat" cmpd="sng" algn="ctr">
            <a:solidFill>
              <a:srgbClr val="055F09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  <a:sp3d>
            <a:bevelT/>
          </a:sp3d>
        </p:spPr>
        <p:txBody>
          <a:bodyPr rtlCol="1"/>
          <a:lstStyle/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endParaRPr lang="en-US" sz="2800" dirty="0">
              <a:latin typeface="Berlin Sans FB Demi" pitchFamily="34" charset="0"/>
            </a:endParaRPr>
          </a:p>
          <a:p>
            <a:pPr>
              <a:defRPr/>
            </a:pPr>
            <a:r>
              <a:rPr lang="en-US" sz="2800" dirty="0">
                <a:latin typeface="Berlin Sans FB Demi" pitchFamily="34" charset="0"/>
              </a:rPr>
              <a:t>            Instruments in OBS\GYN</a:t>
            </a:r>
            <a:endParaRPr lang="ar-JO" sz="2800" dirty="0">
              <a:latin typeface="Berlin Sans FB Demi" pitchFamily="34" charset="0"/>
            </a:endParaRPr>
          </a:p>
        </p:txBody>
      </p:sp>
      <p:pic>
        <p:nvPicPr>
          <p:cNvPr id="7171" name="Picture 6" descr="نتيجة بحث الص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5000625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47700"/>
            <a:ext cx="8229600" cy="9810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55F09"/>
                </a:solidFill>
                <a:latin typeface="Cooper Black" pitchFamily="18" charset="0"/>
              </a:rPr>
              <a:t>Kidney dish </a:t>
            </a:r>
            <a:endParaRPr lang="ar-JO" b="1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75" y="2071688"/>
            <a:ext cx="3411538" cy="4525962"/>
          </a:xfrm>
        </p:spPr>
        <p:txBody>
          <a:bodyPr/>
          <a:lstStyle/>
          <a:p>
            <a:pPr eaLnBrk="1" hangingPunct="1"/>
            <a:r>
              <a:rPr lang="en-US" sz="3000" b="1" smtClean="0"/>
              <a:t>To Receive and holding 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>
                <a:latin typeface="Berlin Sans FB" pitchFamily="34" charset="0"/>
              </a:rPr>
              <a:t>Dressing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>
                <a:latin typeface="Berlin Sans FB" pitchFamily="34" charset="0"/>
              </a:rPr>
              <a:t>Needles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>
                <a:latin typeface="Berlin Sans FB" pitchFamily="34" charset="0"/>
              </a:rPr>
              <a:t>Medical waste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>
                <a:latin typeface="Berlin Sans FB" pitchFamily="34" charset="0"/>
              </a:rPr>
              <a:t>Instruments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>
                <a:latin typeface="Berlin Sans FB" pitchFamily="34" charset="0"/>
              </a:rPr>
              <a:t>Biopsy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smtClean="0">
                <a:latin typeface="Berlin Sans FB" pitchFamily="34" charset="0"/>
              </a:rPr>
              <a:t>Drainage </a:t>
            </a:r>
            <a:endParaRPr lang="ar-JO" sz="2800" smtClean="0">
              <a:latin typeface="Berlin Sans FB" pitchFamily="34" charset="0"/>
            </a:endParaRPr>
          </a:p>
        </p:txBody>
      </p:sp>
      <p:pic>
        <p:nvPicPr>
          <p:cNvPr id="8196" name="Picture 5" descr="نتيجة بحث الصور عن ‪kidney dish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4689475" cy="4083050"/>
          </a:xfrm>
          <a:prstGeom prst="rect">
            <a:avLst/>
          </a:prstGeom>
          <a:noFill/>
          <a:ln w="57150">
            <a:solidFill>
              <a:srgbClr val="089C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Female catheter 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4429125" y="1857375"/>
            <a:ext cx="4429125" cy="4411663"/>
          </a:xfrm>
        </p:spPr>
        <p:txBody>
          <a:bodyPr/>
          <a:lstStyle/>
          <a:p>
            <a:pPr eaLnBrk="1" hangingPunct="1"/>
            <a:r>
              <a:rPr lang="en-US" smtClean="0">
                <a:latin typeface="Berlin Sans FB" pitchFamily="34" charset="0"/>
              </a:rPr>
              <a:t>For intermittent catheterization of the urinary bladder , when you went to do a “vaginal examination” while the patient is under GA . </a:t>
            </a:r>
            <a:endParaRPr lang="ar-JO" smtClean="0">
              <a:latin typeface="Berlin Sans FB" pitchFamily="34" charset="0"/>
            </a:endParaRPr>
          </a:p>
        </p:txBody>
      </p:sp>
      <p:pic>
        <p:nvPicPr>
          <p:cNvPr id="9220" name="Picture 2" descr="نتيجة بحث الصور عن ‪female cathet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4016375" cy="3357562"/>
          </a:xfrm>
          <a:prstGeom prst="rect">
            <a:avLst/>
          </a:prstGeom>
          <a:noFill/>
          <a:ln w="38100">
            <a:solidFill>
              <a:srgbClr val="089C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Univalve vaginal speculum </a:t>
            </a:r>
            <a:br>
              <a:rPr lang="en-US" smtClean="0">
                <a:solidFill>
                  <a:srgbClr val="055F09"/>
                </a:solidFill>
                <a:latin typeface="Cooper Black" pitchFamily="18" charset="0"/>
              </a:rPr>
            </a:br>
            <a:r>
              <a:rPr lang="en-US" smtClean="0">
                <a:solidFill>
                  <a:srgbClr val="055F09"/>
                </a:solidFill>
                <a:latin typeface="Cooper Black" pitchFamily="18" charset="0"/>
              </a:rPr>
              <a:t>“sim’s speculum”</a:t>
            </a:r>
            <a:endParaRPr lang="ar-JO" smtClean="0">
              <a:solidFill>
                <a:srgbClr val="055F09"/>
              </a:solidFill>
              <a:latin typeface="Cooper Black" pitchFamily="18" charset="0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>
          <a:xfrm>
            <a:off x="214313" y="5500688"/>
            <a:ext cx="8929687" cy="9286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A80054"/>
                </a:solidFill>
                <a:latin typeface="Berlin Sans FB" pitchFamily="34" charset="0"/>
              </a:rPr>
              <a:t>It need assistant during examination of the vagina and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A80054"/>
                </a:solidFill>
                <a:latin typeface="Berlin Sans FB" pitchFamily="34" charset="0"/>
              </a:rPr>
              <a:t>The patient should be in the “left lateral position” !</a:t>
            </a:r>
          </a:p>
        </p:txBody>
      </p:sp>
      <p:cxnSp>
        <p:nvCxnSpPr>
          <p:cNvPr id="7" name="رابط كسهم مستقيم 6"/>
          <p:cNvCxnSpPr/>
          <p:nvPr/>
        </p:nvCxnSpPr>
        <p:spPr bwMode="auto">
          <a:xfrm rot="16200000" flipH="1">
            <a:off x="1285875" y="3714750"/>
            <a:ext cx="214313" cy="2143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عنصر نائب للمحتوى 2"/>
          <p:cNvSpPr txBox="1">
            <a:spLocks/>
          </p:cNvSpPr>
          <p:nvPr/>
        </p:nvSpPr>
        <p:spPr bwMode="auto">
          <a:xfrm>
            <a:off x="4572000" y="2071688"/>
            <a:ext cx="43576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  <a:cs typeface="+mn-cs"/>
              </a:rPr>
              <a:t>*Uses 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  <a:cs typeface="+mn-cs"/>
              </a:rPr>
              <a:t>To examine </a:t>
            </a:r>
            <a:r>
              <a:rPr lang="en-US" sz="2400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Genital </a:t>
            </a:r>
            <a:r>
              <a:rPr lang="en-US" sz="2400" kern="0" dirty="0" err="1">
                <a:solidFill>
                  <a:srgbClr val="FF0000"/>
                </a:solidFill>
                <a:latin typeface="Berlin Sans FB" pitchFamily="34" charset="0"/>
                <a:cs typeface="+mn-cs"/>
              </a:rPr>
              <a:t>prolaps</a:t>
            </a:r>
            <a:r>
              <a:rPr lang="en-US" sz="2400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“</a:t>
            </a:r>
            <a:r>
              <a:rPr lang="en-US" kern="0" dirty="0" err="1">
                <a:solidFill>
                  <a:srgbClr val="FF0000"/>
                </a:solidFill>
                <a:latin typeface="Berlin Sans FB" pitchFamily="34" charset="0"/>
                <a:cs typeface="+mn-cs"/>
              </a:rPr>
              <a:t>vaginal</a:t>
            </a:r>
            <a:r>
              <a:rPr lang="en-US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 wall </a:t>
            </a:r>
            <a:r>
              <a:rPr lang="en-US" kern="0" dirty="0" err="1">
                <a:solidFill>
                  <a:srgbClr val="FF0000"/>
                </a:solidFill>
                <a:latin typeface="Berlin Sans FB" pitchFamily="34" charset="0"/>
                <a:cs typeface="+mn-cs"/>
              </a:rPr>
              <a:t>prolaps</a:t>
            </a:r>
            <a:r>
              <a:rPr lang="en-US" kern="0" dirty="0">
                <a:solidFill>
                  <a:srgbClr val="FF0000"/>
                </a:solidFill>
                <a:latin typeface="Berlin Sans FB" pitchFamily="34" charset="0"/>
                <a:cs typeface="+mn-cs"/>
              </a:rPr>
              <a:t>”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+mn-cs"/>
              </a:rPr>
              <a:t>In D &amp; C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  <a:cs typeface="+mn-cs"/>
              </a:rPr>
              <a:t>In Hysteroscopy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+mn-cs"/>
              </a:rPr>
              <a:t>In Curettage under anesthesia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  <a:cs typeface="+mn-cs"/>
              </a:rPr>
              <a:t>In Vaginal hysterectomy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  <a:cs typeface="+mn-cs"/>
              </a:rPr>
              <a:t>    </a:t>
            </a:r>
            <a:endParaRPr lang="ar-JO" sz="2400" kern="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  <a:cs typeface="+mn-cs"/>
            </a:endParaRPr>
          </a:p>
        </p:txBody>
      </p:sp>
      <p:pic>
        <p:nvPicPr>
          <p:cNvPr id="10251" name="Picture 11" descr="نتيجة بحث الصور عن ‪sims speculum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714621"/>
            <a:ext cx="4395783" cy="2356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55F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ستطيل 10"/>
          <p:cNvSpPr/>
          <p:nvPr/>
        </p:nvSpPr>
        <p:spPr>
          <a:xfrm>
            <a:off x="1142978" y="3143248"/>
            <a:ext cx="114390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055F0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Blade</a:t>
            </a:r>
            <a:endParaRPr lang="ar-SA" sz="2000" b="1" dirty="0">
              <a:ln w="11430"/>
              <a:solidFill>
                <a:srgbClr val="055F0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248" name="رابط كسهم مستقيم 14"/>
          <p:cNvCxnSpPr>
            <a:cxnSpLocks noChangeShapeType="1"/>
          </p:cNvCxnSpPr>
          <p:nvPr/>
        </p:nvCxnSpPr>
        <p:spPr bwMode="auto">
          <a:xfrm rot="10800000" flipV="1">
            <a:off x="1143000" y="3571875"/>
            <a:ext cx="285750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مستطيل 15"/>
          <p:cNvSpPr/>
          <p:nvPr/>
        </p:nvSpPr>
        <p:spPr>
          <a:xfrm>
            <a:off x="2714613" y="4357694"/>
            <a:ext cx="12144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055F0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Handle</a:t>
            </a:r>
            <a:endParaRPr lang="ar-SA" sz="2000" b="1" dirty="0">
              <a:ln w="11430"/>
              <a:solidFill>
                <a:srgbClr val="055F0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250" name="رابط كسهم مستقيم 17"/>
          <p:cNvCxnSpPr>
            <a:cxnSpLocks noChangeShapeType="1"/>
          </p:cNvCxnSpPr>
          <p:nvPr/>
        </p:nvCxnSpPr>
        <p:spPr bwMode="auto">
          <a:xfrm rot="16200000" flipV="1">
            <a:off x="3357562" y="4143376"/>
            <a:ext cx="214313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1867</Words>
  <Application>Microsoft Office PowerPoint</Application>
  <PresentationFormat>On-screen Show (4:3)</PresentationFormat>
  <Paragraphs>379</Paragraphs>
  <Slides>53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Aharoni</vt:lpstr>
      <vt:lpstr>Cooper Black</vt:lpstr>
      <vt:lpstr>Berlin Sans FB</vt:lpstr>
      <vt:lpstr>Wingdings</vt:lpstr>
      <vt:lpstr>Times New Roman</vt:lpstr>
      <vt:lpstr>Calibri Light</vt:lpstr>
      <vt:lpstr>+mj-lt</vt:lpstr>
      <vt:lpstr>Candara</vt:lpstr>
      <vt:lpstr>Diseño predeterminado</vt:lpstr>
      <vt:lpstr>Instruments in OBS\GYN</vt:lpstr>
      <vt:lpstr>PowerPoint Presentation</vt:lpstr>
      <vt:lpstr>Bimanual  examination </vt:lpstr>
      <vt:lpstr>PowerPoint Presentation</vt:lpstr>
      <vt:lpstr>PowerPoint Presentation</vt:lpstr>
      <vt:lpstr>PowerPoint Presentation</vt:lpstr>
      <vt:lpstr>Kidney dish </vt:lpstr>
      <vt:lpstr>Female catheter </vt:lpstr>
      <vt:lpstr>Univalve vaginal speculum  “sim’s speculum”</vt:lpstr>
      <vt:lpstr>PowerPoint Presentation</vt:lpstr>
      <vt:lpstr>Proceed as follows:</vt:lpstr>
      <vt:lpstr>Reasons  to  carry  out  a bivalve speculum  examination </vt:lpstr>
      <vt:lpstr>There is a high risk of uterine perforation with wrong use. </vt:lpstr>
      <vt:lpstr>Hegar’s dilator </vt:lpstr>
      <vt:lpstr>PowerPoint Presentation</vt:lpstr>
      <vt:lpstr>Vulsellum</vt:lpstr>
      <vt:lpstr>Tenaculum</vt:lpstr>
      <vt:lpstr>Ovum &amp; spongy forceps </vt:lpstr>
      <vt:lpstr>Uterine Curette</vt:lpstr>
      <vt:lpstr>PowerPoint Presentation</vt:lpstr>
      <vt:lpstr>Green armytage </vt:lpstr>
      <vt:lpstr>Metal vacuum </vt:lpstr>
      <vt:lpstr>Forceps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</vt:lpstr>
      <vt:lpstr>Cont..</vt:lpstr>
      <vt:lpstr>Cont..</vt:lpstr>
      <vt:lpstr>classification of forceps operations</vt:lpstr>
      <vt:lpstr>PowerPoint Presentation</vt:lpstr>
      <vt:lpstr>PowerPoint Presentation</vt:lpstr>
      <vt:lpstr>PowerPoint Presentation</vt:lpstr>
      <vt:lpstr>Structure</vt:lpstr>
      <vt:lpstr>function</vt:lpstr>
      <vt:lpstr>Wrigley's Forceps is designed for use when the head is on the perineum and local anaesthesia is being used. It is a short light instrument with pelvic and cephalic curves  </vt:lpstr>
      <vt:lpstr>The Pippers Forceps</vt:lpstr>
      <vt:lpstr>PowerPoint Presentation</vt:lpstr>
      <vt:lpstr>Rigid VS. Soft cups </vt:lpstr>
      <vt:lpstr>PowerPoint Presentation</vt:lpstr>
      <vt:lpstr>  </vt:lpstr>
      <vt:lpstr>PowerPoint Presentation</vt:lpstr>
      <vt:lpstr>PowerPoint Presentation</vt:lpstr>
      <vt:lpstr>PowerPoint Presentation</vt:lpstr>
      <vt:lpstr>Analgesia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Rabai </cp:lastModifiedBy>
  <cp:revision>813</cp:revision>
  <dcterms:created xsi:type="dcterms:W3CDTF">2010-05-23T14:28:12Z</dcterms:created>
  <dcterms:modified xsi:type="dcterms:W3CDTF">2021-02-12T00:33:08Z</dcterms:modified>
</cp:coreProperties>
</file>