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81" r:id="rId3"/>
    <p:sldId id="262" r:id="rId4"/>
    <p:sldId id="257" r:id="rId5"/>
    <p:sldId id="274" r:id="rId6"/>
    <p:sldId id="258" r:id="rId7"/>
    <p:sldId id="259" r:id="rId8"/>
    <p:sldId id="264" r:id="rId9"/>
    <p:sldId id="265" r:id="rId10"/>
    <p:sldId id="266" r:id="rId11"/>
    <p:sldId id="267" r:id="rId12"/>
    <p:sldId id="268" r:id="rId13"/>
    <p:sldId id="275" r:id="rId14"/>
    <p:sldId id="269" r:id="rId15"/>
    <p:sldId id="270" r:id="rId16"/>
    <p:sldId id="260" r:id="rId17"/>
    <p:sldId id="272" r:id="rId18"/>
    <p:sldId id="273" r:id="rId19"/>
    <p:sldId id="276" r:id="rId20"/>
    <p:sldId id="277" r:id="rId21"/>
    <p:sldId id="278" r:id="rId22"/>
    <p:sldId id="279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5CB"/>
    <a:srgbClr val="4B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E5682-8A77-4FF2-B7D4-C22193217281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28776-F23E-410A-80A5-457971335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9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16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C813-4D06-4A0D-9756-DF3CB14B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5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16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C813-4D06-4A0D-9756-DF3CB14B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5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16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C813-4D06-4A0D-9756-DF3CB14B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16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C813-4D06-4A0D-9756-DF3CB14B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0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16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C813-4D06-4A0D-9756-DF3CB14B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5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16 March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C813-4D06-4A0D-9756-DF3CB14B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6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16 March 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C813-4D06-4A0D-9756-DF3CB14B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16 March 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C813-4D06-4A0D-9756-DF3CB14B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0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16 March 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C813-4D06-4A0D-9756-DF3CB14B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3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16 March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C813-4D06-4A0D-9756-DF3CB14B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2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16 March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C813-4D06-4A0D-9756-DF3CB14B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7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Thursday 16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C813-4D06-4A0D-9756-DF3CB14B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5215485"/>
            <a:ext cx="5354782" cy="365125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4BFF21"/>
                </a:solidFill>
                <a:latin typeface="Candara" panose="020E0502030303020204" pitchFamily="34" charset="0"/>
              </a:rPr>
              <a:t>Thursday 16 March 2023</a:t>
            </a:r>
            <a:endParaRPr lang="en-US" sz="3600" b="1" i="1" dirty="0">
              <a:solidFill>
                <a:srgbClr val="4BFF2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C813-4D06-4A0D-9756-DF3CB14B5D14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22054" y="873733"/>
            <a:ext cx="81534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i="1" dirty="0" smtClean="0">
                <a:solidFill>
                  <a:srgbClr val="FF0000"/>
                </a:solidFill>
                <a:latin typeface="Candara" pitchFamily="34" charset="0"/>
              </a:rPr>
              <a:t>PERIPHERAL NERVOUS  SYSTEM </a:t>
            </a:r>
          </a:p>
          <a:p>
            <a:pPr algn="ctr" rtl="0"/>
            <a:endParaRPr lang="en-US" sz="3200" b="1" i="1" dirty="0" smtClean="0">
              <a:solidFill>
                <a:srgbClr val="FF0000"/>
              </a:solidFill>
              <a:latin typeface="Candara" pitchFamily="34" charset="0"/>
            </a:endParaRPr>
          </a:p>
          <a:p>
            <a:pPr algn="ctr" rtl="0"/>
            <a:r>
              <a:rPr lang="en-US" sz="3200" b="1" i="1" dirty="0" smtClean="0">
                <a:solidFill>
                  <a:srgbClr val="0033CC"/>
                </a:solidFill>
                <a:latin typeface="Candara" pitchFamily="34" charset="0"/>
              </a:rPr>
              <a:t> INTERNAL EAR  &amp; </a:t>
            </a:r>
            <a:r>
              <a:rPr lang="en-GB" sz="3200" b="1" i="1" dirty="0" smtClean="0">
                <a:solidFill>
                  <a:srgbClr val="0033CC"/>
                </a:solidFill>
                <a:latin typeface="Candara" pitchFamily="34" charset="0"/>
              </a:rPr>
              <a:t>CN VIII</a:t>
            </a:r>
            <a:endParaRPr lang="en-US" sz="3200" b="1" i="1" dirty="0" smtClean="0">
              <a:solidFill>
                <a:srgbClr val="0033CC"/>
              </a:solidFill>
              <a:latin typeface="Candara" pitchFamily="34" charset="0"/>
            </a:endParaRPr>
          </a:p>
          <a:p>
            <a:pPr algn="ctr" rtl="0"/>
            <a:endParaRPr lang="en-US" sz="3200" b="1" i="1" dirty="0" smtClean="0">
              <a:solidFill>
                <a:srgbClr val="1F497D">
                  <a:lumMod val="60000"/>
                  <a:lumOff val="40000"/>
                </a:srgbClr>
              </a:solidFill>
              <a:latin typeface="Candara" pitchFamily="34" charset="0"/>
            </a:endParaRPr>
          </a:p>
          <a:p>
            <a:pPr algn="ctr" rtl="0"/>
            <a:r>
              <a:rPr lang="en-US" sz="3200" b="1" i="1" dirty="0" smtClean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  <a:p>
            <a:pPr algn="ctr" rtl="0"/>
            <a:r>
              <a:rPr lang="en-US" sz="3200" b="1" i="1" dirty="0" smtClean="0">
                <a:solidFill>
                  <a:srgbClr val="00CC00"/>
                </a:solidFill>
                <a:latin typeface="Candara" pitchFamily="34" charset="0"/>
              </a:rPr>
              <a:t>Surgical Anatomist</a:t>
            </a:r>
          </a:p>
          <a:p>
            <a:pPr algn="ctr" rtl="0"/>
            <a:endParaRPr lang="en-US" sz="3200" b="1" i="1" dirty="0" smtClean="0">
              <a:solidFill>
                <a:srgbClr val="FF0000"/>
              </a:solidFill>
              <a:latin typeface="Candara" pitchFamily="34" charset="0"/>
            </a:endParaRPr>
          </a:p>
          <a:p>
            <a:pPr algn="ctr" rtl="0"/>
            <a:r>
              <a:rPr lang="en-US" sz="3200" b="1" i="1" dirty="0" smtClean="0">
                <a:solidFill>
                  <a:srgbClr val="0033CC"/>
                </a:solidFill>
                <a:latin typeface="Candara" pitchFamily="34" charset="0"/>
              </a:rPr>
              <a:t>College of Medicine / University  of Mutah</a:t>
            </a:r>
          </a:p>
          <a:p>
            <a:pPr algn="ctr" rtl="0"/>
            <a:endParaRPr lang="en-US" sz="3200" b="1" i="1" dirty="0" smtClean="0">
              <a:solidFill>
                <a:srgbClr val="0033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755" y="159389"/>
            <a:ext cx="5123518" cy="584775"/>
          </a:xfrm>
          <a:prstGeom prst="rect">
            <a:avLst/>
          </a:prstGeom>
          <a:ln w="57150">
            <a:solidFill>
              <a:srgbClr val="4BFF21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MEMBRANOUS LABYRINTH 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755" y="808819"/>
            <a:ext cx="119746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(2) The utricle and saccule: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they are 2 small sacs which lie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in the vestibule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R="30480">
              <a:tabLst>
                <a:tab pos="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A. Utricle: </a:t>
            </a:r>
            <a:r>
              <a:rPr lang="en-US" sz="28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receives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3 semicircular ducts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Its lateral wall in thickened to form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 macula.</a:t>
            </a:r>
            <a:endParaRPr lang="en-US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25182" y="411366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Thursday 16 March 2023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10600" y="228804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Dr. Aiman AL Maathidy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3254" y="293459"/>
            <a:ext cx="2743200" cy="365125"/>
          </a:xfrm>
        </p:spPr>
        <p:txBody>
          <a:bodyPr/>
          <a:lstStyle/>
          <a:p>
            <a:fld id="{D961C813-4D06-4A0D-9756-DF3CB14B5D14}" type="slidenum">
              <a:rPr lang="en-US" b="1" smtClean="0">
                <a:solidFill>
                  <a:schemeClr val="tx1"/>
                </a:solidFill>
              </a:rPr>
              <a:t>10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7" name="Picture 2" descr="What is the function of the vestibular nerve?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72" y="2466109"/>
            <a:ext cx="6197028" cy="4138216"/>
          </a:xfrm>
          <a:prstGeom prst="rect">
            <a:avLst/>
          </a:prstGeom>
          <a:noFill/>
          <a:ln w="7620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nerve | Taber's Medical Dictio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5" y="2586507"/>
            <a:ext cx="5425848" cy="4017818"/>
          </a:xfrm>
          <a:prstGeom prst="rect">
            <a:avLst/>
          </a:prstGeom>
          <a:noFill/>
          <a:ln w="7620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755" y="159389"/>
            <a:ext cx="5123518" cy="584775"/>
          </a:xfrm>
          <a:prstGeom prst="rect">
            <a:avLst/>
          </a:prstGeom>
          <a:ln w="57150">
            <a:solidFill>
              <a:srgbClr val="4BFF21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MEMBRANOUS LABYRINTH 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64" y="744164"/>
            <a:ext cx="117394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>
              <a:tabLst>
                <a:tab pos="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B. Saccule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: 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lies close to the base of the cochlea.</a:t>
            </a:r>
          </a:p>
          <a:p>
            <a:pPr marR="30480">
              <a:tabLst>
                <a:tab pos="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is connected to the basal turn of cochlea by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ductus </a:t>
            </a:r>
            <a:r>
              <a:rPr lang="en-US" sz="2400" b="1" dirty="0" err="1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reunines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R="30480">
              <a:tabLst>
                <a:tab pos="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Its anterior wall in thickened to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form a macula.</a:t>
            </a:r>
          </a:p>
          <a:p>
            <a:pPr marR="30480">
              <a:tabLst>
                <a:tab pos="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The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macula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receives the </a:t>
            </a:r>
            <a:r>
              <a:rPr lang="en-US" sz="2400" b="1" dirty="0" err="1">
                <a:solidFill>
                  <a:schemeClr val="accent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fibres</a:t>
            </a:r>
            <a:r>
              <a:rPr lang="en-US" sz="2400" b="1" dirty="0">
                <a:solidFill>
                  <a:schemeClr val="accent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of the vestibular nerve.</a:t>
            </a:r>
            <a:endParaRPr lang="en-US" sz="2400" b="1" dirty="0">
              <a:solidFill>
                <a:schemeClr val="accent2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71363" y="284669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Thursday 16 March 2023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75255" y="86651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Dr. Aiman AL Maathidy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6382" y="159389"/>
            <a:ext cx="2743200" cy="365125"/>
          </a:xfrm>
        </p:spPr>
        <p:txBody>
          <a:bodyPr/>
          <a:lstStyle/>
          <a:p>
            <a:fld id="{D961C813-4D06-4A0D-9756-DF3CB14B5D14}" type="slidenum">
              <a:rPr lang="en-US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What is the function of the vestibular nerve?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2963747"/>
            <a:ext cx="5636491" cy="3763904"/>
          </a:xfrm>
          <a:prstGeom prst="rect">
            <a:avLst/>
          </a:prstGeom>
          <a:noFill/>
          <a:ln w="7620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estibulocochlear nerve anatomy, location, function, damage &amp; 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1" y="2398510"/>
            <a:ext cx="5545835" cy="4225927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755" y="159389"/>
            <a:ext cx="5123518" cy="584775"/>
          </a:xfrm>
          <a:prstGeom prst="rect">
            <a:avLst/>
          </a:prstGeom>
          <a:ln w="57150">
            <a:solidFill>
              <a:srgbClr val="4BFF21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MEMBRANOUS LABYRINTH 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755" y="957060"/>
            <a:ext cx="6515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(3) The cochlear duct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(inside the cochlear canal) 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It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contains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endolymph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and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organ of </a:t>
            </a:r>
            <a:r>
              <a:rPr lang="en-US" sz="24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corti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(sensory end organ of hearing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).</a:t>
            </a:r>
          </a:p>
          <a:p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endParaRPr lang="en-US" sz="2400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extends between </a:t>
            </a:r>
            <a:r>
              <a:rPr lang="en-US" sz="2400" b="1" dirty="0" err="1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scala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vestibuli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above and </a:t>
            </a:r>
            <a:r>
              <a:rPr lang="en-US" sz="2400" b="1" dirty="0" err="1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scala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tympani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below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88237" y="379039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Thursday 16 March 2023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10600" y="196476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Dr. Aiman AL Maathidy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269213"/>
            <a:ext cx="2743200" cy="365125"/>
          </a:xfrm>
        </p:spPr>
        <p:txBody>
          <a:bodyPr/>
          <a:lstStyle/>
          <a:p>
            <a:fld id="{D961C813-4D06-4A0D-9756-DF3CB14B5D14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11266" name="Picture 2" descr="Cochlear duct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63" y="957060"/>
            <a:ext cx="4867338" cy="5809042"/>
          </a:xfrm>
          <a:prstGeom prst="rect">
            <a:avLst/>
          </a:prstGeom>
          <a:noFill/>
          <a:ln w="7620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xplain Ear and its Pa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5" y="3584175"/>
            <a:ext cx="6635814" cy="3181927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Thursday 16 March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Dr. Aiman AL Maathidy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C813-4D06-4A0D-9756-DF3CB14B5D14}" type="slidenum">
              <a:rPr lang="en-US" b="1" smtClean="0">
                <a:solidFill>
                  <a:srgbClr val="C00000"/>
                </a:solidFill>
              </a:rPr>
              <a:t>13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071" y="723036"/>
            <a:ext cx="11933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is separated from the </a:t>
            </a:r>
            <a:r>
              <a:rPr lang="en-US" sz="2400" b="1" dirty="0" err="1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scala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vestbuli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by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vestibular membrane. </a:t>
            </a:r>
          </a:p>
          <a:p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is separated from the </a:t>
            </a:r>
            <a:r>
              <a:rPr lang="en-US" sz="2400" b="1" dirty="0" err="1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scala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tympani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by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basilar membrane.</a:t>
            </a:r>
          </a:p>
          <a:p>
            <a:pPr marR="30480">
              <a:tabLst>
                <a:tab pos="0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- Spiral ganglion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, the peripheral processes pass to the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organ of </a:t>
            </a:r>
            <a:r>
              <a:rPr lang="en-US" sz="24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corti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and the central from the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cochlear nerve.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755" y="159389"/>
            <a:ext cx="5123518" cy="584775"/>
          </a:xfrm>
          <a:prstGeom prst="rect">
            <a:avLst/>
          </a:prstGeom>
          <a:ln w="57150">
            <a:solidFill>
              <a:srgbClr val="4BFF21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MEMBRANOUS LABYRINTH 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12290" name="Picture 2" descr="Reissner's membrane is between scala vestibuli and scala media Basilar  membrane is between scala tympani and scala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108" y="2880693"/>
            <a:ext cx="1874981" cy="142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&amp;P Lecture 4 Flashcards | Chegg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462" y="1754909"/>
            <a:ext cx="1226272" cy="713942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Basilar membrane separ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05" y="2880693"/>
            <a:ext cx="5138531" cy="2878985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The Auditory Pathway - Structures of the Ear - Auditory Transduction -  TeachMeAnato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6" y="2770591"/>
            <a:ext cx="6383619" cy="3080098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8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64" y="115422"/>
            <a:ext cx="104370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Nerve supply of the labyrinth</a:t>
            </a:r>
          </a:p>
          <a:p>
            <a:pPr marL="47625">
              <a:tabLst>
                <a:tab pos="276225" algn="l"/>
              </a:tabLst>
            </a:pP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is supplied by </a:t>
            </a:r>
            <a:r>
              <a:rPr lang="en-US" sz="2800" b="1" dirty="0">
                <a:solidFill>
                  <a:srgbClr val="FFC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vestibule-cochlear nerve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as following: </a:t>
            </a:r>
          </a:p>
          <a:p>
            <a:pPr marL="733425" indent="-228600">
              <a:tabLst>
                <a:tab pos="733425" algn="l"/>
              </a:tabLst>
            </a:pP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·	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Its </a:t>
            </a:r>
            <a:r>
              <a:rPr lang="en-US" sz="2800" b="1" dirty="0">
                <a:solidFill>
                  <a:srgbClr val="FFC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cochlear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division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 for the </a:t>
            </a:r>
            <a:r>
              <a:rPr lang="en-US" sz="28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hearing.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</a:p>
          <a:p>
            <a:pPr marL="733425" indent="-228600">
              <a:tabLst>
                <a:tab pos="733425" algn="l"/>
              </a:tabLst>
            </a:pP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·	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Its </a:t>
            </a:r>
            <a:r>
              <a:rPr lang="en-US" sz="2800" b="1" dirty="0">
                <a:solidFill>
                  <a:srgbClr val="FFC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vestibular division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for the </a:t>
            </a:r>
            <a:r>
              <a:rPr lang="en-US" sz="28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equilibrium.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	</a:t>
            </a:r>
            <a:endParaRPr lang="en-US" sz="28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E05CB"/>
                </a:solidFill>
              </a:rPr>
              <a:t>Thursday 16 March 2023</a:t>
            </a:r>
            <a:endParaRPr lang="en-US" b="1">
              <a:solidFill>
                <a:srgbClr val="0E05C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22563" y="6193847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0E05CB"/>
                </a:solidFill>
              </a:rPr>
              <a:t>Dr. Aiman AL Maathidy</a:t>
            </a:r>
            <a:endParaRPr lang="en-US" b="1">
              <a:solidFill>
                <a:srgbClr val="0E05C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004454" y="6538912"/>
            <a:ext cx="2743200" cy="365125"/>
          </a:xfrm>
        </p:spPr>
        <p:txBody>
          <a:bodyPr/>
          <a:lstStyle/>
          <a:p>
            <a:fld id="{D961C813-4D06-4A0D-9756-DF3CB14B5D14}" type="slidenum">
              <a:rPr lang="en-US" b="1" smtClean="0">
                <a:solidFill>
                  <a:srgbClr val="0E05CB"/>
                </a:solidFill>
              </a:rPr>
              <a:t>14</a:t>
            </a:fld>
            <a:endParaRPr lang="en-US" b="1">
              <a:solidFill>
                <a:srgbClr val="0E05CB"/>
              </a:solidFill>
            </a:endParaRPr>
          </a:p>
        </p:txBody>
      </p:sp>
      <p:pic>
        <p:nvPicPr>
          <p:cNvPr id="13314" name="Picture 2" descr="The Vestibulocochlear Nerve (CN VIII) - Physi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868" y="2115128"/>
            <a:ext cx="6397704" cy="4606348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036" y="152367"/>
            <a:ext cx="1149003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914400" algn="l"/>
                <a:tab pos="260985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Blood supply of the labyrinth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Arterial supply: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(1) Labyrinthine branch of basilar artery. </a:t>
            </a:r>
          </a:p>
          <a:p>
            <a:pPr marL="457200" indent="457200"/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      </a:t>
            </a:r>
            <a:r>
              <a:rPr lang="en-US" sz="28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             (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2) Stylomastoid branch of posterior auricular artery. </a:t>
            </a:r>
          </a:p>
          <a:p>
            <a:r>
              <a:rPr lang="en-US" sz="28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Venous drainage: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into superior Petrosal sinus or transvers sinus</a:t>
            </a:r>
            <a:r>
              <a:rPr lang="en-US" sz="28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.  </a:t>
            </a:r>
            <a:endParaRPr lang="en-US" sz="28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E05CB"/>
                </a:solidFill>
              </a:rPr>
              <a:t>Thursday 16 March 2023</a:t>
            </a:r>
            <a:endParaRPr lang="en-US" b="1">
              <a:solidFill>
                <a:srgbClr val="0E05C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E05CB"/>
                </a:solidFill>
              </a:rPr>
              <a:t>Dr. Aiman AL Maathidy</a:t>
            </a:r>
            <a:endParaRPr lang="en-US" b="1">
              <a:solidFill>
                <a:srgbClr val="0E05C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C813-4D06-4A0D-9756-DF3CB14B5D14}" type="slidenum">
              <a:rPr lang="en-US" b="1" smtClean="0">
                <a:solidFill>
                  <a:srgbClr val="0E05CB"/>
                </a:solidFill>
              </a:rPr>
              <a:t>15</a:t>
            </a:fld>
            <a:endParaRPr lang="en-US" b="1">
              <a:solidFill>
                <a:srgbClr val="0E05CB"/>
              </a:solidFill>
            </a:endParaRPr>
          </a:p>
        </p:txBody>
      </p:sp>
      <p:pic>
        <p:nvPicPr>
          <p:cNvPr id="14338" name="Picture 2" descr="Labyrinthine Artery - an overview | ScienceDirect To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80" y="2029804"/>
            <a:ext cx="5252780" cy="4193974"/>
          </a:xfrm>
          <a:prstGeom prst="rect">
            <a:avLst/>
          </a:prstGeom>
          <a:noFill/>
          <a:ln w="7620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llustration of facial nerve arterial supply. The tympanic and mastoid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s://www.researchgate.net/profile/James-Chen-43/publication/51710111/figure/fig3/AS:350745435099136@1460635636952/llustration-of-facial-nerve-arterial-supply-The-tympanic-and-mastoid-segments-of-the_W64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s://www.researchgate.net/profile/James-Chen-43/publication/51710111/figure/fig3/AS:350745435099136@1460635636952/llustration-of-facial-nerve-arterial-supply-The-tympanic-and-mastoid-segments-of-the_W64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98109"/>
            <a:ext cx="5313218" cy="42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492"/>
            <a:ext cx="117394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en-US" sz="3200" b="1" dirty="0" smtClean="0">
                <a:solidFill>
                  <a:schemeClr val="accent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VESTIBULO </a:t>
            </a:r>
            <a:r>
              <a:rPr lang="en-US" sz="3200" b="1" dirty="0">
                <a:solidFill>
                  <a:schemeClr val="accent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– COCUHLEAR NERVE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Type: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special sensory nerve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(purely sensory) formed of 2 parts . </a:t>
            </a:r>
          </a:p>
          <a:p>
            <a:pPr marL="1143000" lvl="2" indent="-228600">
              <a:buFont typeface="+mj-lt"/>
              <a:buAutoNum type="romanLcPeriod"/>
              <a:tabLst>
                <a:tab pos="914400" algn="l"/>
                <a:tab pos="137160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Cochlear part: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carrying hearing impulses.</a:t>
            </a:r>
          </a:p>
          <a:p>
            <a:pPr marL="1143000" lvl="2" indent="-228600">
              <a:buFont typeface="+mj-lt"/>
              <a:buAutoNum type="romanLcPeriod"/>
              <a:tabLst>
                <a:tab pos="914400" algn="l"/>
                <a:tab pos="137160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Vestibular part: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carrying equilibrium impulses . 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Exit from the brain stem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: from the </a:t>
            </a: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anterior aspect at the </a:t>
            </a:r>
            <a:r>
              <a:rPr lang="en-US" sz="2400" b="1" dirty="0" err="1">
                <a:solidFill>
                  <a:srgbClr val="7030A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ponto-meduallary</a:t>
            </a: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junction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7030A0"/>
                </a:solidFill>
              </a:rPr>
              <a:t>Thursday 16 March 2023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04564" y="0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7030A0"/>
                </a:solidFill>
              </a:rPr>
              <a:t>Dr. Aiman AL Maathidy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C813-4D06-4A0D-9756-DF3CB14B5D14}" type="slidenum">
              <a:rPr lang="en-US" b="1" smtClean="0">
                <a:solidFill>
                  <a:srgbClr val="7030A0"/>
                </a:solidFill>
              </a:rPr>
              <a:t>16</a:t>
            </a:fld>
            <a:endParaRPr lang="en-US" b="1">
              <a:solidFill>
                <a:srgbClr val="7030A0"/>
              </a:solidFill>
            </a:endParaRPr>
          </a:p>
        </p:txBody>
      </p:sp>
      <p:pic>
        <p:nvPicPr>
          <p:cNvPr id="15362" name="Picture 2" descr="Vestibulocochlear nerve anatomy, location, function, damage &amp; t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86" y="2240842"/>
            <a:ext cx="5880096" cy="4480633"/>
          </a:xfrm>
          <a:prstGeom prst="rect">
            <a:avLst/>
          </a:prstGeom>
          <a:noFill/>
          <a:ln w="7620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" y="609340"/>
            <a:ext cx="11462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Course: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it enters the internal auditory meatus (with facial nerve) where: </a:t>
            </a:r>
          </a:p>
          <a:p>
            <a:pPr marL="457200" indent="457200"/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1)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Cochlear part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ends in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cochlea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 </a:t>
            </a:r>
          </a:p>
          <a:p>
            <a:pPr marL="457200" indent="457200"/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2)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Vestibular part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ends in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utricle, saccule and 3 semicircular canals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531834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0E05CB"/>
                </a:solidFill>
              </a:rPr>
              <a:t>Thursday 16 March 2023</a:t>
            </a:r>
            <a:endParaRPr lang="en-US" b="1">
              <a:solidFill>
                <a:srgbClr val="0E05C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06435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0E05CB"/>
                </a:solidFill>
              </a:rPr>
              <a:t>Dr. Aiman AL Maathidy</a:t>
            </a:r>
            <a:endParaRPr lang="en-US" b="1">
              <a:solidFill>
                <a:srgbClr val="0E05C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31834"/>
            <a:ext cx="2743200" cy="365125"/>
          </a:xfrm>
        </p:spPr>
        <p:txBody>
          <a:bodyPr/>
          <a:lstStyle/>
          <a:p>
            <a:fld id="{D961C813-4D06-4A0D-9756-DF3CB14B5D14}" type="slidenum">
              <a:rPr lang="en-US" b="1" smtClean="0">
                <a:solidFill>
                  <a:srgbClr val="0E05CB"/>
                </a:solidFill>
              </a:rPr>
              <a:t>17</a:t>
            </a:fld>
            <a:endParaRPr lang="en-US" b="1">
              <a:solidFill>
                <a:srgbClr val="0E05CB"/>
              </a:solidFill>
            </a:endParaRPr>
          </a:p>
        </p:txBody>
      </p:sp>
      <p:pic>
        <p:nvPicPr>
          <p:cNvPr id="16386" name="Picture 2" descr="Vestibulocochlear nerve (CN VIII): Anatomy and pathway | Kenh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91" y="1809669"/>
            <a:ext cx="8108258" cy="45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0836" y="66259"/>
            <a:ext cx="6268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/>
            <a:r>
              <a:rPr lang="en-US" sz="3200" b="1" dirty="0">
                <a:solidFill>
                  <a:schemeClr val="accent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VESTIBULO – COCUHLEAR NERVE</a:t>
            </a:r>
          </a:p>
        </p:txBody>
      </p:sp>
    </p:spTree>
    <p:extLst>
      <p:ext uri="{BB962C8B-B14F-4D97-AF65-F5344CB8AC3E}">
        <p14:creationId xmlns:p14="http://schemas.microsoft.com/office/powerpoint/2010/main" val="40420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017" y="102489"/>
            <a:ext cx="119149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Applied anatomy;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Meniere's disease </a:t>
            </a:r>
          </a:p>
          <a:p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is characterized by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vertigo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(giddiness, nystagmus, nausea and vomiting), associated with tinnitus and deafness.</a:t>
            </a:r>
          </a:p>
          <a:p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is caused by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distension of endolymph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(due to disturbed fluid or allergy) with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degenerative changes in the organ of </a:t>
            </a:r>
            <a:r>
              <a:rPr lang="en-US" sz="24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Corti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 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Thursday 16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292624" y="6173787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6928" y="0"/>
            <a:ext cx="2743200" cy="365125"/>
          </a:xfrm>
        </p:spPr>
        <p:txBody>
          <a:bodyPr/>
          <a:lstStyle/>
          <a:p>
            <a:fld id="{D961C813-4D06-4A0D-9756-DF3CB14B5D14}" type="slidenum">
              <a:rPr lang="en-US" b="1" smtClean="0">
                <a:solidFill>
                  <a:srgbClr val="FF0000"/>
                </a:solidFill>
              </a:rPr>
              <a:t>18</a:t>
            </a:fld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17410" name="Picture 2" descr="Ménière's Disease – Zero To Fin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51" y="2267081"/>
            <a:ext cx="7918921" cy="4454394"/>
          </a:xfrm>
          <a:prstGeom prst="rect">
            <a:avLst/>
          </a:prstGeom>
          <a:noFill/>
          <a:ln w="7620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62127" y="246970"/>
            <a:ext cx="2743200" cy="365125"/>
          </a:xfrm>
          <a:ln>
            <a:noFill/>
          </a:ln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Thursday 16 March 2023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610600" y="12003"/>
            <a:ext cx="4114800" cy="365125"/>
          </a:xfrm>
          <a:ln>
            <a:noFill/>
          </a:ln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Dr. Aiman AL Maathidy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D961C813-4D06-4A0D-9756-DF3CB14B5D14}" type="slidenum">
              <a:rPr lang="en-US" b="1" smtClean="0">
                <a:solidFill>
                  <a:schemeClr val="tx1"/>
                </a:solidFill>
              </a:rPr>
              <a:t>19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649" y="91986"/>
            <a:ext cx="5866350" cy="570284"/>
          </a:xfrm>
          <a:prstGeom prst="rect">
            <a:avLst/>
          </a:prstGeom>
          <a:ln w="57150">
            <a:solidFill>
              <a:srgbClr val="4BFF21"/>
            </a:solidFill>
          </a:ln>
        </p:spPr>
        <p:txBody>
          <a:bodyPr wrap="none">
            <a:spAutoFit/>
          </a:bodyPr>
          <a:lstStyle/>
          <a:p>
            <a:pPr marL="342900" lvl="0" indent="-342900" algn="ctr">
              <a:lnSpc>
                <a:spcPct val="122000"/>
              </a:lnSpc>
              <a:buFont typeface="Symbol" panose="05050102010706020507" pitchFamily="18" charset="2"/>
              <a:buChar char=""/>
              <a:tabLst>
                <a:tab pos="129540" algn="l"/>
                <a:tab pos="457200" algn="l"/>
                <a:tab pos="605790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AUDITORY (Hearing) PATHWAY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580" y="703852"/>
            <a:ext cx="117683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057900" algn="r"/>
              </a:tabLst>
            </a:pPr>
            <a:r>
              <a:rPr lang="en-US" sz="28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** Receptors: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organ of </a:t>
            </a:r>
            <a:r>
              <a:rPr lang="en-US" sz="2800" b="1" dirty="0" err="1" smtClean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corti</a:t>
            </a:r>
            <a:r>
              <a:rPr lang="en-US" sz="2800" b="1" dirty="0" smtClean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in the cochlear duct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tabLst>
                <a:tab pos="259080" algn="l"/>
                <a:tab pos="259080" algn="l"/>
                <a:tab pos="605790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1- First neuron: bipolar cells of the spiral ganglion of the cochlea.</a:t>
            </a:r>
          </a:p>
          <a:p>
            <a:pPr>
              <a:tabLst>
                <a:tab pos="259080" algn="l"/>
                <a:tab pos="259080" algn="l"/>
                <a:tab pos="6057900" algn="r"/>
              </a:tabLst>
            </a:pP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The peripheral processes receive the sensation from the receptors.</a:t>
            </a:r>
          </a:p>
          <a:p>
            <a:pPr>
              <a:tabLst>
                <a:tab pos="259080" algn="l"/>
                <a:tab pos="259080" algn="l"/>
                <a:tab pos="6057900" algn="r"/>
              </a:tabLst>
            </a:pP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Their axons form 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cochlear nerve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which ends in </a:t>
            </a:r>
            <a:r>
              <a:rPr lang="en-US" sz="28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ventral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and </a:t>
            </a:r>
            <a:r>
              <a:rPr lang="en-US" sz="28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dorsal cochlear nuclei.</a:t>
            </a:r>
            <a:endParaRPr lang="en-US" sz="2800" b="1" dirty="0">
              <a:solidFill>
                <a:srgbClr val="0E05CB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Picture 2" descr="https://teachmeanatomy.info/wp-content/uploads/The-Cochlear-Nucleus-of-the-Auditory-Pathway-1024x4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718242"/>
            <a:ext cx="7869382" cy="3788676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" y="803563"/>
            <a:ext cx="1198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SITE: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inside the petrous part of temporal bone.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Structure: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it consists of 2 parts: </a:t>
            </a:r>
          </a:p>
          <a:p>
            <a:pPr marL="342900" lvl="0" indent="-342900">
              <a:buFont typeface="Arial" panose="020B0604020202020204" pitchFamily="34" charset="0"/>
              <a:buAutoNum type="arabicParenBoth"/>
              <a:tabLst>
                <a:tab pos="685800" algn="l"/>
              </a:tabLst>
            </a:pP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Bony labyrinth: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boney cavities inside the petrous temporal bone.</a:t>
            </a:r>
          </a:p>
          <a:p>
            <a:pPr marL="342900" lvl="0" indent="-342900" algn="just">
              <a:buFont typeface="Arial" panose="020B0604020202020204" pitchFamily="34" charset="0"/>
              <a:buAutoNum type="arabicParenBoth"/>
              <a:tabLst>
                <a:tab pos="685800" algn="l"/>
              </a:tabLst>
            </a:pP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Membranous labyrinth: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interconnected sacs and ducts inside the bony labyrinth.</a:t>
            </a:r>
            <a:endParaRPr lang="en-US" sz="24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597" y="78340"/>
            <a:ext cx="5210081" cy="651332"/>
          </a:xfrm>
          <a:prstGeom prst="rect">
            <a:avLst/>
          </a:prstGeom>
          <a:ln w="57150">
            <a:solidFill>
              <a:srgbClr val="4BFF21"/>
            </a:solidFill>
          </a:ln>
        </p:spPr>
        <p:txBody>
          <a:bodyPr wrap="none">
            <a:spAutoFit/>
          </a:bodyPr>
          <a:lstStyle/>
          <a:p>
            <a:pPr lvl="0" algn="ctr">
              <a:lnSpc>
                <a:spcPct val="122000"/>
              </a:lnSpc>
              <a:tabLst>
                <a:tab pos="9144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INTERNAL EAR (LABYRINTH)</a:t>
            </a:r>
            <a:endParaRPr lang="en-US" sz="3200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16667" r="20937" b="6250"/>
          <a:stretch>
            <a:fillRect/>
          </a:stretch>
        </p:blipFill>
        <p:spPr bwMode="auto">
          <a:xfrm>
            <a:off x="6243781" y="2373223"/>
            <a:ext cx="5624755" cy="429105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48800" y="341693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Thursday 16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204200" y="132177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Dr. Aiman AL Maathidy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25336" y="228922"/>
            <a:ext cx="2743200" cy="365125"/>
          </a:xfrm>
        </p:spPr>
        <p:txBody>
          <a:bodyPr/>
          <a:lstStyle/>
          <a:p>
            <a:fld id="{D961C813-4D06-4A0D-9756-DF3CB14B5D14}" type="slidenum">
              <a:rPr lang="en-US" b="1" smtClean="0">
                <a:solidFill>
                  <a:srgbClr val="FF0000"/>
                </a:solidFill>
              </a:rPr>
              <a:t>2</a:t>
            </a:fld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nner ear | Clinical Ga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39" b="52011"/>
          <a:stretch/>
        </p:blipFill>
        <p:spPr bwMode="auto">
          <a:xfrm>
            <a:off x="451137" y="2469968"/>
            <a:ext cx="5299881" cy="4217159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522599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Thursday 16 March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522599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Dr. Aiman AL Maathidy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53363" y="48012"/>
            <a:ext cx="2743200" cy="365125"/>
          </a:xfrm>
        </p:spPr>
        <p:txBody>
          <a:bodyPr/>
          <a:lstStyle/>
          <a:p>
            <a:fld id="{D961C813-4D06-4A0D-9756-DF3CB14B5D14}" type="slidenum">
              <a:rPr lang="en-US" b="1" smtClean="0">
                <a:solidFill>
                  <a:srgbClr val="C00000"/>
                </a:solidFill>
              </a:rPr>
              <a:t>20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63" y="762059"/>
            <a:ext cx="72413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59080" algn="l"/>
                <a:tab pos="259080" algn="l"/>
                <a:tab pos="6057900" algn="r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2- Second neuron: ventral and dorsal cochlear nuclei</a:t>
            </a:r>
            <a:r>
              <a:rPr lang="en-US" sz="2400" b="1" dirty="0" smtClean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tabLst>
                <a:tab pos="259080" algn="l"/>
                <a:tab pos="259080" algn="l"/>
                <a:tab pos="6057900" algn="r"/>
              </a:tabLst>
            </a:pPr>
            <a:endParaRPr lang="en-US" sz="2400" b="1" dirty="0">
              <a:solidFill>
                <a:srgbClr val="FF000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tabLst>
                <a:tab pos="259080" algn="l"/>
                <a:tab pos="259080" algn="l"/>
                <a:tab pos="6057900" algn="r"/>
              </a:tabLst>
            </a:pP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Most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of the axons of these cells cross to the opposite side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→ trapezoid body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→ ascend as a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lateral </a:t>
            </a:r>
            <a:r>
              <a:rPr lang="en-US" sz="2400" b="1" dirty="0" err="1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leminscus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with some </a:t>
            </a:r>
            <a:r>
              <a:rPr lang="en-US" sz="2400" b="1" dirty="0" err="1">
                <a:latin typeface="Candara" panose="020E0502030303020204" pitchFamily="34" charset="0"/>
                <a:ea typeface="Times New Roman" panose="02020603050405020304" pitchFamily="18" charset="0"/>
              </a:rPr>
              <a:t>fibres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from the same side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tabLst>
                <a:tab pos="259080" algn="l"/>
                <a:tab pos="259080" algn="l"/>
                <a:tab pos="6057900" algn="r"/>
              </a:tabLst>
            </a:pP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endParaRPr lang="en-US" sz="2400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tabLst>
                <a:tab pos="259080" algn="l"/>
                <a:tab pos="259080" algn="l"/>
                <a:tab pos="6057900" algn="r"/>
              </a:tabLst>
            </a:pP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Few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fibers do not cross but ascend in the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lateral lemniscus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of the same side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tabLst>
                <a:tab pos="259080" algn="l"/>
                <a:tab pos="259080" algn="l"/>
                <a:tab pos="6057900" algn="r"/>
              </a:tabLst>
            </a:pPr>
            <a:endParaRPr lang="en-US" sz="2400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Many of them relay in the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superior </a:t>
            </a:r>
            <a:r>
              <a:rPr lang="en-US" sz="2400" b="1" dirty="0" err="1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olivary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nucleus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nucleus of the trapezoid body</a:t>
            </a:r>
            <a:endParaRPr lang="en-US" sz="2400" b="1" dirty="0">
              <a:solidFill>
                <a:srgbClr val="0E05CB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363" y="115982"/>
            <a:ext cx="5532581" cy="617990"/>
          </a:xfrm>
          <a:prstGeom prst="rect">
            <a:avLst/>
          </a:prstGeom>
          <a:ln w="57150">
            <a:solidFill>
              <a:srgbClr val="4BFF21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2000"/>
              </a:lnSpc>
              <a:buFont typeface="Symbol" panose="05050102010706020507" pitchFamily="18" charset="2"/>
              <a:buChar char=""/>
              <a:tabLst>
                <a:tab pos="129540" algn="l"/>
                <a:tab pos="457200" algn="l"/>
                <a:tab pos="605790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AUDITORY (Hearing) PATHWAY</a:t>
            </a:r>
            <a:endParaRPr lang="en-US" sz="2400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8434" name="Picture 2" descr="Hearing: 7.1 The ascending auditory pathway - OpenLearn - Open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939" y="4359564"/>
            <a:ext cx="1442243" cy="190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The Auditory System - Clinical Neuroanatomy, 28 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73" y="575054"/>
            <a:ext cx="4781531" cy="6282946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Thursday 16 March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Dr. Aiman AL Maathidy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C813-4D06-4A0D-9756-DF3CB14B5D14}" type="slidenum">
              <a:rPr lang="en-US" b="1" smtClean="0">
                <a:solidFill>
                  <a:srgbClr val="C00000"/>
                </a:solidFill>
              </a:rPr>
              <a:t>21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964" y="931691"/>
            <a:ext cx="61514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59080" algn="l"/>
                <a:tab pos="259080" algn="l"/>
                <a:tab pos="6057900" algn="r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3- Third order neuron (superior </a:t>
            </a:r>
            <a:r>
              <a:rPr lang="en-US" sz="2400" b="1" dirty="0" err="1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olivary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nucleus and nucleus of the trapezoid body</a:t>
            </a:r>
            <a:r>
              <a:rPr lang="en-US" sz="2400" b="1" dirty="0" smtClean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)</a:t>
            </a:r>
          </a:p>
          <a:p>
            <a:pPr>
              <a:tabLst>
                <a:tab pos="259080" algn="l"/>
                <a:tab pos="259080" algn="l"/>
                <a:tab pos="6057900" algn="r"/>
              </a:tabLst>
            </a:pPr>
            <a:endParaRPr lang="en-US" sz="2400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tabLst>
                <a:tab pos="259080" algn="l"/>
                <a:tab pos="259080" algn="l"/>
                <a:tab pos="6057900" algn="r"/>
              </a:tabLst>
            </a:pP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The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axons of their cells ascend as the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lateral lemniscus</a:t>
            </a:r>
            <a:r>
              <a:rPr lang="en-US" sz="2400" b="1" dirty="0" smtClean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tabLst>
                <a:tab pos="259080" algn="l"/>
                <a:tab pos="259080" algn="l"/>
                <a:tab pos="6057900" algn="r"/>
              </a:tabLst>
            </a:pPr>
            <a:endParaRPr lang="en-US" sz="2400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89535" algn="l"/>
                <a:tab pos="89535" algn="l"/>
                <a:tab pos="6057900" algn="r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On reaching the midbrain;</a:t>
            </a:r>
          </a:p>
          <a:p>
            <a:pPr marL="89535" marR="0">
              <a:spcBef>
                <a:spcPts val="0"/>
              </a:spcBef>
              <a:spcAft>
                <a:spcPts val="0"/>
              </a:spcAft>
              <a:tabLst>
                <a:tab pos="89535" algn="l"/>
                <a:tab pos="89535" algn="l"/>
                <a:tab pos="6057900" algn="r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a- most of the fibers terminate in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inferior colliculus</a:t>
            </a:r>
            <a:r>
              <a:rPr lang="en-US" sz="2400" b="1" dirty="0" smtClean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89535" marR="0">
              <a:spcBef>
                <a:spcPts val="0"/>
              </a:spcBef>
              <a:spcAft>
                <a:spcPts val="0"/>
              </a:spcAft>
              <a:tabLst>
                <a:tab pos="89535" algn="l"/>
                <a:tab pos="89535" algn="l"/>
                <a:tab pos="6057900" algn="r"/>
              </a:tabLst>
            </a:pPr>
            <a:endParaRPr lang="en-US" sz="2400" b="1" dirty="0">
              <a:solidFill>
                <a:srgbClr val="0E05CB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89535" marR="0">
              <a:spcBef>
                <a:spcPts val="0"/>
              </a:spcBef>
              <a:spcAft>
                <a:spcPts val="0"/>
              </a:spcAft>
              <a:tabLst>
                <a:tab pos="89535" algn="l"/>
                <a:tab pos="89535" algn="l"/>
                <a:tab pos="6057900" algn="r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b- The remainder of </a:t>
            </a:r>
            <a:r>
              <a:rPr lang="en-US" sz="2400" b="1" dirty="0" err="1">
                <a:latin typeface="Candara" panose="020E0502030303020204" pitchFamily="34" charset="0"/>
                <a:ea typeface="Times New Roman" panose="02020603050405020304" pitchFamily="18" charset="0"/>
              </a:rPr>
              <a:t>fibres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pass through the inferior brachium to end in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medial geniculate body</a:t>
            </a:r>
            <a:r>
              <a:rPr lang="en-US" sz="2400" b="1" dirty="0" smtClean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E05CB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363" y="115982"/>
            <a:ext cx="5532581" cy="617990"/>
          </a:xfrm>
          <a:prstGeom prst="rect">
            <a:avLst/>
          </a:prstGeom>
          <a:ln w="57150">
            <a:solidFill>
              <a:srgbClr val="4BFF21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2000"/>
              </a:lnSpc>
              <a:buFont typeface="Symbol" panose="05050102010706020507" pitchFamily="18" charset="2"/>
              <a:buChar char=""/>
              <a:tabLst>
                <a:tab pos="129540" algn="l"/>
                <a:tab pos="457200" algn="l"/>
                <a:tab pos="605790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AUDITORY (Hearing) PATHWAY</a:t>
            </a:r>
            <a:endParaRPr lang="en-US" sz="2400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4" descr="The Auditory System - Clinical Neuroanatomy, 28 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25" y="400678"/>
            <a:ext cx="4781531" cy="6282946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E05CB"/>
                </a:solidFill>
              </a:rPr>
              <a:t>Thursday 16 March 2023</a:t>
            </a:r>
            <a:endParaRPr lang="en-US" b="1">
              <a:solidFill>
                <a:srgbClr val="0E05C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302491" y="6143480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0E05CB"/>
                </a:solidFill>
              </a:rPr>
              <a:t>Dr. Aiman AL Maathidy</a:t>
            </a:r>
            <a:endParaRPr lang="en-US" b="1">
              <a:solidFill>
                <a:srgbClr val="0E05C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988291" y="6538912"/>
            <a:ext cx="2743200" cy="365125"/>
          </a:xfrm>
        </p:spPr>
        <p:txBody>
          <a:bodyPr/>
          <a:lstStyle/>
          <a:p>
            <a:fld id="{D961C813-4D06-4A0D-9756-DF3CB14B5D14}" type="slidenum">
              <a:rPr lang="en-US" b="1" smtClean="0">
                <a:solidFill>
                  <a:srgbClr val="0E05CB"/>
                </a:solidFill>
              </a:rPr>
              <a:t>22</a:t>
            </a:fld>
            <a:endParaRPr lang="en-US" b="1">
              <a:solidFill>
                <a:srgbClr val="0E05C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818" y="801454"/>
            <a:ext cx="67887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2255" algn="l"/>
                <a:tab pos="129540" algn="l"/>
                <a:tab pos="262255" algn="l"/>
                <a:tab pos="6057900" algn="r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4- The 4</a:t>
            </a:r>
            <a:r>
              <a:rPr lang="en-US" sz="2400" b="1" baseline="30000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order neuron (Medial geniculate body): </a:t>
            </a:r>
            <a:endParaRPr lang="en-US" sz="2400" b="1" dirty="0" smtClean="0">
              <a:solidFill>
                <a:srgbClr val="FF000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262255" algn="l"/>
                <a:tab pos="129540" algn="l"/>
                <a:tab pos="262255" algn="l"/>
                <a:tab pos="6057900" algn="r"/>
              </a:tabLst>
            </a:pPr>
            <a:endParaRPr lang="en-US" sz="2400" b="1" dirty="0">
              <a:solidFill>
                <a:srgbClr val="FF000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Their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axons form the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auditory radiation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which passes through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</a:t>
            </a:r>
            <a:r>
              <a:rPr lang="en-US" sz="2400" b="1" dirty="0" smtClean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sublentiform 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of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internal capsule to end in the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auditory area of cerebral cortex</a:t>
            </a:r>
            <a:r>
              <a:rPr lang="en-US" sz="2400" b="1" dirty="0" smtClean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 Auditory area: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(Heschl's gyrus) lies in the middle part of superior temporal gyrus</a:t>
            </a:r>
          </a:p>
          <a:p>
            <a:r>
              <a:rPr lang="en-US" sz="2400" b="1" dirty="0" smtClean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E05CB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363" y="115982"/>
            <a:ext cx="5532581" cy="617990"/>
          </a:xfrm>
          <a:prstGeom prst="rect">
            <a:avLst/>
          </a:prstGeom>
          <a:ln w="57150">
            <a:solidFill>
              <a:srgbClr val="4BFF21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2000"/>
              </a:lnSpc>
              <a:buFont typeface="Symbol" panose="05050102010706020507" pitchFamily="18" charset="2"/>
              <a:buChar char=""/>
              <a:tabLst>
                <a:tab pos="129540" algn="l"/>
                <a:tab pos="457200" algn="l"/>
                <a:tab pos="605790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AUDITORY (Hearing) PATHWAY</a:t>
            </a:r>
            <a:endParaRPr lang="en-US" sz="2400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9458" name="Picture 2" descr="Lobes of the Brain: Cerebral Cortex Anatomy, Function, Labeled Diagram —  EZm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24" y="4030440"/>
            <a:ext cx="4872756" cy="2680016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nferior_colliculus [Neurosurgery Wiki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66" y="115982"/>
            <a:ext cx="5086350" cy="3733800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 16 March 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C813-4D06-4A0D-9756-DF3CB14B5D14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2" descr="D:\Aiman Camera\SALISBERY  UK 14. 10.2012\DSC02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1"/>
            <a:ext cx="12090399" cy="6800849"/>
          </a:xfrm>
          <a:prstGeom prst="rect">
            <a:avLst/>
          </a:prstGeom>
          <a:noFill/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1447800" y="5562600"/>
            <a:ext cx="559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smtClean="0">
                <a:solidFill>
                  <a:srgbClr val="FFFF00"/>
                </a:solidFill>
                <a:latin typeface="Candara" pitchFamily="34" charset="0"/>
              </a:rPr>
              <a:t>Dr. Aiman Qais Afar</a:t>
            </a:r>
            <a:endParaRPr lang="en-US" sz="3600" b="1" i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7" name="Date Placeholder 4"/>
          <p:cNvSpPr txBox="1">
            <a:spLocks/>
          </p:cNvSpPr>
          <p:nvPr/>
        </p:nvSpPr>
        <p:spPr>
          <a:xfrm>
            <a:off x="1981200" y="6019800"/>
            <a:ext cx="632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 smtClean="0">
                <a:solidFill>
                  <a:srgbClr val="FFFF00"/>
                </a:solidFill>
                <a:latin typeface="Candara" pitchFamily="34" charset="0"/>
              </a:rPr>
              <a:t>Thursday 16 March 2023</a:t>
            </a:r>
            <a:endParaRPr lang="en-US" sz="3600" b="1" i="1" dirty="0">
              <a:solidFill>
                <a:srgbClr val="FFFF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127" y="820302"/>
            <a:ext cx="12367491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80340"/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I- Semicircular canals: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are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3 arched canals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set at right angles to each other.</a:t>
            </a:r>
            <a:endParaRPr lang="en-US" sz="2400" b="1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60045"/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1)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Superior semicircular canal: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lies in a vertical plane.</a:t>
            </a:r>
            <a:endParaRPr lang="en-US" sz="2400" b="1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60045"/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2)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Posterior semicircular canal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lies also in a vertical plane.</a:t>
            </a:r>
            <a:endParaRPr lang="en-US" sz="2400" b="1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60045" algn="justLow"/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3)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Lateral semicircular canal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lies in a horizontal plane.</a:t>
            </a:r>
            <a:endParaRPr lang="en-US" sz="2400" b="1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60045"/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These 3 canals open in the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posterior aspect of the vestibule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by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5 orifices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(one is common to 2 canals).</a:t>
            </a:r>
            <a:endParaRPr lang="en-US" sz="24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64" y="136400"/>
            <a:ext cx="4313382" cy="638636"/>
          </a:xfrm>
          <a:prstGeom prst="rect">
            <a:avLst/>
          </a:prstGeom>
          <a:ln w="57150">
            <a:solidFill>
              <a:srgbClr val="4BFF21"/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122000"/>
              </a:lnSpc>
              <a:tabLst>
                <a:tab pos="91440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BONY LABYRINTH  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61220" y="203193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Dr. Aiman AL Maathidy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2436" y="91133"/>
            <a:ext cx="2743200" cy="365125"/>
          </a:xfrm>
        </p:spPr>
        <p:txBody>
          <a:bodyPr/>
          <a:lstStyle/>
          <a:p>
            <a:fld id="{D961C813-4D06-4A0D-9756-DF3CB14B5D14}" type="slidenum">
              <a:rPr lang="en-US" b="1" smtClean="0">
                <a:solidFill>
                  <a:srgbClr val="FF0000"/>
                </a:solidFill>
              </a:rPr>
              <a:t>3</a:t>
            </a:fld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2050" name="Picture 2" descr="Bony Labyrinth Model - Semicircular Canal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56" y="3067111"/>
            <a:ext cx="4896716" cy="367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HIT: RALP, LARP and Lateral Explained | Interacou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37" y="2792752"/>
            <a:ext cx="5232400" cy="3946897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4"/>
          <p:cNvSpPr txBox="1">
            <a:spLocks/>
          </p:cNvSpPr>
          <p:nvPr/>
        </p:nvSpPr>
        <p:spPr>
          <a:xfrm>
            <a:off x="9633527" y="4551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Thursday 16 March 2023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09" y="765800"/>
            <a:ext cx="118317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II- The vestibule: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is the central part of bony labyrinth.</a:t>
            </a:r>
            <a:endParaRPr lang="en-US" sz="2800" b="1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60045"/>
            <a:r>
              <a:rPr lang="en-US" sz="28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a- Its anterior wall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shows the opening of 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</a:t>
            </a:r>
            <a:r>
              <a:rPr lang="en-US" sz="28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scala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vestibuli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of the cochlea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  <a:endParaRPr lang="en-US" sz="2800" b="1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60045"/>
            <a:r>
              <a:rPr lang="en-US" sz="28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b- Its posterior wall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receives the 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5 openings of the 3 semicircular canals</a:t>
            </a:r>
            <a:r>
              <a:rPr lang="en-US" sz="28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  <a:endParaRPr lang="en-US" sz="2800" b="1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127164"/>
            <a:ext cx="4313382" cy="638636"/>
          </a:xfrm>
          <a:prstGeom prst="rect">
            <a:avLst/>
          </a:prstGeom>
          <a:ln w="57150">
            <a:solidFill>
              <a:srgbClr val="4BFF21"/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122000"/>
              </a:lnSpc>
              <a:tabLst>
                <a:tab pos="91440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BONY LABYRINTH  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4346" y="314720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Thursday 16 March 2023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578" y="119719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Dr. Aiman AL Maathidy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8546" y="193984"/>
            <a:ext cx="2743200" cy="365125"/>
          </a:xfrm>
        </p:spPr>
        <p:txBody>
          <a:bodyPr/>
          <a:lstStyle/>
          <a:p>
            <a:fld id="{D961C813-4D06-4A0D-9756-DF3CB14B5D14}" type="slidenum">
              <a:rPr lang="en-US" b="1" smtClean="0">
                <a:solidFill>
                  <a:schemeClr val="tx1"/>
                </a:solidFill>
              </a:rPr>
              <a:t>4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3074" name="Picture 2" descr="Inner ear | Clinical G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1" r="1228"/>
          <a:stretch/>
        </p:blipFill>
        <p:spPr bwMode="auto">
          <a:xfrm>
            <a:off x="314901" y="2274447"/>
            <a:ext cx="4885171" cy="4447028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nner ear | Clinical G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39" b="52011"/>
          <a:stretch/>
        </p:blipFill>
        <p:spPr bwMode="auto">
          <a:xfrm>
            <a:off x="6308436" y="2262936"/>
            <a:ext cx="5603235" cy="4458540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7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594273" y="496412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Thursday 16 March 2023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70455" y="281856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Dr. Aiman AL Maathidy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4091" y="313849"/>
            <a:ext cx="2743200" cy="365125"/>
          </a:xfrm>
        </p:spPr>
        <p:txBody>
          <a:bodyPr/>
          <a:lstStyle/>
          <a:p>
            <a:fld id="{D961C813-4D06-4A0D-9756-DF3CB14B5D14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3199" y="1044100"/>
            <a:ext cx="11794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/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c-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Its lateral wall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is related to the middle ear and shows </a:t>
            </a:r>
            <a:r>
              <a:rPr lang="en-US" sz="24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fenstera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vestibuli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which is closed by the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foot of stapes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360045"/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d-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Its medial wall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forms the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bottom of the internal auditory meatus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and is perforated by </a:t>
            </a:r>
            <a:r>
              <a:rPr lang="en-US" sz="2400" b="1" dirty="0">
                <a:solidFill>
                  <a:schemeClr val="accent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8</a:t>
            </a:r>
            <a:r>
              <a:rPr lang="en-US" sz="2400" b="1" baseline="30000" dirty="0">
                <a:solidFill>
                  <a:schemeClr val="accent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chemeClr val="accent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cranial nerve.</a:t>
            </a:r>
          </a:p>
        </p:txBody>
      </p:sp>
      <p:sp>
        <p:nvSpPr>
          <p:cNvPr id="6" name="Rectangle 5"/>
          <p:cNvSpPr/>
          <p:nvPr/>
        </p:nvSpPr>
        <p:spPr>
          <a:xfrm>
            <a:off x="92364" y="108691"/>
            <a:ext cx="4313382" cy="570284"/>
          </a:xfrm>
          <a:prstGeom prst="rect">
            <a:avLst/>
          </a:prstGeom>
          <a:ln w="57150">
            <a:solidFill>
              <a:srgbClr val="4BFF21"/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122000"/>
              </a:lnSpc>
              <a:tabLst>
                <a:tab pos="91440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BONY LABYRINTH  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081" y="654806"/>
            <a:ext cx="2770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II- The vestibule: </a:t>
            </a:r>
            <a:endParaRPr lang="en-US" sz="2800" dirty="0"/>
          </a:p>
        </p:txBody>
      </p:sp>
      <p:pic>
        <p:nvPicPr>
          <p:cNvPr id="4098" name="Picture 2" descr="The Inner Ear - Bony Labyrinth - Membranous Labryinth - TeachMe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1" y="3685309"/>
            <a:ext cx="6880847" cy="2863273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ar anatomy: Parts and functions | Kenh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73" y="2228271"/>
            <a:ext cx="4500418" cy="4500419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55" y="765800"/>
            <a:ext cx="121273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III- The cochlea: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is the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anterior part of the boney labyrinth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: </a:t>
            </a:r>
            <a:endParaRPr lang="en-US" sz="2400" b="1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228600"/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resembles the shell of a common snail forming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2 and 1/2 turns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around its axis called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modulus.</a:t>
            </a:r>
            <a:endParaRPr lang="en-US" sz="2400" b="1" dirty="0" smtClean="0">
              <a:solidFill>
                <a:srgbClr val="C0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228600"/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Its base is directed medially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towards the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bottom of the internal auditory meatus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and is perforated by the </a:t>
            </a:r>
            <a:r>
              <a:rPr lang="en-US" sz="2400" b="1" dirty="0" err="1">
                <a:latin typeface="Candara" panose="020E0502030303020204" pitchFamily="34" charset="0"/>
                <a:ea typeface="Times New Roman" panose="02020603050405020304" pitchFamily="18" charset="0"/>
              </a:rPr>
              <a:t>fibres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of the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cochlear nerve. </a:t>
            </a:r>
            <a:endParaRPr lang="en-US" sz="2400" b="1" dirty="0" smtClean="0">
              <a:solidFill>
                <a:srgbClr val="C0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4" y="127164"/>
            <a:ext cx="4313382" cy="638636"/>
          </a:xfrm>
          <a:prstGeom prst="rect">
            <a:avLst/>
          </a:prstGeom>
          <a:ln w="57150">
            <a:solidFill>
              <a:srgbClr val="4BFF21"/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122000"/>
              </a:lnSpc>
              <a:tabLst>
                <a:tab pos="91440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BONY LABYRINTH  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2746" y="30750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Thursday 16 March 2023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79691" y="78356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Dr. Aiman AL Maathidy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601" y="580236"/>
            <a:ext cx="2743200" cy="365125"/>
          </a:xfrm>
        </p:spPr>
        <p:txBody>
          <a:bodyPr/>
          <a:lstStyle/>
          <a:p>
            <a:fld id="{D961C813-4D06-4A0D-9756-DF3CB14B5D14}" type="slidenum">
              <a:rPr lang="en-US" b="1" smtClean="0">
                <a:solidFill>
                  <a:schemeClr val="tx1"/>
                </a:solidFill>
              </a:rPr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Ear: Anatomy, Facts &amp; Fun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182" y="2373388"/>
            <a:ext cx="3084945" cy="4357485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ar anatomy: Parts and functions | Kenh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2" y="2750376"/>
            <a:ext cx="3933825" cy="3933826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chlear 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340" y="2797963"/>
            <a:ext cx="2921261" cy="3793846"/>
          </a:xfrm>
          <a:prstGeom prst="rect">
            <a:avLst/>
          </a:prstGeom>
          <a:noFill/>
          <a:ln w="7620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9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00513"/>
            <a:ext cx="11139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Its apex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is directed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laterally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towards the medial wall of the tympanic cavity.</a:t>
            </a:r>
          </a:p>
          <a:p>
            <a:pPr marL="228600"/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The cochlear canal lodges the cochlear duct.</a:t>
            </a:r>
          </a:p>
          <a:p>
            <a:pPr marL="228600"/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Spiral bony lamina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projects from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modulus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dividing the cochlear canal into </a:t>
            </a:r>
            <a:r>
              <a:rPr lang="en-US" sz="24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scala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vestibuli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above and </a:t>
            </a:r>
            <a:r>
              <a:rPr lang="en-US" sz="24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scala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tympani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below.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019" y="136400"/>
            <a:ext cx="4313382" cy="638636"/>
          </a:xfrm>
          <a:prstGeom prst="rect">
            <a:avLst/>
          </a:prstGeom>
          <a:ln w="57150">
            <a:solidFill>
              <a:srgbClr val="4BFF21"/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122000"/>
              </a:lnSpc>
              <a:tabLst>
                <a:tab pos="91440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BONY LABYRINTH  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66563" y="335893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Thursday 16 March 2023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51982" y="136400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Dr. Aiman AL Maathidy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7073" y="222771"/>
            <a:ext cx="2743200" cy="365125"/>
          </a:xfrm>
        </p:spPr>
        <p:txBody>
          <a:bodyPr/>
          <a:lstStyle/>
          <a:p>
            <a:fld id="{D961C813-4D06-4A0D-9756-DF3CB14B5D14}" type="slidenum">
              <a:rPr lang="en-US" b="1" smtClean="0">
                <a:solidFill>
                  <a:schemeClr val="tx1"/>
                </a:solidFill>
              </a:rPr>
              <a:t>7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6146" name="Picture 2" descr="Cochlear 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27" y="2920628"/>
            <a:ext cx="5200073" cy="380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bserving cochlear 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6" y="2516253"/>
            <a:ext cx="3343133" cy="4213429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chlear 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63" y="3168073"/>
            <a:ext cx="2602103" cy="3379354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755" y="159389"/>
            <a:ext cx="5123518" cy="584775"/>
          </a:xfrm>
          <a:prstGeom prst="rect">
            <a:avLst/>
          </a:prstGeom>
          <a:ln w="57150">
            <a:solidFill>
              <a:srgbClr val="4BFF21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MEMBRANOUS LABYRINTH 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755" y="820088"/>
            <a:ext cx="56015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Structure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: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it consists of number of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membranous cavities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inside the bony labyrinth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tabLst>
                <a:tab pos="120650" algn="l"/>
              </a:tabLst>
            </a:pP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These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cavities are filled with fluid called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endolymph</a:t>
            </a:r>
            <a:r>
              <a:rPr lang="en-US" sz="2400" b="1" dirty="0" smtClean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  <a:tabLst>
                <a:tab pos="120650" algn="l"/>
              </a:tabLst>
            </a:pPr>
            <a:endParaRPr lang="en-US" sz="2400" b="1" dirty="0">
              <a:solidFill>
                <a:srgbClr val="0E05CB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12065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They are separated from the bony labyrinth by fluid called </a:t>
            </a: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perilymph. </a:t>
            </a:r>
            <a:endParaRPr lang="en-US" sz="2400" b="1" dirty="0">
              <a:solidFill>
                <a:srgbClr val="0E05CB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56964" y="231841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Thursday 16 March 2023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77728" y="0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Dr. Aiman AL Maathidy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5746" y="121937"/>
            <a:ext cx="2743200" cy="365125"/>
          </a:xfrm>
        </p:spPr>
        <p:txBody>
          <a:bodyPr/>
          <a:lstStyle/>
          <a:p>
            <a:fld id="{D961C813-4D06-4A0D-9756-DF3CB14B5D14}" type="slidenum">
              <a:rPr lang="en-US" b="1" smtClean="0">
                <a:solidFill>
                  <a:schemeClr val="tx1"/>
                </a:solidFill>
              </a:rPr>
              <a:t>8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7170" name="Picture 2" descr="What is the difference between bony labyrinth and membranous labyrinth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81" y="4407733"/>
            <a:ext cx="3970192" cy="2233233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2255" t="16667" r="20937" b="6250"/>
          <a:stretch>
            <a:fillRect/>
          </a:stretch>
        </p:blipFill>
        <p:spPr bwMode="auto">
          <a:xfrm>
            <a:off x="5569351" y="820088"/>
            <a:ext cx="6503553" cy="4961473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93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755" y="159389"/>
            <a:ext cx="5123518" cy="584775"/>
          </a:xfrm>
          <a:prstGeom prst="rect">
            <a:avLst/>
          </a:prstGeom>
          <a:ln w="57150">
            <a:solidFill>
              <a:srgbClr val="4BFF21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MEMBRANOUS LABYRINTH 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755" y="744164"/>
            <a:ext cx="116101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Parts: </a:t>
            </a:r>
          </a:p>
          <a:p>
            <a:pPr marL="342900" lvl="0" indent="-342900">
              <a:buFont typeface="Arial" panose="020B0604020202020204" pitchFamily="34" charset="0"/>
              <a:buAutoNum type="arabicParenBoth"/>
              <a:tabLst>
                <a:tab pos="685800" algn="l"/>
              </a:tabLst>
            </a:pPr>
            <a:r>
              <a:rPr lang="en-US" sz="2400" b="1" dirty="0">
                <a:solidFill>
                  <a:srgbClr val="0E05CB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3 semicircular ducts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: </a:t>
            </a:r>
          </a:p>
          <a:p>
            <a:pPr>
              <a:tabLst>
                <a:tab pos="12065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They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lie within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the corresponding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bony canals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tabLst>
                <a:tab pos="12065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They open in the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utricle.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tabLst>
                <a:tab pos="12065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Each duct has a dilatation at one of its ends called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ampulla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03509" y="257380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Thursday 16 March 2023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42745" y="20627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Dr. Aiman AL Maathidy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4859" y="159389"/>
            <a:ext cx="2743200" cy="365125"/>
          </a:xfrm>
        </p:spPr>
        <p:txBody>
          <a:bodyPr/>
          <a:lstStyle/>
          <a:p>
            <a:fld id="{D961C813-4D06-4A0D-9756-DF3CB14B5D14}" type="slidenum">
              <a:rPr lang="en-US" b="1" smtClean="0">
                <a:solidFill>
                  <a:schemeClr val="tx1"/>
                </a:solidFill>
              </a:rPr>
              <a:t>9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8194" name="Picture 2" descr="Osseous labyrin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58" y="3041568"/>
            <a:ext cx="6805511" cy="3636567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estibular, Equilibrium, Cerebellum Diagram | Quiz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2" y="2678669"/>
            <a:ext cx="4735368" cy="3999466"/>
          </a:xfrm>
          <a:prstGeom prst="rect">
            <a:avLst/>
          </a:prstGeom>
          <a:noFill/>
          <a:ln w="57150">
            <a:solidFill>
              <a:srgbClr val="4BF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9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1313</Words>
  <Application>Microsoft Office PowerPoint</Application>
  <PresentationFormat>Widescreen</PresentationFormat>
  <Paragraphs>183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Candara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33</cp:revision>
  <dcterms:created xsi:type="dcterms:W3CDTF">2023-03-14T19:48:58Z</dcterms:created>
  <dcterms:modified xsi:type="dcterms:W3CDTF">2023-03-16T05:21:43Z</dcterms:modified>
</cp:coreProperties>
</file>