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953" r:id="rId1"/>
  </p:sldMasterIdLst>
  <p:notesMasterIdLst>
    <p:notesMasterId r:id="rId75"/>
  </p:notesMasterIdLst>
  <p:handoutMasterIdLst>
    <p:handoutMasterId r:id="rId76"/>
  </p:handoutMasterIdLst>
  <p:sldIdLst>
    <p:sldId id="256" r:id="rId2"/>
    <p:sldId id="294" r:id="rId3"/>
    <p:sldId id="295" r:id="rId4"/>
    <p:sldId id="258" r:id="rId5"/>
    <p:sldId id="291" r:id="rId6"/>
    <p:sldId id="292" r:id="rId7"/>
    <p:sldId id="259" r:id="rId8"/>
    <p:sldId id="290" r:id="rId9"/>
    <p:sldId id="297" r:id="rId10"/>
    <p:sldId id="298" r:id="rId11"/>
    <p:sldId id="299" r:id="rId12"/>
    <p:sldId id="326" r:id="rId13"/>
    <p:sldId id="301" r:id="rId14"/>
    <p:sldId id="300" r:id="rId15"/>
    <p:sldId id="302" r:id="rId16"/>
    <p:sldId id="303" r:id="rId17"/>
    <p:sldId id="304" r:id="rId18"/>
    <p:sldId id="305" r:id="rId19"/>
    <p:sldId id="306" r:id="rId20"/>
    <p:sldId id="264" r:id="rId21"/>
    <p:sldId id="474" r:id="rId22"/>
    <p:sldId id="473" r:id="rId23"/>
    <p:sldId id="260" r:id="rId24"/>
    <p:sldId id="478" r:id="rId25"/>
    <p:sldId id="266" r:id="rId26"/>
    <p:sldId id="267" r:id="rId27"/>
    <p:sldId id="327" r:id="rId28"/>
    <p:sldId id="274" r:id="rId29"/>
    <p:sldId id="476" r:id="rId30"/>
    <p:sldId id="477" r:id="rId31"/>
    <p:sldId id="475" r:id="rId32"/>
    <p:sldId id="307" r:id="rId33"/>
    <p:sldId id="308" r:id="rId34"/>
    <p:sldId id="309" r:id="rId35"/>
    <p:sldId id="268" r:id="rId36"/>
    <p:sldId id="269" r:id="rId37"/>
    <p:sldId id="270" r:id="rId38"/>
    <p:sldId id="272" r:id="rId39"/>
    <p:sldId id="275" r:id="rId40"/>
    <p:sldId id="311" r:id="rId41"/>
    <p:sldId id="283" r:id="rId42"/>
    <p:sldId id="286" r:id="rId43"/>
    <p:sldId id="312" r:id="rId44"/>
    <p:sldId id="328" r:id="rId45"/>
    <p:sldId id="313" r:id="rId46"/>
    <p:sldId id="314" r:id="rId47"/>
    <p:sldId id="315" r:id="rId48"/>
    <p:sldId id="316" r:id="rId49"/>
    <p:sldId id="317" r:id="rId50"/>
    <p:sldId id="329" r:id="rId51"/>
    <p:sldId id="280" r:id="rId52"/>
    <p:sldId id="318" r:id="rId53"/>
    <p:sldId id="319" r:id="rId54"/>
    <p:sldId id="330" r:id="rId55"/>
    <p:sldId id="276" r:id="rId56"/>
    <p:sldId id="277" r:id="rId57"/>
    <p:sldId id="278" r:id="rId58"/>
    <p:sldId id="333" r:id="rId59"/>
    <p:sldId id="334" r:id="rId60"/>
    <p:sldId id="335" r:id="rId61"/>
    <p:sldId id="331" r:id="rId62"/>
    <p:sldId id="281" r:id="rId63"/>
    <p:sldId id="282" r:id="rId64"/>
    <p:sldId id="336" r:id="rId65"/>
    <p:sldId id="320" r:id="rId66"/>
    <p:sldId id="321" r:id="rId67"/>
    <p:sldId id="322" r:id="rId68"/>
    <p:sldId id="323" r:id="rId69"/>
    <p:sldId id="324" r:id="rId70"/>
    <p:sldId id="325" r:id="rId71"/>
    <p:sldId id="332" r:id="rId72"/>
    <p:sldId id="285" r:id="rId73"/>
    <p:sldId id="472" r:id="rId74"/>
  </p:sldIdLst>
  <p:sldSz cx="9144000" cy="6858000" type="screen4x3"/>
  <p:notesSz cx="6858000" cy="9710738"/>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90" d="100"/>
          <a:sy n="90" d="100"/>
        </p:scale>
        <p:origin x="1162" y="-60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77BCA24-DFE4-4986-F5C4-D835D6F804A8}"/>
              </a:ext>
            </a:extLst>
          </p:cNvPr>
          <p:cNvSpPr>
            <a:spLocks noGrp="1" noChangeArrowheads="1"/>
          </p:cNvSpPr>
          <p:nvPr>
            <p:ph type="hdr" sz="quarter"/>
          </p:nvPr>
        </p:nvSpPr>
        <p:spPr bwMode="auto">
          <a:xfrm>
            <a:off x="3886200" y="0"/>
            <a:ext cx="2971800" cy="4857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cs typeface="Arial" charset="0"/>
              </a:defRPr>
            </a:lvl1pPr>
          </a:lstStyle>
          <a:p>
            <a:pPr>
              <a:defRPr/>
            </a:pPr>
            <a:endParaRPr lang="en-US"/>
          </a:p>
        </p:txBody>
      </p:sp>
      <p:sp>
        <p:nvSpPr>
          <p:cNvPr id="7171" name="Rectangle 3">
            <a:extLst>
              <a:ext uri="{FF2B5EF4-FFF2-40B4-BE49-F238E27FC236}">
                <a16:creationId xmlns:a16="http://schemas.microsoft.com/office/drawing/2014/main" id="{C42D746E-8933-18E0-2888-7518981BC17C}"/>
              </a:ext>
            </a:extLst>
          </p:cNvPr>
          <p:cNvSpPr>
            <a:spLocks noGrp="1" noChangeArrowheads="1"/>
          </p:cNvSpPr>
          <p:nvPr>
            <p:ph type="dt" sz="quarter" idx="1"/>
          </p:nvPr>
        </p:nvSpPr>
        <p:spPr bwMode="auto">
          <a:xfrm>
            <a:off x="1588" y="0"/>
            <a:ext cx="2971800" cy="4857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a:latin typeface="Times New Roman" pitchFamily="18" charset="0"/>
                <a:cs typeface="Arial" charset="0"/>
              </a:defRPr>
            </a:lvl1pPr>
          </a:lstStyle>
          <a:p>
            <a:pPr>
              <a:defRPr/>
            </a:pPr>
            <a:endParaRPr lang="en-US"/>
          </a:p>
        </p:txBody>
      </p:sp>
      <p:sp>
        <p:nvSpPr>
          <p:cNvPr id="7172" name="Rectangle 4">
            <a:extLst>
              <a:ext uri="{FF2B5EF4-FFF2-40B4-BE49-F238E27FC236}">
                <a16:creationId xmlns:a16="http://schemas.microsoft.com/office/drawing/2014/main" id="{B1EDE4BA-CE4A-C369-F706-7695368BE566}"/>
              </a:ext>
            </a:extLst>
          </p:cNvPr>
          <p:cNvSpPr>
            <a:spLocks noGrp="1" noChangeArrowheads="1"/>
          </p:cNvSpPr>
          <p:nvPr>
            <p:ph type="ftr" sz="quarter" idx="2"/>
          </p:nvPr>
        </p:nvSpPr>
        <p:spPr bwMode="auto">
          <a:xfrm>
            <a:off x="3886200" y="9223375"/>
            <a:ext cx="2971800" cy="4857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cs typeface="Arial" charset="0"/>
              </a:defRPr>
            </a:lvl1pPr>
          </a:lstStyle>
          <a:p>
            <a:pPr>
              <a:defRPr/>
            </a:pPr>
            <a:endParaRPr lang="en-US"/>
          </a:p>
        </p:txBody>
      </p:sp>
      <p:sp>
        <p:nvSpPr>
          <p:cNvPr id="7173" name="Rectangle 5">
            <a:extLst>
              <a:ext uri="{FF2B5EF4-FFF2-40B4-BE49-F238E27FC236}">
                <a16:creationId xmlns:a16="http://schemas.microsoft.com/office/drawing/2014/main" id="{B7E6CA2F-06E6-A5C3-F2CE-6382521A05DD}"/>
              </a:ext>
            </a:extLst>
          </p:cNvPr>
          <p:cNvSpPr>
            <a:spLocks noGrp="1" noChangeArrowheads="1"/>
          </p:cNvSpPr>
          <p:nvPr>
            <p:ph type="sldNum" sz="quarter" idx="3"/>
          </p:nvPr>
        </p:nvSpPr>
        <p:spPr bwMode="auto">
          <a:xfrm>
            <a:off x="1588" y="9223375"/>
            <a:ext cx="2971800" cy="4857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a:latin typeface="Times New Roman" panose="02020603050405020304" pitchFamily="18" charset="0"/>
              </a:defRPr>
            </a:lvl1pPr>
          </a:lstStyle>
          <a:p>
            <a:pPr>
              <a:defRPr/>
            </a:pPr>
            <a:fld id="{4F9D2FE0-1B84-41FD-880A-1ACB54EB864A}" type="slidenum">
              <a:rPr lang="ar-SA"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2EE1F3C-DBEA-C4BC-8924-CA53BACAAEA5}"/>
              </a:ext>
            </a:extLst>
          </p:cNvPr>
          <p:cNvSpPr>
            <a:spLocks noGrp="1" noChangeArrowheads="1"/>
          </p:cNvSpPr>
          <p:nvPr>
            <p:ph type="hdr" sz="quarter"/>
          </p:nvPr>
        </p:nvSpPr>
        <p:spPr bwMode="auto">
          <a:xfrm>
            <a:off x="3886200" y="0"/>
            <a:ext cx="2971800" cy="4857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cs typeface="Arial" charset="0"/>
              </a:defRPr>
            </a:lvl1pPr>
          </a:lstStyle>
          <a:p>
            <a:pPr>
              <a:defRPr/>
            </a:pPr>
            <a:endParaRPr lang="en-US"/>
          </a:p>
        </p:txBody>
      </p:sp>
      <p:sp>
        <p:nvSpPr>
          <p:cNvPr id="6147" name="Rectangle 3">
            <a:extLst>
              <a:ext uri="{FF2B5EF4-FFF2-40B4-BE49-F238E27FC236}">
                <a16:creationId xmlns:a16="http://schemas.microsoft.com/office/drawing/2014/main" id="{5BACFC5C-2F96-AADC-4D25-881A9F6DA07B}"/>
              </a:ext>
            </a:extLst>
          </p:cNvPr>
          <p:cNvSpPr>
            <a:spLocks noGrp="1" noChangeArrowheads="1"/>
          </p:cNvSpPr>
          <p:nvPr>
            <p:ph type="dt" idx="1"/>
          </p:nvPr>
        </p:nvSpPr>
        <p:spPr bwMode="auto">
          <a:xfrm>
            <a:off x="1588" y="0"/>
            <a:ext cx="2971800" cy="4857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a:latin typeface="Times New Roman" pitchFamily="18" charset="0"/>
                <a:cs typeface="Arial" charset="0"/>
              </a:defRPr>
            </a:lvl1pPr>
          </a:lstStyle>
          <a:p>
            <a:pPr>
              <a:defRPr/>
            </a:pPr>
            <a:endParaRPr lang="en-US"/>
          </a:p>
        </p:txBody>
      </p:sp>
      <p:sp>
        <p:nvSpPr>
          <p:cNvPr id="6148" name="Rectangle 4">
            <a:extLst>
              <a:ext uri="{FF2B5EF4-FFF2-40B4-BE49-F238E27FC236}">
                <a16:creationId xmlns:a16="http://schemas.microsoft.com/office/drawing/2014/main" id="{D67F617E-3F11-17A4-CBD7-D15E1808CA2F}"/>
              </a:ext>
            </a:extLst>
          </p:cNvPr>
          <p:cNvSpPr>
            <a:spLocks noGrp="1" noRot="1" noChangeAspect="1" noChangeArrowheads="1" noTextEdit="1"/>
          </p:cNvSpPr>
          <p:nvPr>
            <p:ph type="sldImg" idx="2"/>
          </p:nvPr>
        </p:nvSpPr>
        <p:spPr bwMode="auto">
          <a:xfrm>
            <a:off x="1001713" y="728663"/>
            <a:ext cx="4854575" cy="364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E830484-658C-665A-C110-DCA3E96F8589}"/>
              </a:ext>
            </a:extLst>
          </p:cNvPr>
          <p:cNvSpPr>
            <a:spLocks noGrp="1" noChangeArrowheads="1"/>
          </p:cNvSpPr>
          <p:nvPr>
            <p:ph type="body" sz="quarter" idx="3"/>
          </p:nvPr>
        </p:nvSpPr>
        <p:spPr bwMode="auto">
          <a:xfrm>
            <a:off x="685800" y="4613275"/>
            <a:ext cx="5486400" cy="4368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150" name="Rectangle 6">
            <a:extLst>
              <a:ext uri="{FF2B5EF4-FFF2-40B4-BE49-F238E27FC236}">
                <a16:creationId xmlns:a16="http://schemas.microsoft.com/office/drawing/2014/main" id="{1F9312E2-1A12-2DC2-E9A9-58D7CC2166DE}"/>
              </a:ext>
            </a:extLst>
          </p:cNvPr>
          <p:cNvSpPr>
            <a:spLocks noGrp="1" noChangeArrowheads="1"/>
          </p:cNvSpPr>
          <p:nvPr>
            <p:ph type="ftr" sz="quarter" idx="4"/>
          </p:nvPr>
        </p:nvSpPr>
        <p:spPr bwMode="auto">
          <a:xfrm>
            <a:off x="3886200" y="9223375"/>
            <a:ext cx="2971800" cy="4857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cs typeface="Arial" charset="0"/>
              </a:defRPr>
            </a:lvl1pPr>
          </a:lstStyle>
          <a:p>
            <a:pPr>
              <a:defRPr/>
            </a:pPr>
            <a:endParaRPr lang="en-US"/>
          </a:p>
        </p:txBody>
      </p:sp>
      <p:sp>
        <p:nvSpPr>
          <p:cNvPr id="6151" name="Rectangle 7">
            <a:extLst>
              <a:ext uri="{FF2B5EF4-FFF2-40B4-BE49-F238E27FC236}">
                <a16:creationId xmlns:a16="http://schemas.microsoft.com/office/drawing/2014/main" id="{067B1F41-E826-3B58-833D-F2595030D9D0}"/>
              </a:ext>
            </a:extLst>
          </p:cNvPr>
          <p:cNvSpPr>
            <a:spLocks noGrp="1" noChangeArrowheads="1"/>
          </p:cNvSpPr>
          <p:nvPr>
            <p:ph type="sldNum" sz="quarter" idx="5"/>
          </p:nvPr>
        </p:nvSpPr>
        <p:spPr bwMode="auto">
          <a:xfrm>
            <a:off x="1588" y="9223375"/>
            <a:ext cx="2971800" cy="4857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a:latin typeface="Times New Roman" panose="02020603050405020304" pitchFamily="18" charset="0"/>
              </a:defRPr>
            </a:lvl1pPr>
          </a:lstStyle>
          <a:p>
            <a:pPr>
              <a:defRPr/>
            </a:pPr>
            <a:fld id="{8F298738-1B38-4067-8A81-F29B017A2A49}"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254D430-CAF0-DF28-8313-3301F72C299D}"/>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2A030F99-5413-2A8F-30CD-FD438F7FE9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9220" name="Slide Number Placeholder 3">
            <a:extLst>
              <a:ext uri="{FF2B5EF4-FFF2-40B4-BE49-F238E27FC236}">
                <a16:creationId xmlns:a16="http://schemas.microsoft.com/office/drawing/2014/main" id="{04E0F66B-5214-7CA2-7887-DDE09928223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F505721A-9009-44FF-987E-44D86A06FCE2}" type="slidenum">
              <a:rPr lang="ar-SA" altLang="en-US" smtClean="0"/>
              <a:pPr algn="l" rtl="0"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CE84138-4181-9E80-07FC-AC1993DF0C28}"/>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12E25638-A1D2-ED5F-F5B9-B27FF5DBC8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49156" name="Slide Number Placeholder 3">
            <a:extLst>
              <a:ext uri="{FF2B5EF4-FFF2-40B4-BE49-F238E27FC236}">
                <a16:creationId xmlns:a16="http://schemas.microsoft.com/office/drawing/2014/main" id="{00CCC887-FCA1-F563-C962-558E79E03FC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C2835EC4-CACF-402A-8EC9-D69EF2EBDC80}" type="slidenum">
              <a:rPr lang="ar-SA" altLang="en-US" smtClean="0"/>
              <a:pPr algn="l" rtl="0" fontAlgn="base">
                <a:spcBef>
                  <a:spcPct val="0"/>
                </a:spcBef>
                <a:spcAft>
                  <a:spcPct val="0"/>
                </a:spcAft>
              </a:pPr>
              <a:t>35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6CFB892-F8BD-6139-D591-5E16AB89B34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DF51958B-28B1-F22C-C2C4-4C11C34262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51204" name="Slide Number Placeholder 3">
            <a:extLst>
              <a:ext uri="{FF2B5EF4-FFF2-40B4-BE49-F238E27FC236}">
                <a16:creationId xmlns:a16="http://schemas.microsoft.com/office/drawing/2014/main" id="{F67789FF-09C3-3C56-EC7D-7D423839C09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442D46BB-5044-4829-AD0F-63623242DD6A}" type="slidenum">
              <a:rPr lang="ar-SA" altLang="en-US" smtClean="0"/>
              <a:pPr algn="l" rtl="0" fontAlgn="base">
                <a:spcBef>
                  <a:spcPct val="0"/>
                </a:spcBef>
                <a:spcAft>
                  <a:spcPct val="0"/>
                </a:spcAft>
              </a:pPr>
              <a:t>36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8C14942-9B40-6789-6DE7-7231E2AD3F03}"/>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AE5ED656-BA04-7640-CE2C-87272DFF505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53252" name="Slide Number Placeholder 3">
            <a:extLst>
              <a:ext uri="{FF2B5EF4-FFF2-40B4-BE49-F238E27FC236}">
                <a16:creationId xmlns:a16="http://schemas.microsoft.com/office/drawing/2014/main" id="{AF572F90-C019-038C-A8CA-5539CF6B2F9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803B39C8-BAEA-4E78-B8BF-A02AEF1B787A}" type="slidenum">
              <a:rPr lang="ar-SA" altLang="en-US" smtClean="0"/>
              <a:pPr algn="l" rtl="0" fontAlgn="base">
                <a:spcBef>
                  <a:spcPct val="0"/>
                </a:spcBef>
                <a:spcAft>
                  <a:spcPct val="0"/>
                </a:spcAft>
              </a:pPr>
              <a:t>37</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7C3A58C-0C11-121A-26C6-F055DB40C408}"/>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34B00576-6D64-D8AB-60A3-9B56C8E9D29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55300" name="Slide Number Placeholder 3">
            <a:extLst>
              <a:ext uri="{FF2B5EF4-FFF2-40B4-BE49-F238E27FC236}">
                <a16:creationId xmlns:a16="http://schemas.microsoft.com/office/drawing/2014/main" id="{5584BD0D-B3AB-5116-3F64-5C7AFDE931A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29EBC535-7C75-4317-9B9F-CC79053C2AF7}" type="slidenum">
              <a:rPr lang="ar-SA" altLang="en-US" smtClean="0"/>
              <a:pPr algn="l" rtl="0" fontAlgn="base">
                <a:spcBef>
                  <a:spcPct val="0"/>
                </a:spcBef>
                <a:spcAft>
                  <a:spcPct val="0"/>
                </a:spcAft>
              </a:pPr>
              <a:t>38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ECE7F57-37A6-97B9-8CD3-BF5FF352AC70}"/>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DE6FD9F5-3EFF-B320-6538-60F3F98F2F0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57348" name="Slide Number Placeholder 3">
            <a:extLst>
              <a:ext uri="{FF2B5EF4-FFF2-40B4-BE49-F238E27FC236}">
                <a16:creationId xmlns:a16="http://schemas.microsoft.com/office/drawing/2014/main" id="{A809A876-53CC-3CF2-996E-332AD2CD5B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CD58596D-8EF1-46E8-935C-E49CABBD5F25}" type="slidenum">
              <a:rPr lang="ar-SA" altLang="en-US" smtClean="0"/>
              <a:pPr algn="l" rtl="0" fontAlgn="base">
                <a:spcBef>
                  <a:spcPct val="0"/>
                </a:spcBef>
                <a:spcAft>
                  <a:spcPct val="0"/>
                </a:spcAft>
              </a:pPr>
              <a:t>39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3A99140-87D4-DDC7-497A-BF0ABD50F988}"/>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657BBFE8-9F85-06C0-B34E-1EA46379A60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60420" name="Slide Number Placeholder 3">
            <a:extLst>
              <a:ext uri="{FF2B5EF4-FFF2-40B4-BE49-F238E27FC236}">
                <a16:creationId xmlns:a16="http://schemas.microsoft.com/office/drawing/2014/main" id="{6A51E0D1-74ED-BFCA-F80C-17FF4AFDF61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47767E07-D7A5-469C-B8F7-542A75536795}" type="slidenum">
              <a:rPr lang="ar-SA" altLang="en-US" smtClean="0"/>
              <a:pPr algn="l" rtl="0" fontAlgn="base">
                <a:spcBef>
                  <a:spcPct val="0"/>
                </a:spcBef>
                <a:spcAft>
                  <a:spcPct val="0"/>
                </a:spcAft>
              </a:pPr>
              <a:t>41</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AA8DA4F-4758-D621-1615-FE6B48B9F241}"/>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714685AF-40D3-A064-0BCF-B3BC2BA5FA6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62468" name="Slide Number Placeholder 3">
            <a:extLst>
              <a:ext uri="{FF2B5EF4-FFF2-40B4-BE49-F238E27FC236}">
                <a16:creationId xmlns:a16="http://schemas.microsoft.com/office/drawing/2014/main" id="{143303B2-4F9A-2355-9120-9289E913735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636B35C4-BEEA-4F07-B316-2B56EB28AE53}" type="slidenum">
              <a:rPr lang="ar-SA" altLang="en-US" smtClean="0"/>
              <a:pPr algn="l" rtl="0" fontAlgn="base">
                <a:spcBef>
                  <a:spcPct val="0"/>
                </a:spcBef>
                <a:spcAft>
                  <a:spcPct val="0"/>
                </a:spcAft>
              </a:pPr>
              <a:t>42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7EE36AB-ED2A-0A81-DCF0-55763E724522}"/>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355CA34B-8CA6-330B-5899-021BAD6E31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72708" name="Slide Number Placeholder 3">
            <a:extLst>
              <a:ext uri="{FF2B5EF4-FFF2-40B4-BE49-F238E27FC236}">
                <a16:creationId xmlns:a16="http://schemas.microsoft.com/office/drawing/2014/main" id="{5BA111CB-5F07-68D0-EDA4-F6F1C6A437D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20947B82-29FD-4F2A-87E0-F90A111477DA}" type="slidenum">
              <a:rPr lang="ar-SA" altLang="en-US" smtClean="0"/>
              <a:pPr algn="l" rtl="0" fontAlgn="base">
                <a:spcBef>
                  <a:spcPct val="0"/>
                </a:spcBef>
                <a:spcAft>
                  <a:spcPct val="0"/>
                </a:spcAft>
              </a:pPr>
              <a:t>51</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6883FA1-A8B4-0D7B-5997-D1AF3285AB94}"/>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1E4FE351-1758-C149-126B-EF94011A6FD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77828" name="Slide Number Placeholder 3">
            <a:extLst>
              <a:ext uri="{FF2B5EF4-FFF2-40B4-BE49-F238E27FC236}">
                <a16:creationId xmlns:a16="http://schemas.microsoft.com/office/drawing/2014/main" id="{55573FDE-227B-0E95-A8F3-40801236D30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D1CB6051-8B53-4429-8878-0AF6B08D84A1}" type="slidenum">
              <a:rPr lang="ar-SA" altLang="en-US" smtClean="0"/>
              <a:pPr algn="l" rtl="0" fontAlgn="base">
                <a:spcBef>
                  <a:spcPct val="0"/>
                </a:spcBef>
                <a:spcAft>
                  <a:spcPct val="0"/>
                </a:spcAft>
              </a:pPr>
              <a:t>55</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7936491-0D4B-E21C-ACA2-16085EDCE113}"/>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666598EF-B19F-3C2C-5C70-4643CDDC725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79876" name="Slide Number Placeholder 3">
            <a:extLst>
              <a:ext uri="{FF2B5EF4-FFF2-40B4-BE49-F238E27FC236}">
                <a16:creationId xmlns:a16="http://schemas.microsoft.com/office/drawing/2014/main" id="{A6F1D1A4-519E-D481-BF07-3183156A1D6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F207A4E9-2C15-4857-8B73-02F429A8068E}" type="slidenum">
              <a:rPr lang="ar-SA" altLang="en-US" smtClean="0"/>
              <a:pPr algn="l" rtl="0" fontAlgn="base">
                <a:spcBef>
                  <a:spcPct val="0"/>
                </a:spcBef>
                <a:spcAft>
                  <a:spcPct val="0"/>
                </a:spcAft>
              </a:pPr>
              <a:t>56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3E3AD2E-C955-6BBF-1C4A-822A62953C1B}"/>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66E54678-4BCA-500C-1747-62735DBCC6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13316" name="Slide Number Placeholder 3">
            <a:extLst>
              <a:ext uri="{FF2B5EF4-FFF2-40B4-BE49-F238E27FC236}">
                <a16:creationId xmlns:a16="http://schemas.microsoft.com/office/drawing/2014/main" id="{68BC1B98-9564-AA55-A326-DC14235213E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1E56916D-DBF6-4A60-BCF7-9F4B520B4A27}" type="slidenum">
              <a:rPr lang="ar-SA" altLang="en-US" smtClean="0"/>
              <a:pPr algn="l" rtl="0" fontAlgn="base">
                <a:spcBef>
                  <a:spcPct val="0"/>
                </a:spcBef>
                <a:spcAft>
                  <a:spcPct val="0"/>
                </a:spcAft>
              </a:pPr>
              <a:t>4</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7A4AEA0E-6800-59A5-AF28-7005FE58B737}"/>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392BD37B-F324-B2B8-9B25-A2194F11917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81924" name="Slide Number Placeholder 3">
            <a:extLst>
              <a:ext uri="{FF2B5EF4-FFF2-40B4-BE49-F238E27FC236}">
                <a16:creationId xmlns:a16="http://schemas.microsoft.com/office/drawing/2014/main" id="{5F96282E-6E20-1E1A-7740-EE4CAE0DAB9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39003E0B-F096-4565-B1A0-0378CC5B26BF}" type="slidenum">
              <a:rPr lang="ar-SA" altLang="en-US" smtClean="0"/>
              <a:pPr algn="l" rtl="0" fontAlgn="base">
                <a:spcBef>
                  <a:spcPct val="0"/>
                </a:spcBef>
                <a:spcAft>
                  <a:spcPct val="0"/>
                </a:spcAft>
              </a:pPr>
              <a:t>57</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53D29B1-9586-8A5D-C999-244C75681536}"/>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E0E06DDC-9D70-B497-33AE-3FB7E454F5F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88068" name="Slide Number Placeholder 3">
            <a:extLst>
              <a:ext uri="{FF2B5EF4-FFF2-40B4-BE49-F238E27FC236}">
                <a16:creationId xmlns:a16="http://schemas.microsoft.com/office/drawing/2014/main" id="{730A25E3-1E58-FCA8-E107-F70248CEE94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F3AE1189-5801-4A68-846D-59FC7D9C7381}" type="slidenum">
              <a:rPr lang="ar-SA" altLang="en-US" smtClean="0"/>
              <a:pPr algn="l" rtl="0" fontAlgn="base">
                <a:spcBef>
                  <a:spcPct val="0"/>
                </a:spcBef>
                <a:spcAft>
                  <a:spcPct val="0"/>
                </a:spcAft>
              </a:pPr>
              <a:t>62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50BC1231-0C24-40BF-F9BC-5AFF0B246470}"/>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B94A34B2-9D7B-F503-9076-E6E54F8ED10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90116" name="Slide Number Placeholder 3">
            <a:extLst>
              <a:ext uri="{FF2B5EF4-FFF2-40B4-BE49-F238E27FC236}">
                <a16:creationId xmlns:a16="http://schemas.microsoft.com/office/drawing/2014/main" id="{4253898F-9AFF-B786-BBB8-D0EDECD09F7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68015F6D-B086-42AA-965E-82655559C57D}" type="slidenum">
              <a:rPr lang="ar-SA" altLang="en-US" smtClean="0"/>
              <a:pPr algn="l" rtl="0" fontAlgn="base">
                <a:spcBef>
                  <a:spcPct val="0"/>
                </a:spcBef>
                <a:spcAft>
                  <a:spcPct val="0"/>
                </a:spcAft>
              </a:pPr>
              <a:t>63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B7D13F79-CDD3-9F5C-1272-0D631D74F060}"/>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03A9D3F9-CAA1-73D5-593A-CE286B25E33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100356" name="Slide Number Placeholder 3">
            <a:extLst>
              <a:ext uri="{FF2B5EF4-FFF2-40B4-BE49-F238E27FC236}">
                <a16:creationId xmlns:a16="http://schemas.microsoft.com/office/drawing/2014/main" id="{ED5F5E6B-C3FA-DC18-B3F6-ED59B60A8D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3053DB8C-93BA-41A4-AC85-CF86D93ED37A}" type="slidenum">
              <a:rPr lang="ar-SA" altLang="en-US" smtClean="0"/>
              <a:pPr algn="l" rtl="0" fontAlgn="base">
                <a:spcBef>
                  <a:spcPct val="0"/>
                </a:spcBef>
                <a:spcAft>
                  <a:spcPct val="0"/>
                </a:spcAft>
              </a:pPr>
              <a:t>72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14F53B6-D876-ACEB-6060-0157248890D9}"/>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1FEF5A86-8F3A-9FBB-B45A-181452D1A4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17412" name="Slide Number Placeholder 3">
            <a:extLst>
              <a:ext uri="{FF2B5EF4-FFF2-40B4-BE49-F238E27FC236}">
                <a16:creationId xmlns:a16="http://schemas.microsoft.com/office/drawing/2014/main" id="{686B8856-576C-7E55-60F2-C268263EF1A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B762405F-F197-4FAC-82E9-2844B9D361BB}" type="slidenum">
              <a:rPr lang="ar-SA" altLang="en-US" smtClean="0"/>
              <a:pPr algn="l" rtl="0" fontAlgn="base">
                <a:spcBef>
                  <a:spcPct val="0"/>
                </a:spcBef>
                <a:spcAft>
                  <a:spcPct val="0"/>
                </a:spcAft>
              </a:pPr>
              <a:t>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F6DAD0F-ACB4-0DE3-9D84-55A3DE11FE41}"/>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DEF59395-8E60-EF46-8D9E-6A47B66D859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19460" name="Slide Number Placeholder 3">
            <a:extLst>
              <a:ext uri="{FF2B5EF4-FFF2-40B4-BE49-F238E27FC236}">
                <a16:creationId xmlns:a16="http://schemas.microsoft.com/office/drawing/2014/main" id="{2A5FED12-8912-4C01-55C6-7BEB2A9D01E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C694B9F2-DF69-4A9D-BA32-F47B753BD001}" type="slidenum">
              <a:rPr lang="ar-SA" altLang="en-US" smtClean="0"/>
              <a:pPr algn="l" rtl="0" fontAlgn="base">
                <a:spcBef>
                  <a:spcPct val="0"/>
                </a:spcBef>
                <a:spcAft>
                  <a:spcPct val="0"/>
                </a:spcAft>
              </a:pPr>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CFAB1DA-C982-AB81-159E-E182C74EEEAA}"/>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FC38158-C584-4993-2E71-62B41C71E60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32772" name="Slide Number Placeholder 3">
            <a:extLst>
              <a:ext uri="{FF2B5EF4-FFF2-40B4-BE49-F238E27FC236}">
                <a16:creationId xmlns:a16="http://schemas.microsoft.com/office/drawing/2014/main" id="{05907A28-79FC-477F-EA1F-7786EBE44F7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7BD1B5C8-DDB7-44B7-9B75-61551FE456DB}" type="slidenum">
              <a:rPr lang="ar-SA" altLang="en-US" smtClean="0"/>
              <a:pPr algn="l" rtl="0" fontAlgn="base">
                <a:spcBef>
                  <a:spcPct val="0"/>
                </a:spcBef>
                <a:spcAft>
                  <a:spcPct val="0"/>
                </a:spcAft>
              </a:pPr>
              <a:t>20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A68487E-FD22-9A79-756B-19EF51726FB0}"/>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7D8B83D-F325-B25A-85D1-0B75F55F27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34820" name="Slide Number Placeholder 3">
            <a:extLst>
              <a:ext uri="{FF2B5EF4-FFF2-40B4-BE49-F238E27FC236}">
                <a16:creationId xmlns:a16="http://schemas.microsoft.com/office/drawing/2014/main" id="{0CE1F736-84B0-E7FB-212E-3F11D8A65D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EDDBD7FC-C7F9-468A-A903-85D237CFE56E}" type="slidenum">
              <a:rPr lang="ar-SA" altLang="en-US" smtClean="0"/>
              <a:pPr algn="l" rtl="0" fontAlgn="base">
                <a:spcBef>
                  <a:spcPct val="0"/>
                </a:spcBef>
                <a:spcAft>
                  <a:spcPct val="0"/>
                </a:spcAft>
              </a:pPr>
              <a:t>23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31B9A0C-7FCE-38FE-6E4B-ADC7D2B34AEE}"/>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982EA0B5-A91A-2CEE-3C7B-C3E53F1778B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36868" name="Slide Number Placeholder 3">
            <a:extLst>
              <a:ext uri="{FF2B5EF4-FFF2-40B4-BE49-F238E27FC236}">
                <a16:creationId xmlns:a16="http://schemas.microsoft.com/office/drawing/2014/main" id="{F581D9FA-806C-B8AA-B288-F0FF39DAEA0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D0D689DD-D9ED-44AD-A971-ED4DDF70947A}" type="slidenum">
              <a:rPr lang="ar-SA" altLang="en-US" smtClean="0"/>
              <a:pPr algn="l" rtl="0" fontAlgn="base">
                <a:spcBef>
                  <a:spcPct val="0"/>
                </a:spcBef>
                <a:spcAft>
                  <a:spcPct val="0"/>
                </a:spcAft>
              </a:pPr>
              <a:t>25</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7886987-B61A-9848-1352-D1409263CB78}"/>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21F33E9A-D866-5005-9F35-9DB673185D3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38916" name="Slide Number Placeholder 3">
            <a:extLst>
              <a:ext uri="{FF2B5EF4-FFF2-40B4-BE49-F238E27FC236}">
                <a16:creationId xmlns:a16="http://schemas.microsoft.com/office/drawing/2014/main" id="{BB3BE066-D52D-5557-42D8-ABE21B0F343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1232915C-9B68-4765-897B-6BBAAC51BF58}" type="slidenum">
              <a:rPr lang="ar-SA" altLang="en-US" smtClean="0"/>
              <a:pPr algn="l" rtl="0" fontAlgn="base">
                <a:spcBef>
                  <a:spcPct val="0"/>
                </a:spcBef>
                <a:spcAft>
                  <a:spcPct val="0"/>
                </a:spcAft>
              </a:pPr>
              <a:t>26</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02B2AC9-F34A-D2A6-F8D8-E524A721B87E}"/>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5F47E827-C206-E445-7572-A1AB713CD12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41988" name="Slide Number Placeholder 3">
            <a:extLst>
              <a:ext uri="{FF2B5EF4-FFF2-40B4-BE49-F238E27FC236}">
                <a16:creationId xmlns:a16="http://schemas.microsoft.com/office/drawing/2014/main" id="{EF6AE26F-7128-1CFF-F3A6-04E3EF6E7F4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defTabSz="457200"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rtl="0" fontAlgn="base">
              <a:spcBef>
                <a:spcPct val="0"/>
              </a:spcBef>
              <a:spcAft>
                <a:spcPct val="0"/>
              </a:spcAft>
            </a:pPr>
            <a:fld id="{FE57350C-F912-47F7-901F-5FC992DF61B8}" type="slidenum">
              <a:rPr lang="ar-SA" altLang="en-US" smtClean="0"/>
              <a:pPr algn="l" rtl="0" fontAlgn="base">
                <a:spcBef>
                  <a:spcPct val="0"/>
                </a:spcBef>
                <a:spcAft>
                  <a:spcPct val="0"/>
                </a:spcAft>
              </a:pPr>
              <a:t>28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8BF7749-703A-5DFE-5065-E921E8090B9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7570952-D57F-F58D-296E-FDBE8F21B8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0F40D7-4753-8166-12DB-58089628196D}"/>
              </a:ext>
            </a:extLst>
          </p:cNvPr>
          <p:cNvSpPr>
            <a:spLocks noGrp="1"/>
          </p:cNvSpPr>
          <p:nvPr>
            <p:ph type="sldNum" sz="quarter" idx="12"/>
          </p:nvPr>
        </p:nvSpPr>
        <p:spPr/>
        <p:txBody>
          <a:bodyPr/>
          <a:lstStyle>
            <a:lvl1pPr>
              <a:defRPr/>
            </a:lvl1pPr>
          </a:lstStyle>
          <a:p>
            <a:pPr>
              <a:defRPr/>
            </a:pPr>
            <a:fld id="{A984483A-2F24-4812-91A9-5F384285D481}" type="slidenum">
              <a:rPr lang="ar-SA" altLang="en-US"/>
              <a:pPr>
                <a:defRPr/>
              </a:pPr>
              <a:t>‹#›</a:t>
            </a:fld>
            <a:endParaRPr lang="en-US" altLang="en-US"/>
          </a:p>
        </p:txBody>
      </p:sp>
    </p:spTree>
    <p:extLst>
      <p:ext uri="{BB962C8B-B14F-4D97-AF65-F5344CB8AC3E}">
        <p14:creationId xmlns:p14="http://schemas.microsoft.com/office/powerpoint/2010/main" val="381746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D64DCDA-4645-67AA-53D3-217AF41A46B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AE9F003-02F8-CBF4-E383-B7658CACE1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671F1D-B005-C8E8-D79A-98951040B689}"/>
              </a:ext>
            </a:extLst>
          </p:cNvPr>
          <p:cNvSpPr>
            <a:spLocks noGrp="1"/>
          </p:cNvSpPr>
          <p:nvPr>
            <p:ph type="sldNum" sz="quarter" idx="12"/>
          </p:nvPr>
        </p:nvSpPr>
        <p:spPr/>
        <p:txBody>
          <a:bodyPr/>
          <a:lstStyle>
            <a:lvl1pPr>
              <a:defRPr/>
            </a:lvl1pPr>
          </a:lstStyle>
          <a:p>
            <a:pPr>
              <a:defRPr/>
            </a:pPr>
            <a:fld id="{EB1362BE-C964-4858-BF9D-6E3EB575E621}" type="slidenum">
              <a:rPr lang="ar-SA" altLang="en-US"/>
              <a:pPr>
                <a:defRPr/>
              </a:pPr>
              <a:t>‹#›</a:t>
            </a:fld>
            <a:endParaRPr lang="en-US" altLang="en-US"/>
          </a:p>
        </p:txBody>
      </p:sp>
    </p:spTree>
    <p:extLst>
      <p:ext uri="{BB962C8B-B14F-4D97-AF65-F5344CB8AC3E}">
        <p14:creationId xmlns:p14="http://schemas.microsoft.com/office/powerpoint/2010/main" val="21252414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3">
            <a:extLst>
              <a:ext uri="{FF2B5EF4-FFF2-40B4-BE49-F238E27FC236}">
                <a16:creationId xmlns:a16="http://schemas.microsoft.com/office/drawing/2014/main" id="{244344C5-896E-40F1-E9B9-5F268156D70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28812D1-BF95-7347-AEDF-50BEBD92201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9ED8319-C719-62D7-1B26-74D8E74C8470}"/>
              </a:ext>
            </a:extLst>
          </p:cNvPr>
          <p:cNvSpPr>
            <a:spLocks noGrp="1"/>
          </p:cNvSpPr>
          <p:nvPr>
            <p:ph type="sldNum" sz="quarter" idx="12"/>
          </p:nvPr>
        </p:nvSpPr>
        <p:spPr/>
        <p:txBody>
          <a:bodyPr/>
          <a:lstStyle>
            <a:lvl1pPr>
              <a:defRPr/>
            </a:lvl1pPr>
          </a:lstStyle>
          <a:p>
            <a:pPr>
              <a:defRPr/>
            </a:pPr>
            <a:fld id="{A474D673-399F-49C5-9BB9-D4CBD4706A1B}" type="slidenum">
              <a:rPr lang="ar-SA" altLang="en-US"/>
              <a:pPr>
                <a:defRPr/>
              </a:pPr>
              <a:t>‹#›</a:t>
            </a:fld>
            <a:endParaRPr lang="en-US" altLang="en-US"/>
          </a:p>
        </p:txBody>
      </p:sp>
    </p:spTree>
    <p:extLst>
      <p:ext uri="{BB962C8B-B14F-4D97-AF65-F5344CB8AC3E}">
        <p14:creationId xmlns:p14="http://schemas.microsoft.com/office/powerpoint/2010/main" val="37848361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56436-F5DD-F904-5B90-628A29AE415E}"/>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4" name="TextBox 3">
            <a:extLst>
              <a:ext uri="{FF2B5EF4-FFF2-40B4-BE49-F238E27FC236}">
                <a16:creationId xmlns:a16="http://schemas.microsoft.com/office/drawing/2014/main" id="{FF4A13A1-E135-9B60-4591-1E4DA17D3D13}"/>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C20593-E655-E1F8-1EAB-6B0F8C5F80A1}"/>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1F42364-56AD-1292-AB6F-18C74B4872B3}"/>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95EBAD-1E41-5DAF-91D5-DD6EA207E423}"/>
              </a:ext>
            </a:extLst>
          </p:cNvPr>
          <p:cNvSpPr>
            <a:spLocks noGrp="1"/>
          </p:cNvSpPr>
          <p:nvPr>
            <p:ph type="sldNum" sz="quarter" idx="17"/>
          </p:nvPr>
        </p:nvSpPr>
        <p:spPr/>
        <p:txBody>
          <a:bodyPr/>
          <a:lstStyle>
            <a:lvl1pPr>
              <a:defRPr/>
            </a:lvl1pPr>
          </a:lstStyle>
          <a:p>
            <a:pPr>
              <a:defRPr/>
            </a:pPr>
            <a:fld id="{1AB7756D-A7AE-4223-A229-7223B37D2D27}" type="slidenum">
              <a:rPr lang="ar-SA" altLang="en-US"/>
              <a:pPr>
                <a:defRPr/>
              </a:pPr>
              <a:t>‹#›</a:t>
            </a:fld>
            <a:endParaRPr lang="en-US" altLang="en-US"/>
          </a:p>
        </p:txBody>
      </p:sp>
    </p:spTree>
    <p:extLst>
      <p:ext uri="{BB962C8B-B14F-4D97-AF65-F5344CB8AC3E}">
        <p14:creationId xmlns:p14="http://schemas.microsoft.com/office/powerpoint/2010/main" val="30101181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5F5B1A-7A28-6AAC-A4EC-C0BB4E05A76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F37E509-22B0-30D3-58B6-A4699ABE36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60CD16-5047-8FBF-FE29-DF8D0E6F9595}"/>
              </a:ext>
            </a:extLst>
          </p:cNvPr>
          <p:cNvSpPr>
            <a:spLocks noGrp="1"/>
          </p:cNvSpPr>
          <p:nvPr>
            <p:ph type="sldNum" sz="quarter" idx="12"/>
          </p:nvPr>
        </p:nvSpPr>
        <p:spPr/>
        <p:txBody>
          <a:bodyPr/>
          <a:lstStyle>
            <a:lvl1pPr>
              <a:defRPr/>
            </a:lvl1pPr>
          </a:lstStyle>
          <a:p>
            <a:pPr>
              <a:defRPr/>
            </a:pPr>
            <a:fld id="{2912B356-4940-4740-A7DE-1F20B0335B2C}" type="slidenum">
              <a:rPr lang="ar-SA" altLang="en-US"/>
              <a:pPr>
                <a:defRPr/>
              </a:pPr>
              <a:t>‹#›</a:t>
            </a:fld>
            <a:endParaRPr lang="en-US" altLang="en-US"/>
          </a:p>
        </p:txBody>
      </p:sp>
    </p:spTree>
    <p:extLst>
      <p:ext uri="{BB962C8B-B14F-4D97-AF65-F5344CB8AC3E}">
        <p14:creationId xmlns:p14="http://schemas.microsoft.com/office/powerpoint/2010/main" val="31617711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692E0ED-7B08-A5F6-0E0F-2ED202E33395}"/>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1114C0A-2EF5-FA6F-F4A9-C7B0B4D201D2}"/>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6D6F8080-E361-37BA-C15F-14114BBD6231}"/>
              </a:ext>
            </a:extLst>
          </p:cNvPr>
          <p:cNvSpPr>
            <a:spLocks noGrp="1"/>
          </p:cNvSpPr>
          <p:nvPr>
            <p:ph type="dt" sz="half" idx="18"/>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90CEB28-FF54-601D-E73A-41B3464AC83B}"/>
              </a:ext>
            </a:extLst>
          </p:cNvPr>
          <p:cNvSpPr>
            <a:spLocks noGrp="1"/>
          </p:cNvSpPr>
          <p:nvPr>
            <p:ph type="ftr" sz="quarter" idx="19"/>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5EF1906-04CB-0A7C-1237-F168F3E8D3DC}"/>
              </a:ext>
            </a:extLst>
          </p:cNvPr>
          <p:cNvSpPr>
            <a:spLocks noGrp="1"/>
          </p:cNvSpPr>
          <p:nvPr>
            <p:ph type="sldNum" sz="quarter" idx="20"/>
          </p:nvPr>
        </p:nvSpPr>
        <p:spPr/>
        <p:txBody>
          <a:bodyPr/>
          <a:lstStyle>
            <a:lvl1pPr>
              <a:defRPr/>
            </a:lvl1pPr>
          </a:lstStyle>
          <a:p>
            <a:pPr>
              <a:defRPr/>
            </a:pPr>
            <a:fld id="{C53E8B8B-4E08-4F5D-8FEB-00A18D1B5C63}" type="slidenum">
              <a:rPr lang="ar-SA" altLang="en-US"/>
              <a:pPr>
                <a:defRPr/>
              </a:pPr>
              <a:t>‹#›</a:t>
            </a:fld>
            <a:endParaRPr lang="en-US" altLang="en-US"/>
          </a:p>
        </p:txBody>
      </p:sp>
    </p:spTree>
    <p:extLst>
      <p:ext uri="{BB962C8B-B14F-4D97-AF65-F5344CB8AC3E}">
        <p14:creationId xmlns:p14="http://schemas.microsoft.com/office/powerpoint/2010/main" val="275099451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7DD68D1-B43C-8A38-16ED-11A1AE44482F}"/>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2D1E233-EA19-A1EE-3B39-4E079DA8FF0C}"/>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7BCD7B08-7AE7-2FFC-3D5E-DC34A8E5E54D}"/>
              </a:ext>
            </a:extLst>
          </p:cNvPr>
          <p:cNvSpPr>
            <a:spLocks noGrp="1"/>
          </p:cNvSpPr>
          <p:nvPr>
            <p:ph type="dt" sz="half" idx="23"/>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69A28E9-7274-3B9F-1C51-D4A74563EB3A}"/>
              </a:ext>
            </a:extLst>
          </p:cNvPr>
          <p:cNvSpPr>
            <a:spLocks noGrp="1"/>
          </p:cNvSpPr>
          <p:nvPr>
            <p:ph type="ftr" sz="quarter" idx="24"/>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8937DEB-B2F6-D63F-47BD-8C8FBAC40B6E}"/>
              </a:ext>
            </a:extLst>
          </p:cNvPr>
          <p:cNvSpPr>
            <a:spLocks noGrp="1"/>
          </p:cNvSpPr>
          <p:nvPr>
            <p:ph type="sldNum" sz="quarter" idx="25"/>
          </p:nvPr>
        </p:nvSpPr>
        <p:spPr/>
        <p:txBody>
          <a:bodyPr/>
          <a:lstStyle>
            <a:lvl1pPr>
              <a:defRPr/>
            </a:lvl1pPr>
          </a:lstStyle>
          <a:p>
            <a:pPr>
              <a:defRPr/>
            </a:pPr>
            <a:fld id="{1E3EF26B-10F1-45D3-BD1A-E88E65FEE389}" type="slidenum">
              <a:rPr lang="ar-SA" altLang="en-US"/>
              <a:pPr>
                <a:defRPr/>
              </a:pPr>
              <a:t>‹#›</a:t>
            </a:fld>
            <a:endParaRPr lang="en-US" altLang="en-US"/>
          </a:p>
        </p:txBody>
      </p:sp>
    </p:spTree>
    <p:extLst>
      <p:ext uri="{BB962C8B-B14F-4D97-AF65-F5344CB8AC3E}">
        <p14:creationId xmlns:p14="http://schemas.microsoft.com/office/powerpoint/2010/main" val="348962902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FB3D53-0454-2456-8EAF-02D5961A7DC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DDFCA31-280F-3FCB-BFFC-58A39BC7E0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FE7D94-64B3-59AD-4AFF-6293EA1EAE9C}"/>
              </a:ext>
            </a:extLst>
          </p:cNvPr>
          <p:cNvSpPr>
            <a:spLocks noGrp="1"/>
          </p:cNvSpPr>
          <p:nvPr>
            <p:ph type="sldNum" sz="quarter" idx="12"/>
          </p:nvPr>
        </p:nvSpPr>
        <p:spPr/>
        <p:txBody>
          <a:bodyPr/>
          <a:lstStyle>
            <a:lvl1pPr>
              <a:defRPr/>
            </a:lvl1pPr>
          </a:lstStyle>
          <a:p>
            <a:pPr>
              <a:defRPr/>
            </a:pPr>
            <a:fld id="{509C0293-81A1-4DB5-A3B2-7EA376C988BE}" type="slidenum">
              <a:rPr lang="ar-SA" altLang="en-US"/>
              <a:pPr>
                <a:defRPr/>
              </a:pPr>
              <a:t>‹#›</a:t>
            </a:fld>
            <a:endParaRPr lang="en-US" altLang="en-US"/>
          </a:p>
        </p:txBody>
      </p:sp>
    </p:spTree>
    <p:extLst>
      <p:ext uri="{BB962C8B-B14F-4D97-AF65-F5344CB8AC3E}">
        <p14:creationId xmlns:p14="http://schemas.microsoft.com/office/powerpoint/2010/main" val="377269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78A04E6-574E-1E86-236B-393B5108DE9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A105FC2-C60B-1EB1-AFF1-650F043CD3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626248-78D6-4D74-ED43-9C094765FD8C}"/>
              </a:ext>
            </a:extLst>
          </p:cNvPr>
          <p:cNvSpPr>
            <a:spLocks noGrp="1"/>
          </p:cNvSpPr>
          <p:nvPr>
            <p:ph type="sldNum" sz="quarter" idx="12"/>
          </p:nvPr>
        </p:nvSpPr>
        <p:spPr/>
        <p:txBody>
          <a:bodyPr/>
          <a:lstStyle>
            <a:lvl1pPr>
              <a:defRPr/>
            </a:lvl1pPr>
          </a:lstStyle>
          <a:p>
            <a:pPr>
              <a:defRPr/>
            </a:pPr>
            <a:fld id="{A35B1022-19D8-4463-9D89-8545BD5587DE}" type="slidenum">
              <a:rPr lang="ar-SA" altLang="en-US"/>
              <a:pPr>
                <a:defRPr/>
              </a:pPr>
              <a:t>‹#›</a:t>
            </a:fld>
            <a:endParaRPr lang="en-US" altLang="en-US"/>
          </a:p>
        </p:txBody>
      </p:sp>
    </p:spTree>
    <p:extLst>
      <p:ext uri="{BB962C8B-B14F-4D97-AF65-F5344CB8AC3E}">
        <p14:creationId xmlns:p14="http://schemas.microsoft.com/office/powerpoint/2010/main" val="1760810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16:creationId xmlns:a16="http://schemas.microsoft.com/office/drawing/2014/main" id="{8AA57740-4483-8E87-DB77-CA15DB766172}"/>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16409452-BD74-4BD7-35AD-62C695E85CC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F443A9D9-592B-763C-90BF-C188E17C63C8}"/>
              </a:ext>
            </a:extLst>
          </p:cNvPr>
          <p:cNvSpPr>
            <a:spLocks noGrp="1"/>
          </p:cNvSpPr>
          <p:nvPr>
            <p:ph type="sldNum" sz="quarter" idx="12"/>
          </p:nvPr>
        </p:nvSpPr>
        <p:spPr/>
        <p:txBody>
          <a:bodyPr/>
          <a:lstStyle>
            <a:lvl1pPr>
              <a:defRPr/>
            </a:lvl1pPr>
          </a:lstStyle>
          <a:p>
            <a:pPr>
              <a:defRPr/>
            </a:pPr>
            <a:fld id="{94C89FCD-7F9E-427B-A4FB-A4970B2FDA05}" type="slidenum">
              <a:rPr lang="ar-SA" altLang="en-US"/>
              <a:pPr>
                <a:defRPr/>
              </a:pPr>
              <a:t>‹#›</a:t>
            </a:fld>
            <a:endParaRPr lang="en-US" altLang="en-US"/>
          </a:p>
        </p:txBody>
      </p:sp>
    </p:spTree>
    <p:extLst>
      <p:ext uri="{BB962C8B-B14F-4D97-AF65-F5344CB8AC3E}">
        <p14:creationId xmlns:p14="http://schemas.microsoft.com/office/powerpoint/2010/main" val="26775781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E5D2A00-2223-6450-42EC-7FF4128956B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781828F-FBA1-C1E9-1F59-061F7079F6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F19B8D-E704-A909-AF26-6007221DF654}"/>
              </a:ext>
            </a:extLst>
          </p:cNvPr>
          <p:cNvSpPr>
            <a:spLocks noGrp="1"/>
          </p:cNvSpPr>
          <p:nvPr>
            <p:ph type="sldNum" sz="quarter" idx="12"/>
          </p:nvPr>
        </p:nvSpPr>
        <p:spPr/>
        <p:txBody>
          <a:bodyPr/>
          <a:lstStyle>
            <a:lvl1pPr>
              <a:defRPr/>
            </a:lvl1pPr>
          </a:lstStyle>
          <a:p>
            <a:pPr>
              <a:defRPr/>
            </a:pPr>
            <a:fld id="{A0D1B917-155F-4245-8E10-4DF264577CC0}" type="slidenum">
              <a:rPr lang="ar-SA" altLang="en-US"/>
              <a:pPr>
                <a:defRPr/>
              </a:pPr>
              <a:t>‹#›</a:t>
            </a:fld>
            <a:endParaRPr lang="en-US" altLang="en-US"/>
          </a:p>
        </p:txBody>
      </p:sp>
    </p:spTree>
    <p:extLst>
      <p:ext uri="{BB962C8B-B14F-4D97-AF65-F5344CB8AC3E}">
        <p14:creationId xmlns:p14="http://schemas.microsoft.com/office/powerpoint/2010/main" val="134060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D5C3C4-6A31-E6A4-1EFD-178FEFCF802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4EB4F95-9CCF-4B00-03FE-7E4214133D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9A006E-A22D-35CC-8C3F-57E2B6E24045}"/>
              </a:ext>
            </a:extLst>
          </p:cNvPr>
          <p:cNvSpPr>
            <a:spLocks noGrp="1"/>
          </p:cNvSpPr>
          <p:nvPr>
            <p:ph type="sldNum" sz="quarter" idx="12"/>
          </p:nvPr>
        </p:nvSpPr>
        <p:spPr/>
        <p:txBody>
          <a:bodyPr/>
          <a:lstStyle>
            <a:lvl1pPr>
              <a:defRPr/>
            </a:lvl1pPr>
          </a:lstStyle>
          <a:p>
            <a:pPr>
              <a:defRPr/>
            </a:pPr>
            <a:fld id="{20F08DAD-D81C-43FA-8F0B-AA4506179A62}" type="slidenum">
              <a:rPr lang="ar-SA" altLang="en-US"/>
              <a:pPr>
                <a:defRPr/>
              </a:pPr>
              <a:t>‹#›</a:t>
            </a:fld>
            <a:endParaRPr lang="en-US" altLang="en-US"/>
          </a:p>
        </p:txBody>
      </p:sp>
    </p:spTree>
    <p:extLst>
      <p:ext uri="{BB962C8B-B14F-4D97-AF65-F5344CB8AC3E}">
        <p14:creationId xmlns:p14="http://schemas.microsoft.com/office/powerpoint/2010/main" val="169914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CC65AC0-F297-0E5C-F861-4F57D0AC2D3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02717F4-AF1A-D9D4-2D81-B86AA9418C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40029A-0D3B-0A92-7C5C-24167B870DF2}"/>
              </a:ext>
            </a:extLst>
          </p:cNvPr>
          <p:cNvSpPr>
            <a:spLocks noGrp="1"/>
          </p:cNvSpPr>
          <p:nvPr>
            <p:ph type="sldNum" sz="quarter" idx="12"/>
          </p:nvPr>
        </p:nvSpPr>
        <p:spPr/>
        <p:txBody>
          <a:bodyPr/>
          <a:lstStyle>
            <a:lvl1pPr>
              <a:defRPr/>
            </a:lvl1pPr>
          </a:lstStyle>
          <a:p>
            <a:pPr>
              <a:defRPr/>
            </a:pPr>
            <a:fld id="{CB896254-927B-4DC6-88CC-5DF32920EC12}" type="slidenum">
              <a:rPr lang="ar-SA" altLang="en-US"/>
              <a:pPr>
                <a:defRPr/>
              </a:pPr>
              <a:t>‹#›</a:t>
            </a:fld>
            <a:endParaRPr lang="en-US" altLang="en-US"/>
          </a:p>
        </p:txBody>
      </p:sp>
    </p:spTree>
    <p:extLst>
      <p:ext uri="{BB962C8B-B14F-4D97-AF65-F5344CB8AC3E}">
        <p14:creationId xmlns:p14="http://schemas.microsoft.com/office/powerpoint/2010/main" val="245114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6445539-9D1F-0260-354C-3928F3232A6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B807132-F65A-D676-E9AD-9284B8DAB9B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179EEF-9743-18D1-4C17-50752DD8C644}"/>
              </a:ext>
            </a:extLst>
          </p:cNvPr>
          <p:cNvSpPr>
            <a:spLocks noGrp="1"/>
          </p:cNvSpPr>
          <p:nvPr>
            <p:ph type="sldNum" sz="quarter" idx="12"/>
          </p:nvPr>
        </p:nvSpPr>
        <p:spPr/>
        <p:txBody>
          <a:bodyPr/>
          <a:lstStyle>
            <a:lvl1pPr>
              <a:defRPr/>
            </a:lvl1pPr>
          </a:lstStyle>
          <a:p>
            <a:pPr>
              <a:defRPr/>
            </a:pPr>
            <a:fld id="{3173F6AD-18B4-49EE-B03D-57FE7AECF579}" type="slidenum">
              <a:rPr lang="ar-SA" altLang="en-US"/>
              <a:pPr>
                <a:defRPr/>
              </a:pPr>
              <a:t>‹#›</a:t>
            </a:fld>
            <a:endParaRPr lang="en-US" altLang="en-US"/>
          </a:p>
        </p:txBody>
      </p:sp>
    </p:spTree>
    <p:extLst>
      <p:ext uri="{BB962C8B-B14F-4D97-AF65-F5344CB8AC3E}">
        <p14:creationId xmlns:p14="http://schemas.microsoft.com/office/powerpoint/2010/main" val="370856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887A824-EF33-6833-ED27-E3E037FF490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F388618-2FAC-2CC1-6985-A0E64ADC374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B2B370-4371-1A31-FAEB-E874E029F519}"/>
              </a:ext>
            </a:extLst>
          </p:cNvPr>
          <p:cNvSpPr>
            <a:spLocks noGrp="1"/>
          </p:cNvSpPr>
          <p:nvPr>
            <p:ph type="sldNum" sz="quarter" idx="12"/>
          </p:nvPr>
        </p:nvSpPr>
        <p:spPr/>
        <p:txBody>
          <a:bodyPr/>
          <a:lstStyle>
            <a:lvl1pPr>
              <a:defRPr/>
            </a:lvl1pPr>
          </a:lstStyle>
          <a:p>
            <a:pPr>
              <a:defRPr/>
            </a:pPr>
            <a:fld id="{19B7EF25-3E1F-4B5B-99EC-8140621EB091}" type="slidenum">
              <a:rPr lang="ar-SA" altLang="en-US"/>
              <a:pPr>
                <a:defRPr/>
              </a:pPr>
              <a:t>‹#›</a:t>
            </a:fld>
            <a:endParaRPr lang="en-US" altLang="en-US"/>
          </a:p>
        </p:txBody>
      </p:sp>
    </p:spTree>
    <p:extLst>
      <p:ext uri="{BB962C8B-B14F-4D97-AF65-F5344CB8AC3E}">
        <p14:creationId xmlns:p14="http://schemas.microsoft.com/office/powerpoint/2010/main" val="101498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CB5798-6BD8-62CC-BA48-9D4599BE4FF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18C09037-5510-733E-EFCC-BCEA1E1DDD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03C13AB-F9E8-CC34-F5F4-F02ACCDC90AC}"/>
              </a:ext>
            </a:extLst>
          </p:cNvPr>
          <p:cNvSpPr>
            <a:spLocks noGrp="1"/>
          </p:cNvSpPr>
          <p:nvPr>
            <p:ph type="sldNum" sz="quarter" idx="12"/>
          </p:nvPr>
        </p:nvSpPr>
        <p:spPr/>
        <p:txBody>
          <a:bodyPr/>
          <a:lstStyle>
            <a:lvl1pPr>
              <a:defRPr/>
            </a:lvl1pPr>
          </a:lstStyle>
          <a:p>
            <a:pPr>
              <a:defRPr/>
            </a:pPr>
            <a:fld id="{F2F804BB-3CED-4A26-9DF9-9DF9E10CDB63}" type="slidenum">
              <a:rPr lang="ar-SA" altLang="en-US"/>
              <a:pPr>
                <a:defRPr/>
              </a:pPr>
              <a:t>‹#›</a:t>
            </a:fld>
            <a:endParaRPr lang="en-US" altLang="en-US"/>
          </a:p>
        </p:txBody>
      </p:sp>
    </p:spTree>
    <p:extLst>
      <p:ext uri="{BB962C8B-B14F-4D97-AF65-F5344CB8AC3E}">
        <p14:creationId xmlns:p14="http://schemas.microsoft.com/office/powerpoint/2010/main" val="116767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911F27A-4F98-105B-0CAF-07A2F9966EE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A76C011-DE6A-F1A9-226D-BB545B7B4A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9B55A3-09D2-E6D6-F391-C0211D257033}"/>
              </a:ext>
            </a:extLst>
          </p:cNvPr>
          <p:cNvSpPr>
            <a:spLocks noGrp="1"/>
          </p:cNvSpPr>
          <p:nvPr>
            <p:ph type="sldNum" sz="quarter" idx="12"/>
          </p:nvPr>
        </p:nvSpPr>
        <p:spPr/>
        <p:txBody>
          <a:bodyPr/>
          <a:lstStyle>
            <a:lvl1pPr>
              <a:defRPr/>
            </a:lvl1pPr>
          </a:lstStyle>
          <a:p>
            <a:pPr>
              <a:defRPr/>
            </a:pPr>
            <a:fld id="{A63D5BBC-DB17-49CE-88A4-F79324E44689}" type="slidenum">
              <a:rPr lang="ar-SA" altLang="en-US"/>
              <a:pPr>
                <a:defRPr/>
              </a:pPr>
              <a:t>‹#›</a:t>
            </a:fld>
            <a:endParaRPr lang="en-US" altLang="en-US"/>
          </a:p>
        </p:txBody>
      </p:sp>
    </p:spTree>
    <p:extLst>
      <p:ext uri="{BB962C8B-B14F-4D97-AF65-F5344CB8AC3E}">
        <p14:creationId xmlns:p14="http://schemas.microsoft.com/office/powerpoint/2010/main" val="353324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231062-1D0E-8066-0163-A4636DF56D8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E5EC389-DDF0-6595-47BA-81CC7B2ED5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507CB6-5FA0-1A6E-4C04-EB803A6476EF}"/>
              </a:ext>
            </a:extLst>
          </p:cNvPr>
          <p:cNvSpPr>
            <a:spLocks noGrp="1"/>
          </p:cNvSpPr>
          <p:nvPr>
            <p:ph type="sldNum" sz="quarter" idx="12"/>
          </p:nvPr>
        </p:nvSpPr>
        <p:spPr/>
        <p:txBody>
          <a:bodyPr/>
          <a:lstStyle>
            <a:lvl1pPr>
              <a:defRPr/>
            </a:lvl1pPr>
          </a:lstStyle>
          <a:p>
            <a:pPr>
              <a:defRPr/>
            </a:pPr>
            <a:fld id="{7B910E94-6A2F-4004-9F3E-96E263BD83A7}" type="slidenum">
              <a:rPr lang="ar-SA" altLang="en-US"/>
              <a:pPr>
                <a:defRPr/>
              </a:pPr>
              <a:t>‹#›</a:t>
            </a:fld>
            <a:endParaRPr lang="en-US" altLang="en-US"/>
          </a:p>
        </p:txBody>
      </p:sp>
    </p:spTree>
    <p:extLst>
      <p:ext uri="{BB962C8B-B14F-4D97-AF65-F5344CB8AC3E}">
        <p14:creationId xmlns:p14="http://schemas.microsoft.com/office/powerpoint/2010/main" val="126171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BBB9F1BD-4FF3-9F00-0D54-8E782DC8D937}"/>
              </a:ext>
            </a:extLst>
          </p:cNvPr>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D048C3F6-F076-ADCC-DE9A-229022796ED9}"/>
              </a:ext>
            </a:extLst>
          </p:cNvPr>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9FC7B6D1-8652-E562-E85C-93810C48208D}"/>
              </a:ext>
            </a:extLst>
          </p:cNvPr>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FD9C2DEF-64A3-35EC-5F3F-FF95C7F65D5C}"/>
              </a:ext>
            </a:extLst>
          </p:cNvPr>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9F0EE8B0-2F96-95A4-DD07-091BE051AA22}"/>
              </a:ext>
            </a:extLst>
          </p:cNvPr>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7BAD217-8824-1E9C-9BAD-131E78DCBE37}"/>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9A6FF7A1-59A1-431A-21AF-1A85984A57F6}"/>
              </a:ext>
            </a:extLst>
          </p:cNvPr>
          <p:cNvSpPr>
            <a:spLocks noGrp="1" noChangeArrowheads="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3" name="Text Placeholder 2">
            <a:extLst>
              <a:ext uri="{FF2B5EF4-FFF2-40B4-BE49-F238E27FC236}">
                <a16:creationId xmlns:a16="http://schemas.microsoft.com/office/drawing/2014/main" id="{42B92701-B426-393E-0ED0-2A2ECE686BB2}"/>
              </a:ext>
            </a:extLst>
          </p:cNvPr>
          <p:cNvSpPr>
            <a:spLocks noGrp="1" noChangeArrowheads="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896F9A-A10E-21D7-B540-29CAFB7EBFA1}"/>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631B22DD-9555-8948-516E-53F29066A37D}"/>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277B7F8-6A38-E487-4236-FAF4055627C4}"/>
              </a:ext>
            </a:extLst>
          </p:cNvPr>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eaLnBrk="1" fontAlgn="auto" hangingPunct="1">
              <a:spcBef>
                <a:spcPts val="0"/>
              </a:spcBef>
              <a:spcAft>
                <a:spcPts val="0"/>
              </a:spcAft>
              <a:defRPr sz="2801" b="0" i="0">
                <a:solidFill>
                  <a:schemeClr val="tx1">
                    <a:tint val="75000"/>
                  </a:schemeClr>
                </a:solidFill>
                <a:latin typeface="+mn-lt"/>
              </a:defRPr>
            </a:lvl1pPr>
          </a:lstStyle>
          <a:p>
            <a:pPr>
              <a:defRPr/>
            </a:pPr>
            <a:fld id="{E92E6A9C-8A2A-4F31-9BDC-529B013BC1D5}" type="slidenum">
              <a:rPr lang="ar-SA"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12" r:id="rId12"/>
    <p:sldLayoutId id="2147484009" r:id="rId13"/>
    <p:sldLayoutId id="2147484013" r:id="rId14"/>
    <p:sldLayoutId id="2147484014" r:id="rId15"/>
    <p:sldLayoutId id="2147484010" r:id="rId16"/>
    <p:sldLayoutId id="2147484011" r:id="rId17"/>
    <p:sldLayoutId id="2147484015" r:id="rId18"/>
  </p:sldLayoutIdLst>
  <p:hf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BCE8F1A-872E-C0BA-09C1-7F2EC0F30A49}"/>
              </a:ext>
            </a:extLst>
          </p:cNvPr>
          <p:cNvSpPr>
            <a:spLocks noGrp="1" noChangeArrowheads="1"/>
          </p:cNvSpPr>
          <p:nvPr>
            <p:ph type="ctrTitle"/>
          </p:nvPr>
        </p:nvSpPr>
        <p:spPr>
          <a:xfrm>
            <a:off x="1187450" y="1384300"/>
            <a:ext cx="6480175" cy="2301875"/>
          </a:xfrm>
        </p:spPr>
        <p:txBody>
          <a:bodyPr/>
          <a:lstStyle/>
          <a:p>
            <a:pPr algn="ctr" eaLnBrk="1" hangingPunct="1"/>
            <a:r>
              <a:rPr lang="en-US" altLang="en-US" sz="4000">
                <a:solidFill>
                  <a:srgbClr val="FF0000"/>
                </a:solidFill>
                <a:cs typeface="Times New Roman" panose="02020603050405020304" pitchFamily="18" charset="0"/>
              </a:rPr>
              <a:t>Wound healing and care</a:t>
            </a:r>
          </a:p>
        </p:txBody>
      </p:sp>
      <p:sp>
        <p:nvSpPr>
          <p:cNvPr id="7171" name="Rectangle 3">
            <a:extLst>
              <a:ext uri="{FF2B5EF4-FFF2-40B4-BE49-F238E27FC236}">
                <a16:creationId xmlns:a16="http://schemas.microsoft.com/office/drawing/2014/main" id="{808C4A29-A0BC-0227-7374-EB4966B76E46}"/>
              </a:ext>
            </a:extLst>
          </p:cNvPr>
          <p:cNvSpPr>
            <a:spLocks noGrp="1" noChangeArrowheads="1"/>
          </p:cNvSpPr>
          <p:nvPr>
            <p:ph type="subTitle" idx="1"/>
          </p:nvPr>
        </p:nvSpPr>
        <p:spPr>
          <a:xfrm>
            <a:off x="687388" y="4076700"/>
            <a:ext cx="7480300" cy="1752600"/>
          </a:xfrm>
        </p:spPr>
        <p:txBody>
          <a:bodyPr rtlCol="0">
            <a:normAutofit fontScale="70000" lnSpcReduction="20000"/>
          </a:bodyPr>
          <a:lstStyle/>
          <a:p>
            <a:pPr algn="ctr" defTabSz="457207" eaLnBrk="1" fontAlgn="auto" hangingPunct="1">
              <a:spcAft>
                <a:spcPts val="0"/>
              </a:spcAft>
              <a:buClr>
                <a:schemeClr val="bg2">
                  <a:lumMod val="40000"/>
                  <a:lumOff val="60000"/>
                </a:schemeClr>
              </a:buClr>
              <a:buFont typeface="Arial" panose="020B0604020202020204" pitchFamily="34" charset="0"/>
              <a:buNone/>
              <a:defRPr/>
            </a:pPr>
            <a:r>
              <a:rPr lang="en-US" altLang="en-US" sz="3600" b="1" dirty="0">
                <a:cs typeface="Tahoma" panose="020B0604030504040204" pitchFamily="34" charset="0"/>
              </a:rPr>
              <a:t>Dr Osama alsallaq</a:t>
            </a:r>
          </a:p>
          <a:p>
            <a:pPr algn="ctr" defTabSz="457207" eaLnBrk="1" fontAlgn="auto" hangingPunct="1">
              <a:spcAft>
                <a:spcPts val="0"/>
              </a:spcAft>
              <a:buClr>
                <a:schemeClr val="bg2">
                  <a:lumMod val="40000"/>
                  <a:lumOff val="60000"/>
                </a:schemeClr>
              </a:buClr>
              <a:buFont typeface="Arial" panose="020B0604020202020204" pitchFamily="34" charset="0"/>
              <a:buNone/>
              <a:defRPr/>
            </a:pPr>
            <a:r>
              <a:rPr lang="en-US" altLang="en-US" sz="3600" b="1" dirty="0">
                <a:cs typeface="Tahoma" panose="020B0604030504040204" pitchFamily="34" charset="0"/>
              </a:rPr>
              <a:t>Md general and oncology surgeon, </a:t>
            </a:r>
            <a:r>
              <a:rPr lang="en-US" altLang="en-US" sz="3600" b="1" dirty="0" err="1">
                <a:cs typeface="Tahoma" panose="020B0604030504040204" pitchFamily="34" charset="0"/>
              </a:rPr>
              <a:t>mrcs</a:t>
            </a:r>
            <a:endParaRPr lang="en-US" altLang="en-US" sz="3600" b="1" dirty="0">
              <a:cs typeface="Tahoma" panose="020B0604030504040204" pitchFamily="34" charset="0"/>
            </a:endParaRPr>
          </a:p>
          <a:p>
            <a:pPr algn="ctr" defTabSz="457207" eaLnBrk="1" fontAlgn="auto" hangingPunct="1">
              <a:spcAft>
                <a:spcPts val="0"/>
              </a:spcAft>
              <a:buClr>
                <a:schemeClr val="bg2">
                  <a:lumMod val="40000"/>
                  <a:lumOff val="60000"/>
                </a:schemeClr>
              </a:buClr>
              <a:buFont typeface="Arial" panose="020B0604020202020204" pitchFamily="34" charset="0"/>
              <a:buNone/>
              <a:defRPr/>
            </a:pPr>
            <a:r>
              <a:rPr lang="en-US" altLang="en-US" sz="3600" b="1" dirty="0">
                <a:cs typeface="Tahoma" panose="020B0604030504040204" pitchFamily="34" charset="0"/>
              </a:rPr>
              <a:t>Faculty of medicine , </a:t>
            </a:r>
            <a:r>
              <a:rPr lang="en-US" altLang="en-US" sz="3600" b="1" dirty="0" err="1">
                <a:cs typeface="Tahoma" panose="020B0604030504040204" pitchFamily="34" charset="0"/>
              </a:rPr>
              <a:t>mu’tah</a:t>
            </a:r>
            <a:r>
              <a:rPr lang="en-US" altLang="en-US" sz="3600" b="1" dirty="0">
                <a:cs typeface="Tahoma" panose="020B0604030504040204" pitchFamily="34" charset="0"/>
              </a:rPr>
              <a:t> university</a:t>
            </a:r>
          </a:p>
        </p:txBody>
      </p:sp>
      <p:sp>
        <p:nvSpPr>
          <p:cNvPr id="4" name="Slide Number Placeholder 3">
            <a:extLst>
              <a:ext uri="{FF2B5EF4-FFF2-40B4-BE49-F238E27FC236}">
                <a16:creationId xmlns:a16="http://schemas.microsoft.com/office/drawing/2014/main" id="{31B6D921-54F0-94B3-3833-5409C0B18D6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1E6005D-ACB7-4E4E-B479-96E34254DDEE}" type="slidenum">
              <a:rPr lang="ar-SA" altLang="en-US">
                <a:solidFill>
                  <a:srgbClr val="9B9A98"/>
                </a:solidFill>
              </a:rPr>
              <a:pPr eaLnBrk="1" hangingPunct="1">
                <a:defRPr/>
              </a:pPr>
              <a:t>1</a:t>
            </a:fld>
            <a:endParaRPr lang="en-US" altLang="en-US">
              <a:solidFill>
                <a:srgbClr val="9B9A98"/>
              </a:solidFill>
            </a:endParaRPr>
          </a:p>
        </p:txBody>
      </p:sp>
      <p:pic>
        <p:nvPicPr>
          <p:cNvPr id="8197" name="Picture 1">
            <a:extLst>
              <a:ext uri="{FF2B5EF4-FFF2-40B4-BE49-F238E27FC236}">
                <a16:creationId xmlns:a16="http://schemas.microsoft.com/office/drawing/2014/main" id="{8322FE0E-FCEE-E869-FF59-4688BCB8E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0"/>
            <a:ext cx="28781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DE84B71-6220-CEFC-7812-BE8384D73CE1}"/>
              </a:ext>
            </a:extLst>
          </p:cNvPr>
          <p:cNvSpPr>
            <a:spLocks noGrp="1" noChangeArrowheads="1"/>
          </p:cNvSpPr>
          <p:nvPr>
            <p:ph type="title"/>
          </p:nvPr>
        </p:nvSpPr>
        <p:spPr/>
        <p:txBody>
          <a:bodyPr/>
          <a:lstStyle/>
          <a:p>
            <a:pPr eaLnBrk="1" hangingPunct="1"/>
            <a:r>
              <a:rPr lang="en-US" altLang="en-US">
                <a:solidFill>
                  <a:srgbClr val="FFFF00"/>
                </a:solidFill>
              </a:rPr>
              <a:t>Hemostases phase:</a:t>
            </a:r>
          </a:p>
        </p:txBody>
      </p:sp>
      <p:sp>
        <p:nvSpPr>
          <p:cNvPr id="21507" name="Content Placeholder 2">
            <a:extLst>
              <a:ext uri="{FF2B5EF4-FFF2-40B4-BE49-F238E27FC236}">
                <a16:creationId xmlns:a16="http://schemas.microsoft.com/office/drawing/2014/main" id="{960E16DD-55E8-AF6C-DB51-D2448BBA452D}"/>
              </a:ext>
            </a:extLst>
          </p:cNvPr>
          <p:cNvSpPr>
            <a:spLocks noGrp="1" noChangeArrowheads="1"/>
          </p:cNvSpPr>
          <p:nvPr>
            <p:ph idx="1"/>
          </p:nvPr>
        </p:nvSpPr>
        <p:spPr>
          <a:xfrm>
            <a:off x="827088" y="1557338"/>
            <a:ext cx="6711950" cy="4691062"/>
          </a:xfrm>
        </p:spPr>
        <p:txBody>
          <a:bodyPr/>
          <a:lstStyle/>
          <a:p>
            <a:pPr eaLnBrk="1" hangingPunct="1"/>
            <a:r>
              <a:rPr lang="en-US" altLang="en-US"/>
              <a:t>Starts immediately after injury</a:t>
            </a:r>
          </a:p>
          <a:p>
            <a:pPr eaLnBrk="1" hangingPunct="1"/>
            <a:r>
              <a:rPr lang="en-US" altLang="en-US"/>
              <a:t>Immediate </a:t>
            </a:r>
            <a:r>
              <a:rPr lang="en-US" altLang="en-US">
                <a:solidFill>
                  <a:srgbClr val="FF0000"/>
                </a:solidFill>
              </a:rPr>
              <a:t>Vasoconstriction</a:t>
            </a:r>
          </a:p>
          <a:p>
            <a:pPr eaLnBrk="1" hangingPunct="1"/>
            <a:r>
              <a:rPr lang="en-US" altLang="en-US"/>
              <a:t>Initiation of extrinsic and intrinsic </a:t>
            </a:r>
            <a:r>
              <a:rPr lang="en-US" altLang="en-US">
                <a:solidFill>
                  <a:srgbClr val="FF0000"/>
                </a:solidFill>
              </a:rPr>
              <a:t>coagulation cascade </a:t>
            </a:r>
          </a:p>
          <a:p>
            <a:pPr eaLnBrk="1" hangingPunct="1"/>
            <a:r>
              <a:rPr lang="en-US" altLang="en-US">
                <a:solidFill>
                  <a:srgbClr val="FF0000"/>
                </a:solidFill>
              </a:rPr>
              <a:t>platelets aggregation </a:t>
            </a:r>
            <a:r>
              <a:rPr lang="en-US" altLang="en-US"/>
              <a:t>to damaged endothelium and release of adenosine diphosphate (ADP), promoting thrombocyte clumping, which closes the wound.</a:t>
            </a:r>
          </a:p>
          <a:p>
            <a:pPr eaLnBrk="1" hangingPunct="1"/>
            <a:r>
              <a:rPr lang="en-US" altLang="en-US"/>
              <a:t>Fibrin matrix stimulation. Initial scaffold for wound healing. In later phases of wound healing, the fibrin matrix facilitates cell attachment and serves as a reservoir for cytokines.</a:t>
            </a:r>
          </a:p>
          <a:p>
            <a:pPr eaLnBrk="1" hangingPunct="1"/>
            <a:r>
              <a:rPr lang="en-US" altLang="en-US">
                <a:solidFill>
                  <a:srgbClr val="FF0000"/>
                </a:solidFill>
              </a:rPr>
              <a:t>Clot formation </a:t>
            </a:r>
            <a:r>
              <a:rPr lang="en-US" altLang="en-US"/>
              <a:t>/ late phase of hemostases</a:t>
            </a:r>
          </a:p>
        </p:txBody>
      </p:sp>
      <p:sp>
        <p:nvSpPr>
          <p:cNvPr id="4" name="Slide Number Placeholder 3">
            <a:extLst>
              <a:ext uri="{FF2B5EF4-FFF2-40B4-BE49-F238E27FC236}">
                <a16:creationId xmlns:a16="http://schemas.microsoft.com/office/drawing/2014/main" id="{1359739D-9CC8-3A9E-6887-66B69707334C}"/>
              </a:ext>
            </a:extLst>
          </p:cNvPr>
          <p:cNvSpPr>
            <a:spLocks noGrp="1"/>
          </p:cNvSpPr>
          <p:nvPr>
            <p:ph type="sldNum" sz="quarter" idx="12"/>
          </p:nvPr>
        </p:nvSpPr>
        <p:spPr/>
        <p:txBody>
          <a:bodyPr/>
          <a:lstStyle/>
          <a:p>
            <a:pPr>
              <a:defRPr/>
            </a:pPr>
            <a:fld id="{685CE740-8DF2-4ADA-AE2E-72E57F962689}" type="slidenum">
              <a:rPr lang="ar-SA" altLang="en-US"/>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4A0ED99-9107-2D82-7BF8-69121368E16D}"/>
              </a:ext>
            </a:extLst>
          </p:cNvPr>
          <p:cNvSpPr>
            <a:spLocks noGrp="1" noChangeArrowheads="1"/>
          </p:cNvSpPr>
          <p:nvPr>
            <p:ph type="title"/>
          </p:nvPr>
        </p:nvSpPr>
        <p:spPr/>
        <p:txBody>
          <a:bodyPr/>
          <a:lstStyle/>
          <a:p>
            <a:pPr eaLnBrk="1" hangingPunct="1"/>
            <a:r>
              <a:rPr lang="en-US" altLang="en-US">
                <a:solidFill>
                  <a:srgbClr val="FFFF00"/>
                </a:solidFill>
              </a:rPr>
              <a:t>Inflammatory phase:</a:t>
            </a:r>
          </a:p>
        </p:txBody>
      </p:sp>
      <p:sp>
        <p:nvSpPr>
          <p:cNvPr id="3" name="Content Placeholder 2">
            <a:extLst>
              <a:ext uri="{FF2B5EF4-FFF2-40B4-BE49-F238E27FC236}">
                <a16:creationId xmlns:a16="http://schemas.microsoft.com/office/drawing/2014/main" id="{D19ED5C6-1C23-0112-7893-17A74D162DCA}"/>
              </a:ext>
            </a:extLst>
          </p:cNvPr>
          <p:cNvSpPr>
            <a:spLocks noGrp="1"/>
          </p:cNvSpPr>
          <p:nvPr>
            <p:ph idx="1"/>
          </p:nvPr>
        </p:nvSpPr>
        <p:spPr>
          <a:xfrm>
            <a:off x="827088" y="1412875"/>
            <a:ext cx="7567612" cy="4835525"/>
          </a:xfrm>
        </p:spPr>
        <p:txBody>
          <a:bodyPr rtlCol="0">
            <a:norm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dirty="0"/>
              <a:t>Activation of the </a:t>
            </a:r>
            <a:r>
              <a:rPr lang="en-US" b="1" dirty="0"/>
              <a:t>complement</a:t>
            </a:r>
            <a:r>
              <a:rPr lang="en-US" dirty="0"/>
              <a:t> and </a:t>
            </a:r>
            <a:r>
              <a:rPr lang="en-US" b="1" dirty="0"/>
              <a:t>kinin</a:t>
            </a:r>
            <a:r>
              <a:rPr lang="en-US" dirty="0"/>
              <a:t> cascades.</a:t>
            </a:r>
          </a:p>
          <a:p>
            <a:pPr marL="342906" indent="-342906" defTabSz="457207" eaLnBrk="1" fontAlgn="auto" hangingPunct="1">
              <a:spcAft>
                <a:spcPts val="0"/>
              </a:spcAft>
              <a:buClr>
                <a:schemeClr val="bg2">
                  <a:lumMod val="40000"/>
                  <a:lumOff val="60000"/>
                </a:schemeClr>
              </a:buClr>
              <a:buFont typeface="Wingdings 3" charset="2"/>
              <a:buChar char=""/>
              <a:defRPr/>
            </a:pPr>
            <a:r>
              <a:rPr lang="en-US" b="1" dirty="0"/>
              <a:t>leukocytes chemotaxis </a:t>
            </a:r>
            <a:r>
              <a:rPr lang="en-US" dirty="0"/>
              <a:t>(migration out of the intravascular space and into the wound.)</a:t>
            </a:r>
          </a:p>
          <a:p>
            <a:pPr marL="342906" indent="-342906" defTabSz="457207" eaLnBrk="1" fontAlgn="auto" hangingPunct="1">
              <a:spcAft>
                <a:spcPts val="0"/>
              </a:spcAft>
              <a:buClr>
                <a:schemeClr val="bg2">
                  <a:lumMod val="40000"/>
                  <a:lumOff val="60000"/>
                </a:schemeClr>
              </a:buClr>
              <a:buFont typeface="Wingdings 3" charset="2"/>
              <a:buChar char=""/>
              <a:defRPr/>
            </a:pPr>
            <a:r>
              <a:rPr lang="en-US" b="1" dirty="0"/>
              <a:t>TGF-</a:t>
            </a:r>
            <a:r>
              <a:rPr lang="el-GR" b="1" dirty="0"/>
              <a:t>β </a:t>
            </a:r>
            <a:r>
              <a:rPr lang="en-US" b="1" dirty="0"/>
              <a:t>and TGF-</a:t>
            </a:r>
            <a:r>
              <a:rPr lang="el-GR" b="1" dirty="0"/>
              <a:t>α, </a:t>
            </a:r>
            <a:r>
              <a:rPr lang="en-US" b="1" dirty="0"/>
              <a:t>PDGF</a:t>
            </a:r>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t> Polymorphonuclear leukocytes </a:t>
            </a:r>
            <a:r>
              <a:rPr lang="en-US" b="1" dirty="0"/>
              <a:t>(PMNs) are the dominant </a:t>
            </a:r>
            <a:r>
              <a:rPr lang="en-US" dirty="0"/>
              <a:t>inflammatory cells in the wound for the first 24 to 48 hours, which phagocytize bacteria and damaged tissue, and also release cytokines such as TNF-alpha and interleukin-1 that further stimulate the inflammatory response and local vasodilation.</a:t>
            </a:r>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t>PMN leaves the wound at 72 hours </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p:txBody>
      </p:sp>
      <p:sp>
        <p:nvSpPr>
          <p:cNvPr id="4" name="Slide Number Placeholder 3">
            <a:extLst>
              <a:ext uri="{FF2B5EF4-FFF2-40B4-BE49-F238E27FC236}">
                <a16:creationId xmlns:a16="http://schemas.microsoft.com/office/drawing/2014/main" id="{DFF45F41-29A9-38BF-8B5D-140556EA9F2E}"/>
              </a:ext>
            </a:extLst>
          </p:cNvPr>
          <p:cNvSpPr>
            <a:spLocks noGrp="1"/>
          </p:cNvSpPr>
          <p:nvPr>
            <p:ph type="sldNum" sz="quarter" idx="12"/>
          </p:nvPr>
        </p:nvSpPr>
        <p:spPr/>
        <p:txBody>
          <a:bodyPr/>
          <a:lstStyle/>
          <a:p>
            <a:pPr>
              <a:defRPr/>
            </a:pPr>
            <a:fld id="{A4956EAA-FCA4-4E6E-AE67-AD687C7A65AB}" type="slidenum">
              <a:rPr lang="ar-SA" altLang="en-US"/>
              <a:pPr>
                <a:defRPr/>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56EC402-93E3-866A-9BAA-E8336F59210C}"/>
              </a:ext>
            </a:extLst>
          </p:cNvPr>
          <p:cNvSpPr>
            <a:spLocks noGrp="1" noChangeArrowheads="1"/>
          </p:cNvSpPr>
          <p:nvPr>
            <p:ph type="title"/>
          </p:nvPr>
        </p:nvSpPr>
        <p:spPr/>
        <p:txBody>
          <a:bodyPr/>
          <a:lstStyle/>
          <a:p>
            <a:pPr eaLnBrk="1" hangingPunct="1"/>
            <a:r>
              <a:rPr lang="en-US" altLang="en-US">
                <a:solidFill>
                  <a:srgbClr val="FFFF00"/>
                </a:solidFill>
              </a:rPr>
              <a:t>Inflammatory phase:</a:t>
            </a:r>
            <a:endParaRPr lang="en-US" altLang="en-US"/>
          </a:p>
        </p:txBody>
      </p:sp>
      <p:sp>
        <p:nvSpPr>
          <p:cNvPr id="23555" name="Content Placeholder 2">
            <a:extLst>
              <a:ext uri="{FF2B5EF4-FFF2-40B4-BE49-F238E27FC236}">
                <a16:creationId xmlns:a16="http://schemas.microsoft.com/office/drawing/2014/main" id="{5D805804-1E7C-39C9-F283-49BED0E7D188}"/>
              </a:ext>
            </a:extLst>
          </p:cNvPr>
          <p:cNvSpPr>
            <a:spLocks noGrp="1" noChangeArrowheads="1"/>
          </p:cNvSpPr>
          <p:nvPr>
            <p:ph idx="1"/>
          </p:nvPr>
        </p:nvSpPr>
        <p:spPr>
          <a:xfrm>
            <a:off x="827088" y="2052638"/>
            <a:ext cx="7848600" cy="4195762"/>
          </a:xfrm>
        </p:spPr>
        <p:txBody>
          <a:bodyPr/>
          <a:lstStyle/>
          <a:p>
            <a:pPr eaLnBrk="1" hangingPunct="1"/>
            <a:r>
              <a:rPr lang="en-US" altLang="en-US" b="1"/>
              <a:t>Migration of monocytes that differentiate into macrophages. </a:t>
            </a:r>
          </a:p>
          <a:p>
            <a:pPr eaLnBrk="1" hangingPunct="1"/>
            <a:endParaRPr lang="en-US" altLang="en-US"/>
          </a:p>
          <a:p>
            <a:pPr eaLnBrk="1" hangingPunct="1"/>
            <a:r>
              <a:rPr lang="en-US" altLang="en-US"/>
              <a:t>Macrophages are activated by the locally produced cytokines and are essential for coordination of the healing process. They phagocytize bacteria and damaged tissue, secrete enzymes for the degradation of tissue and extracellular matrix, and release cytokines TGFs, cytokines and interleukin 1 (IL-1), tumor necrosis factor (TNF), and PDGF.for inflammatory cell recruitment and fibroblast proliferation. </a:t>
            </a:r>
          </a:p>
          <a:p>
            <a:pPr eaLnBrk="1" hangingPunct="1"/>
            <a:endParaRPr lang="en-US" altLang="en-US"/>
          </a:p>
        </p:txBody>
      </p:sp>
      <p:sp>
        <p:nvSpPr>
          <p:cNvPr id="4" name="Slide Number Placeholder 3">
            <a:extLst>
              <a:ext uri="{FF2B5EF4-FFF2-40B4-BE49-F238E27FC236}">
                <a16:creationId xmlns:a16="http://schemas.microsoft.com/office/drawing/2014/main" id="{46A28060-43B3-9EBE-37D6-3FA8AA456985}"/>
              </a:ext>
            </a:extLst>
          </p:cNvPr>
          <p:cNvSpPr>
            <a:spLocks noGrp="1"/>
          </p:cNvSpPr>
          <p:nvPr>
            <p:ph type="sldNum" sz="quarter" idx="12"/>
          </p:nvPr>
        </p:nvSpPr>
        <p:spPr/>
        <p:txBody>
          <a:bodyPr/>
          <a:lstStyle/>
          <a:p>
            <a:pPr>
              <a:defRPr/>
            </a:pPr>
            <a:fld id="{012E1DA3-E16E-43F1-99F5-C5F6C16F3C21}" type="slidenum">
              <a:rPr lang="ar-SA" altLang="en-US" smtClean="0"/>
              <a:pPr>
                <a:defRPr/>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1999EFA-D4C7-FBDC-B2B6-800C6B380AB0}"/>
              </a:ext>
            </a:extLst>
          </p:cNvPr>
          <p:cNvSpPr>
            <a:spLocks noGrp="1" noChangeArrowheads="1"/>
          </p:cNvSpPr>
          <p:nvPr>
            <p:ph type="title"/>
          </p:nvPr>
        </p:nvSpPr>
        <p:spPr/>
        <p:txBody>
          <a:bodyPr/>
          <a:lstStyle/>
          <a:p>
            <a:pPr eaLnBrk="1" hangingPunct="1"/>
            <a:r>
              <a:rPr lang="en-US" altLang="en-US">
                <a:solidFill>
                  <a:srgbClr val="FFFF00"/>
                </a:solidFill>
              </a:rPr>
              <a:t>Inflammatory phase:</a:t>
            </a:r>
            <a:endParaRPr lang="en-US" altLang="en-US"/>
          </a:p>
        </p:txBody>
      </p:sp>
      <p:sp>
        <p:nvSpPr>
          <p:cNvPr id="3" name="Content Placeholder 2">
            <a:extLst>
              <a:ext uri="{FF2B5EF4-FFF2-40B4-BE49-F238E27FC236}">
                <a16:creationId xmlns:a16="http://schemas.microsoft.com/office/drawing/2014/main" id="{81931985-2B24-DA2A-A8BE-2A1539884CB1}"/>
              </a:ext>
            </a:extLst>
          </p:cNvPr>
          <p:cNvSpPr>
            <a:spLocks noGrp="1"/>
          </p:cNvSpPr>
          <p:nvPr>
            <p:ph idx="1"/>
          </p:nvPr>
        </p:nvSpPr>
        <p:spPr/>
        <p:txBody>
          <a:bodyPr rtlCol="0">
            <a:normAutofit/>
          </a:bodyPr>
          <a:lstStyle/>
          <a:p>
            <a:pPr marL="420624" indent="-384048" defTabSz="457207" eaLnBrk="1" fontAlgn="auto" hangingPunct="1">
              <a:spcAft>
                <a:spcPts val="0"/>
              </a:spcAft>
              <a:buClr>
                <a:schemeClr val="bg2">
                  <a:lumMod val="40000"/>
                  <a:lumOff val="60000"/>
                </a:schemeClr>
              </a:buClr>
              <a:buFont typeface="Wingdings 3" charset="2"/>
              <a:buChar char=""/>
              <a:defRPr/>
            </a:pPr>
            <a:r>
              <a:rPr lang="en-US" dirty="0">
                <a:cs typeface="Arial" charset="0"/>
              </a:rPr>
              <a:t>Chemotaxis</a:t>
            </a:r>
          </a:p>
          <a:p>
            <a:pPr marL="420624" indent="-384048" defTabSz="457207" eaLnBrk="1" fontAlgn="auto" hangingPunct="1">
              <a:spcAft>
                <a:spcPts val="0"/>
              </a:spcAft>
              <a:buClr>
                <a:schemeClr val="bg2">
                  <a:lumMod val="40000"/>
                  <a:lumOff val="60000"/>
                </a:schemeClr>
              </a:buClr>
              <a:buFont typeface="Wingdings 3" charset="2"/>
              <a:buChar char=""/>
              <a:defRPr/>
            </a:pPr>
            <a:endParaRPr lang="en-US" dirty="0">
              <a:cs typeface="Arial" charset="0"/>
            </a:endParaRPr>
          </a:p>
          <a:p>
            <a:pPr marL="379476" defTabSz="457207" eaLnBrk="1" fontAlgn="auto" hangingPunct="1">
              <a:spcAft>
                <a:spcPts val="0"/>
              </a:spcAft>
              <a:buClr>
                <a:schemeClr val="bg2">
                  <a:lumMod val="40000"/>
                  <a:lumOff val="60000"/>
                </a:schemeClr>
              </a:buClr>
              <a:buFont typeface="Wingdings 3" charset="2"/>
              <a:buChar char=""/>
              <a:defRPr/>
            </a:pPr>
            <a:r>
              <a:rPr lang="en-US" dirty="0">
                <a:cs typeface="Arial" charset="0"/>
              </a:rPr>
              <a:t>Vasodilation</a:t>
            </a:r>
          </a:p>
          <a:p>
            <a:pPr marL="379476" defTabSz="457207" eaLnBrk="1" fontAlgn="auto" hangingPunct="1">
              <a:spcAft>
                <a:spcPts val="0"/>
              </a:spcAft>
              <a:buClr>
                <a:schemeClr val="bg2">
                  <a:lumMod val="40000"/>
                  <a:lumOff val="60000"/>
                </a:schemeClr>
              </a:buClr>
              <a:buFont typeface="Wingdings 3" charset="2"/>
              <a:buChar char=""/>
              <a:defRPr/>
            </a:pPr>
            <a:endParaRPr lang="en-US" dirty="0">
              <a:cs typeface="Arial" charset="0"/>
            </a:endParaRPr>
          </a:p>
          <a:p>
            <a:pPr marL="379476" defTabSz="457207" eaLnBrk="1" fontAlgn="auto" hangingPunct="1">
              <a:spcAft>
                <a:spcPts val="0"/>
              </a:spcAft>
              <a:buClr>
                <a:schemeClr val="bg2">
                  <a:lumMod val="40000"/>
                  <a:lumOff val="60000"/>
                </a:schemeClr>
              </a:buClr>
              <a:buFont typeface="Wingdings 3" charset="2"/>
              <a:buChar char=""/>
              <a:defRPr/>
            </a:pPr>
            <a:r>
              <a:rPr lang="en-US" dirty="0">
                <a:cs typeface="Arial" charset="0"/>
              </a:rPr>
              <a:t>  Phagocytosis </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p:txBody>
      </p:sp>
      <p:sp>
        <p:nvSpPr>
          <p:cNvPr id="4" name="Slide Number Placeholder 3">
            <a:extLst>
              <a:ext uri="{FF2B5EF4-FFF2-40B4-BE49-F238E27FC236}">
                <a16:creationId xmlns:a16="http://schemas.microsoft.com/office/drawing/2014/main" id="{8D67CDF4-278E-29A8-5FE3-8C095520E28D}"/>
              </a:ext>
            </a:extLst>
          </p:cNvPr>
          <p:cNvSpPr>
            <a:spLocks noGrp="1"/>
          </p:cNvSpPr>
          <p:nvPr>
            <p:ph type="sldNum" sz="quarter" idx="12"/>
          </p:nvPr>
        </p:nvSpPr>
        <p:spPr/>
        <p:txBody>
          <a:bodyPr/>
          <a:lstStyle/>
          <a:p>
            <a:pPr>
              <a:defRPr/>
            </a:pPr>
            <a:fld id="{EE5E3D68-AF5D-4021-A2E7-E39B23B2575A}" type="slidenum">
              <a:rPr lang="ar-SA" altLang="en-US"/>
              <a:pPr>
                <a:defRPr/>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245139A-78B9-55CD-92E6-9DEF9B36D511}"/>
              </a:ext>
            </a:extLst>
          </p:cNvPr>
          <p:cNvSpPr>
            <a:spLocks noGrp="1" noChangeArrowheads="1"/>
          </p:cNvSpPr>
          <p:nvPr>
            <p:ph type="title"/>
          </p:nvPr>
        </p:nvSpPr>
        <p:spPr/>
        <p:txBody>
          <a:bodyPr/>
          <a:lstStyle/>
          <a:p>
            <a:pPr eaLnBrk="1" hangingPunct="1"/>
            <a:r>
              <a:rPr lang="en-US" altLang="en-US">
                <a:solidFill>
                  <a:srgbClr val="FFFF00"/>
                </a:solidFill>
              </a:rPr>
              <a:t>Inflammatory phase:</a:t>
            </a:r>
            <a:endParaRPr lang="en-US" altLang="en-US"/>
          </a:p>
        </p:txBody>
      </p:sp>
      <p:sp>
        <p:nvSpPr>
          <p:cNvPr id="25603" name="Content Placeholder 2">
            <a:extLst>
              <a:ext uri="{FF2B5EF4-FFF2-40B4-BE49-F238E27FC236}">
                <a16:creationId xmlns:a16="http://schemas.microsoft.com/office/drawing/2014/main" id="{CA3741FB-FD2B-8BA9-E8E0-5A1C08606D69}"/>
              </a:ext>
            </a:extLst>
          </p:cNvPr>
          <p:cNvSpPr>
            <a:spLocks noGrp="1" noChangeArrowheads="1"/>
          </p:cNvSpPr>
          <p:nvPr>
            <p:ph idx="1"/>
          </p:nvPr>
        </p:nvSpPr>
        <p:spPr/>
        <p:txBody>
          <a:bodyPr/>
          <a:lstStyle/>
          <a:p>
            <a:pPr eaLnBrk="1" hangingPunct="1"/>
            <a:r>
              <a:rPr lang="en-US" altLang="en-US"/>
              <a:t>The inflammatory phase lasts a well-defined period of time in primarily closed wounds (4 days), but it continues indefinitely to the end point of complete epithelialization in wounds that close by secondary or tertiary intention. </a:t>
            </a:r>
          </a:p>
          <a:p>
            <a:pPr eaLnBrk="1" hangingPunct="1"/>
            <a:endParaRPr lang="en-US" altLang="en-US"/>
          </a:p>
          <a:p>
            <a:pPr eaLnBrk="1" hangingPunct="1"/>
            <a:r>
              <a:rPr lang="en-US" altLang="en-US"/>
              <a:t>Foreign material, bacteria, or other imbalances that can change a normal healing wound into one with chronic inflammation and chronic nonhealing wound.</a:t>
            </a:r>
          </a:p>
        </p:txBody>
      </p:sp>
      <p:sp>
        <p:nvSpPr>
          <p:cNvPr id="4" name="Slide Number Placeholder 3">
            <a:extLst>
              <a:ext uri="{FF2B5EF4-FFF2-40B4-BE49-F238E27FC236}">
                <a16:creationId xmlns:a16="http://schemas.microsoft.com/office/drawing/2014/main" id="{29296546-250B-FEA9-5937-0F3687E0C608}"/>
              </a:ext>
            </a:extLst>
          </p:cNvPr>
          <p:cNvSpPr>
            <a:spLocks noGrp="1"/>
          </p:cNvSpPr>
          <p:nvPr>
            <p:ph type="sldNum" sz="quarter" idx="12"/>
          </p:nvPr>
        </p:nvSpPr>
        <p:spPr/>
        <p:txBody>
          <a:bodyPr/>
          <a:lstStyle/>
          <a:p>
            <a:pPr>
              <a:defRPr/>
            </a:pPr>
            <a:fld id="{83682071-146E-4811-954A-39E6C05763FB}" type="slidenum">
              <a:rPr lang="ar-SA" altLang="en-US"/>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12864CA-9E3D-B082-C2BD-85E2D6A73A05}"/>
              </a:ext>
            </a:extLst>
          </p:cNvPr>
          <p:cNvSpPr>
            <a:spLocks noGrp="1" noChangeArrowheads="1"/>
          </p:cNvSpPr>
          <p:nvPr>
            <p:ph type="title"/>
          </p:nvPr>
        </p:nvSpPr>
        <p:spPr/>
        <p:txBody>
          <a:bodyPr/>
          <a:lstStyle/>
          <a:p>
            <a:pPr marL="342900" indent="-342900" eaLnBrk="1" hangingPunct="1">
              <a:lnSpc>
                <a:spcPct val="80000"/>
              </a:lnSpc>
              <a:spcBef>
                <a:spcPts val="1000"/>
              </a:spcBef>
            </a:pPr>
            <a:r>
              <a:rPr lang="en-US" altLang="en-US" sz="2600" b="1">
                <a:solidFill>
                  <a:srgbClr val="FFFF00"/>
                </a:solidFill>
                <a:cs typeface="Arial" panose="020B0604020202020204" pitchFamily="34" charset="0"/>
              </a:rPr>
              <a:t>Granulation / Proliferative Phase</a:t>
            </a:r>
            <a:r>
              <a:rPr lang="en-US" altLang="en-US" sz="2600" b="1">
                <a:solidFill>
                  <a:srgbClr val="FFFFFF"/>
                </a:solidFill>
                <a:cs typeface="Arial" panose="020B0604020202020204" pitchFamily="34" charset="0"/>
              </a:rPr>
              <a:t>:  </a:t>
            </a:r>
            <a:r>
              <a:rPr lang="en-US" altLang="en-US" sz="2600">
                <a:solidFill>
                  <a:srgbClr val="FFFFFF"/>
                </a:solidFill>
                <a:cs typeface="Arial" panose="020B0604020202020204" pitchFamily="34" charset="0"/>
              </a:rPr>
              <a:t>2 days to 3 weeks</a:t>
            </a:r>
            <a:r>
              <a:rPr lang="en-US" altLang="en-US" sz="2600" b="1">
                <a:solidFill>
                  <a:srgbClr val="FFFFFF"/>
                </a:solidFill>
                <a:cs typeface="Arial" panose="020B0604020202020204" pitchFamily="34" charset="0"/>
              </a:rPr>
              <a:t> </a:t>
            </a:r>
            <a:br>
              <a:rPr lang="en-US" altLang="en-US" sz="2600" b="1">
                <a:solidFill>
                  <a:srgbClr val="FFFFFF"/>
                </a:solidFill>
                <a:cs typeface="Arial" panose="020B0604020202020204" pitchFamily="34" charset="0"/>
              </a:rPr>
            </a:br>
            <a:br>
              <a:rPr lang="en-US" altLang="en-US" sz="2600">
                <a:solidFill>
                  <a:srgbClr val="CC0000"/>
                </a:solidFill>
                <a:cs typeface="Arial" panose="020B0604020202020204" pitchFamily="34" charset="0"/>
              </a:rPr>
            </a:br>
            <a:endParaRPr lang="en-US" altLang="en-US"/>
          </a:p>
        </p:txBody>
      </p:sp>
      <p:sp>
        <p:nvSpPr>
          <p:cNvPr id="3" name="Content Placeholder 2">
            <a:extLst>
              <a:ext uri="{FF2B5EF4-FFF2-40B4-BE49-F238E27FC236}">
                <a16:creationId xmlns:a16="http://schemas.microsoft.com/office/drawing/2014/main" id="{83F0E2E2-9371-FA87-14F4-8087E8A60F8B}"/>
              </a:ext>
            </a:extLst>
          </p:cNvPr>
          <p:cNvSpPr>
            <a:spLocks noGrp="1"/>
          </p:cNvSpPr>
          <p:nvPr>
            <p:ph idx="1"/>
          </p:nvPr>
        </p:nvSpPr>
        <p:spPr>
          <a:xfrm>
            <a:off x="827088" y="1268413"/>
            <a:ext cx="7489825" cy="5294312"/>
          </a:xfrm>
        </p:spPr>
        <p:txBody>
          <a:bodyPr rtlCol="0">
            <a:normAutofit/>
          </a:bodyPr>
          <a:lstStyle/>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t>4 overlapping subphases :  fibroplasia, collagen/ matrix deposition, angiogenesis and epithelialization</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a:p>
            <a:pPr marL="342906" indent="-342906" defTabSz="457207" eaLnBrk="1" fontAlgn="auto" hangingPunct="1">
              <a:spcAft>
                <a:spcPts val="0"/>
              </a:spcAft>
              <a:buClr>
                <a:schemeClr val="bg2">
                  <a:lumMod val="40000"/>
                  <a:lumOff val="60000"/>
                </a:schemeClr>
              </a:buClr>
              <a:buFont typeface="Wingdings 3" charset="2"/>
              <a:buChar char=""/>
              <a:defRPr/>
            </a:pPr>
            <a:r>
              <a:rPr lang="en-US" b="1" dirty="0">
                <a:solidFill>
                  <a:srgbClr val="FF0000"/>
                </a:solidFill>
              </a:rPr>
              <a:t>Fibroblast migration </a:t>
            </a:r>
            <a:r>
              <a:rPr lang="en-US" dirty="0"/>
              <a:t>occurs 2 to 5 days after injury . cytokines influence fibroblasts  migration  into the wound from undamaged tissue. laying down new collagen of the subtypes I and III. (Collagen deposition)</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a:p>
            <a:pPr marL="342906" indent="-342906" defTabSz="457207" eaLnBrk="1" fontAlgn="auto" hangingPunct="1">
              <a:spcAft>
                <a:spcPts val="0"/>
              </a:spcAft>
              <a:buClr>
                <a:schemeClr val="bg2">
                  <a:lumMod val="40000"/>
                  <a:lumOff val="60000"/>
                </a:schemeClr>
              </a:buClr>
              <a:buFont typeface="Wingdings 3" charset="2"/>
              <a:buChar char=""/>
              <a:defRPr/>
            </a:pPr>
            <a:r>
              <a:rPr lang="en-US" b="1" dirty="0">
                <a:solidFill>
                  <a:srgbClr val="FF0000"/>
                </a:solidFill>
              </a:rPr>
              <a:t> angiogenesis </a:t>
            </a:r>
            <a:r>
              <a:rPr lang="en-US" dirty="0"/>
              <a:t>takes place to restore the vasculature by endothelial cells (mediated by FGF and VEGF)</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p:txBody>
      </p:sp>
      <p:sp>
        <p:nvSpPr>
          <p:cNvPr id="4" name="Slide Number Placeholder 3">
            <a:extLst>
              <a:ext uri="{FF2B5EF4-FFF2-40B4-BE49-F238E27FC236}">
                <a16:creationId xmlns:a16="http://schemas.microsoft.com/office/drawing/2014/main" id="{C251110D-C3BC-BFCE-1BF5-2C262D07A553}"/>
              </a:ext>
            </a:extLst>
          </p:cNvPr>
          <p:cNvSpPr>
            <a:spLocks noGrp="1"/>
          </p:cNvSpPr>
          <p:nvPr>
            <p:ph type="sldNum" sz="quarter" idx="12"/>
          </p:nvPr>
        </p:nvSpPr>
        <p:spPr/>
        <p:txBody>
          <a:bodyPr/>
          <a:lstStyle/>
          <a:p>
            <a:pPr>
              <a:defRPr/>
            </a:pPr>
            <a:fld id="{0C50DC5B-2A9F-4BB6-94A1-C50E2AC7EC4E}" type="slidenum">
              <a:rPr lang="ar-SA" altLang="en-US"/>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9ED5118-3367-9953-8D9F-440C49FEA19C}"/>
              </a:ext>
            </a:extLst>
          </p:cNvPr>
          <p:cNvSpPr>
            <a:spLocks noGrp="1" noChangeArrowheads="1"/>
          </p:cNvSpPr>
          <p:nvPr>
            <p:ph type="title"/>
          </p:nvPr>
        </p:nvSpPr>
        <p:spPr/>
        <p:txBody>
          <a:bodyPr/>
          <a:lstStyle/>
          <a:p>
            <a:pPr eaLnBrk="1" hangingPunct="1"/>
            <a:r>
              <a:rPr lang="en-US" altLang="en-US" sz="2600" b="1">
                <a:solidFill>
                  <a:srgbClr val="FFFF00"/>
                </a:solidFill>
                <a:cs typeface="Arial" panose="020B0604020202020204" pitchFamily="34" charset="0"/>
              </a:rPr>
              <a:t>Granulation / Proliferative Phase</a:t>
            </a:r>
            <a:r>
              <a:rPr lang="en-US" altLang="en-US" sz="2600" b="1">
                <a:solidFill>
                  <a:srgbClr val="FFFFFF"/>
                </a:solidFill>
                <a:cs typeface="Arial" panose="020B0604020202020204" pitchFamily="34" charset="0"/>
              </a:rPr>
              <a:t>:  </a:t>
            </a:r>
            <a:r>
              <a:rPr lang="en-US" altLang="en-US" sz="2600">
                <a:solidFill>
                  <a:srgbClr val="FFFFFF"/>
                </a:solidFill>
                <a:cs typeface="Arial" panose="020B0604020202020204" pitchFamily="34" charset="0"/>
              </a:rPr>
              <a:t>2 days to 3 weeks</a:t>
            </a:r>
            <a:r>
              <a:rPr lang="en-US" altLang="en-US" sz="2600" b="1">
                <a:solidFill>
                  <a:srgbClr val="FFFFFF"/>
                </a:solidFill>
                <a:cs typeface="Arial" panose="020B0604020202020204" pitchFamily="34" charset="0"/>
              </a:rPr>
              <a:t> </a:t>
            </a:r>
            <a:br>
              <a:rPr lang="en-US" altLang="en-US" sz="2600" b="1">
                <a:solidFill>
                  <a:srgbClr val="FFFFFF"/>
                </a:solidFill>
                <a:cs typeface="Arial" panose="020B0604020202020204" pitchFamily="34" charset="0"/>
              </a:rPr>
            </a:br>
            <a:br>
              <a:rPr lang="en-US" altLang="en-US" sz="2600">
                <a:solidFill>
                  <a:srgbClr val="CC0000"/>
                </a:solidFill>
                <a:cs typeface="Arial" panose="020B0604020202020204" pitchFamily="34" charset="0"/>
              </a:rPr>
            </a:br>
            <a:endParaRPr lang="en-US" altLang="en-US"/>
          </a:p>
        </p:txBody>
      </p:sp>
      <p:sp>
        <p:nvSpPr>
          <p:cNvPr id="23555" name="Content Placeholder 2">
            <a:extLst>
              <a:ext uri="{FF2B5EF4-FFF2-40B4-BE49-F238E27FC236}">
                <a16:creationId xmlns:a16="http://schemas.microsoft.com/office/drawing/2014/main" id="{4065150D-3090-AB00-647C-72BD171A4F56}"/>
              </a:ext>
            </a:extLst>
          </p:cNvPr>
          <p:cNvSpPr>
            <a:spLocks noGrp="1" noChangeArrowheads="1"/>
          </p:cNvSpPr>
          <p:nvPr>
            <p:ph idx="1"/>
          </p:nvPr>
        </p:nvSpPr>
        <p:spPr/>
        <p:txBody>
          <a:bodyPr/>
          <a:lstStyle/>
          <a:p>
            <a:pPr marL="342906" indent="-342906" defTabSz="457207" eaLnBrk="1" fontAlgn="auto" hangingPunct="1">
              <a:spcAft>
                <a:spcPts val="0"/>
              </a:spcAft>
              <a:buClr>
                <a:srgbClr val="1E5155">
                  <a:lumMod val="40000"/>
                  <a:lumOff val="60000"/>
                </a:srgbClr>
              </a:buClr>
              <a:buFont typeface="Wingdings 3" charset="2"/>
              <a:buChar char=""/>
              <a:defRPr/>
            </a:pPr>
            <a:r>
              <a:rPr lang="en-US" sz="1700" dirty="0">
                <a:solidFill>
                  <a:prstClr val="white"/>
                </a:solidFill>
              </a:rPr>
              <a:t> </a:t>
            </a:r>
            <a:r>
              <a:rPr lang="en-US" sz="1700" b="1" dirty="0">
                <a:solidFill>
                  <a:srgbClr val="FF0000"/>
                </a:solidFill>
              </a:rPr>
              <a:t>Epithelialization</a:t>
            </a:r>
            <a:r>
              <a:rPr lang="en-US" sz="1700" dirty="0">
                <a:solidFill>
                  <a:prstClr val="white"/>
                </a:solidFill>
              </a:rPr>
              <a:t> restores the barrier between the wound and the external environment.</a:t>
            </a:r>
          </a:p>
          <a:p>
            <a:pPr marL="342906" indent="-342906" defTabSz="457207" eaLnBrk="1" fontAlgn="auto" hangingPunct="1">
              <a:spcAft>
                <a:spcPts val="0"/>
              </a:spcAft>
              <a:buClr>
                <a:srgbClr val="1E5155">
                  <a:lumMod val="40000"/>
                  <a:lumOff val="60000"/>
                </a:srgbClr>
              </a:buClr>
              <a:buFont typeface="Wingdings 3" charset="2"/>
              <a:buChar char=""/>
              <a:defRPr/>
            </a:pPr>
            <a:r>
              <a:rPr lang="en-US" sz="1700" dirty="0">
                <a:solidFill>
                  <a:prstClr val="white"/>
                </a:solidFill>
              </a:rPr>
              <a:t>Epithelialization of wounds occurs via the migration of epithelial cells from the edges of the wound and from remaining skin appendages. </a:t>
            </a:r>
          </a:p>
          <a:p>
            <a:pPr marL="342906" indent="-342906" defTabSz="457207" eaLnBrk="1" fontAlgn="auto" hangingPunct="1">
              <a:spcAft>
                <a:spcPts val="0"/>
              </a:spcAft>
              <a:buClr>
                <a:srgbClr val="1E5155">
                  <a:lumMod val="40000"/>
                  <a:lumOff val="60000"/>
                </a:srgbClr>
              </a:buClr>
              <a:buFont typeface="Wingdings 3" charset="2"/>
              <a:buChar char=""/>
              <a:defRPr/>
            </a:pPr>
            <a:r>
              <a:rPr lang="en-US" sz="1700" dirty="0">
                <a:solidFill>
                  <a:prstClr val="white"/>
                </a:solidFill>
              </a:rPr>
              <a:t>Migration of epithelial cells occurs at the rate of 1 mm/day in clean, open wounds. </a:t>
            </a:r>
          </a:p>
          <a:p>
            <a:pPr marL="342906" indent="-342906" defTabSz="457207" eaLnBrk="1" fontAlgn="auto" hangingPunct="1">
              <a:spcAft>
                <a:spcPts val="0"/>
              </a:spcAft>
              <a:buClr>
                <a:srgbClr val="1E5155">
                  <a:lumMod val="40000"/>
                  <a:lumOff val="60000"/>
                </a:srgbClr>
              </a:buClr>
              <a:buFont typeface="Wingdings 3" charset="2"/>
              <a:buChar char=""/>
              <a:defRPr/>
            </a:pPr>
            <a:r>
              <a:rPr lang="en-US" sz="1700" dirty="0">
                <a:solidFill>
                  <a:prstClr val="white"/>
                </a:solidFill>
              </a:rPr>
              <a:t>Primarily closed wounds have a contiguous epithelial layer at 24 to 48 hours.</a:t>
            </a:r>
          </a:p>
          <a:p>
            <a:pPr marL="342906" indent="-342906" defTabSz="457207" eaLnBrk="1" fontAlgn="auto" hangingPunct="1">
              <a:spcAft>
                <a:spcPts val="0"/>
              </a:spcAft>
              <a:buClr>
                <a:srgbClr val="1E5155">
                  <a:lumMod val="40000"/>
                  <a:lumOff val="60000"/>
                </a:srgbClr>
              </a:buClr>
              <a:buFont typeface="Wingdings 3" charset="2"/>
              <a:buChar char=""/>
              <a:defRPr/>
            </a:pPr>
            <a:r>
              <a:rPr lang="en-US" altLang="en-US" sz="1700" dirty="0">
                <a:solidFill>
                  <a:prstClr val="white"/>
                </a:solidFill>
                <a:cs typeface="Arial" panose="020B0604020202020204" pitchFamily="34" charset="0"/>
              </a:rPr>
              <a:t>- Cell travel about 3 cm from point of origin in all directions</a:t>
            </a:r>
          </a:p>
          <a:p>
            <a:pPr marL="342906" indent="-342906" defTabSz="457207" eaLnBrk="1" fontAlgn="auto" hangingPunct="1">
              <a:spcAft>
                <a:spcPts val="0"/>
              </a:spcAft>
              <a:buClr>
                <a:srgbClr val="1E5155">
                  <a:lumMod val="40000"/>
                  <a:lumOff val="60000"/>
                </a:srgbClr>
              </a:buClr>
              <a:buFont typeface="Wingdings 3" charset="2"/>
              <a:buChar char=""/>
              <a:defRPr/>
            </a:pPr>
            <a:r>
              <a:rPr lang="en-US" sz="1700" dirty="0">
                <a:solidFill>
                  <a:prstClr val="white"/>
                </a:solidFill>
              </a:rPr>
              <a:t>EGF plays an important role in epithelization process.</a:t>
            </a:r>
          </a:p>
          <a:p>
            <a:pPr eaLnBrk="1" hangingPunct="1">
              <a:defRPr/>
            </a:pPr>
            <a:endParaRPr lang="en-US" altLang="en-US" dirty="0"/>
          </a:p>
        </p:txBody>
      </p:sp>
      <p:sp>
        <p:nvSpPr>
          <p:cNvPr id="4" name="Slide Number Placeholder 3">
            <a:extLst>
              <a:ext uri="{FF2B5EF4-FFF2-40B4-BE49-F238E27FC236}">
                <a16:creationId xmlns:a16="http://schemas.microsoft.com/office/drawing/2014/main" id="{794FB907-2BD1-8EE5-A042-6898B7BDFFA4}"/>
              </a:ext>
            </a:extLst>
          </p:cNvPr>
          <p:cNvSpPr>
            <a:spLocks noGrp="1"/>
          </p:cNvSpPr>
          <p:nvPr>
            <p:ph type="sldNum" sz="quarter" idx="12"/>
          </p:nvPr>
        </p:nvSpPr>
        <p:spPr/>
        <p:txBody>
          <a:bodyPr/>
          <a:lstStyle/>
          <a:p>
            <a:pPr>
              <a:defRPr/>
            </a:pPr>
            <a:fld id="{3BD86AEF-0A81-48C4-BF73-1790E56531EE}" type="slidenum">
              <a:rPr lang="ar-SA" altLang="en-US"/>
              <a:pPr>
                <a:defRPr/>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CD73FA4-0C4A-7A11-A931-C79CB2F5E68D}"/>
              </a:ext>
            </a:extLst>
          </p:cNvPr>
          <p:cNvSpPr>
            <a:spLocks noGrp="1" noChangeArrowheads="1"/>
          </p:cNvSpPr>
          <p:nvPr>
            <p:ph type="title"/>
          </p:nvPr>
        </p:nvSpPr>
        <p:spPr>
          <a:xfrm>
            <a:off x="482601" y="143757"/>
            <a:ext cx="7056437" cy="1400175"/>
          </a:xfrm>
        </p:spPr>
        <p:txBody>
          <a:bodyPr/>
          <a:lstStyle/>
          <a:p>
            <a:pPr eaLnBrk="1" hangingPunct="1"/>
            <a:r>
              <a:rPr lang="en-US" altLang="en-US">
                <a:solidFill>
                  <a:srgbClr val="FFFF00"/>
                </a:solidFill>
              </a:rPr>
              <a:t>Remodeling/maturation: 3weeks to years</a:t>
            </a:r>
          </a:p>
        </p:txBody>
      </p:sp>
      <p:sp>
        <p:nvSpPr>
          <p:cNvPr id="28675" name="Content Placeholder 2">
            <a:extLst>
              <a:ext uri="{FF2B5EF4-FFF2-40B4-BE49-F238E27FC236}">
                <a16:creationId xmlns:a16="http://schemas.microsoft.com/office/drawing/2014/main" id="{2B6FBFAB-A2A1-C909-53F3-C6DB0D7A43AC}"/>
              </a:ext>
            </a:extLst>
          </p:cNvPr>
          <p:cNvSpPr>
            <a:spLocks noGrp="1" noChangeArrowheads="1"/>
          </p:cNvSpPr>
          <p:nvPr>
            <p:ph idx="1"/>
          </p:nvPr>
        </p:nvSpPr>
        <p:spPr>
          <a:xfrm>
            <a:off x="827088" y="1646943"/>
            <a:ext cx="6711950" cy="4195762"/>
          </a:xfrm>
        </p:spPr>
        <p:txBody>
          <a:bodyPr/>
          <a:lstStyle/>
          <a:p>
            <a:pPr eaLnBrk="1" hangingPunct="1"/>
            <a:r>
              <a:rPr lang="en-US" altLang="en-US" sz="1800" dirty="0">
                <a:solidFill>
                  <a:schemeClr val="bg1"/>
                </a:solidFill>
              </a:rPr>
              <a:t>Includes collagen cross-linkage , wound contraction and scar formation </a:t>
            </a:r>
          </a:p>
          <a:p>
            <a:pPr eaLnBrk="1" hangingPunct="1"/>
            <a:r>
              <a:rPr lang="en-US" altLang="en-US" sz="1800" dirty="0"/>
              <a:t>Wound contraction frequently referred to in the granulation phase</a:t>
            </a:r>
          </a:p>
          <a:p>
            <a:pPr eaLnBrk="1" hangingPunct="1"/>
            <a:r>
              <a:rPr lang="en-US" altLang="en-US" sz="1800" dirty="0"/>
              <a:t>Collagen cross-linking . </a:t>
            </a:r>
          </a:p>
          <a:p>
            <a:pPr eaLnBrk="1" hangingPunct="1"/>
            <a:r>
              <a:rPr lang="en-US" altLang="en-US" sz="1800" dirty="0"/>
              <a:t>synthesized at an accelerated rate for 2 to 4 weeks</a:t>
            </a:r>
          </a:p>
          <a:p>
            <a:pPr eaLnBrk="1" hangingPunct="1"/>
            <a:r>
              <a:rPr lang="en-US" altLang="en-US" sz="1800" dirty="0"/>
              <a:t>Reaches the peak during the 3rd to 4th  week</a:t>
            </a:r>
          </a:p>
          <a:p>
            <a:pPr eaLnBrk="1" hangingPunct="1"/>
            <a:r>
              <a:rPr lang="en-US" altLang="en-US" sz="1800" dirty="0"/>
              <a:t>Early in normal wound healing, type III collagen predominates but is later replaced by type I collagen.</a:t>
            </a:r>
          </a:p>
          <a:p>
            <a:pPr eaLnBrk="1" hangingPunct="1"/>
            <a:r>
              <a:rPr lang="en-US" altLang="en-US" sz="1800" dirty="0"/>
              <a:t>Oxygen, vitamin C, </a:t>
            </a:r>
            <a:r>
              <a:rPr lang="en-US" altLang="en-US" sz="1800" dirty="0" err="1"/>
              <a:t>alpha-ketoglutarate</a:t>
            </a:r>
            <a:r>
              <a:rPr lang="en-US" altLang="en-US" sz="1800" dirty="0"/>
              <a:t>, and iron are important cofactors for the cross-linkage of collagen fibers.</a:t>
            </a:r>
          </a:p>
          <a:p>
            <a:pPr eaLnBrk="1" hangingPunct="1"/>
            <a:r>
              <a:rPr lang="en-US" altLang="en-US" sz="1800" dirty="0" err="1"/>
              <a:t>d-Penicillamine</a:t>
            </a:r>
            <a:r>
              <a:rPr lang="en-US" altLang="en-US" sz="1800" dirty="0"/>
              <a:t> – inhibits collagen cross-linking</a:t>
            </a:r>
          </a:p>
          <a:p>
            <a:pPr eaLnBrk="1" hangingPunct="1"/>
            <a:endParaRPr lang="en-US" altLang="en-US" sz="1800" dirty="0"/>
          </a:p>
          <a:p>
            <a:pPr eaLnBrk="1" hangingPunct="1"/>
            <a:endParaRPr lang="en-US" altLang="en-US" sz="1800" dirty="0">
              <a:solidFill>
                <a:srgbClr val="0A0905"/>
              </a:solidFill>
              <a:latin typeface="Tahoma" panose="020B0604030504040204" pitchFamily="34" charset="0"/>
            </a:endParaRPr>
          </a:p>
        </p:txBody>
      </p:sp>
      <p:sp>
        <p:nvSpPr>
          <p:cNvPr id="4" name="Slide Number Placeholder 3">
            <a:extLst>
              <a:ext uri="{FF2B5EF4-FFF2-40B4-BE49-F238E27FC236}">
                <a16:creationId xmlns:a16="http://schemas.microsoft.com/office/drawing/2014/main" id="{074B1334-DFEC-2F62-9F37-2DE549D2FD19}"/>
              </a:ext>
            </a:extLst>
          </p:cNvPr>
          <p:cNvSpPr>
            <a:spLocks noGrp="1"/>
          </p:cNvSpPr>
          <p:nvPr>
            <p:ph type="sldNum" sz="quarter" idx="12"/>
          </p:nvPr>
        </p:nvSpPr>
        <p:spPr/>
        <p:txBody>
          <a:bodyPr/>
          <a:lstStyle/>
          <a:p>
            <a:pPr>
              <a:defRPr/>
            </a:pPr>
            <a:fld id="{9BD96B0C-7597-4321-802D-F60E3DA9C11C}" type="slidenum">
              <a:rPr lang="ar-SA" altLang="en-US"/>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A5074C3-AEF4-8812-7913-7F6F29FFE795}"/>
              </a:ext>
            </a:extLst>
          </p:cNvPr>
          <p:cNvSpPr>
            <a:spLocks noGrp="1" noChangeArrowheads="1"/>
          </p:cNvSpPr>
          <p:nvPr>
            <p:ph type="title"/>
          </p:nvPr>
        </p:nvSpPr>
        <p:spPr/>
        <p:txBody>
          <a:bodyPr/>
          <a:lstStyle/>
          <a:p>
            <a:pPr eaLnBrk="1" hangingPunct="1"/>
            <a:endParaRPr lang="en-US" altLang="en-US"/>
          </a:p>
        </p:txBody>
      </p:sp>
      <p:sp>
        <p:nvSpPr>
          <p:cNvPr id="29699" name="Content Placeholder 2">
            <a:extLst>
              <a:ext uri="{FF2B5EF4-FFF2-40B4-BE49-F238E27FC236}">
                <a16:creationId xmlns:a16="http://schemas.microsoft.com/office/drawing/2014/main" id="{9E87F34C-9129-5C14-30C9-4EAD3EC1B8AF}"/>
              </a:ext>
            </a:extLst>
          </p:cNvPr>
          <p:cNvSpPr>
            <a:spLocks noGrp="1" noChangeArrowheads="1"/>
          </p:cNvSpPr>
          <p:nvPr>
            <p:ph idx="1"/>
          </p:nvPr>
        </p:nvSpPr>
        <p:spPr>
          <a:xfrm>
            <a:off x="827088" y="2052638"/>
            <a:ext cx="7848600" cy="4195762"/>
          </a:xfrm>
        </p:spPr>
        <p:txBody>
          <a:bodyPr/>
          <a:lstStyle/>
          <a:p>
            <a:pPr eaLnBrk="1" hangingPunct="1"/>
            <a:r>
              <a:rPr lang="en-US" altLang="en-US">
                <a:solidFill>
                  <a:srgbClr val="FFFF00"/>
                </a:solidFill>
              </a:rPr>
              <a:t>Wound contraction:</a:t>
            </a:r>
          </a:p>
          <a:p>
            <a:pPr eaLnBrk="1" hangingPunct="1"/>
            <a:r>
              <a:rPr lang="en-US" altLang="en-US" sz="1800"/>
              <a:t>is a decrease in the size of the wound without an increase in the number of tissue elements that are present. </a:t>
            </a:r>
          </a:p>
          <a:p>
            <a:pPr eaLnBrk="1" hangingPunct="1"/>
            <a:endParaRPr lang="en-US" altLang="en-US" sz="1800"/>
          </a:p>
          <a:p>
            <a:pPr eaLnBrk="1" hangingPunct="1"/>
            <a:r>
              <a:rPr lang="en-US" altLang="en-US" sz="1800"/>
              <a:t>It involves movement of the wound edge toward the center of the wound through the contraction of myofibroblasts. Wound contraction begins 4 to 5 days and continues for 12 to 15 days or longer if the wound remains open.</a:t>
            </a:r>
          </a:p>
          <a:p>
            <a:pPr eaLnBrk="1" hangingPunct="1"/>
            <a:endParaRPr lang="en-US" altLang="en-US" sz="1800"/>
          </a:p>
          <a:p>
            <a:pPr eaLnBrk="1" hangingPunct="1"/>
            <a:r>
              <a:rPr lang="en-US" altLang="en-US" sz="1800"/>
              <a:t>Wound contraction occurs to a greater extent with secondary healing than with primary healing. </a:t>
            </a:r>
          </a:p>
        </p:txBody>
      </p:sp>
      <p:sp>
        <p:nvSpPr>
          <p:cNvPr id="4" name="Slide Number Placeholder 3">
            <a:extLst>
              <a:ext uri="{FF2B5EF4-FFF2-40B4-BE49-F238E27FC236}">
                <a16:creationId xmlns:a16="http://schemas.microsoft.com/office/drawing/2014/main" id="{42CC4874-CBEF-E7CD-5E13-4C85586CD75C}"/>
              </a:ext>
            </a:extLst>
          </p:cNvPr>
          <p:cNvSpPr>
            <a:spLocks noGrp="1"/>
          </p:cNvSpPr>
          <p:nvPr>
            <p:ph type="sldNum" sz="quarter" idx="12"/>
          </p:nvPr>
        </p:nvSpPr>
        <p:spPr/>
        <p:txBody>
          <a:bodyPr/>
          <a:lstStyle/>
          <a:p>
            <a:pPr>
              <a:defRPr/>
            </a:pPr>
            <a:fld id="{FDAB4FCC-6371-4671-A85C-3FA2EFCB1F6D}" type="slidenum">
              <a:rPr lang="ar-SA" altLang="en-US"/>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4B6BD7D-7C7A-1342-1FAC-5EDCB767ED02}"/>
              </a:ext>
            </a:extLst>
          </p:cNvPr>
          <p:cNvSpPr>
            <a:spLocks noGrp="1" noChangeArrowheads="1"/>
          </p:cNvSpPr>
          <p:nvPr>
            <p:ph type="title"/>
          </p:nvPr>
        </p:nvSpPr>
        <p:spPr/>
        <p:txBody>
          <a:bodyPr/>
          <a:lstStyle/>
          <a:p>
            <a:pPr eaLnBrk="1" hangingPunct="1"/>
            <a:r>
              <a:rPr lang="en-US" altLang="en-US">
                <a:solidFill>
                  <a:srgbClr val="FFFF00"/>
                </a:solidFill>
              </a:rPr>
              <a:t>scar formation and remodeling :</a:t>
            </a:r>
            <a:br>
              <a:rPr lang="en-US" altLang="en-US">
                <a:solidFill>
                  <a:srgbClr val="FFFF00"/>
                </a:solidFill>
              </a:rPr>
            </a:br>
            <a:endParaRPr lang="en-US" altLang="en-US"/>
          </a:p>
        </p:txBody>
      </p:sp>
      <p:sp>
        <p:nvSpPr>
          <p:cNvPr id="3" name="Content Placeholder 2">
            <a:extLst>
              <a:ext uri="{FF2B5EF4-FFF2-40B4-BE49-F238E27FC236}">
                <a16:creationId xmlns:a16="http://schemas.microsoft.com/office/drawing/2014/main" id="{08BE10B6-52CE-1A02-4539-8033A3F9BA19}"/>
              </a:ext>
            </a:extLst>
          </p:cNvPr>
          <p:cNvSpPr>
            <a:spLocks noGrp="1"/>
          </p:cNvSpPr>
          <p:nvPr>
            <p:ph idx="1"/>
          </p:nvPr>
        </p:nvSpPr>
        <p:spPr>
          <a:xfrm>
            <a:off x="827088" y="2052638"/>
            <a:ext cx="7705725" cy="4195762"/>
          </a:xfrm>
        </p:spPr>
        <p:txBody>
          <a:bodyPr rtlCol="0">
            <a:normAutofit lnSpcReduction="10000"/>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sz="1800" dirty="0"/>
              <a:t>Starts at 21 days. </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1800" dirty="0"/>
              <a:t>cellularity of the wound decreases. </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1800" dirty="0"/>
              <a:t>Alternating break down and deposition of collagen resulting in no change in the total amount of collagen present in the wound. </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sz="1800" dirty="0"/>
          </a:p>
          <a:p>
            <a:pPr marL="342906" indent="-342906" defTabSz="457207" eaLnBrk="1" fontAlgn="auto" hangingPunct="1">
              <a:spcAft>
                <a:spcPts val="0"/>
              </a:spcAft>
              <a:buClr>
                <a:schemeClr val="bg2">
                  <a:lumMod val="40000"/>
                  <a:lumOff val="60000"/>
                </a:schemeClr>
              </a:buClr>
              <a:buFont typeface="Wingdings 3" charset="2"/>
              <a:buChar char=""/>
              <a:defRPr/>
            </a:pPr>
            <a:r>
              <a:rPr lang="en-US" sz="1800" dirty="0"/>
              <a:t>This process reaches a plateau at 12 to 18 months, but it may last indefinitely.</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1800" dirty="0"/>
              <a:t>Maximal tensile strength of the wound is achieved by 8 weeks, and the ultimate resultant scar has only 80% of the tensile strength of the original skin that it has replaced.</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1800" dirty="0"/>
              <a:t>a well-healed wound never achieves the strength of normal tissue.</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solidFill>
                <a:srgbClr val="FFFF00"/>
              </a:solidFill>
            </a:endParaRPr>
          </a:p>
        </p:txBody>
      </p:sp>
      <p:sp>
        <p:nvSpPr>
          <p:cNvPr id="4" name="Slide Number Placeholder 3">
            <a:extLst>
              <a:ext uri="{FF2B5EF4-FFF2-40B4-BE49-F238E27FC236}">
                <a16:creationId xmlns:a16="http://schemas.microsoft.com/office/drawing/2014/main" id="{56F8162D-156B-AA34-5458-11729C0668D3}"/>
              </a:ext>
            </a:extLst>
          </p:cNvPr>
          <p:cNvSpPr>
            <a:spLocks noGrp="1"/>
          </p:cNvSpPr>
          <p:nvPr>
            <p:ph type="sldNum" sz="quarter" idx="12"/>
          </p:nvPr>
        </p:nvSpPr>
        <p:spPr/>
        <p:txBody>
          <a:bodyPr/>
          <a:lstStyle/>
          <a:p>
            <a:pPr>
              <a:defRPr/>
            </a:pPr>
            <a:fld id="{FE61218B-7BBD-4B6D-923F-F9371E303837}" type="slidenum">
              <a:rPr lang="ar-SA" altLang="en-US"/>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A5A2436-355E-1302-2E5A-4EFBAEC48443}"/>
              </a:ext>
            </a:extLst>
          </p:cNvPr>
          <p:cNvSpPr>
            <a:spLocks noGrp="1" noChangeArrowheads="1"/>
          </p:cNvSpPr>
          <p:nvPr>
            <p:ph type="title"/>
          </p:nvPr>
        </p:nvSpPr>
        <p:spPr/>
        <p:txBody>
          <a:bodyPr/>
          <a:lstStyle/>
          <a:p>
            <a:pPr eaLnBrk="1" hangingPunct="1"/>
            <a:endParaRPr lang="en-US" altLang="en-US"/>
          </a:p>
        </p:txBody>
      </p:sp>
      <p:sp>
        <p:nvSpPr>
          <p:cNvPr id="3" name="Content Placeholder 2">
            <a:extLst>
              <a:ext uri="{FF2B5EF4-FFF2-40B4-BE49-F238E27FC236}">
                <a16:creationId xmlns:a16="http://schemas.microsoft.com/office/drawing/2014/main" id="{742AF27E-EE9E-D418-C652-35B384B09C6C}"/>
              </a:ext>
            </a:extLst>
          </p:cNvPr>
          <p:cNvSpPr>
            <a:spLocks noGrp="1"/>
          </p:cNvSpPr>
          <p:nvPr>
            <p:ph idx="1"/>
          </p:nvPr>
        </p:nvSpPr>
        <p:spPr>
          <a:xfrm>
            <a:off x="828675" y="1857375"/>
            <a:ext cx="6711950" cy="4194175"/>
          </a:xfrm>
        </p:spPr>
        <p:txBody>
          <a:bodyPr rtlCol="0">
            <a:norm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dirty="0"/>
              <a:t>Wound healing is the normal body reaction of complex and dynamic processes of replacing devitalized and missing cellular structures and tissue layers in response to tissue injury.</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t>the ultimate outcome of any healing process is repair of a tissue defect. </a:t>
            </a:r>
          </a:p>
          <a:p>
            <a:pPr marL="0" indent="0" defTabSz="457207" eaLnBrk="1" fontAlgn="auto" hangingPunct="1">
              <a:spcAft>
                <a:spcPts val="0"/>
              </a:spcAft>
              <a:buClr>
                <a:schemeClr val="bg2">
                  <a:lumMod val="40000"/>
                  <a:lumOff val="60000"/>
                </a:schemeClr>
              </a:buClr>
              <a:buFont typeface="Wingdings 3" charset="2"/>
              <a:buNone/>
              <a:defRPr/>
            </a:pPr>
            <a:endParaRPr lang="en-US" dirty="0"/>
          </a:p>
        </p:txBody>
      </p:sp>
      <p:sp>
        <p:nvSpPr>
          <p:cNvPr id="4" name="Slide Number Placeholder 3">
            <a:extLst>
              <a:ext uri="{FF2B5EF4-FFF2-40B4-BE49-F238E27FC236}">
                <a16:creationId xmlns:a16="http://schemas.microsoft.com/office/drawing/2014/main" id="{9072C2A8-313C-3017-1234-DB461A1F5EF7}"/>
              </a:ext>
            </a:extLst>
          </p:cNvPr>
          <p:cNvSpPr>
            <a:spLocks noGrp="1"/>
          </p:cNvSpPr>
          <p:nvPr>
            <p:ph type="sldNum" sz="quarter" idx="12"/>
          </p:nvPr>
        </p:nvSpPr>
        <p:spPr/>
        <p:txBody>
          <a:bodyPr/>
          <a:lstStyle/>
          <a:p>
            <a:pPr>
              <a:defRPr/>
            </a:pPr>
            <a:fld id="{AFD147DF-00FE-4509-9D84-4A1907CCA81D}" type="slidenum">
              <a:rPr lang="ar-SA" altLang="en-US"/>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3871F048-63FF-AE2B-5948-3BA530080DFA}"/>
              </a:ext>
            </a:extLst>
          </p:cNvPr>
          <p:cNvSpPr>
            <a:spLocks noGrp="1" noChangeArrowheads="1"/>
          </p:cNvSpPr>
          <p:nvPr>
            <p:ph type="title"/>
          </p:nvPr>
        </p:nvSpPr>
        <p:spPr>
          <a:xfrm>
            <a:off x="685800" y="260350"/>
            <a:ext cx="7772400" cy="936625"/>
          </a:xfrm>
        </p:spPr>
        <p:txBody>
          <a:bodyPr/>
          <a:lstStyle/>
          <a:p>
            <a:pPr eaLnBrk="1" hangingPunct="1"/>
            <a:r>
              <a:rPr lang="en-US" altLang="en-US" sz="3600">
                <a:cs typeface="Times New Roman" panose="02020603050405020304" pitchFamily="18" charset="0"/>
              </a:rPr>
              <a:t>Wound healing response</a:t>
            </a:r>
            <a:r>
              <a:rPr lang="en-US" altLang="en-US" sz="540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051FA9B6-6AA8-F95C-D522-99E1672FBCC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CAB470E4-CFC4-412A-BCE7-C898CA55EB86}" type="slidenum">
              <a:rPr lang="ar-SA" altLang="en-US">
                <a:solidFill>
                  <a:srgbClr val="9B9A98"/>
                </a:solidFill>
              </a:rPr>
              <a:pPr eaLnBrk="1" hangingPunct="1">
                <a:defRPr/>
              </a:pPr>
              <a:t>20</a:t>
            </a:fld>
            <a:endParaRPr lang="en-US" altLang="en-US">
              <a:solidFill>
                <a:srgbClr val="9B9A98"/>
              </a:solidFill>
            </a:endParaRPr>
          </a:p>
        </p:txBody>
      </p:sp>
      <p:pic>
        <p:nvPicPr>
          <p:cNvPr id="31748" name="Picture 6">
            <a:extLst>
              <a:ext uri="{FF2B5EF4-FFF2-40B4-BE49-F238E27FC236}">
                <a16:creationId xmlns:a16="http://schemas.microsoft.com/office/drawing/2014/main" id="{47AEA6B9-C7C9-71C2-BACE-51215483F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12875"/>
            <a:ext cx="799306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8BBC-E536-068D-7FB9-A99187A39254}"/>
              </a:ext>
            </a:extLst>
          </p:cNvPr>
          <p:cNvSpPr>
            <a:spLocks noGrp="1"/>
          </p:cNvSpPr>
          <p:nvPr>
            <p:ph type="title"/>
          </p:nvPr>
        </p:nvSpPr>
        <p:spPr/>
        <p:txBody>
          <a:bodyPr/>
          <a:lstStyle/>
          <a:p>
            <a:endParaRPr lang="en-JO"/>
          </a:p>
        </p:txBody>
      </p:sp>
      <p:pic>
        <p:nvPicPr>
          <p:cNvPr id="7" name="Content Placeholder 6">
            <a:extLst>
              <a:ext uri="{FF2B5EF4-FFF2-40B4-BE49-F238E27FC236}">
                <a16:creationId xmlns:a16="http://schemas.microsoft.com/office/drawing/2014/main" id="{225287AA-7D19-B938-F748-CA12ABDCEC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188" y="311500"/>
            <a:ext cx="7340600" cy="3856178"/>
          </a:xfrm>
        </p:spPr>
      </p:pic>
      <p:sp>
        <p:nvSpPr>
          <p:cNvPr id="4" name="Slide Number Placeholder 3">
            <a:extLst>
              <a:ext uri="{FF2B5EF4-FFF2-40B4-BE49-F238E27FC236}">
                <a16:creationId xmlns:a16="http://schemas.microsoft.com/office/drawing/2014/main" id="{59BAB817-4F9E-0B34-CC0B-0BA08E17530C}"/>
              </a:ext>
            </a:extLst>
          </p:cNvPr>
          <p:cNvSpPr>
            <a:spLocks noGrp="1"/>
          </p:cNvSpPr>
          <p:nvPr>
            <p:ph type="sldNum" sz="quarter" idx="12"/>
          </p:nvPr>
        </p:nvSpPr>
        <p:spPr/>
        <p:txBody>
          <a:bodyPr/>
          <a:lstStyle/>
          <a:p>
            <a:pPr>
              <a:defRPr/>
            </a:pPr>
            <a:fld id="{A0D1B917-155F-4245-8E10-4DF264577CC0}" type="slidenum">
              <a:rPr lang="ar-SA" altLang="en-US" smtClean="0"/>
              <a:pPr>
                <a:defRPr/>
              </a:pPr>
              <a:t>21</a:t>
            </a:fld>
            <a:endParaRPr lang="en-US" altLang="en-US"/>
          </a:p>
        </p:txBody>
      </p:sp>
      <p:pic>
        <p:nvPicPr>
          <p:cNvPr id="8" name="Picture 7">
            <a:extLst>
              <a:ext uri="{FF2B5EF4-FFF2-40B4-BE49-F238E27FC236}">
                <a16:creationId xmlns:a16="http://schemas.microsoft.com/office/drawing/2014/main" id="{404B81BE-68FA-E98C-B522-AAA50D6E2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31" y="4395358"/>
            <a:ext cx="7910538" cy="2151142"/>
          </a:xfrm>
          <a:prstGeom prst="rect">
            <a:avLst/>
          </a:prstGeom>
        </p:spPr>
      </p:pic>
    </p:spTree>
    <p:extLst>
      <p:ext uri="{BB962C8B-B14F-4D97-AF65-F5344CB8AC3E}">
        <p14:creationId xmlns:p14="http://schemas.microsoft.com/office/powerpoint/2010/main" val="1912295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A3AA8-669D-A7D0-8004-39F79415183C}"/>
              </a:ext>
            </a:extLst>
          </p:cNvPr>
          <p:cNvSpPr>
            <a:spLocks noGrp="1"/>
          </p:cNvSpPr>
          <p:nvPr>
            <p:ph idx="1"/>
          </p:nvPr>
        </p:nvSpPr>
        <p:spPr>
          <a:xfrm>
            <a:off x="827087" y="926042"/>
            <a:ext cx="7736593" cy="5322358"/>
          </a:xfrm>
        </p:spPr>
        <p:txBody>
          <a:bodyPr/>
          <a:lstStyle/>
          <a:p>
            <a:r>
              <a:rPr lang="en-US" b="1" dirty="0"/>
              <a:t>Order of cell arrival in wound </a:t>
            </a:r>
          </a:p>
          <a:p>
            <a:r>
              <a:rPr lang="en-US" dirty="0"/>
              <a:t> Platelets </a:t>
            </a:r>
          </a:p>
          <a:p>
            <a:r>
              <a:rPr lang="en-US" dirty="0"/>
              <a:t> PMNs </a:t>
            </a:r>
          </a:p>
          <a:p>
            <a:r>
              <a:rPr lang="en-US" dirty="0"/>
              <a:t>Macrophages </a:t>
            </a:r>
          </a:p>
          <a:p>
            <a:r>
              <a:rPr lang="en-US" dirty="0"/>
              <a:t>Lymphocytes (recent research shows arrival before fibroblasts) </a:t>
            </a:r>
          </a:p>
          <a:p>
            <a:r>
              <a:rPr lang="en-US" dirty="0"/>
              <a:t> Fibroblasts</a:t>
            </a:r>
          </a:p>
          <a:p>
            <a:endParaRPr lang="en-US" dirty="0"/>
          </a:p>
          <a:p>
            <a:r>
              <a:rPr lang="en-US" b="1" dirty="0"/>
              <a:t>Predominant cell type by day </a:t>
            </a:r>
          </a:p>
          <a:p>
            <a:r>
              <a:rPr lang="en-US" dirty="0"/>
              <a:t>  Days 0–2 – PMNs </a:t>
            </a:r>
          </a:p>
          <a:p>
            <a:r>
              <a:rPr lang="en-US" dirty="0"/>
              <a:t> Days 3–4 – macrophages </a:t>
            </a:r>
          </a:p>
          <a:p>
            <a:r>
              <a:rPr lang="en-US" dirty="0"/>
              <a:t> Days 5 and on – fibroblasts</a:t>
            </a:r>
          </a:p>
        </p:txBody>
      </p:sp>
      <p:sp>
        <p:nvSpPr>
          <p:cNvPr id="4" name="Slide Number Placeholder 3">
            <a:extLst>
              <a:ext uri="{FF2B5EF4-FFF2-40B4-BE49-F238E27FC236}">
                <a16:creationId xmlns:a16="http://schemas.microsoft.com/office/drawing/2014/main" id="{AFD9CBCB-EFA1-E685-9E3C-77A4EC2703B9}"/>
              </a:ext>
            </a:extLst>
          </p:cNvPr>
          <p:cNvSpPr>
            <a:spLocks noGrp="1"/>
          </p:cNvSpPr>
          <p:nvPr>
            <p:ph type="sldNum" sz="quarter" idx="12"/>
          </p:nvPr>
        </p:nvSpPr>
        <p:spPr/>
        <p:txBody>
          <a:bodyPr/>
          <a:lstStyle/>
          <a:p>
            <a:pPr>
              <a:defRPr/>
            </a:pPr>
            <a:fld id="{A0D1B917-155F-4245-8E10-4DF264577CC0}" type="slidenum">
              <a:rPr lang="ar-SA" altLang="en-US" smtClean="0"/>
              <a:pPr>
                <a:defRPr/>
              </a:pPr>
              <a:t>22</a:t>
            </a:fld>
            <a:endParaRPr lang="en-US" altLang="en-US"/>
          </a:p>
        </p:txBody>
      </p:sp>
    </p:spTree>
    <p:extLst>
      <p:ext uri="{BB962C8B-B14F-4D97-AF65-F5344CB8AC3E}">
        <p14:creationId xmlns:p14="http://schemas.microsoft.com/office/powerpoint/2010/main" val="2392611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2FE93B61-EFCD-14A5-8CCC-35764B017051}"/>
              </a:ext>
            </a:extLst>
          </p:cNvPr>
          <p:cNvSpPr>
            <a:spLocks noGrp="1" noChangeArrowheads="1"/>
          </p:cNvSpPr>
          <p:nvPr>
            <p:ph idx="1"/>
          </p:nvPr>
        </p:nvSpPr>
        <p:spPr>
          <a:xfrm>
            <a:off x="357188" y="357188"/>
            <a:ext cx="7858125" cy="5429250"/>
          </a:xfrm>
        </p:spPr>
        <p:txBody>
          <a:bodyPr rtlCol="0">
            <a:normAutofit/>
          </a:bodyPr>
          <a:lstStyle/>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dirty="0">
              <a:cs typeface="Arial" panose="020B0604020202020204" pitchFamily="34" charset="0"/>
            </a:endParaRP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dirty="0">
              <a:cs typeface="Arial" panose="020B0604020202020204" pitchFamily="34" charset="0"/>
            </a:endParaRP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All wounds undergo the same basic steps of repair. </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dirty="0">
              <a:cs typeface="Arial" panose="020B0604020202020204" pitchFamily="34" charset="0"/>
            </a:endParaRPr>
          </a:p>
          <a:p>
            <a:pPr defTabSz="457207" eaLnBrk="1" fontAlgn="auto" hangingPunct="1">
              <a:spcAft>
                <a:spcPts val="0"/>
              </a:spcAft>
              <a:buClr>
                <a:schemeClr val="bg2">
                  <a:lumMod val="40000"/>
                  <a:lumOff val="60000"/>
                </a:schemeClr>
              </a:buClr>
              <a:defRPr/>
            </a:pPr>
            <a:r>
              <a:rPr lang="en-US" dirty="0">
                <a:solidFill>
                  <a:srgbClr val="FF0000"/>
                </a:solidFill>
              </a:rPr>
              <a:t>Acute wound </a:t>
            </a:r>
            <a:r>
              <a:rPr lang="en-US" dirty="0"/>
              <a:t>occurs in a normal orderly fashion and often requires minimal practitioner intervention. </a:t>
            </a:r>
            <a:endParaRPr lang="en-US" altLang="en-US" dirty="0">
              <a:cs typeface="Arial" panose="020B0604020202020204" pitchFamily="34" charset="0"/>
            </a:endParaRPr>
          </a:p>
          <a:p>
            <a:pPr marL="0" indent="0" defTabSz="457207" eaLnBrk="1" fontAlgn="auto" hangingPunct="1">
              <a:spcAft>
                <a:spcPts val="0"/>
              </a:spcAft>
              <a:buClr>
                <a:schemeClr val="bg2">
                  <a:lumMod val="40000"/>
                  <a:lumOff val="60000"/>
                </a:schemeClr>
              </a:buClr>
              <a:buFont typeface="Wingdings 3" charset="2"/>
              <a:buNone/>
              <a:defRPr/>
            </a:pPr>
            <a:endParaRPr lang="en-US" dirty="0"/>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solidFill>
                  <a:srgbClr val="FF0000"/>
                </a:solidFill>
              </a:rPr>
              <a:t>Chronic wound  </a:t>
            </a:r>
            <a:r>
              <a:rPr lang="en-US" dirty="0"/>
              <a:t>does not follow that orderly progression of healing </a:t>
            </a:r>
            <a:r>
              <a:rPr lang="en-US" altLang="en-US" dirty="0">
                <a:cs typeface="Arial" panose="020B0604020202020204" pitchFamily="34" charset="0"/>
              </a:rPr>
              <a:t>to restoration of functional integrity,  It is stuck in the </a:t>
            </a:r>
            <a:r>
              <a:rPr lang="en-US" altLang="en-US" dirty="0">
                <a:solidFill>
                  <a:srgbClr val="FF0000"/>
                </a:solidFill>
                <a:cs typeface="Arial" panose="020B0604020202020204" pitchFamily="34" charset="0"/>
              </a:rPr>
              <a:t>inflammatory phase </a:t>
            </a:r>
            <a:r>
              <a:rPr lang="en-US" altLang="en-US" dirty="0">
                <a:cs typeface="Arial" panose="020B0604020202020204" pitchFamily="34" charset="0"/>
              </a:rPr>
              <a:t>owing to a variety of etiologies and does not proceed to closure. </a:t>
            </a:r>
            <a:r>
              <a:rPr lang="en-US" dirty="0"/>
              <a:t>and often necessitates a variety of interventions to facilitate complete healing.</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7DA2C640-EFB2-35FE-AB2B-35875521872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0A53137-40F5-4B95-BFBB-74F9A37406E0}" type="slidenum">
              <a:rPr lang="ar-SA" altLang="en-US">
                <a:solidFill>
                  <a:srgbClr val="9B9A98"/>
                </a:solidFill>
              </a:rPr>
              <a:pPr eaLnBrk="1" hangingPunct="1">
                <a:defRPr/>
              </a:pPr>
              <a:t>23</a:t>
            </a:fld>
            <a:endParaRPr lang="en-US" altLang="en-US">
              <a:solidFill>
                <a:srgbClr val="9B9A98"/>
              </a:solidFill>
            </a:endParaRPr>
          </a:p>
        </p:txBody>
      </p:sp>
    </p:spTree>
  </p:cSld>
  <p:clrMapOvr>
    <a:masterClrMapping/>
  </p:clrMapOvr>
  <p:transition spd="slow">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507C-6046-8697-1D76-53C102B23C58}"/>
              </a:ext>
            </a:extLst>
          </p:cNvPr>
          <p:cNvSpPr>
            <a:spLocks noGrp="1"/>
          </p:cNvSpPr>
          <p:nvPr>
            <p:ph type="title"/>
          </p:nvPr>
        </p:nvSpPr>
        <p:spPr/>
        <p:txBody>
          <a:bodyPr/>
          <a:lstStyle/>
          <a:p>
            <a:endParaRPr lang="en-JO"/>
          </a:p>
        </p:txBody>
      </p:sp>
      <p:sp>
        <p:nvSpPr>
          <p:cNvPr id="3" name="Content Placeholder 2">
            <a:extLst>
              <a:ext uri="{FF2B5EF4-FFF2-40B4-BE49-F238E27FC236}">
                <a16:creationId xmlns:a16="http://schemas.microsoft.com/office/drawing/2014/main" id="{E565BE15-7489-BCFB-DC0A-0F225B58CEFD}"/>
              </a:ext>
            </a:extLst>
          </p:cNvPr>
          <p:cNvSpPr>
            <a:spLocks noGrp="1"/>
          </p:cNvSpPr>
          <p:nvPr>
            <p:ph idx="1"/>
          </p:nvPr>
        </p:nvSpPr>
        <p:spPr/>
        <p:txBody>
          <a:bodyPr/>
          <a:lstStyle/>
          <a:p>
            <a:r>
              <a:rPr lang="en-US" dirty="0" err="1"/>
              <a:t>Epithelization</a:t>
            </a:r>
            <a:r>
              <a:rPr lang="en-US" dirty="0"/>
              <a:t> / granulation integrity – most important factor in healing open wounds (secondary intention )</a:t>
            </a:r>
          </a:p>
          <a:p>
            <a:endParaRPr lang="en-US" dirty="0"/>
          </a:p>
          <a:p>
            <a:r>
              <a:rPr lang="en-US" dirty="0"/>
              <a:t>Tensile strength – most important factor in healing closed incisions (primary intention ) </a:t>
            </a:r>
          </a:p>
          <a:p>
            <a:r>
              <a:rPr lang="en-US" dirty="0"/>
              <a:t>•  Depends on collagen deposition and cross-linking of collagen</a:t>
            </a:r>
            <a:endParaRPr lang="en-JO" dirty="0"/>
          </a:p>
        </p:txBody>
      </p:sp>
      <p:sp>
        <p:nvSpPr>
          <p:cNvPr id="4" name="Slide Number Placeholder 3">
            <a:extLst>
              <a:ext uri="{FF2B5EF4-FFF2-40B4-BE49-F238E27FC236}">
                <a16:creationId xmlns:a16="http://schemas.microsoft.com/office/drawing/2014/main" id="{787453DC-500F-42A9-9BB9-4ED9074DF800}"/>
              </a:ext>
            </a:extLst>
          </p:cNvPr>
          <p:cNvSpPr>
            <a:spLocks noGrp="1"/>
          </p:cNvSpPr>
          <p:nvPr>
            <p:ph type="sldNum" sz="quarter" idx="12"/>
          </p:nvPr>
        </p:nvSpPr>
        <p:spPr/>
        <p:txBody>
          <a:bodyPr/>
          <a:lstStyle/>
          <a:p>
            <a:pPr>
              <a:defRPr/>
            </a:pPr>
            <a:fld id="{A0D1B917-155F-4245-8E10-4DF264577CC0}" type="slidenum">
              <a:rPr lang="ar-SA" altLang="en-US" smtClean="0"/>
              <a:pPr>
                <a:defRPr/>
              </a:pPr>
              <a:t>24</a:t>
            </a:fld>
            <a:endParaRPr lang="en-US" altLang="en-US"/>
          </a:p>
        </p:txBody>
      </p:sp>
    </p:spTree>
    <p:extLst>
      <p:ext uri="{BB962C8B-B14F-4D97-AF65-F5344CB8AC3E}">
        <p14:creationId xmlns:p14="http://schemas.microsoft.com/office/powerpoint/2010/main" val="1198890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2A5B0E5-394E-DB6D-1DF0-67AC6411FE74}"/>
              </a:ext>
            </a:extLst>
          </p:cNvPr>
          <p:cNvSpPr>
            <a:spLocks noGrp="1" noChangeArrowheads="1"/>
          </p:cNvSpPr>
          <p:nvPr>
            <p:ph type="title"/>
          </p:nvPr>
        </p:nvSpPr>
        <p:spPr>
          <a:xfrm>
            <a:off x="482600" y="115888"/>
            <a:ext cx="7056438" cy="1400175"/>
          </a:xfrm>
        </p:spPr>
        <p:txBody>
          <a:bodyPr rtlCol="0">
            <a:normAutofit fontScale="90000"/>
          </a:bodyPr>
          <a:lstStyle/>
          <a:p>
            <a:pPr defTabSz="457207" eaLnBrk="1" fontAlgn="auto" hangingPunct="1">
              <a:spcAft>
                <a:spcPts val="0"/>
              </a:spcAft>
              <a:defRPr/>
            </a:pPr>
            <a:r>
              <a:rPr lang="en-US" altLang="en-US" sz="4400" b="1" dirty="0">
                <a:cs typeface="Times New Roman" panose="02020603050405020304" pitchFamily="18" charset="0"/>
              </a:rPr>
              <a:t>keloids and hypertrophic scars</a:t>
            </a:r>
          </a:p>
        </p:txBody>
      </p:sp>
      <p:sp>
        <p:nvSpPr>
          <p:cNvPr id="35843" name="Rectangle 3">
            <a:extLst>
              <a:ext uri="{FF2B5EF4-FFF2-40B4-BE49-F238E27FC236}">
                <a16:creationId xmlns:a16="http://schemas.microsoft.com/office/drawing/2014/main" id="{5F00A601-9584-9E24-E836-172DE0D43B0F}"/>
              </a:ext>
            </a:extLst>
          </p:cNvPr>
          <p:cNvSpPr>
            <a:spLocks noGrp="1" noChangeArrowheads="1"/>
          </p:cNvSpPr>
          <p:nvPr>
            <p:ph idx="1"/>
          </p:nvPr>
        </p:nvSpPr>
        <p:spPr>
          <a:xfrm>
            <a:off x="381000" y="1024731"/>
            <a:ext cx="8280400" cy="4808538"/>
          </a:xfrm>
        </p:spPr>
        <p:txBody>
          <a:bodyPr/>
          <a:lstStyle/>
          <a:p>
            <a:pPr eaLnBrk="1" hangingPunct="1">
              <a:lnSpc>
                <a:spcPct val="90000"/>
              </a:lnSpc>
              <a:buFont typeface="Wingdings" panose="05000000000000000000" pitchFamily="2" charset="2"/>
              <a:buNone/>
            </a:pPr>
            <a:endParaRPr lang="en-US" altLang="en-US" sz="2400" dirty="0">
              <a:cs typeface="Arial" panose="020B0604020202020204" pitchFamily="34" charset="0"/>
            </a:endParaRPr>
          </a:p>
          <a:p>
            <a:pPr eaLnBrk="1" hangingPunct="1">
              <a:lnSpc>
                <a:spcPct val="90000"/>
              </a:lnSpc>
              <a:buFont typeface="Wingdings" panose="05000000000000000000" pitchFamily="2" charset="2"/>
              <a:buNone/>
            </a:pPr>
            <a:r>
              <a:rPr lang="en-US" altLang="en-US" sz="2400" dirty="0">
                <a:cs typeface="Arial" panose="020B0604020202020204" pitchFamily="34" charset="0"/>
              </a:rPr>
              <a:t>Both keloids and hypertrophic scars are characterized by excessive collagen deposition versus collagen degradation</a:t>
            </a:r>
          </a:p>
          <a:p>
            <a:pPr eaLnBrk="1" hangingPunct="1">
              <a:lnSpc>
                <a:spcPct val="90000"/>
              </a:lnSpc>
              <a:buFont typeface="Wingdings" panose="05000000000000000000" pitchFamily="2" charset="2"/>
              <a:buNone/>
            </a:pPr>
            <a:endParaRPr lang="en-US" altLang="en-US" sz="2400" dirty="0">
              <a:cs typeface="Arial" panose="020B0604020202020204" pitchFamily="34" charset="0"/>
            </a:endParaRPr>
          </a:p>
          <a:p>
            <a:pPr eaLnBrk="1" hangingPunct="1">
              <a:lnSpc>
                <a:spcPct val="90000"/>
              </a:lnSpc>
              <a:buFont typeface="Wingdings" panose="05000000000000000000" pitchFamily="2" charset="2"/>
              <a:buNone/>
            </a:pPr>
            <a:r>
              <a:rPr lang="en-US" altLang="en-US" sz="2400" i="1" dirty="0">
                <a:solidFill>
                  <a:srgbClr val="CC0000"/>
                </a:solidFill>
                <a:cs typeface="Arial" panose="020B0604020202020204" pitchFamily="34" charset="0"/>
              </a:rPr>
              <a:t>Keloids </a:t>
            </a:r>
            <a:r>
              <a:rPr lang="en-US" altLang="en-US" sz="2400" dirty="0">
                <a:solidFill>
                  <a:srgbClr val="CC0000"/>
                </a:solidFill>
                <a:cs typeface="Arial" panose="020B0604020202020204" pitchFamily="34" charset="0"/>
              </a:rPr>
              <a:t>are scars that grow beyond the borders of the original wounds</a:t>
            </a:r>
            <a:r>
              <a:rPr lang="en-US" altLang="en-US" sz="2400" dirty="0">
                <a:cs typeface="Arial" panose="020B0604020202020204" pitchFamily="34" charset="0"/>
              </a:rPr>
              <a:t>, rarely regress with time, more prevalent among patients with darker pigmented skin, It appears to have a genetic predisposition, tends to occur above the clavicles, on the trunk, in the upper extremities, and on the face. </a:t>
            </a:r>
          </a:p>
          <a:p>
            <a:pPr eaLnBrk="1" hangingPunct="1">
              <a:lnSpc>
                <a:spcPct val="90000"/>
              </a:lnSpc>
              <a:buFont typeface="Wingdings" panose="05000000000000000000" pitchFamily="2" charset="2"/>
              <a:buNone/>
            </a:pPr>
            <a:r>
              <a:rPr lang="en-US" altLang="en-US" sz="2400" dirty="0">
                <a:cs typeface="Arial" panose="020B0604020202020204" pitchFamily="34" charset="0"/>
              </a:rPr>
              <a:t>Keloids cannot be prevented and are refractory to medical and surgical intervention</a:t>
            </a:r>
          </a:p>
          <a:p>
            <a:pPr eaLnBrk="1" hangingPunct="1">
              <a:lnSpc>
                <a:spcPct val="90000"/>
              </a:lnSpc>
              <a:buFont typeface="Wingdings" panose="05000000000000000000" pitchFamily="2" charset="2"/>
              <a:buNone/>
            </a:pPr>
            <a:r>
              <a:rPr lang="en-US" altLang="en-US" sz="2400" dirty="0">
                <a:cs typeface="Arial" panose="020B0604020202020204" pitchFamily="34" charset="0"/>
              </a:rPr>
              <a:t>Tx: intra-lesion steroid injection; silicone, pressure garments, XRT</a:t>
            </a:r>
          </a:p>
        </p:txBody>
      </p:sp>
      <p:sp>
        <p:nvSpPr>
          <p:cNvPr id="4" name="Slide Number Placeholder 3">
            <a:extLst>
              <a:ext uri="{FF2B5EF4-FFF2-40B4-BE49-F238E27FC236}">
                <a16:creationId xmlns:a16="http://schemas.microsoft.com/office/drawing/2014/main" id="{B5AB4BF7-659A-54DA-F380-42E0244D8E1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933BE35B-D85F-4760-B101-4AF42EA4C890}" type="slidenum">
              <a:rPr lang="ar-SA" altLang="en-US">
                <a:solidFill>
                  <a:srgbClr val="9B9A98"/>
                </a:solidFill>
              </a:rPr>
              <a:pPr eaLnBrk="1" hangingPunct="1">
                <a:defRPr/>
              </a:pPr>
              <a:t>25</a:t>
            </a:fld>
            <a:endParaRPr lang="en-US" altLang="en-US">
              <a:solidFill>
                <a:srgbClr val="9B9A98"/>
              </a:solidFill>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84140C15-405B-6DA0-3D68-EFD03F1C82D5}"/>
              </a:ext>
            </a:extLst>
          </p:cNvPr>
          <p:cNvSpPr>
            <a:spLocks noGrp="1" noChangeArrowheads="1"/>
          </p:cNvSpPr>
          <p:nvPr>
            <p:ph idx="1"/>
          </p:nvPr>
        </p:nvSpPr>
        <p:spPr>
          <a:xfrm>
            <a:off x="457200" y="642938"/>
            <a:ext cx="7467600" cy="5483225"/>
          </a:xfrm>
        </p:spPr>
        <p:txBody>
          <a:bodyPr/>
          <a:lstStyle/>
          <a:p>
            <a:pPr eaLnBrk="1" hangingPunct="1">
              <a:buFont typeface="Wingdings" panose="05000000000000000000" pitchFamily="2" charset="2"/>
              <a:buNone/>
            </a:pPr>
            <a:r>
              <a:rPr lang="en-US" altLang="en-US" sz="2400" i="1" dirty="0">
                <a:solidFill>
                  <a:srgbClr val="CC0000"/>
                </a:solidFill>
                <a:cs typeface="Arial" panose="020B0604020202020204" pitchFamily="34" charset="0"/>
              </a:rPr>
              <a:t>Hypertrophic scars</a:t>
            </a:r>
            <a:r>
              <a:rPr lang="en-US" altLang="en-US" sz="2400" dirty="0">
                <a:solidFill>
                  <a:srgbClr val="CC0000"/>
                </a:solidFill>
                <a:cs typeface="Arial" panose="020B0604020202020204" pitchFamily="34" charset="0"/>
              </a:rPr>
              <a:t> are raised scars that remain within the confines of the original wound</a:t>
            </a:r>
            <a:r>
              <a:rPr lang="en-US" altLang="en-US" sz="2400" dirty="0">
                <a:cs typeface="Arial" panose="020B0604020202020204" pitchFamily="34" charset="0"/>
              </a:rPr>
              <a:t> and frequently regress spontaneously</a:t>
            </a:r>
          </a:p>
          <a:p>
            <a:pPr eaLnBrk="1" hangingPunct="1">
              <a:buFont typeface="Wingdings" panose="05000000000000000000" pitchFamily="2" charset="2"/>
              <a:buNone/>
            </a:pPr>
            <a:r>
              <a:rPr lang="en-US" altLang="en-US" sz="2400" dirty="0">
                <a:cs typeface="Arial" panose="020B0604020202020204" pitchFamily="34" charset="0"/>
              </a:rPr>
              <a:t>Can occur anywhere on the body</a:t>
            </a:r>
          </a:p>
          <a:p>
            <a:pPr eaLnBrk="1" hangingPunct="1">
              <a:buFont typeface="Wingdings" panose="05000000000000000000" pitchFamily="2" charset="2"/>
              <a:buNone/>
            </a:pPr>
            <a:r>
              <a:rPr lang="en-US" altLang="en-US" sz="2400" dirty="0">
                <a:cs typeface="Arial" panose="020B0604020202020204" pitchFamily="34" charset="0"/>
              </a:rPr>
              <a:t>Can be preventable</a:t>
            </a:r>
          </a:p>
          <a:p>
            <a:pPr eaLnBrk="1" hangingPunct="1">
              <a:buFont typeface="Wingdings" panose="05000000000000000000" pitchFamily="2" charset="2"/>
              <a:buNone/>
            </a:pPr>
            <a:endParaRPr lang="en-US" altLang="en-US" sz="2400" dirty="0">
              <a:cs typeface="Arial" panose="020B0604020202020204" pitchFamily="34" charset="0"/>
            </a:endParaRPr>
          </a:p>
          <a:p>
            <a:pPr eaLnBrk="1" hangingPunct="1">
              <a:buFont typeface="Wingdings" panose="05000000000000000000" pitchFamily="2" charset="2"/>
              <a:buNone/>
            </a:pPr>
            <a:r>
              <a:rPr lang="en-US" altLang="en-US" sz="2400" dirty="0">
                <a:cs typeface="Arial" panose="020B0604020202020204" pitchFamily="34" charset="0"/>
              </a:rPr>
              <a:t>Tx: steroid injection, silicone, pressure garments surgical ???</a:t>
            </a:r>
          </a:p>
        </p:txBody>
      </p:sp>
      <p:sp>
        <p:nvSpPr>
          <p:cNvPr id="4" name="Slide Number Placeholder 3">
            <a:extLst>
              <a:ext uri="{FF2B5EF4-FFF2-40B4-BE49-F238E27FC236}">
                <a16:creationId xmlns:a16="http://schemas.microsoft.com/office/drawing/2014/main" id="{230FBFC5-937A-4D30-FD3E-3196988103B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D2B65CE6-C2B8-4575-84B5-E509977B171B}" type="slidenum">
              <a:rPr lang="ar-SA" altLang="en-US">
                <a:solidFill>
                  <a:srgbClr val="9B9A98"/>
                </a:solidFill>
              </a:rPr>
              <a:pPr eaLnBrk="1" hangingPunct="1">
                <a:defRPr/>
              </a:pPr>
              <a:t>26</a:t>
            </a:fld>
            <a:endParaRPr lang="en-US" altLang="en-US">
              <a:solidFill>
                <a:srgbClr val="9B9A98"/>
              </a:solidFill>
            </a:endParaRPr>
          </a:p>
        </p:txBody>
      </p:sp>
    </p:spTree>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4634102-E52D-CEF6-E44E-270441761770}"/>
              </a:ext>
            </a:extLst>
          </p:cNvPr>
          <p:cNvSpPr>
            <a:spLocks noGrp="1" noChangeArrowheads="1"/>
          </p:cNvSpPr>
          <p:nvPr>
            <p:ph type="title"/>
          </p:nvPr>
        </p:nvSpPr>
        <p:spPr/>
        <p:txBody>
          <a:bodyPr/>
          <a:lstStyle/>
          <a:p>
            <a:pPr eaLnBrk="1" hangingPunct="1"/>
            <a:endParaRPr lang="en-US" altLang="en-US"/>
          </a:p>
        </p:txBody>
      </p:sp>
      <p:pic>
        <p:nvPicPr>
          <p:cNvPr id="39939" name="Content Placeholder 5" descr="Graphical user interface&#10;&#10;Description automatically generated">
            <a:extLst>
              <a:ext uri="{FF2B5EF4-FFF2-40B4-BE49-F238E27FC236}">
                <a16:creationId xmlns:a16="http://schemas.microsoft.com/office/drawing/2014/main" id="{DDF908E8-001A-6A8A-4FF2-852D078E50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789" t="29259" r="6905" b="24516"/>
          <a:stretch>
            <a:fillRect/>
          </a:stretch>
        </p:blipFill>
        <p:spPr>
          <a:xfrm>
            <a:off x="-107950" y="188913"/>
            <a:ext cx="5778500" cy="4392612"/>
          </a:xfrm>
        </p:spPr>
      </p:pic>
      <p:sp>
        <p:nvSpPr>
          <p:cNvPr id="4" name="Slide Number Placeholder 3">
            <a:extLst>
              <a:ext uri="{FF2B5EF4-FFF2-40B4-BE49-F238E27FC236}">
                <a16:creationId xmlns:a16="http://schemas.microsoft.com/office/drawing/2014/main" id="{F980F88F-4BB4-15A6-8928-BDD6A9342B73}"/>
              </a:ext>
            </a:extLst>
          </p:cNvPr>
          <p:cNvSpPr>
            <a:spLocks noGrp="1"/>
          </p:cNvSpPr>
          <p:nvPr>
            <p:ph type="sldNum" sz="quarter" idx="12"/>
          </p:nvPr>
        </p:nvSpPr>
        <p:spPr/>
        <p:txBody>
          <a:bodyPr/>
          <a:lstStyle/>
          <a:p>
            <a:pPr>
              <a:defRPr/>
            </a:pPr>
            <a:fld id="{70160824-6110-4BAE-A1B3-004EE0552B14}" type="slidenum">
              <a:rPr lang="ar-SA" altLang="en-US" smtClean="0"/>
              <a:pPr>
                <a:defRPr/>
              </a:pPr>
              <a:t>27</a:t>
            </a:fld>
            <a:endParaRPr lang="en-US" altLang="en-US"/>
          </a:p>
        </p:txBody>
      </p:sp>
      <p:pic>
        <p:nvPicPr>
          <p:cNvPr id="39941" name="Picture 2" descr="Hypertrophic scars and keloids: Overview of the evidence and practical  guide for differentiating between these abnormal scars - Limandjaja - 2021  - Experimental Dermatology - Wiley Online Library">
            <a:extLst>
              <a:ext uri="{FF2B5EF4-FFF2-40B4-BE49-F238E27FC236}">
                <a16:creationId xmlns:a16="http://schemas.microsoft.com/office/drawing/2014/main" id="{019CD708-B6A3-69E5-4A17-2597EEE45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291" y="69440"/>
            <a:ext cx="3201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77BED66-203D-BB47-4E9C-1F6E41C02D07}"/>
              </a:ext>
            </a:extLst>
          </p:cNvPr>
          <p:cNvSpPr txBox="1"/>
          <p:nvPr/>
        </p:nvSpPr>
        <p:spPr>
          <a:xfrm>
            <a:off x="3412599" y="4590482"/>
            <a:ext cx="1675811" cy="923330"/>
          </a:xfrm>
          <a:prstGeom prst="rect">
            <a:avLst/>
          </a:prstGeom>
          <a:noFill/>
        </p:spPr>
        <p:txBody>
          <a:bodyPr wrap="square">
            <a:spAutoFit/>
          </a:bodyPr>
          <a:lstStyle/>
          <a:p>
            <a:pPr eaLnBrk="1" hangingPunct="1">
              <a:buFont typeface="Wingdings" panose="05000000000000000000" pitchFamily="2" charset="2"/>
              <a:buNone/>
            </a:pPr>
            <a:r>
              <a:rPr lang="en-US" altLang="en-US" sz="1800" dirty="0">
                <a:cs typeface="Arial" panose="020B0604020202020204" pitchFamily="34" charset="0"/>
              </a:rPr>
              <a:t>TNF-a plays an important role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FC58BFF-A88B-8AEF-BF19-8441364690AC}"/>
              </a:ext>
            </a:extLst>
          </p:cNvPr>
          <p:cNvSpPr>
            <a:spLocks noGrp="1" noChangeArrowheads="1"/>
          </p:cNvSpPr>
          <p:nvPr>
            <p:ph type="title"/>
          </p:nvPr>
        </p:nvSpPr>
        <p:spPr>
          <a:xfrm>
            <a:off x="684213" y="333375"/>
            <a:ext cx="7772400" cy="1079500"/>
          </a:xfrm>
        </p:spPr>
        <p:txBody>
          <a:bodyPr/>
          <a:lstStyle/>
          <a:p>
            <a:pPr eaLnBrk="1" hangingPunct="1"/>
            <a:r>
              <a:rPr lang="en-US" altLang="en-US" sz="3200" b="1">
                <a:cs typeface="Times New Roman" panose="02020603050405020304" pitchFamily="18" charset="0"/>
              </a:rPr>
              <a:t>Local and systemic factors that impede wound healing</a:t>
            </a:r>
          </a:p>
        </p:txBody>
      </p:sp>
      <p:sp>
        <p:nvSpPr>
          <p:cNvPr id="29700" name="Rectangle 4">
            <a:extLst>
              <a:ext uri="{FF2B5EF4-FFF2-40B4-BE49-F238E27FC236}">
                <a16:creationId xmlns:a16="http://schemas.microsoft.com/office/drawing/2014/main" id="{886A54AE-09EA-FB4B-BF63-B9412F45BC21}"/>
              </a:ext>
            </a:extLst>
          </p:cNvPr>
          <p:cNvSpPr>
            <a:spLocks noGrp="1" noChangeArrowheads="1"/>
          </p:cNvSpPr>
          <p:nvPr>
            <p:ph sz="half" idx="1"/>
          </p:nvPr>
        </p:nvSpPr>
        <p:spPr>
          <a:xfrm>
            <a:off x="179388" y="1484313"/>
            <a:ext cx="3810000" cy="4538662"/>
          </a:xfrm>
        </p:spPr>
        <p:txBody>
          <a:bodyPr rtlCol="0">
            <a:normAutofit fontScale="85000" lnSpcReduction="20000"/>
          </a:bodyPr>
          <a:lstStyle/>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b="1" dirty="0">
                <a:solidFill>
                  <a:srgbClr val="CC0000"/>
                </a:solidFill>
              </a:rPr>
              <a:t>Local factors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Inadequate blood supply</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Increased skin tension</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Poor surgical apposition</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Wound dehiscence</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Poor venous drainage</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Presence of foreign body and foreign</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body reactions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Continued presence of microorganisms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Infection</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Excess local </a:t>
            </a:r>
            <a:r>
              <a:rPr lang="en-US" sz="2200" dirty="0" err="1"/>
              <a:t>mobility,such</a:t>
            </a:r>
            <a:r>
              <a:rPr lang="en-US" sz="2200" dirty="0"/>
              <a:t> as over a joint</a:t>
            </a:r>
          </a:p>
        </p:txBody>
      </p:sp>
      <p:sp>
        <p:nvSpPr>
          <p:cNvPr id="29701" name="Rectangle 5">
            <a:extLst>
              <a:ext uri="{FF2B5EF4-FFF2-40B4-BE49-F238E27FC236}">
                <a16:creationId xmlns:a16="http://schemas.microsoft.com/office/drawing/2014/main" id="{82F44CCC-4BC0-5BA0-41CF-37E43940622D}"/>
              </a:ext>
            </a:extLst>
          </p:cNvPr>
          <p:cNvSpPr>
            <a:spLocks noGrp="1" noChangeArrowheads="1"/>
          </p:cNvSpPr>
          <p:nvPr>
            <p:ph sz="half" idx="2"/>
          </p:nvPr>
        </p:nvSpPr>
        <p:spPr>
          <a:xfrm>
            <a:off x="4032250" y="1484313"/>
            <a:ext cx="5111750" cy="4538662"/>
          </a:xfrm>
        </p:spPr>
        <p:txBody>
          <a:bodyPr rtlCol="0">
            <a:normAutofit fontScale="85000" lnSpcReduction="20000"/>
          </a:bodyPr>
          <a:lstStyle/>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b="1" dirty="0">
                <a:solidFill>
                  <a:srgbClr val="CC0000"/>
                </a:solidFill>
              </a:rPr>
              <a:t>Systemic factors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Advancing age and general immobility</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Obesity</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Smoking</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Malnutrition</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Deficiency of vitamins and trace  elements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Systemic malignancy and terminal illness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Shock of any cause</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Chemotherapy and radiotherapy Immunosuppressant drugs,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corticosteroids, anticoagulants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Inherited </a:t>
            </a:r>
            <a:r>
              <a:rPr lang="en-US" sz="2200" dirty="0" err="1"/>
              <a:t>neutrophil</a:t>
            </a:r>
            <a:r>
              <a:rPr lang="en-US" sz="2200" dirty="0"/>
              <a:t> disorders, such as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err="1"/>
              <a:t>leucocyte</a:t>
            </a:r>
            <a:r>
              <a:rPr lang="en-US" sz="2200" dirty="0"/>
              <a:t> adhesion deficiency</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Impaired macrophage activity</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200" dirty="0"/>
              <a:t>(</a:t>
            </a:r>
            <a:r>
              <a:rPr lang="en-US" sz="2200" dirty="0" err="1"/>
              <a:t>malacoplakia</a:t>
            </a:r>
            <a:r>
              <a:rPr lang="en-US" sz="2200" dirty="0"/>
              <a:t>)</a:t>
            </a:r>
          </a:p>
        </p:txBody>
      </p:sp>
      <p:sp>
        <p:nvSpPr>
          <p:cNvPr id="5" name="Slide Number Placeholder 4">
            <a:extLst>
              <a:ext uri="{FF2B5EF4-FFF2-40B4-BE49-F238E27FC236}">
                <a16:creationId xmlns:a16="http://schemas.microsoft.com/office/drawing/2014/main" id="{FFCD826D-40EA-A447-AE4E-9B0A2950E92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FAA97CA8-09C3-412B-8BB4-E4E9905CF999}" type="slidenum">
              <a:rPr lang="ar-SA" altLang="en-US">
                <a:solidFill>
                  <a:srgbClr val="9B9A98"/>
                </a:solidFill>
              </a:rPr>
              <a:pPr eaLnBrk="1" hangingPunct="1">
                <a:defRPr/>
              </a:pPr>
              <a:t>28</a:t>
            </a:fld>
            <a:endParaRPr lang="en-US" altLang="en-US">
              <a:solidFill>
                <a:srgbClr val="9B9A98"/>
              </a:solidFill>
            </a:endParaRPr>
          </a:p>
        </p:txBody>
      </p:sp>
    </p:spTree>
  </p:cSld>
  <p:clrMapOvr>
    <a:masterClrMapping/>
  </p:clrMapOvr>
  <p:transition spd="slow">
    <p:strips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0ECDC1-62C1-B3CC-40CB-D9CDEDDBE575}"/>
              </a:ext>
            </a:extLst>
          </p:cNvPr>
          <p:cNvSpPr>
            <a:spLocks noGrp="1"/>
          </p:cNvSpPr>
          <p:nvPr>
            <p:ph idx="1"/>
          </p:nvPr>
        </p:nvSpPr>
        <p:spPr>
          <a:xfrm>
            <a:off x="230636" y="923620"/>
            <a:ext cx="8682727" cy="5417297"/>
          </a:xfrm>
        </p:spPr>
        <p:txBody>
          <a:bodyPr/>
          <a:lstStyle/>
          <a:p>
            <a:r>
              <a:rPr lang="en-US" altLang="en-US" sz="2000" dirty="0">
                <a:solidFill>
                  <a:srgbClr val="CC0000"/>
                </a:solidFill>
                <a:cs typeface="Times New Roman" panose="02020603050405020304" pitchFamily="18" charset="0"/>
              </a:rPr>
              <a:t>Common factors that Inhibit Wound Healing</a:t>
            </a:r>
          </a:p>
          <a:p>
            <a:endParaRPr lang="en-US" i="1" dirty="0"/>
          </a:p>
          <a:p>
            <a:r>
              <a:rPr lang="en-US" dirty="0"/>
              <a:t>•  infection / Bacteria &gt; 10^5/cm2 – ↓ oxygen content, collagen lysis, prolonged inflammation </a:t>
            </a:r>
          </a:p>
          <a:p>
            <a:endParaRPr lang="en-US" dirty="0"/>
          </a:p>
          <a:p>
            <a:r>
              <a:rPr lang="en-US" dirty="0"/>
              <a:t>•  Devitalized tissue and foreign bodies – retards granulation tissue formation and wound healing </a:t>
            </a:r>
          </a:p>
          <a:p>
            <a:endParaRPr lang="en-US" dirty="0"/>
          </a:p>
          <a:p>
            <a:r>
              <a:rPr lang="en-US" dirty="0"/>
              <a:t>•  Cytotoxic drugs – 5FU, methotrexate, cyclosporine, FK-506, etc. can impair wound healing in 1st 14 days after injury </a:t>
            </a:r>
          </a:p>
          <a:p>
            <a:r>
              <a:rPr lang="en-US" dirty="0"/>
              <a:t>•  Diabetes – can contribute to poor wound healing by impeding the early-phase inflammation response (hyperglycemia causes poor leukocyte chemotaxis) + poor blood supply</a:t>
            </a:r>
          </a:p>
        </p:txBody>
      </p:sp>
      <p:sp>
        <p:nvSpPr>
          <p:cNvPr id="4" name="Slide Number Placeholder 3">
            <a:extLst>
              <a:ext uri="{FF2B5EF4-FFF2-40B4-BE49-F238E27FC236}">
                <a16:creationId xmlns:a16="http://schemas.microsoft.com/office/drawing/2014/main" id="{6E048942-BE79-77BC-E4E9-40AAE58DF068}"/>
              </a:ext>
            </a:extLst>
          </p:cNvPr>
          <p:cNvSpPr>
            <a:spLocks noGrp="1"/>
          </p:cNvSpPr>
          <p:nvPr>
            <p:ph type="sldNum" sz="quarter" idx="12"/>
          </p:nvPr>
        </p:nvSpPr>
        <p:spPr/>
        <p:txBody>
          <a:bodyPr/>
          <a:lstStyle/>
          <a:p>
            <a:pPr>
              <a:defRPr/>
            </a:pPr>
            <a:fld id="{A0D1B917-155F-4245-8E10-4DF264577CC0}" type="slidenum">
              <a:rPr lang="ar-SA" altLang="en-US" smtClean="0"/>
              <a:pPr>
                <a:defRPr/>
              </a:pPr>
              <a:t>29</a:t>
            </a:fld>
            <a:endParaRPr lang="en-US" altLang="en-US"/>
          </a:p>
        </p:txBody>
      </p:sp>
    </p:spTree>
    <p:extLst>
      <p:ext uri="{BB962C8B-B14F-4D97-AF65-F5344CB8AC3E}">
        <p14:creationId xmlns:p14="http://schemas.microsoft.com/office/powerpoint/2010/main" val="139744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8B31F48-F74B-6CDA-5279-268365E5A4C7}"/>
              </a:ext>
            </a:extLst>
          </p:cNvPr>
          <p:cNvSpPr>
            <a:spLocks noGrp="1" noChangeArrowheads="1"/>
          </p:cNvSpPr>
          <p:nvPr>
            <p:ph type="title"/>
          </p:nvPr>
        </p:nvSpPr>
        <p:spPr/>
        <p:txBody>
          <a:bodyPr/>
          <a:lstStyle/>
          <a:p>
            <a:pPr eaLnBrk="1" hangingPunct="1"/>
            <a:r>
              <a:rPr lang="en-US" altLang="en-US">
                <a:solidFill>
                  <a:srgbClr val="FFFF00"/>
                </a:solidFill>
              </a:rPr>
              <a:t>Goals of wound healing :</a:t>
            </a:r>
            <a:br>
              <a:rPr lang="en-US" altLang="en-US">
                <a:solidFill>
                  <a:srgbClr val="FFFF00"/>
                </a:solidFill>
              </a:rPr>
            </a:br>
            <a:endParaRPr lang="en-US" altLang="en-US">
              <a:solidFill>
                <a:srgbClr val="FFFF00"/>
              </a:solidFill>
            </a:endParaRPr>
          </a:p>
        </p:txBody>
      </p:sp>
      <p:sp>
        <p:nvSpPr>
          <p:cNvPr id="3" name="Content Placeholder 2">
            <a:extLst>
              <a:ext uri="{FF2B5EF4-FFF2-40B4-BE49-F238E27FC236}">
                <a16:creationId xmlns:a16="http://schemas.microsoft.com/office/drawing/2014/main" id="{93D95F09-E510-A1A2-2686-2A12822B7919}"/>
              </a:ext>
            </a:extLst>
          </p:cNvPr>
          <p:cNvSpPr>
            <a:spLocks noGrp="1"/>
          </p:cNvSpPr>
          <p:nvPr>
            <p:ph idx="1"/>
          </p:nvPr>
        </p:nvSpPr>
        <p:spPr>
          <a:xfrm>
            <a:off x="828675" y="1557338"/>
            <a:ext cx="6711950" cy="4194175"/>
          </a:xfrm>
        </p:spPr>
        <p:txBody>
          <a:bodyPr rtlCol="0">
            <a:normAutofit/>
          </a:bodyPr>
          <a:lstStyle/>
          <a:p>
            <a:pPr marL="0" indent="0" defTabSz="457207" eaLnBrk="1" fontAlgn="auto" hangingPunct="1">
              <a:spcAft>
                <a:spcPts val="0"/>
              </a:spcAft>
              <a:buClr>
                <a:schemeClr val="bg2">
                  <a:lumMod val="40000"/>
                  <a:lumOff val="60000"/>
                </a:schemeClr>
              </a:buClr>
              <a:buFont typeface="Wingdings 3" charset="2"/>
              <a:buNone/>
              <a:defRPr/>
            </a:pPr>
            <a:r>
              <a:rPr lang="en-US" dirty="0"/>
              <a:t>-    </a:t>
            </a:r>
            <a:r>
              <a:rPr lang="en-US" dirty="0" err="1"/>
              <a:t>Hemostases</a:t>
            </a:r>
            <a:r>
              <a:rPr lang="en-US" dirty="0"/>
              <a:t> (stop further blood loss)</a:t>
            </a:r>
          </a:p>
          <a:p>
            <a:pPr marL="342906" indent="-342906" defTabSz="457207" eaLnBrk="1" fontAlgn="auto" hangingPunct="1">
              <a:spcAft>
                <a:spcPts val="0"/>
              </a:spcAft>
              <a:buClr>
                <a:schemeClr val="bg2">
                  <a:lumMod val="40000"/>
                  <a:lumOff val="60000"/>
                </a:schemeClr>
              </a:buClr>
              <a:buFontTx/>
              <a:buChar char="-"/>
              <a:defRPr/>
            </a:pPr>
            <a:r>
              <a:rPr lang="en-US" altLang="en-US" dirty="0">
                <a:cs typeface="Arial" panose="020B0604020202020204" pitchFamily="34" charset="0"/>
              </a:rPr>
              <a:t>restore normal function and structure</a:t>
            </a:r>
          </a:p>
          <a:p>
            <a:pPr marL="342906" indent="-342906" defTabSz="457207" eaLnBrk="1" fontAlgn="auto" hangingPunct="1">
              <a:spcAft>
                <a:spcPts val="0"/>
              </a:spcAft>
              <a:buClr>
                <a:schemeClr val="bg2">
                  <a:lumMod val="40000"/>
                  <a:lumOff val="60000"/>
                </a:schemeClr>
              </a:buClr>
              <a:buFontTx/>
              <a:buChar char="-"/>
              <a:defRPr/>
            </a:pPr>
            <a:r>
              <a:rPr lang="en-US" altLang="en-US" dirty="0">
                <a:cs typeface="Arial" panose="020B0604020202020204" pitchFamily="34" charset="0"/>
              </a:rPr>
              <a:t>reform barriers to fluid loss and infection</a:t>
            </a:r>
          </a:p>
          <a:p>
            <a:pPr marL="342906" indent="-342906" defTabSz="457207" eaLnBrk="1" fontAlgn="auto" hangingPunct="1">
              <a:spcAft>
                <a:spcPts val="0"/>
              </a:spcAft>
              <a:buClr>
                <a:schemeClr val="bg2">
                  <a:lumMod val="40000"/>
                  <a:lumOff val="60000"/>
                </a:schemeClr>
              </a:buClr>
              <a:buFontTx/>
              <a:buChar char="-"/>
              <a:defRPr/>
            </a:pPr>
            <a:r>
              <a:rPr lang="en-US" altLang="en-US" dirty="0">
                <a:cs typeface="Arial" panose="020B0604020202020204" pitchFamily="34" charset="0"/>
              </a:rPr>
              <a:t>limit further entry of foreign organisms and material, </a:t>
            </a:r>
          </a:p>
          <a:p>
            <a:pPr marL="342906" indent="-342906" defTabSz="457207" eaLnBrk="1" fontAlgn="auto" hangingPunct="1">
              <a:spcAft>
                <a:spcPts val="0"/>
              </a:spcAft>
              <a:buClr>
                <a:schemeClr val="bg2">
                  <a:lumMod val="40000"/>
                  <a:lumOff val="60000"/>
                </a:schemeClr>
              </a:buClr>
              <a:buFontTx/>
              <a:buChar char="-"/>
              <a:defRPr/>
            </a:pPr>
            <a:r>
              <a:rPr lang="en-US" altLang="en-US" dirty="0">
                <a:cs typeface="Arial" panose="020B0604020202020204" pitchFamily="34" charset="0"/>
              </a:rPr>
              <a:t>re-establish normal blood and lymphatic flow patterns</a:t>
            </a:r>
          </a:p>
          <a:p>
            <a:pPr marL="342906" indent="-342906" defTabSz="457207" eaLnBrk="1" fontAlgn="auto" hangingPunct="1">
              <a:spcAft>
                <a:spcPts val="0"/>
              </a:spcAft>
              <a:buClr>
                <a:schemeClr val="bg2">
                  <a:lumMod val="40000"/>
                  <a:lumOff val="60000"/>
                </a:schemeClr>
              </a:buClr>
              <a:buFontTx/>
              <a:buChar char="-"/>
              <a:defRPr/>
            </a:pPr>
            <a:r>
              <a:rPr lang="en-US" altLang="en-US" dirty="0">
                <a:cs typeface="Arial" panose="020B0604020202020204" pitchFamily="34" charset="0"/>
              </a:rPr>
              <a:t>restore the mechanical integrity of the injured system, </a:t>
            </a:r>
          </a:p>
        </p:txBody>
      </p:sp>
      <p:sp>
        <p:nvSpPr>
          <p:cNvPr id="4" name="Slide Number Placeholder 3">
            <a:extLst>
              <a:ext uri="{FF2B5EF4-FFF2-40B4-BE49-F238E27FC236}">
                <a16:creationId xmlns:a16="http://schemas.microsoft.com/office/drawing/2014/main" id="{ED9E07F0-7810-EF71-7154-9669B692F990}"/>
              </a:ext>
            </a:extLst>
          </p:cNvPr>
          <p:cNvSpPr>
            <a:spLocks noGrp="1"/>
          </p:cNvSpPr>
          <p:nvPr>
            <p:ph type="sldNum" sz="quarter" idx="12"/>
          </p:nvPr>
        </p:nvSpPr>
        <p:spPr/>
        <p:txBody>
          <a:bodyPr/>
          <a:lstStyle/>
          <a:p>
            <a:pPr>
              <a:defRPr/>
            </a:pPr>
            <a:fld id="{E6BDEBA7-3C03-45E6-B436-DEB7AFF7F2CA}" type="slidenum">
              <a:rPr lang="ar-SA" altLang="en-US"/>
              <a:pPr>
                <a:defRPr/>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562B8-D1CE-B098-ED50-679E4976A6BE}"/>
              </a:ext>
            </a:extLst>
          </p:cNvPr>
          <p:cNvSpPr>
            <a:spLocks noGrp="1"/>
          </p:cNvSpPr>
          <p:nvPr>
            <p:ph idx="1"/>
          </p:nvPr>
        </p:nvSpPr>
        <p:spPr>
          <a:xfrm>
            <a:off x="449536" y="1138563"/>
            <a:ext cx="7945164" cy="5424162"/>
          </a:xfrm>
        </p:spPr>
        <p:txBody>
          <a:bodyPr/>
          <a:lstStyle/>
          <a:p>
            <a:r>
              <a:rPr lang="en-US" dirty="0"/>
              <a:t>•  Albumin &lt; 3.0 – risk factor for poor wound healing</a:t>
            </a:r>
          </a:p>
          <a:p>
            <a:endParaRPr lang="en-US" dirty="0"/>
          </a:p>
          <a:p>
            <a:r>
              <a:rPr lang="en-US" dirty="0"/>
              <a:t>•  Steroids – prevent wound healing by inhibiting macrophages, PMNs, and collagen synthesis by fibroblasts; ↓ wound tensile strength as well</a:t>
            </a:r>
          </a:p>
          <a:p>
            <a:r>
              <a:rPr lang="en-US" dirty="0"/>
              <a:t> •  Vitamin A (25,000 IU ) – counteracts effects of steroids on wound healing </a:t>
            </a:r>
          </a:p>
          <a:p>
            <a:endParaRPr lang="en-US" dirty="0"/>
          </a:p>
          <a:p>
            <a:r>
              <a:rPr lang="en-US" dirty="0"/>
              <a:t>•  Wound ischemia (hypoxia) – can be caused by fibrosis, pressure (sacral decubitus ulcer, pressure sores), poor arterial inflow (atherosclerosis), poor venous outflow (venous stasis), smoking, radiation, edema, vasculitis</a:t>
            </a:r>
          </a:p>
          <a:p>
            <a:r>
              <a:rPr lang="en-US" altLang="en-US" sz="2000" dirty="0">
                <a:cs typeface="Arial" panose="020B0604020202020204" pitchFamily="34" charset="0"/>
              </a:rPr>
              <a:t>Ionizing radiation, malnutrition, </a:t>
            </a:r>
            <a:r>
              <a:rPr lang="en-US" altLang="en-US" sz="2000" dirty="0" err="1">
                <a:cs typeface="Arial" panose="020B0604020202020204" pitchFamily="34" charset="0"/>
              </a:rPr>
              <a:t>vit</a:t>
            </a:r>
            <a:r>
              <a:rPr lang="en-US" altLang="en-US" sz="2000" dirty="0">
                <a:cs typeface="Arial" panose="020B0604020202020204" pitchFamily="34" charset="0"/>
              </a:rPr>
              <a:t>.(C,A) def., (</a:t>
            </a:r>
            <a:r>
              <a:rPr lang="en-US" altLang="en-US" sz="2000" dirty="0" err="1">
                <a:cs typeface="Arial" panose="020B0604020202020204" pitchFamily="34" charset="0"/>
              </a:rPr>
              <a:t>zinc,iron</a:t>
            </a:r>
            <a:r>
              <a:rPr lang="en-US" altLang="en-US" sz="2000" dirty="0">
                <a:cs typeface="Arial" panose="020B0604020202020204" pitchFamily="34" charset="0"/>
              </a:rPr>
              <a:t>) def., advanced age, malignancy</a:t>
            </a:r>
          </a:p>
          <a:p>
            <a:endParaRPr lang="en-JO" dirty="0"/>
          </a:p>
        </p:txBody>
      </p:sp>
      <p:sp>
        <p:nvSpPr>
          <p:cNvPr id="4" name="Slide Number Placeholder 3">
            <a:extLst>
              <a:ext uri="{FF2B5EF4-FFF2-40B4-BE49-F238E27FC236}">
                <a16:creationId xmlns:a16="http://schemas.microsoft.com/office/drawing/2014/main" id="{3D7E4477-E9A1-A43E-1C74-E0BD8BABBFAD}"/>
              </a:ext>
            </a:extLst>
          </p:cNvPr>
          <p:cNvSpPr>
            <a:spLocks noGrp="1"/>
          </p:cNvSpPr>
          <p:nvPr>
            <p:ph type="sldNum" sz="quarter" idx="12"/>
          </p:nvPr>
        </p:nvSpPr>
        <p:spPr/>
        <p:txBody>
          <a:bodyPr/>
          <a:lstStyle/>
          <a:p>
            <a:pPr>
              <a:defRPr/>
            </a:pPr>
            <a:fld id="{A0D1B917-155F-4245-8E10-4DF264577CC0}" type="slidenum">
              <a:rPr lang="ar-SA" altLang="en-US" smtClean="0"/>
              <a:pPr>
                <a:defRPr/>
              </a:pPr>
              <a:t>30</a:t>
            </a:fld>
            <a:endParaRPr lang="en-US" altLang="en-US"/>
          </a:p>
        </p:txBody>
      </p:sp>
    </p:spTree>
    <p:extLst>
      <p:ext uri="{BB962C8B-B14F-4D97-AF65-F5344CB8AC3E}">
        <p14:creationId xmlns:p14="http://schemas.microsoft.com/office/powerpoint/2010/main" val="248122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BE2C-F7E6-B89C-F419-ABE546072A70}"/>
              </a:ext>
            </a:extLst>
          </p:cNvPr>
          <p:cNvSpPr>
            <a:spLocks noGrp="1"/>
          </p:cNvSpPr>
          <p:nvPr>
            <p:ph type="title"/>
          </p:nvPr>
        </p:nvSpPr>
        <p:spPr/>
        <p:txBody>
          <a:bodyPr/>
          <a:lstStyle/>
          <a:p>
            <a:endParaRPr lang="en-JO"/>
          </a:p>
        </p:txBody>
      </p:sp>
      <p:sp>
        <p:nvSpPr>
          <p:cNvPr id="3" name="Content Placeholder 2">
            <a:extLst>
              <a:ext uri="{FF2B5EF4-FFF2-40B4-BE49-F238E27FC236}">
                <a16:creationId xmlns:a16="http://schemas.microsoft.com/office/drawing/2014/main" id="{66517F23-9ECA-0B80-55C6-2B414E36D507}"/>
              </a:ext>
            </a:extLst>
          </p:cNvPr>
          <p:cNvSpPr>
            <a:spLocks noGrp="1"/>
          </p:cNvSpPr>
          <p:nvPr>
            <p:ph idx="1"/>
          </p:nvPr>
        </p:nvSpPr>
        <p:spPr/>
        <p:txBody>
          <a:bodyPr/>
          <a:lstStyle/>
          <a:p>
            <a:r>
              <a:rPr lang="en-US" b="1" u="sng" dirty="0"/>
              <a:t> Diseases associated with abnormal wound healing </a:t>
            </a:r>
          </a:p>
          <a:p>
            <a:r>
              <a:rPr lang="en-US" dirty="0"/>
              <a:t>•  Osteogenesis </a:t>
            </a:r>
            <a:r>
              <a:rPr lang="en-US" dirty="0" err="1"/>
              <a:t>imperfecta</a:t>
            </a:r>
            <a:r>
              <a:rPr lang="en-US" dirty="0"/>
              <a:t> – type I collagen defect </a:t>
            </a:r>
          </a:p>
          <a:p>
            <a:r>
              <a:rPr lang="en-US" dirty="0"/>
              <a:t>•  Ehlers–</a:t>
            </a:r>
            <a:r>
              <a:rPr lang="en-US" dirty="0" err="1"/>
              <a:t>Danlos</a:t>
            </a:r>
            <a:r>
              <a:rPr lang="en-US" dirty="0"/>
              <a:t> syndrome – 10 types identified, all collagen disorders </a:t>
            </a:r>
          </a:p>
          <a:p>
            <a:r>
              <a:rPr lang="en-US" dirty="0"/>
              <a:t>•  Marfan’s syndrome – </a:t>
            </a:r>
            <a:r>
              <a:rPr lang="en-US" dirty="0" err="1"/>
              <a:t>fibrillin</a:t>
            </a:r>
            <a:r>
              <a:rPr lang="en-US" dirty="0"/>
              <a:t> defect (connective tissue protein) </a:t>
            </a:r>
          </a:p>
          <a:p>
            <a:r>
              <a:rPr lang="en-US" dirty="0"/>
              <a:t>•  Epidermolysis </a:t>
            </a:r>
            <a:r>
              <a:rPr lang="en-US" dirty="0" err="1"/>
              <a:t>bullosa</a:t>
            </a:r>
            <a:r>
              <a:rPr lang="en-US" dirty="0"/>
              <a:t> – excessive fibroblasts. Tx: phenytoin </a:t>
            </a:r>
          </a:p>
          <a:p>
            <a:r>
              <a:rPr lang="en-US" dirty="0"/>
              <a:t>•  Scurvy – Vitamin C deficiency</a:t>
            </a:r>
            <a:endParaRPr lang="en-JO" dirty="0"/>
          </a:p>
        </p:txBody>
      </p:sp>
      <p:sp>
        <p:nvSpPr>
          <p:cNvPr id="4" name="Slide Number Placeholder 3">
            <a:extLst>
              <a:ext uri="{FF2B5EF4-FFF2-40B4-BE49-F238E27FC236}">
                <a16:creationId xmlns:a16="http://schemas.microsoft.com/office/drawing/2014/main" id="{54883F79-0D81-5826-8E4D-26EF383C1AF8}"/>
              </a:ext>
            </a:extLst>
          </p:cNvPr>
          <p:cNvSpPr>
            <a:spLocks noGrp="1"/>
          </p:cNvSpPr>
          <p:nvPr>
            <p:ph type="sldNum" sz="quarter" idx="12"/>
          </p:nvPr>
        </p:nvSpPr>
        <p:spPr/>
        <p:txBody>
          <a:bodyPr/>
          <a:lstStyle/>
          <a:p>
            <a:pPr>
              <a:defRPr/>
            </a:pPr>
            <a:fld id="{A0D1B917-155F-4245-8E10-4DF264577CC0}" type="slidenum">
              <a:rPr lang="ar-SA" altLang="en-US" smtClean="0"/>
              <a:pPr>
                <a:defRPr/>
              </a:pPr>
              <a:t>31</a:t>
            </a:fld>
            <a:endParaRPr lang="en-US" altLang="en-US"/>
          </a:p>
        </p:txBody>
      </p:sp>
    </p:spTree>
    <p:extLst>
      <p:ext uri="{BB962C8B-B14F-4D97-AF65-F5344CB8AC3E}">
        <p14:creationId xmlns:p14="http://schemas.microsoft.com/office/powerpoint/2010/main" val="2573058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9B6101F-2502-26B2-65F3-9F455594B8E4}"/>
              </a:ext>
            </a:extLst>
          </p:cNvPr>
          <p:cNvSpPr>
            <a:spLocks noGrp="1" noChangeArrowheads="1"/>
          </p:cNvSpPr>
          <p:nvPr>
            <p:ph type="title"/>
          </p:nvPr>
        </p:nvSpPr>
        <p:spPr/>
        <p:txBody>
          <a:bodyPr/>
          <a:lstStyle/>
          <a:p>
            <a:pPr eaLnBrk="1" hangingPunct="1"/>
            <a:r>
              <a:rPr lang="en-US" altLang="en-US">
                <a:solidFill>
                  <a:srgbClr val="FFFF00"/>
                </a:solidFill>
              </a:rPr>
              <a:t>CHRONIC WOUND HEALING</a:t>
            </a:r>
          </a:p>
        </p:txBody>
      </p:sp>
      <p:sp>
        <p:nvSpPr>
          <p:cNvPr id="45059" name="Content Placeholder 2">
            <a:extLst>
              <a:ext uri="{FF2B5EF4-FFF2-40B4-BE49-F238E27FC236}">
                <a16:creationId xmlns:a16="http://schemas.microsoft.com/office/drawing/2014/main" id="{9861BE33-F64E-160B-975A-471A3163C57D}"/>
              </a:ext>
            </a:extLst>
          </p:cNvPr>
          <p:cNvSpPr>
            <a:spLocks noGrp="1" noChangeArrowheads="1"/>
          </p:cNvSpPr>
          <p:nvPr>
            <p:ph idx="1"/>
          </p:nvPr>
        </p:nvSpPr>
        <p:spPr>
          <a:xfrm>
            <a:off x="827088" y="2052638"/>
            <a:ext cx="8137525" cy="4195762"/>
          </a:xfrm>
        </p:spPr>
        <p:txBody>
          <a:bodyPr/>
          <a:lstStyle/>
          <a:p>
            <a:pPr eaLnBrk="1" hangingPunct="1"/>
            <a:r>
              <a:rPr lang="en-US" altLang="en-US"/>
              <a:t>chronic wound is a wound that fails to heal in a reasonable amount of time due to a disruption of the normal process of acute wound healing. </a:t>
            </a:r>
          </a:p>
          <a:p>
            <a:pPr eaLnBrk="1" hangingPunct="1"/>
            <a:r>
              <a:rPr lang="en-US" altLang="en-US"/>
              <a:t>Most chronic wounds are slowed or arrested in the inflammatory or proliferative phases of healing and have increased levels of matrix metalloproteinases, which bind up or degrade the various cytokines and growth factors at the wound surface.</a:t>
            </a:r>
          </a:p>
          <a:p>
            <a:pPr eaLnBrk="1" hangingPunct="1"/>
            <a:r>
              <a:rPr lang="en-US" altLang="en-US"/>
              <a:t> Treatment of these causes, along with maximal medical management of underlying medical problems, restores more normal healing processes.</a:t>
            </a:r>
          </a:p>
        </p:txBody>
      </p:sp>
      <p:sp>
        <p:nvSpPr>
          <p:cNvPr id="4" name="Slide Number Placeholder 3">
            <a:extLst>
              <a:ext uri="{FF2B5EF4-FFF2-40B4-BE49-F238E27FC236}">
                <a16:creationId xmlns:a16="http://schemas.microsoft.com/office/drawing/2014/main" id="{395D9FE8-7842-5E1A-8F47-D5D890282F82}"/>
              </a:ext>
            </a:extLst>
          </p:cNvPr>
          <p:cNvSpPr>
            <a:spLocks noGrp="1"/>
          </p:cNvSpPr>
          <p:nvPr>
            <p:ph type="sldNum" sz="quarter" idx="12"/>
          </p:nvPr>
        </p:nvSpPr>
        <p:spPr/>
        <p:txBody>
          <a:bodyPr/>
          <a:lstStyle/>
          <a:p>
            <a:pPr>
              <a:defRPr/>
            </a:pPr>
            <a:fld id="{C9BBB620-A92E-4E21-8EE2-53B1906ADA1B}" type="slidenum">
              <a:rPr lang="ar-SA" altLang="en-US" smtClean="0"/>
              <a:pPr>
                <a:defRPr/>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DC0D391-0D0B-91CE-DE38-E0B10243D7C5}"/>
              </a:ext>
            </a:extLst>
          </p:cNvPr>
          <p:cNvSpPr>
            <a:spLocks noGrp="1" noChangeArrowheads="1"/>
          </p:cNvSpPr>
          <p:nvPr>
            <p:ph type="title"/>
          </p:nvPr>
        </p:nvSpPr>
        <p:spPr/>
        <p:txBody>
          <a:bodyPr/>
          <a:lstStyle/>
          <a:p>
            <a:pPr eaLnBrk="1" hangingPunct="1"/>
            <a:r>
              <a:rPr lang="en-US" altLang="en-US">
                <a:solidFill>
                  <a:srgbClr val="FFFF00"/>
                </a:solidFill>
              </a:rPr>
              <a:t>1- Intrinsic or local factors </a:t>
            </a:r>
          </a:p>
        </p:txBody>
      </p:sp>
      <p:sp>
        <p:nvSpPr>
          <p:cNvPr id="46083" name="Content Placeholder 2">
            <a:extLst>
              <a:ext uri="{FF2B5EF4-FFF2-40B4-BE49-F238E27FC236}">
                <a16:creationId xmlns:a16="http://schemas.microsoft.com/office/drawing/2014/main" id="{50B61CF5-9A85-B58F-9A54-B12BE5FE8A67}"/>
              </a:ext>
            </a:extLst>
          </p:cNvPr>
          <p:cNvSpPr>
            <a:spLocks noGrp="1" noChangeArrowheads="1"/>
          </p:cNvSpPr>
          <p:nvPr>
            <p:ph idx="1"/>
          </p:nvPr>
        </p:nvSpPr>
        <p:spPr>
          <a:xfrm>
            <a:off x="655638" y="1331913"/>
            <a:ext cx="6711950" cy="4194175"/>
          </a:xfrm>
        </p:spPr>
        <p:txBody>
          <a:bodyPr/>
          <a:lstStyle/>
          <a:p>
            <a:pPr eaLnBrk="1" hangingPunct="1"/>
            <a:r>
              <a:rPr lang="en-US" altLang="en-US"/>
              <a:t>abnormalities within the wound that prevent normal wound healing. </a:t>
            </a:r>
          </a:p>
          <a:p>
            <a:pPr eaLnBrk="1" hangingPunct="1"/>
            <a:r>
              <a:rPr lang="en-US" altLang="en-US"/>
              <a:t>(1) foreign body, </a:t>
            </a:r>
          </a:p>
          <a:p>
            <a:pPr eaLnBrk="1" hangingPunct="1"/>
            <a:r>
              <a:rPr lang="en-US" altLang="en-US"/>
              <a:t>(2) necrotic tissue, </a:t>
            </a:r>
          </a:p>
          <a:p>
            <a:pPr eaLnBrk="1" hangingPunct="1"/>
            <a:r>
              <a:rPr lang="en-US" altLang="en-US"/>
              <a:t>(3) repetitive trauma, </a:t>
            </a:r>
          </a:p>
          <a:p>
            <a:pPr eaLnBrk="1" hangingPunct="1"/>
            <a:r>
              <a:rPr lang="en-US" altLang="en-US"/>
              <a:t>(4)hypoxia/ischemia, </a:t>
            </a:r>
          </a:p>
          <a:p>
            <a:pPr eaLnBrk="1" hangingPunct="1"/>
            <a:r>
              <a:rPr lang="en-US" altLang="en-US"/>
              <a:t>(5) venous insufficiency, </a:t>
            </a:r>
          </a:p>
          <a:p>
            <a:pPr eaLnBrk="1" hangingPunct="1"/>
            <a:r>
              <a:rPr lang="en-US" altLang="en-US"/>
              <a:t>(6) infection, </a:t>
            </a:r>
          </a:p>
          <a:p>
            <a:pPr eaLnBrk="1" hangingPunct="1"/>
            <a:r>
              <a:rPr lang="en-US" altLang="en-US"/>
              <a:t>(7) growth factor deficiency, </a:t>
            </a:r>
          </a:p>
          <a:p>
            <a:pPr eaLnBrk="1" hangingPunct="1"/>
            <a:r>
              <a:rPr lang="en-US" altLang="en-US"/>
              <a:t>(8)excessive matrix protein degradation, </a:t>
            </a:r>
          </a:p>
          <a:p>
            <a:pPr eaLnBrk="1" hangingPunct="1"/>
            <a:r>
              <a:rPr lang="en-US" altLang="en-US"/>
              <a:t>(9) radiation.</a:t>
            </a:r>
          </a:p>
        </p:txBody>
      </p:sp>
      <p:sp>
        <p:nvSpPr>
          <p:cNvPr id="4" name="Slide Number Placeholder 3">
            <a:extLst>
              <a:ext uri="{FF2B5EF4-FFF2-40B4-BE49-F238E27FC236}">
                <a16:creationId xmlns:a16="http://schemas.microsoft.com/office/drawing/2014/main" id="{126B2E8D-6B38-F1C2-6924-81BE3D639B8E}"/>
              </a:ext>
            </a:extLst>
          </p:cNvPr>
          <p:cNvSpPr>
            <a:spLocks noGrp="1"/>
          </p:cNvSpPr>
          <p:nvPr>
            <p:ph type="sldNum" sz="quarter" idx="12"/>
          </p:nvPr>
        </p:nvSpPr>
        <p:spPr/>
        <p:txBody>
          <a:bodyPr/>
          <a:lstStyle/>
          <a:p>
            <a:pPr>
              <a:defRPr/>
            </a:pPr>
            <a:fld id="{68D0FD6A-735E-4594-A8C6-5577D09EC30D}" type="slidenum">
              <a:rPr lang="ar-SA" altLang="en-US" smtClean="0"/>
              <a:pPr>
                <a:defRPr/>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D8ED663-21D1-CAAA-7AFE-71CF44EE3C52}"/>
              </a:ext>
            </a:extLst>
          </p:cNvPr>
          <p:cNvSpPr>
            <a:spLocks noGrp="1" noChangeArrowheads="1"/>
          </p:cNvSpPr>
          <p:nvPr>
            <p:ph type="title"/>
          </p:nvPr>
        </p:nvSpPr>
        <p:spPr/>
        <p:txBody>
          <a:bodyPr/>
          <a:lstStyle/>
          <a:p>
            <a:pPr eaLnBrk="1" hangingPunct="1"/>
            <a:r>
              <a:rPr lang="en-US" altLang="en-US">
                <a:solidFill>
                  <a:srgbClr val="FFFF00"/>
                </a:solidFill>
              </a:rPr>
              <a:t>2- Extrinsic or systemic factors</a:t>
            </a:r>
          </a:p>
        </p:txBody>
      </p:sp>
      <p:sp>
        <p:nvSpPr>
          <p:cNvPr id="47107" name="Content Placeholder 2">
            <a:extLst>
              <a:ext uri="{FF2B5EF4-FFF2-40B4-BE49-F238E27FC236}">
                <a16:creationId xmlns:a16="http://schemas.microsoft.com/office/drawing/2014/main" id="{B596EE72-5903-578C-6ECB-FE688FC17D49}"/>
              </a:ext>
            </a:extLst>
          </p:cNvPr>
          <p:cNvSpPr>
            <a:spLocks noGrp="1" noChangeArrowheads="1"/>
          </p:cNvSpPr>
          <p:nvPr>
            <p:ph idx="1"/>
          </p:nvPr>
        </p:nvSpPr>
        <p:spPr/>
        <p:txBody>
          <a:bodyPr/>
          <a:lstStyle/>
          <a:p>
            <a:pPr eaLnBrk="1" hangingPunct="1"/>
            <a:r>
              <a:rPr lang="en-US" altLang="en-US"/>
              <a:t>Optimization of these factors is critical to healing a chronic wound</a:t>
            </a:r>
          </a:p>
          <a:p>
            <a:pPr eaLnBrk="1" hangingPunct="1"/>
            <a:r>
              <a:rPr lang="en-US" altLang="en-US"/>
              <a:t>(1) Diabetes mellitus, </a:t>
            </a:r>
          </a:p>
          <a:p>
            <a:pPr eaLnBrk="1" hangingPunct="1"/>
            <a:r>
              <a:rPr lang="en-US" altLang="en-US"/>
              <a:t>(2) steroids , antineoplastic drugs, </a:t>
            </a:r>
          </a:p>
          <a:p>
            <a:pPr eaLnBrk="1" hangingPunct="1"/>
            <a:r>
              <a:rPr lang="en-US" altLang="en-US"/>
              <a:t>(3) smoking, </a:t>
            </a:r>
          </a:p>
          <a:p>
            <a:pPr eaLnBrk="1" hangingPunct="1"/>
            <a:r>
              <a:rPr lang="en-US" altLang="en-US"/>
              <a:t>(4) collagen vascular disease, </a:t>
            </a:r>
          </a:p>
          <a:p>
            <a:pPr eaLnBrk="1" hangingPunct="1"/>
            <a:r>
              <a:rPr lang="en-US" altLang="en-US"/>
              <a:t>(5) malnutrition</a:t>
            </a:r>
          </a:p>
          <a:p>
            <a:pPr eaLnBrk="1" hangingPunct="1"/>
            <a:r>
              <a:rPr lang="en-US" altLang="en-US"/>
              <a:t>(6)chronic kidney and liver diseases</a:t>
            </a:r>
          </a:p>
        </p:txBody>
      </p:sp>
      <p:sp>
        <p:nvSpPr>
          <p:cNvPr id="4" name="Slide Number Placeholder 3">
            <a:extLst>
              <a:ext uri="{FF2B5EF4-FFF2-40B4-BE49-F238E27FC236}">
                <a16:creationId xmlns:a16="http://schemas.microsoft.com/office/drawing/2014/main" id="{9A153990-7315-4A1C-DBF9-9896A6B2B116}"/>
              </a:ext>
            </a:extLst>
          </p:cNvPr>
          <p:cNvSpPr>
            <a:spLocks noGrp="1"/>
          </p:cNvSpPr>
          <p:nvPr>
            <p:ph type="sldNum" sz="quarter" idx="12"/>
          </p:nvPr>
        </p:nvSpPr>
        <p:spPr/>
        <p:txBody>
          <a:bodyPr/>
          <a:lstStyle/>
          <a:p>
            <a:pPr>
              <a:defRPr/>
            </a:pPr>
            <a:fld id="{C8E38721-6A13-4E5E-B34A-7412B584FBD8}" type="slidenum">
              <a:rPr lang="ar-SA" altLang="en-US" smtClean="0"/>
              <a:pPr>
                <a:defRPr/>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01F1DD4-65C7-20F6-1A1C-7711E104DD90}"/>
              </a:ext>
            </a:extLst>
          </p:cNvPr>
          <p:cNvSpPr>
            <a:spLocks noGrp="1" noChangeArrowheads="1"/>
          </p:cNvSpPr>
          <p:nvPr>
            <p:ph type="title"/>
          </p:nvPr>
        </p:nvSpPr>
        <p:spPr/>
        <p:txBody>
          <a:bodyPr/>
          <a:lstStyle/>
          <a:p>
            <a:pPr eaLnBrk="1" hangingPunct="1"/>
            <a:r>
              <a:rPr lang="en-US" altLang="en-US" sz="3600">
                <a:cs typeface="Times New Roman" panose="02020603050405020304" pitchFamily="18" charset="0"/>
              </a:rPr>
              <a:t>Chronic Nonhealing Wounds and ulceration</a:t>
            </a:r>
          </a:p>
        </p:txBody>
      </p:sp>
      <p:sp>
        <p:nvSpPr>
          <p:cNvPr id="23555" name="Rectangle 3">
            <a:extLst>
              <a:ext uri="{FF2B5EF4-FFF2-40B4-BE49-F238E27FC236}">
                <a16:creationId xmlns:a16="http://schemas.microsoft.com/office/drawing/2014/main" id="{1D642087-E2F7-923E-280F-89F3D1D9436D}"/>
              </a:ext>
            </a:extLst>
          </p:cNvPr>
          <p:cNvSpPr>
            <a:spLocks noGrp="1" noChangeArrowheads="1"/>
          </p:cNvSpPr>
          <p:nvPr>
            <p:ph idx="1"/>
          </p:nvPr>
        </p:nvSpPr>
        <p:spPr>
          <a:xfrm>
            <a:off x="827088" y="2052638"/>
            <a:ext cx="7993062" cy="4195762"/>
          </a:xfrm>
        </p:spPr>
        <p:txBody>
          <a:bodyPr rtlCol="0">
            <a:normAutofit/>
          </a:bodyPr>
          <a:lstStyle/>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b="1" dirty="0">
                <a:solidFill>
                  <a:srgbClr val="CC0000"/>
                </a:solidFill>
                <a:cs typeface="Arial" panose="020B0604020202020204" pitchFamily="34" charset="0"/>
              </a:rPr>
              <a:t>Some complications of chronic wounds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x Sinus formation</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x Fistula</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x </a:t>
            </a:r>
            <a:r>
              <a:rPr lang="en-US" altLang="en-US" dirty="0" err="1">
                <a:cs typeface="Arial" panose="020B0604020202020204" pitchFamily="34" charset="0"/>
              </a:rPr>
              <a:t>Unrecognised</a:t>
            </a:r>
            <a:r>
              <a:rPr lang="en-US" altLang="en-US" dirty="0">
                <a:cs typeface="Arial" panose="020B0604020202020204" pitchFamily="34" charset="0"/>
              </a:rPr>
              <a:t> malignancy</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x Malignant transformation in the ulcer bed (</a:t>
            </a:r>
            <a:r>
              <a:rPr lang="en-US" altLang="en-US" dirty="0" err="1">
                <a:cs typeface="Arial" panose="020B0604020202020204" pitchFamily="34" charset="0"/>
              </a:rPr>
              <a:t>Marjolin’s</a:t>
            </a:r>
            <a:r>
              <a:rPr lang="en-US" altLang="en-US" dirty="0">
                <a:cs typeface="Arial" panose="020B0604020202020204" pitchFamily="34" charset="0"/>
              </a:rPr>
              <a:t> ulcer)</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x Osteomyelitis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x Contractures and deformity in surrounding joints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x Heterotopic ossification (BMP </a:t>
            </a:r>
            <a:r>
              <a:rPr lang="en-US" altLang="en-US" dirty="0">
                <a:cs typeface="Arial" panose="020B0604020202020204" pitchFamily="34" charset="0"/>
                <a:sym typeface="Wingdings" panose="05000000000000000000" pitchFamily="2" charset="2"/>
              </a:rPr>
              <a:t> Fibroblasts osteoblasts  formation of bone tissue in soft tissue)</a:t>
            </a:r>
            <a:endParaRPr lang="en-US" altLang="en-US" dirty="0">
              <a:cs typeface="Arial" panose="020B0604020202020204" pitchFamily="34" charset="0"/>
            </a:endParaRP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x </a:t>
            </a:r>
            <a:r>
              <a:rPr lang="en-US" altLang="en-US" dirty="0" err="1">
                <a:cs typeface="Arial" panose="020B0604020202020204" pitchFamily="34" charset="0"/>
              </a:rPr>
              <a:t>Colonisation</a:t>
            </a:r>
            <a:r>
              <a:rPr lang="en-US" altLang="en-US" dirty="0">
                <a:cs typeface="Arial" panose="020B0604020202020204" pitchFamily="34" charset="0"/>
              </a:rPr>
              <a:t> by multiple drug resistant pathogens, leading to antibiotic resistance</a:t>
            </a:r>
          </a:p>
        </p:txBody>
      </p:sp>
      <p:sp>
        <p:nvSpPr>
          <p:cNvPr id="4" name="Slide Number Placeholder 3">
            <a:extLst>
              <a:ext uri="{FF2B5EF4-FFF2-40B4-BE49-F238E27FC236}">
                <a16:creationId xmlns:a16="http://schemas.microsoft.com/office/drawing/2014/main" id="{6EAA2B3E-0394-64D5-05F0-71F0C3BF140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CE557ADF-EE93-42B2-9E3C-E4DD611207A3}" type="slidenum">
              <a:rPr lang="ar-SA" altLang="en-US">
                <a:solidFill>
                  <a:srgbClr val="9B9A98"/>
                </a:solidFill>
              </a:rPr>
              <a:pPr eaLnBrk="1" hangingPunct="1">
                <a:defRPr/>
              </a:pPr>
              <a:t>35</a:t>
            </a:fld>
            <a:endParaRPr lang="en-US" altLang="en-US">
              <a:solidFill>
                <a:srgbClr val="9B9A98"/>
              </a:solidFill>
            </a:endParaRPr>
          </a:p>
        </p:txBody>
      </p:sp>
    </p:spTree>
  </p:cSld>
  <p:clrMapOvr>
    <a:masterClrMapping/>
  </p:clrMapOvr>
  <p:transition spd="slow">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FBABA8A-E83F-2E08-BD85-8A7249D5288A}"/>
              </a:ext>
            </a:extLst>
          </p:cNvPr>
          <p:cNvSpPr>
            <a:spLocks noGrp="1" noChangeArrowheads="1"/>
          </p:cNvSpPr>
          <p:nvPr>
            <p:ph type="title"/>
          </p:nvPr>
        </p:nvSpPr>
        <p:spPr/>
        <p:txBody>
          <a:bodyPr/>
          <a:lstStyle/>
          <a:p>
            <a:pPr eaLnBrk="1" hangingPunct="1"/>
            <a:r>
              <a:rPr lang="en-US" altLang="en-US" sz="3600" b="1">
                <a:cs typeface="Times New Roman" panose="02020603050405020304" pitchFamily="18" charset="0"/>
              </a:rPr>
              <a:t>Assessing wounds</a:t>
            </a:r>
          </a:p>
        </p:txBody>
      </p:sp>
      <p:sp>
        <p:nvSpPr>
          <p:cNvPr id="24579" name="Rectangle 3">
            <a:extLst>
              <a:ext uri="{FF2B5EF4-FFF2-40B4-BE49-F238E27FC236}">
                <a16:creationId xmlns:a16="http://schemas.microsoft.com/office/drawing/2014/main" id="{512ED7BE-C282-E84E-B489-DD0ED9643E6D}"/>
              </a:ext>
            </a:extLst>
          </p:cNvPr>
          <p:cNvSpPr>
            <a:spLocks noGrp="1" noChangeArrowheads="1"/>
          </p:cNvSpPr>
          <p:nvPr>
            <p:ph idx="1"/>
          </p:nvPr>
        </p:nvSpPr>
        <p:spPr>
          <a:xfrm>
            <a:off x="250825" y="2052638"/>
            <a:ext cx="8353425" cy="4195762"/>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b="1" dirty="0">
                <a:cs typeface="Arial" panose="020B0604020202020204" pitchFamily="34" charset="0"/>
              </a:rPr>
              <a:t>- </a:t>
            </a:r>
            <a:r>
              <a:rPr lang="en-US" altLang="en-US" b="1" dirty="0">
                <a:solidFill>
                  <a:srgbClr val="CC0000"/>
                </a:solidFill>
                <a:cs typeface="Arial" panose="020B0604020202020204" pitchFamily="34" charset="0"/>
              </a:rPr>
              <a:t>Size of wound</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b="1" dirty="0">
                <a:cs typeface="Arial" panose="020B0604020202020204" pitchFamily="34" charset="0"/>
              </a:rPr>
              <a:t>- </a:t>
            </a:r>
            <a:r>
              <a:rPr lang="en-US" altLang="en-US" b="1" dirty="0">
                <a:solidFill>
                  <a:srgbClr val="CC0000"/>
                </a:solidFill>
                <a:cs typeface="Arial" panose="020B0604020202020204" pitchFamily="34" charset="0"/>
              </a:rPr>
              <a:t>Edge of wound</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Wound edge characteristics</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b="1" dirty="0">
                <a:cs typeface="Arial" panose="020B0604020202020204" pitchFamily="34" charset="0"/>
              </a:rPr>
              <a:t>Edges                            Type of ulcer</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Sloping                          Venous ulcer, healing ulcer</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Punched out                Neuropathic ,syphilis ulcer</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Rolled                           Basal cell carcinoma</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Everted                         Squamous cell carcinoma</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dirty="0">
                <a:cs typeface="Arial" panose="020B0604020202020204" pitchFamily="34" charset="0"/>
              </a:rPr>
              <a:t>Undermined                 Tuberculosis, </a:t>
            </a:r>
          </a:p>
        </p:txBody>
      </p:sp>
      <p:sp>
        <p:nvSpPr>
          <p:cNvPr id="4" name="Slide Number Placeholder 3">
            <a:extLst>
              <a:ext uri="{FF2B5EF4-FFF2-40B4-BE49-F238E27FC236}">
                <a16:creationId xmlns:a16="http://schemas.microsoft.com/office/drawing/2014/main" id="{564EA530-208E-49C4-1CF2-AA03505A56E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E954681-AD98-4893-A437-D0856467A9FF}" type="slidenum">
              <a:rPr lang="ar-SA" altLang="en-US">
                <a:solidFill>
                  <a:srgbClr val="9B9A98"/>
                </a:solidFill>
              </a:rPr>
              <a:pPr eaLnBrk="1" hangingPunct="1">
                <a:defRPr/>
              </a:pPr>
              <a:t>36</a:t>
            </a:fld>
            <a:endParaRPr lang="en-US" altLang="en-US">
              <a:solidFill>
                <a:srgbClr val="9B9A98"/>
              </a:solidFill>
            </a:endParaRPr>
          </a:p>
        </p:txBody>
      </p:sp>
    </p:spTree>
  </p:cSld>
  <p:clrMapOvr>
    <a:masterClrMapping/>
  </p:clrMapOvr>
  <p:transition spd="slow">
    <p:plu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80A86344-6A11-3C79-CAD9-556292DF1ECB}"/>
              </a:ext>
            </a:extLst>
          </p:cNvPr>
          <p:cNvSpPr>
            <a:spLocks noGrp="1" noChangeArrowheads="1"/>
          </p:cNvSpPr>
          <p:nvPr>
            <p:ph idx="1"/>
          </p:nvPr>
        </p:nvSpPr>
        <p:spPr>
          <a:xfrm>
            <a:off x="250825" y="1484313"/>
            <a:ext cx="8713788" cy="4764087"/>
          </a:xfrm>
        </p:spPr>
        <p:txBody>
          <a:bodyPr rtlCol="0">
            <a:normAutofit fontScale="92500" lnSpcReduction="20000"/>
          </a:bodyPr>
          <a:lstStyle/>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b="1" dirty="0">
                <a:cs typeface="Arial" charset="0"/>
              </a:rPr>
              <a:t>- </a:t>
            </a:r>
            <a:r>
              <a:rPr lang="en-US" b="1" dirty="0">
                <a:solidFill>
                  <a:srgbClr val="CC0000"/>
                </a:solidFill>
                <a:cs typeface="Arial" charset="0"/>
              </a:rPr>
              <a:t>Site of wound</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b="1" dirty="0">
                <a:cs typeface="Arial" charset="0"/>
              </a:rPr>
              <a:t>Site                                                                      Type of ulcer</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dirty="0">
                <a:cs typeface="Arial" charset="0"/>
              </a:rPr>
              <a:t>Gaiter area of the leg                                           Venous ulcer</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endParaRPr lang="en-US" dirty="0">
              <a:cs typeface="Arial" charset="0"/>
            </a:endParaRP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dirty="0">
                <a:cs typeface="Arial" charset="0"/>
              </a:rPr>
              <a:t>Sacrum, greater trochanter, heel                       Pressure ulcer</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endParaRPr lang="en-US" dirty="0">
              <a:cs typeface="Arial" charset="0"/>
            </a:endParaRP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dirty="0">
                <a:cs typeface="Arial" charset="0"/>
              </a:rPr>
              <a:t>Dorsum of the foot                                            Arterial or </a:t>
            </a:r>
            <a:r>
              <a:rPr lang="en-US" dirty="0" err="1">
                <a:cs typeface="Arial" charset="0"/>
              </a:rPr>
              <a:t>vasculitic</a:t>
            </a:r>
            <a:r>
              <a:rPr lang="en-US" dirty="0">
                <a:cs typeface="Arial" charset="0"/>
              </a:rPr>
              <a:t> ulcer</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dirty="0">
                <a:cs typeface="Arial" charset="0"/>
              </a:rPr>
              <a:t>Shin                                                                    Necrobiosis </a:t>
            </a:r>
            <a:r>
              <a:rPr lang="en-US" dirty="0" err="1">
                <a:cs typeface="Arial" charset="0"/>
              </a:rPr>
              <a:t>lipoidica</a:t>
            </a:r>
            <a:endParaRPr lang="en-US" dirty="0">
              <a:cs typeface="Arial" charset="0"/>
            </a:endParaRP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dirty="0">
                <a:cs typeface="Arial" charset="0"/>
              </a:rPr>
              <a:t>Lateral malleolus                                Venous, arterial, or pressure ulcer</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endParaRPr lang="en-US" dirty="0">
              <a:cs typeface="Arial" charset="0"/>
            </a:endParaRP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dirty="0">
                <a:cs typeface="Arial" charset="0"/>
              </a:rPr>
              <a:t>Plantar and lateral aspect of foot</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dirty="0">
                <a:cs typeface="Arial" charset="0"/>
              </a:rPr>
              <a:t>and toes                                                                Diabetic ulcer    </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dirty="0">
                <a:cs typeface="Arial" charset="0"/>
              </a:rPr>
              <a:t>                                                                   </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dirty="0">
                <a:cs typeface="Arial" charset="0"/>
              </a:rPr>
              <a:t>Sun exposed areas                                         Basal cell carcinoma; </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dirty="0">
                <a:cs typeface="Arial" charset="0"/>
              </a:rPr>
              <a:t>                                                                         squamous cell carcinoma </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endParaRPr lang="en-US" dirty="0">
              <a:cs typeface="Arial" charset="0"/>
            </a:endParaRPr>
          </a:p>
        </p:txBody>
      </p:sp>
      <p:sp>
        <p:nvSpPr>
          <p:cNvPr id="4" name="Slide Number Placeholder 3">
            <a:extLst>
              <a:ext uri="{FF2B5EF4-FFF2-40B4-BE49-F238E27FC236}">
                <a16:creationId xmlns:a16="http://schemas.microsoft.com/office/drawing/2014/main" id="{2F694F92-48FC-E47A-C29B-84236C87ADC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DB822FE-CE80-482D-ABA7-64A3D00B3AB9}" type="slidenum">
              <a:rPr lang="ar-SA" altLang="en-US">
                <a:solidFill>
                  <a:srgbClr val="9B9A98"/>
                </a:solidFill>
              </a:rPr>
              <a:pPr eaLnBrk="1" hangingPunct="1">
                <a:defRPr/>
              </a:pPr>
              <a:t>37</a:t>
            </a:fld>
            <a:endParaRPr lang="en-US" altLang="en-US">
              <a:solidFill>
                <a:srgbClr val="9B9A98"/>
              </a:solidFill>
            </a:endParaRPr>
          </a:p>
        </p:txBody>
      </p:sp>
    </p:spTree>
  </p:cSld>
  <p:clrMapOvr>
    <a:masterClrMapping/>
  </p:clrMapOvr>
  <p:transition spd="slow">
    <p:plus/>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463FBCE8-29AB-8EA5-9942-C022444375B0}"/>
              </a:ext>
            </a:extLst>
          </p:cNvPr>
          <p:cNvSpPr>
            <a:spLocks noGrp="1" noChangeArrowheads="1"/>
          </p:cNvSpPr>
          <p:nvPr>
            <p:ph idx="1"/>
          </p:nvPr>
        </p:nvSpPr>
        <p:spPr>
          <a:xfrm>
            <a:off x="571500" y="785813"/>
            <a:ext cx="7467600" cy="4525962"/>
          </a:xfrm>
        </p:spPr>
        <p:txBody>
          <a:bodyPr/>
          <a:lstStyle/>
          <a:p>
            <a:pPr eaLnBrk="1" hangingPunct="1">
              <a:buFont typeface="Wingdings" panose="05000000000000000000" pitchFamily="2" charset="2"/>
              <a:buNone/>
            </a:pPr>
            <a:r>
              <a:rPr lang="en-US" altLang="en-US" sz="2400">
                <a:cs typeface="Arial" panose="020B0604020202020204" pitchFamily="34" charset="0"/>
              </a:rPr>
              <a:t>- Wound bed</a:t>
            </a:r>
          </a:p>
          <a:p>
            <a:pPr eaLnBrk="1" hangingPunct="1">
              <a:buFont typeface="Wingdings" panose="05000000000000000000" pitchFamily="2" charset="2"/>
              <a:buNone/>
            </a:pPr>
            <a:r>
              <a:rPr lang="en-US" altLang="en-US" sz="2400">
                <a:cs typeface="Arial" panose="020B0604020202020204" pitchFamily="34" charset="0"/>
              </a:rPr>
              <a:t>- Necrotic tissue, slough, and eschar, bone, tendon)</a:t>
            </a:r>
          </a:p>
          <a:p>
            <a:pPr eaLnBrk="1" hangingPunct="1">
              <a:buFont typeface="Wingdings" panose="05000000000000000000" pitchFamily="2" charset="2"/>
              <a:buNone/>
            </a:pPr>
            <a:r>
              <a:rPr lang="en-US" altLang="en-US" sz="2400">
                <a:cs typeface="Arial" panose="020B0604020202020204" pitchFamily="34" charset="0"/>
              </a:rPr>
              <a:t>- Depth, base, floor</a:t>
            </a:r>
          </a:p>
          <a:p>
            <a:pPr eaLnBrk="1" hangingPunct="1">
              <a:buFont typeface="Wingdings" panose="05000000000000000000" pitchFamily="2" charset="2"/>
              <a:buNone/>
            </a:pPr>
            <a:r>
              <a:rPr lang="en-US" altLang="en-US" sz="2400">
                <a:cs typeface="Arial" panose="020B0604020202020204" pitchFamily="34" charset="0"/>
              </a:rPr>
              <a:t>- Surrounding skin (erythema,necrosis,normal skin)</a:t>
            </a:r>
          </a:p>
          <a:p>
            <a:pPr eaLnBrk="1" hangingPunct="1">
              <a:buFont typeface="Wingdings" panose="05000000000000000000" pitchFamily="2" charset="2"/>
              <a:buNone/>
            </a:pPr>
            <a:r>
              <a:rPr lang="en-US" altLang="en-US" sz="2400">
                <a:cs typeface="Arial" panose="020B0604020202020204" pitchFamily="34" charset="0"/>
              </a:rPr>
              <a:t>- Discharge (purulent </a:t>
            </a:r>
            <a:r>
              <a:rPr lang="en-US" altLang="en-US" sz="2400">
                <a:cs typeface="Arial" panose="020B0604020202020204" pitchFamily="34" charset="0"/>
                <a:sym typeface="Wingdings" panose="05000000000000000000" pitchFamily="2" charset="2"/>
              </a:rPr>
              <a:t></a:t>
            </a:r>
            <a:r>
              <a:rPr lang="en-US" altLang="en-US" sz="2400">
                <a:cs typeface="Arial" panose="020B0604020202020204" pitchFamily="34" charset="0"/>
              </a:rPr>
              <a:t>Infection)</a:t>
            </a:r>
          </a:p>
          <a:p>
            <a:pPr eaLnBrk="1" hangingPunct="1">
              <a:buFont typeface="Wingdings" panose="05000000000000000000" pitchFamily="2" charset="2"/>
              <a:buNone/>
            </a:pPr>
            <a:r>
              <a:rPr lang="en-US" altLang="en-US" sz="2400">
                <a:cs typeface="Arial" panose="020B0604020202020204" pitchFamily="34" charset="0"/>
              </a:rPr>
              <a:t>- Foul smell</a:t>
            </a:r>
          </a:p>
          <a:p>
            <a:pPr eaLnBrk="1" hangingPunct="1">
              <a:buFont typeface="Wingdings" panose="05000000000000000000" pitchFamily="2" charset="2"/>
              <a:buNone/>
            </a:pPr>
            <a:r>
              <a:rPr lang="en-US" altLang="en-US" sz="2400">
                <a:cs typeface="Arial" panose="020B0604020202020204" pitchFamily="34" charset="0"/>
              </a:rPr>
              <a:t>- Pain</a:t>
            </a:r>
          </a:p>
        </p:txBody>
      </p:sp>
      <p:sp>
        <p:nvSpPr>
          <p:cNvPr id="4" name="Slide Number Placeholder 3">
            <a:extLst>
              <a:ext uri="{FF2B5EF4-FFF2-40B4-BE49-F238E27FC236}">
                <a16:creationId xmlns:a16="http://schemas.microsoft.com/office/drawing/2014/main" id="{2C9646B9-E38F-39C7-3F13-C7B8FF80FEB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0C6C09CE-526F-4562-9A0F-6DDFC33DD070}" type="slidenum">
              <a:rPr lang="ar-SA" altLang="en-US">
                <a:solidFill>
                  <a:srgbClr val="9B9A98"/>
                </a:solidFill>
              </a:rPr>
              <a:pPr eaLnBrk="1" hangingPunct="1">
                <a:defRPr/>
              </a:pPr>
              <a:t>38</a:t>
            </a:fld>
            <a:endParaRPr lang="en-US" altLang="en-US">
              <a:solidFill>
                <a:srgbClr val="9B9A98"/>
              </a:solidFill>
            </a:endParaRPr>
          </a:p>
        </p:txBody>
      </p:sp>
    </p:spTree>
  </p:cSld>
  <p:clrMapOvr>
    <a:masterClrMapping/>
  </p:clrMapOvr>
  <p:transition spd="slow">
    <p:push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A245F3F-E2FF-B8AF-6A70-D26300C47DFC}"/>
              </a:ext>
            </a:extLst>
          </p:cNvPr>
          <p:cNvSpPr>
            <a:spLocks noGrp="1" noChangeArrowheads="1"/>
          </p:cNvSpPr>
          <p:nvPr>
            <p:ph type="title"/>
          </p:nvPr>
        </p:nvSpPr>
        <p:spPr/>
        <p:txBody>
          <a:bodyPr rtlCol="0">
            <a:normAutofit fontScale="90000"/>
          </a:bodyPr>
          <a:lstStyle/>
          <a:p>
            <a:pPr defTabSz="457207" eaLnBrk="1" fontAlgn="auto" hangingPunct="1">
              <a:spcAft>
                <a:spcPts val="0"/>
              </a:spcAft>
              <a:defRPr/>
            </a:pPr>
            <a:r>
              <a:rPr lang="en-US" sz="4000" b="1" dirty="0">
                <a:solidFill>
                  <a:srgbClr val="FF0000"/>
                </a:solidFill>
              </a:rPr>
              <a:t>Clinical features of </a:t>
            </a:r>
            <a:r>
              <a:rPr lang="en-US" sz="4000" b="1" dirty="0" err="1">
                <a:solidFill>
                  <a:srgbClr val="FF0000"/>
                </a:solidFill>
              </a:rPr>
              <a:t>nonhealing</a:t>
            </a:r>
            <a:br>
              <a:rPr lang="en-US" sz="4000" b="1" dirty="0">
                <a:solidFill>
                  <a:srgbClr val="FF0000"/>
                </a:solidFill>
              </a:rPr>
            </a:br>
            <a:r>
              <a:rPr lang="en-US" sz="4000" b="1" dirty="0">
                <a:solidFill>
                  <a:srgbClr val="FF0000"/>
                </a:solidFill>
              </a:rPr>
              <a:t>wounds</a:t>
            </a:r>
          </a:p>
        </p:txBody>
      </p:sp>
      <p:sp>
        <p:nvSpPr>
          <p:cNvPr id="21507" name="Rectangle 3">
            <a:extLst>
              <a:ext uri="{FF2B5EF4-FFF2-40B4-BE49-F238E27FC236}">
                <a16:creationId xmlns:a16="http://schemas.microsoft.com/office/drawing/2014/main" id="{F2F710AC-62DA-7835-DCDD-98906E83902F}"/>
              </a:ext>
            </a:extLst>
          </p:cNvPr>
          <p:cNvSpPr>
            <a:spLocks noGrp="1" noChangeArrowheads="1"/>
          </p:cNvSpPr>
          <p:nvPr>
            <p:ph idx="1"/>
          </p:nvPr>
        </p:nvSpPr>
        <p:spPr/>
        <p:txBody>
          <a:bodyPr rtlCol="0">
            <a:normAutofit fontScale="92500" lnSpcReduction="20000"/>
          </a:bodyPr>
          <a:lstStyle/>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800" dirty="0">
                <a:cs typeface="Arial" charset="0"/>
              </a:rPr>
              <a:t>Absence of healthy granulation tissue</a:t>
            </a: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800" dirty="0">
                <a:cs typeface="Arial" charset="0"/>
              </a:rPr>
              <a:t>Presence of necrotic and unhealthy tissue in the</a:t>
            </a: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800" dirty="0">
                <a:cs typeface="Arial" charset="0"/>
              </a:rPr>
              <a:t>wound bed</a:t>
            </a: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800" dirty="0">
                <a:cs typeface="Arial" charset="0"/>
              </a:rPr>
              <a:t>Excess </a:t>
            </a:r>
            <a:r>
              <a:rPr lang="en-US" sz="2800" dirty="0" err="1">
                <a:cs typeface="Arial" charset="0"/>
              </a:rPr>
              <a:t>exudate</a:t>
            </a:r>
            <a:r>
              <a:rPr lang="en-US" sz="2800" dirty="0">
                <a:cs typeface="Arial" charset="0"/>
              </a:rPr>
              <a:t> and slough</a:t>
            </a: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800" dirty="0">
                <a:cs typeface="Arial" charset="0"/>
              </a:rPr>
              <a:t>Lack of adequate blood supply</a:t>
            </a: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800" dirty="0">
                <a:cs typeface="Arial" charset="0"/>
              </a:rPr>
              <a:t>Failure of </a:t>
            </a:r>
            <a:r>
              <a:rPr lang="en-US" sz="2800" dirty="0" err="1">
                <a:cs typeface="Arial" charset="0"/>
              </a:rPr>
              <a:t>reepithelialisation</a:t>
            </a:r>
            <a:endParaRPr lang="en-US" sz="2800" dirty="0">
              <a:cs typeface="Arial" charset="0"/>
            </a:endParaRP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800" dirty="0">
                <a:cs typeface="Arial" charset="0"/>
              </a:rPr>
              <a:t>Cyclical or persistent pain</a:t>
            </a: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800" dirty="0">
                <a:cs typeface="Arial" charset="0"/>
              </a:rPr>
              <a:t>Recurrent breakdown of wound</a:t>
            </a: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800" dirty="0">
                <a:cs typeface="Arial" charset="0"/>
              </a:rPr>
              <a:t>Clinical or subclinical infection</a:t>
            </a:r>
          </a:p>
        </p:txBody>
      </p:sp>
      <p:sp>
        <p:nvSpPr>
          <p:cNvPr id="4" name="Slide Number Placeholder 3">
            <a:extLst>
              <a:ext uri="{FF2B5EF4-FFF2-40B4-BE49-F238E27FC236}">
                <a16:creationId xmlns:a16="http://schemas.microsoft.com/office/drawing/2014/main" id="{D8E70C6C-FDBC-99CB-1E4E-095741C9CB0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063042B4-E316-42F9-9B0E-26C229CC9C00}" type="slidenum">
              <a:rPr lang="ar-SA" altLang="en-US">
                <a:solidFill>
                  <a:srgbClr val="9B9A98"/>
                </a:solidFill>
              </a:rPr>
              <a:pPr eaLnBrk="1" hangingPunct="1">
                <a:defRPr/>
              </a:pPr>
              <a:t>39</a:t>
            </a:fld>
            <a:endParaRPr lang="en-US" altLang="en-US">
              <a:solidFill>
                <a:srgbClr val="9B9A98"/>
              </a:solidFill>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86E7FFBC-EC36-B897-2DB8-263AA7EBBB76}"/>
              </a:ext>
            </a:extLst>
          </p:cNvPr>
          <p:cNvSpPr>
            <a:spLocks noGrp="1" noChangeArrowheads="1"/>
          </p:cNvSpPr>
          <p:nvPr>
            <p:ph idx="1"/>
          </p:nvPr>
        </p:nvSpPr>
        <p:spPr>
          <a:xfrm>
            <a:off x="341313" y="1268413"/>
            <a:ext cx="7467600" cy="4189412"/>
          </a:xfrm>
        </p:spPr>
        <p:txBody>
          <a:bodyPr rtlCol="0">
            <a:normAutofit/>
          </a:bodyPr>
          <a:lstStyle/>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2800" b="1" i="1" dirty="0">
                <a:solidFill>
                  <a:srgbClr val="FFFF00"/>
                </a:solidFill>
                <a:cs typeface="Arial" panose="020B0604020202020204" pitchFamily="34" charset="0"/>
              </a:rPr>
              <a:t>Regeneration</a:t>
            </a:r>
            <a:r>
              <a:rPr lang="en-US" altLang="en-US" sz="2800" i="1" dirty="0">
                <a:solidFill>
                  <a:srgbClr val="FFFF00"/>
                </a:solidFill>
                <a:cs typeface="Arial" panose="020B0604020202020204" pitchFamily="34" charset="0"/>
              </a:rPr>
              <a:t> </a:t>
            </a:r>
            <a:r>
              <a:rPr lang="en-US" altLang="en-US" sz="2800" dirty="0">
                <a:solidFill>
                  <a:srgbClr val="FFFF00"/>
                </a:solidFill>
                <a:cs typeface="Arial" panose="020B0604020202020204" pitchFamily="34" charset="0"/>
              </a:rPr>
              <a:t>is the perfect restoration of the preexisting tissue architecture </a:t>
            </a:r>
            <a:r>
              <a:rPr lang="en-US" altLang="en-US" sz="2800" dirty="0">
                <a:cs typeface="Arial" panose="020B0604020202020204" pitchFamily="34" charset="0"/>
              </a:rPr>
              <a:t>in the absence of scar formation. Although regeneration is the ideal in wound healing, it is only found in embryonic development, or in certain tissues, such as bone and liver</a:t>
            </a:r>
          </a:p>
        </p:txBody>
      </p:sp>
      <p:sp>
        <p:nvSpPr>
          <p:cNvPr id="4" name="Slide Number Placeholder 3">
            <a:extLst>
              <a:ext uri="{FF2B5EF4-FFF2-40B4-BE49-F238E27FC236}">
                <a16:creationId xmlns:a16="http://schemas.microsoft.com/office/drawing/2014/main" id="{71AD9A26-3E8C-4575-79A1-7A1473138D8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3B0B4E7-E255-49B5-B20B-7D54D2533ACB}" type="slidenum">
              <a:rPr lang="ar-SA" altLang="en-US">
                <a:solidFill>
                  <a:srgbClr val="9B9A98"/>
                </a:solidFill>
              </a:rPr>
              <a:pPr eaLnBrk="1" hangingPunct="1">
                <a:defRPr/>
              </a:pPr>
              <a:t>4</a:t>
            </a:fld>
            <a:endParaRPr lang="en-US" altLang="en-US">
              <a:solidFill>
                <a:srgbClr val="9B9A98"/>
              </a:solidFill>
            </a:endParaRP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3F747B4-04B0-C463-55AE-B7D4F3455686}"/>
              </a:ext>
            </a:extLst>
          </p:cNvPr>
          <p:cNvSpPr>
            <a:spLocks noGrp="1" noChangeArrowheads="1"/>
          </p:cNvSpPr>
          <p:nvPr>
            <p:ph type="title"/>
          </p:nvPr>
        </p:nvSpPr>
        <p:spPr>
          <a:xfrm>
            <a:off x="866775" y="2862263"/>
            <a:ext cx="6619875" cy="1914525"/>
          </a:xfrm>
        </p:spPr>
        <p:txBody>
          <a:bodyPr/>
          <a:lstStyle/>
          <a:p>
            <a:pPr eaLnBrk="1" hangingPunct="1"/>
            <a:r>
              <a:rPr lang="en-US" altLang="en-US">
                <a:solidFill>
                  <a:srgbClr val="FFFF00"/>
                </a:solidFill>
              </a:rPr>
              <a:t>SPECIAL CATEGORIES OF CHRONIC WOUNDS</a:t>
            </a:r>
          </a:p>
        </p:txBody>
      </p:sp>
      <p:sp>
        <p:nvSpPr>
          <p:cNvPr id="3" name="Text Placeholder 2">
            <a:extLst>
              <a:ext uri="{FF2B5EF4-FFF2-40B4-BE49-F238E27FC236}">
                <a16:creationId xmlns:a16="http://schemas.microsoft.com/office/drawing/2014/main" id="{B7F95E19-4703-E491-689D-E656B9DA4F58}"/>
              </a:ext>
            </a:extLst>
          </p:cNvPr>
          <p:cNvSpPr>
            <a:spLocks noGrp="1"/>
          </p:cNvSpPr>
          <p:nvPr>
            <p:ph type="body" idx="1"/>
          </p:nvPr>
        </p:nvSpPr>
        <p:spPr>
          <a:xfrm>
            <a:off x="866775" y="4776788"/>
            <a:ext cx="6619875" cy="860425"/>
          </a:xfrm>
        </p:spPr>
        <p:txBody>
          <a:bodyPr/>
          <a:lstStyle/>
          <a:p>
            <a:pPr eaLnBrk="1" hangingPunct="1">
              <a:defRPr/>
            </a:pPr>
            <a:endParaRPr lang="en-US"/>
          </a:p>
        </p:txBody>
      </p:sp>
      <p:sp>
        <p:nvSpPr>
          <p:cNvPr id="4" name="Slide Number Placeholder 3">
            <a:extLst>
              <a:ext uri="{FF2B5EF4-FFF2-40B4-BE49-F238E27FC236}">
                <a16:creationId xmlns:a16="http://schemas.microsoft.com/office/drawing/2014/main" id="{0D14AE85-05D1-274E-02AA-6498B365854E}"/>
              </a:ext>
            </a:extLst>
          </p:cNvPr>
          <p:cNvSpPr>
            <a:spLocks noGrp="1"/>
          </p:cNvSpPr>
          <p:nvPr>
            <p:ph type="sldNum" sz="quarter" idx="12"/>
          </p:nvPr>
        </p:nvSpPr>
        <p:spPr/>
        <p:txBody>
          <a:bodyPr/>
          <a:lstStyle/>
          <a:p>
            <a:pPr>
              <a:defRPr/>
            </a:pPr>
            <a:fld id="{093B9528-0D3C-47A9-82E7-61177A8131C5}" type="slidenum">
              <a:rPr lang="ar-SA" altLang="en-US" smtClean="0"/>
              <a:pPr>
                <a:defRPr/>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0F3B3B5-C0A2-5515-7DDA-5FB9F97086EC}"/>
              </a:ext>
            </a:extLst>
          </p:cNvPr>
          <p:cNvSpPr>
            <a:spLocks noGrp="1" noChangeArrowheads="1"/>
          </p:cNvSpPr>
          <p:nvPr>
            <p:ph type="title"/>
          </p:nvPr>
        </p:nvSpPr>
        <p:spPr/>
        <p:txBody>
          <a:bodyPr/>
          <a:lstStyle/>
          <a:p>
            <a:pPr eaLnBrk="1" hangingPunct="1"/>
            <a:r>
              <a:rPr lang="en-US" altLang="en-US" b="1">
                <a:solidFill>
                  <a:srgbClr val="FFFF00"/>
                </a:solidFill>
                <a:cs typeface="Times New Roman" panose="02020603050405020304" pitchFamily="18" charset="0"/>
              </a:rPr>
              <a:t>Diabetic foot ulcers</a:t>
            </a:r>
          </a:p>
        </p:txBody>
      </p:sp>
      <p:sp>
        <p:nvSpPr>
          <p:cNvPr id="29699" name="Rectangle 3">
            <a:extLst>
              <a:ext uri="{FF2B5EF4-FFF2-40B4-BE49-F238E27FC236}">
                <a16:creationId xmlns:a16="http://schemas.microsoft.com/office/drawing/2014/main" id="{494070A6-9907-D767-71BC-FC20DCEB31C4}"/>
              </a:ext>
            </a:extLst>
          </p:cNvPr>
          <p:cNvSpPr>
            <a:spLocks noGrp="1" noChangeArrowheads="1"/>
          </p:cNvSpPr>
          <p:nvPr>
            <p:ph idx="1"/>
          </p:nvPr>
        </p:nvSpPr>
        <p:spPr>
          <a:xfrm>
            <a:off x="755650" y="1557338"/>
            <a:ext cx="7639050" cy="4195762"/>
          </a:xfrm>
        </p:spPr>
        <p:txBody>
          <a:bodyPr rtlCol="0">
            <a:normAutofit fontScale="92500" lnSpcReduction="10000"/>
          </a:bodyPr>
          <a:lstStyle/>
          <a:p>
            <a:pPr marL="420624" indent="-384048" defTabSz="457207" eaLnBrk="1" fontAlgn="auto" hangingPunct="1">
              <a:spcAft>
                <a:spcPts val="0"/>
              </a:spcAft>
              <a:buClr>
                <a:schemeClr val="bg2">
                  <a:lumMod val="40000"/>
                  <a:lumOff val="60000"/>
                </a:schemeClr>
              </a:buClr>
              <a:buFont typeface="Wingdings" pitchFamily="2" charset="2"/>
              <a:buNone/>
              <a:defRPr/>
            </a:pPr>
            <a:r>
              <a:rPr lang="en-US" sz="2800" dirty="0">
                <a:cs typeface="Arial" charset="0"/>
              </a:rPr>
              <a:t>Diabetic foot ulcers can be divided into two groups: those in neuropathic feet (so called </a:t>
            </a:r>
            <a:r>
              <a:rPr lang="en-US" sz="2800" b="1" dirty="0">
                <a:solidFill>
                  <a:srgbClr val="FFFF00"/>
                </a:solidFill>
                <a:cs typeface="Arial" charset="0"/>
              </a:rPr>
              <a:t>neuropathic ulcers</a:t>
            </a:r>
            <a:r>
              <a:rPr lang="en-US" sz="2800" dirty="0">
                <a:cs typeface="Arial" charset="0"/>
              </a:rPr>
              <a:t>) and those with </a:t>
            </a:r>
            <a:r>
              <a:rPr lang="en-US" sz="2800" dirty="0" err="1">
                <a:cs typeface="Arial" charset="0"/>
              </a:rPr>
              <a:t>ischaemia</a:t>
            </a:r>
            <a:r>
              <a:rPr lang="en-US" sz="2800" dirty="0">
                <a:cs typeface="Arial" charset="0"/>
              </a:rPr>
              <a:t> often associated with neuropathy (so called </a:t>
            </a:r>
            <a:r>
              <a:rPr lang="en-US" sz="2800" b="1" dirty="0" err="1">
                <a:solidFill>
                  <a:srgbClr val="FFFF00"/>
                </a:solidFill>
                <a:cs typeface="Arial" charset="0"/>
              </a:rPr>
              <a:t>neuroischaemic</a:t>
            </a:r>
            <a:r>
              <a:rPr lang="en-US" sz="2800" b="1" dirty="0">
                <a:solidFill>
                  <a:srgbClr val="FFFF00"/>
                </a:solidFill>
                <a:cs typeface="Arial" charset="0"/>
              </a:rPr>
              <a:t> ulcers</a:t>
            </a:r>
            <a:r>
              <a:rPr lang="en-US" sz="2800" dirty="0">
                <a:cs typeface="Arial" charset="0"/>
              </a:rPr>
              <a:t>).</a:t>
            </a:r>
          </a:p>
          <a:p>
            <a:pPr marL="420624" indent="-384048" defTabSz="457207" eaLnBrk="1" fontAlgn="auto" hangingPunct="1">
              <a:spcAft>
                <a:spcPts val="0"/>
              </a:spcAft>
              <a:buClr>
                <a:schemeClr val="bg2">
                  <a:lumMod val="40000"/>
                  <a:lumOff val="60000"/>
                </a:schemeClr>
              </a:buClr>
              <a:buFont typeface="Wingdings" pitchFamily="2" charset="2"/>
              <a:buNone/>
              <a:defRPr/>
            </a:pPr>
            <a:r>
              <a:rPr lang="en-US" sz="2800" dirty="0">
                <a:cs typeface="Arial" charset="0"/>
              </a:rPr>
              <a:t>The crucial difference between the two is the absence or </a:t>
            </a:r>
            <a:r>
              <a:rPr lang="en-US" sz="2800" dirty="0">
                <a:solidFill>
                  <a:srgbClr val="FFFF00"/>
                </a:solidFill>
                <a:cs typeface="Arial" charset="0"/>
              </a:rPr>
              <a:t>presence of </a:t>
            </a:r>
            <a:r>
              <a:rPr lang="en-US" sz="2800" dirty="0" err="1">
                <a:solidFill>
                  <a:srgbClr val="FFFF00"/>
                </a:solidFill>
                <a:cs typeface="Arial" charset="0"/>
              </a:rPr>
              <a:t>ischaemia</a:t>
            </a:r>
            <a:r>
              <a:rPr lang="en-US" sz="2800" dirty="0">
                <a:solidFill>
                  <a:srgbClr val="FFFF00"/>
                </a:solidFill>
                <a:cs typeface="Arial" charset="0"/>
              </a:rPr>
              <a:t>. </a:t>
            </a:r>
            <a:r>
              <a:rPr lang="en-US" sz="2800" dirty="0">
                <a:cs typeface="Arial" charset="0"/>
              </a:rPr>
              <a:t>The presence of </a:t>
            </a:r>
            <a:r>
              <a:rPr lang="en-US" sz="2800" dirty="0" err="1">
                <a:cs typeface="Arial" charset="0"/>
              </a:rPr>
              <a:t>ischaemia</a:t>
            </a:r>
            <a:r>
              <a:rPr lang="en-US" sz="2800" dirty="0">
                <a:cs typeface="Arial" charset="0"/>
              </a:rPr>
              <a:t> may be confirmed by a ankle brachial index &lt; 0.9 , claudication</a:t>
            </a:r>
          </a:p>
        </p:txBody>
      </p:sp>
      <p:sp>
        <p:nvSpPr>
          <p:cNvPr id="4" name="Slide Number Placeholder 3">
            <a:extLst>
              <a:ext uri="{FF2B5EF4-FFF2-40B4-BE49-F238E27FC236}">
                <a16:creationId xmlns:a16="http://schemas.microsoft.com/office/drawing/2014/main" id="{D7043E63-AC90-5948-737E-36A25C2231B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D76B07F-5FB4-4F50-9B59-78251DF22444}" type="slidenum">
              <a:rPr lang="ar-SA" altLang="en-US">
                <a:solidFill>
                  <a:srgbClr val="9B9A98"/>
                </a:solidFill>
              </a:rPr>
              <a:pPr eaLnBrk="1" hangingPunct="1">
                <a:defRPr/>
              </a:pPr>
              <a:t>41</a:t>
            </a:fld>
            <a:endParaRPr lang="en-US" altLang="en-US">
              <a:solidFill>
                <a:srgbClr val="9B9A98"/>
              </a:solidFill>
            </a:endParaRPr>
          </a:p>
        </p:txBody>
      </p:sp>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C1F6A636-1346-2B66-67D4-08ADB7F9FFAC}"/>
              </a:ext>
            </a:extLst>
          </p:cNvPr>
          <p:cNvSpPr>
            <a:spLocks noGrp="1" noChangeArrowheads="1"/>
          </p:cNvSpPr>
          <p:nvPr>
            <p:ph idx="1"/>
          </p:nvPr>
        </p:nvSpPr>
        <p:spPr>
          <a:xfrm>
            <a:off x="457200" y="755650"/>
            <a:ext cx="7467600" cy="5697538"/>
          </a:xfrm>
        </p:spPr>
        <p:txBody>
          <a:bodyPr rtlCol="0">
            <a:normAutofit/>
          </a:bodyPr>
          <a:lstStyle/>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2800" dirty="0">
                <a:solidFill>
                  <a:srgbClr val="FFFF00"/>
                </a:solidFill>
                <a:cs typeface="Arial" panose="020B0604020202020204" pitchFamily="34" charset="0"/>
              </a:rPr>
              <a:t>Neuropathic ulcers/ pressure ulcers </a:t>
            </a:r>
            <a:r>
              <a:rPr lang="en-US" altLang="en-US" sz="2800" dirty="0">
                <a:cs typeface="Arial" panose="020B0604020202020204" pitchFamily="34" charset="0"/>
              </a:rPr>
              <a:t>usually occur on the plantar aspect of the foot under the metatarsal heads or on the plantar aspects of the toes.</a:t>
            </a: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sz="2800" dirty="0">
              <a:cs typeface="Arial" panose="020B0604020202020204" pitchFamily="34" charset="0"/>
            </a:endParaRPr>
          </a:p>
          <a:p>
            <a:pPr marL="342906" indent="-342906" defTabSz="457207" eaLnBrk="1" fontAlgn="auto" hangingPunct="1">
              <a:spcAft>
                <a:spcPts val="0"/>
              </a:spcAft>
              <a:buClr>
                <a:schemeClr val="bg2">
                  <a:lumMod val="40000"/>
                  <a:lumOff val="60000"/>
                </a:schemeClr>
              </a:buClr>
              <a:buFont typeface="Wingdings" panose="05000000000000000000" pitchFamily="2" charset="2"/>
              <a:buNone/>
              <a:defRPr/>
            </a:pPr>
            <a:r>
              <a:rPr lang="en-US" altLang="en-US" sz="2800" dirty="0" err="1">
                <a:solidFill>
                  <a:srgbClr val="FFFF00"/>
                </a:solidFill>
                <a:cs typeface="Arial" panose="020B0604020202020204" pitchFamily="34" charset="0"/>
              </a:rPr>
              <a:t>Neuroischaemic</a:t>
            </a:r>
            <a:r>
              <a:rPr lang="en-US" altLang="en-US" sz="2800" dirty="0">
                <a:solidFill>
                  <a:srgbClr val="FFFF00"/>
                </a:solidFill>
                <a:cs typeface="Arial" panose="020B0604020202020204" pitchFamily="34" charset="0"/>
              </a:rPr>
              <a:t> ulcers </a:t>
            </a:r>
            <a:r>
              <a:rPr lang="en-US" altLang="en-US" sz="2800" dirty="0">
                <a:cs typeface="Arial" panose="020B0604020202020204" pitchFamily="34" charset="0"/>
              </a:rPr>
              <a:t>are often seen on the margins of the foot, especially on the medial surface of the first metatarsophalangeal joint and over the lateral aspect of the fifth metatarsophalangeal </a:t>
            </a:r>
            <a:r>
              <a:rPr lang="en-US" altLang="en-US" sz="2800" dirty="0" err="1">
                <a:cs typeface="Arial" panose="020B0604020202020204" pitchFamily="34" charset="0"/>
              </a:rPr>
              <a:t>joint.They</a:t>
            </a:r>
            <a:r>
              <a:rPr lang="en-US" altLang="en-US" sz="2800" dirty="0">
                <a:cs typeface="Arial" panose="020B0604020202020204" pitchFamily="34" charset="0"/>
              </a:rPr>
              <a:t> also develop on the tips of the toes</a:t>
            </a:r>
          </a:p>
        </p:txBody>
      </p:sp>
      <p:sp>
        <p:nvSpPr>
          <p:cNvPr id="4" name="Slide Number Placeholder 3">
            <a:extLst>
              <a:ext uri="{FF2B5EF4-FFF2-40B4-BE49-F238E27FC236}">
                <a16:creationId xmlns:a16="http://schemas.microsoft.com/office/drawing/2014/main" id="{D2631174-FF09-0609-5D80-F131AF02297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803CAC0-9B9B-4C8F-A265-3D086A0E3131}" type="slidenum">
              <a:rPr lang="ar-SA" altLang="en-US">
                <a:solidFill>
                  <a:srgbClr val="9B9A98"/>
                </a:solidFill>
              </a:rPr>
              <a:pPr eaLnBrk="1" hangingPunct="1">
                <a:defRPr/>
              </a:pPr>
              <a:t>42</a:t>
            </a:fld>
            <a:endParaRPr lang="en-US" altLang="en-US">
              <a:solidFill>
                <a:srgbClr val="9B9A98"/>
              </a:solidFill>
            </a:endParaRPr>
          </a:p>
        </p:txBody>
      </p:sp>
    </p:spTree>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FC9C6F8-0D69-3A79-CCDF-A9F5A7D9DEB1}"/>
              </a:ext>
            </a:extLst>
          </p:cNvPr>
          <p:cNvSpPr>
            <a:spLocks noGrp="1" noChangeArrowheads="1"/>
          </p:cNvSpPr>
          <p:nvPr>
            <p:ph type="title"/>
          </p:nvPr>
        </p:nvSpPr>
        <p:spPr/>
        <p:txBody>
          <a:bodyPr/>
          <a:lstStyle/>
          <a:p>
            <a:pPr eaLnBrk="1" hangingPunct="1"/>
            <a:r>
              <a:rPr lang="en-GB" altLang="en-US">
                <a:solidFill>
                  <a:srgbClr val="FFFF00"/>
                </a:solidFill>
              </a:rPr>
              <a:t>Diabetic Foot Ulcer (DFU)</a:t>
            </a:r>
            <a:endParaRPr lang="en-US" altLang="en-US">
              <a:solidFill>
                <a:srgbClr val="FFFF00"/>
              </a:solidFill>
            </a:endParaRPr>
          </a:p>
        </p:txBody>
      </p:sp>
      <p:sp>
        <p:nvSpPr>
          <p:cNvPr id="3" name="Content Placeholder 2">
            <a:extLst>
              <a:ext uri="{FF2B5EF4-FFF2-40B4-BE49-F238E27FC236}">
                <a16:creationId xmlns:a16="http://schemas.microsoft.com/office/drawing/2014/main" id="{2B820808-1E81-70D2-B834-B406FCFE04C8}"/>
              </a:ext>
            </a:extLst>
          </p:cNvPr>
          <p:cNvSpPr>
            <a:spLocks noGrp="1"/>
          </p:cNvSpPr>
          <p:nvPr>
            <p:ph idx="1"/>
          </p:nvPr>
        </p:nvSpPr>
        <p:spPr>
          <a:xfrm>
            <a:off x="655638" y="1268413"/>
            <a:ext cx="8237537" cy="5294312"/>
          </a:xfrm>
        </p:spPr>
        <p:txBody>
          <a:bodyPr/>
          <a:lstStyle/>
          <a:p>
            <a:pPr marL="0" indent="0" eaLnBrk="1" hangingPunct="1">
              <a:buFont typeface="Wingdings 3" panose="05040102010807070707" pitchFamily="18" charset="2"/>
              <a:buNone/>
              <a:defRPr/>
            </a:pPr>
            <a:r>
              <a:rPr lang="en-US" dirty="0">
                <a:sym typeface="Wingdings" panose="05000000000000000000" pitchFamily="2" charset="2"/>
              </a:rPr>
              <a:t> </a:t>
            </a:r>
            <a:r>
              <a:rPr lang="en-US" dirty="0"/>
              <a:t>Examination. </a:t>
            </a:r>
          </a:p>
          <a:p>
            <a:pPr eaLnBrk="1" hangingPunct="1">
              <a:defRPr/>
            </a:pPr>
            <a:r>
              <a:rPr lang="en-US" dirty="0"/>
              <a:t>quality of the peripheral circulation</a:t>
            </a:r>
          </a:p>
          <a:p>
            <a:pPr eaLnBrk="1" hangingPunct="1">
              <a:defRPr/>
            </a:pPr>
            <a:r>
              <a:rPr lang="en-US" dirty="0"/>
              <a:t>Ulcer exam(</a:t>
            </a:r>
            <a:r>
              <a:rPr lang="en-US" dirty="0" err="1"/>
              <a:t>site,size,shape,edges,base,floor,discharge</a:t>
            </a:r>
            <a:r>
              <a:rPr lang="en-US" dirty="0"/>
              <a:t>).</a:t>
            </a:r>
          </a:p>
          <a:p>
            <a:pPr eaLnBrk="1" hangingPunct="1">
              <a:defRPr/>
            </a:pPr>
            <a:r>
              <a:rPr lang="en-US" dirty="0"/>
              <a:t>Web spaces and nails should be examined for evidence of mycotic infection, which may lead to fissuring of the skin and subsequent infection.</a:t>
            </a:r>
          </a:p>
          <a:p>
            <a:pPr eaLnBrk="1" hangingPunct="1">
              <a:defRPr/>
            </a:pPr>
            <a:r>
              <a:rPr lang="en-US" dirty="0"/>
              <a:t>degree of sensory loss (</a:t>
            </a:r>
            <a:r>
              <a:rPr lang="en-US" dirty="0" err="1"/>
              <a:t>pain,temp,vibration,proprioception</a:t>
            </a:r>
            <a:r>
              <a:rPr lang="en-US" dirty="0"/>
              <a:t>)</a:t>
            </a:r>
          </a:p>
          <a:p>
            <a:pPr eaLnBrk="1" hangingPunct="1">
              <a:defRPr/>
            </a:pPr>
            <a:r>
              <a:rPr lang="en-US" dirty="0"/>
              <a:t>Semmes Weinstein monofilament test for neuropathy.</a:t>
            </a:r>
          </a:p>
          <a:p>
            <a:pPr eaLnBrk="1" hangingPunct="1">
              <a:defRPr/>
            </a:pPr>
            <a:r>
              <a:rPr lang="en-US" dirty="0"/>
              <a:t>Neuropathic, arthropathic, and </a:t>
            </a:r>
            <a:r>
              <a:rPr lang="en-US" dirty="0" err="1"/>
              <a:t>vasculopathic</a:t>
            </a:r>
            <a:r>
              <a:rPr lang="en-US" dirty="0"/>
              <a:t> ulcers occur on the plantar surface of the metatarsals and extend to the metatarsal head, leaving exposed cartilage. </a:t>
            </a:r>
          </a:p>
        </p:txBody>
      </p:sp>
      <p:sp>
        <p:nvSpPr>
          <p:cNvPr id="4" name="Slide Number Placeholder 3">
            <a:extLst>
              <a:ext uri="{FF2B5EF4-FFF2-40B4-BE49-F238E27FC236}">
                <a16:creationId xmlns:a16="http://schemas.microsoft.com/office/drawing/2014/main" id="{5AADB35F-DAA3-4FA2-0D5F-B052166523F6}"/>
              </a:ext>
            </a:extLst>
          </p:cNvPr>
          <p:cNvSpPr>
            <a:spLocks noGrp="1"/>
          </p:cNvSpPr>
          <p:nvPr>
            <p:ph type="sldNum" sz="quarter" idx="12"/>
          </p:nvPr>
        </p:nvSpPr>
        <p:spPr/>
        <p:txBody>
          <a:bodyPr/>
          <a:lstStyle/>
          <a:p>
            <a:pPr>
              <a:defRPr/>
            </a:pPr>
            <a:fld id="{F7FBD532-7019-4BA1-93DF-A7C739C32B07}" type="slidenum">
              <a:rPr lang="ar-SA" altLang="en-US" smtClean="0"/>
              <a:pPr>
                <a:defRPr/>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B77B5DC8-EA67-7676-AA7B-A405A3BBF50E}"/>
              </a:ext>
            </a:extLst>
          </p:cNvPr>
          <p:cNvSpPr>
            <a:spLocks noGrp="1" noChangeArrowheads="1"/>
          </p:cNvSpPr>
          <p:nvPr>
            <p:ph type="title"/>
          </p:nvPr>
        </p:nvSpPr>
        <p:spPr/>
        <p:txBody>
          <a:bodyPr/>
          <a:lstStyle/>
          <a:p>
            <a:pPr eaLnBrk="1" hangingPunct="1"/>
            <a:endParaRPr lang="en-US" altLang="en-US"/>
          </a:p>
        </p:txBody>
      </p:sp>
      <p:sp>
        <p:nvSpPr>
          <p:cNvPr id="64515" name="Content Placeholder 2">
            <a:extLst>
              <a:ext uri="{FF2B5EF4-FFF2-40B4-BE49-F238E27FC236}">
                <a16:creationId xmlns:a16="http://schemas.microsoft.com/office/drawing/2014/main" id="{EA3D1790-7466-AE93-0970-2C96A20444C1}"/>
              </a:ext>
            </a:extLst>
          </p:cNvPr>
          <p:cNvSpPr>
            <a:spLocks noGrp="1" noChangeArrowheads="1"/>
          </p:cNvSpPr>
          <p:nvPr>
            <p:ph idx="1"/>
          </p:nvPr>
        </p:nvSpPr>
        <p:spPr/>
        <p:txBody>
          <a:bodyPr/>
          <a:lstStyle/>
          <a:p>
            <a:pPr eaLnBrk="1" hangingPunct="1"/>
            <a:r>
              <a:rPr lang="en-US" altLang="en-US"/>
              <a:t>Vascular assessment:</a:t>
            </a:r>
          </a:p>
          <a:p>
            <a:pPr eaLnBrk="1" hangingPunct="1"/>
            <a:r>
              <a:rPr lang="en-US" altLang="en-US"/>
              <a:t>Pulses, doppler, capillary refill</a:t>
            </a:r>
          </a:p>
          <a:p>
            <a:pPr eaLnBrk="1" hangingPunct="1"/>
            <a:r>
              <a:rPr lang="en-US" altLang="en-US"/>
              <a:t>Ankle brachial index</a:t>
            </a:r>
          </a:p>
          <a:p>
            <a:pPr eaLnBrk="1" hangingPunct="1"/>
            <a:endParaRPr lang="en-US" altLang="en-US"/>
          </a:p>
          <a:p>
            <a:pPr eaLnBrk="1" hangingPunct="1"/>
            <a:r>
              <a:rPr lang="en-US" altLang="en-US"/>
              <a:t>Skeletal deformities:</a:t>
            </a:r>
          </a:p>
          <a:p>
            <a:pPr eaLnBrk="1" hangingPunct="1"/>
            <a:r>
              <a:rPr lang="en-US" altLang="en-US"/>
              <a:t>Minor : Hammertoe, claw toe, overriding</a:t>
            </a:r>
          </a:p>
          <a:p>
            <a:pPr eaLnBrk="1" hangingPunct="1"/>
            <a:r>
              <a:rPr lang="en-US" altLang="en-US"/>
              <a:t>Major : Charcot joint, rocker bottom deformity</a:t>
            </a:r>
          </a:p>
          <a:p>
            <a:pPr eaLnBrk="1" hangingPunct="1"/>
            <a:r>
              <a:rPr lang="en-US" altLang="en-US"/>
              <a:t>plain x-rays of the foot to evaluate for osteomyelitis.</a:t>
            </a:r>
          </a:p>
          <a:p>
            <a:pPr eaLnBrk="1" hangingPunct="1"/>
            <a:endParaRPr lang="en-US" altLang="en-US"/>
          </a:p>
        </p:txBody>
      </p:sp>
      <p:sp>
        <p:nvSpPr>
          <p:cNvPr id="4" name="Slide Number Placeholder 3">
            <a:extLst>
              <a:ext uri="{FF2B5EF4-FFF2-40B4-BE49-F238E27FC236}">
                <a16:creationId xmlns:a16="http://schemas.microsoft.com/office/drawing/2014/main" id="{B1ED05D2-2E75-516A-0ABD-4B8CF7AEDCBF}"/>
              </a:ext>
            </a:extLst>
          </p:cNvPr>
          <p:cNvSpPr>
            <a:spLocks noGrp="1"/>
          </p:cNvSpPr>
          <p:nvPr>
            <p:ph type="sldNum" sz="quarter" idx="12"/>
          </p:nvPr>
        </p:nvSpPr>
        <p:spPr/>
        <p:txBody>
          <a:bodyPr/>
          <a:lstStyle/>
          <a:p>
            <a:pPr>
              <a:defRPr/>
            </a:pPr>
            <a:fld id="{DE2D7807-DB4C-4954-B7B0-3C6FA0867AED}" type="slidenum">
              <a:rPr lang="ar-SA" altLang="en-US" smtClean="0"/>
              <a:pPr>
                <a:defRPr/>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109E413-6567-681E-B3BF-A557B85AB1CC}"/>
              </a:ext>
            </a:extLst>
          </p:cNvPr>
          <p:cNvSpPr>
            <a:spLocks noGrp="1" noChangeArrowheads="1"/>
          </p:cNvSpPr>
          <p:nvPr>
            <p:ph type="title"/>
          </p:nvPr>
        </p:nvSpPr>
        <p:spPr/>
        <p:txBody>
          <a:bodyPr/>
          <a:lstStyle/>
          <a:p>
            <a:pPr eaLnBrk="1" hangingPunct="1"/>
            <a:r>
              <a:rPr lang="en-US" altLang="en-US">
                <a:solidFill>
                  <a:srgbClr val="FFFF00"/>
                </a:solidFill>
              </a:rPr>
              <a:t>Treatment.</a:t>
            </a:r>
          </a:p>
        </p:txBody>
      </p:sp>
      <p:sp>
        <p:nvSpPr>
          <p:cNvPr id="65539" name="Content Placeholder 2">
            <a:extLst>
              <a:ext uri="{FF2B5EF4-FFF2-40B4-BE49-F238E27FC236}">
                <a16:creationId xmlns:a16="http://schemas.microsoft.com/office/drawing/2014/main" id="{9F49B616-C162-2599-42D2-8150C812B47B}"/>
              </a:ext>
            </a:extLst>
          </p:cNvPr>
          <p:cNvSpPr>
            <a:spLocks noGrp="1" noChangeArrowheads="1"/>
          </p:cNvSpPr>
          <p:nvPr>
            <p:ph idx="1"/>
          </p:nvPr>
        </p:nvSpPr>
        <p:spPr>
          <a:xfrm>
            <a:off x="484188" y="1852613"/>
            <a:ext cx="8408987" cy="4395787"/>
          </a:xfrm>
        </p:spPr>
        <p:txBody>
          <a:bodyPr/>
          <a:lstStyle/>
          <a:p>
            <a:pPr eaLnBrk="1" hangingPunct="1"/>
            <a:r>
              <a:rPr lang="en-US" altLang="en-US">
                <a:solidFill>
                  <a:srgbClr val="FFC000"/>
                </a:solidFill>
              </a:rPr>
              <a:t>Clean wounds </a:t>
            </a:r>
            <a:r>
              <a:rPr lang="en-US" altLang="en-US"/>
              <a:t>are treated with minimal debridement and damp gauze or hydrogel-based dressing changes. Hydrogel dressings may be more effective than damp gauze (Cochrane Rev). </a:t>
            </a:r>
          </a:p>
          <a:p>
            <a:pPr eaLnBrk="1" hangingPunct="1"/>
            <a:endParaRPr lang="en-US" altLang="en-US"/>
          </a:p>
          <a:p>
            <a:pPr eaLnBrk="1" hangingPunct="1"/>
            <a:endParaRPr lang="en-US" altLang="en-US"/>
          </a:p>
          <a:p>
            <a:pPr eaLnBrk="1" hangingPunct="1"/>
            <a:endParaRPr lang="en-US" altLang="en-US"/>
          </a:p>
          <a:p>
            <a:pPr eaLnBrk="1" hangingPunct="1"/>
            <a:r>
              <a:rPr lang="en-US" altLang="en-US"/>
              <a:t>Exudative wounds may benefit from alginate, hydrocolloid, or Negative Pressure Wound Therapy (NPWT) that removes excess wound exudate</a:t>
            </a:r>
          </a:p>
          <a:p>
            <a:pPr eaLnBrk="1" hangingPunct="1"/>
            <a:endParaRPr lang="en-US" altLang="en-US"/>
          </a:p>
        </p:txBody>
      </p:sp>
      <p:sp>
        <p:nvSpPr>
          <p:cNvPr id="4" name="Slide Number Placeholder 3">
            <a:extLst>
              <a:ext uri="{FF2B5EF4-FFF2-40B4-BE49-F238E27FC236}">
                <a16:creationId xmlns:a16="http://schemas.microsoft.com/office/drawing/2014/main" id="{66AF7526-FD6D-6C60-39F5-B7A7DB9A811D}"/>
              </a:ext>
            </a:extLst>
          </p:cNvPr>
          <p:cNvSpPr>
            <a:spLocks noGrp="1"/>
          </p:cNvSpPr>
          <p:nvPr>
            <p:ph type="sldNum" sz="quarter" idx="12"/>
          </p:nvPr>
        </p:nvSpPr>
        <p:spPr/>
        <p:txBody>
          <a:bodyPr/>
          <a:lstStyle/>
          <a:p>
            <a:pPr>
              <a:defRPr/>
            </a:pPr>
            <a:fld id="{80A65CC8-608D-4FC2-8250-8AC9DD666C45}" type="slidenum">
              <a:rPr lang="ar-SA" altLang="en-US" smtClean="0"/>
              <a:pPr>
                <a:defRPr/>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8E4BA2-8ECC-5CC1-FE6B-AE5848CA4F0C}"/>
              </a:ext>
            </a:extLst>
          </p:cNvPr>
          <p:cNvSpPr>
            <a:spLocks noGrp="1"/>
          </p:cNvSpPr>
          <p:nvPr>
            <p:ph idx="1"/>
          </p:nvPr>
        </p:nvSpPr>
        <p:spPr>
          <a:xfrm>
            <a:off x="468313" y="476250"/>
            <a:ext cx="8424862" cy="6086475"/>
          </a:xfrm>
        </p:spPr>
        <p:txBody>
          <a:bodyPr/>
          <a:lstStyle/>
          <a:p>
            <a:pPr eaLnBrk="1" hangingPunct="1">
              <a:defRPr/>
            </a:pPr>
            <a:r>
              <a:rPr lang="en-US" sz="3200" dirty="0">
                <a:solidFill>
                  <a:srgbClr val="FFC000"/>
                </a:solidFill>
              </a:rPr>
              <a:t>Infected wounds</a:t>
            </a:r>
          </a:p>
          <a:p>
            <a:pPr marL="0" indent="0" eaLnBrk="1" hangingPunct="1">
              <a:buFont typeface="Wingdings 3" panose="05040102010807070707" pitchFamily="18" charset="2"/>
              <a:buNone/>
              <a:defRPr/>
            </a:pPr>
            <a:endParaRPr lang="en-US" sz="3200" dirty="0">
              <a:solidFill>
                <a:srgbClr val="FFC000"/>
              </a:solidFill>
            </a:endParaRPr>
          </a:p>
          <a:p>
            <a:pPr eaLnBrk="1" hangingPunct="1">
              <a:defRPr/>
            </a:pPr>
            <a:r>
              <a:rPr lang="en-US" dirty="0"/>
              <a:t>diagnosed based on clinical signs of infection. </a:t>
            </a:r>
          </a:p>
          <a:p>
            <a:pPr marL="0" indent="0" eaLnBrk="1" hangingPunct="1">
              <a:buFont typeface="Wingdings 3" panose="05040102010807070707" pitchFamily="18" charset="2"/>
              <a:buNone/>
              <a:defRPr/>
            </a:pPr>
            <a:r>
              <a:rPr lang="en-US" dirty="0"/>
              <a:t>(purulent discharge/foul smell/ edema/ erythema …)</a:t>
            </a:r>
          </a:p>
          <a:p>
            <a:pPr eaLnBrk="1" hangingPunct="1">
              <a:defRPr/>
            </a:pPr>
            <a:r>
              <a:rPr lang="en-US" dirty="0"/>
              <a:t>Plain x-rays may show osteomyelitis or gas in the soft tissues.</a:t>
            </a:r>
          </a:p>
          <a:p>
            <a:pPr marL="0" indent="0" eaLnBrk="1" hangingPunct="1">
              <a:buFont typeface="Wingdings 3" panose="05040102010807070707" pitchFamily="18" charset="2"/>
              <a:buNone/>
              <a:defRPr/>
            </a:pPr>
            <a:endParaRPr lang="en-US" dirty="0"/>
          </a:p>
          <a:p>
            <a:pPr eaLnBrk="1" hangingPunct="1">
              <a:defRPr/>
            </a:pPr>
            <a:r>
              <a:rPr lang="en-US" dirty="0"/>
              <a:t>Admission</a:t>
            </a:r>
          </a:p>
          <a:p>
            <a:pPr eaLnBrk="1" hangingPunct="1">
              <a:defRPr/>
            </a:pPr>
            <a:r>
              <a:rPr lang="en-US" dirty="0"/>
              <a:t>broad-spectrum antibiotic therapy. ***</a:t>
            </a:r>
          </a:p>
          <a:p>
            <a:pPr eaLnBrk="1" hangingPunct="1">
              <a:defRPr/>
            </a:pPr>
            <a:r>
              <a:rPr lang="en-US" dirty="0"/>
              <a:t>thorough exploration with drainage / </a:t>
            </a:r>
            <a:r>
              <a:rPr lang="en-US" dirty="0" err="1"/>
              <a:t>counterdrainage</a:t>
            </a:r>
            <a:r>
              <a:rPr lang="en-US" dirty="0"/>
              <a:t> of all abscess cavities </a:t>
            </a:r>
          </a:p>
          <a:p>
            <a:pPr eaLnBrk="1" hangingPunct="1">
              <a:defRPr/>
            </a:pPr>
            <a:r>
              <a:rPr lang="en-US" dirty="0"/>
              <a:t> debridement of infected, necrotic, or devitalized tissues. </a:t>
            </a:r>
          </a:p>
          <a:p>
            <a:pPr eaLnBrk="1" hangingPunct="1">
              <a:defRPr/>
            </a:pPr>
            <a:r>
              <a:rPr lang="en-US" dirty="0"/>
              <a:t>If became clean then can be managed with local wound care as described.</a:t>
            </a:r>
          </a:p>
        </p:txBody>
      </p:sp>
      <p:sp>
        <p:nvSpPr>
          <p:cNvPr id="4" name="Slide Number Placeholder 3">
            <a:extLst>
              <a:ext uri="{FF2B5EF4-FFF2-40B4-BE49-F238E27FC236}">
                <a16:creationId xmlns:a16="http://schemas.microsoft.com/office/drawing/2014/main" id="{27E71A03-9633-EB30-3871-790AF9448BBE}"/>
              </a:ext>
            </a:extLst>
          </p:cNvPr>
          <p:cNvSpPr>
            <a:spLocks noGrp="1"/>
          </p:cNvSpPr>
          <p:nvPr>
            <p:ph type="sldNum" sz="quarter" idx="12"/>
          </p:nvPr>
        </p:nvSpPr>
        <p:spPr/>
        <p:txBody>
          <a:bodyPr/>
          <a:lstStyle/>
          <a:p>
            <a:pPr>
              <a:defRPr/>
            </a:pPr>
            <a:fld id="{21624164-65C4-47B8-845E-533D60389413}" type="slidenum">
              <a:rPr lang="ar-SA" altLang="en-US" smtClean="0"/>
              <a:pPr>
                <a:defRPr/>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7ED49-51EF-C3F2-FDFB-4AE726E14EBC}"/>
              </a:ext>
            </a:extLst>
          </p:cNvPr>
          <p:cNvSpPr>
            <a:spLocks noGrp="1"/>
          </p:cNvSpPr>
          <p:nvPr>
            <p:ph idx="1"/>
          </p:nvPr>
        </p:nvSpPr>
        <p:spPr>
          <a:xfrm>
            <a:off x="738188" y="115888"/>
            <a:ext cx="8081962" cy="5257800"/>
          </a:xfrm>
        </p:spPr>
        <p:txBody>
          <a:bodyPr/>
          <a:lstStyle/>
          <a:p>
            <a:pPr marL="0" indent="0" eaLnBrk="1" hangingPunct="1">
              <a:buFont typeface="Wingdings 3" panose="05040102010807070707" pitchFamily="18" charset="2"/>
              <a:buNone/>
              <a:defRPr/>
            </a:pPr>
            <a:endParaRPr lang="en-US" dirty="0">
              <a:solidFill>
                <a:srgbClr val="FFFF00"/>
              </a:solidFill>
            </a:endParaRPr>
          </a:p>
          <a:p>
            <a:pPr eaLnBrk="1" hangingPunct="1">
              <a:defRPr/>
            </a:pPr>
            <a:r>
              <a:rPr lang="en-US" sz="2800" dirty="0">
                <a:solidFill>
                  <a:srgbClr val="FFFF00"/>
                </a:solidFill>
              </a:rPr>
              <a:t>Antibiotic therapy. </a:t>
            </a:r>
          </a:p>
          <a:p>
            <a:pPr marL="0" indent="0" eaLnBrk="1" hangingPunct="1">
              <a:buFont typeface="Wingdings 3" panose="05040102010807070707" pitchFamily="18" charset="2"/>
              <a:buNone/>
              <a:defRPr/>
            </a:pPr>
            <a:endParaRPr lang="en-US" dirty="0"/>
          </a:p>
          <a:p>
            <a:pPr eaLnBrk="1" hangingPunct="1">
              <a:defRPr/>
            </a:pPr>
            <a:r>
              <a:rPr lang="en-US" dirty="0"/>
              <a:t>Initially broad spectrum (Gram-positive and Gram-negative organisms. </a:t>
            </a:r>
          </a:p>
          <a:p>
            <a:pPr eaLnBrk="1" hangingPunct="1">
              <a:defRPr/>
            </a:pPr>
            <a:r>
              <a:rPr lang="en-US" dirty="0"/>
              <a:t>In the acute phase parenteral treatment is indicated. </a:t>
            </a:r>
          </a:p>
          <a:p>
            <a:pPr eaLnBrk="1" hangingPunct="1">
              <a:defRPr/>
            </a:pPr>
            <a:r>
              <a:rPr lang="en-US" dirty="0"/>
              <a:t>Obtain Wound cultures prior to initiation of antibiotics.</a:t>
            </a:r>
          </a:p>
          <a:p>
            <a:pPr eaLnBrk="1" hangingPunct="1">
              <a:defRPr/>
            </a:pPr>
            <a:endParaRPr lang="en-US" dirty="0"/>
          </a:p>
          <a:p>
            <a:pPr eaLnBrk="1" hangingPunct="1">
              <a:defRPr/>
            </a:pPr>
            <a:r>
              <a:rPr lang="en-US" b="1" dirty="0"/>
              <a:t>Duration</a:t>
            </a:r>
            <a:r>
              <a:rPr lang="en-US" dirty="0"/>
              <a:t> of antibiosis depends on severity of infection. </a:t>
            </a:r>
          </a:p>
          <a:p>
            <a:pPr eaLnBrk="1" hangingPunct="1">
              <a:defRPr/>
            </a:pPr>
            <a:r>
              <a:rPr lang="en-US" dirty="0"/>
              <a:t>mild infections limited to the soft tissue (1-2 weeks), </a:t>
            </a:r>
          </a:p>
          <a:p>
            <a:pPr eaLnBrk="1" hangingPunct="1">
              <a:defRPr/>
            </a:pPr>
            <a:r>
              <a:rPr lang="en-US" dirty="0"/>
              <a:t>moderate or severe infections (2-4 weeks)</a:t>
            </a:r>
          </a:p>
          <a:p>
            <a:pPr eaLnBrk="1" hangingPunct="1">
              <a:defRPr/>
            </a:pPr>
            <a:r>
              <a:rPr lang="en-US" dirty="0"/>
              <a:t>osteomyelitis involving viable bone, (4-6 weeks)</a:t>
            </a:r>
          </a:p>
          <a:p>
            <a:pPr eaLnBrk="1" hangingPunct="1">
              <a:defRPr/>
            </a:pPr>
            <a:r>
              <a:rPr lang="en-US" dirty="0"/>
              <a:t>Consultation with an ID specialist is helpful in guiding therapy</a:t>
            </a:r>
          </a:p>
        </p:txBody>
      </p:sp>
      <p:sp>
        <p:nvSpPr>
          <p:cNvPr id="4" name="Slide Number Placeholder 3">
            <a:extLst>
              <a:ext uri="{FF2B5EF4-FFF2-40B4-BE49-F238E27FC236}">
                <a16:creationId xmlns:a16="http://schemas.microsoft.com/office/drawing/2014/main" id="{D1DE465E-4F3E-A12D-D123-4421B1098A08}"/>
              </a:ext>
            </a:extLst>
          </p:cNvPr>
          <p:cNvSpPr>
            <a:spLocks noGrp="1"/>
          </p:cNvSpPr>
          <p:nvPr>
            <p:ph type="sldNum" sz="quarter" idx="12"/>
          </p:nvPr>
        </p:nvSpPr>
        <p:spPr/>
        <p:txBody>
          <a:bodyPr/>
          <a:lstStyle/>
          <a:p>
            <a:pPr>
              <a:defRPr/>
            </a:pPr>
            <a:fld id="{7CB95C3D-EF55-420C-B043-9F477B6F94BE}" type="slidenum">
              <a:rPr lang="ar-SA" altLang="en-US" smtClean="0"/>
              <a:pPr>
                <a:defRPr/>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90D18-0142-C7F2-F704-CAD64105246F}"/>
              </a:ext>
            </a:extLst>
          </p:cNvPr>
          <p:cNvSpPr>
            <a:spLocks noGrp="1"/>
          </p:cNvSpPr>
          <p:nvPr>
            <p:ph idx="1"/>
          </p:nvPr>
        </p:nvSpPr>
        <p:spPr>
          <a:xfrm>
            <a:off x="468313" y="404813"/>
            <a:ext cx="8207375" cy="5761037"/>
          </a:xfrm>
        </p:spPr>
        <p:txBody>
          <a:bodyPr/>
          <a:lstStyle/>
          <a:p>
            <a:pPr eaLnBrk="1" hangingPunct="1">
              <a:defRPr/>
            </a:pPr>
            <a:r>
              <a:rPr lang="en-US" sz="2800" dirty="0">
                <a:solidFill>
                  <a:srgbClr val="FFFF00"/>
                </a:solidFill>
              </a:rPr>
              <a:t>Prevention :</a:t>
            </a:r>
          </a:p>
          <a:p>
            <a:pPr marL="0" indent="0" eaLnBrk="1" hangingPunct="1">
              <a:buFont typeface="Wingdings 3" panose="05040102010807070707" pitchFamily="18" charset="2"/>
              <a:buNone/>
              <a:defRPr/>
            </a:pPr>
            <a:endParaRPr lang="en-US" sz="2800" dirty="0">
              <a:solidFill>
                <a:srgbClr val="FFFF00"/>
              </a:solidFill>
            </a:endParaRPr>
          </a:p>
          <a:p>
            <a:pPr marL="0" indent="0" eaLnBrk="1" hangingPunct="1">
              <a:buFont typeface="Wingdings 3" panose="05040102010807070707" pitchFamily="18" charset="2"/>
              <a:buNone/>
              <a:defRPr/>
            </a:pPr>
            <a:r>
              <a:rPr lang="en-US" dirty="0"/>
              <a:t>-one of the most important elements in the management of the diabetic foot. </a:t>
            </a:r>
          </a:p>
          <a:p>
            <a:pPr eaLnBrk="1" hangingPunct="1">
              <a:defRPr/>
            </a:pPr>
            <a:r>
              <a:rPr lang="en-US" dirty="0"/>
              <a:t>attention to hygiene and daily inspection for signs of tissue trauma </a:t>
            </a:r>
          </a:p>
          <a:p>
            <a:pPr eaLnBrk="1" hangingPunct="1">
              <a:defRPr/>
            </a:pPr>
            <a:r>
              <a:rPr lang="en-US" dirty="0"/>
              <a:t>Patient education</a:t>
            </a:r>
          </a:p>
          <a:p>
            <a:pPr eaLnBrk="1" hangingPunct="1">
              <a:defRPr/>
            </a:pPr>
            <a:r>
              <a:rPr lang="en-US" dirty="0"/>
              <a:t>custom-made shoes are helpful in relieving pressure on weightbearing areas and should be prescribed for any patient who has had neuropathic ulceration.</a:t>
            </a:r>
          </a:p>
          <a:p>
            <a:pPr eaLnBrk="1" hangingPunct="1">
              <a:defRPr/>
            </a:pPr>
            <a:r>
              <a:rPr lang="en-US" dirty="0"/>
              <a:t>Offloading casts</a:t>
            </a:r>
          </a:p>
          <a:p>
            <a:pPr eaLnBrk="1" hangingPunct="1">
              <a:defRPr/>
            </a:pPr>
            <a:endParaRPr lang="en-US" dirty="0"/>
          </a:p>
          <a:p>
            <a:pPr eaLnBrk="1" hangingPunct="1">
              <a:defRPr/>
            </a:pPr>
            <a:r>
              <a:rPr lang="en-US" dirty="0"/>
              <a:t>Don’t forget to </a:t>
            </a:r>
            <a:r>
              <a:rPr lang="en-US" dirty="0">
                <a:solidFill>
                  <a:srgbClr val="FFFF00"/>
                </a:solidFill>
              </a:rPr>
              <a:t>Treat the cause </a:t>
            </a:r>
            <a:r>
              <a:rPr lang="en-US" dirty="0"/>
              <a:t>(better DM control, revascularization ??)</a:t>
            </a:r>
          </a:p>
        </p:txBody>
      </p:sp>
      <p:sp>
        <p:nvSpPr>
          <p:cNvPr id="4" name="Slide Number Placeholder 3">
            <a:extLst>
              <a:ext uri="{FF2B5EF4-FFF2-40B4-BE49-F238E27FC236}">
                <a16:creationId xmlns:a16="http://schemas.microsoft.com/office/drawing/2014/main" id="{ED361FED-D976-07F5-CF5B-1216DB132AC5}"/>
              </a:ext>
            </a:extLst>
          </p:cNvPr>
          <p:cNvSpPr>
            <a:spLocks noGrp="1"/>
          </p:cNvSpPr>
          <p:nvPr>
            <p:ph type="sldNum" sz="quarter" idx="12"/>
          </p:nvPr>
        </p:nvSpPr>
        <p:spPr/>
        <p:txBody>
          <a:bodyPr/>
          <a:lstStyle/>
          <a:p>
            <a:pPr>
              <a:defRPr/>
            </a:pPr>
            <a:fld id="{1FC1B8F1-E3D4-4920-94CA-3C5C79C731B0}" type="slidenum">
              <a:rPr lang="ar-SA" altLang="en-US" smtClean="0"/>
              <a:pPr>
                <a:defRPr/>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7B013D36-3E96-0AE4-9002-A935B3E10DB5}"/>
              </a:ext>
            </a:extLst>
          </p:cNvPr>
          <p:cNvSpPr>
            <a:spLocks noGrp="1" noChangeArrowheads="1"/>
          </p:cNvSpPr>
          <p:nvPr>
            <p:ph type="title"/>
          </p:nvPr>
        </p:nvSpPr>
        <p:spPr/>
        <p:txBody>
          <a:bodyPr/>
          <a:lstStyle/>
          <a:p>
            <a:pPr eaLnBrk="1" hangingPunct="1"/>
            <a:endParaRPr lang="en-US" altLang="en-US"/>
          </a:p>
        </p:txBody>
      </p:sp>
      <p:sp>
        <p:nvSpPr>
          <p:cNvPr id="69635" name="Content Placeholder 2">
            <a:extLst>
              <a:ext uri="{FF2B5EF4-FFF2-40B4-BE49-F238E27FC236}">
                <a16:creationId xmlns:a16="http://schemas.microsoft.com/office/drawing/2014/main" id="{67546A0C-BB42-881A-6DEC-FF13DD88E1C3}"/>
              </a:ext>
            </a:extLst>
          </p:cNvPr>
          <p:cNvSpPr>
            <a:spLocks noGrp="1" noChangeArrowheads="1"/>
          </p:cNvSpPr>
          <p:nvPr>
            <p:ph idx="1"/>
          </p:nvPr>
        </p:nvSpPr>
        <p:spPr/>
        <p:txBody>
          <a:bodyPr/>
          <a:lstStyle/>
          <a:p>
            <a:pPr eaLnBrk="1" hangingPunct="1"/>
            <a:endParaRPr lang="en-US" altLang="en-US"/>
          </a:p>
        </p:txBody>
      </p:sp>
      <p:sp>
        <p:nvSpPr>
          <p:cNvPr id="4" name="Slide Number Placeholder 3">
            <a:extLst>
              <a:ext uri="{FF2B5EF4-FFF2-40B4-BE49-F238E27FC236}">
                <a16:creationId xmlns:a16="http://schemas.microsoft.com/office/drawing/2014/main" id="{7A357FE9-0C59-5B93-52BE-5FFF6A621058}"/>
              </a:ext>
            </a:extLst>
          </p:cNvPr>
          <p:cNvSpPr>
            <a:spLocks noGrp="1"/>
          </p:cNvSpPr>
          <p:nvPr>
            <p:ph type="sldNum" sz="quarter" idx="12"/>
          </p:nvPr>
        </p:nvSpPr>
        <p:spPr/>
        <p:txBody>
          <a:bodyPr/>
          <a:lstStyle/>
          <a:p>
            <a:pPr>
              <a:defRPr/>
            </a:pPr>
            <a:fld id="{C6E7FE82-BE3B-484B-AA79-3E06DD5FAF31}" type="slidenum">
              <a:rPr lang="ar-SA" altLang="en-US" smtClean="0"/>
              <a:pPr>
                <a:defRPr/>
              </a:pPr>
              <a:t>49</a:t>
            </a:fld>
            <a:endParaRPr lang="en-US" altLang="en-US"/>
          </a:p>
        </p:txBody>
      </p:sp>
      <p:pic>
        <p:nvPicPr>
          <p:cNvPr id="69637" name="Picture 5">
            <a:extLst>
              <a:ext uri="{FF2B5EF4-FFF2-40B4-BE49-F238E27FC236}">
                <a16:creationId xmlns:a16="http://schemas.microsoft.com/office/drawing/2014/main" id="{CEC44CA6-4449-A011-F326-7ED640FA0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30163"/>
            <a:ext cx="885825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A437A98-0ED4-8321-DF81-BEE3346C23A4}"/>
              </a:ext>
            </a:extLst>
          </p:cNvPr>
          <p:cNvSpPr>
            <a:spLocks noGrp="1" noChangeArrowheads="1"/>
          </p:cNvSpPr>
          <p:nvPr>
            <p:ph type="title"/>
          </p:nvPr>
        </p:nvSpPr>
        <p:spPr>
          <a:xfrm>
            <a:off x="484188" y="731838"/>
            <a:ext cx="7056437" cy="1401762"/>
          </a:xfrm>
        </p:spPr>
        <p:txBody>
          <a:bodyPr/>
          <a:lstStyle/>
          <a:p>
            <a:pPr eaLnBrk="1" hangingPunct="1"/>
            <a:r>
              <a:rPr lang="en-US" altLang="en-US" b="1">
                <a:solidFill>
                  <a:srgbClr val="FF0000"/>
                </a:solidFill>
                <a:cs typeface="Tahoma" panose="020B0604030504040204" pitchFamily="34" charset="0"/>
              </a:rPr>
              <a:t>Hemorrhage </a:t>
            </a:r>
          </a:p>
        </p:txBody>
      </p:sp>
      <p:sp>
        <p:nvSpPr>
          <p:cNvPr id="3" name="Content Placeholder 2">
            <a:extLst>
              <a:ext uri="{FF2B5EF4-FFF2-40B4-BE49-F238E27FC236}">
                <a16:creationId xmlns:a16="http://schemas.microsoft.com/office/drawing/2014/main" id="{2EA5B182-8645-FA13-D99F-287403E9793C}"/>
              </a:ext>
            </a:extLst>
          </p:cNvPr>
          <p:cNvSpPr>
            <a:spLocks noGrp="1"/>
          </p:cNvSpPr>
          <p:nvPr>
            <p:ph idx="1"/>
          </p:nvPr>
        </p:nvSpPr>
        <p:spPr/>
        <p:txBody>
          <a:bodyPr rtlCol="0">
            <a:normAutofit/>
          </a:bodyPr>
          <a:lstStyle/>
          <a:p>
            <a:pPr marL="420624" indent="-384048" defTabSz="457207" eaLnBrk="1" fontAlgn="auto" hangingPunct="1">
              <a:spcAft>
                <a:spcPts val="0"/>
              </a:spcAft>
              <a:buClr>
                <a:schemeClr val="bg2">
                  <a:lumMod val="40000"/>
                  <a:lumOff val="60000"/>
                </a:schemeClr>
              </a:buClr>
              <a:buFontTx/>
              <a:buChar char="-"/>
              <a:defRPr/>
            </a:pPr>
            <a:r>
              <a:rPr lang="en-US" dirty="0"/>
              <a:t>Is the exsanguination of blood from the vasculature into surrounding tissues, a hollow organ or body cavity , or to the outside .</a:t>
            </a:r>
          </a:p>
          <a:p>
            <a:pPr marL="420624" indent="-384048" defTabSz="457207" eaLnBrk="1" fontAlgn="auto" hangingPunct="1">
              <a:spcAft>
                <a:spcPts val="0"/>
              </a:spcAft>
              <a:buClr>
                <a:schemeClr val="bg2">
                  <a:lumMod val="40000"/>
                  <a:lumOff val="60000"/>
                </a:schemeClr>
              </a:buClr>
              <a:buFontTx/>
              <a:buChar char="-"/>
              <a:defRPr/>
            </a:pPr>
            <a:endParaRPr lang="en-US" dirty="0"/>
          </a:p>
          <a:p>
            <a:pPr marL="420624" indent="-384048" defTabSz="457207" eaLnBrk="1" fontAlgn="auto" hangingPunct="1">
              <a:spcAft>
                <a:spcPts val="0"/>
              </a:spcAft>
              <a:buClr>
                <a:schemeClr val="bg2">
                  <a:lumMod val="40000"/>
                  <a:lumOff val="60000"/>
                </a:schemeClr>
              </a:buClr>
              <a:buFontTx/>
              <a:buChar char="-"/>
              <a:defRPr/>
            </a:pPr>
            <a:r>
              <a:rPr lang="en-US" dirty="0"/>
              <a:t>Is noted by the following terms : -</a:t>
            </a:r>
          </a:p>
          <a:p>
            <a:pPr marL="0" indent="0" defTabSz="457207" eaLnBrk="1" fontAlgn="auto" hangingPunct="1">
              <a:spcAft>
                <a:spcPts val="0"/>
              </a:spcAft>
              <a:buClr>
                <a:schemeClr val="bg2">
                  <a:lumMod val="40000"/>
                  <a:lumOff val="60000"/>
                </a:schemeClr>
              </a:buClr>
              <a:buFont typeface="Wingdings 3" charset="2"/>
              <a:buNone/>
              <a:defRPr/>
            </a:pPr>
            <a:endParaRPr lang="en-US" b="1" dirty="0"/>
          </a:p>
        </p:txBody>
      </p:sp>
      <p:sp>
        <p:nvSpPr>
          <p:cNvPr id="4" name="Slide Number Placeholder 3">
            <a:extLst>
              <a:ext uri="{FF2B5EF4-FFF2-40B4-BE49-F238E27FC236}">
                <a16:creationId xmlns:a16="http://schemas.microsoft.com/office/drawing/2014/main" id="{42C86850-3741-E6AB-ACDC-C0CFE40BDC1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16E4BD1-70BC-462E-AAE7-E0BC6B10C959}" type="slidenum">
              <a:rPr lang="ar-SA" altLang="en-US">
                <a:solidFill>
                  <a:srgbClr val="9B9A98"/>
                </a:solidFill>
              </a:rPr>
              <a:pPr eaLnBrk="1" hangingPunct="1">
                <a:defRPr/>
              </a:pPr>
              <a:t>5</a:t>
            </a:fld>
            <a:endParaRPr lang="en-US" altLang="en-US">
              <a:solidFill>
                <a:srgbClr val="9B9A98"/>
              </a:solidFill>
            </a:endParaRPr>
          </a:p>
        </p:txBody>
      </p:sp>
    </p:spTree>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D7456D-3039-FC95-9CD8-D0BA54AE1BB4}"/>
              </a:ext>
            </a:extLst>
          </p:cNvPr>
          <p:cNvSpPr>
            <a:spLocks noGrp="1"/>
          </p:cNvSpPr>
          <p:nvPr>
            <p:ph type="sldNum" sz="quarter" idx="12"/>
          </p:nvPr>
        </p:nvSpPr>
        <p:spPr/>
        <p:txBody>
          <a:bodyPr/>
          <a:lstStyle/>
          <a:p>
            <a:pPr>
              <a:defRPr/>
            </a:pPr>
            <a:fld id="{F579272F-6B00-420C-9A3F-A43153354723}" type="slidenum">
              <a:rPr lang="ar-SA" altLang="en-US" smtClean="0"/>
              <a:pPr>
                <a:defRPr/>
              </a:pPr>
              <a:t>50</a:t>
            </a:fld>
            <a:endParaRPr lang="en-US" altLang="en-US"/>
          </a:p>
        </p:txBody>
      </p:sp>
      <p:pic>
        <p:nvPicPr>
          <p:cNvPr id="70659" name="Picture 2" descr="Diabetic foot ulcers | DermNet">
            <a:extLst>
              <a:ext uri="{FF2B5EF4-FFF2-40B4-BE49-F238E27FC236}">
                <a16:creationId xmlns:a16="http://schemas.microsoft.com/office/drawing/2014/main" id="{F83AA76C-1212-2360-79ED-23E943101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8" y="50800"/>
            <a:ext cx="331311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descr="Diabetic Foot Care | Podiatrist Serving Brooksville, FL | Chapel Podiatry">
            <a:extLst>
              <a:ext uri="{FF2B5EF4-FFF2-40B4-BE49-F238E27FC236}">
                <a16:creationId xmlns:a16="http://schemas.microsoft.com/office/drawing/2014/main" id="{9EA49CDB-C33F-9047-FFB4-7177206F0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620713"/>
            <a:ext cx="35560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descr="Foot ulcer | MDedge Family Medicine">
            <a:extLst>
              <a:ext uri="{FF2B5EF4-FFF2-40B4-BE49-F238E27FC236}">
                <a16:creationId xmlns:a16="http://schemas.microsoft.com/office/drawing/2014/main" id="{2FBA542B-9249-805C-2064-E1145245A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2708275"/>
            <a:ext cx="252095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8" descr="Simple operation could 'revolutionise' care of diabetic foot ulcers |  Nursing Times">
            <a:extLst>
              <a:ext uri="{FF2B5EF4-FFF2-40B4-BE49-F238E27FC236}">
                <a16:creationId xmlns:a16="http://schemas.microsoft.com/office/drawing/2014/main" id="{D369F275-419B-4D99-07A0-06C446D4C6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141663"/>
            <a:ext cx="391477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DCDB02A-0A90-345F-47F5-60CAF195A2C0}"/>
              </a:ext>
            </a:extLst>
          </p:cNvPr>
          <p:cNvSpPr>
            <a:spLocks noGrp="1" noChangeArrowheads="1"/>
          </p:cNvSpPr>
          <p:nvPr>
            <p:ph type="title"/>
          </p:nvPr>
        </p:nvSpPr>
        <p:spPr/>
        <p:txBody>
          <a:bodyPr/>
          <a:lstStyle/>
          <a:p>
            <a:pPr eaLnBrk="1" hangingPunct="1"/>
            <a:r>
              <a:rPr lang="en-US" altLang="en-US" b="1">
                <a:solidFill>
                  <a:srgbClr val="FFFF00"/>
                </a:solidFill>
                <a:cs typeface="Times New Roman" panose="02020603050405020304" pitchFamily="18" charset="0"/>
              </a:rPr>
              <a:t>Arterial insufficiency ulcers</a:t>
            </a:r>
          </a:p>
        </p:txBody>
      </p:sp>
      <p:sp>
        <p:nvSpPr>
          <p:cNvPr id="71683" name="Rectangle 3">
            <a:extLst>
              <a:ext uri="{FF2B5EF4-FFF2-40B4-BE49-F238E27FC236}">
                <a16:creationId xmlns:a16="http://schemas.microsoft.com/office/drawing/2014/main" id="{0EC96736-CB1B-8212-FCEE-12A711D48543}"/>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sz="2400">
                <a:cs typeface="Arial" panose="020B0604020202020204" pitchFamily="34" charset="0"/>
              </a:rPr>
              <a:t>The most common cause is </a:t>
            </a:r>
            <a:r>
              <a:rPr lang="en-US" altLang="en-US" sz="2400">
                <a:solidFill>
                  <a:srgbClr val="FFFF00"/>
                </a:solidFill>
                <a:cs typeface="Arial" panose="020B0604020202020204" pitchFamily="34" charset="0"/>
              </a:rPr>
              <a:t>atherosclerotic</a:t>
            </a:r>
            <a:r>
              <a:rPr lang="en-US" altLang="en-US" sz="2400">
                <a:cs typeface="Arial" panose="020B0604020202020204" pitchFamily="34" charset="0"/>
              </a:rPr>
              <a:t> disease of the medium and large sized arteries. Age, smoking, diabetes, thromboangiitis, vasculitis, thalassaemia, and sickle cell disease.</a:t>
            </a:r>
          </a:p>
          <a:p>
            <a:pPr eaLnBrk="1" hangingPunct="1">
              <a:buFont typeface="Wingdings" panose="05000000000000000000" pitchFamily="2" charset="2"/>
              <a:buNone/>
            </a:pPr>
            <a:endParaRPr lang="en-US" altLang="en-US" sz="2800">
              <a:cs typeface="Arial" panose="020B0604020202020204" pitchFamily="34" charset="0"/>
            </a:endParaRPr>
          </a:p>
          <a:p>
            <a:pPr eaLnBrk="1" hangingPunct="1">
              <a:buFont typeface="Wingdings" panose="05000000000000000000" pitchFamily="2" charset="2"/>
              <a:buNone/>
            </a:pPr>
            <a:r>
              <a:rPr lang="en-US" altLang="en-US" sz="2400">
                <a:solidFill>
                  <a:srgbClr val="FFFF00"/>
                </a:solidFill>
                <a:cs typeface="Arial" panose="020B0604020202020204" pitchFamily="34" charset="0"/>
              </a:rPr>
              <a:t>Embolic</a:t>
            </a:r>
            <a:r>
              <a:rPr lang="en-US" altLang="en-US" sz="2400">
                <a:cs typeface="Arial" panose="020B0604020202020204" pitchFamily="34" charset="0"/>
              </a:rPr>
              <a:t> events also a cause </a:t>
            </a:r>
            <a:r>
              <a:rPr lang="en-US" altLang="en-US" sz="2400">
                <a:cs typeface="Arial" panose="020B0604020202020204" pitchFamily="34" charset="0"/>
                <a:sym typeface="Wingdings" panose="05000000000000000000" pitchFamily="2" charset="2"/>
              </a:rPr>
              <a:t> </a:t>
            </a:r>
            <a:r>
              <a:rPr lang="en-US" altLang="en-US" sz="2400">
                <a:cs typeface="Arial" panose="020B0604020202020204" pitchFamily="34" charset="0"/>
              </a:rPr>
              <a:t>afib, showering emboli (blue toe syndrome)</a:t>
            </a:r>
          </a:p>
          <a:p>
            <a:pPr eaLnBrk="1" hangingPunct="1">
              <a:buFont typeface="Wingdings" panose="05000000000000000000" pitchFamily="2" charset="2"/>
              <a:buNone/>
            </a:pPr>
            <a:r>
              <a:rPr lang="en-US" altLang="en-US" sz="2400">
                <a:cs typeface="Arial" panose="020B0604020202020204" pitchFamily="34" charset="0"/>
              </a:rPr>
              <a:t>    proximal thrombus rupture with distal embolic propagation</a:t>
            </a:r>
          </a:p>
        </p:txBody>
      </p:sp>
      <p:sp>
        <p:nvSpPr>
          <p:cNvPr id="4" name="Slide Number Placeholder 3">
            <a:extLst>
              <a:ext uri="{FF2B5EF4-FFF2-40B4-BE49-F238E27FC236}">
                <a16:creationId xmlns:a16="http://schemas.microsoft.com/office/drawing/2014/main" id="{4C4EA64F-B331-5686-A601-71F20258721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7E1EDEF-47ED-4367-BECC-6BA68296232F}" type="slidenum">
              <a:rPr lang="ar-SA" altLang="en-US">
                <a:solidFill>
                  <a:srgbClr val="9B9A98"/>
                </a:solidFill>
              </a:rPr>
              <a:pPr eaLnBrk="1" hangingPunct="1">
                <a:defRPr/>
              </a:pPr>
              <a:t>51</a:t>
            </a:fld>
            <a:endParaRPr lang="en-US" altLang="en-US">
              <a:solidFill>
                <a:srgbClr val="9B9A98"/>
              </a:solidFill>
            </a:endParaRPr>
          </a:p>
        </p:txBody>
      </p:sp>
    </p:spTree>
  </p:cSld>
  <p:clrMapOvr>
    <a:masterClrMapping/>
  </p:clrMapOvr>
  <p:transition spd="slow">
    <p:pull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a:extLst>
              <a:ext uri="{FF2B5EF4-FFF2-40B4-BE49-F238E27FC236}">
                <a16:creationId xmlns:a16="http://schemas.microsoft.com/office/drawing/2014/main" id="{1595DE99-F8DA-2F17-13BA-E08AE5EACA8F}"/>
              </a:ext>
            </a:extLst>
          </p:cNvPr>
          <p:cNvSpPr>
            <a:spLocks noGrp="1" noChangeArrowheads="1"/>
          </p:cNvSpPr>
          <p:nvPr>
            <p:ph idx="1"/>
          </p:nvPr>
        </p:nvSpPr>
        <p:spPr>
          <a:xfrm>
            <a:off x="431800" y="188913"/>
            <a:ext cx="8280400" cy="5772150"/>
          </a:xfrm>
        </p:spPr>
        <p:txBody>
          <a:bodyPr/>
          <a:lstStyle/>
          <a:p>
            <a:pPr eaLnBrk="1" hangingPunct="1"/>
            <a:r>
              <a:rPr lang="en-US" altLang="en-US" sz="2800" b="1">
                <a:solidFill>
                  <a:srgbClr val="FFFF00"/>
                </a:solidFill>
                <a:cs typeface="Times New Roman" panose="02020603050405020304" pitchFamily="18" charset="0"/>
              </a:rPr>
              <a:t>Arterial insufficiency ulcers</a:t>
            </a:r>
            <a:endParaRPr lang="en-US" altLang="en-US" sz="2800"/>
          </a:p>
          <a:p>
            <a:pPr eaLnBrk="1" hangingPunct="1"/>
            <a:endParaRPr lang="en-US" altLang="en-US"/>
          </a:p>
          <a:p>
            <a:pPr eaLnBrk="1" hangingPunct="1"/>
            <a:r>
              <a:rPr lang="en-US" altLang="en-US"/>
              <a:t>occur distally on the tips of the toes/ near lateral malleolus. </a:t>
            </a:r>
          </a:p>
          <a:p>
            <a:pPr eaLnBrk="1" hangingPunct="1"/>
            <a:endParaRPr lang="en-US" altLang="en-US"/>
          </a:p>
          <a:p>
            <a:pPr eaLnBrk="1" hangingPunct="1"/>
            <a:r>
              <a:rPr lang="en-US" altLang="en-US"/>
              <a:t>The surrounding skin is thin, shiny, and hairless. </a:t>
            </a:r>
          </a:p>
          <a:p>
            <a:pPr eaLnBrk="1" hangingPunct="1"/>
            <a:endParaRPr lang="en-US" altLang="en-US"/>
          </a:p>
          <a:p>
            <a:pPr eaLnBrk="1" hangingPunct="1"/>
            <a:r>
              <a:rPr lang="en-US" altLang="en-US"/>
              <a:t>++ claudication / rest pain; </a:t>
            </a:r>
          </a:p>
          <a:p>
            <a:pPr eaLnBrk="1" hangingPunct="1"/>
            <a:endParaRPr lang="en-US" altLang="en-US"/>
          </a:p>
          <a:p>
            <a:pPr eaLnBrk="1" hangingPunct="1"/>
            <a:r>
              <a:rPr lang="en-US" altLang="en-US"/>
              <a:t> some patients with significant neuropathy may lack any pain symptoms </a:t>
            </a:r>
          </a:p>
          <a:p>
            <a:pPr eaLnBrk="1" hangingPunct="1"/>
            <a:endParaRPr lang="en-US" altLang="en-US"/>
          </a:p>
          <a:p>
            <a:pPr eaLnBrk="1" hangingPunct="1"/>
            <a:r>
              <a:rPr lang="en-US" altLang="en-US"/>
              <a:t>Peripheral pulses are diminished/ absent. </a:t>
            </a:r>
          </a:p>
          <a:p>
            <a:pPr eaLnBrk="1" hangingPunct="1"/>
            <a:endParaRPr lang="en-US" altLang="en-US"/>
          </a:p>
          <a:p>
            <a:pPr eaLnBrk="1" hangingPunct="1"/>
            <a:r>
              <a:rPr lang="en-US" altLang="en-US"/>
              <a:t>Thorough vascular evaluation should be obtained, including a peripheral and central pulse examination and segmental Doppler with calculation of ABI.</a:t>
            </a:r>
          </a:p>
        </p:txBody>
      </p:sp>
      <p:sp>
        <p:nvSpPr>
          <p:cNvPr id="4" name="Slide Number Placeholder 3">
            <a:extLst>
              <a:ext uri="{FF2B5EF4-FFF2-40B4-BE49-F238E27FC236}">
                <a16:creationId xmlns:a16="http://schemas.microsoft.com/office/drawing/2014/main" id="{CE0F6C85-671D-24A1-A196-4F114B7BB8DE}"/>
              </a:ext>
            </a:extLst>
          </p:cNvPr>
          <p:cNvSpPr>
            <a:spLocks noGrp="1"/>
          </p:cNvSpPr>
          <p:nvPr>
            <p:ph type="sldNum" sz="quarter" idx="12"/>
          </p:nvPr>
        </p:nvSpPr>
        <p:spPr/>
        <p:txBody>
          <a:bodyPr/>
          <a:lstStyle/>
          <a:p>
            <a:pPr>
              <a:defRPr/>
            </a:pPr>
            <a:fld id="{DB6718FF-598B-456C-BE74-BAD1098DA997}" type="slidenum">
              <a:rPr lang="ar-SA" altLang="en-US" smtClean="0"/>
              <a:pPr>
                <a:defRPr/>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7F08A-B9F0-2ED3-F146-80C23BD34611}"/>
              </a:ext>
            </a:extLst>
          </p:cNvPr>
          <p:cNvSpPr>
            <a:spLocks noGrp="1"/>
          </p:cNvSpPr>
          <p:nvPr>
            <p:ph idx="1"/>
          </p:nvPr>
        </p:nvSpPr>
        <p:spPr>
          <a:xfrm>
            <a:off x="290513" y="-82550"/>
            <a:ext cx="8562975" cy="6932613"/>
          </a:xfrm>
        </p:spPr>
        <p:txBody>
          <a:bodyPr/>
          <a:lstStyle/>
          <a:p>
            <a:pPr eaLnBrk="1" hangingPunct="1">
              <a:defRPr/>
            </a:pPr>
            <a:endParaRPr lang="en-US" dirty="0"/>
          </a:p>
          <a:p>
            <a:pPr eaLnBrk="1" hangingPunct="1">
              <a:defRPr/>
            </a:pPr>
            <a:r>
              <a:rPr lang="en-US" altLang="en-US" sz="2800" b="1" dirty="0">
                <a:solidFill>
                  <a:srgbClr val="FFFF00"/>
                </a:solidFill>
                <a:cs typeface="Times New Roman" panose="02020603050405020304" pitchFamily="18" charset="0"/>
              </a:rPr>
              <a:t>Arterial insufficiency ulcers</a:t>
            </a:r>
            <a:endParaRPr lang="en-US" sz="2800" dirty="0"/>
          </a:p>
          <a:p>
            <a:pPr marL="0" indent="0" eaLnBrk="1" hangingPunct="1">
              <a:buFont typeface="Wingdings 3" panose="05040102010807070707" pitchFamily="18" charset="2"/>
              <a:buNone/>
              <a:defRPr/>
            </a:pPr>
            <a:endParaRPr lang="en-US" dirty="0"/>
          </a:p>
          <a:p>
            <a:pPr eaLnBrk="1" hangingPunct="1">
              <a:defRPr/>
            </a:pPr>
            <a:r>
              <a:rPr lang="en-US" dirty="0"/>
              <a:t>Neglected chronic arterial insufficiency can result in </a:t>
            </a:r>
            <a:r>
              <a:rPr lang="en-US" b="1" dirty="0"/>
              <a:t>dry or wet gangrene. </a:t>
            </a:r>
          </a:p>
          <a:p>
            <a:pPr eaLnBrk="1" hangingPunct="1">
              <a:defRPr/>
            </a:pPr>
            <a:endParaRPr lang="en-US" b="1" dirty="0"/>
          </a:p>
          <a:p>
            <a:pPr eaLnBrk="1" hangingPunct="1">
              <a:defRPr/>
            </a:pPr>
            <a:r>
              <a:rPr lang="en-US" dirty="0"/>
              <a:t>Wet gangrene can lead to an ascending necrotizing infection severe enough to call for amputation while dry gangrene can convert to wet at any time. </a:t>
            </a:r>
          </a:p>
          <a:p>
            <a:pPr eaLnBrk="1" hangingPunct="1">
              <a:defRPr/>
            </a:pPr>
            <a:endParaRPr lang="en-US" dirty="0"/>
          </a:p>
          <a:p>
            <a:pPr eaLnBrk="1" hangingPunct="1">
              <a:defRPr/>
            </a:pPr>
            <a:r>
              <a:rPr lang="en-US" dirty="0"/>
              <a:t>Critical is restoration of arterial inflow (if possible)</a:t>
            </a:r>
          </a:p>
          <a:p>
            <a:pPr eaLnBrk="1" hangingPunct="1">
              <a:defRPr/>
            </a:pPr>
            <a:endParaRPr lang="en-US" dirty="0"/>
          </a:p>
          <a:p>
            <a:pPr eaLnBrk="1" hangingPunct="1">
              <a:defRPr/>
            </a:pPr>
            <a:r>
              <a:rPr lang="en-US" dirty="0"/>
              <a:t>devitalized tissue can be resected to facilitate healing. </a:t>
            </a:r>
          </a:p>
          <a:p>
            <a:pPr eaLnBrk="1" hangingPunct="1">
              <a:defRPr/>
            </a:pPr>
            <a:endParaRPr lang="en-US" dirty="0"/>
          </a:p>
          <a:p>
            <a:pPr eaLnBrk="1" hangingPunct="1">
              <a:defRPr/>
            </a:pPr>
            <a:r>
              <a:rPr lang="en-US" dirty="0"/>
              <a:t>If infection is suspected, obtain wound cultures, debride infected tissue, and institute appropriate antibiotics.</a:t>
            </a:r>
          </a:p>
        </p:txBody>
      </p:sp>
      <p:sp>
        <p:nvSpPr>
          <p:cNvPr id="4" name="Slide Number Placeholder 3">
            <a:extLst>
              <a:ext uri="{FF2B5EF4-FFF2-40B4-BE49-F238E27FC236}">
                <a16:creationId xmlns:a16="http://schemas.microsoft.com/office/drawing/2014/main" id="{607A6001-FD4F-DF3E-4DF3-E82CEBAE6DB1}"/>
              </a:ext>
            </a:extLst>
          </p:cNvPr>
          <p:cNvSpPr>
            <a:spLocks noGrp="1"/>
          </p:cNvSpPr>
          <p:nvPr>
            <p:ph type="sldNum" sz="quarter" idx="12"/>
          </p:nvPr>
        </p:nvSpPr>
        <p:spPr/>
        <p:txBody>
          <a:bodyPr/>
          <a:lstStyle/>
          <a:p>
            <a:pPr>
              <a:defRPr/>
            </a:pPr>
            <a:fld id="{AEAF0004-230F-410E-BC24-8B58AA88960C}" type="slidenum">
              <a:rPr lang="ar-SA" altLang="en-US" smtClean="0"/>
              <a:pPr>
                <a:defRPr/>
              </a:pPr>
              <a:t>53</a:t>
            </a:fld>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06E93A93-7B1A-B71F-B99A-C5797A4650A9}"/>
              </a:ext>
            </a:extLst>
          </p:cNvPr>
          <p:cNvSpPr>
            <a:spLocks noGrp="1" noChangeArrowheads="1"/>
          </p:cNvSpPr>
          <p:nvPr>
            <p:ph type="title"/>
          </p:nvPr>
        </p:nvSpPr>
        <p:spPr/>
        <p:txBody>
          <a:bodyPr/>
          <a:lstStyle/>
          <a:p>
            <a:pPr eaLnBrk="1" hangingPunct="1"/>
            <a:endParaRPr lang="en-US" altLang="en-US"/>
          </a:p>
        </p:txBody>
      </p:sp>
      <p:sp>
        <p:nvSpPr>
          <p:cNvPr id="75779" name="Content Placeholder 2">
            <a:extLst>
              <a:ext uri="{FF2B5EF4-FFF2-40B4-BE49-F238E27FC236}">
                <a16:creationId xmlns:a16="http://schemas.microsoft.com/office/drawing/2014/main" id="{F4FCD66F-82F1-40D7-0519-4DB96AACF27A}"/>
              </a:ext>
            </a:extLst>
          </p:cNvPr>
          <p:cNvSpPr>
            <a:spLocks noGrp="1" noChangeArrowheads="1"/>
          </p:cNvSpPr>
          <p:nvPr>
            <p:ph idx="1"/>
          </p:nvPr>
        </p:nvSpPr>
        <p:spPr/>
        <p:txBody>
          <a:bodyPr/>
          <a:lstStyle/>
          <a:p>
            <a:pPr eaLnBrk="1" hangingPunct="1"/>
            <a:endParaRPr lang="en-US" altLang="en-US"/>
          </a:p>
        </p:txBody>
      </p:sp>
      <p:sp>
        <p:nvSpPr>
          <p:cNvPr id="4" name="Slide Number Placeholder 3">
            <a:extLst>
              <a:ext uri="{FF2B5EF4-FFF2-40B4-BE49-F238E27FC236}">
                <a16:creationId xmlns:a16="http://schemas.microsoft.com/office/drawing/2014/main" id="{C131628E-2BF7-A858-B028-72390DE4AC23}"/>
              </a:ext>
            </a:extLst>
          </p:cNvPr>
          <p:cNvSpPr>
            <a:spLocks noGrp="1"/>
          </p:cNvSpPr>
          <p:nvPr>
            <p:ph type="sldNum" sz="quarter" idx="12"/>
          </p:nvPr>
        </p:nvSpPr>
        <p:spPr/>
        <p:txBody>
          <a:bodyPr/>
          <a:lstStyle/>
          <a:p>
            <a:pPr>
              <a:defRPr/>
            </a:pPr>
            <a:fld id="{CC40C14C-3E25-4C74-96EF-D559CBF4FA11}" type="slidenum">
              <a:rPr lang="ar-SA" altLang="en-US" smtClean="0"/>
              <a:pPr>
                <a:defRPr/>
              </a:pPr>
              <a:t>54</a:t>
            </a:fld>
            <a:endParaRPr lang="en-US" altLang="en-US"/>
          </a:p>
        </p:txBody>
      </p:sp>
      <p:pic>
        <p:nvPicPr>
          <p:cNvPr id="75781" name="Picture 2" descr="Venous Leg Ulceration | IntechOpen">
            <a:extLst>
              <a:ext uri="{FF2B5EF4-FFF2-40B4-BE49-F238E27FC236}">
                <a16:creationId xmlns:a16="http://schemas.microsoft.com/office/drawing/2014/main" id="{E0AB6C95-8BBD-CB4E-9489-B8A87BCD6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3663950"/>
            <a:ext cx="4100512"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Wound Treatment for Arterial Leg Ulcers | Arterial Leg Ulcers">
            <a:extLst>
              <a:ext uri="{FF2B5EF4-FFF2-40B4-BE49-F238E27FC236}">
                <a16:creationId xmlns:a16="http://schemas.microsoft.com/office/drawing/2014/main" id="{471B67E1-6CC4-5E7E-0DF3-AB311D642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888" r="23264"/>
          <a:stretch>
            <a:fillRect/>
          </a:stretch>
        </p:blipFill>
        <p:spPr bwMode="auto">
          <a:xfrm>
            <a:off x="153988" y="704850"/>
            <a:ext cx="4100512"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8" descr="Gangrene - Wikipedia">
            <a:extLst>
              <a:ext uri="{FF2B5EF4-FFF2-40B4-BE49-F238E27FC236}">
                <a16:creationId xmlns:a16="http://schemas.microsoft.com/office/drawing/2014/main" id="{E1214E8C-9646-0F2A-6FC7-72693A01E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25" y="568325"/>
            <a:ext cx="275272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10" descr="GANGRENE – RK Haritha">
            <a:extLst>
              <a:ext uri="{FF2B5EF4-FFF2-40B4-BE49-F238E27FC236}">
                <a16:creationId xmlns:a16="http://schemas.microsoft.com/office/drawing/2014/main" id="{0AF56D1E-5DF5-A55A-85CA-6E0979232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989013"/>
            <a:ext cx="27305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65E3918-627A-D227-C65A-FF9B17110FA8}"/>
              </a:ext>
            </a:extLst>
          </p:cNvPr>
          <p:cNvSpPr>
            <a:spLocks noGrp="1" noChangeArrowheads="1"/>
          </p:cNvSpPr>
          <p:nvPr>
            <p:ph type="title"/>
          </p:nvPr>
        </p:nvSpPr>
        <p:spPr/>
        <p:txBody>
          <a:bodyPr/>
          <a:lstStyle/>
          <a:p>
            <a:pPr eaLnBrk="1" hangingPunct="1"/>
            <a:r>
              <a:rPr lang="en-US" altLang="en-US" b="1">
                <a:solidFill>
                  <a:srgbClr val="FF0000"/>
                </a:solidFill>
                <a:cs typeface="Times New Roman" panose="02020603050405020304" pitchFamily="18" charset="0"/>
              </a:rPr>
              <a:t>Venous ulceration </a:t>
            </a:r>
            <a:br>
              <a:rPr lang="en-US" altLang="en-US" b="1">
                <a:solidFill>
                  <a:srgbClr val="FF0000"/>
                </a:solidFill>
                <a:cs typeface="Times New Roman" panose="02020603050405020304" pitchFamily="18" charset="0"/>
              </a:rPr>
            </a:br>
            <a:r>
              <a:rPr lang="en-US" altLang="en-US" sz="2400" b="1">
                <a:solidFill>
                  <a:srgbClr val="FF0000"/>
                </a:solidFill>
                <a:cs typeface="Times New Roman" panose="02020603050405020304" pitchFamily="18" charset="0"/>
              </a:rPr>
              <a:t>Risk factors for venous ulceration</a:t>
            </a:r>
          </a:p>
        </p:txBody>
      </p:sp>
      <p:sp>
        <p:nvSpPr>
          <p:cNvPr id="28675" name="Rectangle 5">
            <a:extLst>
              <a:ext uri="{FF2B5EF4-FFF2-40B4-BE49-F238E27FC236}">
                <a16:creationId xmlns:a16="http://schemas.microsoft.com/office/drawing/2014/main" id="{6737DD9E-DF61-68A4-24BF-B6D5A8BD4759}"/>
              </a:ext>
            </a:extLst>
          </p:cNvPr>
          <p:cNvSpPr>
            <a:spLocks noGrp="1" noChangeArrowheads="1"/>
          </p:cNvSpPr>
          <p:nvPr>
            <p:ph sz="half" idx="1"/>
          </p:nvPr>
        </p:nvSpPr>
        <p:spPr>
          <a:xfrm>
            <a:off x="323850" y="1981200"/>
            <a:ext cx="4171950" cy="4114800"/>
          </a:xfrm>
        </p:spPr>
        <p:txBody>
          <a:bodyPr rtlCol="0">
            <a:normAutofit lnSpcReduction="10000"/>
          </a:bodyPr>
          <a:lstStyle/>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400" b="1" dirty="0">
                <a:cs typeface="Arial" panose="020B0604020202020204" pitchFamily="34" charset="0"/>
              </a:rPr>
              <a:t>Direct risk factors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400" dirty="0">
                <a:cs typeface="Arial" panose="020B0604020202020204" pitchFamily="34" charset="0"/>
              </a:rPr>
              <a:t>x Varicose veins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400" dirty="0">
                <a:cs typeface="Arial" panose="020B0604020202020204" pitchFamily="34" charset="0"/>
              </a:rPr>
              <a:t>x Deep vein thrombosis</a:t>
            </a:r>
          </a:p>
          <a:p>
            <a:pPr marL="342906" indent="-342906" defTabSz="457207" eaLnBrk="1" fontAlgn="auto" hangingPunct="1">
              <a:lnSpc>
                <a:spcPct val="80000"/>
              </a:lnSpc>
              <a:spcAft>
                <a:spcPts val="0"/>
              </a:spcAft>
              <a:buClr>
                <a:schemeClr val="bg2">
                  <a:lumMod val="40000"/>
                  <a:lumOff val="60000"/>
                </a:schemeClr>
              </a:buClr>
              <a:buFont typeface="Wingdings 3" panose="05040102010807070707" pitchFamily="18" charset="2"/>
              <a:buNone/>
              <a:defRPr/>
            </a:pPr>
            <a:r>
              <a:rPr lang="en-US" altLang="en-US" sz="2400" dirty="0">
                <a:cs typeface="Arial" panose="020B0604020202020204" pitchFamily="34" charset="0"/>
              </a:rPr>
              <a:t>Chronic venous insufficiency</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400" dirty="0">
                <a:cs typeface="Arial" panose="020B0604020202020204" pitchFamily="34" charset="0"/>
              </a:rPr>
              <a:t>(post </a:t>
            </a:r>
            <a:r>
              <a:rPr lang="en-US" altLang="en-US" sz="2400" dirty="0" err="1">
                <a:cs typeface="Arial" panose="020B0604020202020204" pitchFamily="34" charset="0"/>
              </a:rPr>
              <a:t>phlebitic</a:t>
            </a:r>
            <a:r>
              <a:rPr lang="en-US" altLang="en-US" sz="2400" dirty="0">
                <a:cs typeface="Arial" panose="020B0604020202020204" pitchFamily="34" charset="0"/>
              </a:rPr>
              <a:t> syndrome)</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400" dirty="0">
                <a:cs typeface="Arial" panose="020B0604020202020204" pitchFamily="34" charset="0"/>
              </a:rPr>
              <a:t>x  Arteriovenous fistulae</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400" dirty="0">
                <a:cs typeface="Arial" panose="020B0604020202020204" pitchFamily="34" charset="0"/>
              </a:rPr>
              <a:t>x Obesity</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400" dirty="0">
                <a:cs typeface="Arial" panose="020B0604020202020204" pitchFamily="34" charset="0"/>
              </a:rPr>
              <a:t>x History of leg fracture</a:t>
            </a:r>
          </a:p>
        </p:txBody>
      </p:sp>
      <p:sp>
        <p:nvSpPr>
          <p:cNvPr id="28676" name="Rectangle 6">
            <a:extLst>
              <a:ext uri="{FF2B5EF4-FFF2-40B4-BE49-F238E27FC236}">
                <a16:creationId xmlns:a16="http://schemas.microsoft.com/office/drawing/2014/main" id="{EF29421C-FB7C-F968-472C-CB9711B14FA6}"/>
              </a:ext>
            </a:extLst>
          </p:cNvPr>
          <p:cNvSpPr>
            <a:spLocks noGrp="1" noChangeArrowheads="1"/>
          </p:cNvSpPr>
          <p:nvPr>
            <p:ph sz="half" idx="2"/>
          </p:nvPr>
        </p:nvSpPr>
        <p:spPr>
          <a:xfrm>
            <a:off x="4648200" y="1981200"/>
            <a:ext cx="4100513" cy="4114800"/>
          </a:xfrm>
        </p:spPr>
        <p:txBody>
          <a:bodyPr rtlCol="0">
            <a:normAutofit lnSpcReduction="10000"/>
          </a:bodyPr>
          <a:lstStyle/>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400" b="1">
                <a:cs typeface="Arial" panose="020B0604020202020204" pitchFamily="34" charset="0"/>
              </a:rPr>
              <a:t>Indirect risk factors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400">
                <a:cs typeface="Arial" panose="020B0604020202020204" pitchFamily="34" charset="0"/>
              </a:rPr>
              <a:t>x All risk factors leading to deep vein thrombosis including proteinC, ProteinS, and antithrombin III deficiency</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400">
                <a:cs typeface="Arial" panose="020B0604020202020204" pitchFamily="34" charset="0"/>
              </a:rPr>
              <a:t>x Family history of varicose veins</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400">
                <a:cs typeface="Arial" panose="020B0604020202020204" pitchFamily="34" charset="0"/>
              </a:rPr>
              <a:t>x A history of minor trauma prior to the development of  ulceration may also be identified</a:t>
            </a:r>
          </a:p>
          <a:p>
            <a:pPr marL="342906" indent="-342906"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endParaRPr lang="en-US" altLang="en-US" sz="2400">
              <a:cs typeface="Arial" panose="020B0604020202020204" pitchFamily="34" charset="0"/>
            </a:endParaRPr>
          </a:p>
        </p:txBody>
      </p:sp>
      <p:sp>
        <p:nvSpPr>
          <p:cNvPr id="5" name="Slide Number Placeholder 4">
            <a:extLst>
              <a:ext uri="{FF2B5EF4-FFF2-40B4-BE49-F238E27FC236}">
                <a16:creationId xmlns:a16="http://schemas.microsoft.com/office/drawing/2014/main" id="{142086E9-D704-6BCB-7561-42D78F33A93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5812B55-03AA-4872-848D-56D04F72D616}" type="slidenum">
              <a:rPr lang="ar-SA" altLang="en-US">
                <a:solidFill>
                  <a:srgbClr val="9B9A98"/>
                </a:solidFill>
              </a:rPr>
              <a:pPr eaLnBrk="1" hangingPunct="1">
                <a:defRPr/>
              </a:pPr>
              <a:t>55</a:t>
            </a:fld>
            <a:endParaRPr lang="en-US" altLang="en-US">
              <a:solidFill>
                <a:srgbClr val="9B9A98"/>
              </a:solidFill>
            </a:endParaRPr>
          </a:p>
        </p:txBody>
      </p:sp>
    </p:spTree>
  </p:cSld>
  <p:clrMapOvr>
    <a:masterClrMapping/>
  </p:clrMapOvr>
  <p:transition spd="slow">
    <p:push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F9F0BB7-1D91-227A-12A9-47A85617B0C3}"/>
              </a:ext>
            </a:extLst>
          </p:cNvPr>
          <p:cNvSpPr>
            <a:spLocks noGrp="1" noChangeArrowheads="1"/>
          </p:cNvSpPr>
          <p:nvPr>
            <p:ph type="title"/>
          </p:nvPr>
        </p:nvSpPr>
        <p:spPr/>
        <p:txBody>
          <a:bodyPr/>
          <a:lstStyle/>
          <a:p>
            <a:pPr eaLnBrk="1" hangingPunct="1"/>
            <a:r>
              <a:rPr lang="en-US" altLang="en-US" b="1">
                <a:solidFill>
                  <a:srgbClr val="FF0000"/>
                </a:solidFill>
                <a:cs typeface="Times New Roman" panose="02020603050405020304" pitchFamily="18" charset="0"/>
              </a:rPr>
              <a:t>Examination</a:t>
            </a:r>
          </a:p>
        </p:txBody>
      </p:sp>
      <p:sp>
        <p:nvSpPr>
          <p:cNvPr id="23555" name="Rectangle 3">
            <a:extLst>
              <a:ext uri="{FF2B5EF4-FFF2-40B4-BE49-F238E27FC236}">
                <a16:creationId xmlns:a16="http://schemas.microsoft.com/office/drawing/2014/main" id="{7FB2229F-384C-E4C9-CA36-4EA8977081D3}"/>
              </a:ext>
            </a:extLst>
          </p:cNvPr>
          <p:cNvSpPr>
            <a:spLocks noGrp="1" noChangeArrowheads="1"/>
          </p:cNvSpPr>
          <p:nvPr>
            <p:ph idx="1"/>
          </p:nvPr>
        </p:nvSpPr>
        <p:spPr>
          <a:xfrm>
            <a:off x="484188" y="2052638"/>
            <a:ext cx="8480425" cy="4195762"/>
          </a:xfrm>
        </p:spPr>
        <p:txBody>
          <a:bodyPr rtlCol="0">
            <a:normAutofit/>
          </a:bodyPr>
          <a:lstStyle/>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400" dirty="0">
                <a:cs typeface="Arial" charset="0"/>
              </a:rPr>
              <a:t>95% in the </a:t>
            </a:r>
            <a:r>
              <a:rPr lang="en-US" sz="2400" dirty="0">
                <a:solidFill>
                  <a:srgbClr val="CC0000"/>
                </a:solidFill>
                <a:cs typeface="Arial" charset="0"/>
              </a:rPr>
              <a:t>gaiter area</a:t>
            </a:r>
            <a:r>
              <a:rPr lang="en-US" sz="2400" dirty="0">
                <a:cs typeface="Arial" charset="0"/>
              </a:rPr>
              <a:t> of the leg which may be discrete or circumferential</a:t>
            </a: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400" dirty="0">
                <a:solidFill>
                  <a:srgbClr val="CC0000"/>
                </a:solidFill>
                <a:cs typeface="Arial" charset="0"/>
              </a:rPr>
              <a:t>Pitting oedema</a:t>
            </a: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400" dirty="0">
                <a:cs typeface="Arial" charset="0"/>
              </a:rPr>
              <a:t>deposition of </a:t>
            </a:r>
            <a:r>
              <a:rPr lang="en-US" sz="2400" dirty="0" err="1">
                <a:solidFill>
                  <a:srgbClr val="CC0000"/>
                </a:solidFill>
                <a:cs typeface="Arial" charset="0"/>
              </a:rPr>
              <a:t>haemosiderin</a:t>
            </a:r>
            <a:r>
              <a:rPr lang="en-US" sz="2400" dirty="0">
                <a:cs typeface="Arial" charset="0"/>
              </a:rPr>
              <a:t> within macrophages</a:t>
            </a: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r>
              <a:rPr lang="en-US" sz="2400" dirty="0" err="1">
                <a:solidFill>
                  <a:srgbClr val="CC0000"/>
                </a:solidFill>
                <a:cs typeface="Arial" charset="0"/>
              </a:rPr>
              <a:t>Lipodermatosclerosis</a:t>
            </a:r>
            <a:r>
              <a:rPr lang="en-US" sz="2400" dirty="0">
                <a:cs typeface="Arial" charset="0"/>
              </a:rPr>
              <a:t> (This is </a:t>
            </a:r>
            <a:r>
              <a:rPr lang="en-US" sz="2400" dirty="0" err="1">
                <a:cs typeface="Arial" charset="0"/>
              </a:rPr>
              <a:t>characterised</a:t>
            </a:r>
            <a:r>
              <a:rPr lang="en-US" sz="2400" dirty="0">
                <a:cs typeface="Arial" charset="0"/>
              </a:rPr>
              <a:t> by the dermis and subcutaneous tissue becoming indurated and fibrosed with the lack of pitting oedema; the skin also becomes atrophic, loses sweat glands and hair follicles, and becomes hyperpigmented. Severe </a:t>
            </a:r>
            <a:r>
              <a:rPr lang="en-US" sz="2400" dirty="0" err="1">
                <a:cs typeface="Arial" charset="0"/>
              </a:rPr>
              <a:t>lipodermatosclerosis</a:t>
            </a:r>
            <a:r>
              <a:rPr lang="en-US" sz="2400" dirty="0">
                <a:cs typeface="Arial" charset="0"/>
              </a:rPr>
              <a:t> may lead to atrophy blanche—white fibrotic areas with low blood flow.</a:t>
            </a:r>
          </a:p>
          <a:p>
            <a:pPr marL="420624" indent="-384048" defTabSz="457207" eaLnBrk="1" fontAlgn="auto" hangingPunct="1">
              <a:lnSpc>
                <a:spcPct val="90000"/>
              </a:lnSpc>
              <a:spcAft>
                <a:spcPts val="0"/>
              </a:spcAft>
              <a:buClr>
                <a:schemeClr val="bg2">
                  <a:lumMod val="40000"/>
                  <a:lumOff val="60000"/>
                </a:schemeClr>
              </a:buClr>
              <a:buFont typeface="Wingdings" pitchFamily="2" charset="2"/>
              <a:buNone/>
              <a:defRPr/>
            </a:pPr>
            <a:endParaRPr lang="en-US" sz="2400" dirty="0">
              <a:cs typeface="Arial" charset="0"/>
            </a:endParaRPr>
          </a:p>
        </p:txBody>
      </p:sp>
      <p:sp>
        <p:nvSpPr>
          <p:cNvPr id="4" name="Slide Number Placeholder 3">
            <a:extLst>
              <a:ext uri="{FF2B5EF4-FFF2-40B4-BE49-F238E27FC236}">
                <a16:creationId xmlns:a16="http://schemas.microsoft.com/office/drawing/2014/main" id="{E4AF8A2B-471A-A93F-CE8E-EA2A70F8C29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7F90BD1-02D9-49DD-B864-CB83E0D67729}" type="slidenum">
              <a:rPr lang="ar-SA" altLang="en-US">
                <a:solidFill>
                  <a:srgbClr val="9B9A98"/>
                </a:solidFill>
              </a:rPr>
              <a:pPr eaLnBrk="1" hangingPunct="1">
                <a:defRPr/>
              </a:pPr>
              <a:t>56</a:t>
            </a:fld>
            <a:endParaRPr lang="en-US" altLang="en-US">
              <a:solidFill>
                <a:srgbClr val="9B9A98"/>
              </a:solidFill>
            </a:endParaRPr>
          </a:p>
        </p:txBody>
      </p:sp>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a:extLst>
              <a:ext uri="{FF2B5EF4-FFF2-40B4-BE49-F238E27FC236}">
                <a16:creationId xmlns:a16="http://schemas.microsoft.com/office/drawing/2014/main" id="{E9D55B83-9AAE-71EC-78AE-9BEBC34081E7}"/>
              </a:ext>
            </a:extLst>
          </p:cNvPr>
          <p:cNvSpPr>
            <a:spLocks noGrp="1" noChangeArrowheads="1"/>
          </p:cNvSpPr>
          <p:nvPr>
            <p:ph type="title"/>
          </p:nvPr>
        </p:nvSpPr>
        <p:spPr/>
        <p:txBody>
          <a:bodyPr/>
          <a:lstStyle/>
          <a:p>
            <a:pPr eaLnBrk="1" hangingPunct="1"/>
            <a:r>
              <a:rPr lang="en-US" altLang="en-US" sz="3200">
                <a:solidFill>
                  <a:srgbClr val="CC0000"/>
                </a:solidFill>
                <a:cs typeface="Times New Roman" panose="02020603050405020304" pitchFamily="18" charset="0"/>
              </a:rPr>
              <a:t>Venous eczema</a:t>
            </a:r>
            <a:r>
              <a:rPr lang="en-US" altLang="en-US" sz="3200">
                <a:cs typeface="Times New Roman" panose="02020603050405020304" pitchFamily="18" charset="0"/>
              </a:rPr>
              <a:t> (erythema, scaling, itching)</a:t>
            </a:r>
          </a:p>
        </p:txBody>
      </p:sp>
      <p:sp>
        <p:nvSpPr>
          <p:cNvPr id="30723" name="Rectangle 3">
            <a:extLst>
              <a:ext uri="{FF2B5EF4-FFF2-40B4-BE49-F238E27FC236}">
                <a16:creationId xmlns:a16="http://schemas.microsoft.com/office/drawing/2014/main" id="{F5A636DA-2CD5-62D0-C3D7-0F2865173045}"/>
              </a:ext>
            </a:extLst>
          </p:cNvPr>
          <p:cNvSpPr>
            <a:spLocks noGrp="1" noChangeArrowheads="1"/>
          </p:cNvSpPr>
          <p:nvPr>
            <p:ph sz="half" idx="1"/>
          </p:nvPr>
        </p:nvSpPr>
        <p:spPr>
          <a:xfrm>
            <a:off x="457200" y="1600200"/>
            <a:ext cx="4033838" cy="4530725"/>
          </a:xfrm>
        </p:spPr>
        <p:txBody>
          <a:bodyPr rtlCol="0">
            <a:normAutofit fontScale="92500" lnSpcReduction="10000"/>
          </a:bodyPr>
          <a:lstStyle/>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altLang="en-US" sz="2000">
              <a:cs typeface="Arial" panose="020B0604020202020204" pitchFamily="34" charset="0"/>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b="1">
                <a:cs typeface="Arial" panose="020B0604020202020204" pitchFamily="34" charset="0"/>
              </a:rPr>
              <a:t>Features of venous eczema and cellulitis</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b="1">
                <a:solidFill>
                  <a:srgbClr val="CC0000"/>
                </a:solidFill>
                <a:cs typeface="Arial" panose="020B0604020202020204" pitchFamily="34" charset="0"/>
              </a:rPr>
              <a:t>Venous eczema</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Red, warm, painful, and tender</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to touch</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Usually chronic</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Diffuse and poorly demarcated</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Increase in exudate</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Itchy</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Scaly</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Treated with topical steroids</a:t>
            </a:r>
          </a:p>
        </p:txBody>
      </p:sp>
      <p:sp>
        <p:nvSpPr>
          <p:cNvPr id="30724" name="Rectangle 5">
            <a:extLst>
              <a:ext uri="{FF2B5EF4-FFF2-40B4-BE49-F238E27FC236}">
                <a16:creationId xmlns:a16="http://schemas.microsoft.com/office/drawing/2014/main" id="{50D03280-C77A-D3FF-1051-CA10FBDB1F2D}"/>
              </a:ext>
            </a:extLst>
          </p:cNvPr>
          <p:cNvSpPr>
            <a:spLocks noGrp="1" noChangeArrowheads="1"/>
          </p:cNvSpPr>
          <p:nvPr>
            <p:ph sz="half" idx="2"/>
          </p:nvPr>
        </p:nvSpPr>
        <p:spPr>
          <a:xfrm>
            <a:off x="4652963" y="1600200"/>
            <a:ext cx="4033837" cy="4530725"/>
          </a:xfrm>
        </p:spPr>
        <p:txBody>
          <a:bodyPr rtlCol="0">
            <a:normAutofit fontScale="92500" lnSpcReduction="10000"/>
          </a:bodyPr>
          <a:lstStyle/>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altLang="en-US" sz="2000" b="1">
              <a:cs typeface="Arial" panose="020B0604020202020204" pitchFamily="34" charset="0"/>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altLang="en-US" sz="2000" b="1">
              <a:cs typeface="Arial" panose="020B0604020202020204" pitchFamily="34" charset="0"/>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altLang="en-US" sz="2000" b="1">
              <a:cs typeface="Arial" panose="020B0604020202020204" pitchFamily="34" charset="0"/>
            </a:endParaRP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b="1">
                <a:solidFill>
                  <a:srgbClr val="CC0000"/>
                </a:solidFill>
                <a:cs typeface="Arial" panose="020B0604020202020204" pitchFamily="34" charset="0"/>
              </a:rPr>
              <a:t>Cellulitis </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Red, warm, painful, and tender to touch</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Insidious (usually develops over 24-72 hours)</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Usually well demarcated</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No increase in exudate</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Not itchy</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Not scaly</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r>
              <a:rPr lang="en-US" altLang="en-US" sz="2000">
                <a:cs typeface="Arial" panose="020B0604020202020204" pitchFamily="34" charset="0"/>
              </a:rPr>
              <a:t>Treated with systemic antibiotics</a:t>
            </a:r>
          </a:p>
          <a:p>
            <a:pPr marL="342906" indent="-342906" defTabSz="457207" eaLnBrk="1" fontAlgn="auto" hangingPunct="1">
              <a:lnSpc>
                <a:spcPct val="90000"/>
              </a:lnSpc>
              <a:spcAft>
                <a:spcPts val="0"/>
              </a:spcAft>
              <a:buClr>
                <a:schemeClr val="bg2">
                  <a:lumMod val="40000"/>
                  <a:lumOff val="60000"/>
                </a:schemeClr>
              </a:buClr>
              <a:buFont typeface="Wingdings" panose="05000000000000000000" pitchFamily="2" charset="2"/>
              <a:buNone/>
              <a:defRPr/>
            </a:pPr>
            <a:endParaRPr lang="en-US" altLang="en-US" sz="2000">
              <a:cs typeface="Arial" panose="020B0604020202020204" pitchFamily="34" charset="0"/>
            </a:endParaRPr>
          </a:p>
        </p:txBody>
      </p:sp>
      <p:sp>
        <p:nvSpPr>
          <p:cNvPr id="5" name="Slide Number Placeholder 4">
            <a:extLst>
              <a:ext uri="{FF2B5EF4-FFF2-40B4-BE49-F238E27FC236}">
                <a16:creationId xmlns:a16="http://schemas.microsoft.com/office/drawing/2014/main" id="{66D7FA8F-EA22-0758-542B-B2EB8284C76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AAF444E0-DFE2-419E-BB18-C401590BE3E2}" type="slidenum">
              <a:rPr lang="ar-SA" altLang="en-US">
                <a:solidFill>
                  <a:srgbClr val="9B9A98"/>
                </a:solidFill>
              </a:rPr>
              <a:pPr eaLnBrk="1" hangingPunct="1">
                <a:defRPr/>
              </a:pPr>
              <a:t>57</a:t>
            </a:fld>
            <a:endParaRPr lang="en-US" altLang="en-US">
              <a:solidFill>
                <a:srgbClr val="9B9A98"/>
              </a:solidFill>
            </a:endParaRPr>
          </a:p>
        </p:txBody>
      </p:sp>
    </p:spTree>
  </p:cSld>
  <p:clrMapOvr>
    <a:masterClrMapping/>
  </p:clrMapOvr>
  <p:transition spd="slow">
    <p:pull dir="l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941E7180-CBA4-8836-605B-82CD7214EEF0}"/>
              </a:ext>
            </a:extLst>
          </p:cNvPr>
          <p:cNvSpPr>
            <a:spLocks noGrp="1" noChangeArrowheads="1"/>
          </p:cNvSpPr>
          <p:nvPr>
            <p:ph type="title"/>
          </p:nvPr>
        </p:nvSpPr>
        <p:spPr/>
        <p:txBody>
          <a:bodyPr/>
          <a:lstStyle/>
          <a:p>
            <a:pPr eaLnBrk="1" hangingPunct="1"/>
            <a:r>
              <a:rPr lang="en-US" altLang="en-US"/>
              <a:t>Treatment :</a:t>
            </a:r>
          </a:p>
        </p:txBody>
      </p:sp>
      <p:sp>
        <p:nvSpPr>
          <p:cNvPr id="3" name="Content Placeholder 2">
            <a:extLst>
              <a:ext uri="{FF2B5EF4-FFF2-40B4-BE49-F238E27FC236}">
                <a16:creationId xmlns:a16="http://schemas.microsoft.com/office/drawing/2014/main" id="{0FBD2125-61C3-1D38-1C5B-9773D4035F35}"/>
              </a:ext>
            </a:extLst>
          </p:cNvPr>
          <p:cNvSpPr>
            <a:spLocks noGrp="1"/>
          </p:cNvSpPr>
          <p:nvPr>
            <p:ph idx="1"/>
          </p:nvPr>
        </p:nvSpPr>
        <p:spPr>
          <a:xfrm>
            <a:off x="250825" y="1557338"/>
            <a:ext cx="8569325" cy="4691062"/>
          </a:xfrm>
        </p:spPr>
        <p:txBody>
          <a:bodyPr/>
          <a:lstStyle/>
          <a:p>
            <a:pPr eaLnBrk="1" hangingPunct="1">
              <a:defRPr/>
            </a:pPr>
            <a:r>
              <a:rPr lang="en-US" dirty="0">
                <a:solidFill>
                  <a:srgbClr val="FFFF00"/>
                </a:solidFill>
              </a:rPr>
              <a:t>Infected Ulcers:</a:t>
            </a:r>
          </a:p>
          <a:p>
            <a:pPr marL="0" indent="0" eaLnBrk="1" hangingPunct="1">
              <a:buFont typeface="Wingdings 3" panose="05040102010807070707" pitchFamily="18" charset="2"/>
              <a:buNone/>
              <a:defRPr/>
            </a:pPr>
            <a:r>
              <a:rPr lang="en-US" dirty="0"/>
              <a:t>Treat the infection first.</a:t>
            </a:r>
          </a:p>
          <a:p>
            <a:pPr marL="0" indent="0" eaLnBrk="1" hangingPunct="1">
              <a:buFont typeface="Wingdings 3" panose="05040102010807070707" pitchFamily="18" charset="2"/>
              <a:buNone/>
              <a:defRPr/>
            </a:pPr>
            <a:r>
              <a:rPr lang="en-US" dirty="0"/>
              <a:t>Staphylococcus aureus, Streptococcus pyogenes, and Pseudomonas are most common organisms</a:t>
            </a:r>
          </a:p>
          <a:p>
            <a:pPr marL="0" indent="0" eaLnBrk="1" hangingPunct="1">
              <a:buFont typeface="Wingdings 3" panose="05040102010807070707" pitchFamily="18" charset="2"/>
              <a:buNone/>
              <a:defRPr/>
            </a:pPr>
            <a:r>
              <a:rPr lang="en-US" dirty="0"/>
              <a:t>Usually treated with local wound care, wet-to-dry dressings, and oral</a:t>
            </a:r>
          </a:p>
          <a:p>
            <a:pPr marL="0" indent="0" eaLnBrk="1" hangingPunct="1">
              <a:buFont typeface="Wingdings 3" panose="05040102010807070707" pitchFamily="18" charset="2"/>
              <a:buNone/>
              <a:defRPr/>
            </a:pPr>
            <a:r>
              <a:rPr lang="en-US" dirty="0"/>
              <a:t>antibiotics.</a:t>
            </a:r>
          </a:p>
          <a:p>
            <a:pPr marL="0" indent="0" eaLnBrk="1" hangingPunct="1">
              <a:buFont typeface="Wingdings 3" panose="05040102010807070707" pitchFamily="18" charset="2"/>
              <a:buNone/>
              <a:defRPr/>
            </a:pPr>
            <a:r>
              <a:rPr lang="en-US" dirty="0"/>
              <a:t>Topical antiseptics initially but should be avoided when clean</a:t>
            </a:r>
          </a:p>
          <a:p>
            <a:pPr marL="0" indent="0" eaLnBrk="1" hangingPunct="1">
              <a:buFont typeface="Wingdings 3" panose="05040102010807070707" pitchFamily="18" charset="2"/>
              <a:buNone/>
              <a:defRPr/>
            </a:pPr>
            <a:r>
              <a:rPr lang="en-US" dirty="0"/>
              <a:t> Severe infections require intravenous antibiotics.</a:t>
            </a:r>
          </a:p>
          <a:p>
            <a:pPr marL="0" indent="0" eaLnBrk="1" hangingPunct="1">
              <a:buFont typeface="Wingdings 3" panose="05040102010807070707" pitchFamily="18" charset="2"/>
              <a:buNone/>
              <a:defRPr/>
            </a:pPr>
            <a:endParaRPr lang="en-US" dirty="0"/>
          </a:p>
          <a:p>
            <a:pPr marL="0" indent="0" eaLnBrk="1" hangingPunct="1">
              <a:buFont typeface="Wingdings 3" panose="05040102010807070707" pitchFamily="18" charset="2"/>
              <a:buNone/>
              <a:defRPr/>
            </a:pPr>
            <a:r>
              <a:rPr lang="en-US" dirty="0"/>
              <a:t>Debridement if infected / necrosis present</a:t>
            </a:r>
          </a:p>
        </p:txBody>
      </p:sp>
      <p:sp>
        <p:nvSpPr>
          <p:cNvPr id="4" name="Slide Number Placeholder 3">
            <a:extLst>
              <a:ext uri="{FF2B5EF4-FFF2-40B4-BE49-F238E27FC236}">
                <a16:creationId xmlns:a16="http://schemas.microsoft.com/office/drawing/2014/main" id="{AA97E2ED-E292-4BC7-D9F6-5081D3608A3A}"/>
              </a:ext>
            </a:extLst>
          </p:cNvPr>
          <p:cNvSpPr>
            <a:spLocks noGrp="1"/>
          </p:cNvSpPr>
          <p:nvPr>
            <p:ph type="sldNum" sz="quarter" idx="12"/>
          </p:nvPr>
        </p:nvSpPr>
        <p:spPr/>
        <p:txBody>
          <a:bodyPr/>
          <a:lstStyle/>
          <a:p>
            <a:pPr>
              <a:defRPr/>
            </a:pPr>
            <a:fld id="{F90C866F-6C1E-4BD4-85BC-4FC359F1A014}" type="slidenum">
              <a:rPr lang="ar-SA" altLang="en-US" smtClean="0"/>
              <a:pPr>
                <a:defRPr/>
              </a:pPr>
              <a:t>58</a:t>
            </a:fld>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C802A-1AD9-C144-0C51-768467A70B6B}"/>
              </a:ext>
            </a:extLst>
          </p:cNvPr>
          <p:cNvSpPr>
            <a:spLocks noGrp="1"/>
          </p:cNvSpPr>
          <p:nvPr>
            <p:ph idx="1"/>
          </p:nvPr>
        </p:nvSpPr>
        <p:spPr>
          <a:xfrm>
            <a:off x="468313" y="908050"/>
            <a:ext cx="8207375" cy="5257800"/>
          </a:xfrm>
        </p:spPr>
        <p:txBody>
          <a:bodyPr/>
          <a:lstStyle/>
          <a:p>
            <a:pPr eaLnBrk="1" hangingPunct="1">
              <a:defRPr/>
            </a:pPr>
            <a:r>
              <a:rPr lang="en-US" dirty="0">
                <a:solidFill>
                  <a:srgbClr val="FFFF00"/>
                </a:solidFill>
              </a:rPr>
              <a:t>Leg elevation</a:t>
            </a:r>
          </a:p>
          <a:p>
            <a:pPr eaLnBrk="1" hangingPunct="1">
              <a:defRPr/>
            </a:pPr>
            <a:r>
              <a:rPr lang="en-US" dirty="0">
                <a:solidFill>
                  <a:srgbClr val="FFFF00"/>
                </a:solidFill>
              </a:rPr>
              <a:t>Compression therapy</a:t>
            </a:r>
          </a:p>
          <a:p>
            <a:pPr marL="0" indent="0" eaLnBrk="1" hangingPunct="1">
              <a:buFont typeface="Wingdings 3" panose="05040102010807070707" pitchFamily="18" charset="2"/>
              <a:buNone/>
              <a:defRPr/>
            </a:pPr>
            <a:r>
              <a:rPr lang="en-US" dirty="0"/>
              <a:t>is the mainstay of venous ulcer management </a:t>
            </a:r>
          </a:p>
          <a:p>
            <a:pPr marL="0" indent="0" eaLnBrk="1" hangingPunct="1">
              <a:buFont typeface="Wingdings 3" panose="05040102010807070707" pitchFamily="18" charset="2"/>
              <a:buNone/>
              <a:defRPr/>
            </a:pPr>
            <a:r>
              <a:rPr lang="en-US" dirty="0"/>
              <a:t>Graded compression, with greatest pressure (about 40 mm Hg) at the ankle, tapering off to lower pressure (about 18 mm Hg) below the knee</a:t>
            </a:r>
          </a:p>
          <a:p>
            <a:pPr marL="0" indent="0" eaLnBrk="1" hangingPunct="1">
              <a:buFont typeface="Wingdings 3" panose="05040102010807070707" pitchFamily="18" charset="2"/>
              <a:buNone/>
              <a:defRPr/>
            </a:pPr>
            <a:r>
              <a:rPr lang="en-US" dirty="0">
                <a:solidFill>
                  <a:schemeClr val="bg1"/>
                </a:solidFill>
              </a:rPr>
              <a:t>- Elastic compression stockings</a:t>
            </a:r>
          </a:p>
          <a:p>
            <a:pPr marL="0" indent="0" eaLnBrk="1" hangingPunct="1">
              <a:buFont typeface="Wingdings 3" panose="05040102010807070707" pitchFamily="18" charset="2"/>
              <a:buNone/>
              <a:defRPr/>
            </a:pPr>
            <a:r>
              <a:rPr lang="en-US" dirty="0">
                <a:solidFill>
                  <a:schemeClr val="bg1"/>
                </a:solidFill>
              </a:rPr>
              <a:t>- Unna boots (zinc oxide + compression )</a:t>
            </a:r>
          </a:p>
          <a:p>
            <a:pPr marL="0" indent="0" eaLnBrk="1" hangingPunct="1">
              <a:buFont typeface="Wingdings 3" panose="05040102010807070707" pitchFamily="18" charset="2"/>
              <a:buNone/>
              <a:defRPr/>
            </a:pPr>
            <a:r>
              <a:rPr lang="en-US" dirty="0">
                <a:solidFill>
                  <a:schemeClr val="bg1"/>
                </a:solidFill>
              </a:rPr>
              <a:t>- Bandage sequential compression </a:t>
            </a:r>
          </a:p>
          <a:p>
            <a:pPr marL="0" indent="0" eaLnBrk="1" hangingPunct="1">
              <a:buFont typeface="Wingdings 3" panose="05040102010807070707" pitchFamily="18" charset="2"/>
              <a:buNone/>
              <a:defRPr/>
            </a:pPr>
            <a:endParaRPr lang="en-US" dirty="0">
              <a:solidFill>
                <a:schemeClr val="bg1"/>
              </a:solidFill>
            </a:endParaRPr>
          </a:p>
          <a:p>
            <a:pPr eaLnBrk="1" hangingPunct="1">
              <a:defRPr/>
            </a:pPr>
            <a:r>
              <a:rPr lang="en-US" dirty="0">
                <a:solidFill>
                  <a:srgbClr val="FFFF00"/>
                </a:solidFill>
              </a:rPr>
              <a:t>Dressing with Topical Medications </a:t>
            </a:r>
            <a:r>
              <a:rPr lang="en-US" dirty="0"/>
              <a:t>(silver containing ointments, </a:t>
            </a:r>
            <a:r>
              <a:rPr lang="en-US" dirty="0" err="1"/>
              <a:t>Atrumann</a:t>
            </a:r>
            <a:r>
              <a:rPr lang="en-US" dirty="0"/>
              <a:t> AG </a:t>
            </a:r>
          </a:p>
          <a:p>
            <a:pPr marL="0" indent="0" eaLnBrk="1" hangingPunct="1">
              <a:buFont typeface="Wingdings 3" panose="05040102010807070707" pitchFamily="18" charset="2"/>
              <a:buNone/>
              <a:defRPr/>
            </a:pPr>
            <a:endParaRPr lang="en-US" dirty="0">
              <a:solidFill>
                <a:srgbClr val="FFFF00"/>
              </a:solidFill>
            </a:endParaRPr>
          </a:p>
        </p:txBody>
      </p:sp>
      <p:sp>
        <p:nvSpPr>
          <p:cNvPr id="4" name="Slide Number Placeholder 3">
            <a:extLst>
              <a:ext uri="{FF2B5EF4-FFF2-40B4-BE49-F238E27FC236}">
                <a16:creationId xmlns:a16="http://schemas.microsoft.com/office/drawing/2014/main" id="{599286B6-B2D3-10C4-DB31-647686069E5E}"/>
              </a:ext>
            </a:extLst>
          </p:cNvPr>
          <p:cNvSpPr>
            <a:spLocks noGrp="1"/>
          </p:cNvSpPr>
          <p:nvPr>
            <p:ph type="sldNum" sz="quarter" idx="12"/>
          </p:nvPr>
        </p:nvSpPr>
        <p:spPr/>
        <p:txBody>
          <a:bodyPr/>
          <a:lstStyle/>
          <a:p>
            <a:pPr>
              <a:defRPr/>
            </a:pPr>
            <a:fld id="{F0ACA559-4BDE-4D46-B1B0-8CBC35CC86FC}" type="slidenum">
              <a:rPr lang="ar-SA" altLang="en-US" smtClean="0"/>
              <a:pPr>
                <a:defRPr/>
              </a:pPr>
              <a:t>59</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F75525E4-2E65-134C-3E9B-2B252EDC46BE}"/>
              </a:ext>
            </a:extLst>
          </p:cNvPr>
          <p:cNvSpPr>
            <a:spLocks noGrp="1"/>
          </p:cNvSpPr>
          <p:nvPr>
            <p:ph idx="1"/>
          </p:nvPr>
        </p:nvSpPr>
        <p:spPr>
          <a:xfrm>
            <a:off x="500063" y="285750"/>
            <a:ext cx="8358187" cy="6143625"/>
          </a:xfrm>
        </p:spPr>
        <p:txBody>
          <a:bodyPr rtlCol="0">
            <a:normAutofit/>
          </a:bodyPr>
          <a:lstStyle/>
          <a:p>
            <a:pPr marL="514350" indent="-514350" defTabSz="457207" eaLnBrk="1" fontAlgn="auto" hangingPunct="1">
              <a:spcAft>
                <a:spcPts val="0"/>
              </a:spcAft>
              <a:buClr>
                <a:schemeClr val="bg2">
                  <a:lumMod val="40000"/>
                  <a:lumOff val="60000"/>
                </a:schemeClr>
              </a:buClr>
              <a:buFont typeface="Wingdings 2"/>
              <a:buAutoNum type="alphaUcPeriod"/>
              <a:defRPr/>
            </a:pPr>
            <a:r>
              <a:rPr lang="en-US" b="1" dirty="0">
                <a:solidFill>
                  <a:srgbClr val="FF0000"/>
                </a:solidFill>
              </a:rPr>
              <a:t>Hematoma </a:t>
            </a:r>
          </a:p>
          <a:p>
            <a:pPr marL="514350" indent="-514350" defTabSz="457207" eaLnBrk="1" fontAlgn="auto" hangingPunct="1">
              <a:spcAft>
                <a:spcPts val="0"/>
              </a:spcAft>
              <a:buClr>
                <a:schemeClr val="bg2">
                  <a:lumMod val="40000"/>
                  <a:lumOff val="60000"/>
                </a:schemeClr>
              </a:buClr>
              <a:buFontTx/>
              <a:buChar char="-"/>
              <a:defRPr/>
            </a:pPr>
            <a:r>
              <a:rPr lang="en-US" dirty="0"/>
              <a:t>Confined hemorrhage within a tissue or organ .</a:t>
            </a:r>
          </a:p>
          <a:p>
            <a:pPr marL="514350" indent="-514350" defTabSz="457207" eaLnBrk="1" fontAlgn="auto" hangingPunct="1">
              <a:spcAft>
                <a:spcPts val="0"/>
              </a:spcAft>
              <a:buClr>
                <a:schemeClr val="bg2">
                  <a:lumMod val="40000"/>
                  <a:lumOff val="60000"/>
                </a:schemeClr>
              </a:buClr>
              <a:buFontTx/>
              <a:buChar char="-"/>
              <a:defRPr/>
            </a:pPr>
            <a:endParaRPr lang="en-US" altLang="en-US" b="1" dirty="0">
              <a:solidFill>
                <a:srgbClr val="FF0000"/>
              </a:solidFill>
              <a:cs typeface="Tahoma" panose="020B0604030504040204" pitchFamily="34" charset="0"/>
            </a:endParaRPr>
          </a:p>
          <a:p>
            <a:pPr marL="342906" indent="-342906" defTabSz="457207" eaLnBrk="1" fontAlgn="auto" hangingPunct="1">
              <a:spcAft>
                <a:spcPts val="0"/>
              </a:spcAft>
              <a:buClr>
                <a:schemeClr val="bg2">
                  <a:lumMod val="40000"/>
                  <a:lumOff val="60000"/>
                </a:schemeClr>
              </a:buClr>
              <a:buFont typeface="Wingdings 2" panose="05020102010507070707" pitchFamily="82" charset="2"/>
              <a:buNone/>
              <a:defRPr/>
            </a:pPr>
            <a:r>
              <a:rPr lang="en-US" altLang="en-US" b="1" dirty="0">
                <a:solidFill>
                  <a:srgbClr val="FF0000"/>
                </a:solidFill>
                <a:cs typeface="Tahoma" panose="020B0604030504040204" pitchFamily="34" charset="0"/>
              </a:rPr>
              <a:t>B. Hemothorax , hemopericardium , hemoperitoneum , and hemarthrosis </a:t>
            </a:r>
          </a:p>
          <a:p>
            <a:pPr marL="342906" indent="-342906" defTabSz="457207" eaLnBrk="1" fontAlgn="auto" hangingPunct="1">
              <a:spcAft>
                <a:spcPts val="0"/>
              </a:spcAft>
              <a:buClr>
                <a:schemeClr val="bg2">
                  <a:lumMod val="40000"/>
                  <a:lumOff val="60000"/>
                </a:schemeClr>
              </a:buClr>
              <a:buFontTx/>
              <a:buChar char="-"/>
              <a:defRPr/>
            </a:pPr>
            <a:r>
              <a:rPr lang="en-US" altLang="en-US" dirty="0">
                <a:cs typeface="Tahoma" panose="020B0604030504040204" pitchFamily="34" charset="0"/>
              </a:rPr>
              <a:t>Are hemorrhage into pleural cavity , pericardial sac, peritoneal cavity, or a synovial space , respectively .</a:t>
            </a:r>
          </a:p>
          <a:p>
            <a:pPr marL="342906" indent="-342906" defTabSz="457207" eaLnBrk="1" fontAlgn="auto" hangingPunct="1">
              <a:spcAft>
                <a:spcPts val="0"/>
              </a:spcAft>
              <a:buClr>
                <a:schemeClr val="bg2">
                  <a:lumMod val="40000"/>
                  <a:lumOff val="60000"/>
                </a:schemeClr>
              </a:buClr>
              <a:buFontTx/>
              <a:buChar char="-"/>
              <a:defRPr/>
            </a:pPr>
            <a:endParaRPr lang="en-US" altLang="en-US" dirty="0">
              <a:cs typeface="Tahoma" panose="020B0604030504040204" pitchFamily="34" charset="0"/>
            </a:endParaRPr>
          </a:p>
          <a:p>
            <a:pPr marL="342906" indent="-342906" defTabSz="457207" eaLnBrk="1" fontAlgn="auto" hangingPunct="1">
              <a:spcAft>
                <a:spcPts val="0"/>
              </a:spcAft>
              <a:buClr>
                <a:schemeClr val="bg2">
                  <a:lumMod val="40000"/>
                  <a:lumOff val="60000"/>
                </a:schemeClr>
              </a:buClr>
              <a:buFont typeface="Wingdings 2" panose="05020102010507070707" pitchFamily="82" charset="2"/>
              <a:buNone/>
              <a:defRPr/>
            </a:pPr>
            <a:r>
              <a:rPr lang="en-US" altLang="en-US" b="1" dirty="0">
                <a:solidFill>
                  <a:srgbClr val="FF0000"/>
                </a:solidFill>
                <a:cs typeface="Tahoma" panose="020B0604030504040204" pitchFamily="34" charset="0"/>
              </a:rPr>
              <a:t>C. Petechial hemorrhages, petechiae, or purpura</a:t>
            </a:r>
          </a:p>
          <a:p>
            <a:pPr marL="342906" indent="-342906" defTabSz="457207" eaLnBrk="1" fontAlgn="auto" hangingPunct="1">
              <a:spcAft>
                <a:spcPts val="0"/>
              </a:spcAft>
              <a:buClr>
                <a:schemeClr val="bg2">
                  <a:lumMod val="40000"/>
                  <a:lumOff val="60000"/>
                </a:schemeClr>
              </a:buClr>
              <a:buFontTx/>
              <a:buChar char="-"/>
              <a:defRPr/>
            </a:pPr>
            <a:r>
              <a:rPr lang="en-US" altLang="en-US" dirty="0">
                <a:cs typeface="Tahoma" panose="020B0604030504040204" pitchFamily="34" charset="0"/>
              </a:rPr>
              <a:t>Are small punctate hemorrhages in the skin, mucous membranes, or serosal surfaces.</a:t>
            </a:r>
          </a:p>
          <a:p>
            <a:pPr marL="342906" indent="-342906" defTabSz="457207" eaLnBrk="1" fontAlgn="auto" hangingPunct="1">
              <a:spcAft>
                <a:spcPts val="0"/>
              </a:spcAft>
              <a:buClr>
                <a:schemeClr val="bg2">
                  <a:lumMod val="40000"/>
                  <a:lumOff val="60000"/>
                </a:schemeClr>
              </a:buClr>
              <a:buFontTx/>
              <a:buChar char="-"/>
              <a:defRPr/>
            </a:pPr>
            <a:endParaRPr lang="en-US" altLang="en-US" dirty="0">
              <a:cs typeface="Tahoma" panose="020B0604030504040204" pitchFamily="34" charset="0"/>
            </a:endParaRPr>
          </a:p>
          <a:p>
            <a:pPr marL="342906" indent="-342906" defTabSz="457207" eaLnBrk="1" fontAlgn="auto" hangingPunct="1">
              <a:spcAft>
                <a:spcPts val="0"/>
              </a:spcAft>
              <a:buClr>
                <a:schemeClr val="bg2">
                  <a:lumMod val="40000"/>
                  <a:lumOff val="60000"/>
                </a:schemeClr>
              </a:buClr>
              <a:buFont typeface="Wingdings 2" panose="05020102010507070707" pitchFamily="82" charset="2"/>
              <a:buNone/>
              <a:defRPr/>
            </a:pPr>
            <a:r>
              <a:rPr lang="en-US" altLang="en-US" b="1" dirty="0">
                <a:solidFill>
                  <a:srgbClr val="FF0000"/>
                </a:solidFill>
                <a:cs typeface="Tahoma" panose="020B0604030504040204" pitchFamily="34" charset="0"/>
              </a:rPr>
              <a:t>D. Ecchymosis </a:t>
            </a:r>
          </a:p>
          <a:p>
            <a:pPr marL="342906" indent="-342906" defTabSz="457207" eaLnBrk="1" fontAlgn="auto" hangingPunct="1">
              <a:spcAft>
                <a:spcPts val="0"/>
              </a:spcAft>
              <a:buClr>
                <a:schemeClr val="bg2">
                  <a:lumMod val="40000"/>
                  <a:lumOff val="60000"/>
                </a:schemeClr>
              </a:buClr>
              <a:buFont typeface="Wingdings 2" panose="05020102010507070707" pitchFamily="82" charset="2"/>
              <a:buNone/>
              <a:defRPr/>
            </a:pPr>
            <a:r>
              <a:rPr lang="en-US" altLang="en-US" dirty="0">
                <a:cs typeface="Tahoma" panose="020B0604030504040204" pitchFamily="34" charset="0"/>
              </a:rPr>
              <a:t>- Is diffuse hemorrhage, usually in skin and subcutaneous tissue.</a:t>
            </a:r>
          </a:p>
        </p:txBody>
      </p:sp>
      <p:sp>
        <p:nvSpPr>
          <p:cNvPr id="4" name="Slide Number Placeholder 3">
            <a:extLst>
              <a:ext uri="{FF2B5EF4-FFF2-40B4-BE49-F238E27FC236}">
                <a16:creationId xmlns:a16="http://schemas.microsoft.com/office/drawing/2014/main" id="{576E6536-CD9E-C400-FB0A-8F9EFD14154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172B5A84-90DE-430E-B299-0CAC4EB300DE}" type="slidenum">
              <a:rPr lang="ar-SA" altLang="en-US">
                <a:solidFill>
                  <a:srgbClr val="9B9A98"/>
                </a:solidFill>
              </a:rPr>
              <a:pPr eaLnBrk="1" hangingPunct="1">
                <a:defRPr/>
              </a:pPr>
              <a:t>6</a:t>
            </a:fld>
            <a:endParaRPr lang="en-US" altLang="en-US">
              <a:solidFill>
                <a:srgbClr val="9B9A98"/>
              </a:solidFill>
            </a:endParaRPr>
          </a:p>
        </p:txBody>
      </p:sp>
    </p:spTree>
  </p:cSld>
  <p:clrMapOvr>
    <a:masterClrMapping/>
  </p:clrMapOvr>
  <p:transition spd="slow">
    <p:wipe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EF910F6A-1BC8-280E-D269-6B597B78157B}"/>
              </a:ext>
            </a:extLst>
          </p:cNvPr>
          <p:cNvSpPr>
            <a:spLocks noGrp="1" noChangeArrowheads="1"/>
          </p:cNvSpPr>
          <p:nvPr>
            <p:ph type="title"/>
          </p:nvPr>
        </p:nvSpPr>
        <p:spPr/>
        <p:txBody>
          <a:bodyPr/>
          <a:lstStyle/>
          <a:p>
            <a:pPr eaLnBrk="1" hangingPunct="1"/>
            <a:r>
              <a:rPr lang="en-US" altLang="en-US">
                <a:solidFill>
                  <a:srgbClr val="FFFF00"/>
                </a:solidFill>
              </a:rPr>
              <a:t>Surgical treatment</a:t>
            </a:r>
          </a:p>
        </p:txBody>
      </p:sp>
      <p:sp>
        <p:nvSpPr>
          <p:cNvPr id="84995" name="Content Placeholder 2">
            <a:extLst>
              <a:ext uri="{FF2B5EF4-FFF2-40B4-BE49-F238E27FC236}">
                <a16:creationId xmlns:a16="http://schemas.microsoft.com/office/drawing/2014/main" id="{072E1EC2-B100-C5F3-54A8-AF574CF169D8}"/>
              </a:ext>
            </a:extLst>
          </p:cNvPr>
          <p:cNvSpPr>
            <a:spLocks noGrp="1" noChangeArrowheads="1"/>
          </p:cNvSpPr>
          <p:nvPr>
            <p:ph idx="1"/>
          </p:nvPr>
        </p:nvSpPr>
        <p:spPr>
          <a:xfrm>
            <a:off x="395288" y="1412875"/>
            <a:ext cx="8424862" cy="4835525"/>
          </a:xfrm>
        </p:spPr>
        <p:txBody>
          <a:bodyPr/>
          <a:lstStyle/>
          <a:p>
            <a:pPr eaLnBrk="1" hangingPunct="1"/>
            <a:r>
              <a:rPr lang="en-US" altLang="en-US"/>
              <a:t>Only to prevent ulcer in high risk patients with confirmed venous insufficiency (varicose vein, +ve duplex u/s )</a:t>
            </a:r>
          </a:p>
          <a:p>
            <a:pPr eaLnBrk="1" hangingPunct="1"/>
            <a:r>
              <a:rPr lang="en-US" altLang="en-US" b="1"/>
              <a:t>DVT should be excluded first</a:t>
            </a:r>
          </a:p>
          <a:p>
            <a:pPr eaLnBrk="1" hangingPunct="1"/>
            <a:r>
              <a:rPr lang="en-US" altLang="en-US"/>
              <a:t>sclerotherapy, </a:t>
            </a:r>
          </a:p>
          <a:p>
            <a:pPr eaLnBrk="1" hangingPunct="1"/>
            <a:r>
              <a:rPr lang="en-US" altLang="en-US"/>
              <a:t>saphenous vein stripping, </a:t>
            </a:r>
          </a:p>
          <a:p>
            <a:pPr eaLnBrk="1" hangingPunct="1"/>
            <a:r>
              <a:rPr lang="en-US" altLang="en-US"/>
              <a:t>endovenous ablation of the saphenous vein, </a:t>
            </a:r>
          </a:p>
          <a:p>
            <a:pPr eaLnBrk="1" hangingPunct="1"/>
            <a:r>
              <a:rPr lang="en-US" altLang="en-US"/>
              <a:t>Subfascial Endoscopic Perforating Vein Surgery (SEPS), and varicose vein stab avulsion.</a:t>
            </a:r>
          </a:p>
        </p:txBody>
      </p:sp>
      <p:sp>
        <p:nvSpPr>
          <p:cNvPr id="4" name="Slide Number Placeholder 3">
            <a:extLst>
              <a:ext uri="{FF2B5EF4-FFF2-40B4-BE49-F238E27FC236}">
                <a16:creationId xmlns:a16="http://schemas.microsoft.com/office/drawing/2014/main" id="{7293F1E8-EC21-690A-CA28-5E75222D0A3B}"/>
              </a:ext>
            </a:extLst>
          </p:cNvPr>
          <p:cNvSpPr>
            <a:spLocks noGrp="1"/>
          </p:cNvSpPr>
          <p:nvPr>
            <p:ph type="sldNum" sz="quarter" idx="12"/>
          </p:nvPr>
        </p:nvSpPr>
        <p:spPr/>
        <p:txBody>
          <a:bodyPr/>
          <a:lstStyle/>
          <a:p>
            <a:pPr>
              <a:defRPr/>
            </a:pPr>
            <a:fld id="{B2B124FA-214C-4ADC-88CC-547F2AD81DEE}" type="slidenum">
              <a:rPr lang="ar-SA" altLang="en-US" smtClean="0"/>
              <a:pPr>
                <a:defRPr/>
              </a:pPr>
              <a:t>60</a:t>
            </a:fld>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C62393-C806-019E-FA87-46F8481419D6}"/>
              </a:ext>
            </a:extLst>
          </p:cNvPr>
          <p:cNvSpPr>
            <a:spLocks noGrp="1"/>
          </p:cNvSpPr>
          <p:nvPr>
            <p:ph type="sldNum" sz="quarter" idx="12"/>
          </p:nvPr>
        </p:nvSpPr>
        <p:spPr/>
        <p:txBody>
          <a:bodyPr/>
          <a:lstStyle/>
          <a:p>
            <a:pPr>
              <a:defRPr/>
            </a:pPr>
            <a:fld id="{AB2EEB42-6736-467C-8D3E-9DA9E9268DC2}" type="slidenum">
              <a:rPr lang="ar-SA" altLang="en-US" smtClean="0"/>
              <a:pPr>
                <a:defRPr/>
              </a:pPr>
              <a:t>61</a:t>
            </a:fld>
            <a:endParaRPr lang="en-US" altLang="en-US"/>
          </a:p>
        </p:txBody>
      </p:sp>
      <p:pic>
        <p:nvPicPr>
          <p:cNvPr id="86019" name="Picture 2" descr="Foot ulcers (2023) | OSCEstop | OSCE Learning">
            <a:extLst>
              <a:ext uri="{FF2B5EF4-FFF2-40B4-BE49-F238E27FC236}">
                <a16:creationId xmlns:a16="http://schemas.microsoft.com/office/drawing/2014/main" id="{87BBB007-B947-6345-A5C0-0838F5AF9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476250"/>
            <a:ext cx="38401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Pathogenesis of venous ulcer - ScienceDirect">
            <a:extLst>
              <a:ext uri="{FF2B5EF4-FFF2-40B4-BE49-F238E27FC236}">
                <a16:creationId xmlns:a16="http://schemas.microsoft.com/office/drawing/2014/main" id="{18E2709A-5E80-7914-DE4D-E99BEC81C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2940050"/>
            <a:ext cx="2519362"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6" descr="Venous &amp; Arterial Ulcers – Clumsy Lost Medical Student That Can't Find The  Bandages">
            <a:extLst>
              <a:ext uri="{FF2B5EF4-FFF2-40B4-BE49-F238E27FC236}">
                <a16:creationId xmlns:a16="http://schemas.microsoft.com/office/drawing/2014/main" id="{E7D7E398-94A3-8DDD-8064-95798926A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575" y="803275"/>
            <a:ext cx="370046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8" descr="Treating and Preventing Venous Ulcers">
            <a:extLst>
              <a:ext uri="{FF2B5EF4-FFF2-40B4-BE49-F238E27FC236}">
                <a16:creationId xmlns:a16="http://schemas.microsoft.com/office/drawing/2014/main" id="{561FA677-52AF-CAA9-3D43-2940539AE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288" y="3019425"/>
            <a:ext cx="3529012"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a:extLst>
              <a:ext uri="{FF2B5EF4-FFF2-40B4-BE49-F238E27FC236}">
                <a16:creationId xmlns:a16="http://schemas.microsoft.com/office/drawing/2014/main" id="{046A144F-2620-D9FC-F5CE-6064769DFFC2}"/>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971550" y="57150"/>
            <a:ext cx="7056438" cy="6807200"/>
          </a:xfrm>
        </p:spPr>
      </p:pic>
      <p:sp>
        <p:nvSpPr>
          <p:cNvPr id="3" name="Slide Number Placeholder 2">
            <a:extLst>
              <a:ext uri="{FF2B5EF4-FFF2-40B4-BE49-F238E27FC236}">
                <a16:creationId xmlns:a16="http://schemas.microsoft.com/office/drawing/2014/main" id="{6DA27015-BA31-4822-63CA-EEE7D530D27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A7049DC-3EC0-46F1-A122-A4383E7E3BD8}" type="slidenum">
              <a:rPr lang="ar-SA" altLang="en-US">
                <a:solidFill>
                  <a:srgbClr val="9B9A98"/>
                </a:solidFill>
              </a:rPr>
              <a:pPr eaLnBrk="1" hangingPunct="1">
                <a:defRPr/>
              </a:pPr>
              <a:t>62</a:t>
            </a:fld>
            <a:endParaRPr lang="en-US" altLang="en-US">
              <a:solidFill>
                <a:srgbClr val="9B9A98"/>
              </a:solidFill>
            </a:endParaRPr>
          </a:p>
        </p:txBody>
      </p:sp>
    </p:spTree>
  </p:cSld>
  <p:clrMapOvr>
    <a:masterClrMapping/>
  </p:clrMapOvr>
  <p:transition spd="slow">
    <p:pull dir="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a:extLst>
              <a:ext uri="{FF2B5EF4-FFF2-40B4-BE49-F238E27FC236}">
                <a16:creationId xmlns:a16="http://schemas.microsoft.com/office/drawing/2014/main" id="{93D572CF-ECD0-7E93-DD8A-BDA3190497A5}"/>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144588" y="57150"/>
            <a:ext cx="6811962" cy="6611938"/>
          </a:xfrm>
        </p:spPr>
      </p:pic>
      <p:sp>
        <p:nvSpPr>
          <p:cNvPr id="3" name="Slide Number Placeholder 2">
            <a:extLst>
              <a:ext uri="{FF2B5EF4-FFF2-40B4-BE49-F238E27FC236}">
                <a16:creationId xmlns:a16="http://schemas.microsoft.com/office/drawing/2014/main" id="{C82DD64E-5795-BAE3-1522-A7BE3C83F48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D82AB026-BD00-4D7B-A4EC-C55991DBCC44}" type="slidenum">
              <a:rPr lang="ar-SA" altLang="en-US">
                <a:solidFill>
                  <a:srgbClr val="9B9A98"/>
                </a:solidFill>
              </a:rPr>
              <a:pPr eaLnBrk="1" hangingPunct="1">
                <a:defRPr/>
              </a:pPr>
              <a:t>63</a:t>
            </a:fld>
            <a:endParaRPr lang="en-US" altLang="en-US">
              <a:solidFill>
                <a:srgbClr val="9B9A98"/>
              </a:solidFill>
            </a:endParaRPr>
          </a:p>
        </p:txBody>
      </p:sp>
    </p:spTree>
  </p:cSld>
  <p:clrMapOvr>
    <a:masterClrMapping/>
  </p:clrMapOvr>
  <p:transition spd="slow">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a:extLst>
              <a:ext uri="{FF2B5EF4-FFF2-40B4-BE49-F238E27FC236}">
                <a16:creationId xmlns:a16="http://schemas.microsoft.com/office/drawing/2014/main" id="{E334B874-69F7-CF55-6E2C-6A1080329319}"/>
              </a:ext>
            </a:extLst>
          </p:cNvPr>
          <p:cNvSpPr>
            <a:spLocks noGrp="1" noChangeArrowheads="1"/>
          </p:cNvSpPr>
          <p:nvPr>
            <p:ph/>
          </p:nvPr>
        </p:nvSpPr>
        <p:spPr/>
        <p:txBody>
          <a:bodyPr/>
          <a:lstStyle/>
          <a:p>
            <a:pPr eaLnBrk="1" hangingPunct="1"/>
            <a:endParaRPr lang="en-US" altLang="en-US"/>
          </a:p>
        </p:txBody>
      </p:sp>
      <p:sp>
        <p:nvSpPr>
          <p:cNvPr id="3" name="Slide Number Placeholder 2">
            <a:extLst>
              <a:ext uri="{FF2B5EF4-FFF2-40B4-BE49-F238E27FC236}">
                <a16:creationId xmlns:a16="http://schemas.microsoft.com/office/drawing/2014/main" id="{A648DA8E-1EF8-65C7-0307-558F81E0ACFA}"/>
              </a:ext>
            </a:extLst>
          </p:cNvPr>
          <p:cNvSpPr>
            <a:spLocks noGrp="1"/>
          </p:cNvSpPr>
          <p:nvPr>
            <p:ph type="sldNum" sz="quarter" idx="12"/>
          </p:nvPr>
        </p:nvSpPr>
        <p:spPr/>
        <p:txBody>
          <a:bodyPr/>
          <a:lstStyle/>
          <a:p>
            <a:pPr>
              <a:defRPr/>
            </a:pPr>
            <a:fld id="{B8E44BE8-6F28-4E14-9FA9-D985D539FA4B}" type="slidenum">
              <a:rPr lang="ar-SA" altLang="en-US" smtClean="0"/>
              <a:pPr>
                <a:defRPr/>
              </a:pPr>
              <a:t>64</a:t>
            </a:fld>
            <a:endParaRPr lang="en-US" altLang="en-US"/>
          </a:p>
        </p:txBody>
      </p:sp>
      <p:pic>
        <p:nvPicPr>
          <p:cNvPr id="91140" name="Picture 2" descr="Ankle Brachial Index | Stanford Medicine 25 | Stanford Medicine">
            <a:extLst>
              <a:ext uri="{FF2B5EF4-FFF2-40B4-BE49-F238E27FC236}">
                <a16:creationId xmlns:a16="http://schemas.microsoft.com/office/drawing/2014/main" id="{8CD65DAF-31EE-57C4-4A78-61D876965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138" y="569913"/>
            <a:ext cx="5514975"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89363165-004B-D9D1-B4C8-6DCCC418CCCC}"/>
              </a:ext>
            </a:extLst>
          </p:cNvPr>
          <p:cNvSpPr>
            <a:spLocks noGrp="1" noChangeArrowheads="1"/>
          </p:cNvSpPr>
          <p:nvPr>
            <p:ph type="title"/>
          </p:nvPr>
        </p:nvSpPr>
        <p:spPr>
          <a:xfrm>
            <a:off x="484188" y="260350"/>
            <a:ext cx="7056437" cy="1400175"/>
          </a:xfrm>
        </p:spPr>
        <p:txBody>
          <a:bodyPr/>
          <a:lstStyle/>
          <a:p>
            <a:pPr eaLnBrk="1" hangingPunct="1"/>
            <a:r>
              <a:rPr lang="en-GB" altLang="en-US" sz="3200">
                <a:solidFill>
                  <a:srgbClr val="FFFF00"/>
                </a:solidFill>
              </a:rPr>
              <a:t>Pressure ulcer/ decubitus ulcer/ bedsore</a:t>
            </a:r>
            <a:endParaRPr lang="en-US" altLang="en-US" sz="3200">
              <a:solidFill>
                <a:srgbClr val="FFFF00"/>
              </a:solidFill>
            </a:endParaRPr>
          </a:p>
        </p:txBody>
      </p:sp>
      <p:sp>
        <p:nvSpPr>
          <p:cNvPr id="92163" name="Content Placeholder 2">
            <a:extLst>
              <a:ext uri="{FF2B5EF4-FFF2-40B4-BE49-F238E27FC236}">
                <a16:creationId xmlns:a16="http://schemas.microsoft.com/office/drawing/2014/main" id="{79C2F534-9202-6572-5A8E-17C1F61ECBAE}"/>
              </a:ext>
            </a:extLst>
          </p:cNvPr>
          <p:cNvSpPr>
            <a:spLocks noGrp="1" noChangeArrowheads="1"/>
          </p:cNvSpPr>
          <p:nvPr>
            <p:ph idx="1"/>
          </p:nvPr>
        </p:nvSpPr>
        <p:spPr>
          <a:xfrm>
            <a:off x="484188" y="1660525"/>
            <a:ext cx="8208962" cy="5265738"/>
          </a:xfrm>
        </p:spPr>
        <p:txBody>
          <a:bodyPr/>
          <a:lstStyle/>
          <a:p>
            <a:pPr eaLnBrk="1" hangingPunct="1"/>
            <a:r>
              <a:rPr lang="en-US" altLang="en-US"/>
              <a:t>Pathophysiology:</a:t>
            </a:r>
          </a:p>
          <a:p>
            <a:pPr eaLnBrk="1" hangingPunct="1"/>
            <a:r>
              <a:rPr lang="en-US" altLang="en-US"/>
              <a:t>Prolonged pressure to soft tissue over bony prominences in paralyzed or bedridden pts leads to ischemic ulceration and tissue breakdown. </a:t>
            </a:r>
          </a:p>
          <a:p>
            <a:pPr eaLnBrk="1" hangingPunct="1"/>
            <a:endParaRPr lang="en-US" altLang="en-US"/>
          </a:p>
          <a:p>
            <a:pPr eaLnBrk="1" hangingPunct="1"/>
            <a:r>
              <a:rPr lang="en-US" altLang="en-US"/>
              <a:t>Muscle tissue is the most susceptible. (undermined tissue loss)</a:t>
            </a:r>
          </a:p>
          <a:p>
            <a:pPr eaLnBrk="1" hangingPunct="1"/>
            <a:endParaRPr lang="en-US" altLang="en-US"/>
          </a:p>
          <a:p>
            <a:pPr eaLnBrk="1" hangingPunct="1"/>
            <a:r>
              <a:rPr lang="en-US" altLang="en-US"/>
              <a:t>Common in hospitalized , unconscious, nursing homes or spinal cord injuries patients.</a:t>
            </a:r>
          </a:p>
          <a:p>
            <a:pPr eaLnBrk="1" hangingPunct="1"/>
            <a:endParaRPr lang="en-US" altLang="en-US"/>
          </a:p>
          <a:p>
            <a:pPr eaLnBrk="1" hangingPunct="1"/>
            <a:r>
              <a:rPr lang="en-US" altLang="en-US"/>
              <a:t>occiput, sacrum, greater trochanter, and heels.</a:t>
            </a:r>
          </a:p>
        </p:txBody>
      </p:sp>
      <p:sp>
        <p:nvSpPr>
          <p:cNvPr id="4" name="Slide Number Placeholder 3">
            <a:extLst>
              <a:ext uri="{FF2B5EF4-FFF2-40B4-BE49-F238E27FC236}">
                <a16:creationId xmlns:a16="http://schemas.microsoft.com/office/drawing/2014/main" id="{D07ADE1C-B24F-D515-77A0-CAC6906D47B1}"/>
              </a:ext>
            </a:extLst>
          </p:cNvPr>
          <p:cNvSpPr>
            <a:spLocks noGrp="1"/>
          </p:cNvSpPr>
          <p:nvPr>
            <p:ph type="sldNum" sz="quarter" idx="12"/>
          </p:nvPr>
        </p:nvSpPr>
        <p:spPr/>
        <p:txBody>
          <a:bodyPr/>
          <a:lstStyle/>
          <a:p>
            <a:pPr>
              <a:defRPr/>
            </a:pPr>
            <a:fld id="{B3127F52-5848-4FC8-B1ED-CD986D3383B9}" type="slidenum">
              <a:rPr lang="ar-SA" altLang="en-US" smtClean="0"/>
              <a:pPr>
                <a:defRPr/>
              </a:pPr>
              <a:t>65</a:t>
            </a:fld>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62316C4F-E822-28D4-09C8-05905388133F}"/>
              </a:ext>
            </a:extLst>
          </p:cNvPr>
          <p:cNvSpPr>
            <a:spLocks noGrp="1" noChangeArrowheads="1"/>
          </p:cNvSpPr>
          <p:nvPr>
            <p:ph type="title"/>
          </p:nvPr>
        </p:nvSpPr>
        <p:spPr/>
        <p:txBody>
          <a:bodyPr/>
          <a:lstStyle/>
          <a:p>
            <a:pPr eaLnBrk="1" hangingPunct="1"/>
            <a:endParaRPr lang="en-US" altLang="en-US"/>
          </a:p>
        </p:txBody>
      </p:sp>
      <p:sp>
        <p:nvSpPr>
          <p:cNvPr id="93187" name="Content Placeholder 2">
            <a:extLst>
              <a:ext uri="{FF2B5EF4-FFF2-40B4-BE49-F238E27FC236}">
                <a16:creationId xmlns:a16="http://schemas.microsoft.com/office/drawing/2014/main" id="{CC7CBEDD-9703-E746-7DEA-C3523D087231}"/>
              </a:ext>
            </a:extLst>
          </p:cNvPr>
          <p:cNvSpPr>
            <a:spLocks noGrp="1" noChangeArrowheads="1"/>
          </p:cNvSpPr>
          <p:nvPr>
            <p:ph idx="1"/>
          </p:nvPr>
        </p:nvSpPr>
        <p:spPr/>
        <p:txBody>
          <a:bodyPr/>
          <a:lstStyle/>
          <a:p>
            <a:pPr eaLnBrk="1" hangingPunct="1"/>
            <a:endParaRPr lang="en-US" altLang="en-US"/>
          </a:p>
        </p:txBody>
      </p:sp>
      <p:sp>
        <p:nvSpPr>
          <p:cNvPr id="4" name="Slide Number Placeholder 3">
            <a:extLst>
              <a:ext uri="{FF2B5EF4-FFF2-40B4-BE49-F238E27FC236}">
                <a16:creationId xmlns:a16="http://schemas.microsoft.com/office/drawing/2014/main" id="{18572764-54B1-34A9-5A19-8B07114BA85F}"/>
              </a:ext>
            </a:extLst>
          </p:cNvPr>
          <p:cNvSpPr>
            <a:spLocks noGrp="1"/>
          </p:cNvSpPr>
          <p:nvPr>
            <p:ph type="sldNum" sz="quarter" idx="12"/>
          </p:nvPr>
        </p:nvSpPr>
        <p:spPr/>
        <p:txBody>
          <a:bodyPr/>
          <a:lstStyle/>
          <a:p>
            <a:pPr>
              <a:defRPr/>
            </a:pPr>
            <a:fld id="{126A1A44-52AC-4763-A3AA-9B4217C656BB}" type="slidenum">
              <a:rPr lang="ar-SA" altLang="en-US" smtClean="0"/>
              <a:pPr>
                <a:defRPr/>
              </a:pPr>
              <a:t>66</a:t>
            </a:fld>
            <a:endParaRPr lang="en-US" altLang="en-US"/>
          </a:p>
        </p:txBody>
      </p:sp>
      <p:pic>
        <p:nvPicPr>
          <p:cNvPr id="93189" name="Picture 5">
            <a:extLst>
              <a:ext uri="{FF2B5EF4-FFF2-40B4-BE49-F238E27FC236}">
                <a16:creationId xmlns:a16="http://schemas.microsoft.com/office/drawing/2014/main" id="{25D96BE3-62F9-D16A-EFC1-99D811248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295275"/>
            <a:ext cx="8916987"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E206E-C04F-17E1-0CE2-5153ECF7DC90}"/>
              </a:ext>
            </a:extLst>
          </p:cNvPr>
          <p:cNvSpPr>
            <a:spLocks noGrp="1"/>
          </p:cNvSpPr>
          <p:nvPr>
            <p:ph idx="1"/>
          </p:nvPr>
        </p:nvSpPr>
        <p:spPr>
          <a:xfrm>
            <a:off x="593725" y="1484313"/>
            <a:ext cx="8066088" cy="4195762"/>
          </a:xfrm>
        </p:spPr>
        <p:txBody>
          <a:bodyPr/>
          <a:lstStyle/>
          <a:p>
            <a:pPr eaLnBrk="1" hangingPunct="1">
              <a:defRPr/>
            </a:pPr>
            <a:r>
              <a:rPr lang="en-US" dirty="0"/>
              <a:t>You cannot adequately stage the wound until the eschar is incised and the actual depth is determined. </a:t>
            </a:r>
          </a:p>
          <a:p>
            <a:pPr eaLnBrk="1" hangingPunct="1">
              <a:defRPr/>
            </a:pPr>
            <a:endParaRPr lang="en-US" dirty="0"/>
          </a:p>
          <a:p>
            <a:pPr eaLnBrk="1" hangingPunct="1">
              <a:defRPr/>
            </a:pPr>
            <a:r>
              <a:rPr lang="en-US" dirty="0"/>
              <a:t>also look for underlying bony breakdown, osteomyelitis, </a:t>
            </a:r>
          </a:p>
          <a:p>
            <a:pPr marL="0" indent="0" eaLnBrk="1" hangingPunct="1">
              <a:buFont typeface="Wingdings 3" panose="05040102010807070707" pitchFamily="18" charset="2"/>
              <a:buNone/>
              <a:defRPr/>
            </a:pPr>
            <a:endParaRPr lang="en-US" dirty="0"/>
          </a:p>
        </p:txBody>
      </p:sp>
      <p:sp>
        <p:nvSpPr>
          <p:cNvPr id="4" name="Slide Number Placeholder 3">
            <a:extLst>
              <a:ext uri="{FF2B5EF4-FFF2-40B4-BE49-F238E27FC236}">
                <a16:creationId xmlns:a16="http://schemas.microsoft.com/office/drawing/2014/main" id="{8AE13DFE-D95B-B6B1-D8F6-ACD4D4D72777}"/>
              </a:ext>
            </a:extLst>
          </p:cNvPr>
          <p:cNvSpPr>
            <a:spLocks noGrp="1"/>
          </p:cNvSpPr>
          <p:nvPr>
            <p:ph type="sldNum" sz="quarter" idx="12"/>
          </p:nvPr>
        </p:nvSpPr>
        <p:spPr/>
        <p:txBody>
          <a:bodyPr/>
          <a:lstStyle/>
          <a:p>
            <a:pPr>
              <a:defRPr/>
            </a:pPr>
            <a:fld id="{4B382ED7-9EC9-4C92-8566-6E3DF06ADE8C}" type="slidenum">
              <a:rPr lang="ar-SA" altLang="en-US" smtClean="0"/>
              <a:pPr>
                <a:defRPr/>
              </a:pPr>
              <a:t>67</a:t>
            </a:fld>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98FCDB46-05F5-97F7-C4AC-0109F7F108D1}"/>
              </a:ext>
            </a:extLst>
          </p:cNvPr>
          <p:cNvSpPr>
            <a:spLocks noGrp="1" noChangeArrowheads="1"/>
          </p:cNvSpPr>
          <p:nvPr>
            <p:ph idx="1"/>
          </p:nvPr>
        </p:nvSpPr>
        <p:spPr>
          <a:xfrm>
            <a:off x="395288" y="404813"/>
            <a:ext cx="8208962" cy="5843587"/>
          </a:xfrm>
        </p:spPr>
        <p:txBody>
          <a:bodyPr/>
          <a:lstStyle/>
          <a:p>
            <a:pPr eaLnBrk="1" hangingPunct="1"/>
            <a:r>
              <a:rPr lang="en-GB" altLang="en-US" sz="3200">
                <a:solidFill>
                  <a:srgbClr val="FFFF00"/>
                </a:solidFill>
              </a:rPr>
              <a:t>Prevention :</a:t>
            </a:r>
          </a:p>
          <a:p>
            <a:pPr eaLnBrk="1" hangingPunct="1"/>
            <a:endParaRPr lang="en-GB" altLang="en-US"/>
          </a:p>
          <a:p>
            <a:pPr eaLnBrk="1" hangingPunct="1"/>
            <a:endParaRPr lang="en-GB" altLang="en-US"/>
          </a:p>
          <a:p>
            <a:pPr eaLnBrk="1" hangingPunct="1"/>
            <a:r>
              <a:rPr lang="en-US" altLang="en-US"/>
              <a:t>Skin care (clean, minimally moisturized)</a:t>
            </a:r>
          </a:p>
          <a:p>
            <a:pPr eaLnBrk="1" hangingPunct="1"/>
            <a:r>
              <a:rPr lang="en-US" altLang="en-US"/>
              <a:t>Frequent repositioning (every 2 hours)</a:t>
            </a:r>
          </a:p>
          <a:p>
            <a:pPr eaLnBrk="1" hangingPunct="1"/>
            <a:r>
              <a:rPr lang="en-US" altLang="en-US"/>
              <a:t>Supporting surfaces (e.g. gel pads, air mattresses)</a:t>
            </a:r>
          </a:p>
          <a:p>
            <a:pPr eaLnBrk="1" hangingPunct="1"/>
            <a:r>
              <a:rPr lang="en-US" altLang="en-US"/>
              <a:t>Adequate nutrition</a:t>
            </a:r>
          </a:p>
        </p:txBody>
      </p:sp>
      <p:sp>
        <p:nvSpPr>
          <p:cNvPr id="4" name="Slide Number Placeholder 3">
            <a:extLst>
              <a:ext uri="{FF2B5EF4-FFF2-40B4-BE49-F238E27FC236}">
                <a16:creationId xmlns:a16="http://schemas.microsoft.com/office/drawing/2014/main" id="{F25C2998-D061-D817-6A15-6C7973A58C47}"/>
              </a:ext>
            </a:extLst>
          </p:cNvPr>
          <p:cNvSpPr>
            <a:spLocks noGrp="1"/>
          </p:cNvSpPr>
          <p:nvPr>
            <p:ph type="sldNum" sz="quarter" idx="12"/>
          </p:nvPr>
        </p:nvSpPr>
        <p:spPr/>
        <p:txBody>
          <a:bodyPr/>
          <a:lstStyle/>
          <a:p>
            <a:pPr>
              <a:defRPr/>
            </a:pPr>
            <a:fld id="{87B350D4-A112-4895-A0B3-1991F3FD0792}" type="slidenum">
              <a:rPr lang="ar-SA" altLang="en-US" smtClean="0"/>
              <a:pPr>
                <a:defRPr/>
              </a:pPr>
              <a:t>68</a:t>
            </a:fld>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04787FE4-6795-3C3F-FDF6-BCAF8D5B7046}"/>
              </a:ext>
            </a:extLst>
          </p:cNvPr>
          <p:cNvSpPr>
            <a:spLocks noGrp="1" noChangeArrowheads="1"/>
          </p:cNvSpPr>
          <p:nvPr>
            <p:ph type="title"/>
          </p:nvPr>
        </p:nvSpPr>
        <p:spPr>
          <a:xfrm>
            <a:off x="484188" y="452438"/>
            <a:ext cx="7056437" cy="768350"/>
          </a:xfrm>
        </p:spPr>
        <p:txBody>
          <a:bodyPr/>
          <a:lstStyle/>
          <a:p>
            <a:pPr eaLnBrk="1" hangingPunct="1"/>
            <a:r>
              <a:rPr lang="en-GB" altLang="en-US" sz="3200">
                <a:solidFill>
                  <a:srgbClr val="FFFF00"/>
                </a:solidFill>
              </a:rPr>
              <a:t>Treatment</a:t>
            </a:r>
            <a:r>
              <a:rPr lang="en-GB" altLang="en-US" sz="3200"/>
              <a:t> :</a:t>
            </a:r>
            <a:endParaRPr lang="en-US" altLang="en-US" sz="3200"/>
          </a:p>
        </p:txBody>
      </p:sp>
      <p:sp>
        <p:nvSpPr>
          <p:cNvPr id="3" name="Content Placeholder 2">
            <a:extLst>
              <a:ext uri="{FF2B5EF4-FFF2-40B4-BE49-F238E27FC236}">
                <a16:creationId xmlns:a16="http://schemas.microsoft.com/office/drawing/2014/main" id="{C1D7171C-681D-E6E9-6F34-7A0BFD8AFF9B}"/>
              </a:ext>
            </a:extLst>
          </p:cNvPr>
          <p:cNvSpPr>
            <a:spLocks noGrp="1"/>
          </p:cNvSpPr>
          <p:nvPr>
            <p:ph idx="1"/>
          </p:nvPr>
        </p:nvSpPr>
        <p:spPr>
          <a:xfrm>
            <a:off x="484188" y="1098550"/>
            <a:ext cx="8408987" cy="5307013"/>
          </a:xfrm>
        </p:spPr>
        <p:txBody>
          <a:bodyPr/>
          <a:lstStyle/>
          <a:p>
            <a:pPr eaLnBrk="1" hangingPunct="1">
              <a:defRPr/>
            </a:pPr>
            <a:r>
              <a:rPr lang="en-US" dirty="0"/>
              <a:t>Debridement: </a:t>
            </a:r>
          </a:p>
          <a:p>
            <a:pPr marL="0" indent="0" eaLnBrk="1" hangingPunct="1">
              <a:buFont typeface="Wingdings 3" panose="05040102010807070707" pitchFamily="18" charset="2"/>
              <a:buNone/>
              <a:defRPr/>
            </a:pPr>
            <a:r>
              <a:rPr lang="en-US" dirty="0"/>
              <a:t>(excise the eschar and most of the necrotic tissue then </a:t>
            </a:r>
            <a:r>
              <a:rPr lang="en-US" dirty="0" err="1"/>
              <a:t>autodebridement</a:t>
            </a:r>
            <a:r>
              <a:rPr lang="en-US" dirty="0"/>
              <a:t> of the minimal remaining necrotic tissue with wet-to-dry dressing or topical enzymatic collagenase ointments)</a:t>
            </a:r>
          </a:p>
          <a:p>
            <a:pPr eaLnBrk="1" hangingPunct="1">
              <a:defRPr/>
            </a:pPr>
            <a:r>
              <a:rPr lang="en-US" dirty="0"/>
              <a:t>Wound cleaning and dressing: </a:t>
            </a:r>
          </a:p>
          <a:p>
            <a:pPr eaLnBrk="1" hangingPunct="1">
              <a:buFontTx/>
              <a:buChar char="-"/>
              <a:defRPr/>
            </a:pPr>
            <a:r>
              <a:rPr lang="en-US" dirty="0"/>
              <a:t>If not infected </a:t>
            </a:r>
            <a:r>
              <a:rPr lang="en-US" dirty="0">
                <a:sym typeface="Wingdings" panose="05000000000000000000" pitchFamily="2" charset="2"/>
              </a:rPr>
              <a:t> irrigation with saline and simple dressing</a:t>
            </a:r>
          </a:p>
          <a:p>
            <a:pPr marL="0" indent="0" eaLnBrk="1" hangingPunct="1">
              <a:buFont typeface="Wingdings 3" panose="05040102010807070707" pitchFamily="18" charset="2"/>
              <a:buNone/>
              <a:defRPr/>
            </a:pPr>
            <a:r>
              <a:rPr lang="en-US" dirty="0">
                <a:sym typeface="Wingdings" panose="05000000000000000000" pitchFamily="2" charset="2"/>
              </a:rPr>
              <a:t>(avoid toxic solutions like </a:t>
            </a:r>
            <a:r>
              <a:rPr lang="en-US" dirty="0" err="1">
                <a:sym typeface="Wingdings" panose="05000000000000000000" pitchFamily="2" charset="2"/>
              </a:rPr>
              <a:t>povidine</a:t>
            </a:r>
            <a:r>
              <a:rPr lang="en-US" dirty="0">
                <a:sym typeface="Wingdings" panose="05000000000000000000" pitchFamily="2" charset="2"/>
              </a:rPr>
              <a:t> , it impairs healing)</a:t>
            </a:r>
          </a:p>
          <a:p>
            <a:pPr eaLnBrk="1" hangingPunct="1">
              <a:buFontTx/>
              <a:buChar char="-"/>
              <a:defRPr/>
            </a:pPr>
            <a:r>
              <a:rPr lang="en-US" dirty="0">
                <a:sym typeface="Wingdings" panose="05000000000000000000" pitchFamily="2" charset="2"/>
              </a:rPr>
              <a:t>If bacterial colonization  topical antibacterial</a:t>
            </a:r>
          </a:p>
          <a:p>
            <a:pPr eaLnBrk="1" hangingPunct="1">
              <a:buFontTx/>
              <a:buChar char="-"/>
              <a:defRPr/>
            </a:pPr>
            <a:r>
              <a:rPr lang="en-US" dirty="0">
                <a:sym typeface="Wingdings" panose="05000000000000000000" pitchFamily="2" charset="2"/>
              </a:rPr>
              <a:t>If infected (pus discharge, foul smelling, erythema, bacteria count &gt;10*5)  adequate debridement , wound cultures, dressing with topical antimicrobials , systemic </a:t>
            </a:r>
            <a:r>
              <a:rPr lang="en-US" dirty="0" err="1">
                <a:sym typeface="Wingdings" panose="05000000000000000000" pitchFamily="2" charset="2"/>
              </a:rPr>
              <a:t>abx</a:t>
            </a:r>
            <a:endParaRPr lang="en-US" dirty="0">
              <a:sym typeface="Wingdings" panose="05000000000000000000" pitchFamily="2" charset="2"/>
            </a:endParaRPr>
          </a:p>
          <a:p>
            <a:pPr eaLnBrk="1" hangingPunct="1">
              <a:buFontTx/>
              <a:buChar char="-"/>
              <a:defRPr/>
            </a:pPr>
            <a:r>
              <a:rPr lang="en-US" dirty="0">
                <a:sym typeface="Wingdings" panose="05000000000000000000" pitchFamily="2" charset="2"/>
              </a:rPr>
              <a:t>When infected wound becomes clean, and all clean wounds are candidates for different dressing materials and VAC negative pressure dressing (vac has faster healing rates </a:t>
            </a:r>
            <a:endParaRPr lang="en-US" dirty="0"/>
          </a:p>
        </p:txBody>
      </p:sp>
      <p:sp>
        <p:nvSpPr>
          <p:cNvPr id="4" name="Slide Number Placeholder 3">
            <a:extLst>
              <a:ext uri="{FF2B5EF4-FFF2-40B4-BE49-F238E27FC236}">
                <a16:creationId xmlns:a16="http://schemas.microsoft.com/office/drawing/2014/main" id="{7833CC43-4E1C-DBE1-FA8E-3F3C81B1BD67}"/>
              </a:ext>
            </a:extLst>
          </p:cNvPr>
          <p:cNvSpPr>
            <a:spLocks noGrp="1"/>
          </p:cNvSpPr>
          <p:nvPr>
            <p:ph type="sldNum" sz="quarter" idx="12"/>
          </p:nvPr>
        </p:nvSpPr>
        <p:spPr/>
        <p:txBody>
          <a:bodyPr/>
          <a:lstStyle/>
          <a:p>
            <a:pPr>
              <a:defRPr/>
            </a:pPr>
            <a:fld id="{87A32B7E-4490-4B7B-B77A-0AD989584753}" type="slidenum">
              <a:rPr lang="ar-SA" altLang="en-US" smtClean="0"/>
              <a:pPr>
                <a:defRPr/>
              </a:pPr>
              <a:t>69</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2760D0F-0AC0-1850-7D2C-FC4752317100}"/>
              </a:ext>
            </a:extLst>
          </p:cNvPr>
          <p:cNvSpPr>
            <a:spLocks noGrp="1" noChangeArrowheads="1"/>
          </p:cNvSpPr>
          <p:nvPr>
            <p:ph type="title"/>
          </p:nvPr>
        </p:nvSpPr>
        <p:spPr>
          <a:xfrm>
            <a:off x="539750" y="90488"/>
            <a:ext cx="7772400" cy="731837"/>
          </a:xfrm>
        </p:spPr>
        <p:txBody>
          <a:bodyPr/>
          <a:lstStyle/>
          <a:p>
            <a:pPr eaLnBrk="1" hangingPunct="1"/>
            <a:r>
              <a:rPr lang="en-US" altLang="en-US" sz="4000">
                <a:cs typeface="Times New Roman" panose="02020603050405020304" pitchFamily="18" charset="0"/>
              </a:rPr>
              <a:t>Wound closure types</a:t>
            </a:r>
          </a:p>
        </p:txBody>
      </p:sp>
      <p:sp>
        <p:nvSpPr>
          <p:cNvPr id="6147" name="Rectangle 3">
            <a:extLst>
              <a:ext uri="{FF2B5EF4-FFF2-40B4-BE49-F238E27FC236}">
                <a16:creationId xmlns:a16="http://schemas.microsoft.com/office/drawing/2014/main" id="{6DBE7DFD-1FB0-EC72-DAF5-576CE241A729}"/>
              </a:ext>
            </a:extLst>
          </p:cNvPr>
          <p:cNvSpPr>
            <a:spLocks noGrp="1" noChangeArrowheads="1"/>
          </p:cNvSpPr>
          <p:nvPr>
            <p:ph idx="1"/>
          </p:nvPr>
        </p:nvSpPr>
        <p:spPr>
          <a:xfrm>
            <a:off x="642938" y="1000125"/>
            <a:ext cx="8064500" cy="5400675"/>
          </a:xfrm>
        </p:spPr>
        <p:txBody>
          <a:bodyPr rtlCol="0">
            <a:normAutofit fontScale="92500" lnSpcReduction="10000"/>
          </a:bodyPr>
          <a:lstStyle/>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400" b="1" i="1" dirty="0">
                <a:solidFill>
                  <a:srgbClr val="CC0000"/>
                </a:solidFill>
                <a:cs typeface="Arial" charset="0"/>
              </a:rPr>
              <a:t>Primary </a:t>
            </a:r>
            <a:r>
              <a:rPr lang="en-US" sz="2400" b="1" dirty="0">
                <a:solidFill>
                  <a:srgbClr val="CC0000"/>
                </a:solidFill>
                <a:cs typeface="Arial" charset="0"/>
              </a:rPr>
              <a:t>intention</a:t>
            </a:r>
            <a:r>
              <a:rPr lang="en-US" sz="2400" dirty="0">
                <a:cs typeface="Arial" charset="0"/>
              </a:rPr>
              <a:t>, closures are those wounds that are immediately sealed with simple suturing, skin graft placement, or flap closure, such as the closure of the wound at the end of a surgical procedure.</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endParaRPr lang="en-US" sz="2400" dirty="0">
              <a:cs typeface="Arial" charset="0"/>
            </a:endParaRP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400" b="1" i="1" dirty="0">
                <a:solidFill>
                  <a:srgbClr val="CC0000"/>
                </a:solidFill>
                <a:cs typeface="Arial" charset="0"/>
              </a:rPr>
              <a:t>Secondary, </a:t>
            </a:r>
            <a:r>
              <a:rPr lang="en-US" sz="2400" b="1" dirty="0">
                <a:solidFill>
                  <a:srgbClr val="CC0000"/>
                </a:solidFill>
                <a:cs typeface="Arial" charset="0"/>
              </a:rPr>
              <a:t>or spontaneous</a:t>
            </a:r>
            <a:r>
              <a:rPr lang="en-US" sz="2400" b="1" dirty="0">
                <a:cs typeface="Arial" charset="0"/>
              </a:rPr>
              <a:t> </a:t>
            </a:r>
            <a:r>
              <a:rPr lang="en-US" sz="2400" b="1" dirty="0">
                <a:solidFill>
                  <a:srgbClr val="CC0000"/>
                </a:solidFill>
                <a:cs typeface="Arial" charset="0"/>
              </a:rPr>
              <a:t>intention</a:t>
            </a:r>
            <a:r>
              <a:rPr lang="en-US" sz="2400" dirty="0">
                <a:cs typeface="Arial" charset="0"/>
              </a:rPr>
              <a:t> involves no active intent to seal the wound. Generally, this type of closure is represented by the highly contaminated wound, which will close by </a:t>
            </a:r>
            <a:r>
              <a:rPr lang="en-US" sz="2400" dirty="0" err="1">
                <a:cs typeface="Arial" charset="0"/>
              </a:rPr>
              <a:t>reepithelialization</a:t>
            </a:r>
            <a:r>
              <a:rPr lang="en-US" sz="2400" dirty="0">
                <a:cs typeface="Arial" charset="0"/>
              </a:rPr>
              <a:t> and contraction of the wound.</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400" dirty="0">
                <a:cs typeface="Arial" charset="0"/>
              </a:rPr>
              <a:t> </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2400" b="1" i="1" dirty="0">
                <a:solidFill>
                  <a:srgbClr val="CC0000"/>
                </a:solidFill>
                <a:cs typeface="Arial" charset="0"/>
              </a:rPr>
              <a:t>Tertiary </a:t>
            </a:r>
            <a:r>
              <a:rPr lang="en-US" sz="2400" b="1" dirty="0">
                <a:solidFill>
                  <a:srgbClr val="CC0000"/>
                </a:solidFill>
                <a:cs typeface="Arial" charset="0"/>
              </a:rPr>
              <a:t>intention is also referred to as </a:t>
            </a:r>
            <a:r>
              <a:rPr lang="en-US" sz="2400" b="1" i="1" dirty="0">
                <a:solidFill>
                  <a:srgbClr val="CC0000"/>
                </a:solidFill>
                <a:cs typeface="Arial" charset="0"/>
              </a:rPr>
              <a:t>delayed primary closure</a:t>
            </a:r>
            <a:r>
              <a:rPr lang="en-US" sz="2400" dirty="0">
                <a:cs typeface="Arial" charset="0"/>
              </a:rPr>
              <a:t>. A contaminated wound is initially treated with repeated </a:t>
            </a:r>
            <a:r>
              <a:rPr lang="en-US" sz="2400" dirty="0" err="1">
                <a:cs typeface="Arial" charset="0"/>
              </a:rPr>
              <a:t>débridement</a:t>
            </a:r>
            <a:r>
              <a:rPr lang="en-US" sz="2400" dirty="0">
                <a:cs typeface="Arial" charset="0"/>
              </a:rPr>
              <a:t> and perhaps systemic or topical antibiotics for several days to control infection. Once it is assessed as ready for closure, surgical intervention, such as suturing, skin graft placement, or flap design, is performed.</a:t>
            </a:r>
          </a:p>
        </p:txBody>
      </p:sp>
      <p:sp>
        <p:nvSpPr>
          <p:cNvPr id="4" name="Slide Number Placeholder 3">
            <a:extLst>
              <a:ext uri="{FF2B5EF4-FFF2-40B4-BE49-F238E27FC236}">
                <a16:creationId xmlns:a16="http://schemas.microsoft.com/office/drawing/2014/main" id="{D2A5589E-FD4E-BD96-DC40-237EB709E42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185543AD-8E1B-4656-A1F3-8E7A6EBFCE5E}" type="slidenum">
              <a:rPr lang="ar-SA" altLang="en-US">
                <a:solidFill>
                  <a:srgbClr val="9B9A98"/>
                </a:solidFill>
              </a:rPr>
              <a:pPr eaLnBrk="1" hangingPunct="1">
                <a:defRPr/>
              </a:pPr>
              <a:t>7</a:t>
            </a:fld>
            <a:endParaRPr lang="en-US" altLang="en-US">
              <a:solidFill>
                <a:srgbClr val="9B9A98"/>
              </a:solidFill>
            </a:endParaRPr>
          </a:p>
        </p:txBody>
      </p:sp>
    </p:spTree>
  </p:cSld>
  <p:clrMapOvr>
    <a:masterClrMapping/>
  </p:clrMapOvr>
  <p:transition spd="slow">
    <p:split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66E9B7BF-8718-F06A-ECA1-F490CFFCB52D}"/>
              </a:ext>
            </a:extLst>
          </p:cNvPr>
          <p:cNvSpPr>
            <a:spLocks noGrp="1" noChangeArrowheads="1"/>
          </p:cNvSpPr>
          <p:nvPr>
            <p:ph type="title"/>
          </p:nvPr>
        </p:nvSpPr>
        <p:spPr/>
        <p:txBody>
          <a:bodyPr/>
          <a:lstStyle/>
          <a:p>
            <a:pPr eaLnBrk="1" hangingPunct="1"/>
            <a:r>
              <a:rPr lang="en-GB" altLang="en-US">
                <a:solidFill>
                  <a:srgbClr val="FFFF00"/>
                </a:solidFill>
              </a:rPr>
              <a:t>Surgical treatment : </a:t>
            </a:r>
            <a:endParaRPr lang="en-US" altLang="en-US">
              <a:solidFill>
                <a:srgbClr val="FFFF00"/>
              </a:solidFill>
            </a:endParaRPr>
          </a:p>
        </p:txBody>
      </p:sp>
      <p:sp>
        <p:nvSpPr>
          <p:cNvPr id="97283" name="Content Placeholder 2">
            <a:extLst>
              <a:ext uri="{FF2B5EF4-FFF2-40B4-BE49-F238E27FC236}">
                <a16:creationId xmlns:a16="http://schemas.microsoft.com/office/drawing/2014/main" id="{46546A40-A48D-BE24-3B3A-3573FC37BA7C}"/>
              </a:ext>
            </a:extLst>
          </p:cNvPr>
          <p:cNvSpPr>
            <a:spLocks noGrp="1" noChangeArrowheads="1"/>
          </p:cNvSpPr>
          <p:nvPr>
            <p:ph idx="1"/>
          </p:nvPr>
        </p:nvSpPr>
        <p:spPr>
          <a:xfrm>
            <a:off x="258763" y="1341438"/>
            <a:ext cx="8705850" cy="4906962"/>
          </a:xfrm>
        </p:spPr>
        <p:txBody>
          <a:bodyPr/>
          <a:lstStyle/>
          <a:p>
            <a:pPr eaLnBrk="1" hangingPunct="1"/>
            <a:endParaRPr lang="en-US" altLang="en-US"/>
          </a:p>
          <a:p>
            <a:pPr eaLnBrk="1" hangingPunct="1"/>
            <a:r>
              <a:rPr lang="en-US" altLang="en-US"/>
              <a:t>simple closure</a:t>
            </a:r>
          </a:p>
          <a:p>
            <a:pPr eaLnBrk="1" hangingPunct="1"/>
            <a:r>
              <a:rPr lang="en-US" altLang="en-US"/>
              <a:t>split-thickness skin grafting</a:t>
            </a:r>
          </a:p>
          <a:p>
            <a:pPr eaLnBrk="1" hangingPunct="1"/>
            <a:r>
              <a:rPr lang="en-US" altLang="en-US"/>
              <a:t>musculocutaneous flap</a:t>
            </a:r>
          </a:p>
          <a:p>
            <a:pPr eaLnBrk="1" hangingPunct="1"/>
            <a:r>
              <a:rPr lang="en-US" altLang="en-US"/>
              <a:t>Only in  clean wounds , well-motivated patients in whom the cause of immobility had been resolved.</a:t>
            </a:r>
          </a:p>
          <a:p>
            <a:pPr eaLnBrk="1" hangingPunct="1"/>
            <a:endParaRPr lang="en-US" altLang="en-US"/>
          </a:p>
          <a:p>
            <a:pPr eaLnBrk="1" hangingPunct="1"/>
            <a:r>
              <a:rPr lang="en-US" altLang="en-US"/>
              <a:t>Bedridden pts with sacral ulcers might benefit from diverting colostomy if pressure cause cannot be addressed</a:t>
            </a:r>
          </a:p>
          <a:p>
            <a:pPr eaLnBrk="1" hangingPunct="1"/>
            <a:endParaRPr lang="en-US" altLang="en-US"/>
          </a:p>
          <a:p>
            <a:pPr eaLnBrk="1" hangingPunct="1"/>
            <a:endParaRPr lang="en-US" altLang="en-US"/>
          </a:p>
        </p:txBody>
      </p:sp>
      <p:sp>
        <p:nvSpPr>
          <p:cNvPr id="4" name="Slide Number Placeholder 3">
            <a:extLst>
              <a:ext uri="{FF2B5EF4-FFF2-40B4-BE49-F238E27FC236}">
                <a16:creationId xmlns:a16="http://schemas.microsoft.com/office/drawing/2014/main" id="{4A30470E-9DF4-15D5-EC80-677F73A52A86}"/>
              </a:ext>
            </a:extLst>
          </p:cNvPr>
          <p:cNvSpPr>
            <a:spLocks noGrp="1"/>
          </p:cNvSpPr>
          <p:nvPr>
            <p:ph type="sldNum" sz="quarter" idx="12"/>
          </p:nvPr>
        </p:nvSpPr>
        <p:spPr/>
        <p:txBody>
          <a:bodyPr/>
          <a:lstStyle/>
          <a:p>
            <a:pPr>
              <a:defRPr/>
            </a:pPr>
            <a:fld id="{83B0FC88-1018-44EA-92F0-422CA52523B6}" type="slidenum">
              <a:rPr lang="ar-SA" altLang="en-US" smtClean="0"/>
              <a:pPr>
                <a:defRPr/>
              </a:pPr>
              <a:t>70</a:t>
            </a:fld>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44833AB6-BDFE-A4BF-0893-84C6188A3828}"/>
              </a:ext>
            </a:extLst>
          </p:cNvPr>
          <p:cNvSpPr>
            <a:spLocks noGrp="1" noChangeArrowheads="1"/>
          </p:cNvSpPr>
          <p:nvPr>
            <p:ph type="title"/>
          </p:nvPr>
        </p:nvSpPr>
        <p:spPr/>
        <p:txBody>
          <a:bodyPr/>
          <a:lstStyle/>
          <a:p>
            <a:pPr eaLnBrk="1" hangingPunct="1"/>
            <a:endParaRPr lang="en-US" altLang="en-US"/>
          </a:p>
        </p:txBody>
      </p:sp>
      <p:sp>
        <p:nvSpPr>
          <p:cNvPr id="98307" name="Content Placeholder 2">
            <a:extLst>
              <a:ext uri="{FF2B5EF4-FFF2-40B4-BE49-F238E27FC236}">
                <a16:creationId xmlns:a16="http://schemas.microsoft.com/office/drawing/2014/main" id="{99C36E0C-299D-3F14-8CF8-B94F45139888}"/>
              </a:ext>
            </a:extLst>
          </p:cNvPr>
          <p:cNvSpPr>
            <a:spLocks noGrp="1" noChangeArrowheads="1"/>
          </p:cNvSpPr>
          <p:nvPr>
            <p:ph idx="1"/>
          </p:nvPr>
        </p:nvSpPr>
        <p:spPr/>
        <p:txBody>
          <a:bodyPr/>
          <a:lstStyle/>
          <a:p>
            <a:pPr eaLnBrk="1" hangingPunct="1"/>
            <a:endParaRPr lang="en-US" altLang="en-US"/>
          </a:p>
        </p:txBody>
      </p:sp>
      <p:sp>
        <p:nvSpPr>
          <p:cNvPr id="4" name="Slide Number Placeholder 3">
            <a:extLst>
              <a:ext uri="{FF2B5EF4-FFF2-40B4-BE49-F238E27FC236}">
                <a16:creationId xmlns:a16="http://schemas.microsoft.com/office/drawing/2014/main" id="{4575BE01-D0C3-7E54-ECD4-FE2F6964366D}"/>
              </a:ext>
            </a:extLst>
          </p:cNvPr>
          <p:cNvSpPr>
            <a:spLocks noGrp="1"/>
          </p:cNvSpPr>
          <p:nvPr>
            <p:ph type="sldNum" sz="quarter" idx="12"/>
          </p:nvPr>
        </p:nvSpPr>
        <p:spPr/>
        <p:txBody>
          <a:bodyPr/>
          <a:lstStyle/>
          <a:p>
            <a:pPr>
              <a:defRPr/>
            </a:pPr>
            <a:fld id="{66B90543-6E21-41E8-8061-5D9F0E363562}" type="slidenum">
              <a:rPr lang="ar-SA" altLang="en-US" smtClean="0"/>
              <a:pPr>
                <a:defRPr/>
              </a:pPr>
              <a:t>71</a:t>
            </a:fld>
            <a:endParaRPr lang="en-US" altLang="en-US"/>
          </a:p>
        </p:txBody>
      </p:sp>
      <p:pic>
        <p:nvPicPr>
          <p:cNvPr id="98309" name="Picture 2" descr="Pressure Sores and Bed Sores | Epomedicine">
            <a:extLst>
              <a:ext uri="{FF2B5EF4-FFF2-40B4-BE49-F238E27FC236}">
                <a16:creationId xmlns:a16="http://schemas.microsoft.com/office/drawing/2014/main" id="{702F004A-8FDB-55F3-0FD2-0A0322141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452438"/>
            <a:ext cx="5453062"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4" descr="Pressure Sores - Skin Disorders - Merck Manuals Consumer Version">
            <a:extLst>
              <a:ext uri="{FF2B5EF4-FFF2-40B4-BE49-F238E27FC236}">
                <a16:creationId xmlns:a16="http://schemas.microsoft.com/office/drawing/2014/main" id="{EE923371-F406-5076-967A-D323D539A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471738"/>
            <a:ext cx="29400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6" descr="Bed Sores | Pressure Ulcers | NeuEsse">
            <a:extLst>
              <a:ext uri="{FF2B5EF4-FFF2-40B4-BE49-F238E27FC236}">
                <a16:creationId xmlns:a16="http://schemas.microsoft.com/office/drawing/2014/main" id="{1FCBE8C2-B114-7E1C-1919-7055C9884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852"/>
          <a:stretch>
            <a:fillRect/>
          </a:stretch>
        </p:blipFill>
        <p:spPr bwMode="auto">
          <a:xfrm>
            <a:off x="3206750" y="2471738"/>
            <a:ext cx="2589213"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8" descr="What are the 4 Main Types of Pressure Ulcer? The EPUAP Pressure Ulcer  Grading System | Richardson Healthcare">
            <a:extLst>
              <a:ext uri="{FF2B5EF4-FFF2-40B4-BE49-F238E27FC236}">
                <a16:creationId xmlns:a16="http://schemas.microsoft.com/office/drawing/2014/main" id="{69E7FFAE-BE6B-6028-646A-45FAF37A77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163" y="444500"/>
            <a:ext cx="305117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10" descr="Managing pressure sores - ScienceDirect">
            <a:extLst>
              <a:ext uri="{FF2B5EF4-FFF2-40B4-BE49-F238E27FC236}">
                <a16:creationId xmlns:a16="http://schemas.microsoft.com/office/drawing/2014/main" id="{493385A9-5706-D0AB-49D5-186AF59F94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0697"/>
          <a:stretch>
            <a:fillRect/>
          </a:stretch>
        </p:blipFill>
        <p:spPr bwMode="auto">
          <a:xfrm>
            <a:off x="5795963" y="2514600"/>
            <a:ext cx="3165475"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ACFFC6E0-BA33-D74D-F6C8-5ACD34519523}"/>
              </a:ext>
            </a:extLst>
          </p:cNvPr>
          <p:cNvSpPr>
            <a:spLocks noGrp="1" noChangeArrowheads="1"/>
          </p:cNvSpPr>
          <p:nvPr>
            <p:ph idx="1"/>
          </p:nvPr>
        </p:nvSpPr>
        <p:spPr>
          <a:xfrm>
            <a:off x="214313" y="571500"/>
            <a:ext cx="7929562" cy="4954588"/>
          </a:xfrm>
        </p:spPr>
        <p:txBody>
          <a:bodyPr/>
          <a:lstStyle/>
          <a:p>
            <a:pPr eaLnBrk="1" hangingPunct="1">
              <a:lnSpc>
                <a:spcPct val="90000"/>
              </a:lnSpc>
              <a:buFont typeface="Wingdings" panose="05000000000000000000" pitchFamily="2" charset="2"/>
              <a:buNone/>
            </a:pPr>
            <a:r>
              <a:rPr lang="en-US" altLang="en-US" sz="3200" b="1">
                <a:cs typeface="Arial" panose="020B0604020202020204" pitchFamily="34" charset="0"/>
              </a:rPr>
              <a:t>Members of the multidisciplinary team</a:t>
            </a:r>
          </a:p>
          <a:p>
            <a:pPr eaLnBrk="1" hangingPunct="1">
              <a:lnSpc>
                <a:spcPct val="90000"/>
              </a:lnSpc>
              <a:buFont typeface="Wingdings" panose="05000000000000000000" pitchFamily="2" charset="2"/>
              <a:buNone/>
            </a:pPr>
            <a:r>
              <a:rPr lang="en-US" altLang="en-US" sz="2800">
                <a:cs typeface="Arial" panose="020B0604020202020204" pitchFamily="34" charset="0"/>
              </a:rPr>
              <a:t>x Physician</a:t>
            </a:r>
          </a:p>
          <a:p>
            <a:pPr eaLnBrk="1" hangingPunct="1">
              <a:lnSpc>
                <a:spcPct val="90000"/>
              </a:lnSpc>
              <a:buFont typeface="Wingdings" panose="05000000000000000000" pitchFamily="2" charset="2"/>
              <a:buNone/>
            </a:pPr>
            <a:r>
              <a:rPr lang="en-US" altLang="en-US" sz="2800">
                <a:cs typeface="Arial" panose="020B0604020202020204" pitchFamily="34" charset="0"/>
              </a:rPr>
              <a:t>X wound care team ****</a:t>
            </a:r>
          </a:p>
          <a:p>
            <a:pPr eaLnBrk="1" hangingPunct="1">
              <a:lnSpc>
                <a:spcPct val="90000"/>
              </a:lnSpc>
              <a:buFont typeface="Wingdings" panose="05000000000000000000" pitchFamily="2" charset="2"/>
              <a:buNone/>
            </a:pPr>
            <a:r>
              <a:rPr lang="en-US" altLang="en-US" sz="2800">
                <a:cs typeface="Arial" panose="020B0604020202020204" pitchFamily="34" charset="0"/>
              </a:rPr>
              <a:t>x Podiatrist</a:t>
            </a:r>
          </a:p>
          <a:p>
            <a:pPr eaLnBrk="1" hangingPunct="1">
              <a:lnSpc>
                <a:spcPct val="90000"/>
              </a:lnSpc>
              <a:buFont typeface="Wingdings" panose="05000000000000000000" pitchFamily="2" charset="2"/>
              <a:buNone/>
            </a:pPr>
            <a:r>
              <a:rPr lang="en-US" altLang="en-US" sz="2800">
                <a:cs typeface="Arial" panose="020B0604020202020204" pitchFamily="34" charset="0"/>
              </a:rPr>
              <a:t>x Specialist nurse</a:t>
            </a:r>
          </a:p>
          <a:p>
            <a:pPr eaLnBrk="1" hangingPunct="1">
              <a:lnSpc>
                <a:spcPct val="90000"/>
              </a:lnSpc>
              <a:buFont typeface="Wingdings" panose="05000000000000000000" pitchFamily="2" charset="2"/>
              <a:buNone/>
            </a:pPr>
            <a:r>
              <a:rPr lang="en-US" altLang="en-US" sz="2800">
                <a:cs typeface="Arial" panose="020B0604020202020204" pitchFamily="34" charset="0"/>
              </a:rPr>
              <a:t>x Orthotist</a:t>
            </a:r>
          </a:p>
          <a:p>
            <a:pPr eaLnBrk="1" hangingPunct="1">
              <a:lnSpc>
                <a:spcPct val="90000"/>
              </a:lnSpc>
              <a:buFont typeface="Wingdings" panose="05000000000000000000" pitchFamily="2" charset="2"/>
              <a:buNone/>
            </a:pPr>
            <a:r>
              <a:rPr lang="en-US" altLang="en-US" sz="2800">
                <a:cs typeface="Arial" panose="020B0604020202020204" pitchFamily="34" charset="0"/>
              </a:rPr>
              <a:t>x Dietitian</a:t>
            </a:r>
          </a:p>
          <a:p>
            <a:pPr eaLnBrk="1" hangingPunct="1">
              <a:lnSpc>
                <a:spcPct val="90000"/>
              </a:lnSpc>
              <a:buFont typeface="Wingdings" panose="05000000000000000000" pitchFamily="2" charset="2"/>
              <a:buNone/>
            </a:pPr>
            <a:r>
              <a:rPr lang="en-US" altLang="en-US" sz="2800">
                <a:cs typeface="Arial" panose="020B0604020202020204" pitchFamily="34" charset="0"/>
              </a:rPr>
              <a:t>x Radiologist</a:t>
            </a:r>
          </a:p>
          <a:p>
            <a:pPr eaLnBrk="1" hangingPunct="1">
              <a:lnSpc>
                <a:spcPct val="90000"/>
              </a:lnSpc>
              <a:buFont typeface="Wingdings" panose="05000000000000000000" pitchFamily="2" charset="2"/>
              <a:buNone/>
            </a:pPr>
            <a:r>
              <a:rPr lang="en-US" altLang="en-US" sz="2800">
                <a:cs typeface="Arial" panose="020B0604020202020204" pitchFamily="34" charset="0"/>
              </a:rPr>
              <a:t>x Vascular surgeon</a:t>
            </a:r>
          </a:p>
          <a:p>
            <a:pPr eaLnBrk="1" hangingPunct="1">
              <a:lnSpc>
                <a:spcPct val="90000"/>
              </a:lnSpc>
              <a:buFont typeface="Wingdings" panose="05000000000000000000" pitchFamily="2" charset="2"/>
              <a:buNone/>
            </a:pPr>
            <a:r>
              <a:rPr lang="en-US" altLang="en-US" sz="2800">
                <a:cs typeface="Arial" panose="020B0604020202020204" pitchFamily="34" charset="0"/>
              </a:rPr>
              <a:t>x Orthopaedic surgeon</a:t>
            </a:r>
          </a:p>
        </p:txBody>
      </p:sp>
      <p:sp>
        <p:nvSpPr>
          <p:cNvPr id="4" name="Slide Number Placeholder 3">
            <a:extLst>
              <a:ext uri="{FF2B5EF4-FFF2-40B4-BE49-F238E27FC236}">
                <a16:creationId xmlns:a16="http://schemas.microsoft.com/office/drawing/2014/main" id="{E05FDA61-E461-1FE4-C08F-916571C1FC6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95B55997-653D-46F7-A75D-4BB64D5D0243}" type="slidenum">
              <a:rPr lang="ar-SA" altLang="en-US">
                <a:solidFill>
                  <a:srgbClr val="9B9A98"/>
                </a:solidFill>
              </a:rPr>
              <a:pPr eaLnBrk="1" hangingPunct="1">
                <a:defRPr/>
              </a:pPr>
              <a:t>72</a:t>
            </a:fld>
            <a:endParaRPr lang="en-US" altLang="en-US">
              <a:solidFill>
                <a:srgbClr val="9B9A98"/>
              </a:solidFill>
            </a:endParaRPr>
          </a:p>
        </p:txBody>
      </p:sp>
    </p:spTree>
  </p:cSld>
  <p:clrMapOvr>
    <a:masterClrMapping/>
  </p:clrMapOvr>
  <p:transition spd="slow">
    <p:wedg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D1A05A3-FD9D-C887-6F14-5F8BBD97A768}"/>
              </a:ext>
            </a:extLst>
          </p:cNvPr>
          <p:cNvSpPr>
            <a:spLocks noGrp="1" noChangeArrowheads="1"/>
          </p:cNvSpPr>
          <p:nvPr>
            <p:ph type="title"/>
          </p:nvPr>
        </p:nvSpPr>
        <p:spPr/>
        <p:txBody>
          <a:bodyPr/>
          <a:lstStyle/>
          <a:p>
            <a:pPr eaLnBrk="1" hangingPunct="1"/>
            <a:endParaRPr lang="en-US" altLang="en-US"/>
          </a:p>
        </p:txBody>
      </p:sp>
      <p:sp>
        <p:nvSpPr>
          <p:cNvPr id="101379" name="Content Placeholder 2">
            <a:extLst>
              <a:ext uri="{FF2B5EF4-FFF2-40B4-BE49-F238E27FC236}">
                <a16:creationId xmlns:a16="http://schemas.microsoft.com/office/drawing/2014/main" id="{34FD3BAB-1364-9F47-0E0D-98E69224570E}"/>
              </a:ext>
            </a:extLst>
          </p:cNvPr>
          <p:cNvSpPr>
            <a:spLocks noGrp="1" noChangeArrowheads="1"/>
          </p:cNvSpPr>
          <p:nvPr>
            <p:ph idx="1"/>
          </p:nvPr>
        </p:nvSpPr>
        <p:spPr>
          <a:xfrm>
            <a:off x="3408363" y="3967163"/>
            <a:ext cx="6711950" cy="4195762"/>
          </a:xfrm>
        </p:spPr>
        <p:txBody>
          <a:bodyPr/>
          <a:lstStyle/>
          <a:p>
            <a:pPr eaLnBrk="1" hangingPunct="1"/>
            <a:endParaRPr lang="en-US" altLang="en-US"/>
          </a:p>
        </p:txBody>
      </p:sp>
      <p:pic>
        <p:nvPicPr>
          <p:cNvPr id="101380" name="Picture 10" descr="Images">
            <a:extLst>
              <a:ext uri="{FF2B5EF4-FFF2-40B4-BE49-F238E27FC236}">
                <a16:creationId xmlns:a16="http://schemas.microsoft.com/office/drawing/2014/main" id="{974D1729-6B63-CF57-49A3-4DF3FF203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463" y="590550"/>
            <a:ext cx="412115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12" descr="Mutah University, karak, Jordan Tourist Information">
            <a:extLst>
              <a:ext uri="{FF2B5EF4-FFF2-40B4-BE49-F238E27FC236}">
                <a16:creationId xmlns:a16="http://schemas.microsoft.com/office/drawing/2014/main" id="{2042FBE4-7E38-BCF1-5411-4C9544BEF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82613"/>
            <a:ext cx="4714875"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4" descr="في رمضان.. في رمضان» ما هي قصة ترند عمرو مصطفي ؟ - YouTube">
            <a:extLst>
              <a:ext uri="{FF2B5EF4-FFF2-40B4-BE49-F238E27FC236}">
                <a16:creationId xmlns:a16="http://schemas.microsoft.com/office/drawing/2014/main" id="{67A25848-9B46-2DD4-DD19-E26C1CFB4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338" y="3962400"/>
            <a:ext cx="51403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3" name="TextBox 3">
            <a:extLst>
              <a:ext uri="{FF2B5EF4-FFF2-40B4-BE49-F238E27FC236}">
                <a16:creationId xmlns:a16="http://schemas.microsoft.com/office/drawing/2014/main" id="{4D81AC1D-F55D-927C-6345-764534831DC4}"/>
              </a:ext>
            </a:extLst>
          </p:cNvPr>
          <p:cNvSpPr txBox="1">
            <a:spLocks noChangeArrowheads="1"/>
          </p:cNvSpPr>
          <p:nvPr/>
        </p:nvSpPr>
        <p:spPr bwMode="auto">
          <a:xfrm>
            <a:off x="250825" y="4508500"/>
            <a:ext cx="28082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7200"/>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35CDE3D-2E6C-62D6-E1F8-FC20E872C1A4}"/>
              </a:ext>
            </a:extLst>
          </p:cNvPr>
          <p:cNvSpPr>
            <a:spLocks noGrp="1" noChangeArrowheads="1"/>
          </p:cNvSpPr>
          <p:nvPr>
            <p:ph type="title"/>
          </p:nvPr>
        </p:nvSpPr>
        <p:spPr>
          <a:xfrm>
            <a:off x="484188" y="115888"/>
            <a:ext cx="7056437" cy="1401762"/>
          </a:xfrm>
        </p:spPr>
        <p:txBody>
          <a:bodyPr rtlCol="0">
            <a:normAutofit fontScale="90000"/>
          </a:bodyPr>
          <a:lstStyle/>
          <a:p>
            <a:pPr defTabSz="457207" eaLnBrk="1" fontAlgn="auto" hangingPunct="1">
              <a:spcAft>
                <a:spcPts val="0"/>
              </a:spcAft>
              <a:defRPr/>
            </a:pPr>
            <a:r>
              <a:rPr lang="en-US" altLang="en-US" sz="4400" b="1" dirty="0">
                <a:cs typeface="Times New Roman" panose="02020603050405020304" pitchFamily="18" charset="0"/>
              </a:rPr>
              <a:t>Categories of surgical wounds</a:t>
            </a:r>
          </a:p>
        </p:txBody>
      </p:sp>
      <p:sp>
        <p:nvSpPr>
          <p:cNvPr id="53251" name="Rectangle 3">
            <a:extLst>
              <a:ext uri="{FF2B5EF4-FFF2-40B4-BE49-F238E27FC236}">
                <a16:creationId xmlns:a16="http://schemas.microsoft.com/office/drawing/2014/main" id="{5F5393D0-AEEA-BD3F-CE52-02AB344AB00C}"/>
              </a:ext>
            </a:extLst>
          </p:cNvPr>
          <p:cNvSpPr>
            <a:spLocks noGrp="1" noChangeArrowheads="1"/>
          </p:cNvSpPr>
          <p:nvPr>
            <p:ph idx="1"/>
          </p:nvPr>
        </p:nvSpPr>
        <p:spPr>
          <a:xfrm>
            <a:off x="0" y="1412875"/>
            <a:ext cx="9144000" cy="4968875"/>
          </a:xfrm>
        </p:spPr>
        <p:txBody>
          <a:bodyPr rtlCol="0">
            <a:normAutofit fontScale="92500" lnSpcReduction="20000"/>
          </a:bodyPr>
          <a:lstStyle/>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endParaRPr lang="en-US" sz="1050" b="1" dirty="0"/>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b="1" dirty="0"/>
              <a:t>Category                               Example              	 antibiotic Recommendation 									</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endParaRPr lang="en-US" sz="1800" b="1" dirty="0"/>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1800" b="1" dirty="0">
                <a:solidFill>
                  <a:srgbClr val="CC0000"/>
                </a:solidFill>
              </a:rPr>
              <a:t>Clean</a:t>
            </a:r>
            <a:r>
              <a:rPr lang="en-US" sz="1800" dirty="0"/>
              <a:t>                            thyroid, Hernia, varicose veins, breast          No  Prophylaxis </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1800" dirty="0"/>
              <a:t>                                         Prosthetic surgery: vascular,                          (&lt;3%)        </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1800" dirty="0"/>
              <a:t>                                        </a:t>
            </a:r>
            <a:r>
              <a:rPr lang="en-US" sz="1800" dirty="0" err="1"/>
              <a:t>orthopaedic</a:t>
            </a:r>
            <a:r>
              <a:rPr lang="en-US" sz="1800" dirty="0"/>
              <a:t> implants        except for mesh/prosthesis/implants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endParaRPr lang="en-US" sz="1800" dirty="0"/>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1800" b="1" dirty="0">
                <a:solidFill>
                  <a:srgbClr val="CC0000"/>
                </a:solidFill>
              </a:rPr>
              <a:t>Clean </a:t>
            </a:r>
            <a:r>
              <a:rPr lang="en-US" sz="1800" dirty="0"/>
              <a:t>                           Elective cholecystectomy                        Prophylaxis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1800" b="1" dirty="0">
                <a:solidFill>
                  <a:srgbClr val="CC0000"/>
                </a:solidFill>
              </a:rPr>
              <a:t>Contaminated             </a:t>
            </a:r>
            <a:r>
              <a:rPr lang="en-US" sz="1800" dirty="0"/>
              <a:t>Elective colorectal /prepped bowel         ( 3-5%)</a:t>
            </a:r>
            <a:endParaRPr lang="en-US" sz="1800" b="1" dirty="0">
              <a:solidFill>
                <a:srgbClr val="CC0000"/>
              </a:solidFill>
            </a:endParaRP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1800" dirty="0"/>
              <a:t>                                       (without spillage of content)</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endParaRPr lang="en-US" sz="1800" dirty="0"/>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1800" b="1" dirty="0">
                <a:solidFill>
                  <a:srgbClr val="CC0000"/>
                </a:solidFill>
              </a:rPr>
              <a:t>Contaminated</a:t>
            </a:r>
            <a:r>
              <a:rPr lang="en-US" sz="1800" dirty="0"/>
              <a:t>              spillage of hollow viscus content           Prophylaxis</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1800" dirty="0"/>
              <a:t>                                       (</a:t>
            </a:r>
            <a:r>
              <a:rPr lang="en-US" sz="1800" dirty="0" err="1"/>
              <a:t>GB,colon</a:t>
            </a:r>
            <a:r>
              <a:rPr lang="en-US" sz="1800" dirty="0"/>
              <a:t>) surgeries                                 (5-10%)</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endParaRPr lang="en-US" sz="1800" dirty="0"/>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1800" b="1" dirty="0">
                <a:solidFill>
                  <a:srgbClr val="CC0000"/>
                </a:solidFill>
              </a:rPr>
              <a:t>Dirty </a:t>
            </a:r>
            <a:r>
              <a:rPr lang="en-US" sz="1800" dirty="0">
                <a:solidFill>
                  <a:srgbClr val="CC0000"/>
                </a:solidFill>
              </a:rPr>
              <a:t> </a:t>
            </a:r>
            <a:r>
              <a:rPr lang="en-US" sz="1800" dirty="0"/>
              <a:t>                              Drainage of abscess                          therapeutic (30%)</a:t>
            </a:r>
          </a:p>
          <a:p>
            <a:pPr marL="420624" indent="-384048" defTabSz="457207" eaLnBrk="1" fontAlgn="auto" hangingPunct="1">
              <a:lnSpc>
                <a:spcPct val="80000"/>
              </a:lnSpc>
              <a:spcAft>
                <a:spcPts val="0"/>
              </a:spcAft>
              <a:buClr>
                <a:schemeClr val="bg2">
                  <a:lumMod val="40000"/>
                  <a:lumOff val="60000"/>
                </a:schemeClr>
              </a:buClr>
              <a:buFont typeface="Wingdings" pitchFamily="2" charset="2"/>
              <a:buNone/>
              <a:defRPr/>
            </a:pPr>
            <a:r>
              <a:rPr lang="en-US" sz="1800" dirty="0"/>
              <a:t>                                        </a:t>
            </a:r>
            <a:r>
              <a:rPr lang="en-US" sz="1800" dirty="0" err="1"/>
              <a:t>Faecal</a:t>
            </a:r>
            <a:r>
              <a:rPr lang="en-US" sz="1800" dirty="0"/>
              <a:t> peritonitis</a:t>
            </a:r>
          </a:p>
        </p:txBody>
      </p:sp>
      <p:sp>
        <p:nvSpPr>
          <p:cNvPr id="4" name="Slide Number Placeholder 3">
            <a:extLst>
              <a:ext uri="{FF2B5EF4-FFF2-40B4-BE49-F238E27FC236}">
                <a16:creationId xmlns:a16="http://schemas.microsoft.com/office/drawing/2014/main" id="{11FDBEEB-3752-9C43-08AA-183C9D19E11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C9846EF5-9EBE-4E9D-BFA2-9EA40D57AA52}" type="slidenum">
              <a:rPr lang="ar-SA" altLang="en-US">
                <a:solidFill>
                  <a:srgbClr val="9B9A98"/>
                </a:solidFill>
              </a:rPr>
              <a:pPr eaLnBrk="1" hangingPunct="1">
                <a:defRPr/>
              </a:pPr>
              <a:t>8</a:t>
            </a:fld>
            <a:endParaRPr lang="en-US" altLang="en-US">
              <a:solidFill>
                <a:srgbClr val="9B9A98"/>
              </a:solidFill>
            </a:endParaRPr>
          </a:p>
        </p:txBody>
      </p:sp>
    </p:spTree>
  </p:cSld>
  <p:clrMapOvr>
    <a:masterClrMapping/>
  </p:clrMapOvr>
  <p:transition spd="slow">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D49F254-EE46-8ACB-5D40-DE9E59E4E722}"/>
              </a:ext>
            </a:extLst>
          </p:cNvPr>
          <p:cNvSpPr>
            <a:spLocks noGrp="1" noChangeArrowheads="1"/>
          </p:cNvSpPr>
          <p:nvPr>
            <p:ph type="title"/>
          </p:nvPr>
        </p:nvSpPr>
        <p:spPr/>
        <p:txBody>
          <a:bodyPr/>
          <a:lstStyle/>
          <a:p>
            <a:pPr eaLnBrk="1" hangingPunct="1"/>
            <a:r>
              <a:rPr lang="en-US" altLang="en-US"/>
              <a:t>Phases of wound healing :</a:t>
            </a:r>
          </a:p>
        </p:txBody>
      </p:sp>
      <p:sp>
        <p:nvSpPr>
          <p:cNvPr id="3" name="Content Placeholder 2">
            <a:extLst>
              <a:ext uri="{FF2B5EF4-FFF2-40B4-BE49-F238E27FC236}">
                <a16:creationId xmlns:a16="http://schemas.microsoft.com/office/drawing/2014/main" id="{AFCE8D8D-195A-B1A0-B8DB-95F1CCA18D00}"/>
              </a:ext>
            </a:extLst>
          </p:cNvPr>
          <p:cNvSpPr>
            <a:spLocks noGrp="1"/>
          </p:cNvSpPr>
          <p:nvPr>
            <p:ph idx="1"/>
          </p:nvPr>
        </p:nvSpPr>
        <p:spPr>
          <a:xfrm>
            <a:off x="828675" y="1484313"/>
            <a:ext cx="6711950" cy="4195762"/>
          </a:xfrm>
        </p:spPr>
        <p:txBody>
          <a:bodyPr rtlCol="0">
            <a:normAutofit fontScale="92500"/>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dirty="0"/>
              <a:t>The stages of wound healing are usually overlapping </a:t>
            </a:r>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solidFill>
                  <a:srgbClr val="FFFF00"/>
                </a:solidFill>
              </a:rPr>
              <a:t>Early: (1-4 days)</a:t>
            </a:r>
          </a:p>
          <a:p>
            <a:pPr marL="342906" indent="-342906" defTabSz="457207" eaLnBrk="1" fontAlgn="auto" hangingPunct="1">
              <a:spcAft>
                <a:spcPts val="0"/>
              </a:spcAft>
              <a:buClr>
                <a:schemeClr val="bg2">
                  <a:lumMod val="40000"/>
                  <a:lumOff val="60000"/>
                </a:schemeClr>
              </a:buClr>
              <a:buFontTx/>
              <a:buChar char="-"/>
              <a:defRPr/>
            </a:pPr>
            <a:r>
              <a:rPr lang="en-US" dirty="0" err="1"/>
              <a:t>Hemostases</a:t>
            </a:r>
            <a:r>
              <a:rPr lang="en-US" dirty="0"/>
              <a:t> (day 0)</a:t>
            </a:r>
          </a:p>
          <a:p>
            <a:pPr marL="342906" indent="-342906" defTabSz="457207" eaLnBrk="1" fontAlgn="auto" hangingPunct="1">
              <a:spcAft>
                <a:spcPts val="0"/>
              </a:spcAft>
              <a:buClr>
                <a:schemeClr val="bg2">
                  <a:lumMod val="40000"/>
                  <a:lumOff val="60000"/>
                </a:schemeClr>
              </a:buClr>
              <a:buFontTx/>
              <a:buChar char="-"/>
              <a:defRPr/>
            </a:pPr>
            <a:r>
              <a:rPr lang="en-US" dirty="0"/>
              <a:t>Inflammatory phase (day1-4)</a:t>
            </a:r>
          </a:p>
          <a:p>
            <a:pPr marL="342906" indent="-342906" defTabSz="457207" eaLnBrk="1" fontAlgn="auto" hangingPunct="1">
              <a:spcAft>
                <a:spcPts val="0"/>
              </a:spcAft>
              <a:buClr>
                <a:schemeClr val="bg2">
                  <a:lumMod val="40000"/>
                  <a:lumOff val="60000"/>
                </a:schemeClr>
              </a:buClr>
              <a:buFontTx/>
              <a:buChar char="-"/>
              <a:defRPr/>
            </a:pPr>
            <a:endParaRPr lang="en-US" dirty="0"/>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solidFill>
                  <a:srgbClr val="FFFF00"/>
                </a:solidFill>
              </a:rPr>
              <a:t>Intermediate: (2 days-3 weeks)</a:t>
            </a:r>
          </a:p>
          <a:p>
            <a:pPr marL="342906" indent="-342906" defTabSz="457207" eaLnBrk="1" fontAlgn="auto" hangingPunct="1">
              <a:spcAft>
                <a:spcPts val="0"/>
              </a:spcAft>
              <a:buClr>
                <a:schemeClr val="bg2">
                  <a:lumMod val="40000"/>
                  <a:lumOff val="60000"/>
                </a:schemeClr>
              </a:buClr>
              <a:buFontTx/>
              <a:buChar char="-"/>
              <a:defRPr/>
            </a:pPr>
            <a:r>
              <a:rPr lang="en-US" dirty="0"/>
              <a:t>Granulation/proliferation phase</a:t>
            </a:r>
          </a:p>
          <a:p>
            <a:pPr marL="342906" indent="-342906" defTabSz="457207" eaLnBrk="1" fontAlgn="auto" hangingPunct="1">
              <a:spcAft>
                <a:spcPts val="0"/>
              </a:spcAft>
              <a:buClr>
                <a:schemeClr val="bg2">
                  <a:lumMod val="40000"/>
                  <a:lumOff val="60000"/>
                </a:schemeClr>
              </a:buClr>
              <a:buFontTx/>
              <a:buChar char="-"/>
              <a:defRPr/>
            </a:pPr>
            <a:endParaRPr lang="en-US" dirty="0"/>
          </a:p>
          <a:p>
            <a:pPr marL="342906" indent="-342906" defTabSz="457207" eaLnBrk="1" fontAlgn="auto" hangingPunct="1">
              <a:spcAft>
                <a:spcPts val="0"/>
              </a:spcAft>
              <a:buClr>
                <a:schemeClr val="bg2">
                  <a:lumMod val="40000"/>
                  <a:lumOff val="60000"/>
                </a:schemeClr>
              </a:buClr>
              <a:buFont typeface="Wingdings 3" charset="2"/>
              <a:buChar char=""/>
              <a:defRPr/>
            </a:pPr>
            <a:r>
              <a:rPr lang="en-US" dirty="0">
                <a:solidFill>
                  <a:srgbClr val="FFFF00"/>
                </a:solidFill>
              </a:rPr>
              <a:t>Late: (3 weeks to years)</a:t>
            </a:r>
          </a:p>
          <a:p>
            <a:pPr marL="0" indent="0" defTabSz="457207" eaLnBrk="1" fontAlgn="auto" hangingPunct="1">
              <a:spcAft>
                <a:spcPts val="0"/>
              </a:spcAft>
              <a:buClr>
                <a:schemeClr val="bg2">
                  <a:lumMod val="40000"/>
                  <a:lumOff val="60000"/>
                </a:schemeClr>
              </a:buClr>
              <a:buFont typeface="Wingdings 3" charset="2"/>
              <a:buNone/>
              <a:defRPr/>
            </a:pPr>
            <a:r>
              <a:rPr lang="en-US" dirty="0"/>
              <a:t>- </a:t>
            </a:r>
            <a:r>
              <a:rPr lang="en-US" dirty="0" err="1"/>
              <a:t>Remodelling</a:t>
            </a:r>
            <a:r>
              <a:rPr lang="en-US" dirty="0"/>
              <a:t> / maturation phase</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p:txBody>
      </p:sp>
      <p:sp>
        <p:nvSpPr>
          <p:cNvPr id="4" name="Slide Number Placeholder 3">
            <a:extLst>
              <a:ext uri="{FF2B5EF4-FFF2-40B4-BE49-F238E27FC236}">
                <a16:creationId xmlns:a16="http://schemas.microsoft.com/office/drawing/2014/main" id="{8304B12A-68AF-6F58-0D9D-7E56C734AD4F}"/>
              </a:ext>
            </a:extLst>
          </p:cNvPr>
          <p:cNvSpPr>
            <a:spLocks noGrp="1"/>
          </p:cNvSpPr>
          <p:nvPr>
            <p:ph type="sldNum" sz="quarter" idx="12"/>
          </p:nvPr>
        </p:nvSpPr>
        <p:spPr/>
        <p:txBody>
          <a:bodyPr/>
          <a:lstStyle/>
          <a:p>
            <a:pPr>
              <a:defRPr/>
            </a:pPr>
            <a:fld id="{23F2B234-AD2E-4D50-BB2B-7800BC131D3A}" type="slidenum">
              <a:rPr lang="ar-SA" altLang="en-US"/>
              <a:pPr>
                <a:defRPr/>
              </a:pPr>
              <a:t>9</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Words>3742</Words>
  <Application>Microsoft Office PowerPoint</Application>
  <PresentationFormat>On-screen Show (4:3)</PresentationFormat>
  <Paragraphs>556</Paragraphs>
  <Slides>73</Slides>
  <Notes>23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Ion</vt:lpstr>
      <vt:lpstr>Wound healing and care</vt:lpstr>
      <vt:lpstr>PowerPoint Presentation</vt:lpstr>
      <vt:lpstr>Goals of wound healing : </vt:lpstr>
      <vt:lpstr>PowerPoint Presentation</vt:lpstr>
      <vt:lpstr>Hemorrhage </vt:lpstr>
      <vt:lpstr>PowerPoint Presentation</vt:lpstr>
      <vt:lpstr>Wound closure types</vt:lpstr>
      <vt:lpstr>Categories of surgical wounds</vt:lpstr>
      <vt:lpstr>Phases of wound healing :</vt:lpstr>
      <vt:lpstr>Hemostases phase:</vt:lpstr>
      <vt:lpstr>Inflammatory phase:</vt:lpstr>
      <vt:lpstr>Inflammatory phase:</vt:lpstr>
      <vt:lpstr>Inflammatory phase:</vt:lpstr>
      <vt:lpstr>Inflammatory phase:</vt:lpstr>
      <vt:lpstr>Granulation / Proliferative Phase:  2 days to 3 weeks   </vt:lpstr>
      <vt:lpstr>Granulation / Proliferative Phase:  2 days to 3 weeks   </vt:lpstr>
      <vt:lpstr>Remodeling/maturation: 3weeks to years</vt:lpstr>
      <vt:lpstr>PowerPoint Presentation</vt:lpstr>
      <vt:lpstr>scar formation and remodeling : </vt:lpstr>
      <vt:lpstr>Wound healing response </vt:lpstr>
      <vt:lpstr>PowerPoint Presentation</vt:lpstr>
      <vt:lpstr>PowerPoint Presentation</vt:lpstr>
      <vt:lpstr>PowerPoint Presentation</vt:lpstr>
      <vt:lpstr>PowerPoint Presentation</vt:lpstr>
      <vt:lpstr>keloids and hypertrophic scars</vt:lpstr>
      <vt:lpstr>PowerPoint Presentation</vt:lpstr>
      <vt:lpstr>PowerPoint Presentation</vt:lpstr>
      <vt:lpstr>Local and systemic factors that impede wound healing</vt:lpstr>
      <vt:lpstr>PowerPoint Presentation</vt:lpstr>
      <vt:lpstr>PowerPoint Presentation</vt:lpstr>
      <vt:lpstr>PowerPoint Presentation</vt:lpstr>
      <vt:lpstr>CHRONIC WOUND HEALING</vt:lpstr>
      <vt:lpstr>1- Intrinsic or local factors </vt:lpstr>
      <vt:lpstr>2- Extrinsic or systemic factors</vt:lpstr>
      <vt:lpstr>Chronic Nonhealing Wounds and ulceration</vt:lpstr>
      <vt:lpstr>Assessing wounds</vt:lpstr>
      <vt:lpstr>PowerPoint Presentation</vt:lpstr>
      <vt:lpstr>PowerPoint Presentation</vt:lpstr>
      <vt:lpstr>Clinical features of nonhealing wounds</vt:lpstr>
      <vt:lpstr>SPECIAL CATEGORIES OF CHRONIC WOUNDS</vt:lpstr>
      <vt:lpstr>Diabetic foot ulcers</vt:lpstr>
      <vt:lpstr>PowerPoint Presentation</vt:lpstr>
      <vt:lpstr>Diabetic Foot Ulcer (DFU)</vt:lpstr>
      <vt:lpstr>PowerPoint Presentation</vt:lpstr>
      <vt:lpstr>Treatment.</vt:lpstr>
      <vt:lpstr>PowerPoint Presentation</vt:lpstr>
      <vt:lpstr>PowerPoint Presentation</vt:lpstr>
      <vt:lpstr>PowerPoint Presentation</vt:lpstr>
      <vt:lpstr>PowerPoint Presentation</vt:lpstr>
      <vt:lpstr>PowerPoint Presentation</vt:lpstr>
      <vt:lpstr>Arterial insufficiency ulcers</vt:lpstr>
      <vt:lpstr>PowerPoint Presentation</vt:lpstr>
      <vt:lpstr>PowerPoint Presentation</vt:lpstr>
      <vt:lpstr>PowerPoint Presentation</vt:lpstr>
      <vt:lpstr>Venous ulceration  Risk factors for venous ulceration</vt:lpstr>
      <vt:lpstr>Examination</vt:lpstr>
      <vt:lpstr>Venous eczema (erythema, scaling, itching)</vt:lpstr>
      <vt:lpstr>Treatment :</vt:lpstr>
      <vt:lpstr>PowerPoint Presentation</vt:lpstr>
      <vt:lpstr>Surgical treatment</vt:lpstr>
      <vt:lpstr>PowerPoint Presentation</vt:lpstr>
      <vt:lpstr>PowerPoint Presentation</vt:lpstr>
      <vt:lpstr>PowerPoint Presentation</vt:lpstr>
      <vt:lpstr>PowerPoint Presentation</vt:lpstr>
      <vt:lpstr>Pressure ulcer/ decubitus ulcer/ bedsore</vt:lpstr>
      <vt:lpstr>PowerPoint Presentation</vt:lpstr>
      <vt:lpstr>PowerPoint Presentation</vt:lpstr>
      <vt:lpstr>PowerPoint Presentation</vt:lpstr>
      <vt:lpstr>Treatment :</vt:lpstr>
      <vt:lpstr>Surgical treatment :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
  <cp:lastModifiedBy>Osama alsallaq</cp:lastModifiedBy>
  <cp:revision>5</cp:revision>
  <cp:lastPrinted>1601-01-01T00:00:00Z</cp:lastPrinted>
  <dcterms:created xsi:type="dcterms:W3CDTF">1601-01-01T00:00:00Z</dcterms:created>
  <dcterms:modified xsi:type="dcterms:W3CDTF">2024-03-23T22:57:05Z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1025</vt:i4>
  </property>
</Properties>
</file>