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 id="2147483674" r:id="rId5"/>
  </p:sldMasterIdLst>
  <p:notesMasterIdLst>
    <p:notesMasterId r:id="rId36"/>
  </p:notesMasterIdLst>
  <p:sldIdLst>
    <p:sldId id="273" r:id="rId6"/>
    <p:sldId id="260" r:id="rId7"/>
    <p:sldId id="265" r:id="rId8"/>
    <p:sldId id="272" r:id="rId9"/>
    <p:sldId id="266" r:id="rId10"/>
    <p:sldId id="267" r:id="rId11"/>
    <p:sldId id="268" r:id="rId12"/>
    <p:sldId id="269" r:id="rId13"/>
    <p:sldId id="270" r:id="rId14"/>
    <p:sldId id="271" r:id="rId15"/>
    <p:sldId id="274" r:id="rId16"/>
    <p:sldId id="263" r:id="rId17"/>
    <p:sldId id="262" r:id="rId18"/>
    <p:sldId id="26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aximized">
    <p:restoredLeft sz="15000" autoAdjust="0"/>
    <p:restoredTop sz="91103" autoAdjust="0"/>
  </p:normalViewPr>
  <p:slideViewPr>
    <p:cSldViewPr snapToGrid="0">
      <p:cViewPr>
        <p:scale>
          <a:sx n="81" d="100"/>
          <a:sy n="81" d="100"/>
        </p:scale>
        <p:origin x="-71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03-22T09:04:05.428" idx="2">
    <p:pos x="7008" y="1325"/>
    <p:text/>
    <p:extLst>
      <p:ext uri="{C676402C-5697-4E1C-873F-D02D1690AC5C}">
        <p15:threadingInfo xmlns="" xmlns:p15="http://schemas.microsoft.com/office/powerpoint/2012/main" timeZoneBias="-12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en.wikipedia.org/wiki/Red_Eye_Records_(label)" TargetMode="External"/><Relationship Id="rId1" Type="http://schemas.openxmlformats.org/officeDocument/2006/relationships/image" Target="../media/image11.png"/><Relationship Id="rId4" Type="http://schemas.openxmlformats.org/officeDocument/2006/relationships/hyperlink" Target="http://simple.wikipedia.org/wiki/File:Eye_I.jpg"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en.wikipedia.org/wiki/Red_Eye_Records_(label)" TargetMode="External"/><Relationship Id="rId1" Type="http://schemas.openxmlformats.org/officeDocument/2006/relationships/image" Target="../media/image11.png"/><Relationship Id="rId4" Type="http://schemas.openxmlformats.org/officeDocument/2006/relationships/hyperlink" Target="http://simple.wikipedia.org/wiki/File:Eye_I.jp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8955F3-F79A-4B02-A022-B6690AC447A2}"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CA"/>
        </a:p>
      </dgm:t>
    </dgm:pt>
    <dgm:pt modelId="{545C22DC-3A55-4C8B-879F-9BBE112D106A}">
      <dgm:prSet phldrT="[Text]"/>
      <dgm:spPr/>
      <dgm:t>
        <a:bodyPr/>
        <a:lstStyle/>
        <a:p>
          <a:r>
            <a:rPr lang="en-CA" dirty="0"/>
            <a:t>With pain</a:t>
          </a:r>
        </a:p>
      </dgm:t>
    </dgm:pt>
    <dgm:pt modelId="{E5BFFBE9-4327-4373-9C64-F5E07096EEB4}" type="parTrans" cxnId="{3D84F65E-B44F-44BC-A6FF-32B05D4D332D}">
      <dgm:prSet/>
      <dgm:spPr/>
      <dgm:t>
        <a:bodyPr/>
        <a:lstStyle/>
        <a:p>
          <a:endParaRPr lang="en-CA"/>
        </a:p>
      </dgm:t>
    </dgm:pt>
    <dgm:pt modelId="{13F040DD-EBF7-4CB9-B795-8FD2B77263A4}" type="sibTrans" cxnId="{3D84F65E-B44F-44BC-A6FF-32B05D4D332D}">
      <dgm:prSet/>
      <dgm:spPr/>
      <dgm:t>
        <a:bodyPr/>
        <a:lstStyle/>
        <a:p>
          <a:endParaRPr lang="en-CA"/>
        </a:p>
      </dgm:t>
    </dgm:pt>
    <dgm:pt modelId="{28EE2657-05DB-4F59-B2AA-1151EDA461BC}">
      <dgm:prSet phldrT="[Text]"/>
      <dgm:spPr/>
      <dgm:t>
        <a:bodyPr/>
        <a:lstStyle/>
        <a:p>
          <a:r>
            <a:rPr lang="en-CA" dirty="0"/>
            <a:t>Closed angle glaucoma</a:t>
          </a:r>
        </a:p>
      </dgm:t>
    </dgm:pt>
    <dgm:pt modelId="{A3AAD7F7-02FC-4C76-B28A-354E3562597B}" type="parTrans" cxnId="{13585C39-BC61-45A4-A455-C58B6588CCB6}">
      <dgm:prSet/>
      <dgm:spPr/>
      <dgm:t>
        <a:bodyPr/>
        <a:lstStyle/>
        <a:p>
          <a:endParaRPr lang="en-CA"/>
        </a:p>
      </dgm:t>
    </dgm:pt>
    <dgm:pt modelId="{2FBD2BD5-8B8E-4F42-8136-34AC7F5137C5}" type="sibTrans" cxnId="{13585C39-BC61-45A4-A455-C58B6588CCB6}">
      <dgm:prSet/>
      <dgm:spPr/>
      <dgm:t>
        <a:bodyPr/>
        <a:lstStyle/>
        <a:p>
          <a:endParaRPr lang="en-CA"/>
        </a:p>
      </dgm:t>
    </dgm:pt>
    <dgm:pt modelId="{0DD16BCB-3F3F-4D90-99B7-45758B199A21}">
      <dgm:prSet phldrT="[Text]"/>
      <dgm:spPr/>
      <dgm:t>
        <a:bodyPr/>
        <a:lstStyle/>
        <a:p>
          <a:r>
            <a:rPr lang="en-CA" dirty="0"/>
            <a:t>Keratitis</a:t>
          </a:r>
        </a:p>
      </dgm:t>
    </dgm:pt>
    <dgm:pt modelId="{0F4C096E-923A-49E2-8FC5-0B39AED8710F}" type="parTrans" cxnId="{832C8991-380A-43A4-A2DF-F440F5703A7A}">
      <dgm:prSet/>
      <dgm:spPr/>
      <dgm:t>
        <a:bodyPr/>
        <a:lstStyle/>
        <a:p>
          <a:endParaRPr lang="en-CA"/>
        </a:p>
      </dgm:t>
    </dgm:pt>
    <dgm:pt modelId="{9897316D-3F66-459D-8D91-813DD7F8A53B}" type="sibTrans" cxnId="{832C8991-380A-43A4-A2DF-F440F5703A7A}">
      <dgm:prSet/>
      <dgm:spPr/>
      <dgm:t>
        <a:bodyPr/>
        <a:lstStyle/>
        <a:p>
          <a:endParaRPr lang="en-CA"/>
        </a:p>
      </dgm:t>
    </dgm:pt>
    <dgm:pt modelId="{30736981-2BB4-42A9-A482-2702E2A81ACE}">
      <dgm:prSet phldrT="[Text]"/>
      <dgm:spPr/>
      <dgm:t>
        <a:bodyPr/>
        <a:lstStyle/>
        <a:p>
          <a:r>
            <a:rPr lang="en-CA" dirty="0"/>
            <a:t>Without pain</a:t>
          </a:r>
        </a:p>
      </dgm:t>
    </dgm:pt>
    <dgm:pt modelId="{D0CF111F-A450-43E5-B4A2-5FBC47F26BF0}" type="parTrans" cxnId="{3B554645-FDF8-4180-9ABE-F1A11405A293}">
      <dgm:prSet/>
      <dgm:spPr/>
      <dgm:t>
        <a:bodyPr/>
        <a:lstStyle/>
        <a:p>
          <a:endParaRPr lang="en-CA"/>
        </a:p>
      </dgm:t>
    </dgm:pt>
    <dgm:pt modelId="{2AA2D56B-1656-4DB8-8331-45B7E5E61F49}" type="sibTrans" cxnId="{3B554645-FDF8-4180-9ABE-F1A11405A293}">
      <dgm:prSet/>
      <dgm:spPr/>
      <dgm:t>
        <a:bodyPr/>
        <a:lstStyle/>
        <a:p>
          <a:endParaRPr lang="en-CA"/>
        </a:p>
      </dgm:t>
    </dgm:pt>
    <dgm:pt modelId="{128CB5F5-324A-4320-BE29-C28C8BEA9B2D}">
      <dgm:prSet phldrT="[Text]"/>
      <dgm:spPr/>
      <dgm:t>
        <a:bodyPr/>
        <a:lstStyle/>
        <a:p>
          <a:r>
            <a:rPr lang="en-CA" dirty="0"/>
            <a:t>Macular edema </a:t>
          </a:r>
        </a:p>
      </dgm:t>
    </dgm:pt>
    <dgm:pt modelId="{2D587FDA-112B-4777-A4ED-95981547FC75}" type="parTrans" cxnId="{845B95D8-4F58-4E98-88F0-2C19FB96D4AE}">
      <dgm:prSet/>
      <dgm:spPr/>
      <dgm:t>
        <a:bodyPr/>
        <a:lstStyle/>
        <a:p>
          <a:endParaRPr lang="en-CA"/>
        </a:p>
      </dgm:t>
    </dgm:pt>
    <dgm:pt modelId="{DD4D68DA-9D1B-4262-B304-6FABD3D015CB}" type="sibTrans" cxnId="{845B95D8-4F58-4E98-88F0-2C19FB96D4AE}">
      <dgm:prSet/>
      <dgm:spPr/>
      <dgm:t>
        <a:bodyPr/>
        <a:lstStyle/>
        <a:p>
          <a:endParaRPr lang="en-CA"/>
        </a:p>
      </dgm:t>
    </dgm:pt>
    <dgm:pt modelId="{F159B406-6DB1-494E-8B6D-DAD670AB244C}">
      <dgm:prSet phldrT="[Text]"/>
      <dgm:spPr/>
      <dgm:t>
        <a:bodyPr/>
        <a:lstStyle/>
        <a:p>
          <a:r>
            <a:rPr lang="en-CA" dirty="0"/>
            <a:t>Retinal artery occlusion </a:t>
          </a:r>
        </a:p>
      </dgm:t>
    </dgm:pt>
    <dgm:pt modelId="{58AB0574-4821-4FB2-B329-BD7F02ED161A}" type="parTrans" cxnId="{ADABB7EA-195A-4C0F-A68C-713D702B6C16}">
      <dgm:prSet/>
      <dgm:spPr/>
      <dgm:t>
        <a:bodyPr/>
        <a:lstStyle/>
        <a:p>
          <a:endParaRPr lang="en-CA"/>
        </a:p>
      </dgm:t>
    </dgm:pt>
    <dgm:pt modelId="{C19C0B7A-07C7-4713-A050-652F738A88AE}" type="sibTrans" cxnId="{ADABB7EA-195A-4C0F-A68C-713D702B6C16}">
      <dgm:prSet/>
      <dgm:spPr/>
      <dgm:t>
        <a:bodyPr/>
        <a:lstStyle/>
        <a:p>
          <a:endParaRPr lang="en-CA"/>
        </a:p>
      </dgm:t>
    </dgm:pt>
    <dgm:pt modelId="{18AEB722-B6EB-417F-A9EC-90B19478F70B}">
      <dgm:prSet phldrT="[Text]"/>
      <dgm:spPr/>
      <dgm:t>
        <a:bodyPr/>
        <a:lstStyle/>
        <a:p>
          <a:r>
            <a:rPr lang="en-CA" dirty="0"/>
            <a:t>endophthalmitis</a:t>
          </a:r>
        </a:p>
      </dgm:t>
    </dgm:pt>
    <dgm:pt modelId="{AE315657-78F2-4BD2-B9E7-CA59D60D74FE}" type="parTrans" cxnId="{70780446-B870-45C2-B168-3CF8DF80A982}">
      <dgm:prSet/>
      <dgm:spPr/>
      <dgm:t>
        <a:bodyPr/>
        <a:lstStyle/>
        <a:p>
          <a:endParaRPr lang="en-CA"/>
        </a:p>
      </dgm:t>
    </dgm:pt>
    <dgm:pt modelId="{E7D26251-19F5-458A-8BFA-7A3B99D97803}" type="sibTrans" cxnId="{70780446-B870-45C2-B168-3CF8DF80A982}">
      <dgm:prSet/>
      <dgm:spPr/>
      <dgm:t>
        <a:bodyPr/>
        <a:lstStyle/>
        <a:p>
          <a:endParaRPr lang="en-CA"/>
        </a:p>
      </dgm:t>
    </dgm:pt>
    <dgm:pt modelId="{9A999A1F-C914-4597-B61F-0A1B12EBF4E7}">
      <dgm:prSet phldrT="[Text]"/>
      <dgm:spPr/>
      <dgm:t>
        <a:bodyPr/>
        <a:lstStyle/>
        <a:p>
          <a:r>
            <a:rPr lang="en-CA" dirty="0"/>
            <a:t>Uveitis</a:t>
          </a:r>
        </a:p>
      </dgm:t>
    </dgm:pt>
    <dgm:pt modelId="{DBFBCC31-89AB-4958-8738-8242FC411E46}" type="parTrans" cxnId="{F25ECFF3-CE80-4FB7-A2FC-A31155545E39}">
      <dgm:prSet/>
      <dgm:spPr/>
      <dgm:t>
        <a:bodyPr/>
        <a:lstStyle/>
        <a:p>
          <a:endParaRPr lang="en-CA"/>
        </a:p>
      </dgm:t>
    </dgm:pt>
    <dgm:pt modelId="{1268CAB9-51EE-487D-ADFF-EB71E3024688}" type="sibTrans" cxnId="{F25ECFF3-CE80-4FB7-A2FC-A31155545E39}">
      <dgm:prSet/>
      <dgm:spPr/>
      <dgm:t>
        <a:bodyPr/>
        <a:lstStyle/>
        <a:p>
          <a:endParaRPr lang="en-CA"/>
        </a:p>
      </dgm:t>
    </dgm:pt>
    <dgm:pt modelId="{9227CD3F-9D52-41D2-AF4E-CD7F039EF6CB}">
      <dgm:prSet phldrT="[Text]"/>
      <dgm:spPr/>
      <dgm:t>
        <a:bodyPr/>
        <a:lstStyle/>
        <a:p>
          <a:endParaRPr lang="en-CA" dirty="0"/>
        </a:p>
      </dgm:t>
    </dgm:pt>
    <dgm:pt modelId="{AB16C5C3-2D78-4A9C-92FA-E7EDBDCE3D00}" type="parTrans" cxnId="{CA59E954-D84F-46EB-8184-99696E78FBC2}">
      <dgm:prSet/>
      <dgm:spPr/>
      <dgm:t>
        <a:bodyPr/>
        <a:lstStyle/>
        <a:p>
          <a:endParaRPr lang="en-CA"/>
        </a:p>
      </dgm:t>
    </dgm:pt>
    <dgm:pt modelId="{54EF1517-57EF-439A-9D65-D2A91CDC5C52}" type="sibTrans" cxnId="{CA59E954-D84F-46EB-8184-99696E78FBC2}">
      <dgm:prSet/>
      <dgm:spPr/>
      <dgm:t>
        <a:bodyPr/>
        <a:lstStyle/>
        <a:p>
          <a:endParaRPr lang="en-CA"/>
        </a:p>
      </dgm:t>
    </dgm:pt>
    <dgm:pt modelId="{7D8538BF-F5F4-4EB3-A775-4EDDCA0DFDDD}">
      <dgm:prSet phldrT="[Text]"/>
      <dgm:spPr/>
      <dgm:t>
        <a:bodyPr/>
        <a:lstStyle/>
        <a:p>
          <a:endParaRPr lang="en-CA" dirty="0"/>
        </a:p>
      </dgm:t>
    </dgm:pt>
    <dgm:pt modelId="{46EB5028-64EF-4B7B-B51C-2AF1C7CAA8D5}" type="parTrans" cxnId="{6324547D-D53C-4045-8DB0-F4F9D120DD29}">
      <dgm:prSet/>
      <dgm:spPr/>
      <dgm:t>
        <a:bodyPr/>
        <a:lstStyle/>
        <a:p>
          <a:endParaRPr lang="en-CA"/>
        </a:p>
      </dgm:t>
    </dgm:pt>
    <dgm:pt modelId="{38ADFA3A-1439-4ECD-87BB-96183F8CB4DA}" type="sibTrans" cxnId="{6324547D-D53C-4045-8DB0-F4F9D120DD29}">
      <dgm:prSet/>
      <dgm:spPr/>
      <dgm:t>
        <a:bodyPr/>
        <a:lstStyle/>
        <a:p>
          <a:endParaRPr lang="en-CA"/>
        </a:p>
      </dgm:t>
    </dgm:pt>
    <dgm:pt modelId="{864DDF0F-6D00-42C6-AD75-738AA6037D6D}">
      <dgm:prSet phldrT="[Text]"/>
      <dgm:spPr/>
      <dgm:t>
        <a:bodyPr/>
        <a:lstStyle/>
        <a:p>
          <a:r>
            <a:rPr lang="en-CA" dirty="0"/>
            <a:t>Retinal detachment</a:t>
          </a:r>
        </a:p>
      </dgm:t>
    </dgm:pt>
    <dgm:pt modelId="{EC6D08DC-3C12-4265-A929-A00C9918AA84}" type="parTrans" cxnId="{D9B23877-2022-447E-B7E2-B6056737DCFB}">
      <dgm:prSet/>
      <dgm:spPr/>
      <dgm:t>
        <a:bodyPr/>
        <a:lstStyle/>
        <a:p>
          <a:pPr rtl="1"/>
          <a:endParaRPr lang="ar-SA"/>
        </a:p>
      </dgm:t>
    </dgm:pt>
    <dgm:pt modelId="{682FA947-8362-4936-92B8-2B86F6F8A964}" type="sibTrans" cxnId="{D9B23877-2022-447E-B7E2-B6056737DCFB}">
      <dgm:prSet/>
      <dgm:spPr/>
      <dgm:t>
        <a:bodyPr/>
        <a:lstStyle/>
        <a:p>
          <a:pPr rtl="1"/>
          <a:endParaRPr lang="ar-SA"/>
        </a:p>
      </dgm:t>
    </dgm:pt>
    <dgm:pt modelId="{0FF27B1E-04C4-485A-AC81-114746163D6F}">
      <dgm:prSet phldrT="[Text]"/>
      <dgm:spPr/>
      <dgm:t>
        <a:bodyPr/>
        <a:lstStyle/>
        <a:p>
          <a:r>
            <a:rPr lang="en-CA" dirty="0"/>
            <a:t>Retinal hemorrhage</a:t>
          </a:r>
        </a:p>
      </dgm:t>
    </dgm:pt>
    <dgm:pt modelId="{F54C5884-71C3-44BF-B6C9-77E86001E4C5}" type="parTrans" cxnId="{26491A20-1FF3-447F-B89D-C389E721E1DE}">
      <dgm:prSet/>
      <dgm:spPr/>
      <dgm:t>
        <a:bodyPr/>
        <a:lstStyle/>
        <a:p>
          <a:pPr rtl="1"/>
          <a:endParaRPr lang="ar-SA"/>
        </a:p>
      </dgm:t>
    </dgm:pt>
    <dgm:pt modelId="{75FDDED0-418C-4036-8F32-000017360099}" type="sibTrans" cxnId="{26491A20-1FF3-447F-B89D-C389E721E1DE}">
      <dgm:prSet/>
      <dgm:spPr/>
      <dgm:t>
        <a:bodyPr/>
        <a:lstStyle/>
        <a:p>
          <a:pPr rtl="1"/>
          <a:endParaRPr lang="ar-SA"/>
        </a:p>
      </dgm:t>
    </dgm:pt>
    <dgm:pt modelId="{CF31D40E-A7B6-40BF-8BD1-CE3ACD8587DE}">
      <dgm:prSet phldrT="[Text]"/>
      <dgm:spPr/>
      <dgm:t>
        <a:bodyPr/>
        <a:lstStyle/>
        <a:p>
          <a:r>
            <a:rPr lang="en-CA" dirty="0"/>
            <a:t>Retinal vein occlusion</a:t>
          </a:r>
        </a:p>
      </dgm:t>
    </dgm:pt>
    <dgm:pt modelId="{B563046A-34BC-448C-84B3-F59C2ADB067B}" type="parTrans" cxnId="{211EEB6C-169F-433C-ADBF-0977F8804F17}">
      <dgm:prSet/>
      <dgm:spPr/>
      <dgm:t>
        <a:bodyPr/>
        <a:lstStyle/>
        <a:p>
          <a:pPr rtl="1"/>
          <a:endParaRPr lang="ar-SA"/>
        </a:p>
      </dgm:t>
    </dgm:pt>
    <dgm:pt modelId="{70A99EE5-C993-4DA8-847E-9CC4CCFC102A}" type="sibTrans" cxnId="{211EEB6C-169F-433C-ADBF-0977F8804F17}">
      <dgm:prSet/>
      <dgm:spPr/>
      <dgm:t>
        <a:bodyPr/>
        <a:lstStyle/>
        <a:p>
          <a:pPr rtl="1"/>
          <a:endParaRPr lang="ar-SA"/>
        </a:p>
      </dgm:t>
    </dgm:pt>
    <dgm:pt modelId="{31D2D1B1-6FB8-47F5-B2D3-954C8F6BF854}">
      <dgm:prSet phldrT="[Text]"/>
      <dgm:spPr/>
      <dgm:t>
        <a:bodyPr/>
        <a:lstStyle/>
        <a:p>
          <a:r>
            <a:rPr lang="en-CA" dirty="0"/>
            <a:t>Optic neuritis!!</a:t>
          </a:r>
        </a:p>
      </dgm:t>
    </dgm:pt>
    <dgm:pt modelId="{42E450FE-7A11-4839-AE9D-D0E06FE572AE}" type="parTrans" cxnId="{18F3C15E-5C66-4524-8DEC-2DD1B11C9484}">
      <dgm:prSet/>
      <dgm:spPr/>
      <dgm:t>
        <a:bodyPr/>
        <a:lstStyle/>
        <a:p>
          <a:pPr rtl="1"/>
          <a:endParaRPr lang="ar-SA"/>
        </a:p>
      </dgm:t>
    </dgm:pt>
    <dgm:pt modelId="{C5143680-1239-45BF-893E-E26F53DE9B38}" type="sibTrans" cxnId="{18F3C15E-5C66-4524-8DEC-2DD1B11C9484}">
      <dgm:prSet/>
      <dgm:spPr/>
      <dgm:t>
        <a:bodyPr/>
        <a:lstStyle/>
        <a:p>
          <a:pPr rtl="1"/>
          <a:endParaRPr lang="ar-SA"/>
        </a:p>
      </dgm:t>
    </dgm:pt>
    <dgm:pt modelId="{21E1FAA3-822B-40AB-8A63-CF3D7CE3F853}" type="pres">
      <dgm:prSet presAssocID="{EA8955F3-F79A-4B02-A022-B6690AC447A2}" presName="linearFlow" presStyleCnt="0">
        <dgm:presLayoutVars>
          <dgm:dir/>
          <dgm:animLvl val="lvl"/>
          <dgm:resizeHandles/>
        </dgm:presLayoutVars>
      </dgm:prSet>
      <dgm:spPr/>
      <dgm:t>
        <a:bodyPr/>
        <a:lstStyle/>
        <a:p>
          <a:pPr rtl="1"/>
          <a:endParaRPr lang="ar-SA"/>
        </a:p>
      </dgm:t>
    </dgm:pt>
    <dgm:pt modelId="{6CC6203C-DE5A-4439-9AD0-9729AD72185B}" type="pres">
      <dgm:prSet presAssocID="{545C22DC-3A55-4C8B-879F-9BBE112D106A}" presName="compositeNode" presStyleCnt="0">
        <dgm:presLayoutVars>
          <dgm:bulletEnabled val="1"/>
        </dgm:presLayoutVars>
      </dgm:prSet>
      <dgm:spPr/>
    </dgm:pt>
    <dgm:pt modelId="{33CB7C6F-ED4A-4018-9D65-BCA2159E2BE5}" type="pres">
      <dgm:prSet presAssocID="{545C22DC-3A55-4C8B-879F-9BBE112D106A}" presName="imag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a:stretch>
        </a:blipFill>
      </dgm:spPr>
    </dgm:pt>
    <dgm:pt modelId="{D4EAAED9-F053-4B64-A9C5-960BA425D474}" type="pres">
      <dgm:prSet presAssocID="{545C22DC-3A55-4C8B-879F-9BBE112D106A}" presName="childNode" presStyleLbl="node1" presStyleIdx="0" presStyleCnt="2">
        <dgm:presLayoutVars>
          <dgm:bulletEnabled val="1"/>
        </dgm:presLayoutVars>
      </dgm:prSet>
      <dgm:spPr/>
      <dgm:t>
        <a:bodyPr/>
        <a:lstStyle/>
        <a:p>
          <a:pPr rtl="1"/>
          <a:endParaRPr lang="ar-SA"/>
        </a:p>
      </dgm:t>
    </dgm:pt>
    <dgm:pt modelId="{C17804C7-6771-4A30-9A96-BAB4A4DE14FA}" type="pres">
      <dgm:prSet presAssocID="{545C22DC-3A55-4C8B-879F-9BBE112D106A}" presName="parentNode" presStyleLbl="revTx" presStyleIdx="0" presStyleCnt="2">
        <dgm:presLayoutVars>
          <dgm:chMax val="0"/>
          <dgm:bulletEnabled val="1"/>
        </dgm:presLayoutVars>
      </dgm:prSet>
      <dgm:spPr/>
      <dgm:t>
        <a:bodyPr/>
        <a:lstStyle/>
        <a:p>
          <a:pPr rtl="1"/>
          <a:endParaRPr lang="ar-SA"/>
        </a:p>
      </dgm:t>
    </dgm:pt>
    <dgm:pt modelId="{71452402-6A72-4D47-8982-BE82F1F235D4}" type="pres">
      <dgm:prSet presAssocID="{13F040DD-EBF7-4CB9-B795-8FD2B77263A4}" presName="sibTrans" presStyleCnt="0"/>
      <dgm:spPr/>
    </dgm:pt>
    <dgm:pt modelId="{EE31A407-DB38-40BF-AE7A-74343BA2E3A9}" type="pres">
      <dgm:prSet presAssocID="{30736981-2BB4-42A9-A482-2702E2A81ACE}" presName="compositeNode" presStyleCnt="0">
        <dgm:presLayoutVars>
          <dgm:bulletEnabled val="1"/>
        </dgm:presLayoutVars>
      </dgm:prSet>
      <dgm:spPr/>
    </dgm:pt>
    <dgm:pt modelId="{1B5EAA89-9931-4EA1-BE38-C662874D3062}" type="pres">
      <dgm:prSet presAssocID="{30736981-2BB4-42A9-A482-2702E2A81ACE}" presName="image" presStyleLbl="fgImgPlace1" presStyleIdx="1" presStyleCnt="2"/>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l="-1000" r="-1000"/>
          </a:stretch>
        </a:blipFill>
      </dgm:spPr>
    </dgm:pt>
    <dgm:pt modelId="{84C0DB5A-B4C1-4E41-9B2C-D3F8034D2369}" type="pres">
      <dgm:prSet presAssocID="{30736981-2BB4-42A9-A482-2702E2A81ACE}" presName="childNode" presStyleLbl="node1" presStyleIdx="1" presStyleCnt="2">
        <dgm:presLayoutVars>
          <dgm:bulletEnabled val="1"/>
        </dgm:presLayoutVars>
      </dgm:prSet>
      <dgm:spPr/>
      <dgm:t>
        <a:bodyPr/>
        <a:lstStyle/>
        <a:p>
          <a:pPr rtl="1"/>
          <a:endParaRPr lang="ar-SA"/>
        </a:p>
      </dgm:t>
    </dgm:pt>
    <dgm:pt modelId="{AC493A52-3EEE-4521-B538-47254CE66255}" type="pres">
      <dgm:prSet presAssocID="{30736981-2BB4-42A9-A482-2702E2A81ACE}" presName="parentNode" presStyleLbl="revTx" presStyleIdx="1" presStyleCnt="2">
        <dgm:presLayoutVars>
          <dgm:chMax val="0"/>
          <dgm:bulletEnabled val="1"/>
        </dgm:presLayoutVars>
      </dgm:prSet>
      <dgm:spPr/>
      <dgm:t>
        <a:bodyPr/>
        <a:lstStyle/>
        <a:p>
          <a:pPr rtl="1"/>
          <a:endParaRPr lang="ar-SA"/>
        </a:p>
      </dgm:t>
    </dgm:pt>
  </dgm:ptLst>
  <dgm:cxnLst>
    <dgm:cxn modelId="{845B95D8-4F58-4E98-88F0-2C19FB96D4AE}" srcId="{30736981-2BB4-42A9-A482-2702E2A81ACE}" destId="{128CB5F5-324A-4320-BE29-C28C8BEA9B2D}" srcOrd="0" destOrd="0" parTransId="{2D587FDA-112B-4777-A4ED-95981547FC75}" sibTransId="{DD4D68DA-9D1B-4262-B304-6FABD3D015CB}"/>
    <dgm:cxn modelId="{BD5C6FA5-A2B0-4173-9025-EBB5A39A3302}" type="presOf" srcId="{18AEB722-B6EB-417F-A9EC-90B19478F70B}" destId="{D4EAAED9-F053-4B64-A9C5-960BA425D474}" srcOrd="0" destOrd="1" presId="urn:microsoft.com/office/officeart/2005/8/layout/hList2"/>
    <dgm:cxn modelId="{7910E1EF-0F2D-43BB-ACDC-C51F8886A510}" type="presOf" srcId="{28EE2657-05DB-4F59-B2AA-1151EDA461BC}" destId="{D4EAAED9-F053-4B64-A9C5-960BA425D474}" srcOrd="0" destOrd="0" presId="urn:microsoft.com/office/officeart/2005/8/layout/hList2"/>
    <dgm:cxn modelId="{C791E43A-4FC7-4B6C-9DF5-C87A620FCBA1}" type="presOf" srcId="{545C22DC-3A55-4C8B-879F-9BBE112D106A}" destId="{C17804C7-6771-4A30-9A96-BAB4A4DE14FA}" srcOrd="0" destOrd="0" presId="urn:microsoft.com/office/officeart/2005/8/layout/hList2"/>
    <dgm:cxn modelId="{211EEB6C-169F-433C-ADBF-0977F8804F17}" srcId="{30736981-2BB4-42A9-A482-2702E2A81ACE}" destId="{CF31D40E-A7B6-40BF-8BD1-CE3ACD8587DE}" srcOrd="4" destOrd="0" parTransId="{B563046A-34BC-448C-84B3-F59C2ADB067B}" sibTransId="{70A99EE5-C993-4DA8-847E-9CC4CCFC102A}"/>
    <dgm:cxn modelId="{26491A20-1FF3-447F-B89D-C389E721E1DE}" srcId="{30736981-2BB4-42A9-A482-2702E2A81ACE}" destId="{0FF27B1E-04C4-485A-AC81-114746163D6F}" srcOrd="2" destOrd="0" parTransId="{F54C5884-71C3-44BF-B6C9-77E86001E4C5}" sibTransId="{75FDDED0-418C-4036-8F32-000017360099}"/>
    <dgm:cxn modelId="{3B554645-FDF8-4180-9ABE-F1A11405A293}" srcId="{EA8955F3-F79A-4B02-A022-B6690AC447A2}" destId="{30736981-2BB4-42A9-A482-2702E2A81ACE}" srcOrd="1" destOrd="0" parTransId="{D0CF111F-A450-43E5-B4A2-5FBC47F26BF0}" sibTransId="{2AA2D56B-1656-4DB8-8331-45B7E5E61F49}"/>
    <dgm:cxn modelId="{E7549BF3-D15A-4990-9E6E-35BFBF527939}" type="presOf" srcId="{CF31D40E-A7B6-40BF-8BD1-CE3ACD8587DE}" destId="{84C0DB5A-B4C1-4E41-9B2C-D3F8034D2369}" srcOrd="0" destOrd="4" presId="urn:microsoft.com/office/officeart/2005/8/layout/hList2"/>
    <dgm:cxn modelId="{18F3C15E-5C66-4524-8DEC-2DD1B11C9484}" srcId="{545C22DC-3A55-4C8B-879F-9BBE112D106A}" destId="{31D2D1B1-6FB8-47F5-B2D3-954C8F6BF854}" srcOrd="4" destOrd="0" parTransId="{42E450FE-7A11-4839-AE9D-D0E06FE572AE}" sibTransId="{C5143680-1239-45BF-893E-E26F53DE9B38}"/>
    <dgm:cxn modelId="{D9B23877-2022-447E-B7E2-B6056737DCFB}" srcId="{30736981-2BB4-42A9-A482-2702E2A81ACE}" destId="{864DDF0F-6D00-42C6-AD75-738AA6037D6D}" srcOrd="1" destOrd="0" parTransId="{EC6D08DC-3C12-4265-A929-A00C9918AA84}" sibTransId="{682FA947-8362-4936-92B8-2B86F6F8A964}"/>
    <dgm:cxn modelId="{339EFD2A-5C4A-4815-A0BA-63FF250DFF7D}" type="presOf" srcId="{7D8538BF-F5F4-4EB3-A775-4EDDCA0DFDDD}" destId="{D4EAAED9-F053-4B64-A9C5-960BA425D474}" srcOrd="0" destOrd="5" presId="urn:microsoft.com/office/officeart/2005/8/layout/hList2"/>
    <dgm:cxn modelId="{3478E112-688D-4A5B-9E18-D222CC85CE52}" type="presOf" srcId="{31D2D1B1-6FB8-47F5-B2D3-954C8F6BF854}" destId="{D4EAAED9-F053-4B64-A9C5-960BA425D474}" srcOrd="0" destOrd="4" presId="urn:microsoft.com/office/officeart/2005/8/layout/hList2"/>
    <dgm:cxn modelId="{EE53B18C-C8FB-4E58-B5A4-0742FDA19F3E}" type="presOf" srcId="{30736981-2BB4-42A9-A482-2702E2A81ACE}" destId="{AC493A52-3EEE-4521-B538-47254CE66255}" srcOrd="0" destOrd="0" presId="urn:microsoft.com/office/officeart/2005/8/layout/hList2"/>
    <dgm:cxn modelId="{117054B2-B8BD-495F-80C0-231CB47822CF}" type="presOf" srcId="{0FF27B1E-04C4-485A-AC81-114746163D6F}" destId="{84C0DB5A-B4C1-4E41-9B2C-D3F8034D2369}" srcOrd="0" destOrd="2" presId="urn:microsoft.com/office/officeart/2005/8/layout/hList2"/>
    <dgm:cxn modelId="{93560FC4-9D9D-4545-A578-B18510F4CDFE}" type="presOf" srcId="{864DDF0F-6D00-42C6-AD75-738AA6037D6D}" destId="{84C0DB5A-B4C1-4E41-9B2C-D3F8034D2369}" srcOrd="0" destOrd="1" presId="urn:microsoft.com/office/officeart/2005/8/layout/hList2"/>
    <dgm:cxn modelId="{B5B359CA-FFB7-49FE-BA2F-B4B693D07B17}" type="presOf" srcId="{9227CD3F-9D52-41D2-AF4E-CD7F039EF6CB}" destId="{D4EAAED9-F053-4B64-A9C5-960BA425D474}" srcOrd="0" destOrd="6" presId="urn:microsoft.com/office/officeart/2005/8/layout/hList2"/>
    <dgm:cxn modelId="{059A1608-9B39-4C0A-AC6D-FC7AEEF8AEFF}" type="presOf" srcId="{128CB5F5-324A-4320-BE29-C28C8BEA9B2D}" destId="{84C0DB5A-B4C1-4E41-9B2C-D3F8034D2369}" srcOrd="0" destOrd="0" presId="urn:microsoft.com/office/officeart/2005/8/layout/hList2"/>
    <dgm:cxn modelId="{ADABB7EA-195A-4C0F-A68C-713D702B6C16}" srcId="{30736981-2BB4-42A9-A482-2702E2A81ACE}" destId="{F159B406-6DB1-494E-8B6D-DAD670AB244C}" srcOrd="3" destOrd="0" parTransId="{58AB0574-4821-4FB2-B329-BD7F02ED161A}" sibTransId="{C19C0B7A-07C7-4713-A050-652F738A88AE}"/>
    <dgm:cxn modelId="{3D84F65E-B44F-44BC-A6FF-32B05D4D332D}" srcId="{EA8955F3-F79A-4B02-A022-B6690AC447A2}" destId="{545C22DC-3A55-4C8B-879F-9BBE112D106A}" srcOrd="0" destOrd="0" parTransId="{E5BFFBE9-4327-4373-9C64-F5E07096EEB4}" sibTransId="{13F040DD-EBF7-4CB9-B795-8FD2B77263A4}"/>
    <dgm:cxn modelId="{13585C39-BC61-45A4-A455-C58B6588CCB6}" srcId="{545C22DC-3A55-4C8B-879F-9BBE112D106A}" destId="{28EE2657-05DB-4F59-B2AA-1151EDA461BC}" srcOrd="0" destOrd="0" parTransId="{A3AAD7F7-02FC-4C76-B28A-354E3562597B}" sibTransId="{2FBD2BD5-8B8E-4F42-8136-34AC7F5137C5}"/>
    <dgm:cxn modelId="{832C8991-380A-43A4-A2DF-F440F5703A7A}" srcId="{545C22DC-3A55-4C8B-879F-9BBE112D106A}" destId="{0DD16BCB-3F3F-4D90-99B7-45758B199A21}" srcOrd="2" destOrd="0" parTransId="{0F4C096E-923A-49E2-8FC5-0B39AED8710F}" sibTransId="{9897316D-3F66-459D-8D91-813DD7F8A53B}"/>
    <dgm:cxn modelId="{F25ECFF3-CE80-4FB7-A2FC-A31155545E39}" srcId="{545C22DC-3A55-4C8B-879F-9BBE112D106A}" destId="{9A999A1F-C914-4597-B61F-0A1B12EBF4E7}" srcOrd="3" destOrd="0" parTransId="{DBFBCC31-89AB-4958-8738-8242FC411E46}" sibTransId="{1268CAB9-51EE-487D-ADFF-EB71E3024688}"/>
    <dgm:cxn modelId="{70780446-B870-45C2-B168-3CF8DF80A982}" srcId="{545C22DC-3A55-4C8B-879F-9BBE112D106A}" destId="{18AEB722-B6EB-417F-A9EC-90B19478F70B}" srcOrd="1" destOrd="0" parTransId="{AE315657-78F2-4BD2-B9E7-CA59D60D74FE}" sibTransId="{E7D26251-19F5-458A-8BFA-7A3B99D97803}"/>
    <dgm:cxn modelId="{5B51D025-C5CD-4E8D-88A2-138CAE4CF24F}" type="presOf" srcId="{EA8955F3-F79A-4B02-A022-B6690AC447A2}" destId="{21E1FAA3-822B-40AB-8A63-CF3D7CE3F853}" srcOrd="0" destOrd="0" presId="urn:microsoft.com/office/officeart/2005/8/layout/hList2"/>
    <dgm:cxn modelId="{CA59E954-D84F-46EB-8184-99696E78FBC2}" srcId="{545C22DC-3A55-4C8B-879F-9BBE112D106A}" destId="{9227CD3F-9D52-41D2-AF4E-CD7F039EF6CB}" srcOrd="6" destOrd="0" parTransId="{AB16C5C3-2D78-4A9C-92FA-E7EDBDCE3D00}" sibTransId="{54EF1517-57EF-439A-9D65-D2A91CDC5C52}"/>
    <dgm:cxn modelId="{3609DA33-ADDC-4578-95B6-411ADD1328DC}" type="presOf" srcId="{0DD16BCB-3F3F-4D90-99B7-45758B199A21}" destId="{D4EAAED9-F053-4B64-A9C5-960BA425D474}" srcOrd="0" destOrd="2" presId="urn:microsoft.com/office/officeart/2005/8/layout/hList2"/>
    <dgm:cxn modelId="{95299F88-BD52-4299-91ED-DFFFA827E2B4}" type="presOf" srcId="{F159B406-6DB1-494E-8B6D-DAD670AB244C}" destId="{84C0DB5A-B4C1-4E41-9B2C-D3F8034D2369}" srcOrd="0" destOrd="3" presId="urn:microsoft.com/office/officeart/2005/8/layout/hList2"/>
    <dgm:cxn modelId="{9135D19D-F6AF-4207-8F94-FB9D0730E87D}" type="presOf" srcId="{9A999A1F-C914-4597-B61F-0A1B12EBF4E7}" destId="{D4EAAED9-F053-4B64-A9C5-960BA425D474}" srcOrd="0" destOrd="3" presId="urn:microsoft.com/office/officeart/2005/8/layout/hList2"/>
    <dgm:cxn modelId="{6324547D-D53C-4045-8DB0-F4F9D120DD29}" srcId="{545C22DC-3A55-4C8B-879F-9BBE112D106A}" destId="{7D8538BF-F5F4-4EB3-A775-4EDDCA0DFDDD}" srcOrd="5" destOrd="0" parTransId="{46EB5028-64EF-4B7B-B51C-2AF1C7CAA8D5}" sibTransId="{38ADFA3A-1439-4ECD-87BB-96183F8CB4DA}"/>
    <dgm:cxn modelId="{D9236A43-EDA8-4BBF-ABFB-C05C53F77B02}" type="presParOf" srcId="{21E1FAA3-822B-40AB-8A63-CF3D7CE3F853}" destId="{6CC6203C-DE5A-4439-9AD0-9729AD72185B}" srcOrd="0" destOrd="0" presId="urn:microsoft.com/office/officeart/2005/8/layout/hList2"/>
    <dgm:cxn modelId="{34A4C037-40C4-49E2-9549-2C511964FCED}" type="presParOf" srcId="{6CC6203C-DE5A-4439-9AD0-9729AD72185B}" destId="{33CB7C6F-ED4A-4018-9D65-BCA2159E2BE5}" srcOrd="0" destOrd="0" presId="urn:microsoft.com/office/officeart/2005/8/layout/hList2"/>
    <dgm:cxn modelId="{D71AD04C-2599-492C-8806-F6161CC713DF}" type="presParOf" srcId="{6CC6203C-DE5A-4439-9AD0-9729AD72185B}" destId="{D4EAAED9-F053-4B64-A9C5-960BA425D474}" srcOrd="1" destOrd="0" presId="urn:microsoft.com/office/officeart/2005/8/layout/hList2"/>
    <dgm:cxn modelId="{989C08F1-EB49-4354-AF6B-8E1B6C889DF5}" type="presParOf" srcId="{6CC6203C-DE5A-4439-9AD0-9729AD72185B}" destId="{C17804C7-6771-4A30-9A96-BAB4A4DE14FA}" srcOrd="2" destOrd="0" presId="urn:microsoft.com/office/officeart/2005/8/layout/hList2"/>
    <dgm:cxn modelId="{B84A7C59-1258-4B68-8792-7F7B9552CE20}" type="presParOf" srcId="{21E1FAA3-822B-40AB-8A63-CF3D7CE3F853}" destId="{71452402-6A72-4D47-8982-BE82F1F235D4}" srcOrd="1" destOrd="0" presId="urn:microsoft.com/office/officeart/2005/8/layout/hList2"/>
    <dgm:cxn modelId="{5C251C6F-8A8A-429F-9E72-40FDDF27CCAA}" type="presParOf" srcId="{21E1FAA3-822B-40AB-8A63-CF3D7CE3F853}" destId="{EE31A407-DB38-40BF-AE7A-74343BA2E3A9}" srcOrd="2" destOrd="0" presId="urn:microsoft.com/office/officeart/2005/8/layout/hList2"/>
    <dgm:cxn modelId="{471F8573-620F-401A-8C78-F2290D7332D1}" type="presParOf" srcId="{EE31A407-DB38-40BF-AE7A-74343BA2E3A9}" destId="{1B5EAA89-9931-4EA1-BE38-C662874D3062}" srcOrd="0" destOrd="0" presId="urn:microsoft.com/office/officeart/2005/8/layout/hList2"/>
    <dgm:cxn modelId="{734ABFBC-FB39-48B9-BA63-293349F99E64}" type="presParOf" srcId="{EE31A407-DB38-40BF-AE7A-74343BA2E3A9}" destId="{84C0DB5A-B4C1-4E41-9B2C-D3F8034D2369}" srcOrd="1" destOrd="0" presId="urn:microsoft.com/office/officeart/2005/8/layout/hList2"/>
    <dgm:cxn modelId="{A7611911-4E11-45F0-A8DC-841769F740AD}" type="presParOf" srcId="{EE31A407-DB38-40BF-AE7A-74343BA2E3A9}" destId="{AC493A52-3EEE-4521-B538-47254CE66255}"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804C7-6771-4A30-9A96-BAB4A4DE14FA}">
      <dsp:nvSpPr>
        <dsp:cNvPr id="0" name=""/>
        <dsp:cNvSpPr/>
      </dsp:nvSpPr>
      <dsp:spPr>
        <a:xfrm rot="16200000">
          <a:off x="-1843786" y="3047045"/>
          <a:ext cx="4566248" cy="749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61255" bIns="0" numCol="1" spcCol="1270" anchor="t" anchorCtr="0">
          <a:noAutofit/>
        </a:bodyPr>
        <a:lstStyle/>
        <a:p>
          <a:pPr lvl="0" algn="r" defTabSz="2311400">
            <a:lnSpc>
              <a:spcPct val="90000"/>
            </a:lnSpc>
            <a:spcBef>
              <a:spcPct val="0"/>
            </a:spcBef>
            <a:spcAft>
              <a:spcPct val="35000"/>
            </a:spcAft>
          </a:pPr>
          <a:r>
            <a:rPr lang="en-CA" sz="5200" kern="1200" dirty="0"/>
            <a:t>With pain</a:t>
          </a:r>
        </a:p>
      </dsp:txBody>
      <dsp:txXfrm>
        <a:off x="-1843786" y="3047045"/>
        <a:ext cx="4566248" cy="749769"/>
      </dsp:txXfrm>
    </dsp:sp>
    <dsp:sp modelId="{D4EAAED9-F053-4B64-A9C5-960BA425D474}">
      <dsp:nvSpPr>
        <dsp:cNvPr id="0" name=""/>
        <dsp:cNvSpPr/>
      </dsp:nvSpPr>
      <dsp:spPr>
        <a:xfrm>
          <a:off x="814222" y="1138806"/>
          <a:ext cx="3734649" cy="45662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61255" rIns="256032" bIns="256032" numCol="1" spcCol="1270" anchor="t" anchorCtr="0">
          <a:noAutofit/>
        </a:bodyPr>
        <a:lstStyle/>
        <a:p>
          <a:pPr marL="285750" lvl="1" indent="-285750" algn="l" defTabSz="1244600">
            <a:lnSpc>
              <a:spcPct val="90000"/>
            </a:lnSpc>
            <a:spcBef>
              <a:spcPct val="0"/>
            </a:spcBef>
            <a:spcAft>
              <a:spcPct val="15000"/>
            </a:spcAft>
            <a:buChar char="••"/>
          </a:pPr>
          <a:r>
            <a:rPr lang="en-CA" sz="2800" kern="1200" dirty="0"/>
            <a:t>Closed angle glaucoma</a:t>
          </a:r>
        </a:p>
        <a:p>
          <a:pPr marL="285750" lvl="1" indent="-285750" algn="l" defTabSz="1244600">
            <a:lnSpc>
              <a:spcPct val="90000"/>
            </a:lnSpc>
            <a:spcBef>
              <a:spcPct val="0"/>
            </a:spcBef>
            <a:spcAft>
              <a:spcPct val="15000"/>
            </a:spcAft>
            <a:buChar char="••"/>
          </a:pPr>
          <a:r>
            <a:rPr lang="en-CA" sz="2800" kern="1200" dirty="0"/>
            <a:t>endophthalmitis</a:t>
          </a:r>
        </a:p>
        <a:p>
          <a:pPr marL="285750" lvl="1" indent="-285750" algn="l" defTabSz="1244600">
            <a:lnSpc>
              <a:spcPct val="90000"/>
            </a:lnSpc>
            <a:spcBef>
              <a:spcPct val="0"/>
            </a:spcBef>
            <a:spcAft>
              <a:spcPct val="15000"/>
            </a:spcAft>
            <a:buChar char="••"/>
          </a:pPr>
          <a:r>
            <a:rPr lang="en-CA" sz="2800" kern="1200" dirty="0"/>
            <a:t>Keratitis</a:t>
          </a:r>
        </a:p>
        <a:p>
          <a:pPr marL="285750" lvl="1" indent="-285750" algn="l" defTabSz="1244600">
            <a:lnSpc>
              <a:spcPct val="90000"/>
            </a:lnSpc>
            <a:spcBef>
              <a:spcPct val="0"/>
            </a:spcBef>
            <a:spcAft>
              <a:spcPct val="15000"/>
            </a:spcAft>
            <a:buChar char="••"/>
          </a:pPr>
          <a:r>
            <a:rPr lang="en-CA" sz="2800" kern="1200" dirty="0"/>
            <a:t>Uveitis</a:t>
          </a:r>
        </a:p>
        <a:p>
          <a:pPr marL="285750" lvl="1" indent="-285750" algn="l" defTabSz="1244600">
            <a:lnSpc>
              <a:spcPct val="90000"/>
            </a:lnSpc>
            <a:spcBef>
              <a:spcPct val="0"/>
            </a:spcBef>
            <a:spcAft>
              <a:spcPct val="15000"/>
            </a:spcAft>
            <a:buChar char="••"/>
          </a:pPr>
          <a:r>
            <a:rPr lang="en-CA" sz="2800" kern="1200" dirty="0"/>
            <a:t>Optic neuritis!!</a:t>
          </a:r>
        </a:p>
        <a:p>
          <a:pPr marL="285750" lvl="1" indent="-285750" algn="l" defTabSz="1244600">
            <a:lnSpc>
              <a:spcPct val="90000"/>
            </a:lnSpc>
            <a:spcBef>
              <a:spcPct val="0"/>
            </a:spcBef>
            <a:spcAft>
              <a:spcPct val="15000"/>
            </a:spcAft>
            <a:buChar char="••"/>
          </a:pPr>
          <a:endParaRPr lang="en-CA" sz="2800" kern="1200" dirty="0"/>
        </a:p>
        <a:p>
          <a:pPr marL="285750" lvl="1" indent="-285750" algn="l" defTabSz="1244600">
            <a:lnSpc>
              <a:spcPct val="90000"/>
            </a:lnSpc>
            <a:spcBef>
              <a:spcPct val="0"/>
            </a:spcBef>
            <a:spcAft>
              <a:spcPct val="15000"/>
            </a:spcAft>
            <a:buChar char="••"/>
          </a:pPr>
          <a:endParaRPr lang="en-CA" sz="2800" kern="1200" dirty="0"/>
        </a:p>
      </dsp:txBody>
      <dsp:txXfrm>
        <a:off x="814222" y="1138806"/>
        <a:ext cx="3734649" cy="4566248"/>
      </dsp:txXfrm>
    </dsp:sp>
    <dsp:sp modelId="{33CB7C6F-ED4A-4018-9D65-BCA2159E2BE5}">
      <dsp:nvSpPr>
        <dsp:cNvPr id="0" name=""/>
        <dsp:cNvSpPr/>
      </dsp:nvSpPr>
      <dsp:spPr>
        <a:xfrm>
          <a:off x="64453" y="149110"/>
          <a:ext cx="1499539" cy="1499539"/>
        </a:xfrm>
        <a:prstGeom prst="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493A52-3EEE-4521-B538-47254CE66255}">
      <dsp:nvSpPr>
        <dsp:cNvPr id="0" name=""/>
        <dsp:cNvSpPr/>
      </dsp:nvSpPr>
      <dsp:spPr>
        <a:xfrm rot="16200000">
          <a:off x="3601288" y="3047045"/>
          <a:ext cx="4566248" cy="749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61255" bIns="0" numCol="1" spcCol="1270" anchor="t" anchorCtr="0">
          <a:noAutofit/>
        </a:bodyPr>
        <a:lstStyle/>
        <a:p>
          <a:pPr lvl="0" algn="r" defTabSz="2311400">
            <a:lnSpc>
              <a:spcPct val="90000"/>
            </a:lnSpc>
            <a:spcBef>
              <a:spcPct val="0"/>
            </a:spcBef>
            <a:spcAft>
              <a:spcPct val="35000"/>
            </a:spcAft>
          </a:pPr>
          <a:r>
            <a:rPr lang="en-CA" sz="5200" kern="1200" dirty="0"/>
            <a:t>Without pain</a:t>
          </a:r>
        </a:p>
      </dsp:txBody>
      <dsp:txXfrm>
        <a:off x="3601288" y="3047045"/>
        <a:ext cx="4566248" cy="749769"/>
      </dsp:txXfrm>
    </dsp:sp>
    <dsp:sp modelId="{84C0DB5A-B4C1-4E41-9B2C-D3F8034D2369}">
      <dsp:nvSpPr>
        <dsp:cNvPr id="0" name=""/>
        <dsp:cNvSpPr/>
      </dsp:nvSpPr>
      <dsp:spPr>
        <a:xfrm>
          <a:off x="6259297" y="1138806"/>
          <a:ext cx="3734649" cy="45662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661255" rIns="256032" bIns="256032" numCol="1" spcCol="1270" anchor="t" anchorCtr="0">
          <a:noAutofit/>
        </a:bodyPr>
        <a:lstStyle/>
        <a:p>
          <a:pPr marL="285750" lvl="1" indent="-285750" algn="l" defTabSz="1244600">
            <a:lnSpc>
              <a:spcPct val="90000"/>
            </a:lnSpc>
            <a:spcBef>
              <a:spcPct val="0"/>
            </a:spcBef>
            <a:spcAft>
              <a:spcPct val="15000"/>
            </a:spcAft>
            <a:buChar char="••"/>
          </a:pPr>
          <a:r>
            <a:rPr lang="en-CA" sz="2800" kern="1200" dirty="0"/>
            <a:t>Macular edema </a:t>
          </a:r>
        </a:p>
        <a:p>
          <a:pPr marL="285750" lvl="1" indent="-285750" algn="l" defTabSz="1244600">
            <a:lnSpc>
              <a:spcPct val="90000"/>
            </a:lnSpc>
            <a:spcBef>
              <a:spcPct val="0"/>
            </a:spcBef>
            <a:spcAft>
              <a:spcPct val="15000"/>
            </a:spcAft>
            <a:buChar char="••"/>
          </a:pPr>
          <a:r>
            <a:rPr lang="en-CA" sz="2800" kern="1200" dirty="0"/>
            <a:t>Retinal detachment</a:t>
          </a:r>
        </a:p>
        <a:p>
          <a:pPr marL="285750" lvl="1" indent="-285750" algn="l" defTabSz="1244600">
            <a:lnSpc>
              <a:spcPct val="90000"/>
            </a:lnSpc>
            <a:spcBef>
              <a:spcPct val="0"/>
            </a:spcBef>
            <a:spcAft>
              <a:spcPct val="15000"/>
            </a:spcAft>
            <a:buChar char="••"/>
          </a:pPr>
          <a:r>
            <a:rPr lang="en-CA" sz="2800" kern="1200" dirty="0"/>
            <a:t>Retinal hemorrhage</a:t>
          </a:r>
        </a:p>
        <a:p>
          <a:pPr marL="285750" lvl="1" indent="-285750" algn="l" defTabSz="1244600">
            <a:lnSpc>
              <a:spcPct val="90000"/>
            </a:lnSpc>
            <a:spcBef>
              <a:spcPct val="0"/>
            </a:spcBef>
            <a:spcAft>
              <a:spcPct val="15000"/>
            </a:spcAft>
            <a:buChar char="••"/>
          </a:pPr>
          <a:r>
            <a:rPr lang="en-CA" sz="2800" kern="1200" dirty="0"/>
            <a:t>Retinal artery occlusion </a:t>
          </a:r>
        </a:p>
        <a:p>
          <a:pPr marL="285750" lvl="1" indent="-285750" algn="l" defTabSz="1244600">
            <a:lnSpc>
              <a:spcPct val="90000"/>
            </a:lnSpc>
            <a:spcBef>
              <a:spcPct val="0"/>
            </a:spcBef>
            <a:spcAft>
              <a:spcPct val="15000"/>
            </a:spcAft>
            <a:buChar char="••"/>
          </a:pPr>
          <a:r>
            <a:rPr lang="en-CA" sz="2800" kern="1200" dirty="0"/>
            <a:t>Retinal vein occlusion</a:t>
          </a:r>
        </a:p>
      </dsp:txBody>
      <dsp:txXfrm>
        <a:off x="6259297" y="1138806"/>
        <a:ext cx="3734649" cy="4566248"/>
      </dsp:txXfrm>
    </dsp:sp>
    <dsp:sp modelId="{1B5EAA89-9931-4EA1-BE38-C662874D3062}">
      <dsp:nvSpPr>
        <dsp:cNvPr id="0" name=""/>
        <dsp:cNvSpPr/>
      </dsp:nvSpPr>
      <dsp:spPr>
        <a:xfrm>
          <a:off x="5509527" y="149110"/>
          <a:ext cx="1499539" cy="1499539"/>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l="-1000" r="-1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A8AB93-B059-4E06-9F18-AD2E0AD97F1A}" type="datetimeFigureOut">
              <a:rPr lang="en-CA" smtClean="0"/>
              <a:t>2020-12-01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2613D-7E94-463E-85A4-5D8AE19364CE}" type="slidenum">
              <a:rPr lang="en-CA" smtClean="0"/>
              <a:t>‹#›</a:t>
            </a:fld>
            <a:endParaRPr lang="en-CA"/>
          </a:p>
        </p:txBody>
      </p:sp>
    </p:spTree>
    <p:extLst>
      <p:ext uri="{BB962C8B-B14F-4D97-AF65-F5344CB8AC3E}">
        <p14:creationId xmlns:p14="http://schemas.microsoft.com/office/powerpoint/2010/main" val="2552854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12/1/2020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34677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51349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83531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43756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7681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37202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07917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8981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15409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20109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53771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r>
              <a:rPr lang="en-US" dirty="0">
                <a:solidFill>
                  <a:srgbClr val="1E5155">
                    <a:lumMod val="40000"/>
                    <a:lumOff val="60000"/>
                  </a:srgbClr>
                </a:solidFill>
              </a:rPr>
              <a:t>”</a:t>
            </a:r>
          </a:p>
        </p:txBody>
      </p:sp>
    </p:spTree>
    <p:extLst>
      <p:ext uri="{BB962C8B-B14F-4D97-AF65-F5344CB8AC3E}">
        <p14:creationId xmlns:p14="http://schemas.microsoft.com/office/powerpoint/2010/main" val="28478463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932259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5765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49411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9915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170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12/1/2020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12/1/2020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12/1/2020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5.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12/1/2020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EB1CFF4-240C-4F60-8EC2-FA92B70A9096}" type="datetimeFigureOut">
              <a:rPr lang="en-US" smtClean="0">
                <a:solidFill>
                  <a:prstClr val="white">
                    <a:tint val="75000"/>
                    <a:alpha val="60000"/>
                  </a:prstClr>
                </a:solidFill>
              </a:rPr>
              <a:pPr/>
              <a:t>12/1/2020</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A0110E9-D6AC-4EF7-A4D3-30686EBF65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9062588"/>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77" y="655473"/>
            <a:ext cx="11681139" cy="1371600"/>
          </a:xfrm>
          <a:solidFill>
            <a:srgbClr val="00B0F0"/>
          </a:solidFill>
          <a:ln w="12700">
            <a:solidFill>
              <a:schemeClr val="tx1"/>
            </a:solidFill>
          </a:ln>
        </p:spPr>
        <p:txBody>
          <a:bodyPr>
            <a:noAutofit/>
          </a:bodyPr>
          <a:lstStyle/>
          <a:p>
            <a:pPr algn="ctr"/>
            <a:r>
              <a:rPr lang="en-US" sz="4400" b="1" dirty="0" smtClean="0">
                <a:latin typeface="Arial Rounded MT Bold" pitchFamily="34" charset="0"/>
              </a:rPr>
              <a:t>Ophthalmology </a:t>
            </a:r>
            <a:br>
              <a:rPr lang="en-US" sz="4400" b="1" dirty="0" smtClean="0">
                <a:latin typeface="Arial Rounded MT Bold" pitchFamily="34" charset="0"/>
              </a:rPr>
            </a:br>
            <a:r>
              <a:rPr lang="en-US" sz="4400" b="1" dirty="0" smtClean="0">
                <a:latin typeface="Arial Rounded MT Bold" pitchFamily="34" charset="0"/>
              </a:rPr>
              <a:t>History </a:t>
            </a:r>
            <a:r>
              <a:rPr lang="en-US" sz="4400" b="1" dirty="0">
                <a:latin typeface="Arial Rounded MT Bold" pitchFamily="34" charset="0"/>
              </a:rPr>
              <a:t>&amp; physical examination</a:t>
            </a:r>
            <a:endParaRPr lang="ar-SA" sz="4400" b="1" dirty="0">
              <a:latin typeface="Arial Rounded MT Bold" pitchFamily="34" charset="0"/>
            </a:endParaRPr>
          </a:p>
        </p:txBody>
      </p:sp>
      <p:sp>
        <p:nvSpPr>
          <p:cNvPr id="5" name="TextBox 4"/>
          <p:cNvSpPr txBox="1"/>
          <p:nvPr/>
        </p:nvSpPr>
        <p:spPr>
          <a:xfrm>
            <a:off x="574431" y="2382592"/>
            <a:ext cx="4841631" cy="3539430"/>
          </a:xfrm>
          <a:prstGeom prst="rect">
            <a:avLst/>
          </a:prstGeom>
          <a:noFill/>
          <a:ln w="38100">
            <a:solidFill>
              <a:schemeClr val="tx1"/>
            </a:solidFill>
          </a:ln>
        </p:spPr>
        <p:txBody>
          <a:bodyPr wrap="square" rtlCol="1">
            <a:spAutoFit/>
          </a:bodyPr>
          <a:lstStyle/>
          <a:p>
            <a:pPr marL="457200" indent="-457200">
              <a:buFont typeface="Wingdings" pitchFamily="2" charset="2"/>
              <a:buChar char="§"/>
            </a:pPr>
            <a:r>
              <a:rPr lang="en-US" sz="3200" b="1" dirty="0">
                <a:solidFill>
                  <a:srgbClr val="FF0000"/>
                </a:solidFill>
              </a:rPr>
              <a:t>Supervised By </a:t>
            </a:r>
            <a:r>
              <a:rPr lang="en-US" sz="3200" b="1" dirty="0" smtClean="0">
                <a:solidFill>
                  <a:srgbClr val="FF0000"/>
                </a:solidFill>
              </a:rPr>
              <a:t>:</a:t>
            </a:r>
          </a:p>
          <a:p>
            <a:r>
              <a:rPr lang="en-US" sz="3200" b="1" dirty="0" smtClean="0">
                <a:solidFill>
                  <a:srgbClr val="FF0000"/>
                </a:solidFill>
              </a:rPr>
              <a:t> </a:t>
            </a:r>
          </a:p>
          <a:p>
            <a:pPr algn="l"/>
            <a:r>
              <a:rPr lang="en-US" sz="3200" b="1" dirty="0">
                <a:solidFill>
                  <a:srgbClr val="FF0000"/>
                </a:solidFill>
              </a:rPr>
              <a:t> </a:t>
            </a:r>
            <a:r>
              <a:rPr lang="en-US" sz="3200" b="1" dirty="0" smtClean="0">
                <a:solidFill>
                  <a:srgbClr val="FF0000"/>
                </a:solidFill>
              </a:rPr>
              <a:t> </a:t>
            </a:r>
            <a:r>
              <a:rPr lang="en-US" sz="3200" dirty="0" err="1" smtClean="0"/>
              <a:t>Dr</a:t>
            </a:r>
            <a:r>
              <a:rPr lang="en-US" sz="3200" dirty="0" smtClean="0"/>
              <a:t> </a:t>
            </a:r>
            <a:r>
              <a:rPr lang="en-US" sz="3200" dirty="0"/>
              <a:t>Khalil </a:t>
            </a:r>
            <a:r>
              <a:rPr lang="en-US" sz="3200" dirty="0" smtClean="0"/>
              <a:t>al-</a:t>
            </a:r>
            <a:r>
              <a:rPr lang="en-US" sz="3200" dirty="0" err="1" smtClean="0"/>
              <a:t>salem</a:t>
            </a:r>
            <a:endParaRPr lang="en-US" sz="3200" dirty="0"/>
          </a:p>
          <a:p>
            <a:pPr marL="457200" indent="-457200">
              <a:buFont typeface="Wingdings" pitchFamily="2" charset="2"/>
              <a:buChar char="§"/>
            </a:pPr>
            <a:endParaRPr lang="en-US" sz="3200" b="1" dirty="0" smtClean="0">
              <a:solidFill>
                <a:srgbClr val="FF0000"/>
              </a:solidFill>
            </a:endParaRPr>
          </a:p>
          <a:p>
            <a:pPr marL="457200" indent="-457200">
              <a:buFont typeface="Wingdings" pitchFamily="2" charset="2"/>
              <a:buChar char="§"/>
            </a:pPr>
            <a:r>
              <a:rPr lang="en-US" sz="3200" b="1" dirty="0" smtClean="0">
                <a:solidFill>
                  <a:srgbClr val="FF0000"/>
                </a:solidFill>
              </a:rPr>
              <a:t>Prepared </a:t>
            </a:r>
            <a:r>
              <a:rPr lang="en-US" sz="3200" b="1" dirty="0">
                <a:solidFill>
                  <a:srgbClr val="FF0000"/>
                </a:solidFill>
              </a:rPr>
              <a:t>By </a:t>
            </a:r>
            <a:r>
              <a:rPr lang="en-US" sz="3200" dirty="0"/>
              <a:t>: </a:t>
            </a:r>
            <a:endParaRPr lang="en-US" sz="3200" dirty="0" smtClean="0"/>
          </a:p>
          <a:p>
            <a:r>
              <a:rPr lang="en-US" sz="3200" dirty="0" smtClean="0"/>
              <a:t>   Mohammad </a:t>
            </a:r>
            <a:r>
              <a:rPr lang="en-US" sz="3200" dirty="0" err="1"/>
              <a:t>Rabai</a:t>
            </a:r>
            <a:r>
              <a:rPr lang="en-US" sz="3200" dirty="0"/>
              <a:t> </a:t>
            </a:r>
            <a:endParaRPr lang="en-US" sz="3200" dirty="0" smtClean="0"/>
          </a:p>
          <a:p>
            <a:r>
              <a:rPr lang="en-US" sz="3200" dirty="0" smtClean="0"/>
              <a:t>   </a:t>
            </a:r>
            <a:endParaRPr lang="en-US" sz="32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1" y="2408412"/>
            <a:ext cx="5359644" cy="3525839"/>
          </a:xfrm>
          <a:prstGeom prst="rect">
            <a:avLst/>
          </a:prstGeom>
        </p:spPr>
      </p:pic>
    </p:spTree>
    <p:extLst>
      <p:ext uri="{BB962C8B-B14F-4D97-AF65-F5344CB8AC3E}">
        <p14:creationId xmlns:p14="http://schemas.microsoft.com/office/powerpoint/2010/main" val="39099455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D8005A-0B09-40B0-ADC3-BC56C46DE225}"/>
              </a:ext>
            </a:extLst>
          </p:cNvPr>
          <p:cNvSpPr>
            <a:spLocks noGrp="1"/>
          </p:cNvSpPr>
          <p:nvPr>
            <p:ph type="title"/>
          </p:nvPr>
        </p:nvSpPr>
        <p:spPr/>
        <p:txBody>
          <a:bodyPr/>
          <a:lstStyle/>
          <a:p>
            <a:pPr marL="571500" indent="-571500">
              <a:buFont typeface="Wingdings" pitchFamily="2" charset="2"/>
              <a:buChar char="q"/>
            </a:pPr>
            <a:r>
              <a:rPr lang="en-CA" dirty="0"/>
              <a:t>floaters</a:t>
            </a:r>
          </a:p>
        </p:txBody>
      </p:sp>
      <p:sp>
        <p:nvSpPr>
          <p:cNvPr id="3" name="Content Placeholder 2">
            <a:extLst>
              <a:ext uri="{FF2B5EF4-FFF2-40B4-BE49-F238E27FC236}">
                <a16:creationId xmlns="" xmlns:a16="http://schemas.microsoft.com/office/drawing/2014/main" id="{9BE2106C-EB29-4F24-BE2A-0B52979103F6}"/>
              </a:ext>
            </a:extLst>
          </p:cNvPr>
          <p:cNvSpPr>
            <a:spLocks noGrp="1"/>
          </p:cNvSpPr>
          <p:nvPr>
            <p:ph idx="1"/>
          </p:nvPr>
        </p:nvSpPr>
        <p:spPr/>
        <p:txBody>
          <a:bodyPr>
            <a:normAutofit/>
          </a:bodyPr>
          <a:lstStyle/>
          <a:p>
            <a:r>
              <a:rPr lang="en-CA" sz="2800" dirty="0"/>
              <a:t>The sense of swimming flies or amorphous organism in space that are no sticking to one side of visual field, typically floaters change position with eye movement</a:t>
            </a:r>
          </a:p>
          <a:p>
            <a:r>
              <a:rPr lang="en-CA" sz="2800" dirty="0"/>
              <a:t>Uveitis </a:t>
            </a:r>
          </a:p>
          <a:p>
            <a:r>
              <a:rPr lang="en-CA" sz="2800" dirty="0"/>
              <a:t>Vitreous detachment</a:t>
            </a:r>
          </a:p>
          <a:p>
            <a:endParaRPr lang="en-CA" sz="2800" dirty="0"/>
          </a:p>
          <a:p>
            <a:pPr marL="0" indent="0">
              <a:buNone/>
            </a:pPr>
            <a:endParaRPr lang="en-CA" sz="2800" dirty="0"/>
          </a:p>
        </p:txBody>
      </p:sp>
    </p:spTree>
    <p:extLst>
      <p:ext uri="{BB962C8B-B14F-4D97-AF65-F5344CB8AC3E}">
        <p14:creationId xmlns:p14="http://schemas.microsoft.com/office/powerpoint/2010/main" val="496765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71500" indent="-571500">
              <a:buFont typeface="Wingdings" pitchFamily="2" charset="2"/>
              <a:buChar char="q"/>
            </a:pPr>
            <a:r>
              <a:rPr lang="en-US" dirty="0" smtClean="0"/>
              <a:t>Lacrimation and discharge</a:t>
            </a:r>
            <a:endParaRPr lang="en-US" dirty="0"/>
          </a:p>
        </p:txBody>
      </p:sp>
      <p:sp>
        <p:nvSpPr>
          <p:cNvPr id="3" name="Content Placeholder 2"/>
          <p:cNvSpPr>
            <a:spLocks noGrp="1"/>
          </p:cNvSpPr>
          <p:nvPr>
            <p:ph idx="1"/>
          </p:nvPr>
        </p:nvSpPr>
        <p:spPr/>
        <p:txBody>
          <a:bodyPr/>
          <a:lstStyle/>
          <a:p>
            <a:pPr>
              <a:buFont typeface="Wingdings" pitchFamily="2" charset="2"/>
              <a:buChar char="ü"/>
            </a:pPr>
            <a:r>
              <a:rPr lang="en-US" sz="3200" b="1" dirty="0" smtClean="0"/>
              <a:t>Ask</a:t>
            </a:r>
            <a:r>
              <a:rPr lang="en-US" sz="2800" dirty="0" smtClean="0"/>
              <a:t> :</a:t>
            </a:r>
          </a:p>
          <a:p>
            <a:pPr marL="0" indent="0">
              <a:buNone/>
            </a:pPr>
            <a:r>
              <a:rPr lang="en-US" sz="2800" dirty="0" smtClean="0"/>
              <a:t>- Is the discharge clear or opaque?</a:t>
            </a:r>
          </a:p>
          <a:p>
            <a:pPr marL="0" indent="0">
              <a:buNone/>
            </a:pPr>
            <a:r>
              <a:rPr lang="en-US" sz="2800" dirty="0" smtClean="0"/>
              <a:t>- Associated pain? Foreign body sensation? Itchiness?</a:t>
            </a:r>
          </a:p>
          <a:p>
            <a:pPr marL="0" indent="0">
              <a:buNone/>
            </a:pPr>
            <a:r>
              <a:rPr lang="en-US" sz="2800" dirty="0" smtClean="0"/>
              <a:t>- Other symptoms (e.g. red eye)?</a:t>
            </a:r>
          </a:p>
          <a:p>
            <a:pPr marL="0" indent="0">
              <a:buNone/>
            </a:pPr>
            <a:endParaRPr lang="en-US" dirty="0"/>
          </a:p>
        </p:txBody>
      </p:sp>
    </p:spTree>
    <p:extLst>
      <p:ext uri="{BB962C8B-B14F-4D97-AF65-F5344CB8AC3E}">
        <p14:creationId xmlns:p14="http://schemas.microsoft.com/office/powerpoint/2010/main" val="243591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F485AB-8607-48D9-B117-36BB1AC69FBE}"/>
              </a:ext>
            </a:extLst>
          </p:cNvPr>
          <p:cNvSpPr>
            <a:spLocks noGrp="1"/>
          </p:cNvSpPr>
          <p:nvPr>
            <p:ph type="title"/>
          </p:nvPr>
        </p:nvSpPr>
        <p:spPr>
          <a:xfrm>
            <a:off x="463640" y="140319"/>
            <a:ext cx="10058400" cy="1371600"/>
          </a:xfrm>
        </p:spPr>
        <p:txBody>
          <a:bodyPr/>
          <a:lstStyle/>
          <a:p>
            <a:pPr marL="571500" indent="-571500">
              <a:buFont typeface="Wingdings" pitchFamily="2" charset="2"/>
              <a:buChar char="è"/>
            </a:pPr>
            <a:r>
              <a:rPr lang="en-CA" dirty="0" smtClean="0"/>
              <a:t> </a:t>
            </a:r>
            <a:r>
              <a:rPr lang="en-CA" dirty="0" smtClean="0">
                <a:solidFill>
                  <a:schemeClr val="accent1"/>
                </a:solidFill>
              </a:rPr>
              <a:t>Past </a:t>
            </a:r>
            <a:r>
              <a:rPr lang="en-CA" dirty="0">
                <a:solidFill>
                  <a:schemeClr val="accent1"/>
                </a:solidFill>
              </a:rPr>
              <a:t>medical history</a:t>
            </a:r>
            <a:r>
              <a:rPr lang="en-CA" b="1" dirty="0"/>
              <a:t>: </a:t>
            </a:r>
          </a:p>
        </p:txBody>
      </p:sp>
      <p:sp>
        <p:nvSpPr>
          <p:cNvPr id="3" name="Content Placeholder 2">
            <a:extLst>
              <a:ext uri="{FF2B5EF4-FFF2-40B4-BE49-F238E27FC236}">
                <a16:creationId xmlns="" xmlns:a16="http://schemas.microsoft.com/office/drawing/2014/main" id="{5F786C49-862E-41A3-A407-6CE22049A669}"/>
              </a:ext>
            </a:extLst>
          </p:cNvPr>
          <p:cNvSpPr>
            <a:spLocks noGrp="1"/>
          </p:cNvSpPr>
          <p:nvPr>
            <p:ph idx="1"/>
          </p:nvPr>
        </p:nvSpPr>
        <p:spPr>
          <a:xfrm>
            <a:off x="463640" y="1137206"/>
            <a:ext cx="7188558" cy="2687820"/>
          </a:xfrm>
        </p:spPr>
        <p:txBody>
          <a:bodyPr>
            <a:normAutofit fontScale="92500" lnSpcReduction="10000"/>
          </a:bodyPr>
          <a:lstStyle/>
          <a:p>
            <a:r>
              <a:rPr lang="en-CA" sz="2400" dirty="0"/>
              <a:t>History of </a:t>
            </a:r>
            <a:r>
              <a:rPr lang="en-CA" sz="2400" dirty="0" smtClean="0"/>
              <a:t>D.M , Dyslipidemia , HT</a:t>
            </a:r>
            <a:r>
              <a:rPr lang="en-CA" sz="2400" dirty="0"/>
              <a:t>: ask about duration, control, complication, medications ( type and compliance)</a:t>
            </a:r>
          </a:p>
          <a:p>
            <a:r>
              <a:rPr lang="en-CA" sz="2400" dirty="0"/>
              <a:t>Congenital diseases ( bleeding disorders) </a:t>
            </a:r>
          </a:p>
          <a:p>
            <a:r>
              <a:rPr lang="en-CA" sz="2400" dirty="0"/>
              <a:t>Drug allergies</a:t>
            </a:r>
          </a:p>
          <a:p>
            <a:r>
              <a:rPr lang="en-CA" sz="2400" dirty="0"/>
              <a:t>History of uveitis or any medical eye problems</a:t>
            </a:r>
            <a:r>
              <a:rPr lang="en-CA" sz="3200" dirty="0"/>
              <a:t>. </a:t>
            </a:r>
          </a:p>
          <a:p>
            <a:endParaRPr lang="en-CA" sz="2800" dirty="0"/>
          </a:p>
        </p:txBody>
      </p:sp>
      <p:sp>
        <p:nvSpPr>
          <p:cNvPr id="4" name="TextBox 3"/>
          <p:cNvSpPr txBox="1"/>
          <p:nvPr/>
        </p:nvSpPr>
        <p:spPr>
          <a:xfrm>
            <a:off x="463640" y="3758838"/>
            <a:ext cx="10856890" cy="2893100"/>
          </a:xfrm>
          <a:prstGeom prst="rect">
            <a:avLst/>
          </a:prstGeom>
          <a:noFill/>
        </p:spPr>
        <p:txBody>
          <a:bodyPr wrap="square" rtlCol="1">
            <a:spAutoFit/>
          </a:bodyPr>
          <a:lstStyle/>
          <a:p>
            <a:pPr marL="571500" indent="-571500">
              <a:buFont typeface="Wingdings" pitchFamily="2" charset="2"/>
              <a:buChar char="è"/>
            </a:pPr>
            <a:r>
              <a:rPr lang="en-US" sz="4400" dirty="0" smtClean="0"/>
              <a:t> </a:t>
            </a:r>
            <a:r>
              <a:rPr lang="en-US" sz="4400" dirty="0" smtClean="0">
                <a:solidFill>
                  <a:schemeClr val="accent1"/>
                </a:solidFill>
              </a:rPr>
              <a:t>Drug </a:t>
            </a:r>
            <a:r>
              <a:rPr lang="en-US" sz="4400" dirty="0" smtClean="0">
                <a:solidFill>
                  <a:schemeClr val="accent1"/>
                </a:solidFill>
              </a:rPr>
              <a:t>history</a:t>
            </a:r>
            <a:r>
              <a:rPr lang="en-US" sz="4400" dirty="0" smtClean="0"/>
              <a:t> : </a:t>
            </a:r>
          </a:p>
          <a:p>
            <a:r>
              <a:rPr lang="en-US" sz="2400" dirty="0" smtClean="0"/>
              <a:t>- </a:t>
            </a:r>
            <a:r>
              <a:rPr lang="en-US" sz="2400" dirty="0" smtClean="0"/>
              <a:t>Insulin </a:t>
            </a:r>
            <a:endParaRPr lang="en-US" sz="2400" dirty="0"/>
          </a:p>
          <a:p>
            <a:r>
              <a:rPr lang="en-US" sz="2400" dirty="0" smtClean="0"/>
              <a:t>- HTN </a:t>
            </a:r>
            <a:r>
              <a:rPr lang="en-US" sz="2400" dirty="0"/>
              <a:t>treatment </a:t>
            </a:r>
          </a:p>
          <a:p>
            <a:r>
              <a:rPr lang="en-US" sz="2400" dirty="0" smtClean="0"/>
              <a:t>- </a:t>
            </a:r>
            <a:r>
              <a:rPr lang="en-US" sz="2400" dirty="0" err="1" smtClean="0"/>
              <a:t>Chlorquine</a:t>
            </a:r>
            <a:r>
              <a:rPr lang="en-US" sz="2400" dirty="0" smtClean="0"/>
              <a:t> </a:t>
            </a:r>
            <a:r>
              <a:rPr lang="en-US" sz="2400" b="1" dirty="0" smtClean="0"/>
              <a:t>&gt;</a:t>
            </a:r>
            <a:r>
              <a:rPr lang="en-US" sz="2400" dirty="0" smtClean="0"/>
              <a:t> </a:t>
            </a:r>
            <a:r>
              <a:rPr lang="en-US" sz="2400" dirty="0" smtClean="0">
                <a:solidFill>
                  <a:schemeClr val="accent4"/>
                </a:solidFill>
              </a:rPr>
              <a:t>Retinal toxicity</a:t>
            </a:r>
            <a:endParaRPr lang="en-US" sz="2400" dirty="0">
              <a:solidFill>
                <a:schemeClr val="accent4"/>
              </a:solidFill>
            </a:endParaRPr>
          </a:p>
          <a:p>
            <a:r>
              <a:rPr lang="en-US" sz="2400" dirty="0" smtClean="0"/>
              <a:t>- </a:t>
            </a:r>
            <a:r>
              <a:rPr lang="en-US" sz="2400" dirty="0" err="1" smtClean="0"/>
              <a:t>Isoniazide</a:t>
            </a:r>
            <a:r>
              <a:rPr lang="en-US" sz="2400" dirty="0" smtClean="0"/>
              <a:t> </a:t>
            </a:r>
            <a:endParaRPr lang="en-US" sz="2400" dirty="0"/>
          </a:p>
          <a:p>
            <a:r>
              <a:rPr lang="en-US" sz="2400" dirty="0" smtClean="0"/>
              <a:t>- Steroids </a:t>
            </a:r>
            <a:r>
              <a:rPr lang="en-US" sz="2400" b="1" dirty="0" smtClean="0"/>
              <a:t>&gt;</a:t>
            </a:r>
            <a:r>
              <a:rPr lang="en-US" sz="2400" dirty="0" smtClean="0"/>
              <a:t> ( Acute : </a:t>
            </a:r>
            <a:r>
              <a:rPr lang="en-US" sz="2400" dirty="0" smtClean="0">
                <a:solidFill>
                  <a:schemeClr val="accent4"/>
                </a:solidFill>
              </a:rPr>
              <a:t>Glaucoma </a:t>
            </a:r>
            <a:r>
              <a:rPr lang="en-US" sz="2400" dirty="0" smtClean="0"/>
              <a:t>, Chronic Use : </a:t>
            </a:r>
            <a:r>
              <a:rPr lang="en-US" sz="2400" dirty="0" smtClean="0">
                <a:solidFill>
                  <a:schemeClr val="accent4"/>
                </a:solidFill>
              </a:rPr>
              <a:t>cataract </a:t>
            </a:r>
            <a:r>
              <a:rPr lang="en-US" sz="2400" dirty="0" smtClean="0"/>
              <a:t>)</a:t>
            </a:r>
            <a:endParaRPr lang="en-US" sz="2400" dirty="0"/>
          </a:p>
          <a:p>
            <a:endParaRPr lang="ar-SA" dirty="0"/>
          </a:p>
        </p:txBody>
      </p:sp>
    </p:spTree>
    <p:extLst>
      <p:ext uri="{BB962C8B-B14F-4D97-AF65-F5344CB8AC3E}">
        <p14:creationId xmlns:p14="http://schemas.microsoft.com/office/powerpoint/2010/main" val="314018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C32776-FCE6-4E4A-8040-B77348AB9DBF}"/>
              </a:ext>
            </a:extLst>
          </p:cNvPr>
          <p:cNvSpPr>
            <a:spLocks noGrp="1"/>
          </p:cNvSpPr>
          <p:nvPr>
            <p:ph type="title"/>
          </p:nvPr>
        </p:nvSpPr>
        <p:spPr>
          <a:xfrm>
            <a:off x="867674" y="205868"/>
            <a:ext cx="10058400" cy="1371600"/>
          </a:xfrm>
        </p:spPr>
        <p:txBody>
          <a:bodyPr/>
          <a:lstStyle/>
          <a:p>
            <a:pPr marL="571500" indent="-571500">
              <a:buFont typeface="Wingdings" pitchFamily="2" charset="2"/>
              <a:buChar char="è"/>
            </a:pPr>
            <a:r>
              <a:rPr lang="en-CA" dirty="0" smtClean="0"/>
              <a:t> </a:t>
            </a:r>
            <a:r>
              <a:rPr lang="en-CA" dirty="0" smtClean="0">
                <a:solidFill>
                  <a:schemeClr val="accent1"/>
                </a:solidFill>
              </a:rPr>
              <a:t>Social </a:t>
            </a:r>
            <a:r>
              <a:rPr lang="en-CA" dirty="0">
                <a:solidFill>
                  <a:schemeClr val="accent1"/>
                </a:solidFill>
              </a:rPr>
              <a:t>history</a:t>
            </a:r>
            <a:r>
              <a:rPr lang="en-CA" dirty="0"/>
              <a:t>:</a:t>
            </a:r>
          </a:p>
        </p:txBody>
      </p:sp>
      <p:sp>
        <p:nvSpPr>
          <p:cNvPr id="3" name="Content Placeholder 2">
            <a:extLst>
              <a:ext uri="{FF2B5EF4-FFF2-40B4-BE49-F238E27FC236}">
                <a16:creationId xmlns="" xmlns:a16="http://schemas.microsoft.com/office/drawing/2014/main" id="{77180237-912E-4ABE-9BAE-DF23A301A79D}"/>
              </a:ext>
            </a:extLst>
          </p:cNvPr>
          <p:cNvSpPr>
            <a:spLocks noGrp="1"/>
          </p:cNvSpPr>
          <p:nvPr>
            <p:ph idx="1"/>
          </p:nvPr>
        </p:nvSpPr>
        <p:spPr>
          <a:xfrm>
            <a:off x="708339" y="1210614"/>
            <a:ext cx="10908406" cy="4456089"/>
          </a:xfrm>
        </p:spPr>
        <p:txBody>
          <a:bodyPr>
            <a:noAutofit/>
          </a:bodyPr>
          <a:lstStyle/>
          <a:p>
            <a:pPr>
              <a:buFont typeface="Courier New" pitchFamily="49" charset="0"/>
              <a:buChar char="o"/>
            </a:pPr>
            <a:r>
              <a:rPr lang="en-US" sz="2000" dirty="0" smtClean="0"/>
              <a:t>Smoking </a:t>
            </a:r>
            <a:r>
              <a:rPr lang="en-US" sz="2000" dirty="0"/>
              <a:t>and alcohol use: this may affect vascular and optic nerve function within the eye</a:t>
            </a:r>
            <a:r>
              <a:rPr lang="en-US" sz="2000" dirty="0" smtClean="0"/>
              <a:t>.</a:t>
            </a:r>
            <a:endParaRPr lang="en-CA" sz="2000" dirty="0" smtClean="0"/>
          </a:p>
          <a:p>
            <a:pPr>
              <a:buFont typeface="Courier New" pitchFamily="49" charset="0"/>
              <a:buChar char="o"/>
            </a:pPr>
            <a:r>
              <a:rPr lang="en-CA" sz="2000" dirty="0" smtClean="0"/>
              <a:t>Socioeconomic status : </a:t>
            </a:r>
            <a:r>
              <a:rPr lang="en-CA" sz="2000" dirty="0"/>
              <a:t>examples trachoma is more prevalent in the </a:t>
            </a:r>
            <a:r>
              <a:rPr lang="en-CA" sz="2000" dirty="0" smtClean="0"/>
              <a:t>poor . </a:t>
            </a:r>
            <a:r>
              <a:rPr lang="en-CA" sz="2000" dirty="0"/>
              <a:t>Gout is more prevalent in the rich</a:t>
            </a:r>
          </a:p>
          <a:p>
            <a:pPr>
              <a:buFont typeface="Courier New" pitchFamily="49" charset="0"/>
              <a:buChar char="o"/>
            </a:pPr>
            <a:r>
              <a:rPr lang="en-CA" sz="2000" dirty="0"/>
              <a:t>Occupation: </a:t>
            </a:r>
            <a:endParaRPr lang="en-CA" sz="2000" dirty="0" smtClean="0"/>
          </a:p>
          <a:p>
            <a:pPr>
              <a:buFontTx/>
              <a:buChar char="-"/>
            </a:pPr>
            <a:r>
              <a:rPr lang="en-CA" sz="2000" dirty="0" smtClean="0"/>
              <a:t>certain </a:t>
            </a:r>
            <a:r>
              <a:rPr lang="en-CA" sz="2000" dirty="0"/>
              <a:t>occupations are more likely to get injured in the eye more than others. Example: the act of welding, carpenters, black smiths. </a:t>
            </a:r>
            <a:endParaRPr lang="en-CA" sz="2000" dirty="0" smtClean="0"/>
          </a:p>
          <a:p>
            <a:pPr>
              <a:buFontTx/>
              <a:buChar char="-"/>
            </a:pPr>
            <a:r>
              <a:rPr lang="en-US" sz="2000" dirty="0"/>
              <a:t>certain professions, including drivers of heavy goods and pilots, require specific visual acuity criteria</a:t>
            </a:r>
            <a:r>
              <a:rPr lang="en-US" sz="2000" dirty="0" smtClean="0"/>
              <a:t>.</a:t>
            </a:r>
            <a:endParaRPr lang="en-CA" sz="2000" dirty="0" smtClean="0"/>
          </a:p>
          <a:p>
            <a:pPr>
              <a:buFont typeface="Wingdings" pitchFamily="2" charset="2"/>
              <a:buChar char="Ø"/>
            </a:pPr>
            <a:r>
              <a:rPr lang="en-US" sz="2000" dirty="0" smtClean="0"/>
              <a:t> Visual </a:t>
            </a:r>
            <a:r>
              <a:rPr lang="en-US" sz="2000" dirty="0"/>
              <a:t>impairment </a:t>
            </a:r>
            <a:r>
              <a:rPr lang="en-US" sz="2000" dirty="0" smtClean="0"/>
              <a:t>has </a:t>
            </a:r>
            <a:r>
              <a:rPr lang="en-US" sz="2000" dirty="0"/>
              <a:t>a wide range of effects on daily life.</a:t>
            </a:r>
            <a:br>
              <a:rPr lang="en-US" sz="2000" dirty="0"/>
            </a:br>
            <a:r>
              <a:rPr lang="en-US" sz="2000" dirty="0"/>
              <a:t>Ask about:</a:t>
            </a:r>
          </a:p>
          <a:p>
            <a:pPr>
              <a:buFont typeface="Courier New" pitchFamily="49" charset="0"/>
              <a:buChar char="o"/>
            </a:pPr>
            <a:r>
              <a:rPr lang="en-US" sz="2000" dirty="0"/>
              <a:t>Daily activities requiring good vision: reading, television, sport, hobbies and so on.</a:t>
            </a:r>
          </a:p>
          <a:p>
            <a:pPr>
              <a:buFont typeface="Courier New" pitchFamily="49" charset="0"/>
              <a:buChar char="o"/>
            </a:pPr>
            <a:r>
              <a:rPr lang="en-US" sz="2000" dirty="0" smtClean="0"/>
              <a:t> </a:t>
            </a:r>
            <a:r>
              <a:rPr lang="en-US" sz="2000" dirty="0"/>
              <a:t>Driving</a:t>
            </a:r>
            <a:r>
              <a:rPr lang="en-US" sz="2000" dirty="0" smtClean="0"/>
              <a:t>.</a:t>
            </a:r>
            <a:endParaRPr lang="en-US" sz="2000" dirty="0"/>
          </a:p>
        </p:txBody>
      </p:sp>
    </p:spTree>
    <p:extLst>
      <p:ext uri="{BB962C8B-B14F-4D97-AF65-F5344CB8AC3E}">
        <p14:creationId xmlns:p14="http://schemas.microsoft.com/office/powerpoint/2010/main" val="3497908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A66CA60-F5B9-4358-B31A-F177C264D546}"/>
              </a:ext>
            </a:extLst>
          </p:cNvPr>
          <p:cNvSpPr>
            <a:spLocks noGrp="1"/>
          </p:cNvSpPr>
          <p:nvPr>
            <p:ph type="title"/>
          </p:nvPr>
        </p:nvSpPr>
        <p:spPr/>
        <p:txBody>
          <a:bodyPr/>
          <a:lstStyle/>
          <a:p>
            <a:pPr marL="571500" indent="-571500">
              <a:buFont typeface="Wingdings" pitchFamily="2" charset="2"/>
              <a:buChar char="è"/>
            </a:pPr>
            <a:r>
              <a:rPr lang="en-CA" dirty="0" smtClean="0"/>
              <a:t> </a:t>
            </a:r>
            <a:r>
              <a:rPr lang="en-CA" dirty="0" smtClean="0">
                <a:solidFill>
                  <a:schemeClr val="accent1"/>
                </a:solidFill>
              </a:rPr>
              <a:t>Past </a:t>
            </a:r>
            <a:r>
              <a:rPr lang="en-CA" dirty="0">
                <a:solidFill>
                  <a:schemeClr val="accent1"/>
                </a:solidFill>
              </a:rPr>
              <a:t>surgical </a:t>
            </a:r>
            <a:r>
              <a:rPr lang="en-CA" dirty="0" smtClean="0">
                <a:solidFill>
                  <a:schemeClr val="accent1"/>
                </a:solidFill>
              </a:rPr>
              <a:t>history </a:t>
            </a:r>
            <a:r>
              <a:rPr lang="en-CA" dirty="0" smtClean="0"/>
              <a:t>: </a:t>
            </a:r>
            <a:endParaRPr lang="en-CA" dirty="0"/>
          </a:p>
        </p:txBody>
      </p:sp>
      <p:sp>
        <p:nvSpPr>
          <p:cNvPr id="3" name="Content Placeholder 2">
            <a:extLst>
              <a:ext uri="{FF2B5EF4-FFF2-40B4-BE49-F238E27FC236}">
                <a16:creationId xmlns="" xmlns:a16="http://schemas.microsoft.com/office/drawing/2014/main" id="{B6A42501-53A4-4155-AC82-EFFA1DC64E9F}"/>
              </a:ext>
            </a:extLst>
          </p:cNvPr>
          <p:cNvSpPr>
            <a:spLocks noGrp="1"/>
          </p:cNvSpPr>
          <p:nvPr>
            <p:ph idx="1"/>
          </p:nvPr>
        </p:nvSpPr>
        <p:spPr/>
        <p:txBody>
          <a:bodyPr>
            <a:normAutofit/>
          </a:bodyPr>
          <a:lstStyle/>
          <a:p>
            <a:r>
              <a:rPr lang="en-CA" sz="3200" dirty="0"/>
              <a:t>Previous surgeries </a:t>
            </a:r>
          </a:p>
          <a:p>
            <a:r>
              <a:rPr lang="en-CA" sz="3200" dirty="0" smtClean="0"/>
              <a:t>Previous </a:t>
            </a:r>
            <a:r>
              <a:rPr lang="en-CA" sz="3200" dirty="0"/>
              <a:t>use of eye glasses </a:t>
            </a:r>
          </a:p>
          <a:p>
            <a:r>
              <a:rPr lang="en-CA" sz="3200" dirty="0"/>
              <a:t>Previous eye injections . </a:t>
            </a:r>
          </a:p>
          <a:p>
            <a:r>
              <a:rPr lang="en-CA" sz="3200" dirty="0"/>
              <a:t>Previous laser to the eye. </a:t>
            </a:r>
          </a:p>
        </p:txBody>
      </p:sp>
    </p:spTree>
    <p:extLst>
      <p:ext uri="{BB962C8B-B14F-4D97-AF65-F5344CB8AC3E}">
        <p14:creationId xmlns:p14="http://schemas.microsoft.com/office/powerpoint/2010/main" val="279099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Physical examination</a:t>
            </a:r>
            <a:endParaRPr lang="en-US" dirty="0"/>
          </a:p>
        </p:txBody>
      </p:sp>
      <p:sp>
        <p:nvSpPr>
          <p:cNvPr id="3" name="Subtitle 2"/>
          <p:cNvSpPr>
            <a:spLocks noGrp="1"/>
          </p:cNvSpPr>
          <p:nvPr>
            <p:ph type="subTitle" idx="1"/>
          </p:nvPr>
        </p:nvSpPr>
        <p:spPr/>
        <p:txBody>
          <a:bodyPr/>
          <a:lstStyle/>
          <a:p>
            <a:r>
              <a:rPr lang="en-US" dirty="0" smtClean="0"/>
              <a:t>Done by: Ghazi </a:t>
            </a:r>
            <a:r>
              <a:rPr lang="en-US" smtClean="0"/>
              <a:t>jadeed</a:t>
            </a:r>
            <a:endParaRPr lang="en-US" dirty="0" smtClean="0"/>
          </a:p>
          <a:p>
            <a:r>
              <a:rPr lang="en-US" dirty="0" smtClean="0"/>
              <a:t>Supervised by: dr. Khalil al-</a:t>
            </a:r>
            <a:r>
              <a:rPr lang="en-US" dirty="0" err="1" smtClean="0"/>
              <a:t>salem</a:t>
            </a:r>
            <a:endParaRPr lang="en-US" dirty="0"/>
          </a:p>
        </p:txBody>
      </p:sp>
    </p:spTree>
    <p:extLst>
      <p:ext uri="{BB962C8B-B14F-4D97-AF65-F5344CB8AC3E}">
        <p14:creationId xmlns:p14="http://schemas.microsoft.com/office/powerpoint/2010/main" val="26709973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Physical examination</a:t>
            </a:r>
            <a:endParaRPr lang="en-US" dirty="0"/>
          </a:p>
        </p:txBody>
      </p:sp>
      <p:sp>
        <p:nvSpPr>
          <p:cNvPr id="3" name="Content Placeholder 2"/>
          <p:cNvSpPr>
            <a:spLocks noGrp="1"/>
          </p:cNvSpPr>
          <p:nvPr>
            <p:ph idx="1"/>
          </p:nvPr>
        </p:nvSpPr>
        <p:spPr/>
        <p:txBody>
          <a:bodyPr/>
          <a:lstStyle/>
          <a:p>
            <a:pPr>
              <a:lnSpc>
                <a:spcPct val="90000"/>
              </a:lnSpc>
            </a:pPr>
            <a:r>
              <a:rPr lang="en-US" dirty="0"/>
              <a:t>General </a:t>
            </a:r>
            <a:r>
              <a:rPr lang="en-US" dirty="0" smtClean="0"/>
              <a:t>examination</a:t>
            </a:r>
            <a:endParaRPr lang="en-US" dirty="0"/>
          </a:p>
          <a:p>
            <a:pPr>
              <a:lnSpc>
                <a:spcPct val="90000"/>
              </a:lnSpc>
            </a:pPr>
            <a:r>
              <a:rPr lang="en-US" dirty="0"/>
              <a:t>Visual acuity </a:t>
            </a:r>
          </a:p>
          <a:p>
            <a:pPr>
              <a:lnSpc>
                <a:spcPct val="90000"/>
              </a:lnSpc>
            </a:pPr>
            <a:r>
              <a:rPr lang="en-US" dirty="0"/>
              <a:t>Pupils </a:t>
            </a:r>
          </a:p>
          <a:p>
            <a:pPr>
              <a:lnSpc>
                <a:spcPct val="90000"/>
              </a:lnSpc>
            </a:pPr>
            <a:r>
              <a:rPr lang="en-US" dirty="0" smtClean="0"/>
              <a:t>Extra-ocular motility</a:t>
            </a:r>
            <a:endParaRPr lang="en-US" dirty="0"/>
          </a:p>
          <a:p>
            <a:pPr>
              <a:lnSpc>
                <a:spcPct val="90000"/>
              </a:lnSpc>
            </a:pPr>
            <a:r>
              <a:rPr lang="en-US" dirty="0" smtClean="0"/>
              <a:t>Slit-lamp exam </a:t>
            </a:r>
            <a:endParaRPr lang="en-US" dirty="0"/>
          </a:p>
          <a:p>
            <a:pPr>
              <a:lnSpc>
                <a:spcPct val="90000"/>
              </a:lnSpc>
            </a:pPr>
            <a:r>
              <a:rPr lang="en-US" dirty="0"/>
              <a:t>IOP</a:t>
            </a:r>
          </a:p>
          <a:p>
            <a:pPr>
              <a:lnSpc>
                <a:spcPct val="90000"/>
              </a:lnSpc>
            </a:pPr>
            <a:r>
              <a:rPr lang="en-US" dirty="0" err="1"/>
              <a:t>Funduscopy</a:t>
            </a:r>
            <a:endParaRPr lang="en-US" dirty="0"/>
          </a:p>
          <a:p>
            <a:pPr>
              <a:lnSpc>
                <a:spcPct val="90000"/>
              </a:lnSpc>
            </a:pPr>
            <a:r>
              <a:rPr lang="en-US" dirty="0"/>
              <a:t>Visual field </a:t>
            </a:r>
          </a:p>
        </p:txBody>
      </p:sp>
    </p:spTree>
    <p:extLst>
      <p:ext uri="{BB962C8B-B14F-4D97-AF65-F5344CB8AC3E}">
        <p14:creationId xmlns:p14="http://schemas.microsoft.com/office/powerpoint/2010/main" val="2504507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examination</a:t>
            </a:r>
            <a:endParaRPr lang="en-US" dirty="0"/>
          </a:p>
        </p:txBody>
      </p:sp>
      <p:sp>
        <p:nvSpPr>
          <p:cNvPr id="3" name="Content Placeholder 2"/>
          <p:cNvSpPr>
            <a:spLocks noGrp="1"/>
          </p:cNvSpPr>
          <p:nvPr>
            <p:ph idx="1"/>
          </p:nvPr>
        </p:nvSpPr>
        <p:spPr/>
        <p:txBody>
          <a:bodyPr/>
          <a:lstStyle/>
          <a:p>
            <a:r>
              <a:rPr lang="en-US" dirty="0" smtClean="0"/>
              <a:t>Carefully and systematically examine:</a:t>
            </a:r>
          </a:p>
          <a:p>
            <a:pPr marL="0" indent="0">
              <a:buNone/>
            </a:pPr>
            <a:r>
              <a:rPr lang="en-US" dirty="0" smtClean="0"/>
              <a:t>-Posture and gait</a:t>
            </a:r>
          </a:p>
          <a:p>
            <a:pPr marL="0" indent="0">
              <a:buNone/>
            </a:pPr>
            <a:r>
              <a:rPr lang="en-US" dirty="0" smtClean="0"/>
              <a:t>-Head position</a:t>
            </a:r>
          </a:p>
          <a:p>
            <a:pPr marL="0" indent="0">
              <a:buNone/>
            </a:pPr>
            <a:r>
              <a:rPr lang="en-US" dirty="0" smtClean="0"/>
              <a:t>-Facial asymmetry and </a:t>
            </a:r>
            <a:r>
              <a:rPr lang="en-US" dirty="0" err="1" smtClean="0"/>
              <a:t>dysmorphic</a:t>
            </a:r>
            <a:r>
              <a:rPr lang="en-US" dirty="0" smtClean="0"/>
              <a:t> features</a:t>
            </a:r>
          </a:p>
          <a:p>
            <a:pPr marL="0" indent="0">
              <a:buNone/>
            </a:pPr>
            <a:r>
              <a:rPr lang="en-US" dirty="0" smtClean="0"/>
              <a:t>-Eyelid position and </a:t>
            </a:r>
            <a:r>
              <a:rPr lang="en-US" dirty="0" err="1" smtClean="0"/>
              <a:t>periocular</a:t>
            </a:r>
            <a:r>
              <a:rPr lang="en-US" dirty="0" smtClean="0"/>
              <a:t> skin</a:t>
            </a:r>
          </a:p>
          <a:p>
            <a:pPr marL="0" indent="0">
              <a:buNone/>
            </a:pPr>
            <a:r>
              <a:rPr lang="en-US" dirty="0" smtClean="0"/>
              <a:t>-Position and symmetry of gaze (any squint/strabismus?).</a:t>
            </a:r>
            <a:endParaRPr lang="en-US" dirty="0"/>
          </a:p>
        </p:txBody>
      </p:sp>
    </p:spTree>
    <p:extLst>
      <p:ext uri="{BB962C8B-B14F-4D97-AF65-F5344CB8AC3E}">
        <p14:creationId xmlns:p14="http://schemas.microsoft.com/office/powerpoint/2010/main" val="239270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acuity</a:t>
            </a:r>
            <a:endParaRPr lang="en-US" dirty="0"/>
          </a:p>
        </p:txBody>
      </p:sp>
      <p:sp>
        <p:nvSpPr>
          <p:cNvPr id="3" name="Content Placeholder 2"/>
          <p:cNvSpPr>
            <a:spLocks noGrp="1"/>
          </p:cNvSpPr>
          <p:nvPr>
            <p:ph idx="1"/>
          </p:nvPr>
        </p:nvSpPr>
        <p:spPr>
          <a:xfrm>
            <a:off x="1103312" y="2052918"/>
            <a:ext cx="7823405" cy="4195481"/>
          </a:xfrm>
        </p:spPr>
        <p:txBody>
          <a:bodyPr>
            <a:normAutofit lnSpcReduction="10000"/>
          </a:bodyPr>
          <a:lstStyle/>
          <a:p>
            <a:r>
              <a:rPr lang="en-US" dirty="0" smtClean="0"/>
              <a:t>Using </a:t>
            </a:r>
            <a:r>
              <a:rPr lang="en-US" dirty="0" err="1" smtClean="0"/>
              <a:t>Snellen</a:t>
            </a:r>
            <a:r>
              <a:rPr lang="en-US" dirty="0" smtClean="0"/>
              <a:t> chart, 6m away from the patient.</a:t>
            </a:r>
          </a:p>
          <a:p>
            <a:r>
              <a:rPr lang="en-US" dirty="0" smtClean="0"/>
              <a:t>Test each eye separately.</a:t>
            </a:r>
          </a:p>
          <a:p>
            <a:r>
              <a:rPr lang="en-US" dirty="0" smtClean="0"/>
              <a:t>If the patient cannot see the largest font, reduce the chart distance to 3m, then to 1m if necessary. If they still cannot see the largest font, document whether they can count fingers, see hand movement or just perceive the difference between light and dark.</a:t>
            </a:r>
          </a:p>
          <a:p>
            <a:r>
              <a:rPr lang="en-US" dirty="0" smtClean="0"/>
              <a:t>Express visual acuity as the distance at which the text is read (6 </a:t>
            </a:r>
            <a:r>
              <a:rPr lang="en-US" dirty="0" err="1" smtClean="0"/>
              <a:t>metres</a:t>
            </a:r>
            <a:r>
              <a:rPr lang="en-US" dirty="0" smtClean="0"/>
              <a:t>) over the number of the smallest font line read correctly on the chart. </a:t>
            </a:r>
            <a:br>
              <a:rPr lang="en-US" dirty="0" smtClean="0"/>
            </a:br>
            <a:r>
              <a:rPr lang="en-US" dirty="0" smtClean="0"/>
              <a:t>Example: 6/60 means the patient can read the largest font line from 6 </a:t>
            </a:r>
            <a:r>
              <a:rPr lang="en-US" dirty="0" err="1" smtClean="0"/>
              <a:t>metres</a:t>
            </a:r>
            <a:r>
              <a:rPr lang="en-US" dirty="0" smtClean="0"/>
              <a:t> away, while someone with normal visual acuity can read the same font from 60 </a:t>
            </a:r>
            <a:r>
              <a:rPr lang="en-US" dirty="0" err="1" smtClean="0"/>
              <a:t>metres</a:t>
            </a:r>
            <a:r>
              <a:rPr lang="en-US" dirty="0" smtClean="0"/>
              <a:t> away.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6963" y="298809"/>
            <a:ext cx="2456817" cy="6405282"/>
          </a:xfrm>
          <a:prstGeom prst="rect">
            <a:avLst/>
          </a:prstGeom>
        </p:spPr>
      </p:pic>
    </p:spTree>
    <p:extLst>
      <p:ext uri="{BB962C8B-B14F-4D97-AF65-F5344CB8AC3E}">
        <p14:creationId xmlns:p14="http://schemas.microsoft.com/office/powerpoint/2010/main" val="19788980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acuity cont.</a:t>
            </a:r>
            <a:endParaRPr lang="en-US" dirty="0"/>
          </a:p>
        </p:txBody>
      </p:sp>
      <p:sp>
        <p:nvSpPr>
          <p:cNvPr id="3" name="Content Placeholder 2"/>
          <p:cNvSpPr>
            <a:spLocks noGrp="1"/>
          </p:cNvSpPr>
          <p:nvPr>
            <p:ph idx="1"/>
          </p:nvPr>
        </p:nvSpPr>
        <p:spPr>
          <a:xfrm>
            <a:off x="1103313" y="2052918"/>
            <a:ext cx="7633282" cy="4195481"/>
          </a:xfrm>
        </p:spPr>
        <p:txBody>
          <a:bodyPr/>
          <a:lstStyle/>
          <a:p>
            <a:r>
              <a:rPr lang="en-US" dirty="0" smtClean="0"/>
              <a:t>If the patient cannot read down to the last line, place a pinhole directly in front of the eye. If the visual acuity does not improve, this indicates the presence of eye disease not related to the refractive apparatus alone, such as retinal or optic nerve pathology.</a:t>
            </a:r>
          </a:p>
          <a:p>
            <a:r>
              <a:rPr lang="en-US" dirty="0" smtClean="0"/>
              <a:t>Assess near vision with a similar test using text of reducing font size held at comfortable reading distance. </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0333" y="1976341"/>
            <a:ext cx="3265235" cy="2514178"/>
          </a:xfrm>
          <a:prstGeom prst="rect">
            <a:avLst/>
          </a:prstGeom>
        </p:spPr>
      </p:pic>
    </p:spTree>
    <p:extLst>
      <p:ext uri="{BB962C8B-B14F-4D97-AF65-F5344CB8AC3E}">
        <p14:creationId xmlns:p14="http://schemas.microsoft.com/office/powerpoint/2010/main" val="624151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DD267F-75D9-4445-ADAC-6D536DD10520}"/>
              </a:ext>
            </a:extLst>
          </p:cNvPr>
          <p:cNvSpPr>
            <a:spLocks noGrp="1"/>
          </p:cNvSpPr>
          <p:nvPr>
            <p:ph type="title"/>
          </p:nvPr>
        </p:nvSpPr>
        <p:spPr>
          <a:xfrm>
            <a:off x="715109" y="548810"/>
            <a:ext cx="10058400" cy="1371600"/>
          </a:xfrm>
        </p:spPr>
        <p:txBody>
          <a:bodyPr/>
          <a:lstStyle/>
          <a:p>
            <a:pPr marL="571500" indent="-571500">
              <a:buFont typeface="Wingdings" pitchFamily="2" charset="2"/>
              <a:buChar char="è"/>
            </a:pPr>
            <a:r>
              <a:rPr lang="en-CA" dirty="0" smtClean="0">
                <a:solidFill>
                  <a:schemeClr val="tx1"/>
                </a:solidFill>
              </a:rPr>
              <a:t> </a:t>
            </a:r>
            <a:r>
              <a:rPr lang="en-CA" dirty="0" smtClean="0">
                <a:solidFill>
                  <a:schemeClr val="accent1"/>
                </a:solidFill>
              </a:rPr>
              <a:t>Patients </a:t>
            </a:r>
            <a:r>
              <a:rPr lang="en-CA" dirty="0">
                <a:solidFill>
                  <a:schemeClr val="accent1"/>
                </a:solidFill>
              </a:rPr>
              <a:t>profile</a:t>
            </a:r>
            <a:r>
              <a:rPr lang="en-CA" dirty="0"/>
              <a:t>:</a:t>
            </a:r>
          </a:p>
        </p:txBody>
      </p:sp>
      <p:sp>
        <p:nvSpPr>
          <p:cNvPr id="3" name="Content Placeholder 2">
            <a:extLst>
              <a:ext uri="{FF2B5EF4-FFF2-40B4-BE49-F238E27FC236}">
                <a16:creationId xmlns="" xmlns:a16="http://schemas.microsoft.com/office/drawing/2014/main" id="{A245CF93-C3AC-44E1-8782-8B8489D608BB}"/>
              </a:ext>
            </a:extLst>
          </p:cNvPr>
          <p:cNvSpPr>
            <a:spLocks noGrp="1"/>
          </p:cNvSpPr>
          <p:nvPr>
            <p:ph idx="1"/>
          </p:nvPr>
        </p:nvSpPr>
        <p:spPr>
          <a:xfrm>
            <a:off x="1066800" y="1736035"/>
            <a:ext cx="10058400" cy="4373217"/>
          </a:xfrm>
        </p:spPr>
        <p:txBody>
          <a:bodyPr>
            <a:normAutofit/>
          </a:bodyPr>
          <a:lstStyle/>
          <a:p>
            <a:pPr>
              <a:buFont typeface="Courier New" pitchFamily="49" charset="0"/>
              <a:buChar char="o"/>
            </a:pPr>
            <a:r>
              <a:rPr lang="en-CA" sz="3200" dirty="0" smtClean="0"/>
              <a:t> Name </a:t>
            </a:r>
            <a:r>
              <a:rPr lang="en-CA" sz="3200" dirty="0"/>
              <a:t>of the </a:t>
            </a:r>
            <a:r>
              <a:rPr lang="en-CA" sz="3200" dirty="0" smtClean="0"/>
              <a:t>patient</a:t>
            </a:r>
          </a:p>
          <a:p>
            <a:pPr>
              <a:buFont typeface="Courier New" pitchFamily="49" charset="0"/>
              <a:buChar char="o"/>
            </a:pPr>
            <a:r>
              <a:rPr lang="en-US" sz="3200" dirty="0" smtClean="0"/>
              <a:t>Age</a:t>
            </a:r>
            <a:endParaRPr lang="en-US" sz="3200" dirty="0"/>
          </a:p>
          <a:p>
            <a:pPr>
              <a:buFont typeface="Courier New" pitchFamily="49" charset="0"/>
              <a:buChar char="o"/>
            </a:pPr>
            <a:r>
              <a:rPr lang="en-US" sz="3200" dirty="0"/>
              <a:t>Sex</a:t>
            </a:r>
          </a:p>
          <a:p>
            <a:pPr>
              <a:buFont typeface="Courier New" pitchFamily="49" charset="0"/>
              <a:buChar char="o"/>
            </a:pPr>
            <a:r>
              <a:rPr lang="en-US" sz="3200" dirty="0"/>
              <a:t>Residence</a:t>
            </a:r>
          </a:p>
          <a:p>
            <a:pPr marL="0" indent="0">
              <a:buNone/>
            </a:pPr>
            <a:endParaRPr lang="en-CA" sz="3200" dirty="0"/>
          </a:p>
          <a:p>
            <a:pPr marL="0" indent="0">
              <a:buNone/>
            </a:pPr>
            <a:endParaRPr lang="en-CA" sz="3200" dirty="0"/>
          </a:p>
        </p:txBody>
      </p:sp>
      <p:sp>
        <p:nvSpPr>
          <p:cNvPr id="4" name="TextBox 3"/>
          <p:cNvSpPr txBox="1"/>
          <p:nvPr/>
        </p:nvSpPr>
        <p:spPr>
          <a:xfrm>
            <a:off x="6072554" y="961294"/>
            <a:ext cx="5462954" cy="5262979"/>
          </a:xfrm>
          <a:prstGeom prst="rect">
            <a:avLst/>
          </a:prstGeom>
          <a:noFill/>
          <a:ln w="38100">
            <a:solidFill>
              <a:schemeClr val="tx1"/>
            </a:solidFill>
            <a:prstDash val="dash"/>
          </a:ln>
        </p:spPr>
        <p:txBody>
          <a:bodyPr wrap="square" rtlCol="1">
            <a:spAutoFit/>
          </a:bodyPr>
          <a:lstStyle/>
          <a:p>
            <a:pPr marL="285750" indent="-285750">
              <a:buFont typeface="Wingdings" pitchFamily="2" charset="2"/>
              <a:buChar char="v"/>
            </a:pPr>
            <a:r>
              <a:rPr lang="en-US" sz="2400" dirty="0"/>
              <a:t>History is important for many reasons:</a:t>
            </a:r>
          </a:p>
          <a:p>
            <a:pPr marL="285750" indent="-285750">
              <a:buFont typeface="Wingdings 2" pitchFamily="18" charset="2"/>
              <a:buChar char="C"/>
            </a:pPr>
            <a:r>
              <a:rPr lang="en-US" sz="2400" dirty="0"/>
              <a:t>Focuses your attention to the patients </a:t>
            </a:r>
            <a:r>
              <a:rPr lang="en-US" sz="2400" dirty="0" smtClean="0"/>
              <a:t>problem</a:t>
            </a:r>
          </a:p>
          <a:p>
            <a:pPr marL="285750" indent="-285750">
              <a:buFont typeface="Wingdings 2" pitchFamily="18" charset="2"/>
              <a:buChar char="C"/>
            </a:pPr>
            <a:endParaRPr lang="en-US" sz="2400" dirty="0"/>
          </a:p>
          <a:p>
            <a:pPr marL="285750" indent="-285750">
              <a:buFont typeface="Wingdings 2" pitchFamily="18" charset="2"/>
              <a:buChar char="C"/>
            </a:pPr>
            <a:r>
              <a:rPr lang="en-US" sz="2400" dirty="0"/>
              <a:t>Narrows down your deferential </a:t>
            </a:r>
            <a:r>
              <a:rPr lang="en-US" sz="2400" dirty="0" smtClean="0"/>
              <a:t>diagnosis</a:t>
            </a:r>
          </a:p>
          <a:p>
            <a:pPr marL="285750" indent="-285750">
              <a:buFont typeface="Wingdings 2" pitchFamily="18" charset="2"/>
              <a:buChar char="C"/>
            </a:pPr>
            <a:endParaRPr lang="en-US" sz="2400" dirty="0"/>
          </a:p>
          <a:p>
            <a:pPr marL="285750" indent="-285750">
              <a:buFont typeface="Wingdings 2" pitchFamily="18" charset="2"/>
              <a:buChar char="C"/>
            </a:pPr>
            <a:r>
              <a:rPr lang="en-US" sz="2400" dirty="0"/>
              <a:t>Screen the patient for other disease, the patient might not be aware of</a:t>
            </a:r>
            <a:r>
              <a:rPr lang="en-US" sz="2400" dirty="0" smtClean="0"/>
              <a:t>.</a:t>
            </a:r>
          </a:p>
          <a:p>
            <a:pPr marL="285750" indent="-285750">
              <a:buFont typeface="Wingdings 2" pitchFamily="18" charset="2"/>
              <a:buChar char="C"/>
            </a:pPr>
            <a:endParaRPr lang="en-US" sz="2400" dirty="0"/>
          </a:p>
          <a:p>
            <a:pPr marL="285750" indent="-285750">
              <a:buFont typeface="Wingdings 2" pitchFamily="18" charset="2"/>
              <a:buChar char="C"/>
            </a:pPr>
            <a:r>
              <a:rPr lang="en-US" sz="2400" dirty="0"/>
              <a:t>Protect other people from harmful events inflected on others, because of the patients problem. </a:t>
            </a:r>
            <a:endParaRPr lang="ar-SA" sz="2400" dirty="0"/>
          </a:p>
        </p:txBody>
      </p:sp>
    </p:spTree>
    <p:extLst>
      <p:ext uri="{BB962C8B-B14F-4D97-AF65-F5344CB8AC3E}">
        <p14:creationId xmlns:p14="http://schemas.microsoft.com/office/powerpoint/2010/main" val="18848419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Pupils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They should be round, regular and reactive. </a:t>
            </a:r>
          </a:p>
          <a:p>
            <a:r>
              <a:rPr lang="en-US" dirty="0" err="1" smtClean="0"/>
              <a:t>Anisocoria</a:t>
            </a:r>
            <a:r>
              <a:rPr lang="en-US" dirty="0" smtClean="0"/>
              <a:t> – The eyes should be assessed to determine which is the abnormal pupil, by increasing and decreasing the illumination and looking for change in the </a:t>
            </a:r>
            <a:r>
              <a:rPr lang="en-US" dirty="0" err="1" smtClean="0"/>
              <a:t>anisocoria</a:t>
            </a:r>
            <a:r>
              <a:rPr lang="en-US" dirty="0" smtClean="0"/>
              <a:t>. If the degree of </a:t>
            </a:r>
            <a:r>
              <a:rPr lang="en-US" dirty="0" err="1" smtClean="0"/>
              <a:t>anisocoria</a:t>
            </a:r>
            <a:r>
              <a:rPr lang="en-US" dirty="0" smtClean="0"/>
              <a:t> is greater in brighter lighting, then it is the larger pupil that is abnormal. If it is more pronounced in dim lighting, the smaller pupil is the abnormal one.</a:t>
            </a:r>
          </a:p>
          <a:p>
            <a:r>
              <a:rPr lang="en-US" dirty="0" smtClean="0"/>
              <a:t>Direct and consensual light reflex. </a:t>
            </a:r>
            <a:br>
              <a:rPr lang="en-US" dirty="0" smtClean="0"/>
            </a:br>
            <a:r>
              <a:rPr lang="en-US" dirty="0" smtClean="0"/>
              <a:t>-Relative afferent pupillary defect (RAPD): Light in the affected eye causes weaker constriction compared to light shone in the normal eye. It is due to a disease of the retina or optic nerve that reduces the response to a light stimulus. Detected by moving the light briskly from one eye to the other, but place it on each eye for a minimum of 3 seconds. In normal patients, this results in symmetrical constriction. In RAPD, light in the affected eye causes weaker constriction compared to light shone in the normal eye.</a:t>
            </a:r>
          </a:p>
          <a:p>
            <a:r>
              <a:rPr lang="en-US" dirty="0" smtClean="0"/>
              <a:t>Accommodation. </a:t>
            </a:r>
            <a:endParaRPr lang="en-US" dirty="0"/>
          </a:p>
        </p:txBody>
      </p:sp>
    </p:spTree>
    <p:extLst>
      <p:ext uri="{BB962C8B-B14F-4D97-AF65-F5344CB8AC3E}">
        <p14:creationId xmlns:p14="http://schemas.microsoft.com/office/powerpoint/2010/main" val="29949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
            <a:ext cx="12192000" cy="6953061"/>
          </a:xfrm>
        </p:spPr>
      </p:pic>
    </p:spTree>
    <p:extLst>
      <p:ext uri="{BB962C8B-B14F-4D97-AF65-F5344CB8AC3E}">
        <p14:creationId xmlns:p14="http://schemas.microsoft.com/office/powerpoint/2010/main" val="566264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Extraocular</a:t>
            </a:r>
            <a:r>
              <a:rPr lang="en-US" dirty="0" smtClean="0"/>
              <a:t> motility</a:t>
            </a:r>
            <a:endParaRPr lang="en-US" dirty="0"/>
          </a:p>
        </p:txBody>
      </p:sp>
      <p:sp>
        <p:nvSpPr>
          <p:cNvPr id="3" name="Content Placeholder 2"/>
          <p:cNvSpPr>
            <a:spLocks noGrp="1"/>
          </p:cNvSpPr>
          <p:nvPr>
            <p:ph idx="1"/>
          </p:nvPr>
        </p:nvSpPr>
        <p:spPr/>
        <p:txBody>
          <a:bodyPr/>
          <a:lstStyle/>
          <a:p>
            <a:r>
              <a:rPr lang="en-US" dirty="0" smtClean="0"/>
              <a:t>Ocular alignment and eye movements.</a:t>
            </a:r>
          </a:p>
          <a:p>
            <a:r>
              <a:rPr lang="en-US" dirty="0" smtClean="0"/>
              <a:t>Detection of squint.</a:t>
            </a:r>
          </a:p>
          <a:p>
            <a:r>
              <a:rPr lang="en-US" dirty="0" smtClean="0"/>
              <a:t>Ocular movements.</a:t>
            </a:r>
          </a:p>
          <a:p>
            <a:r>
              <a:rPr lang="en-US" dirty="0" err="1" smtClean="0"/>
              <a:t>Nystagmus</a:t>
            </a:r>
            <a:r>
              <a:rPr lang="en-US" dirty="0" smtClean="0"/>
              <a:t>.</a:t>
            </a:r>
          </a:p>
        </p:txBody>
      </p:sp>
    </p:spTree>
    <p:extLst>
      <p:ext uri="{BB962C8B-B14F-4D97-AF65-F5344CB8AC3E}">
        <p14:creationId xmlns:p14="http://schemas.microsoft.com/office/powerpoint/2010/main" val="1270520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of squint</a:t>
            </a:r>
            <a:endParaRPr lang="en-US" dirty="0"/>
          </a:p>
        </p:txBody>
      </p:sp>
      <p:sp>
        <p:nvSpPr>
          <p:cNvPr id="3" name="Content Placeholder 2"/>
          <p:cNvSpPr>
            <a:spLocks noGrp="1"/>
          </p:cNvSpPr>
          <p:nvPr>
            <p:ph idx="1"/>
          </p:nvPr>
        </p:nvSpPr>
        <p:spPr/>
        <p:txBody>
          <a:bodyPr/>
          <a:lstStyle/>
          <a:p>
            <a:r>
              <a:rPr lang="en-US" dirty="0" smtClean="0"/>
              <a:t>Sit 1 </a:t>
            </a:r>
            <a:r>
              <a:rPr lang="en-US" dirty="0" err="1" smtClean="0"/>
              <a:t>metre</a:t>
            </a:r>
            <a:r>
              <a:rPr lang="en-US" dirty="0" smtClean="0"/>
              <a:t> away from the patient and hold a pen torch directly in front of them and instruct them to look at the light. </a:t>
            </a:r>
          </a:p>
          <a:p>
            <a:r>
              <a:rPr lang="en-US" dirty="0" smtClean="0"/>
              <a:t>Observe the reflection of the light on the cornea in relation to the pupil. The reflections should be symmetrical between the two eyes. </a:t>
            </a:r>
          </a:p>
          <a:p>
            <a:r>
              <a:rPr lang="en-US" dirty="0" smtClean="0"/>
              <a:t>Ask the patient if they see single or double light (seeing double light may indicate the presence of squint, but not seeing double does not exclude it).</a:t>
            </a:r>
          </a:p>
          <a:p>
            <a:r>
              <a:rPr lang="en-US" dirty="0" smtClean="0"/>
              <a:t>If the reflection is on the nasal aspect of</a:t>
            </a:r>
            <a:br>
              <a:rPr lang="en-US" dirty="0" smtClean="0"/>
            </a:br>
            <a:r>
              <a:rPr lang="en-US" dirty="0" smtClean="0"/>
              <a:t> the pupil in one eye, this suggests that the eye </a:t>
            </a:r>
            <a:br>
              <a:rPr lang="en-US" dirty="0" smtClean="0"/>
            </a:br>
            <a:r>
              <a:rPr lang="en-US" dirty="0" smtClean="0"/>
              <a:t>is deviated outwards and is described as an</a:t>
            </a:r>
            <a:br>
              <a:rPr lang="en-US" dirty="0" smtClean="0"/>
            </a:br>
            <a:r>
              <a:rPr lang="en-US" dirty="0" smtClean="0"/>
              <a:t> </a:t>
            </a:r>
            <a:r>
              <a:rPr lang="en-US" dirty="0" err="1" smtClean="0"/>
              <a:t>exotropia</a:t>
            </a:r>
            <a:r>
              <a:rPr lang="en-US"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440" y="4367941"/>
            <a:ext cx="4667250" cy="1752600"/>
          </a:xfrm>
          <a:prstGeom prst="rect">
            <a:avLst/>
          </a:prstGeom>
        </p:spPr>
      </p:pic>
    </p:spTree>
    <p:extLst>
      <p:ext uri="{BB962C8B-B14F-4D97-AF65-F5344CB8AC3E}">
        <p14:creationId xmlns:p14="http://schemas.microsoft.com/office/powerpoint/2010/main" val="3696364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Detection of squint cont.</a:t>
            </a:r>
            <a:endParaRPr lang="en-US" dirty="0"/>
          </a:p>
        </p:txBody>
      </p:sp>
      <p:sp>
        <p:nvSpPr>
          <p:cNvPr id="3" name="Content Placeholder 2"/>
          <p:cNvSpPr>
            <a:spLocks noGrp="1"/>
          </p:cNvSpPr>
          <p:nvPr>
            <p:ph idx="1"/>
          </p:nvPr>
        </p:nvSpPr>
        <p:spPr/>
        <p:txBody>
          <a:bodyPr/>
          <a:lstStyle/>
          <a:p>
            <a:r>
              <a:rPr lang="en-US" dirty="0" smtClean="0"/>
              <a:t>To confirm the presence of squint, perform the cover/uncover test:</a:t>
            </a:r>
          </a:p>
          <a:p>
            <a:pPr marL="0" indent="0">
              <a:buNone/>
            </a:pPr>
            <a:r>
              <a:rPr lang="en-US" dirty="0" smtClean="0"/>
              <a:t>-Ask the patient to look at the pen torch at all times and then cover one eye.</a:t>
            </a:r>
          </a:p>
          <a:p>
            <a:pPr marL="0" indent="0">
              <a:buNone/>
            </a:pPr>
            <a:r>
              <a:rPr lang="en-US" dirty="0" smtClean="0"/>
              <a:t>-Look at the uncovered eye for any movement. It may be helpful to repeat this several times.</a:t>
            </a:r>
          </a:p>
          <a:p>
            <a:pPr marL="0" indent="0">
              <a:buNone/>
            </a:pPr>
            <a:r>
              <a:rPr lang="en-US" dirty="0" smtClean="0"/>
              <a:t>-Inward movement of the uncovered eye suggests that it was positioned abnormally outwards and is described as </a:t>
            </a:r>
            <a:r>
              <a:rPr lang="en-US" dirty="0" err="1" smtClean="0"/>
              <a:t>exotropia</a:t>
            </a:r>
            <a:r>
              <a:rPr lang="en-US" dirty="0" smtClean="0"/>
              <a:t>.</a:t>
            </a:r>
          </a:p>
          <a:p>
            <a:pPr marL="0" indent="0">
              <a:buNone/>
            </a:pPr>
            <a:r>
              <a:rPr lang="en-US" dirty="0" smtClean="0"/>
              <a:t>-Conversely, if the eye moves outwards when the contralateral eye is covered, this suggests that it was abnormally positioned inwards and is described as an </a:t>
            </a:r>
            <a:r>
              <a:rPr lang="en-US" dirty="0" err="1" smtClean="0"/>
              <a:t>esotropia</a:t>
            </a:r>
            <a:r>
              <a:rPr lang="en-US" dirty="0" smtClean="0"/>
              <a:t>.</a:t>
            </a:r>
            <a:endParaRPr lang="en-US" dirty="0"/>
          </a:p>
        </p:txBody>
      </p:sp>
    </p:spTree>
    <p:extLst>
      <p:ext uri="{BB962C8B-B14F-4D97-AF65-F5344CB8AC3E}">
        <p14:creationId xmlns:p14="http://schemas.microsoft.com/office/powerpoint/2010/main" val="1539649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Ocular movements</a:t>
            </a:r>
            <a:endParaRPr lang="en-US" dirty="0"/>
          </a:p>
        </p:txBody>
      </p:sp>
      <p:sp>
        <p:nvSpPr>
          <p:cNvPr id="3" name="Content Placeholder 2"/>
          <p:cNvSpPr>
            <a:spLocks noGrp="1"/>
          </p:cNvSpPr>
          <p:nvPr>
            <p:ph idx="1"/>
          </p:nvPr>
        </p:nvSpPr>
        <p:spPr/>
        <p:txBody>
          <a:bodyPr/>
          <a:lstStyle/>
          <a:p>
            <a:r>
              <a:rPr lang="en-US" dirty="0" smtClean="0"/>
              <a:t>In the same seating position, ask the patient to look at a target or pen-torch light about 50 cm away.</a:t>
            </a:r>
          </a:p>
          <a:p>
            <a:r>
              <a:rPr lang="en-US" dirty="0" smtClean="0"/>
              <a:t>Ask them to say if and when they experience diplopia.</a:t>
            </a:r>
          </a:p>
          <a:p>
            <a:r>
              <a:rPr lang="en-US" dirty="0" smtClean="0"/>
              <a:t>Starting from the primary position, move the target in the six positions of gaze.</a:t>
            </a:r>
          </a:p>
          <a:p>
            <a:r>
              <a:rPr lang="en-US" dirty="0" smtClean="0"/>
              <a:t>If diplopia is present, ask whether this is horizontal,</a:t>
            </a:r>
            <a:br>
              <a:rPr lang="en-US" dirty="0" smtClean="0"/>
            </a:br>
            <a:r>
              <a:rPr lang="en-US" dirty="0" smtClean="0"/>
              <a:t> vertical or a combination of the two.</a:t>
            </a:r>
          </a:p>
          <a:p>
            <a:r>
              <a:rPr lang="en-US" dirty="0" smtClean="0"/>
              <a:t>Determine where the image separation is most </a:t>
            </a:r>
            <a:br>
              <a:rPr lang="en-US" dirty="0" smtClean="0"/>
            </a:br>
            <a:r>
              <a:rPr lang="en-US" dirty="0" smtClean="0"/>
              <a:t>pronounced.</a:t>
            </a:r>
          </a:p>
          <a:p>
            <a:r>
              <a:rPr lang="en-US" dirty="0" smtClean="0"/>
              <a:t>Look for </a:t>
            </a:r>
            <a:r>
              <a:rPr lang="en-US" dirty="0" err="1" smtClean="0"/>
              <a:t>nystagmus</a:t>
            </a:r>
            <a:r>
              <a:rPr lang="en-US" dirty="0" smtClean="0"/>
              <a:t> and determine whether </a:t>
            </a:r>
            <a:br>
              <a:rPr lang="en-US" dirty="0" smtClean="0"/>
            </a:br>
            <a:r>
              <a:rPr lang="en-US" dirty="0" smtClean="0"/>
              <a:t>the eye movement is smooth.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5984" y="3699587"/>
            <a:ext cx="4224056" cy="2990924"/>
          </a:xfrm>
          <a:prstGeom prst="rect">
            <a:avLst/>
          </a:prstGeom>
        </p:spPr>
      </p:pic>
    </p:spTree>
    <p:extLst>
      <p:ext uri="{BB962C8B-B14F-4D97-AF65-F5344CB8AC3E}">
        <p14:creationId xmlns:p14="http://schemas.microsoft.com/office/powerpoint/2010/main" val="14853597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fields</a:t>
            </a:r>
            <a:endParaRPr lang="en-US" dirty="0"/>
          </a:p>
        </p:txBody>
      </p:sp>
      <p:sp>
        <p:nvSpPr>
          <p:cNvPr id="3" name="Content Placeholder 2"/>
          <p:cNvSpPr>
            <a:spLocks noGrp="1"/>
          </p:cNvSpPr>
          <p:nvPr>
            <p:ph idx="1"/>
          </p:nvPr>
        </p:nvSpPr>
        <p:spPr/>
        <p:txBody>
          <a:bodyPr/>
          <a:lstStyle/>
          <a:p>
            <a:r>
              <a:rPr lang="en-US" dirty="0" smtClean="0"/>
              <a:t>Sit directly facing the patient about 1 </a:t>
            </a:r>
            <a:r>
              <a:rPr lang="en-US" dirty="0" err="1" smtClean="0"/>
              <a:t>metre</a:t>
            </a:r>
            <a:r>
              <a:rPr lang="en-US" dirty="0" smtClean="0"/>
              <a:t> away, and ask the patient whether they have any difficulty seeing parts of your face.</a:t>
            </a:r>
          </a:p>
          <a:p>
            <a:r>
              <a:rPr lang="en-US" dirty="0" smtClean="0"/>
              <a:t>Ask the patient to close or cover one eye, and cover yours too.</a:t>
            </a:r>
          </a:p>
          <a:p>
            <a:r>
              <a:rPr lang="en-US" dirty="0" smtClean="0"/>
              <a:t>Hold your hands out and bring an extended finger in from the periphery towards the </a:t>
            </a:r>
            <a:r>
              <a:rPr lang="en-US" dirty="0" err="1" smtClean="0"/>
              <a:t>centre</a:t>
            </a:r>
            <a:r>
              <a:rPr lang="en-US" dirty="0" smtClean="0"/>
              <a:t> of the visual field. Ask the patient to point to it when they first see it. If the patient </a:t>
            </a:r>
            <a:br>
              <a:rPr lang="en-US" dirty="0" smtClean="0"/>
            </a:br>
            <a:r>
              <a:rPr lang="en-US" dirty="0" smtClean="0"/>
              <a:t>fails to notice your finger when it is clearly </a:t>
            </a:r>
            <a:br>
              <a:rPr lang="en-US" dirty="0" smtClean="0"/>
            </a:br>
            <a:r>
              <a:rPr lang="en-US" dirty="0" smtClean="0"/>
              <a:t>visible to you, their field is reduced in that area.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0590" y="3981445"/>
            <a:ext cx="4562665" cy="2836213"/>
          </a:xfrm>
          <a:prstGeom prst="rect">
            <a:avLst/>
          </a:prstGeom>
        </p:spPr>
      </p:pic>
    </p:spTree>
    <p:extLst>
      <p:ext uri="{BB962C8B-B14F-4D97-AF65-F5344CB8AC3E}">
        <p14:creationId xmlns:p14="http://schemas.microsoft.com/office/powerpoint/2010/main" val="10984836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Ophthalmoscopy</a:t>
            </a:r>
            <a:endParaRPr lang="en-US" dirty="0"/>
          </a:p>
        </p:txBody>
      </p:sp>
      <p:sp>
        <p:nvSpPr>
          <p:cNvPr id="3" name="Content Placeholder 2"/>
          <p:cNvSpPr>
            <a:spLocks noGrp="1"/>
          </p:cNvSpPr>
          <p:nvPr>
            <p:ph idx="1"/>
          </p:nvPr>
        </p:nvSpPr>
        <p:spPr/>
        <p:txBody>
          <a:bodyPr/>
          <a:lstStyle/>
          <a:p>
            <a:r>
              <a:rPr lang="en-US" dirty="0" smtClean="0"/>
              <a:t>Pharmacological pupil dilatation is essential for a thorough fundus examination.</a:t>
            </a:r>
          </a:p>
          <a:p>
            <a:r>
              <a:rPr lang="en-US" dirty="0" smtClean="0"/>
              <a:t>Direct &amp; indirect </a:t>
            </a:r>
            <a:r>
              <a:rPr lang="en-US" dirty="0" err="1" smtClean="0"/>
              <a:t>opthalmoscope</a:t>
            </a:r>
            <a:r>
              <a:rPr lang="en-US" dirty="0" smtClean="0"/>
              <a:t>.</a:t>
            </a:r>
          </a:p>
          <a:p>
            <a:r>
              <a:rPr lang="en-US" dirty="0"/>
              <a:t>Ophthalmoscopy can detect lens or vitreous </a:t>
            </a:r>
            <a:r>
              <a:rPr lang="en-US" dirty="0" smtClean="0"/>
              <a:t>opacities and identify retinal and vascular changes.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063" y="4173648"/>
            <a:ext cx="3931338" cy="26843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38" y="4209333"/>
            <a:ext cx="4638034" cy="2648667"/>
          </a:xfrm>
          <a:prstGeom prst="rect">
            <a:avLst/>
          </a:prstGeom>
        </p:spPr>
      </p:pic>
    </p:spTree>
    <p:extLst>
      <p:ext uri="{BB962C8B-B14F-4D97-AF65-F5344CB8AC3E}">
        <p14:creationId xmlns:p14="http://schemas.microsoft.com/office/powerpoint/2010/main" val="2490484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Slit-lamp examination</a:t>
            </a:r>
            <a:endParaRPr lang="en-US" dirty="0"/>
          </a:p>
        </p:txBody>
      </p:sp>
      <p:sp>
        <p:nvSpPr>
          <p:cNvPr id="3" name="Content Placeholder 2"/>
          <p:cNvSpPr>
            <a:spLocks noGrp="1"/>
          </p:cNvSpPr>
          <p:nvPr>
            <p:ph idx="1"/>
          </p:nvPr>
        </p:nvSpPr>
        <p:spPr>
          <a:xfrm>
            <a:off x="1103312" y="2052918"/>
            <a:ext cx="5713947" cy="4195481"/>
          </a:xfrm>
        </p:spPr>
        <p:txBody>
          <a:bodyPr/>
          <a:lstStyle/>
          <a:p>
            <a:r>
              <a:rPr lang="en-US" dirty="0" smtClean="0"/>
              <a:t>Can view the lids and </a:t>
            </a:r>
            <a:r>
              <a:rPr lang="en-US" dirty="0"/>
              <a:t>lacrimal </a:t>
            </a:r>
            <a:r>
              <a:rPr lang="en-US" dirty="0" smtClean="0"/>
              <a:t>system, conjunctiva, cornea </a:t>
            </a:r>
            <a:r>
              <a:rPr lang="en-US" dirty="0"/>
              <a:t>and </a:t>
            </a:r>
            <a:r>
              <a:rPr lang="en-US" dirty="0" smtClean="0"/>
              <a:t>sclera, anterior chamber, pupil, iris, lens, anterior vitreous, and with </a:t>
            </a:r>
            <a:r>
              <a:rPr lang="en-US" dirty="0"/>
              <a:t>a handheld condensing lens, it can also be used for detailed examination of the retina and macula.</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9795" y="2019299"/>
            <a:ext cx="4988365" cy="3883560"/>
          </a:xfrm>
          <a:prstGeom prst="rect">
            <a:avLst/>
          </a:prstGeom>
        </p:spPr>
      </p:pic>
    </p:spTree>
    <p:extLst>
      <p:ext uri="{BB962C8B-B14F-4D97-AF65-F5344CB8AC3E}">
        <p14:creationId xmlns:p14="http://schemas.microsoft.com/office/powerpoint/2010/main" val="40928484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Intra-ocular pressure</a:t>
            </a:r>
            <a:endParaRPr lang="en-US" dirty="0"/>
          </a:p>
        </p:txBody>
      </p:sp>
      <p:sp>
        <p:nvSpPr>
          <p:cNvPr id="3" name="Content Placeholder 2"/>
          <p:cNvSpPr>
            <a:spLocks noGrp="1"/>
          </p:cNvSpPr>
          <p:nvPr>
            <p:ph idx="1"/>
          </p:nvPr>
        </p:nvSpPr>
        <p:spPr/>
        <p:txBody>
          <a:bodyPr>
            <a:normAutofit/>
          </a:bodyPr>
          <a:lstStyle/>
          <a:p>
            <a:r>
              <a:rPr lang="en-US" dirty="0"/>
              <a:t>Intraocular pressure (IOP) is the fluid pressure inside the </a:t>
            </a:r>
            <a:r>
              <a:rPr lang="en-US" dirty="0" smtClean="0"/>
              <a:t>eye. It is normally between 9 and 21 mmHg. </a:t>
            </a:r>
            <a:br>
              <a:rPr lang="en-US" dirty="0" smtClean="0"/>
            </a:br>
            <a:endParaRPr lang="en-US" dirty="0" smtClean="0"/>
          </a:p>
          <a:p>
            <a:r>
              <a:rPr lang="en-US" dirty="0"/>
              <a:t>Methods of measurement : </a:t>
            </a:r>
            <a:r>
              <a:rPr lang="en-US" dirty="0" err="1" smtClean="0"/>
              <a:t>Applanation</a:t>
            </a:r>
            <a:r>
              <a:rPr lang="en-US" dirty="0" smtClean="0"/>
              <a:t>, Indentation</a:t>
            </a:r>
            <a:br>
              <a:rPr lang="en-US" dirty="0" smtClean="0"/>
            </a:br>
            <a:endParaRPr lang="en-US" dirty="0" smtClean="0"/>
          </a:p>
          <a:p>
            <a:r>
              <a:rPr lang="en-US" dirty="0" smtClean="0"/>
              <a:t>Hand-held </a:t>
            </a:r>
            <a:r>
              <a:rPr lang="en-GB" dirty="0" err="1" smtClean="0"/>
              <a:t>tonometers</a:t>
            </a:r>
            <a:r>
              <a:rPr lang="en-US" dirty="0" smtClean="0"/>
              <a:t>, noncontact air-puff tonometry, </a:t>
            </a:r>
            <a:r>
              <a:rPr lang="en-US" dirty="0" err="1" smtClean="0"/>
              <a:t>Goldmann</a:t>
            </a:r>
            <a:r>
              <a:rPr lang="en-US" dirty="0" smtClean="0"/>
              <a:t> </a:t>
            </a:r>
            <a:r>
              <a:rPr lang="en-US" dirty="0" err="1" smtClean="0"/>
              <a:t>applantation</a:t>
            </a:r>
            <a:r>
              <a:rPr lang="en-US" dirty="0" smtClean="0"/>
              <a:t> tonometry.</a:t>
            </a:r>
            <a:br>
              <a:rPr lang="en-US" dirty="0" smtClean="0"/>
            </a:br>
            <a:r>
              <a:rPr lang="en-US" dirty="0" smtClean="0"/>
              <a:t>*</a:t>
            </a:r>
            <a:r>
              <a:rPr lang="en-US" dirty="0" err="1" smtClean="0"/>
              <a:t>Goldmann</a:t>
            </a:r>
            <a:r>
              <a:rPr lang="en-US" dirty="0" smtClean="0"/>
              <a:t> </a:t>
            </a:r>
            <a:r>
              <a:rPr lang="en-US" dirty="0" err="1" smtClean="0"/>
              <a:t>applantation</a:t>
            </a:r>
            <a:r>
              <a:rPr lang="en-US" dirty="0" smtClean="0"/>
              <a:t> </a:t>
            </a:r>
            <a:r>
              <a:rPr lang="en-US" dirty="0" err="1" smtClean="0"/>
              <a:t>tonometre</a:t>
            </a:r>
            <a:r>
              <a:rPr lang="en-US" dirty="0" smtClean="0"/>
              <a:t> is the most accurate one but it requires practice as it is difficult to use.</a:t>
            </a:r>
            <a:endParaRPr lang="en-US" dirty="0"/>
          </a:p>
        </p:txBody>
      </p:sp>
    </p:spTree>
    <p:extLst>
      <p:ext uri="{BB962C8B-B14F-4D97-AF65-F5344CB8AC3E}">
        <p14:creationId xmlns:p14="http://schemas.microsoft.com/office/powerpoint/2010/main" val="1200814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95259BE-47DE-4EB8-9700-3486E756B219}"/>
              </a:ext>
            </a:extLst>
          </p:cNvPr>
          <p:cNvSpPr>
            <a:spLocks noGrp="1"/>
          </p:cNvSpPr>
          <p:nvPr>
            <p:ph type="title"/>
          </p:nvPr>
        </p:nvSpPr>
        <p:spPr>
          <a:xfrm>
            <a:off x="832338" y="431578"/>
            <a:ext cx="10421815" cy="1371600"/>
          </a:xfrm>
        </p:spPr>
        <p:txBody>
          <a:bodyPr/>
          <a:lstStyle/>
          <a:p>
            <a:pPr marL="571500" indent="-571500">
              <a:buFont typeface="Wingdings" pitchFamily="2" charset="2"/>
              <a:buChar char="è"/>
            </a:pPr>
            <a:r>
              <a:rPr lang="en-CA" dirty="0" smtClean="0"/>
              <a:t> </a:t>
            </a:r>
            <a:r>
              <a:rPr lang="en-CA" dirty="0" smtClean="0">
                <a:solidFill>
                  <a:schemeClr val="accent1"/>
                </a:solidFill>
              </a:rPr>
              <a:t>Chief </a:t>
            </a:r>
            <a:r>
              <a:rPr lang="en-CA" dirty="0">
                <a:solidFill>
                  <a:schemeClr val="accent1"/>
                </a:solidFill>
              </a:rPr>
              <a:t>complaint and the main Symptoms</a:t>
            </a:r>
            <a:r>
              <a:rPr lang="en-CA" dirty="0"/>
              <a:t>: </a:t>
            </a:r>
          </a:p>
        </p:txBody>
      </p:sp>
      <p:sp>
        <p:nvSpPr>
          <p:cNvPr id="3" name="Content Placeholder 2">
            <a:extLst>
              <a:ext uri="{FF2B5EF4-FFF2-40B4-BE49-F238E27FC236}">
                <a16:creationId xmlns="" xmlns:a16="http://schemas.microsoft.com/office/drawing/2014/main" id="{51B75674-0B6C-435B-849E-EF3D9CD48E5B}"/>
              </a:ext>
            </a:extLst>
          </p:cNvPr>
          <p:cNvSpPr>
            <a:spLocks noGrp="1"/>
          </p:cNvSpPr>
          <p:nvPr>
            <p:ph idx="1"/>
          </p:nvPr>
        </p:nvSpPr>
        <p:spPr>
          <a:xfrm>
            <a:off x="1066800" y="1659988"/>
            <a:ext cx="10058400" cy="4555418"/>
          </a:xfrm>
        </p:spPr>
        <p:txBody>
          <a:bodyPr>
            <a:normAutofit/>
          </a:bodyPr>
          <a:lstStyle/>
          <a:p>
            <a:r>
              <a:rPr lang="en-CA" sz="3200" dirty="0"/>
              <a:t>Blurring of vision.</a:t>
            </a:r>
          </a:p>
          <a:p>
            <a:pPr marL="514350" indent="-514350">
              <a:buFont typeface="+mj-lt"/>
              <a:buAutoNum type="arabicPeriod"/>
            </a:pPr>
            <a:r>
              <a:rPr lang="en-CA" sz="3200" dirty="0"/>
              <a:t>Scotoma, </a:t>
            </a:r>
          </a:p>
          <a:p>
            <a:pPr marL="514350" indent="-514350">
              <a:buFont typeface="+mj-lt"/>
              <a:buAutoNum type="arabicPeriod"/>
            </a:pPr>
            <a:r>
              <a:rPr lang="en-CA" sz="3200" dirty="0"/>
              <a:t>metamorphopsia, </a:t>
            </a:r>
          </a:p>
          <a:p>
            <a:r>
              <a:rPr lang="en-CA" sz="3200" dirty="0"/>
              <a:t>Eye pain</a:t>
            </a:r>
          </a:p>
          <a:p>
            <a:r>
              <a:rPr lang="en-CA" sz="3200" dirty="0"/>
              <a:t>Eye </a:t>
            </a:r>
            <a:r>
              <a:rPr lang="en-CA" sz="3200" dirty="0" smtClean="0"/>
              <a:t>itching</a:t>
            </a:r>
            <a:endParaRPr lang="en-CA" sz="3200" dirty="0"/>
          </a:p>
          <a:p>
            <a:r>
              <a:rPr lang="en-CA" sz="3200" dirty="0"/>
              <a:t>Eye redness</a:t>
            </a:r>
          </a:p>
          <a:p>
            <a:r>
              <a:rPr lang="en-CA" sz="3200" dirty="0"/>
              <a:t>Eye </a:t>
            </a:r>
            <a:r>
              <a:rPr lang="en-CA" sz="3200" dirty="0" smtClean="0"/>
              <a:t>lacrimation And discharge</a:t>
            </a:r>
            <a:endParaRPr lang="en-CA" sz="3200" dirty="0"/>
          </a:p>
          <a:p>
            <a:pPr marL="0" indent="0">
              <a:buNone/>
            </a:pPr>
            <a:endParaRPr lang="en-CA" sz="3200" dirty="0"/>
          </a:p>
        </p:txBody>
      </p:sp>
      <p:cxnSp>
        <p:nvCxnSpPr>
          <p:cNvPr id="5" name="Straight Arrow Connector 4"/>
          <p:cNvCxnSpPr/>
          <p:nvPr/>
        </p:nvCxnSpPr>
        <p:spPr>
          <a:xfrm flipV="1">
            <a:off x="3587262" y="2614246"/>
            <a:ext cx="4560276" cy="703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806462" y="3341078"/>
            <a:ext cx="3341076" cy="72683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9938" y="1664677"/>
            <a:ext cx="3165231" cy="167640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9938" y="3557956"/>
            <a:ext cx="3188677" cy="2702535"/>
          </a:xfrm>
          <a:prstGeom prst="rect">
            <a:avLst/>
          </a:prstGeom>
        </p:spPr>
      </p:pic>
    </p:spTree>
    <p:extLst>
      <p:ext uri="{BB962C8B-B14F-4D97-AF65-F5344CB8AC3E}">
        <p14:creationId xmlns:p14="http://schemas.microsoft.com/office/powerpoint/2010/main" val="14426601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23" y="855785"/>
            <a:ext cx="10433539" cy="4900246"/>
          </a:xfrm>
          <a:prstGeom prst="rect">
            <a:avLst/>
          </a:prstGeom>
        </p:spPr>
      </p:pic>
    </p:spTree>
    <p:extLst>
      <p:ext uri="{BB962C8B-B14F-4D97-AF65-F5344CB8AC3E}">
        <p14:creationId xmlns:p14="http://schemas.microsoft.com/office/powerpoint/2010/main" val="2750644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Vision related symptoms</a:t>
            </a:r>
            <a:endParaRPr lang="en-US" dirty="0"/>
          </a:p>
        </p:txBody>
      </p:sp>
      <p:sp>
        <p:nvSpPr>
          <p:cNvPr id="3" name="Content Placeholder 2"/>
          <p:cNvSpPr>
            <a:spLocks noGrp="1"/>
          </p:cNvSpPr>
          <p:nvPr>
            <p:ph idx="1"/>
          </p:nvPr>
        </p:nvSpPr>
        <p:spPr>
          <a:xfrm>
            <a:off x="873617" y="1832664"/>
            <a:ext cx="10058400" cy="3849624"/>
          </a:xfrm>
        </p:spPr>
        <p:txBody>
          <a:bodyPr>
            <a:noAutofit/>
          </a:bodyPr>
          <a:lstStyle/>
          <a:p>
            <a:pPr>
              <a:buFont typeface="Wingdings" pitchFamily="2" charset="2"/>
              <a:buChar char="ü"/>
            </a:pPr>
            <a:r>
              <a:rPr lang="en-US" sz="3600" b="1" dirty="0" smtClean="0"/>
              <a:t> Ask</a:t>
            </a:r>
            <a:r>
              <a:rPr lang="en-US" sz="2800" dirty="0" smtClean="0"/>
              <a:t>:</a:t>
            </a:r>
          </a:p>
          <a:p>
            <a:pPr marL="0" indent="0">
              <a:buNone/>
            </a:pPr>
            <a:r>
              <a:rPr lang="en-US" sz="2800" dirty="0" smtClean="0"/>
              <a:t>-Did the change in vision start suddenly or gradually?</a:t>
            </a:r>
          </a:p>
          <a:p>
            <a:pPr marL="0" indent="0">
              <a:buNone/>
            </a:pPr>
            <a:r>
              <a:rPr lang="en-US" sz="2800" dirty="0" smtClean="0"/>
              <a:t>-How is the vision affected exactly? ( is it loss of vision? Cloudy vision? Floaters? )</a:t>
            </a:r>
          </a:p>
          <a:p>
            <a:pPr marL="0" indent="0">
              <a:buNone/>
            </a:pPr>
            <a:r>
              <a:rPr lang="en-US" sz="2800" dirty="0" smtClean="0"/>
              <a:t>-Unilateral or bilateral?</a:t>
            </a:r>
          </a:p>
          <a:p>
            <a:pPr marL="0" indent="0">
              <a:buNone/>
            </a:pPr>
            <a:r>
              <a:rPr lang="en-US" sz="2800" dirty="0" smtClean="0"/>
              <a:t>-Whole or part of the visual field affected?</a:t>
            </a:r>
          </a:p>
          <a:p>
            <a:pPr marL="0" indent="0">
              <a:buNone/>
            </a:pPr>
            <a:r>
              <a:rPr lang="en-US" sz="2800" dirty="0" smtClean="0"/>
              <a:t>-If partial, which part of the visual field affected?</a:t>
            </a:r>
          </a:p>
        </p:txBody>
      </p:sp>
    </p:spTree>
    <p:extLst>
      <p:ext uri="{BB962C8B-B14F-4D97-AF65-F5344CB8AC3E}">
        <p14:creationId xmlns:p14="http://schemas.microsoft.com/office/powerpoint/2010/main" val="404966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49721A-6AA9-4546-96A2-1468DB50663B}"/>
              </a:ext>
            </a:extLst>
          </p:cNvPr>
          <p:cNvSpPr>
            <a:spLocks noGrp="1"/>
          </p:cNvSpPr>
          <p:nvPr>
            <p:ph type="title"/>
          </p:nvPr>
        </p:nvSpPr>
        <p:spPr>
          <a:xfrm>
            <a:off x="759069" y="525363"/>
            <a:ext cx="10058400" cy="1371600"/>
          </a:xfrm>
        </p:spPr>
        <p:txBody>
          <a:bodyPr/>
          <a:lstStyle/>
          <a:p>
            <a:pPr marL="571500" indent="-571500">
              <a:buFont typeface="Wingdings" pitchFamily="2" charset="2"/>
              <a:buChar char="q"/>
            </a:pPr>
            <a:r>
              <a:rPr lang="en-CA" dirty="0"/>
              <a:t>Blurring of vision: </a:t>
            </a:r>
          </a:p>
        </p:txBody>
      </p:sp>
      <p:sp>
        <p:nvSpPr>
          <p:cNvPr id="3" name="Content Placeholder 2">
            <a:extLst>
              <a:ext uri="{FF2B5EF4-FFF2-40B4-BE49-F238E27FC236}">
                <a16:creationId xmlns="" xmlns:a16="http://schemas.microsoft.com/office/drawing/2014/main" id="{B2AD5885-F202-4D37-8705-1AE756FDAC0A}"/>
              </a:ext>
            </a:extLst>
          </p:cNvPr>
          <p:cNvSpPr>
            <a:spLocks noGrp="1"/>
          </p:cNvSpPr>
          <p:nvPr>
            <p:ph idx="1"/>
          </p:nvPr>
        </p:nvSpPr>
        <p:spPr>
          <a:xfrm>
            <a:off x="457200" y="2079674"/>
            <a:ext cx="10058400" cy="3849624"/>
          </a:xfrm>
        </p:spPr>
        <p:txBody>
          <a:bodyPr>
            <a:normAutofit/>
          </a:bodyPr>
          <a:lstStyle/>
          <a:p>
            <a:r>
              <a:rPr lang="en-CA" sz="3200" dirty="0"/>
              <a:t>Refractive error.</a:t>
            </a:r>
          </a:p>
          <a:p>
            <a:r>
              <a:rPr lang="en-CA" sz="3200" dirty="0"/>
              <a:t>Organic problem in the eye (</a:t>
            </a:r>
            <a:r>
              <a:rPr lang="en-CA" sz="3200" dirty="0" err="1"/>
              <a:t>conrea</a:t>
            </a:r>
            <a:r>
              <a:rPr lang="en-CA" sz="3200" dirty="0"/>
              <a:t>, lens, retina, vitreous, optic nerve disease</a:t>
            </a:r>
            <a:r>
              <a:rPr lang="en-CA" sz="3200" dirty="0" smtClean="0"/>
              <a:t>)</a:t>
            </a:r>
          </a:p>
          <a:p>
            <a:endParaRPr lang="en-CA" sz="3200" dirty="0"/>
          </a:p>
          <a:p>
            <a:pPr>
              <a:buFont typeface="Wingdings" pitchFamily="2" charset="2"/>
              <a:buChar char="Ø"/>
            </a:pPr>
            <a:r>
              <a:rPr lang="en-CA" sz="3200" dirty="0" smtClean="0"/>
              <a:t> How </a:t>
            </a:r>
            <a:r>
              <a:rPr lang="en-CA" sz="3200" dirty="0"/>
              <a:t>to differentiate:</a:t>
            </a:r>
          </a:p>
          <a:p>
            <a:pPr>
              <a:buFont typeface="Wingdings" pitchFamily="2" charset="2"/>
              <a:buChar char="ü"/>
            </a:pPr>
            <a:r>
              <a:rPr lang="en-CA" sz="3200" dirty="0" smtClean="0"/>
              <a:t>  Pinhole </a:t>
            </a:r>
            <a:r>
              <a:rPr lang="en-CA" sz="3200" dirty="0"/>
              <a:t>test: </a:t>
            </a:r>
            <a:r>
              <a:rPr lang="en-CA" sz="3200" dirty="0" smtClean="0"/>
              <a:t>(the </a:t>
            </a:r>
            <a:r>
              <a:rPr lang="en-CA" sz="3200" dirty="0"/>
              <a:t>test can correct +/- 4 Diopters)</a:t>
            </a:r>
          </a:p>
          <a:p>
            <a:endParaRPr lang="en-CA"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3262" y="4232026"/>
            <a:ext cx="2303584" cy="1676405"/>
          </a:xfrm>
          <a:prstGeom prst="rect">
            <a:avLst/>
          </a:prstGeom>
        </p:spPr>
      </p:pic>
    </p:spTree>
    <p:extLst>
      <p:ext uri="{BB962C8B-B14F-4D97-AF65-F5344CB8AC3E}">
        <p14:creationId xmlns:p14="http://schemas.microsoft.com/office/powerpoint/2010/main" val="2950850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C75F82-E4BE-4A08-B598-92812480D6A0}"/>
              </a:ext>
            </a:extLst>
          </p:cNvPr>
          <p:cNvSpPr>
            <a:spLocks noGrp="1"/>
          </p:cNvSpPr>
          <p:nvPr>
            <p:ph type="title"/>
          </p:nvPr>
        </p:nvSpPr>
        <p:spPr>
          <a:xfrm>
            <a:off x="2715064" y="501917"/>
            <a:ext cx="8747759" cy="1371600"/>
          </a:xfrm>
        </p:spPr>
        <p:txBody>
          <a:bodyPr/>
          <a:lstStyle/>
          <a:p>
            <a:r>
              <a:rPr lang="en-CA" dirty="0"/>
              <a:t>Blurred vision:</a:t>
            </a:r>
          </a:p>
        </p:txBody>
      </p:sp>
      <p:graphicFrame>
        <p:nvGraphicFramePr>
          <p:cNvPr id="4" name="Content Placeholder 3">
            <a:extLst>
              <a:ext uri="{FF2B5EF4-FFF2-40B4-BE49-F238E27FC236}">
                <a16:creationId xmlns="" xmlns:a16="http://schemas.microsoft.com/office/drawing/2014/main" id="{711554ED-B8D5-454D-AE5D-589466FD5796}"/>
              </a:ext>
            </a:extLst>
          </p:cNvPr>
          <p:cNvGraphicFramePr>
            <a:graphicFrameLocks noGrp="1"/>
          </p:cNvGraphicFramePr>
          <p:nvPr>
            <p:ph idx="1"/>
            <p:extLst>
              <p:ext uri="{D42A27DB-BD31-4B8C-83A1-F6EECF244321}">
                <p14:modId xmlns:p14="http://schemas.microsoft.com/office/powerpoint/2010/main" val="4236034039"/>
              </p:ext>
            </p:extLst>
          </p:nvPr>
        </p:nvGraphicFramePr>
        <p:xfrm>
          <a:off x="1066800" y="501917"/>
          <a:ext cx="10058400" cy="58541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5510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16DCD1-679E-4826-B535-B79CAD6F0128}"/>
              </a:ext>
            </a:extLst>
          </p:cNvPr>
          <p:cNvSpPr>
            <a:spLocks noGrp="1"/>
          </p:cNvSpPr>
          <p:nvPr>
            <p:ph type="title"/>
          </p:nvPr>
        </p:nvSpPr>
        <p:spPr/>
        <p:txBody>
          <a:bodyPr/>
          <a:lstStyle/>
          <a:p>
            <a:pPr marL="571500" indent="-571500">
              <a:buFont typeface="Wingdings" pitchFamily="2" charset="2"/>
              <a:buChar char="q"/>
            </a:pPr>
            <a:r>
              <a:rPr lang="en-CA" dirty="0"/>
              <a:t>Ocular pain:</a:t>
            </a:r>
          </a:p>
        </p:txBody>
      </p:sp>
      <p:sp>
        <p:nvSpPr>
          <p:cNvPr id="3" name="Content Placeholder 2">
            <a:extLst>
              <a:ext uri="{FF2B5EF4-FFF2-40B4-BE49-F238E27FC236}">
                <a16:creationId xmlns="" xmlns:a16="http://schemas.microsoft.com/office/drawing/2014/main" id="{06A82B6C-578B-4158-99E6-B74F29039A14}"/>
              </a:ext>
            </a:extLst>
          </p:cNvPr>
          <p:cNvSpPr>
            <a:spLocks noGrp="1"/>
          </p:cNvSpPr>
          <p:nvPr>
            <p:ph idx="1"/>
          </p:nvPr>
        </p:nvSpPr>
        <p:spPr/>
        <p:txBody>
          <a:bodyPr>
            <a:normAutofit fontScale="85000" lnSpcReduction="20000"/>
          </a:bodyPr>
          <a:lstStyle/>
          <a:p>
            <a:r>
              <a:rPr lang="en-CA" sz="3200" dirty="0"/>
              <a:t>Site of pain</a:t>
            </a:r>
          </a:p>
          <a:p>
            <a:r>
              <a:rPr lang="en-CA" sz="3200" dirty="0"/>
              <a:t>Severity </a:t>
            </a:r>
          </a:p>
          <a:p>
            <a:r>
              <a:rPr lang="en-CA" sz="3200" dirty="0"/>
              <a:t>Aggravating factors </a:t>
            </a:r>
          </a:p>
          <a:p>
            <a:r>
              <a:rPr lang="en-CA" sz="3200" dirty="0"/>
              <a:t>Relieving factors</a:t>
            </a:r>
          </a:p>
          <a:p>
            <a:r>
              <a:rPr lang="en-CA" sz="3200" dirty="0"/>
              <a:t>Radiation </a:t>
            </a:r>
          </a:p>
          <a:p>
            <a:r>
              <a:rPr lang="en-CA" sz="3200" dirty="0"/>
              <a:t>Associated symptoms, </a:t>
            </a:r>
            <a:r>
              <a:rPr lang="en-CA" sz="3200" dirty="0" err="1"/>
              <a:t>Neusea</a:t>
            </a:r>
            <a:r>
              <a:rPr lang="en-CA" sz="3200" dirty="0"/>
              <a:t>, vomiting, fever, </a:t>
            </a:r>
            <a:r>
              <a:rPr lang="en-CA" sz="3200" dirty="0" err="1"/>
              <a:t>weekness</a:t>
            </a:r>
            <a:r>
              <a:rPr lang="en-CA" sz="3200" dirty="0"/>
              <a:t>, headache.  </a:t>
            </a:r>
            <a:endParaRPr lang="en-CA" sz="3200" dirty="0" smtClean="0"/>
          </a:p>
          <a:p>
            <a:pPr>
              <a:buFont typeface="Wingdings" pitchFamily="2" charset="2"/>
              <a:buChar char="Ø"/>
            </a:pPr>
            <a:r>
              <a:rPr lang="en-CA" sz="3200" dirty="0"/>
              <a:t> </a:t>
            </a:r>
            <a:r>
              <a:rPr lang="en-CA" sz="3200" dirty="0" smtClean="0"/>
              <a:t> History of associated trauma !!</a:t>
            </a:r>
            <a:endParaRPr lang="en-CA" sz="3200" dirty="0"/>
          </a:p>
          <a:p>
            <a:endParaRPr lang="en-CA" sz="3200" dirty="0"/>
          </a:p>
        </p:txBody>
      </p:sp>
    </p:spTree>
    <p:extLst>
      <p:ext uri="{BB962C8B-B14F-4D97-AF65-F5344CB8AC3E}">
        <p14:creationId xmlns:p14="http://schemas.microsoft.com/office/powerpoint/2010/main" val="8273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3BB6BC-8375-4E11-83F7-249A10A47E93}"/>
              </a:ext>
            </a:extLst>
          </p:cNvPr>
          <p:cNvSpPr>
            <a:spLocks noGrp="1"/>
          </p:cNvSpPr>
          <p:nvPr>
            <p:ph type="title"/>
          </p:nvPr>
        </p:nvSpPr>
        <p:spPr>
          <a:xfrm>
            <a:off x="914399" y="642594"/>
            <a:ext cx="10058400" cy="1371600"/>
          </a:xfrm>
        </p:spPr>
        <p:txBody>
          <a:bodyPr/>
          <a:lstStyle/>
          <a:p>
            <a:pPr marL="571500" indent="-571500">
              <a:buFont typeface="Wingdings" pitchFamily="2" charset="2"/>
              <a:buChar char="q"/>
            </a:pPr>
            <a:r>
              <a:rPr lang="en-CA" dirty="0"/>
              <a:t>Eye </a:t>
            </a:r>
            <a:r>
              <a:rPr lang="en-CA" dirty="0" smtClean="0"/>
              <a:t>i</a:t>
            </a:r>
            <a:r>
              <a:rPr lang="en-US" dirty="0"/>
              <a:t>t</a:t>
            </a:r>
            <a:r>
              <a:rPr lang="en-CA" dirty="0" err="1" smtClean="0"/>
              <a:t>ching</a:t>
            </a:r>
            <a:r>
              <a:rPr lang="en-CA" dirty="0"/>
              <a:t>: </a:t>
            </a:r>
          </a:p>
        </p:txBody>
      </p:sp>
      <p:sp>
        <p:nvSpPr>
          <p:cNvPr id="3" name="Content Placeholder 2">
            <a:extLst>
              <a:ext uri="{FF2B5EF4-FFF2-40B4-BE49-F238E27FC236}">
                <a16:creationId xmlns="" xmlns:a16="http://schemas.microsoft.com/office/drawing/2014/main" id="{3DE42AAD-4181-4747-8A93-F675260BA375}"/>
              </a:ext>
            </a:extLst>
          </p:cNvPr>
          <p:cNvSpPr>
            <a:spLocks noGrp="1"/>
          </p:cNvSpPr>
          <p:nvPr>
            <p:ph idx="1"/>
          </p:nvPr>
        </p:nvSpPr>
        <p:spPr/>
        <p:txBody>
          <a:bodyPr>
            <a:normAutofit/>
          </a:bodyPr>
          <a:lstStyle/>
          <a:p>
            <a:r>
              <a:rPr lang="en-CA" sz="3200" dirty="0"/>
              <a:t>Dryness</a:t>
            </a:r>
          </a:p>
          <a:p>
            <a:r>
              <a:rPr lang="en-CA" sz="3200" dirty="0"/>
              <a:t>Eye allergy </a:t>
            </a:r>
          </a:p>
          <a:p>
            <a:r>
              <a:rPr lang="en-CA" sz="3200" dirty="0"/>
              <a:t>Contact dermatitis</a:t>
            </a:r>
          </a:p>
          <a:p>
            <a:r>
              <a:rPr lang="en-CA" sz="3200" dirty="0"/>
              <a:t>Eyelid mass ( ex: sclerosing basal cell carcinoma) </a:t>
            </a:r>
          </a:p>
          <a:p>
            <a:r>
              <a:rPr lang="en-CA" sz="3200" dirty="0"/>
              <a:t>Blepharitis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0277" y="4618893"/>
            <a:ext cx="4149970" cy="1875692"/>
          </a:xfrm>
          <a:prstGeom prst="rect">
            <a:avLst/>
          </a:prstGeom>
        </p:spPr>
      </p:pic>
      <p:cxnSp>
        <p:nvCxnSpPr>
          <p:cNvPr id="6" name="Straight Arrow Connector 5"/>
          <p:cNvCxnSpPr/>
          <p:nvPr/>
        </p:nvCxnSpPr>
        <p:spPr>
          <a:xfrm>
            <a:off x="3270738" y="5029200"/>
            <a:ext cx="1207477" cy="328246"/>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407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014C62-20B4-4222-AC0B-EDF2971FE6CD}"/>
              </a:ext>
            </a:extLst>
          </p:cNvPr>
          <p:cNvSpPr>
            <a:spLocks noGrp="1"/>
          </p:cNvSpPr>
          <p:nvPr>
            <p:ph type="title"/>
          </p:nvPr>
        </p:nvSpPr>
        <p:spPr/>
        <p:txBody>
          <a:bodyPr/>
          <a:lstStyle/>
          <a:p>
            <a:pPr marL="571500" indent="-571500">
              <a:buFont typeface="Wingdings" pitchFamily="2" charset="2"/>
              <a:buChar char="q"/>
            </a:pPr>
            <a:r>
              <a:rPr lang="en-CA" dirty="0"/>
              <a:t>Photophobia </a:t>
            </a:r>
          </a:p>
        </p:txBody>
      </p:sp>
      <p:sp>
        <p:nvSpPr>
          <p:cNvPr id="3" name="Content Placeholder 2">
            <a:extLst>
              <a:ext uri="{FF2B5EF4-FFF2-40B4-BE49-F238E27FC236}">
                <a16:creationId xmlns="" xmlns:a16="http://schemas.microsoft.com/office/drawing/2014/main" id="{65B65D67-B58F-4DB7-A379-E4BC14DFBD93}"/>
              </a:ext>
            </a:extLst>
          </p:cNvPr>
          <p:cNvSpPr>
            <a:spLocks noGrp="1"/>
          </p:cNvSpPr>
          <p:nvPr>
            <p:ph idx="1"/>
          </p:nvPr>
        </p:nvSpPr>
        <p:spPr/>
        <p:txBody>
          <a:bodyPr>
            <a:normAutofit/>
          </a:bodyPr>
          <a:lstStyle/>
          <a:p>
            <a:r>
              <a:rPr lang="en-CA" sz="2400" dirty="0"/>
              <a:t>Corneal symptoms : punctate </a:t>
            </a:r>
            <a:r>
              <a:rPr lang="en-CA" sz="2400" dirty="0" smtClean="0"/>
              <a:t>erosion , </a:t>
            </a:r>
            <a:r>
              <a:rPr lang="en-CA" sz="2400" dirty="0"/>
              <a:t>corneal </a:t>
            </a:r>
            <a:r>
              <a:rPr lang="en-CA" sz="2400" dirty="0" smtClean="0"/>
              <a:t>abrasion , corneal </a:t>
            </a:r>
            <a:r>
              <a:rPr lang="en-CA" sz="2400" dirty="0"/>
              <a:t>ulcer </a:t>
            </a:r>
          </a:p>
          <a:p>
            <a:r>
              <a:rPr lang="en-CA" sz="2400" dirty="0"/>
              <a:t>Uveitis with or without high intra-ocular pressure</a:t>
            </a:r>
          </a:p>
          <a:p>
            <a:r>
              <a:rPr lang="en-CA" sz="2400" dirty="0"/>
              <a:t>Herpetic uveitis , Toxoplasmosis</a:t>
            </a:r>
          </a:p>
          <a:p>
            <a:r>
              <a:rPr lang="en-CA" sz="2400" dirty="0"/>
              <a:t>HLA-B27 uveitis: ankylosing spondylitis, inflammatory bowel disease, psoriasis and Reiter's syndrome</a:t>
            </a:r>
          </a:p>
          <a:p>
            <a:r>
              <a:rPr lang="en-CA" sz="2400" dirty="0" smtClean="0"/>
              <a:t>Headache , </a:t>
            </a:r>
            <a:r>
              <a:rPr lang="en-CA" sz="2400" dirty="0"/>
              <a:t>Migraine (classical and common)</a:t>
            </a:r>
          </a:p>
          <a:p>
            <a:endParaRPr lang="en-CA" sz="2400" dirty="0"/>
          </a:p>
        </p:txBody>
      </p:sp>
    </p:spTree>
    <p:extLst>
      <p:ext uri="{BB962C8B-B14F-4D97-AF65-F5344CB8AC3E}">
        <p14:creationId xmlns:p14="http://schemas.microsoft.com/office/powerpoint/2010/main" val="36664331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92E9E5-79AF-4029-8FCA-9C327D54FD8F}">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71af3243-3dd4-4a8d-8c0d-dd76da1f02a5"/>
    <ds:schemaRef ds:uri="http://www.w3.org/XML/1998/namespace"/>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59927E4-E194-47BE-91C2-B87D50CF51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{BE03BBBB-9E3D-4E32-A2FA-CA918A364476}tf56410444</Template>
  <TotalTime>0</TotalTime>
  <Words>1357</Words>
  <Application>Microsoft Office PowerPoint</Application>
  <PresentationFormat>Custom</PresentationFormat>
  <Paragraphs>178</Paragraphs>
  <Slides>30</Slides>
  <Notes>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SavonVTI</vt:lpstr>
      <vt:lpstr>Ion</vt:lpstr>
      <vt:lpstr>Ophthalmology  History &amp; physical examination</vt:lpstr>
      <vt:lpstr> Patients profile:</vt:lpstr>
      <vt:lpstr> Chief complaint and the main Symptoms: </vt:lpstr>
      <vt:lpstr>Vision related symptoms</vt:lpstr>
      <vt:lpstr>Blurring of vision: </vt:lpstr>
      <vt:lpstr>Blurred vision:</vt:lpstr>
      <vt:lpstr>Ocular pain:</vt:lpstr>
      <vt:lpstr>Eye itching: </vt:lpstr>
      <vt:lpstr>Photophobia </vt:lpstr>
      <vt:lpstr>floaters</vt:lpstr>
      <vt:lpstr>Lacrimation and discharge</vt:lpstr>
      <vt:lpstr> Past medical history: </vt:lpstr>
      <vt:lpstr> Social history:</vt:lpstr>
      <vt:lpstr> Past surgical history : </vt:lpstr>
      <vt:lpstr>Physical examination</vt:lpstr>
      <vt:lpstr>Physical examination</vt:lpstr>
      <vt:lpstr>General examination</vt:lpstr>
      <vt:lpstr>Visual acuity</vt:lpstr>
      <vt:lpstr>Visual acuity cont.</vt:lpstr>
      <vt:lpstr>Pupils</vt:lpstr>
      <vt:lpstr>PowerPoint Presentation</vt:lpstr>
      <vt:lpstr>Extraocular motility</vt:lpstr>
      <vt:lpstr>Detection of squint</vt:lpstr>
      <vt:lpstr>Detection of squint cont.</vt:lpstr>
      <vt:lpstr>Ocular movements</vt:lpstr>
      <vt:lpstr>Visual fields</vt:lpstr>
      <vt:lpstr>Ophthalmoscopy</vt:lpstr>
      <vt:lpstr>Slit-lamp examination</vt:lpstr>
      <vt:lpstr>Intra-ocular pressure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2020-03-22T06:14:07Z</dcterms:created>
  <dcterms:modified xsi:type="dcterms:W3CDTF">2020-12-01T12:52:22Z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