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67"/>
  </p:notesMasterIdLst>
  <p:sldIdLst>
    <p:sldId id="256" r:id="rId2"/>
    <p:sldId id="257" r:id="rId3"/>
    <p:sldId id="258" r:id="rId4"/>
    <p:sldId id="292" r:id="rId5"/>
    <p:sldId id="259" r:id="rId6"/>
    <p:sldId id="290" r:id="rId7"/>
    <p:sldId id="294" r:id="rId8"/>
    <p:sldId id="293" r:id="rId9"/>
    <p:sldId id="260" r:id="rId10"/>
    <p:sldId id="291" r:id="rId11"/>
    <p:sldId id="261" r:id="rId12"/>
    <p:sldId id="272" r:id="rId13"/>
    <p:sldId id="262" r:id="rId14"/>
    <p:sldId id="263" r:id="rId15"/>
    <p:sldId id="266" r:id="rId16"/>
    <p:sldId id="295" r:id="rId17"/>
    <p:sldId id="270" r:id="rId18"/>
    <p:sldId id="271" r:id="rId19"/>
    <p:sldId id="267" r:id="rId20"/>
    <p:sldId id="264" r:id="rId21"/>
    <p:sldId id="265" r:id="rId22"/>
    <p:sldId id="268" r:id="rId23"/>
    <p:sldId id="269" r:id="rId24"/>
    <p:sldId id="273" r:id="rId25"/>
    <p:sldId id="275" r:id="rId26"/>
    <p:sldId id="282" r:id="rId27"/>
    <p:sldId id="276" r:id="rId28"/>
    <p:sldId id="283" r:id="rId29"/>
    <p:sldId id="279" r:id="rId30"/>
    <p:sldId id="284" r:id="rId31"/>
    <p:sldId id="280" r:id="rId32"/>
    <p:sldId id="285" r:id="rId33"/>
    <p:sldId id="281" r:id="rId34"/>
    <p:sldId id="288" r:id="rId35"/>
    <p:sldId id="296" r:id="rId36"/>
    <p:sldId id="286" r:id="rId37"/>
    <p:sldId id="326" r:id="rId38"/>
    <p:sldId id="298" r:id="rId39"/>
    <p:sldId id="287" r:id="rId40"/>
    <p:sldId id="305" r:id="rId41"/>
    <p:sldId id="306" r:id="rId42"/>
    <p:sldId id="308" r:id="rId43"/>
    <p:sldId id="317" r:id="rId44"/>
    <p:sldId id="309" r:id="rId45"/>
    <p:sldId id="310" r:id="rId46"/>
    <p:sldId id="307" r:id="rId47"/>
    <p:sldId id="319" r:id="rId48"/>
    <p:sldId id="297" r:id="rId49"/>
    <p:sldId id="300" r:id="rId50"/>
    <p:sldId id="301" r:id="rId51"/>
    <p:sldId id="302" r:id="rId52"/>
    <p:sldId id="303" r:id="rId53"/>
    <p:sldId id="304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20" r:id="rId62"/>
    <p:sldId id="325" r:id="rId63"/>
    <p:sldId id="321" r:id="rId64"/>
    <p:sldId id="322" r:id="rId65"/>
    <p:sldId id="324" r:id="rId6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3835" autoAdjust="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4B9C0-6D50-49C2-92ED-AB50892858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F13EE36-7F41-4DB2-ABF0-CC3D5A60D6A4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C83E783-F4DA-4363-AC26-790B90263A78}" type="parTrans" cxnId="{4BCF2BFA-6517-4F6A-9040-DD99AFA8E14C}">
      <dgm:prSet/>
      <dgm:spPr/>
    </dgm:pt>
    <dgm:pt modelId="{A311986C-7E7F-4752-B336-9B0920628E26}" type="sibTrans" cxnId="{4BCF2BFA-6517-4F6A-9040-DD99AFA8E14C}">
      <dgm:prSet/>
      <dgm:spPr/>
    </dgm:pt>
    <dgm:pt modelId="{2DDC7330-4034-4A78-B5BF-74B802271B4E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295162B-F8D0-49F2-9EA1-95E476FE827D}" type="parTrans" cxnId="{746E3C68-361C-4519-A2A9-80FAEB6CDE79}">
      <dgm:prSet/>
      <dgm:spPr/>
    </dgm:pt>
    <dgm:pt modelId="{F7432783-6BA1-41B3-A4A3-09D85B8C41E1}" type="sibTrans" cxnId="{746E3C68-361C-4519-A2A9-80FAEB6CDE79}">
      <dgm:prSet/>
      <dgm:spPr/>
    </dgm:pt>
    <dgm:pt modelId="{60C9DAEC-0F84-4CF5-AA11-2F159409B708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7DC2222-B2BF-4339-9511-5DBC01BD3C3C}" type="parTrans" cxnId="{D4FE4851-04D6-4F8F-A7C2-92B67C8ACBA5}">
      <dgm:prSet/>
      <dgm:spPr/>
    </dgm:pt>
    <dgm:pt modelId="{20754DC7-ABDA-4496-B968-59E757120811}" type="sibTrans" cxnId="{D4FE4851-04D6-4F8F-A7C2-92B67C8ACBA5}">
      <dgm:prSet/>
      <dgm:spPr/>
    </dgm:pt>
    <dgm:pt modelId="{29A9247E-448C-4CBD-A2AC-C433EF79EAF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A4B748A-8CDE-418D-9BB5-24422C5CFC5E}" type="parTrans" cxnId="{AA43374B-B8DA-4A09-AB96-3C19311AD089}">
      <dgm:prSet/>
      <dgm:spPr/>
    </dgm:pt>
    <dgm:pt modelId="{9B9A0847-A1B3-419B-A364-B65AE031A2C3}" type="sibTrans" cxnId="{AA43374B-B8DA-4A09-AB96-3C19311AD089}">
      <dgm:prSet/>
      <dgm:spPr/>
    </dgm:pt>
    <dgm:pt modelId="{DA2AAFF2-E66D-4126-8012-5E05DEEE623C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66A3FFB-89F5-47D6-96C2-4773397DE0F6}" type="parTrans" cxnId="{BADACBC4-0A17-4665-86E2-A6615F3A5084}">
      <dgm:prSet/>
      <dgm:spPr/>
    </dgm:pt>
    <dgm:pt modelId="{DF001AC9-B00A-4AAB-9BF5-E9D4AD133AF0}" type="sibTrans" cxnId="{BADACBC4-0A17-4665-86E2-A6615F3A5084}">
      <dgm:prSet/>
      <dgm:spPr/>
    </dgm:pt>
    <dgm:pt modelId="{C3A2C1D3-6BC6-48EF-A5A4-B7552FD6D687}" type="pres">
      <dgm:prSet presAssocID="{F834B9C0-6D50-49C2-92ED-AB50892858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200D22-E8C8-4C6B-8C79-1DB1BFD90B5C}" type="pres">
      <dgm:prSet presAssocID="{2F13EE36-7F41-4DB2-ABF0-CC3D5A60D6A4}" presName="hierRoot1" presStyleCnt="0">
        <dgm:presLayoutVars>
          <dgm:hierBranch/>
        </dgm:presLayoutVars>
      </dgm:prSet>
      <dgm:spPr/>
    </dgm:pt>
    <dgm:pt modelId="{24CABC5C-13AC-4F70-99DE-D62B0091F764}" type="pres">
      <dgm:prSet presAssocID="{2F13EE36-7F41-4DB2-ABF0-CC3D5A60D6A4}" presName="rootComposite1" presStyleCnt="0"/>
      <dgm:spPr/>
    </dgm:pt>
    <dgm:pt modelId="{FDA5DA59-2CE7-4003-B341-9E38E34E51AE}" type="pres">
      <dgm:prSet presAssocID="{2F13EE36-7F41-4DB2-ABF0-CC3D5A60D6A4}" presName="rootText1" presStyleLbl="node0" presStyleIdx="0" presStyleCnt="1">
        <dgm:presLayoutVars>
          <dgm:chPref val="3"/>
        </dgm:presLayoutVars>
      </dgm:prSet>
      <dgm:spPr/>
    </dgm:pt>
    <dgm:pt modelId="{C0AB65C4-6D3D-4FED-ADC8-B3D416BA443B}" type="pres">
      <dgm:prSet presAssocID="{2F13EE36-7F41-4DB2-ABF0-CC3D5A60D6A4}" presName="rootConnector1" presStyleLbl="node1" presStyleIdx="0" presStyleCnt="0"/>
      <dgm:spPr/>
    </dgm:pt>
    <dgm:pt modelId="{E3B7BA9B-33E3-4E52-A477-36D935817063}" type="pres">
      <dgm:prSet presAssocID="{2F13EE36-7F41-4DB2-ABF0-CC3D5A60D6A4}" presName="hierChild2" presStyleCnt="0"/>
      <dgm:spPr/>
    </dgm:pt>
    <dgm:pt modelId="{88A59843-9AAC-485C-AC6A-3B7716A0B561}" type="pres">
      <dgm:prSet presAssocID="{0295162B-F8D0-49F2-9EA1-95E476FE827D}" presName="Name35" presStyleLbl="parChTrans1D2" presStyleIdx="0" presStyleCnt="2"/>
      <dgm:spPr/>
    </dgm:pt>
    <dgm:pt modelId="{BC27F467-6E69-481E-9200-4708EBF4679F}" type="pres">
      <dgm:prSet presAssocID="{2DDC7330-4034-4A78-B5BF-74B802271B4E}" presName="hierRoot2" presStyleCnt="0">
        <dgm:presLayoutVars>
          <dgm:hierBranch/>
        </dgm:presLayoutVars>
      </dgm:prSet>
      <dgm:spPr/>
    </dgm:pt>
    <dgm:pt modelId="{9AC1B922-4D8F-4CED-AEC2-C26555FDC7EF}" type="pres">
      <dgm:prSet presAssocID="{2DDC7330-4034-4A78-B5BF-74B802271B4E}" presName="rootComposite" presStyleCnt="0"/>
      <dgm:spPr/>
    </dgm:pt>
    <dgm:pt modelId="{8A9FC744-0344-4E99-BB7E-7095AD84B8C0}" type="pres">
      <dgm:prSet presAssocID="{2DDC7330-4034-4A78-B5BF-74B802271B4E}" presName="rootText" presStyleLbl="node2" presStyleIdx="0" presStyleCnt="2">
        <dgm:presLayoutVars>
          <dgm:chPref val="3"/>
        </dgm:presLayoutVars>
      </dgm:prSet>
      <dgm:spPr/>
    </dgm:pt>
    <dgm:pt modelId="{08B1D283-CC7E-477F-A61E-2E0E62E3B530}" type="pres">
      <dgm:prSet presAssocID="{2DDC7330-4034-4A78-B5BF-74B802271B4E}" presName="rootConnector" presStyleLbl="node2" presStyleIdx="0" presStyleCnt="2"/>
      <dgm:spPr/>
    </dgm:pt>
    <dgm:pt modelId="{2CCE0B3C-60A6-440A-859D-8BB4FA6D12F7}" type="pres">
      <dgm:prSet presAssocID="{2DDC7330-4034-4A78-B5BF-74B802271B4E}" presName="hierChild4" presStyleCnt="0"/>
      <dgm:spPr/>
    </dgm:pt>
    <dgm:pt modelId="{2D70278E-87DA-4B9D-BC33-0DFBBE9D9DB8}" type="pres">
      <dgm:prSet presAssocID="{2DDC7330-4034-4A78-B5BF-74B802271B4E}" presName="hierChild5" presStyleCnt="0"/>
      <dgm:spPr/>
    </dgm:pt>
    <dgm:pt modelId="{8CFA47FB-EF13-4A22-B3CB-DB01FBF6A31F}" type="pres">
      <dgm:prSet presAssocID="{57DC2222-B2BF-4339-9511-5DBC01BD3C3C}" presName="Name35" presStyleLbl="parChTrans1D2" presStyleIdx="1" presStyleCnt="2"/>
      <dgm:spPr/>
    </dgm:pt>
    <dgm:pt modelId="{95B02DB4-57BA-4093-8C02-87FB429C3A8F}" type="pres">
      <dgm:prSet presAssocID="{60C9DAEC-0F84-4CF5-AA11-2F159409B708}" presName="hierRoot2" presStyleCnt="0">
        <dgm:presLayoutVars>
          <dgm:hierBranch/>
        </dgm:presLayoutVars>
      </dgm:prSet>
      <dgm:spPr/>
    </dgm:pt>
    <dgm:pt modelId="{4DB64533-576A-46D0-9AB0-BD44E8B5A42D}" type="pres">
      <dgm:prSet presAssocID="{60C9DAEC-0F84-4CF5-AA11-2F159409B708}" presName="rootComposite" presStyleCnt="0"/>
      <dgm:spPr/>
    </dgm:pt>
    <dgm:pt modelId="{1C4C4030-4A54-4195-AAD1-F8879A492DCE}" type="pres">
      <dgm:prSet presAssocID="{60C9DAEC-0F84-4CF5-AA11-2F159409B708}" presName="rootText" presStyleLbl="node2" presStyleIdx="1" presStyleCnt="2">
        <dgm:presLayoutVars>
          <dgm:chPref val="3"/>
        </dgm:presLayoutVars>
      </dgm:prSet>
      <dgm:spPr/>
    </dgm:pt>
    <dgm:pt modelId="{6B3C2219-755D-4AD1-91E6-F3649465EF26}" type="pres">
      <dgm:prSet presAssocID="{60C9DAEC-0F84-4CF5-AA11-2F159409B708}" presName="rootConnector" presStyleLbl="node2" presStyleIdx="1" presStyleCnt="2"/>
      <dgm:spPr/>
    </dgm:pt>
    <dgm:pt modelId="{034CE309-A9A7-49FE-8376-4E6FB6E1AF64}" type="pres">
      <dgm:prSet presAssocID="{60C9DAEC-0F84-4CF5-AA11-2F159409B708}" presName="hierChild4" presStyleCnt="0"/>
      <dgm:spPr/>
    </dgm:pt>
    <dgm:pt modelId="{C02D8A0A-D3F5-448D-B31A-258D756CE5BB}" type="pres">
      <dgm:prSet presAssocID="{FA4B748A-8CDE-418D-9BB5-24422C5CFC5E}" presName="Name35" presStyleLbl="parChTrans1D3" presStyleIdx="0" presStyleCnt="2"/>
      <dgm:spPr/>
    </dgm:pt>
    <dgm:pt modelId="{F2E6F9C2-B011-4491-A7A4-6E5B4017CDD7}" type="pres">
      <dgm:prSet presAssocID="{29A9247E-448C-4CBD-A2AC-C433EF79EAFB}" presName="hierRoot2" presStyleCnt="0">
        <dgm:presLayoutVars>
          <dgm:hierBranch val="r"/>
        </dgm:presLayoutVars>
      </dgm:prSet>
      <dgm:spPr/>
    </dgm:pt>
    <dgm:pt modelId="{EC8325D7-9808-4E25-863C-333F570CB7EB}" type="pres">
      <dgm:prSet presAssocID="{29A9247E-448C-4CBD-A2AC-C433EF79EAFB}" presName="rootComposite" presStyleCnt="0"/>
      <dgm:spPr/>
    </dgm:pt>
    <dgm:pt modelId="{4EC3EBF3-0832-4306-ABC5-66E46D2C508A}" type="pres">
      <dgm:prSet presAssocID="{29A9247E-448C-4CBD-A2AC-C433EF79EAFB}" presName="rootText" presStyleLbl="node3" presStyleIdx="0" presStyleCnt="2">
        <dgm:presLayoutVars>
          <dgm:chPref val="3"/>
        </dgm:presLayoutVars>
      </dgm:prSet>
      <dgm:spPr/>
    </dgm:pt>
    <dgm:pt modelId="{6F9D1571-5C4E-4D24-AAAE-76AAE34BC012}" type="pres">
      <dgm:prSet presAssocID="{29A9247E-448C-4CBD-A2AC-C433EF79EAFB}" presName="rootConnector" presStyleLbl="node3" presStyleIdx="0" presStyleCnt="2"/>
      <dgm:spPr/>
    </dgm:pt>
    <dgm:pt modelId="{76724AA8-521B-47E5-9000-01F307E5A333}" type="pres">
      <dgm:prSet presAssocID="{29A9247E-448C-4CBD-A2AC-C433EF79EAFB}" presName="hierChild4" presStyleCnt="0"/>
      <dgm:spPr/>
    </dgm:pt>
    <dgm:pt modelId="{FE855D02-82C7-41E3-9C13-7A9DB3557399}" type="pres">
      <dgm:prSet presAssocID="{29A9247E-448C-4CBD-A2AC-C433EF79EAFB}" presName="hierChild5" presStyleCnt="0"/>
      <dgm:spPr/>
    </dgm:pt>
    <dgm:pt modelId="{6DF10DE3-2CF7-4A82-9629-5B43DAC1B78E}" type="pres">
      <dgm:prSet presAssocID="{766A3FFB-89F5-47D6-96C2-4773397DE0F6}" presName="Name35" presStyleLbl="parChTrans1D3" presStyleIdx="1" presStyleCnt="2"/>
      <dgm:spPr/>
    </dgm:pt>
    <dgm:pt modelId="{201DA040-AD4B-403F-AC41-679C8AD4ACF3}" type="pres">
      <dgm:prSet presAssocID="{DA2AAFF2-E66D-4126-8012-5E05DEEE623C}" presName="hierRoot2" presStyleCnt="0">
        <dgm:presLayoutVars>
          <dgm:hierBranch val="r"/>
        </dgm:presLayoutVars>
      </dgm:prSet>
      <dgm:spPr/>
    </dgm:pt>
    <dgm:pt modelId="{FE4E7F0F-38FD-4806-9576-E9FB8C88F95E}" type="pres">
      <dgm:prSet presAssocID="{DA2AAFF2-E66D-4126-8012-5E05DEEE623C}" presName="rootComposite" presStyleCnt="0"/>
      <dgm:spPr/>
    </dgm:pt>
    <dgm:pt modelId="{96CD9ED3-13C5-423E-8D67-AE052C5934FD}" type="pres">
      <dgm:prSet presAssocID="{DA2AAFF2-E66D-4126-8012-5E05DEEE623C}" presName="rootText" presStyleLbl="node3" presStyleIdx="1" presStyleCnt="2">
        <dgm:presLayoutVars>
          <dgm:chPref val="3"/>
        </dgm:presLayoutVars>
      </dgm:prSet>
      <dgm:spPr/>
    </dgm:pt>
    <dgm:pt modelId="{B18E2B11-F198-4500-9275-EB55770E165A}" type="pres">
      <dgm:prSet presAssocID="{DA2AAFF2-E66D-4126-8012-5E05DEEE623C}" presName="rootConnector" presStyleLbl="node3" presStyleIdx="1" presStyleCnt="2"/>
      <dgm:spPr/>
    </dgm:pt>
    <dgm:pt modelId="{BF76E9B1-9D8C-44D1-9FC9-2FEE21AA35E2}" type="pres">
      <dgm:prSet presAssocID="{DA2AAFF2-E66D-4126-8012-5E05DEEE623C}" presName="hierChild4" presStyleCnt="0"/>
      <dgm:spPr/>
    </dgm:pt>
    <dgm:pt modelId="{CDF165F5-2ED3-444D-9E4A-4EE7B5317A17}" type="pres">
      <dgm:prSet presAssocID="{DA2AAFF2-E66D-4126-8012-5E05DEEE623C}" presName="hierChild5" presStyleCnt="0"/>
      <dgm:spPr/>
    </dgm:pt>
    <dgm:pt modelId="{A2F40EC0-D8BE-45F3-9351-982FFCF0E645}" type="pres">
      <dgm:prSet presAssocID="{60C9DAEC-0F84-4CF5-AA11-2F159409B708}" presName="hierChild5" presStyleCnt="0"/>
      <dgm:spPr/>
    </dgm:pt>
    <dgm:pt modelId="{F0A79A52-21C1-4BF5-AC58-3CD5CA6F3354}" type="pres">
      <dgm:prSet presAssocID="{2F13EE36-7F41-4DB2-ABF0-CC3D5A60D6A4}" presName="hierChild3" presStyleCnt="0"/>
      <dgm:spPr/>
    </dgm:pt>
  </dgm:ptLst>
  <dgm:cxnLst>
    <dgm:cxn modelId="{445975CC-05C8-4B0E-9907-DF5069353FD6}" type="presOf" srcId="{29A9247E-448C-4CBD-A2AC-C433EF79EAFB}" destId="{4EC3EBF3-0832-4306-ABC5-66E46D2C508A}" srcOrd="0" destOrd="0" presId="urn:microsoft.com/office/officeart/2005/8/layout/orgChart1"/>
    <dgm:cxn modelId="{AA43374B-B8DA-4A09-AB96-3C19311AD089}" srcId="{60C9DAEC-0F84-4CF5-AA11-2F159409B708}" destId="{29A9247E-448C-4CBD-A2AC-C433EF79EAFB}" srcOrd="0" destOrd="0" parTransId="{FA4B748A-8CDE-418D-9BB5-24422C5CFC5E}" sibTransId="{9B9A0847-A1B3-419B-A364-B65AE031A2C3}"/>
    <dgm:cxn modelId="{C907C0EB-31F0-47FB-B9E6-CFAC71202879}" type="presOf" srcId="{29A9247E-448C-4CBD-A2AC-C433EF79EAFB}" destId="{6F9D1571-5C4E-4D24-AAAE-76AAE34BC012}" srcOrd="1" destOrd="0" presId="urn:microsoft.com/office/officeart/2005/8/layout/orgChart1"/>
    <dgm:cxn modelId="{859C4A93-0172-460A-B1D4-C6F2E9DFD20D}" type="presOf" srcId="{57DC2222-B2BF-4339-9511-5DBC01BD3C3C}" destId="{8CFA47FB-EF13-4A22-B3CB-DB01FBF6A31F}" srcOrd="0" destOrd="0" presId="urn:microsoft.com/office/officeart/2005/8/layout/orgChart1"/>
    <dgm:cxn modelId="{79515E46-91ED-46D3-B590-E98DE8EDCA22}" type="presOf" srcId="{766A3FFB-89F5-47D6-96C2-4773397DE0F6}" destId="{6DF10DE3-2CF7-4A82-9629-5B43DAC1B78E}" srcOrd="0" destOrd="0" presId="urn:microsoft.com/office/officeart/2005/8/layout/orgChart1"/>
    <dgm:cxn modelId="{7AAE871E-D232-4511-BAAB-95BCE3EC9410}" type="presOf" srcId="{DA2AAFF2-E66D-4126-8012-5E05DEEE623C}" destId="{96CD9ED3-13C5-423E-8D67-AE052C5934FD}" srcOrd="0" destOrd="0" presId="urn:microsoft.com/office/officeart/2005/8/layout/orgChart1"/>
    <dgm:cxn modelId="{746E3C68-361C-4519-A2A9-80FAEB6CDE79}" srcId="{2F13EE36-7F41-4DB2-ABF0-CC3D5A60D6A4}" destId="{2DDC7330-4034-4A78-B5BF-74B802271B4E}" srcOrd="0" destOrd="0" parTransId="{0295162B-F8D0-49F2-9EA1-95E476FE827D}" sibTransId="{F7432783-6BA1-41B3-A4A3-09D85B8C41E1}"/>
    <dgm:cxn modelId="{9BD0388F-9055-4D40-9BEF-61280599A13D}" type="presOf" srcId="{60C9DAEC-0F84-4CF5-AA11-2F159409B708}" destId="{6B3C2219-755D-4AD1-91E6-F3649465EF26}" srcOrd="1" destOrd="0" presId="urn:microsoft.com/office/officeart/2005/8/layout/orgChart1"/>
    <dgm:cxn modelId="{C151362A-5B4A-4DF8-B46F-6254242462B3}" type="presOf" srcId="{60C9DAEC-0F84-4CF5-AA11-2F159409B708}" destId="{1C4C4030-4A54-4195-AAD1-F8879A492DCE}" srcOrd="0" destOrd="0" presId="urn:microsoft.com/office/officeart/2005/8/layout/orgChart1"/>
    <dgm:cxn modelId="{834D08A3-8E8E-47DC-B58C-02DDB67A039F}" type="presOf" srcId="{2F13EE36-7F41-4DB2-ABF0-CC3D5A60D6A4}" destId="{FDA5DA59-2CE7-4003-B341-9E38E34E51AE}" srcOrd="0" destOrd="0" presId="urn:microsoft.com/office/officeart/2005/8/layout/orgChart1"/>
    <dgm:cxn modelId="{5691F52F-FAEB-48F4-B65B-538C60549730}" type="presOf" srcId="{2DDC7330-4034-4A78-B5BF-74B802271B4E}" destId="{8A9FC744-0344-4E99-BB7E-7095AD84B8C0}" srcOrd="0" destOrd="0" presId="urn:microsoft.com/office/officeart/2005/8/layout/orgChart1"/>
    <dgm:cxn modelId="{DA91AF19-E564-45BC-877C-BE0FDEAD219C}" type="presOf" srcId="{FA4B748A-8CDE-418D-9BB5-24422C5CFC5E}" destId="{C02D8A0A-D3F5-448D-B31A-258D756CE5BB}" srcOrd="0" destOrd="0" presId="urn:microsoft.com/office/officeart/2005/8/layout/orgChart1"/>
    <dgm:cxn modelId="{4BCF2BFA-6517-4F6A-9040-DD99AFA8E14C}" srcId="{F834B9C0-6D50-49C2-92ED-AB508928584C}" destId="{2F13EE36-7F41-4DB2-ABF0-CC3D5A60D6A4}" srcOrd="0" destOrd="0" parTransId="{AC83E783-F4DA-4363-AC26-790B90263A78}" sibTransId="{A311986C-7E7F-4752-B336-9B0920628E26}"/>
    <dgm:cxn modelId="{D4FE4851-04D6-4F8F-A7C2-92B67C8ACBA5}" srcId="{2F13EE36-7F41-4DB2-ABF0-CC3D5A60D6A4}" destId="{60C9DAEC-0F84-4CF5-AA11-2F159409B708}" srcOrd="1" destOrd="0" parTransId="{57DC2222-B2BF-4339-9511-5DBC01BD3C3C}" sibTransId="{20754DC7-ABDA-4496-B968-59E757120811}"/>
    <dgm:cxn modelId="{39BB80CA-D91F-4061-9971-B718C66D8395}" type="presOf" srcId="{F834B9C0-6D50-49C2-92ED-AB508928584C}" destId="{C3A2C1D3-6BC6-48EF-A5A4-B7552FD6D687}" srcOrd="0" destOrd="0" presId="urn:microsoft.com/office/officeart/2005/8/layout/orgChart1"/>
    <dgm:cxn modelId="{BADACBC4-0A17-4665-86E2-A6615F3A5084}" srcId="{60C9DAEC-0F84-4CF5-AA11-2F159409B708}" destId="{DA2AAFF2-E66D-4126-8012-5E05DEEE623C}" srcOrd="1" destOrd="0" parTransId="{766A3FFB-89F5-47D6-96C2-4773397DE0F6}" sibTransId="{DF001AC9-B00A-4AAB-9BF5-E9D4AD133AF0}"/>
    <dgm:cxn modelId="{F67BFBC0-0C9E-4D2F-9CFF-9A94647B5B3C}" type="presOf" srcId="{DA2AAFF2-E66D-4126-8012-5E05DEEE623C}" destId="{B18E2B11-F198-4500-9275-EB55770E165A}" srcOrd="1" destOrd="0" presId="urn:microsoft.com/office/officeart/2005/8/layout/orgChart1"/>
    <dgm:cxn modelId="{79E11EEF-9811-492C-882B-491C7661E635}" type="presOf" srcId="{2DDC7330-4034-4A78-B5BF-74B802271B4E}" destId="{08B1D283-CC7E-477F-A61E-2E0E62E3B530}" srcOrd="1" destOrd="0" presId="urn:microsoft.com/office/officeart/2005/8/layout/orgChart1"/>
    <dgm:cxn modelId="{52630417-E91A-42C4-A0F6-D4ABD8CFE1B3}" type="presOf" srcId="{0295162B-F8D0-49F2-9EA1-95E476FE827D}" destId="{88A59843-9AAC-485C-AC6A-3B7716A0B561}" srcOrd="0" destOrd="0" presId="urn:microsoft.com/office/officeart/2005/8/layout/orgChart1"/>
    <dgm:cxn modelId="{4D20CFEE-E514-4908-967D-F8F6E0278890}" type="presOf" srcId="{2F13EE36-7F41-4DB2-ABF0-CC3D5A60D6A4}" destId="{C0AB65C4-6D3D-4FED-ADC8-B3D416BA443B}" srcOrd="1" destOrd="0" presId="urn:microsoft.com/office/officeart/2005/8/layout/orgChart1"/>
    <dgm:cxn modelId="{4DC71767-4424-4B74-9714-C3922BF4076D}" type="presParOf" srcId="{C3A2C1D3-6BC6-48EF-A5A4-B7552FD6D687}" destId="{00200D22-E8C8-4C6B-8C79-1DB1BFD90B5C}" srcOrd="0" destOrd="0" presId="urn:microsoft.com/office/officeart/2005/8/layout/orgChart1"/>
    <dgm:cxn modelId="{9E41156F-CA0D-43DD-AA2A-E0AC4693C4B0}" type="presParOf" srcId="{00200D22-E8C8-4C6B-8C79-1DB1BFD90B5C}" destId="{24CABC5C-13AC-4F70-99DE-D62B0091F764}" srcOrd="0" destOrd="0" presId="urn:microsoft.com/office/officeart/2005/8/layout/orgChart1"/>
    <dgm:cxn modelId="{835C23AF-B37E-4ED0-9F88-FD0934490F31}" type="presParOf" srcId="{24CABC5C-13AC-4F70-99DE-D62B0091F764}" destId="{FDA5DA59-2CE7-4003-B341-9E38E34E51AE}" srcOrd="0" destOrd="0" presId="urn:microsoft.com/office/officeart/2005/8/layout/orgChart1"/>
    <dgm:cxn modelId="{7BADA555-0AB1-4097-9318-5D55E0743F66}" type="presParOf" srcId="{24CABC5C-13AC-4F70-99DE-D62B0091F764}" destId="{C0AB65C4-6D3D-4FED-ADC8-B3D416BA443B}" srcOrd="1" destOrd="0" presId="urn:microsoft.com/office/officeart/2005/8/layout/orgChart1"/>
    <dgm:cxn modelId="{14284380-0177-49C9-8700-C85B52F52F9E}" type="presParOf" srcId="{00200D22-E8C8-4C6B-8C79-1DB1BFD90B5C}" destId="{E3B7BA9B-33E3-4E52-A477-36D935817063}" srcOrd="1" destOrd="0" presId="urn:microsoft.com/office/officeart/2005/8/layout/orgChart1"/>
    <dgm:cxn modelId="{ADDE7BC2-724F-4CD8-8FF4-FA7595262153}" type="presParOf" srcId="{E3B7BA9B-33E3-4E52-A477-36D935817063}" destId="{88A59843-9AAC-485C-AC6A-3B7716A0B561}" srcOrd="0" destOrd="0" presId="urn:microsoft.com/office/officeart/2005/8/layout/orgChart1"/>
    <dgm:cxn modelId="{E5327983-E963-45FC-8AE8-38189075FCFF}" type="presParOf" srcId="{E3B7BA9B-33E3-4E52-A477-36D935817063}" destId="{BC27F467-6E69-481E-9200-4708EBF4679F}" srcOrd="1" destOrd="0" presId="urn:microsoft.com/office/officeart/2005/8/layout/orgChart1"/>
    <dgm:cxn modelId="{F92B06A0-339B-4C9F-80DC-78ACF3F805C4}" type="presParOf" srcId="{BC27F467-6E69-481E-9200-4708EBF4679F}" destId="{9AC1B922-4D8F-4CED-AEC2-C26555FDC7EF}" srcOrd="0" destOrd="0" presId="urn:microsoft.com/office/officeart/2005/8/layout/orgChart1"/>
    <dgm:cxn modelId="{2F656BB7-1BE9-4CAB-9BA2-46B19C5C62E4}" type="presParOf" srcId="{9AC1B922-4D8F-4CED-AEC2-C26555FDC7EF}" destId="{8A9FC744-0344-4E99-BB7E-7095AD84B8C0}" srcOrd="0" destOrd="0" presId="urn:microsoft.com/office/officeart/2005/8/layout/orgChart1"/>
    <dgm:cxn modelId="{09C76340-61EC-48D2-8EB9-A6FEDD46A055}" type="presParOf" srcId="{9AC1B922-4D8F-4CED-AEC2-C26555FDC7EF}" destId="{08B1D283-CC7E-477F-A61E-2E0E62E3B530}" srcOrd="1" destOrd="0" presId="urn:microsoft.com/office/officeart/2005/8/layout/orgChart1"/>
    <dgm:cxn modelId="{44A2BECC-5892-4DB4-A46B-36E66A67FF16}" type="presParOf" srcId="{BC27F467-6E69-481E-9200-4708EBF4679F}" destId="{2CCE0B3C-60A6-440A-859D-8BB4FA6D12F7}" srcOrd="1" destOrd="0" presId="urn:microsoft.com/office/officeart/2005/8/layout/orgChart1"/>
    <dgm:cxn modelId="{E858DBD7-088A-4597-8484-97C12B763ECC}" type="presParOf" srcId="{BC27F467-6E69-481E-9200-4708EBF4679F}" destId="{2D70278E-87DA-4B9D-BC33-0DFBBE9D9DB8}" srcOrd="2" destOrd="0" presId="urn:microsoft.com/office/officeart/2005/8/layout/orgChart1"/>
    <dgm:cxn modelId="{B960F9DA-89FB-4630-817A-4B6CA2FA4D06}" type="presParOf" srcId="{E3B7BA9B-33E3-4E52-A477-36D935817063}" destId="{8CFA47FB-EF13-4A22-B3CB-DB01FBF6A31F}" srcOrd="2" destOrd="0" presId="urn:microsoft.com/office/officeart/2005/8/layout/orgChart1"/>
    <dgm:cxn modelId="{21963F0D-C152-4220-8BD9-F83FD8A1A983}" type="presParOf" srcId="{E3B7BA9B-33E3-4E52-A477-36D935817063}" destId="{95B02DB4-57BA-4093-8C02-87FB429C3A8F}" srcOrd="3" destOrd="0" presId="urn:microsoft.com/office/officeart/2005/8/layout/orgChart1"/>
    <dgm:cxn modelId="{C0B0E047-B8EC-49EF-B1C6-C6EA77604913}" type="presParOf" srcId="{95B02DB4-57BA-4093-8C02-87FB429C3A8F}" destId="{4DB64533-576A-46D0-9AB0-BD44E8B5A42D}" srcOrd="0" destOrd="0" presId="urn:microsoft.com/office/officeart/2005/8/layout/orgChart1"/>
    <dgm:cxn modelId="{73BD82DF-9D8B-48F7-9E60-182E259C792D}" type="presParOf" srcId="{4DB64533-576A-46D0-9AB0-BD44E8B5A42D}" destId="{1C4C4030-4A54-4195-AAD1-F8879A492DCE}" srcOrd="0" destOrd="0" presId="urn:microsoft.com/office/officeart/2005/8/layout/orgChart1"/>
    <dgm:cxn modelId="{7E48CA41-3EBC-4533-9F4D-02B1FDD0FF45}" type="presParOf" srcId="{4DB64533-576A-46D0-9AB0-BD44E8B5A42D}" destId="{6B3C2219-755D-4AD1-91E6-F3649465EF26}" srcOrd="1" destOrd="0" presId="urn:microsoft.com/office/officeart/2005/8/layout/orgChart1"/>
    <dgm:cxn modelId="{35C0087D-D732-46B0-AD1B-E04E2E1FC9D2}" type="presParOf" srcId="{95B02DB4-57BA-4093-8C02-87FB429C3A8F}" destId="{034CE309-A9A7-49FE-8376-4E6FB6E1AF64}" srcOrd="1" destOrd="0" presId="urn:microsoft.com/office/officeart/2005/8/layout/orgChart1"/>
    <dgm:cxn modelId="{5002AE64-EE4A-499C-81FE-CDDBEC88B038}" type="presParOf" srcId="{034CE309-A9A7-49FE-8376-4E6FB6E1AF64}" destId="{C02D8A0A-D3F5-448D-B31A-258D756CE5BB}" srcOrd="0" destOrd="0" presId="urn:microsoft.com/office/officeart/2005/8/layout/orgChart1"/>
    <dgm:cxn modelId="{7E91E360-5FE1-45C7-936B-8E97EC5EF245}" type="presParOf" srcId="{034CE309-A9A7-49FE-8376-4E6FB6E1AF64}" destId="{F2E6F9C2-B011-4491-A7A4-6E5B4017CDD7}" srcOrd="1" destOrd="0" presId="urn:microsoft.com/office/officeart/2005/8/layout/orgChart1"/>
    <dgm:cxn modelId="{4B6ED310-8ACE-48CD-98CD-CCEECAD37DC7}" type="presParOf" srcId="{F2E6F9C2-B011-4491-A7A4-6E5B4017CDD7}" destId="{EC8325D7-9808-4E25-863C-333F570CB7EB}" srcOrd="0" destOrd="0" presId="urn:microsoft.com/office/officeart/2005/8/layout/orgChart1"/>
    <dgm:cxn modelId="{D64DF869-FA77-4CBD-BA0F-C7B0D4D05715}" type="presParOf" srcId="{EC8325D7-9808-4E25-863C-333F570CB7EB}" destId="{4EC3EBF3-0832-4306-ABC5-66E46D2C508A}" srcOrd="0" destOrd="0" presId="urn:microsoft.com/office/officeart/2005/8/layout/orgChart1"/>
    <dgm:cxn modelId="{96EF403E-6779-48EF-927F-DF290B38F97E}" type="presParOf" srcId="{EC8325D7-9808-4E25-863C-333F570CB7EB}" destId="{6F9D1571-5C4E-4D24-AAAE-76AAE34BC012}" srcOrd="1" destOrd="0" presId="urn:microsoft.com/office/officeart/2005/8/layout/orgChart1"/>
    <dgm:cxn modelId="{03F29F0D-7CA5-4F75-96C7-055580430FB4}" type="presParOf" srcId="{F2E6F9C2-B011-4491-A7A4-6E5B4017CDD7}" destId="{76724AA8-521B-47E5-9000-01F307E5A333}" srcOrd="1" destOrd="0" presId="urn:microsoft.com/office/officeart/2005/8/layout/orgChart1"/>
    <dgm:cxn modelId="{408AC99E-5706-4502-BC2D-CB81B009EB72}" type="presParOf" srcId="{F2E6F9C2-B011-4491-A7A4-6E5B4017CDD7}" destId="{FE855D02-82C7-41E3-9C13-7A9DB3557399}" srcOrd="2" destOrd="0" presId="urn:microsoft.com/office/officeart/2005/8/layout/orgChart1"/>
    <dgm:cxn modelId="{127CE7CA-6614-4A64-84C6-5295353E0310}" type="presParOf" srcId="{034CE309-A9A7-49FE-8376-4E6FB6E1AF64}" destId="{6DF10DE3-2CF7-4A82-9629-5B43DAC1B78E}" srcOrd="2" destOrd="0" presId="urn:microsoft.com/office/officeart/2005/8/layout/orgChart1"/>
    <dgm:cxn modelId="{A53A90A3-604B-46D6-9CDF-E8AE66A009DC}" type="presParOf" srcId="{034CE309-A9A7-49FE-8376-4E6FB6E1AF64}" destId="{201DA040-AD4B-403F-AC41-679C8AD4ACF3}" srcOrd="3" destOrd="0" presId="urn:microsoft.com/office/officeart/2005/8/layout/orgChart1"/>
    <dgm:cxn modelId="{DE4F5021-0783-42A3-BFDB-F9DB91455DC7}" type="presParOf" srcId="{201DA040-AD4B-403F-AC41-679C8AD4ACF3}" destId="{FE4E7F0F-38FD-4806-9576-E9FB8C88F95E}" srcOrd="0" destOrd="0" presId="urn:microsoft.com/office/officeart/2005/8/layout/orgChart1"/>
    <dgm:cxn modelId="{41C5D53C-0167-4DDC-9939-8A2A1F44866C}" type="presParOf" srcId="{FE4E7F0F-38FD-4806-9576-E9FB8C88F95E}" destId="{96CD9ED3-13C5-423E-8D67-AE052C5934FD}" srcOrd="0" destOrd="0" presId="urn:microsoft.com/office/officeart/2005/8/layout/orgChart1"/>
    <dgm:cxn modelId="{0891BC78-64F5-43C0-9865-0DEB7A83F2B0}" type="presParOf" srcId="{FE4E7F0F-38FD-4806-9576-E9FB8C88F95E}" destId="{B18E2B11-F198-4500-9275-EB55770E165A}" srcOrd="1" destOrd="0" presId="urn:microsoft.com/office/officeart/2005/8/layout/orgChart1"/>
    <dgm:cxn modelId="{4AB24EB7-B4ED-422E-93DE-D5A51EBDBCEB}" type="presParOf" srcId="{201DA040-AD4B-403F-AC41-679C8AD4ACF3}" destId="{BF76E9B1-9D8C-44D1-9FC9-2FEE21AA35E2}" srcOrd="1" destOrd="0" presId="urn:microsoft.com/office/officeart/2005/8/layout/orgChart1"/>
    <dgm:cxn modelId="{AE375CF6-A084-4866-88BF-E4AE313C069A}" type="presParOf" srcId="{201DA040-AD4B-403F-AC41-679C8AD4ACF3}" destId="{CDF165F5-2ED3-444D-9E4A-4EE7B5317A17}" srcOrd="2" destOrd="0" presId="urn:microsoft.com/office/officeart/2005/8/layout/orgChart1"/>
    <dgm:cxn modelId="{7CAA699B-2567-462E-AA21-ACA4666E6E79}" type="presParOf" srcId="{95B02DB4-57BA-4093-8C02-87FB429C3A8F}" destId="{A2F40EC0-D8BE-45F3-9351-982FFCF0E645}" srcOrd="2" destOrd="0" presId="urn:microsoft.com/office/officeart/2005/8/layout/orgChart1"/>
    <dgm:cxn modelId="{388DFB68-5BFE-433A-8774-13CBF75734FA}" type="presParOf" srcId="{00200D22-E8C8-4C6B-8C79-1DB1BFD90B5C}" destId="{F0A79A52-21C1-4BF5-AC58-3CD5CA6F33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0297A1-E30D-4A78-84DE-7060D1A60417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662389-A19A-4E8D-97AF-C1D3347958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842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cystic duct, which is 1 to 4 mm in diameter and 0.5 to 4.0 cm in length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cystic duct usually joins the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hepatic duct at an acute angle 2 to 4 cm distal to the confluence of the right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left hepatic ducts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 duct is approximately 8 to 10 cm in length and 0.4 to 0.8 cm in diameter, and it can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divided into three anatomic segments: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supraduodenal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retroduodenal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intrapancreatic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450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6808-AB4E-4CA4-BD58-9A55049FFC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04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D6F15-8A15-4EF5-820C-796C5262C90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572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492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1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incidence is between 1:100,000 and 1:150,000 in populations of Western </a:t>
            </a:r>
          </a:p>
          <a:p>
            <a:pPr algn="l" rtl="0"/>
            <a:r>
              <a:rPr lang="en-US" dirty="0" smtClean="0"/>
              <a:t>females three to eight times more often than males</a:t>
            </a:r>
          </a:p>
          <a:p>
            <a:pPr algn="l" rtl="0"/>
            <a:r>
              <a:rPr lang="en-US" dirty="0" smtClean="0"/>
              <a:t>frequently diagnosed in infancy or childhood, as many as one half of the patients have reached adulthood when diagnosed</a:t>
            </a:r>
          </a:p>
          <a:p>
            <a:pPr algn="l" rtl="0"/>
            <a:r>
              <a:rPr lang="en-US" dirty="0" smtClean="0"/>
              <a:t>More than 90% of patients have an anomalous </a:t>
            </a:r>
            <a:r>
              <a:rPr lang="en-US" dirty="0" err="1" smtClean="0"/>
              <a:t>pancreaticobiliary</a:t>
            </a:r>
            <a:r>
              <a:rPr lang="en-US" dirty="0" smtClean="0"/>
              <a:t> duct junction with the pancreatic duct joining the common bile duct more than 1 cm proximal to the </a:t>
            </a:r>
            <a:r>
              <a:rPr lang="en-US" dirty="0" err="1" smtClean="0"/>
              <a:t>ampulla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. For types I, II, and IV, excision of the </a:t>
            </a:r>
            <a:r>
              <a:rPr lang="en-US" dirty="0" err="1" smtClean="0"/>
              <a:t>extrahepatic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r>
              <a:rPr lang="en-US" dirty="0" smtClean="0"/>
              <a:t> tree, including </a:t>
            </a:r>
            <a:r>
              <a:rPr lang="en-US" dirty="0" err="1" smtClean="0"/>
              <a:t>cholecystectomy</a:t>
            </a:r>
            <a:r>
              <a:rPr lang="en-US" dirty="0" smtClean="0"/>
              <a:t>, with a Roux-en-Y </a:t>
            </a:r>
            <a:r>
              <a:rPr lang="en-US" dirty="0" err="1" smtClean="0"/>
              <a:t>hepaticojejunostomy</a:t>
            </a:r>
            <a:r>
              <a:rPr lang="en-US" dirty="0" smtClean="0"/>
              <a:t> are ideal. In type IV, additional segmental resection of the liver may be appropriate, particularly if </a:t>
            </a:r>
            <a:r>
              <a:rPr lang="en-US" dirty="0" err="1" smtClean="0"/>
              <a:t>intrahepatic</a:t>
            </a:r>
            <a:r>
              <a:rPr lang="en-US" dirty="0" smtClean="0"/>
              <a:t> stones, strictures, or abscesses are present, or if the dilatations are confined to one lobe.</a:t>
            </a:r>
          </a:p>
          <a:p>
            <a:pPr algn="l" rtl="0"/>
            <a:r>
              <a:rPr lang="en-US" dirty="0" smtClean="0"/>
              <a:t>risk of </a:t>
            </a:r>
            <a:r>
              <a:rPr lang="en-US" dirty="0" err="1" smtClean="0"/>
              <a:t>cholangiocarcinoma</a:t>
            </a:r>
            <a:r>
              <a:rPr lang="en-US" dirty="0" smtClean="0"/>
              <a:t> developing in </a:t>
            </a:r>
            <a:r>
              <a:rPr lang="en-US" dirty="0" err="1" smtClean="0"/>
              <a:t>choledochal</a:t>
            </a:r>
            <a:r>
              <a:rPr lang="en-US" dirty="0" smtClean="0"/>
              <a:t> cysts is as high as 15% in adults, and supports complete excision when they are diagnosed. For type III, </a:t>
            </a:r>
            <a:r>
              <a:rPr lang="en-US" dirty="0" err="1" smtClean="0"/>
              <a:t>sphincterotomy</a:t>
            </a:r>
            <a:r>
              <a:rPr lang="en-US" dirty="0" smtClean="0"/>
              <a:t> is recommended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839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852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862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12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474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4D312-8506-4616-A8C8-95702F4854A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E11A3-ADB1-4080-BEE8-0AFA24E24F4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0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8E15E-199D-4B0D-AE38-88CB0140257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9050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050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E9B3-712E-4859-8E5C-3D80B0B62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C5C9-10B6-42A0-A7BA-4B2A2C794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D71E-FD4A-4ACC-8E32-F536EF7E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9050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4" y="19050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1" y="40386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34" y="40386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FC60-D76F-4AE7-84A7-2CFCA8D30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F83A-3AEB-4184-A32E-A928E92B3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curezone.com/image_gallery/gallbladder_surgery/default.asp?i=11&amp;n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Gallbladder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Surgery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 and Minimally Invasive Surgery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artery </a:t>
            </a:r>
            <a:endParaRPr lang="ar-JO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4725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572140"/>
            <a:ext cx="8929718" cy="10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Cystic Artery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821767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347788"/>
            <a:ext cx="864399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Triangle of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Calot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area bound by the:</a:t>
            </a:r>
          </a:p>
          <a:p>
            <a:pPr lvl="1" algn="l" rtl="0"/>
            <a:r>
              <a:rPr lang="en-US" sz="2800" b="1" dirty="0" smtClean="0"/>
              <a:t>cystic duct</a:t>
            </a:r>
          </a:p>
          <a:p>
            <a:pPr lvl="1" algn="l" rtl="0"/>
            <a:r>
              <a:rPr lang="en-US" sz="2800" b="1" dirty="0" smtClean="0"/>
              <a:t>common hepatic duct</a:t>
            </a:r>
          </a:p>
          <a:p>
            <a:pPr lvl="1" algn="l" rtl="0"/>
            <a:r>
              <a:rPr lang="en-US" sz="2800" b="1" dirty="0" smtClean="0"/>
              <a:t>liver margin </a:t>
            </a:r>
            <a:endParaRPr lang="en-US" sz="2800" b="1" dirty="0"/>
          </a:p>
        </p:txBody>
      </p:sp>
      <p:pic>
        <p:nvPicPr>
          <p:cNvPr id="5" name="Content Placeholder 4" descr="triang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643" y="1824054"/>
            <a:ext cx="3844085" cy="3962400"/>
          </a:xfr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Parasympatheic</a:t>
            </a:r>
            <a:r>
              <a:rPr lang="en-US" dirty="0" smtClean="0"/>
              <a:t> fibers from the left (anterior) trunk of the </a:t>
            </a:r>
            <a:r>
              <a:rPr lang="en-US" dirty="0" err="1" smtClean="0"/>
              <a:t>vagus</a:t>
            </a:r>
            <a:r>
              <a:rPr lang="en-US" dirty="0" smtClean="0"/>
              <a:t> nerve.</a:t>
            </a:r>
          </a:p>
          <a:p>
            <a:pPr algn="l" rtl="0"/>
            <a:r>
              <a:rPr lang="en-US" dirty="0" smtClean="0"/>
              <a:t>Sympathetic fibers from the T7-T10 nerves coursing through the </a:t>
            </a:r>
            <a:r>
              <a:rPr lang="en-US" dirty="0" err="1" smtClean="0"/>
              <a:t>splanchnic</a:t>
            </a:r>
            <a:r>
              <a:rPr lang="en-US" dirty="0" smtClean="0"/>
              <a:t> and celiac ganglions.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</a:rPr>
              <a:t>HISTOLOGY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mucus</a:t>
            </a:r>
            <a:r>
              <a:rPr lang="en-US" dirty="0" smtClean="0"/>
              <a:t> secreted into the gallbladder originates in the </a:t>
            </a:r>
            <a:r>
              <a:rPr lang="en-US" dirty="0" err="1" smtClean="0"/>
              <a:t>tubuloalveolar</a:t>
            </a:r>
            <a:r>
              <a:rPr lang="en-US" dirty="0" smtClean="0"/>
              <a:t> glands found in the mucosa lining the </a:t>
            </a:r>
            <a:r>
              <a:rPr lang="en-US" dirty="0" err="1" smtClean="0">
                <a:solidFill>
                  <a:srgbClr val="C00000"/>
                </a:solidFill>
              </a:rPr>
              <a:t>infundibulum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neck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the gallbladder, but are absent from the body and </a:t>
            </a:r>
            <a:r>
              <a:rPr lang="en-US" dirty="0" err="1" smtClean="0"/>
              <a:t>fundus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histologically</a:t>
            </a:r>
            <a:r>
              <a:rPr lang="en-US" dirty="0" smtClean="0"/>
              <a:t> differs from the rest of the gastrointestinal tract i.e.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lacks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muscularis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mucosa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submucosa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5" descr="58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000504"/>
            <a:ext cx="375284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Biliary Physiology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Overall, the purpose is to modify, store and regulate the flow of bile</a:t>
            </a:r>
          </a:p>
          <a:p>
            <a:pPr algn="l" rtl="0"/>
            <a:r>
              <a:rPr lang="en-US" dirty="0" smtClean="0"/>
              <a:t>The gallbladder concentrates &amp; stores bile, then releases bile in response to a meal</a:t>
            </a:r>
          </a:p>
          <a:p>
            <a:pPr algn="l" rtl="0"/>
            <a:r>
              <a:rPr lang="en-US" dirty="0" smtClean="0"/>
              <a:t>Biliary duct secretion of chloride-rich fluid </a:t>
            </a:r>
            <a:r>
              <a:rPr lang="en-US" dirty="0" err="1" smtClean="0"/>
              <a:t>controled</a:t>
            </a:r>
            <a:r>
              <a:rPr lang="en-US" dirty="0" smtClean="0"/>
              <a:t> by </a:t>
            </a:r>
            <a:r>
              <a:rPr lang="en-US" dirty="0" err="1" smtClean="0"/>
              <a:t>secretin</a:t>
            </a:r>
            <a:r>
              <a:rPr lang="en-US" dirty="0" smtClean="0"/>
              <a:t>, </a:t>
            </a:r>
            <a:r>
              <a:rPr lang="en-US" dirty="0" err="1" smtClean="0"/>
              <a:t>cholecystokinin</a:t>
            </a:r>
            <a:r>
              <a:rPr lang="en-US" dirty="0" smtClean="0"/>
              <a:t> (CCK) and </a:t>
            </a:r>
            <a:r>
              <a:rPr lang="en-US" dirty="0" err="1" smtClean="0"/>
              <a:t>gastrin</a:t>
            </a:r>
            <a:endParaRPr lang="en-US" dirty="0" smtClean="0"/>
          </a:p>
          <a:p>
            <a:pPr algn="l" rtl="0"/>
            <a:r>
              <a:rPr lang="en-US" dirty="0" smtClean="0"/>
              <a:t>Gallbladder mucosa has greatest absorptive capacity per unit area of any structure in body</a:t>
            </a:r>
          </a:p>
          <a:p>
            <a:pPr algn="l" rtl="0"/>
            <a:r>
              <a:rPr lang="en-US" dirty="0" smtClean="0"/>
              <a:t>Concentrates bile 5-10 fold</a:t>
            </a:r>
          </a:p>
          <a:p>
            <a:pPr algn="l" rtl="0"/>
            <a:r>
              <a:rPr lang="en-US" dirty="0" err="1" smtClean="0"/>
              <a:t>NaCl</a:t>
            </a:r>
            <a:r>
              <a:rPr lang="en-US" dirty="0" smtClean="0"/>
              <a:t> transport by epithelium is driving force and water passively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err="1" smtClean="0"/>
              <a:t>Vagal</a:t>
            </a:r>
            <a:r>
              <a:rPr lang="en-US" dirty="0" smtClean="0"/>
              <a:t> stimulation does not mediate gallbladder motility, but it does lower the threshold for CCK activity.</a:t>
            </a:r>
          </a:p>
          <a:p>
            <a:pPr algn="l" rtl="0"/>
            <a:r>
              <a:rPr lang="en-US" dirty="0" err="1" smtClean="0"/>
              <a:t>Secretin</a:t>
            </a:r>
            <a:r>
              <a:rPr lang="en-US" dirty="0" smtClean="0"/>
              <a:t>  potentiates the  effect of CCK</a:t>
            </a:r>
          </a:p>
          <a:p>
            <a:pPr algn="l" rtl="0"/>
            <a:r>
              <a:rPr lang="en-US" dirty="0" smtClean="0"/>
              <a:t>PP and peptide YY cause  gallbladder relaxation and may facilitate gallbladder filling during the </a:t>
            </a:r>
            <a:r>
              <a:rPr lang="en-US" dirty="0" err="1" smtClean="0"/>
              <a:t>interdigestive</a:t>
            </a:r>
            <a:r>
              <a:rPr lang="en-US" dirty="0" smtClean="0"/>
              <a:t> phase</a:t>
            </a:r>
          </a:p>
          <a:p>
            <a:pPr algn="l" rtl="0"/>
            <a:r>
              <a:rPr lang="en-US" dirty="0" err="1" smtClean="0"/>
              <a:t>Vasoactive</a:t>
            </a:r>
            <a:r>
              <a:rPr lang="en-US" dirty="0" smtClean="0"/>
              <a:t> intestinal polypeptide (VIP) and </a:t>
            </a:r>
            <a:r>
              <a:rPr lang="en-US" dirty="0" err="1" smtClean="0"/>
              <a:t>somatostatin</a:t>
            </a:r>
            <a:r>
              <a:rPr lang="en-US" dirty="0" smtClean="0"/>
              <a:t> inhibit CCK-mediated gallbladder contraction</a:t>
            </a:r>
          </a:p>
          <a:p>
            <a:pPr algn="l" rtl="0"/>
            <a:r>
              <a:rPr lang="en-US" dirty="0" err="1" smtClean="0"/>
              <a:t>Motilin</a:t>
            </a:r>
            <a:r>
              <a:rPr lang="en-US" dirty="0" smtClean="0"/>
              <a:t>, a gastrointestinal polypeptide, has also been shown to mediate gallbladder contraction and may regulate activity during the </a:t>
            </a:r>
            <a:r>
              <a:rPr lang="en-US" dirty="0" err="1" smtClean="0"/>
              <a:t>interdigestive</a:t>
            </a:r>
            <a:r>
              <a:rPr lang="en-US" dirty="0" smtClean="0"/>
              <a:t> state.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Bile</a:t>
            </a:r>
          </a:p>
          <a:p>
            <a:pPr lvl="1" algn="l" rtl="0"/>
            <a:r>
              <a:rPr lang="en-US" dirty="0" smtClean="0"/>
              <a:t>Bile salts (primary: </a:t>
            </a:r>
            <a:r>
              <a:rPr lang="en-US" dirty="0" err="1" smtClean="0"/>
              <a:t>cholic</a:t>
            </a:r>
            <a:r>
              <a:rPr lang="en-US" dirty="0" smtClean="0"/>
              <a:t>, </a:t>
            </a:r>
            <a:r>
              <a:rPr lang="en-US" dirty="0" err="1" smtClean="0"/>
              <a:t>chenodeoxycholic</a:t>
            </a:r>
            <a:r>
              <a:rPr lang="en-US" dirty="0" smtClean="0"/>
              <a:t> acids; secondary: </a:t>
            </a:r>
            <a:r>
              <a:rPr lang="en-US" dirty="0" err="1" smtClean="0"/>
              <a:t>deoxycholic</a:t>
            </a:r>
            <a:r>
              <a:rPr lang="en-US" dirty="0" smtClean="0"/>
              <a:t>, </a:t>
            </a:r>
            <a:r>
              <a:rPr lang="en-US" dirty="0" err="1" smtClean="0"/>
              <a:t>lithocholic</a:t>
            </a:r>
            <a:r>
              <a:rPr lang="en-US" dirty="0" smtClean="0"/>
              <a:t> acids)</a:t>
            </a:r>
          </a:p>
          <a:p>
            <a:pPr lvl="1" algn="l" rtl="0"/>
            <a:r>
              <a:rPr lang="en-US" dirty="0" smtClean="0"/>
              <a:t>Phospholipids (90% lecithin)</a:t>
            </a:r>
          </a:p>
          <a:p>
            <a:pPr lvl="1" algn="l" rtl="0"/>
            <a:r>
              <a:rPr lang="en-US" dirty="0" smtClean="0"/>
              <a:t>Cholesterol </a:t>
            </a:r>
          </a:p>
          <a:p>
            <a:pPr algn="l" rtl="0"/>
            <a:r>
              <a:rPr lang="en-US" sz="2400" dirty="0" smtClean="0"/>
              <a:t>Cholesterol solubility depends on the relative concentration of cholesterol, bile salts, and </a:t>
            </a:r>
            <a:r>
              <a:rPr lang="en-US" sz="2400" dirty="0" err="1" smtClean="0"/>
              <a:t>phospholipid</a:t>
            </a:r>
            <a:endParaRPr lang="en-US" sz="2400" dirty="0" smtClean="0"/>
          </a:p>
          <a:p>
            <a:pPr marL="179388" indent="-179388" algn="l" rtl="0">
              <a:spcBef>
                <a:spcPts val="600"/>
              </a:spcBef>
            </a:pPr>
            <a:r>
              <a:rPr lang="en-AU" sz="2400" dirty="0" smtClean="0"/>
              <a:t>Fat in food </a:t>
            </a:r>
            <a:r>
              <a:rPr lang="en-AU" sz="2400" dirty="0" smtClean="0">
                <a:sym typeface="Wingdings" pitchFamily="2" charset="2"/>
              </a:rPr>
              <a:t> </a:t>
            </a:r>
            <a:r>
              <a:rPr lang="en-AU" sz="2400" dirty="0" err="1" smtClean="0">
                <a:sym typeface="Wingdings" pitchFamily="2" charset="2"/>
              </a:rPr>
              <a:t>Cholecystokinin</a:t>
            </a:r>
            <a:r>
              <a:rPr lang="en-AU" sz="2400" dirty="0" smtClean="0">
                <a:sym typeface="Wingdings" pitchFamily="2" charset="2"/>
              </a:rPr>
              <a:t>  Bile secretion.</a:t>
            </a:r>
          </a:p>
          <a:p>
            <a:pPr marL="179388" indent="-179388" algn="l" rtl="0">
              <a:spcBef>
                <a:spcPts val="600"/>
              </a:spcBef>
            </a:pPr>
            <a:r>
              <a:rPr lang="en-AU" sz="2400" dirty="0" smtClean="0"/>
              <a:t>Cholesterol (Fat crystal) -  Bile salts (soap)</a:t>
            </a:r>
            <a:endParaRPr lang="en-US" sz="2400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Entero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-Hepatic Circulation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46237"/>
            <a:ext cx="8686800" cy="452628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Liver Cholesterol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Cholic</a:t>
            </a:r>
            <a:r>
              <a:rPr lang="en-US" dirty="0" smtClean="0"/>
              <a:t> Acid + </a:t>
            </a:r>
            <a:r>
              <a:rPr lang="en-US" dirty="0" err="1" smtClean="0"/>
              <a:t>Chenodeoxycholic</a:t>
            </a:r>
            <a:r>
              <a:rPr lang="en-US" dirty="0" smtClean="0"/>
              <a:t> Acid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Conjugation with </a:t>
            </a:r>
            <a:r>
              <a:rPr lang="en-US" dirty="0" err="1" smtClean="0"/>
              <a:t>glycine</a:t>
            </a:r>
            <a:r>
              <a:rPr lang="en-US" dirty="0" smtClean="0"/>
              <a:t> or </a:t>
            </a:r>
            <a:r>
              <a:rPr lang="en-US" dirty="0" err="1" smtClean="0"/>
              <a:t>taurine</a:t>
            </a:r>
            <a:endParaRPr lang="en-US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				</a:t>
            </a:r>
            <a:r>
              <a:rPr lang="en-US" dirty="0" err="1" smtClean="0">
                <a:solidFill>
                  <a:srgbClr val="C00000"/>
                </a:solidFill>
              </a:rPr>
              <a:t>Glyco</a:t>
            </a:r>
            <a:r>
              <a:rPr lang="en-US" dirty="0" smtClean="0">
                <a:solidFill>
                  <a:srgbClr val="C00000"/>
                </a:solidFill>
              </a:rPr>
              <a:t>- or </a:t>
            </a:r>
            <a:r>
              <a:rPr lang="en-US" dirty="0" err="1" smtClean="0">
                <a:solidFill>
                  <a:srgbClr val="C00000"/>
                </a:solidFill>
              </a:rPr>
              <a:t>Tauro</a:t>
            </a:r>
            <a:r>
              <a:rPr lang="en-US" dirty="0" smtClean="0">
                <a:solidFill>
                  <a:srgbClr val="C00000"/>
                </a:solidFill>
              </a:rPr>
              <a:t>- bile acids**********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 + </a:t>
            </a:r>
            <a:r>
              <a:rPr lang="en-US" dirty="0" err="1" smtClean="0"/>
              <a:t>NaCl</a:t>
            </a:r>
            <a:endParaRPr lang="en-US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	Bile Salts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		Ileum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10800000" flipH="1">
            <a:off x="1049868" y="2514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 flipH="1">
            <a:off x="1862668" y="31242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0800000" flipH="1">
            <a:off x="2675468" y="3657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0800000" flipH="1">
            <a:off x="3488268" y="42672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0800000" flipH="1">
            <a:off x="4301068" y="4800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0800000" flipH="1">
            <a:off x="5113868" y="53340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H="1">
            <a:off x="3759201" y="5715000"/>
            <a:ext cx="135466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 flipV="1">
            <a:off x="846667" y="2514600"/>
            <a:ext cx="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2878667" y="5410200"/>
            <a:ext cx="1016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Stencil" pitchFamily="82" charset="0"/>
              </a:rPr>
              <a:t>SMV</a:t>
            </a: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H="1">
            <a:off x="1320801" y="5715000"/>
            <a:ext cx="149013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24"/>
          <p:cNvSpPr txBox="1">
            <a:spLocks noChangeArrowheads="1"/>
          </p:cNvSpPr>
          <p:nvPr/>
        </p:nvSpPr>
        <p:spPr bwMode="auto">
          <a:xfrm>
            <a:off x="643468" y="5410202"/>
            <a:ext cx="67733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Stencil" pitchFamily="82" charset="0"/>
              </a:rPr>
              <a:t>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  <p:bldP spid="73749" grpId="0" animBg="1"/>
      <p:bldP spid="73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Motility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Filling is facilitated by contraction of </a:t>
            </a:r>
            <a:r>
              <a:rPr lang="en-US" dirty="0" err="1" smtClean="0"/>
              <a:t>ampullary</a:t>
            </a:r>
            <a:r>
              <a:rPr lang="en-US" dirty="0" smtClean="0"/>
              <a:t> sphincter (Sphincter of </a:t>
            </a:r>
            <a:r>
              <a:rPr lang="en-US" dirty="0" err="1" smtClean="0"/>
              <a:t>Oddi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After meal, sphincter of </a:t>
            </a:r>
            <a:r>
              <a:rPr lang="en-US" dirty="0" err="1" smtClean="0"/>
              <a:t>Oddi</a:t>
            </a:r>
            <a:r>
              <a:rPr lang="en-US" dirty="0" smtClean="0"/>
              <a:t> relaxes &amp; CCK released—causing contraction of gallbladder</a:t>
            </a:r>
          </a:p>
          <a:p>
            <a:pPr algn="l" rtl="0"/>
            <a:r>
              <a:rPr lang="en-US" dirty="0" smtClean="0"/>
              <a:t>When stimulated, 50-70% of contents ejected over 30-40 minutes</a:t>
            </a:r>
          </a:p>
          <a:p>
            <a:pPr algn="l" rtl="0"/>
            <a:r>
              <a:rPr lang="en-US" dirty="0" smtClean="0"/>
              <a:t>Refills over next 60-90 minutes</a:t>
            </a:r>
          </a:p>
          <a:p>
            <a:pPr marL="179388" indent="-179388" algn="l" rtl="0"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ar-JO" dirty="0"/>
          </a:p>
        </p:txBody>
      </p:sp>
      <p:pic>
        <p:nvPicPr>
          <p:cNvPr id="4" name="Picture 22" descr="gallbladde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680245" cy="50717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1857364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pear-shaped sac</a:t>
            </a:r>
          </a:p>
          <a:p>
            <a:pPr algn="l" rtl="0"/>
            <a:r>
              <a:rPr lang="en-US" sz="2000" dirty="0" smtClean="0"/>
              <a:t>7 to 10 cm long</a:t>
            </a:r>
          </a:p>
          <a:p>
            <a:pPr algn="l" rtl="0"/>
            <a:r>
              <a:rPr lang="en-US" sz="2000" dirty="0" smtClean="0"/>
              <a:t>average capacity of 30 to 50  </a:t>
            </a:r>
            <a:r>
              <a:rPr lang="en-US" sz="2000" dirty="0" err="1" smtClean="0"/>
              <a:t>mL</a:t>
            </a:r>
            <a:endParaRPr lang="en-US" sz="2000" dirty="0" smtClean="0"/>
          </a:p>
          <a:p>
            <a:pPr lvl="1" algn="l" rtl="0"/>
            <a:r>
              <a:rPr lang="en-US" sz="2000" dirty="0" smtClean="0"/>
              <a:t>When obstructed</a:t>
            </a:r>
          </a:p>
          <a:p>
            <a:pPr lvl="2" algn="l" rtl="0"/>
            <a:r>
              <a:rPr lang="en-US" sz="2000" dirty="0" smtClean="0"/>
              <a:t>up to 300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Bile Flow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590" t="7399" r="39847" b="42659"/>
          <a:stretch>
            <a:fillRect/>
          </a:stretch>
        </p:blipFill>
        <p:spPr>
          <a:xfrm>
            <a:off x="508001" y="2057402"/>
            <a:ext cx="4741333" cy="3484563"/>
          </a:xfrm>
        </p:spPr>
      </p:pic>
      <p:pic>
        <p:nvPicPr>
          <p:cNvPr id="614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5970" t="7492" r="46765" b="40463"/>
          <a:stretch>
            <a:fillRect/>
          </a:stretch>
        </p:blipFill>
        <p:spPr>
          <a:xfrm>
            <a:off x="5525911" y="2057400"/>
            <a:ext cx="2974622" cy="3505200"/>
          </a:xfrm>
          <a:noFill/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320801" y="5562602"/>
            <a:ext cx="31834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INTRA-HEPATIC DUCTS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384800" y="5562602"/>
            <a:ext cx="33866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EXTRA-HEPATIC DUCTS</a:t>
            </a: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416800" y="2743200"/>
            <a:ext cx="135467" cy="152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942668" y="4343400"/>
            <a:ext cx="33866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1320800" y="4191000"/>
            <a:ext cx="135467" cy="152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1.85185E-6 C 0.0017 -0.00972 -0.00077 0.00208 0.00247 -0.00648 C 0.00386 -0.01018 0.00386 -0.01481 0.00556 -0.01852 C 0.00695 -0.02685 0.01266 -0.0412 0.01667 -0.04722 C 0.01759 -0.05139 0.02006 -0.05602 0.02284 -0.05741 C 0.0287 -0.0662 0.03534 -0.0713 0.04259 -0.07685 C 0.04861 -0.07616 0.05401 -0.07431 0.05988 -0.07315 C 0.06636 -0.06667 0.0571 -0.07523 0.07654 -0.07037 C 0.07793 -0.06991 0.0787 -0.06667 0.08025 -0.06667 C 0.08688 -0.06643 0.09337 -0.06597 0.1 -0.06574 C 0.11158 -0.06389 0.11852 -0.06505 0.1321 -0.06574 C 0.14105 -0.06667 0.14969 -0.06782 0.15864 -0.06852 C 0.15895 -0.0669 0.16188 -0.05532 0.16235 -0.05463 C 0.16374 -0.05255 0.16528 -0.05023 0.16667 -0.04815 C 0.16728 -0.04722 0.16852 -0.04537 0.16852 -0.04537 C 0.16945 -0.04097 0.16837 -0.04097 0.16728 -0.03704 C 0.16512 -0.02963 0.16111 -0.02037 0.16111 -0.01204 " pathEditMode="relative" ptsTypes="ffffffffffffffffA">
                                      <p:cBhvr>
                                        <p:cTn id="6" dur="5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321E-6 4.44444E-6 C 0.00169 0.02453 0.00061 0.04884 0.00124 0.07407 C -0.00263 0.09676 0.00107 0.07314 -0.00124 0.12592 C -0.0017 0.13819 -0.00309 0.15069 -0.00371 0.16296 C -0.00448 0.18078 -0.00309 0.20879 -0.01482 0.22037 C -0.01945 0.23055 -0.01467 0.22245 -0.02099 0.22777 C -0.02362 0.22986 -0.0284 0.23518 -0.0284 0.23518 C -0.02917 0.23703 -0.02979 0.23912 -0.03087 0.24074 C -0.03195 0.24236 -0.0338 0.24259 -0.03457 0.24444 C -0.03596 0.24768 -0.03627 0.25185 -0.03704 0.25555 C -0.03751 0.25764 -0.03889 0.25902 -0.03951 0.26111 C -0.04059 0.26458 -0.04198 0.27222 -0.04198 0.27222 C -0.04152 0.28032 -0.04121 0.28819 -0.04075 0.29629 C -0.04044 0.30069 -0.04106 0.30555 -0.03951 0.30926 C -0.03828 0.31227 -0.03519 0.31273 -0.03334 0.31481 C -0.03025 0.31828 -0.0247 0.32592 -0.0247 0.32592 " pathEditMode="relative" ptsTypes="fffffffffffffffA">
                                      <p:cBhvr>
                                        <p:cTn id="10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98E-6 -8.49711E-6 C -0.00046 0.01895 -0.00062 0.03814 -0.00139 0.0571 C -0.00231 0.07791 -0.0071 0.05063 -0.01558 0.04647 C -0.02098 0.03421 -0.02576 0.04046 -0.03379 0.04439 C -0.04381 0.05872 -0.02854 0.03606 -0.03949 0.05502 C -0.04258 0.06034 -0.04582 0.06543 -0.04937 0.06982 C -0.05245 0.07352 -0.05415 0.07352 -0.05646 0.07814 C -0.05924 0.08369 -0.06217 0.08947 -0.06495 0.09502 C -0.06803 0.10103 -0.07158 0.10705 -0.07328 0.11421 C -0.07436 0.11838 -0.07467 0.123 -0.07621 0.1267 C -0.07775 0.13063 -0.08007 0.13364 -0.08176 0.13734 C -0.08377 0.14705 -0.08439 0.14866 -0.0776 0.15213 C -0.07621 0.15144 -0.07436 0.15167 -0.07328 0.15005 C -0.07066 0.14612 -0.07235 0.1334 -0.07328 0.13109 C -0.07405 0.12924 -0.07621 0.12971 -0.0776 0.12901 C -0.08485 0.13109 -0.08794 0.12878 -0.09025 0.13942 C -0.09087 0.14635 -0.09056 0.15745 -0.09457 0.16277 " pathEditMode="relative" ptsTypes="ffffffffffffffffA">
                                      <p:cBhvr>
                                        <p:cTn id="19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1" grpId="1" animBg="1"/>
      <p:bldP spid="66572" grpId="0"/>
      <p:bldP spid="665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FF0000"/>
                </a:solidFill>
              </a:rPr>
              <a:t>Hepatic Bile vs. GB bile</a:t>
            </a:r>
          </a:p>
        </p:txBody>
      </p:sp>
      <p:graphicFrame>
        <p:nvGraphicFramePr>
          <p:cNvPr id="62539" name="Group 75"/>
          <p:cNvGraphicFramePr>
            <a:graphicFrameLocks noGrp="1"/>
          </p:cNvGraphicFramePr>
          <p:nvPr>
            <p:ph type="tbl" idx="1"/>
          </p:nvPr>
        </p:nvGraphicFramePr>
        <p:xfrm>
          <a:off x="711200" y="1371603"/>
          <a:ext cx="7745590" cy="5029197"/>
        </p:xfrm>
        <a:graphic>
          <a:graphicData uri="http://schemas.openxmlformats.org/drawingml/2006/table">
            <a:tbl>
              <a:tblPr/>
              <a:tblGrid>
                <a:gridCol w="2580923"/>
                <a:gridCol w="2583744"/>
                <a:gridCol w="2580923"/>
              </a:tblGrid>
              <a:tr h="52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Liver Bile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Gallbladder Bile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Water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97.5     g/dl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Bile salts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Bilirubin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0.04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Cholesterol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0.3-0.9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Fatty acids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0.12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0.3-1.2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Lecithin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0.04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145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   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   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HCO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 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Under “normal” conditions, the biliary tract is sterile</a:t>
            </a:r>
          </a:p>
          <a:p>
            <a:pPr algn="l" rtl="0"/>
            <a:r>
              <a:rPr lang="en-US" dirty="0" smtClean="0"/>
              <a:t>Positive cultures found:</a:t>
            </a:r>
          </a:p>
          <a:p>
            <a:pPr lvl="1" algn="l" rtl="0"/>
            <a:r>
              <a:rPr lang="en-US" dirty="0" smtClean="0"/>
              <a:t>11-30% symptomatic stones &amp; chronic cholecystitis</a:t>
            </a:r>
          </a:p>
          <a:p>
            <a:pPr lvl="1" algn="l" rtl="0"/>
            <a:r>
              <a:rPr lang="en-US" dirty="0" smtClean="0"/>
              <a:t>46% of acute cholecystitis</a:t>
            </a:r>
          </a:p>
          <a:p>
            <a:pPr lvl="1" algn="l" rtl="0"/>
            <a:r>
              <a:rPr lang="en-US" dirty="0" smtClean="0"/>
              <a:t>58% with gallstones &amp; CBD stones without cholangitis</a:t>
            </a:r>
          </a:p>
          <a:p>
            <a:pPr lvl="1" algn="l" rtl="0"/>
            <a:r>
              <a:rPr lang="en-US" dirty="0" smtClean="0"/>
              <a:t>94% with gallstones, CBD stones and cholangitis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sz="7200" dirty="0" smtClean="0"/>
          </a:p>
          <a:p>
            <a:pPr algn="l" rtl="0"/>
            <a:r>
              <a:rPr lang="en-US" sz="7200" dirty="0" smtClean="0"/>
              <a:t>Gram-negative aerobes most common</a:t>
            </a:r>
          </a:p>
          <a:p>
            <a:pPr lvl="1" algn="l" rtl="0"/>
            <a:r>
              <a:rPr lang="en-US" sz="7200" b="1" i="1" dirty="0" smtClean="0"/>
              <a:t>E. coli</a:t>
            </a:r>
          </a:p>
          <a:p>
            <a:pPr lvl="1" algn="l" rtl="0"/>
            <a:r>
              <a:rPr lang="en-US" sz="7200" b="1" i="1" dirty="0" err="1" smtClean="0"/>
              <a:t>Klebsiella</a:t>
            </a:r>
            <a:endParaRPr lang="en-US" sz="7200" b="1" i="1" dirty="0" smtClean="0"/>
          </a:p>
          <a:p>
            <a:pPr lvl="1" algn="l" rtl="0"/>
            <a:r>
              <a:rPr lang="en-US" sz="7200" i="1" dirty="0" smtClean="0"/>
              <a:t>Pseudomonas</a:t>
            </a:r>
          </a:p>
          <a:p>
            <a:pPr lvl="1" algn="l" rtl="0"/>
            <a:r>
              <a:rPr lang="en-US" sz="7200" i="1" dirty="0" err="1" smtClean="0"/>
              <a:t>Enterobacter</a:t>
            </a:r>
            <a:endParaRPr lang="en-US" sz="7200" i="1" dirty="0" smtClean="0"/>
          </a:p>
          <a:p>
            <a:pPr algn="l" rtl="0"/>
            <a:r>
              <a:rPr lang="en-US" sz="7200" dirty="0" smtClean="0"/>
              <a:t>Gram-positive aerobes</a:t>
            </a:r>
          </a:p>
          <a:p>
            <a:pPr lvl="1" algn="l" rtl="0"/>
            <a:r>
              <a:rPr lang="en-US" sz="7200" b="1" i="1" dirty="0" err="1" smtClean="0"/>
              <a:t>Enterococcus</a:t>
            </a:r>
            <a:endParaRPr lang="en-US" sz="7200" b="1" i="1" dirty="0" smtClean="0"/>
          </a:p>
          <a:p>
            <a:pPr lvl="1" algn="l" rtl="0"/>
            <a:r>
              <a:rPr lang="en-US" sz="7200" i="1" dirty="0" smtClean="0"/>
              <a:t>Streptococcus </a:t>
            </a:r>
            <a:r>
              <a:rPr lang="en-US" sz="7200" i="1" dirty="0" err="1" smtClean="0"/>
              <a:t>viridans</a:t>
            </a:r>
            <a:endParaRPr lang="en-US" sz="7200" i="1" dirty="0" smtClean="0"/>
          </a:p>
          <a:p>
            <a:pPr algn="l" rtl="0"/>
            <a:r>
              <a:rPr lang="en-US" sz="7200" dirty="0" smtClean="0"/>
              <a:t>Anaerobes (~25%)</a:t>
            </a:r>
          </a:p>
          <a:p>
            <a:pPr lvl="1" algn="l" rtl="0"/>
            <a:r>
              <a:rPr lang="en-US" sz="7200" i="1" dirty="0" err="1" smtClean="0"/>
              <a:t>Bacteroides</a:t>
            </a:r>
            <a:r>
              <a:rPr lang="en-US" sz="7200" i="1" dirty="0" smtClean="0"/>
              <a:t> </a:t>
            </a:r>
            <a:r>
              <a:rPr lang="en-US" sz="7200" i="1" dirty="0" err="1" smtClean="0"/>
              <a:t>fragilis</a:t>
            </a:r>
            <a:endParaRPr lang="en-US" sz="7200" i="1" dirty="0" smtClean="0"/>
          </a:p>
          <a:p>
            <a:pPr lvl="1" algn="l" rtl="0"/>
            <a:r>
              <a:rPr lang="en-US" sz="7200" i="1" dirty="0" smtClean="0"/>
              <a:t>Clostridium</a:t>
            </a:r>
          </a:p>
          <a:p>
            <a:pPr algn="l" rtl="0"/>
            <a:r>
              <a:rPr lang="en-US" sz="7200" i="1" dirty="0" smtClean="0"/>
              <a:t>Fungal</a:t>
            </a:r>
          </a:p>
          <a:p>
            <a:pPr lvl="1" algn="l" rtl="0"/>
            <a:r>
              <a:rPr lang="en-US" sz="7200" i="1" dirty="0" smtClean="0"/>
              <a:t>Candida sp.</a:t>
            </a:r>
          </a:p>
          <a:p>
            <a:pPr algn="l" rtl="0"/>
            <a:r>
              <a:rPr lang="en-US" sz="7200" i="1" dirty="0" smtClean="0"/>
              <a:t>Parasitic</a:t>
            </a:r>
          </a:p>
          <a:p>
            <a:pPr lvl="1" algn="l" rtl="0"/>
            <a:r>
              <a:rPr lang="en-US" sz="7200" i="1" dirty="0" err="1" smtClean="0"/>
              <a:t>Opisthorchis</a:t>
            </a:r>
            <a:r>
              <a:rPr lang="en-US" sz="7200" dirty="0" smtClean="0"/>
              <a:t> sp. (Thailand) (Liver fluke)</a:t>
            </a:r>
          </a:p>
          <a:p>
            <a:pPr lvl="1" algn="l" rtl="0"/>
            <a:r>
              <a:rPr lang="en-US" sz="7200" i="1" dirty="0" err="1" smtClean="0"/>
              <a:t>Clonorchis</a:t>
            </a:r>
            <a:r>
              <a:rPr lang="en-US" sz="7200" dirty="0" smtClean="0"/>
              <a:t> sp. (China) </a:t>
            </a:r>
          </a:p>
          <a:p>
            <a:pPr algn="l" rtl="0"/>
            <a:r>
              <a:rPr lang="en-US" sz="7200" b="1" dirty="0" smtClean="0"/>
              <a:t>Approximately 50% of positive cultures will have 2 or more different bacteria species present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Gallstones</a:t>
            </a:r>
            <a:endParaRPr lang="en-US" dirty="0"/>
          </a:p>
        </p:txBody>
      </p:sp>
      <p:pic>
        <p:nvPicPr>
          <p:cNvPr id="6" name="Content Placeholder 5" descr="832gallston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077" y="2438400"/>
            <a:ext cx="4227153" cy="2895600"/>
          </a:xfrm>
        </p:spPr>
      </p:pic>
      <p:pic>
        <p:nvPicPr>
          <p:cNvPr id="7" name="Content Placeholder 6" descr="stone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743200"/>
            <a:ext cx="4001477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Cholelithiasis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Formation represents failure to maintain bile components (cholesterol, Ca, bile pigments) in a </a:t>
            </a:r>
            <a:r>
              <a:rPr lang="en-US" dirty="0" err="1" smtClean="0"/>
              <a:t>solubilized</a:t>
            </a:r>
            <a:r>
              <a:rPr lang="en-US" dirty="0" smtClean="0"/>
              <a:t> state</a:t>
            </a:r>
          </a:p>
          <a:p>
            <a:pPr algn="l" rtl="0"/>
            <a:r>
              <a:rPr lang="en-US" dirty="0" smtClean="0"/>
              <a:t>Majority of those with stones are asymptomatic</a:t>
            </a:r>
          </a:p>
          <a:p>
            <a:pPr algn="l" rtl="0"/>
            <a:r>
              <a:rPr lang="en-US" dirty="0" smtClean="0"/>
              <a:t>1-2% of asymptomatic individuals develop symptoms per year</a:t>
            </a:r>
          </a:p>
          <a:p>
            <a:pPr algn="l" rtl="0"/>
            <a:r>
              <a:rPr lang="en-US" dirty="0" smtClean="0"/>
              <a:t>Approx 65% of asymptomatic patients remain symptom free after 20 years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Types of Gallstones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600" dirty="0" smtClean="0"/>
              <a:t>Mixed (80%)</a:t>
            </a:r>
          </a:p>
          <a:p>
            <a:pPr algn="l" rtl="0" eaLnBrk="1" hangingPunct="1"/>
            <a:r>
              <a:rPr lang="en-US" sz="2600" dirty="0" smtClean="0"/>
              <a:t>Pure cholesterol (10%)</a:t>
            </a:r>
          </a:p>
          <a:p>
            <a:pPr algn="l" rtl="0" eaLnBrk="1" hangingPunct="1"/>
            <a:r>
              <a:rPr lang="en-US" sz="2600" dirty="0" smtClean="0"/>
              <a:t>Pigmented (10%)</a:t>
            </a:r>
          </a:p>
          <a:p>
            <a:pPr lvl="1" algn="l" rtl="0" eaLnBrk="1" hangingPunct="1"/>
            <a:r>
              <a:rPr lang="en-US" sz="2600" dirty="0" smtClean="0"/>
              <a:t>Black stones (contain Ca </a:t>
            </a:r>
            <a:r>
              <a:rPr lang="en-US" sz="2600" dirty="0" err="1" smtClean="0"/>
              <a:t>bilirubinate</a:t>
            </a:r>
            <a:r>
              <a:rPr lang="en-US" sz="2600" dirty="0" smtClean="0"/>
              <a:t>, </a:t>
            </a:r>
            <a:r>
              <a:rPr lang="en-US" sz="2600" dirty="0" err="1" smtClean="0"/>
              <a:t>a/w</a:t>
            </a:r>
            <a:r>
              <a:rPr lang="en-US" sz="2600" dirty="0" smtClean="0"/>
              <a:t> cirrhosis and </a:t>
            </a:r>
            <a:r>
              <a:rPr lang="en-US" sz="2600" dirty="0" err="1" smtClean="0"/>
              <a:t>hemolysis</a:t>
            </a:r>
            <a:r>
              <a:rPr lang="en-US" sz="2600" dirty="0" smtClean="0"/>
              <a:t>)</a:t>
            </a:r>
          </a:p>
          <a:p>
            <a:pPr lvl="1" algn="l" rtl="0"/>
            <a:r>
              <a:rPr lang="en-US" sz="2400" dirty="0" smtClean="0"/>
              <a:t>Brown stones (</a:t>
            </a:r>
            <a:r>
              <a:rPr lang="en-US" sz="2400" dirty="0" err="1" smtClean="0"/>
              <a:t>a/w</a:t>
            </a:r>
            <a:r>
              <a:rPr lang="en-US" sz="2400" dirty="0" smtClean="0"/>
              <a:t> </a:t>
            </a:r>
            <a:r>
              <a:rPr lang="en-US" sz="2400" dirty="0" err="1" smtClean="0"/>
              <a:t>biliary</a:t>
            </a:r>
            <a:r>
              <a:rPr lang="en-US" sz="2400" dirty="0" smtClean="0"/>
              <a:t> tract infection)</a:t>
            </a:r>
            <a:r>
              <a:rPr lang="en-US" dirty="0" smtClean="0"/>
              <a:t> are more common in southeast Asia, where </a:t>
            </a:r>
            <a:r>
              <a:rPr lang="en-US" dirty="0" err="1" smtClean="0"/>
              <a:t>biliary</a:t>
            </a:r>
            <a:r>
              <a:rPr lang="en-US" dirty="0" smtClean="0"/>
              <a:t> parasites, including </a:t>
            </a:r>
            <a:r>
              <a:rPr lang="en-US" i="1" dirty="0" err="1" smtClean="0"/>
              <a:t>Clonorchis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r>
              <a:rPr lang="en-US" i="1" dirty="0" smtClean="0"/>
              <a:t>, </a:t>
            </a:r>
            <a:r>
              <a:rPr lang="en-US" i="1" dirty="0" err="1" smtClean="0"/>
              <a:t>Opisthorchis</a:t>
            </a:r>
            <a:r>
              <a:rPr lang="en-US" i="1" dirty="0" smtClean="0"/>
              <a:t> </a:t>
            </a:r>
            <a:r>
              <a:rPr lang="en-US" i="1" dirty="0" err="1" smtClean="0"/>
              <a:t>viverrini</a:t>
            </a:r>
            <a:r>
              <a:rPr lang="en-US" i="1" dirty="0" smtClean="0"/>
              <a:t>, and </a:t>
            </a:r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r>
              <a:rPr lang="en-US" i="1" dirty="0" smtClean="0"/>
              <a:t>, are endemic.</a:t>
            </a:r>
            <a:endParaRPr lang="en-US" sz="5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tone typ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394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3600" dirty="0" smtClean="0"/>
              <a:t>Gallstones (mixed)</a:t>
            </a:r>
            <a:endParaRPr lang="en-US" sz="3600" dirty="0" smtClean="0"/>
          </a:p>
        </p:txBody>
      </p:sp>
      <p:pic>
        <p:nvPicPr>
          <p:cNvPr id="57348" name="Picture 5" descr="GI2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7963" y="1363663"/>
            <a:ext cx="62992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00166" y="5429264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sz="2400" dirty="0" smtClean="0">
                <a:solidFill>
                  <a:srgbClr val="990000"/>
                </a:solidFill>
              </a:rPr>
              <a:t>Mixed (</a:t>
            </a:r>
            <a:r>
              <a:rPr lang="en-US" sz="2400" dirty="0" err="1" smtClean="0">
                <a:solidFill>
                  <a:srgbClr val="990000"/>
                </a:solidFill>
              </a:rPr>
              <a:t>Chol+Ca+Bile</a:t>
            </a:r>
            <a:r>
              <a:rPr lang="en-US" sz="2400" dirty="0" smtClean="0">
                <a:solidFill>
                  <a:srgbClr val="990000"/>
                </a:solidFill>
              </a:rPr>
              <a:t> salt)*</a:t>
            </a:r>
            <a:r>
              <a:rPr lang="en-US" sz="2400" dirty="0" smtClean="0"/>
              <a:t> </a:t>
            </a:r>
            <a:r>
              <a:rPr lang="en-AU" sz="2400" dirty="0" smtClean="0"/>
              <a:t>Multiple, faceted, yellow-grey.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Cholesterol Gallstones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75% of all gallstones in United States</a:t>
            </a:r>
          </a:p>
          <a:p>
            <a:pPr algn="l" rtl="0"/>
            <a:r>
              <a:rPr lang="en-US" dirty="0" smtClean="0"/>
              <a:t>3 stages of formation</a:t>
            </a:r>
          </a:p>
          <a:p>
            <a:pPr lvl="1" algn="l" rtl="0"/>
            <a:r>
              <a:rPr lang="en-US" dirty="0" smtClean="0"/>
              <a:t>Cholesterol </a:t>
            </a:r>
            <a:r>
              <a:rPr lang="en-US" dirty="0" err="1" smtClean="0"/>
              <a:t>supersaturation</a:t>
            </a:r>
            <a:endParaRPr lang="en-US" dirty="0" smtClean="0"/>
          </a:p>
          <a:p>
            <a:pPr lvl="1" algn="l" rtl="0"/>
            <a:r>
              <a:rPr lang="en-US" dirty="0" smtClean="0"/>
              <a:t>Crystal nucleation</a:t>
            </a:r>
          </a:p>
          <a:p>
            <a:pPr lvl="1" algn="l" rtl="0"/>
            <a:r>
              <a:rPr lang="en-US" dirty="0" smtClean="0"/>
              <a:t>Stone growth</a:t>
            </a:r>
          </a:p>
          <a:p>
            <a:pPr algn="l" rtl="0"/>
            <a:r>
              <a:rPr lang="en-US" dirty="0" smtClean="0"/>
              <a:t>Risk factors</a:t>
            </a:r>
          </a:p>
          <a:p>
            <a:pPr lvl="1" algn="l" rtl="0"/>
            <a:r>
              <a:rPr lang="en-US" dirty="0" smtClean="0"/>
              <a:t>Female</a:t>
            </a:r>
          </a:p>
          <a:p>
            <a:pPr lvl="1" algn="l" rtl="0"/>
            <a:r>
              <a:rPr lang="en-US" dirty="0" smtClean="0"/>
              <a:t>Multi gravid</a:t>
            </a:r>
          </a:p>
          <a:p>
            <a:pPr lvl="1" algn="l" rtl="0"/>
            <a:r>
              <a:rPr lang="en-US" dirty="0" smtClean="0"/>
              <a:t>Estrogen use</a:t>
            </a:r>
          </a:p>
          <a:p>
            <a:pPr lvl="1" algn="l" rtl="0"/>
            <a:r>
              <a:rPr lang="en-US" dirty="0" smtClean="0"/>
              <a:t>OCP</a:t>
            </a:r>
          </a:p>
          <a:p>
            <a:pPr lvl="1" algn="l" rtl="0"/>
            <a:r>
              <a:rPr lang="en-US" dirty="0" smtClean="0"/>
              <a:t>Old age</a:t>
            </a:r>
          </a:p>
          <a:p>
            <a:pPr lvl="1" algn="l" rtl="0"/>
            <a:r>
              <a:rPr lang="en-US" dirty="0" smtClean="0"/>
              <a:t>Obesity</a:t>
            </a:r>
          </a:p>
          <a:p>
            <a:pPr lvl="1" algn="l" rtl="0"/>
            <a:r>
              <a:rPr lang="en-US" dirty="0" smtClean="0"/>
              <a:t>Rapid weight loss</a:t>
            </a:r>
          </a:p>
          <a:p>
            <a:pPr lvl="1" algn="l" rtl="0"/>
            <a:r>
              <a:rPr lang="en-US" dirty="0" smtClean="0"/>
              <a:t>High fat  diets </a:t>
            </a:r>
          </a:p>
          <a:p>
            <a:pPr lvl="1" algn="l" rtl="0"/>
            <a:r>
              <a:rPr lang="en-US" dirty="0" smtClean="0"/>
              <a:t>Positive F.H 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ar-JO" dirty="0"/>
          </a:p>
        </p:txBody>
      </p:sp>
      <p:pic>
        <p:nvPicPr>
          <p:cNvPr id="4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1785926"/>
            <a:ext cx="3847531" cy="4389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192880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 smtClean="0"/>
              <a:t>Divided into:</a:t>
            </a:r>
          </a:p>
          <a:p>
            <a:pPr lvl="1" algn="l" rtl="0"/>
            <a:r>
              <a:rPr lang="en-US" dirty="0" smtClean="0"/>
              <a:t>Neck: (has a small pouch called Hartmann’s pouch.  This is the location of most of the pathology)</a:t>
            </a:r>
          </a:p>
          <a:p>
            <a:pPr lvl="1" algn="l" rtl="0"/>
            <a:r>
              <a:rPr lang="en-US" dirty="0" smtClean="0"/>
              <a:t>Body</a:t>
            </a:r>
          </a:p>
          <a:p>
            <a:pPr lvl="1" algn="l" rtl="0"/>
            <a:r>
              <a:rPr lang="en-US" dirty="0" err="1" smtClean="0"/>
              <a:t>Fundus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600" smtClean="0"/>
              <a:t>Cholesterol Gallstones.</a:t>
            </a:r>
            <a:endParaRPr lang="en-US" sz="3600" smtClean="0"/>
          </a:p>
        </p:txBody>
      </p:sp>
      <p:pic>
        <p:nvPicPr>
          <p:cNvPr id="60420" name="Picture 6" descr="Cholelithiasis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214282" y="2214554"/>
            <a:ext cx="87280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28794" y="6215082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pure cholesterol-Yellow spiky</a:t>
            </a:r>
            <a:endParaRPr lang="ar-JO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Pigment gallstones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25% of stones in US, 65% in Japan</a:t>
            </a:r>
          </a:p>
          <a:p>
            <a:pPr algn="l" rtl="0"/>
            <a:r>
              <a:rPr lang="en-US" dirty="0" smtClean="0"/>
              <a:t>Black Pigment</a:t>
            </a:r>
          </a:p>
          <a:p>
            <a:pPr lvl="1" algn="l" rtl="0"/>
            <a:r>
              <a:rPr lang="en-US" dirty="0" smtClean="0"/>
              <a:t>Made of Ca </a:t>
            </a:r>
            <a:r>
              <a:rPr lang="en-US" dirty="0" err="1" smtClean="0"/>
              <a:t>bilirubinate</a:t>
            </a:r>
            <a:r>
              <a:rPr lang="en-US" dirty="0" smtClean="0"/>
              <a:t>, </a:t>
            </a:r>
            <a:r>
              <a:rPr lang="en-US" dirty="0" err="1" smtClean="0"/>
              <a:t>bilirubin</a:t>
            </a:r>
            <a:r>
              <a:rPr lang="en-US" dirty="0" smtClean="0"/>
              <a:t> polymers &amp; bile acids</a:t>
            </a:r>
          </a:p>
          <a:p>
            <a:pPr lvl="1" algn="l" rtl="0"/>
            <a:r>
              <a:rPr lang="en-US" dirty="0" smtClean="0"/>
              <a:t>Increased concentration of </a:t>
            </a:r>
            <a:r>
              <a:rPr lang="en-US" dirty="0" err="1" smtClean="0"/>
              <a:t>bilirubin</a:t>
            </a:r>
            <a:r>
              <a:rPr lang="en-US" dirty="0" smtClean="0"/>
              <a:t> &amp; Ca </a:t>
            </a:r>
          </a:p>
          <a:p>
            <a:pPr lvl="1" algn="l" rtl="0"/>
            <a:r>
              <a:rPr lang="en-US" dirty="0" smtClean="0"/>
              <a:t>Hemolytic disorders &amp; cirrhosis</a:t>
            </a:r>
          </a:p>
          <a:p>
            <a:pPr lvl="1" algn="l" rtl="0"/>
            <a:r>
              <a:rPr lang="en-US" dirty="0" smtClean="0"/>
              <a:t>Chronic TPN</a:t>
            </a:r>
          </a:p>
          <a:p>
            <a:pPr lvl="1" algn="l" rtl="0"/>
            <a:r>
              <a:rPr lang="en-US" dirty="0" err="1" smtClean="0"/>
              <a:t>Ileal</a:t>
            </a:r>
            <a:r>
              <a:rPr lang="en-US" dirty="0" smtClean="0"/>
              <a:t> resections</a:t>
            </a:r>
          </a:p>
          <a:p>
            <a:pPr lvl="1" algn="l" rtl="0"/>
            <a:r>
              <a:rPr lang="en-US" dirty="0" smtClean="0"/>
              <a:t>Exact mechanism unclear, may be due to presence of bacterial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glucuronidase</a:t>
            </a:r>
            <a:r>
              <a:rPr lang="en-US" dirty="0" smtClean="0"/>
              <a:t> that </a:t>
            </a:r>
            <a:r>
              <a:rPr lang="en-US" dirty="0" err="1" smtClean="0"/>
              <a:t>deconjugates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algn="l" rtl="0"/>
            <a:r>
              <a:rPr lang="en-US" dirty="0" smtClean="0"/>
              <a:t>Brown Pigment</a:t>
            </a:r>
          </a:p>
          <a:p>
            <a:pPr lvl="1" algn="l" rtl="0"/>
            <a:r>
              <a:rPr lang="en-US" dirty="0" smtClean="0"/>
              <a:t>Asian populations</a:t>
            </a:r>
          </a:p>
          <a:p>
            <a:pPr lvl="1" algn="l" rtl="0"/>
            <a:r>
              <a:rPr lang="en-US" dirty="0" smtClean="0"/>
              <a:t>Infection &amp; bacterial hydrolysis of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lvl="1" algn="l" rtl="0"/>
            <a:r>
              <a:rPr lang="en-US" dirty="0" smtClean="0"/>
              <a:t>More commonly found in bile 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2038D-2802-47E3-B449-3A2A59788380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sz="3600" dirty="0" smtClean="0"/>
              <a:t>Pigment stones in </a:t>
            </a:r>
            <a:r>
              <a:rPr lang="en-AU" sz="3600" dirty="0" err="1" smtClean="0"/>
              <a:t>hemolytic</a:t>
            </a:r>
            <a:r>
              <a:rPr lang="en-AU" sz="3600" dirty="0" smtClean="0"/>
              <a:t> </a:t>
            </a:r>
            <a:r>
              <a:rPr lang="en-AU" sz="3600" dirty="0" err="1" smtClean="0"/>
              <a:t>anemia</a:t>
            </a:r>
            <a:endParaRPr lang="en-US" sz="3600" dirty="0" smtClean="0"/>
          </a:p>
        </p:txBody>
      </p:sp>
      <p:pic>
        <p:nvPicPr>
          <p:cNvPr id="61444" name="Picture 4" descr="CHOLELITHIASIS$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00240"/>
            <a:ext cx="6767512" cy="415289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00298" y="6215082"/>
            <a:ext cx="4292777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 smtClean="0"/>
              <a:t> </a:t>
            </a:r>
            <a:r>
              <a:rPr lang="en-AU" dirty="0"/>
              <a:t>Dark Black friable soft stones – </a:t>
            </a:r>
            <a:r>
              <a:rPr lang="en-AU" dirty="0" err="1"/>
              <a:t>Bilirubin</a:t>
            </a:r>
            <a:endParaRPr lang="en-A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Biliary Sludge</a:t>
            </a:r>
            <a:endParaRPr lang="en-US" dirty="0"/>
          </a:p>
        </p:txBody>
      </p:sp>
      <p:pic>
        <p:nvPicPr>
          <p:cNvPr id="6" name="Content Placeholder 5" descr="biliary_lithiasis_sludge_01_1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428868"/>
            <a:ext cx="3964931" cy="26366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857364"/>
            <a:ext cx="4038600" cy="44348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Viscous bile</a:t>
            </a:r>
          </a:p>
          <a:p>
            <a:pPr algn="l" rtl="0"/>
            <a:r>
              <a:rPr lang="en-US" dirty="0" smtClean="0"/>
              <a:t>Precursor to gallstone formation</a:t>
            </a:r>
          </a:p>
          <a:p>
            <a:pPr algn="l" rtl="0"/>
            <a:r>
              <a:rPr lang="en-US" dirty="0" smtClean="0"/>
              <a:t>Associated with prolonged TPN and fasting</a:t>
            </a:r>
          </a:p>
          <a:p>
            <a:pPr algn="l" rtl="0"/>
            <a:r>
              <a:rPr lang="en-US" dirty="0" smtClean="0"/>
              <a:t>Often found during ultrasound evaluation</a:t>
            </a:r>
          </a:p>
          <a:p>
            <a:pPr algn="l" rtl="0"/>
            <a:r>
              <a:rPr lang="en-US" dirty="0" smtClean="0"/>
              <a:t>Usually asymptomatic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Spectrum of Gallstone Disease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8600" y="1295400"/>
          <a:ext cx="487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8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algn="l" rtl="0"/>
            <a:r>
              <a:rPr lang="en-US" sz="2800" dirty="0"/>
              <a:t>Symptomatic </a:t>
            </a:r>
            <a:r>
              <a:rPr lang="en-US" sz="2800" dirty="0" err="1"/>
              <a:t>cholelithiasis</a:t>
            </a:r>
            <a:r>
              <a:rPr lang="en-US" sz="2800" dirty="0"/>
              <a:t> can be a herald to</a:t>
            </a:r>
            <a:r>
              <a:rPr lang="en-US" sz="2800" dirty="0" smtClean="0"/>
              <a:t>:</a:t>
            </a:r>
          </a:p>
          <a:p>
            <a:pPr lvl="1" algn="l" rtl="0"/>
            <a:r>
              <a:rPr lang="en-US" dirty="0" err="1" smtClean="0"/>
              <a:t>Biliary</a:t>
            </a:r>
            <a:r>
              <a:rPr lang="en-US" dirty="0" smtClean="0"/>
              <a:t>  colic </a:t>
            </a:r>
            <a:endParaRPr lang="en-US" dirty="0"/>
          </a:p>
          <a:p>
            <a:pPr lvl="1" algn="l" rtl="0"/>
            <a:r>
              <a:rPr lang="en-US" sz="2400" dirty="0" smtClean="0"/>
              <a:t>acute </a:t>
            </a:r>
            <a:r>
              <a:rPr lang="en-US" sz="2400" dirty="0" err="1"/>
              <a:t>cholecystitis</a:t>
            </a:r>
            <a:endParaRPr lang="en-US" sz="2400" dirty="0"/>
          </a:p>
          <a:p>
            <a:pPr lvl="1" algn="l" rtl="0"/>
            <a:r>
              <a:rPr lang="en-US" sz="2400" dirty="0" smtClean="0"/>
              <a:t>chronic  </a:t>
            </a:r>
            <a:r>
              <a:rPr lang="en-US" sz="2400" dirty="0" err="1" smtClean="0"/>
              <a:t>cholecystitis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0133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dirty="0" err="1" smtClean="0"/>
              <a:t>Cholelithiasis</a:t>
            </a:r>
            <a:r>
              <a:rPr lang="en-AU" sz="4000" dirty="0" smtClean="0"/>
              <a:t> – Complications.</a:t>
            </a:r>
          </a:p>
        </p:txBody>
      </p:sp>
      <p:pic>
        <p:nvPicPr>
          <p:cNvPr id="54275" name="Picture 6" descr="showimag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11066" r="8452" b="3290"/>
          <a:stretch>
            <a:fillRect/>
          </a:stretch>
        </p:blipFill>
        <p:spPr bwMode="auto">
          <a:xfrm>
            <a:off x="1365250" y="1857364"/>
            <a:ext cx="6010275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1" y="714714"/>
            <a:ext cx="7542857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8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prsentations</a:t>
            </a:r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Asymptomatic Gallstones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Biliary</a:t>
            </a:r>
            <a:r>
              <a:rPr lang="en-US" sz="2800" dirty="0" smtClean="0"/>
              <a:t> colic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Acute </a:t>
            </a:r>
            <a:r>
              <a:rPr lang="en-US" sz="2800" dirty="0" err="1" smtClean="0"/>
              <a:t>Cholecystitis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Hydrops</a:t>
            </a:r>
            <a:r>
              <a:rPr lang="en-US" sz="2800" dirty="0" smtClean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Mirizzi</a:t>
            </a:r>
            <a:r>
              <a:rPr lang="en-US" sz="2800" dirty="0" smtClean="0"/>
              <a:t> syndrome</a:t>
            </a:r>
          </a:p>
          <a:p>
            <a:pPr marL="609600" lvl="2" indent="-609600" algn="l" rtl="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sz="2800" dirty="0" err="1" smtClean="0"/>
              <a:t>Empyema</a:t>
            </a:r>
            <a:r>
              <a:rPr lang="en-US" sz="2800" dirty="0" smtClean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Choledocholithiasis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Cholangitis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Gallstone </a:t>
            </a:r>
            <a:r>
              <a:rPr lang="en-US" sz="2800" dirty="0" err="1" smtClean="0"/>
              <a:t>ileus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Acalculous</a:t>
            </a:r>
            <a:r>
              <a:rPr lang="en-US" sz="2800" dirty="0" smtClean="0"/>
              <a:t> </a:t>
            </a:r>
            <a:r>
              <a:rPr lang="en-US" sz="2800" dirty="0" err="1" smtClean="0"/>
              <a:t>cholecystitis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Oriental </a:t>
            </a:r>
            <a:r>
              <a:rPr lang="en-US" sz="2800" dirty="0" err="1" smtClean="0"/>
              <a:t>Cholangio</a:t>
            </a:r>
            <a:r>
              <a:rPr lang="en-US" sz="2800" dirty="0" smtClean="0"/>
              <a:t>-hepatitis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/>
              <a:t>Symptomatic cholelithiasis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l" rtl="0"/>
            <a:r>
              <a:rPr lang="en-US" dirty="0" err="1" smtClean="0"/>
              <a:t>biliary</a:t>
            </a:r>
            <a:r>
              <a:rPr lang="en-US" dirty="0" smtClean="0"/>
              <a:t>  colic</a:t>
            </a:r>
            <a:endParaRPr lang="en-US" dirty="0"/>
          </a:p>
          <a:p>
            <a:pPr algn="l" rtl="0"/>
            <a:r>
              <a:rPr lang="en-US" dirty="0"/>
              <a:t>The pain occurs due to a stone obstructing the cystic duct, causing wall tension; pain resolves when stone passes</a:t>
            </a:r>
          </a:p>
          <a:p>
            <a:pPr algn="l" rtl="0"/>
            <a:r>
              <a:rPr lang="en-US" dirty="0"/>
              <a:t>Pain usually lasts 1-5 hrs, rarely &gt; 24hrs</a:t>
            </a:r>
          </a:p>
          <a:p>
            <a:pPr algn="l" rtl="0"/>
            <a:r>
              <a:rPr lang="en-US" dirty="0"/>
              <a:t>Ultrasound reveals </a:t>
            </a:r>
            <a:r>
              <a:rPr lang="en-US" dirty="0" smtClean="0"/>
              <a:t>gallstones</a:t>
            </a:r>
            <a:endParaRPr lang="en-US" dirty="0"/>
          </a:p>
          <a:p>
            <a:pPr algn="l" rtl="0"/>
            <a:r>
              <a:rPr lang="en-US" dirty="0"/>
              <a:t>Exam, WBC, and LFT normal in this case</a:t>
            </a:r>
          </a:p>
          <a:p>
            <a:pPr algn="l" rtl="0"/>
            <a:r>
              <a:rPr lang="en-US" dirty="0"/>
              <a:t>Treatment: Laparoscopic </a:t>
            </a:r>
            <a:r>
              <a:rPr lang="en-US" dirty="0" err="1"/>
              <a:t>cholecystectomy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39169"/>
            <a:ext cx="8501122" cy="43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Chronic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Calculous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Cholecystitis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Recurrent cystic duct obstruction &amp; inflammation</a:t>
            </a:r>
          </a:p>
          <a:p>
            <a:pPr algn="l" rtl="0"/>
            <a:r>
              <a:rPr lang="en-US" dirty="0" smtClean="0"/>
              <a:t>Presents with biliary colic</a:t>
            </a:r>
          </a:p>
          <a:p>
            <a:pPr algn="l" rtl="0"/>
            <a:r>
              <a:rPr lang="en-US" dirty="0" smtClean="0"/>
              <a:t>Association with meals present in only 50%</a:t>
            </a:r>
          </a:p>
          <a:p>
            <a:pPr algn="l" rtl="0"/>
            <a:r>
              <a:rPr lang="en-US" dirty="0" smtClean="0"/>
              <a:t>Symptoms</a:t>
            </a:r>
          </a:p>
          <a:p>
            <a:pPr lvl="1" algn="l" rtl="0"/>
            <a:r>
              <a:rPr lang="en-US" dirty="0" smtClean="0"/>
              <a:t>Pain duration 1-5 hours (rare &gt;24 hrs or &lt;1 hr)</a:t>
            </a:r>
          </a:p>
          <a:p>
            <a:pPr lvl="1" algn="l" rtl="0"/>
            <a:r>
              <a:rPr lang="en-US" dirty="0" smtClean="0"/>
              <a:t>Nausea &amp; vomiting present 60-70% of time</a:t>
            </a:r>
          </a:p>
          <a:p>
            <a:pPr lvl="1" algn="l" rtl="0"/>
            <a:r>
              <a:rPr lang="en-US" dirty="0" smtClean="0"/>
              <a:t>Bloating &amp; belching in 50%</a:t>
            </a:r>
          </a:p>
          <a:p>
            <a:pPr lvl="1" algn="l" rtl="0"/>
            <a:r>
              <a:rPr lang="en-US" dirty="0" smtClean="0"/>
              <a:t>Fever &amp; jaundice rare</a:t>
            </a:r>
          </a:p>
          <a:p>
            <a:pPr algn="l" rtl="0"/>
            <a:r>
              <a:rPr lang="en-US" dirty="0" smtClean="0"/>
              <a:t>Exam may be normal unless during attack</a:t>
            </a:r>
          </a:p>
          <a:p>
            <a:pPr algn="l" rtl="0"/>
            <a:r>
              <a:rPr lang="en-US" dirty="0" smtClean="0"/>
              <a:t>Laboratory values usually normal</a:t>
            </a:r>
          </a:p>
          <a:p>
            <a:pPr algn="l" rtl="0"/>
            <a:r>
              <a:rPr lang="en-US" dirty="0" smtClean="0"/>
              <a:t>Differentials include:  GERD, PUD, IBS, pancreatitis</a:t>
            </a:r>
          </a:p>
          <a:p>
            <a:pPr algn="l" rtl="0"/>
            <a:r>
              <a:rPr lang="en-US" dirty="0" smtClean="0"/>
              <a:t>Treatment is elective laparoscopic cholecystectomy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Acute </a:t>
            </a:r>
            <a:r>
              <a:rPr lang="en-US" sz="4000" dirty="0" err="1" smtClean="0"/>
              <a:t>Calculous</a:t>
            </a:r>
            <a:r>
              <a:rPr lang="en-US" sz="4000" dirty="0" smtClean="0"/>
              <a:t> Cholecystitis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Related to gallstones 90-95% of cases</a:t>
            </a:r>
          </a:p>
          <a:p>
            <a:pPr lvl="1" algn="l" rtl="0"/>
            <a:r>
              <a:rPr lang="en-US" dirty="0" smtClean="0"/>
              <a:t>Non-resolving obstruction of cystic duct usually triggering event</a:t>
            </a:r>
          </a:p>
          <a:p>
            <a:pPr algn="l" rtl="0"/>
            <a:r>
              <a:rPr lang="en-US" dirty="0" smtClean="0"/>
              <a:t>Can lead to ischemia and necrosis of gallbladder wall </a:t>
            </a:r>
          </a:p>
          <a:p>
            <a:pPr algn="l" rtl="0"/>
            <a:r>
              <a:rPr lang="en-US" dirty="0" smtClean="0"/>
              <a:t>Can lead to: </a:t>
            </a:r>
            <a:r>
              <a:rPr lang="en-US" dirty="0" err="1" smtClean="0"/>
              <a:t>empyema</a:t>
            </a:r>
            <a:r>
              <a:rPr lang="en-US" dirty="0" smtClean="0"/>
              <a:t>, gangrene, rupture</a:t>
            </a:r>
          </a:p>
          <a:p>
            <a:pPr algn="l" rtl="0"/>
            <a:r>
              <a:rPr lang="en-US" dirty="0" smtClean="0"/>
              <a:t>50% will have positive bile cultures</a:t>
            </a:r>
          </a:p>
          <a:p>
            <a:pPr algn="l" rtl="0"/>
            <a:r>
              <a:rPr lang="en-US" dirty="0" smtClean="0"/>
              <a:t>75% will have had previous, less severe, attack of biliary colic</a:t>
            </a:r>
          </a:p>
          <a:p>
            <a:pPr algn="l" rtl="0"/>
            <a:r>
              <a:rPr lang="en-US" dirty="0" smtClean="0"/>
              <a:t>Symptoms:</a:t>
            </a:r>
          </a:p>
          <a:p>
            <a:pPr lvl="1" algn="l" rtl="0"/>
            <a:r>
              <a:rPr lang="en-US" dirty="0" smtClean="0"/>
              <a:t>RUQ pain lasting hours to days</a:t>
            </a:r>
          </a:p>
          <a:p>
            <a:pPr lvl="1" algn="l" rtl="0"/>
            <a:r>
              <a:rPr lang="en-US" dirty="0" smtClean="0"/>
              <a:t>Pain usually unremitting</a:t>
            </a:r>
          </a:p>
          <a:p>
            <a:pPr lvl="1" algn="l" rtl="0"/>
            <a:r>
              <a:rPr lang="en-US" dirty="0" smtClean="0"/>
              <a:t>Nausea, vomiting, anorexia &amp; fevers common</a:t>
            </a:r>
          </a:p>
          <a:p>
            <a:pPr lvl="1" algn="l" rtl="0"/>
            <a:r>
              <a:rPr lang="en-US" dirty="0" smtClean="0"/>
              <a:t>Positive Murphy’s sign</a:t>
            </a:r>
          </a:p>
          <a:p>
            <a:pPr lvl="1" algn="l" rtl="0"/>
            <a:r>
              <a:rPr lang="en-US" dirty="0" smtClean="0"/>
              <a:t>Palpable/tender or even </a:t>
            </a:r>
            <a:r>
              <a:rPr lang="en-US" i="1" dirty="0" smtClean="0"/>
              <a:t>visible</a:t>
            </a:r>
            <a:r>
              <a:rPr lang="en-US" dirty="0" smtClean="0"/>
              <a:t> RUQ mass</a:t>
            </a:r>
          </a:p>
          <a:p>
            <a:pPr lvl="1" algn="l" rtl="0"/>
            <a:r>
              <a:rPr lang="en-US" dirty="0" smtClean="0"/>
              <a:t>Elevated WBC</a:t>
            </a:r>
          </a:p>
          <a:p>
            <a:pPr algn="l" rtl="0"/>
            <a:r>
              <a:rPr lang="en-US" dirty="0" smtClean="0"/>
              <a:t>Nuclear </a:t>
            </a:r>
            <a:r>
              <a:rPr lang="en-US" b="1" dirty="0" smtClean="0"/>
              <a:t>HIDA</a:t>
            </a:r>
            <a:r>
              <a:rPr lang="en-US" dirty="0" smtClean="0"/>
              <a:t> scan shows </a:t>
            </a:r>
            <a:r>
              <a:rPr lang="en-US" dirty="0" err="1" smtClean="0"/>
              <a:t>nonfilling</a:t>
            </a:r>
            <a:r>
              <a:rPr lang="en-US" dirty="0" smtClean="0"/>
              <a:t> of GB</a:t>
            </a:r>
          </a:p>
          <a:p>
            <a:pPr lvl="1" algn="l" rtl="0"/>
            <a:r>
              <a:rPr lang="en-US" dirty="0" smtClean="0"/>
              <a:t>If U/S non-diagnostic, obtain </a:t>
            </a:r>
            <a:r>
              <a:rPr lang="en-US" b="1" dirty="0" smtClean="0"/>
              <a:t>HIDA</a:t>
            </a:r>
            <a:endParaRPr lang="en-US" dirty="0" smtClean="0"/>
          </a:p>
          <a:p>
            <a:pPr algn="l" rtl="0"/>
            <a:r>
              <a:rPr lang="en-US" dirty="0" smtClean="0"/>
              <a:t>Management:</a:t>
            </a:r>
          </a:p>
          <a:p>
            <a:pPr lvl="1" algn="l" rtl="0"/>
            <a:r>
              <a:rPr lang="en-US" dirty="0" smtClean="0"/>
              <a:t>NPO and IV fluids</a:t>
            </a:r>
          </a:p>
          <a:p>
            <a:pPr lvl="1" algn="l" rtl="0"/>
            <a:r>
              <a:rPr lang="en-US" dirty="0" smtClean="0"/>
              <a:t>Pain control</a:t>
            </a:r>
          </a:p>
          <a:p>
            <a:pPr lvl="1" algn="l" rtl="0"/>
            <a:r>
              <a:rPr lang="en-US" dirty="0" smtClean="0"/>
              <a:t>Antibiotics</a:t>
            </a:r>
          </a:p>
          <a:p>
            <a:pPr algn="l" rtl="0"/>
            <a:r>
              <a:rPr lang="en-US" dirty="0" smtClean="0"/>
              <a:t>Treatment is Laparoscopic cholecystectomy</a:t>
            </a:r>
          </a:p>
          <a:p>
            <a:pPr lvl="1" algn="l" rtl="0"/>
            <a:r>
              <a:rPr lang="en-US" dirty="0" smtClean="0"/>
              <a:t>Delayed </a:t>
            </a:r>
            <a:r>
              <a:rPr lang="en-US" dirty="0" err="1" smtClean="0"/>
              <a:t>vs</a:t>
            </a:r>
            <a:r>
              <a:rPr lang="en-US" dirty="0" smtClean="0"/>
              <a:t> immediate ?????</a:t>
            </a:r>
          </a:p>
          <a:p>
            <a:pPr lvl="1" algn="l" rtl="0"/>
            <a:endParaRPr lang="en-US" dirty="0"/>
          </a:p>
        </p:txBody>
      </p:sp>
      <p:pic>
        <p:nvPicPr>
          <p:cNvPr id="4" name="Picture 4" descr="empyema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3143248"/>
            <a:ext cx="3059241" cy="334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Acute Acalculous Cholecystitis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5456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5-10% of all patients with acute cholecystitis</a:t>
            </a:r>
          </a:p>
          <a:p>
            <a:pPr algn="l" rtl="0"/>
            <a:r>
              <a:rPr lang="en-US" dirty="0" smtClean="0"/>
              <a:t>occur in absence of stones</a:t>
            </a:r>
          </a:p>
          <a:p>
            <a:pPr algn="l" rtl="0"/>
            <a:r>
              <a:rPr lang="en-US" dirty="0" smtClean="0"/>
              <a:t>Frequently progresses to gangrene, </a:t>
            </a:r>
            <a:r>
              <a:rPr lang="en-US" dirty="0" err="1" smtClean="0"/>
              <a:t>empyema</a:t>
            </a:r>
            <a:r>
              <a:rPr lang="en-US" dirty="0" smtClean="0"/>
              <a:t> or perforation</a:t>
            </a:r>
          </a:p>
          <a:p>
            <a:pPr algn="l" rtl="0"/>
            <a:r>
              <a:rPr lang="en-US" dirty="0" smtClean="0"/>
              <a:t>Common following trauma, burns, long-term TPN, AAA repair or cardiac bypass</a:t>
            </a:r>
          </a:p>
          <a:p>
            <a:pPr algn="l" rtl="0"/>
            <a:r>
              <a:rPr lang="en-US" dirty="0" smtClean="0"/>
              <a:t>Exact etiology unclear, but may be related to ischemia &amp; stasis</a:t>
            </a:r>
          </a:p>
          <a:p>
            <a:pPr algn="l" rtl="0"/>
            <a:r>
              <a:rPr lang="en-US" dirty="0" smtClean="0"/>
              <a:t>Symptoms similar to Acute </a:t>
            </a:r>
            <a:r>
              <a:rPr lang="en-US" dirty="0" err="1" smtClean="0"/>
              <a:t>Calculous</a:t>
            </a:r>
            <a:r>
              <a:rPr lang="en-US" dirty="0" smtClean="0"/>
              <a:t> cholecystitis</a:t>
            </a:r>
          </a:p>
          <a:p>
            <a:pPr algn="l" rtl="0"/>
            <a:r>
              <a:rPr lang="en-US" dirty="0" smtClean="0"/>
              <a:t>HIDA scan has 40% false positive rate</a:t>
            </a:r>
          </a:p>
          <a:p>
            <a:pPr algn="l" rtl="0"/>
            <a:r>
              <a:rPr lang="en-US" dirty="0" smtClean="0"/>
              <a:t>Emergency cholecystectomy or </a:t>
            </a:r>
            <a:r>
              <a:rPr lang="en-US" dirty="0" err="1" smtClean="0"/>
              <a:t>percutaneous</a:t>
            </a:r>
            <a:r>
              <a:rPr lang="en-US" dirty="0" smtClean="0"/>
              <a:t> </a:t>
            </a:r>
            <a:r>
              <a:rPr lang="en-US" dirty="0" err="1" smtClean="0"/>
              <a:t>cholecystostomy</a:t>
            </a:r>
            <a:r>
              <a:rPr lang="en-US" dirty="0" smtClean="0"/>
              <a:t> is treatment of choice</a:t>
            </a:r>
          </a:p>
          <a:p>
            <a:pPr algn="l" rtl="0"/>
            <a:r>
              <a:rPr lang="en-US" dirty="0" smtClean="0"/>
              <a:t>Mortality as high as 40% in some studies, due to concomitant illnesses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Mirizzi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10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Rare cause of biliary duct obstruction</a:t>
            </a:r>
          </a:p>
          <a:p>
            <a:pPr algn="l" rtl="0"/>
            <a:r>
              <a:rPr lang="en-US" dirty="0" smtClean="0"/>
              <a:t>Large stone contained within gallbladder compresses the CBD</a:t>
            </a:r>
          </a:p>
          <a:p>
            <a:pPr algn="l" rtl="0"/>
            <a:r>
              <a:rPr lang="en-US" dirty="0" smtClean="0"/>
              <a:t>Local spread of inflammation from gallbladder to CBD may also result in duct narrowing</a:t>
            </a:r>
            <a:endParaRPr lang="en-US" dirty="0"/>
          </a:p>
        </p:txBody>
      </p:sp>
      <p:pic>
        <p:nvPicPr>
          <p:cNvPr id="5" name="Content Placeholder 4" descr="Mirizzi-syndrome-1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0008" y="22098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Oriental </a:t>
            </a:r>
            <a:r>
              <a:rPr lang="en-US" sz="5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Cholangiohepatitis</a:t>
            </a:r>
            <a:endParaRPr lang="ar-J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defRPr/>
            </a:pPr>
            <a:r>
              <a:rPr lang="en-US" sz="2800" dirty="0" err="1" smtClean="0"/>
              <a:t>Intrahepatic</a:t>
            </a:r>
            <a:r>
              <a:rPr lang="en-US" sz="2800" dirty="0" smtClean="0"/>
              <a:t>, </a:t>
            </a:r>
            <a:r>
              <a:rPr lang="en-US" sz="2800" dirty="0" err="1" smtClean="0"/>
              <a:t>extrahepatic</a:t>
            </a:r>
            <a:r>
              <a:rPr lang="en-US" sz="2800" dirty="0" smtClean="0"/>
              <a:t> BD with pigment stones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Normal GB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err="1" smtClean="0"/>
              <a:t>Hongkong</a:t>
            </a:r>
            <a:endParaRPr lang="en-US" sz="2800" dirty="0" smtClean="0"/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Parasites in BD</a:t>
            </a:r>
          </a:p>
          <a:p>
            <a:pPr lvl="2" algn="l" rtl="0">
              <a:lnSpc>
                <a:spcPct val="90000"/>
              </a:lnSpc>
              <a:defRPr/>
            </a:pPr>
            <a:r>
              <a:rPr lang="en-US" dirty="0" err="1" smtClean="0"/>
              <a:t>Ascaris</a:t>
            </a:r>
            <a:r>
              <a:rPr lang="en-US" dirty="0" smtClean="0"/>
              <a:t> </a:t>
            </a:r>
            <a:r>
              <a:rPr lang="en-US" dirty="0" err="1" smtClean="0"/>
              <a:t>lumbricoides</a:t>
            </a:r>
            <a:r>
              <a:rPr lang="en-US" dirty="0" smtClean="0"/>
              <a:t>, </a:t>
            </a:r>
            <a:r>
              <a:rPr lang="en-US" dirty="0" err="1" smtClean="0"/>
              <a:t>Clonorchis</a:t>
            </a:r>
            <a:r>
              <a:rPr lang="en-US" dirty="0" smtClean="0"/>
              <a:t> </a:t>
            </a:r>
            <a:r>
              <a:rPr lang="en-US" dirty="0" err="1" smtClean="0"/>
              <a:t>sinensis</a:t>
            </a:r>
            <a:r>
              <a:rPr lang="en-US" dirty="0" smtClean="0"/>
              <a:t> and </a:t>
            </a:r>
            <a:r>
              <a:rPr lang="en-US" sz="2400" i="1" dirty="0" err="1" smtClean="0"/>
              <a:t>Opisthorchis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viverrini</a:t>
            </a:r>
            <a:endParaRPr lang="en-US" dirty="0" smtClean="0"/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Segmental, hence, rare jaundice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CBD exploration, </a:t>
            </a:r>
            <a:r>
              <a:rPr lang="en-US" sz="2800" dirty="0" err="1" smtClean="0"/>
              <a:t>biliary</a:t>
            </a:r>
            <a:r>
              <a:rPr lang="en-US" sz="2800" dirty="0" smtClean="0"/>
              <a:t> bypass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Gallstone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Ileus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4" name="Picture 6" descr="C:\Documents and Settings\Dr. Ong\My Documents\HBT\IMG_00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379671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Dr. Ong\My Documents\HBT\IMG_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2379671" cy="1981200"/>
          </a:xfrm>
          <a:prstGeom prst="rect">
            <a:avLst/>
          </a:prstGeom>
          <a:noFill/>
        </p:spPr>
      </p:pic>
      <p:pic>
        <p:nvPicPr>
          <p:cNvPr id="2057" name="Picture 9" descr="C:\Documents and Settings\Dr. Ong\My Documents\HBT\IMG_007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379671" cy="1981200"/>
          </a:xfrm>
          <a:prstGeom prst="rect">
            <a:avLst/>
          </a:prstGeom>
          <a:noFill/>
        </p:spPr>
      </p:pic>
      <p:pic>
        <p:nvPicPr>
          <p:cNvPr id="2058" name="Picture 10" descr="C:\Documents and Settings\Dr. Ong\My Documents\HBT\IMG_00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143380"/>
            <a:ext cx="2379671" cy="1981200"/>
          </a:xfrm>
          <a:prstGeom prst="rect">
            <a:avLst/>
          </a:prstGeom>
          <a:noFill/>
        </p:spPr>
      </p:pic>
      <p:pic>
        <p:nvPicPr>
          <p:cNvPr id="7" name="Content Placeholder 5" descr="cow150ar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285860"/>
            <a:ext cx="3200400" cy="526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Porcelain 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05800" cy="2163763"/>
          </a:xfrm>
        </p:spPr>
        <p:txBody>
          <a:bodyPr/>
          <a:lstStyle/>
          <a:p>
            <a:pPr algn="l" rtl="0"/>
            <a:r>
              <a:rPr lang="en-US" dirty="0" smtClean="0"/>
              <a:t>Rare disorder </a:t>
            </a:r>
          </a:p>
          <a:p>
            <a:pPr algn="l" rtl="0"/>
            <a:r>
              <a:rPr lang="en-US" dirty="0" smtClean="0"/>
              <a:t>mural calcification of gallbladder wall</a:t>
            </a:r>
          </a:p>
          <a:p>
            <a:pPr algn="l" rtl="0"/>
            <a:r>
              <a:rPr lang="en-US" dirty="0" smtClean="0"/>
              <a:t>Cholecystectomy is warranted as there is a risk of underlying gallbladder carcinoma</a:t>
            </a:r>
            <a:endParaRPr lang="en-US" dirty="0"/>
          </a:p>
        </p:txBody>
      </p:sp>
      <p:pic>
        <p:nvPicPr>
          <p:cNvPr id="5" name="Content Placeholder 4" descr="porcela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3962399"/>
            <a:ext cx="4800600" cy="2400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5143504" y="1571612"/>
            <a:ext cx="332105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dirty="0" err="1" smtClean="0">
                <a:effectLst/>
              </a:rPr>
              <a:t>Cholesterosis</a:t>
            </a:r>
            <a:r>
              <a:rPr lang="en-AU" sz="4000" dirty="0" smtClean="0"/>
              <a:t>: Strawberry GB.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4488"/>
            <a:ext cx="4545013" cy="4411675"/>
          </a:xfrm>
        </p:spPr>
        <p:txBody>
          <a:bodyPr/>
          <a:lstStyle/>
          <a:p>
            <a:pPr algn="l" rtl="0" eaLnBrk="1" hangingPunct="1"/>
            <a:r>
              <a:rPr lang="en-AU" sz="2800" dirty="0" smtClean="0"/>
              <a:t>Yellow-speckled strawberry </a:t>
            </a:r>
            <a:r>
              <a:rPr lang="en-AU" sz="2800" dirty="0" err="1" smtClean="0"/>
              <a:t>apprearance</a:t>
            </a:r>
            <a:r>
              <a:rPr lang="en-AU" sz="2800" dirty="0" smtClean="0"/>
              <a:t>.</a:t>
            </a:r>
          </a:p>
          <a:p>
            <a:pPr algn="l" rtl="0" eaLnBrk="1" hangingPunct="1"/>
            <a:r>
              <a:rPr lang="en-AU" sz="2800" dirty="0" smtClean="0"/>
              <a:t>Cholesterol filled macrophages in the superficial mucosa.</a:t>
            </a:r>
          </a:p>
          <a:p>
            <a:pPr algn="l" rtl="0" eaLnBrk="1" hangingPunct="1"/>
            <a:r>
              <a:rPr lang="en-AU" sz="2800" dirty="0" smtClean="0"/>
              <a:t>Clinically not significant. May present as chronic </a:t>
            </a:r>
            <a:r>
              <a:rPr lang="en-AU" sz="2800" dirty="0" err="1" smtClean="0"/>
              <a:t>cholecystitis</a:t>
            </a:r>
            <a:r>
              <a:rPr lang="en-AU" sz="2800" dirty="0" smtClean="0"/>
              <a:t>.</a:t>
            </a:r>
          </a:p>
          <a:p>
            <a:pPr algn="l" rtl="0" eaLnBrk="1" hangingPunct="1"/>
            <a:endParaRPr lang="en-AU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Studies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Blood tests </a:t>
            </a:r>
          </a:p>
          <a:p>
            <a:pPr lvl="1" algn="l" rtl="0"/>
            <a:r>
              <a:rPr lang="en-US" dirty="0" smtClean="0"/>
              <a:t>CBC </a:t>
            </a:r>
          </a:p>
          <a:p>
            <a:pPr lvl="1" algn="l" rtl="0"/>
            <a:r>
              <a:rPr lang="en-US" dirty="0" smtClean="0"/>
              <a:t>LFT </a:t>
            </a:r>
          </a:p>
          <a:p>
            <a:pPr lvl="1" algn="l" rtl="0"/>
            <a:r>
              <a:rPr lang="en-US" dirty="0" smtClean="0"/>
              <a:t>OTHERS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Studies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Abdominal plain film </a:t>
            </a:r>
          </a:p>
          <a:p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rarely useful as 10-15% of stones </a:t>
            </a:r>
            <a:r>
              <a:rPr lang="en-US" dirty="0" err="1" smtClean="0"/>
              <a:t>radiopaque</a:t>
            </a:r>
            <a:r>
              <a:rPr lang="en-US" dirty="0" smtClean="0"/>
              <a:t> enough to be seen</a:t>
            </a:r>
          </a:p>
          <a:p>
            <a:endParaRPr lang="ar-JO" dirty="0"/>
          </a:p>
        </p:txBody>
      </p:sp>
      <p:pic>
        <p:nvPicPr>
          <p:cNvPr id="7" name="Picture 5" descr="762-2811-10414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857364"/>
            <a:ext cx="404177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Biliary</a:t>
            </a:r>
            <a:r>
              <a:rPr lang="en-US" dirty="0" smtClean="0"/>
              <a:t> Anatomy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357158" y="185736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Hepatocytes</a:t>
            </a:r>
            <a:r>
              <a:rPr lang="en-US" dirty="0" err="1" smtClean="0">
                <a:sym typeface="Wingdings" pitchFamily="2" charset="2"/>
              </a:rPr>
              <a:t>canaliculi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biliary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ductules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l" rtl="0">
              <a:buFontTx/>
              <a:buNone/>
            </a:pPr>
            <a:r>
              <a:rPr lang="en-US" dirty="0" smtClean="0">
                <a:sym typeface="Wingdings" pitchFamily="2" charset="2"/>
              </a:rPr>
              <a:t>	L &amp; R hepatic ducts common hepatic duct</a:t>
            </a:r>
          </a:p>
          <a:p>
            <a:pPr algn="l" rtl="0"/>
            <a:r>
              <a:rPr lang="en-US" b="1" dirty="0" smtClean="0">
                <a:sym typeface="Wingdings" pitchFamily="2" charset="2"/>
              </a:rPr>
              <a:t>Common hepatic ducts </a:t>
            </a:r>
            <a:r>
              <a:rPr lang="en-US" b="1" u="sng" dirty="0" smtClean="0">
                <a:sym typeface="Wingdings" pitchFamily="2" charset="2"/>
              </a:rPr>
              <a:t>&amp; </a:t>
            </a:r>
            <a:r>
              <a:rPr lang="en-US" b="1" dirty="0" smtClean="0">
                <a:sym typeface="Wingdings" pitchFamily="2" charset="2"/>
              </a:rPr>
              <a:t>Cystic Duct Common Bile Duct (CBD)</a:t>
            </a:r>
            <a:endParaRPr lang="en-US" b="1" dirty="0"/>
          </a:p>
        </p:txBody>
      </p:sp>
      <p:pic>
        <p:nvPicPr>
          <p:cNvPr id="7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b="2368"/>
          <a:stretch>
            <a:fillRect/>
          </a:stretch>
        </p:blipFill>
        <p:spPr bwMode="auto">
          <a:xfrm>
            <a:off x="5286380" y="1643050"/>
            <a:ext cx="3693060" cy="5000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282" y="3357562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left HD is longer than the right.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two ducts join to form a CHD, close to their emergence from the liver.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CHD  1 to 4 cm in length and has a diameter of approximately 4 mm.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It lies in front of the portal vein and to the right of the hepatic artery.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CHD is joined at an acute angle by the cystic duct to form the common bile duct.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Ultrasound</a:t>
            </a:r>
          </a:p>
          <a:p>
            <a:pPr algn="ctr"/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Non-invasive and cost-effective</a:t>
            </a:r>
          </a:p>
          <a:p>
            <a:pPr lvl="1" algn="l" rtl="0"/>
            <a:r>
              <a:rPr lang="en-US" dirty="0" smtClean="0"/>
              <a:t>95-98% sensitive for documenting presence of gallstones</a:t>
            </a:r>
          </a:p>
          <a:p>
            <a:pPr lvl="1" algn="l" rtl="0"/>
            <a:r>
              <a:rPr lang="en-US" dirty="0" smtClean="0"/>
              <a:t>80-95% sensitive, 78-80% specific for </a:t>
            </a:r>
            <a:r>
              <a:rPr lang="en-US" dirty="0" err="1" smtClean="0"/>
              <a:t>cholecystitis</a:t>
            </a:r>
            <a:endParaRPr lang="en-US" dirty="0" smtClean="0"/>
          </a:p>
          <a:p>
            <a:pPr lvl="1" algn="l" rtl="0"/>
            <a:r>
              <a:rPr lang="en-US" dirty="0" smtClean="0"/>
              <a:t>Operator dependant</a:t>
            </a:r>
          </a:p>
          <a:p>
            <a:pPr algn="l" rtl="0"/>
            <a:endParaRPr lang="ar-JO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357718" cy="46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CT scan</a:t>
            </a:r>
          </a:p>
          <a:p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Less sensitive than ultrasound for detecting stones (50-70%) </a:t>
            </a:r>
          </a:p>
          <a:p>
            <a:pPr lvl="1" algn="l" rtl="0"/>
            <a:r>
              <a:rPr lang="en-US" dirty="0" smtClean="0"/>
              <a:t>Used to detect complications or for other causes </a:t>
            </a:r>
          </a:p>
          <a:p>
            <a:pPr lvl="1" algn="l" rtl="0"/>
            <a:r>
              <a:rPr lang="en-US" dirty="0" smtClean="0"/>
              <a:t>More expensive</a:t>
            </a:r>
            <a:endParaRPr lang="ar-JO" dirty="0"/>
          </a:p>
        </p:txBody>
      </p:sp>
      <p:pic>
        <p:nvPicPr>
          <p:cNvPr id="7" name="Content Placeholder 5" descr="emr012008_fig5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0"/>
            <a:ext cx="4071966" cy="3728251"/>
          </a:xfrm>
        </p:spPr>
      </p:pic>
      <p:pic>
        <p:nvPicPr>
          <p:cNvPr id="8" name="Content Placeholder 4" descr="g00ma12g5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429000"/>
            <a:ext cx="4038600" cy="318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Radionuclide scan – </a:t>
            </a:r>
            <a:r>
              <a:rPr lang="en-US" sz="2000" dirty="0" err="1" smtClean="0"/>
              <a:t>hepatobiliary</a:t>
            </a:r>
            <a:r>
              <a:rPr lang="en-US" sz="2000" dirty="0" smtClean="0"/>
              <a:t> </a:t>
            </a:r>
            <a:r>
              <a:rPr lang="en-US" sz="2000" dirty="0" err="1" smtClean="0"/>
              <a:t>iminodiacetic</a:t>
            </a:r>
            <a:r>
              <a:rPr lang="en-US" sz="2000" dirty="0" smtClean="0"/>
              <a:t> acid (HIDA)</a:t>
            </a:r>
          </a:p>
          <a:p>
            <a:pPr algn="ctr"/>
            <a:endParaRPr lang="ar-JO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12911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Good for detecting cystic duct obstruction or CBD obstruction</a:t>
            </a:r>
          </a:p>
          <a:p>
            <a:pPr algn="l" rtl="0"/>
            <a:r>
              <a:rPr lang="en-US" dirty="0" smtClean="0"/>
              <a:t>Also very useful in determining bile leaks after </a:t>
            </a:r>
            <a:r>
              <a:rPr lang="en-US" dirty="0" err="1" smtClean="0"/>
              <a:t>cholecystectomy</a:t>
            </a:r>
            <a:endParaRPr lang="en-US" dirty="0" smtClean="0"/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Uptake by liver, GB, CBD, duodenum w/in 1hr = normal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Slow uptake = hepatic </a:t>
            </a:r>
            <a:r>
              <a:rPr lang="en-US" dirty="0" err="1" smtClean="0"/>
              <a:t>parenchymal</a:t>
            </a:r>
            <a:r>
              <a:rPr lang="en-US" dirty="0" smtClean="0"/>
              <a:t> disease 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Filling of GB/CBD w/delayed or absent filling of intestine = obstruction of </a:t>
            </a:r>
            <a:r>
              <a:rPr lang="en-US" dirty="0" err="1" smtClean="0"/>
              <a:t>ampulla</a:t>
            </a:r>
            <a:r>
              <a:rPr lang="en-US" dirty="0" smtClean="0"/>
              <a:t> 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Non-visualization of GB w/ filling of the CBD and duodenum = cystic duct obstruction and acute </a:t>
            </a:r>
            <a:r>
              <a:rPr lang="en-US" dirty="0" err="1" smtClean="0"/>
              <a:t>cholecystitis</a:t>
            </a:r>
            <a:r>
              <a:rPr lang="en-US" dirty="0" smtClean="0"/>
              <a:t> (95% sensitivity &amp; specificity)</a:t>
            </a:r>
          </a:p>
          <a:p>
            <a:pPr algn="l" rtl="0"/>
            <a:endParaRPr lang="en-US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0417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MRCP</a:t>
            </a:r>
          </a:p>
          <a:p>
            <a:pPr algn="ctr"/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Most often used to detect common bile duct obstruction</a:t>
            </a:r>
          </a:p>
          <a:p>
            <a:pPr algn="l" rtl="0"/>
            <a:endParaRPr lang="ar-JO" dirty="0"/>
          </a:p>
        </p:txBody>
      </p:sp>
      <p:pic>
        <p:nvPicPr>
          <p:cNvPr id="7" name="Content Placeholder 5" descr="cbd_stone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43372" y="1643051"/>
            <a:ext cx="4572032" cy="4028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most common GI tract malignancy</a:t>
            </a:r>
          </a:p>
          <a:p>
            <a:pPr algn="l" rtl="0"/>
            <a:r>
              <a:rPr lang="en-US" dirty="0" smtClean="0"/>
              <a:t>2-3 times more common in females</a:t>
            </a:r>
          </a:p>
          <a:p>
            <a:pPr algn="l" rtl="0"/>
            <a:r>
              <a:rPr lang="en-US" dirty="0" smtClean="0"/>
              <a:t>75% over age 65</a:t>
            </a:r>
          </a:p>
          <a:p>
            <a:pPr algn="l" rtl="0"/>
            <a:r>
              <a:rPr lang="en-US" dirty="0" smtClean="0"/>
              <a:t>5,000 new cases in US </a:t>
            </a:r>
            <a:r>
              <a:rPr lang="en-US" dirty="0" err="1" smtClean="0"/>
              <a:t>annualy</a:t>
            </a:r>
            <a:endParaRPr lang="en-US" dirty="0" smtClean="0"/>
          </a:p>
          <a:p>
            <a:pPr algn="l" rtl="0"/>
            <a:r>
              <a:rPr lang="en-US" dirty="0" smtClean="0"/>
              <a:t>Found incidentally in 1% to 3% of cholecystectomy specimens </a:t>
            </a:r>
          </a:p>
          <a:p>
            <a:pPr algn="l" rtl="0"/>
            <a:r>
              <a:rPr lang="en-US" dirty="0" smtClean="0"/>
              <a:t>Majority of the time, diagnosed in late stages with distant </a:t>
            </a:r>
            <a:r>
              <a:rPr lang="en-US" dirty="0" err="1" smtClean="0"/>
              <a:t>mets</a:t>
            </a:r>
            <a:endParaRPr lang="en-US" dirty="0" smtClean="0"/>
          </a:p>
          <a:p>
            <a:pPr algn="l" rtl="0"/>
            <a:r>
              <a:rPr lang="en-US" dirty="0" err="1" smtClean="0"/>
              <a:t>Cholelithiasis</a:t>
            </a:r>
            <a:r>
              <a:rPr lang="en-US" dirty="0" smtClean="0"/>
              <a:t> present in 75-90% of cases</a:t>
            </a:r>
          </a:p>
          <a:p>
            <a:pPr lvl="1" algn="l" rtl="0"/>
            <a:r>
              <a:rPr lang="en-US" dirty="0" smtClean="0"/>
              <a:t>Only 0.4% of those with gallstones develop cancer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Over 90% are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algn="l" rtl="0"/>
            <a:r>
              <a:rPr lang="en-US" dirty="0" smtClean="0"/>
              <a:t>60% </a:t>
            </a:r>
            <a:r>
              <a:rPr lang="en-US" dirty="0" err="1" smtClean="0"/>
              <a:t>scirrhous</a:t>
            </a:r>
            <a:r>
              <a:rPr lang="en-US" dirty="0" smtClean="0"/>
              <a:t>, 25% papillary, 15% </a:t>
            </a:r>
            <a:r>
              <a:rPr lang="en-US" dirty="0" err="1" smtClean="0"/>
              <a:t>mucoid</a:t>
            </a:r>
            <a:endParaRPr lang="en-US" dirty="0" smtClean="0"/>
          </a:p>
          <a:p>
            <a:pPr algn="l" rtl="0"/>
            <a:r>
              <a:rPr lang="en-US" dirty="0" err="1" smtClean="0"/>
              <a:t>Squamous</a:t>
            </a:r>
            <a:r>
              <a:rPr lang="en-US" dirty="0" smtClean="0"/>
              <a:t> cell, oat cell, undifferentiated, </a:t>
            </a:r>
            <a:r>
              <a:rPr lang="en-US" dirty="0" err="1" smtClean="0"/>
              <a:t>adenosquamous</a:t>
            </a:r>
            <a:r>
              <a:rPr lang="en-US" dirty="0" smtClean="0"/>
              <a:t> &amp; </a:t>
            </a:r>
            <a:r>
              <a:rPr lang="en-US" dirty="0" err="1" smtClean="0"/>
              <a:t>carcinoid</a:t>
            </a:r>
            <a:r>
              <a:rPr lang="en-US" dirty="0" smtClean="0"/>
              <a:t> tumors less common</a:t>
            </a:r>
          </a:p>
          <a:p>
            <a:pPr algn="l" rtl="0"/>
            <a:r>
              <a:rPr lang="en-US" dirty="0" smtClean="0"/>
              <a:t>Only 10% are correctly diagnosed preoperatively</a:t>
            </a:r>
          </a:p>
          <a:p>
            <a:pPr algn="l" rtl="0"/>
            <a:r>
              <a:rPr lang="en-US" b="1" dirty="0" smtClean="0"/>
              <a:t>1-3 out of every 100 cholecystectomy specimens will show carcinoma at pathology</a:t>
            </a:r>
          </a:p>
          <a:p>
            <a:pPr algn="l" rtl="0"/>
            <a:r>
              <a:rPr lang="en-US" dirty="0" smtClean="0"/>
              <a:t>At diagnosis:</a:t>
            </a:r>
          </a:p>
          <a:p>
            <a:pPr lvl="1" algn="l" rtl="0"/>
            <a:r>
              <a:rPr lang="en-US" dirty="0" smtClean="0"/>
              <a:t>25% contained to gallbladder wall</a:t>
            </a:r>
          </a:p>
          <a:p>
            <a:pPr lvl="1" algn="l" rtl="0"/>
            <a:r>
              <a:rPr lang="en-US" dirty="0" smtClean="0"/>
              <a:t>35% metastases to regional lymph nodes</a:t>
            </a:r>
          </a:p>
          <a:p>
            <a:pPr lvl="1" algn="l" rtl="0"/>
            <a:r>
              <a:rPr lang="en-US" dirty="0" smtClean="0"/>
              <a:t>40% have metastasized to distant sites</a:t>
            </a:r>
          </a:p>
          <a:p>
            <a:pPr algn="l" rtl="0"/>
            <a:r>
              <a:rPr lang="en-US" dirty="0" smtClean="0"/>
              <a:t>Average survival is 6 months after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Lymphatic drainage &amp; spread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Initial drainage to cystic duct node</a:t>
            </a:r>
          </a:p>
          <a:p>
            <a:pPr algn="l" rtl="0"/>
            <a:r>
              <a:rPr lang="en-US" dirty="0" smtClean="0"/>
              <a:t>Descents along CBD nodes</a:t>
            </a:r>
          </a:p>
          <a:p>
            <a:pPr algn="l" rtl="0"/>
            <a:r>
              <a:rPr lang="en-US" dirty="0" smtClean="0"/>
              <a:t>Nodes at posterior head of pancreas</a:t>
            </a:r>
          </a:p>
          <a:p>
            <a:pPr algn="l" rtl="0"/>
            <a:r>
              <a:rPr lang="en-US" dirty="0" err="1" smtClean="0"/>
              <a:t>Interaortocaval</a:t>
            </a:r>
            <a:r>
              <a:rPr lang="en-US" dirty="0" smtClean="0"/>
              <a:t> nodes</a:t>
            </a:r>
          </a:p>
          <a:p>
            <a:pPr algn="l" rtl="0"/>
            <a:r>
              <a:rPr lang="en-US" dirty="0" smtClean="0"/>
              <a:t>Can also spread by direct invasion into liver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6959"/>
            <a:ext cx="4038600" cy="37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048000" y="2362200"/>
            <a:ext cx="3048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2743200"/>
            <a:ext cx="3810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3886200"/>
            <a:ext cx="762000" cy="1143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320973">
            <a:off x="2971800" y="2590800"/>
            <a:ext cx="228600" cy="1524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895600" y="3657600"/>
            <a:ext cx="15240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547189">
            <a:off x="2155876" y="4675959"/>
            <a:ext cx="287233" cy="39238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05800" cy="463552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Most commonly presents with RUQ pain </a:t>
            </a:r>
          </a:p>
          <a:p>
            <a:pPr algn="l" rtl="0"/>
            <a:r>
              <a:rPr lang="en-US" dirty="0" smtClean="0"/>
              <a:t>Weight loss, jaundice, palpable mass very late findings</a:t>
            </a:r>
          </a:p>
          <a:p>
            <a:pPr algn="l" rtl="0"/>
            <a:r>
              <a:rPr lang="en-US" dirty="0" smtClean="0"/>
              <a:t>Many report change in quality or frequency of biliary colic episodes</a:t>
            </a:r>
          </a:p>
          <a:p>
            <a:pPr algn="l" rtl="0"/>
            <a:r>
              <a:rPr lang="en-US" dirty="0" smtClean="0"/>
              <a:t>US sensitivity 70-99%</a:t>
            </a:r>
          </a:p>
          <a:p>
            <a:pPr algn="l" rtl="0"/>
            <a:r>
              <a:rPr lang="en-US" dirty="0" smtClean="0"/>
              <a:t>CT approx 75% sensitive</a:t>
            </a:r>
          </a:p>
          <a:p>
            <a:pPr algn="l" rtl="0"/>
            <a:r>
              <a:rPr lang="en-US" dirty="0" smtClean="0"/>
              <a:t>MRI 90-99% sensitive</a:t>
            </a:r>
            <a:endParaRPr lang="en-US" dirty="0"/>
          </a:p>
        </p:txBody>
      </p:sp>
      <p:pic>
        <p:nvPicPr>
          <p:cNvPr id="7" name="Picture 8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3143248"/>
            <a:ext cx="3100387" cy="34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dirty="0" smtClean="0"/>
              <a:t>Management &amp; Prognosis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1447800"/>
            <a:ext cx="8705880" cy="525779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Tumor confined to mucosa or </a:t>
            </a:r>
            <a:r>
              <a:rPr lang="en-US" dirty="0" err="1" smtClean="0"/>
              <a:t>submucosa</a:t>
            </a:r>
            <a:r>
              <a:rPr lang="en-US" dirty="0" smtClean="0"/>
              <a:t> (T1a) or to </a:t>
            </a:r>
            <a:r>
              <a:rPr lang="en-US" dirty="0" err="1" smtClean="0"/>
              <a:t>muscularis</a:t>
            </a:r>
            <a:r>
              <a:rPr lang="en-US" dirty="0" smtClean="0"/>
              <a:t> (T1b) have overall 5-year survival of 100% &amp; 85%</a:t>
            </a:r>
          </a:p>
          <a:p>
            <a:pPr algn="l" rtl="0"/>
            <a:r>
              <a:rPr lang="en-US" dirty="0" smtClean="0"/>
              <a:t>Spillage of bile during cholecystectomy can seed abdomen</a:t>
            </a:r>
          </a:p>
          <a:p>
            <a:pPr algn="l" rtl="0"/>
            <a:r>
              <a:rPr lang="en-US" dirty="0" smtClean="0"/>
              <a:t>Invasion beyond </a:t>
            </a:r>
            <a:r>
              <a:rPr lang="en-US" dirty="0" err="1" smtClean="0"/>
              <a:t>muscularis</a:t>
            </a:r>
            <a:r>
              <a:rPr lang="en-US" dirty="0" smtClean="0"/>
              <a:t> (T2 &amp; T3) need extended cholecystectomy with lymph node dissection</a:t>
            </a:r>
          </a:p>
          <a:p>
            <a:pPr algn="l" rtl="0"/>
            <a:r>
              <a:rPr lang="en-US" dirty="0" smtClean="0"/>
              <a:t>Stage III has ~15% 5-year survival</a:t>
            </a:r>
          </a:p>
          <a:p>
            <a:pPr algn="l" rtl="0"/>
            <a:r>
              <a:rPr lang="en-US" dirty="0" smtClean="0"/>
              <a:t>Stage IV has median survival of 1-3 months from diagnosis</a:t>
            </a:r>
          </a:p>
          <a:p>
            <a:pPr algn="l" rtl="0"/>
            <a:r>
              <a:rPr lang="en-US" dirty="0" smtClean="0"/>
              <a:t>Majority of cases, therapy is palliative</a:t>
            </a:r>
          </a:p>
          <a:p>
            <a:pPr algn="l" rtl="0"/>
            <a:r>
              <a:rPr lang="en-US" dirty="0" smtClean="0"/>
              <a:t>Chemo &amp; radiation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Miscellaneous Biliary Pathologies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9744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Biliary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1" algn="l" rtl="0"/>
            <a:r>
              <a:rPr lang="en-US" dirty="0" smtClean="0"/>
              <a:t>Most common cause of persistent jaundice in newborn</a:t>
            </a:r>
          </a:p>
          <a:p>
            <a:pPr lvl="1" algn="l" rtl="0"/>
            <a:r>
              <a:rPr lang="en-US" dirty="0" smtClean="0"/>
              <a:t>Treat with hepatic </a:t>
            </a:r>
            <a:r>
              <a:rPr lang="en-US" dirty="0" err="1" smtClean="0"/>
              <a:t>portoenterostomy</a:t>
            </a:r>
            <a:r>
              <a:rPr lang="en-US" dirty="0" smtClean="0"/>
              <a:t> (Kasai procedure) or transplantation</a:t>
            </a:r>
          </a:p>
          <a:p>
            <a:pPr algn="l" rtl="0"/>
            <a:r>
              <a:rPr lang="en-US" dirty="0" err="1" smtClean="0"/>
              <a:t>Hemobilia</a:t>
            </a:r>
            <a:endParaRPr lang="en-US" dirty="0" smtClean="0"/>
          </a:p>
          <a:p>
            <a:pPr lvl="1" algn="l" rtl="0"/>
            <a:r>
              <a:rPr lang="en-US" dirty="0" smtClean="0"/>
              <a:t>Most cases in US due to trauma or iatrogenic injury</a:t>
            </a:r>
          </a:p>
          <a:p>
            <a:pPr lvl="1" algn="l" rtl="0"/>
            <a:r>
              <a:rPr lang="en-US" dirty="0" smtClean="0"/>
              <a:t>Diagnosis often requires </a:t>
            </a:r>
            <a:r>
              <a:rPr lang="en-US" dirty="0" err="1" smtClean="0"/>
              <a:t>arteriography</a:t>
            </a:r>
            <a:endParaRPr lang="en-US" dirty="0" smtClean="0"/>
          </a:p>
          <a:p>
            <a:pPr lvl="1" algn="l" rtl="0"/>
            <a:r>
              <a:rPr lang="en-US" dirty="0" smtClean="0"/>
              <a:t>Treatment of persistent </a:t>
            </a:r>
            <a:r>
              <a:rPr lang="en-US" dirty="0" err="1" smtClean="0"/>
              <a:t>hemobilia</a:t>
            </a:r>
            <a:r>
              <a:rPr lang="en-US" dirty="0" smtClean="0"/>
              <a:t> includes </a:t>
            </a:r>
            <a:r>
              <a:rPr lang="en-US" dirty="0" err="1" smtClean="0"/>
              <a:t>embolization</a:t>
            </a:r>
            <a:r>
              <a:rPr lang="en-US" dirty="0" smtClean="0"/>
              <a:t> or surgical ligation</a:t>
            </a:r>
          </a:p>
          <a:p>
            <a:pPr algn="l" rtl="0"/>
            <a:r>
              <a:rPr lang="en-US" dirty="0" smtClean="0"/>
              <a:t>Benign polyps of gallbladder</a:t>
            </a:r>
          </a:p>
          <a:p>
            <a:pPr lvl="1" algn="l" rtl="0"/>
            <a:r>
              <a:rPr lang="en-US" dirty="0" smtClean="0"/>
              <a:t>From cholesterol laden macrophages in mucosa</a:t>
            </a:r>
          </a:p>
          <a:p>
            <a:pPr algn="l" rtl="0"/>
            <a:r>
              <a:rPr lang="en-US" dirty="0" err="1" smtClean="0"/>
              <a:t>Papilloma</a:t>
            </a:r>
            <a:r>
              <a:rPr lang="en-US" dirty="0" smtClean="0"/>
              <a:t> of bile duct</a:t>
            </a:r>
          </a:p>
          <a:p>
            <a:pPr lvl="1" algn="l" rtl="0"/>
            <a:r>
              <a:rPr lang="en-US" dirty="0" smtClean="0"/>
              <a:t>Very rare, only ~90 cases in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Cystic duct anatomy </a:t>
            </a:r>
            <a:endParaRPr lang="ar-JO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70723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14950"/>
            <a:ext cx="8643998" cy="12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000" smtClean="0"/>
              <a:t>Indications for Prophylactic Cholecystectomy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algn="l" rtl="0" eaLnBrk="1" hangingPunct="1"/>
            <a:r>
              <a:rPr lang="en-US" sz="2500" dirty="0" smtClean="0"/>
              <a:t>Pediatric gallstones</a:t>
            </a:r>
          </a:p>
          <a:p>
            <a:pPr algn="l" rtl="0" eaLnBrk="1" hangingPunct="1"/>
            <a:r>
              <a:rPr lang="en-US" sz="2500" dirty="0" smtClean="0"/>
              <a:t>Congenital hemolytic anemia</a:t>
            </a:r>
          </a:p>
          <a:p>
            <a:pPr algn="l" rtl="0" eaLnBrk="1" hangingPunct="1"/>
            <a:r>
              <a:rPr lang="en-US" sz="2500" dirty="0" smtClean="0"/>
              <a:t>Gallstones &gt;2.5cm</a:t>
            </a:r>
          </a:p>
          <a:p>
            <a:pPr algn="l" rtl="0" eaLnBrk="1" hangingPunct="1"/>
            <a:r>
              <a:rPr lang="en-US" sz="2500" dirty="0" smtClean="0"/>
              <a:t>Porcelain gallbladder</a:t>
            </a:r>
          </a:p>
          <a:p>
            <a:pPr algn="l" rtl="0" eaLnBrk="1" hangingPunct="1"/>
            <a:r>
              <a:rPr lang="en-US" sz="2500" dirty="0" smtClean="0"/>
              <a:t>Bariatric surgery</a:t>
            </a:r>
          </a:p>
          <a:p>
            <a:pPr algn="l" rtl="0" eaLnBrk="1" hangingPunct="1"/>
            <a:r>
              <a:rPr lang="en-US" sz="2500" dirty="0" smtClean="0"/>
              <a:t>Incidental gallstones found during </a:t>
            </a:r>
            <a:r>
              <a:rPr lang="en-US" sz="2500" dirty="0" err="1" smtClean="0"/>
              <a:t>intraabdominal</a:t>
            </a:r>
            <a:r>
              <a:rPr lang="en-US" sz="2500" dirty="0" smtClean="0"/>
              <a:t> surgery</a:t>
            </a:r>
          </a:p>
          <a:p>
            <a:pPr algn="l" rtl="0" eaLnBrk="1" hangingPunct="1"/>
            <a:r>
              <a:rPr lang="en-US" sz="2500" dirty="0" smtClean="0"/>
              <a:t>Recommended prior to transplantation</a:t>
            </a:r>
          </a:p>
          <a:p>
            <a:pPr algn="l" rtl="0" eaLnBrk="1" hangingPunct="1"/>
            <a:r>
              <a:rPr lang="en-US" sz="2500" dirty="0" smtClean="0"/>
              <a:t>Being away from medical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Medical Treatment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3339" y="1524000"/>
            <a:ext cx="8004862" cy="4976834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sz="2800" b="1" dirty="0" smtClean="0"/>
              <a:t>Oral dissolution therapy</a:t>
            </a:r>
          </a:p>
          <a:p>
            <a:pPr lvl="2" algn="l" rtl="0" eaLnBrk="1" hangingPunct="1"/>
            <a:r>
              <a:rPr lang="en-US" sz="2800" b="1" dirty="0" err="1" smtClean="0"/>
              <a:t>Urso</a:t>
            </a:r>
            <a:r>
              <a:rPr lang="en-US" sz="2800" b="1" dirty="0" smtClean="0"/>
              <a:t>- vs. </a:t>
            </a:r>
            <a:r>
              <a:rPr lang="en-US" sz="2800" b="1" dirty="0" err="1" smtClean="0"/>
              <a:t>chenodeoxycholic</a:t>
            </a:r>
            <a:r>
              <a:rPr lang="en-US" sz="2800" b="1" dirty="0" smtClean="0"/>
              <a:t> acid  for 6-12 months</a:t>
            </a:r>
          </a:p>
          <a:p>
            <a:pPr lvl="2" algn="l" rtl="0" eaLnBrk="1" hangingPunct="1"/>
            <a:r>
              <a:rPr lang="en-US" sz="2800" b="1" dirty="0" smtClean="0"/>
              <a:t>For small, non-calcified cholesterol stones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 smtClean="0"/>
              <a:t>  </a:t>
            </a:r>
            <a:r>
              <a:rPr lang="en-US" b="1" dirty="0" smtClean="0"/>
              <a:t>ESWL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Criteria: </a:t>
            </a:r>
            <a:r>
              <a:rPr lang="en-US" sz="2800" b="1" dirty="0" err="1" smtClean="0"/>
              <a:t>biliary</a:t>
            </a:r>
            <a:r>
              <a:rPr lang="en-US" sz="2800" b="1" dirty="0" smtClean="0"/>
              <a:t> colic, &lt;3 stones, functioning GB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12-18 months therapy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Experimental (2002)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Complications</a:t>
            </a:r>
          </a:p>
          <a:p>
            <a:pPr lvl="3" algn="l" rtl="0">
              <a:lnSpc>
                <a:spcPct val="90000"/>
              </a:lnSpc>
            </a:pPr>
            <a:r>
              <a:rPr lang="en-US" sz="2400" b="1" dirty="0" smtClean="0"/>
              <a:t>Colic (20-40%)</a:t>
            </a:r>
          </a:p>
          <a:p>
            <a:pPr lvl="3" algn="l" rtl="0">
              <a:lnSpc>
                <a:spcPct val="9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hemobilia</a:t>
            </a:r>
            <a:r>
              <a:rPr lang="en-US" sz="2400" b="1" i="1" dirty="0" smtClean="0"/>
              <a:t> (8-14%)</a:t>
            </a:r>
          </a:p>
          <a:p>
            <a:pPr lvl="3" algn="l" rtl="0">
              <a:lnSpc>
                <a:spcPct val="90000"/>
              </a:lnSpc>
            </a:pPr>
            <a:r>
              <a:rPr lang="en-US" sz="2800" dirty="0" smtClean="0"/>
              <a:t>Recurrence</a:t>
            </a:r>
          </a:p>
          <a:p>
            <a:pPr lvl="2" algn="l" rtl="0" eaLnBrk="1" hangingPunct="1"/>
            <a:endParaRPr lang="en-US" sz="2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4" descr="b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8187"/>
            <a:ext cx="5000660" cy="3562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370749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Laparoscopic vs. Open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Cholecystectomy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0179" name="Picture 3" descr="preggy chol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39" y="2133601"/>
            <a:ext cx="2860323" cy="3667125"/>
          </a:xfrm>
          <a:noFill/>
          <a:ln>
            <a:solidFill>
              <a:srgbClr val="00FF00"/>
            </a:solidFill>
          </a:ln>
        </p:spPr>
      </p:pic>
      <p:pic>
        <p:nvPicPr>
          <p:cNvPr id="6" name="Picture 3" descr="singapore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8444" y="2057401"/>
            <a:ext cx="3433465" cy="3657599"/>
          </a:xfrm>
          <a:noFill/>
          <a:ln>
            <a:solidFill>
              <a:srgbClr val="FF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1551648" y="3429000"/>
            <a:ext cx="5628837" cy="152400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 descr="Click Here To See the NEXT image ( 11 ) ( Gallbladder Surgery Photos 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3429024" cy="4357718"/>
          </a:xfrm>
          <a:prstGeom prst="rect">
            <a:avLst/>
          </a:prstGeom>
          <a:noFill/>
        </p:spPr>
      </p:pic>
      <p:pic>
        <p:nvPicPr>
          <p:cNvPr id="5" name="Picture 4" descr="IMG_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3" descr="Image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My Documents\My Pictures\lchP3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C:\My Documents\My Pictures\lchP3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My Documents\My Pictures\lchP3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C:\My Documents\My Pictures\lchP3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91519"/>
            <a:ext cx="750099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Choledochal</a:t>
            </a:r>
            <a:r>
              <a:rPr lang="en-US" dirty="0" smtClean="0"/>
              <a:t> cysts</a:t>
            </a:r>
            <a:endParaRPr lang="ar-JO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663324" cy="32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87868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Cystic artery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usually a branch of the right hepatic artery (&gt;90% of the time)</a:t>
            </a:r>
          </a:p>
          <a:p>
            <a:pPr algn="l" rtl="0"/>
            <a:r>
              <a:rPr lang="en-US" dirty="0" smtClean="0"/>
              <a:t>course of the cystic artery may vary, but it nearly always is found within the </a:t>
            </a:r>
            <a:r>
              <a:rPr lang="en-US" dirty="0" err="1" smtClean="0"/>
              <a:t>hepatocystic</a:t>
            </a:r>
            <a:r>
              <a:rPr lang="en-US" dirty="0" smtClean="0"/>
              <a:t> triangle</a:t>
            </a:r>
          </a:p>
          <a:p>
            <a:pPr lvl="1" algn="l" rtl="0"/>
            <a:r>
              <a:rPr lang="en-US" dirty="0" smtClean="0"/>
              <a:t>it divides into anterior and posterior divisions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Content Placeholder 4" descr="triang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191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897</TotalTime>
  <Words>2382</Words>
  <Application>Microsoft Office PowerPoint</Application>
  <PresentationFormat>On-screen Show (4:3)</PresentationFormat>
  <Paragraphs>431</Paragraphs>
  <Slides>65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Flow</vt:lpstr>
      <vt:lpstr>Gallbladder</vt:lpstr>
      <vt:lpstr>Anatomy</vt:lpstr>
      <vt:lpstr>Anatomy </vt:lpstr>
      <vt:lpstr>PowerPoint Presentation</vt:lpstr>
      <vt:lpstr>Biliary Anatomy</vt:lpstr>
      <vt:lpstr>Cystic duct anatomy </vt:lpstr>
      <vt:lpstr>PowerPoint Presentation</vt:lpstr>
      <vt:lpstr>Choledochal cysts</vt:lpstr>
      <vt:lpstr>Cystic artery</vt:lpstr>
      <vt:lpstr>Hepatic artery </vt:lpstr>
      <vt:lpstr>Cystic Artery</vt:lpstr>
      <vt:lpstr>Triangle of Calot</vt:lpstr>
      <vt:lpstr>Nerve supply </vt:lpstr>
      <vt:lpstr>HISTOLOGY </vt:lpstr>
      <vt:lpstr>Biliary Physiology</vt:lpstr>
      <vt:lpstr>PowerPoint Presentation</vt:lpstr>
      <vt:lpstr>PowerPoint Presentation</vt:lpstr>
      <vt:lpstr>Entero-Hepatic Circulation</vt:lpstr>
      <vt:lpstr>Biliary Motility</vt:lpstr>
      <vt:lpstr>Bile Flow</vt:lpstr>
      <vt:lpstr>Hepatic Bile vs. GB bile</vt:lpstr>
      <vt:lpstr>Bacteriology</vt:lpstr>
      <vt:lpstr>Organisms </vt:lpstr>
      <vt:lpstr>Gallstones</vt:lpstr>
      <vt:lpstr>Cholelithiasis</vt:lpstr>
      <vt:lpstr>Types of Gallstones</vt:lpstr>
      <vt:lpstr> </vt:lpstr>
      <vt:lpstr>Gallstones (mixed)</vt:lpstr>
      <vt:lpstr>Cholesterol Gallstones</vt:lpstr>
      <vt:lpstr>Cholesterol Gallstones.</vt:lpstr>
      <vt:lpstr>Pigment gallstones</vt:lpstr>
      <vt:lpstr>Pigment stones in hemolytic anemia</vt:lpstr>
      <vt:lpstr>Biliary Sludge</vt:lpstr>
      <vt:lpstr>Spectrum of Gallstone Disease</vt:lpstr>
      <vt:lpstr>PowerPoint Presentation</vt:lpstr>
      <vt:lpstr>Cholelithiasis – Complications.</vt:lpstr>
      <vt:lpstr>PowerPoint Presentation</vt:lpstr>
      <vt:lpstr>Clinical prsentations</vt:lpstr>
      <vt:lpstr>Symptomatic cholelithiasis</vt:lpstr>
      <vt:lpstr>Chronic Calculous Cholecystitis</vt:lpstr>
      <vt:lpstr>Acute Calculous Cholecystitis</vt:lpstr>
      <vt:lpstr>Acute Acalculous Cholecystitis</vt:lpstr>
      <vt:lpstr>Mirizzi Syndrome</vt:lpstr>
      <vt:lpstr>Oriental Cholangiohepatitis</vt:lpstr>
      <vt:lpstr>Gallstone Ileus</vt:lpstr>
      <vt:lpstr>Porcelain gallbladder</vt:lpstr>
      <vt:lpstr>Cholesterosis: Strawberry GB.</vt:lpstr>
      <vt:lpstr>Diagnostic Studies </vt:lpstr>
      <vt:lpstr>Diagnostic Studies </vt:lpstr>
      <vt:lpstr>PowerPoint Presentation</vt:lpstr>
      <vt:lpstr>PowerPoint Presentation</vt:lpstr>
      <vt:lpstr>PowerPoint Presentation</vt:lpstr>
      <vt:lpstr>PowerPoint Presentation</vt:lpstr>
      <vt:lpstr>Gallbladder Cancer</vt:lpstr>
      <vt:lpstr>Gallbladder Cancer</vt:lpstr>
      <vt:lpstr>Lymphatic drainage &amp; spread</vt:lpstr>
      <vt:lpstr>Gallbladder Cancer</vt:lpstr>
      <vt:lpstr>Management &amp; Prognosis</vt:lpstr>
      <vt:lpstr>Miscellaneous Biliary Pathologies</vt:lpstr>
      <vt:lpstr>Indications for Prophylactic Cholecystectomy</vt:lpstr>
      <vt:lpstr>Medical Treatment</vt:lpstr>
      <vt:lpstr>PowerPoint Presentation</vt:lpstr>
      <vt:lpstr>Laparoscopic vs. Open Cholecystectomy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Magic Systems</dc:creator>
  <cp:lastModifiedBy>Magic Systems</cp:lastModifiedBy>
  <cp:revision>125</cp:revision>
  <dcterms:created xsi:type="dcterms:W3CDTF">2013-01-08T17:11:07Z</dcterms:created>
  <dcterms:modified xsi:type="dcterms:W3CDTF">2021-09-19T19:16:32Z</dcterms:modified>
</cp:coreProperties>
</file>