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ADE321-35C4-4D84-86F4-F40A717C23A4}" v="1" dt="2020-12-22T10:52:16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حمد الدعباس" userId="S::420181501796@mutah.edu.jo::90845659-7d9e-4357-89e3-65dd48a8818c" providerId="AD" clId="Web-{66ADE321-35C4-4D84-86F4-F40A717C23A4}"/>
    <pc:docChg chg="delSld">
      <pc:chgData name="احمد الدعباس" userId="S::420181501796@mutah.edu.jo::90845659-7d9e-4357-89e3-65dd48a8818c" providerId="AD" clId="Web-{66ADE321-35C4-4D84-86F4-F40A717C23A4}" dt="2020-12-22T10:52:16.142" v="0"/>
      <pc:docMkLst>
        <pc:docMk/>
      </pc:docMkLst>
      <pc:sldChg chg="del">
        <pc:chgData name="احمد الدعباس" userId="S::420181501796@mutah.edu.jo::90845659-7d9e-4357-89e3-65dd48a8818c" providerId="AD" clId="Web-{66ADE321-35C4-4D84-86F4-F40A717C23A4}" dt="2020-12-22T10:52:16.142" v="0"/>
        <pc:sldMkLst>
          <pc:docMk/>
          <pc:sldMk cId="207245574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14515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8ff596dbe7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8ff596dbe7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529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Meggen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Walsh, DO</a:t>
            </a:r>
          </a:p>
          <a:p>
            <a:pPr rt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Meggenwalsh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6612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91f209f43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91f209f43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0331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91f209f43d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91f209f43d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1599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91f209f43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91f209f43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413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twitter: 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Michigan Pathology</a:t>
            </a:r>
            <a:r>
              <a:rPr lang="en-US" sz="1100" b="1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UMichPath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72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31f3d4f7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31f3d4f7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330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twitter: </a:t>
            </a:r>
            <a:r>
              <a:rPr lang="da-DK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Jared Ahrendsen MD, PhD</a:t>
            </a:r>
            <a:r>
              <a:rPr lang="da-DK" sz="1100" b="1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a-D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@JaredAhrendsen</a:t>
            </a:r>
          </a:p>
        </p:txBody>
      </p:sp>
    </p:spTree>
    <p:extLst>
      <p:ext uri="{BB962C8B-B14F-4D97-AF65-F5344CB8AC3E}">
        <p14:creationId xmlns:p14="http://schemas.microsoft.com/office/powerpoint/2010/main" val="2169780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91f209f43d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91f209f43d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8529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Jerad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Gardner, MD</a:t>
            </a:r>
            <a:r>
              <a:rPr lang="en-US" sz="1100" b="1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JMGardnerMD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001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76529" y="1170688"/>
            <a:ext cx="4392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76525" y="3260238"/>
            <a:ext cx="31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7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None/>
              <a:defRPr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Fira Sans"/>
              <a:buChar char="■"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113">
          <p15:clr>
            <a:srgbClr val="EA4335"/>
          </p15:clr>
        </p15:guide>
        <p15:guide id="4" orient="horz" pos="113">
          <p15:clr>
            <a:srgbClr val="EA4335"/>
          </p15:clr>
        </p15:guide>
        <p15:guide id="5" orient="horz" pos="3127">
          <p15:clr>
            <a:srgbClr val="EA4335"/>
          </p15:clr>
        </p15:guide>
        <p15:guide id="6" pos="5647">
          <p15:clr>
            <a:srgbClr val="EA4335"/>
          </p15:clr>
        </p15:guide>
        <p15:guide id="7" pos="1497">
          <p15:clr>
            <a:srgbClr val="EA4335"/>
          </p15:clr>
        </p15:guide>
        <p15:guide id="8" pos="426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/>
          <p:nvPr/>
        </p:nvSpPr>
        <p:spPr>
          <a:xfrm>
            <a:off x="2569800" y="609600"/>
            <a:ext cx="4004400" cy="400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2763297" y="1200167"/>
            <a:ext cx="3607358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Tumors</a:t>
            </a:r>
            <a:br>
              <a:rPr lang="en-US" sz="6000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</a:br>
            <a:r>
              <a:rPr lang="en" sz="3600" b="1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of the Central Nervous System II</a:t>
            </a:r>
            <a:endParaRPr sz="3600" b="1" dirty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</a:endParaRPr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2908997" y="3400249"/>
            <a:ext cx="3381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Ghadeer Hayel, M.D.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Histopathologist</a:t>
            </a:r>
            <a:endParaRPr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0" name="Google Shape;60;p15"/>
          <p:cNvSpPr/>
          <p:nvPr/>
        </p:nvSpPr>
        <p:spPr>
          <a:xfrm rot="1635335">
            <a:off x="-609401" y="-2000632"/>
            <a:ext cx="2322548" cy="5664635"/>
          </a:xfrm>
          <a:custGeom>
            <a:avLst/>
            <a:gdLst/>
            <a:ahLst/>
            <a:cxnLst/>
            <a:rect l="l" t="t" r="r" b="b"/>
            <a:pathLst>
              <a:path w="9201" h="22441" extrusionOk="0">
                <a:moveTo>
                  <a:pt x="1839" y="585"/>
                </a:moveTo>
                <a:cubicBezTo>
                  <a:pt x="2424" y="585"/>
                  <a:pt x="2901" y="1062"/>
                  <a:pt x="2901" y="1647"/>
                </a:cubicBezTo>
                <a:lnTo>
                  <a:pt x="2901" y="1865"/>
                </a:lnTo>
                <a:lnTo>
                  <a:pt x="2901" y="2163"/>
                </a:lnTo>
                <a:lnTo>
                  <a:pt x="2901" y="3253"/>
                </a:lnTo>
                <a:cubicBezTo>
                  <a:pt x="2901" y="3417"/>
                  <a:pt x="3021" y="3551"/>
                  <a:pt x="3185" y="3551"/>
                </a:cubicBezTo>
                <a:cubicBezTo>
                  <a:pt x="3348" y="3551"/>
                  <a:pt x="3485" y="3417"/>
                  <a:pt x="3485" y="3253"/>
                </a:cubicBezTo>
                <a:lnTo>
                  <a:pt x="3485" y="2339"/>
                </a:lnTo>
                <a:cubicBezTo>
                  <a:pt x="3726" y="2238"/>
                  <a:pt x="3980" y="2189"/>
                  <a:pt x="4233" y="2189"/>
                </a:cubicBezTo>
                <a:cubicBezTo>
                  <a:pt x="4725" y="2189"/>
                  <a:pt x="5213" y="2376"/>
                  <a:pt x="5582" y="2734"/>
                </a:cubicBezTo>
                <a:cubicBezTo>
                  <a:pt x="5608" y="2777"/>
                  <a:pt x="5647" y="2816"/>
                  <a:pt x="5676" y="2858"/>
                </a:cubicBezTo>
                <a:cubicBezTo>
                  <a:pt x="5690" y="2871"/>
                  <a:pt x="5703" y="2884"/>
                  <a:pt x="5716" y="2910"/>
                </a:cubicBezTo>
                <a:cubicBezTo>
                  <a:pt x="5758" y="2953"/>
                  <a:pt x="5797" y="3008"/>
                  <a:pt x="5840" y="3061"/>
                </a:cubicBezTo>
                <a:cubicBezTo>
                  <a:pt x="5921" y="3185"/>
                  <a:pt x="5990" y="3335"/>
                  <a:pt x="6029" y="3482"/>
                </a:cubicBezTo>
                <a:cubicBezTo>
                  <a:pt x="6206" y="4070"/>
                  <a:pt x="6042" y="4723"/>
                  <a:pt x="5552" y="5144"/>
                </a:cubicBezTo>
                <a:cubicBezTo>
                  <a:pt x="5432" y="5252"/>
                  <a:pt x="5418" y="5428"/>
                  <a:pt x="5526" y="5553"/>
                </a:cubicBezTo>
                <a:cubicBezTo>
                  <a:pt x="5582" y="5621"/>
                  <a:pt x="5663" y="5660"/>
                  <a:pt x="5745" y="5660"/>
                </a:cubicBezTo>
                <a:cubicBezTo>
                  <a:pt x="5810" y="5660"/>
                  <a:pt x="5879" y="5634"/>
                  <a:pt x="5934" y="5592"/>
                </a:cubicBezTo>
                <a:cubicBezTo>
                  <a:pt x="6261" y="5321"/>
                  <a:pt x="6480" y="4968"/>
                  <a:pt x="6601" y="4586"/>
                </a:cubicBezTo>
                <a:cubicBezTo>
                  <a:pt x="6927" y="4723"/>
                  <a:pt x="7241" y="4925"/>
                  <a:pt x="7499" y="5183"/>
                </a:cubicBezTo>
                <a:cubicBezTo>
                  <a:pt x="8439" y="6124"/>
                  <a:pt x="8573" y="7607"/>
                  <a:pt x="7852" y="8694"/>
                </a:cubicBezTo>
                <a:cubicBezTo>
                  <a:pt x="7566" y="8573"/>
                  <a:pt x="7253" y="8507"/>
                  <a:pt x="6928" y="8507"/>
                </a:cubicBezTo>
                <a:cubicBezTo>
                  <a:pt x="6851" y="8507"/>
                  <a:pt x="6773" y="8510"/>
                  <a:pt x="6695" y="8518"/>
                </a:cubicBezTo>
                <a:cubicBezTo>
                  <a:pt x="6532" y="8544"/>
                  <a:pt x="6411" y="8681"/>
                  <a:pt x="6437" y="8844"/>
                </a:cubicBezTo>
                <a:cubicBezTo>
                  <a:pt x="6450" y="8999"/>
                  <a:pt x="6585" y="9104"/>
                  <a:pt x="6737" y="9104"/>
                </a:cubicBezTo>
                <a:cubicBezTo>
                  <a:pt x="6746" y="9104"/>
                  <a:pt x="6755" y="9103"/>
                  <a:pt x="6764" y="9102"/>
                </a:cubicBezTo>
                <a:cubicBezTo>
                  <a:pt x="6825" y="9095"/>
                  <a:pt x="6886" y="9092"/>
                  <a:pt x="6947" y="9092"/>
                </a:cubicBezTo>
                <a:cubicBezTo>
                  <a:pt x="7474" y="9092"/>
                  <a:pt x="7954" y="9354"/>
                  <a:pt x="8247" y="9756"/>
                </a:cubicBezTo>
                <a:cubicBezTo>
                  <a:pt x="8358" y="9961"/>
                  <a:pt x="8452" y="10177"/>
                  <a:pt x="8521" y="10409"/>
                </a:cubicBezTo>
                <a:cubicBezTo>
                  <a:pt x="8521" y="10438"/>
                  <a:pt x="8521" y="10464"/>
                  <a:pt x="8534" y="10490"/>
                </a:cubicBezTo>
                <a:cubicBezTo>
                  <a:pt x="8534" y="10533"/>
                  <a:pt x="8547" y="10559"/>
                  <a:pt x="8560" y="10601"/>
                </a:cubicBezTo>
                <a:cubicBezTo>
                  <a:pt x="8603" y="10778"/>
                  <a:pt x="8616" y="10967"/>
                  <a:pt x="8616" y="11157"/>
                </a:cubicBezTo>
                <a:cubicBezTo>
                  <a:pt x="8616" y="11891"/>
                  <a:pt x="8328" y="12587"/>
                  <a:pt x="7812" y="13103"/>
                </a:cubicBezTo>
                <a:cubicBezTo>
                  <a:pt x="7430" y="12695"/>
                  <a:pt x="6888" y="12437"/>
                  <a:pt x="6274" y="12424"/>
                </a:cubicBezTo>
                <a:cubicBezTo>
                  <a:pt x="6111" y="12424"/>
                  <a:pt x="5974" y="12561"/>
                  <a:pt x="5974" y="12724"/>
                </a:cubicBezTo>
                <a:cubicBezTo>
                  <a:pt x="5974" y="12871"/>
                  <a:pt x="6098" y="13008"/>
                  <a:pt x="6261" y="13008"/>
                </a:cubicBezTo>
                <a:cubicBezTo>
                  <a:pt x="6833" y="13021"/>
                  <a:pt x="7336" y="13335"/>
                  <a:pt x="7607" y="13799"/>
                </a:cubicBezTo>
                <a:cubicBezTo>
                  <a:pt x="7718" y="14031"/>
                  <a:pt x="7786" y="14275"/>
                  <a:pt x="7825" y="14520"/>
                </a:cubicBezTo>
                <a:lnTo>
                  <a:pt x="7825" y="14628"/>
                </a:lnTo>
                <a:cubicBezTo>
                  <a:pt x="7825" y="14667"/>
                  <a:pt x="7838" y="14710"/>
                  <a:pt x="7852" y="14749"/>
                </a:cubicBezTo>
                <a:lnTo>
                  <a:pt x="7852" y="14955"/>
                </a:lnTo>
                <a:cubicBezTo>
                  <a:pt x="7852" y="16055"/>
                  <a:pt x="7228" y="17022"/>
                  <a:pt x="6261" y="17486"/>
                </a:cubicBezTo>
                <a:cubicBezTo>
                  <a:pt x="6137" y="16656"/>
                  <a:pt x="5526" y="15948"/>
                  <a:pt x="4667" y="15716"/>
                </a:cubicBezTo>
                <a:cubicBezTo>
                  <a:pt x="4643" y="15710"/>
                  <a:pt x="4618" y="15707"/>
                  <a:pt x="4594" y="15707"/>
                </a:cubicBezTo>
                <a:cubicBezTo>
                  <a:pt x="4462" y="15707"/>
                  <a:pt x="4351" y="15796"/>
                  <a:pt x="4315" y="15935"/>
                </a:cubicBezTo>
                <a:cubicBezTo>
                  <a:pt x="4275" y="16085"/>
                  <a:pt x="4370" y="16248"/>
                  <a:pt x="4520" y="16287"/>
                </a:cubicBezTo>
                <a:cubicBezTo>
                  <a:pt x="5226" y="16464"/>
                  <a:pt x="5690" y="17104"/>
                  <a:pt x="5703" y="17799"/>
                </a:cubicBezTo>
                <a:cubicBezTo>
                  <a:pt x="5690" y="17839"/>
                  <a:pt x="5690" y="17881"/>
                  <a:pt x="5690" y="17920"/>
                </a:cubicBezTo>
                <a:lnTo>
                  <a:pt x="5690" y="18044"/>
                </a:lnTo>
                <a:lnTo>
                  <a:pt x="5690" y="18057"/>
                </a:lnTo>
                <a:cubicBezTo>
                  <a:pt x="5676" y="18113"/>
                  <a:pt x="5676" y="18165"/>
                  <a:pt x="5647" y="18221"/>
                </a:cubicBezTo>
                <a:cubicBezTo>
                  <a:pt x="5634" y="18276"/>
                  <a:pt x="5647" y="18328"/>
                  <a:pt x="5663" y="18384"/>
                </a:cubicBezTo>
                <a:cubicBezTo>
                  <a:pt x="5500" y="19269"/>
                  <a:pt x="4723" y="19935"/>
                  <a:pt x="3799" y="19935"/>
                </a:cubicBezTo>
                <a:cubicBezTo>
                  <a:pt x="3622" y="19935"/>
                  <a:pt x="3443" y="19909"/>
                  <a:pt x="3266" y="19867"/>
                </a:cubicBezTo>
                <a:cubicBezTo>
                  <a:pt x="3240" y="19854"/>
                  <a:pt x="3214" y="19854"/>
                  <a:pt x="3185" y="19854"/>
                </a:cubicBezTo>
                <a:cubicBezTo>
                  <a:pt x="2858" y="19690"/>
                  <a:pt x="2600" y="19377"/>
                  <a:pt x="2545" y="18982"/>
                </a:cubicBezTo>
                <a:cubicBezTo>
                  <a:pt x="2521" y="18845"/>
                  <a:pt x="2395" y="18733"/>
                  <a:pt x="2259" y="18733"/>
                </a:cubicBezTo>
                <a:cubicBezTo>
                  <a:pt x="2246" y="18733"/>
                  <a:pt x="2232" y="18734"/>
                  <a:pt x="2218" y="18737"/>
                </a:cubicBezTo>
                <a:cubicBezTo>
                  <a:pt x="2055" y="18766"/>
                  <a:pt x="1947" y="18913"/>
                  <a:pt x="1960" y="19076"/>
                </a:cubicBezTo>
                <a:cubicBezTo>
                  <a:pt x="2042" y="19648"/>
                  <a:pt x="2411" y="20112"/>
                  <a:pt x="2901" y="20356"/>
                </a:cubicBezTo>
                <a:lnTo>
                  <a:pt x="2901" y="20791"/>
                </a:lnTo>
                <a:cubicBezTo>
                  <a:pt x="2901" y="21379"/>
                  <a:pt x="2424" y="21852"/>
                  <a:pt x="1839" y="21852"/>
                </a:cubicBezTo>
                <a:cubicBezTo>
                  <a:pt x="1255" y="21852"/>
                  <a:pt x="778" y="21379"/>
                  <a:pt x="778" y="20791"/>
                </a:cubicBezTo>
                <a:lnTo>
                  <a:pt x="778" y="17567"/>
                </a:lnTo>
                <a:cubicBezTo>
                  <a:pt x="1075" y="17839"/>
                  <a:pt x="1483" y="18002"/>
                  <a:pt x="1921" y="18002"/>
                </a:cubicBezTo>
                <a:cubicBezTo>
                  <a:pt x="2260" y="18002"/>
                  <a:pt x="2574" y="17907"/>
                  <a:pt x="2845" y="17744"/>
                </a:cubicBezTo>
                <a:cubicBezTo>
                  <a:pt x="2974" y="17690"/>
                  <a:pt x="3110" y="17663"/>
                  <a:pt x="3248" y="17663"/>
                </a:cubicBezTo>
                <a:cubicBezTo>
                  <a:pt x="3386" y="17663"/>
                  <a:pt x="3526" y="17690"/>
                  <a:pt x="3661" y="17744"/>
                </a:cubicBezTo>
                <a:cubicBezTo>
                  <a:pt x="3949" y="17852"/>
                  <a:pt x="4164" y="18070"/>
                  <a:pt x="4288" y="18341"/>
                </a:cubicBezTo>
                <a:cubicBezTo>
                  <a:pt x="4328" y="18452"/>
                  <a:pt x="4439" y="18521"/>
                  <a:pt x="4560" y="18521"/>
                </a:cubicBezTo>
                <a:cubicBezTo>
                  <a:pt x="4586" y="18521"/>
                  <a:pt x="4628" y="18505"/>
                  <a:pt x="4667" y="18492"/>
                </a:cubicBezTo>
                <a:cubicBezTo>
                  <a:pt x="4818" y="18423"/>
                  <a:pt x="4886" y="18260"/>
                  <a:pt x="4818" y="18113"/>
                </a:cubicBezTo>
                <a:cubicBezTo>
                  <a:pt x="4641" y="17688"/>
                  <a:pt x="4302" y="17362"/>
                  <a:pt x="3880" y="17198"/>
                </a:cubicBezTo>
                <a:cubicBezTo>
                  <a:pt x="3743" y="17133"/>
                  <a:pt x="3593" y="17104"/>
                  <a:pt x="3443" y="17091"/>
                </a:cubicBezTo>
                <a:cubicBezTo>
                  <a:pt x="3580" y="16846"/>
                  <a:pt x="3648" y="16562"/>
                  <a:pt x="3648" y="16274"/>
                </a:cubicBezTo>
                <a:lnTo>
                  <a:pt x="3648" y="15036"/>
                </a:lnTo>
                <a:cubicBezTo>
                  <a:pt x="3648" y="14873"/>
                  <a:pt x="3511" y="14736"/>
                  <a:pt x="3348" y="14736"/>
                </a:cubicBezTo>
                <a:cubicBezTo>
                  <a:pt x="3185" y="14736"/>
                  <a:pt x="3064" y="14873"/>
                  <a:pt x="3064" y="15036"/>
                </a:cubicBezTo>
                <a:lnTo>
                  <a:pt x="3064" y="16274"/>
                </a:lnTo>
                <a:cubicBezTo>
                  <a:pt x="3064" y="16656"/>
                  <a:pt x="2858" y="17009"/>
                  <a:pt x="2574" y="17215"/>
                </a:cubicBezTo>
                <a:lnTo>
                  <a:pt x="2561" y="17215"/>
                </a:lnTo>
                <a:cubicBezTo>
                  <a:pt x="2531" y="17228"/>
                  <a:pt x="2505" y="17241"/>
                  <a:pt x="2479" y="17267"/>
                </a:cubicBezTo>
                <a:cubicBezTo>
                  <a:pt x="2316" y="17362"/>
                  <a:pt x="2123" y="17417"/>
                  <a:pt x="1921" y="17417"/>
                </a:cubicBezTo>
                <a:cubicBezTo>
                  <a:pt x="1281" y="17417"/>
                  <a:pt x="778" y="16901"/>
                  <a:pt x="778" y="16274"/>
                </a:cubicBezTo>
                <a:lnTo>
                  <a:pt x="778" y="15595"/>
                </a:lnTo>
                <a:cubicBezTo>
                  <a:pt x="1049" y="15784"/>
                  <a:pt x="1388" y="15892"/>
                  <a:pt x="1757" y="15892"/>
                </a:cubicBezTo>
                <a:cubicBezTo>
                  <a:pt x="1908" y="15892"/>
                  <a:pt x="2042" y="15771"/>
                  <a:pt x="2042" y="15608"/>
                </a:cubicBezTo>
                <a:cubicBezTo>
                  <a:pt x="2042" y="15445"/>
                  <a:pt x="1908" y="15307"/>
                  <a:pt x="1757" y="15307"/>
                </a:cubicBezTo>
                <a:cubicBezTo>
                  <a:pt x="1104" y="15307"/>
                  <a:pt x="585" y="14791"/>
                  <a:pt x="585" y="14138"/>
                </a:cubicBezTo>
                <a:cubicBezTo>
                  <a:pt x="585" y="13498"/>
                  <a:pt x="1104" y="12969"/>
                  <a:pt x="1757" y="12969"/>
                </a:cubicBezTo>
                <a:lnTo>
                  <a:pt x="1921" y="12969"/>
                </a:lnTo>
                <a:cubicBezTo>
                  <a:pt x="2871" y="12969"/>
                  <a:pt x="3648" y="12192"/>
                  <a:pt x="3648" y="11238"/>
                </a:cubicBezTo>
                <a:lnTo>
                  <a:pt x="3648" y="10340"/>
                </a:lnTo>
                <a:cubicBezTo>
                  <a:pt x="4831" y="10206"/>
                  <a:pt x="5758" y="9197"/>
                  <a:pt x="5758" y="7989"/>
                </a:cubicBezTo>
                <a:cubicBezTo>
                  <a:pt x="5758" y="6682"/>
                  <a:pt x="4710" y="5634"/>
                  <a:pt x="3417" y="5621"/>
                </a:cubicBezTo>
                <a:cubicBezTo>
                  <a:pt x="3159" y="5089"/>
                  <a:pt x="2613" y="4707"/>
                  <a:pt x="1973" y="4707"/>
                </a:cubicBezTo>
                <a:cubicBezTo>
                  <a:pt x="1810" y="4707"/>
                  <a:pt x="1689" y="4844"/>
                  <a:pt x="1689" y="5007"/>
                </a:cubicBezTo>
                <a:cubicBezTo>
                  <a:pt x="1689" y="5170"/>
                  <a:pt x="1810" y="5308"/>
                  <a:pt x="1973" y="5308"/>
                </a:cubicBezTo>
                <a:cubicBezTo>
                  <a:pt x="2531" y="5308"/>
                  <a:pt x="2982" y="5755"/>
                  <a:pt x="2982" y="6313"/>
                </a:cubicBezTo>
                <a:cubicBezTo>
                  <a:pt x="2982" y="6872"/>
                  <a:pt x="2531" y="7319"/>
                  <a:pt x="1973" y="7319"/>
                </a:cubicBezTo>
                <a:cubicBezTo>
                  <a:pt x="1810" y="7319"/>
                  <a:pt x="1689" y="7456"/>
                  <a:pt x="1689" y="7620"/>
                </a:cubicBezTo>
                <a:cubicBezTo>
                  <a:pt x="1689" y="7783"/>
                  <a:pt x="1810" y="7907"/>
                  <a:pt x="1973" y="7907"/>
                </a:cubicBezTo>
                <a:cubicBezTo>
                  <a:pt x="2858" y="7907"/>
                  <a:pt x="3580" y="7198"/>
                  <a:pt x="3580" y="6313"/>
                </a:cubicBezTo>
                <a:cubicBezTo>
                  <a:pt x="3580" y="6274"/>
                  <a:pt x="3567" y="6245"/>
                  <a:pt x="3567" y="6219"/>
                </a:cubicBezTo>
                <a:lnTo>
                  <a:pt x="3567" y="6219"/>
                </a:lnTo>
                <a:cubicBezTo>
                  <a:pt x="4465" y="6300"/>
                  <a:pt x="5174" y="7061"/>
                  <a:pt x="5174" y="7989"/>
                </a:cubicBezTo>
                <a:cubicBezTo>
                  <a:pt x="5174" y="8844"/>
                  <a:pt x="4560" y="9566"/>
                  <a:pt x="3730" y="9729"/>
                </a:cubicBezTo>
                <a:lnTo>
                  <a:pt x="3635" y="9729"/>
                </a:lnTo>
                <a:cubicBezTo>
                  <a:pt x="3551" y="9748"/>
                  <a:pt x="3467" y="9757"/>
                  <a:pt x="3384" y="9757"/>
                </a:cubicBezTo>
                <a:cubicBezTo>
                  <a:pt x="2860" y="9757"/>
                  <a:pt x="2379" y="9399"/>
                  <a:pt x="2260" y="8858"/>
                </a:cubicBezTo>
                <a:cubicBezTo>
                  <a:pt x="2238" y="8721"/>
                  <a:pt x="2120" y="8632"/>
                  <a:pt x="1986" y="8632"/>
                </a:cubicBezTo>
                <a:cubicBezTo>
                  <a:pt x="1960" y="8632"/>
                  <a:pt x="1934" y="8635"/>
                  <a:pt x="1908" y="8642"/>
                </a:cubicBezTo>
                <a:cubicBezTo>
                  <a:pt x="1757" y="8668"/>
                  <a:pt x="1646" y="8831"/>
                  <a:pt x="1689" y="8982"/>
                </a:cubicBezTo>
                <a:cubicBezTo>
                  <a:pt x="1839" y="9687"/>
                  <a:pt x="2398" y="10193"/>
                  <a:pt x="3064" y="10314"/>
                </a:cubicBezTo>
                <a:lnTo>
                  <a:pt x="3064" y="11238"/>
                </a:lnTo>
                <a:cubicBezTo>
                  <a:pt x="3064" y="11865"/>
                  <a:pt x="2545" y="12381"/>
                  <a:pt x="1921" y="12381"/>
                </a:cubicBezTo>
                <a:cubicBezTo>
                  <a:pt x="1281" y="12381"/>
                  <a:pt x="778" y="11865"/>
                  <a:pt x="778" y="11238"/>
                </a:cubicBezTo>
                <a:lnTo>
                  <a:pt x="778" y="1647"/>
                </a:lnTo>
                <a:cubicBezTo>
                  <a:pt x="778" y="1062"/>
                  <a:pt x="1255" y="585"/>
                  <a:pt x="1839" y="585"/>
                </a:cubicBezTo>
                <a:close/>
                <a:moveTo>
                  <a:pt x="1839" y="1"/>
                </a:moveTo>
                <a:cubicBezTo>
                  <a:pt x="928" y="1"/>
                  <a:pt x="193" y="735"/>
                  <a:pt x="193" y="1647"/>
                </a:cubicBezTo>
                <a:lnTo>
                  <a:pt x="193" y="11238"/>
                </a:lnTo>
                <a:cubicBezTo>
                  <a:pt x="193" y="11797"/>
                  <a:pt x="451" y="12300"/>
                  <a:pt x="872" y="12626"/>
                </a:cubicBezTo>
                <a:cubicBezTo>
                  <a:pt x="356" y="12927"/>
                  <a:pt x="0" y="13498"/>
                  <a:pt x="0" y="14138"/>
                </a:cubicBezTo>
                <a:cubicBezTo>
                  <a:pt x="0" y="14422"/>
                  <a:pt x="69" y="14697"/>
                  <a:pt x="193" y="14942"/>
                </a:cubicBezTo>
                <a:lnTo>
                  <a:pt x="193" y="14968"/>
                </a:lnTo>
                <a:lnTo>
                  <a:pt x="193" y="20791"/>
                </a:lnTo>
                <a:cubicBezTo>
                  <a:pt x="193" y="21705"/>
                  <a:pt x="928" y="22440"/>
                  <a:pt x="1839" y="22440"/>
                </a:cubicBezTo>
                <a:cubicBezTo>
                  <a:pt x="2750" y="22440"/>
                  <a:pt x="3485" y="21705"/>
                  <a:pt x="3485" y="20791"/>
                </a:cubicBezTo>
                <a:lnTo>
                  <a:pt x="3485" y="20533"/>
                </a:lnTo>
                <a:cubicBezTo>
                  <a:pt x="3541" y="20546"/>
                  <a:pt x="3606" y="20546"/>
                  <a:pt x="3661" y="20546"/>
                </a:cubicBezTo>
                <a:cubicBezTo>
                  <a:pt x="3743" y="20546"/>
                  <a:pt x="3825" y="20533"/>
                  <a:pt x="3906" y="20533"/>
                </a:cubicBezTo>
                <a:cubicBezTo>
                  <a:pt x="3933" y="20520"/>
                  <a:pt x="3949" y="20520"/>
                  <a:pt x="3962" y="20520"/>
                </a:cubicBezTo>
                <a:cubicBezTo>
                  <a:pt x="5226" y="20438"/>
                  <a:pt x="6235" y="19390"/>
                  <a:pt x="6274" y="18113"/>
                </a:cubicBezTo>
                <a:cubicBezTo>
                  <a:pt x="7580" y="17607"/>
                  <a:pt x="8452" y="16369"/>
                  <a:pt x="8452" y="14955"/>
                </a:cubicBezTo>
                <a:cubicBezTo>
                  <a:pt x="8452" y="14791"/>
                  <a:pt x="8439" y="14628"/>
                  <a:pt x="8410" y="14465"/>
                </a:cubicBezTo>
                <a:cubicBezTo>
                  <a:pt x="8384" y="14151"/>
                  <a:pt x="8302" y="13851"/>
                  <a:pt x="8165" y="13593"/>
                </a:cubicBezTo>
                <a:cubicBezTo>
                  <a:pt x="8831" y="12953"/>
                  <a:pt x="9200" y="12084"/>
                  <a:pt x="9200" y="11157"/>
                </a:cubicBezTo>
                <a:cubicBezTo>
                  <a:pt x="9200" y="10846"/>
                  <a:pt x="9158" y="10546"/>
                  <a:pt x="9076" y="10259"/>
                </a:cubicBezTo>
                <a:cubicBezTo>
                  <a:pt x="9024" y="9961"/>
                  <a:pt x="8913" y="9687"/>
                  <a:pt x="8750" y="9458"/>
                </a:cubicBezTo>
                <a:cubicBezTo>
                  <a:pt x="8642" y="9279"/>
                  <a:pt x="8521" y="9116"/>
                  <a:pt x="8384" y="8952"/>
                </a:cubicBezTo>
                <a:cubicBezTo>
                  <a:pt x="8766" y="8342"/>
                  <a:pt x="8942" y="7633"/>
                  <a:pt x="8900" y="6911"/>
                </a:cubicBezTo>
                <a:cubicBezTo>
                  <a:pt x="8831" y="6111"/>
                  <a:pt x="8492" y="5334"/>
                  <a:pt x="7920" y="4762"/>
                </a:cubicBezTo>
                <a:cubicBezTo>
                  <a:pt x="7580" y="4423"/>
                  <a:pt x="7159" y="4165"/>
                  <a:pt x="6725" y="3988"/>
                </a:cubicBezTo>
                <a:cubicBezTo>
                  <a:pt x="6708" y="3782"/>
                  <a:pt x="6682" y="3580"/>
                  <a:pt x="6614" y="3374"/>
                </a:cubicBezTo>
                <a:cubicBezTo>
                  <a:pt x="6562" y="3142"/>
                  <a:pt x="6450" y="2910"/>
                  <a:pt x="6300" y="2708"/>
                </a:cubicBezTo>
                <a:cubicBezTo>
                  <a:pt x="6219" y="2571"/>
                  <a:pt x="6111" y="2437"/>
                  <a:pt x="5990" y="2326"/>
                </a:cubicBezTo>
                <a:cubicBezTo>
                  <a:pt x="5521" y="1847"/>
                  <a:pt x="4883" y="1600"/>
                  <a:pt x="4238" y="1600"/>
                </a:cubicBezTo>
                <a:cubicBezTo>
                  <a:pt x="3985" y="1600"/>
                  <a:pt x="3731" y="1638"/>
                  <a:pt x="3485" y="1715"/>
                </a:cubicBezTo>
                <a:lnTo>
                  <a:pt x="3485" y="1647"/>
                </a:lnTo>
                <a:cubicBezTo>
                  <a:pt x="3485" y="735"/>
                  <a:pt x="2750" y="1"/>
                  <a:pt x="1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/>
          <p:nvPr/>
        </p:nvSpPr>
        <p:spPr>
          <a:xfrm rot="7199981">
            <a:off x="-328418" y="1706060"/>
            <a:ext cx="2322738" cy="5659561"/>
          </a:xfrm>
          <a:custGeom>
            <a:avLst/>
            <a:gdLst/>
            <a:ahLst/>
            <a:cxnLst/>
            <a:rect l="l" t="t" r="r" b="b"/>
            <a:pathLst>
              <a:path w="9210" h="22441" extrusionOk="0">
                <a:moveTo>
                  <a:pt x="7361" y="585"/>
                </a:moveTo>
                <a:cubicBezTo>
                  <a:pt x="7946" y="585"/>
                  <a:pt x="8423" y="1062"/>
                  <a:pt x="8423" y="1647"/>
                </a:cubicBezTo>
                <a:lnTo>
                  <a:pt x="8423" y="11238"/>
                </a:lnTo>
                <a:cubicBezTo>
                  <a:pt x="8423" y="11865"/>
                  <a:pt x="7920" y="12381"/>
                  <a:pt x="7280" y="12381"/>
                </a:cubicBezTo>
                <a:cubicBezTo>
                  <a:pt x="6653" y="12381"/>
                  <a:pt x="6137" y="11865"/>
                  <a:pt x="6137" y="11238"/>
                </a:cubicBezTo>
                <a:lnTo>
                  <a:pt x="6137" y="10314"/>
                </a:lnTo>
                <a:cubicBezTo>
                  <a:pt x="6803" y="10193"/>
                  <a:pt x="7361" y="9687"/>
                  <a:pt x="7511" y="8982"/>
                </a:cubicBezTo>
                <a:cubicBezTo>
                  <a:pt x="7551" y="8831"/>
                  <a:pt x="7443" y="8668"/>
                  <a:pt x="7293" y="8642"/>
                </a:cubicBezTo>
                <a:cubicBezTo>
                  <a:pt x="7266" y="8635"/>
                  <a:pt x="7240" y="8632"/>
                  <a:pt x="7215" y="8632"/>
                </a:cubicBezTo>
                <a:cubicBezTo>
                  <a:pt x="7084" y="8632"/>
                  <a:pt x="6973" y="8721"/>
                  <a:pt x="6940" y="8858"/>
                </a:cubicBezTo>
                <a:cubicBezTo>
                  <a:pt x="6822" y="9399"/>
                  <a:pt x="6348" y="9757"/>
                  <a:pt x="5820" y="9757"/>
                </a:cubicBezTo>
                <a:cubicBezTo>
                  <a:pt x="5736" y="9757"/>
                  <a:pt x="5650" y="9748"/>
                  <a:pt x="5565" y="9729"/>
                </a:cubicBezTo>
                <a:lnTo>
                  <a:pt x="5470" y="9729"/>
                </a:lnTo>
                <a:cubicBezTo>
                  <a:pt x="4654" y="9566"/>
                  <a:pt x="4027" y="8844"/>
                  <a:pt x="4027" y="7989"/>
                </a:cubicBezTo>
                <a:cubicBezTo>
                  <a:pt x="4027" y="7061"/>
                  <a:pt x="4735" y="6300"/>
                  <a:pt x="5634" y="6219"/>
                </a:cubicBezTo>
                <a:lnTo>
                  <a:pt x="5634" y="6313"/>
                </a:lnTo>
                <a:cubicBezTo>
                  <a:pt x="5634" y="7198"/>
                  <a:pt x="6339" y="7907"/>
                  <a:pt x="7224" y="7907"/>
                </a:cubicBezTo>
                <a:cubicBezTo>
                  <a:pt x="7387" y="7907"/>
                  <a:pt x="7524" y="7783"/>
                  <a:pt x="7524" y="7620"/>
                </a:cubicBezTo>
                <a:cubicBezTo>
                  <a:pt x="7524" y="7456"/>
                  <a:pt x="7387" y="7319"/>
                  <a:pt x="7224" y="7319"/>
                </a:cubicBezTo>
                <a:cubicBezTo>
                  <a:pt x="6666" y="7319"/>
                  <a:pt x="6218" y="6872"/>
                  <a:pt x="6218" y="6313"/>
                </a:cubicBezTo>
                <a:cubicBezTo>
                  <a:pt x="6218" y="5755"/>
                  <a:pt x="6666" y="5308"/>
                  <a:pt x="7224" y="5308"/>
                </a:cubicBezTo>
                <a:cubicBezTo>
                  <a:pt x="7387" y="5308"/>
                  <a:pt x="7524" y="5170"/>
                  <a:pt x="7524" y="5007"/>
                </a:cubicBezTo>
                <a:cubicBezTo>
                  <a:pt x="7524" y="4844"/>
                  <a:pt x="7387" y="4707"/>
                  <a:pt x="7224" y="4707"/>
                </a:cubicBezTo>
                <a:cubicBezTo>
                  <a:pt x="6597" y="4707"/>
                  <a:pt x="6042" y="5089"/>
                  <a:pt x="5781" y="5621"/>
                </a:cubicBezTo>
                <a:cubicBezTo>
                  <a:pt x="4491" y="5634"/>
                  <a:pt x="3442" y="6682"/>
                  <a:pt x="3442" y="7989"/>
                </a:cubicBezTo>
                <a:cubicBezTo>
                  <a:pt x="3442" y="9197"/>
                  <a:pt x="4366" y="10206"/>
                  <a:pt x="5552" y="10340"/>
                </a:cubicBezTo>
                <a:lnTo>
                  <a:pt x="5552" y="11238"/>
                </a:lnTo>
                <a:cubicBezTo>
                  <a:pt x="5552" y="12192"/>
                  <a:pt x="6326" y="12969"/>
                  <a:pt x="7280" y="12969"/>
                </a:cubicBezTo>
                <a:lnTo>
                  <a:pt x="7456" y="12969"/>
                </a:lnTo>
                <a:cubicBezTo>
                  <a:pt x="8096" y="12969"/>
                  <a:pt x="8612" y="13498"/>
                  <a:pt x="8612" y="14138"/>
                </a:cubicBezTo>
                <a:cubicBezTo>
                  <a:pt x="8612" y="14791"/>
                  <a:pt x="8096" y="15307"/>
                  <a:pt x="7456" y="15307"/>
                </a:cubicBezTo>
                <a:cubicBezTo>
                  <a:pt x="7293" y="15307"/>
                  <a:pt x="7155" y="15445"/>
                  <a:pt x="7155" y="15608"/>
                </a:cubicBezTo>
                <a:cubicBezTo>
                  <a:pt x="7155" y="15771"/>
                  <a:pt x="7293" y="15892"/>
                  <a:pt x="7456" y="15892"/>
                </a:cubicBezTo>
                <a:cubicBezTo>
                  <a:pt x="7809" y="15892"/>
                  <a:pt x="8148" y="15784"/>
                  <a:pt x="8423" y="15595"/>
                </a:cubicBezTo>
                <a:lnTo>
                  <a:pt x="8423" y="16274"/>
                </a:lnTo>
                <a:cubicBezTo>
                  <a:pt x="8423" y="16901"/>
                  <a:pt x="7920" y="17417"/>
                  <a:pt x="7280" y="17417"/>
                </a:cubicBezTo>
                <a:cubicBezTo>
                  <a:pt x="7074" y="17417"/>
                  <a:pt x="6884" y="17362"/>
                  <a:pt x="6721" y="17267"/>
                </a:cubicBezTo>
                <a:cubicBezTo>
                  <a:pt x="6695" y="17241"/>
                  <a:pt x="6666" y="17228"/>
                  <a:pt x="6639" y="17215"/>
                </a:cubicBezTo>
                <a:cubicBezTo>
                  <a:pt x="6339" y="17009"/>
                  <a:pt x="6137" y="16656"/>
                  <a:pt x="6137" y="16274"/>
                </a:cubicBezTo>
                <a:lnTo>
                  <a:pt x="6137" y="15036"/>
                </a:lnTo>
                <a:cubicBezTo>
                  <a:pt x="6137" y="14873"/>
                  <a:pt x="6012" y="14736"/>
                  <a:pt x="5849" y="14736"/>
                </a:cubicBezTo>
                <a:cubicBezTo>
                  <a:pt x="5686" y="14736"/>
                  <a:pt x="5552" y="14873"/>
                  <a:pt x="5552" y="15036"/>
                </a:cubicBezTo>
                <a:lnTo>
                  <a:pt x="5552" y="16274"/>
                </a:lnTo>
                <a:cubicBezTo>
                  <a:pt x="5552" y="16562"/>
                  <a:pt x="5634" y="16846"/>
                  <a:pt x="5754" y="17091"/>
                </a:cubicBezTo>
                <a:cubicBezTo>
                  <a:pt x="5604" y="17104"/>
                  <a:pt x="5470" y="17133"/>
                  <a:pt x="5320" y="17198"/>
                </a:cubicBezTo>
                <a:cubicBezTo>
                  <a:pt x="4899" y="17362"/>
                  <a:pt x="4556" y="17688"/>
                  <a:pt x="4379" y="18113"/>
                </a:cubicBezTo>
                <a:cubicBezTo>
                  <a:pt x="4311" y="18260"/>
                  <a:pt x="4379" y="18423"/>
                  <a:pt x="4530" y="18492"/>
                </a:cubicBezTo>
                <a:cubicBezTo>
                  <a:pt x="4572" y="18505"/>
                  <a:pt x="4611" y="18521"/>
                  <a:pt x="4654" y="18521"/>
                </a:cubicBezTo>
                <a:cubicBezTo>
                  <a:pt x="4762" y="18521"/>
                  <a:pt x="4869" y="18452"/>
                  <a:pt x="4912" y="18341"/>
                </a:cubicBezTo>
                <a:cubicBezTo>
                  <a:pt x="5033" y="18070"/>
                  <a:pt x="5265" y="17852"/>
                  <a:pt x="5536" y="17744"/>
                </a:cubicBezTo>
                <a:cubicBezTo>
                  <a:pt x="5673" y="17690"/>
                  <a:pt x="5812" y="17663"/>
                  <a:pt x="5952" y="17663"/>
                </a:cubicBezTo>
                <a:cubicBezTo>
                  <a:pt x="6092" y="17663"/>
                  <a:pt x="6231" y="17690"/>
                  <a:pt x="6368" y="17744"/>
                </a:cubicBezTo>
                <a:cubicBezTo>
                  <a:pt x="6626" y="17907"/>
                  <a:pt x="6953" y="18002"/>
                  <a:pt x="7280" y="18002"/>
                </a:cubicBezTo>
                <a:cubicBezTo>
                  <a:pt x="7727" y="18002"/>
                  <a:pt x="8122" y="17839"/>
                  <a:pt x="8423" y="17567"/>
                </a:cubicBezTo>
                <a:lnTo>
                  <a:pt x="8423" y="20791"/>
                </a:lnTo>
                <a:cubicBezTo>
                  <a:pt x="8423" y="21379"/>
                  <a:pt x="7946" y="21852"/>
                  <a:pt x="7361" y="21852"/>
                </a:cubicBezTo>
                <a:cubicBezTo>
                  <a:pt x="6777" y="21852"/>
                  <a:pt x="6300" y="21379"/>
                  <a:pt x="6300" y="20791"/>
                </a:cubicBezTo>
                <a:lnTo>
                  <a:pt x="6300" y="20356"/>
                </a:lnTo>
                <a:cubicBezTo>
                  <a:pt x="6790" y="20112"/>
                  <a:pt x="7155" y="19648"/>
                  <a:pt x="7237" y="19076"/>
                </a:cubicBezTo>
                <a:cubicBezTo>
                  <a:pt x="7266" y="18913"/>
                  <a:pt x="7142" y="18766"/>
                  <a:pt x="6992" y="18737"/>
                </a:cubicBezTo>
                <a:cubicBezTo>
                  <a:pt x="6977" y="18734"/>
                  <a:pt x="6962" y="18733"/>
                  <a:pt x="6947" y="18733"/>
                </a:cubicBezTo>
                <a:cubicBezTo>
                  <a:pt x="6802" y="18733"/>
                  <a:pt x="6676" y="18845"/>
                  <a:pt x="6653" y="18982"/>
                </a:cubicBezTo>
                <a:cubicBezTo>
                  <a:pt x="6597" y="19377"/>
                  <a:pt x="6352" y="19690"/>
                  <a:pt x="6012" y="19854"/>
                </a:cubicBezTo>
                <a:cubicBezTo>
                  <a:pt x="5986" y="19854"/>
                  <a:pt x="5960" y="19854"/>
                  <a:pt x="5931" y="19867"/>
                </a:cubicBezTo>
                <a:cubicBezTo>
                  <a:pt x="5754" y="19909"/>
                  <a:pt x="5578" y="19935"/>
                  <a:pt x="5402" y="19935"/>
                </a:cubicBezTo>
                <a:cubicBezTo>
                  <a:pt x="4474" y="19935"/>
                  <a:pt x="3700" y="19269"/>
                  <a:pt x="3537" y="18384"/>
                </a:cubicBezTo>
                <a:cubicBezTo>
                  <a:pt x="3563" y="18328"/>
                  <a:pt x="3563" y="18276"/>
                  <a:pt x="3550" y="18221"/>
                </a:cubicBezTo>
                <a:cubicBezTo>
                  <a:pt x="3537" y="18165"/>
                  <a:pt x="3524" y="18113"/>
                  <a:pt x="3511" y="18044"/>
                </a:cubicBezTo>
                <a:lnTo>
                  <a:pt x="3511" y="17920"/>
                </a:lnTo>
                <a:cubicBezTo>
                  <a:pt x="3524" y="17881"/>
                  <a:pt x="3511" y="17839"/>
                  <a:pt x="3494" y="17799"/>
                </a:cubicBezTo>
                <a:cubicBezTo>
                  <a:pt x="3511" y="17104"/>
                  <a:pt x="3971" y="16464"/>
                  <a:pt x="4680" y="16287"/>
                </a:cubicBezTo>
                <a:cubicBezTo>
                  <a:pt x="4843" y="16248"/>
                  <a:pt x="4938" y="16085"/>
                  <a:pt x="4899" y="15935"/>
                </a:cubicBezTo>
                <a:cubicBezTo>
                  <a:pt x="4863" y="15796"/>
                  <a:pt x="4740" y="15707"/>
                  <a:pt x="4604" y="15707"/>
                </a:cubicBezTo>
                <a:cubicBezTo>
                  <a:pt x="4579" y="15707"/>
                  <a:pt x="4555" y="15710"/>
                  <a:pt x="4530" y="15716"/>
                </a:cubicBezTo>
                <a:cubicBezTo>
                  <a:pt x="3674" y="15948"/>
                  <a:pt x="3073" y="16656"/>
                  <a:pt x="2939" y="17473"/>
                </a:cubicBezTo>
                <a:cubicBezTo>
                  <a:pt x="1973" y="17022"/>
                  <a:pt x="1346" y="16055"/>
                  <a:pt x="1346" y="14955"/>
                </a:cubicBezTo>
                <a:lnTo>
                  <a:pt x="1346" y="14749"/>
                </a:lnTo>
                <a:cubicBezTo>
                  <a:pt x="1372" y="14710"/>
                  <a:pt x="1372" y="14667"/>
                  <a:pt x="1372" y="14628"/>
                </a:cubicBezTo>
                <a:lnTo>
                  <a:pt x="1372" y="14520"/>
                </a:lnTo>
                <a:cubicBezTo>
                  <a:pt x="1414" y="14275"/>
                  <a:pt x="1483" y="14031"/>
                  <a:pt x="1590" y="13799"/>
                </a:cubicBezTo>
                <a:cubicBezTo>
                  <a:pt x="1862" y="13335"/>
                  <a:pt x="2368" y="13021"/>
                  <a:pt x="2939" y="13008"/>
                </a:cubicBezTo>
                <a:cubicBezTo>
                  <a:pt x="3103" y="13008"/>
                  <a:pt x="3223" y="12871"/>
                  <a:pt x="3223" y="12724"/>
                </a:cubicBezTo>
                <a:cubicBezTo>
                  <a:pt x="3223" y="12561"/>
                  <a:pt x="3086" y="12424"/>
                  <a:pt x="2923" y="12424"/>
                </a:cubicBezTo>
                <a:cubicBezTo>
                  <a:pt x="2325" y="12437"/>
                  <a:pt x="1767" y="12695"/>
                  <a:pt x="1388" y="13103"/>
                </a:cubicBezTo>
                <a:cubicBezTo>
                  <a:pt x="869" y="12587"/>
                  <a:pt x="585" y="11891"/>
                  <a:pt x="585" y="11157"/>
                </a:cubicBezTo>
                <a:cubicBezTo>
                  <a:pt x="585" y="10967"/>
                  <a:pt x="611" y="10778"/>
                  <a:pt x="637" y="10601"/>
                </a:cubicBezTo>
                <a:cubicBezTo>
                  <a:pt x="666" y="10559"/>
                  <a:pt x="666" y="10533"/>
                  <a:pt x="679" y="10490"/>
                </a:cubicBezTo>
                <a:cubicBezTo>
                  <a:pt x="679" y="10464"/>
                  <a:pt x="679" y="10438"/>
                  <a:pt x="692" y="10409"/>
                </a:cubicBezTo>
                <a:cubicBezTo>
                  <a:pt x="748" y="10177"/>
                  <a:pt x="843" y="9961"/>
                  <a:pt x="950" y="9756"/>
                </a:cubicBezTo>
                <a:cubicBezTo>
                  <a:pt x="1243" y="9354"/>
                  <a:pt x="1734" y="9092"/>
                  <a:pt x="2254" y="9092"/>
                </a:cubicBezTo>
                <a:cubicBezTo>
                  <a:pt x="2313" y="9092"/>
                  <a:pt x="2373" y="9095"/>
                  <a:pt x="2433" y="9102"/>
                </a:cubicBezTo>
                <a:cubicBezTo>
                  <a:pt x="2442" y="9103"/>
                  <a:pt x="2451" y="9104"/>
                  <a:pt x="2460" y="9104"/>
                </a:cubicBezTo>
                <a:cubicBezTo>
                  <a:pt x="2612" y="9104"/>
                  <a:pt x="2747" y="8999"/>
                  <a:pt x="2760" y="8844"/>
                </a:cubicBezTo>
                <a:cubicBezTo>
                  <a:pt x="2789" y="8681"/>
                  <a:pt x="2665" y="8544"/>
                  <a:pt x="2515" y="8518"/>
                </a:cubicBezTo>
                <a:cubicBezTo>
                  <a:pt x="2434" y="8510"/>
                  <a:pt x="2355" y="8507"/>
                  <a:pt x="2276" y="8507"/>
                </a:cubicBezTo>
                <a:cubicBezTo>
                  <a:pt x="1944" y="8507"/>
                  <a:pt x="1631" y="8573"/>
                  <a:pt x="1346" y="8694"/>
                </a:cubicBezTo>
                <a:cubicBezTo>
                  <a:pt x="624" y="7607"/>
                  <a:pt x="761" y="6124"/>
                  <a:pt x="1698" y="5183"/>
                </a:cubicBezTo>
                <a:cubicBezTo>
                  <a:pt x="1960" y="4925"/>
                  <a:pt x="2270" y="4723"/>
                  <a:pt x="2596" y="4586"/>
                </a:cubicBezTo>
                <a:cubicBezTo>
                  <a:pt x="2720" y="4968"/>
                  <a:pt x="2952" y="5321"/>
                  <a:pt x="3266" y="5592"/>
                </a:cubicBezTo>
                <a:cubicBezTo>
                  <a:pt x="3318" y="5634"/>
                  <a:pt x="3387" y="5660"/>
                  <a:pt x="3455" y="5660"/>
                </a:cubicBezTo>
                <a:cubicBezTo>
                  <a:pt x="3537" y="5660"/>
                  <a:pt x="3619" y="5621"/>
                  <a:pt x="3674" y="5553"/>
                </a:cubicBezTo>
                <a:cubicBezTo>
                  <a:pt x="3782" y="5428"/>
                  <a:pt x="3769" y="5252"/>
                  <a:pt x="3645" y="5144"/>
                </a:cubicBezTo>
                <a:cubicBezTo>
                  <a:pt x="3155" y="4723"/>
                  <a:pt x="2992" y="4070"/>
                  <a:pt x="3168" y="3482"/>
                </a:cubicBezTo>
                <a:cubicBezTo>
                  <a:pt x="3210" y="3335"/>
                  <a:pt x="3279" y="3198"/>
                  <a:pt x="3374" y="3061"/>
                </a:cubicBezTo>
                <a:cubicBezTo>
                  <a:pt x="3400" y="3008"/>
                  <a:pt x="3442" y="2953"/>
                  <a:pt x="3481" y="2910"/>
                </a:cubicBezTo>
                <a:cubicBezTo>
                  <a:pt x="3494" y="2884"/>
                  <a:pt x="3511" y="2871"/>
                  <a:pt x="3524" y="2858"/>
                </a:cubicBezTo>
                <a:cubicBezTo>
                  <a:pt x="3550" y="2816"/>
                  <a:pt x="3592" y="2777"/>
                  <a:pt x="3619" y="2734"/>
                </a:cubicBezTo>
                <a:cubicBezTo>
                  <a:pt x="3988" y="2376"/>
                  <a:pt x="4475" y="2189"/>
                  <a:pt x="4968" y="2189"/>
                </a:cubicBezTo>
                <a:cubicBezTo>
                  <a:pt x="5220" y="2189"/>
                  <a:pt x="5475" y="2238"/>
                  <a:pt x="5715" y="2339"/>
                </a:cubicBezTo>
                <a:lnTo>
                  <a:pt x="5715" y="3253"/>
                </a:lnTo>
                <a:cubicBezTo>
                  <a:pt x="5715" y="3417"/>
                  <a:pt x="5849" y="3551"/>
                  <a:pt x="6012" y="3551"/>
                </a:cubicBezTo>
                <a:cubicBezTo>
                  <a:pt x="6176" y="3551"/>
                  <a:pt x="6300" y="3417"/>
                  <a:pt x="6300" y="3253"/>
                </a:cubicBezTo>
                <a:lnTo>
                  <a:pt x="6300" y="2163"/>
                </a:lnTo>
                <a:lnTo>
                  <a:pt x="6300" y="1865"/>
                </a:lnTo>
                <a:lnTo>
                  <a:pt x="6300" y="1647"/>
                </a:lnTo>
                <a:cubicBezTo>
                  <a:pt x="6300" y="1062"/>
                  <a:pt x="6777" y="585"/>
                  <a:pt x="7361" y="585"/>
                </a:cubicBezTo>
                <a:close/>
                <a:moveTo>
                  <a:pt x="7361" y="1"/>
                </a:moveTo>
                <a:cubicBezTo>
                  <a:pt x="6463" y="1"/>
                  <a:pt x="5715" y="735"/>
                  <a:pt x="5715" y="1647"/>
                </a:cubicBezTo>
                <a:lnTo>
                  <a:pt x="5715" y="1715"/>
                </a:lnTo>
                <a:cubicBezTo>
                  <a:pt x="5469" y="1638"/>
                  <a:pt x="5215" y="1600"/>
                  <a:pt x="4962" y="1600"/>
                </a:cubicBezTo>
                <a:cubicBezTo>
                  <a:pt x="4317" y="1600"/>
                  <a:pt x="3679" y="1847"/>
                  <a:pt x="3210" y="2326"/>
                </a:cubicBezTo>
                <a:cubicBezTo>
                  <a:pt x="3086" y="2450"/>
                  <a:pt x="2978" y="2571"/>
                  <a:pt x="2897" y="2708"/>
                </a:cubicBezTo>
                <a:cubicBezTo>
                  <a:pt x="2747" y="2910"/>
                  <a:pt x="2652" y="3142"/>
                  <a:pt x="2583" y="3374"/>
                </a:cubicBezTo>
                <a:cubicBezTo>
                  <a:pt x="2531" y="3580"/>
                  <a:pt x="2489" y="3782"/>
                  <a:pt x="2489" y="3988"/>
                </a:cubicBezTo>
                <a:cubicBezTo>
                  <a:pt x="2041" y="4165"/>
                  <a:pt x="1633" y="4423"/>
                  <a:pt x="1290" y="4762"/>
                </a:cubicBezTo>
                <a:cubicBezTo>
                  <a:pt x="705" y="5334"/>
                  <a:pt x="366" y="6111"/>
                  <a:pt x="310" y="6911"/>
                </a:cubicBezTo>
                <a:cubicBezTo>
                  <a:pt x="258" y="7633"/>
                  <a:pt x="434" y="8342"/>
                  <a:pt x="816" y="8952"/>
                </a:cubicBezTo>
                <a:cubicBezTo>
                  <a:pt x="679" y="9116"/>
                  <a:pt x="555" y="9279"/>
                  <a:pt x="447" y="9458"/>
                </a:cubicBezTo>
                <a:cubicBezTo>
                  <a:pt x="297" y="9687"/>
                  <a:pt x="176" y="9961"/>
                  <a:pt x="121" y="10259"/>
                </a:cubicBezTo>
                <a:cubicBezTo>
                  <a:pt x="39" y="10546"/>
                  <a:pt x="0" y="10846"/>
                  <a:pt x="0" y="11157"/>
                </a:cubicBezTo>
                <a:cubicBezTo>
                  <a:pt x="0" y="12084"/>
                  <a:pt x="379" y="12953"/>
                  <a:pt x="1032" y="13593"/>
                </a:cubicBezTo>
                <a:cubicBezTo>
                  <a:pt x="898" y="13851"/>
                  <a:pt x="816" y="14151"/>
                  <a:pt x="787" y="14465"/>
                </a:cubicBezTo>
                <a:cubicBezTo>
                  <a:pt x="774" y="14628"/>
                  <a:pt x="761" y="14791"/>
                  <a:pt x="761" y="14955"/>
                </a:cubicBezTo>
                <a:cubicBezTo>
                  <a:pt x="761" y="16369"/>
                  <a:pt x="1617" y="17607"/>
                  <a:pt x="2923" y="18113"/>
                </a:cubicBezTo>
                <a:cubicBezTo>
                  <a:pt x="2965" y="19390"/>
                  <a:pt x="3971" y="20438"/>
                  <a:pt x="5238" y="20520"/>
                </a:cubicBezTo>
                <a:cubicBezTo>
                  <a:pt x="5251" y="20520"/>
                  <a:pt x="5278" y="20520"/>
                  <a:pt x="5291" y="20533"/>
                </a:cubicBezTo>
                <a:cubicBezTo>
                  <a:pt x="5372" y="20533"/>
                  <a:pt x="5454" y="20546"/>
                  <a:pt x="5536" y="20546"/>
                </a:cubicBezTo>
                <a:cubicBezTo>
                  <a:pt x="5591" y="20546"/>
                  <a:pt x="5660" y="20546"/>
                  <a:pt x="5715" y="20533"/>
                </a:cubicBezTo>
                <a:lnTo>
                  <a:pt x="5715" y="20791"/>
                </a:lnTo>
                <a:cubicBezTo>
                  <a:pt x="5715" y="21705"/>
                  <a:pt x="6463" y="22440"/>
                  <a:pt x="7361" y="22440"/>
                </a:cubicBezTo>
                <a:cubicBezTo>
                  <a:pt x="8272" y="22440"/>
                  <a:pt x="9020" y="21705"/>
                  <a:pt x="9020" y="20791"/>
                </a:cubicBezTo>
                <a:lnTo>
                  <a:pt x="9020" y="14968"/>
                </a:lnTo>
                <a:cubicBezTo>
                  <a:pt x="9020" y="14955"/>
                  <a:pt x="9007" y="14955"/>
                  <a:pt x="9007" y="14942"/>
                </a:cubicBezTo>
                <a:cubicBezTo>
                  <a:pt x="9144" y="14697"/>
                  <a:pt x="9210" y="14422"/>
                  <a:pt x="9210" y="14138"/>
                </a:cubicBezTo>
                <a:cubicBezTo>
                  <a:pt x="9210" y="13498"/>
                  <a:pt x="8857" y="12927"/>
                  <a:pt x="8328" y="12626"/>
                </a:cubicBezTo>
                <a:cubicBezTo>
                  <a:pt x="8749" y="12300"/>
                  <a:pt x="9020" y="11797"/>
                  <a:pt x="9020" y="11238"/>
                </a:cubicBezTo>
                <a:lnTo>
                  <a:pt x="9020" y="1647"/>
                </a:lnTo>
                <a:cubicBezTo>
                  <a:pt x="9020" y="735"/>
                  <a:pt x="8272" y="1"/>
                  <a:pt x="7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 rot="-1635335" flipH="1">
            <a:off x="7458454" y="-2000632"/>
            <a:ext cx="2322548" cy="5664635"/>
          </a:xfrm>
          <a:custGeom>
            <a:avLst/>
            <a:gdLst/>
            <a:ahLst/>
            <a:cxnLst/>
            <a:rect l="l" t="t" r="r" b="b"/>
            <a:pathLst>
              <a:path w="9201" h="22441" extrusionOk="0">
                <a:moveTo>
                  <a:pt x="1839" y="585"/>
                </a:moveTo>
                <a:cubicBezTo>
                  <a:pt x="2424" y="585"/>
                  <a:pt x="2901" y="1062"/>
                  <a:pt x="2901" y="1647"/>
                </a:cubicBezTo>
                <a:lnTo>
                  <a:pt x="2901" y="1865"/>
                </a:lnTo>
                <a:lnTo>
                  <a:pt x="2901" y="2163"/>
                </a:lnTo>
                <a:lnTo>
                  <a:pt x="2901" y="3253"/>
                </a:lnTo>
                <a:cubicBezTo>
                  <a:pt x="2901" y="3417"/>
                  <a:pt x="3021" y="3551"/>
                  <a:pt x="3185" y="3551"/>
                </a:cubicBezTo>
                <a:cubicBezTo>
                  <a:pt x="3348" y="3551"/>
                  <a:pt x="3485" y="3417"/>
                  <a:pt x="3485" y="3253"/>
                </a:cubicBezTo>
                <a:lnTo>
                  <a:pt x="3485" y="2339"/>
                </a:lnTo>
                <a:cubicBezTo>
                  <a:pt x="3726" y="2238"/>
                  <a:pt x="3980" y="2189"/>
                  <a:pt x="4233" y="2189"/>
                </a:cubicBezTo>
                <a:cubicBezTo>
                  <a:pt x="4725" y="2189"/>
                  <a:pt x="5213" y="2376"/>
                  <a:pt x="5582" y="2734"/>
                </a:cubicBezTo>
                <a:cubicBezTo>
                  <a:pt x="5608" y="2777"/>
                  <a:pt x="5647" y="2816"/>
                  <a:pt x="5676" y="2858"/>
                </a:cubicBezTo>
                <a:cubicBezTo>
                  <a:pt x="5690" y="2871"/>
                  <a:pt x="5703" y="2884"/>
                  <a:pt x="5716" y="2910"/>
                </a:cubicBezTo>
                <a:cubicBezTo>
                  <a:pt x="5758" y="2953"/>
                  <a:pt x="5797" y="3008"/>
                  <a:pt x="5840" y="3061"/>
                </a:cubicBezTo>
                <a:cubicBezTo>
                  <a:pt x="5921" y="3185"/>
                  <a:pt x="5990" y="3335"/>
                  <a:pt x="6029" y="3482"/>
                </a:cubicBezTo>
                <a:cubicBezTo>
                  <a:pt x="6206" y="4070"/>
                  <a:pt x="6042" y="4723"/>
                  <a:pt x="5552" y="5144"/>
                </a:cubicBezTo>
                <a:cubicBezTo>
                  <a:pt x="5432" y="5252"/>
                  <a:pt x="5418" y="5428"/>
                  <a:pt x="5526" y="5553"/>
                </a:cubicBezTo>
                <a:cubicBezTo>
                  <a:pt x="5582" y="5621"/>
                  <a:pt x="5663" y="5660"/>
                  <a:pt x="5745" y="5660"/>
                </a:cubicBezTo>
                <a:cubicBezTo>
                  <a:pt x="5810" y="5660"/>
                  <a:pt x="5879" y="5634"/>
                  <a:pt x="5934" y="5592"/>
                </a:cubicBezTo>
                <a:cubicBezTo>
                  <a:pt x="6261" y="5321"/>
                  <a:pt x="6480" y="4968"/>
                  <a:pt x="6601" y="4586"/>
                </a:cubicBezTo>
                <a:cubicBezTo>
                  <a:pt x="6927" y="4723"/>
                  <a:pt x="7241" y="4925"/>
                  <a:pt x="7499" y="5183"/>
                </a:cubicBezTo>
                <a:cubicBezTo>
                  <a:pt x="8439" y="6124"/>
                  <a:pt x="8573" y="7607"/>
                  <a:pt x="7852" y="8694"/>
                </a:cubicBezTo>
                <a:cubicBezTo>
                  <a:pt x="7566" y="8573"/>
                  <a:pt x="7253" y="8507"/>
                  <a:pt x="6928" y="8507"/>
                </a:cubicBezTo>
                <a:cubicBezTo>
                  <a:pt x="6851" y="8507"/>
                  <a:pt x="6773" y="8510"/>
                  <a:pt x="6695" y="8518"/>
                </a:cubicBezTo>
                <a:cubicBezTo>
                  <a:pt x="6532" y="8544"/>
                  <a:pt x="6411" y="8681"/>
                  <a:pt x="6437" y="8844"/>
                </a:cubicBezTo>
                <a:cubicBezTo>
                  <a:pt x="6450" y="8999"/>
                  <a:pt x="6585" y="9104"/>
                  <a:pt x="6737" y="9104"/>
                </a:cubicBezTo>
                <a:cubicBezTo>
                  <a:pt x="6746" y="9104"/>
                  <a:pt x="6755" y="9103"/>
                  <a:pt x="6764" y="9102"/>
                </a:cubicBezTo>
                <a:cubicBezTo>
                  <a:pt x="6825" y="9095"/>
                  <a:pt x="6886" y="9092"/>
                  <a:pt x="6947" y="9092"/>
                </a:cubicBezTo>
                <a:cubicBezTo>
                  <a:pt x="7474" y="9092"/>
                  <a:pt x="7954" y="9354"/>
                  <a:pt x="8247" y="9756"/>
                </a:cubicBezTo>
                <a:cubicBezTo>
                  <a:pt x="8358" y="9961"/>
                  <a:pt x="8452" y="10177"/>
                  <a:pt x="8521" y="10409"/>
                </a:cubicBezTo>
                <a:cubicBezTo>
                  <a:pt x="8521" y="10438"/>
                  <a:pt x="8521" y="10464"/>
                  <a:pt x="8534" y="10490"/>
                </a:cubicBezTo>
                <a:cubicBezTo>
                  <a:pt x="8534" y="10533"/>
                  <a:pt x="8547" y="10559"/>
                  <a:pt x="8560" y="10601"/>
                </a:cubicBezTo>
                <a:cubicBezTo>
                  <a:pt x="8603" y="10778"/>
                  <a:pt x="8616" y="10967"/>
                  <a:pt x="8616" y="11157"/>
                </a:cubicBezTo>
                <a:cubicBezTo>
                  <a:pt x="8616" y="11891"/>
                  <a:pt x="8328" y="12587"/>
                  <a:pt x="7812" y="13103"/>
                </a:cubicBezTo>
                <a:cubicBezTo>
                  <a:pt x="7430" y="12695"/>
                  <a:pt x="6888" y="12437"/>
                  <a:pt x="6274" y="12424"/>
                </a:cubicBezTo>
                <a:cubicBezTo>
                  <a:pt x="6111" y="12424"/>
                  <a:pt x="5974" y="12561"/>
                  <a:pt x="5974" y="12724"/>
                </a:cubicBezTo>
                <a:cubicBezTo>
                  <a:pt x="5974" y="12871"/>
                  <a:pt x="6098" y="13008"/>
                  <a:pt x="6261" y="13008"/>
                </a:cubicBezTo>
                <a:cubicBezTo>
                  <a:pt x="6833" y="13021"/>
                  <a:pt x="7336" y="13335"/>
                  <a:pt x="7607" y="13799"/>
                </a:cubicBezTo>
                <a:cubicBezTo>
                  <a:pt x="7718" y="14031"/>
                  <a:pt x="7786" y="14275"/>
                  <a:pt x="7825" y="14520"/>
                </a:cubicBezTo>
                <a:lnTo>
                  <a:pt x="7825" y="14628"/>
                </a:lnTo>
                <a:cubicBezTo>
                  <a:pt x="7825" y="14667"/>
                  <a:pt x="7838" y="14710"/>
                  <a:pt x="7852" y="14749"/>
                </a:cubicBezTo>
                <a:lnTo>
                  <a:pt x="7852" y="14955"/>
                </a:lnTo>
                <a:cubicBezTo>
                  <a:pt x="7852" y="16055"/>
                  <a:pt x="7228" y="17022"/>
                  <a:pt x="6261" y="17486"/>
                </a:cubicBezTo>
                <a:cubicBezTo>
                  <a:pt x="6137" y="16656"/>
                  <a:pt x="5526" y="15948"/>
                  <a:pt x="4667" y="15716"/>
                </a:cubicBezTo>
                <a:cubicBezTo>
                  <a:pt x="4643" y="15710"/>
                  <a:pt x="4618" y="15707"/>
                  <a:pt x="4594" y="15707"/>
                </a:cubicBezTo>
                <a:cubicBezTo>
                  <a:pt x="4462" y="15707"/>
                  <a:pt x="4351" y="15796"/>
                  <a:pt x="4315" y="15935"/>
                </a:cubicBezTo>
                <a:cubicBezTo>
                  <a:pt x="4275" y="16085"/>
                  <a:pt x="4370" y="16248"/>
                  <a:pt x="4520" y="16287"/>
                </a:cubicBezTo>
                <a:cubicBezTo>
                  <a:pt x="5226" y="16464"/>
                  <a:pt x="5690" y="17104"/>
                  <a:pt x="5703" y="17799"/>
                </a:cubicBezTo>
                <a:cubicBezTo>
                  <a:pt x="5690" y="17839"/>
                  <a:pt x="5690" y="17881"/>
                  <a:pt x="5690" y="17920"/>
                </a:cubicBezTo>
                <a:lnTo>
                  <a:pt x="5690" y="18044"/>
                </a:lnTo>
                <a:lnTo>
                  <a:pt x="5690" y="18057"/>
                </a:lnTo>
                <a:cubicBezTo>
                  <a:pt x="5676" y="18113"/>
                  <a:pt x="5676" y="18165"/>
                  <a:pt x="5647" y="18221"/>
                </a:cubicBezTo>
                <a:cubicBezTo>
                  <a:pt x="5634" y="18276"/>
                  <a:pt x="5647" y="18328"/>
                  <a:pt x="5663" y="18384"/>
                </a:cubicBezTo>
                <a:cubicBezTo>
                  <a:pt x="5500" y="19269"/>
                  <a:pt x="4723" y="19935"/>
                  <a:pt x="3799" y="19935"/>
                </a:cubicBezTo>
                <a:cubicBezTo>
                  <a:pt x="3622" y="19935"/>
                  <a:pt x="3443" y="19909"/>
                  <a:pt x="3266" y="19867"/>
                </a:cubicBezTo>
                <a:cubicBezTo>
                  <a:pt x="3240" y="19854"/>
                  <a:pt x="3214" y="19854"/>
                  <a:pt x="3185" y="19854"/>
                </a:cubicBezTo>
                <a:cubicBezTo>
                  <a:pt x="2858" y="19690"/>
                  <a:pt x="2600" y="19377"/>
                  <a:pt x="2545" y="18982"/>
                </a:cubicBezTo>
                <a:cubicBezTo>
                  <a:pt x="2521" y="18845"/>
                  <a:pt x="2395" y="18733"/>
                  <a:pt x="2259" y="18733"/>
                </a:cubicBezTo>
                <a:cubicBezTo>
                  <a:pt x="2246" y="18733"/>
                  <a:pt x="2232" y="18734"/>
                  <a:pt x="2218" y="18737"/>
                </a:cubicBezTo>
                <a:cubicBezTo>
                  <a:pt x="2055" y="18766"/>
                  <a:pt x="1947" y="18913"/>
                  <a:pt x="1960" y="19076"/>
                </a:cubicBezTo>
                <a:cubicBezTo>
                  <a:pt x="2042" y="19648"/>
                  <a:pt x="2411" y="20112"/>
                  <a:pt x="2901" y="20356"/>
                </a:cubicBezTo>
                <a:lnTo>
                  <a:pt x="2901" y="20791"/>
                </a:lnTo>
                <a:cubicBezTo>
                  <a:pt x="2901" y="21379"/>
                  <a:pt x="2424" y="21852"/>
                  <a:pt x="1839" y="21852"/>
                </a:cubicBezTo>
                <a:cubicBezTo>
                  <a:pt x="1255" y="21852"/>
                  <a:pt x="778" y="21379"/>
                  <a:pt x="778" y="20791"/>
                </a:cubicBezTo>
                <a:lnTo>
                  <a:pt x="778" y="17567"/>
                </a:lnTo>
                <a:cubicBezTo>
                  <a:pt x="1075" y="17839"/>
                  <a:pt x="1483" y="18002"/>
                  <a:pt x="1921" y="18002"/>
                </a:cubicBezTo>
                <a:cubicBezTo>
                  <a:pt x="2260" y="18002"/>
                  <a:pt x="2574" y="17907"/>
                  <a:pt x="2845" y="17744"/>
                </a:cubicBezTo>
                <a:cubicBezTo>
                  <a:pt x="2974" y="17690"/>
                  <a:pt x="3110" y="17663"/>
                  <a:pt x="3248" y="17663"/>
                </a:cubicBezTo>
                <a:cubicBezTo>
                  <a:pt x="3386" y="17663"/>
                  <a:pt x="3526" y="17690"/>
                  <a:pt x="3661" y="17744"/>
                </a:cubicBezTo>
                <a:cubicBezTo>
                  <a:pt x="3949" y="17852"/>
                  <a:pt x="4164" y="18070"/>
                  <a:pt x="4288" y="18341"/>
                </a:cubicBezTo>
                <a:cubicBezTo>
                  <a:pt x="4328" y="18452"/>
                  <a:pt x="4439" y="18521"/>
                  <a:pt x="4560" y="18521"/>
                </a:cubicBezTo>
                <a:cubicBezTo>
                  <a:pt x="4586" y="18521"/>
                  <a:pt x="4628" y="18505"/>
                  <a:pt x="4667" y="18492"/>
                </a:cubicBezTo>
                <a:cubicBezTo>
                  <a:pt x="4818" y="18423"/>
                  <a:pt x="4886" y="18260"/>
                  <a:pt x="4818" y="18113"/>
                </a:cubicBezTo>
                <a:cubicBezTo>
                  <a:pt x="4641" y="17688"/>
                  <a:pt x="4302" y="17362"/>
                  <a:pt x="3880" y="17198"/>
                </a:cubicBezTo>
                <a:cubicBezTo>
                  <a:pt x="3743" y="17133"/>
                  <a:pt x="3593" y="17104"/>
                  <a:pt x="3443" y="17091"/>
                </a:cubicBezTo>
                <a:cubicBezTo>
                  <a:pt x="3580" y="16846"/>
                  <a:pt x="3648" y="16562"/>
                  <a:pt x="3648" y="16274"/>
                </a:cubicBezTo>
                <a:lnTo>
                  <a:pt x="3648" y="15036"/>
                </a:lnTo>
                <a:cubicBezTo>
                  <a:pt x="3648" y="14873"/>
                  <a:pt x="3511" y="14736"/>
                  <a:pt x="3348" y="14736"/>
                </a:cubicBezTo>
                <a:cubicBezTo>
                  <a:pt x="3185" y="14736"/>
                  <a:pt x="3064" y="14873"/>
                  <a:pt x="3064" y="15036"/>
                </a:cubicBezTo>
                <a:lnTo>
                  <a:pt x="3064" y="16274"/>
                </a:lnTo>
                <a:cubicBezTo>
                  <a:pt x="3064" y="16656"/>
                  <a:pt x="2858" y="17009"/>
                  <a:pt x="2574" y="17215"/>
                </a:cubicBezTo>
                <a:lnTo>
                  <a:pt x="2561" y="17215"/>
                </a:lnTo>
                <a:cubicBezTo>
                  <a:pt x="2531" y="17228"/>
                  <a:pt x="2505" y="17241"/>
                  <a:pt x="2479" y="17267"/>
                </a:cubicBezTo>
                <a:cubicBezTo>
                  <a:pt x="2316" y="17362"/>
                  <a:pt x="2123" y="17417"/>
                  <a:pt x="1921" y="17417"/>
                </a:cubicBezTo>
                <a:cubicBezTo>
                  <a:pt x="1281" y="17417"/>
                  <a:pt x="778" y="16901"/>
                  <a:pt x="778" y="16274"/>
                </a:cubicBezTo>
                <a:lnTo>
                  <a:pt x="778" y="15595"/>
                </a:lnTo>
                <a:cubicBezTo>
                  <a:pt x="1049" y="15784"/>
                  <a:pt x="1388" y="15892"/>
                  <a:pt x="1757" y="15892"/>
                </a:cubicBezTo>
                <a:cubicBezTo>
                  <a:pt x="1908" y="15892"/>
                  <a:pt x="2042" y="15771"/>
                  <a:pt x="2042" y="15608"/>
                </a:cubicBezTo>
                <a:cubicBezTo>
                  <a:pt x="2042" y="15445"/>
                  <a:pt x="1908" y="15307"/>
                  <a:pt x="1757" y="15307"/>
                </a:cubicBezTo>
                <a:cubicBezTo>
                  <a:pt x="1104" y="15307"/>
                  <a:pt x="585" y="14791"/>
                  <a:pt x="585" y="14138"/>
                </a:cubicBezTo>
                <a:cubicBezTo>
                  <a:pt x="585" y="13498"/>
                  <a:pt x="1104" y="12969"/>
                  <a:pt x="1757" y="12969"/>
                </a:cubicBezTo>
                <a:lnTo>
                  <a:pt x="1921" y="12969"/>
                </a:lnTo>
                <a:cubicBezTo>
                  <a:pt x="2871" y="12969"/>
                  <a:pt x="3648" y="12192"/>
                  <a:pt x="3648" y="11238"/>
                </a:cubicBezTo>
                <a:lnTo>
                  <a:pt x="3648" y="10340"/>
                </a:lnTo>
                <a:cubicBezTo>
                  <a:pt x="4831" y="10206"/>
                  <a:pt x="5758" y="9197"/>
                  <a:pt x="5758" y="7989"/>
                </a:cubicBezTo>
                <a:cubicBezTo>
                  <a:pt x="5758" y="6682"/>
                  <a:pt x="4710" y="5634"/>
                  <a:pt x="3417" y="5621"/>
                </a:cubicBezTo>
                <a:cubicBezTo>
                  <a:pt x="3159" y="5089"/>
                  <a:pt x="2613" y="4707"/>
                  <a:pt x="1973" y="4707"/>
                </a:cubicBezTo>
                <a:cubicBezTo>
                  <a:pt x="1810" y="4707"/>
                  <a:pt x="1689" y="4844"/>
                  <a:pt x="1689" y="5007"/>
                </a:cubicBezTo>
                <a:cubicBezTo>
                  <a:pt x="1689" y="5170"/>
                  <a:pt x="1810" y="5308"/>
                  <a:pt x="1973" y="5308"/>
                </a:cubicBezTo>
                <a:cubicBezTo>
                  <a:pt x="2531" y="5308"/>
                  <a:pt x="2982" y="5755"/>
                  <a:pt x="2982" y="6313"/>
                </a:cubicBezTo>
                <a:cubicBezTo>
                  <a:pt x="2982" y="6872"/>
                  <a:pt x="2531" y="7319"/>
                  <a:pt x="1973" y="7319"/>
                </a:cubicBezTo>
                <a:cubicBezTo>
                  <a:pt x="1810" y="7319"/>
                  <a:pt x="1689" y="7456"/>
                  <a:pt x="1689" y="7620"/>
                </a:cubicBezTo>
                <a:cubicBezTo>
                  <a:pt x="1689" y="7783"/>
                  <a:pt x="1810" y="7907"/>
                  <a:pt x="1973" y="7907"/>
                </a:cubicBezTo>
                <a:cubicBezTo>
                  <a:pt x="2858" y="7907"/>
                  <a:pt x="3580" y="7198"/>
                  <a:pt x="3580" y="6313"/>
                </a:cubicBezTo>
                <a:cubicBezTo>
                  <a:pt x="3580" y="6274"/>
                  <a:pt x="3567" y="6245"/>
                  <a:pt x="3567" y="6219"/>
                </a:cubicBezTo>
                <a:lnTo>
                  <a:pt x="3567" y="6219"/>
                </a:lnTo>
                <a:cubicBezTo>
                  <a:pt x="4465" y="6300"/>
                  <a:pt x="5174" y="7061"/>
                  <a:pt x="5174" y="7989"/>
                </a:cubicBezTo>
                <a:cubicBezTo>
                  <a:pt x="5174" y="8844"/>
                  <a:pt x="4560" y="9566"/>
                  <a:pt x="3730" y="9729"/>
                </a:cubicBezTo>
                <a:lnTo>
                  <a:pt x="3635" y="9729"/>
                </a:lnTo>
                <a:cubicBezTo>
                  <a:pt x="3551" y="9748"/>
                  <a:pt x="3467" y="9757"/>
                  <a:pt x="3384" y="9757"/>
                </a:cubicBezTo>
                <a:cubicBezTo>
                  <a:pt x="2860" y="9757"/>
                  <a:pt x="2379" y="9399"/>
                  <a:pt x="2260" y="8858"/>
                </a:cubicBezTo>
                <a:cubicBezTo>
                  <a:pt x="2238" y="8721"/>
                  <a:pt x="2120" y="8632"/>
                  <a:pt x="1986" y="8632"/>
                </a:cubicBezTo>
                <a:cubicBezTo>
                  <a:pt x="1960" y="8632"/>
                  <a:pt x="1934" y="8635"/>
                  <a:pt x="1908" y="8642"/>
                </a:cubicBezTo>
                <a:cubicBezTo>
                  <a:pt x="1757" y="8668"/>
                  <a:pt x="1646" y="8831"/>
                  <a:pt x="1689" y="8982"/>
                </a:cubicBezTo>
                <a:cubicBezTo>
                  <a:pt x="1839" y="9687"/>
                  <a:pt x="2398" y="10193"/>
                  <a:pt x="3064" y="10314"/>
                </a:cubicBezTo>
                <a:lnTo>
                  <a:pt x="3064" y="11238"/>
                </a:lnTo>
                <a:cubicBezTo>
                  <a:pt x="3064" y="11865"/>
                  <a:pt x="2545" y="12381"/>
                  <a:pt x="1921" y="12381"/>
                </a:cubicBezTo>
                <a:cubicBezTo>
                  <a:pt x="1281" y="12381"/>
                  <a:pt x="778" y="11865"/>
                  <a:pt x="778" y="11238"/>
                </a:cubicBezTo>
                <a:lnTo>
                  <a:pt x="778" y="1647"/>
                </a:lnTo>
                <a:cubicBezTo>
                  <a:pt x="778" y="1062"/>
                  <a:pt x="1255" y="585"/>
                  <a:pt x="1839" y="585"/>
                </a:cubicBezTo>
                <a:close/>
                <a:moveTo>
                  <a:pt x="1839" y="1"/>
                </a:moveTo>
                <a:cubicBezTo>
                  <a:pt x="928" y="1"/>
                  <a:pt x="193" y="735"/>
                  <a:pt x="193" y="1647"/>
                </a:cubicBezTo>
                <a:lnTo>
                  <a:pt x="193" y="11238"/>
                </a:lnTo>
                <a:cubicBezTo>
                  <a:pt x="193" y="11797"/>
                  <a:pt x="451" y="12300"/>
                  <a:pt x="872" y="12626"/>
                </a:cubicBezTo>
                <a:cubicBezTo>
                  <a:pt x="356" y="12927"/>
                  <a:pt x="0" y="13498"/>
                  <a:pt x="0" y="14138"/>
                </a:cubicBezTo>
                <a:cubicBezTo>
                  <a:pt x="0" y="14422"/>
                  <a:pt x="69" y="14697"/>
                  <a:pt x="193" y="14942"/>
                </a:cubicBezTo>
                <a:lnTo>
                  <a:pt x="193" y="14968"/>
                </a:lnTo>
                <a:lnTo>
                  <a:pt x="193" y="20791"/>
                </a:lnTo>
                <a:cubicBezTo>
                  <a:pt x="193" y="21705"/>
                  <a:pt x="928" y="22440"/>
                  <a:pt x="1839" y="22440"/>
                </a:cubicBezTo>
                <a:cubicBezTo>
                  <a:pt x="2750" y="22440"/>
                  <a:pt x="3485" y="21705"/>
                  <a:pt x="3485" y="20791"/>
                </a:cubicBezTo>
                <a:lnTo>
                  <a:pt x="3485" y="20533"/>
                </a:lnTo>
                <a:cubicBezTo>
                  <a:pt x="3541" y="20546"/>
                  <a:pt x="3606" y="20546"/>
                  <a:pt x="3661" y="20546"/>
                </a:cubicBezTo>
                <a:cubicBezTo>
                  <a:pt x="3743" y="20546"/>
                  <a:pt x="3825" y="20533"/>
                  <a:pt x="3906" y="20533"/>
                </a:cubicBezTo>
                <a:cubicBezTo>
                  <a:pt x="3933" y="20520"/>
                  <a:pt x="3949" y="20520"/>
                  <a:pt x="3962" y="20520"/>
                </a:cubicBezTo>
                <a:cubicBezTo>
                  <a:pt x="5226" y="20438"/>
                  <a:pt x="6235" y="19390"/>
                  <a:pt x="6274" y="18113"/>
                </a:cubicBezTo>
                <a:cubicBezTo>
                  <a:pt x="7580" y="17607"/>
                  <a:pt x="8452" y="16369"/>
                  <a:pt x="8452" y="14955"/>
                </a:cubicBezTo>
                <a:cubicBezTo>
                  <a:pt x="8452" y="14791"/>
                  <a:pt x="8439" y="14628"/>
                  <a:pt x="8410" y="14465"/>
                </a:cubicBezTo>
                <a:cubicBezTo>
                  <a:pt x="8384" y="14151"/>
                  <a:pt x="8302" y="13851"/>
                  <a:pt x="8165" y="13593"/>
                </a:cubicBezTo>
                <a:cubicBezTo>
                  <a:pt x="8831" y="12953"/>
                  <a:pt x="9200" y="12084"/>
                  <a:pt x="9200" y="11157"/>
                </a:cubicBezTo>
                <a:cubicBezTo>
                  <a:pt x="9200" y="10846"/>
                  <a:pt x="9158" y="10546"/>
                  <a:pt x="9076" y="10259"/>
                </a:cubicBezTo>
                <a:cubicBezTo>
                  <a:pt x="9024" y="9961"/>
                  <a:pt x="8913" y="9687"/>
                  <a:pt x="8750" y="9458"/>
                </a:cubicBezTo>
                <a:cubicBezTo>
                  <a:pt x="8642" y="9279"/>
                  <a:pt x="8521" y="9116"/>
                  <a:pt x="8384" y="8952"/>
                </a:cubicBezTo>
                <a:cubicBezTo>
                  <a:pt x="8766" y="8342"/>
                  <a:pt x="8942" y="7633"/>
                  <a:pt x="8900" y="6911"/>
                </a:cubicBezTo>
                <a:cubicBezTo>
                  <a:pt x="8831" y="6111"/>
                  <a:pt x="8492" y="5334"/>
                  <a:pt x="7920" y="4762"/>
                </a:cubicBezTo>
                <a:cubicBezTo>
                  <a:pt x="7580" y="4423"/>
                  <a:pt x="7159" y="4165"/>
                  <a:pt x="6725" y="3988"/>
                </a:cubicBezTo>
                <a:cubicBezTo>
                  <a:pt x="6708" y="3782"/>
                  <a:pt x="6682" y="3580"/>
                  <a:pt x="6614" y="3374"/>
                </a:cubicBezTo>
                <a:cubicBezTo>
                  <a:pt x="6562" y="3142"/>
                  <a:pt x="6450" y="2910"/>
                  <a:pt x="6300" y="2708"/>
                </a:cubicBezTo>
                <a:cubicBezTo>
                  <a:pt x="6219" y="2571"/>
                  <a:pt x="6111" y="2437"/>
                  <a:pt x="5990" y="2326"/>
                </a:cubicBezTo>
                <a:cubicBezTo>
                  <a:pt x="5521" y="1847"/>
                  <a:pt x="4883" y="1600"/>
                  <a:pt x="4238" y="1600"/>
                </a:cubicBezTo>
                <a:cubicBezTo>
                  <a:pt x="3985" y="1600"/>
                  <a:pt x="3731" y="1638"/>
                  <a:pt x="3485" y="1715"/>
                </a:cubicBezTo>
                <a:lnTo>
                  <a:pt x="3485" y="1647"/>
                </a:lnTo>
                <a:cubicBezTo>
                  <a:pt x="3485" y="735"/>
                  <a:pt x="2750" y="1"/>
                  <a:pt x="18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/>
          <p:nvPr/>
        </p:nvSpPr>
        <p:spPr>
          <a:xfrm rot="-7199981" flipH="1">
            <a:off x="7177282" y="1706060"/>
            <a:ext cx="2322738" cy="5659561"/>
          </a:xfrm>
          <a:custGeom>
            <a:avLst/>
            <a:gdLst/>
            <a:ahLst/>
            <a:cxnLst/>
            <a:rect l="l" t="t" r="r" b="b"/>
            <a:pathLst>
              <a:path w="9210" h="22441" extrusionOk="0">
                <a:moveTo>
                  <a:pt x="7361" y="585"/>
                </a:moveTo>
                <a:cubicBezTo>
                  <a:pt x="7946" y="585"/>
                  <a:pt x="8423" y="1062"/>
                  <a:pt x="8423" y="1647"/>
                </a:cubicBezTo>
                <a:lnTo>
                  <a:pt x="8423" y="11238"/>
                </a:lnTo>
                <a:cubicBezTo>
                  <a:pt x="8423" y="11865"/>
                  <a:pt x="7920" y="12381"/>
                  <a:pt x="7280" y="12381"/>
                </a:cubicBezTo>
                <a:cubicBezTo>
                  <a:pt x="6653" y="12381"/>
                  <a:pt x="6137" y="11865"/>
                  <a:pt x="6137" y="11238"/>
                </a:cubicBezTo>
                <a:lnTo>
                  <a:pt x="6137" y="10314"/>
                </a:lnTo>
                <a:cubicBezTo>
                  <a:pt x="6803" y="10193"/>
                  <a:pt x="7361" y="9687"/>
                  <a:pt x="7511" y="8982"/>
                </a:cubicBezTo>
                <a:cubicBezTo>
                  <a:pt x="7551" y="8831"/>
                  <a:pt x="7443" y="8668"/>
                  <a:pt x="7293" y="8642"/>
                </a:cubicBezTo>
                <a:cubicBezTo>
                  <a:pt x="7266" y="8635"/>
                  <a:pt x="7240" y="8632"/>
                  <a:pt x="7215" y="8632"/>
                </a:cubicBezTo>
                <a:cubicBezTo>
                  <a:pt x="7084" y="8632"/>
                  <a:pt x="6973" y="8721"/>
                  <a:pt x="6940" y="8858"/>
                </a:cubicBezTo>
                <a:cubicBezTo>
                  <a:pt x="6822" y="9399"/>
                  <a:pt x="6348" y="9757"/>
                  <a:pt x="5820" y="9757"/>
                </a:cubicBezTo>
                <a:cubicBezTo>
                  <a:pt x="5736" y="9757"/>
                  <a:pt x="5650" y="9748"/>
                  <a:pt x="5565" y="9729"/>
                </a:cubicBezTo>
                <a:lnTo>
                  <a:pt x="5470" y="9729"/>
                </a:lnTo>
                <a:cubicBezTo>
                  <a:pt x="4654" y="9566"/>
                  <a:pt x="4027" y="8844"/>
                  <a:pt x="4027" y="7989"/>
                </a:cubicBezTo>
                <a:cubicBezTo>
                  <a:pt x="4027" y="7061"/>
                  <a:pt x="4735" y="6300"/>
                  <a:pt x="5634" y="6219"/>
                </a:cubicBezTo>
                <a:lnTo>
                  <a:pt x="5634" y="6313"/>
                </a:lnTo>
                <a:cubicBezTo>
                  <a:pt x="5634" y="7198"/>
                  <a:pt x="6339" y="7907"/>
                  <a:pt x="7224" y="7907"/>
                </a:cubicBezTo>
                <a:cubicBezTo>
                  <a:pt x="7387" y="7907"/>
                  <a:pt x="7524" y="7783"/>
                  <a:pt x="7524" y="7620"/>
                </a:cubicBezTo>
                <a:cubicBezTo>
                  <a:pt x="7524" y="7456"/>
                  <a:pt x="7387" y="7319"/>
                  <a:pt x="7224" y="7319"/>
                </a:cubicBezTo>
                <a:cubicBezTo>
                  <a:pt x="6666" y="7319"/>
                  <a:pt x="6218" y="6872"/>
                  <a:pt x="6218" y="6313"/>
                </a:cubicBezTo>
                <a:cubicBezTo>
                  <a:pt x="6218" y="5755"/>
                  <a:pt x="6666" y="5308"/>
                  <a:pt x="7224" y="5308"/>
                </a:cubicBezTo>
                <a:cubicBezTo>
                  <a:pt x="7387" y="5308"/>
                  <a:pt x="7524" y="5170"/>
                  <a:pt x="7524" y="5007"/>
                </a:cubicBezTo>
                <a:cubicBezTo>
                  <a:pt x="7524" y="4844"/>
                  <a:pt x="7387" y="4707"/>
                  <a:pt x="7224" y="4707"/>
                </a:cubicBezTo>
                <a:cubicBezTo>
                  <a:pt x="6597" y="4707"/>
                  <a:pt x="6042" y="5089"/>
                  <a:pt x="5781" y="5621"/>
                </a:cubicBezTo>
                <a:cubicBezTo>
                  <a:pt x="4491" y="5634"/>
                  <a:pt x="3442" y="6682"/>
                  <a:pt x="3442" y="7989"/>
                </a:cubicBezTo>
                <a:cubicBezTo>
                  <a:pt x="3442" y="9197"/>
                  <a:pt x="4366" y="10206"/>
                  <a:pt x="5552" y="10340"/>
                </a:cubicBezTo>
                <a:lnTo>
                  <a:pt x="5552" y="11238"/>
                </a:lnTo>
                <a:cubicBezTo>
                  <a:pt x="5552" y="12192"/>
                  <a:pt x="6326" y="12969"/>
                  <a:pt x="7280" y="12969"/>
                </a:cubicBezTo>
                <a:lnTo>
                  <a:pt x="7456" y="12969"/>
                </a:lnTo>
                <a:cubicBezTo>
                  <a:pt x="8096" y="12969"/>
                  <a:pt x="8612" y="13498"/>
                  <a:pt x="8612" y="14138"/>
                </a:cubicBezTo>
                <a:cubicBezTo>
                  <a:pt x="8612" y="14791"/>
                  <a:pt x="8096" y="15307"/>
                  <a:pt x="7456" y="15307"/>
                </a:cubicBezTo>
                <a:cubicBezTo>
                  <a:pt x="7293" y="15307"/>
                  <a:pt x="7155" y="15445"/>
                  <a:pt x="7155" y="15608"/>
                </a:cubicBezTo>
                <a:cubicBezTo>
                  <a:pt x="7155" y="15771"/>
                  <a:pt x="7293" y="15892"/>
                  <a:pt x="7456" y="15892"/>
                </a:cubicBezTo>
                <a:cubicBezTo>
                  <a:pt x="7809" y="15892"/>
                  <a:pt x="8148" y="15784"/>
                  <a:pt x="8423" y="15595"/>
                </a:cubicBezTo>
                <a:lnTo>
                  <a:pt x="8423" y="16274"/>
                </a:lnTo>
                <a:cubicBezTo>
                  <a:pt x="8423" y="16901"/>
                  <a:pt x="7920" y="17417"/>
                  <a:pt x="7280" y="17417"/>
                </a:cubicBezTo>
                <a:cubicBezTo>
                  <a:pt x="7074" y="17417"/>
                  <a:pt x="6884" y="17362"/>
                  <a:pt x="6721" y="17267"/>
                </a:cubicBezTo>
                <a:cubicBezTo>
                  <a:pt x="6695" y="17241"/>
                  <a:pt x="6666" y="17228"/>
                  <a:pt x="6639" y="17215"/>
                </a:cubicBezTo>
                <a:cubicBezTo>
                  <a:pt x="6339" y="17009"/>
                  <a:pt x="6137" y="16656"/>
                  <a:pt x="6137" y="16274"/>
                </a:cubicBezTo>
                <a:lnTo>
                  <a:pt x="6137" y="15036"/>
                </a:lnTo>
                <a:cubicBezTo>
                  <a:pt x="6137" y="14873"/>
                  <a:pt x="6012" y="14736"/>
                  <a:pt x="5849" y="14736"/>
                </a:cubicBezTo>
                <a:cubicBezTo>
                  <a:pt x="5686" y="14736"/>
                  <a:pt x="5552" y="14873"/>
                  <a:pt x="5552" y="15036"/>
                </a:cubicBezTo>
                <a:lnTo>
                  <a:pt x="5552" y="16274"/>
                </a:lnTo>
                <a:cubicBezTo>
                  <a:pt x="5552" y="16562"/>
                  <a:pt x="5634" y="16846"/>
                  <a:pt x="5754" y="17091"/>
                </a:cubicBezTo>
                <a:cubicBezTo>
                  <a:pt x="5604" y="17104"/>
                  <a:pt x="5470" y="17133"/>
                  <a:pt x="5320" y="17198"/>
                </a:cubicBezTo>
                <a:cubicBezTo>
                  <a:pt x="4899" y="17362"/>
                  <a:pt x="4556" y="17688"/>
                  <a:pt x="4379" y="18113"/>
                </a:cubicBezTo>
                <a:cubicBezTo>
                  <a:pt x="4311" y="18260"/>
                  <a:pt x="4379" y="18423"/>
                  <a:pt x="4530" y="18492"/>
                </a:cubicBezTo>
                <a:cubicBezTo>
                  <a:pt x="4572" y="18505"/>
                  <a:pt x="4611" y="18521"/>
                  <a:pt x="4654" y="18521"/>
                </a:cubicBezTo>
                <a:cubicBezTo>
                  <a:pt x="4762" y="18521"/>
                  <a:pt x="4869" y="18452"/>
                  <a:pt x="4912" y="18341"/>
                </a:cubicBezTo>
                <a:cubicBezTo>
                  <a:pt x="5033" y="18070"/>
                  <a:pt x="5265" y="17852"/>
                  <a:pt x="5536" y="17744"/>
                </a:cubicBezTo>
                <a:cubicBezTo>
                  <a:pt x="5673" y="17690"/>
                  <a:pt x="5812" y="17663"/>
                  <a:pt x="5952" y="17663"/>
                </a:cubicBezTo>
                <a:cubicBezTo>
                  <a:pt x="6092" y="17663"/>
                  <a:pt x="6231" y="17690"/>
                  <a:pt x="6368" y="17744"/>
                </a:cubicBezTo>
                <a:cubicBezTo>
                  <a:pt x="6626" y="17907"/>
                  <a:pt x="6953" y="18002"/>
                  <a:pt x="7280" y="18002"/>
                </a:cubicBezTo>
                <a:cubicBezTo>
                  <a:pt x="7727" y="18002"/>
                  <a:pt x="8122" y="17839"/>
                  <a:pt x="8423" y="17567"/>
                </a:cubicBezTo>
                <a:lnTo>
                  <a:pt x="8423" y="20791"/>
                </a:lnTo>
                <a:cubicBezTo>
                  <a:pt x="8423" y="21379"/>
                  <a:pt x="7946" y="21852"/>
                  <a:pt x="7361" y="21852"/>
                </a:cubicBezTo>
                <a:cubicBezTo>
                  <a:pt x="6777" y="21852"/>
                  <a:pt x="6300" y="21379"/>
                  <a:pt x="6300" y="20791"/>
                </a:cubicBezTo>
                <a:lnTo>
                  <a:pt x="6300" y="20356"/>
                </a:lnTo>
                <a:cubicBezTo>
                  <a:pt x="6790" y="20112"/>
                  <a:pt x="7155" y="19648"/>
                  <a:pt x="7237" y="19076"/>
                </a:cubicBezTo>
                <a:cubicBezTo>
                  <a:pt x="7266" y="18913"/>
                  <a:pt x="7142" y="18766"/>
                  <a:pt x="6992" y="18737"/>
                </a:cubicBezTo>
                <a:cubicBezTo>
                  <a:pt x="6977" y="18734"/>
                  <a:pt x="6962" y="18733"/>
                  <a:pt x="6947" y="18733"/>
                </a:cubicBezTo>
                <a:cubicBezTo>
                  <a:pt x="6802" y="18733"/>
                  <a:pt x="6676" y="18845"/>
                  <a:pt x="6653" y="18982"/>
                </a:cubicBezTo>
                <a:cubicBezTo>
                  <a:pt x="6597" y="19377"/>
                  <a:pt x="6352" y="19690"/>
                  <a:pt x="6012" y="19854"/>
                </a:cubicBezTo>
                <a:cubicBezTo>
                  <a:pt x="5986" y="19854"/>
                  <a:pt x="5960" y="19854"/>
                  <a:pt x="5931" y="19867"/>
                </a:cubicBezTo>
                <a:cubicBezTo>
                  <a:pt x="5754" y="19909"/>
                  <a:pt x="5578" y="19935"/>
                  <a:pt x="5402" y="19935"/>
                </a:cubicBezTo>
                <a:cubicBezTo>
                  <a:pt x="4474" y="19935"/>
                  <a:pt x="3700" y="19269"/>
                  <a:pt x="3537" y="18384"/>
                </a:cubicBezTo>
                <a:cubicBezTo>
                  <a:pt x="3563" y="18328"/>
                  <a:pt x="3563" y="18276"/>
                  <a:pt x="3550" y="18221"/>
                </a:cubicBezTo>
                <a:cubicBezTo>
                  <a:pt x="3537" y="18165"/>
                  <a:pt x="3524" y="18113"/>
                  <a:pt x="3511" y="18044"/>
                </a:cubicBezTo>
                <a:lnTo>
                  <a:pt x="3511" y="17920"/>
                </a:lnTo>
                <a:cubicBezTo>
                  <a:pt x="3524" y="17881"/>
                  <a:pt x="3511" y="17839"/>
                  <a:pt x="3494" y="17799"/>
                </a:cubicBezTo>
                <a:cubicBezTo>
                  <a:pt x="3511" y="17104"/>
                  <a:pt x="3971" y="16464"/>
                  <a:pt x="4680" y="16287"/>
                </a:cubicBezTo>
                <a:cubicBezTo>
                  <a:pt x="4843" y="16248"/>
                  <a:pt x="4938" y="16085"/>
                  <a:pt x="4899" y="15935"/>
                </a:cubicBezTo>
                <a:cubicBezTo>
                  <a:pt x="4863" y="15796"/>
                  <a:pt x="4740" y="15707"/>
                  <a:pt x="4604" y="15707"/>
                </a:cubicBezTo>
                <a:cubicBezTo>
                  <a:pt x="4579" y="15707"/>
                  <a:pt x="4555" y="15710"/>
                  <a:pt x="4530" y="15716"/>
                </a:cubicBezTo>
                <a:cubicBezTo>
                  <a:pt x="3674" y="15948"/>
                  <a:pt x="3073" y="16656"/>
                  <a:pt x="2939" y="17473"/>
                </a:cubicBezTo>
                <a:cubicBezTo>
                  <a:pt x="1973" y="17022"/>
                  <a:pt x="1346" y="16055"/>
                  <a:pt x="1346" y="14955"/>
                </a:cubicBezTo>
                <a:lnTo>
                  <a:pt x="1346" y="14749"/>
                </a:lnTo>
                <a:cubicBezTo>
                  <a:pt x="1372" y="14710"/>
                  <a:pt x="1372" y="14667"/>
                  <a:pt x="1372" y="14628"/>
                </a:cubicBezTo>
                <a:lnTo>
                  <a:pt x="1372" y="14520"/>
                </a:lnTo>
                <a:cubicBezTo>
                  <a:pt x="1414" y="14275"/>
                  <a:pt x="1483" y="14031"/>
                  <a:pt x="1590" y="13799"/>
                </a:cubicBezTo>
                <a:cubicBezTo>
                  <a:pt x="1862" y="13335"/>
                  <a:pt x="2368" y="13021"/>
                  <a:pt x="2939" y="13008"/>
                </a:cubicBezTo>
                <a:cubicBezTo>
                  <a:pt x="3103" y="13008"/>
                  <a:pt x="3223" y="12871"/>
                  <a:pt x="3223" y="12724"/>
                </a:cubicBezTo>
                <a:cubicBezTo>
                  <a:pt x="3223" y="12561"/>
                  <a:pt x="3086" y="12424"/>
                  <a:pt x="2923" y="12424"/>
                </a:cubicBezTo>
                <a:cubicBezTo>
                  <a:pt x="2325" y="12437"/>
                  <a:pt x="1767" y="12695"/>
                  <a:pt x="1388" y="13103"/>
                </a:cubicBezTo>
                <a:cubicBezTo>
                  <a:pt x="869" y="12587"/>
                  <a:pt x="585" y="11891"/>
                  <a:pt x="585" y="11157"/>
                </a:cubicBezTo>
                <a:cubicBezTo>
                  <a:pt x="585" y="10967"/>
                  <a:pt x="611" y="10778"/>
                  <a:pt x="637" y="10601"/>
                </a:cubicBezTo>
                <a:cubicBezTo>
                  <a:pt x="666" y="10559"/>
                  <a:pt x="666" y="10533"/>
                  <a:pt x="679" y="10490"/>
                </a:cubicBezTo>
                <a:cubicBezTo>
                  <a:pt x="679" y="10464"/>
                  <a:pt x="679" y="10438"/>
                  <a:pt x="692" y="10409"/>
                </a:cubicBezTo>
                <a:cubicBezTo>
                  <a:pt x="748" y="10177"/>
                  <a:pt x="843" y="9961"/>
                  <a:pt x="950" y="9756"/>
                </a:cubicBezTo>
                <a:cubicBezTo>
                  <a:pt x="1243" y="9354"/>
                  <a:pt x="1734" y="9092"/>
                  <a:pt x="2254" y="9092"/>
                </a:cubicBezTo>
                <a:cubicBezTo>
                  <a:pt x="2313" y="9092"/>
                  <a:pt x="2373" y="9095"/>
                  <a:pt x="2433" y="9102"/>
                </a:cubicBezTo>
                <a:cubicBezTo>
                  <a:pt x="2442" y="9103"/>
                  <a:pt x="2451" y="9104"/>
                  <a:pt x="2460" y="9104"/>
                </a:cubicBezTo>
                <a:cubicBezTo>
                  <a:pt x="2612" y="9104"/>
                  <a:pt x="2747" y="8999"/>
                  <a:pt x="2760" y="8844"/>
                </a:cubicBezTo>
                <a:cubicBezTo>
                  <a:pt x="2789" y="8681"/>
                  <a:pt x="2665" y="8544"/>
                  <a:pt x="2515" y="8518"/>
                </a:cubicBezTo>
                <a:cubicBezTo>
                  <a:pt x="2434" y="8510"/>
                  <a:pt x="2355" y="8507"/>
                  <a:pt x="2276" y="8507"/>
                </a:cubicBezTo>
                <a:cubicBezTo>
                  <a:pt x="1944" y="8507"/>
                  <a:pt x="1631" y="8573"/>
                  <a:pt x="1346" y="8694"/>
                </a:cubicBezTo>
                <a:cubicBezTo>
                  <a:pt x="624" y="7607"/>
                  <a:pt x="761" y="6124"/>
                  <a:pt x="1698" y="5183"/>
                </a:cubicBezTo>
                <a:cubicBezTo>
                  <a:pt x="1960" y="4925"/>
                  <a:pt x="2270" y="4723"/>
                  <a:pt x="2596" y="4586"/>
                </a:cubicBezTo>
                <a:cubicBezTo>
                  <a:pt x="2720" y="4968"/>
                  <a:pt x="2952" y="5321"/>
                  <a:pt x="3266" y="5592"/>
                </a:cubicBezTo>
                <a:cubicBezTo>
                  <a:pt x="3318" y="5634"/>
                  <a:pt x="3387" y="5660"/>
                  <a:pt x="3455" y="5660"/>
                </a:cubicBezTo>
                <a:cubicBezTo>
                  <a:pt x="3537" y="5660"/>
                  <a:pt x="3619" y="5621"/>
                  <a:pt x="3674" y="5553"/>
                </a:cubicBezTo>
                <a:cubicBezTo>
                  <a:pt x="3782" y="5428"/>
                  <a:pt x="3769" y="5252"/>
                  <a:pt x="3645" y="5144"/>
                </a:cubicBezTo>
                <a:cubicBezTo>
                  <a:pt x="3155" y="4723"/>
                  <a:pt x="2992" y="4070"/>
                  <a:pt x="3168" y="3482"/>
                </a:cubicBezTo>
                <a:cubicBezTo>
                  <a:pt x="3210" y="3335"/>
                  <a:pt x="3279" y="3198"/>
                  <a:pt x="3374" y="3061"/>
                </a:cubicBezTo>
                <a:cubicBezTo>
                  <a:pt x="3400" y="3008"/>
                  <a:pt x="3442" y="2953"/>
                  <a:pt x="3481" y="2910"/>
                </a:cubicBezTo>
                <a:cubicBezTo>
                  <a:pt x="3494" y="2884"/>
                  <a:pt x="3511" y="2871"/>
                  <a:pt x="3524" y="2858"/>
                </a:cubicBezTo>
                <a:cubicBezTo>
                  <a:pt x="3550" y="2816"/>
                  <a:pt x="3592" y="2777"/>
                  <a:pt x="3619" y="2734"/>
                </a:cubicBezTo>
                <a:cubicBezTo>
                  <a:pt x="3988" y="2376"/>
                  <a:pt x="4475" y="2189"/>
                  <a:pt x="4968" y="2189"/>
                </a:cubicBezTo>
                <a:cubicBezTo>
                  <a:pt x="5220" y="2189"/>
                  <a:pt x="5475" y="2238"/>
                  <a:pt x="5715" y="2339"/>
                </a:cubicBezTo>
                <a:lnTo>
                  <a:pt x="5715" y="3253"/>
                </a:lnTo>
                <a:cubicBezTo>
                  <a:pt x="5715" y="3417"/>
                  <a:pt x="5849" y="3551"/>
                  <a:pt x="6012" y="3551"/>
                </a:cubicBezTo>
                <a:cubicBezTo>
                  <a:pt x="6176" y="3551"/>
                  <a:pt x="6300" y="3417"/>
                  <a:pt x="6300" y="3253"/>
                </a:cubicBezTo>
                <a:lnTo>
                  <a:pt x="6300" y="2163"/>
                </a:lnTo>
                <a:lnTo>
                  <a:pt x="6300" y="1865"/>
                </a:lnTo>
                <a:lnTo>
                  <a:pt x="6300" y="1647"/>
                </a:lnTo>
                <a:cubicBezTo>
                  <a:pt x="6300" y="1062"/>
                  <a:pt x="6777" y="585"/>
                  <a:pt x="7361" y="585"/>
                </a:cubicBezTo>
                <a:close/>
                <a:moveTo>
                  <a:pt x="7361" y="1"/>
                </a:moveTo>
                <a:cubicBezTo>
                  <a:pt x="6463" y="1"/>
                  <a:pt x="5715" y="735"/>
                  <a:pt x="5715" y="1647"/>
                </a:cubicBezTo>
                <a:lnTo>
                  <a:pt x="5715" y="1715"/>
                </a:lnTo>
                <a:cubicBezTo>
                  <a:pt x="5469" y="1638"/>
                  <a:pt x="5215" y="1600"/>
                  <a:pt x="4962" y="1600"/>
                </a:cubicBezTo>
                <a:cubicBezTo>
                  <a:pt x="4317" y="1600"/>
                  <a:pt x="3679" y="1847"/>
                  <a:pt x="3210" y="2326"/>
                </a:cubicBezTo>
                <a:cubicBezTo>
                  <a:pt x="3086" y="2450"/>
                  <a:pt x="2978" y="2571"/>
                  <a:pt x="2897" y="2708"/>
                </a:cubicBezTo>
                <a:cubicBezTo>
                  <a:pt x="2747" y="2910"/>
                  <a:pt x="2652" y="3142"/>
                  <a:pt x="2583" y="3374"/>
                </a:cubicBezTo>
                <a:cubicBezTo>
                  <a:pt x="2531" y="3580"/>
                  <a:pt x="2489" y="3782"/>
                  <a:pt x="2489" y="3988"/>
                </a:cubicBezTo>
                <a:cubicBezTo>
                  <a:pt x="2041" y="4165"/>
                  <a:pt x="1633" y="4423"/>
                  <a:pt x="1290" y="4762"/>
                </a:cubicBezTo>
                <a:cubicBezTo>
                  <a:pt x="705" y="5334"/>
                  <a:pt x="366" y="6111"/>
                  <a:pt x="310" y="6911"/>
                </a:cubicBezTo>
                <a:cubicBezTo>
                  <a:pt x="258" y="7633"/>
                  <a:pt x="434" y="8342"/>
                  <a:pt x="816" y="8952"/>
                </a:cubicBezTo>
                <a:cubicBezTo>
                  <a:pt x="679" y="9116"/>
                  <a:pt x="555" y="9279"/>
                  <a:pt x="447" y="9458"/>
                </a:cubicBezTo>
                <a:cubicBezTo>
                  <a:pt x="297" y="9687"/>
                  <a:pt x="176" y="9961"/>
                  <a:pt x="121" y="10259"/>
                </a:cubicBezTo>
                <a:cubicBezTo>
                  <a:pt x="39" y="10546"/>
                  <a:pt x="0" y="10846"/>
                  <a:pt x="0" y="11157"/>
                </a:cubicBezTo>
                <a:cubicBezTo>
                  <a:pt x="0" y="12084"/>
                  <a:pt x="379" y="12953"/>
                  <a:pt x="1032" y="13593"/>
                </a:cubicBezTo>
                <a:cubicBezTo>
                  <a:pt x="898" y="13851"/>
                  <a:pt x="816" y="14151"/>
                  <a:pt x="787" y="14465"/>
                </a:cubicBezTo>
                <a:cubicBezTo>
                  <a:pt x="774" y="14628"/>
                  <a:pt x="761" y="14791"/>
                  <a:pt x="761" y="14955"/>
                </a:cubicBezTo>
                <a:cubicBezTo>
                  <a:pt x="761" y="16369"/>
                  <a:pt x="1617" y="17607"/>
                  <a:pt x="2923" y="18113"/>
                </a:cubicBezTo>
                <a:cubicBezTo>
                  <a:pt x="2965" y="19390"/>
                  <a:pt x="3971" y="20438"/>
                  <a:pt x="5238" y="20520"/>
                </a:cubicBezTo>
                <a:cubicBezTo>
                  <a:pt x="5251" y="20520"/>
                  <a:pt x="5278" y="20520"/>
                  <a:pt x="5291" y="20533"/>
                </a:cubicBezTo>
                <a:cubicBezTo>
                  <a:pt x="5372" y="20533"/>
                  <a:pt x="5454" y="20546"/>
                  <a:pt x="5536" y="20546"/>
                </a:cubicBezTo>
                <a:cubicBezTo>
                  <a:pt x="5591" y="20546"/>
                  <a:pt x="5660" y="20546"/>
                  <a:pt x="5715" y="20533"/>
                </a:cubicBezTo>
                <a:lnTo>
                  <a:pt x="5715" y="20791"/>
                </a:lnTo>
                <a:cubicBezTo>
                  <a:pt x="5715" y="21705"/>
                  <a:pt x="6463" y="22440"/>
                  <a:pt x="7361" y="22440"/>
                </a:cubicBezTo>
                <a:cubicBezTo>
                  <a:pt x="8272" y="22440"/>
                  <a:pt x="9020" y="21705"/>
                  <a:pt x="9020" y="20791"/>
                </a:cubicBezTo>
                <a:lnTo>
                  <a:pt x="9020" y="14968"/>
                </a:lnTo>
                <a:cubicBezTo>
                  <a:pt x="9020" y="14955"/>
                  <a:pt x="9007" y="14955"/>
                  <a:pt x="9007" y="14942"/>
                </a:cubicBezTo>
                <a:cubicBezTo>
                  <a:pt x="9144" y="14697"/>
                  <a:pt x="9210" y="14422"/>
                  <a:pt x="9210" y="14138"/>
                </a:cubicBezTo>
                <a:cubicBezTo>
                  <a:pt x="9210" y="13498"/>
                  <a:pt x="8857" y="12927"/>
                  <a:pt x="8328" y="12626"/>
                </a:cubicBezTo>
                <a:cubicBezTo>
                  <a:pt x="8749" y="12300"/>
                  <a:pt x="9020" y="11797"/>
                  <a:pt x="9020" y="11238"/>
                </a:cubicBezTo>
                <a:lnTo>
                  <a:pt x="9020" y="1647"/>
                </a:lnTo>
                <a:cubicBezTo>
                  <a:pt x="9020" y="735"/>
                  <a:pt x="8272" y="1"/>
                  <a:pt x="73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217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Central Nervous System Lymphoma</a:t>
            </a:r>
          </a:p>
        </p:txBody>
      </p:sp>
      <p:sp>
        <p:nvSpPr>
          <p:cNvPr id="3" name="AutoShape 2" descr="https://static-01.hindawi.com/articles/bmri/volume-2018/3606970/figures/3606970.fig.001.svg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71" y="1195754"/>
            <a:ext cx="3238500" cy="353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371" y="1195754"/>
            <a:ext cx="4630825" cy="353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7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Google Shape;8197;p1"/>
          <p:cNvSpPr/>
          <p:nvPr/>
        </p:nvSpPr>
        <p:spPr>
          <a:xfrm>
            <a:off x="4021924" y="2514727"/>
            <a:ext cx="1100132" cy="950741"/>
          </a:xfrm>
          <a:custGeom>
            <a:avLst/>
            <a:gdLst/>
            <a:ahLst/>
            <a:cxnLst/>
            <a:rect l="l" t="t" r="r" b="b"/>
            <a:pathLst>
              <a:path w="17297" h="14947" extrusionOk="0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8" name="Google Shape;8198;p1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>
                <a:solidFill>
                  <a:srgbClr val="115261"/>
                </a:solidFill>
              </a:rPr>
              <a:t>Meningiomas</a:t>
            </a:r>
            <a:endParaRPr sz="4000">
              <a:solidFill>
                <a:srgbClr val="115261"/>
              </a:solidFill>
            </a:endParaRPr>
          </a:p>
        </p:txBody>
      </p:sp>
      <p:grpSp>
        <p:nvGrpSpPr>
          <p:cNvPr id="8199" name="Google Shape;8199;p1"/>
          <p:cNvGrpSpPr/>
          <p:nvPr/>
        </p:nvGrpSpPr>
        <p:grpSpPr>
          <a:xfrm>
            <a:off x="974758" y="1032269"/>
            <a:ext cx="7255127" cy="3750854"/>
            <a:chOff x="1771663" y="1182901"/>
            <a:chExt cx="5600684" cy="3530880"/>
          </a:xfrm>
        </p:grpSpPr>
        <p:sp>
          <p:nvSpPr>
            <p:cNvPr id="8200" name="Google Shape;8200;p1"/>
            <p:cNvSpPr/>
            <p:nvPr/>
          </p:nvSpPr>
          <p:spPr>
            <a:xfrm>
              <a:off x="2502955" y="2457195"/>
              <a:ext cx="1784752" cy="358979"/>
            </a:xfrm>
            <a:custGeom>
              <a:avLst/>
              <a:gdLst/>
              <a:ahLst/>
              <a:cxnLst/>
              <a:rect l="l" t="t" r="r" b="b"/>
              <a:pathLst>
                <a:path w="15781" h="3174" extrusionOk="0">
                  <a:moveTo>
                    <a:pt x="1" y="0"/>
                  </a:moveTo>
                  <a:lnTo>
                    <a:pt x="1" y="1930"/>
                  </a:lnTo>
                  <a:lnTo>
                    <a:pt x="15585" y="1930"/>
                  </a:lnTo>
                  <a:lnTo>
                    <a:pt x="15585" y="3173"/>
                  </a:lnTo>
                  <a:lnTo>
                    <a:pt x="15780" y="3173"/>
                  </a:lnTo>
                  <a:lnTo>
                    <a:pt x="15780" y="1741"/>
                  </a:lnTo>
                  <a:lnTo>
                    <a:pt x="195" y="174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1" name="Google Shape;8201;p1"/>
            <p:cNvSpPr/>
            <p:nvPr/>
          </p:nvSpPr>
          <p:spPr>
            <a:xfrm>
              <a:off x="4856977" y="2457195"/>
              <a:ext cx="1784074" cy="358979"/>
            </a:xfrm>
            <a:custGeom>
              <a:avLst/>
              <a:gdLst/>
              <a:ahLst/>
              <a:cxnLst/>
              <a:rect l="l" t="t" r="r" b="b"/>
              <a:pathLst>
                <a:path w="15775" h="3174" extrusionOk="0">
                  <a:moveTo>
                    <a:pt x="15585" y="0"/>
                  </a:moveTo>
                  <a:lnTo>
                    <a:pt x="15585" y="1741"/>
                  </a:lnTo>
                  <a:lnTo>
                    <a:pt x="1" y="1741"/>
                  </a:lnTo>
                  <a:lnTo>
                    <a:pt x="1" y="3173"/>
                  </a:lnTo>
                  <a:lnTo>
                    <a:pt x="190" y="3173"/>
                  </a:lnTo>
                  <a:lnTo>
                    <a:pt x="190" y="1930"/>
                  </a:lnTo>
                  <a:lnTo>
                    <a:pt x="15774" y="1930"/>
                  </a:lnTo>
                  <a:lnTo>
                    <a:pt x="157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2" name="Google Shape;8202;p1"/>
            <p:cNvSpPr/>
            <p:nvPr/>
          </p:nvSpPr>
          <p:spPr>
            <a:xfrm>
              <a:off x="4557041" y="2457195"/>
              <a:ext cx="24768" cy="423673"/>
            </a:xfrm>
            <a:custGeom>
              <a:avLst/>
              <a:gdLst/>
              <a:ahLst/>
              <a:cxnLst/>
              <a:rect l="l" t="t" r="r" b="b"/>
              <a:pathLst>
                <a:path w="219" h="3746" extrusionOk="0">
                  <a:moveTo>
                    <a:pt x="1" y="0"/>
                  </a:moveTo>
                  <a:lnTo>
                    <a:pt x="24" y="3746"/>
                  </a:lnTo>
                  <a:lnTo>
                    <a:pt x="218" y="3746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3" name="Google Shape;8203;p1"/>
            <p:cNvSpPr/>
            <p:nvPr/>
          </p:nvSpPr>
          <p:spPr>
            <a:xfrm>
              <a:off x="1884988" y="1182901"/>
              <a:ext cx="1371390" cy="443239"/>
            </a:xfrm>
            <a:custGeom>
              <a:avLst/>
              <a:gdLst/>
              <a:ahLst/>
              <a:cxnLst/>
              <a:rect l="l" t="t" r="r" b="b"/>
              <a:pathLst>
                <a:path w="12126" h="3919" extrusionOk="0">
                  <a:moveTo>
                    <a:pt x="957" y="1"/>
                  </a:moveTo>
                  <a:cubicBezTo>
                    <a:pt x="430" y="1"/>
                    <a:pt x="0" y="431"/>
                    <a:pt x="0" y="957"/>
                  </a:cubicBezTo>
                  <a:lnTo>
                    <a:pt x="0" y="2962"/>
                  </a:lnTo>
                  <a:cubicBezTo>
                    <a:pt x="0" y="3489"/>
                    <a:pt x="430" y="3919"/>
                    <a:pt x="957" y="3919"/>
                  </a:cubicBezTo>
                  <a:lnTo>
                    <a:pt x="11169" y="3919"/>
                  </a:lnTo>
                  <a:cubicBezTo>
                    <a:pt x="11696" y="3919"/>
                    <a:pt x="12126" y="3489"/>
                    <a:pt x="12126" y="2962"/>
                  </a:cubicBezTo>
                  <a:lnTo>
                    <a:pt x="12126" y="957"/>
                  </a:lnTo>
                  <a:cubicBezTo>
                    <a:pt x="12126" y="431"/>
                    <a:pt x="11696" y="1"/>
                    <a:pt x="11169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4" name="Google Shape;8204;p1"/>
            <p:cNvSpPr/>
            <p:nvPr/>
          </p:nvSpPr>
          <p:spPr>
            <a:xfrm>
              <a:off x="1771663" y="1399261"/>
              <a:ext cx="1598145" cy="1063140"/>
            </a:xfrm>
            <a:custGeom>
              <a:avLst/>
              <a:gdLst/>
              <a:ahLst/>
              <a:cxnLst/>
              <a:rect l="l" t="t" r="r" b="b"/>
              <a:pathLst>
                <a:path w="14131" h="9400" extrusionOk="0">
                  <a:moveTo>
                    <a:pt x="1123" y="1"/>
                  </a:moveTo>
                  <a:cubicBezTo>
                    <a:pt x="504" y="1"/>
                    <a:pt x="0" y="522"/>
                    <a:pt x="0" y="1146"/>
                  </a:cubicBezTo>
                  <a:lnTo>
                    <a:pt x="0" y="8277"/>
                  </a:lnTo>
                  <a:cubicBezTo>
                    <a:pt x="0" y="8902"/>
                    <a:pt x="504" y="9400"/>
                    <a:pt x="1123" y="9400"/>
                  </a:cubicBezTo>
                  <a:lnTo>
                    <a:pt x="13007" y="9400"/>
                  </a:lnTo>
                  <a:cubicBezTo>
                    <a:pt x="13626" y="9400"/>
                    <a:pt x="14130" y="8902"/>
                    <a:pt x="14130" y="8277"/>
                  </a:cubicBezTo>
                  <a:lnTo>
                    <a:pt x="14130" y="1146"/>
                  </a:lnTo>
                  <a:cubicBezTo>
                    <a:pt x="14130" y="522"/>
                    <a:pt x="13626" y="1"/>
                    <a:pt x="13007" y="1"/>
                  </a:cubicBezTo>
                  <a:close/>
                </a:path>
              </a:pathLst>
            </a:custGeom>
            <a:solidFill>
              <a:srgbClr val="337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5" name="Google Shape;8205;p1"/>
            <p:cNvSpPr/>
            <p:nvPr/>
          </p:nvSpPr>
          <p:spPr>
            <a:xfrm>
              <a:off x="3885352" y="1182901"/>
              <a:ext cx="1373991" cy="443239"/>
            </a:xfrm>
            <a:custGeom>
              <a:avLst/>
              <a:gdLst/>
              <a:ahLst/>
              <a:cxnLst/>
              <a:rect l="l" t="t" r="r" b="b"/>
              <a:pathLst>
                <a:path w="12149" h="3919" extrusionOk="0">
                  <a:moveTo>
                    <a:pt x="951" y="1"/>
                  </a:moveTo>
                  <a:cubicBezTo>
                    <a:pt x="430" y="1"/>
                    <a:pt x="0" y="431"/>
                    <a:pt x="0" y="957"/>
                  </a:cubicBezTo>
                  <a:lnTo>
                    <a:pt x="0" y="2962"/>
                  </a:lnTo>
                  <a:cubicBezTo>
                    <a:pt x="0" y="3489"/>
                    <a:pt x="430" y="3919"/>
                    <a:pt x="951" y="3919"/>
                  </a:cubicBezTo>
                  <a:lnTo>
                    <a:pt x="11169" y="3919"/>
                  </a:lnTo>
                  <a:cubicBezTo>
                    <a:pt x="11719" y="3919"/>
                    <a:pt x="12148" y="3489"/>
                    <a:pt x="12148" y="2962"/>
                  </a:cubicBezTo>
                  <a:lnTo>
                    <a:pt x="12148" y="957"/>
                  </a:lnTo>
                  <a:cubicBezTo>
                    <a:pt x="12148" y="431"/>
                    <a:pt x="11719" y="1"/>
                    <a:pt x="11169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6" name="Google Shape;8206;p1"/>
            <p:cNvSpPr/>
            <p:nvPr/>
          </p:nvSpPr>
          <p:spPr>
            <a:xfrm>
              <a:off x="3771915" y="1399261"/>
              <a:ext cx="1600747" cy="1063140"/>
            </a:xfrm>
            <a:custGeom>
              <a:avLst/>
              <a:gdLst/>
              <a:ahLst/>
              <a:cxnLst/>
              <a:rect l="l" t="t" r="r" b="b"/>
              <a:pathLst>
                <a:path w="14154" h="9400" extrusionOk="0">
                  <a:moveTo>
                    <a:pt x="1146" y="1"/>
                  </a:moveTo>
                  <a:cubicBezTo>
                    <a:pt x="522" y="1"/>
                    <a:pt x="1" y="522"/>
                    <a:pt x="1" y="1146"/>
                  </a:cubicBezTo>
                  <a:lnTo>
                    <a:pt x="1" y="8277"/>
                  </a:lnTo>
                  <a:cubicBezTo>
                    <a:pt x="1" y="8902"/>
                    <a:pt x="522" y="9400"/>
                    <a:pt x="1146" y="9400"/>
                  </a:cubicBezTo>
                  <a:lnTo>
                    <a:pt x="13008" y="9400"/>
                  </a:lnTo>
                  <a:cubicBezTo>
                    <a:pt x="13627" y="9400"/>
                    <a:pt x="14154" y="8902"/>
                    <a:pt x="14154" y="8277"/>
                  </a:cubicBezTo>
                  <a:lnTo>
                    <a:pt x="14154" y="1146"/>
                  </a:lnTo>
                  <a:cubicBezTo>
                    <a:pt x="14154" y="522"/>
                    <a:pt x="13627" y="1"/>
                    <a:pt x="13008" y="1"/>
                  </a:cubicBezTo>
                  <a:close/>
                </a:path>
              </a:pathLst>
            </a:custGeom>
            <a:solidFill>
              <a:srgbClr val="67B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7" name="Google Shape;8207;p1"/>
            <p:cNvSpPr/>
            <p:nvPr/>
          </p:nvSpPr>
          <p:spPr>
            <a:xfrm>
              <a:off x="5887639" y="1182901"/>
              <a:ext cx="1371390" cy="443239"/>
            </a:xfrm>
            <a:custGeom>
              <a:avLst/>
              <a:gdLst/>
              <a:ahLst/>
              <a:cxnLst/>
              <a:rect l="l" t="t" r="r" b="b"/>
              <a:pathLst>
                <a:path w="12126" h="3919" extrusionOk="0">
                  <a:moveTo>
                    <a:pt x="957" y="1"/>
                  </a:moveTo>
                  <a:cubicBezTo>
                    <a:pt x="430" y="1"/>
                    <a:pt x="0" y="431"/>
                    <a:pt x="0" y="957"/>
                  </a:cubicBezTo>
                  <a:lnTo>
                    <a:pt x="0" y="2962"/>
                  </a:lnTo>
                  <a:cubicBezTo>
                    <a:pt x="0" y="3489"/>
                    <a:pt x="430" y="3919"/>
                    <a:pt x="957" y="3919"/>
                  </a:cubicBezTo>
                  <a:lnTo>
                    <a:pt x="11169" y="3919"/>
                  </a:lnTo>
                  <a:cubicBezTo>
                    <a:pt x="11696" y="3919"/>
                    <a:pt x="12126" y="3489"/>
                    <a:pt x="12126" y="2962"/>
                  </a:cubicBezTo>
                  <a:lnTo>
                    <a:pt x="12126" y="957"/>
                  </a:lnTo>
                  <a:cubicBezTo>
                    <a:pt x="12126" y="431"/>
                    <a:pt x="11696" y="1"/>
                    <a:pt x="11169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8" name="Google Shape;8208;p1"/>
            <p:cNvSpPr/>
            <p:nvPr/>
          </p:nvSpPr>
          <p:spPr>
            <a:xfrm>
              <a:off x="5774202" y="1399261"/>
              <a:ext cx="1598145" cy="1063140"/>
            </a:xfrm>
            <a:custGeom>
              <a:avLst/>
              <a:gdLst/>
              <a:ahLst/>
              <a:cxnLst/>
              <a:rect l="l" t="t" r="r" b="b"/>
              <a:pathLst>
                <a:path w="14131" h="9400" extrusionOk="0">
                  <a:moveTo>
                    <a:pt x="1124" y="1"/>
                  </a:moveTo>
                  <a:cubicBezTo>
                    <a:pt x="505" y="1"/>
                    <a:pt x="1" y="522"/>
                    <a:pt x="1" y="1146"/>
                  </a:cubicBezTo>
                  <a:lnTo>
                    <a:pt x="1" y="8277"/>
                  </a:lnTo>
                  <a:cubicBezTo>
                    <a:pt x="1" y="8902"/>
                    <a:pt x="505" y="9400"/>
                    <a:pt x="1124" y="9400"/>
                  </a:cubicBezTo>
                  <a:lnTo>
                    <a:pt x="13008" y="9400"/>
                  </a:lnTo>
                  <a:cubicBezTo>
                    <a:pt x="13633" y="9400"/>
                    <a:pt x="14131" y="8902"/>
                    <a:pt x="14131" y="8277"/>
                  </a:cubicBezTo>
                  <a:lnTo>
                    <a:pt x="14131" y="1146"/>
                  </a:lnTo>
                  <a:cubicBezTo>
                    <a:pt x="14131" y="522"/>
                    <a:pt x="13633" y="1"/>
                    <a:pt x="13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9" name="Google Shape;8209;p1"/>
            <p:cNvSpPr/>
            <p:nvPr/>
          </p:nvSpPr>
          <p:spPr>
            <a:xfrm>
              <a:off x="1884988" y="3434281"/>
              <a:ext cx="1371390" cy="442560"/>
            </a:xfrm>
            <a:custGeom>
              <a:avLst/>
              <a:gdLst/>
              <a:ahLst/>
              <a:cxnLst/>
              <a:rect l="l" t="t" r="r" b="b"/>
              <a:pathLst>
                <a:path w="12126" h="3913" extrusionOk="0">
                  <a:moveTo>
                    <a:pt x="957" y="1"/>
                  </a:moveTo>
                  <a:cubicBezTo>
                    <a:pt x="430" y="1"/>
                    <a:pt x="0" y="430"/>
                    <a:pt x="0" y="980"/>
                  </a:cubicBezTo>
                  <a:lnTo>
                    <a:pt x="0" y="2956"/>
                  </a:lnTo>
                  <a:cubicBezTo>
                    <a:pt x="0" y="3483"/>
                    <a:pt x="430" y="3913"/>
                    <a:pt x="957" y="3913"/>
                  </a:cubicBezTo>
                  <a:lnTo>
                    <a:pt x="11169" y="3913"/>
                  </a:lnTo>
                  <a:cubicBezTo>
                    <a:pt x="11696" y="3913"/>
                    <a:pt x="12126" y="3483"/>
                    <a:pt x="12126" y="2956"/>
                  </a:cubicBezTo>
                  <a:lnTo>
                    <a:pt x="12126" y="980"/>
                  </a:lnTo>
                  <a:cubicBezTo>
                    <a:pt x="12126" y="430"/>
                    <a:pt x="11696" y="1"/>
                    <a:pt x="11169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0" name="Google Shape;8210;p1"/>
            <p:cNvSpPr/>
            <p:nvPr/>
          </p:nvSpPr>
          <p:spPr>
            <a:xfrm>
              <a:off x="1771663" y="3652677"/>
              <a:ext cx="1598145" cy="1061104"/>
            </a:xfrm>
            <a:custGeom>
              <a:avLst/>
              <a:gdLst/>
              <a:ahLst/>
              <a:cxnLst/>
              <a:rect l="l" t="t" r="r" b="b"/>
              <a:pathLst>
                <a:path w="14131" h="9382" extrusionOk="0">
                  <a:moveTo>
                    <a:pt x="1123" y="0"/>
                  </a:moveTo>
                  <a:cubicBezTo>
                    <a:pt x="504" y="0"/>
                    <a:pt x="0" y="504"/>
                    <a:pt x="0" y="1123"/>
                  </a:cubicBezTo>
                  <a:lnTo>
                    <a:pt x="0" y="8259"/>
                  </a:lnTo>
                  <a:cubicBezTo>
                    <a:pt x="0" y="8878"/>
                    <a:pt x="504" y="9382"/>
                    <a:pt x="1123" y="9382"/>
                  </a:cubicBezTo>
                  <a:lnTo>
                    <a:pt x="13007" y="9382"/>
                  </a:lnTo>
                  <a:cubicBezTo>
                    <a:pt x="13626" y="9382"/>
                    <a:pt x="14130" y="8878"/>
                    <a:pt x="14130" y="8259"/>
                  </a:cubicBezTo>
                  <a:lnTo>
                    <a:pt x="14130" y="1123"/>
                  </a:lnTo>
                  <a:cubicBezTo>
                    <a:pt x="14130" y="504"/>
                    <a:pt x="13626" y="0"/>
                    <a:pt x="13007" y="0"/>
                  </a:cubicBezTo>
                  <a:close/>
                </a:path>
              </a:pathLst>
            </a:custGeom>
            <a:solidFill>
              <a:srgbClr val="64D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1" name="Google Shape;8211;p1"/>
            <p:cNvSpPr/>
            <p:nvPr/>
          </p:nvSpPr>
          <p:spPr>
            <a:xfrm>
              <a:off x="3885352" y="3434281"/>
              <a:ext cx="1373991" cy="442560"/>
            </a:xfrm>
            <a:custGeom>
              <a:avLst/>
              <a:gdLst/>
              <a:ahLst/>
              <a:cxnLst/>
              <a:rect l="l" t="t" r="r" b="b"/>
              <a:pathLst>
                <a:path w="12149" h="3913" extrusionOk="0">
                  <a:moveTo>
                    <a:pt x="951" y="1"/>
                  </a:moveTo>
                  <a:cubicBezTo>
                    <a:pt x="430" y="1"/>
                    <a:pt x="0" y="430"/>
                    <a:pt x="0" y="980"/>
                  </a:cubicBezTo>
                  <a:lnTo>
                    <a:pt x="0" y="2956"/>
                  </a:lnTo>
                  <a:cubicBezTo>
                    <a:pt x="0" y="3483"/>
                    <a:pt x="430" y="3913"/>
                    <a:pt x="951" y="3913"/>
                  </a:cubicBezTo>
                  <a:lnTo>
                    <a:pt x="11169" y="3913"/>
                  </a:lnTo>
                  <a:cubicBezTo>
                    <a:pt x="11719" y="3913"/>
                    <a:pt x="12148" y="3483"/>
                    <a:pt x="12148" y="2956"/>
                  </a:cubicBezTo>
                  <a:lnTo>
                    <a:pt x="12148" y="980"/>
                  </a:lnTo>
                  <a:cubicBezTo>
                    <a:pt x="12148" y="430"/>
                    <a:pt x="11719" y="1"/>
                    <a:pt x="11169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2" name="Google Shape;8212;p1"/>
            <p:cNvSpPr/>
            <p:nvPr/>
          </p:nvSpPr>
          <p:spPr>
            <a:xfrm>
              <a:off x="3771915" y="3652677"/>
              <a:ext cx="1600747" cy="1061104"/>
            </a:xfrm>
            <a:custGeom>
              <a:avLst/>
              <a:gdLst/>
              <a:ahLst/>
              <a:cxnLst/>
              <a:rect l="l" t="t" r="r" b="b"/>
              <a:pathLst>
                <a:path w="14154" h="9382" extrusionOk="0">
                  <a:moveTo>
                    <a:pt x="1146" y="0"/>
                  </a:moveTo>
                  <a:cubicBezTo>
                    <a:pt x="522" y="0"/>
                    <a:pt x="1" y="504"/>
                    <a:pt x="1" y="1123"/>
                  </a:cubicBezTo>
                  <a:lnTo>
                    <a:pt x="1" y="8259"/>
                  </a:lnTo>
                  <a:cubicBezTo>
                    <a:pt x="1" y="8878"/>
                    <a:pt x="522" y="9382"/>
                    <a:pt x="1146" y="9382"/>
                  </a:cubicBezTo>
                  <a:lnTo>
                    <a:pt x="13008" y="9382"/>
                  </a:lnTo>
                  <a:cubicBezTo>
                    <a:pt x="13627" y="9382"/>
                    <a:pt x="14154" y="8878"/>
                    <a:pt x="14154" y="8259"/>
                  </a:cubicBezTo>
                  <a:lnTo>
                    <a:pt x="14154" y="1123"/>
                  </a:lnTo>
                  <a:cubicBezTo>
                    <a:pt x="14154" y="504"/>
                    <a:pt x="13627" y="0"/>
                    <a:pt x="13008" y="0"/>
                  </a:cubicBezTo>
                  <a:close/>
                </a:path>
              </a:pathLst>
            </a:custGeom>
            <a:solidFill>
              <a:srgbClr val="009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3" name="Google Shape;8213;p1"/>
            <p:cNvSpPr/>
            <p:nvPr/>
          </p:nvSpPr>
          <p:spPr>
            <a:xfrm>
              <a:off x="5887639" y="3434281"/>
              <a:ext cx="1371390" cy="442560"/>
            </a:xfrm>
            <a:custGeom>
              <a:avLst/>
              <a:gdLst/>
              <a:ahLst/>
              <a:cxnLst/>
              <a:rect l="l" t="t" r="r" b="b"/>
              <a:pathLst>
                <a:path w="12126" h="3913" extrusionOk="0">
                  <a:moveTo>
                    <a:pt x="957" y="1"/>
                  </a:moveTo>
                  <a:cubicBezTo>
                    <a:pt x="430" y="1"/>
                    <a:pt x="0" y="430"/>
                    <a:pt x="0" y="980"/>
                  </a:cubicBezTo>
                  <a:lnTo>
                    <a:pt x="0" y="2956"/>
                  </a:lnTo>
                  <a:cubicBezTo>
                    <a:pt x="0" y="3483"/>
                    <a:pt x="430" y="3913"/>
                    <a:pt x="957" y="3913"/>
                  </a:cubicBezTo>
                  <a:lnTo>
                    <a:pt x="11169" y="3913"/>
                  </a:lnTo>
                  <a:cubicBezTo>
                    <a:pt x="11696" y="3913"/>
                    <a:pt x="12126" y="3483"/>
                    <a:pt x="12126" y="2956"/>
                  </a:cubicBezTo>
                  <a:lnTo>
                    <a:pt x="12126" y="980"/>
                  </a:lnTo>
                  <a:cubicBezTo>
                    <a:pt x="12126" y="430"/>
                    <a:pt x="11696" y="1"/>
                    <a:pt x="11169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4" name="Google Shape;8214;p1"/>
            <p:cNvSpPr/>
            <p:nvPr/>
          </p:nvSpPr>
          <p:spPr>
            <a:xfrm>
              <a:off x="5774202" y="3652677"/>
              <a:ext cx="1598145" cy="1061104"/>
            </a:xfrm>
            <a:custGeom>
              <a:avLst/>
              <a:gdLst/>
              <a:ahLst/>
              <a:cxnLst/>
              <a:rect l="l" t="t" r="r" b="b"/>
              <a:pathLst>
                <a:path w="14131" h="9382" extrusionOk="0">
                  <a:moveTo>
                    <a:pt x="1124" y="0"/>
                  </a:moveTo>
                  <a:cubicBezTo>
                    <a:pt x="505" y="0"/>
                    <a:pt x="1" y="504"/>
                    <a:pt x="1" y="1123"/>
                  </a:cubicBezTo>
                  <a:lnTo>
                    <a:pt x="1" y="8259"/>
                  </a:lnTo>
                  <a:cubicBezTo>
                    <a:pt x="1" y="8878"/>
                    <a:pt x="505" y="9382"/>
                    <a:pt x="1124" y="9382"/>
                  </a:cubicBezTo>
                  <a:lnTo>
                    <a:pt x="13008" y="9382"/>
                  </a:lnTo>
                  <a:cubicBezTo>
                    <a:pt x="13633" y="9382"/>
                    <a:pt x="14131" y="8878"/>
                    <a:pt x="14131" y="8259"/>
                  </a:cubicBezTo>
                  <a:lnTo>
                    <a:pt x="14131" y="1123"/>
                  </a:lnTo>
                  <a:cubicBezTo>
                    <a:pt x="14131" y="504"/>
                    <a:pt x="13633" y="0"/>
                    <a:pt x="13008" y="0"/>
                  </a:cubicBez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5" name="Google Shape;8215;p1"/>
            <p:cNvSpPr/>
            <p:nvPr/>
          </p:nvSpPr>
          <p:spPr>
            <a:xfrm>
              <a:off x="2502955" y="3088423"/>
              <a:ext cx="1784752" cy="356378"/>
            </a:xfrm>
            <a:custGeom>
              <a:avLst/>
              <a:gdLst/>
              <a:ahLst/>
              <a:cxnLst/>
              <a:rect l="l" t="t" r="r" b="b"/>
              <a:pathLst>
                <a:path w="15781" h="3151" extrusionOk="0">
                  <a:moveTo>
                    <a:pt x="15585" y="0"/>
                  </a:moveTo>
                  <a:lnTo>
                    <a:pt x="15585" y="1243"/>
                  </a:lnTo>
                  <a:lnTo>
                    <a:pt x="1" y="1243"/>
                  </a:lnTo>
                  <a:lnTo>
                    <a:pt x="1" y="3151"/>
                  </a:lnTo>
                  <a:lnTo>
                    <a:pt x="195" y="3151"/>
                  </a:lnTo>
                  <a:lnTo>
                    <a:pt x="195" y="1432"/>
                  </a:lnTo>
                  <a:lnTo>
                    <a:pt x="15780" y="1432"/>
                  </a:lnTo>
                  <a:lnTo>
                    <a:pt x="157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6" name="Google Shape;8216;p1"/>
            <p:cNvSpPr/>
            <p:nvPr/>
          </p:nvSpPr>
          <p:spPr>
            <a:xfrm>
              <a:off x="4856977" y="3088423"/>
              <a:ext cx="1784074" cy="356378"/>
            </a:xfrm>
            <a:custGeom>
              <a:avLst/>
              <a:gdLst/>
              <a:ahLst/>
              <a:cxnLst/>
              <a:rect l="l" t="t" r="r" b="b"/>
              <a:pathLst>
                <a:path w="15775" h="3151" extrusionOk="0">
                  <a:moveTo>
                    <a:pt x="1" y="0"/>
                  </a:moveTo>
                  <a:lnTo>
                    <a:pt x="1" y="1432"/>
                  </a:lnTo>
                  <a:lnTo>
                    <a:pt x="15585" y="1432"/>
                  </a:lnTo>
                  <a:lnTo>
                    <a:pt x="15585" y="3151"/>
                  </a:lnTo>
                  <a:lnTo>
                    <a:pt x="15774" y="3151"/>
                  </a:lnTo>
                  <a:lnTo>
                    <a:pt x="15774" y="1243"/>
                  </a:lnTo>
                  <a:lnTo>
                    <a:pt x="190" y="124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7" name="Google Shape;8217;p1"/>
            <p:cNvSpPr/>
            <p:nvPr/>
          </p:nvSpPr>
          <p:spPr>
            <a:xfrm>
              <a:off x="4557041" y="3023617"/>
              <a:ext cx="24768" cy="421184"/>
            </a:xfrm>
            <a:custGeom>
              <a:avLst/>
              <a:gdLst/>
              <a:ahLst/>
              <a:cxnLst/>
              <a:rect l="l" t="t" r="r" b="b"/>
              <a:pathLst>
                <a:path w="219" h="3724" extrusionOk="0">
                  <a:moveTo>
                    <a:pt x="24" y="1"/>
                  </a:moveTo>
                  <a:lnTo>
                    <a:pt x="1" y="3724"/>
                  </a:lnTo>
                  <a:lnTo>
                    <a:pt x="195" y="3724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8" name="Google Shape;8218;p1"/>
            <p:cNvSpPr/>
            <p:nvPr/>
          </p:nvSpPr>
          <p:spPr>
            <a:xfrm>
              <a:off x="4527296" y="2737682"/>
              <a:ext cx="86857" cy="86861"/>
            </a:xfrm>
            <a:custGeom>
              <a:avLst/>
              <a:gdLst/>
              <a:ahLst/>
              <a:cxnLst/>
              <a:rect l="l" t="t" r="r" b="b"/>
              <a:pathLst>
                <a:path w="768" h="768" extrusionOk="0">
                  <a:moveTo>
                    <a:pt x="384" y="0"/>
                  </a:moveTo>
                  <a:cubicBezTo>
                    <a:pt x="172" y="0"/>
                    <a:pt x="0" y="166"/>
                    <a:pt x="0" y="384"/>
                  </a:cubicBezTo>
                  <a:cubicBezTo>
                    <a:pt x="0" y="596"/>
                    <a:pt x="172" y="768"/>
                    <a:pt x="384" y="768"/>
                  </a:cubicBezTo>
                  <a:cubicBezTo>
                    <a:pt x="602" y="768"/>
                    <a:pt x="768" y="596"/>
                    <a:pt x="768" y="384"/>
                  </a:cubicBezTo>
                  <a:cubicBezTo>
                    <a:pt x="768" y="166"/>
                    <a:pt x="602" y="0"/>
                    <a:pt x="384" y="0"/>
                  </a:cubicBezTo>
                  <a:close/>
                </a:path>
              </a:pathLst>
            </a:custGeom>
            <a:solidFill>
              <a:srgbClr val="67B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9" name="Google Shape;8219;p1"/>
            <p:cNvSpPr/>
            <p:nvPr/>
          </p:nvSpPr>
          <p:spPr>
            <a:xfrm>
              <a:off x="4527296" y="3104596"/>
              <a:ext cx="86857" cy="86974"/>
            </a:xfrm>
            <a:custGeom>
              <a:avLst/>
              <a:gdLst/>
              <a:ahLst/>
              <a:cxnLst/>
              <a:rect l="l" t="t" r="r" b="b"/>
              <a:pathLst>
                <a:path w="768" h="769" extrusionOk="0">
                  <a:moveTo>
                    <a:pt x="384" y="1"/>
                  </a:moveTo>
                  <a:cubicBezTo>
                    <a:pt x="172" y="1"/>
                    <a:pt x="0" y="195"/>
                    <a:pt x="0" y="384"/>
                  </a:cubicBezTo>
                  <a:cubicBezTo>
                    <a:pt x="0" y="602"/>
                    <a:pt x="172" y="768"/>
                    <a:pt x="384" y="768"/>
                  </a:cubicBezTo>
                  <a:cubicBezTo>
                    <a:pt x="602" y="768"/>
                    <a:pt x="768" y="602"/>
                    <a:pt x="768" y="384"/>
                  </a:cubicBezTo>
                  <a:cubicBezTo>
                    <a:pt x="768" y="195"/>
                    <a:pt x="602" y="1"/>
                    <a:pt x="384" y="1"/>
                  </a:cubicBezTo>
                  <a:close/>
                </a:path>
              </a:pathLst>
            </a:custGeom>
            <a:solidFill>
              <a:srgbClr val="009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0" name="Google Shape;8220;p1"/>
            <p:cNvSpPr/>
            <p:nvPr/>
          </p:nvSpPr>
          <p:spPr>
            <a:xfrm>
              <a:off x="4824631" y="3104596"/>
              <a:ext cx="86178" cy="86974"/>
            </a:xfrm>
            <a:custGeom>
              <a:avLst/>
              <a:gdLst/>
              <a:ahLst/>
              <a:cxnLst/>
              <a:rect l="l" t="t" r="r" b="b"/>
              <a:pathLst>
                <a:path w="762" h="769" extrusionOk="0">
                  <a:moveTo>
                    <a:pt x="378" y="1"/>
                  </a:moveTo>
                  <a:cubicBezTo>
                    <a:pt x="166" y="1"/>
                    <a:pt x="0" y="195"/>
                    <a:pt x="0" y="384"/>
                  </a:cubicBezTo>
                  <a:cubicBezTo>
                    <a:pt x="0" y="602"/>
                    <a:pt x="166" y="768"/>
                    <a:pt x="378" y="768"/>
                  </a:cubicBezTo>
                  <a:cubicBezTo>
                    <a:pt x="596" y="768"/>
                    <a:pt x="762" y="602"/>
                    <a:pt x="762" y="384"/>
                  </a:cubicBezTo>
                  <a:cubicBezTo>
                    <a:pt x="762" y="195"/>
                    <a:pt x="596" y="1"/>
                    <a:pt x="378" y="1"/>
                  </a:cubicBez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1" name="Google Shape;8221;p1"/>
            <p:cNvSpPr/>
            <p:nvPr/>
          </p:nvSpPr>
          <p:spPr>
            <a:xfrm>
              <a:off x="4233128" y="3104596"/>
              <a:ext cx="86970" cy="86974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385" y="1"/>
                  </a:moveTo>
                  <a:cubicBezTo>
                    <a:pt x="167" y="1"/>
                    <a:pt x="1" y="195"/>
                    <a:pt x="1" y="384"/>
                  </a:cubicBezTo>
                  <a:cubicBezTo>
                    <a:pt x="1" y="602"/>
                    <a:pt x="167" y="768"/>
                    <a:pt x="385" y="768"/>
                  </a:cubicBezTo>
                  <a:cubicBezTo>
                    <a:pt x="597" y="768"/>
                    <a:pt x="768" y="602"/>
                    <a:pt x="768" y="384"/>
                  </a:cubicBezTo>
                  <a:cubicBezTo>
                    <a:pt x="768" y="195"/>
                    <a:pt x="597" y="1"/>
                    <a:pt x="385" y="1"/>
                  </a:cubicBezTo>
                  <a:close/>
                </a:path>
              </a:pathLst>
            </a:custGeom>
            <a:solidFill>
              <a:srgbClr val="64D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2" name="Google Shape;8222;p1"/>
            <p:cNvSpPr/>
            <p:nvPr/>
          </p:nvSpPr>
          <p:spPr>
            <a:xfrm>
              <a:off x="4235730" y="2737682"/>
              <a:ext cx="86970" cy="86861"/>
            </a:xfrm>
            <a:custGeom>
              <a:avLst/>
              <a:gdLst/>
              <a:ahLst/>
              <a:cxnLst/>
              <a:rect l="l" t="t" r="r" b="b"/>
              <a:pathLst>
                <a:path w="769" h="768" extrusionOk="0">
                  <a:moveTo>
                    <a:pt x="385" y="0"/>
                  </a:moveTo>
                  <a:cubicBezTo>
                    <a:pt x="196" y="0"/>
                    <a:pt x="1" y="166"/>
                    <a:pt x="1" y="384"/>
                  </a:cubicBezTo>
                  <a:cubicBezTo>
                    <a:pt x="1" y="596"/>
                    <a:pt x="196" y="768"/>
                    <a:pt x="385" y="768"/>
                  </a:cubicBezTo>
                  <a:cubicBezTo>
                    <a:pt x="602" y="768"/>
                    <a:pt x="768" y="596"/>
                    <a:pt x="768" y="384"/>
                  </a:cubicBezTo>
                  <a:cubicBezTo>
                    <a:pt x="768" y="166"/>
                    <a:pt x="602" y="0"/>
                    <a:pt x="385" y="0"/>
                  </a:cubicBezTo>
                  <a:close/>
                </a:path>
              </a:pathLst>
            </a:custGeom>
            <a:solidFill>
              <a:srgbClr val="337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3" name="Google Shape;8223;p1"/>
            <p:cNvSpPr/>
            <p:nvPr/>
          </p:nvSpPr>
          <p:spPr>
            <a:xfrm>
              <a:off x="4824631" y="2737682"/>
              <a:ext cx="86178" cy="86861"/>
            </a:xfrm>
            <a:custGeom>
              <a:avLst/>
              <a:gdLst/>
              <a:ahLst/>
              <a:cxnLst/>
              <a:rect l="l" t="t" r="r" b="b"/>
              <a:pathLst>
                <a:path w="762" h="768" extrusionOk="0">
                  <a:moveTo>
                    <a:pt x="378" y="0"/>
                  </a:moveTo>
                  <a:cubicBezTo>
                    <a:pt x="166" y="0"/>
                    <a:pt x="0" y="166"/>
                    <a:pt x="0" y="384"/>
                  </a:cubicBezTo>
                  <a:cubicBezTo>
                    <a:pt x="0" y="596"/>
                    <a:pt x="166" y="768"/>
                    <a:pt x="378" y="768"/>
                  </a:cubicBezTo>
                  <a:cubicBezTo>
                    <a:pt x="596" y="768"/>
                    <a:pt x="762" y="596"/>
                    <a:pt x="762" y="384"/>
                  </a:cubicBezTo>
                  <a:cubicBezTo>
                    <a:pt x="762" y="166"/>
                    <a:pt x="596" y="0"/>
                    <a:pt x="378" y="0"/>
                  </a:cubicBezTo>
                  <a:close/>
                </a:path>
              </a:pathLst>
            </a:custGeom>
            <a:solidFill>
              <a:srgbClr val="AC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4" name="Google Shape;8224;p1"/>
            <p:cNvSpPr/>
            <p:nvPr/>
          </p:nvSpPr>
          <p:spPr>
            <a:xfrm>
              <a:off x="6745846" y="2636013"/>
              <a:ext cx="123" cy="12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09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25" name="Google Shape;8225;p1"/>
          <p:cNvSpPr txBox="1"/>
          <p:nvPr/>
        </p:nvSpPr>
        <p:spPr>
          <a:xfrm>
            <a:off x="6450362" y="953946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Genetics</a:t>
            </a:r>
            <a:endParaRPr sz="2000" b="0" i="0" u="none" strike="noStrike" cap="none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226" name="Google Shape;8226;p1"/>
          <p:cNvSpPr txBox="1"/>
          <p:nvPr/>
        </p:nvSpPr>
        <p:spPr>
          <a:xfrm>
            <a:off x="6159424" y="1523285"/>
            <a:ext cx="19998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Loss-of-function mutations in the NF2 tumor suppressor gene on chromosome 22.</a:t>
            </a:r>
            <a:endParaRPr sz="1400" b="0" i="0" u="none" strike="noStrike" cap="non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227" name="Google Shape;8227;p1"/>
          <p:cNvSpPr txBox="1"/>
          <p:nvPr/>
        </p:nvSpPr>
        <p:spPr>
          <a:xfrm>
            <a:off x="1301275" y="981999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Age</a:t>
            </a:r>
            <a:endParaRPr sz="2000" b="0" i="0" u="none" strike="noStrike" cap="none">
              <a:solidFill>
                <a:schemeClr val="dk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228" name="Google Shape;8228;p1"/>
          <p:cNvSpPr txBox="1"/>
          <p:nvPr/>
        </p:nvSpPr>
        <p:spPr>
          <a:xfrm>
            <a:off x="1265627" y="1559300"/>
            <a:ext cx="1488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Adults. </a:t>
            </a:r>
            <a:endParaRPr sz="1600" b="0" i="0" u="none" strike="noStrike" cap="non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Fira Sans"/>
                <a:ea typeface="Fira Sans"/>
                <a:cs typeface="Fira Sans"/>
                <a:sym typeface="Fira Sans"/>
              </a:rPr>
              <a:t>Uncommon in children </a:t>
            </a:r>
            <a:endParaRPr sz="16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229" name="Google Shape;8229;p1"/>
          <p:cNvSpPr txBox="1"/>
          <p:nvPr/>
        </p:nvSpPr>
        <p:spPr>
          <a:xfrm>
            <a:off x="3827838" y="979261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Location</a:t>
            </a:r>
            <a:endParaRPr sz="2000" b="0" i="0" u="none" strike="noStrike" cap="none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230" name="Google Shape;8230;p1"/>
          <p:cNvSpPr txBox="1"/>
          <p:nvPr/>
        </p:nvSpPr>
        <p:spPr>
          <a:xfrm>
            <a:off x="3565739" y="1559300"/>
            <a:ext cx="2073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Attached to the dura. along any of the external surfaces of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the brain or in  ventricular system</a:t>
            </a:r>
            <a:endParaRPr sz="1400" b="0" i="0" u="none" strike="noStrike" cap="non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231" name="Google Shape;8231;p1"/>
          <p:cNvSpPr txBox="1"/>
          <p:nvPr/>
        </p:nvSpPr>
        <p:spPr>
          <a:xfrm>
            <a:off x="974690" y="3824501"/>
            <a:ext cx="20325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Predominantly benign; Most are easily separable from brain.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Some are infiltrative, (ass. Recurrence).</a:t>
            </a:r>
            <a:endParaRPr sz="1400" b="0" i="0" u="none" strike="noStrike" cap="non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232" name="Google Shape;8232;p1"/>
          <p:cNvSpPr txBox="1"/>
          <p:nvPr/>
        </p:nvSpPr>
        <p:spPr>
          <a:xfrm>
            <a:off x="1301275" y="3350605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Behavious</a:t>
            </a:r>
            <a:endParaRPr sz="2000" b="0" i="0" u="none" strike="noStrike" cap="none" dirty="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233" name="Google Shape;8233;p1"/>
          <p:cNvSpPr txBox="1"/>
          <p:nvPr/>
        </p:nvSpPr>
        <p:spPr>
          <a:xfrm>
            <a:off x="3827838" y="3378674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:M</a:t>
            </a:r>
            <a:endParaRPr sz="2000" b="0" i="0" u="none" strike="noStrike" cap="none" dirty="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234" name="Google Shape;8234;p1"/>
          <p:cNvSpPr txBox="1"/>
          <p:nvPr/>
        </p:nvSpPr>
        <p:spPr>
          <a:xfrm flipH="1">
            <a:off x="3603470" y="3686295"/>
            <a:ext cx="1999800" cy="102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Female predominance: 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Two thirds of cranial tumors  &amp; 90% of spinal tumors 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235" name="Google Shape;8235;p1"/>
          <p:cNvSpPr txBox="1"/>
          <p:nvPr/>
        </p:nvSpPr>
        <p:spPr>
          <a:xfrm>
            <a:off x="6378098" y="3378674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Prognosis</a:t>
            </a:r>
            <a:endParaRPr sz="2000" b="0" i="0" u="none" strike="noStrike" cap="none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236" name="Google Shape;8236;p1"/>
          <p:cNvSpPr txBox="1"/>
          <p:nvPr/>
        </p:nvSpPr>
        <p:spPr>
          <a:xfrm>
            <a:off x="6159424" y="3976017"/>
            <a:ext cx="2070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Determined by: size &amp; location, &amp; histologic</a:t>
            </a:r>
            <a:endParaRPr sz="1400" b="0" i="0" u="none" strike="noStrike" cap="none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grade</a:t>
            </a:r>
            <a:endParaRPr sz="1400" b="0" i="0" u="none" strike="noStrike" cap="none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1" y="307450"/>
            <a:ext cx="4163400" cy="572700"/>
          </a:xfrm>
        </p:spPr>
        <p:txBody>
          <a:bodyPr/>
          <a:lstStyle/>
          <a:p>
            <a:r>
              <a:rPr lang="en-US" b="1" dirty="0" err="1"/>
              <a:t>Meningiomas</a:t>
            </a:r>
            <a:r>
              <a:rPr lang="en-US" b="1" dirty="0"/>
              <a:t> </a:t>
            </a:r>
            <a:r>
              <a:rPr lang="en-US" dirty="0"/>
              <a:t>(WHO grade I)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974" y="1062040"/>
            <a:ext cx="4109575" cy="3416400"/>
          </a:xfrm>
        </p:spPr>
        <p:txBody>
          <a:bodyPr/>
          <a:lstStyle/>
          <a:p>
            <a:r>
              <a:rPr lang="en-US" sz="1800" dirty="0"/>
              <a:t>Well-defined </a:t>
            </a:r>
            <a:r>
              <a:rPr lang="en-US" sz="1800" dirty="0" err="1"/>
              <a:t>dura</a:t>
            </a:r>
            <a:r>
              <a:rPr lang="en-US" sz="1800" dirty="0"/>
              <a:t> based masses that may compress the brain but  no invasion.</a:t>
            </a:r>
          </a:p>
          <a:p>
            <a:r>
              <a:rPr lang="en-US" sz="1800" dirty="0"/>
              <a:t>Extension into the overlying bone may be present.</a:t>
            </a:r>
          </a:p>
          <a:p>
            <a:r>
              <a:rPr lang="en-US" sz="1800" dirty="0"/>
              <a:t>Variable histologic patterns include: most common </a:t>
            </a:r>
            <a:r>
              <a:rPr lang="en-US" sz="1800" b="1" dirty="0" err="1"/>
              <a:t>meningothelial</a:t>
            </a:r>
            <a:r>
              <a:rPr lang="en-US" sz="1800" b="1" dirty="0"/>
              <a:t>; </a:t>
            </a:r>
            <a:r>
              <a:rPr lang="en-US" sz="1800" dirty="0"/>
              <a:t>named for whorled, tight clusters of cells without visible cell membranes;</a:t>
            </a:r>
          </a:p>
        </p:txBody>
      </p:sp>
      <p:pic>
        <p:nvPicPr>
          <p:cNvPr id="5122" name="Picture 2" descr="https://webpath.med.utah.edu/jpeg5/CNS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611"/>
            <a:ext cx="4800600" cy="244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ebpath.med.utah.edu/jpeg5/CNS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04" y="2542233"/>
            <a:ext cx="4800600" cy="252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706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1" y="307450"/>
            <a:ext cx="4163400" cy="572700"/>
          </a:xfrm>
        </p:spPr>
        <p:txBody>
          <a:bodyPr/>
          <a:lstStyle/>
          <a:p>
            <a:r>
              <a:rPr lang="en-US" b="1" dirty="0" err="1"/>
              <a:t>Meningiomas</a:t>
            </a:r>
            <a:r>
              <a:rPr lang="en-US" b="1" dirty="0"/>
              <a:t> </a:t>
            </a:r>
            <a:r>
              <a:rPr lang="en-US" dirty="0"/>
              <a:t>(WHO grade I)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974" y="1062040"/>
            <a:ext cx="4109575" cy="3416400"/>
          </a:xfrm>
        </p:spPr>
        <p:txBody>
          <a:bodyPr/>
          <a:lstStyle/>
          <a:p>
            <a:r>
              <a:rPr lang="en-US" sz="1800" b="1" dirty="0"/>
              <a:t>Other </a:t>
            </a:r>
            <a:r>
              <a:rPr lang="en-US" sz="1800" b="1" dirty="0" err="1"/>
              <a:t>varients</a:t>
            </a:r>
            <a:r>
              <a:rPr lang="en-US" sz="1800" b="1" dirty="0"/>
              <a:t>:</a:t>
            </a:r>
          </a:p>
          <a:p>
            <a:pPr marL="482600" indent="-342900">
              <a:buFont typeface="+mj-lt"/>
              <a:buAutoNum type="arabicPeriod"/>
            </a:pPr>
            <a:r>
              <a:rPr lang="en-US" sz="1800" b="1" dirty="0"/>
              <a:t>fibroblastic, </a:t>
            </a:r>
            <a:r>
              <a:rPr lang="en-US" sz="1800" dirty="0"/>
              <a:t>with elongated cells &amp; abundant collagen</a:t>
            </a:r>
          </a:p>
          <a:p>
            <a:pPr marL="482600" indent="-342900">
              <a:buFont typeface="+mj-lt"/>
              <a:buAutoNum type="arabicPeriod"/>
            </a:pPr>
            <a:r>
              <a:rPr lang="en-US" sz="1800" b="1" dirty="0"/>
              <a:t>transitional, </a:t>
            </a:r>
            <a:r>
              <a:rPr lang="en-US" sz="1800" dirty="0"/>
              <a:t>with features of the </a:t>
            </a:r>
            <a:r>
              <a:rPr lang="en-US" sz="1800" dirty="0" err="1"/>
              <a:t>meningothelial</a:t>
            </a:r>
            <a:r>
              <a:rPr lang="en-US" sz="1800" dirty="0"/>
              <a:t> &amp; fibroblastic</a:t>
            </a:r>
          </a:p>
          <a:p>
            <a:pPr marL="482600" indent="-342900">
              <a:buFont typeface="+mj-lt"/>
              <a:buAutoNum type="arabicPeriod"/>
            </a:pPr>
            <a:r>
              <a:rPr lang="en-US" sz="1800" b="1" dirty="0" err="1"/>
              <a:t>psammomatous</a:t>
            </a:r>
            <a:r>
              <a:rPr lang="en-US" sz="1800" b="1" dirty="0"/>
              <a:t>, </a:t>
            </a:r>
            <a:r>
              <a:rPr lang="en-US" sz="1800" dirty="0"/>
              <a:t>with numerous </a:t>
            </a:r>
            <a:r>
              <a:rPr lang="en-US" sz="1800" dirty="0" err="1"/>
              <a:t>psammoma</a:t>
            </a:r>
            <a:r>
              <a:rPr lang="en-US" sz="1800" dirty="0"/>
              <a:t> bodies.</a:t>
            </a:r>
          </a:p>
          <a:p>
            <a:pPr marL="482600" indent="-342900">
              <a:buFont typeface="+mj-lt"/>
              <a:buAutoNum type="arabicPeriod"/>
            </a:pPr>
            <a:r>
              <a:rPr lang="en-US" sz="1800" b="1" dirty="0"/>
              <a:t>Secretory, </a:t>
            </a:r>
            <a:r>
              <a:rPr lang="en-US" sz="1800" dirty="0"/>
              <a:t>with </a:t>
            </a:r>
            <a:r>
              <a:rPr lang="en-US" sz="1800" dirty="0" err="1"/>
              <a:t>glandlike</a:t>
            </a:r>
            <a:r>
              <a:rPr lang="en-US" sz="1800" dirty="0"/>
              <a:t> </a:t>
            </a:r>
            <a:r>
              <a:rPr lang="fr-FR" sz="1800" dirty="0" err="1"/>
              <a:t>spaces</a:t>
            </a:r>
            <a:r>
              <a:rPr lang="fr-FR" sz="1800" dirty="0"/>
              <a:t> </a:t>
            </a:r>
            <a:r>
              <a:rPr lang="fr-FR" sz="1800" dirty="0" err="1"/>
              <a:t>containing</a:t>
            </a:r>
            <a:r>
              <a:rPr lang="fr-FR" sz="1800" dirty="0"/>
              <a:t> PAS-positive </a:t>
            </a:r>
            <a:r>
              <a:rPr lang="fr-FR" sz="1800" dirty="0" err="1"/>
              <a:t>eosinophilic</a:t>
            </a:r>
            <a:r>
              <a:rPr lang="fr-FR" sz="1800" dirty="0"/>
              <a:t> </a:t>
            </a:r>
            <a:r>
              <a:rPr lang="fr-FR" sz="1800" dirty="0" err="1"/>
              <a:t>material</a:t>
            </a:r>
            <a:endParaRPr lang="en-US" sz="1800" dirty="0"/>
          </a:p>
        </p:txBody>
      </p:sp>
      <p:pic>
        <p:nvPicPr>
          <p:cNvPr id="614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04" y="0"/>
            <a:ext cx="4800600" cy="254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04" y="2542232"/>
            <a:ext cx="4800600" cy="26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11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Atypical </a:t>
            </a:r>
            <a:r>
              <a:rPr lang="en-US" b="1" dirty="0" err="1"/>
              <a:t>meningiomas</a:t>
            </a:r>
            <a:r>
              <a:rPr lang="en-US" b="1" dirty="0"/>
              <a:t> </a:t>
            </a:r>
            <a:r>
              <a:rPr lang="en-US" dirty="0"/>
              <a:t>(WHO grade II)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Features include:</a:t>
            </a:r>
          </a:p>
          <a:p>
            <a:pPr marL="482600" indent="-342900">
              <a:buFont typeface="+mj-lt"/>
              <a:buAutoNum type="arabicPeriod"/>
            </a:pPr>
            <a:r>
              <a:rPr lang="en-US" sz="1800" dirty="0"/>
              <a:t>Increased mitotic rate.</a:t>
            </a:r>
          </a:p>
          <a:p>
            <a:pPr marL="482600" indent="-342900">
              <a:buFont typeface="+mj-lt"/>
              <a:buAutoNum type="arabicPeriod"/>
            </a:pPr>
            <a:r>
              <a:rPr lang="en-US" sz="1800" dirty="0"/>
              <a:t>Prominent nucleoli, </a:t>
            </a:r>
          </a:p>
          <a:p>
            <a:pPr marL="482600" indent="-342900">
              <a:buFont typeface="+mj-lt"/>
              <a:buAutoNum type="arabicPeriod"/>
            </a:pPr>
            <a:r>
              <a:rPr lang="en-US" sz="1800" dirty="0"/>
              <a:t>increased cellularity.</a:t>
            </a:r>
          </a:p>
          <a:p>
            <a:pPr marL="482600" indent="-342900">
              <a:buFont typeface="+mj-lt"/>
              <a:buAutoNum type="arabicPeriod"/>
            </a:pPr>
            <a:r>
              <a:rPr lang="en-US" sz="1800" dirty="0"/>
              <a:t>High nucleus-to-cytoplasm ratio.</a:t>
            </a:r>
          </a:p>
          <a:p>
            <a:pPr marL="482600" indent="-342900">
              <a:buFont typeface="+mj-lt"/>
              <a:buAutoNum type="arabicPeriod"/>
            </a:pPr>
            <a:r>
              <a:rPr lang="en-US" sz="1800" dirty="0"/>
              <a:t>Necrosis. </a:t>
            </a:r>
          </a:p>
          <a:p>
            <a:r>
              <a:rPr lang="en-US" sz="1800" dirty="0"/>
              <a:t>These tumors demonstrate more aggressive local growth and a higher rate of recurrence.</a:t>
            </a:r>
          </a:p>
          <a:p>
            <a:endParaRPr lang="en-US" sz="1800" dirty="0"/>
          </a:p>
        </p:txBody>
      </p:sp>
      <p:pic>
        <p:nvPicPr>
          <p:cNvPr id="8194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39" y="1215850"/>
            <a:ext cx="4684955" cy="34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15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257208"/>
            <a:ext cx="7225635" cy="572700"/>
          </a:xfrm>
        </p:spPr>
        <p:txBody>
          <a:bodyPr/>
          <a:lstStyle/>
          <a:p>
            <a:pPr algn="l"/>
            <a:r>
              <a:rPr lang="en-US" b="1" dirty="0"/>
              <a:t>Anaplastic </a:t>
            </a:r>
            <a:r>
              <a:rPr lang="en-US" b="1" dirty="0" err="1"/>
              <a:t>meningiomas</a:t>
            </a:r>
            <a:r>
              <a:rPr lang="en-US" b="1" dirty="0"/>
              <a:t> </a:t>
            </a:r>
            <a:r>
              <a:rPr lang="en-US" dirty="0"/>
              <a:t>(WHO grade III)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888512" cy="3416400"/>
          </a:xfrm>
        </p:spPr>
        <p:txBody>
          <a:bodyPr/>
          <a:lstStyle/>
          <a:p>
            <a:r>
              <a:rPr lang="en-US" sz="1800" dirty="0"/>
              <a:t>Highly aggressive tumors that resemble a high-grade sarcoma or carcinoma morphologically. </a:t>
            </a:r>
          </a:p>
          <a:p>
            <a:r>
              <a:rPr lang="en-US" sz="1800" dirty="0"/>
              <a:t>Mitotic rates are typically much higher than in atypical </a:t>
            </a:r>
            <a:r>
              <a:rPr lang="en-US" sz="1800" dirty="0" err="1"/>
              <a:t>meningiomas</a:t>
            </a:r>
            <a:r>
              <a:rPr lang="en-US" sz="1800" dirty="0"/>
              <a:t>.</a:t>
            </a:r>
          </a:p>
        </p:txBody>
      </p:sp>
      <p:pic>
        <p:nvPicPr>
          <p:cNvPr id="7172" name="Picture 4" descr="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" t="4705" r="5869" b="14306"/>
          <a:stretch/>
        </p:blipFill>
        <p:spPr bwMode="auto">
          <a:xfrm>
            <a:off x="4421275" y="1125415"/>
            <a:ext cx="4521759" cy="32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212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8" name="Google Shape;8238;p2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b="1"/>
              <a:t>Metastatic Tumors</a:t>
            </a:r>
            <a:endParaRPr/>
          </a:p>
        </p:txBody>
      </p:sp>
      <p:sp>
        <p:nvSpPr>
          <p:cNvPr id="8239" name="Google Shape;8239;p2"/>
          <p:cNvSpPr txBox="1">
            <a:spLocks noGrp="1"/>
          </p:cNvSpPr>
          <p:nvPr>
            <p:ph type="body" idx="1"/>
          </p:nvPr>
        </p:nvSpPr>
        <p:spPr>
          <a:xfrm>
            <a:off x="914400" y="1152475"/>
            <a:ext cx="7285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2000" dirty="0"/>
              <a:t>Metastatic lesions, mostly carcinomas.</a:t>
            </a:r>
            <a:endParaRPr dirty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2000" dirty="0"/>
              <a:t>Approximately one-fourth to one-half of intracranial tumors. </a:t>
            </a:r>
            <a:endParaRPr sz="2000" dirty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2000" dirty="0"/>
              <a:t>The most common primary sites are lung, breast, skin (melanoma), kidney, and gastrointestinal tract.</a:t>
            </a:r>
            <a:endParaRPr dirty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2000" dirty="0"/>
              <a:t>The boundary between the tumor and brain parenchyma is sharp at the gross &amp; microscopic levels. </a:t>
            </a: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1"/>
          <p:cNvSpPr txBox="1">
            <a:spLocks noGrp="1"/>
          </p:cNvSpPr>
          <p:nvPr>
            <p:ph type="title"/>
          </p:nvPr>
        </p:nvSpPr>
        <p:spPr>
          <a:xfrm>
            <a:off x="181596" y="258391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/>
              <a:t>Neuronal Tumors</a:t>
            </a:r>
            <a:endParaRPr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563" name="Google Shape;563;p31"/>
          <p:cNvSpPr/>
          <p:nvPr/>
        </p:nvSpPr>
        <p:spPr>
          <a:xfrm>
            <a:off x="2135529" y="1073842"/>
            <a:ext cx="515378" cy="834469"/>
          </a:xfrm>
          <a:custGeom>
            <a:avLst/>
            <a:gdLst/>
            <a:ahLst/>
            <a:cxnLst/>
            <a:rect l="l" t="t" r="r" b="b"/>
            <a:pathLst>
              <a:path w="1389" h="2249" extrusionOk="0">
                <a:moveTo>
                  <a:pt x="237" y="0"/>
                </a:moveTo>
                <a:cubicBezTo>
                  <a:pt x="190" y="0"/>
                  <a:pt x="143" y="21"/>
                  <a:pt x="108" y="62"/>
                </a:cubicBezTo>
                <a:lnTo>
                  <a:pt x="1" y="156"/>
                </a:lnTo>
                <a:lnTo>
                  <a:pt x="843" y="986"/>
                </a:lnTo>
                <a:cubicBezTo>
                  <a:pt x="912" y="1067"/>
                  <a:pt x="912" y="1192"/>
                  <a:pt x="843" y="1260"/>
                </a:cubicBezTo>
                <a:lnTo>
                  <a:pt x="1" y="2103"/>
                </a:lnTo>
                <a:lnTo>
                  <a:pt x="108" y="2197"/>
                </a:lnTo>
                <a:cubicBezTo>
                  <a:pt x="143" y="2232"/>
                  <a:pt x="190" y="2249"/>
                  <a:pt x="237" y="2249"/>
                </a:cubicBezTo>
                <a:cubicBezTo>
                  <a:pt x="285" y="2249"/>
                  <a:pt x="332" y="2232"/>
                  <a:pt x="366" y="2197"/>
                </a:cubicBezTo>
                <a:lnTo>
                  <a:pt x="1307" y="1260"/>
                </a:lnTo>
                <a:cubicBezTo>
                  <a:pt x="1389" y="1192"/>
                  <a:pt x="1389" y="1067"/>
                  <a:pt x="1307" y="986"/>
                </a:cubicBezTo>
                <a:lnTo>
                  <a:pt x="366" y="62"/>
                </a:lnTo>
                <a:cubicBezTo>
                  <a:pt x="332" y="21"/>
                  <a:pt x="285" y="0"/>
                  <a:pt x="2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1"/>
          <p:cNvSpPr/>
          <p:nvPr/>
        </p:nvSpPr>
        <p:spPr>
          <a:xfrm>
            <a:off x="2236267" y="1328534"/>
            <a:ext cx="156951" cy="270859"/>
          </a:xfrm>
          <a:custGeom>
            <a:avLst/>
            <a:gdLst/>
            <a:ahLst/>
            <a:cxnLst/>
            <a:rect l="l" t="t" r="r" b="b"/>
            <a:pathLst>
              <a:path w="423" h="730" extrusionOk="0">
                <a:moveTo>
                  <a:pt x="96" y="0"/>
                </a:moveTo>
                <a:cubicBezTo>
                  <a:pt x="46" y="0"/>
                  <a:pt x="1" y="38"/>
                  <a:pt x="1" y="94"/>
                </a:cubicBezTo>
                <a:lnTo>
                  <a:pt x="1" y="636"/>
                </a:lnTo>
                <a:cubicBezTo>
                  <a:pt x="1" y="692"/>
                  <a:pt x="46" y="730"/>
                  <a:pt x="96" y="730"/>
                </a:cubicBezTo>
                <a:cubicBezTo>
                  <a:pt x="119" y="730"/>
                  <a:pt x="143" y="722"/>
                  <a:pt x="164" y="705"/>
                </a:cubicBezTo>
                <a:lnTo>
                  <a:pt x="327" y="528"/>
                </a:lnTo>
                <a:cubicBezTo>
                  <a:pt x="422" y="447"/>
                  <a:pt x="422" y="296"/>
                  <a:pt x="327" y="202"/>
                </a:cubicBezTo>
                <a:lnTo>
                  <a:pt x="164" y="25"/>
                </a:lnTo>
                <a:cubicBezTo>
                  <a:pt x="143" y="8"/>
                  <a:pt x="119" y="0"/>
                  <a:pt x="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1"/>
          <p:cNvSpPr/>
          <p:nvPr/>
        </p:nvSpPr>
        <p:spPr>
          <a:xfrm>
            <a:off x="2475978" y="1152307"/>
            <a:ext cx="2585053" cy="681600"/>
          </a:xfrm>
          <a:custGeom>
            <a:avLst/>
            <a:gdLst/>
            <a:ahLst/>
            <a:cxnLst/>
            <a:rect l="l" t="t" r="r" b="b"/>
            <a:pathLst>
              <a:path w="6967" h="1837" extrusionOk="0">
                <a:moveTo>
                  <a:pt x="1" y="1"/>
                </a:moveTo>
                <a:lnTo>
                  <a:pt x="791" y="775"/>
                </a:lnTo>
                <a:cubicBezTo>
                  <a:pt x="830" y="817"/>
                  <a:pt x="843" y="870"/>
                  <a:pt x="843" y="912"/>
                </a:cubicBezTo>
                <a:cubicBezTo>
                  <a:pt x="843" y="968"/>
                  <a:pt x="830" y="1007"/>
                  <a:pt x="791" y="1049"/>
                </a:cubicBezTo>
                <a:lnTo>
                  <a:pt x="1" y="1836"/>
                </a:lnTo>
                <a:lnTo>
                  <a:pt x="6069" y="1836"/>
                </a:lnTo>
                <a:lnTo>
                  <a:pt x="6967" y="912"/>
                </a:lnTo>
                <a:lnTo>
                  <a:pt x="606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1"/>
          <p:cNvSpPr/>
          <p:nvPr/>
        </p:nvSpPr>
        <p:spPr>
          <a:xfrm>
            <a:off x="6779654" y="1915629"/>
            <a:ext cx="515378" cy="835953"/>
          </a:xfrm>
          <a:custGeom>
            <a:avLst/>
            <a:gdLst/>
            <a:ahLst/>
            <a:cxnLst/>
            <a:rect l="l" t="t" r="r" b="b"/>
            <a:pathLst>
              <a:path w="1389" h="2253" extrusionOk="0">
                <a:moveTo>
                  <a:pt x="1149" y="1"/>
                </a:moveTo>
                <a:cubicBezTo>
                  <a:pt x="1102" y="1"/>
                  <a:pt x="1054" y="18"/>
                  <a:pt x="1019" y="52"/>
                </a:cubicBezTo>
                <a:lnTo>
                  <a:pt x="82" y="989"/>
                </a:lnTo>
                <a:cubicBezTo>
                  <a:pt x="0" y="1071"/>
                  <a:pt x="0" y="1195"/>
                  <a:pt x="82" y="1264"/>
                </a:cubicBezTo>
                <a:lnTo>
                  <a:pt x="1019" y="2201"/>
                </a:lnTo>
                <a:cubicBezTo>
                  <a:pt x="1054" y="2235"/>
                  <a:pt x="1102" y="2252"/>
                  <a:pt x="1149" y="2252"/>
                </a:cubicBezTo>
                <a:cubicBezTo>
                  <a:pt x="1197" y="2252"/>
                  <a:pt x="1245" y="2235"/>
                  <a:pt x="1277" y="2201"/>
                </a:cubicBezTo>
                <a:lnTo>
                  <a:pt x="1388" y="2106"/>
                </a:lnTo>
                <a:lnTo>
                  <a:pt x="542" y="1264"/>
                </a:lnTo>
                <a:cubicBezTo>
                  <a:pt x="477" y="1195"/>
                  <a:pt x="477" y="1071"/>
                  <a:pt x="542" y="989"/>
                </a:cubicBezTo>
                <a:lnTo>
                  <a:pt x="1388" y="160"/>
                </a:lnTo>
                <a:lnTo>
                  <a:pt x="1277" y="52"/>
                </a:lnTo>
                <a:cubicBezTo>
                  <a:pt x="1245" y="18"/>
                  <a:pt x="1197" y="1"/>
                  <a:pt x="1149" y="1"/>
                </a:cubicBezTo>
                <a:close/>
              </a:path>
            </a:pathLst>
          </a:custGeom>
          <a:solidFill>
            <a:srgbClr val="64DE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1"/>
          <p:cNvSpPr/>
          <p:nvPr/>
        </p:nvSpPr>
        <p:spPr>
          <a:xfrm>
            <a:off x="7077602" y="2197992"/>
            <a:ext cx="156580" cy="271230"/>
          </a:xfrm>
          <a:custGeom>
            <a:avLst/>
            <a:gdLst/>
            <a:ahLst/>
            <a:cxnLst/>
            <a:rect l="l" t="t" r="r" b="b"/>
            <a:pathLst>
              <a:path w="422" h="731" extrusionOk="0">
                <a:moveTo>
                  <a:pt x="327" y="1"/>
                </a:moveTo>
                <a:cubicBezTo>
                  <a:pt x="304" y="1"/>
                  <a:pt x="280" y="8"/>
                  <a:pt x="259" y="26"/>
                </a:cubicBezTo>
                <a:lnTo>
                  <a:pt x="95" y="202"/>
                </a:lnTo>
                <a:cubicBezTo>
                  <a:pt x="1" y="297"/>
                  <a:pt x="1" y="447"/>
                  <a:pt x="95" y="529"/>
                </a:cubicBezTo>
                <a:lnTo>
                  <a:pt x="259" y="705"/>
                </a:lnTo>
                <a:cubicBezTo>
                  <a:pt x="280" y="722"/>
                  <a:pt x="304" y="730"/>
                  <a:pt x="327" y="730"/>
                </a:cubicBezTo>
                <a:cubicBezTo>
                  <a:pt x="377" y="730"/>
                  <a:pt x="422" y="693"/>
                  <a:pt x="422" y="637"/>
                </a:cubicBezTo>
                <a:lnTo>
                  <a:pt x="422" y="94"/>
                </a:lnTo>
                <a:cubicBezTo>
                  <a:pt x="422" y="38"/>
                  <a:pt x="377" y="1"/>
                  <a:pt x="327" y="1"/>
                </a:cubicBezTo>
                <a:close/>
              </a:path>
            </a:pathLst>
          </a:custGeom>
          <a:solidFill>
            <a:srgbClr val="64DE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1"/>
          <p:cNvSpPr/>
          <p:nvPr/>
        </p:nvSpPr>
        <p:spPr>
          <a:xfrm>
            <a:off x="3587263" y="1915629"/>
            <a:ext cx="3510002" cy="888474"/>
          </a:xfrm>
          <a:custGeom>
            <a:avLst/>
            <a:gdLst/>
            <a:ahLst/>
            <a:cxnLst/>
            <a:rect l="l" t="t" r="r" b="b"/>
            <a:pathLst>
              <a:path w="6953" h="1836" extrusionOk="0">
                <a:moveTo>
                  <a:pt x="898" y="0"/>
                </a:moveTo>
                <a:lnTo>
                  <a:pt x="0" y="911"/>
                </a:lnTo>
                <a:lnTo>
                  <a:pt x="898" y="1836"/>
                </a:lnTo>
                <a:lnTo>
                  <a:pt x="6953" y="1836"/>
                </a:lnTo>
                <a:lnTo>
                  <a:pt x="6179" y="1049"/>
                </a:lnTo>
                <a:cubicBezTo>
                  <a:pt x="6136" y="1006"/>
                  <a:pt x="6123" y="967"/>
                  <a:pt x="6123" y="911"/>
                </a:cubicBezTo>
                <a:cubicBezTo>
                  <a:pt x="6123" y="869"/>
                  <a:pt x="6136" y="817"/>
                  <a:pt x="6179" y="774"/>
                </a:cubicBezTo>
                <a:lnTo>
                  <a:pt x="69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1"/>
          <p:cNvSpPr/>
          <p:nvPr/>
        </p:nvSpPr>
        <p:spPr>
          <a:xfrm>
            <a:off x="2017918" y="2900752"/>
            <a:ext cx="515378" cy="838550"/>
          </a:xfrm>
          <a:custGeom>
            <a:avLst/>
            <a:gdLst/>
            <a:ahLst/>
            <a:cxnLst/>
            <a:rect l="l" t="t" r="r" b="b"/>
            <a:pathLst>
              <a:path w="1389" h="2260" extrusionOk="0">
                <a:moveTo>
                  <a:pt x="237" y="1"/>
                </a:moveTo>
                <a:cubicBezTo>
                  <a:pt x="190" y="1"/>
                  <a:pt x="143" y="21"/>
                  <a:pt x="108" y="62"/>
                </a:cubicBezTo>
                <a:lnTo>
                  <a:pt x="1" y="157"/>
                </a:lnTo>
                <a:lnTo>
                  <a:pt x="843" y="1003"/>
                </a:lnTo>
                <a:cubicBezTo>
                  <a:pt x="912" y="1068"/>
                  <a:pt x="912" y="1192"/>
                  <a:pt x="843" y="1261"/>
                </a:cubicBezTo>
                <a:lnTo>
                  <a:pt x="1" y="2103"/>
                </a:lnTo>
                <a:lnTo>
                  <a:pt x="108" y="2198"/>
                </a:lnTo>
                <a:cubicBezTo>
                  <a:pt x="143" y="2239"/>
                  <a:pt x="190" y="2259"/>
                  <a:pt x="237" y="2259"/>
                </a:cubicBezTo>
                <a:cubicBezTo>
                  <a:pt x="285" y="2259"/>
                  <a:pt x="332" y="2239"/>
                  <a:pt x="366" y="2198"/>
                </a:cubicBezTo>
                <a:lnTo>
                  <a:pt x="1307" y="1261"/>
                </a:lnTo>
                <a:cubicBezTo>
                  <a:pt x="1389" y="1192"/>
                  <a:pt x="1389" y="1068"/>
                  <a:pt x="1307" y="1003"/>
                </a:cubicBezTo>
                <a:lnTo>
                  <a:pt x="366" y="62"/>
                </a:lnTo>
                <a:cubicBezTo>
                  <a:pt x="332" y="21"/>
                  <a:pt x="285" y="1"/>
                  <a:pt x="2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1"/>
          <p:cNvSpPr/>
          <p:nvPr/>
        </p:nvSpPr>
        <p:spPr>
          <a:xfrm>
            <a:off x="2078398" y="3183485"/>
            <a:ext cx="156951" cy="273456"/>
          </a:xfrm>
          <a:custGeom>
            <a:avLst/>
            <a:gdLst/>
            <a:ahLst/>
            <a:cxnLst/>
            <a:rect l="l" t="t" r="r" b="b"/>
            <a:pathLst>
              <a:path w="423" h="737" extrusionOk="0">
                <a:moveTo>
                  <a:pt x="88" y="1"/>
                </a:moveTo>
                <a:cubicBezTo>
                  <a:pt x="41" y="1"/>
                  <a:pt x="1" y="37"/>
                  <a:pt x="1" y="91"/>
                </a:cubicBezTo>
                <a:lnTo>
                  <a:pt x="1" y="649"/>
                </a:lnTo>
                <a:cubicBezTo>
                  <a:pt x="1" y="701"/>
                  <a:pt x="40" y="736"/>
                  <a:pt x="86" y="736"/>
                </a:cubicBezTo>
                <a:cubicBezTo>
                  <a:pt x="112" y="736"/>
                  <a:pt x="140" y="726"/>
                  <a:pt x="164" y="701"/>
                </a:cubicBezTo>
                <a:lnTo>
                  <a:pt x="327" y="538"/>
                </a:lnTo>
                <a:cubicBezTo>
                  <a:pt x="422" y="443"/>
                  <a:pt x="422" y="293"/>
                  <a:pt x="327" y="198"/>
                </a:cubicBezTo>
                <a:lnTo>
                  <a:pt x="164" y="35"/>
                </a:lnTo>
                <a:cubicBezTo>
                  <a:pt x="140" y="11"/>
                  <a:pt x="113" y="1"/>
                  <a:pt x="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1"/>
          <p:cNvSpPr/>
          <p:nvPr/>
        </p:nvSpPr>
        <p:spPr>
          <a:xfrm>
            <a:off x="2260925" y="2883877"/>
            <a:ext cx="3195628" cy="919603"/>
          </a:xfrm>
          <a:custGeom>
            <a:avLst/>
            <a:gdLst/>
            <a:ahLst/>
            <a:cxnLst/>
            <a:rect l="l" t="t" r="r" b="b"/>
            <a:pathLst>
              <a:path w="6967" h="1836" extrusionOk="0">
                <a:moveTo>
                  <a:pt x="1" y="0"/>
                </a:moveTo>
                <a:lnTo>
                  <a:pt x="791" y="791"/>
                </a:lnTo>
                <a:cubicBezTo>
                  <a:pt x="830" y="817"/>
                  <a:pt x="843" y="872"/>
                  <a:pt x="843" y="912"/>
                </a:cubicBezTo>
                <a:cubicBezTo>
                  <a:pt x="843" y="967"/>
                  <a:pt x="830" y="1019"/>
                  <a:pt x="791" y="1049"/>
                </a:cubicBezTo>
                <a:lnTo>
                  <a:pt x="1" y="1836"/>
                </a:lnTo>
                <a:lnTo>
                  <a:pt x="6069" y="1836"/>
                </a:lnTo>
                <a:lnTo>
                  <a:pt x="6967" y="912"/>
                </a:lnTo>
                <a:lnTo>
                  <a:pt x="6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1"/>
          <p:cNvSpPr/>
          <p:nvPr/>
        </p:nvSpPr>
        <p:spPr>
          <a:xfrm>
            <a:off x="6897899" y="3908766"/>
            <a:ext cx="515378" cy="838179"/>
          </a:xfrm>
          <a:custGeom>
            <a:avLst/>
            <a:gdLst/>
            <a:ahLst/>
            <a:cxnLst/>
            <a:rect l="l" t="t" r="r" b="b"/>
            <a:pathLst>
              <a:path w="1389" h="2259" extrusionOk="0">
                <a:moveTo>
                  <a:pt x="1149" y="0"/>
                </a:moveTo>
                <a:cubicBezTo>
                  <a:pt x="1102" y="0"/>
                  <a:pt x="1054" y="21"/>
                  <a:pt x="1019" y="62"/>
                </a:cubicBezTo>
                <a:lnTo>
                  <a:pt x="82" y="1002"/>
                </a:lnTo>
                <a:cubicBezTo>
                  <a:pt x="0" y="1067"/>
                  <a:pt x="0" y="1192"/>
                  <a:pt x="82" y="1260"/>
                </a:cubicBezTo>
                <a:lnTo>
                  <a:pt x="1019" y="2197"/>
                </a:lnTo>
                <a:cubicBezTo>
                  <a:pt x="1054" y="2238"/>
                  <a:pt x="1102" y="2259"/>
                  <a:pt x="1149" y="2259"/>
                </a:cubicBezTo>
                <a:cubicBezTo>
                  <a:pt x="1197" y="2259"/>
                  <a:pt x="1245" y="2238"/>
                  <a:pt x="1277" y="2197"/>
                </a:cubicBezTo>
                <a:lnTo>
                  <a:pt x="1388" y="2103"/>
                </a:lnTo>
                <a:lnTo>
                  <a:pt x="542" y="1260"/>
                </a:lnTo>
                <a:cubicBezTo>
                  <a:pt x="477" y="1192"/>
                  <a:pt x="477" y="1067"/>
                  <a:pt x="542" y="1002"/>
                </a:cubicBezTo>
                <a:lnTo>
                  <a:pt x="1388" y="156"/>
                </a:lnTo>
                <a:lnTo>
                  <a:pt x="1277" y="62"/>
                </a:lnTo>
                <a:cubicBezTo>
                  <a:pt x="1245" y="21"/>
                  <a:pt x="1197" y="0"/>
                  <a:pt x="11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1"/>
          <p:cNvSpPr/>
          <p:nvPr/>
        </p:nvSpPr>
        <p:spPr>
          <a:xfrm>
            <a:off x="7195847" y="4191500"/>
            <a:ext cx="156580" cy="271230"/>
          </a:xfrm>
          <a:custGeom>
            <a:avLst/>
            <a:gdLst/>
            <a:ahLst/>
            <a:cxnLst/>
            <a:rect l="l" t="t" r="r" b="b"/>
            <a:pathLst>
              <a:path w="422" h="731" extrusionOk="0">
                <a:moveTo>
                  <a:pt x="335" y="0"/>
                </a:moveTo>
                <a:cubicBezTo>
                  <a:pt x="310" y="0"/>
                  <a:pt x="283" y="11"/>
                  <a:pt x="259" y="34"/>
                </a:cubicBezTo>
                <a:lnTo>
                  <a:pt x="95" y="198"/>
                </a:lnTo>
                <a:cubicBezTo>
                  <a:pt x="1" y="292"/>
                  <a:pt x="1" y="443"/>
                  <a:pt x="95" y="537"/>
                </a:cubicBezTo>
                <a:lnTo>
                  <a:pt x="259" y="701"/>
                </a:lnTo>
                <a:cubicBezTo>
                  <a:pt x="283" y="721"/>
                  <a:pt x="312" y="730"/>
                  <a:pt x="337" y="730"/>
                </a:cubicBezTo>
                <a:cubicBezTo>
                  <a:pt x="383" y="730"/>
                  <a:pt x="422" y="701"/>
                  <a:pt x="422" y="648"/>
                </a:cubicBezTo>
                <a:lnTo>
                  <a:pt x="422" y="90"/>
                </a:lnTo>
                <a:cubicBezTo>
                  <a:pt x="422" y="37"/>
                  <a:pt x="382" y="0"/>
                  <a:pt x="3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1"/>
          <p:cNvSpPr/>
          <p:nvPr/>
        </p:nvSpPr>
        <p:spPr>
          <a:xfrm>
            <a:off x="3915875" y="3966213"/>
            <a:ext cx="3250741" cy="930811"/>
          </a:xfrm>
          <a:custGeom>
            <a:avLst/>
            <a:gdLst/>
            <a:ahLst/>
            <a:cxnLst/>
            <a:rect l="l" t="t" r="r" b="b"/>
            <a:pathLst>
              <a:path w="6953" h="1837" extrusionOk="0">
                <a:moveTo>
                  <a:pt x="898" y="1"/>
                </a:moveTo>
                <a:lnTo>
                  <a:pt x="0" y="912"/>
                </a:lnTo>
                <a:lnTo>
                  <a:pt x="898" y="1836"/>
                </a:lnTo>
                <a:lnTo>
                  <a:pt x="6953" y="1836"/>
                </a:lnTo>
                <a:lnTo>
                  <a:pt x="6179" y="1049"/>
                </a:lnTo>
                <a:cubicBezTo>
                  <a:pt x="6136" y="1020"/>
                  <a:pt x="6123" y="968"/>
                  <a:pt x="6123" y="912"/>
                </a:cubicBezTo>
                <a:cubicBezTo>
                  <a:pt x="6123" y="873"/>
                  <a:pt x="6136" y="817"/>
                  <a:pt x="6179" y="791"/>
                </a:cubicBezTo>
                <a:lnTo>
                  <a:pt x="695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1"/>
          <p:cNvSpPr/>
          <p:nvPr/>
        </p:nvSpPr>
        <p:spPr>
          <a:xfrm>
            <a:off x="576104" y="857673"/>
            <a:ext cx="1470634" cy="1270869"/>
          </a:xfrm>
          <a:custGeom>
            <a:avLst/>
            <a:gdLst/>
            <a:ahLst/>
            <a:cxnLst/>
            <a:rect l="l" t="t" r="r" b="b"/>
            <a:pathLst>
              <a:path w="17297" h="14947" extrusionOk="0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1"/>
          <p:cNvSpPr/>
          <p:nvPr/>
        </p:nvSpPr>
        <p:spPr>
          <a:xfrm>
            <a:off x="7401664" y="3745845"/>
            <a:ext cx="1470634" cy="1270869"/>
          </a:xfrm>
          <a:custGeom>
            <a:avLst/>
            <a:gdLst/>
            <a:ahLst/>
            <a:cxnLst/>
            <a:rect l="l" t="t" r="r" b="b"/>
            <a:pathLst>
              <a:path w="17297" h="14947" extrusionOk="0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1"/>
          <p:cNvSpPr/>
          <p:nvPr/>
        </p:nvSpPr>
        <p:spPr>
          <a:xfrm>
            <a:off x="524555" y="2814764"/>
            <a:ext cx="1470634" cy="1270869"/>
          </a:xfrm>
          <a:custGeom>
            <a:avLst/>
            <a:gdLst/>
            <a:ahLst/>
            <a:cxnLst/>
            <a:rect l="l" t="t" r="r" b="b"/>
            <a:pathLst>
              <a:path w="17297" h="14947" extrusionOk="0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1"/>
          <p:cNvSpPr/>
          <p:nvPr/>
        </p:nvSpPr>
        <p:spPr>
          <a:xfrm>
            <a:off x="7390047" y="1765183"/>
            <a:ext cx="1470634" cy="1270869"/>
          </a:xfrm>
          <a:custGeom>
            <a:avLst/>
            <a:gdLst/>
            <a:ahLst/>
            <a:cxnLst/>
            <a:rect l="l" t="t" r="r" b="b"/>
            <a:pathLst>
              <a:path w="17297" h="14947" extrusionOk="0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1"/>
          <p:cNvSpPr/>
          <p:nvPr/>
        </p:nvSpPr>
        <p:spPr>
          <a:xfrm>
            <a:off x="1107271" y="1217749"/>
            <a:ext cx="408300" cy="40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80" name="Google Shape;580;p31"/>
          <p:cNvSpPr/>
          <p:nvPr/>
        </p:nvSpPr>
        <p:spPr>
          <a:xfrm>
            <a:off x="7921218" y="2071209"/>
            <a:ext cx="408300" cy="40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81" name="Google Shape;581;p31"/>
          <p:cNvSpPr/>
          <p:nvPr/>
        </p:nvSpPr>
        <p:spPr>
          <a:xfrm>
            <a:off x="1094479" y="3183485"/>
            <a:ext cx="408300" cy="40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82" name="Google Shape;582;p31"/>
          <p:cNvSpPr/>
          <p:nvPr/>
        </p:nvSpPr>
        <p:spPr>
          <a:xfrm>
            <a:off x="7932840" y="4051871"/>
            <a:ext cx="408300" cy="40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83" name="Google Shape;583;p31"/>
          <p:cNvSpPr txBox="1"/>
          <p:nvPr/>
        </p:nvSpPr>
        <p:spPr>
          <a:xfrm>
            <a:off x="4330557" y="3966213"/>
            <a:ext cx="2555729" cy="83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latin typeface="Fira Sans"/>
                <a:ea typeface="Fira Sans"/>
                <a:cs typeface="Fira Sans"/>
              </a:rPr>
              <a:t>Examples: </a:t>
            </a:r>
            <a:r>
              <a:rPr lang="en-US" dirty="0" err="1">
                <a:latin typeface="Fira Sans"/>
                <a:ea typeface="Fira Sans"/>
                <a:cs typeface="Fira Sans"/>
              </a:rPr>
              <a:t>Gangliogliomas</a:t>
            </a:r>
            <a:r>
              <a:rPr lang="en-US" dirty="0">
                <a:latin typeface="Fira Sans"/>
                <a:ea typeface="Fira Sans"/>
                <a:cs typeface="Fira Sans"/>
              </a:rPr>
              <a:t>, central </a:t>
            </a:r>
            <a:r>
              <a:rPr lang="en-US" dirty="0" err="1">
                <a:latin typeface="Fira Sans"/>
                <a:ea typeface="Fira Sans"/>
                <a:cs typeface="Fira Sans"/>
              </a:rPr>
              <a:t>neurocytoma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84" name="Google Shape;584;p31"/>
          <p:cNvSpPr txBox="1"/>
          <p:nvPr/>
        </p:nvSpPr>
        <p:spPr>
          <a:xfrm>
            <a:off x="2748355" y="1264419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ira Sans"/>
                <a:ea typeface="Fira Sans"/>
                <a:cs typeface="Fira Sans"/>
                <a:sym typeface="Fira Sans"/>
              </a:rPr>
              <a:t>Far less common than gliomas.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85" name="Google Shape;585;p31"/>
          <p:cNvSpPr txBox="1"/>
          <p:nvPr/>
        </p:nvSpPr>
        <p:spPr>
          <a:xfrm>
            <a:off x="2475978" y="3036052"/>
            <a:ext cx="3047774" cy="57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latin typeface="Fira Sans"/>
                <a:ea typeface="Fira Sans"/>
                <a:cs typeface="Fira Sans"/>
              </a:rPr>
              <a:t>Composed of cells that</a:t>
            </a:r>
          </a:p>
          <a:p>
            <a:r>
              <a:rPr lang="en-US" dirty="0">
                <a:latin typeface="Fira Sans"/>
                <a:ea typeface="Fira Sans"/>
                <a:cs typeface="Fira Sans"/>
              </a:rPr>
              <a:t>express neuronal markers; </a:t>
            </a:r>
            <a:r>
              <a:rPr lang="en-US" dirty="0" err="1">
                <a:latin typeface="Fira Sans"/>
                <a:ea typeface="Fira Sans"/>
                <a:cs typeface="Fira Sans"/>
              </a:rPr>
              <a:t>synaptophysin</a:t>
            </a:r>
            <a:r>
              <a:rPr lang="en-US" dirty="0">
                <a:latin typeface="Fira Sans"/>
                <a:ea typeface="Fira Sans"/>
                <a:cs typeface="Fira Sans"/>
              </a:rPr>
              <a:t> &amp; </a:t>
            </a:r>
            <a:r>
              <a:rPr lang="en-US" dirty="0" err="1">
                <a:latin typeface="Fira Sans"/>
                <a:ea typeface="Fira Sans"/>
                <a:cs typeface="Fira Sans"/>
              </a:rPr>
              <a:t>neurofilaments</a:t>
            </a:r>
            <a:r>
              <a:rPr lang="en-US" dirty="0">
                <a:latin typeface="Fira Sans"/>
                <a:ea typeface="Fira Sans"/>
                <a:cs typeface="Fira Sans"/>
              </a:rPr>
              <a:t>.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86" name="Google Shape;586;p31"/>
          <p:cNvSpPr txBox="1"/>
          <p:nvPr/>
        </p:nvSpPr>
        <p:spPr>
          <a:xfrm>
            <a:off x="3915875" y="1945511"/>
            <a:ext cx="2881176" cy="85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latin typeface="Fira Sans"/>
                <a:ea typeface="Fira Sans"/>
                <a:cs typeface="Fira Sans"/>
              </a:rPr>
              <a:t>Tumors composed of cells</a:t>
            </a:r>
          </a:p>
          <a:p>
            <a:r>
              <a:rPr lang="en-US" dirty="0">
                <a:latin typeface="Fira Sans"/>
                <a:ea typeface="Fira Sans"/>
                <a:cs typeface="Fira Sans"/>
              </a:rPr>
              <a:t>with neuronal features.</a:t>
            </a:r>
          </a:p>
          <a:p>
            <a:r>
              <a:rPr lang="en-US" dirty="0">
                <a:latin typeface="Fira Sans"/>
                <a:ea typeface="Fira Sans"/>
                <a:cs typeface="Fira Sans"/>
              </a:rPr>
              <a:t>Typically lower-grade lesions , often present with seizure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39179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8" name="Google Shape;1138;p45"/>
          <p:cNvGrpSpPr/>
          <p:nvPr/>
        </p:nvGrpSpPr>
        <p:grpSpPr>
          <a:xfrm>
            <a:off x="763702" y="1462664"/>
            <a:ext cx="2984748" cy="2488598"/>
            <a:chOff x="3139599" y="1247189"/>
            <a:chExt cx="2266801" cy="1910619"/>
          </a:xfrm>
        </p:grpSpPr>
        <p:sp>
          <p:nvSpPr>
            <p:cNvPr id="1139" name="Google Shape;1139;p45"/>
            <p:cNvSpPr/>
            <p:nvPr/>
          </p:nvSpPr>
          <p:spPr>
            <a:xfrm>
              <a:off x="3139600" y="2724681"/>
              <a:ext cx="2266800" cy="117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5"/>
            <p:cNvSpPr/>
            <p:nvPr/>
          </p:nvSpPr>
          <p:spPr>
            <a:xfrm>
              <a:off x="3139599" y="1620805"/>
              <a:ext cx="2266800" cy="117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5"/>
            <p:cNvSpPr/>
            <p:nvPr/>
          </p:nvSpPr>
          <p:spPr>
            <a:xfrm>
              <a:off x="3772423" y="1247189"/>
              <a:ext cx="1001150" cy="865132"/>
            </a:xfrm>
            <a:custGeom>
              <a:avLst/>
              <a:gdLst/>
              <a:ahLst/>
              <a:cxnLst/>
              <a:rect l="l" t="t" r="r" b="b"/>
              <a:pathLst>
                <a:path w="17297" h="14947" extrusionOk="0">
                  <a:moveTo>
                    <a:pt x="10412" y="0"/>
                  </a:moveTo>
                  <a:cubicBezTo>
                    <a:pt x="9523" y="0"/>
                    <a:pt x="8727" y="233"/>
                    <a:pt x="8192" y="633"/>
                  </a:cubicBezTo>
                  <a:cubicBezTo>
                    <a:pt x="7863" y="454"/>
                    <a:pt x="7486" y="355"/>
                    <a:pt x="7094" y="355"/>
                  </a:cubicBezTo>
                  <a:cubicBezTo>
                    <a:pt x="6855" y="355"/>
                    <a:pt x="6611" y="392"/>
                    <a:pt x="6369" y="469"/>
                  </a:cubicBezTo>
                  <a:cubicBezTo>
                    <a:pt x="5866" y="633"/>
                    <a:pt x="5458" y="943"/>
                    <a:pt x="5184" y="1351"/>
                  </a:cubicBezTo>
                  <a:cubicBezTo>
                    <a:pt x="5017" y="1316"/>
                    <a:pt x="4843" y="1299"/>
                    <a:pt x="4665" y="1299"/>
                  </a:cubicBezTo>
                  <a:cubicBezTo>
                    <a:pt x="4005" y="1299"/>
                    <a:pt x="3292" y="1540"/>
                    <a:pt x="2682" y="2034"/>
                  </a:cubicBezTo>
                  <a:cubicBezTo>
                    <a:pt x="1960" y="2605"/>
                    <a:pt x="1539" y="3392"/>
                    <a:pt x="1458" y="4156"/>
                  </a:cubicBezTo>
                  <a:cubicBezTo>
                    <a:pt x="736" y="4346"/>
                    <a:pt x="164" y="4944"/>
                    <a:pt x="53" y="5721"/>
                  </a:cubicBezTo>
                  <a:cubicBezTo>
                    <a:pt x="1" y="6237"/>
                    <a:pt x="151" y="6727"/>
                    <a:pt x="448" y="7096"/>
                  </a:cubicBezTo>
                  <a:cubicBezTo>
                    <a:pt x="259" y="7693"/>
                    <a:pt x="259" y="8347"/>
                    <a:pt x="517" y="8944"/>
                  </a:cubicBezTo>
                  <a:cubicBezTo>
                    <a:pt x="955" y="9974"/>
                    <a:pt x="1994" y="10584"/>
                    <a:pt x="3113" y="10584"/>
                  </a:cubicBezTo>
                  <a:cubicBezTo>
                    <a:pt x="3520" y="10584"/>
                    <a:pt x="3938" y="10503"/>
                    <a:pt x="4341" y="10332"/>
                  </a:cubicBezTo>
                  <a:cubicBezTo>
                    <a:pt x="4449" y="10280"/>
                    <a:pt x="4573" y="10224"/>
                    <a:pt x="4681" y="10156"/>
                  </a:cubicBezTo>
                  <a:cubicBezTo>
                    <a:pt x="4694" y="10224"/>
                    <a:pt x="4723" y="10293"/>
                    <a:pt x="4749" y="10348"/>
                  </a:cubicBezTo>
                  <a:cubicBezTo>
                    <a:pt x="5188" y="11377"/>
                    <a:pt x="6228" y="11986"/>
                    <a:pt x="7343" y="11986"/>
                  </a:cubicBezTo>
                  <a:cubicBezTo>
                    <a:pt x="7747" y="11986"/>
                    <a:pt x="8162" y="11906"/>
                    <a:pt x="8561" y="11736"/>
                  </a:cubicBezTo>
                  <a:cubicBezTo>
                    <a:pt x="8613" y="11707"/>
                    <a:pt x="8668" y="11681"/>
                    <a:pt x="8724" y="11668"/>
                  </a:cubicBezTo>
                  <a:cubicBezTo>
                    <a:pt x="9023" y="11995"/>
                    <a:pt x="9467" y="12178"/>
                    <a:pt x="9934" y="12178"/>
                  </a:cubicBezTo>
                  <a:cubicBezTo>
                    <a:pt x="10105" y="12178"/>
                    <a:pt x="10280" y="12153"/>
                    <a:pt x="10452" y="12102"/>
                  </a:cubicBezTo>
                  <a:cubicBezTo>
                    <a:pt x="10520" y="12347"/>
                    <a:pt x="10628" y="12592"/>
                    <a:pt x="10749" y="12837"/>
                  </a:cubicBezTo>
                  <a:cubicBezTo>
                    <a:pt x="11389" y="14049"/>
                    <a:pt x="12493" y="14810"/>
                    <a:pt x="13606" y="14947"/>
                  </a:cubicBezTo>
                  <a:lnTo>
                    <a:pt x="14113" y="14496"/>
                  </a:lnTo>
                  <a:cubicBezTo>
                    <a:pt x="14096" y="14483"/>
                    <a:pt x="14096" y="14483"/>
                    <a:pt x="14083" y="14470"/>
                  </a:cubicBezTo>
                  <a:cubicBezTo>
                    <a:pt x="13077" y="14156"/>
                    <a:pt x="12329" y="13219"/>
                    <a:pt x="12329" y="12089"/>
                  </a:cubicBezTo>
                  <a:lnTo>
                    <a:pt x="12329" y="11994"/>
                  </a:lnTo>
                  <a:cubicBezTo>
                    <a:pt x="12768" y="12248"/>
                    <a:pt x="13281" y="12388"/>
                    <a:pt x="13814" y="12388"/>
                  </a:cubicBezTo>
                  <a:cubicBezTo>
                    <a:pt x="14223" y="12388"/>
                    <a:pt x="14643" y="12305"/>
                    <a:pt x="15050" y="12128"/>
                  </a:cubicBezTo>
                  <a:cubicBezTo>
                    <a:pt x="16562" y="11491"/>
                    <a:pt x="17297" y="9829"/>
                    <a:pt x="16696" y="8428"/>
                  </a:cubicBezTo>
                  <a:cubicBezTo>
                    <a:pt x="16601" y="8196"/>
                    <a:pt x="16464" y="7981"/>
                    <a:pt x="16317" y="7788"/>
                  </a:cubicBezTo>
                  <a:cubicBezTo>
                    <a:pt x="16983" y="7096"/>
                    <a:pt x="17173" y="5897"/>
                    <a:pt x="16709" y="4797"/>
                  </a:cubicBezTo>
                  <a:cubicBezTo>
                    <a:pt x="16288" y="3801"/>
                    <a:pt x="15432" y="3134"/>
                    <a:pt x="14560" y="3027"/>
                  </a:cubicBezTo>
                  <a:cubicBezTo>
                    <a:pt x="14736" y="1789"/>
                    <a:pt x="13391" y="509"/>
                    <a:pt x="11500" y="113"/>
                  </a:cubicBezTo>
                  <a:cubicBezTo>
                    <a:pt x="11130" y="37"/>
                    <a:pt x="10763" y="0"/>
                    <a:pt x="10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5"/>
            <p:cNvSpPr/>
            <p:nvPr/>
          </p:nvSpPr>
          <p:spPr>
            <a:xfrm>
              <a:off x="3772437" y="2292676"/>
              <a:ext cx="1001150" cy="865132"/>
            </a:xfrm>
            <a:custGeom>
              <a:avLst/>
              <a:gdLst/>
              <a:ahLst/>
              <a:cxnLst/>
              <a:rect l="l" t="t" r="r" b="b"/>
              <a:pathLst>
                <a:path w="17297" h="14947" extrusionOk="0">
                  <a:moveTo>
                    <a:pt x="10412" y="0"/>
                  </a:moveTo>
                  <a:cubicBezTo>
                    <a:pt x="9523" y="0"/>
                    <a:pt x="8727" y="233"/>
                    <a:pt x="8192" y="633"/>
                  </a:cubicBezTo>
                  <a:cubicBezTo>
                    <a:pt x="7863" y="454"/>
                    <a:pt x="7486" y="355"/>
                    <a:pt x="7094" y="355"/>
                  </a:cubicBezTo>
                  <a:cubicBezTo>
                    <a:pt x="6855" y="355"/>
                    <a:pt x="6611" y="392"/>
                    <a:pt x="6369" y="469"/>
                  </a:cubicBezTo>
                  <a:cubicBezTo>
                    <a:pt x="5866" y="633"/>
                    <a:pt x="5458" y="943"/>
                    <a:pt x="5184" y="1351"/>
                  </a:cubicBezTo>
                  <a:cubicBezTo>
                    <a:pt x="5017" y="1316"/>
                    <a:pt x="4843" y="1299"/>
                    <a:pt x="4665" y="1299"/>
                  </a:cubicBezTo>
                  <a:cubicBezTo>
                    <a:pt x="4005" y="1299"/>
                    <a:pt x="3292" y="1540"/>
                    <a:pt x="2682" y="2034"/>
                  </a:cubicBezTo>
                  <a:cubicBezTo>
                    <a:pt x="1960" y="2605"/>
                    <a:pt x="1539" y="3392"/>
                    <a:pt x="1458" y="4156"/>
                  </a:cubicBezTo>
                  <a:cubicBezTo>
                    <a:pt x="736" y="4346"/>
                    <a:pt x="164" y="4944"/>
                    <a:pt x="53" y="5721"/>
                  </a:cubicBezTo>
                  <a:cubicBezTo>
                    <a:pt x="1" y="6237"/>
                    <a:pt x="151" y="6727"/>
                    <a:pt x="448" y="7096"/>
                  </a:cubicBezTo>
                  <a:cubicBezTo>
                    <a:pt x="259" y="7693"/>
                    <a:pt x="259" y="8347"/>
                    <a:pt x="517" y="8944"/>
                  </a:cubicBezTo>
                  <a:cubicBezTo>
                    <a:pt x="955" y="9974"/>
                    <a:pt x="1994" y="10584"/>
                    <a:pt x="3113" y="10584"/>
                  </a:cubicBezTo>
                  <a:cubicBezTo>
                    <a:pt x="3520" y="10584"/>
                    <a:pt x="3938" y="10503"/>
                    <a:pt x="4341" y="10332"/>
                  </a:cubicBezTo>
                  <a:cubicBezTo>
                    <a:pt x="4449" y="10280"/>
                    <a:pt x="4573" y="10224"/>
                    <a:pt x="4681" y="10156"/>
                  </a:cubicBezTo>
                  <a:cubicBezTo>
                    <a:pt x="4694" y="10224"/>
                    <a:pt x="4723" y="10293"/>
                    <a:pt x="4749" y="10348"/>
                  </a:cubicBezTo>
                  <a:cubicBezTo>
                    <a:pt x="5188" y="11377"/>
                    <a:pt x="6228" y="11986"/>
                    <a:pt x="7343" y="11986"/>
                  </a:cubicBezTo>
                  <a:cubicBezTo>
                    <a:pt x="7747" y="11986"/>
                    <a:pt x="8162" y="11906"/>
                    <a:pt x="8561" y="11736"/>
                  </a:cubicBezTo>
                  <a:cubicBezTo>
                    <a:pt x="8613" y="11707"/>
                    <a:pt x="8668" y="11681"/>
                    <a:pt x="8724" y="11668"/>
                  </a:cubicBezTo>
                  <a:cubicBezTo>
                    <a:pt x="9023" y="11995"/>
                    <a:pt x="9467" y="12178"/>
                    <a:pt x="9934" y="12178"/>
                  </a:cubicBezTo>
                  <a:cubicBezTo>
                    <a:pt x="10105" y="12178"/>
                    <a:pt x="10280" y="12153"/>
                    <a:pt x="10452" y="12102"/>
                  </a:cubicBezTo>
                  <a:cubicBezTo>
                    <a:pt x="10520" y="12347"/>
                    <a:pt x="10628" y="12592"/>
                    <a:pt x="10749" y="12837"/>
                  </a:cubicBezTo>
                  <a:cubicBezTo>
                    <a:pt x="11389" y="14049"/>
                    <a:pt x="12493" y="14810"/>
                    <a:pt x="13606" y="14947"/>
                  </a:cubicBezTo>
                  <a:lnTo>
                    <a:pt x="14113" y="14496"/>
                  </a:lnTo>
                  <a:cubicBezTo>
                    <a:pt x="14096" y="14483"/>
                    <a:pt x="14096" y="14483"/>
                    <a:pt x="14083" y="14470"/>
                  </a:cubicBezTo>
                  <a:cubicBezTo>
                    <a:pt x="13077" y="14156"/>
                    <a:pt x="12329" y="13219"/>
                    <a:pt x="12329" y="12089"/>
                  </a:cubicBezTo>
                  <a:lnTo>
                    <a:pt x="12329" y="11994"/>
                  </a:lnTo>
                  <a:cubicBezTo>
                    <a:pt x="12768" y="12248"/>
                    <a:pt x="13281" y="12388"/>
                    <a:pt x="13814" y="12388"/>
                  </a:cubicBezTo>
                  <a:cubicBezTo>
                    <a:pt x="14223" y="12388"/>
                    <a:pt x="14643" y="12305"/>
                    <a:pt x="15050" y="12128"/>
                  </a:cubicBezTo>
                  <a:cubicBezTo>
                    <a:pt x="16562" y="11491"/>
                    <a:pt x="17297" y="9829"/>
                    <a:pt x="16696" y="8428"/>
                  </a:cubicBezTo>
                  <a:cubicBezTo>
                    <a:pt x="16601" y="8196"/>
                    <a:pt x="16464" y="7981"/>
                    <a:pt x="16317" y="7788"/>
                  </a:cubicBezTo>
                  <a:cubicBezTo>
                    <a:pt x="16983" y="7096"/>
                    <a:pt x="17173" y="5897"/>
                    <a:pt x="16709" y="4797"/>
                  </a:cubicBezTo>
                  <a:cubicBezTo>
                    <a:pt x="16288" y="3801"/>
                    <a:pt x="15432" y="3134"/>
                    <a:pt x="14560" y="3027"/>
                  </a:cubicBezTo>
                  <a:cubicBezTo>
                    <a:pt x="14736" y="1789"/>
                    <a:pt x="13391" y="509"/>
                    <a:pt x="11500" y="113"/>
                  </a:cubicBezTo>
                  <a:cubicBezTo>
                    <a:pt x="11130" y="37"/>
                    <a:pt x="10763" y="0"/>
                    <a:pt x="104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4" name="Google Shape;1154;p45"/>
          <p:cNvSpPr txBox="1">
            <a:spLocks noGrp="1"/>
          </p:cNvSpPr>
          <p:nvPr>
            <p:ph type="title"/>
          </p:nvPr>
        </p:nvSpPr>
        <p:spPr>
          <a:xfrm>
            <a:off x="-834762" y="146677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Embryonal</a:t>
            </a:r>
            <a:r>
              <a:rPr lang="en-US" sz="28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(Primitive) Neoplasms</a:t>
            </a:r>
            <a:endParaRPr sz="28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62" name="Google Shape;1162;p45"/>
          <p:cNvSpPr txBox="1"/>
          <p:nvPr/>
        </p:nvSpPr>
        <p:spPr>
          <a:xfrm>
            <a:off x="3557238" y="1445181"/>
            <a:ext cx="5335553" cy="10082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latin typeface="Fira Sans" charset="0"/>
              </a:rPr>
              <a:t>Tumors with Primitive “small round cell” appearance that is reminiscent of normal progenitor cells encountered in the developing CNS.</a:t>
            </a:r>
            <a:endParaRPr lang="en-US" sz="1600" dirty="0">
              <a:latin typeface="Fira Sans" charset="0"/>
              <a:sym typeface="Fira Sans"/>
            </a:endParaRPr>
          </a:p>
        </p:txBody>
      </p:sp>
      <p:sp>
        <p:nvSpPr>
          <p:cNvPr id="1163" name="Google Shape;1163;p45"/>
          <p:cNvSpPr txBox="1"/>
          <p:nvPr/>
        </p:nvSpPr>
        <p:spPr>
          <a:xfrm>
            <a:off x="3557239" y="2965389"/>
            <a:ext cx="5335552" cy="985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latin typeface="Fira Sans" charset="0"/>
              </a:rPr>
              <a:t>The most common is the </a:t>
            </a:r>
            <a:r>
              <a:rPr lang="en-US" sz="1600" dirty="0" err="1">
                <a:latin typeface="Fira Sans" charset="0"/>
              </a:rPr>
              <a:t>medulloblastoma</a:t>
            </a:r>
            <a:r>
              <a:rPr lang="en-US" sz="1600" dirty="0">
                <a:latin typeface="Fira Sans" charset="0"/>
              </a:rPr>
              <a:t>,</a:t>
            </a:r>
          </a:p>
          <a:p>
            <a:r>
              <a:rPr lang="en-US" sz="1600" dirty="0">
                <a:latin typeface="Fira Sans" charset="0"/>
              </a:rPr>
              <a:t>accounting for 20% of pediatric brain tumors</a:t>
            </a:r>
          </a:p>
        </p:txBody>
      </p:sp>
    </p:spTree>
    <p:extLst>
      <p:ext uri="{BB962C8B-B14F-4D97-AF65-F5344CB8AC3E}">
        <p14:creationId xmlns:p14="http://schemas.microsoft.com/office/powerpoint/2010/main" val="282877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43"/>
          <p:cNvGrpSpPr/>
          <p:nvPr/>
        </p:nvGrpSpPr>
        <p:grpSpPr>
          <a:xfrm>
            <a:off x="643095" y="1065125"/>
            <a:ext cx="8080605" cy="3598096"/>
            <a:chOff x="1087401" y="1306037"/>
            <a:chExt cx="6814843" cy="2903801"/>
          </a:xfrm>
        </p:grpSpPr>
        <p:sp>
          <p:nvSpPr>
            <p:cNvPr id="1056" name="Google Shape;1056;p43"/>
            <p:cNvSpPr/>
            <p:nvPr/>
          </p:nvSpPr>
          <p:spPr>
            <a:xfrm>
              <a:off x="6007248" y="1319618"/>
              <a:ext cx="1894995" cy="1324831"/>
            </a:xfrm>
            <a:custGeom>
              <a:avLst/>
              <a:gdLst/>
              <a:ahLst/>
              <a:cxnLst/>
              <a:rect l="l" t="t" r="r" b="b"/>
              <a:pathLst>
                <a:path w="16731" h="11697" extrusionOk="0">
                  <a:moveTo>
                    <a:pt x="0" y="1"/>
                  </a:moveTo>
                  <a:lnTo>
                    <a:pt x="0" y="7114"/>
                  </a:lnTo>
                  <a:cubicBezTo>
                    <a:pt x="0" y="9640"/>
                    <a:pt x="2033" y="11696"/>
                    <a:pt x="4559" y="11696"/>
                  </a:cubicBezTo>
                  <a:lnTo>
                    <a:pt x="12412" y="11696"/>
                  </a:lnTo>
                  <a:cubicBezTo>
                    <a:pt x="14800" y="11696"/>
                    <a:pt x="16730" y="9760"/>
                    <a:pt x="16730" y="7372"/>
                  </a:cubicBezTo>
                  <a:lnTo>
                    <a:pt x="16730" y="4583"/>
                  </a:lnTo>
                  <a:cubicBezTo>
                    <a:pt x="16730" y="2051"/>
                    <a:pt x="14680" y="1"/>
                    <a:pt x="12148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6007249" y="2885006"/>
              <a:ext cx="1894995" cy="1324831"/>
            </a:xfrm>
            <a:custGeom>
              <a:avLst/>
              <a:gdLst/>
              <a:ahLst/>
              <a:cxnLst/>
              <a:rect l="l" t="t" r="r" b="b"/>
              <a:pathLst>
                <a:path w="16731" h="11697" extrusionOk="0">
                  <a:moveTo>
                    <a:pt x="0" y="1"/>
                  </a:moveTo>
                  <a:lnTo>
                    <a:pt x="0" y="7114"/>
                  </a:lnTo>
                  <a:cubicBezTo>
                    <a:pt x="0" y="9640"/>
                    <a:pt x="2028" y="11696"/>
                    <a:pt x="4559" y="11696"/>
                  </a:cubicBezTo>
                  <a:lnTo>
                    <a:pt x="12412" y="11696"/>
                  </a:lnTo>
                  <a:cubicBezTo>
                    <a:pt x="14795" y="11696"/>
                    <a:pt x="16730" y="9760"/>
                    <a:pt x="16730" y="7372"/>
                  </a:cubicBezTo>
                  <a:lnTo>
                    <a:pt x="16730" y="4583"/>
                  </a:lnTo>
                  <a:cubicBezTo>
                    <a:pt x="16730" y="2051"/>
                    <a:pt x="14680" y="1"/>
                    <a:pt x="12148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1087401" y="1306037"/>
              <a:ext cx="1894995" cy="1324831"/>
            </a:xfrm>
            <a:custGeom>
              <a:avLst/>
              <a:gdLst/>
              <a:ahLst/>
              <a:cxnLst/>
              <a:rect l="l" t="t" r="r" b="b"/>
              <a:pathLst>
                <a:path w="16731" h="11697" extrusionOk="0">
                  <a:moveTo>
                    <a:pt x="0" y="1"/>
                  </a:moveTo>
                  <a:lnTo>
                    <a:pt x="0" y="7114"/>
                  </a:lnTo>
                  <a:cubicBezTo>
                    <a:pt x="0" y="9646"/>
                    <a:pt x="2033" y="11696"/>
                    <a:pt x="4559" y="11696"/>
                  </a:cubicBezTo>
                  <a:lnTo>
                    <a:pt x="12412" y="11696"/>
                  </a:lnTo>
                  <a:cubicBezTo>
                    <a:pt x="14800" y="11696"/>
                    <a:pt x="16730" y="9766"/>
                    <a:pt x="16730" y="7378"/>
                  </a:cubicBezTo>
                  <a:lnTo>
                    <a:pt x="16730" y="4583"/>
                  </a:lnTo>
                  <a:cubicBezTo>
                    <a:pt x="16730" y="2057"/>
                    <a:pt x="14680" y="1"/>
                    <a:pt x="12148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3547325" y="1306037"/>
              <a:ext cx="1894995" cy="1324831"/>
            </a:xfrm>
            <a:custGeom>
              <a:avLst/>
              <a:gdLst/>
              <a:ahLst/>
              <a:cxnLst/>
              <a:rect l="l" t="t" r="r" b="b"/>
              <a:pathLst>
                <a:path w="16731" h="11697" extrusionOk="0">
                  <a:moveTo>
                    <a:pt x="0" y="1"/>
                  </a:moveTo>
                  <a:lnTo>
                    <a:pt x="0" y="7114"/>
                  </a:lnTo>
                  <a:cubicBezTo>
                    <a:pt x="0" y="9646"/>
                    <a:pt x="2028" y="11696"/>
                    <a:pt x="4559" y="11696"/>
                  </a:cubicBezTo>
                  <a:lnTo>
                    <a:pt x="12412" y="11696"/>
                  </a:lnTo>
                  <a:cubicBezTo>
                    <a:pt x="14795" y="11696"/>
                    <a:pt x="16730" y="9766"/>
                    <a:pt x="16730" y="7378"/>
                  </a:cubicBezTo>
                  <a:lnTo>
                    <a:pt x="16730" y="4583"/>
                  </a:lnTo>
                  <a:cubicBezTo>
                    <a:pt x="16730" y="2057"/>
                    <a:pt x="14680" y="1"/>
                    <a:pt x="12148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1087401" y="2871421"/>
              <a:ext cx="1894995" cy="1324718"/>
            </a:xfrm>
            <a:custGeom>
              <a:avLst/>
              <a:gdLst/>
              <a:ahLst/>
              <a:cxnLst/>
              <a:rect l="l" t="t" r="r" b="b"/>
              <a:pathLst>
                <a:path w="16731" h="11696" extrusionOk="0">
                  <a:moveTo>
                    <a:pt x="0" y="0"/>
                  </a:moveTo>
                  <a:lnTo>
                    <a:pt x="0" y="7114"/>
                  </a:lnTo>
                  <a:cubicBezTo>
                    <a:pt x="0" y="9640"/>
                    <a:pt x="2033" y="11696"/>
                    <a:pt x="4559" y="11696"/>
                  </a:cubicBezTo>
                  <a:lnTo>
                    <a:pt x="12412" y="11696"/>
                  </a:lnTo>
                  <a:cubicBezTo>
                    <a:pt x="14800" y="11696"/>
                    <a:pt x="16730" y="9760"/>
                    <a:pt x="16730" y="7372"/>
                  </a:cubicBezTo>
                  <a:lnTo>
                    <a:pt x="16730" y="4582"/>
                  </a:lnTo>
                  <a:cubicBezTo>
                    <a:pt x="16730" y="2051"/>
                    <a:pt x="14680" y="0"/>
                    <a:pt x="1214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3547325" y="2871421"/>
              <a:ext cx="1894995" cy="1324718"/>
            </a:xfrm>
            <a:custGeom>
              <a:avLst/>
              <a:gdLst/>
              <a:ahLst/>
              <a:cxnLst/>
              <a:rect l="l" t="t" r="r" b="b"/>
              <a:pathLst>
                <a:path w="16731" h="11696" extrusionOk="0">
                  <a:moveTo>
                    <a:pt x="0" y="0"/>
                  </a:moveTo>
                  <a:lnTo>
                    <a:pt x="0" y="7114"/>
                  </a:lnTo>
                  <a:cubicBezTo>
                    <a:pt x="0" y="9640"/>
                    <a:pt x="2028" y="11696"/>
                    <a:pt x="4559" y="11696"/>
                  </a:cubicBezTo>
                  <a:lnTo>
                    <a:pt x="12412" y="11696"/>
                  </a:lnTo>
                  <a:cubicBezTo>
                    <a:pt x="14795" y="11696"/>
                    <a:pt x="16730" y="9760"/>
                    <a:pt x="16730" y="7372"/>
                  </a:cubicBezTo>
                  <a:lnTo>
                    <a:pt x="16730" y="4582"/>
                  </a:lnTo>
                  <a:cubicBezTo>
                    <a:pt x="16730" y="2051"/>
                    <a:pt x="14680" y="0"/>
                    <a:pt x="1214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2" name="Google Shape;1062;p43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Medulloblastoma</a:t>
            </a:r>
            <a:endParaRPr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3" name="Google Shape;1063;p43"/>
          <p:cNvSpPr txBox="1"/>
          <p:nvPr/>
        </p:nvSpPr>
        <p:spPr>
          <a:xfrm>
            <a:off x="3591186" y="3004321"/>
            <a:ext cx="1983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WHO garde (IV)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64" name="Google Shape;1064;p43"/>
          <p:cNvSpPr txBox="1"/>
          <p:nvPr/>
        </p:nvSpPr>
        <p:spPr>
          <a:xfrm>
            <a:off x="3595038" y="3460994"/>
            <a:ext cx="2211842" cy="89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300" dirty="0">
                <a:latin typeface="Fira Sans"/>
                <a:ea typeface="Fira Sans"/>
                <a:cs typeface="Fira Sans"/>
              </a:rPr>
              <a:t>Highly malignant tumor, dismal prognosis if untreated. </a:t>
            </a:r>
          </a:p>
          <a:p>
            <a:r>
              <a:rPr lang="en-US" sz="1300" dirty="0">
                <a:latin typeface="Fira Sans"/>
                <a:ea typeface="Fira Sans"/>
                <a:cs typeface="Fira Sans"/>
                <a:sym typeface="Fira Sans"/>
              </a:rPr>
              <a:t>But </a:t>
            </a:r>
            <a:r>
              <a:rPr lang="en-US" sz="1300" dirty="0">
                <a:latin typeface="Fira Sans"/>
                <a:ea typeface="Fira Sans"/>
                <a:cs typeface="Fira Sans"/>
              </a:rPr>
              <a:t>exquisitely</a:t>
            </a:r>
          </a:p>
          <a:p>
            <a:r>
              <a:rPr lang="en-US" sz="1300" dirty="0">
                <a:latin typeface="Fira Sans"/>
                <a:ea typeface="Fira Sans"/>
                <a:cs typeface="Fira Sans"/>
              </a:rPr>
              <a:t>radiosensitive.</a:t>
            </a:r>
            <a:endParaRPr sz="13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65" name="Google Shape;1065;p43"/>
          <p:cNvSpPr txBox="1"/>
          <p:nvPr/>
        </p:nvSpPr>
        <p:spPr>
          <a:xfrm>
            <a:off x="643095" y="1065125"/>
            <a:ext cx="1983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Age</a:t>
            </a:r>
            <a:endParaRPr sz="2000" dirty="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66" name="Google Shape;1066;p43"/>
          <p:cNvSpPr txBox="1"/>
          <p:nvPr/>
        </p:nvSpPr>
        <p:spPr>
          <a:xfrm>
            <a:off x="774538" y="1635301"/>
            <a:ext cx="1983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600" dirty="0">
                <a:latin typeface="Fira Sans"/>
                <a:ea typeface="Fira Sans"/>
                <a:cs typeface="Fira Sans"/>
              </a:rPr>
              <a:t>Occurs predominantly in children</a:t>
            </a:r>
            <a:endParaRPr sz="16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67" name="Google Shape;1067;p43"/>
          <p:cNvSpPr txBox="1"/>
          <p:nvPr/>
        </p:nvSpPr>
        <p:spPr>
          <a:xfrm>
            <a:off x="980325" y="2928185"/>
            <a:ext cx="1983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Gross</a:t>
            </a:r>
            <a:endParaRPr sz="1700" dirty="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68" name="Google Shape;1068;p43"/>
          <p:cNvSpPr txBox="1"/>
          <p:nvPr/>
        </p:nvSpPr>
        <p:spPr>
          <a:xfrm>
            <a:off x="709020" y="3614198"/>
            <a:ext cx="1983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latin typeface="Fira Sans"/>
                <a:ea typeface="Fira Sans"/>
                <a:cs typeface="Fira Sans"/>
              </a:rPr>
              <a:t>Often well circumscribed, gray, &amp; friable. </a:t>
            </a:r>
            <a:endParaRPr sz="16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69" name="Google Shape;1069;p43"/>
          <p:cNvSpPr txBox="1"/>
          <p:nvPr/>
        </p:nvSpPr>
        <p:spPr>
          <a:xfrm>
            <a:off x="6553505" y="1871739"/>
            <a:ext cx="2124081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Fira Sans"/>
                <a:ea typeface="Fira Sans"/>
                <a:cs typeface="Fira Sans"/>
                <a:sym typeface="Fira Sans"/>
              </a:rPr>
              <a:t>MYC</a:t>
            </a:r>
            <a:r>
              <a:rPr lang="en-US" dirty="0">
                <a:solidFill>
                  <a:srgbClr val="0070C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dirty="0">
                <a:latin typeface="Fira Sans"/>
                <a:ea typeface="Fira Sans"/>
                <a:cs typeface="Fira Sans"/>
                <a:sym typeface="Fira Sans"/>
              </a:rPr>
              <a:t>amplification: worst prognosis.</a:t>
            </a:r>
          </a:p>
          <a:p>
            <a:pPr lvl="0"/>
            <a:r>
              <a:rPr lang="en-US" b="1" dirty="0">
                <a:solidFill>
                  <a:srgbClr val="0070C0"/>
                </a:solidFill>
                <a:latin typeface="Fira Sans"/>
                <a:ea typeface="Fira Sans"/>
                <a:cs typeface="Fira Sans"/>
              </a:rPr>
              <a:t>WNT</a:t>
            </a:r>
            <a:r>
              <a:rPr lang="en-US" dirty="0">
                <a:latin typeface="Fira Sans"/>
                <a:ea typeface="Fira Sans"/>
                <a:cs typeface="Fira Sans"/>
              </a:rPr>
              <a:t> pathway activation: best prognosis.</a:t>
            </a:r>
            <a:endParaRPr lang="en" dirty="0">
              <a:latin typeface="Fira Sans"/>
              <a:ea typeface="Fira Sans"/>
              <a:cs typeface="Fira Sans"/>
              <a:sym typeface="Fira San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70" name="Google Shape;1070;p43"/>
          <p:cNvSpPr txBox="1"/>
          <p:nvPr/>
        </p:nvSpPr>
        <p:spPr>
          <a:xfrm>
            <a:off x="6583869" y="1105834"/>
            <a:ext cx="1983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Genetics</a:t>
            </a:r>
            <a:endParaRPr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71" name="Google Shape;1071;p43"/>
          <p:cNvSpPr txBox="1"/>
          <p:nvPr/>
        </p:nvSpPr>
        <p:spPr>
          <a:xfrm>
            <a:off x="6443663" y="3004321"/>
            <a:ext cx="1983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Prognosis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72" name="Google Shape;1072;p43"/>
          <p:cNvSpPr txBox="1"/>
          <p:nvPr/>
        </p:nvSpPr>
        <p:spPr>
          <a:xfrm>
            <a:off x="6499071" y="3384466"/>
            <a:ext cx="2138639" cy="81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1300" dirty="0">
              <a:latin typeface="Fira Sans"/>
              <a:ea typeface="Fira Sans"/>
              <a:cs typeface="Fira Sans"/>
            </a:endParaRPr>
          </a:p>
          <a:p>
            <a:r>
              <a:rPr lang="en-US" sz="1300" dirty="0">
                <a:latin typeface="Fira Sans"/>
                <a:ea typeface="Fira Sans"/>
                <a:cs typeface="Fira Sans"/>
              </a:rPr>
              <a:t>With total excision, chemotherapy &amp; irradiation </a:t>
            </a:r>
            <a:r>
              <a:rPr lang="en-US" sz="1300" dirty="0">
                <a:latin typeface="Fira Sans"/>
                <a:ea typeface="Fira Sans"/>
                <a:cs typeface="Fira Sans"/>
                <a:sym typeface="Wingdings" pitchFamily="2" charset="2"/>
              </a:rPr>
              <a:t> </a:t>
            </a:r>
            <a:r>
              <a:rPr lang="en-US" sz="1300" dirty="0">
                <a:latin typeface="Fira Sans"/>
                <a:ea typeface="Fira Sans"/>
                <a:cs typeface="Fira Sans"/>
              </a:rPr>
              <a:t> 5-year survival rate  ~ 75%.</a:t>
            </a:r>
            <a:endParaRPr sz="13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73" name="Google Shape;1073;p43"/>
          <p:cNvSpPr txBox="1"/>
          <p:nvPr/>
        </p:nvSpPr>
        <p:spPr>
          <a:xfrm>
            <a:off x="3582038" y="1081953"/>
            <a:ext cx="1983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Location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74" name="Google Shape;1074;p43"/>
          <p:cNvSpPr txBox="1"/>
          <p:nvPr/>
        </p:nvSpPr>
        <p:spPr>
          <a:xfrm>
            <a:off x="3591186" y="1752595"/>
            <a:ext cx="2150658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latin typeface="Fira Sans"/>
                <a:ea typeface="Fira Sans"/>
                <a:cs typeface="Fira Sans"/>
              </a:rPr>
              <a:t>Exclusively in the cerebellum:</a:t>
            </a:r>
            <a:br>
              <a:rPr lang="en-US" dirty="0">
                <a:latin typeface="Fira Sans"/>
                <a:ea typeface="Fira Sans"/>
                <a:cs typeface="Fira Sans"/>
              </a:rPr>
            </a:br>
            <a:r>
              <a:rPr lang="en-US" dirty="0">
                <a:latin typeface="Fira Sans"/>
                <a:ea typeface="Fira Sans"/>
                <a:cs typeface="Fira Sans"/>
              </a:rPr>
              <a:t>Children, often midline.</a:t>
            </a:r>
            <a:br>
              <a:rPr lang="en-US" dirty="0">
                <a:latin typeface="Fira Sans"/>
                <a:ea typeface="Fira Sans"/>
                <a:cs typeface="Fira Sans"/>
              </a:rPr>
            </a:br>
            <a:r>
              <a:rPr lang="en-US" dirty="0">
                <a:latin typeface="Fira Sans"/>
                <a:ea typeface="Fira Sans"/>
                <a:cs typeface="Fira Sans"/>
              </a:rPr>
              <a:t>Adults: more lateral tumors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75" name="Google Shape;1075;p43"/>
          <p:cNvSpPr/>
          <p:nvPr/>
        </p:nvSpPr>
        <p:spPr>
          <a:xfrm>
            <a:off x="2257575" y="2139189"/>
            <a:ext cx="1001150" cy="865132"/>
          </a:xfrm>
          <a:custGeom>
            <a:avLst/>
            <a:gdLst/>
            <a:ahLst/>
            <a:cxnLst/>
            <a:rect l="l" t="t" r="r" b="b"/>
            <a:pathLst>
              <a:path w="17297" h="14947" extrusionOk="0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43"/>
          <p:cNvSpPr/>
          <p:nvPr/>
        </p:nvSpPr>
        <p:spPr>
          <a:xfrm>
            <a:off x="5065075" y="2170201"/>
            <a:ext cx="1001150" cy="865132"/>
          </a:xfrm>
          <a:custGeom>
            <a:avLst/>
            <a:gdLst/>
            <a:ahLst/>
            <a:cxnLst/>
            <a:rect l="l" t="t" r="r" b="b"/>
            <a:pathLst>
              <a:path w="17297" h="14947" extrusionOk="0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43"/>
          <p:cNvSpPr/>
          <p:nvPr/>
        </p:nvSpPr>
        <p:spPr>
          <a:xfrm>
            <a:off x="7722550" y="2139189"/>
            <a:ext cx="1001150" cy="865132"/>
          </a:xfrm>
          <a:custGeom>
            <a:avLst/>
            <a:gdLst/>
            <a:ahLst/>
            <a:cxnLst/>
            <a:rect l="l" t="t" r="r" b="b"/>
            <a:pathLst>
              <a:path w="17297" h="14947" extrusionOk="0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43"/>
          <p:cNvSpPr/>
          <p:nvPr/>
        </p:nvSpPr>
        <p:spPr>
          <a:xfrm>
            <a:off x="2257575" y="4008404"/>
            <a:ext cx="1001150" cy="865132"/>
          </a:xfrm>
          <a:custGeom>
            <a:avLst/>
            <a:gdLst/>
            <a:ahLst/>
            <a:cxnLst/>
            <a:rect l="l" t="t" r="r" b="b"/>
            <a:pathLst>
              <a:path w="17297" h="14947" extrusionOk="0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43"/>
          <p:cNvSpPr/>
          <p:nvPr/>
        </p:nvSpPr>
        <p:spPr>
          <a:xfrm>
            <a:off x="4947679" y="4114968"/>
            <a:ext cx="1001150" cy="865132"/>
          </a:xfrm>
          <a:custGeom>
            <a:avLst/>
            <a:gdLst/>
            <a:ahLst/>
            <a:cxnLst/>
            <a:rect l="l" t="t" r="r" b="b"/>
            <a:pathLst>
              <a:path w="17297" h="14947" extrusionOk="0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3"/>
          <p:cNvSpPr/>
          <p:nvPr/>
        </p:nvSpPr>
        <p:spPr>
          <a:xfrm>
            <a:off x="7959761" y="4002239"/>
            <a:ext cx="1001150" cy="865132"/>
          </a:xfrm>
          <a:custGeom>
            <a:avLst/>
            <a:gdLst/>
            <a:ahLst/>
            <a:cxnLst/>
            <a:rect l="l" t="t" r="r" b="b"/>
            <a:pathLst>
              <a:path w="17297" h="14947" extrusionOk="0">
                <a:moveTo>
                  <a:pt x="10412" y="0"/>
                </a:moveTo>
                <a:cubicBezTo>
                  <a:pt x="9523" y="0"/>
                  <a:pt x="8727" y="233"/>
                  <a:pt x="8192" y="633"/>
                </a:cubicBezTo>
                <a:cubicBezTo>
                  <a:pt x="7863" y="454"/>
                  <a:pt x="7486" y="355"/>
                  <a:pt x="7094" y="355"/>
                </a:cubicBezTo>
                <a:cubicBezTo>
                  <a:pt x="6855" y="355"/>
                  <a:pt x="6611" y="392"/>
                  <a:pt x="6369" y="469"/>
                </a:cubicBezTo>
                <a:cubicBezTo>
                  <a:pt x="5866" y="633"/>
                  <a:pt x="5458" y="943"/>
                  <a:pt x="5184" y="1351"/>
                </a:cubicBezTo>
                <a:cubicBezTo>
                  <a:pt x="5017" y="1316"/>
                  <a:pt x="4843" y="1299"/>
                  <a:pt x="4665" y="1299"/>
                </a:cubicBezTo>
                <a:cubicBezTo>
                  <a:pt x="4005" y="1299"/>
                  <a:pt x="3292" y="1540"/>
                  <a:pt x="2682" y="2034"/>
                </a:cubicBezTo>
                <a:cubicBezTo>
                  <a:pt x="1960" y="2605"/>
                  <a:pt x="1539" y="3392"/>
                  <a:pt x="1458" y="4156"/>
                </a:cubicBezTo>
                <a:cubicBezTo>
                  <a:pt x="736" y="4346"/>
                  <a:pt x="164" y="4944"/>
                  <a:pt x="53" y="5721"/>
                </a:cubicBezTo>
                <a:cubicBezTo>
                  <a:pt x="1" y="6237"/>
                  <a:pt x="151" y="6727"/>
                  <a:pt x="448" y="7096"/>
                </a:cubicBezTo>
                <a:cubicBezTo>
                  <a:pt x="259" y="7693"/>
                  <a:pt x="259" y="8347"/>
                  <a:pt x="517" y="8944"/>
                </a:cubicBezTo>
                <a:cubicBezTo>
                  <a:pt x="955" y="9974"/>
                  <a:pt x="1994" y="10584"/>
                  <a:pt x="3113" y="10584"/>
                </a:cubicBezTo>
                <a:cubicBezTo>
                  <a:pt x="3520" y="10584"/>
                  <a:pt x="3938" y="10503"/>
                  <a:pt x="4341" y="10332"/>
                </a:cubicBezTo>
                <a:cubicBezTo>
                  <a:pt x="4449" y="10280"/>
                  <a:pt x="4573" y="10224"/>
                  <a:pt x="4681" y="10156"/>
                </a:cubicBezTo>
                <a:cubicBezTo>
                  <a:pt x="4694" y="10224"/>
                  <a:pt x="4723" y="10293"/>
                  <a:pt x="4749" y="10348"/>
                </a:cubicBezTo>
                <a:cubicBezTo>
                  <a:pt x="5188" y="11377"/>
                  <a:pt x="6228" y="11986"/>
                  <a:pt x="7343" y="11986"/>
                </a:cubicBezTo>
                <a:cubicBezTo>
                  <a:pt x="7747" y="11986"/>
                  <a:pt x="8162" y="11906"/>
                  <a:pt x="8561" y="11736"/>
                </a:cubicBezTo>
                <a:cubicBezTo>
                  <a:pt x="8613" y="11707"/>
                  <a:pt x="8668" y="11681"/>
                  <a:pt x="8724" y="11668"/>
                </a:cubicBezTo>
                <a:cubicBezTo>
                  <a:pt x="9023" y="11995"/>
                  <a:pt x="9467" y="12178"/>
                  <a:pt x="9934" y="12178"/>
                </a:cubicBezTo>
                <a:cubicBezTo>
                  <a:pt x="10105" y="12178"/>
                  <a:pt x="10280" y="12153"/>
                  <a:pt x="10452" y="12102"/>
                </a:cubicBezTo>
                <a:cubicBezTo>
                  <a:pt x="10520" y="12347"/>
                  <a:pt x="10628" y="12592"/>
                  <a:pt x="10749" y="12837"/>
                </a:cubicBezTo>
                <a:cubicBezTo>
                  <a:pt x="11389" y="14049"/>
                  <a:pt x="12493" y="14810"/>
                  <a:pt x="13606" y="14947"/>
                </a:cubicBezTo>
                <a:lnTo>
                  <a:pt x="14113" y="14496"/>
                </a:lnTo>
                <a:cubicBezTo>
                  <a:pt x="14096" y="14483"/>
                  <a:pt x="14096" y="14483"/>
                  <a:pt x="14083" y="14470"/>
                </a:cubicBezTo>
                <a:cubicBezTo>
                  <a:pt x="13077" y="14156"/>
                  <a:pt x="12329" y="13219"/>
                  <a:pt x="12329" y="12089"/>
                </a:cubicBezTo>
                <a:lnTo>
                  <a:pt x="12329" y="11994"/>
                </a:lnTo>
                <a:cubicBezTo>
                  <a:pt x="12768" y="12248"/>
                  <a:pt x="13281" y="12388"/>
                  <a:pt x="13814" y="12388"/>
                </a:cubicBezTo>
                <a:cubicBezTo>
                  <a:pt x="14223" y="12388"/>
                  <a:pt x="14643" y="12305"/>
                  <a:pt x="15050" y="12128"/>
                </a:cubicBezTo>
                <a:cubicBezTo>
                  <a:pt x="16562" y="11491"/>
                  <a:pt x="17297" y="9829"/>
                  <a:pt x="16696" y="8428"/>
                </a:cubicBezTo>
                <a:cubicBezTo>
                  <a:pt x="16601" y="8196"/>
                  <a:pt x="16464" y="7981"/>
                  <a:pt x="16317" y="7788"/>
                </a:cubicBezTo>
                <a:cubicBezTo>
                  <a:pt x="16983" y="7096"/>
                  <a:pt x="17173" y="5897"/>
                  <a:pt x="16709" y="4797"/>
                </a:cubicBezTo>
                <a:cubicBezTo>
                  <a:pt x="16288" y="3801"/>
                  <a:pt x="15432" y="3134"/>
                  <a:pt x="14560" y="3027"/>
                </a:cubicBezTo>
                <a:cubicBezTo>
                  <a:pt x="14736" y="1789"/>
                  <a:pt x="13391" y="509"/>
                  <a:pt x="11500" y="113"/>
                </a:cubicBezTo>
                <a:cubicBezTo>
                  <a:pt x="11130" y="37"/>
                  <a:pt x="10763" y="0"/>
                  <a:pt x="104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3"/>
          <p:cNvSpPr/>
          <p:nvPr/>
        </p:nvSpPr>
        <p:spPr>
          <a:xfrm>
            <a:off x="8018963" y="2287750"/>
            <a:ext cx="408300" cy="40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82" name="Google Shape;1082;p43"/>
          <p:cNvSpPr/>
          <p:nvPr/>
        </p:nvSpPr>
        <p:spPr>
          <a:xfrm>
            <a:off x="2553988" y="2287738"/>
            <a:ext cx="408300" cy="40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83" name="Google Shape;1083;p43"/>
          <p:cNvSpPr/>
          <p:nvPr/>
        </p:nvSpPr>
        <p:spPr>
          <a:xfrm>
            <a:off x="5361488" y="2287750"/>
            <a:ext cx="408300" cy="40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084" name="Google Shape;1084;p43"/>
          <p:cNvSpPr/>
          <p:nvPr/>
        </p:nvSpPr>
        <p:spPr>
          <a:xfrm>
            <a:off x="2553988" y="4149098"/>
            <a:ext cx="408300" cy="40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085" name="Google Shape;1085;p43"/>
          <p:cNvSpPr/>
          <p:nvPr/>
        </p:nvSpPr>
        <p:spPr>
          <a:xfrm>
            <a:off x="5244104" y="4221279"/>
            <a:ext cx="408300" cy="40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05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086" name="Google Shape;1086;p43"/>
          <p:cNvSpPr/>
          <p:nvPr/>
        </p:nvSpPr>
        <p:spPr>
          <a:xfrm>
            <a:off x="8207075" y="4149098"/>
            <a:ext cx="408300" cy="40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06</a:t>
            </a:r>
            <a:endParaRPr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7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Medulloblastoma</a:t>
            </a:r>
            <a:r>
              <a:rPr lang="en-US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- Gross</a:t>
            </a:r>
            <a:endParaRPr lang="en-US" dirty="0"/>
          </a:p>
        </p:txBody>
      </p:sp>
      <p:pic>
        <p:nvPicPr>
          <p:cNvPr id="3074" name="Picture 2" descr="https://webpath.med.utah.edu/jpeg5/CNS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54" y="1247234"/>
            <a:ext cx="5657222" cy="339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287" y="1718269"/>
            <a:ext cx="2165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Often well circumscribed, gray, &amp; friable. Maybe Extending to the surface of the cerebellar folia &amp; </a:t>
            </a:r>
            <a:r>
              <a:rPr lang="en-US" sz="1800" dirty="0" err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leptomeninges</a:t>
            </a:r>
            <a:endParaRPr lang="en-US" sz="18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endParaRPr lang="en-US" sz="18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376689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Medulloblastoma</a:t>
            </a:r>
            <a:r>
              <a:rPr lang="en-US" sz="2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- Morphology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381" y="954592"/>
            <a:ext cx="4290446" cy="3416400"/>
          </a:xfrm>
        </p:spPr>
        <p:txBody>
          <a:bodyPr/>
          <a:lstStyle/>
          <a:p>
            <a:r>
              <a:rPr lang="en-US" sz="1800" dirty="0"/>
              <a:t>Densely cellular tumor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/>
              <a:t> with sheets of anaplastic (“small blue); small, with little cytoplasm and </a:t>
            </a:r>
            <a:r>
              <a:rPr lang="en-US" sz="1800" dirty="0" err="1"/>
              <a:t>hyperchromatic</a:t>
            </a:r>
            <a:r>
              <a:rPr lang="en-US" sz="1800" dirty="0"/>
              <a:t> nuclei.</a:t>
            </a:r>
          </a:p>
          <a:p>
            <a:r>
              <a:rPr lang="en-US" sz="1800" dirty="0"/>
              <a:t>Mitoses are abundant. </a:t>
            </a:r>
          </a:p>
        </p:txBody>
      </p:sp>
      <p:pic>
        <p:nvPicPr>
          <p:cNvPr id="1030" name="Picture 6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58" y="803867"/>
            <a:ext cx="4480188" cy="335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0" y="2662813"/>
            <a:ext cx="4220308" cy="223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55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Medulloblastoma</a:t>
            </a:r>
            <a:r>
              <a:rPr lang="en-US" sz="2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- Morphology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4320591" cy="3416400"/>
          </a:xfrm>
        </p:spPr>
        <p:txBody>
          <a:bodyPr/>
          <a:lstStyle/>
          <a:p>
            <a:r>
              <a:rPr lang="en-US" sz="1800" dirty="0"/>
              <a:t>Often, focal neuronal differentiation is seen in the form of rosettes.</a:t>
            </a:r>
          </a:p>
          <a:p>
            <a:r>
              <a:rPr lang="en-US" sz="1800" dirty="0"/>
              <a:t>Resemble the rosettes encountered in </a:t>
            </a:r>
            <a:r>
              <a:rPr lang="en-US" sz="1800" dirty="0" err="1"/>
              <a:t>neuroblastomas</a:t>
            </a:r>
            <a:r>
              <a:rPr lang="en-US" sz="1800" dirty="0"/>
              <a:t> </a:t>
            </a:r>
          </a:p>
          <a:p>
            <a:r>
              <a:rPr lang="en-US" sz="1800" dirty="0"/>
              <a:t>Primitive tumor cells surrounding central </a:t>
            </a:r>
            <a:r>
              <a:rPr lang="en-US" sz="1800" dirty="0" err="1"/>
              <a:t>neuropil</a:t>
            </a:r>
            <a:r>
              <a:rPr lang="en-US" sz="1800" dirty="0"/>
              <a:t> (delicate pink material formed by neuronal processes).</a:t>
            </a:r>
          </a:p>
          <a:p>
            <a:r>
              <a:rPr lang="en-US" sz="1800" dirty="0"/>
              <a:t>Called </a:t>
            </a:r>
            <a:r>
              <a:rPr lang="en-US" sz="1800" dirty="0">
                <a:solidFill>
                  <a:srgbClr val="7030A0"/>
                </a:solidFill>
              </a:rPr>
              <a:t>Homer Wright Rosettes</a:t>
            </a:r>
          </a:p>
        </p:txBody>
      </p:sp>
      <p:pic>
        <p:nvPicPr>
          <p:cNvPr id="1026" name="Picture 2" descr="https://webpath.med.utah.edu/jpeg5/CNS12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68" y="1345607"/>
            <a:ext cx="368003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6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Clinical presentation and consequences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09" y="911315"/>
            <a:ext cx="8520600" cy="3416400"/>
          </a:xfrm>
        </p:spPr>
        <p:txBody>
          <a:bodyPr/>
          <a:lstStyle/>
          <a:p>
            <a:r>
              <a:rPr lang="en-US" sz="1800" dirty="0"/>
              <a:t>Acute symptoms of posterior fossa tumors in children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/>
              <a:t>result of increased intracranial pressure (mass effect &amp; obstructive hydrocephalus)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/>
              <a:t> headaches, nausea, emesis and cranial neuropathies. Ataxias are also frequent.</a:t>
            </a:r>
          </a:p>
          <a:p>
            <a:r>
              <a:rPr lang="en-US" sz="1800" dirty="0"/>
              <a:t>Radiotherapy is usually avoided in patients younger than three years, due to the deleterious impact on the developing brain.</a:t>
            </a:r>
          </a:p>
          <a:p>
            <a:r>
              <a:rPr lang="en-US" sz="1800" dirty="0"/>
              <a:t>Posterior fossa syndrome (PFS): acute consequence in ~ 25% of children after tumor resection in the posterior fossa; postoperative </a:t>
            </a:r>
            <a:r>
              <a:rPr lang="en-US" sz="1800" dirty="0" err="1"/>
              <a:t>mutism</a:t>
            </a:r>
            <a:r>
              <a:rPr lang="en-US" sz="1800" dirty="0"/>
              <a:t>, ataxia, </a:t>
            </a:r>
            <a:r>
              <a:rPr lang="en-US" sz="1800" dirty="0" err="1"/>
              <a:t>hypotonia</a:t>
            </a:r>
            <a:r>
              <a:rPr lang="en-US" sz="1800" dirty="0"/>
              <a:t>, emotional </a:t>
            </a:r>
            <a:r>
              <a:rPr lang="en-US" sz="1800" dirty="0" err="1"/>
              <a:t>lability</a:t>
            </a:r>
            <a:r>
              <a:rPr lang="en-US" sz="1800" dirty="0"/>
              <a:t> and behavioral symptoms. Recovery of PFS is slow &amp; often incomplete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/>
              <a:t>long-term symptoms: reading deficits, lower intellectual ability, psychosocial complaints, &amp; lower quality of life in general</a:t>
            </a:r>
          </a:p>
        </p:txBody>
      </p:sp>
    </p:spTree>
    <p:extLst>
      <p:ext uri="{BB962C8B-B14F-4D97-AF65-F5344CB8AC3E}">
        <p14:creationId xmlns:p14="http://schemas.microsoft.com/office/powerpoint/2010/main" val="29716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Primary Central Nervous System Lymphoma</a:t>
            </a:r>
            <a:endParaRPr dirty="0"/>
          </a:p>
        </p:txBody>
      </p:sp>
      <p:sp>
        <p:nvSpPr>
          <p:cNvPr id="69" name="Google Shape;69;p16"/>
          <p:cNvSpPr txBox="1"/>
          <p:nvPr/>
        </p:nvSpPr>
        <p:spPr>
          <a:xfrm>
            <a:off x="5958674" y="1345746"/>
            <a:ext cx="2633950" cy="79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latin typeface="Fira Sans"/>
                <a:ea typeface="Fira Sans"/>
                <a:cs typeface="Fira Sans"/>
              </a:rPr>
              <a:t>Multiple tumor nodules within the brain parenchyma.</a:t>
            </a:r>
          </a:p>
          <a:p>
            <a:pPr lvl="0"/>
            <a:r>
              <a:rPr lang="en-US" dirty="0">
                <a:latin typeface="Fira Sans"/>
                <a:ea typeface="Fira Sans"/>
                <a:cs typeface="Fira Sans"/>
              </a:rPr>
              <a:t>Periventricular spread is common.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0" name="Google Shape;70;p16"/>
          <p:cNvSpPr txBox="1"/>
          <p:nvPr/>
        </p:nvSpPr>
        <p:spPr>
          <a:xfrm>
            <a:off x="6627324" y="932691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Gross</a:t>
            </a:r>
            <a:endParaRPr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6768000" y="2065146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Microscopic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6046196" y="2544858"/>
            <a:ext cx="2562205" cy="81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latin typeface="Fira Sans"/>
                <a:ea typeface="Fira Sans"/>
                <a:cs typeface="Fira Sans"/>
              </a:rPr>
              <a:t>Malignant lymphoid cells accumulate around blood vessels &amp; infiltrate the surrounding brain parenchyma.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6768000" y="3459808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Spread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6030418" y="3953134"/>
            <a:ext cx="2702882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latin typeface="Fira Sans"/>
                <a:ea typeface="Fira Sans"/>
                <a:cs typeface="Fira Sans"/>
              </a:rPr>
              <a:t>Spreading outside the brain happens rarely.</a:t>
            </a:r>
          </a:p>
          <a:p>
            <a:pPr lvl="0"/>
            <a:r>
              <a:rPr lang="en-US" dirty="0">
                <a:latin typeface="Fira Sans"/>
                <a:ea typeface="Fira Sans"/>
                <a:cs typeface="Fira Sans"/>
              </a:rPr>
              <a:t>Also Peripheral lymphoma rarely spreads to the brain.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662914" y="3539789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Prognosis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662914" y="4125421"/>
            <a:ext cx="3288709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latin typeface="Fira Sans"/>
                <a:ea typeface="Fira Sans"/>
                <a:cs typeface="Fira Sans"/>
              </a:rPr>
              <a:t>An aggressive disease</a:t>
            </a:r>
          </a:p>
          <a:p>
            <a:r>
              <a:rPr lang="en-US" dirty="0">
                <a:latin typeface="Fira Sans"/>
                <a:ea typeface="Fira Sans"/>
                <a:cs typeface="Fira Sans"/>
              </a:rPr>
              <a:t>with a poor response to chemotherapy compared</a:t>
            </a:r>
          </a:p>
          <a:p>
            <a:r>
              <a:rPr lang="en-US" dirty="0">
                <a:latin typeface="Fira Sans"/>
                <a:ea typeface="Fira Sans"/>
                <a:cs typeface="Fira Sans"/>
              </a:rPr>
              <a:t>with peripheral lymphomas.</a:t>
            </a:r>
            <a:endParaRPr lang="en-US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661909" y="1048656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Type</a:t>
            </a:r>
            <a:endParaRPr sz="1700" dirty="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661909" y="1530246"/>
            <a:ext cx="232535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latin typeface="Fira Sans"/>
                <a:ea typeface="Fira Sans"/>
                <a:cs typeface="Fira Sans"/>
              </a:rPr>
              <a:t>Occurring mostly as diffuse large</a:t>
            </a:r>
          </a:p>
          <a:p>
            <a:r>
              <a:rPr lang="en-US" dirty="0">
                <a:latin typeface="Fira Sans"/>
                <a:ea typeface="Fira Sans"/>
                <a:cs typeface="Fira Sans"/>
              </a:rPr>
              <a:t>B-cell lymphomas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661909" y="2247153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Epidemiology</a:t>
            </a:r>
            <a:endParaRPr sz="1700" dirty="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662914" y="2820341"/>
            <a:ext cx="3036615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latin typeface="Fira Sans"/>
                <a:ea typeface="Fira Sans"/>
                <a:cs typeface="Fira Sans"/>
              </a:rPr>
              <a:t>1% of intracranial tumors. </a:t>
            </a:r>
          </a:p>
          <a:p>
            <a:r>
              <a:rPr lang="en-US" dirty="0">
                <a:latin typeface="Fira Sans"/>
                <a:ea typeface="Fira Sans"/>
                <a:cs typeface="Fira Sans"/>
              </a:rPr>
              <a:t>It is the most common</a:t>
            </a:r>
          </a:p>
          <a:p>
            <a:r>
              <a:rPr lang="en-US" dirty="0">
                <a:latin typeface="Fira Sans"/>
                <a:ea typeface="Fira Sans"/>
                <a:cs typeface="Fira Sans"/>
              </a:rPr>
              <a:t>CNS neoplasm in immunosuppressed individuals</a:t>
            </a:r>
            <a:endParaRPr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13839325" y="943356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Planet Mercury is the closest object to the Sun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13839325" y="596506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13839325" y="1847653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13839325" y="2194503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Despite being red,</a:t>
            </a:r>
            <a:br>
              <a:rPr lang="en" sz="1200"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Mars is a cold place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13839325" y="3110189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13839325" y="3457039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Jupiter is a gas giant</a:t>
            </a:r>
            <a:br>
              <a:rPr lang="en" sz="1200"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1200">
                <a:latin typeface="Fira Sans"/>
                <a:ea typeface="Fira Sans"/>
                <a:cs typeface="Fira Sans"/>
                <a:sym typeface="Fira Sans"/>
              </a:rPr>
              <a:t>and the biggest planet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87" name="Google Shape;87;p16"/>
          <p:cNvGrpSpPr/>
          <p:nvPr/>
        </p:nvGrpSpPr>
        <p:grpSpPr>
          <a:xfrm>
            <a:off x="3245618" y="1362291"/>
            <a:ext cx="2748928" cy="3021489"/>
            <a:chOff x="2736050" y="970450"/>
            <a:chExt cx="3672000" cy="3672000"/>
          </a:xfrm>
        </p:grpSpPr>
        <p:sp>
          <p:nvSpPr>
            <p:cNvPr id="88" name="Google Shape;88;p16"/>
            <p:cNvSpPr/>
            <p:nvPr/>
          </p:nvSpPr>
          <p:spPr>
            <a:xfrm>
              <a:off x="2736050" y="970450"/>
              <a:ext cx="3672000" cy="36720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3443962" y="2671843"/>
              <a:ext cx="705181" cy="681400"/>
            </a:xfrm>
            <a:custGeom>
              <a:avLst/>
              <a:gdLst/>
              <a:ahLst/>
              <a:cxnLst/>
              <a:rect l="l" t="t" r="r" b="b"/>
              <a:pathLst>
                <a:path w="4831" h="4668" extrusionOk="0">
                  <a:moveTo>
                    <a:pt x="301" y="1"/>
                  </a:moveTo>
                  <a:cubicBezTo>
                    <a:pt x="137" y="1"/>
                    <a:pt x="0" y="138"/>
                    <a:pt x="0" y="285"/>
                  </a:cubicBezTo>
                  <a:cubicBezTo>
                    <a:pt x="13" y="448"/>
                    <a:pt x="150" y="586"/>
                    <a:pt x="301" y="586"/>
                  </a:cubicBezTo>
                  <a:lnTo>
                    <a:pt x="340" y="586"/>
                  </a:lnTo>
                  <a:cubicBezTo>
                    <a:pt x="1538" y="586"/>
                    <a:pt x="2518" y="1539"/>
                    <a:pt x="2544" y="2751"/>
                  </a:cubicBezTo>
                  <a:cubicBezTo>
                    <a:pt x="2518" y="2751"/>
                    <a:pt x="2492" y="2764"/>
                    <a:pt x="2463" y="2777"/>
                  </a:cubicBezTo>
                  <a:cubicBezTo>
                    <a:pt x="1770" y="3048"/>
                    <a:pt x="1225" y="3580"/>
                    <a:pt x="924" y="4260"/>
                  </a:cubicBezTo>
                  <a:cubicBezTo>
                    <a:pt x="859" y="4410"/>
                    <a:pt x="924" y="4586"/>
                    <a:pt x="1075" y="4655"/>
                  </a:cubicBezTo>
                  <a:cubicBezTo>
                    <a:pt x="1117" y="4668"/>
                    <a:pt x="1156" y="4668"/>
                    <a:pt x="1199" y="4668"/>
                  </a:cubicBezTo>
                  <a:cubicBezTo>
                    <a:pt x="1306" y="4668"/>
                    <a:pt x="1414" y="4612"/>
                    <a:pt x="1470" y="4491"/>
                  </a:cubicBezTo>
                  <a:cubicBezTo>
                    <a:pt x="1702" y="3959"/>
                    <a:pt x="2136" y="3538"/>
                    <a:pt x="2681" y="3322"/>
                  </a:cubicBezTo>
                  <a:cubicBezTo>
                    <a:pt x="2948" y="3218"/>
                    <a:pt x="3225" y="3166"/>
                    <a:pt x="3500" y="3166"/>
                  </a:cubicBezTo>
                  <a:cubicBezTo>
                    <a:pt x="3800" y="3166"/>
                    <a:pt x="4098" y="3227"/>
                    <a:pt x="4383" y="3348"/>
                  </a:cubicBezTo>
                  <a:cubicBezTo>
                    <a:pt x="4418" y="3367"/>
                    <a:pt x="4457" y="3375"/>
                    <a:pt x="4496" y="3375"/>
                  </a:cubicBezTo>
                  <a:cubicBezTo>
                    <a:pt x="4604" y="3375"/>
                    <a:pt x="4714" y="3309"/>
                    <a:pt x="4762" y="3198"/>
                  </a:cubicBezTo>
                  <a:cubicBezTo>
                    <a:pt x="4830" y="3048"/>
                    <a:pt x="4762" y="2872"/>
                    <a:pt x="4615" y="2803"/>
                  </a:cubicBezTo>
                  <a:cubicBezTo>
                    <a:pt x="4257" y="2651"/>
                    <a:pt x="3886" y="2575"/>
                    <a:pt x="3509" y="2575"/>
                  </a:cubicBezTo>
                  <a:cubicBezTo>
                    <a:pt x="3382" y="2575"/>
                    <a:pt x="3256" y="2583"/>
                    <a:pt x="3129" y="2601"/>
                  </a:cubicBezTo>
                  <a:cubicBezTo>
                    <a:pt x="3034" y="1144"/>
                    <a:pt x="1809" y="1"/>
                    <a:pt x="340" y="1"/>
                  </a:cubicBezTo>
                  <a:close/>
                </a:path>
              </a:pathLst>
            </a:custGeom>
            <a:solidFill>
              <a:srgbClr val="64D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16"/>
            <p:cNvGrpSpPr/>
            <p:nvPr/>
          </p:nvGrpSpPr>
          <p:grpSpPr>
            <a:xfrm>
              <a:off x="3199901" y="1168350"/>
              <a:ext cx="1344431" cy="3275769"/>
              <a:chOff x="3199901" y="1168350"/>
              <a:chExt cx="1344431" cy="3275769"/>
            </a:xfrm>
          </p:grpSpPr>
          <p:sp>
            <p:nvSpPr>
              <p:cNvPr id="91" name="Google Shape;91;p16"/>
              <p:cNvSpPr/>
              <p:nvPr/>
            </p:nvSpPr>
            <p:spPr>
              <a:xfrm>
                <a:off x="3250259" y="1229949"/>
                <a:ext cx="1294072" cy="3152199"/>
              </a:xfrm>
              <a:custGeom>
                <a:avLst/>
                <a:gdLst/>
                <a:ahLst/>
                <a:cxnLst/>
                <a:rect l="l" t="t" r="r" b="b"/>
                <a:pathLst>
                  <a:path w="8195" h="19962" extrusionOk="0">
                    <a:moveTo>
                      <a:pt x="6545" y="0"/>
                    </a:moveTo>
                    <a:cubicBezTo>
                      <a:pt x="5745" y="0"/>
                      <a:pt x="5092" y="654"/>
                      <a:pt x="5092" y="1457"/>
                    </a:cubicBezTo>
                    <a:lnTo>
                      <a:pt x="5092" y="1525"/>
                    </a:lnTo>
                    <a:cubicBezTo>
                      <a:pt x="4875" y="1457"/>
                      <a:pt x="4650" y="1424"/>
                      <a:pt x="4426" y="1424"/>
                    </a:cubicBezTo>
                    <a:cubicBezTo>
                      <a:pt x="3849" y="1424"/>
                      <a:pt x="3276" y="1646"/>
                      <a:pt x="2845" y="2068"/>
                    </a:cubicBezTo>
                    <a:cubicBezTo>
                      <a:pt x="2750" y="2179"/>
                      <a:pt x="2655" y="2286"/>
                      <a:pt x="2574" y="2407"/>
                    </a:cubicBezTo>
                    <a:cubicBezTo>
                      <a:pt x="2437" y="2600"/>
                      <a:pt x="2355" y="2789"/>
                      <a:pt x="2300" y="3008"/>
                    </a:cubicBezTo>
                    <a:cubicBezTo>
                      <a:pt x="2247" y="3185"/>
                      <a:pt x="2218" y="3361"/>
                      <a:pt x="2205" y="3550"/>
                    </a:cubicBezTo>
                    <a:cubicBezTo>
                      <a:pt x="1810" y="3701"/>
                      <a:pt x="1444" y="3932"/>
                      <a:pt x="1143" y="4233"/>
                    </a:cubicBezTo>
                    <a:cubicBezTo>
                      <a:pt x="627" y="4749"/>
                      <a:pt x="314" y="5428"/>
                      <a:pt x="275" y="6150"/>
                    </a:cubicBezTo>
                    <a:cubicBezTo>
                      <a:pt x="219" y="6790"/>
                      <a:pt x="382" y="7430"/>
                      <a:pt x="722" y="7959"/>
                    </a:cubicBezTo>
                    <a:cubicBezTo>
                      <a:pt x="601" y="8109"/>
                      <a:pt x="490" y="8260"/>
                      <a:pt x="396" y="8410"/>
                    </a:cubicBezTo>
                    <a:cubicBezTo>
                      <a:pt x="258" y="8629"/>
                      <a:pt x="151" y="8857"/>
                      <a:pt x="95" y="9119"/>
                    </a:cubicBezTo>
                    <a:cubicBezTo>
                      <a:pt x="30" y="9377"/>
                      <a:pt x="0" y="9648"/>
                      <a:pt x="0" y="9919"/>
                    </a:cubicBezTo>
                    <a:cubicBezTo>
                      <a:pt x="0" y="10751"/>
                      <a:pt x="327" y="11525"/>
                      <a:pt x="912" y="12097"/>
                    </a:cubicBezTo>
                    <a:cubicBezTo>
                      <a:pt x="791" y="12329"/>
                      <a:pt x="722" y="12587"/>
                      <a:pt x="696" y="12858"/>
                    </a:cubicBezTo>
                    <a:cubicBezTo>
                      <a:pt x="683" y="13008"/>
                      <a:pt x="667" y="13158"/>
                      <a:pt x="667" y="13309"/>
                    </a:cubicBezTo>
                    <a:cubicBezTo>
                      <a:pt x="667" y="14559"/>
                      <a:pt x="1431" y="15676"/>
                      <a:pt x="2600" y="16111"/>
                    </a:cubicBezTo>
                    <a:cubicBezTo>
                      <a:pt x="2626" y="17254"/>
                      <a:pt x="3541" y="18181"/>
                      <a:pt x="4667" y="18246"/>
                    </a:cubicBezTo>
                    <a:cubicBezTo>
                      <a:pt x="4684" y="18263"/>
                      <a:pt x="4684" y="18263"/>
                      <a:pt x="4697" y="18263"/>
                    </a:cubicBezTo>
                    <a:cubicBezTo>
                      <a:pt x="4778" y="18276"/>
                      <a:pt x="4847" y="18276"/>
                      <a:pt x="4929" y="18276"/>
                    </a:cubicBezTo>
                    <a:lnTo>
                      <a:pt x="5092" y="18276"/>
                    </a:lnTo>
                    <a:lnTo>
                      <a:pt x="5092" y="18491"/>
                    </a:lnTo>
                    <a:cubicBezTo>
                      <a:pt x="5092" y="19308"/>
                      <a:pt x="5745" y="19961"/>
                      <a:pt x="6545" y="19961"/>
                    </a:cubicBezTo>
                    <a:cubicBezTo>
                      <a:pt x="7362" y="19961"/>
                      <a:pt x="8015" y="19308"/>
                      <a:pt x="8015" y="18491"/>
                    </a:cubicBezTo>
                    <a:lnTo>
                      <a:pt x="8015" y="13309"/>
                    </a:lnTo>
                    <a:lnTo>
                      <a:pt x="8015" y="13295"/>
                    </a:lnTo>
                    <a:cubicBezTo>
                      <a:pt x="8126" y="13077"/>
                      <a:pt x="8194" y="12832"/>
                      <a:pt x="8194" y="12587"/>
                    </a:cubicBezTo>
                    <a:cubicBezTo>
                      <a:pt x="8194" y="12166"/>
                      <a:pt x="7554" y="11783"/>
                      <a:pt x="7280" y="11499"/>
                    </a:cubicBezTo>
                    <a:lnTo>
                      <a:pt x="7757" y="10859"/>
                    </a:lnTo>
                    <a:cubicBezTo>
                      <a:pt x="7920" y="10614"/>
                      <a:pt x="8015" y="10314"/>
                      <a:pt x="8015" y="10000"/>
                    </a:cubicBezTo>
                    <a:lnTo>
                      <a:pt x="8015" y="1457"/>
                    </a:lnTo>
                    <a:cubicBezTo>
                      <a:pt x="8015" y="654"/>
                      <a:pt x="7362" y="0"/>
                      <a:pt x="65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6"/>
              <p:cNvSpPr/>
              <p:nvPr/>
            </p:nvSpPr>
            <p:spPr>
              <a:xfrm>
                <a:off x="3199901" y="1168350"/>
                <a:ext cx="1344384" cy="3275769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22441" extrusionOk="0">
                    <a:moveTo>
                      <a:pt x="7361" y="585"/>
                    </a:moveTo>
                    <a:cubicBezTo>
                      <a:pt x="7946" y="585"/>
                      <a:pt x="8423" y="1062"/>
                      <a:pt x="8423" y="1647"/>
                    </a:cubicBezTo>
                    <a:lnTo>
                      <a:pt x="8423" y="11238"/>
                    </a:lnTo>
                    <a:cubicBezTo>
                      <a:pt x="8423" y="11865"/>
                      <a:pt x="7920" y="12381"/>
                      <a:pt x="7280" y="12381"/>
                    </a:cubicBezTo>
                    <a:cubicBezTo>
                      <a:pt x="6653" y="12381"/>
                      <a:pt x="6137" y="11865"/>
                      <a:pt x="6137" y="11238"/>
                    </a:cubicBezTo>
                    <a:lnTo>
                      <a:pt x="6137" y="10314"/>
                    </a:lnTo>
                    <a:cubicBezTo>
                      <a:pt x="6803" y="10193"/>
                      <a:pt x="7361" y="9687"/>
                      <a:pt x="7511" y="8982"/>
                    </a:cubicBezTo>
                    <a:cubicBezTo>
                      <a:pt x="7551" y="8831"/>
                      <a:pt x="7443" y="8668"/>
                      <a:pt x="7293" y="8642"/>
                    </a:cubicBezTo>
                    <a:cubicBezTo>
                      <a:pt x="7266" y="8635"/>
                      <a:pt x="7240" y="8632"/>
                      <a:pt x="7215" y="8632"/>
                    </a:cubicBezTo>
                    <a:cubicBezTo>
                      <a:pt x="7084" y="8632"/>
                      <a:pt x="6973" y="8721"/>
                      <a:pt x="6940" y="8858"/>
                    </a:cubicBezTo>
                    <a:cubicBezTo>
                      <a:pt x="6822" y="9399"/>
                      <a:pt x="6348" y="9757"/>
                      <a:pt x="5820" y="9757"/>
                    </a:cubicBezTo>
                    <a:cubicBezTo>
                      <a:pt x="5736" y="9757"/>
                      <a:pt x="5650" y="9748"/>
                      <a:pt x="5565" y="9729"/>
                    </a:cubicBezTo>
                    <a:lnTo>
                      <a:pt x="5470" y="9729"/>
                    </a:lnTo>
                    <a:cubicBezTo>
                      <a:pt x="4654" y="9566"/>
                      <a:pt x="4027" y="8844"/>
                      <a:pt x="4027" y="7989"/>
                    </a:cubicBezTo>
                    <a:cubicBezTo>
                      <a:pt x="4027" y="7061"/>
                      <a:pt x="4735" y="6300"/>
                      <a:pt x="5634" y="6219"/>
                    </a:cubicBezTo>
                    <a:lnTo>
                      <a:pt x="5634" y="6313"/>
                    </a:lnTo>
                    <a:cubicBezTo>
                      <a:pt x="5634" y="7198"/>
                      <a:pt x="6339" y="7907"/>
                      <a:pt x="7224" y="7907"/>
                    </a:cubicBezTo>
                    <a:cubicBezTo>
                      <a:pt x="7387" y="7907"/>
                      <a:pt x="7524" y="7783"/>
                      <a:pt x="7524" y="7620"/>
                    </a:cubicBezTo>
                    <a:cubicBezTo>
                      <a:pt x="7524" y="7456"/>
                      <a:pt x="7387" y="7319"/>
                      <a:pt x="7224" y="7319"/>
                    </a:cubicBezTo>
                    <a:cubicBezTo>
                      <a:pt x="6666" y="7319"/>
                      <a:pt x="6218" y="6872"/>
                      <a:pt x="6218" y="6313"/>
                    </a:cubicBezTo>
                    <a:cubicBezTo>
                      <a:pt x="6218" y="5755"/>
                      <a:pt x="6666" y="5308"/>
                      <a:pt x="7224" y="5308"/>
                    </a:cubicBezTo>
                    <a:cubicBezTo>
                      <a:pt x="7387" y="5308"/>
                      <a:pt x="7524" y="5170"/>
                      <a:pt x="7524" y="5007"/>
                    </a:cubicBezTo>
                    <a:cubicBezTo>
                      <a:pt x="7524" y="4844"/>
                      <a:pt x="7387" y="4707"/>
                      <a:pt x="7224" y="4707"/>
                    </a:cubicBezTo>
                    <a:cubicBezTo>
                      <a:pt x="6597" y="4707"/>
                      <a:pt x="6042" y="5089"/>
                      <a:pt x="5781" y="5621"/>
                    </a:cubicBezTo>
                    <a:cubicBezTo>
                      <a:pt x="4491" y="5634"/>
                      <a:pt x="3442" y="6682"/>
                      <a:pt x="3442" y="7989"/>
                    </a:cubicBezTo>
                    <a:cubicBezTo>
                      <a:pt x="3442" y="9197"/>
                      <a:pt x="4366" y="10206"/>
                      <a:pt x="5552" y="10340"/>
                    </a:cubicBezTo>
                    <a:lnTo>
                      <a:pt x="5552" y="11238"/>
                    </a:lnTo>
                    <a:cubicBezTo>
                      <a:pt x="5552" y="12192"/>
                      <a:pt x="6326" y="12969"/>
                      <a:pt x="7280" y="12969"/>
                    </a:cubicBezTo>
                    <a:lnTo>
                      <a:pt x="7456" y="12969"/>
                    </a:lnTo>
                    <a:cubicBezTo>
                      <a:pt x="8096" y="12969"/>
                      <a:pt x="8612" y="13498"/>
                      <a:pt x="8612" y="14138"/>
                    </a:cubicBezTo>
                    <a:cubicBezTo>
                      <a:pt x="8612" y="14791"/>
                      <a:pt x="8096" y="15307"/>
                      <a:pt x="7456" y="15307"/>
                    </a:cubicBezTo>
                    <a:cubicBezTo>
                      <a:pt x="7293" y="15307"/>
                      <a:pt x="7155" y="15445"/>
                      <a:pt x="7155" y="15608"/>
                    </a:cubicBezTo>
                    <a:cubicBezTo>
                      <a:pt x="7155" y="15771"/>
                      <a:pt x="7293" y="15892"/>
                      <a:pt x="7456" y="15892"/>
                    </a:cubicBezTo>
                    <a:cubicBezTo>
                      <a:pt x="7809" y="15892"/>
                      <a:pt x="8148" y="15784"/>
                      <a:pt x="8423" y="15595"/>
                    </a:cubicBezTo>
                    <a:lnTo>
                      <a:pt x="8423" y="16274"/>
                    </a:lnTo>
                    <a:cubicBezTo>
                      <a:pt x="8423" y="16901"/>
                      <a:pt x="7920" y="17417"/>
                      <a:pt x="7280" y="17417"/>
                    </a:cubicBezTo>
                    <a:cubicBezTo>
                      <a:pt x="7074" y="17417"/>
                      <a:pt x="6884" y="17362"/>
                      <a:pt x="6721" y="17267"/>
                    </a:cubicBezTo>
                    <a:cubicBezTo>
                      <a:pt x="6695" y="17241"/>
                      <a:pt x="6666" y="17228"/>
                      <a:pt x="6639" y="17215"/>
                    </a:cubicBezTo>
                    <a:cubicBezTo>
                      <a:pt x="6339" y="17009"/>
                      <a:pt x="6137" y="16656"/>
                      <a:pt x="6137" y="16274"/>
                    </a:cubicBezTo>
                    <a:lnTo>
                      <a:pt x="6137" y="15036"/>
                    </a:lnTo>
                    <a:cubicBezTo>
                      <a:pt x="6137" y="14873"/>
                      <a:pt x="6012" y="14736"/>
                      <a:pt x="5849" y="14736"/>
                    </a:cubicBezTo>
                    <a:cubicBezTo>
                      <a:pt x="5686" y="14736"/>
                      <a:pt x="5552" y="14873"/>
                      <a:pt x="5552" y="15036"/>
                    </a:cubicBezTo>
                    <a:lnTo>
                      <a:pt x="5552" y="16274"/>
                    </a:lnTo>
                    <a:cubicBezTo>
                      <a:pt x="5552" y="16562"/>
                      <a:pt x="5634" y="16846"/>
                      <a:pt x="5754" y="17091"/>
                    </a:cubicBezTo>
                    <a:cubicBezTo>
                      <a:pt x="5604" y="17104"/>
                      <a:pt x="5470" y="17133"/>
                      <a:pt x="5320" y="17198"/>
                    </a:cubicBezTo>
                    <a:cubicBezTo>
                      <a:pt x="4899" y="17362"/>
                      <a:pt x="4556" y="17688"/>
                      <a:pt x="4379" y="18113"/>
                    </a:cubicBezTo>
                    <a:cubicBezTo>
                      <a:pt x="4311" y="18260"/>
                      <a:pt x="4379" y="18423"/>
                      <a:pt x="4530" y="18492"/>
                    </a:cubicBezTo>
                    <a:cubicBezTo>
                      <a:pt x="4572" y="18505"/>
                      <a:pt x="4611" y="18521"/>
                      <a:pt x="4654" y="18521"/>
                    </a:cubicBezTo>
                    <a:cubicBezTo>
                      <a:pt x="4762" y="18521"/>
                      <a:pt x="4869" y="18452"/>
                      <a:pt x="4912" y="18341"/>
                    </a:cubicBezTo>
                    <a:cubicBezTo>
                      <a:pt x="5033" y="18070"/>
                      <a:pt x="5265" y="17852"/>
                      <a:pt x="5536" y="17744"/>
                    </a:cubicBezTo>
                    <a:cubicBezTo>
                      <a:pt x="5673" y="17690"/>
                      <a:pt x="5812" y="17663"/>
                      <a:pt x="5952" y="17663"/>
                    </a:cubicBezTo>
                    <a:cubicBezTo>
                      <a:pt x="6092" y="17663"/>
                      <a:pt x="6231" y="17690"/>
                      <a:pt x="6368" y="17744"/>
                    </a:cubicBezTo>
                    <a:cubicBezTo>
                      <a:pt x="6626" y="17907"/>
                      <a:pt x="6953" y="18002"/>
                      <a:pt x="7280" y="18002"/>
                    </a:cubicBezTo>
                    <a:cubicBezTo>
                      <a:pt x="7727" y="18002"/>
                      <a:pt x="8122" y="17839"/>
                      <a:pt x="8423" y="17567"/>
                    </a:cubicBezTo>
                    <a:lnTo>
                      <a:pt x="8423" y="20791"/>
                    </a:lnTo>
                    <a:cubicBezTo>
                      <a:pt x="8423" y="21379"/>
                      <a:pt x="7946" y="21852"/>
                      <a:pt x="7361" y="21852"/>
                    </a:cubicBezTo>
                    <a:cubicBezTo>
                      <a:pt x="6777" y="21852"/>
                      <a:pt x="6300" y="21379"/>
                      <a:pt x="6300" y="20791"/>
                    </a:cubicBezTo>
                    <a:lnTo>
                      <a:pt x="6300" y="20356"/>
                    </a:lnTo>
                    <a:cubicBezTo>
                      <a:pt x="6790" y="20112"/>
                      <a:pt x="7155" y="19648"/>
                      <a:pt x="7237" y="19076"/>
                    </a:cubicBezTo>
                    <a:cubicBezTo>
                      <a:pt x="7266" y="18913"/>
                      <a:pt x="7142" y="18766"/>
                      <a:pt x="6992" y="18737"/>
                    </a:cubicBezTo>
                    <a:cubicBezTo>
                      <a:pt x="6977" y="18734"/>
                      <a:pt x="6962" y="18733"/>
                      <a:pt x="6947" y="18733"/>
                    </a:cubicBezTo>
                    <a:cubicBezTo>
                      <a:pt x="6802" y="18733"/>
                      <a:pt x="6676" y="18845"/>
                      <a:pt x="6653" y="18982"/>
                    </a:cubicBezTo>
                    <a:cubicBezTo>
                      <a:pt x="6597" y="19377"/>
                      <a:pt x="6352" y="19690"/>
                      <a:pt x="6012" y="19854"/>
                    </a:cubicBezTo>
                    <a:cubicBezTo>
                      <a:pt x="5986" y="19854"/>
                      <a:pt x="5960" y="19854"/>
                      <a:pt x="5931" y="19867"/>
                    </a:cubicBezTo>
                    <a:cubicBezTo>
                      <a:pt x="5754" y="19909"/>
                      <a:pt x="5578" y="19935"/>
                      <a:pt x="5402" y="19935"/>
                    </a:cubicBezTo>
                    <a:cubicBezTo>
                      <a:pt x="4474" y="19935"/>
                      <a:pt x="3700" y="19269"/>
                      <a:pt x="3537" y="18384"/>
                    </a:cubicBezTo>
                    <a:cubicBezTo>
                      <a:pt x="3563" y="18328"/>
                      <a:pt x="3563" y="18276"/>
                      <a:pt x="3550" y="18221"/>
                    </a:cubicBezTo>
                    <a:cubicBezTo>
                      <a:pt x="3537" y="18165"/>
                      <a:pt x="3524" y="18113"/>
                      <a:pt x="3511" y="18044"/>
                    </a:cubicBezTo>
                    <a:lnTo>
                      <a:pt x="3511" y="17920"/>
                    </a:lnTo>
                    <a:cubicBezTo>
                      <a:pt x="3524" y="17881"/>
                      <a:pt x="3511" y="17839"/>
                      <a:pt x="3494" y="17799"/>
                    </a:cubicBezTo>
                    <a:cubicBezTo>
                      <a:pt x="3511" y="17104"/>
                      <a:pt x="3971" y="16464"/>
                      <a:pt x="4680" y="16287"/>
                    </a:cubicBezTo>
                    <a:cubicBezTo>
                      <a:pt x="4843" y="16248"/>
                      <a:pt x="4938" y="16085"/>
                      <a:pt x="4899" y="15935"/>
                    </a:cubicBezTo>
                    <a:cubicBezTo>
                      <a:pt x="4863" y="15796"/>
                      <a:pt x="4740" y="15707"/>
                      <a:pt x="4604" y="15707"/>
                    </a:cubicBezTo>
                    <a:cubicBezTo>
                      <a:pt x="4579" y="15707"/>
                      <a:pt x="4555" y="15710"/>
                      <a:pt x="4530" y="15716"/>
                    </a:cubicBezTo>
                    <a:cubicBezTo>
                      <a:pt x="3674" y="15948"/>
                      <a:pt x="3073" y="16656"/>
                      <a:pt x="2939" y="17473"/>
                    </a:cubicBezTo>
                    <a:cubicBezTo>
                      <a:pt x="1973" y="17022"/>
                      <a:pt x="1346" y="16055"/>
                      <a:pt x="1346" y="14955"/>
                    </a:cubicBezTo>
                    <a:lnTo>
                      <a:pt x="1346" y="14749"/>
                    </a:lnTo>
                    <a:cubicBezTo>
                      <a:pt x="1372" y="14710"/>
                      <a:pt x="1372" y="14667"/>
                      <a:pt x="1372" y="14628"/>
                    </a:cubicBezTo>
                    <a:lnTo>
                      <a:pt x="1372" y="14520"/>
                    </a:lnTo>
                    <a:cubicBezTo>
                      <a:pt x="1414" y="14275"/>
                      <a:pt x="1483" y="14031"/>
                      <a:pt x="1590" y="13799"/>
                    </a:cubicBezTo>
                    <a:cubicBezTo>
                      <a:pt x="1862" y="13335"/>
                      <a:pt x="2368" y="13021"/>
                      <a:pt x="2939" y="13008"/>
                    </a:cubicBezTo>
                    <a:cubicBezTo>
                      <a:pt x="3103" y="13008"/>
                      <a:pt x="3223" y="12871"/>
                      <a:pt x="3223" y="12724"/>
                    </a:cubicBezTo>
                    <a:cubicBezTo>
                      <a:pt x="3223" y="12561"/>
                      <a:pt x="3086" y="12424"/>
                      <a:pt x="2923" y="12424"/>
                    </a:cubicBezTo>
                    <a:cubicBezTo>
                      <a:pt x="2325" y="12437"/>
                      <a:pt x="1767" y="12695"/>
                      <a:pt x="1388" y="13103"/>
                    </a:cubicBezTo>
                    <a:cubicBezTo>
                      <a:pt x="869" y="12587"/>
                      <a:pt x="585" y="11891"/>
                      <a:pt x="585" y="11157"/>
                    </a:cubicBezTo>
                    <a:cubicBezTo>
                      <a:pt x="585" y="10967"/>
                      <a:pt x="611" y="10778"/>
                      <a:pt x="637" y="10601"/>
                    </a:cubicBezTo>
                    <a:cubicBezTo>
                      <a:pt x="666" y="10559"/>
                      <a:pt x="666" y="10533"/>
                      <a:pt x="679" y="10490"/>
                    </a:cubicBezTo>
                    <a:cubicBezTo>
                      <a:pt x="679" y="10464"/>
                      <a:pt x="679" y="10438"/>
                      <a:pt x="692" y="10409"/>
                    </a:cubicBezTo>
                    <a:cubicBezTo>
                      <a:pt x="748" y="10177"/>
                      <a:pt x="843" y="9961"/>
                      <a:pt x="950" y="9756"/>
                    </a:cubicBezTo>
                    <a:cubicBezTo>
                      <a:pt x="1243" y="9354"/>
                      <a:pt x="1734" y="9092"/>
                      <a:pt x="2254" y="9092"/>
                    </a:cubicBezTo>
                    <a:cubicBezTo>
                      <a:pt x="2313" y="9092"/>
                      <a:pt x="2373" y="9095"/>
                      <a:pt x="2433" y="9102"/>
                    </a:cubicBezTo>
                    <a:cubicBezTo>
                      <a:pt x="2442" y="9103"/>
                      <a:pt x="2451" y="9104"/>
                      <a:pt x="2460" y="9104"/>
                    </a:cubicBezTo>
                    <a:cubicBezTo>
                      <a:pt x="2612" y="9104"/>
                      <a:pt x="2747" y="8999"/>
                      <a:pt x="2760" y="8844"/>
                    </a:cubicBezTo>
                    <a:cubicBezTo>
                      <a:pt x="2789" y="8681"/>
                      <a:pt x="2665" y="8544"/>
                      <a:pt x="2515" y="8518"/>
                    </a:cubicBezTo>
                    <a:cubicBezTo>
                      <a:pt x="2434" y="8510"/>
                      <a:pt x="2355" y="8507"/>
                      <a:pt x="2276" y="8507"/>
                    </a:cubicBezTo>
                    <a:cubicBezTo>
                      <a:pt x="1944" y="8507"/>
                      <a:pt x="1631" y="8573"/>
                      <a:pt x="1346" y="8694"/>
                    </a:cubicBezTo>
                    <a:cubicBezTo>
                      <a:pt x="624" y="7607"/>
                      <a:pt x="761" y="6124"/>
                      <a:pt x="1698" y="5183"/>
                    </a:cubicBezTo>
                    <a:cubicBezTo>
                      <a:pt x="1960" y="4925"/>
                      <a:pt x="2270" y="4723"/>
                      <a:pt x="2596" y="4586"/>
                    </a:cubicBezTo>
                    <a:cubicBezTo>
                      <a:pt x="2720" y="4968"/>
                      <a:pt x="2952" y="5321"/>
                      <a:pt x="3266" y="5592"/>
                    </a:cubicBezTo>
                    <a:cubicBezTo>
                      <a:pt x="3318" y="5634"/>
                      <a:pt x="3387" y="5660"/>
                      <a:pt x="3455" y="5660"/>
                    </a:cubicBezTo>
                    <a:cubicBezTo>
                      <a:pt x="3537" y="5660"/>
                      <a:pt x="3619" y="5621"/>
                      <a:pt x="3674" y="5553"/>
                    </a:cubicBezTo>
                    <a:cubicBezTo>
                      <a:pt x="3782" y="5428"/>
                      <a:pt x="3769" y="5252"/>
                      <a:pt x="3645" y="5144"/>
                    </a:cubicBezTo>
                    <a:cubicBezTo>
                      <a:pt x="3155" y="4723"/>
                      <a:pt x="2992" y="4070"/>
                      <a:pt x="3168" y="3482"/>
                    </a:cubicBezTo>
                    <a:cubicBezTo>
                      <a:pt x="3210" y="3335"/>
                      <a:pt x="3279" y="3198"/>
                      <a:pt x="3374" y="3061"/>
                    </a:cubicBezTo>
                    <a:cubicBezTo>
                      <a:pt x="3400" y="3008"/>
                      <a:pt x="3442" y="2953"/>
                      <a:pt x="3481" y="2910"/>
                    </a:cubicBezTo>
                    <a:cubicBezTo>
                      <a:pt x="3494" y="2884"/>
                      <a:pt x="3511" y="2871"/>
                      <a:pt x="3524" y="2858"/>
                    </a:cubicBezTo>
                    <a:cubicBezTo>
                      <a:pt x="3550" y="2816"/>
                      <a:pt x="3592" y="2777"/>
                      <a:pt x="3619" y="2734"/>
                    </a:cubicBezTo>
                    <a:cubicBezTo>
                      <a:pt x="3988" y="2376"/>
                      <a:pt x="4475" y="2189"/>
                      <a:pt x="4968" y="2189"/>
                    </a:cubicBezTo>
                    <a:cubicBezTo>
                      <a:pt x="5220" y="2189"/>
                      <a:pt x="5475" y="2238"/>
                      <a:pt x="5715" y="2339"/>
                    </a:cubicBezTo>
                    <a:lnTo>
                      <a:pt x="5715" y="3253"/>
                    </a:lnTo>
                    <a:cubicBezTo>
                      <a:pt x="5715" y="3417"/>
                      <a:pt x="5849" y="3551"/>
                      <a:pt x="6012" y="3551"/>
                    </a:cubicBezTo>
                    <a:cubicBezTo>
                      <a:pt x="6176" y="3551"/>
                      <a:pt x="6300" y="3417"/>
                      <a:pt x="6300" y="3253"/>
                    </a:cubicBezTo>
                    <a:lnTo>
                      <a:pt x="6300" y="2163"/>
                    </a:lnTo>
                    <a:lnTo>
                      <a:pt x="6300" y="1865"/>
                    </a:lnTo>
                    <a:lnTo>
                      <a:pt x="6300" y="1647"/>
                    </a:lnTo>
                    <a:cubicBezTo>
                      <a:pt x="6300" y="1062"/>
                      <a:pt x="6777" y="585"/>
                      <a:pt x="7361" y="585"/>
                    </a:cubicBezTo>
                    <a:close/>
                    <a:moveTo>
                      <a:pt x="7361" y="1"/>
                    </a:moveTo>
                    <a:cubicBezTo>
                      <a:pt x="6463" y="1"/>
                      <a:pt x="5715" y="735"/>
                      <a:pt x="5715" y="1647"/>
                    </a:cubicBezTo>
                    <a:lnTo>
                      <a:pt x="5715" y="1715"/>
                    </a:lnTo>
                    <a:cubicBezTo>
                      <a:pt x="5469" y="1638"/>
                      <a:pt x="5215" y="1600"/>
                      <a:pt x="4962" y="1600"/>
                    </a:cubicBezTo>
                    <a:cubicBezTo>
                      <a:pt x="4317" y="1600"/>
                      <a:pt x="3679" y="1847"/>
                      <a:pt x="3210" y="2326"/>
                    </a:cubicBezTo>
                    <a:cubicBezTo>
                      <a:pt x="3086" y="2450"/>
                      <a:pt x="2978" y="2571"/>
                      <a:pt x="2897" y="2708"/>
                    </a:cubicBezTo>
                    <a:cubicBezTo>
                      <a:pt x="2747" y="2910"/>
                      <a:pt x="2652" y="3142"/>
                      <a:pt x="2583" y="3374"/>
                    </a:cubicBezTo>
                    <a:cubicBezTo>
                      <a:pt x="2531" y="3580"/>
                      <a:pt x="2489" y="3782"/>
                      <a:pt x="2489" y="3988"/>
                    </a:cubicBezTo>
                    <a:cubicBezTo>
                      <a:pt x="2041" y="4165"/>
                      <a:pt x="1633" y="4423"/>
                      <a:pt x="1290" y="4762"/>
                    </a:cubicBezTo>
                    <a:cubicBezTo>
                      <a:pt x="705" y="5334"/>
                      <a:pt x="366" y="6111"/>
                      <a:pt x="310" y="6911"/>
                    </a:cubicBezTo>
                    <a:cubicBezTo>
                      <a:pt x="258" y="7633"/>
                      <a:pt x="434" y="8342"/>
                      <a:pt x="816" y="8952"/>
                    </a:cubicBezTo>
                    <a:cubicBezTo>
                      <a:pt x="679" y="9116"/>
                      <a:pt x="555" y="9279"/>
                      <a:pt x="447" y="9458"/>
                    </a:cubicBezTo>
                    <a:cubicBezTo>
                      <a:pt x="297" y="9687"/>
                      <a:pt x="176" y="9961"/>
                      <a:pt x="121" y="10259"/>
                    </a:cubicBezTo>
                    <a:cubicBezTo>
                      <a:pt x="39" y="10546"/>
                      <a:pt x="0" y="10846"/>
                      <a:pt x="0" y="11157"/>
                    </a:cubicBezTo>
                    <a:cubicBezTo>
                      <a:pt x="0" y="12084"/>
                      <a:pt x="379" y="12953"/>
                      <a:pt x="1032" y="13593"/>
                    </a:cubicBezTo>
                    <a:cubicBezTo>
                      <a:pt x="898" y="13851"/>
                      <a:pt x="816" y="14151"/>
                      <a:pt x="787" y="14465"/>
                    </a:cubicBezTo>
                    <a:cubicBezTo>
                      <a:pt x="774" y="14628"/>
                      <a:pt x="761" y="14791"/>
                      <a:pt x="761" y="14955"/>
                    </a:cubicBezTo>
                    <a:cubicBezTo>
                      <a:pt x="761" y="16369"/>
                      <a:pt x="1617" y="17607"/>
                      <a:pt x="2923" y="18113"/>
                    </a:cubicBezTo>
                    <a:cubicBezTo>
                      <a:pt x="2965" y="19390"/>
                      <a:pt x="3971" y="20438"/>
                      <a:pt x="5238" y="20520"/>
                    </a:cubicBezTo>
                    <a:cubicBezTo>
                      <a:pt x="5251" y="20520"/>
                      <a:pt x="5278" y="20520"/>
                      <a:pt x="5291" y="20533"/>
                    </a:cubicBezTo>
                    <a:cubicBezTo>
                      <a:pt x="5372" y="20533"/>
                      <a:pt x="5454" y="20546"/>
                      <a:pt x="5536" y="20546"/>
                    </a:cubicBezTo>
                    <a:cubicBezTo>
                      <a:pt x="5591" y="20546"/>
                      <a:pt x="5660" y="20546"/>
                      <a:pt x="5715" y="20533"/>
                    </a:cubicBezTo>
                    <a:lnTo>
                      <a:pt x="5715" y="20791"/>
                    </a:lnTo>
                    <a:cubicBezTo>
                      <a:pt x="5715" y="21705"/>
                      <a:pt x="6463" y="22440"/>
                      <a:pt x="7361" y="22440"/>
                    </a:cubicBezTo>
                    <a:cubicBezTo>
                      <a:pt x="8272" y="22440"/>
                      <a:pt x="9020" y="21705"/>
                      <a:pt x="9020" y="20791"/>
                    </a:cubicBezTo>
                    <a:lnTo>
                      <a:pt x="9020" y="14968"/>
                    </a:lnTo>
                    <a:cubicBezTo>
                      <a:pt x="9020" y="14955"/>
                      <a:pt x="9007" y="14955"/>
                      <a:pt x="9007" y="14942"/>
                    </a:cubicBezTo>
                    <a:cubicBezTo>
                      <a:pt x="9144" y="14697"/>
                      <a:pt x="9210" y="14422"/>
                      <a:pt x="9210" y="14138"/>
                    </a:cubicBezTo>
                    <a:cubicBezTo>
                      <a:pt x="9210" y="13498"/>
                      <a:pt x="8857" y="12927"/>
                      <a:pt x="8328" y="12626"/>
                    </a:cubicBezTo>
                    <a:cubicBezTo>
                      <a:pt x="8749" y="12300"/>
                      <a:pt x="9020" y="11797"/>
                      <a:pt x="9020" y="11238"/>
                    </a:cubicBezTo>
                    <a:lnTo>
                      <a:pt x="9020" y="1647"/>
                    </a:lnTo>
                    <a:cubicBezTo>
                      <a:pt x="9020" y="735"/>
                      <a:pt x="8272" y="1"/>
                      <a:pt x="7361" y="1"/>
                    </a:cubicBezTo>
                    <a:close/>
                  </a:path>
                </a:pathLst>
              </a:custGeom>
              <a:solidFill>
                <a:srgbClr val="64D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" name="Google Shape;93;p16"/>
            <p:cNvGrpSpPr/>
            <p:nvPr/>
          </p:nvGrpSpPr>
          <p:grpSpPr>
            <a:xfrm>
              <a:off x="4613761" y="1168350"/>
              <a:ext cx="1343070" cy="3275769"/>
              <a:chOff x="4613761" y="1168350"/>
              <a:chExt cx="1343070" cy="3275769"/>
            </a:xfrm>
          </p:grpSpPr>
          <p:sp>
            <p:nvSpPr>
              <p:cNvPr id="94" name="Google Shape;94;p16"/>
              <p:cNvSpPr/>
              <p:nvPr/>
            </p:nvSpPr>
            <p:spPr>
              <a:xfrm>
                <a:off x="4633905" y="1229876"/>
                <a:ext cx="1293926" cy="3153048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19962" extrusionOk="0">
                    <a:moveTo>
                      <a:pt x="1647" y="0"/>
                    </a:moveTo>
                    <a:cubicBezTo>
                      <a:pt x="830" y="0"/>
                      <a:pt x="177" y="654"/>
                      <a:pt x="177" y="1457"/>
                    </a:cubicBezTo>
                    <a:lnTo>
                      <a:pt x="177" y="10000"/>
                    </a:lnTo>
                    <a:cubicBezTo>
                      <a:pt x="177" y="10314"/>
                      <a:pt x="272" y="10614"/>
                      <a:pt x="435" y="10859"/>
                    </a:cubicBezTo>
                    <a:lnTo>
                      <a:pt x="873" y="11499"/>
                    </a:lnTo>
                    <a:cubicBezTo>
                      <a:pt x="599" y="11783"/>
                      <a:pt x="1" y="12166"/>
                      <a:pt x="1" y="12587"/>
                    </a:cubicBezTo>
                    <a:cubicBezTo>
                      <a:pt x="1" y="12832"/>
                      <a:pt x="70" y="13077"/>
                      <a:pt x="177" y="13295"/>
                    </a:cubicBezTo>
                    <a:lnTo>
                      <a:pt x="177" y="13309"/>
                    </a:lnTo>
                    <a:lnTo>
                      <a:pt x="177" y="18491"/>
                    </a:lnTo>
                    <a:cubicBezTo>
                      <a:pt x="177" y="19308"/>
                      <a:pt x="830" y="19961"/>
                      <a:pt x="1647" y="19961"/>
                    </a:cubicBezTo>
                    <a:cubicBezTo>
                      <a:pt x="2450" y="19961"/>
                      <a:pt x="3104" y="19308"/>
                      <a:pt x="3104" y="18491"/>
                    </a:cubicBezTo>
                    <a:lnTo>
                      <a:pt x="3104" y="18276"/>
                    </a:lnTo>
                    <a:lnTo>
                      <a:pt x="3267" y="18276"/>
                    </a:lnTo>
                    <a:cubicBezTo>
                      <a:pt x="3348" y="18276"/>
                      <a:pt x="3417" y="18276"/>
                      <a:pt x="3486" y="18263"/>
                    </a:cubicBezTo>
                    <a:cubicBezTo>
                      <a:pt x="3499" y="18263"/>
                      <a:pt x="3512" y="18263"/>
                      <a:pt x="3525" y="18246"/>
                    </a:cubicBezTo>
                    <a:cubicBezTo>
                      <a:pt x="4655" y="18181"/>
                      <a:pt x="5566" y="17254"/>
                      <a:pt x="5595" y="16111"/>
                    </a:cubicBezTo>
                    <a:cubicBezTo>
                      <a:pt x="6751" y="15676"/>
                      <a:pt x="7525" y="14559"/>
                      <a:pt x="7525" y="13309"/>
                    </a:cubicBezTo>
                    <a:cubicBezTo>
                      <a:pt x="7525" y="13158"/>
                      <a:pt x="7512" y="13008"/>
                      <a:pt x="7486" y="12858"/>
                    </a:cubicBezTo>
                    <a:cubicBezTo>
                      <a:pt x="7473" y="12587"/>
                      <a:pt x="7392" y="12329"/>
                      <a:pt x="7267" y="12097"/>
                    </a:cubicBezTo>
                    <a:cubicBezTo>
                      <a:pt x="7865" y="11525"/>
                      <a:pt x="8192" y="10751"/>
                      <a:pt x="8192" y="9919"/>
                    </a:cubicBezTo>
                    <a:cubicBezTo>
                      <a:pt x="8192" y="9648"/>
                      <a:pt x="8166" y="9377"/>
                      <a:pt x="8084" y="9119"/>
                    </a:cubicBezTo>
                    <a:cubicBezTo>
                      <a:pt x="8045" y="8857"/>
                      <a:pt x="7934" y="8629"/>
                      <a:pt x="7800" y="8410"/>
                    </a:cubicBezTo>
                    <a:cubicBezTo>
                      <a:pt x="7702" y="8260"/>
                      <a:pt x="7594" y="8109"/>
                      <a:pt x="7473" y="7959"/>
                    </a:cubicBezTo>
                    <a:cubicBezTo>
                      <a:pt x="7813" y="7430"/>
                      <a:pt x="7976" y="6790"/>
                      <a:pt x="7921" y="6150"/>
                    </a:cubicBezTo>
                    <a:cubicBezTo>
                      <a:pt x="7865" y="5428"/>
                      <a:pt x="7568" y="4749"/>
                      <a:pt x="7049" y="4233"/>
                    </a:cubicBezTo>
                    <a:cubicBezTo>
                      <a:pt x="6751" y="3932"/>
                      <a:pt x="6382" y="3701"/>
                      <a:pt x="5987" y="3550"/>
                    </a:cubicBezTo>
                    <a:cubicBezTo>
                      <a:pt x="5974" y="3361"/>
                      <a:pt x="5948" y="3185"/>
                      <a:pt x="5893" y="3008"/>
                    </a:cubicBezTo>
                    <a:cubicBezTo>
                      <a:pt x="5840" y="2789"/>
                      <a:pt x="5742" y="2600"/>
                      <a:pt x="5621" y="2407"/>
                    </a:cubicBezTo>
                    <a:cubicBezTo>
                      <a:pt x="5540" y="2286"/>
                      <a:pt x="5445" y="2179"/>
                      <a:pt x="5334" y="2068"/>
                    </a:cubicBezTo>
                    <a:cubicBezTo>
                      <a:pt x="4913" y="1646"/>
                      <a:pt x="4344" y="1424"/>
                      <a:pt x="3768" y="1424"/>
                    </a:cubicBezTo>
                    <a:cubicBezTo>
                      <a:pt x="3545" y="1424"/>
                      <a:pt x="3321" y="1457"/>
                      <a:pt x="3104" y="1525"/>
                    </a:cubicBezTo>
                    <a:lnTo>
                      <a:pt x="3104" y="1457"/>
                    </a:lnTo>
                    <a:cubicBezTo>
                      <a:pt x="3104" y="654"/>
                      <a:pt x="2450" y="0"/>
                      <a:pt x="1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6"/>
              <p:cNvSpPr/>
              <p:nvPr/>
            </p:nvSpPr>
            <p:spPr>
              <a:xfrm>
                <a:off x="4613761" y="1168350"/>
                <a:ext cx="1343070" cy="3275769"/>
              </a:xfrm>
              <a:custGeom>
                <a:avLst/>
                <a:gdLst/>
                <a:ahLst/>
                <a:cxnLst/>
                <a:rect l="l" t="t" r="r" b="b"/>
                <a:pathLst>
                  <a:path w="9201" h="22441" extrusionOk="0">
                    <a:moveTo>
                      <a:pt x="1839" y="585"/>
                    </a:moveTo>
                    <a:cubicBezTo>
                      <a:pt x="2424" y="585"/>
                      <a:pt x="2901" y="1062"/>
                      <a:pt x="2901" y="1647"/>
                    </a:cubicBezTo>
                    <a:lnTo>
                      <a:pt x="2901" y="1865"/>
                    </a:lnTo>
                    <a:lnTo>
                      <a:pt x="2901" y="2163"/>
                    </a:lnTo>
                    <a:lnTo>
                      <a:pt x="2901" y="3253"/>
                    </a:lnTo>
                    <a:cubicBezTo>
                      <a:pt x="2901" y="3417"/>
                      <a:pt x="3021" y="3551"/>
                      <a:pt x="3185" y="3551"/>
                    </a:cubicBezTo>
                    <a:cubicBezTo>
                      <a:pt x="3348" y="3551"/>
                      <a:pt x="3485" y="3417"/>
                      <a:pt x="3485" y="3253"/>
                    </a:cubicBezTo>
                    <a:lnTo>
                      <a:pt x="3485" y="2339"/>
                    </a:lnTo>
                    <a:cubicBezTo>
                      <a:pt x="3726" y="2238"/>
                      <a:pt x="3980" y="2189"/>
                      <a:pt x="4233" y="2189"/>
                    </a:cubicBezTo>
                    <a:cubicBezTo>
                      <a:pt x="4725" y="2189"/>
                      <a:pt x="5213" y="2376"/>
                      <a:pt x="5582" y="2734"/>
                    </a:cubicBezTo>
                    <a:cubicBezTo>
                      <a:pt x="5608" y="2777"/>
                      <a:pt x="5647" y="2816"/>
                      <a:pt x="5676" y="2858"/>
                    </a:cubicBezTo>
                    <a:cubicBezTo>
                      <a:pt x="5690" y="2871"/>
                      <a:pt x="5703" y="2884"/>
                      <a:pt x="5716" y="2910"/>
                    </a:cubicBezTo>
                    <a:cubicBezTo>
                      <a:pt x="5758" y="2953"/>
                      <a:pt x="5797" y="3008"/>
                      <a:pt x="5840" y="3061"/>
                    </a:cubicBezTo>
                    <a:cubicBezTo>
                      <a:pt x="5921" y="3185"/>
                      <a:pt x="5990" y="3335"/>
                      <a:pt x="6029" y="3482"/>
                    </a:cubicBezTo>
                    <a:cubicBezTo>
                      <a:pt x="6206" y="4070"/>
                      <a:pt x="6042" y="4723"/>
                      <a:pt x="5552" y="5144"/>
                    </a:cubicBezTo>
                    <a:cubicBezTo>
                      <a:pt x="5432" y="5252"/>
                      <a:pt x="5418" y="5428"/>
                      <a:pt x="5526" y="5553"/>
                    </a:cubicBezTo>
                    <a:cubicBezTo>
                      <a:pt x="5582" y="5621"/>
                      <a:pt x="5663" y="5660"/>
                      <a:pt x="5745" y="5660"/>
                    </a:cubicBezTo>
                    <a:cubicBezTo>
                      <a:pt x="5810" y="5660"/>
                      <a:pt x="5879" y="5634"/>
                      <a:pt x="5934" y="5592"/>
                    </a:cubicBezTo>
                    <a:cubicBezTo>
                      <a:pt x="6261" y="5321"/>
                      <a:pt x="6480" y="4968"/>
                      <a:pt x="6601" y="4586"/>
                    </a:cubicBezTo>
                    <a:cubicBezTo>
                      <a:pt x="6927" y="4723"/>
                      <a:pt x="7241" y="4925"/>
                      <a:pt x="7499" y="5183"/>
                    </a:cubicBezTo>
                    <a:cubicBezTo>
                      <a:pt x="8439" y="6124"/>
                      <a:pt x="8573" y="7607"/>
                      <a:pt x="7852" y="8694"/>
                    </a:cubicBezTo>
                    <a:cubicBezTo>
                      <a:pt x="7566" y="8573"/>
                      <a:pt x="7253" y="8507"/>
                      <a:pt x="6928" y="8507"/>
                    </a:cubicBezTo>
                    <a:cubicBezTo>
                      <a:pt x="6851" y="8507"/>
                      <a:pt x="6773" y="8510"/>
                      <a:pt x="6695" y="8518"/>
                    </a:cubicBezTo>
                    <a:cubicBezTo>
                      <a:pt x="6532" y="8544"/>
                      <a:pt x="6411" y="8681"/>
                      <a:pt x="6437" y="8844"/>
                    </a:cubicBezTo>
                    <a:cubicBezTo>
                      <a:pt x="6450" y="8999"/>
                      <a:pt x="6585" y="9104"/>
                      <a:pt x="6737" y="9104"/>
                    </a:cubicBezTo>
                    <a:cubicBezTo>
                      <a:pt x="6746" y="9104"/>
                      <a:pt x="6755" y="9103"/>
                      <a:pt x="6764" y="9102"/>
                    </a:cubicBezTo>
                    <a:cubicBezTo>
                      <a:pt x="6825" y="9095"/>
                      <a:pt x="6886" y="9092"/>
                      <a:pt x="6947" y="9092"/>
                    </a:cubicBezTo>
                    <a:cubicBezTo>
                      <a:pt x="7474" y="9092"/>
                      <a:pt x="7954" y="9354"/>
                      <a:pt x="8247" y="9756"/>
                    </a:cubicBezTo>
                    <a:cubicBezTo>
                      <a:pt x="8358" y="9961"/>
                      <a:pt x="8452" y="10177"/>
                      <a:pt x="8521" y="10409"/>
                    </a:cubicBezTo>
                    <a:cubicBezTo>
                      <a:pt x="8521" y="10438"/>
                      <a:pt x="8521" y="10464"/>
                      <a:pt x="8534" y="10490"/>
                    </a:cubicBezTo>
                    <a:cubicBezTo>
                      <a:pt x="8534" y="10533"/>
                      <a:pt x="8547" y="10559"/>
                      <a:pt x="8560" y="10601"/>
                    </a:cubicBezTo>
                    <a:cubicBezTo>
                      <a:pt x="8603" y="10778"/>
                      <a:pt x="8616" y="10967"/>
                      <a:pt x="8616" y="11157"/>
                    </a:cubicBezTo>
                    <a:cubicBezTo>
                      <a:pt x="8616" y="11891"/>
                      <a:pt x="8328" y="12587"/>
                      <a:pt x="7812" y="13103"/>
                    </a:cubicBezTo>
                    <a:cubicBezTo>
                      <a:pt x="7430" y="12695"/>
                      <a:pt x="6888" y="12437"/>
                      <a:pt x="6274" y="12424"/>
                    </a:cubicBezTo>
                    <a:cubicBezTo>
                      <a:pt x="6111" y="12424"/>
                      <a:pt x="5974" y="12561"/>
                      <a:pt x="5974" y="12724"/>
                    </a:cubicBezTo>
                    <a:cubicBezTo>
                      <a:pt x="5974" y="12871"/>
                      <a:pt x="6098" y="13008"/>
                      <a:pt x="6261" y="13008"/>
                    </a:cubicBezTo>
                    <a:cubicBezTo>
                      <a:pt x="6833" y="13021"/>
                      <a:pt x="7336" y="13335"/>
                      <a:pt x="7607" y="13799"/>
                    </a:cubicBezTo>
                    <a:cubicBezTo>
                      <a:pt x="7718" y="14031"/>
                      <a:pt x="7786" y="14275"/>
                      <a:pt x="7825" y="14520"/>
                    </a:cubicBezTo>
                    <a:lnTo>
                      <a:pt x="7825" y="14628"/>
                    </a:lnTo>
                    <a:cubicBezTo>
                      <a:pt x="7825" y="14667"/>
                      <a:pt x="7838" y="14710"/>
                      <a:pt x="7852" y="14749"/>
                    </a:cubicBezTo>
                    <a:lnTo>
                      <a:pt x="7852" y="14955"/>
                    </a:lnTo>
                    <a:cubicBezTo>
                      <a:pt x="7852" y="16055"/>
                      <a:pt x="7228" y="17022"/>
                      <a:pt x="6261" y="17486"/>
                    </a:cubicBezTo>
                    <a:cubicBezTo>
                      <a:pt x="6137" y="16656"/>
                      <a:pt x="5526" y="15948"/>
                      <a:pt x="4667" y="15716"/>
                    </a:cubicBezTo>
                    <a:cubicBezTo>
                      <a:pt x="4643" y="15710"/>
                      <a:pt x="4618" y="15707"/>
                      <a:pt x="4594" y="15707"/>
                    </a:cubicBezTo>
                    <a:cubicBezTo>
                      <a:pt x="4462" y="15707"/>
                      <a:pt x="4351" y="15796"/>
                      <a:pt x="4315" y="15935"/>
                    </a:cubicBezTo>
                    <a:cubicBezTo>
                      <a:pt x="4275" y="16085"/>
                      <a:pt x="4370" y="16248"/>
                      <a:pt x="4520" y="16287"/>
                    </a:cubicBezTo>
                    <a:cubicBezTo>
                      <a:pt x="5226" y="16464"/>
                      <a:pt x="5690" y="17104"/>
                      <a:pt x="5703" y="17799"/>
                    </a:cubicBezTo>
                    <a:cubicBezTo>
                      <a:pt x="5690" y="17839"/>
                      <a:pt x="5690" y="17881"/>
                      <a:pt x="5690" y="17920"/>
                    </a:cubicBezTo>
                    <a:lnTo>
                      <a:pt x="5690" y="18044"/>
                    </a:lnTo>
                    <a:lnTo>
                      <a:pt x="5690" y="18057"/>
                    </a:lnTo>
                    <a:cubicBezTo>
                      <a:pt x="5676" y="18113"/>
                      <a:pt x="5676" y="18165"/>
                      <a:pt x="5647" y="18221"/>
                    </a:cubicBezTo>
                    <a:cubicBezTo>
                      <a:pt x="5634" y="18276"/>
                      <a:pt x="5647" y="18328"/>
                      <a:pt x="5663" y="18384"/>
                    </a:cubicBezTo>
                    <a:cubicBezTo>
                      <a:pt x="5500" y="19269"/>
                      <a:pt x="4723" y="19935"/>
                      <a:pt x="3799" y="19935"/>
                    </a:cubicBezTo>
                    <a:cubicBezTo>
                      <a:pt x="3622" y="19935"/>
                      <a:pt x="3443" y="19909"/>
                      <a:pt x="3266" y="19867"/>
                    </a:cubicBezTo>
                    <a:cubicBezTo>
                      <a:pt x="3240" y="19854"/>
                      <a:pt x="3214" y="19854"/>
                      <a:pt x="3185" y="19854"/>
                    </a:cubicBezTo>
                    <a:cubicBezTo>
                      <a:pt x="2858" y="19690"/>
                      <a:pt x="2600" y="19377"/>
                      <a:pt x="2545" y="18982"/>
                    </a:cubicBezTo>
                    <a:cubicBezTo>
                      <a:pt x="2521" y="18845"/>
                      <a:pt x="2395" y="18733"/>
                      <a:pt x="2259" y="18733"/>
                    </a:cubicBezTo>
                    <a:cubicBezTo>
                      <a:pt x="2246" y="18733"/>
                      <a:pt x="2232" y="18734"/>
                      <a:pt x="2218" y="18737"/>
                    </a:cubicBezTo>
                    <a:cubicBezTo>
                      <a:pt x="2055" y="18766"/>
                      <a:pt x="1947" y="18913"/>
                      <a:pt x="1960" y="19076"/>
                    </a:cubicBezTo>
                    <a:cubicBezTo>
                      <a:pt x="2042" y="19648"/>
                      <a:pt x="2411" y="20112"/>
                      <a:pt x="2901" y="20356"/>
                    </a:cubicBezTo>
                    <a:lnTo>
                      <a:pt x="2901" y="20791"/>
                    </a:lnTo>
                    <a:cubicBezTo>
                      <a:pt x="2901" y="21379"/>
                      <a:pt x="2424" y="21852"/>
                      <a:pt x="1839" y="21852"/>
                    </a:cubicBezTo>
                    <a:cubicBezTo>
                      <a:pt x="1255" y="21852"/>
                      <a:pt x="778" y="21379"/>
                      <a:pt x="778" y="20791"/>
                    </a:cubicBezTo>
                    <a:lnTo>
                      <a:pt x="778" y="17567"/>
                    </a:lnTo>
                    <a:cubicBezTo>
                      <a:pt x="1075" y="17839"/>
                      <a:pt x="1483" y="18002"/>
                      <a:pt x="1921" y="18002"/>
                    </a:cubicBezTo>
                    <a:cubicBezTo>
                      <a:pt x="2260" y="18002"/>
                      <a:pt x="2574" y="17907"/>
                      <a:pt x="2845" y="17744"/>
                    </a:cubicBezTo>
                    <a:cubicBezTo>
                      <a:pt x="2974" y="17690"/>
                      <a:pt x="3110" y="17663"/>
                      <a:pt x="3248" y="17663"/>
                    </a:cubicBezTo>
                    <a:cubicBezTo>
                      <a:pt x="3386" y="17663"/>
                      <a:pt x="3526" y="17690"/>
                      <a:pt x="3661" y="17744"/>
                    </a:cubicBezTo>
                    <a:cubicBezTo>
                      <a:pt x="3949" y="17852"/>
                      <a:pt x="4164" y="18070"/>
                      <a:pt x="4288" y="18341"/>
                    </a:cubicBezTo>
                    <a:cubicBezTo>
                      <a:pt x="4328" y="18452"/>
                      <a:pt x="4439" y="18521"/>
                      <a:pt x="4560" y="18521"/>
                    </a:cubicBezTo>
                    <a:cubicBezTo>
                      <a:pt x="4586" y="18521"/>
                      <a:pt x="4628" y="18505"/>
                      <a:pt x="4667" y="18492"/>
                    </a:cubicBezTo>
                    <a:cubicBezTo>
                      <a:pt x="4818" y="18423"/>
                      <a:pt x="4886" y="18260"/>
                      <a:pt x="4818" y="18113"/>
                    </a:cubicBezTo>
                    <a:cubicBezTo>
                      <a:pt x="4641" y="17688"/>
                      <a:pt x="4302" y="17362"/>
                      <a:pt x="3880" y="17198"/>
                    </a:cubicBezTo>
                    <a:cubicBezTo>
                      <a:pt x="3743" y="17133"/>
                      <a:pt x="3593" y="17104"/>
                      <a:pt x="3443" y="17091"/>
                    </a:cubicBezTo>
                    <a:cubicBezTo>
                      <a:pt x="3580" y="16846"/>
                      <a:pt x="3648" y="16562"/>
                      <a:pt x="3648" y="16274"/>
                    </a:cubicBezTo>
                    <a:lnTo>
                      <a:pt x="3648" y="15036"/>
                    </a:lnTo>
                    <a:cubicBezTo>
                      <a:pt x="3648" y="14873"/>
                      <a:pt x="3511" y="14736"/>
                      <a:pt x="3348" y="14736"/>
                    </a:cubicBezTo>
                    <a:cubicBezTo>
                      <a:pt x="3185" y="14736"/>
                      <a:pt x="3064" y="14873"/>
                      <a:pt x="3064" y="15036"/>
                    </a:cubicBezTo>
                    <a:lnTo>
                      <a:pt x="3064" y="16274"/>
                    </a:lnTo>
                    <a:cubicBezTo>
                      <a:pt x="3064" y="16656"/>
                      <a:pt x="2858" y="17009"/>
                      <a:pt x="2574" y="17215"/>
                    </a:cubicBezTo>
                    <a:lnTo>
                      <a:pt x="2561" y="17215"/>
                    </a:lnTo>
                    <a:cubicBezTo>
                      <a:pt x="2531" y="17228"/>
                      <a:pt x="2505" y="17241"/>
                      <a:pt x="2479" y="17267"/>
                    </a:cubicBezTo>
                    <a:cubicBezTo>
                      <a:pt x="2316" y="17362"/>
                      <a:pt x="2123" y="17417"/>
                      <a:pt x="1921" y="17417"/>
                    </a:cubicBezTo>
                    <a:cubicBezTo>
                      <a:pt x="1281" y="17417"/>
                      <a:pt x="778" y="16901"/>
                      <a:pt x="778" y="16274"/>
                    </a:cubicBezTo>
                    <a:lnTo>
                      <a:pt x="778" y="15595"/>
                    </a:lnTo>
                    <a:cubicBezTo>
                      <a:pt x="1049" y="15784"/>
                      <a:pt x="1388" y="15892"/>
                      <a:pt x="1757" y="15892"/>
                    </a:cubicBezTo>
                    <a:cubicBezTo>
                      <a:pt x="1908" y="15892"/>
                      <a:pt x="2042" y="15771"/>
                      <a:pt x="2042" y="15608"/>
                    </a:cubicBezTo>
                    <a:cubicBezTo>
                      <a:pt x="2042" y="15445"/>
                      <a:pt x="1908" y="15307"/>
                      <a:pt x="1757" y="15307"/>
                    </a:cubicBezTo>
                    <a:cubicBezTo>
                      <a:pt x="1104" y="15307"/>
                      <a:pt x="585" y="14791"/>
                      <a:pt x="585" y="14138"/>
                    </a:cubicBezTo>
                    <a:cubicBezTo>
                      <a:pt x="585" y="13498"/>
                      <a:pt x="1104" y="12969"/>
                      <a:pt x="1757" y="12969"/>
                    </a:cubicBezTo>
                    <a:lnTo>
                      <a:pt x="1921" y="12969"/>
                    </a:lnTo>
                    <a:cubicBezTo>
                      <a:pt x="2871" y="12969"/>
                      <a:pt x="3648" y="12192"/>
                      <a:pt x="3648" y="11238"/>
                    </a:cubicBezTo>
                    <a:lnTo>
                      <a:pt x="3648" y="10340"/>
                    </a:lnTo>
                    <a:cubicBezTo>
                      <a:pt x="4831" y="10206"/>
                      <a:pt x="5758" y="9197"/>
                      <a:pt x="5758" y="7989"/>
                    </a:cubicBezTo>
                    <a:cubicBezTo>
                      <a:pt x="5758" y="6682"/>
                      <a:pt x="4710" y="5634"/>
                      <a:pt x="3417" y="5621"/>
                    </a:cubicBezTo>
                    <a:cubicBezTo>
                      <a:pt x="3159" y="5089"/>
                      <a:pt x="2613" y="4707"/>
                      <a:pt x="1973" y="4707"/>
                    </a:cubicBezTo>
                    <a:cubicBezTo>
                      <a:pt x="1810" y="4707"/>
                      <a:pt x="1689" y="4844"/>
                      <a:pt x="1689" y="5007"/>
                    </a:cubicBezTo>
                    <a:cubicBezTo>
                      <a:pt x="1689" y="5170"/>
                      <a:pt x="1810" y="5308"/>
                      <a:pt x="1973" y="5308"/>
                    </a:cubicBezTo>
                    <a:cubicBezTo>
                      <a:pt x="2531" y="5308"/>
                      <a:pt x="2982" y="5755"/>
                      <a:pt x="2982" y="6313"/>
                    </a:cubicBezTo>
                    <a:cubicBezTo>
                      <a:pt x="2982" y="6872"/>
                      <a:pt x="2531" y="7319"/>
                      <a:pt x="1973" y="7319"/>
                    </a:cubicBezTo>
                    <a:cubicBezTo>
                      <a:pt x="1810" y="7319"/>
                      <a:pt x="1689" y="7456"/>
                      <a:pt x="1689" y="7620"/>
                    </a:cubicBezTo>
                    <a:cubicBezTo>
                      <a:pt x="1689" y="7783"/>
                      <a:pt x="1810" y="7907"/>
                      <a:pt x="1973" y="7907"/>
                    </a:cubicBezTo>
                    <a:cubicBezTo>
                      <a:pt x="2858" y="7907"/>
                      <a:pt x="3580" y="7198"/>
                      <a:pt x="3580" y="6313"/>
                    </a:cubicBezTo>
                    <a:cubicBezTo>
                      <a:pt x="3580" y="6274"/>
                      <a:pt x="3567" y="6245"/>
                      <a:pt x="3567" y="6219"/>
                    </a:cubicBezTo>
                    <a:lnTo>
                      <a:pt x="3567" y="6219"/>
                    </a:lnTo>
                    <a:cubicBezTo>
                      <a:pt x="4465" y="6300"/>
                      <a:pt x="5174" y="7061"/>
                      <a:pt x="5174" y="7989"/>
                    </a:cubicBezTo>
                    <a:cubicBezTo>
                      <a:pt x="5174" y="8844"/>
                      <a:pt x="4560" y="9566"/>
                      <a:pt x="3730" y="9729"/>
                    </a:cubicBezTo>
                    <a:lnTo>
                      <a:pt x="3635" y="9729"/>
                    </a:lnTo>
                    <a:cubicBezTo>
                      <a:pt x="3551" y="9748"/>
                      <a:pt x="3467" y="9757"/>
                      <a:pt x="3384" y="9757"/>
                    </a:cubicBezTo>
                    <a:cubicBezTo>
                      <a:pt x="2860" y="9757"/>
                      <a:pt x="2379" y="9399"/>
                      <a:pt x="2260" y="8858"/>
                    </a:cubicBezTo>
                    <a:cubicBezTo>
                      <a:pt x="2238" y="8721"/>
                      <a:pt x="2120" y="8632"/>
                      <a:pt x="1986" y="8632"/>
                    </a:cubicBezTo>
                    <a:cubicBezTo>
                      <a:pt x="1960" y="8632"/>
                      <a:pt x="1934" y="8635"/>
                      <a:pt x="1908" y="8642"/>
                    </a:cubicBezTo>
                    <a:cubicBezTo>
                      <a:pt x="1757" y="8668"/>
                      <a:pt x="1646" y="8831"/>
                      <a:pt x="1689" y="8982"/>
                    </a:cubicBezTo>
                    <a:cubicBezTo>
                      <a:pt x="1839" y="9687"/>
                      <a:pt x="2398" y="10193"/>
                      <a:pt x="3064" y="10314"/>
                    </a:cubicBezTo>
                    <a:lnTo>
                      <a:pt x="3064" y="11238"/>
                    </a:lnTo>
                    <a:cubicBezTo>
                      <a:pt x="3064" y="11865"/>
                      <a:pt x="2545" y="12381"/>
                      <a:pt x="1921" y="12381"/>
                    </a:cubicBezTo>
                    <a:cubicBezTo>
                      <a:pt x="1281" y="12381"/>
                      <a:pt x="778" y="11865"/>
                      <a:pt x="778" y="11238"/>
                    </a:cubicBezTo>
                    <a:lnTo>
                      <a:pt x="778" y="1647"/>
                    </a:lnTo>
                    <a:cubicBezTo>
                      <a:pt x="778" y="1062"/>
                      <a:pt x="1255" y="585"/>
                      <a:pt x="1839" y="585"/>
                    </a:cubicBezTo>
                    <a:close/>
                    <a:moveTo>
                      <a:pt x="1839" y="1"/>
                    </a:moveTo>
                    <a:cubicBezTo>
                      <a:pt x="928" y="1"/>
                      <a:pt x="193" y="735"/>
                      <a:pt x="193" y="1647"/>
                    </a:cubicBezTo>
                    <a:lnTo>
                      <a:pt x="193" y="11238"/>
                    </a:lnTo>
                    <a:cubicBezTo>
                      <a:pt x="193" y="11797"/>
                      <a:pt x="451" y="12300"/>
                      <a:pt x="872" y="12626"/>
                    </a:cubicBezTo>
                    <a:cubicBezTo>
                      <a:pt x="356" y="12927"/>
                      <a:pt x="0" y="13498"/>
                      <a:pt x="0" y="14138"/>
                    </a:cubicBezTo>
                    <a:cubicBezTo>
                      <a:pt x="0" y="14422"/>
                      <a:pt x="69" y="14697"/>
                      <a:pt x="193" y="14942"/>
                    </a:cubicBezTo>
                    <a:lnTo>
                      <a:pt x="193" y="14968"/>
                    </a:lnTo>
                    <a:lnTo>
                      <a:pt x="193" y="20791"/>
                    </a:lnTo>
                    <a:cubicBezTo>
                      <a:pt x="193" y="21705"/>
                      <a:pt x="928" y="22440"/>
                      <a:pt x="1839" y="22440"/>
                    </a:cubicBezTo>
                    <a:cubicBezTo>
                      <a:pt x="2750" y="22440"/>
                      <a:pt x="3485" y="21705"/>
                      <a:pt x="3485" y="20791"/>
                    </a:cubicBezTo>
                    <a:lnTo>
                      <a:pt x="3485" y="20533"/>
                    </a:lnTo>
                    <a:cubicBezTo>
                      <a:pt x="3541" y="20546"/>
                      <a:pt x="3606" y="20546"/>
                      <a:pt x="3661" y="20546"/>
                    </a:cubicBezTo>
                    <a:cubicBezTo>
                      <a:pt x="3743" y="20546"/>
                      <a:pt x="3825" y="20533"/>
                      <a:pt x="3906" y="20533"/>
                    </a:cubicBezTo>
                    <a:cubicBezTo>
                      <a:pt x="3933" y="20520"/>
                      <a:pt x="3949" y="20520"/>
                      <a:pt x="3962" y="20520"/>
                    </a:cubicBezTo>
                    <a:cubicBezTo>
                      <a:pt x="5226" y="20438"/>
                      <a:pt x="6235" y="19390"/>
                      <a:pt x="6274" y="18113"/>
                    </a:cubicBezTo>
                    <a:cubicBezTo>
                      <a:pt x="7580" y="17607"/>
                      <a:pt x="8452" y="16369"/>
                      <a:pt x="8452" y="14955"/>
                    </a:cubicBezTo>
                    <a:cubicBezTo>
                      <a:pt x="8452" y="14791"/>
                      <a:pt x="8439" y="14628"/>
                      <a:pt x="8410" y="14465"/>
                    </a:cubicBezTo>
                    <a:cubicBezTo>
                      <a:pt x="8384" y="14151"/>
                      <a:pt x="8302" y="13851"/>
                      <a:pt x="8165" y="13593"/>
                    </a:cubicBezTo>
                    <a:cubicBezTo>
                      <a:pt x="8831" y="12953"/>
                      <a:pt x="9200" y="12084"/>
                      <a:pt x="9200" y="11157"/>
                    </a:cubicBezTo>
                    <a:cubicBezTo>
                      <a:pt x="9200" y="10846"/>
                      <a:pt x="9158" y="10546"/>
                      <a:pt x="9076" y="10259"/>
                    </a:cubicBezTo>
                    <a:cubicBezTo>
                      <a:pt x="9024" y="9961"/>
                      <a:pt x="8913" y="9687"/>
                      <a:pt x="8750" y="9458"/>
                    </a:cubicBezTo>
                    <a:cubicBezTo>
                      <a:pt x="8642" y="9279"/>
                      <a:pt x="8521" y="9116"/>
                      <a:pt x="8384" y="8952"/>
                    </a:cubicBezTo>
                    <a:cubicBezTo>
                      <a:pt x="8766" y="8342"/>
                      <a:pt x="8942" y="7633"/>
                      <a:pt x="8900" y="6911"/>
                    </a:cubicBezTo>
                    <a:cubicBezTo>
                      <a:pt x="8831" y="6111"/>
                      <a:pt x="8492" y="5334"/>
                      <a:pt x="7920" y="4762"/>
                    </a:cubicBezTo>
                    <a:cubicBezTo>
                      <a:pt x="7580" y="4423"/>
                      <a:pt x="7159" y="4165"/>
                      <a:pt x="6725" y="3988"/>
                    </a:cubicBezTo>
                    <a:cubicBezTo>
                      <a:pt x="6708" y="3782"/>
                      <a:pt x="6682" y="3580"/>
                      <a:pt x="6614" y="3374"/>
                    </a:cubicBezTo>
                    <a:cubicBezTo>
                      <a:pt x="6562" y="3142"/>
                      <a:pt x="6450" y="2910"/>
                      <a:pt x="6300" y="2708"/>
                    </a:cubicBezTo>
                    <a:cubicBezTo>
                      <a:pt x="6219" y="2571"/>
                      <a:pt x="6111" y="2437"/>
                      <a:pt x="5990" y="2326"/>
                    </a:cubicBezTo>
                    <a:cubicBezTo>
                      <a:pt x="5521" y="1847"/>
                      <a:pt x="4883" y="1600"/>
                      <a:pt x="4238" y="1600"/>
                    </a:cubicBezTo>
                    <a:cubicBezTo>
                      <a:pt x="3985" y="1600"/>
                      <a:pt x="3731" y="1638"/>
                      <a:pt x="3485" y="1715"/>
                    </a:cubicBezTo>
                    <a:lnTo>
                      <a:pt x="3485" y="1647"/>
                    </a:lnTo>
                    <a:cubicBezTo>
                      <a:pt x="3485" y="735"/>
                      <a:pt x="2750" y="1"/>
                      <a:pt x="18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" name="Google Shape;96;p16"/>
            <p:cNvSpPr/>
            <p:nvPr/>
          </p:nvSpPr>
          <p:spPr>
            <a:xfrm>
              <a:off x="5008901" y="2671843"/>
              <a:ext cx="703283" cy="681400"/>
            </a:xfrm>
            <a:custGeom>
              <a:avLst/>
              <a:gdLst/>
              <a:ahLst/>
              <a:cxnLst/>
              <a:rect l="l" t="t" r="r" b="b"/>
              <a:pathLst>
                <a:path w="4818" h="4668" extrusionOk="0">
                  <a:moveTo>
                    <a:pt x="4478" y="1"/>
                  </a:moveTo>
                  <a:cubicBezTo>
                    <a:pt x="3009" y="1"/>
                    <a:pt x="1797" y="1144"/>
                    <a:pt x="1689" y="2601"/>
                  </a:cubicBezTo>
                  <a:cubicBezTo>
                    <a:pt x="1566" y="2583"/>
                    <a:pt x="1442" y="2575"/>
                    <a:pt x="1317" y="2575"/>
                  </a:cubicBezTo>
                  <a:cubicBezTo>
                    <a:pt x="944" y="2575"/>
                    <a:pt x="567" y="2651"/>
                    <a:pt x="220" y="2803"/>
                  </a:cubicBezTo>
                  <a:cubicBezTo>
                    <a:pt x="69" y="2872"/>
                    <a:pt x="1" y="3048"/>
                    <a:pt x="56" y="3198"/>
                  </a:cubicBezTo>
                  <a:cubicBezTo>
                    <a:pt x="107" y="3309"/>
                    <a:pt x="216" y="3375"/>
                    <a:pt x="329" y="3375"/>
                  </a:cubicBezTo>
                  <a:cubicBezTo>
                    <a:pt x="370" y="3375"/>
                    <a:pt x="412" y="3367"/>
                    <a:pt x="452" y="3348"/>
                  </a:cubicBezTo>
                  <a:cubicBezTo>
                    <a:pt x="736" y="3227"/>
                    <a:pt x="1035" y="3166"/>
                    <a:pt x="1333" y="3166"/>
                  </a:cubicBezTo>
                  <a:cubicBezTo>
                    <a:pt x="1606" y="3166"/>
                    <a:pt x="1879" y="3218"/>
                    <a:pt x="2140" y="3322"/>
                  </a:cubicBezTo>
                  <a:cubicBezTo>
                    <a:pt x="2682" y="3538"/>
                    <a:pt x="3120" y="3959"/>
                    <a:pt x="3348" y="4491"/>
                  </a:cubicBezTo>
                  <a:cubicBezTo>
                    <a:pt x="3404" y="4612"/>
                    <a:pt x="3512" y="4668"/>
                    <a:pt x="3623" y="4668"/>
                  </a:cubicBezTo>
                  <a:cubicBezTo>
                    <a:pt x="3662" y="4668"/>
                    <a:pt x="3704" y="4668"/>
                    <a:pt x="3743" y="4655"/>
                  </a:cubicBezTo>
                  <a:cubicBezTo>
                    <a:pt x="3894" y="4586"/>
                    <a:pt x="3962" y="4410"/>
                    <a:pt x="3894" y="4260"/>
                  </a:cubicBezTo>
                  <a:cubicBezTo>
                    <a:pt x="3593" y="3580"/>
                    <a:pt x="3051" y="3048"/>
                    <a:pt x="2355" y="2777"/>
                  </a:cubicBezTo>
                  <a:cubicBezTo>
                    <a:pt x="2329" y="2764"/>
                    <a:pt x="2303" y="2751"/>
                    <a:pt x="2274" y="2751"/>
                  </a:cubicBezTo>
                  <a:cubicBezTo>
                    <a:pt x="2303" y="1539"/>
                    <a:pt x="3283" y="586"/>
                    <a:pt x="4478" y="586"/>
                  </a:cubicBezTo>
                  <a:lnTo>
                    <a:pt x="4521" y="586"/>
                  </a:lnTo>
                  <a:cubicBezTo>
                    <a:pt x="4684" y="586"/>
                    <a:pt x="4818" y="448"/>
                    <a:pt x="4818" y="285"/>
                  </a:cubicBezTo>
                  <a:cubicBezTo>
                    <a:pt x="4818" y="138"/>
                    <a:pt x="4684" y="1"/>
                    <a:pt x="4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 flipH="1">
              <a:off x="3520476" y="2671843"/>
              <a:ext cx="703283" cy="681400"/>
            </a:xfrm>
            <a:custGeom>
              <a:avLst/>
              <a:gdLst/>
              <a:ahLst/>
              <a:cxnLst/>
              <a:rect l="l" t="t" r="r" b="b"/>
              <a:pathLst>
                <a:path w="4818" h="4668" extrusionOk="0">
                  <a:moveTo>
                    <a:pt x="4478" y="1"/>
                  </a:moveTo>
                  <a:cubicBezTo>
                    <a:pt x="3009" y="1"/>
                    <a:pt x="1797" y="1144"/>
                    <a:pt x="1689" y="2601"/>
                  </a:cubicBezTo>
                  <a:cubicBezTo>
                    <a:pt x="1566" y="2583"/>
                    <a:pt x="1442" y="2575"/>
                    <a:pt x="1317" y="2575"/>
                  </a:cubicBezTo>
                  <a:cubicBezTo>
                    <a:pt x="944" y="2575"/>
                    <a:pt x="567" y="2651"/>
                    <a:pt x="220" y="2803"/>
                  </a:cubicBezTo>
                  <a:cubicBezTo>
                    <a:pt x="69" y="2872"/>
                    <a:pt x="1" y="3048"/>
                    <a:pt x="56" y="3198"/>
                  </a:cubicBezTo>
                  <a:cubicBezTo>
                    <a:pt x="107" y="3309"/>
                    <a:pt x="216" y="3375"/>
                    <a:pt x="329" y="3375"/>
                  </a:cubicBezTo>
                  <a:cubicBezTo>
                    <a:pt x="370" y="3375"/>
                    <a:pt x="412" y="3367"/>
                    <a:pt x="452" y="3348"/>
                  </a:cubicBezTo>
                  <a:cubicBezTo>
                    <a:pt x="736" y="3227"/>
                    <a:pt x="1035" y="3166"/>
                    <a:pt x="1333" y="3166"/>
                  </a:cubicBezTo>
                  <a:cubicBezTo>
                    <a:pt x="1606" y="3166"/>
                    <a:pt x="1879" y="3218"/>
                    <a:pt x="2140" y="3322"/>
                  </a:cubicBezTo>
                  <a:cubicBezTo>
                    <a:pt x="2682" y="3538"/>
                    <a:pt x="3120" y="3959"/>
                    <a:pt x="3348" y="4491"/>
                  </a:cubicBezTo>
                  <a:cubicBezTo>
                    <a:pt x="3404" y="4612"/>
                    <a:pt x="3512" y="4668"/>
                    <a:pt x="3623" y="4668"/>
                  </a:cubicBezTo>
                  <a:cubicBezTo>
                    <a:pt x="3662" y="4668"/>
                    <a:pt x="3704" y="4668"/>
                    <a:pt x="3743" y="4655"/>
                  </a:cubicBezTo>
                  <a:cubicBezTo>
                    <a:pt x="3894" y="4586"/>
                    <a:pt x="3962" y="4410"/>
                    <a:pt x="3894" y="4260"/>
                  </a:cubicBezTo>
                  <a:cubicBezTo>
                    <a:pt x="3593" y="3580"/>
                    <a:pt x="3051" y="3048"/>
                    <a:pt x="2355" y="2777"/>
                  </a:cubicBezTo>
                  <a:cubicBezTo>
                    <a:pt x="2329" y="2764"/>
                    <a:pt x="2303" y="2751"/>
                    <a:pt x="2274" y="2751"/>
                  </a:cubicBezTo>
                  <a:cubicBezTo>
                    <a:pt x="2303" y="1539"/>
                    <a:pt x="3283" y="586"/>
                    <a:pt x="4478" y="586"/>
                  </a:cubicBezTo>
                  <a:lnTo>
                    <a:pt x="4521" y="586"/>
                  </a:lnTo>
                  <a:cubicBezTo>
                    <a:pt x="4684" y="586"/>
                    <a:pt x="4818" y="448"/>
                    <a:pt x="4818" y="285"/>
                  </a:cubicBezTo>
                  <a:cubicBezTo>
                    <a:pt x="4818" y="138"/>
                    <a:pt x="4684" y="1"/>
                    <a:pt x="4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4382747"/>
      </p:ext>
    </p:extLst>
  </p:cSld>
  <p:clrMapOvr>
    <a:masterClrMapping/>
  </p:clrMapOvr>
</p:sld>
</file>

<file path=ppt/theme/theme1.xml><?xml version="1.0" encoding="utf-8"?>
<a:theme xmlns:a="http://schemas.openxmlformats.org/drawingml/2006/main" name="Brain Infographics">
  <a:themeElements>
    <a:clrScheme name="Simple Light">
      <a:dk1>
        <a:srgbClr val="080808"/>
      </a:dk1>
      <a:lt1>
        <a:srgbClr val="FFFFFF"/>
      </a:lt1>
      <a:dk2>
        <a:srgbClr val="337291"/>
      </a:dk2>
      <a:lt2>
        <a:srgbClr val="67BCD6"/>
      </a:lt2>
      <a:accent1>
        <a:srgbClr val="9CE4D0"/>
      </a:accent1>
      <a:accent2>
        <a:srgbClr val="64DEAE"/>
      </a:accent2>
      <a:accent3>
        <a:srgbClr val="009688"/>
      </a:accent3>
      <a:accent4>
        <a:srgbClr val="0C343D"/>
      </a:accent4>
      <a:accent5>
        <a:srgbClr val="0C343D"/>
      </a:accent5>
      <a:accent6>
        <a:srgbClr val="EFEFEF"/>
      </a:accent6>
      <a:hlink>
        <a:srgbClr val="0C34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5D260A3FABA4A04CA8C8F93AF1FDCBA7" ma:contentTypeVersion="2" ma:contentTypeDescription="إنشاء مستند جديد." ma:contentTypeScope="" ma:versionID="3b669b95b6f2ef9a911099f4358557cc">
  <xsd:schema xmlns:xsd="http://www.w3.org/2001/XMLSchema" xmlns:xs="http://www.w3.org/2001/XMLSchema" xmlns:p="http://schemas.microsoft.com/office/2006/metadata/properties" xmlns:ns2="20a449d1-f8ac-4040-aa3d-c83356f31b04" targetNamespace="http://schemas.microsoft.com/office/2006/metadata/properties" ma:root="true" ma:fieldsID="899bebe4740961f4f8942254cbc674f4" ns2:_="">
    <xsd:import namespace="20a449d1-f8ac-4040-aa3d-c83356f31b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449d1-f8ac-4040-aa3d-c83356f31b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7137F0-19BB-4EE2-BFE6-1A50DD7C8D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C107F9-D9A4-4749-9349-10CD5CF92E87}"/>
</file>

<file path=customXml/itemProps3.xml><?xml version="1.0" encoding="utf-8"?>
<ds:datastoreItem xmlns:ds="http://schemas.openxmlformats.org/officeDocument/2006/customXml" ds:itemID="{D1974A4A-492F-45B4-859B-5A38C475F4E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784</Words>
  <Application>Microsoft Office PowerPoint</Application>
  <PresentationFormat>On-screen Show (16:9)</PresentationFormat>
  <Paragraphs>133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Brain Infographics</vt:lpstr>
      <vt:lpstr>Tumors of the Central Nervous System II</vt:lpstr>
      <vt:lpstr>Neuronal Tumors </vt:lpstr>
      <vt:lpstr>Embryonal (Primitive) Neoplasms</vt:lpstr>
      <vt:lpstr>Medulloblastoma</vt:lpstr>
      <vt:lpstr>Medulloblastoma - Gross</vt:lpstr>
      <vt:lpstr>Medulloblastoma - Morphology</vt:lpstr>
      <vt:lpstr>Medulloblastoma - Morphology</vt:lpstr>
      <vt:lpstr>Clinical presentation and consequences </vt:lpstr>
      <vt:lpstr>Primary Central Nervous System Lymphoma</vt:lpstr>
      <vt:lpstr>Primary Central Nervous System Lymphoma</vt:lpstr>
      <vt:lpstr>Meningiomas</vt:lpstr>
      <vt:lpstr>Meningiomas (WHO grade I)</vt:lpstr>
      <vt:lpstr>Meningiomas (WHO grade I)</vt:lpstr>
      <vt:lpstr>Atypical meningiomas (WHO grade II)</vt:lpstr>
      <vt:lpstr>Anaplastic meningiomas (WHO grade III) </vt:lpstr>
      <vt:lpstr>Metastatic Tumors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of the Central Nervous System II</dc:title>
  <cp:lastModifiedBy>Windows User</cp:lastModifiedBy>
  <cp:revision>3</cp:revision>
  <dcterms:modified xsi:type="dcterms:W3CDTF">2020-12-22T10:52:16Z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0x0101005D260A3FABA4A04CA8C8F93AF1FDCBA7</vt:lpwstr>
  </property>
</Properties>
</file>