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3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3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47" r:id="rId28"/>
    <p:sldMasterId id="2147483764" r:id="rId29"/>
    <p:sldMasterId id="2147483781" r:id="rId30"/>
    <p:sldMasterId id="2147483798" r:id="rId31"/>
    <p:sldMasterId id="2147483815" r:id="rId32"/>
    <p:sldMasterId id="2147483832" r:id="rId33"/>
    <p:sldMasterId id="2147483849" r:id="rId34"/>
    <p:sldMasterId id="2147483866" r:id="rId35"/>
    <p:sldMasterId id="2147483883" r:id="rId36"/>
    <p:sldMasterId id="2147483900" r:id="rId37"/>
    <p:sldMasterId id="2147483917" r:id="rId38"/>
  </p:sldMasterIdLst>
  <p:notesMasterIdLst>
    <p:notesMasterId r:id="rId120"/>
  </p:notesMasterIdLst>
  <p:sldIdLst>
    <p:sldId id="256" r:id="rId39"/>
    <p:sldId id="261" r:id="rId40"/>
    <p:sldId id="262" r:id="rId41"/>
    <p:sldId id="263" r:id="rId42"/>
    <p:sldId id="264" r:id="rId43"/>
    <p:sldId id="257" r:id="rId44"/>
    <p:sldId id="265" r:id="rId45"/>
    <p:sldId id="259" r:id="rId46"/>
    <p:sldId id="266" r:id="rId47"/>
    <p:sldId id="267" r:id="rId48"/>
    <p:sldId id="268" r:id="rId49"/>
    <p:sldId id="260" r:id="rId50"/>
    <p:sldId id="269" r:id="rId51"/>
    <p:sldId id="270" r:id="rId52"/>
    <p:sldId id="271" r:id="rId53"/>
    <p:sldId id="272" r:id="rId54"/>
    <p:sldId id="273" r:id="rId55"/>
    <p:sldId id="274" r:id="rId56"/>
    <p:sldId id="275" r:id="rId57"/>
    <p:sldId id="334" r:id="rId58"/>
    <p:sldId id="276" r:id="rId59"/>
    <p:sldId id="277" r:id="rId60"/>
    <p:sldId id="278" r:id="rId61"/>
    <p:sldId id="279" r:id="rId62"/>
    <p:sldId id="280" r:id="rId63"/>
    <p:sldId id="335" r:id="rId64"/>
    <p:sldId id="281" r:id="rId65"/>
    <p:sldId id="336" r:id="rId66"/>
    <p:sldId id="282" r:id="rId67"/>
    <p:sldId id="283" r:id="rId68"/>
    <p:sldId id="337"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08" r:id="rId94"/>
    <p:sldId id="309" r:id="rId95"/>
    <p:sldId id="310" r:id="rId96"/>
    <p:sldId id="311" r:id="rId97"/>
    <p:sldId id="312" r:id="rId98"/>
    <p:sldId id="313" r:id="rId99"/>
    <p:sldId id="314" r:id="rId100"/>
    <p:sldId id="315" r:id="rId101"/>
    <p:sldId id="316" r:id="rId102"/>
    <p:sldId id="317" r:id="rId103"/>
    <p:sldId id="318" r:id="rId104"/>
    <p:sldId id="319" r:id="rId105"/>
    <p:sldId id="320" r:id="rId106"/>
    <p:sldId id="321" r:id="rId107"/>
    <p:sldId id="322" r:id="rId108"/>
    <p:sldId id="323" r:id="rId109"/>
    <p:sldId id="324" r:id="rId110"/>
    <p:sldId id="325" r:id="rId111"/>
    <p:sldId id="326" r:id="rId112"/>
    <p:sldId id="327" r:id="rId113"/>
    <p:sldId id="328" r:id="rId114"/>
    <p:sldId id="329" r:id="rId115"/>
    <p:sldId id="330" r:id="rId116"/>
    <p:sldId id="331" r:id="rId117"/>
    <p:sldId id="332" r:id="rId118"/>
    <p:sldId id="333"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9.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slide" Target="slides/slide74.xml"/><Relationship Id="rId16" Type="http://schemas.openxmlformats.org/officeDocument/2006/relationships/slideMaster" Target="slideMasters/slideMaster16.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52.xml"/><Relationship Id="rId95" Type="http://schemas.openxmlformats.org/officeDocument/2006/relationships/slide" Target="slides/slide5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113" Type="http://schemas.openxmlformats.org/officeDocument/2006/relationships/slide" Target="slides/slide75.xml"/><Relationship Id="rId118" Type="http://schemas.openxmlformats.org/officeDocument/2006/relationships/slide" Target="slides/slide80.xml"/><Relationship Id="rId80" Type="http://schemas.openxmlformats.org/officeDocument/2006/relationships/slide" Target="slides/slide42.xml"/><Relationship Id="rId85" Type="http://schemas.openxmlformats.org/officeDocument/2006/relationships/slide" Target="slides/slide4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1.xml"/><Relationship Id="rId103" Type="http://schemas.openxmlformats.org/officeDocument/2006/relationships/slide" Target="slides/slide65.xml"/><Relationship Id="rId108" Type="http://schemas.openxmlformats.org/officeDocument/2006/relationships/slide" Target="slides/slide70.xml"/><Relationship Id="rId124" Type="http://schemas.openxmlformats.org/officeDocument/2006/relationships/tableStyles" Target="tableStyles.xml"/><Relationship Id="rId54" Type="http://schemas.openxmlformats.org/officeDocument/2006/relationships/slide" Target="slides/slide16.xml"/><Relationship Id="rId70" Type="http://schemas.openxmlformats.org/officeDocument/2006/relationships/slide" Target="slides/slide32.xml"/><Relationship Id="rId75" Type="http://schemas.openxmlformats.org/officeDocument/2006/relationships/slide" Target="slides/slide37.xml"/><Relationship Id="rId91" Type="http://schemas.openxmlformats.org/officeDocument/2006/relationships/slide" Target="slides/slide53.xml"/><Relationship Id="rId96"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1.xml"/><Relationship Id="rId114" Type="http://schemas.openxmlformats.org/officeDocument/2006/relationships/slide" Target="slides/slide76.xml"/><Relationship Id="rId119" Type="http://schemas.openxmlformats.org/officeDocument/2006/relationships/slide" Target="slides/slide81.xml"/><Relationship Id="rId44" Type="http://schemas.openxmlformats.org/officeDocument/2006/relationships/slide" Target="slides/slide6.xml"/><Relationship Id="rId60" Type="http://schemas.openxmlformats.org/officeDocument/2006/relationships/slide" Target="slides/slide22.xml"/><Relationship Id="rId65" Type="http://schemas.openxmlformats.org/officeDocument/2006/relationships/slide" Target="slides/slide27.xml"/><Relationship Id="rId81" Type="http://schemas.openxmlformats.org/officeDocument/2006/relationships/slide" Target="slides/slide43.xml"/><Relationship Id="rId86"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8.xml"/><Relationship Id="rId67" Type="http://schemas.openxmlformats.org/officeDocument/2006/relationships/slide" Target="slides/slide29.xml"/><Relationship Id="rId116" Type="http://schemas.openxmlformats.org/officeDocument/2006/relationships/slide" Target="slides/slide78.xml"/><Relationship Id="rId20" Type="http://schemas.openxmlformats.org/officeDocument/2006/relationships/slideMaster" Target="slideMasters/slideMaster20.xml"/><Relationship Id="rId41" Type="http://schemas.openxmlformats.org/officeDocument/2006/relationships/slide" Target="slides/slide3.xml"/><Relationship Id="rId62" Type="http://schemas.openxmlformats.org/officeDocument/2006/relationships/slide" Target="slides/slide24.xml"/><Relationship Id="rId83" Type="http://schemas.openxmlformats.org/officeDocument/2006/relationships/slide" Target="slides/slide45.xml"/><Relationship Id="rId88" Type="http://schemas.openxmlformats.org/officeDocument/2006/relationships/slide" Target="slides/slide50.xml"/><Relationship Id="rId111" Type="http://schemas.openxmlformats.org/officeDocument/2006/relationships/slide" Target="slides/slide7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9.xml"/><Relationship Id="rId106" Type="http://schemas.openxmlformats.org/officeDocument/2006/relationships/slide" Target="slides/slide6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4.xml"/><Relationship Id="rId73" Type="http://schemas.openxmlformats.org/officeDocument/2006/relationships/slide" Target="slides/slide35.xml"/><Relationship Id="rId78" Type="http://schemas.openxmlformats.org/officeDocument/2006/relationships/slide" Target="slides/slide40.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F0C92-BB7D-4DA7-89E6-2DA5D4BD84DA}" type="datetimeFigureOut">
              <a:rPr lang="en-US" smtClean="0"/>
              <a:pPr/>
              <a:t>9/28/2021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5F4E5-245E-4518-A793-9AF1015232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35</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44</a:t>
            </a:fld>
            <a:endParaRPr lang="en-US"/>
          </a:p>
        </p:txBody>
      </p:sp>
    </p:spTree>
    <p:extLst>
      <p:ext uri="{BB962C8B-B14F-4D97-AF65-F5344CB8AC3E}">
        <p14:creationId xmlns:p14="http://schemas.microsoft.com/office/powerpoint/2010/main" val="181418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45</a:t>
            </a:fld>
            <a:endParaRPr lang="en-US"/>
          </a:p>
        </p:txBody>
      </p:sp>
    </p:spTree>
    <p:extLst>
      <p:ext uri="{BB962C8B-B14F-4D97-AF65-F5344CB8AC3E}">
        <p14:creationId xmlns:p14="http://schemas.microsoft.com/office/powerpoint/2010/main" val="139524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46</a:t>
            </a:fld>
            <a:endParaRPr lang="en-US"/>
          </a:p>
        </p:txBody>
      </p:sp>
    </p:spTree>
    <p:extLst>
      <p:ext uri="{BB962C8B-B14F-4D97-AF65-F5344CB8AC3E}">
        <p14:creationId xmlns:p14="http://schemas.microsoft.com/office/powerpoint/2010/main" val="246774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47</a:t>
            </a:fld>
            <a:endParaRPr lang="en-US"/>
          </a:p>
        </p:txBody>
      </p:sp>
    </p:spTree>
    <p:extLst>
      <p:ext uri="{BB962C8B-B14F-4D97-AF65-F5344CB8AC3E}">
        <p14:creationId xmlns:p14="http://schemas.microsoft.com/office/powerpoint/2010/main" val="247330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48</a:t>
            </a:fld>
            <a:endParaRPr lang="en-US"/>
          </a:p>
        </p:txBody>
      </p:sp>
    </p:spTree>
    <p:extLst>
      <p:ext uri="{BB962C8B-B14F-4D97-AF65-F5344CB8AC3E}">
        <p14:creationId xmlns:p14="http://schemas.microsoft.com/office/powerpoint/2010/main" val="12641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49</a:t>
            </a:fld>
            <a:endParaRPr lang="en-US"/>
          </a:p>
        </p:txBody>
      </p:sp>
    </p:spTree>
    <p:extLst>
      <p:ext uri="{BB962C8B-B14F-4D97-AF65-F5344CB8AC3E}">
        <p14:creationId xmlns:p14="http://schemas.microsoft.com/office/powerpoint/2010/main" val="134776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50</a:t>
            </a:fld>
            <a:endParaRPr lang="en-US"/>
          </a:p>
        </p:txBody>
      </p:sp>
    </p:spTree>
    <p:extLst>
      <p:ext uri="{BB962C8B-B14F-4D97-AF65-F5344CB8AC3E}">
        <p14:creationId xmlns:p14="http://schemas.microsoft.com/office/powerpoint/2010/main" val="274930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51</a:t>
            </a:fld>
            <a:endParaRPr lang="en-US"/>
          </a:p>
        </p:txBody>
      </p:sp>
    </p:spTree>
    <p:extLst>
      <p:ext uri="{BB962C8B-B14F-4D97-AF65-F5344CB8AC3E}">
        <p14:creationId xmlns:p14="http://schemas.microsoft.com/office/powerpoint/2010/main" val="174065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52</a:t>
            </a:fld>
            <a:endParaRPr lang="en-US"/>
          </a:p>
        </p:txBody>
      </p:sp>
    </p:spTree>
    <p:extLst>
      <p:ext uri="{BB962C8B-B14F-4D97-AF65-F5344CB8AC3E}">
        <p14:creationId xmlns:p14="http://schemas.microsoft.com/office/powerpoint/2010/main" val="383737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53</a:t>
            </a:fld>
            <a:endParaRPr lang="en-US"/>
          </a:p>
        </p:txBody>
      </p:sp>
    </p:spTree>
    <p:extLst>
      <p:ext uri="{BB962C8B-B14F-4D97-AF65-F5344CB8AC3E}">
        <p14:creationId xmlns:p14="http://schemas.microsoft.com/office/powerpoint/2010/main" val="330771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36</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54</a:t>
            </a:fld>
            <a:endParaRPr lang="en-US"/>
          </a:p>
        </p:txBody>
      </p:sp>
    </p:spTree>
    <p:extLst>
      <p:ext uri="{BB962C8B-B14F-4D97-AF65-F5344CB8AC3E}">
        <p14:creationId xmlns:p14="http://schemas.microsoft.com/office/powerpoint/2010/main" val="179191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55</a:t>
            </a:fld>
            <a:endParaRPr lang="en-US"/>
          </a:p>
        </p:txBody>
      </p:sp>
    </p:spTree>
    <p:extLst>
      <p:ext uri="{BB962C8B-B14F-4D97-AF65-F5344CB8AC3E}">
        <p14:creationId xmlns:p14="http://schemas.microsoft.com/office/powerpoint/2010/main" val="59792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56</a:t>
            </a:fld>
            <a:endParaRPr lang="en-US"/>
          </a:p>
        </p:txBody>
      </p:sp>
    </p:spTree>
    <p:extLst>
      <p:ext uri="{BB962C8B-B14F-4D97-AF65-F5344CB8AC3E}">
        <p14:creationId xmlns:p14="http://schemas.microsoft.com/office/powerpoint/2010/main" val="129168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57</a:t>
            </a:fld>
            <a:endParaRPr lang="en-US"/>
          </a:p>
        </p:txBody>
      </p:sp>
    </p:spTree>
    <p:extLst>
      <p:ext uri="{BB962C8B-B14F-4D97-AF65-F5344CB8AC3E}">
        <p14:creationId xmlns:p14="http://schemas.microsoft.com/office/powerpoint/2010/main" val="204486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58</a:t>
            </a:fld>
            <a:endParaRPr lang="en-US"/>
          </a:p>
        </p:txBody>
      </p:sp>
    </p:spTree>
    <p:extLst>
      <p:ext uri="{BB962C8B-B14F-4D97-AF65-F5344CB8AC3E}">
        <p14:creationId xmlns:p14="http://schemas.microsoft.com/office/powerpoint/2010/main" val="65775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59</a:t>
            </a:fld>
            <a:endParaRPr lang="en-US"/>
          </a:p>
        </p:txBody>
      </p:sp>
    </p:spTree>
    <p:extLst>
      <p:ext uri="{BB962C8B-B14F-4D97-AF65-F5344CB8AC3E}">
        <p14:creationId xmlns:p14="http://schemas.microsoft.com/office/powerpoint/2010/main" val="283836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60</a:t>
            </a:fld>
            <a:endParaRPr lang="en-US"/>
          </a:p>
        </p:txBody>
      </p:sp>
    </p:spTree>
    <p:extLst>
      <p:ext uri="{BB962C8B-B14F-4D97-AF65-F5344CB8AC3E}">
        <p14:creationId xmlns:p14="http://schemas.microsoft.com/office/powerpoint/2010/main" val="142772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37</a:t>
            </a:fld>
            <a:endParaRPr lang="en-US"/>
          </a:p>
        </p:txBody>
      </p:sp>
    </p:spTree>
    <p:extLst>
      <p:ext uri="{BB962C8B-B14F-4D97-AF65-F5344CB8AC3E}">
        <p14:creationId xmlns:p14="http://schemas.microsoft.com/office/powerpoint/2010/main" val="4099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38</a:t>
            </a:fld>
            <a:endParaRPr lang="en-US"/>
          </a:p>
        </p:txBody>
      </p:sp>
    </p:spTree>
    <p:extLst>
      <p:ext uri="{BB962C8B-B14F-4D97-AF65-F5344CB8AC3E}">
        <p14:creationId xmlns:p14="http://schemas.microsoft.com/office/powerpoint/2010/main" val="215461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39</a:t>
            </a:fld>
            <a:endParaRPr lang="en-US"/>
          </a:p>
        </p:txBody>
      </p:sp>
    </p:spTree>
    <p:extLst>
      <p:ext uri="{BB962C8B-B14F-4D97-AF65-F5344CB8AC3E}">
        <p14:creationId xmlns:p14="http://schemas.microsoft.com/office/powerpoint/2010/main" val="43419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40</a:t>
            </a:fld>
            <a:endParaRPr lang="en-US"/>
          </a:p>
        </p:txBody>
      </p:sp>
    </p:spTree>
    <p:extLst>
      <p:ext uri="{BB962C8B-B14F-4D97-AF65-F5344CB8AC3E}">
        <p14:creationId xmlns:p14="http://schemas.microsoft.com/office/powerpoint/2010/main" val="40448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41</a:t>
            </a:fld>
            <a:endParaRPr lang="en-US"/>
          </a:p>
        </p:txBody>
      </p:sp>
    </p:spTree>
    <p:extLst>
      <p:ext uri="{BB962C8B-B14F-4D97-AF65-F5344CB8AC3E}">
        <p14:creationId xmlns:p14="http://schemas.microsoft.com/office/powerpoint/2010/main" val="301660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42</a:t>
            </a:fld>
            <a:endParaRPr lang="en-US"/>
          </a:p>
        </p:txBody>
      </p:sp>
    </p:spTree>
    <p:extLst>
      <p:ext uri="{BB962C8B-B14F-4D97-AF65-F5344CB8AC3E}">
        <p14:creationId xmlns:p14="http://schemas.microsoft.com/office/powerpoint/2010/main" val="366535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pPr/>
              <a:t>43</a:t>
            </a:fld>
            <a:endParaRPr lang="en-US"/>
          </a:p>
        </p:txBody>
      </p:sp>
    </p:spTree>
    <p:extLst>
      <p:ext uri="{BB962C8B-B14F-4D97-AF65-F5344CB8AC3E}">
        <p14:creationId xmlns:p14="http://schemas.microsoft.com/office/powerpoint/2010/main" val="18424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7047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63E1398-FA91-43F4-9F2A-EB65054D7156}" type="datetimeFigureOut">
              <a:rPr lang="en-US" smtClean="0"/>
              <a:pPr/>
              <a:t>9/28/2021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7EF377-E1C9-48BC-8BAD-AEC00883D129}" type="slidenum">
              <a:rPr lang="en-US" smtClean="0"/>
              <a:pPr/>
              <a:t>‹#›</a:t>
            </a:fld>
            <a:endParaRPr lang="en-US"/>
          </a:p>
        </p:txBody>
      </p:sp>
      <p:sp>
        <p:nvSpPr>
          <p:cNvPr id="7" name="Rectangle 6"/>
          <p:cNvSpPr/>
          <p:nvPr/>
        </p:nvSpPr>
        <p:spPr>
          <a:xfrm>
            <a:off x="83911" y="145001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6645"/>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3E1398-FA91-43F4-9F2A-EB65054D7156}"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EF377-E1C9-48BC-8BAD-AEC00883D12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21877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51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93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0323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5889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3734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2213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184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426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226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56"/>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5355"/>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3E1398-FA91-43F4-9F2A-EB65054D7156}"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EF377-E1C9-48BC-8BAD-AEC00883D129}"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087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03226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632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807675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56607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78968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564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3617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594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6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28323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6680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15692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5719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849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585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8278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22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04204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468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6171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4610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7980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637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3769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68537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9121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4527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6859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04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81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4066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927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0812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37407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58442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1295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4011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3248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23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5723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1251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3509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6068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9138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94117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944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1341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4719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912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9809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735594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9978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6731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0619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0134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9297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623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689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6668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575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134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41948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21306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055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5130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0629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2916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7262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933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9858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43524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7766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861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923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3674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3915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2151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4624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25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45984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9078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998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97662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3066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94452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551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7240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37579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5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3E1398-FA91-43F4-9F2A-EB65054D7156}"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EF377-E1C9-48BC-8BAD-AEC00883D129}" type="slidenum">
              <a:rPr lang="en-US" smtClean="0"/>
              <a:pPr/>
              <a:t>‹#›</a:t>
            </a:fld>
            <a:endParaRPr lang="en-US"/>
          </a:p>
        </p:txBody>
      </p:sp>
      <p:sp>
        <p:nvSpPr>
          <p:cNvPr id="8" name="Content Placeholder 7"/>
          <p:cNvSpPr>
            <a:spLocks noGrp="1"/>
          </p:cNvSpPr>
          <p:nvPr>
            <p:ph sz="quarter" idx="1"/>
          </p:nvPr>
        </p:nvSpPr>
        <p:spPr>
          <a:xfrm>
            <a:off x="1219201"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40217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0059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6343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3278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46537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7730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6124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00688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65152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9967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65794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27912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1840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6213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26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7047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3215"/>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3E1398-FA91-43F4-9F2A-EB65054D7156}" type="datetimeFigureOut">
              <a:rPr lang="en-US" smtClean="0"/>
              <a:pPr/>
              <a:t>9/28/2021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628" y="234219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508"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AB7EF377-E1C9-48BC-8BAD-AEC00883D1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pPr/>
              <a:t>9/28/2021</a:t>
            </a:fld>
            <a:endParaRPr dirty="0"/>
          </a:p>
        </p:txBody>
      </p:sp>
      <p:sp>
        <p:nvSpPr>
          <p:cNvPr id="6" name="Slide Number Placeholder 5"/>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5C265-F9CB-4699-A04B-161886176450}"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57C1D-668F-45A4-9290-A05F7822FFD1}"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113"/>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5C265-F9CB-4699-A04B-161886176450}"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57C1D-668F-45A4-9290-A05F7822FFD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00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3E1398-FA91-43F4-9F2A-EB65054D7156}"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EF377-E1C9-48BC-8BAD-AEC00883D12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469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0729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669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548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295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0635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626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579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4829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73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1"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3E1398-FA91-43F4-9F2A-EB65054D7156}"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EF377-E1C9-48BC-8BAD-AEC00883D12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8220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545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244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249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023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879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5090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61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165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634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3E1398-FA91-43F4-9F2A-EB65054D7156}"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EF377-E1C9-48BC-8BAD-AEC00883D12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504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836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4902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94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4799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8133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314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4082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48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729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E1398-FA91-43F4-9F2A-EB65054D7156}"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EF377-E1C9-48BC-8BAD-AEC00883D12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4533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142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431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7161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6253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42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770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601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0710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82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1"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3E1398-FA91-43F4-9F2A-EB65054D7156}"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EF377-E1C9-48BC-8BAD-AEC00883D12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44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7458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56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1426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67185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497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906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988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6656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2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3E1398-FA91-43F4-9F2A-EB65054D7156}" type="datetimeFigureOut">
              <a:rPr lang="en-US" smtClean="0"/>
              <a:pPr/>
              <a:t>9/28/2021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B7EF377-E1C9-48BC-8BAD-AEC00883D129}"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747" y="465118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425" y="477393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153" y="6739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369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1754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925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2462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282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12345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41509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1597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791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702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28.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2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30.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3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theme" Target="../theme/theme32.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heme" Target="../theme/theme3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34.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3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36.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theme" Target="../theme/theme37.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theme" Target="../theme/theme38.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1"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1"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A63E1398-FA91-43F4-9F2A-EB65054D7156}" type="datetimeFigureOut">
              <a:rPr lang="en-US" smtClean="0"/>
              <a:pPr/>
              <a:t>9/28/2021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7EF377-E1C9-48BC-8BAD-AEC00883D1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58"/>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58"/>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58"/>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4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4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4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2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2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2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0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0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0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78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78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78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758"/>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758"/>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758"/>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73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73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73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70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70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70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67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67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67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64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64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64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916"/>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916"/>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916"/>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608"/>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608"/>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608"/>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57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57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57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53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53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53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49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49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49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45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45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45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408"/>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408"/>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408"/>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36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36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36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257C1D-668F-45A4-9290-A05F7822FFD1}" type="slidenum">
              <a:rPr lang="en-US" smtClean="0"/>
              <a:pPr/>
              <a:t>‹#›</a:t>
            </a:fld>
            <a:endParaRPr lang="en-US"/>
          </a:p>
        </p:txBody>
      </p:sp>
      <p:sp>
        <p:nvSpPr>
          <p:cNvPr id="5" name="Footer Placeholder 4"/>
          <p:cNvSpPr>
            <a:spLocks noGrp="1"/>
          </p:cNvSpPr>
          <p:nvPr>
            <p:ph type="ftr" sz="quarter" idx="3"/>
          </p:nvPr>
        </p:nvSpPr>
        <p:spPr>
          <a:xfrm rot="16200000">
            <a:off x="10510502"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943"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895C265-F9CB-4699-A04B-161886176450}" type="datetimeFigureOut">
              <a:rPr lang="en-US" smtClean="0"/>
              <a:pPr/>
              <a:t>9/28/2021</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67418710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413937138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91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91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91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1717291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160540126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192650084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23946918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399886981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300481145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157878259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31151110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E1398-FA91-43F4-9F2A-EB65054D7156}" type="datetimeFigureOut">
              <a:rPr lang="en-US" smtClean="0"/>
              <a:pPr/>
              <a:t>9/28/2021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7EF377-E1C9-48BC-8BAD-AEC00883D129}" type="slidenum">
              <a:rPr lang="en-US" smtClean="0"/>
              <a:pPr/>
              <a:t>‹#›</a:t>
            </a:fld>
            <a:endParaRPr lang="en-US"/>
          </a:p>
        </p:txBody>
      </p:sp>
    </p:spTree>
    <p:extLst>
      <p:ext uri="{BB962C8B-B14F-4D97-AF65-F5344CB8AC3E}">
        <p14:creationId xmlns:p14="http://schemas.microsoft.com/office/powerpoint/2010/main" val="86814483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91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91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91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908"/>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908"/>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908"/>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90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90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90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9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9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9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84"/>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84"/>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84"/>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5334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812" y="1828800"/>
            <a:ext cx="9603701"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8421" y="6172872"/>
            <a:ext cx="6864249"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7" y="6172872"/>
            <a:ext cx="1320403"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9/28/2021</a:t>
            </a:fld>
            <a:endParaRPr lang="en-US" dirty="0"/>
          </a:p>
        </p:txBody>
      </p:sp>
      <p:sp>
        <p:nvSpPr>
          <p:cNvPr id="6" name="Slide Number Placeholder 5"/>
          <p:cNvSpPr>
            <a:spLocks noGrp="1"/>
          </p:cNvSpPr>
          <p:nvPr>
            <p:ph type="sldNum" sz="quarter" idx="4"/>
          </p:nvPr>
        </p:nvSpPr>
        <p:spPr>
          <a:xfrm>
            <a:off x="10135653" y="6172872"/>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s://radiopaedia.org/articles/haemothorax?lang=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35.jpe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en.wikipedia.org/wiki/Chyle" TargetMode="External"/><Relationship Id="rId7" Type="http://schemas.openxmlformats.org/officeDocument/2006/relationships/hyperlink" Target="https://en.wikipedia.org/wiki/Brachiocephalic_vein"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hyperlink" Target="https://en.wikipedia.org/wiki/Internal_jugular_vein" TargetMode="External"/><Relationship Id="rId5" Type="http://schemas.openxmlformats.org/officeDocument/2006/relationships/hyperlink" Target="https://en.wikipedia.org/wiki/Subclavian_vein" TargetMode="External"/><Relationship Id="rId4" Type="http://schemas.openxmlformats.org/officeDocument/2006/relationships/hyperlink" Target="https://en.wikipedia.org/wiki/Circulatory_syste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n.wikipedia.org/wiki/Pain" TargetMode="External"/><Relationship Id="rId2" Type="http://schemas.openxmlformats.org/officeDocument/2006/relationships/image" Target="../media/image51.jpeg"/><Relationship Id="rId1" Type="http://schemas.openxmlformats.org/officeDocument/2006/relationships/slideLayout" Target="../slideLayouts/slideLayout40.xml"/><Relationship Id="rId6" Type="http://schemas.openxmlformats.org/officeDocument/2006/relationships/hyperlink" Target="https://en.wikipedia.org/wiki/Referred_pain" TargetMode="External"/><Relationship Id="rId5" Type="http://schemas.openxmlformats.org/officeDocument/2006/relationships/hyperlink" Target="https://en.wikipedia.org/wiki/Skin" TargetMode="External"/><Relationship Id="rId4" Type="http://schemas.openxmlformats.org/officeDocument/2006/relationships/hyperlink" Target="https://en.wikipedia.org/wiki/Swelling_(medica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Pneumothorax" TargetMode="External"/><Relationship Id="rId2" Type="http://schemas.openxmlformats.org/officeDocument/2006/relationships/hyperlink" Target="https://en.wikipedia.org/wiki/Complication_(medicine)" TargetMode="Externa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6.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657600"/>
            <a:ext cx="4419600" cy="1600200"/>
          </a:xfrm>
        </p:spPr>
        <p:txBody>
          <a:bodyPr>
            <a:noAutofit/>
          </a:bodyPr>
          <a:lstStyle/>
          <a:p>
            <a:pPr algn="l"/>
            <a:r>
              <a:rPr lang="en-US" sz="2800" dirty="0" smtClean="0">
                <a:solidFill>
                  <a:schemeClr val="tx1"/>
                </a:solidFill>
              </a:rPr>
              <a:t>Rawan Fayoumi</a:t>
            </a:r>
          </a:p>
          <a:p>
            <a:pPr algn="l"/>
            <a:r>
              <a:rPr lang="en-US" sz="2800" dirty="0" smtClean="0">
                <a:solidFill>
                  <a:schemeClr val="tx1"/>
                </a:solidFill>
              </a:rPr>
              <a:t>Nadine Naser</a:t>
            </a:r>
          </a:p>
          <a:p>
            <a:pPr algn="l"/>
            <a:r>
              <a:rPr lang="en-US" sz="2800" dirty="0" smtClean="0">
                <a:solidFill>
                  <a:schemeClr val="tx1"/>
                </a:solidFill>
              </a:rPr>
              <a:t>Suha Khaled</a:t>
            </a:r>
          </a:p>
          <a:p>
            <a:pPr algn="l"/>
            <a:r>
              <a:rPr lang="en-US" sz="2800" dirty="0" smtClean="0">
                <a:solidFill>
                  <a:schemeClr val="tx1"/>
                </a:solidFill>
              </a:rPr>
              <a:t>Loulou Mahmoud</a:t>
            </a:r>
          </a:p>
        </p:txBody>
      </p:sp>
      <p:sp>
        <p:nvSpPr>
          <p:cNvPr id="2" name="Title 1"/>
          <p:cNvSpPr>
            <a:spLocks noGrp="1"/>
          </p:cNvSpPr>
          <p:nvPr>
            <p:ph type="ctrTitle"/>
          </p:nvPr>
        </p:nvSpPr>
        <p:spPr/>
        <p:txBody>
          <a:bodyPr>
            <a:normAutofit/>
          </a:bodyPr>
          <a:lstStyle/>
          <a:p>
            <a:r>
              <a:rPr sz="6600" b="1"/>
              <a:t>Thoracic injury</a:t>
            </a:r>
            <a:endParaRPr lang="en-US" sz="6600" b="1" dirty="0"/>
          </a:p>
        </p:txBody>
      </p:sp>
      <p:sp>
        <p:nvSpPr>
          <p:cNvPr id="4" name="TextBox 3"/>
          <p:cNvSpPr txBox="1"/>
          <p:nvPr/>
        </p:nvSpPr>
        <p:spPr>
          <a:xfrm>
            <a:off x="6068291" y="3657600"/>
            <a:ext cx="4002121" cy="523220"/>
          </a:xfrm>
          <a:prstGeom prst="rect">
            <a:avLst/>
          </a:prstGeom>
          <a:noFill/>
        </p:spPr>
        <p:txBody>
          <a:bodyPr wrap="none" rtlCol="0">
            <a:spAutoFit/>
          </a:bodyPr>
          <a:lstStyle/>
          <a:p>
            <a:r>
              <a:rPr lang="en-US" sz="2800" dirty="0" smtClean="0"/>
              <a:t>Supervised by Dr. Ali Alkayed</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latin typeface="Arial" pitchFamily="34" charset="0"/>
                <a:cs typeface="Arial" pitchFamily="34" charset="0"/>
              </a:rPr>
              <a:t>Clinical presentation</a:t>
            </a:r>
            <a:endParaRPr lang="en-US"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b="1" u="sng" dirty="0" smtClean="0">
                <a:latin typeface="Arial" pitchFamily="34" charset="0"/>
                <a:cs typeface="Arial" pitchFamily="34" charset="0"/>
              </a:rPr>
              <a:t>History</a:t>
            </a:r>
          </a:p>
          <a:p>
            <a:pPr>
              <a:buFontTx/>
              <a:buChar char="-"/>
            </a:pPr>
            <a:r>
              <a:rPr lang="en-US" dirty="0" smtClean="0">
                <a:latin typeface="Arial" pitchFamily="34" charset="0"/>
                <a:cs typeface="Arial" pitchFamily="34" charset="0"/>
              </a:rPr>
              <a:t>The time of injury</a:t>
            </a:r>
          </a:p>
          <a:p>
            <a:pPr>
              <a:buFontTx/>
              <a:buChar char="-"/>
            </a:pPr>
            <a:r>
              <a:rPr lang="en-US" dirty="0" smtClean="0">
                <a:latin typeface="Arial" pitchFamily="34" charset="0"/>
                <a:cs typeface="Arial" pitchFamily="34" charset="0"/>
              </a:rPr>
              <a:t> mechanism of injury, </a:t>
            </a:r>
          </a:p>
          <a:p>
            <a:pPr>
              <a:buFontTx/>
              <a:buChar char="-"/>
            </a:pPr>
            <a:r>
              <a:rPr lang="en-US" dirty="0" smtClean="0">
                <a:latin typeface="Arial" pitchFamily="34" charset="0"/>
                <a:cs typeface="Arial" pitchFamily="34" charset="0"/>
              </a:rPr>
              <a:t>estimates of motor vehicle accident (MVA) velocity  </a:t>
            </a:r>
          </a:p>
          <a:p>
            <a:pPr>
              <a:buFontTx/>
              <a:buChar char="-"/>
            </a:pPr>
            <a:r>
              <a:rPr lang="en-US" dirty="0" smtClean="0">
                <a:latin typeface="Arial" pitchFamily="34" charset="0"/>
                <a:cs typeface="Arial" pitchFamily="34" charset="0"/>
              </a:rPr>
              <a:t>evidence of associated injury to other systems (</a:t>
            </a:r>
            <a:r>
              <a:rPr lang="en-US" dirty="0" err="1" smtClean="0">
                <a:latin typeface="Arial" pitchFamily="34" charset="0"/>
                <a:cs typeface="Arial" pitchFamily="34" charset="0"/>
              </a:rPr>
              <a:t>eg</a:t>
            </a:r>
            <a:r>
              <a:rPr lang="en-US" dirty="0" smtClean="0">
                <a:latin typeface="Arial" pitchFamily="34" charset="0"/>
                <a:cs typeface="Arial" pitchFamily="34" charset="0"/>
              </a:rPr>
              <a:t>, loss of consciousness)</a:t>
            </a:r>
          </a:p>
          <a:p>
            <a:pPr>
              <a:buFontTx/>
              <a:buChar char="-"/>
            </a:pPr>
            <a:r>
              <a:rPr lang="en-US" dirty="0" smtClean="0">
                <a:latin typeface="Arial" pitchFamily="34" charset="0"/>
                <a:cs typeface="Arial" pitchFamily="34" charset="0"/>
              </a:rPr>
              <a:t>Chest pain and </a:t>
            </a:r>
            <a:r>
              <a:rPr lang="en-US" dirty="0" err="1" smtClean="0">
                <a:latin typeface="Arial" pitchFamily="34" charset="0"/>
                <a:cs typeface="Arial" pitchFamily="34" charset="0"/>
              </a:rPr>
              <a:t>dyspnea</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solidFill>
                  <a:srgbClr val="FF0000"/>
                </a:solidFill>
                <a:latin typeface="Arial" pitchFamily="34" charset="0"/>
                <a:cs typeface="Arial" pitchFamily="34" charset="0"/>
              </a:rPr>
              <a:t>Physical exam</a:t>
            </a:r>
            <a:endParaRPr lang="en-US" sz="2800"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None/>
            </a:pPr>
            <a:r>
              <a:rPr lang="en-US" b="1" u="sng" dirty="0" smtClean="0">
                <a:latin typeface="Arial" pitchFamily="34" charset="0"/>
                <a:cs typeface="Arial" pitchFamily="34" charset="0"/>
              </a:rPr>
              <a:t>General exam</a:t>
            </a:r>
          </a:p>
          <a:p>
            <a:pPr>
              <a:buNone/>
            </a:pPr>
            <a:r>
              <a:rPr lang="en-US" dirty="0" smtClean="0">
                <a:latin typeface="Arial" pitchFamily="34" charset="0"/>
                <a:cs typeface="Arial" pitchFamily="34" charset="0"/>
              </a:rPr>
              <a:t>-    Signs of shock (pallor, </a:t>
            </a:r>
            <a:r>
              <a:rPr lang="en-US" dirty="0" err="1" smtClean="0">
                <a:latin typeface="Arial" pitchFamily="34" charset="0"/>
                <a:cs typeface="Arial" pitchFamily="34" charset="0"/>
              </a:rPr>
              <a:t>hypotension,tachcardia</a:t>
            </a:r>
            <a:r>
              <a:rPr lang="en-US" dirty="0" smtClean="0">
                <a:latin typeface="Arial" pitchFamily="34" charset="0"/>
                <a:cs typeface="Arial" pitchFamily="34" charset="0"/>
              </a:rPr>
              <a:t>)</a:t>
            </a:r>
          </a:p>
          <a:p>
            <a:pPr>
              <a:buFontTx/>
              <a:buChar char="-"/>
            </a:pPr>
            <a:r>
              <a:rPr lang="en-US" dirty="0" smtClean="0">
                <a:latin typeface="Arial" pitchFamily="34" charset="0"/>
                <a:cs typeface="Arial" pitchFamily="34" charset="0"/>
              </a:rPr>
              <a:t> Signs of respiratory distress (cyanosis)</a:t>
            </a:r>
          </a:p>
          <a:p>
            <a:pPr>
              <a:buNone/>
            </a:pPr>
            <a:r>
              <a:rPr lang="en-US" dirty="0" smtClean="0">
                <a:latin typeface="Arial" pitchFamily="34" charset="0"/>
                <a:cs typeface="Arial" pitchFamily="34" charset="0"/>
              </a:rPr>
              <a:t> </a:t>
            </a:r>
            <a:r>
              <a:rPr lang="en-US" b="1" u="sng" dirty="0" smtClean="0">
                <a:latin typeface="Arial" pitchFamily="34" charset="0"/>
                <a:cs typeface="Arial" pitchFamily="34" charset="0"/>
              </a:rPr>
              <a:t>Local exam</a:t>
            </a:r>
          </a:p>
          <a:p>
            <a:pPr>
              <a:buNone/>
            </a:pPr>
            <a:r>
              <a:rPr lang="en-US" dirty="0" smtClean="0">
                <a:latin typeface="Arial" pitchFamily="34" charset="0"/>
                <a:cs typeface="Arial" pitchFamily="34" charset="0"/>
              </a:rPr>
              <a:t>-     bruises &amp; </a:t>
            </a:r>
            <a:r>
              <a:rPr lang="en-US" dirty="0" err="1" smtClean="0">
                <a:latin typeface="Arial" pitchFamily="34" charset="0"/>
                <a:cs typeface="Arial" pitchFamily="34" charset="0"/>
              </a:rPr>
              <a:t>ecchymosis</a:t>
            </a: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a:t>
            </a:r>
            <a:r>
              <a:rPr lang="en-US" dirty="0" err="1" smtClean="0">
                <a:latin typeface="Arial" pitchFamily="34" charset="0"/>
                <a:cs typeface="Arial" pitchFamily="34" charset="0"/>
              </a:rPr>
              <a:t>mediastinal</a:t>
            </a:r>
            <a:r>
              <a:rPr lang="en-US" dirty="0" smtClean="0">
                <a:latin typeface="Arial" pitchFamily="34" charset="0"/>
                <a:cs typeface="Arial" pitchFamily="34" charset="0"/>
              </a:rPr>
              <a:t> shift, hyper-resonance,  </a:t>
            </a:r>
            <a:r>
              <a:rPr lang="en-US" dirty="0" err="1" smtClean="0">
                <a:latin typeface="Arial" pitchFamily="34" charset="0"/>
                <a:cs typeface="Arial" pitchFamily="34" charset="0"/>
              </a:rPr>
              <a:t>decresed</a:t>
            </a:r>
            <a:r>
              <a:rPr lang="en-US" dirty="0" smtClean="0">
                <a:latin typeface="Arial" pitchFamily="34" charset="0"/>
                <a:cs typeface="Arial" pitchFamily="34" charset="0"/>
              </a:rPr>
              <a:t> air entry).</a:t>
            </a:r>
          </a:p>
          <a:p>
            <a:pPr>
              <a:buNone/>
            </a:pPr>
            <a:r>
              <a:rPr lang="en-US" dirty="0" smtClean="0">
                <a:latin typeface="Arial" pitchFamily="34" charset="0"/>
                <a:cs typeface="Arial" pitchFamily="34" charset="0"/>
              </a:rPr>
              <a:t>- </a:t>
            </a:r>
            <a:r>
              <a:rPr lang="en-US" dirty="0" err="1" smtClean="0">
                <a:latin typeface="Arial" pitchFamily="34" charset="0"/>
                <a:cs typeface="Arial" pitchFamily="34" charset="0"/>
              </a:rPr>
              <a:t>Hemothorax</a:t>
            </a:r>
            <a:r>
              <a:rPr lang="en-US" dirty="0" smtClean="0">
                <a:latin typeface="Arial" pitchFamily="34" charset="0"/>
                <a:cs typeface="Arial" pitchFamily="34" charset="0"/>
              </a:rPr>
              <a:t> (shifted </a:t>
            </a:r>
            <a:r>
              <a:rPr lang="en-US" dirty="0" err="1" smtClean="0">
                <a:latin typeface="Arial" pitchFamily="34" charset="0"/>
                <a:cs typeface="Arial" pitchFamily="34" charset="0"/>
              </a:rPr>
              <a:t>mediastinum</a:t>
            </a:r>
            <a:r>
              <a:rPr lang="en-US" dirty="0" smtClean="0">
                <a:latin typeface="Arial" pitchFamily="34" charset="0"/>
                <a:cs typeface="Arial" pitchFamily="34" charset="0"/>
              </a:rPr>
              <a:t>, dullness, </a:t>
            </a:r>
            <a:r>
              <a:rPr lang="en-US" dirty="0" err="1" smtClean="0">
                <a:latin typeface="Arial" pitchFamily="34" charset="0"/>
                <a:cs typeface="Arial" pitchFamily="34" charset="0"/>
              </a:rPr>
              <a:t>decresed</a:t>
            </a:r>
            <a:r>
              <a:rPr lang="en-US" dirty="0" smtClean="0">
                <a:latin typeface="Arial" pitchFamily="34" charset="0"/>
                <a:cs typeface="Arial" pitchFamily="34" charset="0"/>
              </a:rPr>
              <a:t> air entry).</a:t>
            </a:r>
          </a:p>
          <a:p>
            <a:pPr>
              <a:buNone/>
            </a:pPr>
            <a:r>
              <a:rPr lang="en-US" dirty="0" smtClean="0">
                <a:latin typeface="Arial" pitchFamily="34" charset="0"/>
                <a:cs typeface="Arial" pitchFamily="34" charset="0"/>
              </a:rPr>
              <a:t>- Rib fracture ( localized tenderness &amp; </a:t>
            </a:r>
            <a:r>
              <a:rPr lang="en-US" dirty="0" err="1" smtClean="0">
                <a:latin typeface="Arial" pitchFamily="34" charset="0"/>
                <a:cs typeface="Arial" pitchFamily="34" charset="0"/>
              </a:rPr>
              <a:t>crepitus</a:t>
            </a:r>
            <a:r>
              <a:rPr lang="en-US" dirty="0" smtClean="0">
                <a:latin typeface="Arial" pitchFamily="34" charset="0"/>
                <a:cs typeface="Arial" pitchFamily="34" charset="0"/>
              </a:rPr>
              <a:t> at the site of fracture).</a:t>
            </a:r>
          </a:p>
          <a:p>
            <a:pPr>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FF0000"/>
                </a:solidFill>
                <a:latin typeface="Arial" pitchFamily="34" charset="0"/>
                <a:cs typeface="Arial" pitchFamily="34" charset="0"/>
              </a:rPr>
              <a:t>INITIAL EVALUATION AND RESUSCITATION OF THE INJURED PATIENT</a:t>
            </a:r>
            <a:endParaRPr lang="en-US" sz="2400" b="1"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r>
              <a:rPr lang="en-US" dirty="0" smtClean="0">
                <a:latin typeface="Arial" pitchFamily="34" charset="0"/>
                <a:cs typeface="Arial" pitchFamily="34" charset="0"/>
              </a:rPr>
              <a:t>Primary Survey</a:t>
            </a:r>
          </a:p>
          <a:p>
            <a:pPr>
              <a:buFontTx/>
              <a:buChar char="-"/>
            </a:pPr>
            <a:r>
              <a:rPr lang="en-US" dirty="0" smtClean="0">
                <a:latin typeface="Arial" pitchFamily="34" charset="0"/>
                <a:cs typeface="Arial" pitchFamily="34" charset="0"/>
              </a:rPr>
              <a:t>to identify and treat conditions that constitute an immediate threat to life</a:t>
            </a:r>
          </a:p>
          <a:p>
            <a:pPr>
              <a:buFontTx/>
              <a:buChar char="-"/>
            </a:pPr>
            <a:r>
              <a:rPr lang="en-US" dirty="0" smtClean="0">
                <a:latin typeface="Arial" pitchFamily="34" charset="0"/>
                <a:cs typeface="Arial" pitchFamily="34" charset="0"/>
              </a:rPr>
              <a:t> assessment of the </a:t>
            </a:r>
            <a:r>
              <a:rPr lang="en-US" b="1" dirty="0" smtClean="0">
                <a:latin typeface="Arial" pitchFamily="34" charset="0"/>
                <a:cs typeface="Arial" pitchFamily="34" charset="0"/>
              </a:rPr>
              <a:t>“ABCs” </a:t>
            </a:r>
            <a:r>
              <a:rPr lang="en-US" dirty="0" smtClean="0">
                <a:latin typeface="Arial" pitchFamily="34" charset="0"/>
                <a:cs typeface="Arial" pitchFamily="34" charset="0"/>
              </a:rPr>
              <a:t>(Airway with cervical spine protection, Breathing, and Circulation)</a:t>
            </a:r>
          </a:p>
          <a:p>
            <a:pPr>
              <a:buFontTx/>
              <a:buChar cha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Lab test</a:t>
            </a:r>
            <a:endParaRPr lang="en-US"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a:buFontTx/>
              <a:buChar char="-"/>
            </a:pPr>
            <a:r>
              <a:rPr lang="en-US" dirty="0" smtClean="0">
                <a:latin typeface="Arial" pitchFamily="34" charset="0"/>
                <a:cs typeface="Arial" pitchFamily="34" charset="0"/>
              </a:rPr>
              <a:t>CBC ( routine test)</a:t>
            </a:r>
          </a:p>
          <a:p>
            <a:pPr>
              <a:buFontTx/>
              <a:buChar char="-"/>
            </a:pPr>
            <a:r>
              <a:rPr lang="en-US" dirty="0" smtClean="0">
                <a:latin typeface="Arial" pitchFamily="34" charset="0"/>
                <a:cs typeface="Arial" pitchFamily="34" charset="0"/>
              </a:rPr>
              <a:t>ABG</a:t>
            </a:r>
          </a:p>
          <a:p>
            <a:pPr>
              <a:buFontTx/>
              <a:buChar char="-"/>
            </a:pPr>
            <a:r>
              <a:rPr lang="en-US" dirty="0" smtClean="0">
                <a:latin typeface="Arial" pitchFamily="34" charset="0"/>
                <a:cs typeface="Arial" pitchFamily="34" charset="0"/>
              </a:rPr>
              <a:t>Electrolytes</a:t>
            </a:r>
          </a:p>
          <a:p>
            <a:pPr>
              <a:buFontTx/>
              <a:buChar char="-"/>
            </a:pPr>
            <a:r>
              <a:rPr lang="en-US" dirty="0" smtClean="0">
                <a:latin typeface="Arial" pitchFamily="34" charset="0"/>
                <a:cs typeface="Arial" pitchFamily="34" charset="0"/>
              </a:rPr>
              <a:t>Coagulation profile(PT, </a:t>
            </a:r>
            <a:r>
              <a:rPr lang="en-US" dirty="0" err="1" smtClean="0">
                <a:latin typeface="Arial" pitchFamily="34" charset="0"/>
                <a:cs typeface="Arial" pitchFamily="34" charset="0"/>
              </a:rPr>
              <a:t>PTT,fibrinogen,D</a:t>
            </a:r>
            <a:r>
              <a:rPr lang="en-US" dirty="0" smtClean="0">
                <a:latin typeface="Arial" pitchFamily="34" charset="0"/>
                <a:cs typeface="Arial" pitchFamily="34" charset="0"/>
              </a:rPr>
              <a:t> </a:t>
            </a:r>
            <a:r>
              <a:rPr lang="en-US" dirty="0" err="1" smtClean="0">
                <a:latin typeface="Arial" pitchFamily="34" charset="0"/>
                <a:cs typeface="Arial" pitchFamily="34" charset="0"/>
              </a:rPr>
              <a:t>dimer</a:t>
            </a:r>
            <a:r>
              <a:rPr lang="en-US" dirty="0" smtClean="0">
                <a:latin typeface="Arial" pitchFamily="34" charset="0"/>
                <a:cs typeface="Arial" pitchFamily="34" charset="0"/>
              </a:rPr>
              <a:t>)</a:t>
            </a:r>
          </a:p>
          <a:p>
            <a:pPr>
              <a:buFontTx/>
              <a:buChar char="-"/>
            </a:pPr>
            <a:r>
              <a:rPr lang="en-US" dirty="0" err="1" smtClean="0">
                <a:latin typeface="Arial" pitchFamily="34" charset="0"/>
                <a:cs typeface="Arial" pitchFamily="34" charset="0"/>
              </a:rPr>
              <a:t>Troponin</a:t>
            </a:r>
            <a:r>
              <a:rPr lang="en-US" dirty="0" smtClean="0">
                <a:latin typeface="Arial" pitchFamily="34" charset="0"/>
                <a:cs typeface="Arial" pitchFamily="34" charset="0"/>
              </a:rPr>
              <a:t>, </a:t>
            </a:r>
            <a:r>
              <a:rPr lang="en-US" dirty="0" err="1" smtClean="0">
                <a:latin typeface="Arial" pitchFamily="34" charset="0"/>
                <a:cs typeface="Arial" pitchFamily="34" charset="0"/>
              </a:rPr>
              <a:t>creatinine</a:t>
            </a:r>
            <a:r>
              <a:rPr lang="en-US" dirty="0" smtClean="0">
                <a:latin typeface="Arial" pitchFamily="34" charset="0"/>
                <a:cs typeface="Arial" pitchFamily="34" charset="0"/>
              </a:rPr>
              <a:t> </a:t>
            </a:r>
            <a:r>
              <a:rPr lang="en-US" dirty="0" err="1" smtClean="0">
                <a:latin typeface="Arial" pitchFamily="34" charset="0"/>
                <a:cs typeface="Arial" pitchFamily="34" charset="0"/>
              </a:rPr>
              <a:t>kinase</a:t>
            </a: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Lactate</a:t>
            </a:r>
          </a:p>
          <a:p>
            <a:pPr>
              <a:buFontTx/>
              <a:buChar char="-"/>
            </a:pPr>
            <a:r>
              <a:rPr lang="en-US" dirty="0" smtClean="0">
                <a:latin typeface="Arial" pitchFamily="34" charset="0"/>
                <a:cs typeface="Arial" pitchFamily="34" charset="0"/>
              </a:rPr>
              <a:t>Blood type and cross match</a:t>
            </a:r>
          </a:p>
          <a:p>
            <a:pPr>
              <a:buFontTx/>
              <a:buChar cha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Chest x-ray</a:t>
            </a:r>
            <a:endParaRPr lang="en-US"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dirty="0" smtClean="0">
                <a:latin typeface="Arial" pitchFamily="34" charset="0"/>
                <a:cs typeface="Arial" pitchFamily="34" charset="0"/>
              </a:rPr>
              <a:t>provide good information regarding tracheal </a:t>
            </a:r>
            <a:r>
              <a:rPr lang="en-US" dirty="0" err="1" smtClean="0">
                <a:latin typeface="Arial" pitchFamily="34" charset="0"/>
                <a:cs typeface="Arial" pitchFamily="34" charset="0"/>
              </a:rPr>
              <a:t>deviation,lung</a:t>
            </a:r>
            <a:r>
              <a:rPr lang="en-US" dirty="0" smtClean="0">
                <a:latin typeface="Arial" pitchFamily="34" charset="0"/>
                <a:cs typeface="Arial" pitchFamily="34" charset="0"/>
              </a:rPr>
              <a:t> and </a:t>
            </a:r>
            <a:r>
              <a:rPr lang="en-US" dirty="0" err="1" smtClean="0">
                <a:latin typeface="Arial" pitchFamily="34" charset="0"/>
                <a:cs typeface="Arial" pitchFamily="34" charset="0"/>
              </a:rPr>
              <a:t>mediastinal</a:t>
            </a:r>
            <a:r>
              <a:rPr lang="en-US" dirty="0" smtClean="0">
                <a:latin typeface="Arial" pitchFamily="34" charset="0"/>
                <a:cs typeface="Arial" pitchFamily="34" charset="0"/>
              </a:rPr>
              <a:t> pathology.</a:t>
            </a:r>
          </a:p>
          <a:p>
            <a:r>
              <a:rPr lang="en-US" dirty="0" smtClean="0">
                <a:latin typeface="Arial" pitchFamily="34" charset="0"/>
                <a:cs typeface="Arial" pitchFamily="34" charset="0"/>
              </a:rPr>
              <a:t>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fluid meniscus,</a:t>
            </a:r>
          </a:p>
          <a:p>
            <a:r>
              <a:rPr lang="en-US" dirty="0" smtClean="0">
                <a:latin typeface="Arial" pitchFamily="34" charset="0"/>
                <a:cs typeface="Arial" pitchFamily="34" charset="0"/>
              </a:rPr>
              <a:t> presence of free gas under the diaphragm indicating the presence of a hollow abdominal </a:t>
            </a:r>
            <a:r>
              <a:rPr lang="en-US" dirty="0" err="1" smtClean="0">
                <a:latin typeface="Arial" pitchFamily="34" charset="0"/>
                <a:cs typeface="Arial" pitchFamily="34" charset="0"/>
              </a:rPr>
              <a:t>viscus</a:t>
            </a:r>
            <a:r>
              <a:rPr lang="en-US" dirty="0" smtClean="0">
                <a:latin typeface="Arial" pitchFamily="34" charset="0"/>
                <a:cs typeface="Arial" pitchFamily="34" charset="0"/>
              </a:rPr>
              <a:t> perforation.</a:t>
            </a:r>
          </a:p>
          <a:p>
            <a:r>
              <a:rPr lang="en-US" dirty="0" smtClean="0">
                <a:latin typeface="Arial" pitchFamily="34" charset="0"/>
                <a:cs typeface="Arial" pitchFamily="34" charset="0"/>
              </a:rPr>
              <a:t>Fracture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609600"/>
            <a:ext cx="7772400" cy="1143000"/>
          </a:xfrm>
        </p:spPr>
        <p:txBody>
          <a:bodyPr>
            <a:noAutofit/>
          </a:bodyPr>
          <a:lstStyle/>
          <a:p>
            <a:r>
              <a:rPr lang="en-US" sz="2400" b="1" u="sng" dirty="0">
                <a:solidFill>
                  <a:schemeClr val="tx1"/>
                </a:solidFill>
                <a:latin typeface="Arial" pitchFamily="34" charset="0"/>
                <a:cs typeface="Arial" pitchFamily="34" charset="0"/>
              </a:rPr>
              <a:t>Ultrasound – extended focused assessment</a:t>
            </a:r>
            <a:br>
              <a:rPr lang="en-US" sz="2400" b="1" u="sng" dirty="0">
                <a:solidFill>
                  <a:schemeClr val="tx1"/>
                </a:solidFill>
                <a:latin typeface="Arial" pitchFamily="34" charset="0"/>
                <a:cs typeface="Arial" pitchFamily="34" charset="0"/>
              </a:rPr>
            </a:br>
            <a:r>
              <a:rPr lang="en-US" sz="2400" b="1" u="sng" dirty="0">
                <a:solidFill>
                  <a:schemeClr val="tx1"/>
                </a:solidFill>
                <a:latin typeface="Arial" pitchFamily="34" charset="0"/>
                <a:cs typeface="Arial" pitchFamily="34" charset="0"/>
              </a:rPr>
              <a:t>with sonar for trauma</a:t>
            </a:r>
            <a:br>
              <a:rPr lang="en-US" sz="2400" b="1" u="sng" dirty="0">
                <a:solidFill>
                  <a:schemeClr val="tx1"/>
                </a:solidFill>
                <a:latin typeface="Arial" pitchFamily="34" charset="0"/>
                <a:cs typeface="Arial" pitchFamily="34" charset="0"/>
              </a:rPr>
            </a:br>
            <a:endParaRPr lang="en-US" sz="2400"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2286001" y="1447800"/>
            <a:ext cx="7772400" cy="4572000"/>
          </a:xfrm>
        </p:spPr>
        <p:txBody>
          <a:bodyPr>
            <a:normAutofit/>
          </a:bodyPr>
          <a:lstStyle/>
          <a:p>
            <a:pPr>
              <a:buNone/>
            </a:pPr>
            <a:r>
              <a:rPr lang="en-US" b="1" i="1" dirty="0" smtClean="0">
                <a:latin typeface="Arial" pitchFamily="34" charset="0"/>
                <a:cs typeface="Arial" pitchFamily="34" charset="0"/>
              </a:rPr>
              <a:t>- </a:t>
            </a:r>
            <a:r>
              <a:rPr lang="en-US" dirty="0" smtClean="0">
                <a:latin typeface="Arial" pitchFamily="34" charset="0"/>
                <a:cs typeface="Arial" pitchFamily="34" charset="0"/>
              </a:rPr>
              <a:t> cardiac </a:t>
            </a:r>
            <a:r>
              <a:rPr lang="en-US" dirty="0" err="1" smtClean="0">
                <a:latin typeface="Arial" pitchFamily="34" charset="0"/>
                <a:cs typeface="Arial" pitchFamily="34" charset="0"/>
              </a:rPr>
              <a:t>tamponade</a:t>
            </a:r>
            <a:r>
              <a:rPr lang="en-US" dirty="0" smtClean="0">
                <a:latin typeface="Arial" pitchFamily="34" charset="0"/>
                <a:cs typeface="Arial" pitchFamily="34" charset="0"/>
              </a:rPr>
              <a:t> or free blood and air in the </a:t>
            </a:r>
            <a:r>
              <a:rPr lang="en-US" dirty="0" err="1" smtClean="0">
                <a:latin typeface="Arial" pitchFamily="34" charset="0"/>
                <a:cs typeface="Arial" pitchFamily="34" charset="0"/>
              </a:rPr>
              <a:t>hemithorax</a:t>
            </a:r>
            <a:r>
              <a:rPr lang="en-US" dirty="0" smtClean="0">
                <a:latin typeface="Arial" pitchFamily="34" charset="0"/>
                <a:cs typeface="Arial" pitchFamily="34" charset="0"/>
              </a:rPr>
              <a:t> on each side.</a:t>
            </a:r>
          </a:p>
          <a:p>
            <a:pPr>
              <a:buNone/>
            </a:pPr>
            <a:r>
              <a:rPr lang="en-US" dirty="0" smtClean="0">
                <a:latin typeface="Arial" pitchFamily="34" charset="0"/>
                <a:cs typeface="Arial" pitchFamily="34" charset="0"/>
              </a:rPr>
              <a:t>- assessment for blood in the abdominal cavity, in the </a:t>
            </a:r>
            <a:r>
              <a:rPr lang="en-US" dirty="0" err="1" smtClean="0">
                <a:latin typeface="Arial" pitchFamily="34" charset="0"/>
                <a:cs typeface="Arial" pitchFamily="34" charset="0"/>
              </a:rPr>
              <a:t>paracolic</a:t>
            </a:r>
            <a:r>
              <a:rPr lang="en-US" dirty="0" smtClean="0">
                <a:latin typeface="Arial" pitchFamily="34" charset="0"/>
                <a:cs typeface="Arial" pitchFamily="34" charset="0"/>
              </a:rPr>
              <a:t> gutters, </a:t>
            </a:r>
            <a:r>
              <a:rPr lang="en-US" dirty="0" err="1" smtClean="0">
                <a:latin typeface="Arial" pitchFamily="34" charset="0"/>
                <a:cs typeface="Arial" pitchFamily="34" charset="0"/>
              </a:rPr>
              <a:t>subdiaphragmatic</a:t>
            </a:r>
            <a:r>
              <a:rPr lang="en-US" dirty="0" smtClean="0">
                <a:latin typeface="Arial" pitchFamily="34" charset="0"/>
                <a:cs typeface="Arial" pitchFamily="34" charset="0"/>
              </a:rPr>
              <a:t> spaces and pelvis.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066800"/>
            <a:ext cx="7772400" cy="1143000"/>
          </a:xfrm>
        </p:spPr>
        <p:txBody>
          <a:bodyPr>
            <a:normAutofit fontScale="90000"/>
          </a:bodyPr>
          <a:lstStyle/>
          <a:p>
            <a:r>
              <a:rPr lang="en-US" b="1" u="sng" dirty="0" smtClean="0">
                <a:solidFill>
                  <a:schemeClr val="tx1"/>
                </a:solidFill>
                <a:latin typeface="Arial" pitchFamily="34" charset="0"/>
                <a:cs typeface="Arial" pitchFamily="34" charset="0"/>
              </a:rPr>
              <a:t>Underwater chest drain</a:t>
            </a:r>
            <a:br>
              <a:rPr lang="en-US" b="1" u="sng" dirty="0" smtClean="0">
                <a:solidFill>
                  <a:schemeClr val="tx1"/>
                </a:solidFill>
                <a:latin typeface="Arial" pitchFamily="34" charset="0"/>
                <a:cs typeface="Arial" pitchFamily="34" charset="0"/>
              </a:rPr>
            </a:br>
            <a:endParaRPr lang="en-US"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2209800" y="1371600"/>
            <a:ext cx="7772400" cy="4572000"/>
          </a:xfrm>
        </p:spPr>
        <p:txBody>
          <a:bodyPr>
            <a:normAutofit/>
          </a:bodyPr>
          <a:lstStyle/>
          <a:p>
            <a:pPr>
              <a:buNone/>
            </a:pPr>
            <a:endParaRPr lang="en-US" b="1" i="1"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In the physiologically grossly unstable patient, where physical examination is inconclusive and there is no time for radiological investigations. </a:t>
            </a:r>
          </a:p>
          <a:p>
            <a:pPr>
              <a:buFontTx/>
              <a:buChar char="-"/>
            </a:pPr>
            <a:r>
              <a:rPr lang="en-US" dirty="0" smtClean="0">
                <a:latin typeface="Arial" pitchFamily="34" charset="0"/>
                <a:cs typeface="Arial" pitchFamily="34" charset="0"/>
              </a:rPr>
              <a:t>insertion of an underwater chest drainage tube can be a diagnostic procedure as well as a therapeutic.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b="1" dirty="0" smtClean="0">
                <a:latin typeface="Arial" pitchFamily="34" charset="0"/>
                <a:cs typeface="Arial" pitchFamily="34" charset="0"/>
              </a:rPr>
              <a:t>- Computed tomography scan</a:t>
            </a:r>
            <a:r>
              <a:rPr lang="en-US" dirty="0" smtClean="0">
                <a:latin typeface="Arial" pitchFamily="34" charset="0"/>
                <a:cs typeface="Arial" pitchFamily="34" charset="0"/>
              </a:rPr>
              <a:t> (It has become the principal and most reliable examination for major injury in thoracic trauma)</a:t>
            </a:r>
          </a:p>
          <a:p>
            <a:pPr>
              <a:buFontTx/>
              <a:buChar char="-"/>
            </a:pPr>
            <a:r>
              <a:rPr lang="en-US" b="1" dirty="0" smtClean="0">
                <a:latin typeface="Arial" pitchFamily="34" charset="0"/>
                <a:cs typeface="Arial" pitchFamily="34" charset="0"/>
              </a:rPr>
              <a:t>Esophagoscopy</a:t>
            </a:r>
            <a:r>
              <a:rPr lang="en-US" dirty="0" smtClean="0">
                <a:latin typeface="Arial" pitchFamily="34" charset="0"/>
                <a:cs typeface="Arial" pitchFamily="34" charset="0"/>
              </a:rPr>
              <a:t> is the initial diagnostic procedure of choice in patients with possible esophageal injuries.</a:t>
            </a:r>
          </a:p>
          <a:p>
            <a:pPr>
              <a:buFontTx/>
              <a:buChar char="-"/>
            </a:pPr>
            <a:r>
              <a:rPr lang="en-US" b="1" dirty="0" err="1" smtClean="0">
                <a:latin typeface="Arial" pitchFamily="34" charset="0"/>
                <a:cs typeface="Arial" pitchFamily="34" charset="0"/>
              </a:rPr>
              <a:t>Fiberoptic</a:t>
            </a:r>
            <a:r>
              <a:rPr lang="en-US" b="1" dirty="0" smtClean="0">
                <a:latin typeface="Arial" pitchFamily="34" charset="0"/>
                <a:cs typeface="Arial" pitchFamily="34" charset="0"/>
              </a:rPr>
              <a:t> or rigid </a:t>
            </a:r>
            <a:r>
              <a:rPr lang="en-US" b="1" dirty="0" err="1" smtClean="0">
                <a:latin typeface="Arial" pitchFamily="34" charset="0"/>
                <a:cs typeface="Arial" pitchFamily="34" charset="0"/>
              </a:rPr>
              <a:t>bronchoscopy</a:t>
            </a:r>
            <a:r>
              <a:rPr lang="en-US" b="1" dirty="0" smtClean="0">
                <a:latin typeface="Arial" pitchFamily="34" charset="0"/>
                <a:cs typeface="Arial" pitchFamily="34" charset="0"/>
              </a:rPr>
              <a:t> </a:t>
            </a:r>
            <a:r>
              <a:rPr lang="en-US" dirty="0" smtClean="0">
                <a:latin typeface="Arial" pitchFamily="34" charset="0"/>
                <a:cs typeface="Arial" pitchFamily="34" charset="0"/>
              </a:rPr>
              <a:t>is performed in patients with possible </a:t>
            </a:r>
            <a:r>
              <a:rPr lang="en-US" dirty="0" err="1" smtClean="0">
                <a:latin typeface="Arial" pitchFamily="34" charset="0"/>
                <a:cs typeface="Arial" pitchFamily="34" charset="0"/>
              </a:rPr>
              <a:t>tracheobronchial</a:t>
            </a:r>
            <a:r>
              <a:rPr lang="en-US" dirty="0" smtClean="0">
                <a:latin typeface="Arial" pitchFamily="34" charset="0"/>
                <a:cs typeface="Arial" pitchFamily="34" charset="0"/>
              </a:rPr>
              <a:t> injuries.</a:t>
            </a:r>
          </a:p>
          <a:p>
            <a:pPr>
              <a:buFontTx/>
              <a:buChar char="-"/>
            </a:pPr>
            <a:r>
              <a:rPr lang="en-US" b="1" dirty="0" smtClean="0">
                <a:latin typeface="Arial" pitchFamily="34" charset="0"/>
                <a:cs typeface="Arial" pitchFamily="34" charset="0"/>
              </a:rPr>
              <a:t>Electrocardiography</a:t>
            </a:r>
            <a:r>
              <a:rPr lang="en-US" dirty="0" smtClean="0">
                <a:latin typeface="Arial" pitchFamily="34" charset="0"/>
                <a:cs typeface="Arial" pitchFamily="34" charset="0"/>
              </a:rPr>
              <a:t>  is a standard test performed on all thoracic trauma victims</a:t>
            </a:r>
          </a:p>
          <a:p>
            <a:pPr>
              <a:buFontTx/>
              <a:buChar cha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FF0000"/>
                </a:solidFill>
                <a:latin typeface="Arial" pitchFamily="34" charset="0"/>
                <a:cs typeface="Arial" pitchFamily="34" charset="0"/>
              </a:rPr>
              <a:t>Pneumothorax</a:t>
            </a:r>
            <a:endParaRPr lang="en-US"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a:xfrm>
            <a:off x="2438402" y="1447800"/>
            <a:ext cx="4571999" cy="4572000"/>
          </a:xfrm>
        </p:spPr>
        <p:txBody>
          <a:bodyPr/>
          <a:lstStyle/>
          <a:p>
            <a:r>
              <a:rPr lang="en-US" dirty="0" smtClean="0">
                <a:latin typeface="Arial" pitchFamily="34" charset="0"/>
                <a:cs typeface="Arial" pitchFamily="34" charset="0"/>
              </a:rPr>
              <a:t>the presence of air or gas in the pleural cavity, which can impair oxygenation and/or ventilation.</a:t>
            </a:r>
          </a:p>
          <a:p>
            <a:r>
              <a:rPr lang="en-US" b="1" u="sng" dirty="0" smtClean="0">
                <a:latin typeface="Arial" pitchFamily="34" charset="0"/>
                <a:cs typeface="Arial" pitchFamily="34" charset="0"/>
              </a:rPr>
              <a:t>Classification</a:t>
            </a:r>
            <a:r>
              <a:rPr lang="en-US" u="sng" dirty="0" smtClean="0">
                <a:latin typeface="Arial" pitchFamily="34" charset="0"/>
                <a:cs typeface="Arial" pitchFamily="34" charset="0"/>
              </a:rPr>
              <a:t>:</a:t>
            </a:r>
          </a:p>
          <a:p>
            <a:pPr>
              <a:buFontTx/>
              <a:buChar char="-"/>
            </a:pPr>
            <a:r>
              <a:rPr lang="en-US" dirty="0" smtClean="0">
                <a:latin typeface="Arial" pitchFamily="34" charset="0"/>
                <a:cs typeface="Arial" pitchFamily="34" charset="0"/>
              </a:rPr>
              <a:t>spontaneous: primary or secondary</a:t>
            </a:r>
          </a:p>
          <a:p>
            <a:pPr>
              <a:buFontTx/>
              <a:buChar char="-"/>
            </a:pPr>
            <a:r>
              <a:rPr lang="en-US" dirty="0" smtClean="0">
                <a:latin typeface="Arial" pitchFamily="34" charset="0"/>
                <a:cs typeface="Arial" pitchFamily="34" charset="0"/>
              </a:rPr>
              <a:t>Acquired: Iatrogenic or </a:t>
            </a:r>
            <a:r>
              <a:rPr lang="en-US" b="1" u="sng" dirty="0" smtClean="0">
                <a:latin typeface="Arial" pitchFamily="34" charset="0"/>
                <a:cs typeface="Arial" pitchFamily="34" charset="0"/>
              </a:rPr>
              <a:t>traumatic</a:t>
            </a:r>
            <a:endParaRPr lang="en-US" b="1" u="sng" dirty="0">
              <a:latin typeface="Arial" pitchFamily="34" charset="0"/>
              <a:cs typeface="Arial" pitchFamily="34" charset="0"/>
            </a:endParaRPr>
          </a:p>
        </p:txBody>
      </p:sp>
      <p:pic>
        <p:nvPicPr>
          <p:cNvPr id="4" name="Picture 3" descr="Pneumothorax still.jpg"/>
          <p:cNvPicPr>
            <a:picLocks noChangeAspect="1"/>
          </p:cNvPicPr>
          <p:nvPr/>
        </p:nvPicPr>
        <p:blipFill>
          <a:blip r:embed="rId2"/>
          <a:stretch>
            <a:fillRect/>
          </a:stretch>
        </p:blipFill>
        <p:spPr>
          <a:xfrm>
            <a:off x="7086600" y="990600"/>
            <a:ext cx="3581400" cy="5562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Pathological types</a:t>
            </a:r>
            <a:endParaRPr lang="en-US"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sz="3600" dirty="0">
                <a:latin typeface="Arial" pitchFamily="34" charset="0"/>
                <a:cs typeface="Arial" pitchFamily="34" charset="0"/>
              </a:rPr>
              <a:t>Closed (simple) </a:t>
            </a:r>
            <a:r>
              <a:rPr lang="en-US" sz="3600" dirty="0" err="1">
                <a:latin typeface="Arial" pitchFamily="34" charset="0"/>
                <a:cs typeface="Arial" pitchFamily="34" charset="0"/>
              </a:rPr>
              <a:t>pneumothorax</a:t>
            </a:r>
            <a:r>
              <a:rPr lang="en-US" sz="3600" dirty="0">
                <a:latin typeface="Arial" pitchFamily="34" charset="0"/>
                <a:cs typeface="Arial" pitchFamily="34" charset="0"/>
              </a:rPr>
              <a:t>.</a:t>
            </a:r>
          </a:p>
          <a:p>
            <a:r>
              <a:rPr lang="en-US" sz="3600" dirty="0">
                <a:latin typeface="Arial" pitchFamily="34" charset="0"/>
                <a:cs typeface="Arial" pitchFamily="34" charset="0"/>
              </a:rPr>
              <a:t>Open </a:t>
            </a:r>
            <a:r>
              <a:rPr lang="en-US" sz="3600" dirty="0" err="1">
                <a:latin typeface="Arial" pitchFamily="34" charset="0"/>
                <a:cs typeface="Arial" pitchFamily="34" charset="0"/>
              </a:rPr>
              <a:t>pneumothorax</a:t>
            </a:r>
            <a:r>
              <a:rPr lang="en-US" sz="3600" dirty="0">
                <a:latin typeface="Arial" pitchFamily="34" charset="0"/>
                <a:cs typeface="Arial" pitchFamily="34" charset="0"/>
              </a:rPr>
              <a:t>.</a:t>
            </a:r>
          </a:p>
          <a:p>
            <a:r>
              <a:rPr lang="en-US" sz="3600" dirty="0">
                <a:latin typeface="Arial" pitchFamily="34" charset="0"/>
                <a:cs typeface="Arial" pitchFamily="34" charset="0"/>
              </a:rPr>
              <a:t>Tension </a:t>
            </a:r>
            <a:r>
              <a:rPr lang="en-US" sz="3600" dirty="0" err="1">
                <a:latin typeface="Arial" pitchFamily="34" charset="0"/>
                <a:cs typeface="Arial" pitchFamily="34" charset="0"/>
              </a:rPr>
              <a:t>pneumothorax</a:t>
            </a:r>
            <a:r>
              <a:rPr lang="en-US" sz="3600" dirty="0">
                <a:latin typeface="Arial" pitchFamily="34" charset="0"/>
                <a:cs typeface="Arial" pitchFamily="34" charset="0"/>
              </a:rPr>
              <a:t>.</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latin typeface="Arial" pitchFamily="34" charset="0"/>
                <a:cs typeface="Arial" pitchFamily="34" charset="0"/>
              </a:rPr>
              <a:t>Anatomy</a:t>
            </a:r>
            <a:endParaRPr lang="en-US" b="1" u="sng" dirty="0">
              <a:solidFill>
                <a:srgbClr val="FF0000"/>
              </a:solidFill>
              <a:latin typeface="Arial" pitchFamily="34" charset="0"/>
              <a:cs typeface="Arial" pitchFamily="34" charset="0"/>
            </a:endParaRPr>
          </a:p>
        </p:txBody>
      </p:sp>
      <p:pic>
        <p:nvPicPr>
          <p:cNvPr id="4" name="Content Placeholder 3" descr="ventral-trunk-bones-sternum_english.jpg"/>
          <p:cNvPicPr>
            <a:picLocks noGrp="1" noChangeAspect="1"/>
          </p:cNvPicPr>
          <p:nvPr>
            <p:ph sz="quarter" idx="1"/>
          </p:nvPr>
        </p:nvPicPr>
        <p:blipFill>
          <a:blip r:embed="rId2"/>
          <a:stretch>
            <a:fillRect/>
          </a:stretch>
        </p:blipFill>
        <p:spPr>
          <a:xfrm>
            <a:off x="2157412" y="1447800"/>
            <a:ext cx="8281988" cy="4953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neumothorax.gif"/>
          <p:cNvPicPr>
            <a:picLocks noGrp="1" noChangeAspect="1"/>
          </p:cNvPicPr>
          <p:nvPr>
            <p:ph sz="quarter" idx="1"/>
          </p:nvPr>
        </p:nvPicPr>
        <p:blipFill>
          <a:blip r:embed="rId2"/>
          <a:stretch>
            <a:fillRect/>
          </a:stretch>
        </p:blipFill>
        <p:spPr>
          <a:xfrm>
            <a:off x="1981200" y="1600201"/>
            <a:ext cx="8477046" cy="38719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cle-Pneumothorax-aBj.jpg"/>
          <p:cNvPicPr>
            <a:picLocks noGrp="1" noChangeAspect="1"/>
          </p:cNvPicPr>
          <p:nvPr>
            <p:ph sz="quarter" idx="1"/>
          </p:nvPr>
        </p:nvPicPr>
        <p:blipFill>
          <a:blip r:embed="rId2"/>
          <a:stretch>
            <a:fillRect/>
          </a:stretch>
        </p:blipFill>
        <p:spPr>
          <a:xfrm>
            <a:off x="1828800" y="304800"/>
            <a:ext cx="8534400" cy="6248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itchFamily="34" charset="0"/>
                <a:cs typeface="Arial" pitchFamily="34" charset="0"/>
              </a:rPr>
              <a:t>Tension </a:t>
            </a:r>
            <a:r>
              <a:rPr lang="en-US" b="1" dirty="0" err="1" smtClean="0">
                <a:solidFill>
                  <a:schemeClr val="tx1"/>
                </a:solidFill>
                <a:latin typeface="Arial" pitchFamily="34" charset="0"/>
                <a:cs typeface="Arial" pitchFamily="34" charset="0"/>
              </a:rPr>
              <a:t>pneumothorax</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dirty="0" smtClean="0">
                <a:latin typeface="Arial" pitchFamily="34" charset="0"/>
                <a:cs typeface="Arial" pitchFamily="34" charset="0"/>
              </a:rPr>
              <a:t>A tension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is a </a:t>
            </a:r>
            <a:r>
              <a:rPr lang="en-US" u="sng" dirty="0" smtClean="0">
                <a:latin typeface="Arial" pitchFamily="34" charset="0"/>
                <a:cs typeface="Arial" pitchFamily="34" charset="0"/>
              </a:rPr>
              <a:t>life-threatening</a:t>
            </a:r>
            <a:r>
              <a:rPr lang="en-US" dirty="0" smtClean="0">
                <a:latin typeface="Arial" pitchFamily="34" charset="0"/>
                <a:cs typeface="Arial" pitchFamily="34" charset="0"/>
              </a:rPr>
              <a:t> condition that develops when air is trapped in the pleural cavity under positive pressure, displacing </a:t>
            </a:r>
            <a:r>
              <a:rPr lang="en-US" dirty="0" err="1" smtClean="0">
                <a:latin typeface="Arial" pitchFamily="34" charset="0"/>
                <a:cs typeface="Arial" pitchFamily="34" charset="0"/>
              </a:rPr>
              <a:t>mediastinal</a:t>
            </a:r>
            <a:r>
              <a:rPr lang="en-US" dirty="0" smtClean="0">
                <a:latin typeface="Arial" pitchFamily="34" charset="0"/>
                <a:cs typeface="Arial" pitchFamily="34" charset="0"/>
              </a:rPr>
              <a:t> structures and compromising cardiopulmonary function. </a:t>
            </a:r>
          </a:p>
          <a:p>
            <a:r>
              <a:rPr lang="en-US" u="sng" dirty="0" smtClean="0">
                <a:latin typeface="Arial" pitchFamily="34" charset="0"/>
                <a:cs typeface="Arial" pitchFamily="34" charset="0"/>
              </a:rPr>
              <a:t>Immediate decompression</a:t>
            </a:r>
            <a:r>
              <a:rPr lang="en-US" dirty="0" smtClean="0">
                <a:latin typeface="Arial" pitchFamily="34" charset="0"/>
                <a:cs typeface="Arial" pitchFamily="34" charset="0"/>
              </a:rPr>
              <a:t> of the thorax is mandatory when tension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is suspected. This should </a:t>
            </a:r>
            <a:r>
              <a:rPr lang="en-US" u="sng" dirty="0" smtClean="0">
                <a:latin typeface="Arial" pitchFamily="34" charset="0"/>
                <a:cs typeface="Arial" pitchFamily="34" charset="0"/>
              </a:rPr>
              <a:t>not be delayed for radiographic confirmation</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itchFamily="34" charset="0"/>
                <a:cs typeface="Arial" pitchFamily="34" charset="0"/>
              </a:rPr>
              <a:t>Clinical presentation</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u="sng" dirty="0" smtClean="0">
                <a:latin typeface="Arial" pitchFamily="34" charset="0"/>
                <a:cs typeface="Arial" pitchFamily="34" charset="0"/>
              </a:rPr>
              <a:t>Signs</a:t>
            </a:r>
            <a:r>
              <a:rPr lang="en-US" dirty="0" smtClean="0">
                <a:latin typeface="Arial" pitchFamily="34" charset="0"/>
                <a:cs typeface="Arial" pitchFamily="34" charset="0"/>
              </a:rPr>
              <a:t>:</a:t>
            </a:r>
          </a:p>
          <a:p>
            <a:pPr>
              <a:buNone/>
            </a:pPr>
            <a:r>
              <a:rPr lang="en-US" dirty="0" smtClean="0">
                <a:latin typeface="Arial" pitchFamily="34" charset="0"/>
                <a:cs typeface="Arial" pitchFamily="34" charset="0"/>
              </a:rPr>
              <a:t>-</a:t>
            </a:r>
            <a:r>
              <a:rPr lang="en-US" b="1" dirty="0" err="1" smtClean="0">
                <a:latin typeface="Arial" pitchFamily="34" charset="0"/>
                <a:cs typeface="Arial" pitchFamily="34" charset="0"/>
              </a:rPr>
              <a:t>lnspection</a:t>
            </a:r>
            <a:r>
              <a:rPr lang="en-US" dirty="0" smtClean="0">
                <a:latin typeface="Arial" pitchFamily="34" charset="0"/>
                <a:cs typeface="Arial" pitchFamily="34" charset="0"/>
              </a:rPr>
              <a:t>: - decreased movements at the affected side.</a:t>
            </a:r>
          </a:p>
          <a:p>
            <a:pPr>
              <a:buNone/>
            </a:pPr>
            <a:r>
              <a:rPr lang="en-US" dirty="0" smtClean="0">
                <a:latin typeface="Arial" pitchFamily="34" charset="0"/>
                <a:cs typeface="Arial" pitchFamily="34" charset="0"/>
              </a:rPr>
              <a:t>-</a:t>
            </a:r>
            <a:r>
              <a:rPr lang="en-US" b="1" dirty="0" smtClean="0">
                <a:latin typeface="Arial" pitchFamily="34" charset="0"/>
                <a:cs typeface="Arial" pitchFamily="34" charset="0"/>
              </a:rPr>
              <a:t>Palpation</a:t>
            </a:r>
            <a:r>
              <a:rPr lang="en-US" dirty="0" smtClean="0">
                <a:latin typeface="Arial" pitchFamily="34" charset="0"/>
                <a:cs typeface="Arial" pitchFamily="34" charset="0"/>
              </a:rPr>
              <a:t>:  diminished movements, decreased TVF, but there is NO </a:t>
            </a:r>
            <a:r>
              <a:rPr lang="en-US" dirty="0" err="1" smtClean="0">
                <a:latin typeface="Arial" pitchFamily="34" charset="0"/>
                <a:cs typeface="Arial" pitchFamily="34" charset="0"/>
              </a:rPr>
              <a:t>mediastinal</a:t>
            </a:r>
            <a:r>
              <a:rPr lang="en-US" dirty="0" smtClean="0">
                <a:latin typeface="Arial" pitchFamily="34" charset="0"/>
                <a:cs typeface="Arial" pitchFamily="34" charset="0"/>
              </a:rPr>
              <a:t> shift in closed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a:t>
            </a:r>
          </a:p>
          <a:p>
            <a:pPr>
              <a:buNone/>
            </a:pPr>
            <a:r>
              <a:rPr lang="en-US" dirty="0" smtClean="0">
                <a:latin typeface="Arial" pitchFamily="34" charset="0"/>
                <a:cs typeface="Arial" pitchFamily="34" charset="0"/>
              </a:rPr>
              <a:t>- </a:t>
            </a:r>
            <a:r>
              <a:rPr lang="en-US" b="1" dirty="0" smtClean="0">
                <a:latin typeface="Arial" pitchFamily="34" charset="0"/>
                <a:cs typeface="Arial" pitchFamily="34" charset="0"/>
              </a:rPr>
              <a:t>Percussion</a:t>
            </a:r>
            <a:r>
              <a:rPr lang="en-US" dirty="0" smtClean="0">
                <a:latin typeface="Arial" pitchFamily="34" charset="0"/>
                <a:cs typeface="Arial" pitchFamily="34" charset="0"/>
              </a:rPr>
              <a:t>:  Hyper-resonance.</a:t>
            </a:r>
          </a:p>
          <a:p>
            <a:pPr>
              <a:buFontTx/>
              <a:buChar char="-"/>
            </a:pPr>
            <a:r>
              <a:rPr lang="en-US" b="1" dirty="0" smtClean="0">
                <a:latin typeface="Arial" pitchFamily="34" charset="0"/>
                <a:cs typeface="Arial" pitchFamily="34" charset="0"/>
              </a:rPr>
              <a:t>Auscultation</a:t>
            </a:r>
            <a:r>
              <a:rPr lang="en-US" dirty="0" smtClean="0">
                <a:latin typeface="Arial" pitchFamily="34" charset="0"/>
                <a:cs typeface="Arial" pitchFamily="34" charset="0"/>
              </a:rPr>
              <a:t>: </a:t>
            </a:r>
            <a:r>
              <a:rPr lang="en-US" dirty="0" err="1" smtClean="0">
                <a:latin typeface="Arial" pitchFamily="34" charset="0"/>
                <a:cs typeface="Arial" pitchFamily="34" charset="0"/>
              </a:rPr>
              <a:t>decressed</a:t>
            </a:r>
            <a:r>
              <a:rPr lang="en-US" dirty="0" smtClean="0">
                <a:latin typeface="Arial" pitchFamily="34" charset="0"/>
                <a:cs typeface="Arial" pitchFamily="34" charset="0"/>
              </a:rPr>
              <a:t> air entry.</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(Tachycardia, Hypotension, Jugular venous distention, Cardiac apical displacement are findings seen in tension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a:t>
            </a:r>
          </a:p>
          <a:p>
            <a:pPr>
              <a:buFontTx/>
              <a:buChar cha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itchFamily="34" charset="0"/>
                <a:cs typeface="Arial" pitchFamily="34" charset="0"/>
              </a:rPr>
              <a:t>Diagnosis</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a:buFontTx/>
              <a:buChar char="-"/>
            </a:pPr>
            <a:r>
              <a:rPr lang="en-US" u="sng" dirty="0" smtClean="0">
                <a:latin typeface="Arial" pitchFamily="34" charset="0"/>
                <a:cs typeface="Arial" pitchFamily="34" charset="0"/>
              </a:rPr>
              <a:t>Chest X ray</a:t>
            </a:r>
          </a:p>
          <a:p>
            <a:pPr>
              <a:buFontTx/>
              <a:buChar char="-"/>
            </a:pPr>
            <a:r>
              <a:rPr lang="en-US" dirty="0" smtClean="0">
                <a:latin typeface="Arial" pitchFamily="34" charset="0"/>
                <a:cs typeface="Arial" pitchFamily="34" charset="0"/>
              </a:rPr>
              <a:t>decreased lung markings extending to the chest wall and the lung border may be visible.</a:t>
            </a:r>
          </a:p>
          <a:p>
            <a:pPr>
              <a:buFontTx/>
              <a:buChar char="-"/>
            </a:pPr>
            <a:r>
              <a:rPr lang="en-US" u="sng" dirty="0" smtClean="0">
                <a:latin typeface="Arial" pitchFamily="34" charset="0"/>
                <a:cs typeface="Arial" pitchFamily="34" charset="0"/>
              </a:rPr>
              <a:t>A CT scan</a:t>
            </a:r>
          </a:p>
          <a:p>
            <a:pPr>
              <a:buFontTx/>
              <a:buChar char="-"/>
            </a:pPr>
            <a:r>
              <a:rPr lang="en-US" dirty="0" smtClean="0">
                <a:latin typeface="Arial" pitchFamily="34" charset="0"/>
                <a:cs typeface="Arial" pitchFamily="34" charset="0"/>
              </a:rPr>
              <a:t>It is not always necessary, but is another modality available to diagnose a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a:t>
            </a:r>
          </a:p>
          <a:p>
            <a:pPr>
              <a:buFontTx/>
              <a:buChar char="-"/>
            </a:pPr>
            <a:r>
              <a:rPr lang="en-US" dirty="0" smtClean="0">
                <a:latin typeface="Arial" pitchFamily="34" charset="0"/>
                <a:cs typeface="Arial" pitchFamily="34" charset="0"/>
              </a:rPr>
              <a:t>A CT can be more accurate than a chest x-ray, especially for a small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They may also be necessary to better evaluate underlying lung pathology.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chemeClr val="tx1"/>
                </a:solidFill>
                <a:latin typeface="Arial" pitchFamily="34" charset="0"/>
                <a:cs typeface="Arial" pitchFamily="34" charset="0"/>
              </a:rPr>
              <a:t>Imaging- chest X-ray film</a:t>
            </a:r>
            <a:endParaRPr lang="en-US" sz="3200"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2438401" y="1447800"/>
            <a:ext cx="4419600" cy="4572000"/>
          </a:xfrm>
        </p:spPr>
        <p:txBody>
          <a:bodyPr/>
          <a:lstStyle/>
          <a:p>
            <a:pPr>
              <a:buFontTx/>
              <a:buChar char="-"/>
            </a:pPr>
            <a:r>
              <a:rPr lang="en-US" u="sng" dirty="0" smtClean="0">
                <a:latin typeface="Arial" pitchFamily="34" charset="0"/>
                <a:cs typeface="Arial" pitchFamily="34" charset="0"/>
              </a:rPr>
              <a:t>characteristics of </a:t>
            </a:r>
            <a:r>
              <a:rPr lang="en-US" u="sng" dirty="0" err="1" smtClean="0">
                <a:latin typeface="Arial" pitchFamily="34" charset="0"/>
                <a:cs typeface="Arial" pitchFamily="34" charset="0"/>
              </a:rPr>
              <a:t>pneumothorax</a:t>
            </a:r>
            <a:r>
              <a:rPr lang="en-US" u="sng" dirty="0" smtClean="0">
                <a:latin typeface="Arial" pitchFamily="34" charset="0"/>
                <a:cs typeface="Arial" pitchFamily="34" charset="0"/>
              </a:rPr>
              <a:t> </a:t>
            </a:r>
          </a:p>
          <a:p>
            <a:pPr>
              <a:buFontTx/>
              <a:buChar char="-"/>
            </a:pPr>
            <a:r>
              <a:rPr lang="en-US" dirty="0" smtClean="0">
                <a:latin typeface="Arial" pitchFamily="34" charset="0"/>
                <a:cs typeface="Arial" pitchFamily="34" charset="0"/>
              </a:rPr>
              <a:t>Pleural line </a:t>
            </a:r>
          </a:p>
          <a:p>
            <a:pPr>
              <a:buFontTx/>
              <a:buChar char="-"/>
            </a:pPr>
            <a:r>
              <a:rPr lang="en-US" dirty="0" smtClean="0">
                <a:latin typeface="Arial" pitchFamily="34" charset="0"/>
                <a:cs typeface="Arial" pitchFamily="34" charset="0"/>
              </a:rPr>
              <a:t>No lung markings in </a:t>
            </a:r>
            <a:r>
              <a:rPr lang="en-US" dirty="0" err="1" smtClean="0">
                <a:latin typeface="Arial" pitchFamily="34" charset="0"/>
                <a:cs typeface="Arial" pitchFamily="34" charset="0"/>
              </a:rPr>
              <a:t>pneumothorax</a:t>
            </a:r>
            <a:r>
              <a:rPr lang="en-US" dirty="0" smtClean="0">
                <a:latin typeface="Arial" pitchFamily="34" charset="0"/>
                <a:cs typeface="Arial" pitchFamily="34" charset="0"/>
              </a:rPr>
              <a:t> </a:t>
            </a:r>
          </a:p>
          <a:p>
            <a:pPr>
              <a:buFontTx/>
              <a:buChar char="-"/>
            </a:pPr>
            <a:r>
              <a:rPr lang="en-US" dirty="0" smtClean="0">
                <a:latin typeface="Arial" pitchFamily="34" charset="0"/>
                <a:cs typeface="Arial" pitchFamily="34" charset="0"/>
              </a:rPr>
              <a:t>The outer margin of visceral pleura separated from the parietal pleura by a lucent gas space devoid of pulmonary vessels</a:t>
            </a:r>
            <a:endParaRPr lang="en-US" dirty="0">
              <a:latin typeface="Arial" pitchFamily="34" charset="0"/>
              <a:cs typeface="Arial" pitchFamily="34" charset="0"/>
            </a:endParaRPr>
          </a:p>
        </p:txBody>
      </p:sp>
      <p:pic>
        <p:nvPicPr>
          <p:cNvPr id="4" name="Picture 3" descr="7f16a65d-52ef-4abc-8e87-08c1ad7240d4.jpg"/>
          <p:cNvPicPr>
            <a:picLocks noChangeAspect="1"/>
          </p:cNvPicPr>
          <p:nvPr/>
        </p:nvPicPr>
        <p:blipFill>
          <a:blip r:embed="rId2"/>
          <a:stretch>
            <a:fillRect/>
          </a:stretch>
        </p:blipFill>
        <p:spPr>
          <a:xfrm>
            <a:off x="7086600" y="1600200"/>
            <a:ext cx="3333750" cy="4648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t_sided_pneumoD.jpg"/>
          <p:cNvPicPr>
            <a:picLocks noGrp="1" noChangeAspect="1"/>
          </p:cNvPicPr>
          <p:nvPr>
            <p:ph sz="quarter" idx="1"/>
          </p:nvPr>
        </p:nvPicPr>
        <p:blipFill>
          <a:blip r:embed="rId2" cstate="print"/>
          <a:stretch>
            <a:fillRect/>
          </a:stretch>
        </p:blipFill>
        <p:spPr>
          <a:xfrm>
            <a:off x="2895600" y="304800"/>
            <a:ext cx="6172200" cy="6172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772400" cy="1143000"/>
          </a:xfrm>
        </p:spPr>
        <p:txBody>
          <a:bodyPr/>
          <a:lstStyle/>
          <a:p>
            <a:r>
              <a:rPr lang="en-US" b="1" u="sng" dirty="0" smtClean="0">
                <a:solidFill>
                  <a:schemeClr val="tx1"/>
                </a:solidFill>
                <a:latin typeface="Arial" pitchFamily="34" charset="0"/>
                <a:cs typeface="Arial" pitchFamily="34" charset="0"/>
              </a:rPr>
              <a:t>Supine </a:t>
            </a:r>
            <a:r>
              <a:rPr lang="en-US" b="1" u="sng" dirty="0" err="1" smtClean="0">
                <a:solidFill>
                  <a:schemeClr val="tx1"/>
                </a:solidFill>
                <a:latin typeface="Arial" pitchFamily="34" charset="0"/>
                <a:cs typeface="Arial" pitchFamily="34" charset="0"/>
              </a:rPr>
              <a:t>vs</a:t>
            </a:r>
            <a:r>
              <a:rPr lang="en-US" b="1" u="sng" dirty="0" smtClean="0">
                <a:solidFill>
                  <a:schemeClr val="tx1"/>
                </a:solidFill>
                <a:latin typeface="Arial" pitchFamily="34" charset="0"/>
                <a:cs typeface="Arial" pitchFamily="34" charset="0"/>
              </a:rPr>
              <a:t> erect CXR</a:t>
            </a:r>
            <a:endParaRPr lang="en-US" b="1" u="sng" dirty="0">
              <a:solidFill>
                <a:schemeClr val="tx1"/>
              </a:solidFill>
              <a:latin typeface="Arial" pitchFamily="34" charset="0"/>
              <a:cs typeface="Arial" pitchFamily="34" charset="0"/>
            </a:endParaRPr>
          </a:p>
        </p:txBody>
      </p:sp>
      <p:pic>
        <p:nvPicPr>
          <p:cNvPr id="4" name="Content Placeholder 3" descr="b61990ae-2031-4efe-89a8-efa8ee78f25f.jpg"/>
          <p:cNvPicPr>
            <a:picLocks noGrp="1" noChangeAspect="1"/>
          </p:cNvPicPr>
          <p:nvPr>
            <p:ph sz="quarter" idx="1"/>
          </p:nvPr>
        </p:nvPicPr>
        <p:blipFill>
          <a:blip r:embed="rId2"/>
          <a:stretch>
            <a:fillRect/>
          </a:stretch>
        </p:blipFill>
        <p:spPr>
          <a:xfrm>
            <a:off x="1981200" y="1447800"/>
            <a:ext cx="3810000" cy="2571750"/>
          </a:xfrm>
        </p:spPr>
      </p:pic>
      <p:pic>
        <p:nvPicPr>
          <p:cNvPr id="5" name="Picture 4" descr="41f09602-57f5-47b0-b3a9-9e612aba501a.jpg"/>
          <p:cNvPicPr>
            <a:picLocks noChangeAspect="1"/>
          </p:cNvPicPr>
          <p:nvPr/>
        </p:nvPicPr>
        <p:blipFill>
          <a:blip r:embed="rId3"/>
          <a:stretch>
            <a:fillRect/>
          </a:stretch>
        </p:blipFill>
        <p:spPr>
          <a:xfrm>
            <a:off x="1752600" y="4114800"/>
            <a:ext cx="4229100" cy="2038350"/>
          </a:xfrm>
          <a:prstGeom prst="rect">
            <a:avLst/>
          </a:prstGeom>
        </p:spPr>
      </p:pic>
      <p:pic>
        <p:nvPicPr>
          <p:cNvPr id="6" name="Picture 5" descr="b57de423-82ee-4a70-bcb3-18f0a5e73802.jpg"/>
          <p:cNvPicPr>
            <a:picLocks noChangeAspect="1"/>
          </p:cNvPicPr>
          <p:nvPr/>
        </p:nvPicPr>
        <p:blipFill>
          <a:blip r:embed="rId4"/>
          <a:stretch>
            <a:fillRect/>
          </a:stretch>
        </p:blipFill>
        <p:spPr>
          <a:xfrm>
            <a:off x="6096000" y="1524000"/>
            <a:ext cx="4267200" cy="4724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61990ae-2031-4efe-89a8-efa8ee78f25f.jpg"/>
          <p:cNvPicPr>
            <a:picLocks noGrp="1" noChangeAspect="1"/>
          </p:cNvPicPr>
          <p:nvPr>
            <p:ph sz="quarter" idx="1"/>
          </p:nvPr>
        </p:nvPicPr>
        <p:blipFill>
          <a:blip r:embed="rId2"/>
          <a:stretch>
            <a:fillRect/>
          </a:stretch>
        </p:blipFill>
        <p:spPr>
          <a:xfrm>
            <a:off x="2514600" y="609600"/>
            <a:ext cx="6781800" cy="571499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Lateral </a:t>
            </a:r>
            <a:r>
              <a:rPr lang="en-US" b="1" u="sng" dirty="0" err="1" smtClean="0">
                <a:solidFill>
                  <a:schemeClr val="tx1"/>
                </a:solidFill>
                <a:latin typeface="Arial" pitchFamily="34" charset="0"/>
                <a:cs typeface="Arial" pitchFamily="34" charset="0"/>
              </a:rPr>
              <a:t>decubitus</a:t>
            </a:r>
            <a:endParaRPr lang="en-US" b="1" u="sng" dirty="0">
              <a:solidFill>
                <a:schemeClr val="tx1"/>
              </a:solidFill>
              <a:latin typeface="Arial" pitchFamily="34" charset="0"/>
              <a:cs typeface="Arial" pitchFamily="34" charset="0"/>
            </a:endParaRPr>
          </a:p>
        </p:txBody>
      </p:sp>
      <p:pic>
        <p:nvPicPr>
          <p:cNvPr id="4" name="Content Placeholder 3" descr="d44c1d86-2d94-4ce1-b4f1-ce09009bd62e.jpg"/>
          <p:cNvPicPr>
            <a:picLocks noGrp="1" noChangeAspect="1"/>
          </p:cNvPicPr>
          <p:nvPr>
            <p:ph sz="quarter" idx="1"/>
          </p:nvPr>
        </p:nvPicPr>
        <p:blipFill>
          <a:blip r:embed="rId2"/>
          <a:stretch>
            <a:fillRect/>
          </a:stretch>
        </p:blipFill>
        <p:spPr>
          <a:xfrm>
            <a:off x="1981200" y="1905714"/>
            <a:ext cx="8305800" cy="39616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12-FF3-3.png"/>
          <p:cNvPicPr>
            <a:picLocks noGrp="1" noChangeAspect="1"/>
          </p:cNvPicPr>
          <p:nvPr>
            <p:ph sz="quarter" idx="1"/>
          </p:nvPr>
        </p:nvPicPr>
        <p:blipFill>
          <a:blip r:embed="rId2"/>
          <a:stretch>
            <a:fillRect/>
          </a:stretch>
        </p:blipFill>
        <p:spPr>
          <a:xfrm>
            <a:off x="2057401" y="457200"/>
            <a:ext cx="7885502" cy="5562600"/>
          </a:xfrm>
        </p:spPr>
      </p:pic>
      <p:sp>
        <p:nvSpPr>
          <p:cNvPr id="1026" name="AutoShape 2" descr="Thoracic wal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5a686e-2aff-447d-a88c-f71e74aec735.jpg"/>
          <p:cNvPicPr>
            <a:picLocks noGrp="1" noChangeAspect="1"/>
          </p:cNvPicPr>
          <p:nvPr>
            <p:ph sz="quarter" idx="1"/>
          </p:nvPr>
        </p:nvPicPr>
        <p:blipFill>
          <a:blip r:embed="rId2"/>
          <a:stretch>
            <a:fillRect/>
          </a:stretch>
        </p:blipFill>
        <p:spPr>
          <a:xfrm>
            <a:off x="2362200" y="914400"/>
            <a:ext cx="7772400" cy="5029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spiration-and-expiration-CXR-in-a-case-of-right-sided-spontaneous-pneumothorax-Note.png"/>
          <p:cNvPicPr>
            <a:picLocks noGrp="1" noChangeAspect="1"/>
          </p:cNvPicPr>
          <p:nvPr>
            <p:ph sz="quarter" idx="1"/>
          </p:nvPr>
        </p:nvPicPr>
        <p:blipFill>
          <a:blip r:embed="rId2"/>
          <a:stretch>
            <a:fillRect/>
          </a:stretch>
        </p:blipFill>
        <p:spPr>
          <a:xfrm>
            <a:off x="2438400" y="1607820"/>
            <a:ext cx="7772400" cy="425196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1466ae-f950-40f1-a80e-957e6292d766.jpg"/>
          <p:cNvPicPr>
            <a:picLocks noGrp="1" noChangeAspect="1"/>
          </p:cNvPicPr>
          <p:nvPr>
            <p:ph sz="quarter" idx="1"/>
          </p:nvPr>
        </p:nvPicPr>
        <p:blipFill>
          <a:blip r:embed="rId2"/>
          <a:stretch>
            <a:fillRect/>
          </a:stretch>
        </p:blipFill>
        <p:spPr>
          <a:xfrm>
            <a:off x="2057401" y="1219200"/>
            <a:ext cx="8229600" cy="4572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Tension </a:t>
            </a:r>
            <a:r>
              <a:rPr lang="en-US" b="1" u="sng" dirty="0" err="1" smtClean="0">
                <a:solidFill>
                  <a:schemeClr val="tx1"/>
                </a:solidFill>
                <a:latin typeface="Arial" pitchFamily="34" charset="0"/>
                <a:cs typeface="Arial" pitchFamily="34" charset="0"/>
              </a:rPr>
              <a:t>pneumothorax</a:t>
            </a:r>
            <a:endParaRPr lang="en-US"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2438400" y="1447800"/>
            <a:ext cx="3962400" cy="4572000"/>
          </a:xfrm>
        </p:spPr>
        <p:txBody>
          <a:bodyPr>
            <a:normAutofit lnSpcReduction="10000"/>
          </a:bodyPr>
          <a:lstStyle/>
          <a:p>
            <a:r>
              <a:rPr lang="en-US" u="sng" dirty="0" smtClean="0">
                <a:latin typeface="Arial" pitchFamily="34" charset="0"/>
                <a:cs typeface="Arial" pitchFamily="34" charset="0"/>
              </a:rPr>
              <a:t>Findings </a:t>
            </a:r>
          </a:p>
          <a:p>
            <a:pPr>
              <a:buFontTx/>
              <a:buChar char="-"/>
            </a:pPr>
            <a:r>
              <a:rPr lang="en-US" dirty="0" err="1" smtClean="0">
                <a:latin typeface="Arial" pitchFamily="34" charset="0"/>
                <a:cs typeface="Arial" pitchFamily="34" charset="0"/>
              </a:rPr>
              <a:t>ipsilateral</a:t>
            </a:r>
            <a:r>
              <a:rPr lang="en-US" dirty="0" smtClean="0">
                <a:latin typeface="Arial" pitchFamily="34" charset="0"/>
                <a:cs typeface="Arial" pitchFamily="34" charset="0"/>
              </a:rPr>
              <a:t> lung collapse at the </a:t>
            </a:r>
            <a:r>
              <a:rPr lang="en-US" dirty="0" err="1" smtClean="0">
                <a:latin typeface="Arial" pitchFamily="34" charset="0"/>
                <a:cs typeface="Arial" pitchFamily="34" charset="0"/>
              </a:rPr>
              <a:t>hilum</a:t>
            </a:r>
            <a:endParaRPr lang="en-US" dirty="0" smtClean="0">
              <a:latin typeface="Arial" pitchFamily="34" charset="0"/>
              <a:cs typeface="Arial" pitchFamily="34" charset="0"/>
            </a:endParaRPr>
          </a:p>
          <a:p>
            <a:pPr>
              <a:buFontTx/>
              <a:buChar char="-"/>
            </a:pPr>
            <a:r>
              <a:rPr lang="en-US" dirty="0" smtClean="0">
                <a:latin typeface="Arial" pitchFamily="34" charset="0"/>
                <a:cs typeface="Arial" pitchFamily="34" charset="0"/>
              </a:rPr>
              <a:t>increased thoracic volume</a:t>
            </a:r>
          </a:p>
          <a:p>
            <a:pPr>
              <a:buFontTx/>
              <a:buChar char="-"/>
            </a:pPr>
            <a:r>
              <a:rPr lang="en-US" dirty="0" smtClean="0">
                <a:latin typeface="Arial" pitchFamily="34" charset="0"/>
                <a:cs typeface="Arial" pitchFamily="34" charset="0"/>
              </a:rPr>
              <a:t>trachea and </a:t>
            </a:r>
            <a:r>
              <a:rPr lang="en-US" dirty="0" err="1" smtClean="0">
                <a:latin typeface="Arial" pitchFamily="34" charset="0"/>
                <a:cs typeface="Arial" pitchFamily="34" charset="0"/>
              </a:rPr>
              <a:t>mediastinum</a:t>
            </a:r>
            <a:r>
              <a:rPr lang="en-US" dirty="0" smtClean="0">
                <a:latin typeface="Arial" pitchFamily="34" charset="0"/>
                <a:cs typeface="Arial" pitchFamily="34" charset="0"/>
              </a:rPr>
              <a:t> deviation to the </a:t>
            </a:r>
            <a:r>
              <a:rPr lang="en-US" dirty="0" err="1" smtClean="0">
                <a:latin typeface="Arial" pitchFamily="34" charset="0"/>
                <a:cs typeface="Arial" pitchFamily="34" charset="0"/>
              </a:rPr>
              <a:t>contralateral</a:t>
            </a:r>
            <a:r>
              <a:rPr lang="en-US" dirty="0" smtClean="0">
                <a:latin typeface="Arial" pitchFamily="34" charset="0"/>
                <a:cs typeface="Arial" pitchFamily="34" charset="0"/>
              </a:rPr>
              <a:t> side</a:t>
            </a:r>
          </a:p>
          <a:p>
            <a:pPr>
              <a:buFontTx/>
              <a:buChar char="-"/>
            </a:pPr>
            <a:r>
              <a:rPr lang="en-US" dirty="0" smtClean="0">
                <a:latin typeface="Arial" pitchFamily="34" charset="0"/>
                <a:cs typeface="Arial" pitchFamily="34" charset="0"/>
              </a:rPr>
              <a:t>widened </a:t>
            </a:r>
            <a:r>
              <a:rPr lang="en-US" dirty="0" err="1" smtClean="0">
                <a:latin typeface="Arial" pitchFamily="34" charset="0"/>
                <a:cs typeface="Arial" pitchFamily="34" charset="0"/>
              </a:rPr>
              <a:t>intercostal</a:t>
            </a:r>
            <a:r>
              <a:rPr lang="en-US" dirty="0" smtClean="0">
                <a:latin typeface="Arial" pitchFamily="34" charset="0"/>
                <a:cs typeface="Arial" pitchFamily="34" charset="0"/>
              </a:rPr>
              <a:t> spaces on the affected side</a:t>
            </a:r>
            <a:endParaRPr lang="en-US" dirty="0">
              <a:latin typeface="Arial" pitchFamily="34" charset="0"/>
              <a:cs typeface="Arial" pitchFamily="34" charset="0"/>
            </a:endParaRPr>
          </a:p>
        </p:txBody>
      </p:sp>
      <p:pic>
        <p:nvPicPr>
          <p:cNvPr id="4" name="Picture 3" descr="Portable-chest-radiograph-demonstrating-a-left-sided-tension-pneumothorax-with.png"/>
          <p:cNvPicPr>
            <a:picLocks noChangeAspect="1"/>
          </p:cNvPicPr>
          <p:nvPr/>
        </p:nvPicPr>
        <p:blipFill>
          <a:blip r:embed="rId2"/>
          <a:stretch>
            <a:fillRect/>
          </a:stretch>
        </p:blipFill>
        <p:spPr>
          <a:xfrm>
            <a:off x="6629400" y="1752600"/>
            <a:ext cx="3810000" cy="4495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1"/>
                </a:solidFill>
                <a:latin typeface="Arial" pitchFamily="34" charset="0"/>
                <a:cs typeface="Arial" pitchFamily="34" charset="0"/>
              </a:rPr>
              <a:t>Treatment</a:t>
            </a:r>
            <a:endParaRPr lang="en-US" b="1" u="sng"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2438400" y="1447800"/>
            <a:ext cx="4876800" cy="4572000"/>
          </a:xfrm>
        </p:spPr>
        <p:txBody>
          <a:bodyPr>
            <a:normAutofit lnSpcReduction="10000"/>
          </a:bodyPr>
          <a:lstStyle/>
          <a:p>
            <a:r>
              <a:rPr lang="en-US" dirty="0" smtClean="0">
                <a:latin typeface="Arial" pitchFamily="34" charset="0"/>
                <a:cs typeface="Arial" pitchFamily="34" charset="0"/>
              </a:rPr>
              <a:t>lf the amount of air is small &amp; the patient is mildly symptomatic: The patient is treated conservatively (monitoring vital signs &amp; repeated ABGs are done) until spontaneous absorption of the air takes place.</a:t>
            </a:r>
          </a:p>
          <a:p>
            <a:r>
              <a:rPr lang="en-US" dirty="0" smtClean="0">
                <a:latin typeface="Arial" pitchFamily="34" charset="0"/>
                <a:cs typeface="Arial" pitchFamily="34" charset="0"/>
              </a:rPr>
              <a:t>Open and tension </a:t>
            </a:r>
            <a:r>
              <a:rPr lang="en-US" dirty="0" err="1" smtClean="0">
                <a:latin typeface="Arial" pitchFamily="34" charset="0"/>
                <a:cs typeface="Arial" pitchFamily="34" charset="0"/>
              </a:rPr>
              <a:t>pneumothorax</a:t>
            </a: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An </a:t>
            </a:r>
            <a:r>
              <a:rPr lang="en-US" dirty="0" err="1" smtClean="0">
                <a:latin typeface="Arial" pitchFamily="34" charset="0"/>
                <a:cs typeface="Arial" pitchFamily="34" charset="0"/>
              </a:rPr>
              <a:t>intercostal</a:t>
            </a:r>
            <a:r>
              <a:rPr lang="en-US" dirty="0" smtClean="0">
                <a:latin typeface="Arial" pitchFamily="34" charset="0"/>
                <a:cs typeface="Arial" pitchFamily="34" charset="0"/>
              </a:rPr>
              <a:t> tube in the fifth space in anterior </a:t>
            </a:r>
            <a:r>
              <a:rPr lang="en-US" dirty="0" err="1" smtClean="0">
                <a:latin typeface="Arial" pitchFamily="34" charset="0"/>
                <a:cs typeface="Arial" pitchFamily="34" charset="0"/>
              </a:rPr>
              <a:t>axillary</a:t>
            </a:r>
            <a:r>
              <a:rPr lang="en-US" dirty="0" smtClean="0">
                <a:latin typeface="Arial" pitchFamily="34" charset="0"/>
                <a:cs typeface="Arial" pitchFamily="34" charset="0"/>
              </a:rPr>
              <a:t> line.</a:t>
            </a:r>
            <a:endParaRPr lang="en-US" dirty="0">
              <a:latin typeface="Arial" pitchFamily="34" charset="0"/>
              <a:cs typeface="Arial" pitchFamily="34" charset="0"/>
            </a:endParaRPr>
          </a:p>
        </p:txBody>
      </p:sp>
      <p:pic>
        <p:nvPicPr>
          <p:cNvPr id="4" name="Picture 3" descr="gr1-65.jpg"/>
          <p:cNvPicPr>
            <a:picLocks noChangeAspect="1"/>
          </p:cNvPicPr>
          <p:nvPr/>
        </p:nvPicPr>
        <p:blipFill>
          <a:blip r:embed="rId2"/>
          <a:stretch>
            <a:fillRect/>
          </a:stretch>
        </p:blipFill>
        <p:spPr>
          <a:xfrm>
            <a:off x="7543800" y="1600200"/>
            <a:ext cx="2743200" cy="2590800"/>
          </a:xfrm>
          <a:prstGeom prst="rect">
            <a:avLst/>
          </a:prstGeom>
        </p:spPr>
      </p:pic>
      <p:pic>
        <p:nvPicPr>
          <p:cNvPr id="5" name="Picture 4" descr="British-Thoracic-Societys-triangle-of-safety-detailing-anatomic-borders-for-placement-of_Q640.jpg"/>
          <p:cNvPicPr>
            <a:picLocks noChangeAspect="1"/>
          </p:cNvPicPr>
          <p:nvPr/>
        </p:nvPicPr>
        <p:blipFill>
          <a:blip r:embed="rId3"/>
          <a:stretch>
            <a:fillRect/>
          </a:stretch>
        </p:blipFill>
        <p:spPr>
          <a:xfrm>
            <a:off x="7696201" y="4267201"/>
            <a:ext cx="2371725" cy="23717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143"/>
          <a:stretch/>
        </p:blipFill>
        <p:spPr>
          <a:xfrm>
            <a:off x="2780439" y="1295407"/>
            <a:ext cx="6916951" cy="5045611"/>
          </a:xfrm>
          <a:prstGeom prst="ellipse">
            <a:avLst/>
          </a:prstGeom>
          <a:ln w="63500" cap="rnd">
            <a:solidFill>
              <a:srgbClr val="333333"/>
            </a:solidFill>
          </a:ln>
          <a:effectLst>
            <a:outerShdw blurRad="381000" dist="292100" dir="5400000" sx="-80000" sy="-18000" rotWithShape="0">
              <a:srgbClr val="000000">
                <a:alpha val="22000"/>
              </a:srgbClr>
            </a:outerShdw>
            <a:softEdge rad="266700"/>
          </a:effectLst>
          <a:scene3d>
            <a:camera prst="orthographicFront"/>
            <a:lightRig rig="contrasting" dir="t">
              <a:rot lat="0" lon="0" rev="3000000"/>
            </a:lightRig>
          </a:scene3d>
          <a:sp3d contourW="7620">
            <a:bevelT w="95250" h="31750"/>
            <a:contourClr>
              <a:srgbClr val="333333"/>
            </a:contourClr>
          </a:sp3d>
        </p:spPr>
      </p:pic>
      <p:sp>
        <p:nvSpPr>
          <p:cNvPr id="4" name="Title 3"/>
          <p:cNvSpPr>
            <a:spLocks noGrp="1"/>
          </p:cNvSpPr>
          <p:nvPr>
            <p:ph type="title"/>
          </p:nvPr>
        </p:nvSpPr>
        <p:spPr>
          <a:xfrm>
            <a:off x="1579974" y="17585"/>
            <a:ext cx="7202776" cy="1143000"/>
          </a:xfrm>
        </p:spPr>
        <p:txBody>
          <a:bodyPr>
            <a:normAutofit/>
          </a:bodyPr>
          <a:lstStyle/>
          <a:p>
            <a:r>
              <a:rPr lang="en-US" sz="4800" dirty="0"/>
              <a:t>Massive Hemothorax</a:t>
            </a:r>
            <a:endParaRPr lang="en-US" sz="4800"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11963400" cy="4191000"/>
          </a:xfrm>
        </p:spPr>
        <p:txBody>
          <a:bodyPr>
            <a:normAutofit/>
          </a:bodyPr>
          <a:lstStyle/>
          <a:p>
            <a:r>
              <a:rPr lang="en-US" sz="2400" dirty="0"/>
              <a:t>Hemothorax is accumulation of blood in the pleural space </a:t>
            </a:r>
          </a:p>
          <a:p>
            <a:r>
              <a:rPr lang="en-US" sz="2400" dirty="0"/>
              <a:t>The most common cause of massive haemothorax in </a:t>
            </a:r>
            <a:r>
              <a:rPr lang="en-US" sz="2400" dirty="0"/>
              <a:t>blunt injury </a:t>
            </a:r>
            <a:r>
              <a:rPr lang="en-US" sz="2400" dirty="0"/>
              <a:t>is continuing bleeding from torn intercostal vessels </a:t>
            </a:r>
            <a:r>
              <a:rPr lang="en-US" sz="2400" dirty="0"/>
              <a:t>or occasionally </a:t>
            </a:r>
            <a:r>
              <a:rPr lang="en-US" sz="2400" dirty="0"/>
              <a:t>from the internal mammary artery secondary </a:t>
            </a:r>
            <a:r>
              <a:rPr lang="en-US" sz="2400" dirty="0"/>
              <a:t>to fractures </a:t>
            </a:r>
            <a:r>
              <a:rPr lang="en-US" sz="2400" dirty="0"/>
              <a:t>of the ribs</a:t>
            </a:r>
            <a:r>
              <a:rPr lang="en-US" sz="2400" dirty="0"/>
              <a:t>.</a:t>
            </a:r>
          </a:p>
          <a:p>
            <a:r>
              <a:rPr lang="en-US" sz="2400" dirty="0"/>
              <a:t>In penetrating injury, a variety of </a:t>
            </a:r>
            <a:r>
              <a:rPr lang="en-US" sz="2400" dirty="0"/>
              <a:t>viscera, both </a:t>
            </a:r>
            <a:r>
              <a:rPr lang="en-US" sz="2400" dirty="0"/>
              <a:t>thoracic and abdominal (with blood leaking through </a:t>
            </a:r>
            <a:r>
              <a:rPr lang="en-US" sz="2400" dirty="0"/>
              <a:t>a hole </a:t>
            </a:r>
            <a:r>
              <a:rPr lang="en-US" sz="2400" dirty="0"/>
              <a:t>in the diaphragm from the positive pressure </a:t>
            </a:r>
            <a:r>
              <a:rPr lang="en-US" sz="2400" dirty="0"/>
              <a:t>abdomen into </a:t>
            </a:r>
            <a:r>
              <a:rPr lang="en-US" sz="2400" dirty="0"/>
              <a:t>the negative pressure thorax) may be involved.</a:t>
            </a:r>
          </a:p>
        </p:txBody>
      </p:sp>
      <p:graphicFrame>
        <p:nvGraphicFramePr>
          <p:cNvPr id="5" name="Table 4"/>
          <p:cNvGraphicFramePr>
            <a:graphicFrameLocks noGrp="1"/>
          </p:cNvGraphicFramePr>
          <p:nvPr>
            <p:extLst>
              <p:ext uri="{D42A27DB-BD31-4B8C-83A1-F6EECF244321}">
                <p14:modId xmlns:p14="http://schemas.microsoft.com/office/powerpoint/2010/main" val="1106137996"/>
              </p:ext>
            </p:extLst>
          </p:nvPr>
        </p:nvGraphicFramePr>
        <p:xfrm>
          <a:off x="609600" y="3276600"/>
          <a:ext cx="4020279" cy="3065780"/>
        </p:xfrm>
        <a:graphic>
          <a:graphicData uri="http://schemas.openxmlformats.org/drawingml/2006/table">
            <a:tbl>
              <a:tblPr firstRow="1" bandRow="1">
                <a:tableStyleId>{F5AB1C69-6EDB-4FF4-983F-18BD219EF322}</a:tableStyleId>
              </a:tblPr>
              <a:tblGrid>
                <a:gridCol w="4020279">
                  <a:extLst>
                    <a:ext uri="{9D8B030D-6E8A-4147-A177-3AD203B41FA5}">
                      <a16:colId xmlns:a16="http://schemas.microsoft.com/office/drawing/2014/main" val="1832946045"/>
                    </a:ext>
                  </a:extLst>
                </a:gridCol>
              </a:tblGrid>
              <a:tr h="491836">
                <a:tc>
                  <a:txBody>
                    <a:bodyPr/>
                    <a:lstStyle/>
                    <a:p>
                      <a:r>
                        <a:rPr lang="en-US" sz="2400" dirty="0" smtClean="0"/>
                        <a:t>Sources</a:t>
                      </a:r>
                      <a:r>
                        <a:rPr lang="en-US" sz="2400" baseline="0" dirty="0" smtClean="0"/>
                        <a:t> of bleeding</a:t>
                      </a:r>
                      <a:endParaRPr lang="en-US" sz="2400" dirty="0"/>
                    </a:p>
                  </a:txBody>
                  <a:tcPr marL="68598" marR="68598"/>
                </a:tc>
                <a:extLst>
                  <a:ext uri="{0D108BD9-81ED-4DB2-BD59-A6C34878D82A}">
                    <a16:rowId xmlns:a16="http://schemas.microsoft.com/office/drawing/2014/main" val="822379042"/>
                  </a:ext>
                </a:extLst>
              </a:tr>
              <a:tr h="398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ahoma" panose="020B0604030504040204" pitchFamily="34" charset="0"/>
                          <a:cs typeface="Tahoma" panose="020B0604030504040204" pitchFamily="34" charset="0"/>
                        </a:rPr>
                        <a:t>1) Intercostal vessels</a:t>
                      </a:r>
                    </a:p>
                  </a:txBody>
                  <a:tcPr marL="68598" marR="68598"/>
                </a:tc>
                <a:extLst>
                  <a:ext uri="{0D108BD9-81ED-4DB2-BD59-A6C34878D82A}">
                    <a16:rowId xmlns:a16="http://schemas.microsoft.com/office/drawing/2014/main" val="3623514051"/>
                  </a:ext>
                </a:extLst>
              </a:tr>
              <a:tr h="398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ahoma" panose="020B0604030504040204" pitchFamily="34" charset="0"/>
                          <a:cs typeface="Tahoma" panose="020B0604030504040204" pitchFamily="34" charset="0"/>
                        </a:rPr>
                        <a:t>2) Internal mammary artery</a:t>
                      </a:r>
                    </a:p>
                  </a:txBody>
                  <a:tcPr marL="68598" marR="68598"/>
                </a:tc>
                <a:extLst>
                  <a:ext uri="{0D108BD9-81ED-4DB2-BD59-A6C34878D82A}">
                    <a16:rowId xmlns:a16="http://schemas.microsoft.com/office/drawing/2014/main" val="1720319876"/>
                  </a:ext>
                </a:extLst>
              </a:tr>
              <a:tr h="688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ahoma" panose="020B0604030504040204" pitchFamily="34" charset="0"/>
                          <a:cs typeface="Tahoma" panose="020B0604030504040204" pitchFamily="34" charset="0"/>
                        </a:rPr>
                        <a:t>3) Pulmonary parenchymal injuries</a:t>
                      </a:r>
                    </a:p>
                  </a:txBody>
                  <a:tcPr marL="68598" marR="68598"/>
                </a:tc>
                <a:extLst>
                  <a:ext uri="{0D108BD9-81ED-4DB2-BD59-A6C34878D82A}">
                    <a16:rowId xmlns:a16="http://schemas.microsoft.com/office/drawing/2014/main" val="310117891"/>
                  </a:ext>
                </a:extLst>
              </a:tr>
              <a:tr h="398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ahoma" panose="020B0604030504040204" pitchFamily="34" charset="0"/>
                          <a:cs typeface="Tahoma" panose="020B0604030504040204" pitchFamily="34" charset="0"/>
                        </a:rPr>
                        <a:t>4) Major pulmonary vessels</a:t>
                      </a:r>
                    </a:p>
                  </a:txBody>
                  <a:tcPr marL="68598" marR="68598"/>
                </a:tc>
                <a:extLst>
                  <a:ext uri="{0D108BD9-81ED-4DB2-BD59-A6C34878D82A}">
                    <a16:rowId xmlns:a16="http://schemas.microsoft.com/office/drawing/2014/main" val="3498075344"/>
                  </a:ext>
                </a:extLst>
              </a:tr>
              <a:tr h="688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Tahoma" panose="020B0604030504040204" pitchFamily="34" charset="0"/>
                          <a:cs typeface="Tahoma" panose="020B0604030504040204" pitchFamily="34" charset="0"/>
                        </a:rPr>
                        <a:t>5) Injury to the heart or great vessels</a:t>
                      </a:r>
                    </a:p>
                  </a:txBody>
                  <a:tcPr marL="68598" marR="68598"/>
                </a:tc>
                <a:extLst>
                  <a:ext uri="{0D108BD9-81ED-4DB2-BD59-A6C34878D82A}">
                    <a16:rowId xmlns:a16="http://schemas.microsoft.com/office/drawing/2014/main" val="737630718"/>
                  </a:ext>
                </a:extLst>
              </a:tr>
            </a:tbl>
          </a:graphicData>
        </a:graphic>
      </p:graphicFrame>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11887200" cy="4191000"/>
          </a:xfrm>
        </p:spPr>
        <p:txBody>
          <a:bodyPr>
            <a:normAutofit/>
          </a:bodyPr>
          <a:lstStyle/>
          <a:p>
            <a:r>
              <a:rPr lang="en-US" sz="2800" dirty="0"/>
              <a:t>Accumulation of blood in a haemothorax can </a:t>
            </a:r>
            <a:r>
              <a:rPr lang="en-US" sz="2800" dirty="0"/>
              <a:t>significantly compromise </a:t>
            </a:r>
            <a:r>
              <a:rPr lang="en-US" sz="2800" dirty="0"/>
              <a:t>respiratory efforts, compressing the lung </a:t>
            </a:r>
            <a:r>
              <a:rPr lang="en-US" sz="2800" dirty="0"/>
              <a:t>and </a:t>
            </a:r>
            <a:r>
              <a:rPr lang="en-US" sz="2800" dirty="0"/>
              <a:t>preventing adequate ventilation. </a:t>
            </a:r>
            <a:endParaRPr lang="en-US" sz="2800" dirty="0"/>
          </a:p>
          <a:p>
            <a:r>
              <a:rPr lang="en-US" sz="2800" dirty="0"/>
              <a:t>Presentation </a:t>
            </a:r>
            <a:r>
              <a:rPr lang="en-US" sz="2800" dirty="0"/>
              <a:t>is </a:t>
            </a:r>
            <a:r>
              <a:rPr lang="en-US" sz="2800" dirty="0"/>
              <a:t>with: </a:t>
            </a:r>
            <a:r>
              <a:rPr lang="en-US" sz="2800" dirty="0">
                <a:solidFill>
                  <a:srgbClr val="00B050"/>
                </a:solidFill>
              </a:rPr>
              <a:t>hemorrhagic shock</a:t>
            </a:r>
            <a:r>
              <a:rPr lang="en-US" sz="2800" dirty="0"/>
              <a:t>, </a:t>
            </a:r>
            <a:r>
              <a:rPr lang="en-US" sz="2800" dirty="0">
                <a:solidFill>
                  <a:srgbClr val="00B050"/>
                </a:solidFill>
              </a:rPr>
              <a:t>flat neck veins</a:t>
            </a:r>
            <a:r>
              <a:rPr lang="en-US" sz="2800" dirty="0"/>
              <a:t>, </a:t>
            </a:r>
            <a:r>
              <a:rPr lang="en-US" sz="2800" dirty="0">
                <a:solidFill>
                  <a:srgbClr val="00B050"/>
                </a:solidFill>
              </a:rPr>
              <a:t>unilateral absence of </a:t>
            </a:r>
            <a:r>
              <a:rPr lang="en-US" sz="2800" dirty="0">
                <a:solidFill>
                  <a:srgbClr val="00B050"/>
                </a:solidFill>
              </a:rPr>
              <a:t>breath sounds </a:t>
            </a:r>
            <a:r>
              <a:rPr lang="en-US" sz="2800" dirty="0"/>
              <a:t>and </a:t>
            </a:r>
            <a:r>
              <a:rPr lang="en-US" sz="2800" dirty="0">
                <a:solidFill>
                  <a:srgbClr val="00B050"/>
                </a:solidFill>
              </a:rPr>
              <a:t>dullness to percussion</a:t>
            </a:r>
            <a:r>
              <a:rPr lang="en-US" sz="2800" dirty="0"/>
              <a:t>.</a:t>
            </a:r>
          </a:p>
          <a:p>
            <a:r>
              <a:rPr lang="en-US" sz="2800" dirty="0"/>
              <a:t>Sometimes the condition is diagnosed </a:t>
            </a:r>
            <a:r>
              <a:rPr lang="en-US" sz="2800" dirty="0"/>
              <a:t>clinically </a:t>
            </a:r>
            <a:r>
              <a:rPr lang="en-US" sz="2800" dirty="0"/>
              <a:t>but a </a:t>
            </a:r>
            <a:r>
              <a:rPr lang="en-US" sz="2800" dirty="0">
                <a:solidFill>
                  <a:srgbClr val="FF0000"/>
                </a:solidFill>
              </a:rPr>
              <a:t>chest x-ray</a:t>
            </a:r>
            <a:r>
              <a:rPr lang="en-US" sz="2800" dirty="0"/>
              <a:t> may be required to confirm the diagnosis. Provisional diagnosis is achieved by CT scan (assessment of size).</a:t>
            </a:r>
          </a:p>
        </p:txBody>
      </p:sp>
    </p:spTree>
    <p:extLst>
      <p:ext uri="{BB962C8B-B14F-4D97-AF65-F5344CB8AC3E}">
        <p14:creationId xmlns:p14="http://schemas.microsoft.com/office/powerpoint/2010/main" val="19029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0978"/>
          <a:stretch/>
        </p:blipFill>
        <p:spPr>
          <a:xfrm>
            <a:off x="1143000" y="228600"/>
            <a:ext cx="10058400" cy="5943600"/>
          </a:xfrm>
        </p:spPr>
      </p:pic>
    </p:spTree>
    <p:extLst>
      <p:ext uri="{BB962C8B-B14F-4D97-AF65-F5344CB8AC3E}">
        <p14:creationId xmlns:p14="http://schemas.microsoft.com/office/powerpoint/2010/main" val="40038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52400"/>
            <a:ext cx="5698853" cy="4947447"/>
          </a:xfrm>
        </p:spPr>
      </p:pic>
      <p:sp>
        <p:nvSpPr>
          <p:cNvPr id="5" name="TextBox 4"/>
          <p:cNvSpPr txBox="1"/>
          <p:nvPr/>
        </p:nvSpPr>
        <p:spPr>
          <a:xfrm>
            <a:off x="2437505" y="5181600"/>
            <a:ext cx="7031281" cy="707886"/>
          </a:xfrm>
          <a:prstGeom prst="rect">
            <a:avLst/>
          </a:prstGeom>
          <a:noFill/>
        </p:spPr>
        <p:txBody>
          <a:bodyPr wrap="square" rtlCol="0">
            <a:spAutoFit/>
          </a:bodyPr>
          <a:lstStyle/>
          <a:p>
            <a:r>
              <a:rPr lang="en-US" sz="2000" dirty="0"/>
              <a:t>CT shows  a right sided </a:t>
            </a:r>
            <a:r>
              <a:rPr lang="en-US" sz="2000" dirty="0">
                <a:hlinkClick r:id="rId4"/>
              </a:rPr>
              <a:t>hemothorax</a:t>
            </a:r>
            <a:r>
              <a:rPr lang="en-US" sz="2000" dirty="0"/>
              <a:t> related to fracture of 10th rib posteriorly.</a:t>
            </a:r>
          </a:p>
        </p:txBody>
      </p:sp>
    </p:spTree>
    <p:extLst>
      <p:ext uri="{BB962C8B-B14F-4D97-AF65-F5344CB8AC3E}">
        <p14:creationId xmlns:p14="http://schemas.microsoft.com/office/powerpoint/2010/main" val="8673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aqqnJKa12qkmOr56mARg.jpg"/>
          <p:cNvPicPr>
            <a:picLocks noGrp="1" noChangeAspect="1"/>
          </p:cNvPicPr>
          <p:nvPr>
            <p:ph sz="quarter" idx="1"/>
          </p:nvPr>
        </p:nvPicPr>
        <p:blipFill>
          <a:blip r:embed="rId2"/>
          <a:stretch>
            <a:fillRect/>
          </a:stretch>
        </p:blipFill>
        <p:spPr>
          <a:xfrm>
            <a:off x="2133600" y="533400"/>
            <a:ext cx="8001000" cy="5715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11353800" cy="4191000"/>
          </a:xfrm>
        </p:spPr>
        <p:txBody>
          <a:bodyPr>
            <a:noAutofit/>
          </a:bodyPr>
          <a:lstStyle/>
          <a:p>
            <a:pPr>
              <a:buFont typeface="Wingdings" panose="05000000000000000000" pitchFamily="2" charset="2"/>
              <a:buChar char="Ø"/>
            </a:pPr>
            <a:r>
              <a:rPr lang="en-US" sz="2400" dirty="0"/>
              <a:t>Blood in the pleural space should be removed as </a:t>
            </a:r>
            <a:r>
              <a:rPr lang="en-US" sz="2400" dirty="0"/>
              <a:t>completely and </a:t>
            </a:r>
            <a:r>
              <a:rPr lang="en-US" sz="2400" dirty="0"/>
              <a:t>rapidly as possible to prevent ongoing </a:t>
            </a:r>
            <a:r>
              <a:rPr lang="en-US" sz="2400" dirty="0"/>
              <a:t>bleeding, an </a:t>
            </a:r>
            <a:r>
              <a:rPr lang="en-US" sz="2400" dirty="0"/>
              <a:t>empyema or fibrothorax later</a:t>
            </a:r>
            <a:r>
              <a:rPr lang="en-US" sz="2400" dirty="0"/>
              <a:t>.</a:t>
            </a:r>
          </a:p>
          <a:p>
            <a:pPr marL="0" indent="0">
              <a:buNone/>
            </a:pPr>
            <a:endParaRPr lang="en-US" sz="2400" dirty="0"/>
          </a:p>
          <a:p>
            <a:pPr marL="0" indent="0">
              <a:buNone/>
            </a:pPr>
            <a:r>
              <a:rPr lang="en-US" sz="2400" dirty="0">
                <a:solidFill>
                  <a:srgbClr val="FF0000"/>
                </a:solidFill>
              </a:rPr>
              <a:t>The initial treatment </a:t>
            </a:r>
            <a:r>
              <a:rPr lang="en-US" sz="2400" dirty="0">
                <a:solidFill>
                  <a:srgbClr val="FF0000"/>
                </a:solidFill>
              </a:rPr>
              <a:t>consists of </a:t>
            </a:r>
          </a:p>
          <a:p>
            <a:r>
              <a:rPr lang="en-US" sz="2400" dirty="0"/>
              <a:t>correcting </a:t>
            </a:r>
            <a:r>
              <a:rPr lang="en-US" sz="2400" dirty="0"/>
              <a:t>the hypovolaemic shock, </a:t>
            </a:r>
            <a:endParaRPr lang="en-US" sz="2400" dirty="0"/>
          </a:p>
          <a:p>
            <a:r>
              <a:rPr lang="en-US" sz="2400" dirty="0"/>
              <a:t>insertion </a:t>
            </a:r>
            <a:r>
              <a:rPr lang="en-US" sz="2400" dirty="0"/>
              <a:t>of </a:t>
            </a:r>
            <a:r>
              <a:rPr lang="en-US" sz="2400" dirty="0"/>
              <a:t>an intercostal </a:t>
            </a:r>
            <a:r>
              <a:rPr lang="en-US" sz="2400" dirty="0"/>
              <a:t>drain </a:t>
            </a:r>
            <a:endParaRPr lang="en-US" sz="2400" dirty="0"/>
          </a:p>
          <a:p>
            <a:r>
              <a:rPr lang="en-US" sz="2400" dirty="0"/>
              <a:t>and</a:t>
            </a:r>
            <a:r>
              <a:rPr lang="en-US" sz="2400" dirty="0"/>
              <a:t>, in some cases, intubation. </a:t>
            </a:r>
            <a:endParaRPr lang="en-US" sz="2400" dirty="0"/>
          </a:p>
          <a:p>
            <a:pPr marL="0" indent="0">
              <a:buNone/>
            </a:pPr>
            <a:endParaRPr lang="en-US" sz="2400" dirty="0"/>
          </a:p>
          <a:p>
            <a:pPr>
              <a:buFont typeface="Wingdings" panose="05000000000000000000" pitchFamily="2" charset="2"/>
              <a:buChar char="Ø"/>
            </a:pPr>
            <a:r>
              <a:rPr lang="en-US" sz="2400" dirty="0">
                <a:solidFill>
                  <a:srgbClr val="00B050"/>
                </a:solidFill>
              </a:rPr>
              <a:t>Initial drainage of </a:t>
            </a:r>
            <a:r>
              <a:rPr lang="en-US" sz="2400" dirty="0">
                <a:solidFill>
                  <a:srgbClr val="00B050"/>
                </a:solidFill>
              </a:rPr>
              <a:t>more than 1500 mL of blood </a:t>
            </a:r>
            <a:r>
              <a:rPr lang="en-US" sz="2400" dirty="0"/>
              <a:t>or </a:t>
            </a:r>
            <a:r>
              <a:rPr lang="en-US" sz="2400" dirty="0">
                <a:solidFill>
                  <a:srgbClr val="00B050"/>
                </a:solidFill>
              </a:rPr>
              <a:t>ongoing </a:t>
            </a:r>
            <a:r>
              <a:rPr lang="en-US" sz="2400" dirty="0">
                <a:solidFill>
                  <a:srgbClr val="00B050"/>
                </a:solidFill>
              </a:rPr>
              <a:t>haemorrhage</a:t>
            </a:r>
            <a:r>
              <a:rPr lang="en-US" sz="2400" dirty="0">
                <a:solidFill>
                  <a:srgbClr val="00B050"/>
                </a:solidFill>
              </a:rPr>
              <a:t> </a:t>
            </a:r>
            <a:r>
              <a:rPr lang="en-US" sz="2400" dirty="0">
                <a:solidFill>
                  <a:srgbClr val="00B050"/>
                </a:solidFill>
              </a:rPr>
              <a:t>of </a:t>
            </a:r>
            <a:r>
              <a:rPr lang="en-US" sz="2400" dirty="0">
                <a:solidFill>
                  <a:srgbClr val="00B050"/>
                </a:solidFill>
              </a:rPr>
              <a:t>more than 200 mL/h over 3–4 hours </a:t>
            </a:r>
            <a:r>
              <a:rPr lang="en-US" sz="2400" dirty="0"/>
              <a:t>is generally </a:t>
            </a:r>
            <a:r>
              <a:rPr lang="en-US" sz="2400" dirty="0"/>
              <a:t>considered an </a:t>
            </a:r>
            <a:r>
              <a:rPr lang="en-US" sz="2400" dirty="0"/>
              <a:t>indication for urgent thoracotomy</a:t>
            </a:r>
            <a:r>
              <a:rPr lang="en-US" sz="2400" dirty="0"/>
              <a:t>. Thoracotomy </a:t>
            </a:r>
            <a:r>
              <a:rPr lang="en-US" sz="2400" dirty="0"/>
              <a:t>is also indicated when there is </a:t>
            </a:r>
            <a:r>
              <a:rPr lang="en-US" sz="2400" dirty="0">
                <a:solidFill>
                  <a:srgbClr val="00B050"/>
                </a:solidFill>
              </a:rPr>
              <a:t>progressive opacification on chest X-ray</a:t>
            </a:r>
            <a:r>
              <a:rPr lang="en-US" sz="2400" dirty="0"/>
              <a:t> that is consistent with findings of progressive hemothorax on examination.</a:t>
            </a:r>
          </a:p>
        </p:txBody>
      </p:sp>
    </p:spTree>
    <p:extLst>
      <p:ext uri="{BB962C8B-B14F-4D97-AF65-F5344CB8AC3E}">
        <p14:creationId xmlns:p14="http://schemas.microsoft.com/office/powerpoint/2010/main" val="28903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6336" y="2667000"/>
            <a:ext cx="7202776" cy="1143000"/>
          </a:xfrm>
        </p:spPr>
        <p:txBody>
          <a:bodyPr>
            <a:normAutofit/>
          </a:bodyPr>
          <a:lstStyle/>
          <a:p>
            <a:r>
              <a:rPr lang="en-US" sz="5400" dirty="0">
                <a:solidFill>
                  <a:schemeClr val="bg1"/>
                </a:solidFill>
              </a:rPr>
              <a:t>Massive Hemothorax</a:t>
            </a:r>
            <a:endParaRPr lang="en-US" sz="54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23" y="1390726"/>
            <a:ext cx="5487829" cy="4838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57200" y="318633"/>
            <a:ext cx="7906895" cy="923330"/>
          </a:xfrm>
          <a:prstGeom prst="rect">
            <a:avLst/>
          </a:prstGeom>
          <a:noFill/>
        </p:spPr>
        <p:txBody>
          <a:bodyPr wrap="square" rtlCol="0">
            <a:spAutoFit/>
          </a:bodyPr>
          <a:lstStyle/>
          <a:p>
            <a:r>
              <a:rPr lang="en-US" sz="5400" dirty="0"/>
              <a:t>Pericardial tamponade</a:t>
            </a:r>
            <a:endParaRPr lang="en-US" sz="5400" dirty="0"/>
          </a:p>
        </p:txBody>
      </p:sp>
    </p:spTree>
    <p:extLst>
      <p:ext uri="{BB962C8B-B14F-4D97-AF65-F5344CB8AC3E}">
        <p14:creationId xmlns:p14="http://schemas.microsoft.com/office/powerpoint/2010/main" val="39409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11734800" cy="4191000"/>
          </a:xfrm>
        </p:spPr>
        <p:txBody>
          <a:bodyPr>
            <a:normAutofit/>
          </a:bodyPr>
          <a:lstStyle/>
          <a:p>
            <a:r>
              <a:rPr lang="en-US" sz="2800" dirty="0"/>
              <a:t>It is most commonly the result of </a:t>
            </a:r>
            <a:r>
              <a:rPr lang="en-US" sz="2800" dirty="0"/>
              <a:t>penetrating trauma</a:t>
            </a:r>
            <a:r>
              <a:rPr lang="en-US" sz="2800" dirty="0"/>
              <a:t>. </a:t>
            </a:r>
            <a:endParaRPr lang="en-US" sz="2800" dirty="0"/>
          </a:p>
          <a:p>
            <a:r>
              <a:rPr lang="en-US" sz="2800" dirty="0"/>
              <a:t>Accumulation </a:t>
            </a:r>
            <a:r>
              <a:rPr lang="en-US" sz="2800" dirty="0"/>
              <a:t>of a relatively small amount of </a:t>
            </a:r>
            <a:r>
              <a:rPr lang="en-US" sz="2800" dirty="0"/>
              <a:t>blood into </a:t>
            </a:r>
            <a:r>
              <a:rPr lang="en-US" sz="2800" dirty="0"/>
              <a:t>the non-distensible pericardial sac can produce </a:t>
            </a:r>
            <a:r>
              <a:rPr lang="en-US" sz="2800" dirty="0"/>
              <a:t>compression of </a:t>
            </a:r>
            <a:r>
              <a:rPr lang="en-US" sz="2800" dirty="0"/>
              <a:t>the heart and obstruction of the venous return, </a:t>
            </a:r>
            <a:r>
              <a:rPr lang="en-US" sz="2800" dirty="0"/>
              <a:t>leading to </a:t>
            </a:r>
            <a:r>
              <a:rPr lang="en-US" sz="2800" dirty="0"/>
              <a:t>decreased filling of the cardiac chambers during diastole.</a:t>
            </a:r>
          </a:p>
          <a:p>
            <a:r>
              <a:rPr lang="en-US" sz="2800" dirty="0"/>
              <a:t>All patients with penetrating injury anywhere near the </a:t>
            </a:r>
            <a:r>
              <a:rPr lang="en-US" sz="2800" dirty="0"/>
              <a:t>heart plus </a:t>
            </a:r>
            <a:r>
              <a:rPr lang="en-US" sz="2800" dirty="0"/>
              <a:t>shock must be considered to have a cardiac injury </a:t>
            </a:r>
            <a:r>
              <a:rPr lang="en-US" sz="2800" dirty="0"/>
              <a:t>until proven </a:t>
            </a:r>
            <a:r>
              <a:rPr lang="en-US" sz="2800" dirty="0"/>
              <a:t>otherwise. </a:t>
            </a:r>
          </a:p>
        </p:txBody>
      </p:sp>
    </p:spTree>
    <p:extLst>
      <p:ext uri="{BB962C8B-B14F-4D97-AF65-F5344CB8AC3E}">
        <p14:creationId xmlns:p14="http://schemas.microsoft.com/office/powerpoint/2010/main" val="42147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10173525" cy="4191000"/>
          </a:xfrm>
        </p:spPr>
        <p:txBody>
          <a:bodyPr>
            <a:normAutofit/>
          </a:bodyPr>
          <a:lstStyle/>
          <a:p>
            <a:pPr marL="0" indent="0">
              <a:buNone/>
            </a:pPr>
            <a:r>
              <a:rPr lang="en-US" sz="3200" dirty="0">
                <a:solidFill>
                  <a:srgbClr val="FF0000"/>
                </a:solidFill>
              </a:rPr>
              <a:t>Classically, the presentation consists of</a:t>
            </a:r>
          </a:p>
          <a:p>
            <a:r>
              <a:rPr lang="en-US" sz="2400" dirty="0"/>
              <a:t>C</a:t>
            </a:r>
            <a:r>
              <a:rPr lang="en-US" sz="2400" dirty="0"/>
              <a:t>entral </a:t>
            </a:r>
            <a:r>
              <a:rPr lang="en-US" sz="2400" dirty="0"/>
              <a:t>venous pressure </a:t>
            </a:r>
            <a:r>
              <a:rPr lang="en-US" sz="2400" dirty="0"/>
              <a:t>elevation </a:t>
            </a:r>
            <a:r>
              <a:rPr lang="en-US" dirty="0"/>
              <a:t>(as the hemopericardium </a:t>
            </a:r>
            <a:r>
              <a:rPr lang="en-US" dirty="0" smtClean="0"/>
              <a:t>prevents </a:t>
            </a:r>
            <a:r>
              <a:rPr lang="en-US" dirty="0"/>
              <a:t>diastolic filling</a:t>
            </a:r>
            <a:r>
              <a:rPr lang="en-US" dirty="0" smtClean="0"/>
              <a:t>)</a:t>
            </a:r>
            <a:endParaRPr lang="en-US" sz="2400" dirty="0"/>
          </a:p>
          <a:p>
            <a:r>
              <a:rPr lang="en-US" sz="2400" dirty="0"/>
              <a:t>D</a:t>
            </a:r>
            <a:r>
              <a:rPr lang="en-US" sz="2400" dirty="0"/>
              <a:t>ecline </a:t>
            </a:r>
            <a:r>
              <a:rPr lang="en-US" sz="2400" dirty="0"/>
              <a:t>in arterial </a:t>
            </a:r>
            <a:r>
              <a:rPr lang="en-US" sz="2400" dirty="0"/>
              <a:t>pressure </a:t>
            </a:r>
            <a:r>
              <a:rPr lang="en-US" dirty="0"/>
              <a:t>(as the preload decreases so does the cardiac </a:t>
            </a:r>
            <a:r>
              <a:rPr lang="en-US" dirty="0" smtClean="0"/>
              <a:t>output</a:t>
            </a:r>
            <a:r>
              <a:rPr lang="en-US" dirty="0"/>
              <a:t>)</a:t>
            </a:r>
            <a:endParaRPr lang="en-US" sz="2400" dirty="0"/>
          </a:p>
          <a:p>
            <a:r>
              <a:rPr lang="en-US" sz="2400" dirty="0"/>
              <a:t>T</a:t>
            </a:r>
            <a:r>
              <a:rPr lang="en-US" sz="2400" dirty="0"/>
              <a:t>achycardia </a:t>
            </a:r>
            <a:r>
              <a:rPr lang="en-US" sz="2400" dirty="0"/>
              <a:t>and muffled heart sounds.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359"/>
          <a:stretch/>
        </p:blipFill>
        <p:spPr>
          <a:xfrm>
            <a:off x="6162022" y="2247900"/>
            <a:ext cx="6023051" cy="4495800"/>
          </a:xfrm>
          <a:prstGeom prst="rect">
            <a:avLst/>
          </a:prstGeom>
        </p:spPr>
      </p:pic>
    </p:spTree>
    <p:extLst>
      <p:ext uri="{BB962C8B-B14F-4D97-AF65-F5344CB8AC3E}">
        <p14:creationId xmlns:p14="http://schemas.microsoft.com/office/powerpoint/2010/main" val="326729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11734800" cy="4191000"/>
          </a:xfrm>
        </p:spPr>
        <p:txBody>
          <a:bodyPr>
            <a:normAutofit/>
          </a:bodyPr>
          <a:lstStyle/>
          <a:p>
            <a:r>
              <a:rPr lang="en-US" sz="2400" dirty="0"/>
              <a:t>A high index of suspicion and further </a:t>
            </a:r>
            <a:r>
              <a:rPr lang="en-US" sz="2400" dirty="0"/>
              <a:t>diagnostic </a:t>
            </a:r>
            <a:r>
              <a:rPr lang="en-US" sz="2400" dirty="0"/>
              <a:t>investigations (e.g. </a:t>
            </a:r>
            <a:r>
              <a:rPr lang="en-US" sz="2400" dirty="0">
                <a:solidFill>
                  <a:srgbClr val="FF0000"/>
                </a:solidFill>
              </a:rPr>
              <a:t>chest radiography </a:t>
            </a:r>
            <a:r>
              <a:rPr lang="en-US" sz="2400" dirty="0"/>
              <a:t>showing </a:t>
            </a:r>
            <a:r>
              <a:rPr lang="en-US" sz="2400" dirty="0"/>
              <a:t>an enlarged heart shadow or a </a:t>
            </a:r>
            <a:r>
              <a:rPr lang="en-US" sz="2400" dirty="0">
                <a:solidFill>
                  <a:srgbClr val="FF0000"/>
                </a:solidFill>
              </a:rPr>
              <a:t>cardiac echo </a:t>
            </a:r>
            <a:r>
              <a:rPr lang="en-US" sz="2400" dirty="0"/>
              <a:t>showing fluid in the pericardial sac, and insertion of a </a:t>
            </a:r>
            <a:r>
              <a:rPr lang="en-US" sz="2400" dirty="0">
                <a:solidFill>
                  <a:srgbClr val="FF0000"/>
                </a:solidFill>
              </a:rPr>
              <a:t>central line </a:t>
            </a:r>
            <a:r>
              <a:rPr lang="en-US" sz="2400" dirty="0"/>
              <a:t>with a rising central venous </a:t>
            </a:r>
            <a:r>
              <a:rPr lang="en-US" sz="2400" dirty="0"/>
              <a:t>pressure</a:t>
            </a:r>
            <a:r>
              <a:rPr lang="en-US" sz="2400" dirty="0"/>
              <a:t>) are required for the subclinical case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00"/>
            <a:ext cx="4162512" cy="45831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0232" y="1905001"/>
            <a:ext cx="4933968" cy="4583120"/>
          </a:xfrm>
          <a:prstGeom prst="rect">
            <a:avLst/>
          </a:prstGeom>
        </p:spPr>
      </p:pic>
    </p:spTree>
    <p:extLst>
      <p:ext uri="{BB962C8B-B14F-4D97-AF65-F5344CB8AC3E}">
        <p14:creationId xmlns:p14="http://schemas.microsoft.com/office/powerpoint/2010/main" val="278056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11734800" cy="4191000"/>
          </a:xfrm>
        </p:spPr>
        <p:txBody>
          <a:bodyPr>
            <a:noAutofit/>
          </a:bodyPr>
          <a:lstStyle/>
          <a:p>
            <a:r>
              <a:rPr lang="en-US" sz="2400" dirty="0"/>
              <a:t>The </a:t>
            </a:r>
            <a:r>
              <a:rPr lang="en-US" sz="2400" dirty="0">
                <a:solidFill>
                  <a:srgbClr val="FF0000"/>
                </a:solidFill>
              </a:rPr>
              <a:t>correct immediate </a:t>
            </a:r>
            <a:r>
              <a:rPr lang="en-US" sz="2400" dirty="0">
                <a:solidFill>
                  <a:srgbClr val="FF0000"/>
                </a:solidFill>
              </a:rPr>
              <a:t>treatment </a:t>
            </a:r>
            <a:r>
              <a:rPr lang="en-US" sz="2400" dirty="0"/>
              <a:t>of tamponade is </a:t>
            </a:r>
            <a:r>
              <a:rPr lang="en-US" sz="2400" dirty="0">
                <a:solidFill>
                  <a:srgbClr val="FF0000"/>
                </a:solidFill>
              </a:rPr>
              <a:t>operative</a:t>
            </a:r>
            <a:r>
              <a:rPr lang="en-US" sz="2400" dirty="0"/>
              <a:t>, </a:t>
            </a:r>
            <a:r>
              <a:rPr lang="en-US" sz="2400" dirty="0"/>
              <a:t>either via </a:t>
            </a:r>
            <a:r>
              <a:rPr lang="en-US" sz="2400" dirty="0"/>
              <a:t>a subxiphoid window, or by open surgery (sternotomy </a:t>
            </a:r>
            <a:r>
              <a:rPr lang="en-US" sz="2400" dirty="0"/>
              <a:t>or left </a:t>
            </a:r>
            <a:r>
              <a:rPr lang="en-US" sz="2400" dirty="0"/>
              <a:t>thoracotomy), with repair of the heart in the </a:t>
            </a:r>
            <a:r>
              <a:rPr lang="en-US" sz="2400" dirty="0"/>
              <a:t>operating theatre </a:t>
            </a:r>
            <a:r>
              <a:rPr lang="en-US" sz="2400" dirty="0"/>
              <a:t>if time allows or otherwise in the emergency </a:t>
            </a:r>
            <a:r>
              <a:rPr lang="en-US" sz="2400" dirty="0"/>
              <a:t>room</a:t>
            </a:r>
          </a:p>
          <a:p>
            <a:r>
              <a:rPr lang="en-US" sz="2400" dirty="0"/>
              <a:t>Needle </a:t>
            </a:r>
            <a:r>
              <a:rPr lang="en-US" sz="2400" dirty="0"/>
              <a:t>pericardiocentesis has been suggested. </a:t>
            </a:r>
            <a:r>
              <a:rPr lang="en-US" sz="2400" dirty="0"/>
              <a:t>However, in </a:t>
            </a:r>
            <a:r>
              <a:rPr lang="en-US" sz="2400" dirty="0"/>
              <a:t>penetrating injury to the heart there is usually a </a:t>
            </a:r>
            <a:r>
              <a:rPr lang="en-US" sz="2400" dirty="0"/>
              <a:t>substantial clot </a:t>
            </a:r>
            <a:r>
              <a:rPr lang="en-US" sz="2400" dirty="0"/>
              <a:t>in the pericardium, which may prevent aspiration. A </a:t>
            </a:r>
            <a:r>
              <a:rPr lang="en-US" sz="2400" dirty="0"/>
              <a:t>dry pericardiocentesis </a:t>
            </a:r>
            <a:r>
              <a:rPr lang="en-US" sz="2400" dirty="0"/>
              <a:t>proves only that there is a ‘clot’ on </a:t>
            </a:r>
            <a:r>
              <a:rPr lang="en-US" sz="2400" dirty="0"/>
              <a:t>both ends </a:t>
            </a:r>
            <a:r>
              <a:rPr lang="en-US" sz="2400" dirty="0"/>
              <a:t>of the needle! </a:t>
            </a:r>
            <a:endParaRPr lang="en-US" sz="2400" dirty="0"/>
          </a:p>
          <a:p>
            <a:r>
              <a:rPr lang="en-US" sz="2400" dirty="0"/>
              <a:t>Pericardiocentesis </a:t>
            </a:r>
            <a:r>
              <a:rPr lang="en-US" sz="2400" dirty="0"/>
              <a:t>has a high </a:t>
            </a:r>
            <a:r>
              <a:rPr lang="en-US" sz="2400" dirty="0"/>
              <a:t>potential for </a:t>
            </a:r>
            <a:r>
              <a:rPr lang="en-US" sz="2400" dirty="0"/>
              <a:t>iatrogenic injury to the heart and it should, at the </a:t>
            </a:r>
            <a:r>
              <a:rPr lang="en-US" sz="2400" dirty="0"/>
              <a:t>most, be </a:t>
            </a:r>
            <a:r>
              <a:rPr lang="en-US" sz="2400" dirty="0"/>
              <a:t>regarded as a desperate </a:t>
            </a:r>
            <a:r>
              <a:rPr lang="en-US" sz="2400" dirty="0"/>
              <a:t>temporizing </a:t>
            </a:r>
            <a:r>
              <a:rPr lang="en-US" sz="2400" dirty="0"/>
              <a:t>measure in a </a:t>
            </a:r>
            <a:r>
              <a:rPr lang="en-US" sz="2400" dirty="0"/>
              <a:t>transport situation </a:t>
            </a:r>
            <a:r>
              <a:rPr lang="en-US" sz="2400" dirty="0"/>
              <a:t>(under electrocardiogram (ECG) control).</a:t>
            </a:r>
          </a:p>
        </p:txBody>
      </p:sp>
    </p:spTree>
    <p:extLst>
      <p:ext uri="{BB962C8B-B14F-4D97-AF65-F5344CB8AC3E}">
        <p14:creationId xmlns:p14="http://schemas.microsoft.com/office/powerpoint/2010/main" val="24653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381000"/>
            <a:ext cx="5772816" cy="5715000"/>
          </a:xfrm>
        </p:spPr>
      </p:pic>
    </p:spTree>
    <p:extLst>
      <p:ext uri="{BB962C8B-B14F-4D97-AF65-F5344CB8AC3E}">
        <p14:creationId xmlns:p14="http://schemas.microsoft.com/office/powerpoint/2010/main" val="132348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6261" y="1448406"/>
            <a:ext cx="6110530" cy="3657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04800" y="533400"/>
            <a:ext cx="7425321" cy="830997"/>
          </a:xfrm>
          <a:prstGeom prst="rect">
            <a:avLst/>
          </a:prstGeom>
          <a:noFill/>
        </p:spPr>
        <p:txBody>
          <a:bodyPr wrap="square" rtlCol="0">
            <a:spAutoFit/>
          </a:bodyPr>
          <a:lstStyle/>
          <a:p>
            <a:r>
              <a:rPr lang="en-US" sz="4800" dirty="0"/>
              <a:t>Thoracic aortic disruption</a:t>
            </a:r>
            <a:endParaRPr lang="en-US" sz="4800" dirty="0"/>
          </a:p>
        </p:txBody>
      </p:sp>
    </p:spTree>
    <p:extLst>
      <p:ext uri="{BB962C8B-B14F-4D97-AF65-F5344CB8AC3E}">
        <p14:creationId xmlns:p14="http://schemas.microsoft.com/office/powerpoint/2010/main" val="381280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11734800" cy="4191000"/>
          </a:xfrm>
        </p:spPr>
        <p:txBody>
          <a:bodyPr>
            <a:noAutofit/>
          </a:bodyPr>
          <a:lstStyle/>
          <a:p>
            <a:pPr>
              <a:buFont typeface="Wingdings" panose="05000000000000000000" pitchFamily="2" charset="2"/>
              <a:buChar char="Ø"/>
            </a:pPr>
            <a:r>
              <a:rPr lang="en-US" sz="2400" dirty="0"/>
              <a:t> Traumatic </a:t>
            </a:r>
            <a:r>
              <a:rPr lang="en-US" sz="2400" dirty="0"/>
              <a:t>aortic rupture is a common cause of sudden </a:t>
            </a:r>
            <a:r>
              <a:rPr lang="en-US" sz="2400" dirty="0"/>
              <a:t>death after </a:t>
            </a:r>
            <a:r>
              <a:rPr lang="en-US" sz="2400" dirty="0"/>
              <a:t>an automobile </a:t>
            </a:r>
            <a:r>
              <a:rPr lang="en-US" sz="2400" dirty="0" smtClean="0"/>
              <a:t>accident </a:t>
            </a:r>
            <a:r>
              <a:rPr lang="en-US" sz="2400" dirty="0"/>
              <a:t>or fall from a great height. </a:t>
            </a:r>
            <a:r>
              <a:rPr lang="en-US" sz="2400" dirty="0"/>
              <a:t>The vessel </a:t>
            </a:r>
            <a:r>
              <a:rPr lang="en-US" sz="2400" dirty="0"/>
              <a:t>is relatively fixed distal to the ligamentum </a:t>
            </a:r>
            <a:r>
              <a:rPr lang="en-US" sz="2400" dirty="0"/>
              <a:t>arteriosum, just </a:t>
            </a:r>
            <a:r>
              <a:rPr lang="en-US" sz="2400" dirty="0"/>
              <a:t>distal to the origin of the left subclavian artery. </a:t>
            </a:r>
            <a:r>
              <a:rPr lang="en-US" sz="2400" dirty="0"/>
              <a:t>The shear </a:t>
            </a:r>
            <a:r>
              <a:rPr lang="en-US" sz="2400" dirty="0"/>
              <a:t>forces from a sudden impact disrupt the intima </a:t>
            </a:r>
            <a:r>
              <a:rPr lang="en-US" sz="2400" dirty="0"/>
              <a:t>and media</a:t>
            </a:r>
            <a:r>
              <a:rPr lang="en-US" sz="2400" dirty="0"/>
              <a:t>. </a:t>
            </a:r>
            <a:endParaRPr lang="en-US" sz="2400" dirty="0"/>
          </a:p>
          <a:p>
            <a:endParaRPr lang="en-US" sz="2400" dirty="0"/>
          </a:p>
          <a:p>
            <a:pPr marL="0" indent="0">
              <a:buNone/>
            </a:pPr>
            <a:r>
              <a:rPr lang="en-US" sz="2800" dirty="0">
                <a:solidFill>
                  <a:srgbClr val="FF0000"/>
                </a:solidFill>
              </a:rPr>
              <a:t>Aortic disruption </a:t>
            </a:r>
            <a:r>
              <a:rPr lang="en-US" sz="2800" dirty="0">
                <a:solidFill>
                  <a:srgbClr val="FF0000"/>
                </a:solidFill>
              </a:rPr>
              <a:t>should be </a:t>
            </a:r>
            <a:r>
              <a:rPr lang="en-US" sz="2800" dirty="0">
                <a:solidFill>
                  <a:srgbClr val="FF0000"/>
                </a:solidFill>
              </a:rPr>
              <a:t>clinically suspected </a:t>
            </a:r>
            <a:r>
              <a:rPr lang="en-US" sz="2800" dirty="0">
                <a:solidFill>
                  <a:srgbClr val="FF0000"/>
                </a:solidFill>
              </a:rPr>
              <a:t>in</a:t>
            </a:r>
          </a:p>
          <a:p>
            <a:r>
              <a:rPr lang="en-US" sz="2400" dirty="0"/>
              <a:t>patients </a:t>
            </a:r>
            <a:r>
              <a:rPr lang="en-US" sz="2400" dirty="0"/>
              <a:t>with gross </a:t>
            </a:r>
            <a:r>
              <a:rPr lang="en-US" sz="2400" dirty="0"/>
              <a:t>asymmetry in </a:t>
            </a:r>
            <a:r>
              <a:rPr lang="en-US" sz="2400" dirty="0"/>
              <a:t>systolic blood pressure (between the two upper </a:t>
            </a:r>
            <a:r>
              <a:rPr lang="en-US" sz="2400" dirty="0"/>
              <a:t>limbs, or </a:t>
            </a:r>
            <a:r>
              <a:rPr lang="en-US" sz="2400" dirty="0"/>
              <a:t>between upper and lower </a:t>
            </a:r>
            <a:r>
              <a:rPr lang="en-US" sz="2400" dirty="0"/>
              <a:t>limbs)</a:t>
            </a:r>
          </a:p>
          <a:p>
            <a:r>
              <a:rPr lang="en-US" sz="2400" dirty="0"/>
              <a:t>widened </a:t>
            </a:r>
            <a:r>
              <a:rPr lang="en-US" sz="2400" dirty="0"/>
              <a:t>pulse pressure</a:t>
            </a:r>
          </a:p>
          <a:p>
            <a:r>
              <a:rPr lang="en-US" sz="2400" dirty="0"/>
              <a:t>chest </a:t>
            </a:r>
            <a:r>
              <a:rPr lang="en-US" sz="2400" dirty="0"/>
              <a:t>wall contusion.</a:t>
            </a:r>
          </a:p>
        </p:txBody>
      </p:sp>
    </p:spTree>
    <p:extLst>
      <p:ext uri="{BB962C8B-B14F-4D97-AF65-F5344CB8AC3E}">
        <p14:creationId xmlns:p14="http://schemas.microsoft.com/office/powerpoint/2010/main" val="19936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11658600" cy="4191000"/>
          </a:xfrm>
        </p:spPr>
        <p:txBody>
          <a:bodyPr>
            <a:noAutofit/>
          </a:bodyPr>
          <a:lstStyle/>
          <a:p>
            <a:r>
              <a:rPr lang="en-US" dirty="0"/>
              <a:t>Erect </a:t>
            </a:r>
            <a:r>
              <a:rPr lang="en-US" dirty="0">
                <a:solidFill>
                  <a:srgbClr val="FF0000"/>
                </a:solidFill>
              </a:rPr>
              <a:t>chest radiography </a:t>
            </a:r>
            <a:r>
              <a:rPr lang="en-US" dirty="0" smtClean="0"/>
              <a:t>can also </a:t>
            </a:r>
            <a:r>
              <a:rPr lang="en-US" dirty="0"/>
              <a:t>suggest thoracic aortic disruption, the most </a:t>
            </a:r>
            <a:r>
              <a:rPr lang="en-US" dirty="0" smtClean="0"/>
              <a:t>common radiological </a:t>
            </a:r>
            <a:r>
              <a:rPr lang="en-US" dirty="0"/>
              <a:t>finding being a </a:t>
            </a:r>
            <a:r>
              <a:rPr lang="en-US" dirty="0">
                <a:solidFill>
                  <a:srgbClr val="FF0000"/>
                </a:solidFill>
              </a:rPr>
              <a:t>widened </a:t>
            </a:r>
            <a:r>
              <a:rPr lang="en-US" dirty="0" smtClean="0">
                <a:solidFill>
                  <a:srgbClr val="FF0000"/>
                </a:solidFill>
              </a:rPr>
              <a:t>mediastinum</a:t>
            </a:r>
          </a:p>
          <a:p>
            <a:r>
              <a:rPr lang="en-US" dirty="0"/>
              <a:t>The diagnosis is confirmed by a </a:t>
            </a:r>
            <a:r>
              <a:rPr lang="en-US" dirty="0">
                <a:solidFill>
                  <a:srgbClr val="FF0000"/>
                </a:solidFill>
              </a:rPr>
              <a:t>CT scan </a:t>
            </a:r>
            <a:r>
              <a:rPr lang="en-US" dirty="0"/>
              <a:t>of the </a:t>
            </a:r>
            <a:r>
              <a:rPr lang="en-US" dirty="0" smtClean="0"/>
              <a:t>mediastinum, </a:t>
            </a:r>
            <a:r>
              <a:rPr lang="en-US" dirty="0"/>
              <a:t>or possibly by </a:t>
            </a:r>
            <a:r>
              <a:rPr lang="en-US" dirty="0" smtClean="0">
                <a:solidFill>
                  <a:srgbClr val="FF0000"/>
                </a:solidFill>
              </a:rPr>
              <a:t>transoesophageal echocardiography</a:t>
            </a:r>
            <a:r>
              <a:rPr lang="en-US" dirty="0" smtClean="0"/>
              <a:t>, in </a:t>
            </a:r>
            <a:r>
              <a:rPr lang="en-US" dirty="0"/>
              <a:t>unstable patients who cannot </a:t>
            </a:r>
            <a:r>
              <a:rPr lang="en-US" dirty="0" smtClean="0"/>
              <a:t>be moved </a:t>
            </a:r>
            <a:r>
              <a:rPr lang="en-US" dirty="0"/>
              <a:t>to the scanner.</a:t>
            </a:r>
            <a:endParaRPr lang="en-US" sz="24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566" y="1752600"/>
            <a:ext cx="8584668" cy="4970147"/>
          </a:xfrm>
          <a:prstGeom prst="rect">
            <a:avLst/>
          </a:prstGeom>
        </p:spPr>
      </p:pic>
    </p:spTree>
    <p:extLst>
      <p:ext uri="{BB962C8B-B14F-4D97-AF65-F5344CB8AC3E}">
        <p14:creationId xmlns:p14="http://schemas.microsoft.com/office/powerpoint/2010/main" val="19370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racic-duct-9-638-1.jpg"/>
          <p:cNvPicPr>
            <a:picLocks noGrp="1" noChangeAspect="1"/>
          </p:cNvPicPr>
          <p:nvPr>
            <p:ph sz="quarter" idx="1"/>
          </p:nvPr>
        </p:nvPicPr>
        <p:blipFill>
          <a:blip r:embed="rId2"/>
          <a:stretch>
            <a:fillRect/>
          </a:stretch>
        </p:blipFill>
        <p:spPr>
          <a:xfrm>
            <a:off x="1828800" y="609600"/>
            <a:ext cx="8458200" cy="56388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52400"/>
            <a:ext cx="7877427" cy="6324600"/>
          </a:xfrm>
        </p:spPr>
      </p:pic>
    </p:spTree>
    <p:extLst>
      <p:ext uri="{BB962C8B-B14F-4D97-AF65-F5344CB8AC3E}">
        <p14:creationId xmlns:p14="http://schemas.microsoft.com/office/powerpoint/2010/main" val="7336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11887200" cy="4191000"/>
          </a:xfrm>
        </p:spPr>
        <p:txBody>
          <a:bodyPr>
            <a:normAutofit/>
          </a:bodyPr>
          <a:lstStyle/>
          <a:p>
            <a:r>
              <a:rPr lang="en-US" sz="2400" dirty="0"/>
              <a:t>Initially, management consists of control of the </a:t>
            </a:r>
            <a:r>
              <a:rPr lang="en-US" sz="2400" dirty="0"/>
              <a:t>systolic arterial </a:t>
            </a:r>
            <a:r>
              <a:rPr lang="en-US" sz="2400" dirty="0"/>
              <a:t>blood pressure (to less than 120 mmHg). </a:t>
            </a:r>
            <a:r>
              <a:rPr lang="en-US" sz="2400" dirty="0"/>
              <a:t>Thereafter, an </a:t>
            </a:r>
            <a:r>
              <a:rPr lang="en-US" sz="2400" dirty="0"/>
              <a:t>endovascular intra-aortic stent </a:t>
            </a:r>
            <a:r>
              <a:rPr lang="en-US" sz="2400" dirty="0"/>
              <a:t>can be placed</a:t>
            </a:r>
            <a:r>
              <a:rPr lang="en-US" sz="2400" dirty="0"/>
              <a:t>, or the tear can be operatively repaired by direct </a:t>
            </a:r>
            <a:r>
              <a:rPr lang="en-US" sz="2400" dirty="0"/>
              <a:t>repair or </a:t>
            </a:r>
            <a:r>
              <a:rPr lang="en-US" sz="2400" dirty="0"/>
              <a:t>excision and grafting using a Dacron graft.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295400"/>
            <a:ext cx="4087485" cy="5158051"/>
          </a:xfrm>
          <a:prstGeom prst="rect">
            <a:avLst/>
          </a:prstGeom>
        </p:spPr>
      </p:pic>
    </p:spTree>
    <p:extLst>
      <p:ext uri="{BB962C8B-B14F-4D97-AF65-F5344CB8AC3E}">
        <p14:creationId xmlns:p14="http://schemas.microsoft.com/office/powerpoint/2010/main" val="10119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33400"/>
            <a:ext cx="6345302" cy="830997"/>
          </a:xfrm>
          <a:prstGeom prst="rect">
            <a:avLst/>
          </a:prstGeom>
          <a:noFill/>
        </p:spPr>
        <p:txBody>
          <a:bodyPr wrap="square" rtlCol="0">
            <a:spAutoFit/>
          </a:bodyPr>
          <a:lstStyle/>
          <a:p>
            <a:r>
              <a:rPr lang="en-US" sz="4800" dirty="0"/>
              <a:t>Esophageal Rupture </a:t>
            </a:r>
            <a:endParaRPr lang="en-US" sz="4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4996" b="12727"/>
          <a:stretch/>
        </p:blipFill>
        <p:spPr>
          <a:xfrm>
            <a:off x="5695847" y="762000"/>
            <a:ext cx="2860164" cy="5078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74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11873345" cy="4191000"/>
          </a:xfrm>
        </p:spPr>
        <p:txBody>
          <a:bodyPr>
            <a:noAutofit/>
          </a:bodyPr>
          <a:lstStyle/>
          <a:p>
            <a:pPr>
              <a:buFont typeface="Wingdings" panose="05000000000000000000" pitchFamily="2" charset="2"/>
              <a:buChar char="Ø"/>
            </a:pPr>
            <a:r>
              <a:rPr lang="en-US" sz="2400" dirty="0"/>
              <a:t>Most </a:t>
            </a:r>
            <a:r>
              <a:rPr lang="en-US" sz="2400" dirty="0"/>
              <a:t>esophageal </a:t>
            </a:r>
            <a:r>
              <a:rPr lang="en-US" sz="2400" dirty="0"/>
              <a:t>injuries result from penetrating </a:t>
            </a:r>
            <a:r>
              <a:rPr lang="en-US" sz="2400" dirty="0"/>
              <a:t>trauma; blunt </a:t>
            </a:r>
            <a:r>
              <a:rPr lang="en-US" sz="2400" dirty="0"/>
              <a:t>injury is rare</a:t>
            </a:r>
            <a:r>
              <a:rPr lang="en-US" sz="2400" dirty="0"/>
              <a:t>. </a:t>
            </a:r>
          </a:p>
          <a:p>
            <a:pPr>
              <a:buFont typeface="Wingdings" panose="05000000000000000000" pitchFamily="2" charset="2"/>
              <a:buChar char="Ø"/>
            </a:pPr>
            <a:r>
              <a:rPr lang="en-US" sz="2400" dirty="0"/>
              <a:t>The concern with esophageal rupture is the development of mediastinitis and septic shock </a:t>
            </a:r>
            <a:r>
              <a:rPr lang="en-US" sz="2400" dirty="0"/>
              <a:t>secondary </a:t>
            </a:r>
            <a:r>
              <a:rPr lang="en-US" sz="2400" dirty="0"/>
              <a:t>to invasion of bacteria from the esophagus into the </a:t>
            </a:r>
            <a:r>
              <a:rPr lang="en-US" sz="2400" dirty="0"/>
              <a:t>mediastinum</a:t>
            </a:r>
            <a:r>
              <a:rPr lang="en-US" sz="2400" dirty="0"/>
              <a:t> </a:t>
            </a:r>
            <a:r>
              <a:rPr lang="en-US" sz="2400" dirty="0"/>
              <a:t>and so </a:t>
            </a:r>
            <a:r>
              <a:rPr lang="en-US" sz="2400" dirty="0">
                <a:solidFill>
                  <a:srgbClr val="00B050"/>
                </a:solidFill>
              </a:rPr>
              <a:t>pleural effusion </a:t>
            </a:r>
            <a:r>
              <a:rPr lang="en-US" sz="2400" dirty="0"/>
              <a:t>and </a:t>
            </a:r>
            <a:r>
              <a:rPr lang="en-US" sz="2400" dirty="0">
                <a:solidFill>
                  <a:srgbClr val="00B050"/>
                </a:solidFill>
              </a:rPr>
              <a:t>pneumothorax</a:t>
            </a:r>
            <a:r>
              <a:rPr lang="en-US" sz="2400" dirty="0"/>
              <a:t> may develop, causing </a:t>
            </a:r>
            <a:r>
              <a:rPr lang="en-US" sz="2400" dirty="0"/>
              <a:t>pnuemohydrothorax.</a:t>
            </a:r>
          </a:p>
          <a:p>
            <a:r>
              <a:rPr lang="en-US" sz="2400" dirty="0"/>
              <a:t>Dissection of air from the esophagus through the soft tissues can </a:t>
            </a:r>
            <a:r>
              <a:rPr lang="en-US" sz="2400" dirty="0"/>
              <a:t>cause </a:t>
            </a:r>
            <a:r>
              <a:rPr lang="en-US" sz="2400" dirty="0">
                <a:solidFill>
                  <a:srgbClr val="00B050"/>
                </a:solidFill>
              </a:rPr>
              <a:t>subcutaneous (surgical) </a:t>
            </a:r>
            <a:r>
              <a:rPr lang="en-US" sz="2400" dirty="0">
                <a:solidFill>
                  <a:srgbClr val="00B050"/>
                </a:solidFill>
              </a:rPr>
              <a:t>or mediastinal emphysema</a:t>
            </a:r>
            <a:r>
              <a:rPr lang="en-US" sz="2400" dirty="0"/>
              <a:t>, especially when the cervical esophagus is involved.</a:t>
            </a:r>
            <a:endParaRPr lang="en-US" sz="2400" dirty="0"/>
          </a:p>
          <a:p>
            <a:r>
              <a:rPr lang="en-US" sz="2400" dirty="0"/>
              <a:t>The</a:t>
            </a:r>
            <a:r>
              <a:rPr lang="en-US" sz="2400" dirty="0"/>
              <a:t> </a:t>
            </a:r>
            <a:r>
              <a:rPr lang="en-US" sz="2400" dirty="0"/>
              <a:t>patient </a:t>
            </a:r>
            <a:r>
              <a:rPr lang="en-US" sz="2400" dirty="0"/>
              <a:t>can present </a:t>
            </a:r>
            <a:r>
              <a:rPr lang="en-US" sz="2400" dirty="0"/>
              <a:t>with: </a:t>
            </a:r>
            <a:r>
              <a:rPr lang="en-US" sz="2400" dirty="0">
                <a:solidFill>
                  <a:srgbClr val="00B050"/>
                </a:solidFill>
              </a:rPr>
              <a:t>shock</a:t>
            </a:r>
            <a:r>
              <a:rPr lang="en-US" sz="2400" dirty="0"/>
              <a:t>, </a:t>
            </a:r>
            <a:r>
              <a:rPr lang="en-US" sz="2400" dirty="0">
                <a:solidFill>
                  <a:srgbClr val="00B050"/>
                </a:solidFill>
              </a:rPr>
              <a:t>dyspnea</a:t>
            </a:r>
            <a:r>
              <a:rPr lang="en-US" sz="2400" dirty="0"/>
              <a:t>, </a:t>
            </a:r>
            <a:r>
              <a:rPr lang="en-US" sz="2400" dirty="0">
                <a:solidFill>
                  <a:srgbClr val="00B050"/>
                </a:solidFill>
              </a:rPr>
              <a:t>cyanosis</a:t>
            </a:r>
            <a:r>
              <a:rPr lang="en-US" sz="2400" dirty="0"/>
              <a:t> and history may </a:t>
            </a:r>
            <a:r>
              <a:rPr lang="en-US" sz="2400" dirty="0"/>
              <a:t>reveal the presence of </a:t>
            </a:r>
            <a:r>
              <a:rPr lang="en-US" sz="2400" dirty="0">
                <a:solidFill>
                  <a:srgbClr val="00B050"/>
                </a:solidFill>
              </a:rPr>
              <a:t>sudden </a:t>
            </a:r>
            <a:r>
              <a:rPr lang="en-US" sz="2400" dirty="0">
                <a:solidFill>
                  <a:srgbClr val="00B050"/>
                </a:solidFill>
              </a:rPr>
              <a:t>severe epigastric, chest, or lower back pain</a:t>
            </a:r>
            <a:r>
              <a:rPr lang="en-US" sz="2400" dirty="0"/>
              <a:t>.</a:t>
            </a:r>
          </a:p>
          <a:p>
            <a:r>
              <a:rPr lang="en-US" sz="2400" dirty="0"/>
              <a:t>On examination subcutaneous emphysema may be </a:t>
            </a:r>
            <a:r>
              <a:rPr lang="en-US" sz="2400" dirty="0"/>
              <a:t>evident </a:t>
            </a:r>
            <a:r>
              <a:rPr lang="en-US" sz="2400" dirty="0"/>
              <a:t>which may give rise to crackling sensation over gas containing tissue.</a:t>
            </a:r>
            <a:endParaRPr lang="en-US" sz="2400" dirty="0"/>
          </a:p>
          <a:p>
            <a:pPr>
              <a:buFont typeface="Wingdings" panose="05000000000000000000" pitchFamily="2" charset="2"/>
              <a:buChar char="Ø"/>
            </a:pPr>
            <a:r>
              <a:rPr lang="en-US" sz="2400" dirty="0"/>
              <a:t>Mediastinal </a:t>
            </a:r>
            <a:r>
              <a:rPr lang="en-US" sz="2400" dirty="0"/>
              <a:t>and deep cervical </a:t>
            </a:r>
            <a:r>
              <a:rPr lang="en-US" sz="2400" dirty="0"/>
              <a:t>emphysema are </a:t>
            </a:r>
            <a:r>
              <a:rPr lang="en-US" sz="2400" dirty="0"/>
              <a:t>evidence of an aerodigestive injury until proven otherwise.</a:t>
            </a:r>
          </a:p>
        </p:txBody>
      </p:sp>
    </p:spTree>
    <p:extLst>
      <p:ext uri="{BB962C8B-B14F-4D97-AF65-F5344CB8AC3E}">
        <p14:creationId xmlns:p14="http://schemas.microsoft.com/office/powerpoint/2010/main" val="224676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4576" y="381000"/>
            <a:ext cx="4382822" cy="59436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602" y="381000"/>
            <a:ext cx="4382822" cy="5943600"/>
          </a:xfrm>
          <a:prstGeom prst="rect">
            <a:avLst/>
          </a:prstGeom>
        </p:spPr>
      </p:pic>
    </p:spTree>
    <p:extLst>
      <p:ext uri="{BB962C8B-B14F-4D97-AF65-F5344CB8AC3E}">
        <p14:creationId xmlns:p14="http://schemas.microsoft.com/office/powerpoint/2010/main" val="7500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09" y="76200"/>
            <a:ext cx="12011891" cy="4191000"/>
          </a:xfrm>
        </p:spPr>
        <p:txBody>
          <a:bodyPr>
            <a:normAutofit/>
          </a:bodyPr>
          <a:lstStyle/>
          <a:p>
            <a:r>
              <a:rPr lang="en-US" sz="2400" dirty="0"/>
              <a:t>The mortality rate rises exponentially if treatment </a:t>
            </a:r>
            <a:r>
              <a:rPr lang="en-US" sz="2400" dirty="0"/>
              <a:t>is delayed.</a:t>
            </a:r>
          </a:p>
          <a:p>
            <a:r>
              <a:rPr lang="en-US" sz="2400" dirty="0"/>
              <a:t> </a:t>
            </a:r>
            <a:r>
              <a:rPr lang="en-US" sz="2400" dirty="0"/>
              <a:t>A combination of </a:t>
            </a:r>
            <a:r>
              <a:rPr lang="en-US" sz="2400" dirty="0"/>
              <a:t>esophagogram</a:t>
            </a:r>
            <a:r>
              <a:rPr lang="en-US" sz="2400" dirty="0"/>
              <a:t> </a:t>
            </a:r>
            <a:r>
              <a:rPr lang="en-US" sz="2400" dirty="0"/>
              <a:t>in the </a:t>
            </a:r>
            <a:r>
              <a:rPr lang="en-US" sz="2400" dirty="0"/>
              <a:t>decubitus position </a:t>
            </a:r>
            <a:r>
              <a:rPr lang="en-US" sz="2400" dirty="0"/>
              <a:t>and </a:t>
            </a:r>
            <a:r>
              <a:rPr lang="en-US" sz="2400" dirty="0"/>
              <a:t>esophagoscopy </a:t>
            </a:r>
            <a:r>
              <a:rPr lang="en-US" sz="2400" dirty="0"/>
              <a:t>confirm the diagnosis in </a:t>
            </a:r>
            <a:r>
              <a:rPr lang="en-US" sz="2400" dirty="0"/>
              <a:t>the great </a:t>
            </a:r>
            <a:r>
              <a:rPr lang="en-US" sz="2400" dirty="0"/>
              <a:t>majority of </a:t>
            </a:r>
            <a:r>
              <a:rPr lang="en-US" sz="2400" dirty="0"/>
              <a:t>cases.</a:t>
            </a:r>
            <a:endParaRPr lang="en-US" sz="2400" dirty="0"/>
          </a:p>
          <a:p>
            <a:r>
              <a:rPr lang="en-US" sz="2400" dirty="0"/>
              <a:t>Treatment </a:t>
            </a:r>
            <a:r>
              <a:rPr lang="en-US" sz="2400" dirty="0"/>
              <a:t>involves </a:t>
            </a:r>
            <a:r>
              <a:rPr lang="en-US" sz="2400" dirty="0"/>
              <a:t>resuscitation </a:t>
            </a:r>
            <a:r>
              <a:rPr lang="en-US" sz="2400" dirty="0"/>
              <a:t>(the patient should be kept NPO), </a:t>
            </a:r>
            <a:r>
              <a:rPr lang="en-US" sz="2400" dirty="0"/>
              <a:t>antibiotics</a:t>
            </a:r>
            <a:r>
              <a:rPr lang="en-US" sz="2400" dirty="0"/>
              <a:t>, treatment of pneumothorax and surgical </a:t>
            </a:r>
            <a:r>
              <a:rPr lang="en-US" sz="2400" dirty="0"/>
              <a:t>closure of the defect and drainage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438400"/>
            <a:ext cx="3162045" cy="42149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07" y="2438400"/>
            <a:ext cx="3235502" cy="421496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5421" b="10000"/>
          <a:stretch/>
        </p:blipFill>
        <p:spPr>
          <a:xfrm>
            <a:off x="7894470" y="2438399"/>
            <a:ext cx="3611730" cy="4214963"/>
          </a:xfrm>
          <a:prstGeom prst="rect">
            <a:avLst/>
          </a:prstGeom>
        </p:spPr>
      </p:pic>
    </p:spTree>
    <p:extLst>
      <p:ext uri="{BB962C8B-B14F-4D97-AF65-F5344CB8AC3E}">
        <p14:creationId xmlns:p14="http://schemas.microsoft.com/office/powerpoint/2010/main" val="28474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470" y="533405"/>
            <a:ext cx="6345302" cy="830997"/>
          </a:xfrm>
          <a:prstGeom prst="rect">
            <a:avLst/>
          </a:prstGeom>
          <a:noFill/>
        </p:spPr>
        <p:txBody>
          <a:bodyPr wrap="square" rtlCol="0">
            <a:spAutoFit/>
          </a:bodyPr>
          <a:lstStyle/>
          <a:p>
            <a:r>
              <a:rPr lang="en-US" sz="4800" dirty="0"/>
              <a:t>Thoracic duct injury</a:t>
            </a:r>
            <a:endParaRPr lang="en-US" sz="4800"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1102" y="1524000"/>
            <a:ext cx="4430951"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65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82" y="152400"/>
            <a:ext cx="12171218" cy="4191000"/>
          </a:xfrm>
        </p:spPr>
        <p:txBody>
          <a:bodyPr>
            <a:noAutofit/>
          </a:bodyPr>
          <a:lstStyle/>
          <a:p>
            <a:r>
              <a:rPr lang="en-US" dirty="0" smtClean="0"/>
              <a:t>The</a:t>
            </a:r>
            <a:r>
              <a:rPr lang="en-US" dirty="0"/>
              <a:t> </a:t>
            </a:r>
            <a:r>
              <a:rPr lang="en-US" b="1" dirty="0"/>
              <a:t>thoracic duct</a:t>
            </a:r>
            <a:r>
              <a:rPr lang="en-US" dirty="0"/>
              <a:t> is the larger of the two lymph </a:t>
            </a:r>
            <a:r>
              <a:rPr lang="en-US" dirty="0" smtClean="0"/>
              <a:t>ducts</a:t>
            </a:r>
            <a:r>
              <a:rPr lang="en-US" dirty="0"/>
              <a:t> of the lymphatic system. It is also known as the </a:t>
            </a:r>
            <a:r>
              <a:rPr lang="en-US" i="1" dirty="0"/>
              <a:t>left lymphatic duct</a:t>
            </a:r>
            <a:r>
              <a:rPr lang="en-US" dirty="0"/>
              <a:t>, </a:t>
            </a:r>
            <a:r>
              <a:rPr lang="en-US" i="1" dirty="0"/>
              <a:t>alimentary duct</a:t>
            </a:r>
            <a:r>
              <a:rPr lang="en-US" dirty="0"/>
              <a:t>, </a:t>
            </a:r>
            <a:r>
              <a:rPr lang="en-US" i="1" dirty="0"/>
              <a:t>chyliferous duct</a:t>
            </a:r>
            <a:r>
              <a:rPr lang="en-US" dirty="0"/>
              <a:t>, and </a:t>
            </a:r>
            <a:r>
              <a:rPr lang="en-US" i="1" dirty="0"/>
              <a:t>Van Hoorne's canal</a:t>
            </a:r>
            <a:r>
              <a:rPr lang="en-US" dirty="0"/>
              <a:t>. The other duct is the right lymphatic duct. The thoracic duct carries </a:t>
            </a:r>
            <a:r>
              <a:rPr lang="en-US" dirty="0">
                <a:hlinkClick r:id="rId3" tooltip="Chyle"/>
              </a:rPr>
              <a:t>chyle</a:t>
            </a:r>
            <a:r>
              <a:rPr lang="en-US" dirty="0"/>
              <a:t>, a liquid containing both lymph and emulsified fats, rather than pure lymph. It also collects most of the lymph in the body other than from the right thorax, arm, head, and neck (which are drained by the right lymphatic duct</a:t>
            </a:r>
            <a:r>
              <a:rPr lang="en-US" dirty="0" smtClean="0"/>
              <a:t>).</a:t>
            </a:r>
            <a:r>
              <a:rPr lang="en-US" dirty="0"/>
              <a:t> </a:t>
            </a:r>
            <a:endParaRPr lang="en-US" dirty="0" smtClean="0"/>
          </a:p>
          <a:p>
            <a:r>
              <a:rPr lang="en-US" dirty="0" smtClean="0"/>
              <a:t>The </a:t>
            </a:r>
            <a:r>
              <a:rPr lang="en-US" dirty="0"/>
              <a:t>thoracic duct usually starts from the level of the twelfth thoracic vertebrae (T12) and extends to the root of the neck. </a:t>
            </a:r>
            <a:endParaRPr lang="en-US" dirty="0" smtClean="0"/>
          </a:p>
          <a:p>
            <a:r>
              <a:rPr lang="en-US" dirty="0" smtClean="0"/>
              <a:t>It </a:t>
            </a:r>
            <a:r>
              <a:rPr lang="en-US" dirty="0"/>
              <a:t>drains into the </a:t>
            </a:r>
            <a:r>
              <a:rPr lang="en-US" dirty="0">
                <a:hlinkClick r:id="rId4" tooltip="Circulatory system"/>
              </a:rPr>
              <a:t>systemic (blood) circulation</a:t>
            </a:r>
            <a:r>
              <a:rPr lang="en-US" dirty="0"/>
              <a:t> at the junction of the </a:t>
            </a:r>
            <a:r>
              <a:rPr lang="en-US" dirty="0">
                <a:hlinkClick r:id="rId5" tooltip="Subclavian vein"/>
              </a:rPr>
              <a:t>left subclavian</a:t>
            </a:r>
            <a:r>
              <a:rPr lang="en-US" dirty="0"/>
              <a:t> and </a:t>
            </a:r>
            <a:r>
              <a:rPr lang="en-US" dirty="0">
                <a:hlinkClick r:id="rId6" tooltip="Internal jugular vein"/>
              </a:rPr>
              <a:t>internal jugular veins</a:t>
            </a:r>
            <a:r>
              <a:rPr lang="en-US" dirty="0"/>
              <a:t>, at the commencement of the </a:t>
            </a:r>
            <a:r>
              <a:rPr lang="en-US" dirty="0">
                <a:hlinkClick r:id="rId7" tooltip="Brachiocephalic vein"/>
              </a:rPr>
              <a:t>brachiocephalic vein</a:t>
            </a:r>
            <a:endParaRPr lang="en-US"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3048000"/>
            <a:ext cx="3611369" cy="3429000"/>
          </a:xfrm>
          <a:prstGeom prst="rect">
            <a:avLst/>
          </a:prstGeom>
        </p:spPr>
      </p:pic>
    </p:spTree>
    <p:extLst>
      <p:ext uri="{BB962C8B-B14F-4D97-AF65-F5344CB8AC3E}">
        <p14:creationId xmlns:p14="http://schemas.microsoft.com/office/powerpoint/2010/main" val="8497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11811000" cy="4191000"/>
          </a:xfrm>
        </p:spPr>
        <p:txBody>
          <a:bodyPr>
            <a:noAutofit/>
          </a:bodyPr>
          <a:lstStyle/>
          <a:p>
            <a:pPr>
              <a:buFont typeface="Wingdings" panose="05000000000000000000" pitchFamily="2" charset="2"/>
              <a:buChar char="Ø"/>
            </a:pPr>
            <a:r>
              <a:rPr lang="en-US" sz="2400" dirty="0"/>
              <a:t>Wounds to the thoracic duct are usually </a:t>
            </a:r>
            <a:r>
              <a:rPr lang="en-US" sz="2400" dirty="0">
                <a:solidFill>
                  <a:srgbClr val="00B050"/>
                </a:solidFill>
              </a:rPr>
              <a:t>iatrogenic</a:t>
            </a:r>
            <a:r>
              <a:rPr lang="en-US" sz="2400" dirty="0"/>
              <a:t> and </a:t>
            </a:r>
            <a:r>
              <a:rPr lang="en-US" sz="2400" dirty="0"/>
              <a:t>usually left </a:t>
            </a:r>
            <a:r>
              <a:rPr lang="en-US" sz="2400" dirty="0"/>
              <a:t>sided, occurring when lymph node level IV is </a:t>
            </a:r>
            <a:r>
              <a:rPr lang="en-US" sz="2400" dirty="0"/>
              <a:t>dissected during </a:t>
            </a:r>
            <a:r>
              <a:rPr lang="en-US" sz="2400" dirty="0"/>
              <a:t>a neck dissection</a:t>
            </a:r>
            <a:r>
              <a:rPr lang="en-US" sz="2400" dirty="0"/>
              <a:t>.</a:t>
            </a:r>
          </a:p>
          <a:p>
            <a:pPr>
              <a:buFont typeface="Wingdings" panose="05000000000000000000" pitchFamily="2" charset="2"/>
              <a:buChar char="Ø"/>
            </a:pPr>
            <a:r>
              <a:rPr lang="en-US" sz="2400" dirty="0"/>
              <a:t> Usually presented with chylous effusion </a:t>
            </a:r>
          </a:p>
          <a:p>
            <a:pPr>
              <a:buFont typeface="Wingdings" panose="05000000000000000000" pitchFamily="2" charset="2"/>
              <a:buChar char="Ø"/>
            </a:pPr>
            <a:r>
              <a:rPr lang="en-US" dirty="0"/>
              <a:t>A small chylothorax may not cause any symptoms and only be detected on a </a:t>
            </a:r>
            <a:r>
              <a:rPr lang="en-US" dirty="0">
                <a:solidFill>
                  <a:srgbClr val="FF0000"/>
                </a:solidFill>
              </a:rPr>
              <a:t>chest </a:t>
            </a:r>
            <a:r>
              <a:rPr lang="en-US" dirty="0" smtClean="0">
                <a:solidFill>
                  <a:srgbClr val="FF0000"/>
                </a:solidFill>
              </a:rPr>
              <a:t>X-ray</a:t>
            </a:r>
            <a:r>
              <a:rPr lang="en-US" dirty="0"/>
              <a:t> </a:t>
            </a:r>
            <a:r>
              <a:rPr lang="en-US" dirty="0" smtClean="0"/>
              <a:t>while large </a:t>
            </a:r>
            <a:r>
              <a:rPr lang="en-US" dirty="0"/>
              <a:t>chylothorax may lead to </a:t>
            </a:r>
            <a:r>
              <a:rPr lang="en-US" dirty="0" smtClean="0"/>
              <a:t>dyspnea caused </a:t>
            </a:r>
            <a:r>
              <a:rPr lang="en-US" dirty="0"/>
              <a:t>by fluid restricting the expansion of the lungs, although large chylothoraces may remain asymptomatic </a:t>
            </a:r>
            <a:endParaRPr lang="en-US" dirty="0" smtClean="0"/>
          </a:p>
          <a:p>
            <a:pPr>
              <a:buFont typeface="Wingdings" panose="05000000000000000000" pitchFamily="2" charset="2"/>
              <a:buChar char="Ø"/>
            </a:pPr>
            <a:r>
              <a:rPr lang="en-US" dirty="0"/>
              <a:t>On examination, chylothorax may lead to </a:t>
            </a:r>
            <a:r>
              <a:rPr lang="en-US" dirty="0">
                <a:solidFill>
                  <a:srgbClr val="00B050"/>
                </a:solidFill>
              </a:rPr>
              <a:t>reduced breath sounds on the affected side</a:t>
            </a:r>
            <a:r>
              <a:rPr lang="en-US" dirty="0"/>
              <a:t>, associated with a </a:t>
            </a:r>
            <a:r>
              <a:rPr lang="en-US" dirty="0">
                <a:solidFill>
                  <a:srgbClr val="00B050"/>
                </a:solidFill>
              </a:rPr>
              <a:t>dull sound </a:t>
            </a:r>
            <a:r>
              <a:rPr lang="en-US" dirty="0" smtClean="0"/>
              <a:t>on percussion.</a:t>
            </a:r>
            <a:r>
              <a:rPr lang="en-US" dirty="0"/>
              <a:t> Rapidly accumulating chylothoraces can cause a sudden drop in blood volume, leading to </a:t>
            </a:r>
            <a:r>
              <a:rPr lang="en-US" dirty="0">
                <a:solidFill>
                  <a:srgbClr val="00B050"/>
                </a:solidFill>
              </a:rPr>
              <a:t>low blood pressure</a:t>
            </a:r>
            <a:r>
              <a:rPr lang="en-US" dirty="0"/>
              <a:t>.</a:t>
            </a:r>
            <a:endParaRPr lang="en-US" dirty="0" smtClean="0"/>
          </a:p>
          <a:p>
            <a:pPr>
              <a:buFont typeface="Wingdings" panose="05000000000000000000" pitchFamily="2" charset="2"/>
              <a:buChar char="Ø"/>
            </a:pPr>
            <a:r>
              <a:rPr lang="en-US" sz="2400" dirty="0"/>
              <a:t>Chest </a:t>
            </a:r>
            <a:r>
              <a:rPr lang="en-US" sz="2400" dirty="0"/>
              <a:t>X-rays can detect a chylothorax. It appears as a dense, homogenous area that obscures the costophrenic and cardiophrenic angles</a:t>
            </a:r>
            <a:r>
              <a:rPr lang="en-US" sz="2400" dirty="0"/>
              <a:t>.</a:t>
            </a:r>
          </a:p>
          <a:p>
            <a:pPr>
              <a:buFont typeface="Wingdings" panose="05000000000000000000" pitchFamily="2" charset="2"/>
              <a:buChar char="Ø"/>
            </a:pPr>
            <a:r>
              <a:rPr lang="en-US" sz="2400" dirty="0"/>
              <a:t>Ultrasounds can also detect a chylothorax, which appears as an echoic region that is isodense with no septation or loculation. However, neither a normal chest x-ray nor an ultrasound can differentiate a chylothorax from any other type of pleural effusion.</a:t>
            </a: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44813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11734800" cy="4191000"/>
          </a:xfrm>
        </p:spPr>
        <p:txBody>
          <a:bodyPr>
            <a:noAutofit/>
          </a:bodyPr>
          <a:lstStyle/>
          <a:p>
            <a:r>
              <a:rPr lang="en-US" sz="2800" dirty="0" smtClean="0"/>
              <a:t>If the </a:t>
            </a:r>
            <a:r>
              <a:rPr lang="en-US" sz="2800" dirty="0"/>
              <a:t>damage </a:t>
            </a:r>
            <a:r>
              <a:rPr lang="en-US" sz="2800" dirty="0" smtClean="0"/>
              <a:t>is </a:t>
            </a:r>
            <a:r>
              <a:rPr lang="en-US" sz="2800" dirty="0"/>
              <a:t>recognized during an operation, the proximal end of the duct must be ligated. </a:t>
            </a:r>
            <a:r>
              <a:rPr lang="en-US" sz="2800" dirty="0"/>
              <a:t>Ligation of the duct is not harmful because there are a number of anastomotic channels between the lymphatic and venous system in the lower neck and chylous should be </a:t>
            </a:r>
            <a:r>
              <a:rPr lang="en-US" sz="2800" dirty="0">
                <a:solidFill>
                  <a:srgbClr val="FF0000"/>
                </a:solidFill>
              </a:rPr>
              <a:t>aspirated</a:t>
            </a:r>
            <a:r>
              <a:rPr lang="en-US" sz="2800" dirty="0"/>
              <a:t> in addition to </a:t>
            </a:r>
            <a:r>
              <a:rPr lang="en-US" sz="2800" dirty="0">
                <a:solidFill>
                  <a:srgbClr val="FF0000"/>
                </a:solidFill>
              </a:rPr>
              <a:t>low fat diet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828800"/>
            <a:ext cx="4949601" cy="4738328"/>
          </a:xfrm>
          <a:prstGeom prst="rect">
            <a:avLst/>
          </a:prstGeom>
        </p:spPr>
      </p:pic>
    </p:spTree>
    <p:extLst>
      <p:ext uri="{BB962C8B-B14F-4D97-AF65-F5344CB8AC3E}">
        <p14:creationId xmlns:p14="http://schemas.microsoft.com/office/powerpoint/2010/main" val="305603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solidFill>
                  <a:srgbClr val="FF0000"/>
                </a:solidFill>
                <a:latin typeface="Arial" pitchFamily="34" charset="0"/>
                <a:cs typeface="Arial" pitchFamily="34" charset="0"/>
              </a:rPr>
              <a:t>Types of trauma</a:t>
            </a:r>
            <a:endParaRPr lang="en-US" sz="4800"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a:xfrm>
            <a:off x="1246910" y="1524000"/>
            <a:ext cx="9067800" cy="4572000"/>
          </a:xfrm>
        </p:spPr>
        <p:txBody>
          <a:bodyPr/>
          <a:lstStyle/>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 Blunt trauma: non-penetrating, such as car accidents.</a:t>
            </a:r>
          </a:p>
          <a:p>
            <a:r>
              <a:rPr lang="en-US" dirty="0" smtClean="0">
                <a:latin typeface="Arial" pitchFamily="34" charset="0"/>
                <a:cs typeface="Arial" pitchFamily="34" charset="0"/>
              </a:rPr>
              <a:t>B- Penetrating trauma: (pleura is injured)</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304800"/>
            <a:ext cx="4125774" cy="4953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182" y="304800"/>
            <a:ext cx="4324418" cy="4953000"/>
          </a:xfrm>
          <a:prstGeom prst="rect">
            <a:avLst/>
          </a:prstGeom>
        </p:spPr>
      </p:pic>
      <p:sp>
        <p:nvSpPr>
          <p:cNvPr id="6" name="TextBox 5"/>
          <p:cNvSpPr txBox="1"/>
          <p:nvPr/>
        </p:nvSpPr>
        <p:spPr>
          <a:xfrm>
            <a:off x="1020324" y="5324912"/>
            <a:ext cx="4504759" cy="369332"/>
          </a:xfrm>
          <a:prstGeom prst="rect">
            <a:avLst/>
          </a:prstGeom>
          <a:noFill/>
        </p:spPr>
        <p:txBody>
          <a:bodyPr wrap="none" rtlCol="0">
            <a:spAutoFit/>
          </a:bodyPr>
          <a:lstStyle/>
          <a:p>
            <a:r>
              <a:rPr lang="en-US" dirty="0"/>
              <a:t>Chest X-ray showing bilateral chylothorax</a:t>
            </a:r>
          </a:p>
        </p:txBody>
      </p:sp>
      <p:sp>
        <p:nvSpPr>
          <p:cNvPr id="7" name="TextBox 6"/>
          <p:cNvSpPr txBox="1"/>
          <p:nvPr/>
        </p:nvSpPr>
        <p:spPr>
          <a:xfrm>
            <a:off x="5715000" y="5324912"/>
            <a:ext cx="4630356" cy="646331"/>
          </a:xfrm>
          <a:prstGeom prst="rect">
            <a:avLst/>
          </a:prstGeom>
          <a:noFill/>
        </p:spPr>
        <p:txBody>
          <a:bodyPr wrap="square" rtlCol="0">
            <a:spAutoFit/>
          </a:bodyPr>
          <a:lstStyle/>
          <a:p>
            <a:r>
              <a:rPr lang="en-US" dirty="0"/>
              <a:t>CT scan showing extensive chylothorax caused by leakage from the thoracic duct</a:t>
            </a:r>
          </a:p>
        </p:txBody>
      </p:sp>
    </p:spTree>
    <p:extLst>
      <p:ext uri="{BB962C8B-B14F-4D97-AF65-F5344CB8AC3E}">
        <p14:creationId xmlns:p14="http://schemas.microsoft.com/office/powerpoint/2010/main" val="3623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 fractures</a:t>
            </a:r>
          </a:p>
        </p:txBody>
      </p:sp>
      <p:sp>
        <p:nvSpPr>
          <p:cNvPr id="3" name="Content Placeholder 2"/>
          <p:cNvSpPr>
            <a:spLocks noGrp="1"/>
          </p:cNvSpPr>
          <p:nvPr>
            <p:ph idx="1"/>
          </p:nvPr>
        </p:nvSpPr>
        <p:spPr/>
        <p:txBody>
          <a:bodyPr>
            <a:normAutofit/>
          </a:bodyPr>
          <a:lstStyle/>
          <a:p>
            <a:r>
              <a:rPr lang="en-US" dirty="0"/>
              <a:t>The chest wall consists of 12 pairs of ribs, the first seven of which articulate both posteriorly with the spine and anteriorly with the sternum .</a:t>
            </a:r>
          </a:p>
          <a:p>
            <a:r>
              <a:rPr lang="en-US" dirty="0"/>
              <a:t>Ribs 8 to 10 attach anteriorly to the costal cartilage. The lowest two ribs are "floating" and do not </a:t>
            </a:r>
            <a:r>
              <a:rPr lang="en-US"/>
              <a:t>connect anteriorly. </a:t>
            </a:r>
            <a:r>
              <a:rPr lang="en-US" dirty="0"/>
              <a:t>Immediately below each rib travels its neurovascular bundle, including the intercostal vein, artery, and </a:t>
            </a:r>
            <a:r>
              <a:rPr lang="en-US"/>
              <a:t>nerve.</a:t>
            </a:r>
          </a:p>
          <a:p>
            <a:r>
              <a:rPr lang="en-US"/>
              <a:t> </a:t>
            </a:r>
            <a:r>
              <a:rPr lang="en-US" dirty="0"/>
              <a:t>The superior ribs (numbers 1 to 3) are relatively protected by the scapula, clavicle, and soft tissue, while the inferior "floating" ribs are relatively mobile. Therefore, the more vulnerable middle ribs (numbers 4 to 10) are most susceptible to injury from blunt trauma. Fractures of superior ribs reflect trauma involving significant force and the potential for injury to major vessels and lung parenchyma.</a:t>
            </a:r>
          </a:p>
          <a:p>
            <a:pPr marL="0" indent="0">
              <a:buNone/>
            </a:pPr>
            <a:endParaRPr lang="en-US" dirty="0"/>
          </a:p>
        </p:txBody>
      </p:sp>
    </p:spTree>
    <p:extLst>
      <p:ext uri="{BB962C8B-B14F-4D97-AF65-F5344CB8AC3E}">
        <p14:creationId xmlns:p14="http://schemas.microsoft.com/office/powerpoint/2010/main" val="1270976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solidFill>
                  <a:schemeClr val="tx1"/>
                </a:solidFill>
              </a:rPr>
              <a:t>Rib fractures are </a:t>
            </a:r>
            <a:r>
              <a:rPr lang="en-US" b="1" dirty="0">
                <a:solidFill>
                  <a:srgbClr val="FF0000"/>
                </a:solidFill>
              </a:rPr>
              <a:t>common injuries </a:t>
            </a:r>
            <a:r>
              <a:rPr lang="en-US" dirty="0">
                <a:solidFill>
                  <a:schemeClr val="tx1"/>
                </a:solidFill>
              </a:rPr>
              <a:t>that occur most often following blunt thoracic trauma but can also result from severe coughing, athletic activities (</a:t>
            </a:r>
            <a:r>
              <a:rPr lang="en-US" dirty="0" err="1">
                <a:solidFill>
                  <a:schemeClr val="tx1"/>
                </a:solidFill>
              </a:rPr>
              <a:t>eg</a:t>
            </a:r>
            <a:r>
              <a:rPr lang="en-US" dirty="0">
                <a:solidFill>
                  <a:schemeClr val="tx1"/>
                </a:solidFill>
              </a:rPr>
              <a:t>, rowing, swinging golf clubs), </a:t>
            </a:r>
            <a:r>
              <a:rPr lang="it-IT" dirty="0">
                <a:solidFill>
                  <a:schemeClr val="tx1"/>
                </a:solidFill>
              </a:rPr>
              <a:t>nonaccidental trauma (ie, child abuse)</a:t>
            </a:r>
            <a:r>
              <a:rPr lang="en-US" dirty="0">
                <a:solidFill>
                  <a:schemeClr val="tx1"/>
                </a:solidFill>
              </a:rPr>
              <a:t>, and bone metastases </a:t>
            </a:r>
          </a:p>
          <a:p>
            <a:r>
              <a:rPr lang="en-US" dirty="0"/>
              <a:t>Most rib fractures are caused by direct trauma to the chest wall. This can occur from blunt (</a:t>
            </a:r>
            <a:r>
              <a:rPr lang="en-US" dirty="0" err="1"/>
              <a:t>eg</a:t>
            </a:r>
            <a:r>
              <a:rPr lang="en-US" dirty="0"/>
              <a:t>, motor vehicle crash) or penetrating (</a:t>
            </a:r>
            <a:r>
              <a:rPr lang="en-US" dirty="0" err="1"/>
              <a:t>eg</a:t>
            </a:r>
            <a:r>
              <a:rPr lang="en-US" dirty="0"/>
              <a:t>, gunshot) trauma</a:t>
            </a:r>
            <a:r>
              <a:rPr lang="en-US"/>
              <a:t>. Both </a:t>
            </a:r>
            <a:r>
              <a:rPr lang="en-US" dirty="0">
                <a:solidFill>
                  <a:srgbClr val="FF0000"/>
                </a:solidFill>
              </a:rPr>
              <a:t>displaced and </a:t>
            </a:r>
            <a:r>
              <a:rPr lang="en-US" dirty="0" err="1">
                <a:solidFill>
                  <a:srgbClr val="FF0000"/>
                </a:solidFill>
              </a:rPr>
              <a:t>nondisplaced</a:t>
            </a:r>
            <a:r>
              <a:rPr lang="en-US" dirty="0"/>
              <a:t> fractures can be seen in adults and children . Due to the greater pliability of children's ribs, greater force is required to produce a fracture. </a:t>
            </a:r>
          </a:p>
          <a:p>
            <a:r>
              <a:rPr lang="en-US" dirty="0"/>
              <a:t>Rib fractures may be </a:t>
            </a:r>
            <a:r>
              <a:rPr lang="en-US" dirty="0">
                <a:solidFill>
                  <a:srgbClr val="FF0000"/>
                </a:solidFill>
              </a:rPr>
              <a:t>pathologic</a:t>
            </a:r>
            <a:r>
              <a:rPr lang="en-US" dirty="0"/>
              <a:t>. Cancers that metastasize to bone (</a:t>
            </a:r>
            <a:r>
              <a:rPr lang="en-US" dirty="0" err="1"/>
              <a:t>eg</a:t>
            </a:r>
            <a:r>
              <a:rPr lang="en-US" dirty="0"/>
              <a:t>, prostate, breast, renal) frequently become apparent in a rib. Ribs are relatively thin compared with major long bones and are more likely to fracture when invaded by a metastatic lesion. </a:t>
            </a:r>
          </a:p>
          <a:p>
            <a:r>
              <a:rPr lang="en-US" dirty="0"/>
              <a:t>In the absence of significant trauma (</a:t>
            </a:r>
            <a:r>
              <a:rPr lang="en-US" dirty="0" err="1"/>
              <a:t>eg</a:t>
            </a:r>
            <a:r>
              <a:rPr lang="en-US" dirty="0"/>
              <a:t>, motor vehicle collision), rib fractures in infants are extremely uncommon. Clinicians must investigate possible </a:t>
            </a:r>
            <a:r>
              <a:rPr lang="en-US" dirty="0" err="1"/>
              <a:t>nonaccidental</a:t>
            </a:r>
            <a:r>
              <a:rPr lang="en-US" dirty="0"/>
              <a:t> trauma (</a:t>
            </a:r>
            <a:r>
              <a:rPr lang="en-US" dirty="0" err="1"/>
              <a:t>ie</a:t>
            </a:r>
            <a:r>
              <a:rPr lang="en-US" dirty="0"/>
              <a:t>, child abuse) when such fractures are discovered. Ribs can sustain stress fractures from repetitive minor trauma . Stress fractures may be seen in patients with a </a:t>
            </a:r>
            <a:r>
              <a:rPr lang="en-US"/>
              <a:t>chronic cough. </a:t>
            </a:r>
            <a:endParaRPr lang="en-US" dirty="0"/>
          </a:p>
          <a:p>
            <a:endParaRPr lang="en-US" dirty="0"/>
          </a:p>
        </p:txBody>
      </p:sp>
    </p:spTree>
    <p:extLst>
      <p:ext uri="{BB962C8B-B14F-4D97-AF65-F5344CB8AC3E}">
        <p14:creationId xmlns:p14="http://schemas.microsoft.com/office/powerpoint/2010/main" val="2796473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D868F837-9291-6045-A4EB-BF3C3E8CF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680" y="236262"/>
            <a:ext cx="2545714" cy="2694214"/>
          </a:xfrm>
          <a:prstGeom prst="rect">
            <a:avLst/>
          </a:prstGeom>
        </p:spPr>
      </p:pic>
      <p:pic>
        <p:nvPicPr>
          <p:cNvPr id="8" name="Picture 8">
            <a:extLst>
              <a:ext uri="{FF2B5EF4-FFF2-40B4-BE49-F238E27FC236}">
                <a16:creationId xmlns:a16="http://schemas.microsoft.com/office/drawing/2014/main" id="{73007EE6-380B-1140-A35F-8962CFBC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785" y="3321674"/>
            <a:ext cx="6096000" cy="3137297"/>
          </a:xfrm>
          <a:prstGeom prst="rect">
            <a:avLst/>
          </a:prstGeom>
        </p:spPr>
      </p:pic>
      <p:sp>
        <p:nvSpPr>
          <p:cNvPr id="2" name="TextBox 1">
            <a:extLst>
              <a:ext uri="{FF2B5EF4-FFF2-40B4-BE49-F238E27FC236}">
                <a16:creationId xmlns:a16="http://schemas.microsoft.com/office/drawing/2014/main" id="{119B1026-98D9-DD48-975C-B70B9C46C7A4}"/>
              </a:ext>
            </a:extLst>
          </p:cNvPr>
          <p:cNvSpPr txBox="1"/>
          <p:nvPr/>
        </p:nvSpPr>
        <p:spPr>
          <a:xfrm>
            <a:off x="1768944" y="182242"/>
            <a:ext cx="4996543" cy="3139321"/>
          </a:xfrm>
          <a:prstGeom prst="rect">
            <a:avLst/>
          </a:prstGeom>
          <a:noFill/>
        </p:spPr>
        <p:txBody>
          <a:bodyPr wrap="square" rtlCol="0">
            <a:spAutoFit/>
          </a:bodyPr>
          <a:lstStyle/>
          <a:p>
            <a:pPr algn="l"/>
            <a:r>
              <a:rPr lang="en-US"/>
              <a:t>Standard l (PA) and lateral chest radiographs are adequate to identify most rib fractures. If these studies cannot be readily obtained, a simple  (AP) chest radiograph can provide useful information. Ultrasound may be useful for diagnosis of rib fractures and potential complications (eg, pneumothorax). A skeletal survey should be obtained in infants suspected of being abused. Findings consistent with abuse include the presence of multiple rib fractures in various stages of healing</a:t>
            </a:r>
            <a:endParaRPr lang=""/>
          </a:p>
        </p:txBody>
      </p:sp>
    </p:spTree>
    <p:extLst>
      <p:ext uri="{BB962C8B-B14F-4D97-AF65-F5344CB8AC3E}">
        <p14:creationId xmlns:p14="http://schemas.microsoft.com/office/powerpoint/2010/main" val="1807516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Assosiation</a:t>
            </a:r>
            <a:r>
              <a:rPr lang="en-US" dirty="0"/>
              <a:t> </a:t>
            </a:r>
          </a:p>
        </p:txBody>
      </p:sp>
      <p:sp>
        <p:nvSpPr>
          <p:cNvPr id="3" name="Content Placeholder 2"/>
          <p:cNvSpPr>
            <a:spLocks noGrp="1"/>
          </p:cNvSpPr>
          <p:nvPr>
            <p:ph idx="1"/>
          </p:nvPr>
        </p:nvSpPr>
        <p:spPr/>
        <p:txBody>
          <a:bodyPr>
            <a:normAutofit fontScale="92500"/>
          </a:bodyPr>
          <a:lstStyle/>
          <a:p>
            <a:r>
              <a:rPr lang="en-US" b="1" dirty="0" err="1"/>
              <a:t>Intrathoracic</a:t>
            </a:r>
            <a:r>
              <a:rPr lang="en-US" b="1" dirty="0"/>
              <a:t> injury</a:t>
            </a:r>
            <a:r>
              <a:rPr lang="en-US" dirty="0"/>
              <a:t> — Pneumothorax, </a:t>
            </a:r>
            <a:r>
              <a:rPr lang="en-US" dirty="0" err="1"/>
              <a:t>hemothorax</a:t>
            </a:r>
            <a:r>
              <a:rPr lang="en-US" dirty="0"/>
              <a:t>, and pulmonary contusion are common in patients with multiple rib fractures. </a:t>
            </a:r>
            <a:r>
              <a:rPr lang="en-US" dirty="0" err="1"/>
              <a:t>Hemothorax</a:t>
            </a:r>
            <a:r>
              <a:rPr lang="en-US" dirty="0"/>
              <a:t> and pneumothorax are usually apparent upon initial presentation; however, delayed </a:t>
            </a:r>
            <a:r>
              <a:rPr lang="en-US" dirty="0" err="1"/>
              <a:t>hemothorax</a:t>
            </a:r>
            <a:r>
              <a:rPr lang="en-US" dirty="0"/>
              <a:t> or pneumothorax can </a:t>
            </a:r>
            <a:r>
              <a:rPr lang="en-US" dirty="0" err="1"/>
              <a:t>occu</a:t>
            </a:r>
            <a:endParaRPr lang="en-US" b="1" dirty="0"/>
          </a:p>
          <a:p>
            <a:r>
              <a:rPr lang="en-US" b="1" dirty="0"/>
              <a:t>Sternal fracture</a:t>
            </a:r>
            <a:r>
              <a:rPr lang="en-US" dirty="0"/>
              <a:t> — Sternal fracture may accompany rib fractures when there is an anterior blow to the chest, such as an impact with the steering wheel in a motor vehicle collision. A palpable sternal step-off may </a:t>
            </a:r>
            <a:r>
              <a:rPr lang="en-US"/>
              <a:t>be appreciated. </a:t>
            </a:r>
            <a:r>
              <a:rPr lang="en-US" dirty="0"/>
              <a:t>In one study, sternal fracture occurred in 7 percent of patients with </a:t>
            </a:r>
            <a:r>
              <a:rPr lang="en-US"/>
              <a:t>flail chest. The </a:t>
            </a:r>
            <a:r>
              <a:rPr lang="en-US" dirty="0"/>
              <a:t>presence of a sternal fracture should raise concern for blunt cardiac injury, and appropriate workup should be initiated</a:t>
            </a:r>
          </a:p>
          <a:p>
            <a:r>
              <a:rPr lang="en-US" b="1" dirty="0"/>
              <a:t>Intra-abdominal injury</a:t>
            </a:r>
            <a:r>
              <a:rPr lang="en-US" dirty="0"/>
              <a:t> — The spleen and liver are the most commonly injured intra-abdominal organs following blunt trauma, occurring in 2 to 4 percent </a:t>
            </a:r>
            <a:r>
              <a:rPr lang="en-US"/>
              <a:t>of patients. </a:t>
            </a:r>
            <a:r>
              <a:rPr lang="en-US" dirty="0"/>
              <a:t>Fractures of the right lower ribs lead to hepatic injury, fractures of the left lower ribs to splenic injury, and fractures of the posterior portion of the lower ribs can cause renal injury</a:t>
            </a:r>
          </a:p>
          <a:p>
            <a:r>
              <a:rPr lang="en-US" b="1" dirty="0"/>
              <a:t>Head </a:t>
            </a:r>
            <a:r>
              <a:rPr lang="en-US" b="1" dirty="0" err="1"/>
              <a:t>injuy</a:t>
            </a:r>
            <a:r>
              <a:rPr lang="en-US" b="1" dirty="0"/>
              <a:t> </a:t>
            </a:r>
          </a:p>
          <a:p>
            <a:r>
              <a:rPr lang="en-US" b="1" dirty="0"/>
              <a:t>Upper extremity fracture </a:t>
            </a:r>
          </a:p>
        </p:txBody>
      </p:sp>
    </p:spTree>
    <p:extLst>
      <p:ext uri="{BB962C8B-B14F-4D97-AF65-F5344CB8AC3E}">
        <p14:creationId xmlns:p14="http://schemas.microsoft.com/office/powerpoint/2010/main" val="618860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6A703F6-946D-2B49-B212-BA64AA36F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418" y="1224642"/>
            <a:ext cx="3762306" cy="4064000"/>
          </a:xfrm>
          <a:prstGeom prst="rect">
            <a:avLst/>
          </a:prstGeom>
        </p:spPr>
      </p:pic>
      <p:pic>
        <p:nvPicPr>
          <p:cNvPr id="2" name="Picture 2">
            <a:extLst>
              <a:ext uri="{FF2B5EF4-FFF2-40B4-BE49-F238E27FC236}">
                <a16:creationId xmlns:a16="http://schemas.microsoft.com/office/drawing/2014/main" id="{B2F5B2E8-3378-3745-86C7-F38078A87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177" y="1224642"/>
            <a:ext cx="3347966" cy="4064000"/>
          </a:xfrm>
          <a:prstGeom prst="rect">
            <a:avLst/>
          </a:prstGeom>
        </p:spPr>
      </p:pic>
    </p:spTree>
    <p:extLst>
      <p:ext uri="{BB962C8B-B14F-4D97-AF65-F5344CB8AC3E}">
        <p14:creationId xmlns:p14="http://schemas.microsoft.com/office/powerpoint/2010/main" val="2071266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Complications of traumatic rib fractures include pneumonia (most common), retained </a:t>
            </a:r>
            <a:r>
              <a:rPr lang="en-US" dirty="0" err="1"/>
              <a:t>hemothorax</a:t>
            </a:r>
            <a:r>
              <a:rPr lang="en-US" dirty="0"/>
              <a:t> or empyema, respiratory failure requiring intubation, and fracture nonunion, which can lead to chronic pain and disability. In a review of the National Trauma Data Bank, 59 percent of patients admitted with a flail chest required mechanical ventilation, with a mean duration of 12.1 days and with 54 percent having an associated pulmonary </a:t>
            </a:r>
            <a:r>
              <a:rPr lang="en-US"/>
              <a:t>contusion . </a:t>
            </a:r>
            <a:r>
              <a:rPr lang="en-US" dirty="0"/>
              <a:t>In-hospital complications included pneumonia in 21 percent, acute respiratory distress syndrome (ARDS) in 14 percent, and sepsis in 7 percent. Death occurred in 16 percent</a:t>
            </a:r>
          </a:p>
        </p:txBody>
      </p:sp>
    </p:spTree>
    <p:extLst>
      <p:ext uri="{BB962C8B-B14F-4D97-AF65-F5344CB8AC3E}">
        <p14:creationId xmlns:p14="http://schemas.microsoft.com/office/powerpoint/2010/main" val="4043848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557" y="125191"/>
            <a:ext cx="7772400" cy="1470025"/>
          </a:xfrm>
        </p:spPr>
        <p:txBody>
          <a:bodyPr/>
          <a:lstStyle/>
          <a:p>
            <a:pPr algn="l"/>
            <a:r>
              <a:rPr lang="en-US" sz="4800" dirty="0"/>
              <a:t>Rib fractures</a:t>
            </a:r>
          </a:p>
        </p:txBody>
      </p:sp>
      <p:sp>
        <p:nvSpPr>
          <p:cNvPr id="3" name="Subtitle 2"/>
          <p:cNvSpPr>
            <a:spLocks noGrp="1"/>
          </p:cNvSpPr>
          <p:nvPr>
            <p:ph type="subTitle" idx="1"/>
          </p:nvPr>
        </p:nvSpPr>
        <p:spPr>
          <a:xfrm>
            <a:off x="235857" y="1686714"/>
            <a:ext cx="10591800" cy="4114800"/>
          </a:xfrm>
        </p:spPr>
        <p:txBody>
          <a:bodyPr>
            <a:noAutofit/>
          </a:bodyPr>
          <a:lstStyle/>
          <a:p>
            <a:r>
              <a:rPr lang="en-US" sz="1800" dirty="0">
                <a:solidFill>
                  <a:schemeClr val="tx1"/>
                </a:solidFill>
              </a:rPr>
              <a:t>Emergency department (ED) evaluation is needed when rib fractures are accompanied by other major injuries (such as pneumothorax, liver or spleen lacerations, and cardiac or pulmonary contusions), or when such injuries are suspected. Multiple rib fractures correlate more closely with serious </a:t>
            </a:r>
            <a:r>
              <a:rPr lang="en-US" sz="1800" dirty="0" err="1">
                <a:solidFill>
                  <a:schemeClr val="tx1"/>
                </a:solidFill>
              </a:rPr>
              <a:t>intrathoracic</a:t>
            </a:r>
            <a:r>
              <a:rPr lang="en-US" sz="1800" dirty="0">
                <a:solidFill>
                  <a:schemeClr val="tx1"/>
                </a:solidFill>
              </a:rPr>
              <a:t> and </a:t>
            </a:r>
            <a:r>
              <a:rPr lang="en-US" sz="1800" dirty="0" err="1">
                <a:solidFill>
                  <a:schemeClr val="tx1"/>
                </a:solidFill>
              </a:rPr>
              <a:t>intraabdominal</a:t>
            </a:r>
            <a:r>
              <a:rPr lang="en-US" sz="1800" dirty="0">
                <a:solidFill>
                  <a:schemeClr val="tx1"/>
                </a:solidFill>
              </a:rPr>
              <a:t> injuries. Fractures of superior ribs (numbers 1 to 3) reflect trauma involving significant force and the potential for injury to major blood vessels and lung parenchyma. Displaced fractures increase the risk of internal injury and delayed bleeding and generally warrant admission.</a:t>
            </a:r>
          </a:p>
          <a:p>
            <a:r>
              <a:rPr lang="en-US" sz="1800" dirty="0">
                <a:solidFill>
                  <a:schemeClr val="tx1"/>
                </a:solidFill>
              </a:rPr>
              <a:t>●We suggest hospitalization for patients with three or more rib fractures in nearly all cases, but a more conservative threshold for admission is appropriate in many cases, particularly in older or frail adults and those at increased risk for pulmonary complications.</a:t>
            </a:r>
          </a:p>
          <a:p>
            <a:r>
              <a:rPr lang="en-US" sz="1800" dirty="0">
                <a:solidFill>
                  <a:schemeClr val="tx1"/>
                </a:solidFill>
              </a:rPr>
              <a:t>●Treatment of rib fractures should be focused on early and adequate pain relief to avoid complications from splinting and atelectasis, primarily pneumonia. To provide analgesia, clinicians most often use nonsteroidal </a:t>
            </a:r>
            <a:r>
              <a:rPr lang="en-US" sz="1800" dirty="0" err="1">
                <a:solidFill>
                  <a:schemeClr val="tx1"/>
                </a:solidFill>
              </a:rPr>
              <a:t>antiinflammatory</a:t>
            </a:r>
            <a:r>
              <a:rPr lang="en-US" sz="1800" dirty="0">
                <a:solidFill>
                  <a:schemeClr val="tx1"/>
                </a:solidFill>
              </a:rPr>
              <a:t> drugs (NSAIDs) , epidural analgesia with or without opioids. Intercostal nerve blocks are another effective approach for some patients</a:t>
            </a:r>
          </a:p>
          <a:p>
            <a:r>
              <a:rPr lang="en-US" sz="1800" dirty="0">
                <a:solidFill>
                  <a:schemeClr val="tx1"/>
                </a:solidFill>
              </a:rPr>
              <a:t>●Rib stress fractures are treated similarly to other low-risk stress fractures. Treatment begins with restriction of the inciting activity for four to six weeks, followed by a gradual return to the activity as tolerated.</a:t>
            </a:r>
          </a:p>
          <a:p>
            <a:r>
              <a:rPr lang="en-US" sz="1800" dirty="0">
                <a:solidFill>
                  <a:schemeClr val="tx1"/>
                </a:solidFill>
              </a:rPr>
              <a:t>●Virtually all rib fractures heal well with conservative management. Follow-up chest radiographs are unnecessary, unless indicated by clinical symptoms (</a:t>
            </a:r>
            <a:r>
              <a:rPr lang="en-US" sz="1800" dirty="0" err="1">
                <a:solidFill>
                  <a:schemeClr val="tx1"/>
                </a:solidFill>
              </a:rPr>
              <a:t>eg</a:t>
            </a:r>
            <a:r>
              <a:rPr lang="en-US" sz="1800" dirty="0">
                <a:solidFill>
                  <a:schemeClr val="tx1"/>
                </a:solidFill>
              </a:rPr>
              <a:t>, new shortness of breath)</a:t>
            </a:r>
          </a:p>
          <a:p>
            <a:pPr algn="l"/>
            <a:endParaRPr lang="en-US" sz="1800" dirty="0">
              <a:solidFill>
                <a:schemeClr val="tx1"/>
              </a:solidFill>
            </a:endParaRPr>
          </a:p>
          <a:p>
            <a:pPr algn="l"/>
            <a:endParaRPr lang="en-US" sz="1800" dirty="0">
              <a:solidFill>
                <a:schemeClr val="tx1"/>
              </a:solidFill>
            </a:endParaRPr>
          </a:p>
        </p:txBody>
      </p:sp>
      <p:pic>
        <p:nvPicPr>
          <p:cNvPr id="4" name="Picture 4">
            <a:extLst>
              <a:ext uri="{FF2B5EF4-FFF2-40B4-BE49-F238E27FC236}">
                <a16:creationId xmlns:a16="http://schemas.microsoft.com/office/drawing/2014/main" id="{A2C21D4E-0EED-C24D-8836-73E3C2C54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929" y="125186"/>
            <a:ext cx="4472214" cy="1561528"/>
          </a:xfrm>
          <a:prstGeom prst="rect">
            <a:avLst/>
          </a:prstGeom>
        </p:spPr>
      </p:pic>
    </p:spTree>
    <p:extLst>
      <p:ext uri="{BB962C8B-B14F-4D97-AF65-F5344CB8AC3E}">
        <p14:creationId xmlns:p14="http://schemas.microsoft.com/office/powerpoint/2010/main" val="1662308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Flail </a:t>
            </a:r>
            <a:r>
              <a:rPr lang="en-US" dirty="0"/>
              <a:t>chest</a:t>
            </a:r>
          </a:p>
        </p:txBody>
      </p:sp>
      <p:sp>
        <p:nvSpPr>
          <p:cNvPr id="3" name="Content Placeholder 2"/>
          <p:cNvSpPr>
            <a:spLocks noGrp="1"/>
          </p:cNvSpPr>
          <p:nvPr>
            <p:ph idx="1"/>
          </p:nvPr>
        </p:nvSpPr>
        <p:spPr>
          <a:xfrm>
            <a:off x="-42718" y="1219200"/>
            <a:ext cx="11244118" cy="4800600"/>
          </a:xfrm>
        </p:spPr>
        <p:txBody>
          <a:bodyPr>
            <a:noAutofit/>
          </a:bodyPr>
          <a:lstStyle/>
          <a:p>
            <a:r>
              <a:rPr lang="en-US" sz="1600" b="1" dirty="0"/>
              <a:t>Flail chest</a:t>
            </a:r>
            <a:r>
              <a:rPr lang="en-US" sz="1600" dirty="0"/>
              <a:t> — Flail chest (</a:t>
            </a:r>
            <a:r>
              <a:rPr lang="en-US" sz="1600" dirty="0" err="1"/>
              <a:t>ie</a:t>
            </a:r>
            <a:r>
              <a:rPr lang="en-US" sz="1600" dirty="0"/>
              <a:t>, "</a:t>
            </a:r>
            <a:r>
              <a:rPr lang="en-US" sz="1600" dirty="0" err="1"/>
              <a:t>stoved</a:t>
            </a:r>
            <a:r>
              <a:rPr lang="en-US" sz="1600" dirty="0"/>
              <a:t>-in" chest, crushed chest) is defined as fractures of three or more ribs in two or more places, which create a floating segment that loses its mechanical continuity with the remainder of the chest wall. Sternal flail occurs when the sternum becomes dissociated from the </a:t>
            </a:r>
            <a:r>
              <a:rPr lang="en-US" sz="1600" dirty="0" err="1"/>
              <a:t>hemithoraces</a:t>
            </a:r>
            <a:r>
              <a:rPr lang="en-US" sz="1600" dirty="0"/>
              <a:t> because of bilateral, multiple, anterior cartilage, or rib fractures. </a:t>
            </a:r>
            <a:r>
              <a:rPr lang="en-US" sz="1600" dirty="0"/>
              <a:t>Sternal fracture may also accompany rib fractures. </a:t>
            </a:r>
          </a:p>
          <a:p>
            <a:r>
              <a:rPr lang="en-US" sz="1600" b="1" dirty="0">
                <a:solidFill>
                  <a:schemeClr val="accent1">
                    <a:lumMod val="50000"/>
                  </a:schemeClr>
                </a:solidFill>
              </a:rPr>
              <a:t>Flail chest occurs in 5 to 13 percent of patients with chest wall injury. </a:t>
            </a:r>
          </a:p>
          <a:p>
            <a:endParaRPr lang="en-US" sz="1600" dirty="0"/>
          </a:p>
          <a:p>
            <a:r>
              <a:rPr lang="en-US" sz="1600" dirty="0"/>
              <a:t>Flail chest is most commonly due to a blunt mechanism of injury whereby significant force is imparted on the chest. Such scenarios can include a motor vehicle collision where the chest strikes the steering wheel, an automobile accident with a pedestrian or bicyclist, a fall from a height onto the chest, an ejection from a motor vehicle or motorcycle, or an assault with a blunt weapon such as a baseball bat. Although less common, flail chest following penetrating trauma (</a:t>
            </a:r>
            <a:r>
              <a:rPr lang="en-US" sz="1600" dirty="0" err="1"/>
              <a:t>eg</a:t>
            </a:r>
            <a:r>
              <a:rPr lang="en-US" sz="1600" dirty="0"/>
              <a:t>, shotgun blast) has been reported .  Because of the severe injury mechanisms associated with flail chest, pulmonary contusion is much more common compared with multiple rib fractures without flail, and these patients have a high risk for acute respiratory failure . </a:t>
            </a:r>
          </a:p>
          <a:p>
            <a:r>
              <a:rPr lang="en-US" sz="1600" b="1" dirty="0">
                <a:solidFill>
                  <a:schemeClr val="accent1">
                    <a:lumMod val="50000"/>
                  </a:schemeClr>
                </a:solidFill>
              </a:rPr>
              <a:t>Flail chest is clinically diagnosed by the observation of paradoxical motion of the chest wall with respiration. </a:t>
            </a:r>
            <a:r>
              <a:rPr lang="en-US" sz="1600" b="1" dirty="0">
                <a:solidFill>
                  <a:schemeClr val="accent1">
                    <a:lumMod val="50000"/>
                  </a:schemeClr>
                </a:solidFill>
              </a:rPr>
              <a:t>Paradoxical chest wall motion arises from the effect of negative pleural forces acting upon the detached segment. The rib cage normally expands upward and outward during inspiration as the diaphragm contracts and flattens, creating the negative </a:t>
            </a:r>
            <a:r>
              <a:rPr lang="en-US" sz="1600" b="1" dirty="0" err="1">
                <a:solidFill>
                  <a:schemeClr val="accent1">
                    <a:lumMod val="50000"/>
                  </a:schemeClr>
                </a:solidFill>
              </a:rPr>
              <a:t>intrathoracic</a:t>
            </a:r>
            <a:r>
              <a:rPr lang="en-US" sz="1600" b="1" dirty="0">
                <a:solidFill>
                  <a:schemeClr val="accent1">
                    <a:lumMod val="50000"/>
                  </a:schemeClr>
                </a:solidFill>
              </a:rPr>
              <a:t> pressure necessary to expand the lungs. </a:t>
            </a:r>
            <a:r>
              <a:rPr lang="en-US" sz="1600" b="1" dirty="0">
                <a:solidFill>
                  <a:schemeClr val="accent1">
                    <a:lumMod val="50000"/>
                  </a:schemeClr>
                </a:solidFill>
              </a:rPr>
              <a:t>With flail chest, the detached segment of the chest wall is pulled into the chest cavity during inspiration and pushed outward during expiration. </a:t>
            </a:r>
            <a:r>
              <a:rPr lang="en-US" sz="1600" b="1" dirty="0">
                <a:solidFill>
                  <a:schemeClr val="accent1">
                    <a:lumMod val="50000"/>
                  </a:schemeClr>
                </a:solidFill>
              </a:rPr>
              <a:t>This abnormal motion increases the work of breathing, compromises respiratory function, and may necessitate intubation and </a:t>
            </a:r>
            <a:r>
              <a:rPr lang="en-US" sz="1600" b="1" dirty="0" err="1">
                <a:solidFill>
                  <a:schemeClr val="accent1">
                    <a:lumMod val="50000"/>
                  </a:schemeClr>
                </a:solidFill>
              </a:rPr>
              <a:t>ventilatory</a:t>
            </a:r>
            <a:r>
              <a:rPr lang="en-US" sz="1600" b="1" dirty="0">
                <a:solidFill>
                  <a:schemeClr val="accent1">
                    <a:lumMod val="50000"/>
                  </a:schemeClr>
                </a:solidFill>
              </a:rPr>
              <a:t> support</a:t>
            </a:r>
            <a:r>
              <a:rPr lang="en-US" sz="1600" dirty="0"/>
              <a:t>. </a:t>
            </a:r>
          </a:p>
          <a:p>
            <a:r>
              <a:rPr lang="en-US" sz="1600" dirty="0"/>
              <a:t>A flail chest can be missed early in the clinical course because muscle splinting can conceal motion of the involved segment of ribs. It may also be difficult to diagnose in patients who require immediate mechanical ventilation because </a:t>
            </a:r>
            <a:r>
              <a:rPr lang="en-US" sz="1600" dirty="0" err="1"/>
              <a:t>ventilatory</a:t>
            </a:r>
            <a:r>
              <a:rPr lang="en-US" sz="1600" dirty="0"/>
              <a:t> support may minimize paradoxical chest wall motion.</a:t>
            </a:r>
          </a:p>
          <a:p>
            <a:pPr marL="114300" indent="0">
              <a:buNone/>
            </a:pPr>
            <a:endParaRPr lang="en-US" sz="1600" dirty="0"/>
          </a:p>
        </p:txBody>
      </p:sp>
      <p:pic>
        <p:nvPicPr>
          <p:cNvPr id="5" name="Picture 4">
            <a:extLst>
              <a:ext uri="{FF2B5EF4-FFF2-40B4-BE49-F238E27FC236}">
                <a16:creationId xmlns:a16="http://schemas.microsoft.com/office/drawing/2014/main" id="{B222AB95-8B79-E046-8C1C-CB41FB43F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487" y="104909"/>
            <a:ext cx="3606800" cy="1404123"/>
          </a:xfrm>
          <a:prstGeom prst="rect">
            <a:avLst/>
          </a:prstGeom>
        </p:spPr>
      </p:pic>
    </p:spTree>
    <p:extLst>
      <p:ext uri="{BB962C8B-B14F-4D97-AF65-F5344CB8AC3E}">
        <p14:creationId xmlns:p14="http://schemas.microsoft.com/office/powerpoint/2010/main" val="2029831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Triage and disposition</a:t>
            </a:r>
            <a:r>
              <a:rPr lang="en-US" dirty="0"/>
              <a:t> — An increasing number of rib fractures are clearly associated with increased morbidity </a:t>
            </a:r>
            <a:r>
              <a:rPr lang="en-US"/>
              <a:t>and mortality. </a:t>
            </a:r>
            <a:r>
              <a:rPr lang="en-US" dirty="0"/>
              <a:t>As such, we recommend the following regarding triage and disposition of the patient:</a:t>
            </a:r>
          </a:p>
          <a:p>
            <a:r>
              <a:rPr lang="en-US" dirty="0"/>
              <a:t>●For limited, isolated traumatic rib injuries (&lt;3 fractures, no associated injuries), outpatient management with oral analgesics and incentive </a:t>
            </a:r>
            <a:r>
              <a:rPr lang="en-US" dirty="0" err="1"/>
              <a:t>spirometry</a:t>
            </a:r>
            <a:r>
              <a:rPr lang="en-US" dirty="0"/>
              <a:t> may suffice</a:t>
            </a:r>
            <a:r>
              <a:rPr lang="en-US"/>
              <a:t>. </a:t>
            </a:r>
            <a:endParaRPr lang="en-US" dirty="0"/>
          </a:p>
          <a:p>
            <a:r>
              <a:rPr lang="en-US" dirty="0"/>
              <a:t>●The presence of ≥3 rib fractures suggests the need for hospitalization or transfer to a regional trauma facility.</a:t>
            </a:r>
          </a:p>
          <a:p>
            <a:r>
              <a:rPr lang="en-US" dirty="0"/>
              <a:t>●Hospital admission should be considered for any older adult patient (&gt;65 years) because of their comorbidities and increased risk for complications related to rib fractures.</a:t>
            </a:r>
          </a:p>
          <a:p>
            <a:r>
              <a:rPr lang="en-US" dirty="0"/>
              <a:t>●Depending upon the number of rib fractures, the nature and severity of associated injuries, and the nature of medical comorbidities, the patient may be cared for in a monitored unit or intensive care unit. Level of pain, oxygenation and ventilation, and respiratory parameters (</a:t>
            </a:r>
            <a:r>
              <a:rPr lang="en-US" dirty="0" err="1"/>
              <a:t>eg</a:t>
            </a:r>
            <a:r>
              <a:rPr lang="en-US" dirty="0"/>
              <a:t>, incentive </a:t>
            </a:r>
            <a:r>
              <a:rPr lang="en-US" dirty="0" err="1"/>
              <a:t>spirometry</a:t>
            </a:r>
            <a:r>
              <a:rPr lang="en-US" dirty="0"/>
              <a:t> volume) are followed closely with continuous pulse </a:t>
            </a:r>
            <a:r>
              <a:rPr lang="en-US" err="1"/>
              <a:t>oximetry</a:t>
            </a:r>
            <a:r>
              <a:rPr lang="en-US"/>
              <a:t>.</a:t>
            </a:r>
            <a:endParaRPr lang="en-US" dirty="0"/>
          </a:p>
          <a:p>
            <a:endParaRPr lang="en-US" dirty="0"/>
          </a:p>
        </p:txBody>
      </p:sp>
    </p:spTree>
    <p:extLst>
      <p:ext uri="{BB962C8B-B14F-4D97-AF65-F5344CB8AC3E}">
        <p14:creationId xmlns:p14="http://schemas.microsoft.com/office/powerpoint/2010/main" val="400140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latin typeface="Arial" pitchFamily="34" charset="0"/>
                <a:cs typeface="Arial" pitchFamily="34" charset="0"/>
              </a:rPr>
              <a:t>Epidemiology</a:t>
            </a:r>
            <a:endParaRPr lang="en-US"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altLang="zh-CN" sz="2800" dirty="0">
                <a:latin typeface="Arial" pitchFamily="34" charset="0"/>
                <a:cs typeface="Arial" pitchFamily="34" charset="0"/>
              </a:rPr>
              <a:t>20-25% of trauma death are due to the thoracic injuries.</a:t>
            </a:r>
          </a:p>
          <a:p>
            <a:endParaRPr lang="en-US" altLang="zh-CN" sz="2800" dirty="0">
              <a:latin typeface="Arial" pitchFamily="34" charset="0"/>
              <a:cs typeface="Arial" pitchFamily="34" charset="0"/>
            </a:endParaRPr>
          </a:p>
          <a:p>
            <a:r>
              <a:rPr lang="en-US" altLang="zh-CN" sz="2800" dirty="0">
                <a:latin typeface="Arial" pitchFamily="34" charset="0"/>
                <a:cs typeface="Arial" pitchFamily="34" charset="0"/>
              </a:rPr>
              <a:t>Blunt trauma from motor vehicle accidents has accounted for 70-80% of thoracic injuries.</a:t>
            </a:r>
          </a:p>
          <a:p>
            <a:pPr>
              <a:buNone/>
            </a:pPr>
            <a:endParaRPr lang="en-US" altLang="zh-CN" sz="2800" dirty="0">
              <a:latin typeface="Arial" pitchFamily="34" charset="0"/>
              <a:cs typeface="Arial" pitchFamily="34" charset="0"/>
            </a:endParaRPr>
          </a:p>
          <a:p>
            <a:r>
              <a:rPr lang="en-US" altLang="zh-CN" sz="2800" dirty="0">
                <a:latin typeface="Arial" pitchFamily="34" charset="0"/>
                <a:cs typeface="Arial" pitchFamily="34" charset="0"/>
              </a:rPr>
              <a:t>More than 75% of patients hospitalized with thoracic trauma had other associated injuries.</a:t>
            </a:r>
          </a:p>
          <a:p>
            <a:pPr>
              <a:buNone/>
            </a:pPr>
            <a:endParaRPr lang="en-US" sz="2800"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descr="C:\Users\ro2a\Desktop\mawada\Fracture-Clavicle-ED_Section-2_CLAVICLE-FRACTURE-CLASSIFICATION.jpg">
            <a:extLst>
              <a:ext uri="{FF2B5EF4-FFF2-40B4-BE49-F238E27FC236}">
                <a16:creationId xmlns:a16="http://schemas.microsoft.com/office/drawing/2014/main" id="{CCC46D50-C505-4590-8BD2-D541A261F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883" y="4143352"/>
            <a:ext cx="2845594" cy="271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عنصر نائب للمحتوى 2">
            <a:extLst>
              <a:ext uri="{FF2B5EF4-FFF2-40B4-BE49-F238E27FC236}">
                <a16:creationId xmlns:a16="http://schemas.microsoft.com/office/drawing/2014/main" id="{0765AE95-B8B5-C04C-88D5-B7C36367B44E}"/>
              </a:ext>
            </a:extLst>
          </p:cNvPr>
          <p:cNvSpPr txBox="1">
            <a:spLocks/>
          </p:cNvSpPr>
          <p:nvPr/>
        </p:nvSpPr>
        <p:spPr>
          <a:xfrm>
            <a:off x="1640120" y="333330"/>
            <a:ext cx="6354389" cy="6429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b="1" u="sng">
                <a:solidFill>
                  <a:schemeClr val="accent2"/>
                </a:solidFill>
              </a:rPr>
              <a:t>clavicle fracture</a:t>
            </a:r>
            <a:r>
              <a:rPr lang="en-US" sz="3200" b="1" u="sng">
                <a:solidFill>
                  <a:schemeClr val="accent2"/>
                </a:solidFill>
              </a:rPr>
              <a:t>,</a:t>
            </a:r>
            <a:r>
              <a:rPr lang="en-US"/>
              <a:t> also known as a </a:t>
            </a:r>
            <a:r>
              <a:rPr lang="en-US" b="1"/>
              <a:t>broken collarbone ,it is common because superfacial located.</a:t>
            </a:r>
          </a:p>
          <a:p>
            <a:pPr marL="0" indent="0">
              <a:buNone/>
            </a:pPr>
            <a:endParaRPr lang="en-US" sz="2400" b="1"/>
          </a:p>
          <a:p>
            <a:pPr>
              <a:buFont typeface="Arial" panose="020B0604020202020204" pitchFamily="34" charset="0"/>
              <a:buNone/>
            </a:pPr>
            <a:r>
              <a:rPr lang="en-US" sz="2400" b="1" u="sng">
                <a:solidFill>
                  <a:schemeClr val="accent2"/>
                </a:solidFill>
                <a:hlinkClick r:id="rId3" tooltip="Pain">
                  <a:extLst>
                    <a:ext uri="{A12FA001-AC4F-418D-AE19-62706E023703}">
                      <ahyp:hlinkClr xmlns="" xmlns:ahyp="http://schemas.microsoft.com/office/drawing/2018/hyperlinkcolor" val="tx"/>
                    </a:ext>
                  </a:extLst>
                </a:hlinkClick>
              </a:rPr>
              <a:t>Pain</a:t>
            </a:r>
            <a:r>
              <a:rPr lang="en-US" sz="2400"/>
              <a:t>, sharp pain particularly with arm movement or on the front part of upper chest, </a:t>
            </a:r>
          </a:p>
          <a:p>
            <a:pPr>
              <a:buFont typeface="Arial" panose="020B0604020202020204" pitchFamily="34" charset="0"/>
              <a:buNone/>
            </a:pPr>
            <a:r>
              <a:rPr lang="en-US" sz="2400" b="1">
                <a:solidFill>
                  <a:schemeClr val="accent2"/>
                </a:solidFill>
                <a:hlinkClick r:id="rId4" tooltip="Swelling (medical)">
                  <a:extLst>
                    <a:ext uri="{A12FA001-AC4F-418D-AE19-62706E023703}">
                      <ahyp:hlinkClr xmlns="" xmlns:ahyp="http://schemas.microsoft.com/office/drawing/2018/hyperlinkcolor" val="tx"/>
                    </a:ext>
                  </a:extLst>
                </a:hlinkClick>
              </a:rPr>
              <a:t>Swelling</a:t>
            </a:r>
            <a:r>
              <a:rPr lang="en-US" sz="2400" b="1">
                <a:solidFill>
                  <a:schemeClr val="accent2"/>
                </a:solidFill>
              </a:rPr>
              <a:t> </a:t>
            </a:r>
            <a:r>
              <a:rPr lang="en-US" sz="2400"/>
              <a:t>Often, after the swelling has subsided, the fracture can be felt through the </a:t>
            </a:r>
            <a:r>
              <a:rPr lang="en-US" sz="2400">
                <a:hlinkClick r:id="rId5" tooltip="Skin">
                  <a:extLst>
                    <a:ext uri="{A12FA001-AC4F-418D-AE19-62706E023703}">
                      <ahyp:hlinkClr xmlns="" xmlns:ahyp="http://schemas.microsoft.com/office/drawing/2018/hyperlinkcolor" val="tx"/>
                    </a:ext>
                  </a:extLst>
                </a:hlinkClick>
              </a:rPr>
              <a:t>skin</a:t>
            </a:r>
            <a:r>
              <a:rPr lang="en-US" sz="2400"/>
              <a:t>.</a:t>
            </a:r>
          </a:p>
          <a:p>
            <a:pPr>
              <a:buFont typeface="Arial" panose="020B0604020202020204" pitchFamily="34" charset="0"/>
              <a:buNone/>
            </a:pPr>
            <a:r>
              <a:rPr lang="en-US" sz="2400" b="1" u="sng">
                <a:solidFill>
                  <a:schemeClr val="accent2"/>
                </a:solidFill>
                <a:hlinkClick r:id="rId6" tooltip="Referred pain">
                  <a:extLst>
                    <a:ext uri="{A12FA001-AC4F-418D-AE19-62706E023703}">
                      <ahyp:hlinkClr xmlns="" xmlns:ahyp="http://schemas.microsoft.com/office/drawing/2018/hyperlinkcolor" val="tx"/>
                    </a:ext>
                  </a:extLst>
                </a:hlinkClick>
              </a:rPr>
              <a:t>Referred pain</a:t>
            </a:r>
            <a:r>
              <a:rPr lang="en-US" sz="2400"/>
              <a:t>: dull to extreme ache in and around clavicle area, including surrounding muscles</a:t>
            </a:r>
          </a:p>
          <a:p>
            <a:pPr>
              <a:buFont typeface="Arial" panose="020B0604020202020204" pitchFamily="34" charset="0"/>
              <a:buNone/>
            </a:pPr>
            <a:r>
              <a:rPr lang="en-US" sz="2400"/>
              <a:t>Possible nausea, dizziness, and/or spotty vision due to extreme pain</a:t>
            </a:r>
          </a:p>
          <a:p>
            <a:pPr>
              <a:buFont typeface="Arial" panose="020B0604020202020204" pitchFamily="34" charset="0"/>
              <a:buNone/>
            </a:pPr>
            <a:endParaRPr lang="ar-JO"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80079CD5-277D-C947-B81B-350271875F11}"/>
              </a:ext>
            </a:extLst>
          </p:cNvPr>
          <p:cNvSpPr>
            <a:spLocks noGrp="1"/>
          </p:cNvSpPr>
          <p:nvPr>
            <p:ph idx="1"/>
          </p:nvPr>
        </p:nvSpPr>
        <p:spPr>
          <a:xfrm>
            <a:off x="1738290" y="285728"/>
            <a:ext cx="6300810" cy="6072230"/>
          </a:xfrm>
        </p:spPr>
        <p:txBody>
          <a:bodyPr>
            <a:normAutofit fontScale="85000" lnSpcReduction="20000"/>
          </a:bodyPr>
          <a:lstStyle/>
          <a:p>
            <a:pPr algn="l">
              <a:buNone/>
            </a:pPr>
            <a:r>
              <a:rPr lang="en-US"/>
              <a:t> </a:t>
            </a:r>
            <a:r>
              <a:rPr lang="en-US" sz="3200" b="1" u="sng" dirty="0">
                <a:solidFill>
                  <a:schemeClr val="accent2"/>
                </a:solidFill>
              </a:rPr>
              <a:t>Cause</a:t>
            </a:r>
            <a:r>
              <a:rPr lang="en-US" dirty="0"/>
              <a:t> : </a:t>
            </a:r>
            <a:r>
              <a:rPr lang="en-US" sz="2800" dirty="0"/>
              <a:t>Fall onto a shoulder, outstretched arm, or direct trauma</a:t>
            </a:r>
          </a:p>
          <a:p>
            <a:pPr algn="l">
              <a:buNone/>
            </a:pPr>
            <a:endParaRPr lang="en-US" sz="2800" b="1">
              <a:solidFill>
                <a:schemeClr val="accent2"/>
              </a:solidFill>
              <a:hlinkClick r:id="rId2" tooltip="Complication (medicine)">
                <a:extLst>
                  <a:ext uri="{A12FA001-AC4F-418D-AE19-62706E023703}">
                    <ahyp:hlinkClr xmlns="" xmlns:ahyp="http://schemas.microsoft.com/office/drawing/2018/hyperlinkcolor" val="tx"/>
                  </a:ext>
                </a:extLst>
              </a:hlinkClick>
            </a:endParaRPr>
          </a:p>
          <a:p>
            <a:pPr algn="l">
              <a:buNone/>
            </a:pPr>
            <a:r>
              <a:rPr lang="en-US" sz="2800" b="1">
                <a:solidFill>
                  <a:schemeClr val="accent2"/>
                </a:solidFill>
                <a:hlinkClick r:id="rId2" tooltip="Complication (medicine)">
                  <a:extLst>
                    <a:ext uri="{A12FA001-AC4F-418D-AE19-62706E023703}">
                      <ahyp:hlinkClr xmlns="" xmlns:ahyp="http://schemas.microsoft.com/office/drawing/2018/hyperlinkcolor" val="tx"/>
                    </a:ext>
                  </a:extLst>
                </a:hlinkClick>
              </a:rPr>
              <a:t>Complications</a:t>
            </a:r>
            <a:r>
              <a:rPr lang="en-US" sz="2800"/>
              <a:t> </a:t>
            </a:r>
            <a:r>
              <a:rPr lang="en-US" sz="2800" dirty="0"/>
              <a:t>: </a:t>
            </a:r>
            <a:r>
              <a:rPr lang="en-US" sz="2800" b="1" u="sng" dirty="0" err="1">
                <a:solidFill>
                  <a:srgbClr val="FF0000"/>
                </a:solidFill>
                <a:hlinkClick r:id="rId3" tooltip="Pneumothorax">
                  <a:extLst>
                    <a:ext uri="{A12FA001-AC4F-418D-AE19-62706E023703}">
                      <ahyp:hlinkClr xmlns="" xmlns:ahyp="http://schemas.microsoft.com/office/drawing/2018/hyperlinkcolor" val="tx"/>
                    </a:ext>
                  </a:extLst>
                </a:hlinkClick>
              </a:rPr>
              <a:t>Pneumothorax</a:t>
            </a:r>
            <a:r>
              <a:rPr lang="en-US" sz="2800" dirty="0"/>
              <a:t>, injury to the nerves or blood vessels in the area, unpleasant appearance</a:t>
            </a:r>
          </a:p>
          <a:p>
            <a:pPr>
              <a:buNone/>
              <a:defRPr/>
            </a:pPr>
            <a:endParaRPr lang="en-US" sz="2800"/>
          </a:p>
          <a:p>
            <a:pPr>
              <a:buNone/>
              <a:defRPr/>
            </a:pPr>
            <a:endParaRPr lang="en-US" sz="2800"/>
          </a:p>
          <a:p>
            <a:pPr>
              <a:buNone/>
              <a:defRPr/>
            </a:pPr>
            <a:r>
              <a:rPr lang="en-US" sz="2800"/>
              <a:t>Nearly </a:t>
            </a:r>
            <a:r>
              <a:rPr lang="en-US" sz="2800" dirty="0"/>
              <a:t>all </a:t>
            </a:r>
            <a:r>
              <a:rPr lang="en-US" sz="2800" dirty="0" err="1"/>
              <a:t>clavicular</a:t>
            </a:r>
            <a:r>
              <a:rPr lang="en-US" sz="2800" dirty="0"/>
              <a:t> fractures can be managed </a:t>
            </a:r>
            <a:r>
              <a:rPr lang="en-US" sz="2800" dirty="0">
                <a:solidFill>
                  <a:srgbClr val="FF0000"/>
                </a:solidFill>
              </a:rPr>
              <a:t>without surgery. </a:t>
            </a:r>
            <a:r>
              <a:rPr lang="en-US" sz="2800" dirty="0"/>
              <a:t>Primary treatment consists of immobilization with a figure-of-eight dressing or bandage ( brace : cross between scapula ), clavicle strap, or sling.</a:t>
            </a:r>
          </a:p>
          <a:p>
            <a:pPr>
              <a:buNone/>
              <a:defRPr/>
            </a:pPr>
            <a:r>
              <a:rPr lang="en-US" sz="2800" dirty="0" err="1"/>
              <a:t>Spontineus</a:t>
            </a:r>
            <a:r>
              <a:rPr lang="en-US" sz="2800" dirty="0"/>
              <a:t> healing</a:t>
            </a:r>
          </a:p>
          <a:p>
            <a:pPr>
              <a:buNone/>
              <a:defRPr/>
            </a:pPr>
            <a:r>
              <a:rPr lang="en-US" sz="2800" dirty="0"/>
              <a:t> </a:t>
            </a:r>
          </a:p>
          <a:p>
            <a:pPr algn="l">
              <a:buNone/>
            </a:pPr>
            <a:endParaRPr lang="en-US" sz="2800" dirty="0"/>
          </a:p>
          <a:p>
            <a:pPr algn="l">
              <a:buNone/>
            </a:pPr>
            <a:endParaRPr lang="ar-JO" dirty="0"/>
          </a:p>
        </p:txBody>
      </p:sp>
    </p:spTree>
    <p:extLst>
      <p:ext uri="{BB962C8B-B14F-4D97-AF65-F5344CB8AC3E}">
        <p14:creationId xmlns:p14="http://schemas.microsoft.com/office/powerpoint/2010/main" val="4047911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BB3DEF6-B717-F444-A35E-C81531ADBCA5}"/>
              </a:ext>
            </a:extLst>
          </p:cNvPr>
          <p:cNvSpPr>
            <a:spLocks noGrp="1"/>
          </p:cNvSpPr>
          <p:nvPr>
            <p:ph idx="1"/>
          </p:nvPr>
        </p:nvSpPr>
        <p:spPr>
          <a:xfrm>
            <a:off x="1684768" y="142852"/>
            <a:ext cx="6354389" cy="6215106"/>
          </a:xfrm>
        </p:spPr>
        <p:txBody>
          <a:bodyPr>
            <a:normAutofit fontScale="70000" lnSpcReduction="20000"/>
          </a:bodyPr>
          <a:lstStyle/>
          <a:p>
            <a:pPr marL="0" indent="0">
              <a:buNone/>
            </a:pPr>
            <a:r>
              <a:rPr lang="en-US" sz="3300" b="1" dirty="0"/>
              <a:t>Surgery is considered when one or more of the following conditions presents: </a:t>
            </a:r>
          </a:p>
          <a:p>
            <a:pPr algn="l"/>
            <a:r>
              <a:rPr lang="en-US" sz="2400" u="sng" dirty="0" err="1"/>
              <a:t>Comminution</a:t>
            </a:r>
            <a:r>
              <a:rPr lang="en-US" sz="2400" dirty="0"/>
              <a:t> with </a:t>
            </a:r>
            <a:r>
              <a:rPr lang="en-US" sz="2400" u="sng" dirty="0"/>
              <a:t>separation</a:t>
            </a:r>
            <a:r>
              <a:rPr lang="en-US" sz="2400" dirty="0"/>
              <a:t> (bone is broken into multiple pieces)</a:t>
            </a:r>
          </a:p>
          <a:p>
            <a:pPr algn="l"/>
            <a:r>
              <a:rPr lang="en-US" sz="2400" u="sng" dirty="0"/>
              <a:t>Skin penetration</a:t>
            </a:r>
            <a:r>
              <a:rPr lang="en-US" sz="2400" dirty="0"/>
              <a:t> (open fracture)</a:t>
            </a:r>
          </a:p>
          <a:p>
            <a:pPr algn="l"/>
            <a:r>
              <a:rPr lang="en-US" sz="2400" dirty="0"/>
              <a:t>Associated </a:t>
            </a:r>
            <a:r>
              <a:rPr lang="en-US" sz="2400" u="sng" dirty="0"/>
              <a:t>nervous and vascular trauma</a:t>
            </a:r>
            <a:r>
              <a:rPr lang="en-US" sz="2400" dirty="0"/>
              <a:t> (brachial plexus or </a:t>
            </a:r>
            <a:r>
              <a:rPr lang="en-US" sz="2400" dirty="0" err="1"/>
              <a:t>supraclavicular</a:t>
            </a:r>
            <a:r>
              <a:rPr lang="en-US" sz="2400" dirty="0"/>
              <a:t> nerves)</a:t>
            </a:r>
          </a:p>
          <a:p>
            <a:pPr algn="l"/>
            <a:r>
              <a:rPr lang="en-US" sz="2400" u="sng" dirty="0"/>
              <a:t>Nonunion</a:t>
            </a:r>
            <a:r>
              <a:rPr lang="en-US" sz="2400" dirty="0"/>
              <a:t> after several months (</a:t>
            </a:r>
            <a:r>
              <a:rPr lang="en-US" sz="2400" u="sng" dirty="0"/>
              <a:t>3–6 months</a:t>
            </a:r>
            <a:r>
              <a:rPr lang="en-US" sz="2400" dirty="0"/>
              <a:t>, typically)</a:t>
            </a:r>
          </a:p>
          <a:p>
            <a:pPr algn="l"/>
            <a:r>
              <a:rPr lang="en-US" sz="2400" u="sng" dirty="0"/>
              <a:t>Displaced distal third fractures</a:t>
            </a:r>
            <a:r>
              <a:rPr lang="en-US" sz="2400" dirty="0"/>
              <a:t> (high risk of nonunion)</a:t>
            </a:r>
          </a:p>
          <a:p>
            <a:pPr algn="l"/>
            <a:r>
              <a:rPr lang="en-US" sz="2400" dirty="0"/>
              <a:t>Although </a:t>
            </a:r>
            <a:r>
              <a:rPr lang="en-US" sz="2400" u="sng" dirty="0"/>
              <a:t>shortening</a:t>
            </a:r>
            <a:r>
              <a:rPr lang="en-US" sz="2400" dirty="0"/>
              <a:t> (as a result of overlap of fracture ends) has often been suggested as an indication for surgery, a review found that people treated without surgery for shortening of mid shaft clavicle fractures did not affect outcomes</a:t>
            </a:r>
          </a:p>
          <a:p>
            <a:pPr algn="l">
              <a:buNone/>
            </a:pPr>
            <a:endParaRPr lang="en-US" sz="2400"/>
          </a:p>
          <a:p>
            <a:pPr algn="l">
              <a:buNone/>
            </a:pPr>
            <a:r>
              <a:rPr lang="en-US" sz="2400" u="sng">
                <a:solidFill>
                  <a:schemeClr val="accent2"/>
                </a:solidFill>
              </a:rPr>
              <a:t>Healing </a:t>
            </a:r>
            <a:r>
              <a:rPr lang="en-US" sz="2400" u="sng" dirty="0">
                <a:solidFill>
                  <a:schemeClr val="accent2"/>
                </a:solidFill>
              </a:rPr>
              <a:t>time </a:t>
            </a:r>
            <a:r>
              <a:rPr lang="en-US" sz="2400" dirty="0"/>
              <a:t>varies based on age, health, complexity, and location of the break, as well as the bone displacement</a:t>
            </a:r>
          </a:p>
          <a:p>
            <a:pPr algn="l">
              <a:buNone/>
            </a:pPr>
            <a:r>
              <a:rPr lang="en-US" sz="2400" dirty="0"/>
              <a:t>Up to five months for complete healing</a:t>
            </a:r>
            <a:endParaRPr lang="ar-JO" sz="2400" dirty="0"/>
          </a:p>
        </p:txBody>
      </p:sp>
    </p:spTree>
    <p:extLst>
      <p:ext uri="{BB962C8B-B14F-4D97-AF65-F5344CB8AC3E}">
        <p14:creationId xmlns:p14="http://schemas.microsoft.com/office/powerpoint/2010/main" val="989439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D72AAFF-FB7B-7048-A511-3B21A5822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519" y="410770"/>
            <a:ext cx="4820961" cy="6036469"/>
          </a:xfrm>
          <a:prstGeom prst="rect">
            <a:avLst/>
          </a:prstGeom>
        </p:spPr>
      </p:pic>
      <p:pic>
        <p:nvPicPr>
          <p:cNvPr id="3" name="Picture 3">
            <a:extLst>
              <a:ext uri="{FF2B5EF4-FFF2-40B4-BE49-F238E27FC236}">
                <a16:creationId xmlns:a16="http://schemas.microsoft.com/office/drawing/2014/main" id="{BEC62A4F-B0F5-EE4E-B89A-33ED57FE4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
            <a:ext cx="5268516" cy="6977063"/>
          </a:xfrm>
          <a:prstGeom prst="rect">
            <a:avLst/>
          </a:prstGeom>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eaebda3d59337e1e0ea1a757dc74b0bd_tn.jpg"/>
          <p:cNvPicPr>
            <a:picLocks noGrp="1" noChangeAspect="1"/>
          </p:cNvPicPr>
          <p:nvPr>
            <p:ph idx="1"/>
          </p:nvPr>
        </p:nvPicPr>
        <p:blipFill>
          <a:blip r:embed="rId2"/>
          <a:stretch>
            <a:fillRect/>
          </a:stretch>
        </p:blipFill>
        <p:spPr>
          <a:xfrm>
            <a:off x="1952625" y="11906"/>
            <a:ext cx="6858000" cy="68580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6DB1C-0382-407F-AF11-4194E50F6D25}"/>
              </a:ext>
            </a:extLst>
          </p:cNvPr>
          <p:cNvSpPr>
            <a:spLocks noGrp="1"/>
          </p:cNvSpPr>
          <p:nvPr>
            <p:ph idx="1"/>
          </p:nvPr>
        </p:nvSpPr>
        <p:spPr>
          <a:xfrm>
            <a:off x="1706217" y="285852"/>
            <a:ext cx="7050881" cy="4175125"/>
          </a:xfrm>
        </p:spPr>
        <p:txBody>
          <a:bodyPr rtlCol="0">
            <a:normAutofit lnSpcReduction="10000"/>
          </a:bodyPr>
          <a:lstStyle/>
          <a:p>
            <a:pPr marL="0" indent="0">
              <a:buNone/>
              <a:defRPr/>
            </a:pPr>
            <a:r>
              <a:rPr lang="en-US" sz="3600" b="1" u="sng" dirty="0">
                <a:solidFill>
                  <a:schemeClr val="accent2"/>
                </a:solidFill>
              </a:rPr>
              <a:t>Diaphragmatic injury</a:t>
            </a:r>
          </a:p>
          <a:p>
            <a:pPr marL="0" indent="0">
              <a:buNone/>
              <a:defRPr/>
            </a:pPr>
            <a:endParaRPr lang="en-US" sz="2400" dirty="0"/>
          </a:p>
          <a:p>
            <a:pPr lvl="1">
              <a:defRPr/>
            </a:pPr>
            <a:r>
              <a:rPr lang="en-US" sz="2400" dirty="0"/>
              <a:t>The left </a:t>
            </a:r>
            <a:r>
              <a:rPr lang="en-US" sz="2400" dirty="0" err="1"/>
              <a:t>hemidiaphragm</a:t>
            </a:r>
            <a:r>
              <a:rPr lang="en-US" sz="2400" dirty="0"/>
              <a:t> is involved in 65% to 80% of cases.</a:t>
            </a:r>
          </a:p>
          <a:p>
            <a:pPr lvl="1">
              <a:defRPr/>
            </a:pPr>
            <a:r>
              <a:rPr lang="en-US" sz="2400" b="1" dirty="0"/>
              <a:t>Blunt &gt; Penetrating </a:t>
            </a:r>
          </a:p>
          <a:p>
            <a:pPr marL="457200" lvl="1" indent="0">
              <a:buNone/>
              <a:defRPr/>
            </a:pPr>
            <a:endParaRPr lang="en-US" sz="2400" dirty="0"/>
          </a:p>
          <a:p>
            <a:pPr lvl="1">
              <a:defRPr/>
            </a:pPr>
            <a:r>
              <a:rPr lang="en-US" sz="2400" dirty="0"/>
              <a:t>These injuries do not heal spontaneously and can produce herniation ,so  need operative repair when </a:t>
            </a:r>
            <a:r>
              <a:rPr lang="en-US" sz="2400"/>
              <a:t>diagnosed </a:t>
            </a:r>
            <a:endParaRPr lang="en-US" sz="2400" dirty="0"/>
          </a:p>
        </p:txBody>
      </p:sp>
      <p:sp>
        <p:nvSpPr>
          <p:cNvPr id="2" name="Content Placeholder 2">
            <a:extLst>
              <a:ext uri="{FF2B5EF4-FFF2-40B4-BE49-F238E27FC236}">
                <a16:creationId xmlns:a16="http://schemas.microsoft.com/office/drawing/2014/main" id="{12F80FC2-C0AC-ED4C-8A93-63B9B125B32B}"/>
              </a:ext>
            </a:extLst>
          </p:cNvPr>
          <p:cNvSpPr txBox="1">
            <a:spLocks/>
          </p:cNvSpPr>
          <p:nvPr/>
        </p:nvSpPr>
        <p:spPr>
          <a:xfrm>
            <a:off x="1622227" y="3607594"/>
            <a:ext cx="6586538" cy="29646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altLang="en-US" sz="1400"/>
          </a:p>
          <a:p>
            <a:pPr lvl="1"/>
            <a:r>
              <a:rPr lang="en-US" altLang="en-US" sz="2800" b="1" u="sng">
                <a:solidFill>
                  <a:schemeClr val="accent2"/>
                </a:solidFill>
              </a:rPr>
              <a:t>Diagnosis</a:t>
            </a:r>
            <a:r>
              <a:rPr lang="en-US" altLang="en-US"/>
              <a:t> can be difficult; therefore, have a high index of suspicion based on mechanism.</a:t>
            </a:r>
          </a:p>
          <a:p>
            <a:pPr lvl="2"/>
            <a:r>
              <a:rPr lang="en-US" altLang="en-US" sz="2600"/>
              <a:t>Rapid deceleration or direct crush to the upper abdomen</a:t>
            </a:r>
          </a:p>
          <a:p>
            <a:pPr lvl="2"/>
            <a:r>
              <a:rPr lang="en-US" altLang="en-US" sz="2600"/>
              <a:t>Severe chest trauma, lower rib fractures</a:t>
            </a:r>
          </a:p>
          <a:p>
            <a:pPr lvl="2"/>
            <a:r>
              <a:rPr lang="en-US" altLang="en-US" sz="2600"/>
              <a:t>Penetrating injuries to the chest and upper abdomen. </a:t>
            </a:r>
          </a:p>
          <a:p>
            <a:pPr marL="0" indent="0">
              <a:buNone/>
            </a:pPr>
            <a:endParaRPr lang="en-US" altLang="en-US" sz="240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3D561-245D-4760-8971-98604D43F753}"/>
              </a:ext>
            </a:extLst>
          </p:cNvPr>
          <p:cNvSpPr>
            <a:spLocks noGrp="1"/>
          </p:cNvSpPr>
          <p:nvPr>
            <p:ph idx="1"/>
          </p:nvPr>
        </p:nvSpPr>
        <p:spPr>
          <a:xfrm>
            <a:off x="27708" y="762000"/>
            <a:ext cx="10792691" cy="4881562"/>
          </a:xfrm>
        </p:spPr>
        <p:txBody>
          <a:bodyPr rtlCol="0">
            <a:noAutofit/>
          </a:bodyPr>
          <a:lstStyle/>
          <a:p>
            <a:pPr lvl="2">
              <a:defRPr/>
            </a:pPr>
            <a:r>
              <a:rPr lang="en-US" sz="2400" u="sng" dirty="0">
                <a:solidFill>
                  <a:schemeClr val="accent2"/>
                </a:solidFill>
              </a:rPr>
              <a:t>CXR</a:t>
            </a:r>
            <a:r>
              <a:rPr lang="en-US" sz="2400" dirty="0"/>
              <a:t> is diagnostic in only 25% to 50% of cases of blunt trauma. </a:t>
            </a:r>
          </a:p>
          <a:p>
            <a:pPr lvl="2">
              <a:defRPr/>
            </a:pPr>
            <a:r>
              <a:rPr lang="en-US" sz="2400" dirty="0"/>
              <a:t>Possible </a:t>
            </a:r>
            <a:r>
              <a:rPr lang="en-US" sz="2400" b="1" u="sng" dirty="0"/>
              <a:t>findings</a:t>
            </a:r>
            <a:r>
              <a:rPr lang="en-US" sz="2400" dirty="0"/>
              <a:t> include:</a:t>
            </a:r>
          </a:p>
          <a:p>
            <a:pPr lvl="3">
              <a:defRPr/>
            </a:pPr>
            <a:r>
              <a:rPr lang="en-US" sz="2400" dirty="0" err="1"/>
              <a:t>Hemidiaphragmatic</a:t>
            </a:r>
            <a:r>
              <a:rPr lang="en-US" sz="2400" dirty="0"/>
              <a:t> elevation.</a:t>
            </a:r>
          </a:p>
          <a:p>
            <a:pPr lvl="3">
              <a:defRPr/>
            </a:pPr>
            <a:r>
              <a:rPr lang="en-US" sz="2400" dirty="0"/>
              <a:t>Stomach, colon, or small bowel in chest.</a:t>
            </a:r>
          </a:p>
          <a:p>
            <a:pPr marL="1333500" lvl="3" indent="0">
              <a:buNone/>
              <a:defRPr/>
            </a:pPr>
            <a:endParaRPr lang="en-US" sz="2400" dirty="0"/>
          </a:p>
          <a:p>
            <a:pPr lvl="2">
              <a:defRPr/>
            </a:pPr>
            <a:r>
              <a:rPr lang="en-US" sz="2400" u="sng" dirty="0">
                <a:solidFill>
                  <a:schemeClr val="accent2"/>
                </a:solidFill>
              </a:rPr>
              <a:t>CT scan </a:t>
            </a:r>
            <a:r>
              <a:rPr lang="en-US" sz="2400" dirty="0"/>
              <a:t>may miss diaphragmatic injury in the absence of gross hollow visceral herniation.</a:t>
            </a:r>
          </a:p>
          <a:p>
            <a:pPr marL="914400" lvl="2" indent="0">
              <a:buNone/>
              <a:defRPr/>
            </a:pPr>
            <a:endParaRPr lang="en-US" sz="2400" dirty="0"/>
          </a:p>
          <a:p>
            <a:pPr lvl="2">
              <a:defRPr/>
            </a:pPr>
            <a:r>
              <a:rPr lang="en-US" sz="2400" dirty="0">
                <a:solidFill>
                  <a:srgbClr val="FF0000"/>
                </a:solidFill>
              </a:rPr>
              <a:t>Direct visualization</a:t>
            </a:r>
            <a:r>
              <a:rPr lang="en-US" sz="2400" dirty="0"/>
              <a:t> of the injury by laparotomy, laparoscopy, or </a:t>
            </a:r>
            <a:r>
              <a:rPr lang="en-US" sz="2400" dirty="0" err="1"/>
              <a:t>thoracoscopy</a:t>
            </a:r>
            <a:r>
              <a:rPr lang="en-US" sz="2400" dirty="0"/>
              <a:t> remains the </a:t>
            </a:r>
            <a:r>
              <a:rPr lang="en-US" sz="2400" b="1" dirty="0">
                <a:solidFill>
                  <a:srgbClr val="FF0000"/>
                </a:solidFill>
              </a:rPr>
              <a:t>gold standard for diagnosis.</a:t>
            </a:r>
          </a:p>
          <a:p>
            <a:pPr>
              <a:defRPr/>
            </a:pPr>
            <a:endParaRPr lang="en-US" sz="2400" b="1" dirty="0">
              <a:solidFill>
                <a:srgbClr val="FF0000"/>
              </a:solidFill>
            </a:endParaRPr>
          </a:p>
          <a:p>
            <a:pPr>
              <a:defRPr/>
            </a:pPr>
            <a:endParaRPr lang="en-US" sz="24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a:extLst>
              <a:ext uri="{FF2B5EF4-FFF2-40B4-BE49-F238E27FC236}">
                <a16:creationId xmlns:a16="http://schemas.microsoft.com/office/drawing/2014/main" id="{65744A44-5DD2-47D2-A2E0-4F0DF19E42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31798" y="0"/>
            <a:ext cx="3834407" cy="6858000"/>
          </a:xfrm>
        </p:spPr>
      </p:pic>
      <p:pic>
        <p:nvPicPr>
          <p:cNvPr id="33796" name="Picture 4">
            <a:extLst>
              <a:ext uri="{FF2B5EF4-FFF2-40B4-BE49-F238E27FC236}">
                <a16:creationId xmlns:a16="http://schemas.microsoft.com/office/drawing/2014/main" id="{A665F940-16B0-4A05-B81F-75EBB241F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879" y="0"/>
            <a:ext cx="425588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4652891-B204-450C-B7D8-7962091C9E5D}"/>
              </a:ext>
            </a:extLst>
          </p:cNvPr>
          <p:cNvSpPr>
            <a:spLocks noGrp="1"/>
          </p:cNvSpPr>
          <p:nvPr>
            <p:ph type="title"/>
          </p:nvPr>
        </p:nvSpPr>
        <p:spPr>
          <a:xfrm>
            <a:off x="1588294" y="72"/>
            <a:ext cx="8515350" cy="1135063"/>
          </a:xfrm>
        </p:spPr>
        <p:txBody>
          <a:bodyPr>
            <a:normAutofit fontScale="90000"/>
          </a:bodyPr>
          <a:lstStyle/>
          <a:p>
            <a:r>
              <a:rPr lang="en-US" altLang="en-US" b="1" u="sng">
                <a:solidFill>
                  <a:schemeClr val="accent2"/>
                </a:solidFill>
              </a:rPr>
              <a:t>Pulmonary contusion :</a:t>
            </a:r>
            <a:r>
              <a:rPr lang="en-US" sz="2400"/>
              <a:t>Haemorrhage into the alveolar and interstitial spaces</a:t>
            </a:r>
            <a:r>
              <a:rPr lang="en-US"/>
              <a:t>. </a:t>
            </a:r>
            <a:endParaRPr lang="en-US" altLang="en-US" b="1" u="sng">
              <a:solidFill>
                <a:schemeClr val="accent2"/>
              </a:solidFill>
            </a:endParaRPr>
          </a:p>
        </p:txBody>
      </p:sp>
      <p:sp>
        <p:nvSpPr>
          <p:cNvPr id="2" name="Content Placeholder 2">
            <a:extLst>
              <a:ext uri="{FF2B5EF4-FFF2-40B4-BE49-F238E27FC236}">
                <a16:creationId xmlns:a16="http://schemas.microsoft.com/office/drawing/2014/main" id="{35B5B342-E659-B043-BE6C-6F5BD6A2302E}"/>
              </a:ext>
            </a:extLst>
          </p:cNvPr>
          <p:cNvSpPr txBox="1">
            <a:spLocks/>
          </p:cNvSpPr>
          <p:nvPr/>
        </p:nvSpPr>
        <p:spPr>
          <a:xfrm>
            <a:off x="381000" y="1329256"/>
            <a:ext cx="6019800" cy="3940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solidFill>
                  <a:schemeClr val="accent2"/>
                </a:solidFill>
              </a:rPr>
              <a:t>Pulmonary contusion </a:t>
            </a:r>
            <a:r>
              <a:rPr lang="en-US" sz="2400" dirty="0"/>
              <a:t>is a bruise of the lung, caused by chest trauma. </a:t>
            </a:r>
          </a:p>
          <a:p>
            <a:r>
              <a:rPr lang="en-US" sz="2400" b="1" u="sng" dirty="0">
                <a:solidFill>
                  <a:schemeClr val="accent2"/>
                </a:solidFill>
              </a:rPr>
              <a:t> Pulmonary laceration</a:t>
            </a:r>
            <a:r>
              <a:rPr lang="en-US" sz="2400" dirty="0"/>
              <a:t> is a chest injury in which lung tissue is torn or cut.  An injury that is potentially more serious than pulmonary contusion, pulmonary laceration involves disruption of the architecture of the lung.</a:t>
            </a:r>
          </a:p>
          <a:p>
            <a:endParaRPr lang="en-US" sz="2400" dirty="0"/>
          </a:p>
          <a:p>
            <a:r>
              <a:rPr lang="en-US" sz="2400" b="1" dirty="0" err="1">
                <a:solidFill>
                  <a:schemeClr val="accent2"/>
                </a:solidFill>
              </a:rPr>
              <a:t>Dx</a:t>
            </a:r>
            <a:r>
              <a:rPr lang="en-US" sz="2400" dirty="0"/>
              <a:t> :by CXR</a:t>
            </a:r>
          </a:p>
          <a:p>
            <a:pPr marL="0" indent="0">
              <a:buNone/>
            </a:pPr>
            <a:r>
              <a:rPr lang="en-US" sz="2400" b="1" dirty="0" err="1">
                <a:solidFill>
                  <a:schemeClr val="accent2"/>
                </a:solidFill>
              </a:rPr>
              <a:t>Tx</a:t>
            </a:r>
            <a:r>
              <a:rPr lang="en-US" sz="2400" dirty="0"/>
              <a:t>: Can often be treated with just </a:t>
            </a:r>
            <a:r>
              <a:rPr lang="en-US" sz="2400" dirty="0">
                <a:solidFill>
                  <a:srgbClr val="FF0000"/>
                </a:solidFill>
              </a:rPr>
              <a:t>supplemental oxygen, ventilation</a:t>
            </a:r>
            <a:r>
              <a:rPr lang="en-US" sz="2400" dirty="0"/>
              <a:t>, and </a:t>
            </a:r>
            <a:r>
              <a:rPr lang="en-US" sz="2400" dirty="0">
                <a:solidFill>
                  <a:srgbClr val="FF0000"/>
                </a:solidFill>
              </a:rPr>
              <a:t>drainage of fluids </a:t>
            </a:r>
            <a:r>
              <a:rPr lang="en-US" sz="2400" dirty="0"/>
              <a:t>from the chest cavity</a:t>
            </a:r>
          </a:p>
        </p:txBody>
      </p:sp>
      <p:pic>
        <p:nvPicPr>
          <p:cNvPr id="3" name="Picture 3">
            <a:extLst>
              <a:ext uri="{FF2B5EF4-FFF2-40B4-BE49-F238E27FC236}">
                <a16:creationId xmlns:a16="http://schemas.microsoft.com/office/drawing/2014/main" id="{33EC7619-6006-5047-AC8E-89FFC08A8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737" y="832812"/>
            <a:ext cx="3307970" cy="3406581"/>
          </a:xfrm>
          <a:prstGeom prst="rect">
            <a:avLst/>
          </a:prstGeom>
        </p:spPr>
      </p:pic>
      <p:pic>
        <p:nvPicPr>
          <p:cNvPr id="4" name="Picture 4">
            <a:extLst>
              <a:ext uri="{FF2B5EF4-FFF2-40B4-BE49-F238E27FC236}">
                <a16:creationId xmlns:a16="http://schemas.microsoft.com/office/drawing/2014/main" id="{FF426F5E-6B2A-FF48-A55E-FB93B68F6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737" y="3682421"/>
            <a:ext cx="3307970" cy="317565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188A657-CFF6-4EA4-AE8A-B8716B1CF4FF}"/>
              </a:ext>
            </a:extLst>
          </p:cNvPr>
          <p:cNvSpPr>
            <a:spLocks noGrp="1"/>
          </p:cNvSpPr>
          <p:nvPr>
            <p:ph type="title"/>
          </p:nvPr>
        </p:nvSpPr>
        <p:spPr/>
        <p:txBody>
          <a:bodyPr>
            <a:normAutofit/>
          </a:bodyPr>
          <a:lstStyle/>
          <a:p>
            <a:r>
              <a:rPr lang="en-US" altLang="en-US" b="1" u="sng">
                <a:solidFill>
                  <a:schemeClr val="accent2"/>
                </a:solidFill>
              </a:rPr>
              <a:t>Treacheobronchial Trauma </a:t>
            </a:r>
          </a:p>
        </p:txBody>
      </p:sp>
      <p:sp>
        <p:nvSpPr>
          <p:cNvPr id="3" name="Content Placeholder 2">
            <a:extLst>
              <a:ext uri="{FF2B5EF4-FFF2-40B4-BE49-F238E27FC236}">
                <a16:creationId xmlns:a16="http://schemas.microsoft.com/office/drawing/2014/main" id="{9A07D681-6949-4773-A912-48993F16AC0E}"/>
              </a:ext>
            </a:extLst>
          </p:cNvPr>
          <p:cNvSpPr>
            <a:spLocks noGrp="1"/>
          </p:cNvSpPr>
          <p:nvPr>
            <p:ph idx="1"/>
          </p:nvPr>
        </p:nvSpPr>
        <p:spPr>
          <a:xfrm>
            <a:off x="304800" y="1676400"/>
            <a:ext cx="7886700" cy="4351338"/>
          </a:xfrm>
        </p:spPr>
        <p:txBody>
          <a:bodyPr rtlCol="0">
            <a:normAutofit fontScale="77500" lnSpcReduction="20000"/>
          </a:bodyPr>
          <a:lstStyle/>
          <a:p>
            <a:pPr marL="0" indent="0">
              <a:buNone/>
              <a:defRPr/>
            </a:pPr>
            <a:r>
              <a:rPr lang="en-US" sz="2400" b="1" u="sng" dirty="0">
                <a:solidFill>
                  <a:schemeClr val="accent2"/>
                </a:solidFill>
                <a:latin typeface="Tahoma" pitchFamily="34" charset="0"/>
                <a:ea typeface="Tahoma" pitchFamily="34" charset="0"/>
                <a:cs typeface="Tahoma" pitchFamily="34" charset="0"/>
              </a:rPr>
              <a:t>Mechanisms</a:t>
            </a:r>
            <a:r>
              <a:rPr lang="en-US" sz="2400" b="1" dirty="0">
                <a:solidFill>
                  <a:schemeClr val="accent2"/>
                </a:solidFill>
                <a:latin typeface="Tahoma" pitchFamily="34" charset="0"/>
                <a:ea typeface="Tahoma" pitchFamily="34" charset="0"/>
                <a:cs typeface="Tahoma" pitchFamily="34" charset="0"/>
              </a:rPr>
              <a:t> :</a:t>
            </a:r>
          </a:p>
          <a:p>
            <a:pPr marL="457200" indent="-457200">
              <a:buFont typeface="Arial" panose="020B0604020202020204" pitchFamily="34" charset="0"/>
              <a:buAutoNum type="arabicParenR"/>
              <a:defRPr/>
            </a:pPr>
            <a:r>
              <a:rPr lang="en-US" sz="2400" dirty="0">
                <a:latin typeface="Tahoma" pitchFamily="34" charset="0"/>
                <a:ea typeface="Tahoma" pitchFamily="34" charset="0"/>
                <a:cs typeface="Tahoma" pitchFamily="34" charset="0"/>
              </a:rPr>
              <a:t>Linear rupture of the membranous portion of trachea.</a:t>
            </a:r>
          </a:p>
          <a:p>
            <a:pPr marL="457200" indent="-457200">
              <a:buFont typeface="Arial" panose="020B0604020202020204" pitchFamily="34" charset="0"/>
              <a:buAutoNum type="arabicParenR"/>
              <a:defRPr/>
            </a:pPr>
            <a:r>
              <a:rPr lang="en-US" sz="2400" dirty="0">
                <a:latin typeface="Tahoma" pitchFamily="34" charset="0"/>
                <a:ea typeface="Tahoma" pitchFamily="34" charset="0"/>
                <a:cs typeface="Tahoma" pitchFamily="34" charset="0"/>
              </a:rPr>
              <a:t>Disruption of trachea at point of fixation.</a:t>
            </a:r>
          </a:p>
          <a:p>
            <a:pPr marL="457200" indent="-457200">
              <a:buNone/>
              <a:defRPr/>
            </a:pPr>
            <a:r>
              <a:rPr lang="en-US" sz="2400" dirty="0">
                <a:latin typeface="Tahoma" pitchFamily="34" charset="0"/>
                <a:ea typeface="Tahoma" pitchFamily="34" charset="0"/>
                <a:cs typeface="Tahoma" pitchFamily="34" charset="0"/>
              </a:rPr>
              <a:t>Carina and cricoid – </a:t>
            </a:r>
            <a:r>
              <a:rPr lang="en-US" sz="2400" dirty="0" err="1">
                <a:latin typeface="Tahoma" pitchFamily="34" charset="0"/>
                <a:ea typeface="Tahoma" pitchFamily="34" charset="0"/>
                <a:cs typeface="Tahoma" pitchFamily="34" charset="0"/>
              </a:rPr>
              <a:t>shariong</a:t>
            </a:r>
            <a:r>
              <a:rPr lang="en-US" sz="2400" dirty="0">
                <a:latin typeface="Tahoma" pitchFamily="34" charset="0"/>
                <a:ea typeface="Tahoma" pitchFamily="34" charset="0"/>
                <a:cs typeface="Tahoma" pitchFamily="34" charset="0"/>
              </a:rPr>
              <a:t> forces and rapid deceleration.</a:t>
            </a:r>
          </a:p>
          <a:p>
            <a:pPr marL="457200" indent="-457200">
              <a:buNone/>
              <a:defRPr/>
            </a:pPr>
            <a:r>
              <a:rPr lang="en-US" sz="2400" dirty="0">
                <a:latin typeface="Tahoma" pitchFamily="34" charset="0"/>
                <a:ea typeface="Tahoma" pitchFamily="34" charset="0"/>
                <a:cs typeface="Tahoma" pitchFamily="34" charset="0"/>
              </a:rPr>
              <a:t>3) Laceration or transection of trachea near the carina.</a:t>
            </a:r>
          </a:p>
          <a:p>
            <a:pPr marL="457200" indent="-457200">
              <a:buNone/>
              <a:defRPr/>
            </a:pPr>
            <a:endParaRPr lang="en-US" sz="2400" dirty="0">
              <a:latin typeface="Tahoma" pitchFamily="34" charset="0"/>
              <a:ea typeface="Tahoma" pitchFamily="34" charset="0"/>
              <a:cs typeface="Tahoma" pitchFamily="34" charset="0"/>
            </a:endParaRPr>
          </a:p>
          <a:p>
            <a:pPr marL="0" indent="0">
              <a:buNone/>
              <a:defRPr/>
            </a:pPr>
            <a:r>
              <a:rPr lang="en-US" sz="2400" b="1" u="sng" dirty="0">
                <a:solidFill>
                  <a:schemeClr val="accent2"/>
                </a:solidFill>
                <a:latin typeface="Tahoma" pitchFamily="34" charset="0"/>
                <a:ea typeface="Tahoma" pitchFamily="34" charset="0"/>
                <a:cs typeface="Tahoma" pitchFamily="34" charset="0"/>
              </a:rPr>
              <a:t>Diagnosis</a:t>
            </a:r>
            <a:r>
              <a:rPr lang="en-US" sz="2400" b="1" dirty="0">
                <a:solidFill>
                  <a:schemeClr val="accent2"/>
                </a:solidFill>
                <a:latin typeface="Tahoma" pitchFamily="34" charset="0"/>
                <a:ea typeface="Tahoma" pitchFamily="34" charset="0"/>
                <a:cs typeface="Tahoma" pitchFamily="34" charset="0"/>
              </a:rPr>
              <a:t>:</a:t>
            </a:r>
          </a:p>
          <a:p>
            <a:pPr marL="457200" indent="-457200">
              <a:defRPr/>
            </a:pPr>
            <a:r>
              <a:rPr lang="en-US" sz="2400" dirty="0">
                <a:latin typeface="Tahoma" pitchFamily="34" charset="0"/>
                <a:ea typeface="Tahoma" pitchFamily="34" charset="0"/>
                <a:cs typeface="Tahoma" pitchFamily="34" charset="0"/>
              </a:rPr>
              <a:t>Subcutaneous emphysema.</a:t>
            </a:r>
          </a:p>
          <a:p>
            <a:pPr marL="457200" indent="-457200">
              <a:defRPr/>
            </a:pPr>
            <a:r>
              <a:rPr lang="en-US" sz="2400" dirty="0" err="1">
                <a:latin typeface="Tahoma" pitchFamily="34" charset="0"/>
                <a:ea typeface="Tahoma" pitchFamily="34" charset="0"/>
                <a:cs typeface="Tahoma" pitchFamily="34" charset="0"/>
              </a:rPr>
              <a:t>Dyspne</a:t>
            </a:r>
            <a:r>
              <a:rPr lang="en-US" sz="2400" dirty="0">
                <a:latin typeface="Tahoma" pitchFamily="34" charset="0"/>
                <a:ea typeface="Tahoma" pitchFamily="34" charset="0"/>
                <a:cs typeface="Tahoma" pitchFamily="34" charset="0"/>
              </a:rPr>
              <a:t>.</a:t>
            </a:r>
          </a:p>
          <a:p>
            <a:pPr marL="457200" indent="-457200">
              <a:defRPr/>
            </a:pPr>
            <a:r>
              <a:rPr lang="en-US" sz="2400" dirty="0" err="1">
                <a:latin typeface="Tahoma" pitchFamily="34" charset="0"/>
                <a:ea typeface="Tahoma" pitchFamily="34" charset="0"/>
                <a:cs typeface="Tahoma" pitchFamily="34" charset="0"/>
              </a:rPr>
              <a:t>Dysphonia</a:t>
            </a:r>
            <a:r>
              <a:rPr lang="en-US" sz="2400" dirty="0">
                <a:latin typeface="Tahoma" pitchFamily="34" charset="0"/>
                <a:ea typeface="Tahoma" pitchFamily="34" charset="0"/>
                <a:cs typeface="Tahoma" pitchFamily="34" charset="0"/>
              </a:rPr>
              <a:t>.</a:t>
            </a:r>
          </a:p>
          <a:p>
            <a:pPr marL="457200" indent="-457200">
              <a:defRPr/>
            </a:pPr>
            <a:r>
              <a:rPr lang="en-US" sz="2400" dirty="0" err="1">
                <a:latin typeface="Tahoma" pitchFamily="34" charset="0"/>
                <a:ea typeface="Tahoma" pitchFamily="34" charset="0"/>
                <a:cs typeface="Tahoma" pitchFamily="34" charset="0"/>
              </a:rPr>
              <a:t>Haemoptysis</a:t>
            </a:r>
            <a:r>
              <a:rPr lang="en-US" sz="2400" dirty="0">
                <a:latin typeface="Tahoma" pitchFamily="34" charset="0"/>
                <a:ea typeface="Tahoma" pitchFamily="34" charset="0"/>
                <a:cs typeface="Tahoma" pitchFamily="34" charset="0"/>
              </a:rPr>
              <a:t>.</a:t>
            </a:r>
          </a:p>
          <a:p>
            <a:pPr marL="457200" indent="-457200">
              <a:defRPr/>
            </a:pPr>
            <a:r>
              <a:rPr lang="en-US" sz="2400" dirty="0">
                <a:latin typeface="Tahoma" pitchFamily="34" charset="0"/>
                <a:ea typeface="Tahoma" pitchFamily="34" charset="0"/>
                <a:cs typeface="Tahoma" pitchFamily="34" charset="0"/>
              </a:rPr>
              <a:t>CXR – </a:t>
            </a:r>
            <a:r>
              <a:rPr lang="en-US" sz="2400" dirty="0">
                <a:solidFill>
                  <a:srgbClr val="C00000"/>
                </a:solidFill>
                <a:latin typeface="Tahoma" pitchFamily="34" charset="0"/>
                <a:ea typeface="Tahoma" pitchFamily="34" charset="0"/>
                <a:cs typeface="Tahoma" pitchFamily="34" charset="0"/>
              </a:rPr>
              <a:t>Fallen Lung Sign. </a:t>
            </a:r>
          </a:p>
        </p:txBody>
      </p:sp>
      <p:pic>
        <p:nvPicPr>
          <p:cNvPr id="2" name="Picture 3">
            <a:extLst>
              <a:ext uri="{FF2B5EF4-FFF2-40B4-BE49-F238E27FC236}">
                <a16:creationId xmlns:a16="http://schemas.microsoft.com/office/drawing/2014/main" id="{6358E0C8-9130-9741-BD0D-E8CC5C116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336" y="1825624"/>
            <a:ext cx="3368693" cy="45909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400" dirty="0">
                <a:latin typeface="Arial" pitchFamily="34" charset="0"/>
                <a:cs typeface="Arial" pitchFamily="34" charset="0"/>
              </a:rPr>
              <a:t>In most of these patients, the cause of death is </a:t>
            </a:r>
            <a:r>
              <a:rPr lang="en-US" sz="2400" u="sng" dirty="0" err="1">
                <a:latin typeface="Arial" pitchFamily="34" charset="0"/>
                <a:cs typeface="Arial" pitchFamily="34" charset="0"/>
              </a:rPr>
              <a:t>haemorrhage</a:t>
            </a:r>
            <a:r>
              <a:rPr lang="en-US" sz="2400" u="sng" dirty="0">
                <a:latin typeface="Arial" pitchFamily="34" charset="0"/>
                <a:cs typeface="Arial" pitchFamily="34" charset="0"/>
              </a:rPr>
              <a:t>.</a:t>
            </a:r>
          </a:p>
          <a:p>
            <a:r>
              <a:rPr lang="en-US" sz="2400" dirty="0">
                <a:latin typeface="Arial" pitchFamily="34" charset="0"/>
                <a:cs typeface="Arial" pitchFamily="34" charset="0"/>
              </a:rPr>
              <a:t> About 80% of patients with chest injury can be managed </a:t>
            </a:r>
            <a:r>
              <a:rPr lang="en-US" sz="2400" u="sng" dirty="0">
                <a:latin typeface="Arial" pitchFamily="34" charset="0"/>
                <a:cs typeface="Arial" pitchFamily="34" charset="0"/>
              </a:rPr>
              <a:t>non-operatively</a:t>
            </a:r>
            <a:r>
              <a:rPr lang="en-US" sz="2400" dirty="0">
                <a:latin typeface="Arial" pitchFamily="34" charset="0"/>
                <a:cs typeface="Arial" pitchFamily="34" charset="0"/>
              </a:rPr>
              <a:t>. </a:t>
            </a:r>
          </a:p>
          <a:p>
            <a:r>
              <a:rPr lang="en-US" sz="2400" u="sng" dirty="0">
                <a:solidFill>
                  <a:srgbClr val="FF0000"/>
                </a:solidFill>
                <a:latin typeface="Arial" pitchFamily="34" charset="0"/>
                <a:cs typeface="Arial" pitchFamily="34" charset="0"/>
              </a:rPr>
              <a:t>The key to a good outcome is early physiological resuscitation followed by a correct diagnosis.</a:t>
            </a:r>
          </a:p>
          <a:p>
            <a:pPr>
              <a:buNone/>
            </a:pP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E7FF7EE-1BDC-4794-8F2B-D6233994A706}"/>
              </a:ext>
            </a:extLst>
          </p:cNvPr>
          <p:cNvSpPr>
            <a:spLocks noGrp="1"/>
          </p:cNvSpPr>
          <p:nvPr>
            <p:ph type="title"/>
          </p:nvPr>
        </p:nvSpPr>
        <p:spPr>
          <a:xfrm>
            <a:off x="2152650" y="365126"/>
            <a:ext cx="2532460" cy="1182688"/>
          </a:xfrm>
        </p:spPr>
        <p:txBody>
          <a:bodyPr/>
          <a:lstStyle/>
          <a:p>
            <a:r>
              <a:rPr lang="en-US" altLang="en-US"/>
              <a:t> </a:t>
            </a:r>
          </a:p>
        </p:txBody>
      </p:sp>
      <p:sp>
        <p:nvSpPr>
          <p:cNvPr id="45059" name="Content Placeholder 2">
            <a:extLst>
              <a:ext uri="{FF2B5EF4-FFF2-40B4-BE49-F238E27FC236}">
                <a16:creationId xmlns:a16="http://schemas.microsoft.com/office/drawing/2014/main" id="{3A3F2C11-1F30-467B-AB39-65A3F397D634}"/>
              </a:ext>
            </a:extLst>
          </p:cNvPr>
          <p:cNvSpPr>
            <a:spLocks noGrp="1"/>
          </p:cNvSpPr>
          <p:nvPr>
            <p:ph idx="1"/>
          </p:nvPr>
        </p:nvSpPr>
        <p:spPr>
          <a:xfrm>
            <a:off x="2152650" y="1861350"/>
            <a:ext cx="3389710" cy="3175001"/>
          </a:xfrm>
        </p:spPr>
        <p:txBody>
          <a:bodyPr>
            <a:normAutofit fontScale="92500"/>
          </a:bodyPr>
          <a:lstStyle/>
          <a:p>
            <a:pPr marL="0" indent="0">
              <a:buNone/>
            </a:pPr>
            <a:r>
              <a:rPr lang="en-US" altLang="en-US" sz="2400" b="1" u="sng">
                <a:solidFill>
                  <a:schemeClr val="accent2"/>
                </a:solidFill>
                <a:latin typeface="Tahoma" panose="020B0604030504040204" pitchFamily="34" charset="0"/>
                <a:cs typeface="Tahoma" panose="020B0604030504040204" pitchFamily="34" charset="0"/>
              </a:rPr>
              <a:t>Complications</a:t>
            </a:r>
          </a:p>
          <a:p>
            <a:r>
              <a:rPr lang="en-US" altLang="en-US" sz="2400">
                <a:latin typeface="Tahoma" panose="020B0604030504040204" pitchFamily="34" charset="0"/>
                <a:cs typeface="Tahoma" panose="020B0604030504040204" pitchFamily="34" charset="0"/>
              </a:rPr>
              <a:t>Empyema.</a:t>
            </a:r>
          </a:p>
          <a:p>
            <a:r>
              <a:rPr lang="en-US" altLang="en-US" sz="2400">
                <a:latin typeface="Tahoma" panose="020B0604030504040204" pitchFamily="34" charset="0"/>
                <a:cs typeface="Tahoma" panose="020B0604030504040204" pitchFamily="34" charset="0"/>
              </a:rPr>
              <a:t>Clotted Haemothorax.</a:t>
            </a:r>
          </a:p>
          <a:p>
            <a:r>
              <a:rPr lang="en-US" altLang="en-US" sz="2400">
                <a:latin typeface="Tahoma" panose="020B0604030504040204" pitchFamily="34" charset="0"/>
                <a:cs typeface="Tahoma" panose="020B0604030504040204" pitchFamily="34" charset="0"/>
              </a:rPr>
              <a:t>Bronchopleural fistula.</a:t>
            </a:r>
          </a:p>
          <a:p>
            <a:r>
              <a:rPr lang="en-US" altLang="en-US" sz="2400">
                <a:latin typeface="Tahoma" panose="020B0604030504040204" pitchFamily="34" charset="0"/>
                <a:cs typeface="Tahoma" panose="020B0604030504040204" pitchFamily="34" charset="0"/>
              </a:rPr>
              <a:t>Bronchial stenosis.</a:t>
            </a:r>
          </a:p>
          <a:p>
            <a:r>
              <a:rPr lang="en-US" altLang="en-US" sz="2400">
                <a:latin typeface="Tahoma" panose="020B0604030504040204" pitchFamily="34" charset="0"/>
                <a:cs typeface="Tahoma" panose="020B0604030504040204" pitchFamily="34" charset="0"/>
              </a:rPr>
              <a:t>Chylothorax.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6440C2A-0126-6247-9559-527B85C7B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328" y="1166814"/>
            <a:ext cx="5143500" cy="5143500"/>
          </a:xfrm>
          <a:prstGeom prst="rect">
            <a:avLst/>
          </a:prstGeom>
        </p:spPr>
      </p:pic>
    </p:spTree>
    <p:extLst>
      <p:ext uri="{BB962C8B-B14F-4D97-AF65-F5344CB8AC3E}">
        <p14:creationId xmlns:p14="http://schemas.microsoft.com/office/powerpoint/2010/main" val="351629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latin typeface="Arial" pitchFamily="34" charset="0"/>
                <a:cs typeface="Arial" pitchFamily="34" charset="0"/>
              </a:rPr>
              <a:t>Prognosis</a:t>
            </a:r>
            <a:endParaRPr lang="en-US" b="1" u="sng"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sz="2400" dirty="0">
                <a:latin typeface="Arial" pitchFamily="34" charset="0"/>
                <a:cs typeface="Arial" pitchFamily="34" charset="0"/>
              </a:rPr>
              <a:t>majority of patients with blunt chest trauma, outcome and prognosis are </a:t>
            </a:r>
            <a:r>
              <a:rPr lang="en-US" sz="2400" u="sng" dirty="0">
                <a:latin typeface="Arial" pitchFamily="34" charset="0"/>
                <a:cs typeface="Arial" pitchFamily="34" charset="0"/>
              </a:rPr>
              <a:t>excellent</a:t>
            </a:r>
            <a:r>
              <a:rPr lang="en-US" sz="2400" dirty="0">
                <a:latin typeface="Arial" pitchFamily="34" charset="0"/>
                <a:cs typeface="Arial" pitchFamily="34" charset="0"/>
              </a:rPr>
              <a:t>. </a:t>
            </a:r>
          </a:p>
          <a:p>
            <a:r>
              <a:rPr lang="en-US" sz="2400" u="sng" dirty="0">
                <a:latin typeface="Arial" pitchFamily="34" charset="0"/>
                <a:cs typeface="Arial" pitchFamily="34" charset="0"/>
              </a:rPr>
              <a:t>The most important determinant of outcome </a:t>
            </a:r>
            <a:r>
              <a:rPr lang="en-US" sz="2400" dirty="0">
                <a:latin typeface="Arial" pitchFamily="34" charset="0"/>
                <a:cs typeface="Arial" pitchFamily="34" charset="0"/>
              </a:rPr>
              <a:t>is the presence or absence of significant associated injuries of the central nervous system, abdomen, and pelvis.</a:t>
            </a:r>
          </a:p>
          <a:p>
            <a:r>
              <a:rPr lang="en-US" sz="2400" dirty="0">
                <a:latin typeface="Arial" pitchFamily="34" charset="0"/>
                <a:cs typeface="Arial" pitchFamily="34" charset="0"/>
              </a:rPr>
              <a:t>Some injuries, such as cardiac chamber rupture, thoracic aortic rupture, injuries of the </a:t>
            </a:r>
            <a:r>
              <a:rPr lang="en-US" sz="2400" dirty="0" err="1">
                <a:latin typeface="Arial" pitchFamily="34" charset="0"/>
                <a:cs typeface="Arial" pitchFamily="34" charset="0"/>
              </a:rPr>
              <a:t>intrathoracic</a:t>
            </a:r>
            <a:r>
              <a:rPr lang="en-US" sz="2400" dirty="0">
                <a:latin typeface="Arial" pitchFamily="34" charset="0"/>
                <a:cs typeface="Arial" pitchFamily="34" charset="0"/>
              </a:rPr>
              <a:t> IVC and SVC, and delayed recognition of esophageal rupture, are associated with high morbidity and mortality.</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8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1.xml><?xml version="1.0" encoding="utf-8"?>
<a:theme xmlns:a="http://schemas.openxmlformats.org/drawingml/2006/main" name="9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2.xml><?xml version="1.0" encoding="utf-8"?>
<a:theme xmlns:a="http://schemas.openxmlformats.org/drawingml/2006/main" name="10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3.xml><?xml version="1.0" encoding="utf-8"?>
<a:theme xmlns:a="http://schemas.openxmlformats.org/drawingml/2006/main" name="11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4.xml><?xml version="1.0" encoding="utf-8"?>
<a:theme xmlns:a="http://schemas.openxmlformats.org/drawingml/2006/main" name="12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5.xml><?xml version="1.0" encoding="utf-8"?>
<a:theme xmlns:a="http://schemas.openxmlformats.org/drawingml/2006/main" name="13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6.xml><?xml version="1.0" encoding="utf-8"?>
<a:theme xmlns:a="http://schemas.openxmlformats.org/drawingml/2006/main" name="14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7.xml><?xml version="1.0" encoding="utf-8"?>
<a:theme xmlns:a="http://schemas.openxmlformats.org/drawingml/2006/main" name="15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8.xml><?xml version="1.0" encoding="utf-8"?>
<a:theme xmlns:a="http://schemas.openxmlformats.org/drawingml/2006/main" name="16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19.xml><?xml version="1.0" encoding="utf-8"?>
<a:theme xmlns:a="http://schemas.openxmlformats.org/drawingml/2006/main" name="17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0.xml><?xml version="1.0" encoding="utf-8"?>
<a:theme xmlns:a="http://schemas.openxmlformats.org/drawingml/2006/main" name="18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1.xml><?xml version="1.0" encoding="utf-8"?>
<a:theme xmlns:a="http://schemas.openxmlformats.org/drawingml/2006/main" name="19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2.xml><?xml version="1.0" encoding="utf-8"?>
<a:theme xmlns:a="http://schemas.openxmlformats.org/drawingml/2006/main" name="20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3.xml><?xml version="1.0" encoding="utf-8"?>
<a:theme xmlns:a="http://schemas.openxmlformats.org/drawingml/2006/main" name="21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4.xml><?xml version="1.0" encoding="utf-8"?>
<a:theme xmlns:a="http://schemas.openxmlformats.org/drawingml/2006/main" name="22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5.xml><?xml version="1.0" encoding="utf-8"?>
<a:theme xmlns:a="http://schemas.openxmlformats.org/drawingml/2006/main" name="23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6.xml><?xml version="1.0" encoding="utf-8"?>
<a:theme xmlns:a="http://schemas.openxmlformats.org/drawingml/2006/main" name="24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7.xml><?xml version="1.0" encoding="utf-8"?>
<a:theme xmlns:a="http://schemas.openxmlformats.org/drawingml/2006/main" name="Adjacency">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8.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30.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1.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2.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3.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4.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5.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6.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7.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8.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5.xml><?xml version="1.0" encoding="utf-8"?>
<a:theme xmlns:a="http://schemas.openxmlformats.org/drawingml/2006/main" name="3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6.xml><?xml version="1.0" encoding="utf-8"?>
<a:theme xmlns:a="http://schemas.openxmlformats.org/drawingml/2006/main" name="4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7.xml><?xml version="1.0" encoding="utf-8"?>
<a:theme xmlns:a="http://schemas.openxmlformats.org/drawingml/2006/main" name="5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8.xml><?xml version="1.0" encoding="utf-8"?>
<a:theme xmlns:a="http://schemas.openxmlformats.org/drawingml/2006/main" name="6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9.xml><?xml version="1.0" encoding="utf-8"?>
<a:theme xmlns:a="http://schemas.openxmlformats.org/drawingml/2006/main" name="7_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docProps/app.xml><?xml version="1.0" encoding="utf-8"?>
<Properties xmlns="http://schemas.openxmlformats.org/officeDocument/2006/extended-properties" xmlns:vt="http://schemas.openxmlformats.org/officeDocument/2006/docPropsVTypes">
  <Template>Equity</Template>
  <TotalTime>1813</TotalTime>
  <Words>3295</Words>
  <Application>Microsoft Office PowerPoint</Application>
  <PresentationFormat>Widescreen</PresentationFormat>
  <Paragraphs>310</Paragraphs>
  <Slides>81</Slides>
  <Notes>26</Notes>
  <HiddenSlides>0</HiddenSlides>
  <MMClips>0</MMClips>
  <ScaleCrop>false</ScaleCrop>
  <HeadingPairs>
    <vt:vector size="6" baseType="variant">
      <vt:variant>
        <vt:lpstr>Fonts Used</vt:lpstr>
      </vt:variant>
      <vt:variant>
        <vt:i4>12</vt:i4>
      </vt:variant>
      <vt:variant>
        <vt:lpstr>Theme</vt:lpstr>
      </vt:variant>
      <vt:variant>
        <vt:i4>38</vt:i4>
      </vt:variant>
      <vt:variant>
        <vt:lpstr>Slide Titles</vt:lpstr>
      </vt:variant>
      <vt:variant>
        <vt:i4>81</vt:i4>
      </vt:variant>
    </vt:vector>
  </HeadingPairs>
  <TitlesOfParts>
    <vt:vector size="131" baseType="lpstr">
      <vt:lpstr>宋体</vt:lpstr>
      <vt:lpstr>Arial</vt:lpstr>
      <vt:lpstr>Calibri</vt:lpstr>
      <vt:lpstr>Cambria</vt:lpstr>
      <vt:lpstr>Franklin Gothic Book</vt:lpstr>
      <vt:lpstr>Palatino Linotype</vt:lpstr>
      <vt:lpstr>Perpetua</vt:lpstr>
      <vt:lpstr>Tahoma</vt:lpstr>
      <vt:lpstr>Trebuchet MS</vt:lpstr>
      <vt:lpstr>Wingdings</vt:lpstr>
      <vt:lpstr>Wingdings 2</vt:lpstr>
      <vt:lpstr>Wingdings 3</vt:lpstr>
      <vt:lpstr>Equity</vt:lpstr>
      <vt:lpstr>Watercolor_16x9</vt:lpstr>
      <vt:lpstr>1_Watercolor_16x9</vt:lpstr>
      <vt:lpstr>2_Watercolor_16x9</vt:lpstr>
      <vt:lpstr>3_Watercolor_16x9</vt:lpstr>
      <vt:lpstr>4_Watercolor_16x9</vt:lpstr>
      <vt:lpstr>5_Watercolor_16x9</vt:lpstr>
      <vt:lpstr>6_Watercolor_16x9</vt:lpstr>
      <vt:lpstr>7_Watercolor_16x9</vt:lpstr>
      <vt:lpstr>8_Watercolor_16x9</vt:lpstr>
      <vt:lpstr>9_Watercolor_16x9</vt:lpstr>
      <vt:lpstr>10_Watercolor_16x9</vt:lpstr>
      <vt:lpstr>11_Watercolor_16x9</vt:lpstr>
      <vt:lpstr>12_Watercolor_16x9</vt:lpstr>
      <vt:lpstr>13_Watercolor_16x9</vt:lpstr>
      <vt:lpstr>14_Watercolor_16x9</vt:lpstr>
      <vt:lpstr>15_Watercolor_16x9</vt:lpstr>
      <vt:lpstr>16_Watercolor_16x9</vt:lpstr>
      <vt:lpstr>17_Watercolor_16x9</vt:lpstr>
      <vt:lpstr>18_Watercolor_16x9</vt:lpstr>
      <vt:lpstr>19_Watercolor_16x9</vt:lpstr>
      <vt:lpstr>20_Watercolor_16x9</vt:lpstr>
      <vt:lpstr>21_Watercolor_16x9</vt:lpstr>
      <vt:lpstr>22_Watercolor_16x9</vt:lpstr>
      <vt:lpstr>23_Watercolor_16x9</vt:lpstr>
      <vt:lpstr>24_Watercolor_16x9</vt:lpstr>
      <vt:lpstr>Adjacency</vt:lpstr>
      <vt:lpstr>Facet</vt:lpstr>
      <vt:lpstr>1_Facet</vt:lpstr>
      <vt:lpstr>2_Facet</vt:lpstr>
      <vt:lpstr>3_Facet</vt:lpstr>
      <vt:lpstr>4_Facet</vt:lpstr>
      <vt:lpstr>5_Facet</vt:lpstr>
      <vt:lpstr>6_Facet</vt:lpstr>
      <vt:lpstr>7_Facet</vt:lpstr>
      <vt:lpstr>8_Facet</vt:lpstr>
      <vt:lpstr>9_Facet</vt:lpstr>
      <vt:lpstr>10_Facet</vt:lpstr>
      <vt:lpstr>Thoracic injury</vt:lpstr>
      <vt:lpstr>Anatomy</vt:lpstr>
      <vt:lpstr>PowerPoint Presentation</vt:lpstr>
      <vt:lpstr>PowerPoint Presentation</vt:lpstr>
      <vt:lpstr>PowerPoint Presentation</vt:lpstr>
      <vt:lpstr>Types of trauma</vt:lpstr>
      <vt:lpstr>Epidemiology</vt:lpstr>
      <vt:lpstr>PowerPoint Presentation</vt:lpstr>
      <vt:lpstr>Prognosis</vt:lpstr>
      <vt:lpstr>Clinical presentation</vt:lpstr>
      <vt:lpstr>Physical exam</vt:lpstr>
      <vt:lpstr>INITIAL EVALUATION AND RESUSCITATION OF THE INJURED PATIENT</vt:lpstr>
      <vt:lpstr>Lab test</vt:lpstr>
      <vt:lpstr>Chest x-ray</vt:lpstr>
      <vt:lpstr>Ultrasound – extended focused assessment with sonar for trauma </vt:lpstr>
      <vt:lpstr>Underwater chest drain </vt:lpstr>
      <vt:lpstr>PowerPoint Presentation</vt:lpstr>
      <vt:lpstr>Pneumothorax</vt:lpstr>
      <vt:lpstr>Pathological types</vt:lpstr>
      <vt:lpstr>PowerPoint Presentation</vt:lpstr>
      <vt:lpstr>PowerPoint Presentation</vt:lpstr>
      <vt:lpstr>Tension pneumothorax</vt:lpstr>
      <vt:lpstr>Clinical presentation</vt:lpstr>
      <vt:lpstr>Diagnosis</vt:lpstr>
      <vt:lpstr>Imaging- chest X-ray film</vt:lpstr>
      <vt:lpstr>PowerPoint Presentation</vt:lpstr>
      <vt:lpstr>Supine vs erect CXR</vt:lpstr>
      <vt:lpstr>PowerPoint Presentation</vt:lpstr>
      <vt:lpstr>Lateral decubitus</vt:lpstr>
      <vt:lpstr>PowerPoint Presentation</vt:lpstr>
      <vt:lpstr>PowerPoint Presentation</vt:lpstr>
      <vt:lpstr>PowerPoint Presentation</vt:lpstr>
      <vt:lpstr>Tension pneumothorax</vt:lpstr>
      <vt:lpstr>Treatment</vt:lpstr>
      <vt:lpstr>Massive Hemothorax</vt:lpstr>
      <vt:lpstr>PowerPoint Presentation</vt:lpstr>
      <vt:lpstr>PowerPoint Presentation</vt:lpstr>
      <vt:lpstr>PowerPoint Presentation</vt:lpstr>
      <vt:lpstr>PowerPoint Presentation</vt:lpstr>
      <vt:lpstr>PowerPoint Presentation</vt:lpstr>
      <vt:lpstr>Massive Hemothorax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Rib fractures</vt:lpstr>
      <vt:lpstr>Causes </vt:lpstr>
      <vt:lpstr>PowerPoint Presentation</vt:lpstr>
      <vt:lpstr>Assosiation </vt:lpstr>
      <vt:lpstr>PowerPoint Presentation</vt:lpstr>
      <vt:lpstr>PowerPoint Presentation</vt:lpstr>
      <vt:lpstr>Rib fractures</vt:lpstr>
      <vt:lpstr>Flail chest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Pulmonary contusion :Haemorrhage into the alveolar and interstitial spaces. </vt:lpstr>
      <vt:lpstr>Treacheobronchial Trauma </vt:lpstr>
      <vt:lpst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Thoracic injury</dc:title>
  <dc:creator>majd</dc:creator>
  <cp:lastModifiedBy>نادين عثمان</cp:lastModifiedBy>
  <cp:revision>24</cp:revision>
  <dcterms:created xsi:type="dcterms:W3CDTF">2021-09-20T19:25:14Z</dcterms:created>
  <dcterms:modified xsi:type="dcterms:W3CDTF">2021-09-28T05:09:25Z</dcterms:modified>
</cp:coreProperties>
</file>