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2"/>
  </p:notesMasterIdLst>
  <p:sldIdLst>
    <p:sldId id="256" r:id="rId5"/>
    <p:sldId id="296" r:id="rId6"/>
    <p:sldId id="297" r:id="rId7"/>
    <p:sldId id="301" r:id="rId8"/>
    <p:sldId id="298" r:id="rId9"/>
    <p:sldId id="299" r:id="rId10"/>
    <p:sldId id="300" r:id="rId11"/>
    <p:sldId id="302" r:id="rId12"/>
    <p:sldId id="303" r:id="rId13"/>
    <p:sldId id="304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30" r:id="rId26"/>
    <p:sldId id="319" r:id="rId27"/>
    <p:sldId id="320" r:id="rId28"/>
    <p:sldId id="332" r:id="rId29"/>
    <p:sldId id="321" r:id="rId30"/>
    <p:sldId id="322" r:id="rId31"/>
    <p:sldId id="334" r:id="rId32"/>
    <p:sldId id="336" r:id="rId33"/>
    <p:sldId id="337" r:id="rId34"/>
    <p:sldId id="323" r:id="rId35"/>
    <p:sldId id="324" r:id="rId36"/>
    <p:sldId id="325" r:id="rId37"/>
    <p:sldId id="326" r:id="rId38"/>
    <p:sldId id="327" r:id="rId39"/>
    <p:sldId id="328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93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9278-A749-4978-A9DB-9F330B46D7E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55FB-EB3E-491D-91A4-88AFF417D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2AF6265-D383-4F94-8824-BE5F6B711F29}" type="slidenum">
              <a:rPr lang="ar-SA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9067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F6A5B0-CC44-4BE6-BCB6-2F1CCF02050F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483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D06F06-A128-4022-A1F8-2794DC8AFDF0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282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EAC4868-FC3A-4E21-8FFD-5CF2387AC379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16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6E1A5A-7CFB-4B0D-9F3E-8E2B117BC88E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678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6E1A5A-7CFB-4B0D-9F3E-8E2B117BC88E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7819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C2BC0AD-C708-4175-87A7-EA39D664D40A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764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5CE88CC-ABB1-4000-8CF1-84DF24A2BBF4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0543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E54A14-03FE-4D4B-9338-B88E27C529C6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7512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AEAE999-3974-412C-A05B-3277BB8FC800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1056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3273A60-DD06-456A-9C27-78B58EFB5537}" type="slidenum">
              <a:rPr lang="ar-SA" smtClean="0"/>
              <a:pPr/>
              <a:t>33</a:t>
            </a:fld>
            <a:endParaRPr lang="en-US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491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A9AAA1-E23F-4047-8A27-E30911AED5D4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9577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2577AD-757C-4664-9EA8-78E8C03FA229}" type="slidenum">
              <a:rPr lang="ar-SA" smtClean="0"/>
              <a:pPr/>
              <a:t>35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1110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C866F1-674B-4782-8AB4-4E2E1B0DF56F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254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1E5502A-3736-4FCA-BF60-81E0CCFD04BD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62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D18787-6715-4C66-B92D-8A428E1084E6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037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D901BB-C81B-4A95-B680-E9FFED130A4C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val="46280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1855A8-EA74-4552-88E8-EEC92A9CD398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val="277294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8B08420-3351-401A-9653-81EFB713F10D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val="178862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0A67AF-2A5D-4A54-B201-BA7B1D6152D2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479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0A67AF-2A5D-4A54-B201-BA7B1D6152D2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76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739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33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23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1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398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442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30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366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95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33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172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048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296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246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11/6/2022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1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858280" cy="1894362"/>
          </a:xfrm>
        </p:spPr>
        <p:txBody>
          <a:bodyPr/>
          <a:lstStyle/>
          <a:p>
            <a:pPr algn="l"/>
            <a:r>
              <a:rPr lang="en-US" dirty="0" smtClean="0"/>
              <a:t>     Inflammation IV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Morphology of Inflammation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257800"/>
            <a:ext cx="3810000" cy="1371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Dr. </a:t>
            </a:r>
            <a:r>
              <a:rPr lang="en-US" sz="2000" b="1" dirty="0" err="1" smtClean="0"/>
              <a:t>Sura</a:t>
            </a:r>
            <a:r>
              <a:rPr lang="en-US" sz="2000" b="1" dirty="0" smtClean="0"/>
              <a:t> Al-</a:t>
            </a:r>
            <a:r>
              <a:rPr lang="en-US" sz="2000" b="1" dirty="0" err="1" smtClean="0"/>
              <a:t>Rawabdeh</a:t>
            </a:r>
            <a:r>
              <a:rPr lang="en-US" sz="2000" b="1" dirty="0" smtClean="0"/>
              <a:t> M.D.</a:t>
            </a:r>
          </a:p>
          <a:p>
            <a:pPr algn="l"/>
            <a:r>
              <a:rPr lang="en-US" sz="2000" b="1" dirty="0" smtClean="0"/>
              <a:t>7-11-2022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A95756-27E0-4DD6-89BE-69FA6C41651E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83971" name="Line 5"/>
          <p:cNvSpPr>
            <a:spLocks noChangeShapeType="1"/>
          </p:cNvSpPr>
          <p:nvPr/>
        </p:nvSpPr>
        <p:spPr bwMode="auto">
          <a:xfrm>
            <a:off x="931865" y="2406650"/>
            <a:ext cx="143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6"/>
          <p:cNvSpPr>
            <a:spLocks noChangeShapeType="1"/>
          </p:cNvSpPr>
          <p:nvPr/>
        </p:nvSpPr>
        <p:spPr bwMode="auto">
          <a:xfrm>
            <a:off x="1770065" y="3244850"/>
            <a:ext cx="143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7"/>
          <p:cNvSpPr>
            <a:spLocks noChangeShapeType="1"/>
          </p:cNvSpPr>
          <p:nvPr/>
        </p:nvSpPr>
        <p:spPr bwMode="auto">
          <a:xfrm>
            <a:off x="3065465" y="4159250"/>
            <a:ext cx="143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8"/>
          <p:cNvSpPr>
            <a:spLocks noChangeShapeType="1"/>
          </p:cNvSpPr>
          <p:nvPr/>
        </p:nvSpPr>
        <p:spPr bwMode="auto">
          <a:xfrm>
            <a:off x="3903665" y="4921250"/>
            <a:ext cx="143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10"/>
          <p:cNvSpPr>
            <a:spLocks noChangeShapeType="1"/>
          </p:cNvSpPr>
          <p:nvPr/>
        </p:nvSpPr>
        <p:spPr bwMode="auto">
          <a:xfrm>
            <a:off x="1912938" y="1920879"/>
            <a:ext cx="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Rectangle 12"/>
          <p:cNvSpPr>
            <a:spLocks noChangeArrowheads="1"/>
          </p:cNvSpPr>
          <p:nvPr/>
        </p:nvSpPr>
        <p:spPr bwMode="auto">
          <a:xfrm>
            <a:off x="1668465" y="1568451"/>
            <a:ext cx="115887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XIIa</a:t>
            </a:r>
          </a:p>
        </p:txBody>
      </p:sp>
      <p:sp>
        <p:nvSpPr>
          <p:cNvPr id="83977" name="Rectangle 13"/>
          <p:cNvSpPr>
            <a:spLocks noChangeArrowheads="1"/>
          </p:cNvSpPr>
          <p:nvPr/>
        </p:nvSpPr>
        <p:spPr bwMode="auto">
          <a:xfrm>
            <a:off x="388938" y="2178051"/>
            <a:ext cx="533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XI</a:t>
            </a:r>
          </a:p>
        </p:txBody>
      </p:sp>
      <p:sp>
        <p:nvSpPr>
          <p:cNvPr id="83978" name="Rectangle 14"/>
          <p:cNvSpPr>
            <a:spLocks noChangeArrowheads="1"/>
          </p:cNvSpPr>
          <p:nvPr/>
        </p:nvSpPr>
        <p:spPr bwMode="auto">
          <a:xfrm>
            <a:off x="2506665" y="2178051"/>
            <a:ext cx="93027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XIa</a:t>
            </a:r>
          </a:p>
        </p:txBody>
      </p:sp>
      <p:sp>
        <p:nvSpPr>
          <p:cNvPr id="83979" name="Rectangle 15"/>
          <p:cNvSpPr>
            <a:spLocks noChangeArrowheads="1"/>
          </p:cNvSpPr>
          <p:nvPr/>
        </p:nvSpPr>
        <p:spPr bwMode="auto">
          <a:xfrm>
            <a:off x="1074740" y="3092451"/>
            <a:ext cx="71437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IX</a:t>
            </a:r>
          </a:p>
        </p:txBody>
      </p:sp>
      <p:sp>
        <p:nvSpPr>
          <p:cNvPr id="83980" name="Rectangle 16"/>
          <p:cNvSpPr>
            <a:spLocks noChangeArrowheads="1"/>
          </p:cNvSpPr>
          <p:nvPr/>
        </p:nvSpPr>
        <p:spPr bwMode="auto">
          <a:xfrm>
            <a:off x="3192465" y="3092451"/>
            <a:ext cx="70167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IXa</a:t>
            </a:r>
          </a:p>
        </p:txBody>
      </p:sp>
      <p:sp>
        <p:nvSpPr>
          <p:cNvPr id="83981" name="Rectangle 17"/>
          <p:cNvSpPr>
            <a:spLocks noChangeArrowheads="1"/>
          </p:cNvSpPr>
          <p:nvPr/>
        </p:nvSpPr>
        <p:spPr bwMode="auto">
          <a:xfrm>
            <a:off x="2735263" y="3930650"/>
            <a:ext cx="3492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X</a:t>
            </a:r>
          </a:p>
        </p:txBody>
      </p:sp>
      <p:sp>
        <p:nvSpPr>
          <p:cNvPr id="83982" name="Rectangle 19"/>
          <p:cNvSpPr>
            <a:spLocks noChangeArrowheads="1"/>
          </p:cNvSpPr>
          <p:nvPr/>
        </p:nvSpPr>
        <p:spPr bwMode="auto">
          <a:xfrm>
            <a:off x="1989140" y="4692651"/>
            <a:ext cx="193357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Prothrombin</a:t>
            </a:r>
          </a:p>
        </p:txBody>
      </p:sp>
      <p:sp>
        <p:nvSpPr>
          <p:cNvPr id="83983" name="Rectangle 20"/>
          <p:cNvSpPr>
            <a:spLocks noChangeArrowheads="1"/>
          </p:cNvSpPr>
          <p:nvPr/>
        </p:nvSpPr>
        <p:spPr bwMode="auto">
          <a:xfrm>
            <a:off x="5326065" y="4692651"/>
            <a:ext cx="1616075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Thrombin</a:t>
            </a:r>
          </a:p>
        </p:txBody>
      </p:sp>
      <p:sp>
        <p:nvSpPr>
          <p:cNvPr id="83984" name="Line 21"/>
          <p:cNvSpPr>
            <a:spLocks noChangeShapeType="1"/>
          </p:cNvSpPr>
          <p:nvPr/>
        </p:nvSpPr>
        <p:spPr bwMode="auto">
          <a:xfrm>
            <a:off x="2674938" y="2606679"/>
            <a:ext cx="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22"/>
          <p:cNvSpPr>
            <a:spLocks noChangeShapeType="1"/>
          </p:cNvSpPr>
          <p:nvPr/>
        </p:nvSpPr>
        <p:spPr bwMode="auto">
          <a:xfrm>
            <a:off x="3589338" y="3521077"/>
            <a:ext cx="0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27"/>
          <p:cNvSpPr>
            <a:spLocks noChangeShapeType="1"/>
          </p:cNvSpPr>
          <p:nvPr/>
        </p:nvSpPr>
        <p:spPr bwMode="auto">
          <a:xfrm>
            <a:off x="5722938" y="5121279"/>
            <a:ext cx="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28"/>
          <p:cNvSpPr>
            <a:spLocks noChangeShapeType="1"/>
          </p:cNvSpPr>
          <p:nvPr/>
        </p:nvSpPr>
        <p:spPr bwMode="auto">
          <a:xfrm>
            <a:off x="4665665" y="5683250"/>
            <a:ext cx="1438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Rectangle 29"/>
          <p:cNvSpPr>
            <a:spLocks noChangeArrowheads="1"/>
          </p:cNvSpPr>
          <p:nvPr/>
        </p:nvSpPr>
        <p:spPr bwMode="auto">
          <a:xfrm>
            <a:off x="3531236" y="5438776"/>
            <a:ext cx="13946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Fibrinogen</a:t>
            </a:r>
          </a:p>
        </p:txBody>
      </p:sp>
      <p:sp>
        <p:nvSpPr>
          <p:cNvPr id="83989" name="Rectangle 30"/>
          <p:cNvSpPr>
            <a:spLocks noChangeArrowheads="1"/>
          </p:cNvSpPr>
          <p:nvPr/>
        </p:nvSpPr>
        <p:spPr bwMode="auto">
          <a:xfrm>
            <a:off x="6259824" y="5454651"/>
            <a:ext cx="897682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Fibrin</a:t>
            </a:r>
          </a:p>
        </p:txBody>
      </p:sp>
      <p:sp>
        <p:nvSpPr>
          <p:cNvPr id="83990" name="Rectangle 31"/>
          <p:cNvSpPr>
            <a:spLocks noChangeArrowheads="1"/>
          </p:cNvSpPr>
          <p:nvPr/>
        </p:nvSpPr>
        <p:spPr bwMode="auto">
          <a:xfrm>
            <a:off x="2973163" y="3565526"/>
            <a:ext cx="68768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VIIIa</a:t>
            </a:r>
          </a:p>
        </p:txBody>
      </p:sp>
      <p:sp>
        <p:nvSpPr>
          <p:cNvPr id="83991" name="Rectangle 32"/>
          <p:cNvSpPr>
            <a:spLocks noChangeArrowheads="1"/>
          </p:cNvSpPr>
          <p:nvPr/>
        </p:nvSpPr>
        <p:spPr bwMode="auto">
          <a:xfrm>
            <a:off x="3770561" y="4175126"/>
            <a:ext cx="45114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Va</a:t>
            </a:r>
          </a:p>
        </p:txBody>
      </p:sp>
      <p:sp>
        <p:nvSpPr>
          <p:cNvPr id="83992" name="Rectangle 34"/>
          <p:cNvSpPr>
            <a:spLocks noChangeArrowheads="1"/>
          </p:cNvSpPr>
          <p:nvPr/>
        </p:nvSpPr>
        <p:spPr bwMode="auto">
          <a:xfrm>
            <a:off x="506599" y="654054"/>
            <a:ext cx="1506823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HMWK</a:t>
            </a:r>
          </a:p>
          <a:p>
            <a:r>
              <a:rPr lang="en-US" sz="2000">
                <a:latin typeface="Times New Roman" pitchFamily="18" charset="0"/>
              </a:rPr>
              <a:t>Prekallikerin</a:t>
            </a:r>
          </a:p>
          <a:p>
            <a:r>
              <a:rPr lang="en-US" sz="2000">
                <a:latin typeface="Times New Roman" pitchFamily="18" charset="0"/>
              </a:rPr>
              <a:t>Surface</a:t>
            </a:r>
          </a:p>
        </p:txBody>
      </p:sp>
      <p:sp>
        <p:nvSpPr>
          <p:cNvPr id="83993" name="Line 36"/>
          <p:cNvSpPr>
            <a:spLocks noChangeShapeType="1"/>
          </p:cNvSpPr>
          <p:nvPr/>
        </p:nvSpPr>
        <p:spPr bwMode="auto">
          <a:xfrm flipH="1">
            <a:off x="6545265" y="5807079"/>
            <a:ext cx="15875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Rectangle 37"/>
          <p:cNvSpPr>
            <a:spLocks noChangeArrowheads="1"/>
          </p:cNvSpPr>
          <p:nvPr/>
        </p:nvSpPr>
        <p:spPr bwMode="auto">
          <a:xfrm>
            <a:off x="6400547" y="6461126"/>
            <a:ext cx="249427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Fibrin split products</a:t>
            </a:r>
          </a:p>
        </p:txBody>
      </p:sp>
      <p:sp>
        <p:nvSpPr>
          <p:cNvPr id="83995" name="Rectangle 40"/>
          <p:cNvSpPr>
            <a:spLocks noChangeArrowheads="1"/>
          </p:cNvSpPr>
          <p:nvPr/>
        </p:nvSpPr>
        <p:spPr bwMode="auto">
          <a:xfrm>
            <a:off x="1744542" y="501651"/>
            <a:ext cx="4716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XII</a:t>
            </a:r>
          </a:p>
        </p:txBody>
      </p:sp>
      <p:sp>
        <p:nvSpPr>
          <p:cNvPr id="83996" name="Line 41"/>
          <p:cNvSpPr>
            <a:spLocks noChangeShapeType="1"/>
          </p:cNvSpPr>
          <p:nvPr/>
        </p:nvSpPr>
        <p:spPr bwMode="auto">
          <a:xfrm>
            <a:off x="1836738" y="8826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Text Box 42"/>
          <p:cNvSpPr txBox="1">
            <a:spLocks noChangeArrowheads="1"/>
          </p:cNvSpPr>
          <p:nvPr/>
        </p:nvSpPr>
        <p:spPr bwMode="auto">
          <a:xfrm>
            <a:off x="4806337" y="1635126"/>
            <a:ext cx="1584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Prekallikerin</a:t>
            </a:r>
          </a:p>
        </p:txBody>
      </p:sp>
      <p:sp>
        <p:nvSpPr>
          <p:cNvPr id="83998" name="Line 43"/>
          <p:cNvSpPr>
            <a:spLocks noChangeShapeType="1"/>
          </p:cNvSpPr>
          <p:nvPr/>
        </p:nvSpPr>
        <p:spPr bwMode="auto">
          <a:xfrm>
            <a:off x="5097463" y="912813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Text Box 44"/>
          <p:cNvSpPr txBox="1">
            <a:spLocks noChangeArrowheads="1"/>
          </p:cNvSpPr>
          <p:nvPr/>
        </p:nvSpPr>
        <p:spPr bwMode="auto">
          <a:xfrm>
            <a:off x="4838285" y="520701"/>
            <a:ext cx="1228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Kallikerin</a:t>
            </a:r>
          </a:p>
        </p:txBody>
      </p:sp>
      <p:sp>
        <p:nvSpPr>
          <p:cNvPr id="84000" name="Line 45"/>
          <p:cNvSpPr>
            <a:spLocks noChangeShapeType="1"/>
          </p:cNvSpPr>
          <p:nvPr/>
        </p:nvSpPr>
        <p:spPr bwMode="auto">
          <a:xfrm flipV="1">
            <a:off x="2354263" y="1416050"/>
            <a:ext cx="2667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1" name="Line 47"/>
          <p:cNvSpPr>
            <a:spLocks noChangeShapeType="1"/>
          </p:cNvSpPr>
          <p:nvPr/>
        </p:nvSpPr>
        <p:spPr bwMode="auto">
          <a:xfrm flipH="1">
            <a:off x="1897063" y="103505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2" name="Line 48"/>
          <p:cNvSpPr>
            <a:spLocks noChangeShapeType="1"/>
          </p:cNvSpPr>
          <p:nvPr/>
        </p:nvSpPr>
        <p:spPr bwMode="auto">
          <a:xfrm>
            <a:off x="5759450" y="7461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3" name="Line 49"/>
          <p:cNvSpPr>
            <a:spLocks noChangeShapeType="1"/>
          </p:cNvSpPr>
          <p:nvPr/>
        </p:nvSpPr>
        <p:spPr bwMode="auto">
          <a:xfrm>
            <a:off x="6121400" y="74612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4" name="Text Box 50"/>
          <p:cNvSpPr txBox="1">
            <a:spLocks noChangeArrowheads="1"/>
          </p:cNvSpPr>
          <p:nvPr/>
        </p:nvSpPr>
        <p:spPr bwMode="auto">
          <a:xfrm>
            <a:off x="5055863" y="2533651"/>
            <a:ext cx="99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HMWK</a:t>
            </a:r>
          </a:p>
        </p:txBody>
      </p:sp>
      <p:sp>
        <p:nvSpPr>
          <p:cNvPr id="84005" name="Line 64"/>
          <p:cNvSpPr>
            <a:spLocks noChangeShapeType="1"/>
          </p:cNvSpPr>
          <p:nvPr/>
        </p:nvSpPr>
        <p:spPr bwMode="auto">
          <a:xfrm>
            <a:off x="5699125" y="2728913"/>
            <a:ext cx="846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Text Box 65"/>
          <p:cNvSpPr txBox="1">
            <a:spLocks noChangeArrowheads="1"/>
          </p:cNvSpPr>
          <p:nvPr/>
        </p:nvSpPr>
        <p:spPr bwMode="auto">
          <a:xfrm>
            <a:off x="6860304" y="2530476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Bradykinin</a:t>
            </a:r>
          </a:p>
        </p:txBody>
      </p:sp>
      <p:sp>
        <p:nvSpPr>
          <p:cNvPr id="84007" name="Line 66"/>
          <p:cNvSpPr>
            <a:spLocks noChangeShapeType="1"/>
          </p:cNvSpPr>
          <p:nvPr/>
        </p:nvSpPr>
        <p:spPr bwMode="auto">
          <a:xfrm>
            <a:off x="5759451" y="654050"/>
            <a:ext cx="2173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8" name="Line 67"/>
          <p:cNvSpPr>
            <a:spLocks noChangeShapeType="1"/>
          </p:cNvSpPr>
          <p:nvPr/>
        </p:nvSpPr>
        <p:spPr bwMode="auto">
          <a:xfrm>
            <a:off x="7932738" y="654051"/>
            <a:ext cx="0" cy="286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9" name="Rectangle 68"/>
          <p:cNvSpPr>
            <a:spLocks noChangeArrowheads="1"/>
          </p:cNvSpPr>
          <p:nvPr/>
        </p:nvSpPr>
        <p:spPr bwMode="auto">
          <a:xfrm>
            <a:off x="4487863" y="3930650"/>
            <a:ext cx="609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000"/>
              <a:t>Xa</a:t>
            </a:r>
          </a:p>
        </p:txBody>
      </p:sp>
      <p:sp>
        <p:nvSpPr>
          <p:cNvPr id="84010" name="Line 69"/>
          <p:cNvSpPr>
            <a:spLocks noChangeShapeType="1"/>
          </p:cNvSpPr>
          <p:nvPr/>
        </p:nvSpPr>
        <p:spPr bwMode="auto">
          <a:xfrm>
            <a:off x="4716463" y="431165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Text Box 70"/>
          <p:cNvSpPr txBox="1">
            <a:spLocks noChangeArrowheads="1"/>
          </p:cNvSpPr>
          <p:nvPr/>
        </p:nvSpPr>
        <p:spPr bwMode="auto">
          <a:xfrm>
            <a:off x="6284082" y="3448051"/>
            <a:ext cx="1669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Plasminogen</a:t>
            </a:r>
          </a:p>
        </p:txBody>
      </p:sp>
      <p:sp>
        <p:nvSpPr>
          <p:cNvPr id="84012" name="Text Box 71"/>
          <p:cNvSpPr txBox="1">
            <a:spLocks noChangeArrowheads="1"/>
          </p:cNvSpPr>
          <p:nvPr/>
        </p:nvSpPr>
        <p:spPr bwMode="auto">
          <a:xfrm>
            <a:off x="8268522" y="3448051"/>
            <a:ext cx="11673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Plasmin</a:t>
            </a:r>
          </a:p>
        </p:txBody>
      </p:sp>
      <p:sp>
        <p:nvSpPr>
          <p:cNvPr id="84013" name="Line 72"/>
          <p:cNvSpPr>
            <a:spLocks noChangeShapeType="1"/>
          </p:cNvSpPr>
          <p:nvPr/>
        </p:nvSpPr>
        <p:spPr bwMode="auto">
          <a:xfrm>
            <a:off x="7483475" y="362585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Line 73"/>
          <p:cNvSpPr>
            <a:spLocks noChangeShapeType="1"/>
          </p:cNvSpPr>
          <p:nvPr/>
        </p:nvSpPr>
        <p:spPr bwMode="auto">
          <a:xfrm flipH="1">
            <a:off x="6621463" y="3930650"/>
            <a:ext cx="1524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5" name="Text Box 74"/>
          <p:cNvSpPr txBox="1">
            <a:spLocks noChangeArrowheads="1"/>
          </p:cNvSpPr>
          <p:nvPr/>
        </p:nvSpPr>
        <p:spPr bwMode="auto">
          <a:xfrm>
            <a:off x="7660491" y="4895851"/>
            <a:ext cx="513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C3</a:t>
            </a:r>
          </a:p>
        </p:txBody>
      </p:sp>
      <p:sp>
        <p:nvSpPr>
          <p:cNvPr id="84016" name="Line 75"/>
          <p:cNvSpPr>
            <a:spLocks noChangeShapeType="1"/>
          </p:cNvSpPr>
          <p:nvPr/>
        </p:nvSpPr>
        <p:spPr bwMode="auto">
          <a:xfrm>
            <a:off x="7986713" y="510698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Text Box 76"/>
          <p:cNvSpPr txBox="1">
            <a:spLocks noChangeArrowheads="1"/>
          </p:cNvSpPr>
          <p:nvPr/>
        </p:nvSpPr>
        <p:spPr bwMode="auto">
          <a:xfrm>
            <a:off x="8539330" y="4895851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C3a</a:t>
            </a:r>
          </a:p>
        </p:txBody>
      </p:sp>
      <p:sp>
        <p:nvSpPr>
          <p:cNvPr id="84018" name="Line 78"/>
          <p:cNvSpPr>
            <a:spLocks noChangeShapeType="1"/>
          </p:cNvSpPr>
          <p:nvPr/>
        </p:nvSpPr>
        <p:spPr bwMode="auto">
          <a:xfrm>
            <a:off x="8221663" y="3840167"/>
            <a:ext cx="0" cy="117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19" name="Line 81"/>
          <p:cNvSpPr>
            <a:spLocks noChangeShapeType="1"/>
          </p:cNvSpPr>
          <p:nvPr/>
        </p:nvSpPr>
        <p:spPr bwMode="auto">
          <a:xfrm>
            <a:off x="4792663" y="568325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20" name="Text Box 82"/>
          <p:cNvSpPr txBox="1">
            <a:spLocks noChangeArrowheads="1"/>
          </p:cNvSpPr>
          <p:nvPr/>
        </p:nvSpPr>
        <p:spPr bwMode="auto">
          <a:xfrm>
            <a:off x="5065001" y="5835651"/>
            <a:ext cx="1762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Fibrinopeptides</a:t>
            </a:r>
          </a:p>
        </p:txBody>
      </p:sp>
      <p:sp>
        <p:nvSpPr>
          <p:cNvPr id="84021" name="Text Box 83"/>
          <p:cNvSpPr txBox="1">
            <a:spLocks noChangeArrowheads="1"/>
          </p:cNvSpPr>
          <p:nvPr/>
        </p:nvSpPr>
        <p:spPr bwMode="auto">
          <a:xfrm>
            <a:off x="1447800" y="4"/>
            <a:ext cx="693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Interaction between the four plasma mediator systems</a:t>
            </a:r>
          </a:p>
        </p:txBody>
      </p:sp>
    </p:spTree>
    <p:extLst>
      <p:ext uri="{BB962C8B-B14F-4D97-AF65-F5344CB8AC3E}">
        <p14:creationId xmlns:p14="http://schemas.microsoft.com/office/powerpoint/2010/main" val="298532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311D4-9A6D-4319-9DB6-2E2B645C4343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1060451" y="4154488"/>
            <a:ext cx="1647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41300" y="3924300"/>
            <a:ext cx="7620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XIIa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41302" y="1752604"/>
            <a:ext cx="11588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XII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1035573" y="2841626"/>
            <a:ext cx="1258358" cy="5854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HMWK</a:t>
            </a:r>
          </a:p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surface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287279" y="3822702"/>
            <a:ext cx="2018181" cy="462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prekallikerin</a:t>
            </a:r>
          </a:p>
        </p:txBody>
      </p:sp>
      <p:sp>
        <p:nvSpPr>
          <p:cNvPr id="85000" name="Line 9"/>
          <p:cNvSpPr>
            <a:spLocks noChangeShapeType="1"/>
          </p:cNvSpPr>
          <p:nvPr/>
        </p:nvSpPr>
        <p:spPr bwMode="auto">
          <a:xfrm>
            <a:off x="628652" y="2667000"/>
            <a:ext cx="2079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3259557" y="2384428"/>
            <a:ext cx="1530868" cy="462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kallikerin</a:t>
            </a: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47116" y="2214564"/>
            <a:ext cx="0" cy="1714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628652" y="4451354"/>
            <a:ext cx="1914525" cy="1114425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729742" y="5487991"/>
            <a:ext cx="1726435" cy="4623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Fibrinogen</a:t>
            </a: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1905002" y="5715000"/>
            <a:ext cx="16478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910982" y="5449892"/>
            <a:ext cx="1040349" cy="462307"/>
          </a:xfrm>
          <a:prstGeom prst="rect">
            <a:avLst/>
          </a:prstGeom>
          <a:noFill/>
          <a:ln w="9525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Fibrin</a:t>
            </a: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rot="10800000">
            <a:off x="3506789" y="2841629"/>
            <a:ext cx="1587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2144192" y="1219203"/>
            <a:ext cx="108715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HMWK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4712309" y="1219204"/>
            <a:ext cx="1707519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Bradykinin</a:t>
            </a:r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>
            <a:off x="3035301" y="1484313"/>
            <a:ext cx="1155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rot="10800000">
            <a:off x="3508375" y="1639888"/>
            <a:ext cx="25400" cy="788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6972571" y="1868491"/>
            <a:ext cx="197682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Plasminogen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6959758" y="3124204"/>
            <a:ext cx="1290738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Plasmin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rot="10800000">
            <a:off x="6980238" y="2325688"/>
            <a:ext cx="0" cy="798512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 type="triangl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4651377" y="5743579"/>
            <a:ext cx="1139825" cy="6572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5695274" y="6288091"/>
            <a:ext cx="309892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Fibrin split products</a:t>
            </a: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 flipH="1">
            <a:off x="5181600" y="3581404"/>
            <a:ext cx="1798638" cy="21621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8664178" y="2487616"/>
            <a:ext cx="55335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C3</a:t>
            </a:r>
          </a:p>
        </p:txBody>
      </p:sp>
      <p:sp>
        <p:nvSpPr>
          <p:cNvPr id="105502" name="Text Box 30"/>
          <p:cNvSpPr txBox="1">
            <a:spLocks noChangeArrowheads="1"/>
          </p:cNvSpPr>
          <p:nvPr/>
        </p:nvSpPr>
        <p:spPr bwMode="auto">
          <a:xfrm>
            <a:off x="8661567" y="3697292"/>
            <a:ext cx="716863" cy="46166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C3a</a:t>
            </a: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8763000" y="2944817"/>
            <a:ext cx="0" cy="7397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7924800" y="3352800"/>
            <a:ext cx="762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4572000" y="2667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Text Box 34"/>
          <p:cNvSpPr txBox="1">
            <a:spLocks noChangeArrowheads="1"/>
          </p:cNvSpPr>
          <p:nvPr/>
        </p:nvSpPr>
        <p:spPr bwMode="auto">
          <a:xfrm>
            <a:off x="1170730" y="4784725"/>
            <a:ext cx="1468672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Multiple steps</a:t>
            </a:r>
          </a:p>
        </p:txBody>
      </p:sp>
      <p:sp>
        <p:nvSpPr>
          <p:cNvPr id="85024" name="Text Box 35"/>
          <p:cNvSpPr txBox="1">
            <a:spLocks noChangeArrowheads="1"/>
          </p:cNvSpPr>
          <p:nvPr/>
        </p:nvSpPr>
        <p:spPr bwMode="auto">
          <a:xfrm>
            <a:off x="363474" y="63504"/>
            <a:ext cx="8628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Interaction between the four plasma mediator systems</a:t>
            </a:r>
          </a:p>
        </p:txBody>
      </p:sp>
    </p:spTree>
    <p:extLst>
      <p:ext uri="{BB962C8B-B14F-4D97-AF65-F5344CB8AC3E}">
        <p14:creationId xmlns:p14="http://schemas.microsoft.com/office/powerpoint/2010/main" val="37940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/>
      <p:bldP spid="105478" grpId="0"/>
      <p:bldP spid="105479" grpId="0"/>
      <p:bldP spid="105480" grpId="0"/>
      <p:bldP spid="105482" grpId="0"/>
      <p:bldP spid="105483" grpId="0" animBg="1"/>
      <p:bldP spid="105484" grpId="0" animBg="1"/>
      <p:bldP spid="105485" grpId="0"/>
      <p:bldP spid="105486" grpId="0" animBg="1"/>
      <p:bldP spid="105487" grpId="0" animBg="1"/>
      <p:bldP spid="105487" grpId="1" animBg="1"/>
      <p:bldP spid="105488" grpId="0" animBg="1"/>
      <p:bldP spid="105489" grpId="0"/>
      <p:bldP spid="105490" grpId="0" animBg="1"/>
      <p:bldP spid="105490" grpId="1" animBg="1"/>
      <p:bldP spid="105492" grpId="0" animBg="1"/>
      <p:bldP spid="105493" grpId="0" animBg="1"/>
      <p:bldP spid="105494" grpId="0"/>
      <p:bldP spid="105495" grpId="0" animBg="1"/>
      <p:bldP spid="105495" grpId="1" animBg="1"/>
      <p:bldP spid="105496" grpId="0" animBg="1"/>
      <p:bldP spid="105497" grpId="0" animBg="1"/>
      <p:bldP spid="105498" grpId="0"/>
      <p:bldP spid="105499" grpId="0" animBg="1"/>
      <p:bldP spid="105501" grpId="0"/>
      <p:bldP spid="105502" grpId="0" animBg="1"/>
      <p:bldP spid="105502" grpId="1" animBg="1"/>
      <p:bldP spid="105503" grpId="0" animBg="1"/>
      <p:bldP spid="105504" grpId="0" animBg="1"/>
      <p:bldP spid="105505" grpId="0" animBg="1"/>
      <p:bldP spid="105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73737"/>
            <a:ext cx="7886700" cy="9784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The Complement System in Inflammation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67462" y="1545336"/>
            <a:ext cx="8769034" cy="4931664"/>
          </a:xfrm>
        </p:spPr>
        <p:txBody>
          <a:bodyPr/>
          <a:lstStyle/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complement system is a collection of soluble proteins and their membrane receptors that function mainly in host defense against microbes and in pathologic inflammatory </a:t>
            </a:r>
            <a:r>
              <a:rPr lang="en-US" dirty="0" smtClean="0">
                <a:latin typeface="Arial Rounded MT Bold" panose="020F0704030504030204" pitchFamily="34" charset="0"/>
              </a:rPr>
              <a:t>reactions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More </a:t>
            </a:r>
            <a:r>
              <a:rPr lang="en-US" dirty="0">
                <a:latin typeface="Arial Rounded MT Bold" panose="020F0704030504030204" pitchFamily="34" charset="0"/>
              </a:rPr>
              <a:t>than 20 complement proteins, some of which are numbered C1 through C9.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They </a:t>
            </a:r>
            <a:r>
              <a:rPr lang="en-US" dirty="0">
                <a:latin typeface="Arial Rounded MT Bold" panose="020F0704030504030204" pitchFamily="34" charset="0"/>
              </a:rPr>
              <a:t>function in both innate and adaptive immunity for defense against microbial </a:t>
            </a:r>
            <a:r>
              <a:rPr lang="en-US" dirty="0" smtClean="0">
                <a:latin typeface="Arial Rounded MT Bold" panose="020F0704030504030204" pitchFamily="34" charset="0"/>
              </a:rPr>
              <a:t>pathogens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Several </a:t>
            </a:r>
            <a:r>
              <a:rPr lang="en-US" dirty="0">
                <a:latin typeface="Arial Rounded MT Bold" panose="020F0704030504030204" pitchFamily="34" charset="0"/>
              </a:rPr>
              <a:t>cleavage products of complement proteins are elaborated that cause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increased vascular permeability, chemotaxis, and </a:t>
            </a: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opsonization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ACE16-7DEA-42A9-A0AB-7DD0D2F1433D}" type="slidenum">
              <a:rPr lang="ar-SA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9191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16632"/>
            <a:ext cx="6347713" cy="13208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The Complement System in Inflammation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67462" y="1739900"/>
            <a:ext cx="8247888" cy="47371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C3a and C5a (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anaphylatoxins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sz="2000" dirty="0">
                <a:latin typeface="Arial" charset="0"/>
              </a:rPr>
              <a:t>increased vascular permeability, and cause mast cell to secrete </a:t>
            </a:r>
            <a:r>
              <a:rPr lang="en-US" sz="2000" dirty="0" smtClean="0">
                <a:latin typeface="Arial" charset="0"/>
              </a:rPr>
              <a:t>histamine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C5a activates lipoxygenase pathway of </a:t>
            </a:r>
            <a:r>
              <a:rPr lang="en-US" sz="2000" dirty="0" smtClean="0">
                <a:latin typeface="Arial" charset="0"/>
              </a:rPr>
              <a:t>AA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C5a activates leukocytes, increased </a:t>
            </a:r>
            <a:r>
              <a:rPr lang="en-US" sz="2000" dirty="0" err="1">
                <a:latin typeface="Arial" charset="0"/>
              </a:rPr>
              <a:t>integrins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affinity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C5a is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chemotactic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C3b and iC3b are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opsonins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Plasmin and proteolytic enzymes split C3 and </a:t>
            </a:r>
            <a:r>
              <a:rPr lang="en-US" sz="2000" dirty="0" smtClean="0">
                <a:latin typeface="Arial" charset="0"/>
              </a:rPr>
              <a:t>C5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Membrane attack complex (C5-9)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lyse</a:t>
            </a:r>
            <a:r>
              <a:rPr lang="en-US" sz="2000" dirty="0">
                <a:latin typeface="Arial" charset="0"/>
              </a:rPr>
              <a:t> bacterial membranes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8ACE16-7DEA-42A9-A0AB-7DD0D2F1433D}" type="slidenum">
              <a:rPr lang="ar-SA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91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"/>
            <a:ext cx="7886700" cy="125272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Complement Activation Pathways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D5C4B-10CA-4D89-B2B4-2C1FB976A53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0116" name="Picture 4" descr="File0478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8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" y="4"/>
            <a:ext cx="9031986" cy="10972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activation and functions of the complement system</a:t>
            </a:r>
            <a:endParaRPr lang="ar-JO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6" name="AutoShape 6"/>
          <p:cNvSpPr>
            <a:spLocks noGrp="1" noChangeArrowheads="1"/>
          </p:cNvSpPr>
          <p:nvPr>
            <p:ph type="title"/>
          </p:nvPr>
        </p:nvSpPr>
        <p:spPr>
          <a:xfrm>
            <a:off x="609600" y="203204"/>
            <a:ext cx="6347714" cy="1320800"/>
          </a:xfrm>
          <a:prstGeom prst="roundRect">
            <a:avLst>
              <a:gd name="adj" fmla="val 21667"/>
            </a:avLst>
          </a:prstGeo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Complement Role in Inflammation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715810-9A48-4861-9F73-44828635E76D}" type="slidenum">
              <a:rPr lang="ar-SA" smtClean="0"/>
              <a:pPr/>
              <a:t>16</a:t>
            </a:fld>
            <a:endParaRPr lang="en-US" smtClean="0"/>
          </a:p>
        </p:txBody>
      </p:sp>
      <p:pic>
        <p:nvPicPr>
          <p:cNvPr id="92164" name="Picture 5" descr="S01871-002-f014"/>
          <p:cNvPicPr preferRelativeResize="0"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004"/>
            <a:ext cx="8676456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94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"/>
            <a:ext cx="7886700" cy="120700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Defects in the Complement System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" y="1207011"/>
            <a:ext cx="9004554" cy="527608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Deficiency of C3 → susceptibility to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infections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Deficiency of C2 and C4 → susceptibility to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SLE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Deficiency of late components → low MAC →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Neisseria infections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↓ inhibitors of C3 and C5 convertase (↓ DAF) → 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hemolytic anemia (PNH)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(Decay-accelerating Factor or CD55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)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↓C1 inhibitor → </a:t>
            </a:r>
            <a:r>
              <a:rPr lang="en-US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angioneurotic</a:t>
            </a:r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edema</a:t>
            </a:r>
          </a:p>
        </p:txBody>
      </p:sp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3C8B93-D934-47EA-9D0F-2C19B644E673}" type="slidenum">
              <a:rPr lang="ar-SA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332655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Role of Mediators in Different Reactions of Inflammation </a:t>
            </a:r>
            <a:endParaRPr lang="ar-JO" sz="14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450001"/>
              </p:ext>
            </p:extLst>
          </p:nvPr>
        </p:nvGraphicFramePr>
        <p:xfrm>
          <a:off x="539552" y="332656"/>
          <a:ext cx="8388424" cy="720541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9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229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/>
                        <a:t>Reaction of Inflammation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/>
                        <a:t>Principal Mediators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97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Vasodilation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Histamine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197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Prostaglandins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197">
                <a:tc rowSpan="3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vascular permeability</a:t>
                      </a:r>
                      <a:endParaRPr lang="en-US" sz="2000" b="1" dirty="0"/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Histamine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6774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C3a and C5a (by liberating vasoactive amines from mast cells, other cells)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476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Leukotrienes C</a:t>
                      </a:r>
                      <a:r>
                        <a:rPr lang="en-US" sz="1800" baseline="-25000" dirty="0"/>
                        <a:t>4</a:t>
                      </a:r>
                      <a:r>
                        <a:rPr lang="en-US" sz="1800" dirty="0"/>
                        <a:t>, D</a:t>
                      </a:r>
                      <a:r>
                        <a:rPr lang="en-US" sz="1800" baseline="-25000" dirty="0"/>
                        <a:t>4</a:t>
                      </a:r>
                      <a:r>
                        <a:rPr lang="en-US" sz="1800" dirty="0"/>
                        <a:t>, E</a:t>
                      </a:r>
                      <a:r>
                        <a:rPr lang="en-US" sz="1800" baseline="-25000" dirty="0"/>
                        <a:t>4</a:t>
                      </a:r>
                      <a:endParaRPr lang="en-US" sz="1800" dirty="0"/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197">
                <a:tc rowSpan="4"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Chemotaxis, leukocyte recruitment and activation</a:t>
                      </a:r>
                      <a:endParaRPr lang="en-US" sz="2000" b="1" dirty="0"/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TNF, IL-1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197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Chemokines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197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C3a, C5a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197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Leukotriene B</a:t>
                      </a:r>
                      <a:r>
                        <a:rPr lang="en-US" sz="1800" baseline="-25000" dirty="0"/>
                        <a:t>4</a:t>
                      </a:r>
                      <a:endParaRPr lang="en-US" sz="1800" dirty="0"/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197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Fever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IL-1, TNF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197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Prostaglandins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197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Pain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Prostaglandins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197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Bradykinin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476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2000" b="1" dirty="0"/>
                        <a:t>Tissue damage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Lysosomal enzymes of leukocytes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1476">
                <a:tc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Reactive oxygen species</a:t>
                      </a:r>
                    </a:p>
                  </a:txBody>
                  <a:tcPr marL="48709" marR="48709" marT="32473" marB="324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016"/>
            <a:ext cx="9144000" cy="10048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Morphologic Appearance of Acute Inflammation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idx="1"/>
          </p:nvPr>
        </p:nvSpPr>
        <p:spPr>
          <a:xfrm>
            <a:off x="226314" y="1224954"/>
            <a:ext cx="8613648" cy="5404449"/>
          </a:xfrm>
        </p:spPr>
        <p:txBody>
          <a:bodyPr/>
          <a:lstStyle/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morphologic hallmarks of acute inflammatory reactions are dilation of small blood vessels and accumulation of leukocytes and fluid in the extravascular tissue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/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 smtClean="0">
                <a:latin typeface="Arial Rounded MT Bold" panose="020F0704030504030204" pitchFamily="34" charset="0"/>
              </a:rPr>
              <a:t>Special </a:t>
            </a:r>
            <a:r>
              <a:rPr lang="en-US" dirty="0">
                <a:latin typeface="Arial Rounded MT Bold" panose="020F0704030504030204" pitchFamily="34" charset="0"/>
              </a:rPr>
              <a:t>morphologic patterns are often superimposed on them, depending on the severity of the reaction, its specific cause, and the particular tissue and site </a:t>
            </a:r>
            <a:r>
              <a:rPr lang="en-US" dirty="0" smtClean="0">
                <a:latin typeface="Arial Rounded MT Bold" panose="020F0704030504030204" pitchFamily="34" charset="0"/>
              </a:rPr>
              <a:t>involved</a:t>
            </a:r>
          </a:p>
          <a:p>
            <a:pPr marL="0" indent="0" algn="l" rtl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dirty="0">
                <a:latin typeface="Arial Rounded MT Bold" panose="020F0704030504030204" pitchFamily="34" charset="0"/>
              </a:rPr>
              <a:t>The importance of recognizing distinct gross and microscopic patterns of inflammation is that they often provide valuable clues about the underlying cause.</a:t>
            </a:r>
            <a:endParaRPr lang="en-US" dirty="0" smtClean="0">
              <a:latin typeface="Arial Rounded MT Bold" panose="020F0704030504030204" pitchFamily="34" charset="0"/>
            </a:endParaRPr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3A0EB9-960D-43F3-977C-DB14CAE88450}" type="slidenum">
              <a:rPr lang="ar-SA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7604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6304"/>
            <a:ext cx="7886700" cy="8823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Systemic Mediators of Inflammation</a:t>
            </a:r>
          </a:p>
        </p:txBody>
      </p:sp>
      <p:sp>
        <p:nvSpPr>
          <p:cNvPr id="6553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0E2E2-7FCF-4C8C-AF16-5006AF43818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84976" cy="53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537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08"/>
            <a:ext cx="9144000" cy="10688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Morphologic Appearance of Acute Inflammation</a:t>
            </a:r>
          </a:p>
        </p:txBody>
      </p:sp>
      <p:sp>
        <p:nvSpPr>
          <p:cNvPr id="94211" name="Rectangle 4"/>
          <p:cNvSpPr>
            <a:spLocks noGrp="1" noChangeArrowheads="1"/>
          </p:cNvSpPr>
          <p:nvPr>
            <p:ph idx="1"/>
          </p:nvPr>
        </p:nvSpPr>
        <p:spPr>
          <a:xfrm>
            <a:off x="433478" y="1224954"/>
            <a:ext cx="8337905" cy="5404449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Catarrhal 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Acute inflammation + mucous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hypersecretion</a:t>
            </a:r>
            <a:r>
              <a:rPr lang="en-US" sz="2000" dirty="0" smtClean="0">
                <a:latin typeface="Arial Rounded MT Bold" panose="020F0704030504030204" pitchFamily="34" charset="0"/>
              </a:rPr>
              <a:t> (e.g. common cold).</a:t>
            </a:r>
          </a:p>
          <a:p>
            <a:pPr lvl="1" algn="l" rtl="0" eaLnBrk="1" hangingPunct="1"/>
            <a:endParaRPr lang="en-US" sz="2000" dirty="0" smtClean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Serous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Abundant protein-poor fluid with low cellular content, e.g. skin blisters and body cavities. </a:t>
            </a:r>
          </a:p>
          <a:p>
            <a:pPr lvl="1" algn="l" rtl="0" eaLnBrk="1" hangingPunct="1"/>
            <a:endParaRPr lang="en-US" sz="2000" dirty="0" smtClean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sz="2000" dirty="0" err="1" smtClean="0">
                <a:latin typeface="Arial Rounded MT Bold" panose="020F0704030504030204" pitchFamily="34" charset="0"/>
              </a:rPr>
              <a:t>Fibrinous</a:t>
            </a:r>
            <a:r>
              <a:rPr lang="en-US" sz="2000" dirty="0" smtClean="0">
                <a:latin typeface="Arial Rounded MT Bold" panose="020F0704030504030204" pitchFamily="34" charset="0"/>
              </a:rPr>
              <a:t>: 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Accumulation of thick exudate rich in fibrin, may resolve by fibrinolysis or organize into thick fibrous tissue (e.g. acute pericarditis).</a:t>
            </a:r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3A0EB9-960D-43F3-977C-DB14CAE88450}" type="slidenum">
              <a:rPr lang="ar-SA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38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1030\Desktop\Acute Inflammation 2 _ Robbins and Cotran Pathologic Basis of Disease_files\69ff2a3c13be4fc8ae4ea7dd6634cf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3" y="1690693"/>
            <a:ext cx="4820759" cy="43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" y="1"/>
            <a:ext cx="8881110" cy="16906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Serous inflammation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800" b="1" dirty="0" smtClean="0"/>
              <a:t>Marked </a:t>
            </a:r>
            <a:r>
              <a:rPr lang="en-US" sz="2800" b="1" dirty="0"/>
              <a:t>by the exudation of cell-poor fluid into spaces created by injury to surface epithelia or into body cavities lined by the peritoneum, pleura, or </a:t>
            </a:r>
            <a:r>
              <a:rPr lang="en-US" sz="2800" b="1" dirty="0" smtClean="0"/>
              <a:t>pericardium.</a:t>
            </a:r>
            <a:endParaRPr lang="ar-JO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58" y="2344501"/>
            <a:ext cx="3794714" cy="3740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2071" y="6206993"/>
            <a:ext cx="2326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Burn Bister</a:t>
            </a:r>
            <a:endParaRPr lang="ar-JO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u="sng" dirty="0" smtClean="0">
                <a:solidFill>
                  <a:schemeClr val="accent1"/>
                </a:solidFill>
              </a:rPr>
              <a:t>skin blister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Resulting from a burn or viral infection.</a:t>
            </a:r>
          </a:p>
          <a:p>
            <a:r>
              <a:rPr lang="en-US" dirty="0" smtClean="0"/>
              <a:t> Represents accumulation of serous fluid within or immediately beneath the damaged epidermis of the skin</a:t>
            </a:r>
            <a:endParaRPr lang="en-US" dirty="0"/>
          </a:p>
        </p:txBody>
      </p:sp>
      <p:pic>
        <p:nvPicPr>
          <p:cNvPr id="5" name="Picture 2" descr="Blister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9000"/>
            <a:ext cx="3886200" cy="2590800"/>
          </a:xfrm>
          <a:prstGeom prst="rect">
            <a:avLst/>
          </a:prstGeom>
          <a:noFill/>
        </p:spPr>
      </p:pic>
      <p:pic>
        <p:nvPicPr>
          <p:cNvPr id="21506" name="Picture 2" descr="Bullous Pemphigoid | Plastic Surgery Key"/>
          <p:cNvPicPr>
            <a:picLocks noChangeAspect="1" noChangeArrowheads="1"/>
          </p:cNvPicPr>
          <p:nvPr/>
        </p:nvPicPr>
        <p:blipFill>
          <a:blip r:embed="rId3"/>
          <a:srcRect r="11067" b="12911"/>
          <a:stretch>
            <a:fillRect/>
          </a:stretch>
        </p:blipFill>
        <p:spPr bwMode="auto">
          <a:xfrm>
            <a:off x="4648200" y="3276600"/>
            <a:ext cx="428625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8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9098"/>
            <a:ext cx="91440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Fibrinous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Pericarditis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3100" b="1" dirty="0">
                <a:latin typeface="Arial" charset="0"/>
              </a:rPr>
              <a:t>A fibrinous exudate develops when the vascular leaks are large or there is a local </a:t>
            </a:r>
            <a:r>
              <a:rPr lang="en-US" sz="3100" b="1" dirty="0" err="1">
                <a:latin typeface="Arial" charset="0"/>
              </a:rPr>
              <a:t>procoagulant</a:t>
            </a:r>
            <a:r>
              <a:rPr lang="en-US" sz="3100" b="1" dirty="0">
                <a:latin typeface="Arial" charset="0"/>
              </a:rPr>
              <a:t> </a:t>
            </a:r>
            <a:r>
              <a:rPr lang="en-US" sz="3100" b="1" dirty="0" smtClean="0">
                <a:latin typeface="Arial" charset="0"/>
              </a:rPr>
              <a:t>stimulus.</a:t>
            </a:r>
            <a:endParaRPr lang="en-US" sz="3100" b="1" dirty="0">
              <a:latin typeface="Arial" charset="0"/>
            </a:endParaRP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7BAE5A-72F2-4804-9E8C-95949D616A1F}" type="slidenum">
              <a:rPr lang="ar-SA" smtClean="0"/>
              <a:pPr/>
              <a:t>23</a:t>
            </a:fld>
            <a:endParaRPr lang="en-US" smtClean="0"/>
          </a:p>
        </p:txBody>
      </p:sp>
      <p:pic>
        <p:nvPicPr>
          <p:cNvPr id="98308" name="Picture 5" descr="cv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09714"/>
            <a:ext cx="274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62" y="2359996"/>
            <a:ext cx="6028912" cy="27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9"/>
            <a:ext cx="9144000" cy="1325563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Morphologic Appearance of Acute Inflammation</a:t>
            </a:r>
            <a:endParaRPr lang="en-US" sz="4000" dirty="0">
              <a:latin typeface="Arial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1572768"/>
            <a:ext cx="6686550" cy="5001768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Suppurative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(purulent): 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Pus: Creamy yellow or blood stained fluid consisting of neutrophils, microorganisms &amp; tissue debris e.g. acute appendicitis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Abscess</a:t>
            </a:r>
            <a:r>
              <a:rPr lang="en-US" sz="2000" i="1" dirty="0" smtClean="0">
                <a:latin typeface="Arial Rounded MT Bold" panose="020F0704030504030204" pitchFamily="34" charset="0"/>
              </a:rPr>
              <a:t>:</a:t>
            </a:r>
            <a:r>
              <a:rPr lang="en-US" sz="2000" dirty="0" smtClean="0">
                <a:latin typeface="Arial Rounded MT Bold" panose="020F0704030504030204" pitchFamily="34" charset="0"/>
              </a:rPr>
              <a:t> Focal localized collection of pus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Empyema: Collection of pus within a hollow organ</a:t>
            </a:r>
          </a:p>
          <a:p>
            <a:pPr lvl="1" algn="l" rtl="0" eaLnBrk="1" hangingPunct="1"/>
            <a:endParaRPr lang="en-US" sz="2000" dirty="0" smtClean="0">
              <a:latin typeface="Arial Rounded MT Bold" panose="020F0704030504030204" pitchFamily="34" charset="0"/>
            </a:endParaRPr>
          </a:p>
          <a:p>
            <a:pPr algn="l" rtl="0" eaLnBrk="1" hangingPunct="1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Ulcers: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Defect of the surface lining of an organ or tissue</a:t>
            </a:r>
          </a:p>
          <a:p>
            <a:pPr lvl="1" algn="l" rtl="0" eaLnBrk="1" hangingPunct="1"/>
            <a:r>
              <a:rPr lang="en-US" sz="2000" dirty="0" smtClean="0">
                <a:latin typeface="Arial Rounded MT Bold" panose="020F0704030504030204" pitchFamily="34" charset="0"/>
              </a:rPr>
              <a:t>Mostly GI tract or skin</a:t>
            </a: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1697F1-2F88-44AE-BB05-C9D3440B359B}" type="slidenum">
              <a:rPr lang="ar-SA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5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7696200" cy="6169152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Abscesses:</a:t>
            </a:r>
          </a:p>
          <a:p>
            <a:r>
              <a:rPr lang="en-US" sz="2000" dirty="0" smtClean="0"/>
              <a:t> are localized collections of pus caused by suppuration buried in a tissue, an organ, or a confined space. </a:t>
            </a:r>
          </a:p>
          <a:p>
            <a:r>
              <a:rPr lang="en-US" sz="2000" dirty="0" smtClean="0"/>
              <a:t>They are produced by seeding of pyogenic bacteria into a tissue . In time the abscess may become walled off and ultimately replaced by connective tissue</a:t>
            </a:r>
            <a:endParaRPr lang="en-US" sz="2000" dirty="0"/>
          </a:p>
        </p:txBody>
      </p:sp>
      <p:pic>
        <p:nvPicPr>
          <p:cNvPr id="32770" name="Picture 2" descr="View Images for 132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5943600" cy="38808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388620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accent1"/>
                </a:solidFill>
              </a:rPr>
              <a:t>Variably sized abscesses are distributed randomly throughout all lobes of the liver. </a:t>
            </a:r>
            <a:endParaRPr 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"/>
            <a:ext cx="7886700" cy="13493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</a:rPr>
              <a:t>Subcutaneous Abscess</a:t>
            </a:r>
          </a:p>
        </p:txBody>
      </p:sp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6BC19C-FE32-466E-B9F0-C8171AD671CC}" type="slidenum">
              <a:rPr lang="ar-SA" smtClean="0"/>
              <a:pPr/>
              <a:t>26</a:t>
            </a:fld>
            <a:endParaRPr lang="en-US" smtClean="0"/>
          </a:p>
        </p:txBody>
      </p:sp>
      <p:pic>
        <p:nvPicPr>
          <p:cNvPr id="96260" name="Picture 6" descr="Abs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85900"/>
            <a:ext cx="5372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1441"/>
            <a:ext cx="7886700" cy="1599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Arial" charset="0"/>
              </a:rPr>
              <a:t>Lung Abscess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94480E-751E-487F-B9CB-6964A6C9D9F1}" type="slidenum">
              <a:rPr lang="ar-SA" smtClean="0"/>
              <a:pPr/>
              <a:t>27</a:t>
            </a:fld>
            <a:endParaRPr lang="en-US" smtClean="0"/>
          </a:p>
        </p:txBody>
      </p:sp>
      <p:pic>
        <p:nvPicPr>
          <p:cNvPr id="97284" name="Picture 5" descr="lung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28800"/>
            <a:ext cx="2800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7" descr="lung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828800"/>
            <a:ext cx="247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4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Abscesse</a:t>
            </a:r>
            <a:r>
              <a:rPr lang="en-US" dirty="0" smtClean="0"/>
              <a:t>s have a central region that appears as a mass of necrotic leukocytes and tissue cells.</a:t>
            </a:r>
          </a:p>
          <a:p>
            <a:r>
              <a:rPr lang="en-US" dirty="0" smtClean="0"/>
              <a:t> There is usually a zone of preserved </a:t>
            </a:r>
            <a:r>
              <a:rPr lang="en-US" dirty="0" err="1" smtClean="0"/>
              <a:t>neutrophils</a:t>
            </a:r>
            <a:r>
              <a:rPr lang="en-US" dirty="0" smtClean="0"/>
              <a:t> around this necrotic focus.</a:t>
            </a:r>
          </a:p>
          <a:p>
            <a:r>
              <a:rPr lang="en-US" dirty="0" smtClean="0"/>
              <a:t> outside this region there may be vascular dilation and </a:t>
            </a:r>
            <a:r>
              <a:rPr lang="en-US" dirty="0" err="1" smtClean="0"/>
              <a:t>parenchymal</a:t>
            </a:r>
            <a:r>
              <a:rPr lang="en-US" dirty="0" smtClean="0"/>
              <a:t> and fibroblastic proliferation, indicating chronic inflammation and repair.</a:t>
            </a:r>
            <a:endParaRPr lang="en-US" dirty="0"/>
          </a:p>
        </p:txBody>
      </p:sp>
      <p:pic>
        <p:nvPicPr>
          <p:cNvPr id="31746" name="Picture 2" descr="File:Acute lung abscess microscopic.png - wikid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6467475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6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362200"/>
            <a:ext cx="7467600" cy="48737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An ulcer is a local defect, or excavation, of the surface of an organ or tissue that is produced by the sloughing (shedding) of inflamed necrotic tissue.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Ulceration can occur only when tissue necrosis and resultant inflammation exist on or near a surface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33796" name="Picture 4" descr="Block 14 Peptic Ulcer H Pylori Ulcer Cancer - ProProfs Qu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7923" y="152400"/>
            <a:ext cx="4350327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7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154"/>
            <a:ext cx="7886700" cy="886967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Products of Coagulation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8986266" cy="539496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latin typeface="Arial Rounded MT Bold" pitchFamily="34" charset="0"/>
              </a:rPr>
              <a:t>Studies performed more than 50 years ago suggested that inhibiting coagulation reduced the inflammatory reaction to some microbes, leading to the idea that coagulation and inflammation are linked </a:t>
            </a:r>
            <a:r>
              <a:rPr lang="en-US" sz="2000" dirty="0" smtClean="0">
                <a:latin typeface="Arial Rounded MT Bold" pitchFamily="34" charset="0"/>
              </a:rPr>
              <a:t>processes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pPr algn="l" rtl="0"/>
            <a:endParaRPr lang="en-US" sz="2000" dirty="0" smtClean="0">
              <a:latin typeface="Arial Rounded MT Bold" pitchFamily="34" charset="0"/>
            </a:endParaRPr>
          </a:p>
          <a:p>
            <a:pPr algn="l" rtl="0"/>
            <a:endParaRPr lang="en-US" sz="2000" dirty="0" smtClean="0">
              <a:latin typeface="Arial Rounded MT Bold" pitchFamily="34" charset="0"/>
            </a:endParaRPr>
          </a:p>
          <a:p>
            <a:pPr algn="l" rtl="0"/>
            <a:r>
              <a:rPr lang="en-US" sz="2000" dirty="0">
                <a:latin typeface="Arial Rounded MT Bold" pitchFamily="34" charset="0"/>
              </a:rPr>
              <a:t>This concept was supported by the discovery of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protease-activated receptors (PARs), </a:t>
            </a:r>
            <a:r>
              <a:rPr lang="en-US" sz="2000" dirty="0">
                <a:latin typeface="Arial Rounded MT Bold" pitchFamily="34" charset="0"/>
              </a:rPr>
              <a:t>which are activated by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thrombin</a:t>
            </a:r>
            <a:r>
              <a:rPr lang="en-US" sz="2000" dirty="0">
                <a:latin typeface="Arial Rounded MT Bold" pitchFamily="34" charset="0"/>
              </a:rPr>
              <a:t> (the protease that cleaves fibrinogen to produce a fibrin clot</a:t>
            </a:r>
            <a:r>
              <a:rPr lang="en-US" sz="2000" dirty="0" smtClean="0">
                <a:latin typeface="Arial Rounded MT Bold" pitchFamily="34" charset="0"/>
              </a:rPr>
              <a:t>).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Arial Rounded MT Bold" pitchFamily="34" charset="0"/>
              </a:rPr>
              <a:t> 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D6CC5C-F8EB-48C3-A6C1-C26E05BB4A8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467600" cy="4873752"/>
          </a:xfrm>
        </p:spPr>
        <p:txBody>
          <a:bodyPr/>
          <a:lstStyle/>
          <a:p>
            <a:r>
              <a:rPr lang="en-US" dirty="0" smtClean="0"/>
              <a:t>It is most commonly encountered in:</a:t>
            </a:r>
          </a:p>
          <a:p>
            <a:r>
              <a:rPr lang="en-US" dirty="0" smtClean="0"/>
              <a:t> (1) the mucosa of the mouth, stomach, intestines, or genitourinary tract.</a:t>
            </a:r>
          </a:p>
          <a:p>
            <a:r>
              <a:rPr lang="en-US" dirty="0" smtClean="0"/>
              <a:t> (2) the skin and subcutaneous tissue of the lower extremities in older persons</a:t>
            </a:r>
            <a:endParaRPr lang="en-US" dirty="0"/>
          </a:p>
        </p:txBody>
      </p:sp>
      <p:pic>
        <p:nvPicPr>
          <p:cNvPr id="4" name="Picture 2" descr="Peptic Ulcer - Stepw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3942842" cy="3276600"/>
          </a:xfrm>
          <a:prstGeom prst="rect">
            <a:avLst/>
          </a:prstGeom>
          <a:noFill/>
        </p:spPr>
      </p:pic>
      <p:pic>
        <p:nvPicPr>
          <p:cNvPr id="34818" name="Picture 2" descr="Skin ulcer: Causes, types, symptoms, and treat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124200"/>
            <a:ext cx="3895219" cy="2443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310897"/>
            <a:ext cx="8131302" cy="1152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Arial" charset="0"/>
              </a:rPr>
              <a:t>Gastric Ulcers</a:t>
            </a: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13C45-66FE-4AF4-96C2-FEE68BC73B07}" type="slidenum">
              <a:rPr lang="ar-SA" smtClean="0"/>
              <a:pPr/>
              <a:t>31</a:t>
            </a:fld>
            <a:endParaRPr lang="en-US" smtClean="0"/>
          </a:p>
        </p:txBody>
      </p:sp>
      <p:pic>
        <p:nvPicPr>
          <p:cNvPr id="99332" name="Picture 5" descr="gi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3620"/>
            <a:ext cx="5123348" cy="44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777" y="2788951"/>
            <a:ext cx="3657917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1FB9DD-55BE-44D6-8C85-EEB850A6F32E}" type="slidenum">
              <a:rPr lang="ar-SA" smtClean="0"/>
              <a:pPr/>
              <a:t>32</a:t>
            </a:fld>
            <a:endParaRPr lang="en-US" smtClean="0"/>
          </a:p>
        </p:txBody>
      </p:sp>
      <p:pic>
        <p:nvPicPr>
          <p:cNvPr id="100355" name="Picture 5" descr="extremities-neuropathic-ul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96" y="0"/>
            <a:ext cx="3860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226314" y="2413339"/>
            <a:ext cx="36073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</a:rPr>
              <a:t>Foot Ulcer</a:t>
            </a:r>
          </a:p>
        </p:txBody>
      </p:sp>
    </p:spTree>
    <p:extLst>
      <p:ext uri="{BB962C8B-B14F-4D97-AF65-F5344CB8AC3E}">
        <p14:creationId xmlns:p14="http://schemas.microsoft.com/office/powerpoint/2010/main" val="6512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4"/>
            <a:ext cx="7886700" cy="923543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Outcomes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Acute Inflammation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idx="1"/>
          </p:nvPr>
        </p:nvSpPr>
        <p:spPr>
          <a:xfrm>
            <a:off x="322326" y="1242204"/>
            <a:ext cx="8558784" cy="5615796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Complete resolution (back to normal)</a:t>
            </a:r>
          </a:p>
          <a:p>
            <a:pPr lvl="1" algn="l" rtl="0" eaLnBrk="1" hangingPunct="1"/>
            <a:r>
              <a:rPr lang="en-US" sz="1800" dirty="0" smtClean="0">
                <a:latin typeface="Arial" charset="0"/>
              </a:rPr>
              <a:t>Clearance of injurious stimuli</a:t>
            </a:r>
          </a:p>
          <a:p>
            <a:pPr lvl="1" algn="l" rtl="0" eaLnBrk="1" hangingPunct="1"/>
            <a:r>
              <a:rPr lang="en-US" sz="1800" dirty="0" smtClean="0">
                <a:latin typeface="Arial" charset="0"/>
              </a:rPr>
              <a:t>Removal of the exudate, fibrin &amp; debris </a:t>
            </a:r>
          </a:p>
          <a:p>
            <a:pPr lvl="1" algn="l" rtl="0" eaLnBrk="1" hangingPunct="1"/>
            <a:r>
              <a:rPr lang="en-US" sz="1800" dirty="0" smtClean="0">
                <a:latin typeface="Arial" charset="0"/>
              </a:rPr>
              <a:t>Reversal of the changes in the microvasculature</a:t>
            </a:r>
          </a:p>
          <a:p>
            <a:pPr lvl="1" algn="l" rtl="0" eaLnBrk="1" hangingPunct="1"/>
            <a:r>
              <a:rPr lang="en-US" sz="1800" dirty="0" smtClean="0">
                <a:latin typeface="Arial" charset="0"/>
              </a:rPr>
              <a:t>Replacement of lost cells (regeneration)</a:t>
            </a:r>
          </a:p>
          <a:p>
            <a:pPr algn="l" rtl="0"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Healing</a:t>
            </a:r>
            <a:r>
              <a:rPr lang="en-US" dirty="0">
                <a:latin typeface="Arial" charset="0"/>
              </a:rPr>
              <a:t> </a:t>
            </a:r>
          </a:p>
          <a:p>
            <a:pPr lvl="1" algn="l" rtl="0" eaLnBrk="1" hangingPunct="1"/>
            <a:r>
              <a:rPr lang="en-US" sz="1800" dirty="0" smtClean="0">
                <a:latin typeface="Arial" charset="0"/>
              </a:rPr>
              <a:t>organization by fibrosis through formation of Granulation tissue. Why?</a:t>
            </a:r>
          </a:p>
          <a:p>
            <a:pPr lvl="2" algn="l" rtl="0" eaLnBrk="1" hangingPunct="1"/>
            <a:r>
              <a:rPr lang="en-US" sz="1800" dirty="0" smtClean="0">
                <a:latin typeface="Arial" charset="0"/>
              </a:rPr>
              <a:t>Substantial tissue destruction or</a:t>
            </a:r>
          </a:p>
          <a:p>
            <a:pPr lvl="2" algn="l" rtl="0" eaLnBrk="1" hangingPunct="1"/>
            <a:r>
              <a:rPr lang="en-US" sz="1800" dirty="0" smtClean="0">
                <a:latin typeface="Arial" charset="0"/>
              </a:rPr>
              <a:t>Tissue cannot regenerate or</a:t>
            </a:r>
          </a:p>
          <a:p>
            <a:pPr lvl="2" algn="l" rtl="0" eaLnBrk="1" hangingPunct="1"/>
            <a:r>
              <a:rPr lang="en-US" sz="1800" dirty="0" smtClean="0">
                <a:latin typeface="Arial" charset="0"/>
              </a:rPr>
              <a:t>Extensive </a:t>
            </a:r>
            <a:r>
              <a:rPr lang="en-US" sz="1800" dirty="0" err="1" smtClean="0">
                <a:latin typeface="Arial" charset="0"/>
              </a:rPr>
              <a:t>fibrinous</a:t>
            </a:r>
            <a:r>
              <a:rPr lang="en-US" sz="1800" dirty="0" smtClean="0">
                <a:latin typeface="Arial" charset="0"/>
              </a:rPr>
              <a:t> exudates</a:t>
            </a:r>
          </a:p>
          <a:p>
            <a:pPr algn="l" rtl="0"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Abscess formation</a:t>
            </a:r>
          </a:p>
          <a:p>
            <a:pPr algn="l" rtl="0"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Progression to chronic inflammation</a:t>
            </a:r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3682A-6D5A-4818-A6A4-8D6350F02B31}" type="slidenum">
              <a:rPr lang="ar-SA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53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588"/>
            <a:ext cx="7886700" cy="92354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charset="0"/>
              </a:rPr>
              <a:t>Outcomes of Acute Inflammation</a:t>
            </a:r>
            <a:endParaRPr lang="en-US" dirty="0"/>
          </a:p>
        </p:txBody>
      </p:sp>
      <p:pic>
        <p:nvPicPr>
          <p:cNvPr id="1026" name="Picture 2" descr="C:\Users\u1030\Desktop\Acute Inflammation 2 _ Robbins and Cotran Pathologic Basis of Disease_files\67d62cb9a2e44e4dbf547170d9d9af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908720"/>
            <a:ext cx="889248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13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00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365130"/>
            <a:ext cx="9144000" cy="713175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Outcomes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Acute Inflammation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7596E5-E7BE-42AE-B43E-A3BD6553AECC}" type="slidenum">
              <a:rPr lang="ar-SA" smtClean="0"/>
              <a:pPr/>
              <a:t>35</a:t>
            </a:fld>
            <a:endParaRPr lang="en-US" smtClean="0"/>
          </a:p>
        </p:txBody>
      </p:sp>
      <p:sp>
        <p:nvSpPr>
          <p:cNvPr id="103428" name="AutoShape 5"/>
          <p:cNvSpPr>
            <a:spLocks noChangeArrowheads="1"/>
          </p:cNvSpPr>
          <p:nvPr/>
        </p:nvSpPr>
        <p:spPr bwMode="auto">
          <a:xfrm>
            <a:off x="6457950" y="4713723"/>
            <a:ext cx="1257300" cy="554754"/>
          </a:xfrm>
          <a:prstGeom prst="downArrowCallout">
            <a:avLst>
              <a:gd name="adj1" fmla="val 36667"/>
              <a:gd name="adj2" fmla="val 49446"/>
              <a:gd name="adj3" fmla="val 16667"/>
              <a:gd name="adj4" fmla="val 66667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3600" tIns="46800" rIns="93600" bIns="46800" anchor="ctr">
            <a:spAutoFit/>
          </a:bodyPr>
          <a:lstStyle/>
          <a:p>
            <a:endParaRPr lang="en-US"/>
          </a:p>
        </p:txBody>
      </p:sp>
      <p:sp>
        <p:nvSpPr>
          <p:cNvPr id="103429" name="AutoShape 6"/>
          <p:cNvSpPr>
            <a:spLocks noChangeArrowheads="1"/>
          </p:cNvSpPr>
          <p:nvPr/>
        </p:nvSpPr>
        <p:spPr bwMode="auto">
          <a:xfrm>
            <a:off x="6522718" y="3456424"/>
            <a:ext cx="1028700" cy="554754"/>
          </a:xfrm>
          <a:prstGeom prst="downArrowCallout">
            <a:avLst>
              <a:gd name="adj1" fmla="val 32143"/>
              <a:gd name="adj2" fmla="val 51637"/>
              <a:gd name="adj3" fmla="val 16667"/>
              <a:gd name="adj4" fmla="val 66667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3600" tIns="46800" rIns="93600" bIns="46800" anchor="ctr">
            <a:spAutoFit/>
          </a:bodyPr>
          <a:lstStyle/>
          <a:p>
            <a:endParaRPr lang="en-US"/>
          </a:p>
        </p:txBody>
      </p:sp>
      <p:sp>
        <p:nvSpPr>
          <p:cNvPr id="103430" name="AutoShape 7"/>
          <p:cNvSpPr>
            <a:spLocks noChangeArrowheads="1"/>
          </p:cNvSpPr>
          <p:nvPr/>
        </p:nvSpPr>
        <p:spPr bwMode="auto">
          <a:xfrm>
            <a:off x="4171950" y="5948347"/>
            <a:ext cx="2171700" cy="371513"/>
          </a:xfrm>
          <a:prstGeom prst="rightArrowCallout">
            <a:avLst>
              <a:gd name="adj1" fmla="val 25000"/>
              <a:gd name="adj2" fmla="val 25000"/>
              <a:gd name="adj3" fmla="val 70370"/>
              <a:gd name="adj4" fmla="val 66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lIns="93600" tIns="46800" rIns="93600" bIns="46800" anchor="ctr">
            <a:spAutoFit/>
          </a:bodyPr>
          <a:lstStyle/>
          <a:p>
            <a:endParaRPr lang="en-US"/>
          </a:p>
        </p:txBody>
      </p:sp>
      <p:sp>
        <p:nvSpPr>
          <p:cNvPr id="103431" name="AutoShape 8"/>
          <p:cNvSpPr>
            <a:spLocks noChangeArrowheads="1"/>
          </p:cNvSpPr>
          <p:nvPr/>
        </p:nvSpPr>
        <p:spPr bwMode="auto">
          <a:xfrm>
            <a:off x="6457950" y="5764801"/>
            <a:ext cx="1543050" cy="1043398"/>
          </a:xfrm>
          <a:prstGeom prst="irregularSeal1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lIns="93600" tIns="46800" rIns="93600" bIns="46800" anchor="ctr">
            <a:spAutoFit/>
          </a:bodyPr>
          <a:lstStyle/>
          <a:p>
            <a:endParaRPr lang="en-US"/>
          </a:p>
        </p:txBody>
      </p:sp>
      <p:sp>
        <p:nvSpPr>
          <p:cNvPr id="103432" name="Rectangle 9"/>
          <p:cNvSpPr>
            <a:spLocks noChangeArrowheads="1"/>
          </p:cNvSpPr>
          <p:nvPr/>
        </p:nvSpPr>
        <p:spPr bwMode="auto">
          <a:xfrm>
            <a:off x="6329363" y="2463802"/>
            <a:ext cx="1200150" cy="710067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defTabSz="762000"/>
            <a:r>
              <a:rPr lang="en-US" sz="2000" b="1" dirty="0">
                <a:latin typeface="Arial Narrow" pitchFamily="34" charset="0"/>
              </a:rPr>
              <a:t>RESOLUTION</a:t>
            </a:r>
          </a:p>
        </p:txBody>
      </p:sp>
      <p:sp>
        <p:nvSpPr>
          <p:cNvPr id="103433" name="Rectangle 10"/>
          <p:cNvSpPr>
            <a:spLocks noChangeArrowheads="1"/>
          </p:cNvSpPr>
          <p:nvPr/>
        </p:nvSpPr>
        <p:spPr bwMode="auto">
          <a:xfrm>
            <a:off x="6686550" y="6019804"/>
            <a:ext cx="10287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FIBROSIS</a:t>
            </a: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6515624" y="3276600"/>
            <a:ext cx="1443344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000" b="1" dirty="0" smtClean="0">
                <a:latin typeface="Arial Narrow" pitchFamily="34" charset="0"/>
              </a:rPr>
              <a:t>ABSCESS</a:t>
            </a:r>
            <a:endParaRPr lang="en-US" sz="2000" b="1" dirty="0">
              <a:latin typeface="Arial Narrow" pitchFamily="34" charset="0"/>
            </a:endParaRPr>
          </a:p>
          <a:p>
            <a:pPr algn="ctr" defTabSz="762000"/>
            <a:r>
              <a:rPr lang="en-US" sz="2000" b="1" dirty="0">
                <a:latin typeface="Arial Narrow" pitchFamily="34" charset="0"/>
              </a:rPr>
              <a:t>FORMATION</a:t>
            </a:r>
          </a:p>
        </p:txBody>
      </p:sp>
      <p:sp>
        <p:nvSpPr>
          <p:cNvPr id="103435" name="Rectangle 12"/>
          <p:cNvSpPr>
            <a:spLocks noChangeArrowheads="1"/>
          </p:cNvSpPr>
          <p:nvPr/>
        </p:nvSpPr>
        <p:spPr bwMode="auto">
          <a:xfrm>
            <a:off x="6455967" y="4424363"/>
            <a:ext cx="1794402" cy="708528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000" b="1" dirty="0">
                <a:latin typeface="Arial Narrow" pitchFamily="34" charset="0"/>
              </a:rPr>
              <a:t>REPAIR &amp;</a:t>
            </a:r>
          </a:p>
          <a:p>
            <a:pPr algn="ctr" defTabSz="762000"/>
            <a:r>
              <a:rPr lang="en-US" sz="2000" b="1" dirty="0">
                <a:latin typeface="Arial Narrow" pitchFamily="34" charset="0"/>
              </a:rPr>
              <a:t>ORGANIZATION</a:t>
            </a:r>
          </a:p>
        </p:txBody>
      </p:sp>
      <p:sp>
        <p:nvSpPr>
          <p:cNvPr id="103436" name="Rectangle 13"/>
          <p:cNvSpPr>
            <a:spLocks noChangeArrowheads="1"/>
          </p:cNvSpPr>
          <p:nvPr/>
        </p:nvSpPr>
        <p:spPr bwMode="auto">
          <a:xfrm>
            <a:off x="4222957" y="5795963"/>
            <a:ext cx="1792799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000" b="1" dirty="0">
                <a:latin typeface="Arial Narrow" pitchFamily="34" charset="0"/>
              </a:rPr>
              <a:t>CHRONIC</a:t>
            </a:r>
          </a:p>
          <a:p>
            <a:pPr algn="ctr" defTabSz="762000"/>
            <a:r>
              <a:rPr lang="en-US" sz="2000" b="1" dirty="0">
                <a:latin typeface="Arial Narrow" pitchFamily="34" charset="0"/>
              </a:rPr>
              <a:t>INFLAMMATION</a:t>
            </a:r>
          </a:p>
        </p:txBody>
      </p:sp>
      <p:cxnSp>
        <p:nvCxnSpPr>
          <p:cNvPr id="103437" name="AutoShape 14"/>
          <p:cNvCxnSpPr>
            <a:cxnSpLocks noChangeShapeType="1"/>
            <a:stCxn id="103441" idx="2"/>
            <a:endCxn id="103436" idx="1"/>
          </p:cNvCxnSpPr>
          <p:nvPr/>
        </p:nvCxnSpPr>
        <p:spPr bwMode="auto">
          <a:xfrm rot="16200000" flipH="1">
            <a:off x="2697044" y="4624313"/>
            <a:ext cx="1766475" cy="1285351"/>
          </a:xfrm>
          <a:prstGeom prst="bentConnector2">
            <a:avLst/>
          </a:prstGeom>
          <a:noFill/>
          <a:ln w="381000">
            <a:solidFill>
              <a:srgbClr val="FF0000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8" name="AutoShape 15"/>
          <p:cNvCxnSpPr>
            <a:cxnSpLocks noChangeShapeType="1"/>
          </p:cNvCxnSpPr>
          <p:nvPr/>
        </p:nvCxnSpPr>
        <p:spPr bwMode="auto">
          <a:xfrm rot="-5400000">
            <a:off x="4101704" y="1201344"/>
            <a:ext cx="762000" cy="3693319"/>
          </a:xfrm>
          <a:prstGeom prst="bentConnector2">
            <a:avLst/>
          </a:prstGeom>
          <a:noFill/>
          <a:ln w="38100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39" name="AutoShape 16"/>
          <p:cNvCxnSpPr>
            <a:cxnSpLocks noChangeShapeType="1"/>
            <a:stCxn id="103441" idx="2"/>
            <a:endCxn id="103435" idx="1"/>
          </p:cNvCxnSpPr>
          <p:nvPr/>
        </p:nvCxnSpPr>
        <p:spPr bwMode="auto">
          <a:xfrm rot="16200000" flipH="1">
            <a:off x="4499349" y="2822008"/>
            <a:ext cx="394875" cy="3518361"/>
          </a:xfrm>
          <a:prstGeom prst="bentConnector2">
            <a:avLst/>
          </a:prstGeom>
          <a:noFill/>
          <a:ln w="381000">
            <a:solidFill>
              <a:srgbClr val="339966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40" name="AutoShape 17"/>
          <p:cNvCxnSpPr>
            <a:cxnSpLocks noChangeShapeType="1"/>
          </p:cNvCxnSpPr>
          <p:nvPr/>
        </p:nvCxnSpPr>
        <p:spPr bwMode="auto">
          <a:xfrm>
            <a:off x="3543302" y="3733801"/>
            <a:ext cx="2865835" cy="30163"/>
          </a:xfrm>
          <a:prstGeom prst="straightConnector1">
            <a:avLst/>
          </a:prstGeom>
          <a:noFill/>
          <a:ln w="381000">
            <a:solidFill>
              <a:srgbClr val="FFFF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41" name="Rectangle 18"/>
          <p:cNvSpPr>
            <a:spLocks noChangeArrowheads="1"/>
          </p:cNvSpPr>
          <p:nvPr/>
        </p:nvSpPr>
        <p:spPr bwMode="auto">
          <a:xfrm>
            <a:off x="1718073" y="3429002"/>
            <a:ext cx="2439066" cy="9547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US" sz="2800" b="1" dirty="0">
                <a:latin typeface="Arial Narrow" pitchFamily="34" charset="0"/>
              </a:rPr>
              <a:t>ACUTE</a:t>
            </a:r>
          </a:p>
          <a:p>
            <a:pPr algn="ctr" defTabSz="762000"/>
            <a:r>
              <a:rPr lang="en-US" sz="2800" b="1" dirty="0">
                <a:latin typeface="Arial Narrow" pitchFamily="34" charset="0"/>
              </a:rPr>
              <a:t>INFLAMMATION</a:t>
            </a:r>
          </a:p>
        </p:txBody>
      </p:sp>
      <p:sp>
        <p:nvSpPr>
          <p:cNvPr id="103442" name="Text Box 19"/>
          <p:cNvSpPr txBox="1">
            <a:spLocks noChangeArrowheads="1"/>
          </p:cNvSpPr>
          <p:nvPr/>
        </p:nvSpPr>
        <p:spPr bwMode="auto">
          <a:xfrm>
            <a:off x="3702756" y="2362200"/>
            <a:ext cx="166699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Usual result</a:t>
            </a:r>
          </a:p>
        </p:txBody>
      </p:sp>
      <p:sp>
        <p:nvSpPr>
          <p:cNvPr id="103443" name="Text Box 20"/>
          <p:cNvSpPr txBox="1">
            <a:spLocks noChangeArrowheads="1"/>
          </p:cNvSpPr>
          <p:nvPr/>
        </p:nvSpPr>
        <p:spPr bwMode="auto">
          <a:xfrm>
            <a:off x="3543300" y="3810000"/>
            <a:ext cx="217170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Pyogenic organism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44" name="Text Box 21"/>
          <p:cNvSpPr txBox="1">
            <a:spLocks noChangeArrowheads="1"/>
          </p:cNvSpPr>
          <p:nvPr/>
        </p:nvSpPr>
        <p:spPr bwMode="auto">
          <a:xfrm>
            <a:off x="3751243" y="4953000"/>
            <a:ext cx="28612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Excessive destruction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45" name="Text Box 22"/>
          <p:cNvSpPr txBox="1">
            <a:spLocks noChangeArrowheads="1"/>
          </p:cNvSpPr>
          <p:nvPr/>
        </p:nvSpPr>
        <p:spPr bwMode="auto">
          <a:xfrm>
            <a:off x="2514600" y="6400800"/>
            <a:ext cx="241744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 lIns="93600" tIns="46800" rIns="936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Persistence</a:t>
            </a:r>
          </a:p>
        </p:txBody>
      </p:sp>
    </p:spTree>
    <p:extLst>
      <p:ext uri="{BB962C8B-B14F-4D97-AF65-F5344CB8AC3E}">
        <p14:creationId xmlns:p14="http://schemas.microsoft.com/office/powerpoint/2010/main" val="248805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2"/>
            <a:ext cx="7886700" cy="983867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Effects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Acute Inflammation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74320" y="1106424"/>
            <a:ext cx="4526280" cy="5751576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BENIFICIAL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: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Elimination of injurious stimulus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Dilution of toxins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Entry of antibodies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Drug transport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Fibrin formation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Delivery of nutrients &amp; oxygen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>
                <a:latin typeface="Arial" charset="0"/>
              </a:rPr>
              <a:t>Stimulation of the immune response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</p:txBody>
      </p:sp>
      <p:sp>
        <p:nvSpPr>
          <p:cNvPr id="10547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924044" y="1106424"/>
            <a:ext cx="4142232" cy="5319622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None/>
            </a:pP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HARMFUL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:</a:t>
            </a:r>
          </a:p>
          <a:p>
            <a:pPr algn="l" rtl="0" eaLnBrk="1" hangingPunct="1"/>
            <a:r>
              <a:rPr lang="en-US" b="1" dirty="0" smtClean="0">
                <a:latin typeface="Arial" charset="0"/>
              </a:rPr>
              <a:t>Digestion of normal tissues</a:t>
            </a:r>
          </a:p>
          <a:p>
            <a:pPr algn="l" rtl="0" eaLnBrk="1" hangingPunct="1"/>
            <a:r>
              <a:rPr lang="en-US" b="1" dirty="0" smtClean="0">
                <a:latin typeface="Arial" charset="0"/>
              </a:rPr>
              <a:t>Swelling</a:t>
            </a:r>
          </a:p>
          <a:p>
            <a:pPr algn="l" rtl="0" eaLnBrk="1" hangingPunct="1"/>
            <a:r>
              <a:rPr lang="en-US" b="1" dirty="0" smtClean="0">
                <a:latin typeface="Arial" charset="0"/>
              </a:rPr>
              <a:t>Inappropriate inflammatory response</a:t>
            </a:r>
          </a:p>
          <a:p>
            <a:pPr algn="l" rtl="0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1054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E3F57A-4B76-499D-8F7F-D7001156B947}" type="slidenum">
              <a:rPr lang="ar-SA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527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347715" cy="182658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 The end</a:t>
            </a:r>
            <a:endParaRPr lang="en-US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r>
              <a:rPr lang="en-US" sz="3200" b="1" dirty="0" smtClean="0"/>
              <a:t>Questions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Products of Coagulation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2523"/>
            <a:ext cx="8572527" cy="388077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PARs</a:t>
            </a:r>
            <a:r>
              <a:rPr lang="en-US" dirty="0" smtClean="0">
                <a:latin typeface="Arial Rounded MT Bold" pitchFamily="34" charset="0"/>
              </a:rPr>
              <a:t> are expressed on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leukocytes</a:t>
            </a:r>
            <a:r>
              <a:rPr lang="en-US" dirty="0" smtClean="0">
                <a:latin typeface="Arial Rounded MT Bold" pitchFamily="34" charset="0"/>
              </a:rPr>
              <a:t>, suggesting a role in inflammation, but their clearest role is in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platelets,</a:t>
            </a:r>
            <a:r>
              <a:rPr lang="en-US" dirty="0" smtClean="0">
                <a:latin typeface="Arial Rounded MT Bold" pitchFamily="34" charset="0"/>
              </a:rPr>
              <a:t> in which thrombin activation of a PAR known as the thrombin receptor is a potent trigger of platelet aggregation during the process of clot formation.</a:t>
            </a:r>
          </a:p>
          <a:p>
            <a:pPr marL="0" indent="0">
              <a:buNone/>
            </a:pP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All forms of tissue injury that lead to clotting also induce inflammation, and inflammation causes changes in endothelial cells that </a:t>
            </a:r>
            <a:r>
              <a:rPr lang="en-US" dirty="0">
                <a:latin typeface="Arial Rounded MT Bold" pitchFamily="34" charset="0"/>
              </a:rPr>
              <a:t>increase The likelihood of abnormal clotting.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8693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Clotting / Fibrinolytic  system</a:t>
            </a:r>
          </a:p>
        </p:txBody>
      </p:sp>
      <p:pic>
        <p:nvPicPr>
          <p:cNvPr id="1026" name="Picture 2" descr="C:\Users\u1030\Desktop\Hemostasis, Hemorrhagic Disorders, &amp; Thrombosis _ Robbins and Cotran…_files\780d2226d34b4431868ab429e2ebd0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0364"/>
            <a:ext cx="9144000" cy="5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1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3153"/>
            <a:ext cx="7886700" cy="1133856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Clotting / F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ibrinolytic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system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68021" y="1423325"/>
            <a:ext cx="8807958" cy="4800600"/>
          </a:xfrm>
        </p:spPr>
        <p:txBody>
          <a:bodyPr/>
          <a:lstStyle/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Fibrin clot </a:t>
            </a:r>
            <a:r>
              <a:rPr lang="en-US" dirty="0">
                <a:latin typeface="Arial Rounded MT Bold" pitchFamily="34" charset="0"/>
              </a:rPr>
              <a:t>at site of injury helps in containing the </a:t>
            </a:r>
            <a:r>
              <a:rPr lang="en-US" dirty="0" smtClean="0">
                <a:latin typeface="Arial Rounded MT Bold" pitchFamily="34" charset="0"/>
              </a:rPr>
              <a:t>cause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 eaLnBrk="1" hangingPunct="1"/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Fibrin clot </a:t>
            </a:r>
            <a:r>
              <a:rPr lang="en-US" dirty="0">
                <a:latin typeface="Arial Rounded MT Bold" pitchFamily="34" charset="0"/>
              </a:rPr>
              <a:t>provides a framework for inflammatory </a:t>
            </a:r>
            <a:r>
              <a:rPr lang="en-US" dirty="0" smtClean="0">
                <a:latin typeface="Arial Rounded MT Bold" pitchFamily="34" charset="0"/>
              </a:rPr>
              <a:t>cells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 eaLnBrk="1" hangingPunct="1"/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Xa</a:t>
            </a:r>
            <a:r>
              <a:rPr lang="en-US" dirty="0">
                <a:latin typeface="Arial Rounded MT Bold" pitchFamily="34" charset="0"/>
              </a:rPr>
              <a:t> causes increased vascular permeability and leukocytes </a:t>
            </a:r>
            <a:r>
              <a:rPr lang="en-US" dirty="0" smtClean="0">
                <a:latin typeface="Arial Rounded MT Bold" pitchFamily="34" charset="0"/>
              </a:rPr>
              <a:t>emigration</a:t>
            </a:r>
          </a:p>
          <a:p>
            <a:pPr algn="l" rtl="0" eaLnBrk="1" hangingPunct="1"/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Thrombin</a:t>
            </a:r>
            <a:r>
              <a:rPr lang="en-US" dirty="0">
                <a:latin typeface="Arial Rounded MT Bold" pitchFamily="34" charset="0"/>
              </a:rPr>
              <a:t> causes leukocytes adhesion, platelets aggregation, generation of </a:t>
            </a:r>
            <a:r>
              <a:rPr lang="en-US" dirty="0" err="1">
                <a:latin typeface="Arial Rounded MT Bold" pitchFamily="34" charset="0"/>
              </a:rPr>
              <a:t>fibrinopeptides</a:t>
            </a:r>
            <a:r>
              <a:rPr lang="en-US" dirty="0">
                <a:latin typeface="Arial Rounded MT Bold" pitchFamily="34" charset="0"/>
              </a:rPr>
              <a:t>, and is </a:t>
            </a:r>
            <a:r>
              <a:rPr lang="en-US" dirty="0" smtClean="0">
                <a:latin typeface="Arial Rounded MT Bold" pitchFamily="34" charset="0"/>
              </a:rPr>
              <a:t>chemotactic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 eaLnBrk="1" hangingPunct="1"/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r>
              <a:rPr lang="en-US" dirty="0" err="1">
                <a:latin typeface="Arial Rounded MT Bold" pitchFamily="34" charset="0"/>
              </a:rPr>
              <a:t>Fibrinopeptides</a:t>
            </a:r>
            <a:r>
              <a:rPr lang="en-US" dirty="0">
                <a:latin typeface="Arial Rounded MT Bold" pitchFamily="34" charset="0"/>
              </a:rPr>
              <a:t> are chemotactic &amp; induce </a:t>
            </a:r>
            <a:r>
              <a:rPr lang="en-US" dirty="0" err="1" smtClean="0">
                <a:latin typeface="Arial Rounded MT Bold" pitchFamily="34" charset="0"/>
              </a:rPr>
              <a:t>vasopermeability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35903F-FC02-48F6-A3AC-82212AB63534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08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AutoShape 5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886700" cy="1316736"/>
          </a:xfrm>
          <a:prstGeom prst="roundRect">
            <a:avLst>
              <a:gd name="adj" fmla="val 21667"/>
            </a:avLst>
          </a:prstGeom>
          <a:ex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Clotting / fibrinolytic system 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4864" y="1492755"/>
            <a:ext cx="9089136" cy="4364736"/>
          </a:xfrm>
        </p:spPr>
        <p:txBody>
          <a:bodyPr/>
          <a:lstStyle/>
          <a:p>
            <a:pPr algn="l" rtl="0" eaLnBrk="1" hangingPunct="1"/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XIIa</a:t>
            </a:r>
            <a:r>
              <a:rPr lang="en-US" dirty="0">
                <a:latin typeface="Arial Rounded MT Bold" pitchFamily="34" charset="0"/>
              </a:rPr>
              <a:t> also activates the fibrinolytic pathway to prevent widespread thrombosis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 eaLnBrk="1" hangingPunct="1"/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Fibrin split products </a:t>
            </a:r>
            <a:r>
              <a:rPr lang="en-US" dirty="0">
                <a:latin typeface="Arial Rounded MT Bold" pitchFamily="34" charset="0"/>
              </a:rPr>
              <a:t>increase vascular </a:t>
            </a:r>
            <a:r>
              <a:rPr lang="en-US" dirty="0" smtClean="0">
                <a:latin typeface="Arial Rounded MT Bold" pitchFamily="34" charset="0"/>
              </a:rPr>
              <a:t>permeability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 eaLnBrk="1" hangingPunct="1"/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Plasmin</a:t>
            </a:r>
            <a:r>
              <a:rPr lang="en-US" dirty="0">
                <a:latin typeface="Arial Rounded MT Bold" pitchFamily="34" charset="0"/>
              </a:rPr>
              <a:t> cleaves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C3 to form C3a</a:t>
            </a:r>
            <a:r>
              <a:rPr lang="en-US" dirty="0">
                <a:latin typeface="Arial Rounded MT Bold" pitchFamily="34" charset="0"/>
              </a:rPr>
              <a:t>, leading to dilatation and increased </a:t>
            </a:r>
            <a:r>
              <a:rPr lang="en-US" dirty="0" smtClean="0">
                <a:latin typeface="Arial Rounded MT Bold" pitchFamily="34" charset="0"/>
              </a:rPr>
              <a:t>permeability</a:t>
            </a:r>
            <a:r>
              <a:rPr lang="en-US" dirty="0" smtClean="0">
                <a:latin typeface="Arial Rounded MT Bold" pitchFamily="34" charset="0"/>
              </a:rPr>
              <a:t>.</a:t>
            </a:r>
          </a:p>
          <a:p>
            <a:pPr algn="l" rtl="0" eaLnBrk="1" hangingPunct="1"/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Plasmin</a:t>
            </a:r>
            <a:r>
              <a:rPr lang="en-US" dirty="0">
                <a:latin typeface="Arial Rounded MT Bold" pitchFamily="34" charset="0"/>
              </a:rPr>
              <a:t> activates </a:t>
            </a:r>
            <a:r>
              <a:rPr lang="en-US" dirty="0" err="1">
                <a:latin typeface="Arial Rounded MT Bold" pitchFamily="34" charset="0"/>
              </a:rPr>
              <a:t>XIIa</a:t>
            </a:r>
            <a:r>
              <a:rPr lang="en-US" dirty="0">
                <a:latin typeface="Arial Rounded MT Bold" pitchFamily="34" charset="0"/>
              </a:rPr>
              <a:t> amplifying the entire </a:t>
            </a:r>
            <a:r>
              <a:rPr lang="en-US" dirty="0" smtClean="0">
                <a:latin typeface="Arial Rounded MT Bold" pitchFamily="34" charset="0"/>
              </a:rPr>
              <a:t>process.</a:t>
            </a:r>
            <a:endParaRPr lang="en-US" dirty="0">
              <a:latin typeface="Arial Rounded MT Bold" pitchFamily="34" charset="0"/>
            </a:endParaRPr>
          </a:p>
          <a:p>
            <a:pPr algn="l" rtl="0" eaLnBrk="1" hangingPunct="1"/>
            <a:endParaRPr lang="en-US" dirty="0">
              <a:latin typeface="Arial" charset="0"/>
            </a:endParaRP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E3D41A-4DA8-4ECA-86F6-37BE4DAFE078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9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"/>
            <a:ext cx="7886700" cy="10515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Thrombin as an Inflammatory Mediator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754380" y="1353312"/>
            <a:ext cx="7760970" cy="5199888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dirty="0">
                <a:latin typeface="Arial Rounded MT Bold" pitchFamily="34" charset="0"/>
              </a:rPr>
              <a:t>Binds to protease-activated receptors (PARs) expressed on platelets, endothelial cells, </a:t>
            </a:r>
            <a:r>
              <a:rPr lang="en-US" dirty="0" smtClean="0">
                <a:latin typeface="Arial Rounded MT Bold" pitchFamily="34" charset="0"/>
              </a:rPr>
              <a:t>smooth </a:t>
            </a:r>
            <a:r>
              <a:rPr lang="en-US" dirty="0">
                <a:latin typeface="Arial Rounded MT Bold" pitchFamily="34" charset="0"/>
              </a:rPr>
              <a:t>muscles leading to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marL="0" indent="0" algn="l" rtl="0" eaLnBrk="1" hangingPunct="1">
              <a:buNone/>
            </a:pPr>
            <a:endParaRPr lang="en-US" dirty="0">
              <a:latin typeface="Arial Rounded MT Bold" pitchFamily="34" charset="0"/>
            </a:endParaRPr>
          </a:p>
          <a:p>
            <a:pPr lvl="1" algn="l" rtl="0" eaLnBrk="1" hangingPunct="1"/>
            <a:r>
              <a:rPr lang="en-US" sz="2000" dirty="0">
                <a:latin typeface="Arial Rounded MT Bold" pitchFamily="34" charset="0"/>
              </a:rPr>
              <a:t>P-selectin mobilization</a:t>
            </a:r>
          </a:p>
          <a:p>
            <a:pPr lvl="1" algn="l" rtl="0" eaLnBrk="1" hangingPunct="1"/>
            <a:r>
              <a:rPr lang="en-US" sz="2000" dirty="0">
                <a:latin typeface="Arial Rounded MT Bold" pitchFamily="34" charset="0"/>
              </a:rPr>
              <a:t>Expression of integrin ligands</a:t>
            </a:r>
          </a:p>
          <a:p>
            <a:pPr lvl="1" algn="l" rtl="0" eaLnBrk="1" hangingPunct="1"/>
            <a:r>
              <a:rPr lang="en-US" sz="2000" dirty="0">
                <a:latin typeface="Arial Rounded MT Bold" pitchFamily="34" charset="0"/>
              </a:rPr>
              <a:t>Chemokine production</a:t>
            </a:r>
          </a:p>
          <a:p>
            <a:pPr lvl="1" algn="l" rtl="0" eaLnBrk="1" hangingPunct="1"/>
            <a:r>
              <a:rPr lang="en-US" sz="2000" dirty="0">
                <a:latin typeface="Arial Rounded MT Bold" pitchFamily="34" charset="0"/>
              </a:rPr>
              <a:t>Prostaglandin production by activating cyclooxygenase-2</a:t>
            </a:r>
          </a:p>
          <a:p>
            <a:pPr lvl="1" algn="l" rtl="0" eaLnBrk="1" hangingPunct="1"/>
            <a:r>
              <a:rPr lang="en-US" sz="2000" dirty="0">
                <a:latin typeface="Arial Rounded MT Bold" pitchFamily="34" charset="0"/>
              </a:rPr>
              <a:t>Production of PAF</a:t>
            </a:r>
          </a:p>
          <a:p>
            <a:pPr lvl="1" algn="l" rtl="0" eaLnBrk="1" hangingPunct="1"/>
            <a:r>
              <a:rPr lang="en-US" sz="2000" dirty="0">
                <a:latin typeface="Arial Rounded MT Bold" pitchFamily="34" charset="0"/>
              </a:rPr>
              <a:t>Production of NO</a:t>
            </a:r>
          </a:p>
          <a:p>
            <a:pPr algn="l" rtl="0" eaLnBrk="1" hangingPunct="1"/>
            <a:endParaRPr lang="en-US" dirty="0">
              <a:latin typeface="Arial Rounded MT Bold" pitchFamily="34" charset="0"/>
            </a:endParaRPr>
          </a:p>
        </p:txBody>
      </p:sp>
      <p:sp>
        <p:nvSpPr>
          <p:cNvPr id="860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E04824-44BF-499F-AED7-28AD88BEFEA5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"/>
            <a:ext cx="7886700" cy="1179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Kinin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System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18338" y="1592295"/>
            <a:ext cx="8618158" cy="4351338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>
                <a:latin typeface="Arial Rounded MT Bold" pitchFamily="34" charset="0"/>
              </a:rPr>
              <a:t>Vasoactive </a:t>
            </a:r>
            <a:r>
              <a:rPr lang="en-US" sz="2000" dirty="0">
                <a:latin typeface="Arial Rounded MT Bold" pitchFamily="34" charset="0"/>
              </a:rPr>
              <a:t>peptides derived from plasma proteins, called </a:t>
            </a:r>
            <a:r>
              <a:rPr lang="en-US" sz="2000" dirty="0" err="1">
                <a:solidFill>
                  <a:srgbClr val="FF0000"/>
                </a:solidFill>
                <a:latin typeface="Arial Rounded MT Bold" pitchFamily="34" charset="0"/>
              </a:rPr>
              <a:t>kininogens</a:t>
            </a:r>
            <a:r>
              <a:rPr lang="en-US" sz="2000" dirty="0">
                <a:latin typeface="Arial Rounded MT Bold" pitchFamily="34" charset="0"/>
              </a:rPr>
              <a:t>, by the action of specific proteases called </a:t>
            </a:r>
            <a:r>
              <a:rPr lang="en-US" sz="2000" dirty="0" err="1" smtClean="0">
                <a:solidFill>
                  <a:srgbClr val="FF0000"/>
                </a:solidFill>
                <a:latin typeface="Arial Rounded MT Bold" pitchFamily="34" charset="0"/>
              </a:rPr>
              <a:t>kallikreins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l" rtl="0" eaLnBrk="1" hangingPunct="1"/>
            <a:r>
              <a:rPr lang="en-US" sz="2000" dirty="0" smtClean="0">
                <a:latin typeface="Arial Rounded MT Bold" pitchFamily="34" charset="0"/>
              </a:rPr>
              <a:t>Leads to formation of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bradykinin</a:t>
            </a:r>
            <a:r>
              <a:rPr lang="en-US" sz="2000" dirty="0" smtClean="0">
                <a:latin typeface="Arial Rounded MT Bold" pitchFamily="34" charset="0"/>
              </a:rPr>
              <a:t> from </a:t>
            </a: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HMWK.</a:t>
            </a:r>
          </a:p>
          <a:p>
            <a:pPr algn="l" rtl="0" eaLnBrk="1" hangingPunct="1"/>
            <a:r>
              <a:rPr lang="en-US" sz="2000" dirty="0" smtClean="0">
                <a:latin typeface="Arial Rounded MT Bold" pitchFamily="34" charset="0"/>
              </a:rPr>
              <a:t>Effects of </a:t>
            </a:r>
            <a:r>
              <a:rPr lang="en-US" sz="2000" dirty="0" err="1" smtClean="0">
                <a:latin typeface="Arial Rounded MT Bold" pitchFamily="34" charset="0"/>
              </a:rPr>
              <a:t>bradykinin</a:t>
            </a:r>
            <a:endParaRPr lang="en-US" sz="2000" dirty="0" smtClean="0">
              <a:latin typeface="Arial Rounded MT Bold" pitchFamily="34" charset="0"/>
            </a:endParaRPr>
          </a:p>
          <a:p>
            <a:pPr lvl="1" algn="l" rtl="0" eaLnBrk="1" hangingPunct="1"/>
            <a:r>
              <a:rPr lang="en-US" sz="2000" dirty="0" smtClean="0">
                <a:latin typeface="Arial Rounded MT Bold" pitchFamily="34" charset="0"/>
              </a:rPr>
              <a:t>Increased vascular permeability</a:t>
            </a:r>
          </a:p>
          <a:p>
            <a:pPr lvl="1" algn="l" rtl="0" eaLnBrk="1" hangingPunct="1"/>
            <a:r>
              <a:rPr lang="en-US" sz="2000" dirty="0" smtClean="0">
                <a:latin typeface="Arial Rounded MT Bold" pitchFamily="34" charset="0"/>
              </a:rPr>
              <a:t>Arteriolar dilatation</a:t>
            </a:r>
          </a:p>
          <a:p>
            <a:pPr lvl="1" algn="l" rtl="0" eaLnBrk="1" hangingPunct="1"/>
            <a:r>
              <a:rPr lang="en-US" sz="2000" dirty="0" smtClean="0">
                <a:latin typeface="Arial Rounded MT Bold" pitchFamily="34" charset="0"/>
              </a:rPr>
              <a:t>Bronchial smooth muscle contraction</a:t>
            </a:r>
          </a:p>
          <a:p>
            <a:pPr lvl="1" algn="l" rtl="0" eaLnBrk="1" hangingPunct="1"/>
            <a:r>
              <a:rPr lang="en-US" sz="2000" dirty="0" smtClean="0">
                <a:latin typeface="Arial Rounded MT Bold" pitchFamily="34" charset="0"/>
              </a:rPr>
              <a:t>Pain</a:t>
            </a:r>
          </a:p>
          <a:p>
            <a:pPr algn="l" rtl="0" eaLnBrk="1" hangingPunct="1"/>
            <a:r>
              <a:rPr lang="en-US" sz="2000" dirty="0" smtClean="0">
                <a:latin typeface="Arial Rounded MT Bold" pitchFamily="34" charset="0"/>
              </a:rPr>
              <a:t>Short half-life (inactivated by </a:t>
            </a:r>
            <a:r>
              <a:rPr lang="en-US" sz="2000" dirty="0" err="1" smtClean="0">
                <a:latin typeface="Arial Rounded MT Bold" pitchFamily="34" charset="0"/>
              </a:rPr>
              <a:t>kininases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  <a:p>
            <a:pPr lvl="1" algn="l" rtl="0" eaLnBrk="1" hangingPunct="1"/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AC672-E2FD-44A3-9A83-41916F7FADA8}" type="slidenum">
              <a:rPr lang="ar-SA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347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4" ma:contentTypeDescription="Create a new document." ma:contentTypeScope="" ma:versionID="5b68fe66811d79b9f6d42bd3601df31b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cb387b9b717fe5cfa284108064059818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C9A5B5-533C-44C8-BDA4-AA3C608EB714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513c409d-95b3-4324-b1e7-64465f9ef70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E6C50E5-21BC-4A02-BA3F-53EB7DE0D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c409d-95b3-4324-b1e7-64465f9ef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08C3E0-AD6D-4BD4-B3A8-7C9B6E3B62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</TotalTime>
  <Words>1338</Words>
  <Application>Microsoft Office PowerPoint</Application>
  <PresentationFormat>On-screen Show (4:3)</PresentationFormat>
  <Paragraphs>293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Narrow</vt:lpstr>
      <vt:lpstr>Arial Rounded MT Bold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     Inflammation IV Morphology of Inflammation</vt:lpstr>
      <vt:lpstr>Systemic Mediators of Inflammation</vt:lpstr>
      <vt:lpstr>Products of Coagulation</vt:lpstr>
      <vt:lpstr>Products of Coagulation</vt:lpstr>
      <vt:lpstr>Clotting / Fibrinolytic  system</vt:lpstr>
      <vt:lpstr>Clotting / Fibrinolytic system</vt:lpstr>
      <vt:lpstr>Clotting / fibrinolytic system </vt:lpstr>
      <vt:lpstr>Thrombin as an Inflammatory Mediator</vt:lpstr>
      <vt:lpstr>Kinin System</vt:lpstr>
      <vt:lpstr>PowerPoint Presentation</vt:lpstr>
      <vt:lpstr>PowerPoint Presentation</vt:lpstr>
      <vt:lpstr>The Complement System in Inflammation</vt:lpstr>
      <vt:lpstr>The Complement System in Inflammation</vt:lpstr>
      <vt:lpstr>Complement Activation Pathways</vt:lpstr>
      <vt:lpstr>The activation and functions of the complement system</vt:lpstr>
      <vt:lpstr>Complement Role in Inflammation</vt:lpstr>
      <vt:lpstr>Defects in the Complement System</vt:lpstr>
      <vt:lpstr>Role of Mediators in Different Reactions of Inflammation </vt:lpstr>
      <vt:lpstr>Morphologic Appearance of Acute Inflammation</vt:lpstr>
      <vt:lpstr>Morphologic Appearance of Acute Inflammation</vt:lpstr>
      <vt:lpstr>Serous inflammation Marked by the exudation of cell-poor fluid into spaces created by injury to surface epithelia or into body cavities lined by the peritoneum, pleura, or pericardium.</vt:lpstr>
      <vt:lpstr>skin blister</vt:lpstr>
      <vt:lpstr>Fibrinous Pericarditis A fibrinous exudate develops when the vascular leaks are large or there is a local procoagulant stimulus.</vt:lpstr>
      <vt:lpstr>Morphologic Appearance of Acute Inflammation</vt:lpstr>
      <vt:lpstr>PowerPoint Presentation</vt:lpstr>
      <vt:lpstr>Subcutaneous Abscess</vt:lpstr>
      <vt:lpstr>Lung Abscess</vt:lpstr>
      <vt:lpstr>PowerPoint Presentation</vt:lpstr>
      <vt:lpstr>Ulcers</vt:lpstr>
      <vt:lpstr>PowerPoint Presentation</vt:lpstr>
      <vt:lpstr>Gastric Ulcers</vt:lpstr>
      <vt:lpstr>PowerPoint Presentation</vt:lpstr>
      <vt:lpstr>Outcomes of Acute Inflammation</vt:lpstr>
      <vt:lpstr>Outcomes of Acute Inflammation</vt:lpstr>
      <vt:lpstr>Outcomes of Acute Inflammation</vt:lpstr>
      <vt:lpstr>Effects of Acute Inflammation</vt:lpstr>
      <vt:lpstr>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2</dc:title>
  <dc:creator>Admin</dc:creator>
  <cp:lastModifiedBy>pc</cp:lastModifiedBy>
  <cp:revision>41</cp:revision>
  <dcterms:created xsi:type="dcterms:W3CDTF">2021-10-26T16:34:12Z</dcterms:created>
  <dcterms:modified xsi:type="dcterms:W3CDTF">2022-11-07T04:10:54Z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