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38" r:id="rId2"/>
    <p:sldId id="348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9" r:id="rId12"/>
    <p:sldId id="344" r:id="rId13"/>
    <p:sldId id="340" r:id="rId14"/>
    <p:sldId id="347" r:id="rId15"/>
    <p:sldId id="341" r:id="rId16"/>
    <p:sldId id="346" r:id="rId17"/>
    <p:sldId id="342" r:id="rId18"/>
    <p:sldId id="343" r:id="rId1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909" y="6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accent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accent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accent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accent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3828" y="5848075"/>
            <a:ext cx="1995236" cy="76518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543800" y="5351462"/>
            <a:ext cx="1412875" cy="143033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11430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1"/>
                </a:lnTo>
              </a:path>
            </a:pathLst>
          </a:custGeom>
          <a:ln w="28575">
            <a:solidFill>
              <a:srgbClr val="4F81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accent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3917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entury Gothic Bold"/>
                <a:cs typeface="Century Gothic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4A33-635B-FDA4-3677-FC385681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61" y="152400"/>
            <a:ext cx="7929562" cy="984885"/>
          </a:xfrm>
        </p:spPr>
        <p:txBody>
          <a:bodyPr/>
          <a:lstStyle/>
          <a:p>
            <a:pPr algn="ctr"/>
            <a:r>
              <a:rPr lang="en-US" sz="3200" b="1" i="0" dirty="0">
                <a:effectLst/>
                <a:latin typeface="Noto Sans" panose="020B0502040204020203" pitchFamily="34" charset="0"/>
              </a:rPr>
              <a:t>Approach to gastrointestinal bleeding in children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B3A63-E7AD-D114-9F95-398AD4FF8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4801314"/>
          </a:xfrm>
        </p:spPr>
        <p:txBody>
          <a:bodyPr/>
          <a:lstStyle/>
          <a:p>
            <a:r>
              <a:rPr lang="en-US" sz="2600" b="0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- Upper gastrointestinal (UGI) bleeding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A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rising proximal to the ligament of Treitz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P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resents with </a:t>
            </a:r>
            <a:r>
              <a:rPr lang="en-US" sz="2600" b="0" i="0" dirty="0">
                <a:solidFill>
                  <a:srgbClr val="00B0F0"/>
                </a:solidFill>
                <a:effectLst/>
                <a:latin typeface="Noto Sans" panose="020B0502040504020204" pitchFamily="34" charset="0"/>
              </a:rPr>
              <a:t>hematemesis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 (vomiting of </a:t>
            </a:r>
          </a:p>
          <a:p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        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red blood or coffee ground-like material) </a:t>
            </a:r>
          </a:p>
          <a:p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        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and/or </a:t>
            </a:r>
            <a:r>
              <a:rPr lang="en-US" sz="2600" b="0" i="0" dirty="0">
                <a:solidFill>
                  <a:srgbClr val="00B0F0"/>
                </a:solidFill>
                <a:effectLst/>
                <a:latin typeface="Noto Sans" panose="020B0502040504020204" pitchFamily="34" charset="0"/>
              </a:rPr>
              <a:t>melena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 (black, tarry stools)</a:t>
            </a:r>
          </a:p>
          <a:p>
            <a:endParaRPr lang="en-US" sz="2600" b="0" dirty="0">
              <a:solidFill>
                <a:srgbClr val="232323"/>
              </a:solidFill>
              <a:latin typeface="Noto Sans" panose="020B0502040504020204" pitchFamily="34" charset="0"/>
            </a:endParaRPr>
          </a:p>
          <a:p>
            <a:r>
              <a:rPr lang="en-US" sz="2600" b="0" dirty="0">
                <a:solidFill>
                  <a:srgbClr val="FF0000"/>
                </a:solidFill>
                <a:latin typeface="Noto Sans" panose="020B0502040504020204" pitchFamily="34" charset="0"/>
              </a:rPr>
              <a:t>- L</a:t>
            </a:r>
            <a:r>
              <a:rPr lang="en-US" sz="2600" b="0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ower gastrointestinal (LGI) bleeding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A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rising distal to the ligament of Treitz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232323"/>
                </a:solidFill>
                <a:latin typeface="Noto Sans" panose="020B0502040504020204" pitchFamily="34" charset="0"/>
              </a:rPr>
              <a:t>Presents with </a:t>
            </a:r>
            <a:r>
              <a:rPr lang="en-US" sz="2600" b="0" i="0" dirty="0">
                <a:solidFill>
                  <a:srgbClr val="00B0F0"/>
                </a:solidFill>
                <a:effectLst/>
                <a:latin typeface="Noto Sans" panose="020B0502040504020204" pitchFamily="34" charset="0"/>
              </a:rPr>
              <a:t>hematochezia</a:t>
            </a:r>
            <a:r>
              <a:rPr lang="en-US" sz="2600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 (bright red or maroon-colored blood or fresh clots per rectum)</a:t>
            </a:r>
            <a:endParaRPr lang="en-US" sz="2600" b="0" dirty="0">
              <a:solidFill>
                <a:srgbClr val="FF0000"/>
              </a:solidFill>
              <a:latin typeface="Noto Sans" panose="020B0502040504020204" pitchFamily="34" charset="0"/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78838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D61F7-50A8-D898-1929-B253F44F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26445-2B60-0123-626F-2515F524C9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object 2">
            <a:extLst>
              <a:ext uri="{FF2B5EF4-FFF2-40B4-BE49-F238E27FC236}">
                <a16:creationId xmlns:a16="http://schemas.microsoft.com/office/drawing/2014/main" id="{BDD73F0B-2C25-1CBD-C883-EB657CED4E3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9640" y="1295400"/>
            <a:ext cx="5407620" cy="436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94D73-BDAE-9260-C890-ADC7BA7E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553998"/>
          </a:xfrm>
        </p:spPr>
        <p:txBody>
          <a:bodyPr/>
          <a:lstStyle/>
          <a:p>
            <a:pPr algn="ctr"/>
            <a:r>
              <a:rPr lang="en-US" b="1" i="0" u="none" strike="noStrike" baseline="0" dirty="0">
                <a:latin typeface="Times New Roman" panose="02020603050405020304" pitchFamily="18" charset="0"/>
              </a:rPr>
              <a:t>INTUSSUSCEPTION</a:t>
            </a:r>
            <a:endParaRPr lang="en-US" sz="6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4C70-93F1-3A85-75A2-852ACDA71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481067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Times New Roman" panose="02020603050405020304" pitchFamily="18" charset="0"/>
              </a:rPr>
              <a:t>Full-thickness invagination (telescoping) of the proximal bowel into the distal contiguous intestine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b="0" dirty="0"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Times New Roman" panose="02020603050405020304" pitchFamily="18" charset="0"/>
              </a:rPr>
              <a:t>80-90% of intussusceptions occur in children between 3 months and 2 years of age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b="0" dirty="0">
              <a:latin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Times New Roman" panose="02020603050405020304" pitchFamily="18" charset="0"/>
              </a:rPr>
              <a:t>Crampy intermittent abdominal pain, vomiting, rectal bleeding, and abdominal mass (Classic presentation)</a:t>
            </a:r>
            <a:endParaRPr lang="en-US" sz="2200" dirty="0">
              <a:latin typeface="Arial MT"/>
              <a:cs typeface="Arial MT"/>
            </a:endParaRPr>
          </a:p>
          <a:p>
            <a:pPr marL="829945" marR="508000" lvl="1" indent="-342900">
              <a:lnSpc>
                <a:spcPct val="100800"/>
              </a:lnSpc>
              <a:spcBef>
                <a:spcPts val="520"/>
              </a:spcBef>
              <a:buFont typeface="Wingdings" panose="05000000000000000000" pitchFamily="2" charset="2"/>
              <a:buChar char="§"/>
              <a:tabLst>
                <a:tab pos="783590" algn="l"/>
              </a:tabLst>
            </a:pPr>
            <a:r>
              <a:rPr lang="en-US" sz="2200" u="sng" spc="-5" dirty="0">
                <a:latin typeface="Arial MT"/>
                <a:cs typeface="Arial MT"/>
              </a:rPr>
              <a:t>Pulls </a:t>
            </a:r>
            <a:r>
              <a:rPr lang="en-US" sz="2200" u="sng" dirty="0">
                <a:latin typeface="Arial MT"/>
                <a:cs typeface="Arial MT"/>
              </a:rPr>
              <a:t>legs up </a:t>
            </a:r>
            <a:r>
              <a:rPr lang="en-US" sz="2200" u="sng" spc="-5" dirty="0">
                <a:latin typeface="Arial MT"/>
                <a:cs typeface="Arial MT"/>
              </a:rPr>
              <a:t>with </a:t>
            </a:r>
            <a:r>
              <a:rPr lang="en-US" sz="2200" u="sng" dirty="0">
                <a:latin typeface="Arial MT"/>
                <a:cs typeface="Arial MT"/>
              </a:rPr>
              <a:t>pain episodes, </a:t>
            </a:r>
            <a:r>
              <a:rPr lang="en-US" sz="2200" u="sng" spc="-5" dirty="0">
                <a:latin typeface="Arial MT"/>
                <a:cs typeface="Arial MT"/>
              </a:rPr>
              <a:t>comfortable </a:t>
            </a:r>
            <a:r>
              <a:rPr lang="en-US" sz="2200" u="sng" dirty="0">
                <a:latin typeface="Arial MT"/>
                <a:cs typeface="Arial MT"/>
              </a:rPr>
              <a:t>in </a:t>
            </a:r>
            <a:r>
              <a:rPr lang="en-US" sz="2200" u="sng" spc="-655" dirty="0">
                <a:latin typeface="Arial MT"/>
                <a:cs typeface="Arial MT"/>
              </a:rPr>
              <a:t> </a:t>
            </a:r>
            <a:r>
              <a:rPr lang="en-US" sz="2200" u="sng" spc="-5" dirty="0">
                <a:latin typeface="Arial MT"/>
                <a:cs typeface="Arial MT"/>
              </a:rPr>
              <a:t>between</a:t>
            </a:r>
            <a:r>
              <a:rPr lang="en-US" sz="2200" u="sng" spc="-10" dirty="0">
                <a:latin typeface="Arial MT"/>
                <a:cs typeface="Arial MT"/>
              </a:rPr>
              <a:t> </a:t>
            </a:r>
            <a:r>
              <a:rPr lang="en-US" sz="2200" u="sng" dirty="0">
                <a:latin typeface="Arial MT"/>
                <a:cs typeface="Arial MT"/>
              </a:rPr>
              <a:t>episodes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200" b="0" i="0" u="none" strike="noStrike" baseline="0" dirty="0">
              <a:latin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Times New Roman" panose="02020603050405020304" pitchFamily="18" charset="0"/>
              </a:rPr>
              <a:t>lethargy, dehydration, and abdominal distention are also frequent findings</a:t>
            </a:r>
          </a:p>
          <a:p>
            <a:pPr algn="l"/>
            <a:endParaRPr lang="en-US" sz="2200" b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16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4B362-C775-4AA9-C38B-2E58DF9D3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BB093-DCFA-63B2-762C-36D4970F5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4308872"/>
          </a:xfrm>
        </p:spPr>
        <p:txBody>
          <a:bodyPr/>
          <a:lstStyle/>
          <a:p>
            <a:pPr algn="l"/>
            <a:endParaRPr lang="en-US" sz="2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The most common intussusception is ileocolic—the ileum invaginates into the cecum or right colon. </a:t>
            </a:r>
          </a:p>
          <a:p>
            <a:pPr algn="l"/>
            <a:endParaRPr lang="en-US" b="0" dirty="0">
              <a:latin typeface="Times New Roman" panose="02020603050405020304" pitchFamily="18" charset="0"/>
            </a:endParaRPr>
          </a:p>
          <a:p>
            <a:pPr algn="l"/>
            <a:endParaRPr lang="en-US" sz="2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800" b="0" i="0" u="none" strike="noStrike" baseline="0" dirty="0" err="1">
                <a:latin typeface="Times New Roman" panose="02020603050405020304" pitchFamily="18" charset="0"/>
              </a:rPr>
              <a:t>Ileoileal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or </a:t>
            </a:r>
            <a:r>
              <a:rPr lang="en-US" sz="2800" b="0" i="0" u="none" strike="noStrike" baseline="0" dirty="0" err="1">
                <a:latin typeface="Times New Roman" panose="02020603050405020304" pitchFamily="18" charset="0"/>
              </a:rPr>
              <a:t>colocolic</a:t>
            </a:r>
            <a:r>
              <a:rPr lang="en-US" sz="2800" b="0" dirty="0">
                <a:latin typeface="Times New Roman" panose="02020603050405020304" pitchFamily="18" charset="0"/>
              </a:rPr>
              <a:t> 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intussusceptions are less frequent and associated more often with a “pathologic lead point (PLP).” (</a:t>
            </a:r>
            <a:r>
              <a:rPr lang="en-US" sz="2800" b="0" i="0" u="none" strike="noStrike" baseline="0" dirty="0" err="1">
                <a:latin typeface="Times New Roman" panose="02020603050405020304" pitchFamily="18" charset="0"/>
              </a:rPr>
              <a:t>Meckle’s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, LN, Tumor, lymphoma, Polyp)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19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9E9C-D5D7-EAD8-C4FC-F612E1E20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1107996"/>
          </a:xfrm>
        </p:spPr>
        <p:txBody>
          <a:bodyPr/>
          <a:lstStyle/>
          <a:p>
            <a:r>
              <a:rPr lang="en-US" sz="3600" b="0" i="0" u="none" strike="noStrike" baseline="0" dirty="0">
                <a:latin typeface="Times New Roman" panose="02020603050405020304" pitchFamily="18" charset="0"/>
              </a:rPr>
              <a:t>What is the usual cause of intussusception?</a:t>
            </a:r>
            <a:br>
              <a:rPr lang="en-US" sz="3600" b="0" i="0" u="none" strike="noStrike" baseline="0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56A2D-0CB1-66AF-B776-A5FE9670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575" y="1447800"/>
            <a:ext cx="7863205" cy="4001095"/>
          </a:xfrm>
        </p:spPr>
        <p:txBody>
          <a:bodyPr/>
          <a:lstStyle/>
          <a:p>
            <a:pPr algn="l"/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INTUSSUSCEPTION</a:t>
            </a:r>
          </a:p>
          <a:p>
            <a:pPr algn="l"/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intussusception frequently follows a viral illness (gastroenteritis, respiratory infection), the resultant hyperplasia o f distal ileal lymphoid tissue is to blame. Hyperplastic tissues, called </a:t>
            </a:r>
            <a:r>
              <a:rPr lang="en-US" sz="2000" b="1" i="0" u="sng" strike="noStrike" baseline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Peyer’s patches</a:t>
            </a:r>
            <a:r>
              <a:rPr lang="en-US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involve the entire circumference of the distal ileum, thus causing luminal narrowing and tethering that encourages intussusception.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b="1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PLP identified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Adenoviruses, rotaviruses, and rotavirus immunization have been implicated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016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D133-4ADD-6718-7AA1-CA0B8A49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BAF83-A6FA-15D4-2DE0-E62EF53E0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4001095"/>
          </a:xfrm>
        </p:spPr>
        <p:txBody>
          <a:bodyPr/>
          <a:lstStyle/>
          <a:p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INTUSSUSCEPTION</a:t>
            </a: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PLP is identified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incidence varies from 1.5–12%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 lead point is a Meckel diverticulum followed by polyps and duplications. Other benign lead points include the appendix, hemangiomas, carcinoid tumors, foreign bodies.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Outside the typical age for intussusception.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ileo-ileal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colocolic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3547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43C33-C317-8297-27B6-87039133E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553998"/>
          </a:xfrm>
        </p:spPr>
        <p:txBody>
          <a:bodyPr/>
          <a:lstStyle/>
          <a:p>
            <a:pPr algn="ctr"/>
            <a:r>
              <a:rPr lang="en-US" dirty="0"/>
              <a:t>Diagnosis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44B6E-98AB-A6D6-1AA6-ECE90A5ED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1723549"/>
          </a:xfrm>
        </p:spPr>
        <p:txBody>
          <a:bodyPr/>
          <a:lstStyle/>
          <a:p>
            <a:pPr algn="l"/>
            <a:r>
              <a:rPr lang="en-US" sz="2000" b="1" i="0" u="none" strike="noStrike" baseline="0" dirty="0">
                <a:latin typeface="Times New Roman" panose="02020603050405020304" pitchFamily="18" charset="0"/>
              </a:rPr>
              <a:t>Ultrasonography (target </a:t>
            </a:r>
            <a:r>
              <a:rPr lang="en-US" sz="2000" dirty="0">
                <a:latin typeface="Times New Roman" panose="02020603050405020304" pitchFamily="18" charset="0"/>
              </a:rPr>
              <a:t>sign)</a:t>
            </a:r>
          </a:p>
          <a:p>
            <a:pPr algn="l"/>
            <a:endParaRPr lang="en-US" sz="2000" b="1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000" b="1" i="0" u="none" strike="noStrike" baseline="0" dirty="0">
                <a:latin typeface="Times New Roman" panose="02020603050405020304" pitchFamily="18" charset="0"/>
              </a:rPr>
              <a:t>Contrast enema (coiled-spring sign).</a:t>
            </a:r>
          </a:p>
          <a:p>
            <a:pPr algn="l"/>
            <a:endParaRPr lang="en-US" sz="2000" b="1" i="0" u="none" strike="noStrike" baseline="0" dirty="0">
              <a:latin typeface="Times New Roman" panose="02020603050405020304" pitchFamily="18" charset="0"/>
            </a:endParaRPr>
          </a:p>
          <a:p>
            <a:pPr algn="l"/>
            <a:endParaRPr lang="en-US" sz="3200" dirty="0"/>
          </a:p>
        </p:txBody>
      </p:sp>
      <p:grpSp>
        <p:nvGrpSpPr>
          <p:cNvPr id="7" name="object 2">
            <a:extLst>
              <a:ext uri="{FF2B5EF4-FFF2-40B4-BE49-F238E27FC236}">
                <a16:creationId xmlns:a16="http://schemas.microsoft.com/office/drawing/2014/main" id="{6BA4D5C0-8CF8-9023-2B87-8C0AAE38B98F}"/>
              </a:ext>
            </a:extLst>
          </p:cNvPr>
          <p:cNvGrpSpPr/>
          <p:nvPr/>
        </p:nvGrpSpPr>
        <p:grpSpPr>
          <a:xfrm>
            <a:off x="2057400" y="2575186"/>
            <a:ext cx="6949440" cy="3657600"/>
            <a:chOff x="2381250" y="1253065"/>
            <a:chExt cx="6949440" cy="5981065"/>
          </a:xfrm>
        </p:grpSpPr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C9085007-4941-EB25-2209-280DBDD8EE6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81250" y="1253065"/>
              <a:ext cx="5029201" cy="5005556"/>
            </a:xfrm>
            <a:prstGeom prst="rect">
              <a:avLst/>
            </a:prstGeom>
          </p:spPr>
        </p:pic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38C8DE77-43D7-60C3-2FCB-D70331355B1B}"/>
                </a:ext>
              </a:extLst>
            </p:cNvPr>
            <p:cNvSpPr/>
            <p:nvPr/>
          </p:nvSpPr>
          <p:spPr>
            <a:xfrm>
              <a:off x="3746446" y="2783075"/>
              <a:ext cx="2294255" cy="1912620"/>
            </a:xfrm>
            <a:custGeom>
              <a:avLst/>
              <a:gdLst/>
              <a:ahLst/>
              <a:cxnLst/>
              <a:rect l="l" t="t" r="r" b="b"/>
              <a:pathLst>
                <a:path w="2294254" h="1912620">
                  <a:moveTo>
                    <a:pt x="2293750" y="0"/>
                  </a:moveTo>
                  <a:lnTo>
                    <a:pt x="0" y="1912582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71134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243D2-FD3E-AA86-61A4-D57BB8944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553998"/>
          </a:xfrm>
        </p:spPr>
        <p:txBody>
          <a:bodyPr/>
          <a:lstStyle/>
          <a:p>
            <a:pPr algn="ctr"/>
            <a:r>
              <a:rPr lang="en-US" dirty="0"/>
              <a:t>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0EB2D-8A4B-566D-11FC-A970D5996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4752583"/>
          </a:xfrm>
        </p:spPr>
        <p:txBody>
          <a:bodyPr/>
          <a:lstStyle/>
          <a:p>
            <a:pPr algn="l"/>
            <a:r>
              <a:rPr lang="en-US" sz="2400" b="1" i="0" u="none" strike="noStrike" baseline="0" dirty="0">
                <a:latin typeface="Arial MT"/>
              </a:rPr>
              <a:t>IV access, rehydration, and surgical consultation are essential. </a:t>
            </a:r>
          </a:p>
          <a:p>
            <a:pPr algn="l"/>
            <a:r>
              <a:rPr lang="en-US" sz="2400" b="1" i="0" u="none" strike="noStrike" baseline="0" dirty="0">
                <a:latin typeface="Arial MT"/>
              </a:rPr>
              <a:t>Insertion o f a nasogastric tube and intestinal decompression are recommended before reduction is attempted.</a:t>
            </a:r>
          </a:p>
          <a:p>
            <a:pPr algn="l"/>
            <a:endParaRPr lang="en-US" sz="2400" b="1" i="0" u="none" strike="noStrike" baseline="0" dirty="0">
              <a:latin typeface="Arial MT"/>
            </a:endParaRPr>
          </a:p>
          <a:p>
            <a:pPr algn="l"/>
            <a:r>
              <a:rPr lang="en-US" sz="2400" b="1" i="0" u="none" strike="noStrike" baseline="0" dirty="0">
                <a:latin typeface="Arial MT"/>
              </a:rPr>
              <a:t>Either </a:t>
            </a:r>
            <a:r>
              <a:rPr lang="en-US" sz="2400" b="1" i="0" u="none" strike="noStrike" baseline="0" dirty="0">
                <a:solidFill>
                  <a:srgbClr val="FF0000"/>
                </a:solidFill>
                <a:latin typeface="Arial MT"/>
              </a:rPr>
              <a:t>hydrostatic or pneumatic </a:t>
            </a:r>
            <a:r>
              <a:rPr lang="en-US" sz="2400" b="1" i="0" u="none" strike="noStrike" baseline="0" dirty="0">
                <a:latin typeface="Arial MT"/>
              </a:rPr>
              <a:t>reduction </a:t>
            </a:r>
            <a:r>
              <a:rPr lang="en-US" sz="2400" b="0" i="0" u="none" strike="noStrike" baseline="0" dirty="0">
                <a:latin typeface="Arial MT"/>
              </a:rPr>
              <a:t>Under fluoroscopic guidance.</a:t>
            </a:r>
          </a:p>
          <a:p>
            <a:pPr marL="368300" indent="-355600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67665" algn="l"/>
                <a:tab pos="368300" algn="l"/>
              </a:tabLst>
            </a:pPr>
            <a:r>
              <a:rPr lang="en-US" sz="2400" b="1" spc="5" dirty="0">
                <a:latin typeface="Arial MT"/>
                <a:cs typeface="Arial"/>
              </a:rPr>
              <a:t>Successful</a:t>
            </a:r>
            <a:r>
              <a:rPr lang="en-US" sz="2400" b="1" spc="-5" dirty="0">
                <a:latin typeface="Arial MT"/>
                <a:cs typeface="Arial"/>
              </a:rPr>
              <a:t> </a:t>
            </a:r>
            <a:r>
              <a:rPr lang="en-US" sz="2400" b="1" dirty="0">
                <a:latin typeface="Arial MT"/>
                <a:cs typeface="Arial"/>
              </a:rPr>
              <a:t>reduction</a:t>
            </a:r>
            <a:endParaRPr lang="en-US" sz="2400" dirty="0">
              <a:latin typeface="Arial MT"/>
              <a:cs typeface="Arial"/>
            </a:endParaRPr>
          </a:p>
          <a:p>
            <a:pPr marL="783590" lvl="1" indent="-296545">
              <a:lnSpc>
                <a:spcPct val="100000"/>
              </a:lnSpc>
              <a:spcBef>
                <a:spcPts val="760"/>
              </a:spcBef>
              <a:buChar char="–"/>
              <a:tabLst>
                <a:tab pos="783590" algn="l"/>
              </a:tabLst>
            </a:pPr>
            <a:r>
              <a:rPr lang="en-US" sz="2400" spc="-5" dirty="0">
                <a:latin typeface="Arial MT"/>
                <a:cs typeface="Arial MT"/>
              </a:rPr>
              <a:t>Free</a:t>
            </a:r>
            <a:r>
              <a:rPr lang="en-US" sz="2400" dirty="0">
                <a:latin typeface="Arial MT"/>
                <a:cs typeface="Arial MT"/>
              </a:rPr>
              <a:t> flow</a:t>
            </a:r>
            <a:r>
              <a:rPr lang="en-US" sz="2400" spc="5" dirty="0">
                <a:latin typeface="Arial MT"/>
                <a:cs typeface="Arial MT"/>
              </a:rPr>
              <a:t> </a:t>
            </a:r>
            <a:r>
              <a:rPr lang="en-US" sz="2400" spc="-5" dirty="0">
                <a:latin typeface="Arial MT"/>
                <a:cs typeface="Arial MT"/>
              </a:rPr>
              <a:t>of</a:t>
            </a:r>
            <a:r>
              <a:rPr lang="en-US" sz="2400" spc="5" dirty="0">
                <a:latin typeface="Arial MT"/>
                <a:cs typeface="Arial MT"/>
              </a:rPr>
              <a:t> </a:t>
            </a:r>
            <a:r>
              <a:rPr lang="en-US" sz="2400" spc="-5" dirty="0">
                <a:latin typeface="Arial MT"/>
                <a:cs typeface="Arial MT"/>
              </a:rPr>
              <a:t>contrast</a:t>
            </a:r>
            <a:r>
              <a:rPr lang="en-US" sz="2400" spc="5" dirty="0">
                <a:latin typeface="Arial MT"/>
                <a:cs typeface="Arial MT"/>
              </a:rPr>
              <a:t> </a:t>
            </a:r>
            <a:r>
              <a:rPr lang="en-US" sz="2400" dirty="0">
                <a:latin typeface="Arial MT"/>
                <a:cs typeface="Arial MT"/>
              </a:rPr>
              <a:t>into distal</a:t>
            </a:r>
            <a:r>
              <a:rPr lang="en-US" sz="2400" spc="10" dirty="0">
                <a:latin typeface="Arial MT"/>
                <a:cs typeface="Arial MT"/>
              </a:rPr>
              <a:t> </a:t>
            </a:r>
            <a:r>
              <a:rPr lang="en-US" sz="2400" dirty="0">
                <a:latin typeface="Arial MT"/>
                <a:cs typeface="Arial MT"/>
              </a:rPr>
              <a:t>small</a:t>
            </a:r>
            <a:r>
              <a:rPr lang="en-US" sz="2400" spc="5" dirty="0">
                <a:latin typeface="Arial MT"/>
                <a:cs typeface="Arial MT"/>
              </a:rPr>
              <a:t> </a:t>
            </a:r>
            <a:r>
              <a:rPr lang="en-US" sz="2400" spc="-5" dirty="0">
                <a:latin typeface="Arial MT"/>
                <a:cs typeface="Arial MT"/>
              </a:rPr>
              <a:t>bowel</a:t>
            </a:r>
            <a:endParaRPr lang="en-US" sz="2400" dirty="0">
              <a:latin typeface="Arial MT"/>
              <a:cs typeface="Arial MT"/>
            </a:endParaRPr>
          </a:p>
          <a:p>
            <a:pPr marL="783590" lvl="1" indent="-296545">
              <a:lnSpc>
                <a:spcPct val="100000"/>
              </a:lnSpc>
              <a:spcBef>
                <a:spcPts val="720"/>
              </a:spcBef>
              <a:buChar char="–"/>
              <a:tabLst>
                <a:tab pos="783590" algn="l"/>
              </a:tabLst>
            </a:pPr>
            <a:r>
              <a:rPr lang="en-US" sz="2400" spc="-5" dirty="0">
                <a:latin typeface="Arial MT"/>
                <a:cs typeface="Arial MT"/>
              </a:rPr>
              <a:t>Resolution</a:t>
            </a:r>
            <a:r>
              <a:rPr lang="en-US" sz="2400" spc="-10" dirty="0">
                <a:latin typeface="Arial MT"/>
                <a:cs typeface="Arial MT"/>
              </a:rPr>
              <a:t> </a:t>
            </a:r>
            <a:r>
              <a:rPr lang="en-US" sz="2400" spc="-5" dirty="0">
                <a:latin typeface="Arial MT"/>
                <a:cs typeface="Arial MT"/>
              </a:rPr>
              <a:t>of </a:t>
            </a:r>
            <a:r>
              <a:rPr lang="en-US" sz="2400" dirty="0">
                <a:latin typeface="Arial MT"/>
                <a:cs typeface="Arial MT"/>
              </a:rPr>
              <a:t>symptoms</a:t>
            </a:r>
          </a:p>
          <a:p>
            <a:endParaRPr lang="en-US" sz="2400" dirty="0">
              <a:latin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967141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67EE4-66CC-DA61-6381-DC09B76FC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553998"/>
          </a:xfrm>
        </p:spPr>
        <p:txBody>
          <a:bodyPr/>
          <a:lstStyle/>
          <a:p>
            <a:pPr algn="ctr"/>
            <a:r>
              <a:rPr lang="en-US" sz="3600" b="1" i="0" u="none" strike="noStrike" baseline="0" dirty="0">
                <a:latin typeface="Times New Roman" panose="02020603050405020304" pitchFamily="18" charset="0"/>
              </a:rPr>
              <a:t>Operative treatment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092C8-2C8C-2924-7964-C66306C21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3693319"/>
          </a:xfrm>
        </p:spPr>
        <p:txBody>
          <a:bodyPr/>
          <a:lstStyle/>
          <a:p>
            <a:pPr algn="l"/>
            <a:r>
              <a:rPr lang="en-US" sz="2000" b="1" i="0" u="none" strike="noStrike" baseline="0" dirty="0">
                <a:latin typeface="Times New Roman" panose="02020603050405020304" pitchFamily="18" charset="0"/>
              </a:rPr>
              <a:t>When is indicated?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Irreducibility by pneumatic or hydrostatic means</a:t>
            </a:r>
            <a:endParaRPr lang="en-US" sz="2000" b="0" dirty="0">
              <a:latin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Peritonitis (perforation), shock, and hemodynamic instability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Age &gt; 6 years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Duration of symptoms &gt; 24 hours.</a:t>
            </a:r>
          </a:p>
          <a:p>
            <a:pPr algn="l"/>
            <a:endParaRPr lang="en-US" sz="20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000" b="0" dirty="0">
                <a:latin typeface="Times New Roman" panose="02020603050405020304" pitchFamily="18" charset="0"/>
              </a:rPr>
              <a:t>- </a:t>
            </a: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Gentle manipulation by pushing the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</a:rPr>
              <a:t>intussusceptum</a:t>
            </a: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 out of the </a:t>
            </a:r>
            <a:r>
              <a:rPr lang="en-US" sz="2000" b="0" i="0" u="none" strike="noStrike" baseline="0" dirty="0" err="1">
                <a:latin typeface="Times New Roman" panose="02020603050405020304" pitchFamily="18" charset="0"/>
              </a:rPr>
              <a:t>intussuscipiens</a:t>
            </a:r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 (rather than by pulling with traction).</a:t>
            </a:r>
          </a:p>
          <a:p>
            <a:pPr algn="l"/>
            <a:endParaRPr lang="en-US" sz="2000" b="0" dirty="0">
              <a:latin typeface="Times New Roman" panose="02020603050405020304" pitchFamily="18" charset="0"/>
            </a:endParaRPr>
          </a:p>
          <a:p>
            <a:pPr algn="l"/>
            <a:r>
              <a:rPr lang="en-US" sz="2000" b="0" i="0" u="none" strike="noStrike" baseline="0" dirty="0">
                <a:latin typeface="Times New Roman" panose="02020603050405020304" pitchFamily="18" charset="0"/>
              </a:rPr>
              <a:t>- If attempts at reduction cause undue injury to the bowel wall, if bowel necrosis or perforation is present, or if a pathologic lead point is identified or suspected, resection and primary anastomosis are indicated.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1445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6D9F7-7D15-AB82-D20A-4A344C995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E12F5-B10C-B8CB-303A-ACE8E9A3AB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object 3">
            <a:extLst>
              <a:ext uri="{FF2B5EF4-FFF2-40B4-BE49-F238E27FC236}">
                <a16:creationId xmlns:a16="http://schemas.microsoft.com/office/drawing/2014/main" id="{0F21BD67-7570-CEDD-6C32-605EE078C35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9400" y="1405635"/>
            <a:ext cx="3810001" cy="426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99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5C17-EAD4-4869-42C5-33DDC81E4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3AD7F-7F4E-6226-3B97-63339D6EE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4C7126-B6CC-1C40-A2C0-494FF34ED9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76400"/>
            <a:ext cx="6477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11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E2A6-D8F1-BFE1-F08D-39A148558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822AE-2C7A-AEDE-2993-435A1426E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396" y="381000"/>
            <a:ext cx="7863205" cy="492443"/>
          </a:xfrm>
        </p:spPr>
        <p:txBody>
          <a:bodyPr/>
          <a:lstStyle/>
          <a:p>
            <a:pPr algn="l"/>
            <a:r>
              <a:rPr lang="en-US" sz="32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The blood volume is approximately 80 ml/kg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28A5C8-1318-6276-3D0B-042E0A3FEA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1934"/>
            <a:ext cx="9144000" cy="579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76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22B87-E554-8053-622D-D26AE487B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49483-829D-E681-A8D0-11419EAD5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8912E5-9F6C-4B8D-6837-881C50628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41839"/>
              </p:ext>
            </p:extLst>
          </p:nvPr>
        </p:nvGraphicFramePr>
        <p:xfrm>
          <a:off x="304800" y="1263650"/>
          <a:ext cx="8534400" cy="391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918241743"/>
                    </a:ext>
                  </a:extLst>
                </a:gridCol>
                <a:gridCol w="2270760">
                  <a:extLst>
                    <a:ext uri="{9D8B030D-6E8A-4147-A177-3AD203B41FA5}">
                      <a16:colId xmlns:a16="http://schemas.microsoft.com/office/drawing/2014/main" val="358806181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2315025774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11332197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04699230"/>
                    </a:ext>
                  </a:extLst>
                </a:gridCol>
              </a:tblGrid>
              <a:tr h="64272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Newborn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1MO-1YR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1-2YR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&gt; 2YR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98394"/>
                  </a:ext>
                </a:extLst>
              </a:tr>
              <a:tr h="1848920">
                <a:tc>
                  <a:txBody>
                    <a:bodyPr/>
                    <a:lstStyle/>
                    <a:p>
                      <a:r>
                        <a:rPr lang="en-US" sz="1600" dirty="0"/>
                        <a:t>Upper GIB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Hemorrhagic disease</a:t>
                      </a:r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Swallowed maternal blood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Esophagitis</a:t>
                      </a:r>
                    </a:p>
                    <a:p>
                      <a:endParaRPr lang="en-US" sz="1600" dirty="0"/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Gastritis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Varices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414103"/>
                  </a:ext>
                </a:extLst>
              </a:tr>
              <a:tr h="1426310">
                <a:tc>
                  <a:txBody>
                    <a:bodyPr/>
                    <a:lstStyle/>
                    <a:p>
                      <a:r>
                        <a:rPr lang="en-US" sz="1600" dirty="0"/>
                        <a:t>Lower GIB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Anal fissure</a:t>
                      </a:r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NEC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Anal fissure</a:t>
                      </a:r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Intussusception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Polyps</a:t>
                      </a:r>
                    </a:p>
                    <a:p>
                      <a:endParaRPr lang="en-US" sz="1600" dirty="0"/>
                    </a:p>
                    <a:p>
                      <a:r>
                        <a:rPr lang="en-US" sz="1600" dirty="0" err="1"/>
                        <a:t>Meckle’s</a:t>
                      </a:r>
                      <a:r>
                        <a:rPr lang="en-US" sz="1600" dirty="0"/>
                        <a:t> Diverticulum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Polyps</a:t>
                      </a:r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IBD</a:t>
                      </a:r>
                    </a:p>
                    <a:p>
                      <a:endParaRPr lang="en-US" sz="1600" dirty="0"/>
                    </a:p>
                    <a:p>
                      <a:r>
                        <a:rPr lang="en-US" sz="1600" dirty="0"/>
                        <a:t>Intussusception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321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07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83AEF-16DF-B682-EC1E-6F302741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18" y="455676"/>
            <a:ext cx="7929562" cy="492443"/>
          </a:xfrm>
        </p:spPr>
        <p:txBody>
          <a:bodyPr/>
          <a:lstStyle/>
          <a:p>
            <a:pPr algn="ctr"/>
            <a:r>
              <a:rPr lang="en-US" sz="3200" b="1" i="0" u="none" strike="noStrike" baseline="0" dirty="0">
                <a:latin typeface="Times New Roman" panose="02020603050405020304" pitchFamily="18" charset="0"/>
              </a:rPr>
              <a:t>Meckel’s diverticulum</a:t>
            </a: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A3B1B-3947-7EA9-91F0-CF893F8EA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140" y="1405635"/>
            <a:ext cx="7863205" cy="3877985"/>
          </a:xfrm>
        </p:spPr>
        <p:txBody>
          <a:bodyPr/>
          <a:lstStyle/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Meckel’s diverticulum is a remnant of the embryonic vitelline or omphalomesenteric duct,</a:t>
            </a:r>
            <a:r>
              <a:rPr lang="en-US" sz="1800" b="0" dirty="0"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caused by failure of normal regression of the duct. </a:t>
            </a:r>
          </a:p>
          <a:p>
            <a:pPr algn="l"/>
            <a:endParaRPr lang="en-US" sz="1800" b="0" dirty="0">
              <a:latin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It is a true diverticulum that occurs in the ileum</a:t>
            </a:r>
          </a:p>
          <a:p>
            <a:pPr algn="l"/>
            <a:endParaRPr lang="en-US" sz="1800" b="0" dirty="0">
              <a:latin typeface="Times New Roman" panose="02020603050405020304" pitchFamily="18" charset="0"/>
            </a:endParaRPr>
          </a:p>
          <a:p>
            <a:pPr algn="l"/>
            <a:r>
              <a:rPr lang="en-US" sz="1800" dirty="0">
                <a:latin typeface="Times New Roman" panose="02020603050405020304" pitchFamily="18" charset="0"/>
              </a:rPr>
              <a:t>O</a:t>
            </a:r>
            <a:r>
              <a:rPr lang="en-US" sz="1800" b="1" i="0" u="none" strike="noStrike" baseline="0" dirty="0">
                <a:latin typeface="Times New Roman" panose="02020603050405020304" pitchFamily="18" charset="0"/>
              </a:rPr>
              <a:t>ther anomalies arise from failed regression of the omphalomesenteric duct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Umbilical polyp, omphalomesenteric fistula, umbilical sinus, umbilical cyst, and persistent fibrous band.</a:t>
            </a:r>
          </a:p>
          <a:p>
            <a:pPr algn="l"/>
            <a:endParaRPr lang="en-US" sz="1800" b="0" dirty="0">
              <a:latin typeface="Times New Roman" panose="02020603050405020304" pitchFamily="18" charset="0"/>
            </a:endParaRPr>
          </a:p>
          <a:p>
            <a:pPr algn="l"/>
            <a:r>
              <a:rPr lang="en-US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“Rule of 2’s”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Occurs in 2% of the population, usually is located within 2 feet of the ileocecal valve, is 2 inches in length and 2 centimeters in diameter, becomes symptomatic before age 2, contains 2 types of heterotopic tissue (gastric and pancreatic), and is 2 times more common in males.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64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EAC94-9FA7-219E-6AD8-D15E3A17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06058-C70E-2130-676F-F5FC0008F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609600"/>
            <a:ext cx="7863205" cy="5560497"/>
          </a:xfrm>
        </p:spPr>
        <p:txBody>
          <a:bodyPr/>
          <a:lstStyle/>
          <a:p>
            <a:pPr marL="367665" indent="-354965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67665" algn="l"/>
              </a:tabLst>
            </a:pPr>
            <a:r>
              <a:rPr lang="en-US" sz="3300" b="1" dirty="0">
                <a:latin typeface="Arial"/>
                <a:cs typeface="Arial"/>
              </a:rPr>
              <a:t>3</a:t>
            </a:r>
            <a:r>
              <a:rPr lang="en-US" sz="3300" b="1" spc="-5" dirty="0">
                <a:latin typeface="Arial"/>
                <a:cs typeface="Arial"/>
              </a:rPr>
              <a:t> </a:t>
            </a:r>
            <a:r>
              <a:rPr lang="en-US" sz="3300" b="1" dirty="0">
                <a:latin typeface="Arial"/>
                <a:cs typeface="Arial"/>
              </a:rPr>
              <a:t>common</a:t>
            </a:r>
            <a:r>
              <a:rPr lang="en-US" sz="3300" b="1" spc="-5" dirty="0">
                <a:latin typeface="Arial"/>
                <a:cs typeface="Arial"/>
              </a:rPr>
              <a:t> </a:t>
            </a:r>
            <a:r>
              <a:rPr lang="en-US" sz="3300" b="1" spc="-10" dirty="0">
                <a:latin typeface="Arial"/>
                <a:cs typeface="Arial"/>
              </a:rPr>
              <a:t>presentations</a:t>
            </a:r>
            <a:endParaRPr lang="en-US" sz="3300" dirty="0">
              <a:latin typeface="Arial"/>
              <a:cs typeface="Arial"/>
            </a:endParaRPr>
          </a:p>
          <a:p>
            <a:pPr marL="782320" lvl="1" indent="-295275">
              <a:lnSpc>
                <a:spcPct val="100000"/>
              </a:lnSpc>
              <a:spcBef>
                <a:spcPts val="760"/>
              </a:spcBef>
              <a:buFont typeface="Arial MT"/>
              <a:buChar char="–"/>
              <a:tabLst>
                <a:tab pos="782320" algn="l"/>
              </a:tabLst>
            </a:pPr>
            <a:r>
              <a:rPr lang="en-US" sz="2900" b="1" dirty="0">
                <a:latin typeface="Arial"/>
                <a:cs typeface="Arial"/>
              </a:rPr>
              <a:t>Bleeding</a:t>
            </a:r>
            <a:r>
              <a:rPr lang="en-US" sz="2900" b="1" spc="-65" dirty="0">
                <a:latin typeface="Arial"/>
                <a:cs typeface="Arial"/>
              </a:rPr>
              <a:t> </a:t>
            </a:r>
            <a:r>
              <a:rPr lang="en-US" sz="2900" b="1" spc="-10" dirty="0">
                <a:latin typeface="Arial"/>
                <a:cs typeface="Arial"/>
              </a:rPr>
              <a:t>(40-</a:t>
            </a:r>
            <a:r>
              <a:rPr lang="en-US" sz="2900" b="1" spc="-20" dirty="0">
                <a:latin typeface="Arial"/>
                <a:cs typeface="Arial"/>
              </a:rPr>
              <a:t>60%)</a:t>
            </a:r>
            <a:endParaRPr lang="en-US" sz="2900" dirty="0">
              <a:latin typeface="Arial"/>
              <a:cs typeface="Arial"/>
            </a:endParaRPr>
          </a:p>
          <a:p>
            <a:pPr marL="1199515" lvl="2" indent="-238125">
              <a:lnSpc>
                <a:spcPct val="100000"/>
              </a:lnSpc>
              <a:spcBef>
                <a:spcPts val="615"/>
              </a:spcBef>
              <a:buChar char="•"/>
              <a:tabLst>
                <a:tab pos="1199515" algn="l"/>
              </a:tabLst>
            </a:pPr>
            <a:r>
              <a:rPr lang="en-US" sz="2500" dirty="0">
                <a:latin typeface="Arial MT"/>
                <a:cs typeface="Arial MT"/>
              </a:rPr>
              <a:t>Painless,</a:t>
            </a:r>
            <a:r>
              <a:rPr lang="en-US" sz="2500" spc="-85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episodic,</a:t>
            </a:r>
            <a:r>
              <a:rPr lang="en-US" sz="2500" spc="-85" dirty="0">
                <a:latin typeface="Arial MT"/>
                <a:cs typeface="Arial MT"/>
              </a:rPr>
              <a:t> </a:t>
            </a:r>
            <a:r>
              <a:rPr lang="en-US" sz="2500" spc="-10" dirty="0">
                <a:latin typeface="Arial MT"/>
                <a:cs typeface="Arial MT"/>
              </a:rPr>
              <a:t>bright</a:t>
            </a:r>
            <a:endParaRPr lang="en-US" sz="2500" dirty="0">
              <a:latin typeface="Arial MT"/>
              <a:cs typeface="Arial MT"/>
            </a:endParaRPr>
          </a:p>
          <a:p>
            <a:pPr lvl="2">
              <a:lnSpc>
                <a:spcPct val="100000"/>
              </a:lnSpc>
              <a:spcBef>
                <a:spcPts val="830"/>
              </a:spcBef>
              <a:buFont typeface="Arial MT"/>
              <a:buChar char="•"/>
            </a:pPr>
            <a:endParaRPr lang="en-US" sz="25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buFont typeface="Arial MT"/>
              <a:buChar char="–"/>
              <a:tabLst>
                <a:tab pos="782320" algn="l"/>
              </a:tabLst>
            </a:pPr>
            <a:r>
              <a:rPr lang="en-US" sz="2900" b="1" dirty="0">
                <a:latin typeface="Arial"/>
                <a:cs typeface="Arial"/>
              </a:rPr>
              <a:t>Obstruction</a:t>
            </a:r>
            <a:r>
              <a:rPr lang="en-US" sz="2900" b="1" spc="-70" dirty="0">
                <a:latin typeface="Arial"/>
                <a:cs typeface="Arial"/>
              </a:rPr>
              <a:t> </a:t>
            </a:r>
            <a:r>
              <a:rPr lang="en-US" sz="2900" b="1" spc="-10" dirty="0">
                <a:latin typeface="Arial"/>
                <a:cs typeface="Arial"/>
              </a:rPr>
              <a:t>(25%)</a:t>
            </a:r>
            <a:endParaRPr lang="en-US" sz="2900" dirty="0">
              <a:latin typeface="Arial"/>
              <a:cs typeface="Arial"/>
            </a:endParaRPr>
          </a:p>
          <a:p>
            <a:pPr marL="1198245" marR="5080" lvl="2" indent="-237490">
              <a:lnSpc>
                <a:spcPct val="100000"/>
              </a:lnSpc>
              <a:spcBef>
                <a:spcPts val="520"/>
              </a:spcBef>
              <a:buChar char="•"/>
              <a:tabLst>
                <a:tab pos="1198245" algn="l"/>
              </a:tabLst>
            </a:pPr>
            <a:r>
              <a:rPr lang="en-US" sz="2500" dirty="0">
                <a:latin typeface="Arial MT"/>
                <a:cs typeface="Arial MT"/>
              </a:rPr>
              <a:t>Episodic,</a:t>
            </a:r>
            <a:r>
              <a:rPr lang="en-US" sz="2500" spc="-80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crampy</a:t>
            </a:r>
            <a:r>
              <a:rPr lang="en-US" sz="2500" spc="-70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pain,</a:t>
            </a:r>
            <a:r>
              <a:rPr lang="en-US" sz="2500" spc="-75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bilious</a:t>
            </a:r>
            <a:r>
              <a:rPr lang="en-US" sz="2500" spc="-75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vomiting,</a:t>
            </a:r>
            <a:r>
              <a:rPr lang="en-US" sz="2500" spc="-75" dirty="0">
                <a:latin typeface="Arial MT"/>
                <a:cs typeface="Arial MT"/>
              </a:rPr>
              <a:t> </a:t>
            </a:r>
            <a:r>
              <a:rPr lang="en-US" sz="2500" spc="-10" dirty="0">
                <a:latin typeface="Arial MT"/>
                <a:cs typeface="Arial MT"/>
              </a:rPr>
              <a:t>currant </a:t>
            </a:r>
            <a:r>
              <a:rPr lang="en-US" sz="2500" dirty="0">
                <a:latin typeface="Arial MT"/>
                <a:cs typeface="Arial MT"/>
              </a:rPr>
              <a:t>jelly</a:t>
            </a:r>
            <a:r>
              <a:rPr lang="en-US" sz="2500" spc="-45" dirty="0">
                <a:latin typeface="Arial MT"/>
                <a:cs typeface="Arial MT"/>
              </a:rPr>
              <a:t> </a:t>
            </a:r>
            <a:r>
              <a:rPr lang="en-US" sz="2500" spc="-10" dirty="0">
                <a:latin typeface="Arial MT"/>
                <a:cs typeface="Arial MT"/>
              </a:rPr>
              <a:t>stools</a:t>
            </a:r>
          </a:p>
          <a:p>
            <a:pPr marL="1198245" marR="5080" lvl="2" indent="-237490">
              <a:lnSpc>
                <a:spcPct val="100000"/>
              </a:lnSpc>
              <a:spcBef>
                <a:spcPts val="520"/>
              </a:spcBef>
              <a:buChar char="•"/>
              <a:tabLst>
                <a:tab pos="1198245" algn="l"/>
              </a:tabLst>
            </a:pPr>
            <a:r>
              <a:rPr lang="en-US" sz="2500" dirty="0">
                <a:latin typeface="Arial MT"/>
              </a:rPr>
              <a:t>D</a:t>
            </a:r>
            <a:r>
              <a:rPr lang="en-US" sz="2500" b="0" i="0" u="none" strike="noStrike" baseline="0" dirty="0">
                <a:latin typeface="Arial MT"/>
              </a:rPr>
              <a:t>ue to volvulus or intussusception</a:t>
            </a:r>
            <a:endParaRPr lang="en-US" sz="2500" dirty="0">
              <a:latin typeface="Arial MT"/>
              <a:cs typeface="Arial MT"/>
            </a:endParaRPr>
          </a:p>
          <a:p>
            <a:pPr lvl="2">
              <a:lnSpc>
                <a:spcPct val="100000"/>
              </a:lnSpc>
              <a:spcBef>
                <a:spcPts val="805"/>
              </a:spcBef>
              <a:buFont typeface="Arial MT"/>
              <a:buChar char="•"/>
            </a:pPr>
            <a:endParaRPr lang="en-US" sz="25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buFont typeface="Arial MT"/>
              <a:buChar char="–"/>
              <a:tabLst>
                <a:tab pos="782320" algn="l"/>
              </a:tabLst>
            </a:pPr>
            <a:r>
              <a:rPr lang="en-US" sz="2900" b="1" dirty="0">
                <a:latin typeface="Arial"/>
                <a:cs typeface="Arial"/>
              </a:rPr>
              <a:t>Diverticulitis</a:t>
            </a:r>
            <a:r>
              <a:rPr lang="en-US" sz="2900" b="1" spc="-35" dirty="0">
                <a:latin typeface="Arial"/>
                <a:cs typeface="Arial"/>
              </a:rPr>
              <a:t> </a:t>
            </a:r>
            <a:r>
              <a:rPr lang="en-US" sz="2900" b="1" dirty="0">
                <a:latin typeface="Arial"/>
                <a:cs typeface="Arial"/>
              </a:rPr>
              <a:t>+/-</a:t>
            </a:r>
            <a:r>
              <a:rPr lang="en-US" sz="2900" b="1" spc="-35" dirty="0">
                <a:latin typeface="Arial"/>
                <a:cs typeface="Arial"/>
              </a:rPr>
              <a:t> </a:t>
            </a:r>
            <a:r>
              <a:rPr lang="en-US" sz="2900" b="1" dirty="0">
                <a:latin typeface="Arial"/>
                <a:cs typeface="Arial"/>
              </a:rPr>
              <a:t>perforation</a:t>
            </a:r>
            <a:r>
              <a:rPr lang="en-US" sz="2900" b="1" spc="-30" dirty="0">
                <a:latin typeface="Arial"/>
                <a:cs typeface="Arial"/>
              </a:rPr>
              <a:t> </a:t>
            </a:r>
            <a:r>
              <a:rPr lang="en-US" sz="2900" b="1" spc="-10" dirty="0">
                <a:latin typeface="Arial"/>
                <a:cs typeface="Arial"/>
              </a:rPr>
              <a:t>(10-</a:t>
            </a:r>
            <a:r>
              <a:rPr lang="en-US" sz="2900" b="1" spc="-20" dirty="0">
                <a:latin typeface="Arial"/>
                <a:cs typeface="Arial"/>
              </a:rPr>
              <a:t>20%)</a:t>
            </a:r>
            <a:endParaRPr lang="en-US" sz="2900" dirty="0">
              <a:latin typeface="Arial"/>
              <a:cs typeface="Arial"/>
            </a:endParaRPr>
          </a:p>
          <a:p>
            <a:pPr marL="1199515" lvl="2" indent="-238125">
              <a:lnSpc>
                <a:spcPct val="100000"/>
              </a:lnSpc>
              <a:spcBef>
                <a:spcPts val="640"/>
              </a:spcBef>
              <a:buChar char="•"/>
              <a:tabLst>
                <a:tab pos="1199515" algn="l"/>
              </a:tabLst>
            </a:pPr>
            <a:r>
              <a:rPr lang="en-US" sz="2500" dirty="0">
                <a:latin typeface="Arial MT"/>
                <a:cs typeface="Arial MT"/>
              </a:rPr>
              <a:t>Similar</a:t>
            </a:r>
            <a:r>
              <a:rPr lang="en-US" sz="2500" spc="-65" dirty="0">
                <a:latin typeface="Arial MT"/>
                <a:cs typeface="Arial MT"/>
              </a:rPr>
              <a:t> </a:t>
            </a:r>
            <a:r>
              <a:rPr lang="en-US" sz="2500" dirty="0">
                <a:latin typeface="Arial MT"/>
                <a:cs typeface="Arial MT"/>
              </a:rPr>
              <a:t>to</a:t>
            </a:r>
            <a:r>
              <a:rPr lang="en-US" sz="2500" spc="-60" dirty="0">
                <a:latin typeface="Arial MT"/>
                <a:cs typeface="Arial MT"/>
              </a:rPr>
              <a:t> </a:t>
            </a:r>
            <a:r>
              <a:rPr lang="en-US" sz="2500" spc="-10" dirty="0">
                <a:latin typeface="Arial MT"/>
                <a:cs typeface="Arial MT"/>
              </a:rPr>
              <a:t>appendicitis</a:t>
            </a:r>
            <a:endParaRPr lang="en-US" sz="2500" dirty="0">
              <a:latin typeface="Arial MT"/>
              <a:cs typeface="Arial M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4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F4DA-4A5B-1456-5B86-2F9E3245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B4CD7-7635-5B52-FDF6-D9E176F9F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218" y="1295400"/>
            <a:ext cx="7863205" cy="4980851"/>
          </a:xfrm>
        </p:spPr>
        <p:txBody>
          <a:bodyPr/>
          <a:lstStyle/>
          <a:p>
            <a:pPr marL="367665" indent="-354965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67665" algn="l"/>
              </a:tabLst>
            </a:pPr>
            <a:r>
              <a:rPr lang="en-US" sz="3300" b="1" dirty="0">
                <a:latin typeface="Arial"/>
                <a:cs typeface="Arial"/>
              </a:rPr>
              <a:t>What</a:t>
            </a:r>
            <a:r>
              <a:rPr lang="en-US" sz="3300" b="1" spc="-10" dirty="0">
                <a:latin typeface="Arial"/>
                <a:cs typeface="Arial"/>
              </a:rPr>
              <a:t> </a:t>
            </a:r>
            <a:r>
              <a:rPr lang="en-US" sz="3300" b="1" dirty="0">
                <a:latin typeface="Arial"/>
                <a:cs typeface="Arial"/>
              </a:rPr>
              <a:t>labs</a:t>
            </a:r>
            <a:r>
              <a:rPr lang="en-US" sz="3300" b="1" spc="10" dirty="0">
                <a:latin typeface="Arial"/>
                <a:cs typeface="Arial"/>
              </a:rPr>
              <a:t> </a:t>
            </a:r>
            <a:r>
              <a:rPr lang="en-US" sz="3300" b="1" dirty="0">
                <a:latin typeface="Arial"/>
                <a:cs typeface="Arial"/>
              </a:rPr>
              <a:t>are</a:t>
            </a:r>
            <a:r>
              <a:rPr lang="en-US" sz="3300" b="1" spc="5" dirty="0">
                <a:latin typeface="Arial"/>
                <a:cs typeface="Arial"/>
              </a:rPr>
              <a:t> </a:t>
            </a:r>
            <a:r>
              <a:rPr lang="en-US" sz="3300" b="1" spc="-10" dirty="0">
                <a:latin typeface="Arial"/>
                <a:cs typeface="Arial"/>
              </a:rPr>
              <a:t>needed?</a:t>
            </a:r>
            <a:endParaRPr lang="en-US" sz="3300" dirty="0">
              <a:latin typeface="Arial"/>
              <a:cs typeface="Arial"/>
            </a:endParaRPr>
          </a:p>
          <a:p>
            <a:pPr marL="782320" lvl="1" indent="-295275">
              <a:lnSpc>
                <a:spcPct val="100000"/>
              </a:lnSpc>
              <a:spcBef>
                <a:spcPts val="760"/>
              </a:spcBef>
              <a:buChar char="–"/>
              <a:tabLst>
                <a:tab pos="782320" algn="l"/>
              </a:tabLst>
            </a:pPr>
            <a:r>
              <a:rPr lang="en-US" sz="2900" spc="-25" dirty="0">
                <a:latin typeface="Arial MT"/>
                <a:cs typeface="Arial MT"/>
              </a:rPr>
              <a:t>CBC</a:t>
            </a:r>
            <a:endParaRPr lang="en-US" sz="29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spcBef>
                <a:spcPts val="720"/>
              </a:spcBef>
              <a:buChar char="–"/>
              <a:tabLst>
                <a:tab pos="782320" algn="l"/>
              </a:tabLst>
            </a:pPr>
            <a:r>
              <a:rPr lang="en-US" sz="2900" spc="-10" dirty="0">
                <a:latin typeface="Arial MT"/>
                <a:cs typeface="Arial MT"/>
              </a:rPr>
              <a:t>Electrolytes</a:t>
            </a:r>
            <a:endParaRPr lang="en-US" sz="2900" dirty="0">
              <a:latin typeface="Arial MT"/>
              <a:cs typeface="Arial MT"/>
            </a:endParaRPr>
          </a:p>
          <a:p>
            <a:pPr marL="367665" indent="-354965">
              <a:lnSpc>
                <a:spcPct val="100000"/>
              </a:lnSpc>
              <a:spcBef>
                <a:spcPts val="800"/>
              </a:spcBef>
              <a:buFont typeface="Arial MT"/>
              <a:buChar char="•"/>
              <a:tabLst>
                <a:tab pos="367665" algn="l"/>
              </a:tabLst>
            </a:pPr>
            <a:r>
              <a:rPr lang="en-US" sz="3300" b="1" dirty="0">
                <a:latin typeface="Arial"/>
                <a:cs typeface="Arial"/>
              </a:rPr>
              <a:t>What imaging</a:t>
            </a:r>
            <a:r>
              <a:rPr lang="en-US" sz="3300" b="1" spc="15" dirty="0">
                <a:latin typeface="Arial"/>
                <a:cs typeface="Arial"/>
              </a:rPr>
              <a:t> </a:t>
            </a:r>
            <a:r>
              <a:rPr lang="en-US" sz="3300" b="1" dirty="0">
                <a:latin typeface="Arial"/>
                <a:cs typeface="Arial"/>
              </a:rPr>
              <a:t>is</a:t>
            </a:r>
            <a:r>
              <a:rPr lang="en-US" sz="3300" b="1" spc="20" dirty="0">
                <a:latin typeface="Arial"/>
                <a:cs typeface="Arial"/>
              </a:rPr>
              <a:t> </a:t>
            </a:r>
            <a:r>
              <a:rPr lang="en-US" sz="3300" b="1" spc="-10" dirty="0">
                <a:latin typeface="Arial"/>
                <a:cs typeface="Arial"/>
              </a:rPr>
              <a:t>needed?</a:t>
            </a:r>
            <a:endParaRPr lang="en-US" sz="3300" dirty="0">
              <a:latin typeface="Arial"/>
              <a:cs typeface="Arial"/>
            </a:endParaRPr>
          </a:p>
          <a:p>
            <a:pPr marL="782320" lvl="1" indent="-295275">
              <a:lnSpc>
                <a:spcPct val="100000"/>
              </a:lnSpc>
              <a:spcBef>
                <a:spcPts val="760"/>
              </a:spcBef>
              <a:buChar char="–"/>
              <a:tabLst>
                <a:tab pos="782320" algn="l"/>
              </a:tabLst>
            </a:pPr>
            <a:r>
              <a:rPr lang="en-US" sz="2900" dirty="0">
                <a:latin typeface="Arial MT"/>
                <a:cs typeface="Arial MT"/>
              </a:rPr>
              <a:t>Meckel</a:t>
            </a:r>
            <a:r>
              <a:rPr lang="en-US" sz="2900" spc="-35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scan</a:t>
            </a:r>
            <a:r>
              <a:rPr lang="en-US" sz="2900" spc="-35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for</a:t>
            </a:r>
            <a:r>
              <a:rPr lang="en-US" sz="2900" spc="-40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bleeding</a:t>
            </a:r>
            <a:r>
              <a:rPr lang="en-US" sz="2900" spc="-35" dirty="0">
                <a:latin typeface="Arial MT"/>
                <a:cs typeface="Arial MT"/>
              </a:rPr>
              <a:t> </a:t>
            </a:r>
            <a:r>
              <a:rPr lang="en-US" sz="2400" spc="-35" dirty="0">
                <a:latin typeface="Arial MT"/>
                <a:cs typeface="Arial MT"/>
              </a:rPr>
              <a:t>(</a:t>
            </a:r>
            <a:r>
              <a:rPr lang="en-US" sz="2400" b="0" i="0" u="none" strike="noStrike" baseline="0" dirty="0">
                <a:latin typeface="Arial MT"/>
              </a:rPr>
              <a:t>technetium-99m pertechnetate isotope scan</a:t>
            </a:r>
            <a:r>
              <a:rPr lang="en-US" sz="2400" b="0" i="0" u="none" strike="noStrike" spc="-35" baseline="0" dirty="0">
                <a:latin typeface="Arial MT"/>
              </a:rPr>
              <a:t>)</a:t>
            </a:r>
          </a:p>
          <a:p>
            <a:pPr algn="l"/>
            <a:r>
              <a:rPr lang="en-US" sz="2400" spc="-35" dirty="0">
                <a:latin typeface="Arial MT"/>
                <a:cs typeface="Arial MT"/>
              </a:rPr>
              <a:t>                 </a:t>
            </a:r>
            <a:r>
              <a:rPr lang="en-US" sz="2400" b="0" i="0" u="none" strike="noStrike" baseline="0" dirty="0">
                <a:latin typeface="Times New Roman" panose="02020603050405020304" pitchFamily="18" charset="0"/>
              </a:rPr>
              <a:t>sensitivity of 85% and a specificity of 95%</a:t>
            </a:r>
            <a:endParaRPr lang="en-US" sz="24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spcBef>
                <a:spcPts val="600"/>
              </a:spcBef>
              <a:buChar char="–"/>
              <a:tabLst>
                <a:tab pos="782320" algn="l"/>
              </a:tabLst>
            </a:pPr>
            <a:r>
              <a:rPr lang="en-US" sz="2900" dirty="0">
                <a:latin typeface="Arial MT"/>
                <a:cs typeface="Arial MT"/>
              </a:rPr>
              <a:t>Ultrasound</a:t>
            </a:r>
            <a:r>
              <a:rPr lang="en-US" sz="2900" spc="-15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for</a:t>
            </a:r>
            <a:r>
              <a:rPr lang="en-US" sz="2900" spc="-20" dirty="0">
                <a:latin typeface="Arial MT"/>
                <a:cs typeface="Arial MT"/>
              </a:rPr>
              <a:t> </a:t>
            </a:r>
            <a:r>
              <a:rPr lang="en-US" sz="2900" spc="-10" dirty="0">
                <a:latin typeface="Arial MT"/>
                <a:cs typeface="Arial MT"/>
              </a:rPr>
              <a:t>intussusception</a:t>
            </a:r>
            <a:endParaRPr lang="en-US" sz="29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spcBef>
                <a:spcPts val="720"/>
              </a:spcBef>
              <a:buChar char="–"/>
              <a:tabLst>
                <a:tab pos="782320" algn="l"/>
              </a:tabLst>
            </a:pPr>
            <a:r>
              <a:rPr lang="en-US" sz="2900" dirty="0">
                <a:latin typeface="Arial MT"/>
                <a:cs typeface="Arial MT"/>
              </a:rPr>
              <a:t>CT</a:t>
            </a:r>
            <a:r>
              <a:rPr lang="en-US" sz="2900" spc="-30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Abd/Pelvis</a:t>
            </a:r>
            <a:r>
              <a:rPr lang="en-US" sz="2900" spc="-30" dirty="0">
                <a:latin typeface="Arial MT"/>
                <a:cs typeface="Arial MT"/>
              </a:rPr>
              <a:t> </a:t>
            </a:r>
            <a:r>
              <a:rPr lang="en-US" sz="2900" dirty="0">
                <a:latin typeface="Arial MT"/>
                <a:cs typeface="Arial MT"/>
              </a:rPr>
              <a:t>for</a:t>
            </a:r>
            <a:r>
              <a:rPr lang="en-US" sz="2900" spc="-35" dirty="0">
                <a:latin typeface="Arial MT"/>
                <a:cs typeface="Arial MT"/>
              </a:rPr>
              <a:t> </a:t>
            </a:r>
            <a:r>
              <a:rPr lang="en-US" sz="2900" spc="-10" dirty="0">
                <a:latin typeface="Arial MT"/>
                <a:cs typeface="Arial MT"/>
              </a:rPr>
              <a:t>obstruction</a:t>
            </a:r>
            <a:endParaRPr lang="en-US" sz="2900" dirty="0">
              <a:latin typeface="Arial MT"/>
              <a:cs typeface="Arial M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5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8BC88-ECA4-F5D7-A67E-AFED4CE4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B1E3C-F841-3C77-22C8-C30C050702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object 3">
            <a:extLst>
              <a:ext uri="{FF2B5EF4-FFF2-40B4-BE49-F238E27FC236}">
                <a16:creationId xmlns:a16="http://schemas.microsoft.com/office/drawing/2014/main" id="{884BA531-164A-E7EA-AB1E-DC6F7791A62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630148"/>
            <a:ext cx="7781175" cy="346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81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F4D90-866C-9302-F9C1-6F4C5E0D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BBA0CF9C-0E04-CCAA-D0C9-C13BEC0387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12775" y="1404938"/>
            <a:ext cx="7862888" cy="4396716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67665" algn="l"/>
              </a:tabLst>
            </a:pPr>
            <a:r>
              <a:rPr sz="3300" b="1" spc="-10" dirty="0">
                <a:latin typeface="Arial"/>
                <a:cs typeface="Arial"/>
              </a:rPr>
              <a:t>Management</a:t>
            </a:r>
            <a:endParaRPr sz="3300" dirty="0">
              <a:latin typeface="Arial"/>
              <a:cs typeface="Arial"/>
            </a:endParaRPr>
          </a:p>
          <a:p>
            <a:pPr marL="782320" lvl="1" indent="-295275">
              <a:lnSpc>
                <a:spcPct val="100000"/>
              </a:lnSpc>
              <a:spcBef>
                <a:spcPts val="760"/>
              </a:spcBef>
              <a:buFont typeface="Arial MT"/>
              <a:buChar char="–"/>
              <a:tabLst>
                <a:tab pos="782320" algn="l"/>
              </a:tabLst>
            </a:pPr>
            <a:r>
              <a:rPr sz="2900" b="1" spc="-10" dirty="0">
                <a:latin typeface="Arial"/>
                <a:cs typeface="Arial"/>
              </a:rPr>
              <a:t>Pre-</a:t>
            </a:r>
            <a:r>
              <a:rPr sz="2900" b="1" spc="-25" dirty="0">
                <a:latin typeface="Arial"/>
                <a:cs typeface="Arial"/>
              </a:rPr>
              <a:t>op:</a:t>
            </a:r>
            <a:endParaRPr sz="2900" dirty="0">
              <a:latin typeface="Arial"/>
              <a:cs typeface="Arial"/>
            </a:endParaRPr>
          </a:p>
          <a:p>
            <a:pPr marL="1199515" lvl="2" indent="-238125">
              <a:lnSpc>
                <a:spcPct val="100000"/>
              </a:lnSpc>
              <a:spcBef>
                <a:spcPts val="615"/>
              </a:spcBef>
              <a:buChar char="•"/>
              <a:tabLst>
                <a:tab pos="1199515" algn="l"/>
              </a:tabLst>
            </a:pPr>
            <a:r>
              <a:rPr sz="2500" spc="-10" dirty="0">
                <a:latin typeface="Arial MT"/>
                <a:cs typeface="Arial MT"/>
              </a:rPr>
              <a:t>Hydration/transfusion</a:t>
            </a:r>
            <a:endParaRPr sz="2500" dirty="0">
              <a:latin typeface="Arial MT"/>
              <a:cs typeface="Arial MT"/>
            </a:endParaRPr>
          </a:p>
          <a:p>
            <a:pPr marL="1199515" lvl="2" indent="-238125">
              <a:lnSpc>
                <a:spcPct val="100000"/>
              </a:lnSpc>
              <a:spcBef>
                <a:spcPts val="600"/>
              </a:spcBef>
              <a:buChar char="•"/>
              <a:tabLst>
                <a:tab pos="1199515" algn="l"/>
              </a:tabLst>
            </a:pPr>
            <a:r>
              <a:rPr sz="2500" dirty="0">
                <a:latin typeface="Arial MT"/>
                <a:cs typeface="Arial MT"/>
              </a:rPr>
              <a:t>NG</a:t>
            </a:r>
            <a:r>
              <a:rPr sz="2500" spc="-4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decompression</a:t>
            </a:r>
            <a:endParaRPr sz="2500" dirty="0">
              <a:latin typeface="Arial MT"/>
              <a:cs typeface="Arial MT"/>
            </a:endParaRPr>
          </a:p>
          <a:p>
            <a:pPr marL="1199515" lvl="2" indent="-238125">
              <a:lnSpc>
                <a:spcPct val="100000"/>
              </a:lnSpc>
              <a:spcBef>
                <a:spcPts val="600"/>
              </a:spcBef>
              <a:buChar char="•"/>
              <a:tabLst>
                <a:tab pos="1199515" algn="l"/>
              </a:tabLst>
            </a:pPr>
            <a:r>
              <a:rPr sz="2500" spc="-10" dirty="0">
                <a:latin typeface="Arial MT"/>
                <a:cs typeface="Arial MT"/>
              </a:rPr>
              <a:t>Antibiotics</a:t>
            </a:r>
            <a:endParaRPr sz="2500" dirty="0">
              <a:latin typeface="Arial MT"/>
              <a:cs typeface="Arial MT"/>
            </a:endParaRPr>
          </a:p>
          <a:p>
            <a:pPr marL="782320" lvl="1" indent="-295275">
              <a:lnSpc>
                <a:spcPct val="100000"/>
              </a:lnSpc>
              <a:spcBef>
                <a:spcPts val="585"/>
              </a:spcBef>
              <a:buFont typeface="Arial MT"/>
              <a:buChar char="–"/>
              <a:tabLst>
                <a:tab pos="782320" algn="l"/>
              </a:tabLst>
            </a:pPr>
            <a:r>
              <a:rPr sz="2900" b="1" spc="-10" dirty="0">
                <a:latin typeface="Arial"/>
                <a:cs typeface="Arial"/>
              </a:rPr>
              <a:t>Operative:</a:t>
            </a:r>
            <a:endParaRPr sz="2900" dirty="0">
              <a:latin typeface="Arial"/>
              <a:cs typeface="Arial"/>
            </a:endParaRPr>
          </a:p>
          <a:p>
            <a:pPr marL="1199515" lvl="2" indent="-238125">
              <a:lnSpc>
                <a:spcPct val="100000"/>
              </a:lnSpc>
              <a:spcBef>
                <a:spcPts val="640"/>
              </a:spcBef>
              <a:buChar char="•"/>
              <a:tabLst>
                <a:tab pos="1199515" algn="l"/>
              </a:tabLst>
            </a:pPr>
            <a:r>
              <a:rPr sz="2500" spc="-10" dirty="0">
                <a:latin typeface="Arial MT"/>
                <a:cs typeface="Arial MT"/>
              </a:rPr>
              <a:t>Laparoscopy/laparotomy</a:t>
            </a:r>
            <a:endParaRPr sz="2500" dirty="0">
              <a:latin typeface="Arial MT"/>
              <a:cs typeface="Arial MT"/>
            </a:endParaRPr>
          </a:p>
          <a:p>
            <a:pPr marL="1199515" lvl="2" indent="-238125">
              <a:lnSpc>
                <a:spcPct val="100000"/>
              </a:lnSpc>
              <a:spcBef>
                <a:spcPts val="600"/>
              </a:spcBef>
              <a:buChar char="•"/>
              <a:tabLst>
                <a:tab pos="1199515" algn="l"/>
              </a:tabLst>
            </a:pPr>
            <a:r>
              <a:rPr sz="2500" dirty="0">
                <a:latin typeface="Arial MT"/>
                <a:cs typeface="Arial MT"/>
              </a:rPr>
              <a:t>Bowel</a:t>
            </a:r>
            <a:r>
              <a:rPr sz="2500" spc="-60" dirty="0">
                <a:latin typeface="Arial MT"/>
                <a:cs typeface="Arial MT"/>
              </a:rPr>
              <a:t> </a:t>
            </a:r>
            <a:r>
              <a:rPr sz="2500" dirty="0">
                <a:latin typeface="Arial MT"/>
                <a:cs typeface="Arial MT"/>
              </a:rPr>
              <a:t>resection</a:t>
            </a:r>
            <a:r>
              <a:rPr sz="2500" spc="-55" dirty="0">
                <a:latin typeface="Arial MT"/>
                <a:cs typeface="Arial MT"/>
              </a:rPr>
              <a:t> </a:t>
            </a:r>
            <a:r>
              <a:rPr lang="en-US" sz="2500" spc="-55" dirty="0">
                <a:latin typeface="Arial MT"/>
                <a:cs typeface="Arial MT"/>
              </a:rPr>
              <a:t>(Wide base) </a:t>
            </a:r>
            <a:r>
              <a:rPr sz="2500" dirty="0">
                <a:latin typeface="Arial MT"/>
                <a:cs typeface="Arial MT"/>
              </a:rPr>
              <a:t>vs.</a:t>
            </a:r>
            <a:r>
              <a:rPr sz="2500" spc="-60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diverticulectomy</a:t>
            </a:r>
            <a:r>
              <a:rPr lang="en-US" sz="2500" spc="-10" dirty="0">
                <a:latin typeface="Arial MT"/>
                <a:cs typeface="Arial MT"/>
              </a:rPr>
              <a:t> (Narrow base)</a:t>
            </a:r>
            <a:endParaRPr sz="25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37389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81B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745</Words>
  <Application>Microsoft Office PowerPoint</Application>
  <PresentationFormat>On-screen Show (4:3)</PresentationFormat>
  <Paragraphs>132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MT</vt:lpstr>
      <vt:lpstr>Century Gothic Bold</vt:lpstr>
      <vt:lpstr>Noto Sans</vt:lpstr>
      <vt:lpstr>Times New Roman</vt:lpstr>
      <vt:lpstr>Wingdings</vt:lpstr>
      <vt:lpstr>Office Theme</vt:lpstr>
      <vt:lpstr>Approach to gastrointestinal bleeding in children</vt:lpstr>
      <vt:lpstr>PowerPoint Presentation</vt:lpstr>
      <vt:lpstr>PowerPoint Presentation</vt:lpstr>
      <vt:lpstr>PowerPoint Presentation</vt:lpstr>
      <vt:lpstr>Meckel’s diverticulum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INTUSSUSCEPTION</vt:lpstr>
      <vt:lpstr>PowerPoint Presentation</vt:lpstr>
      <vt:lpstr>What is the usual cause of intussusception? </vt:lpstr>
      <vt:lpstr>PowerPoint Presentation</vt:lpstr>
      <vt:lpstr>Diagnosis</vt:lpstr>
      <vt:lpstr>Management</vt:lpstr>
      <vt:lpstr>Operative treatment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Ahmad</cp:lastModifiedBy>
  <cp:revision>18</cp:revision>
  <dcterms:created xsi:type="dcterms:W3CDTF">2023-10-13T14:16:49Z</dcterms:created>
  <dcterms:modified xsi:type="dcterms:W3CDTF">2023-12-01T08:04:22Z</dcterms:modified>
</cp:coreProperties>
</file>