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7" r:id="rId1"/>
  </p:sldMasterIdLst>
  <p:notesMasterIdLst>
    <p:notesMasterId r:id="rId46"/>
  </p:notesMasterIdLst>
  <p:sldIdLst>
    <p:sldId id="576" r:id="rId2"/>
    <p:sldId id="577" r:id="rId3"/>
    <p:sldId id="578" r:id="rId4"/>
    <p:sldId id="579" r:id="rId5"/>
    <p:sldId id="580" r:id="rId6"/>
    <p:sldId id="581" r:id="rId7"/>
    <p:sldId id="582" r:id="rId8"/>
    <p:sldId id="256" r:id="rId9"/>
    <p:sldId id="257" r:id="rId10"/>
    <p:sldId id="258" r:id="rId11"/>
    <p:sldId id="259" r:id="rId12"/>
    <p:sldId id="260" r:id="rId13"/>
    <p:sldId id="261" r:id="rId14"/>
    <p:sldId id="262" r:id="rId15"/>
    <p:sldId id="263" r:id="rId16"/>
    <p:sldId id="264" r:id="rId17"/>
    <p:sldId id="265" r:id="rId18"/>
    <p:sldId id="568" r:id="rId19"/>
    <p:sldId id="569" r:id="rId20"/>
    <p:sldId id="570" r:id="rId21"/>
    <p:sldId id="571" r:id="rId22"/>
    <p:sldId id="572" r:id="rId23"/>
    <p:sldId id="573" r:id="rId24"/>
    <p:sldId id="574" r:id="rId25"/>
    <p:sldId id="575" r:id="rId26"/>
    <p:sldId id="567" r:id="rId27"/>
    <p:sldId id="561" r:id="rId28"/>
    <p:sldId id="562" r:id="rId29"/>
    <p:sldId id="563" r:id="rId30"/>
    <p:sldId id="564" r:id="rId31"/>
    <p:sldId id="565" r:id="rId32"/>
    <p:sldId id="566" r:id="rId33"/>
    <p:sldId id="560" r:id="rId34"/>
    <p:sldId id="549" r:id="rId35"/>
    <p:sldId id="550" r:id="rId36"/>
    <p:sldId id="551" r:id="rId37"/>
    <p:sldId id="552" r:id="rId38"/>
    <p:sldId id="553" r:id="rId39"/>
    <p:sldId id="554" r:id="rId40"/>
    <p:sldId id="555" r:id="rId41"/>
    <p:sldId id="556" r:id="rId42"/>
    <p:sldId id="557" r:id="rId43"/>
    <p:sldId id="558" r:id="rId44"/>
    <p:sldId id="559" r:id="rId4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5915"/>
  </p:normalViewPr>
  <p:slideViewPr>
    <p:cSldViewPr snapToGrid="0" snapToObjects="1">
      <p:cViewPr varScale="1">
        <p:scale>
          <a:sx n="73" d="100"/>
          <a:sy n="73"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presProps" Target="presProps.xml" /><Relationship Id="rId50"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viewProps" Target="viewProps.xml" /><Relationship Id="rId8" Type="http://schemas.openxmlformats.org/officeDocument/2006/relationships/slide" Target="slides/slide7.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E6990-8E1E-9C26-5E5C-0CD732FFF7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D538778-916F-2ACF-AE01-13AB0E752EF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FCA2B3B-C289-49A1-9CF3-55805E4A1919}" type="datetimeFigureOut">
              <a:rPr lang="en-US"/>
              <a:pPr>
                <a:defRPr/>
              </a:pPr>
              <a:t>5/23/2024</a:t>
            </a:fld>
            <a:endParaRPr lang="en-US"/>
          </a:p>
        </p:txBody>
      </p:sp>
      <p:sp>
        <p:nvSpPr>
          <p:cNvPr id="4" name="Slide Image Placeholder 3">
            <a:extLst>
              <a:ext uri="{FF2B5EF4-FFF2-40B4-BE49-F238E27FC236}">
                <a16:creationId xmlns:a16="http://schemas.microsoft.com/office/drawing/2014/main" id="{0E68968E-854E-1D79-08CD-24A9955607A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499967C-B395-B031-39D9-C71CEB5FDF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78426BA-BD96-EBCC-707E-B08FFCB974E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A3EE566-72BF-075B-4010-25B4C45AE05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362A673-6E43-4974-8E50-08785ED7E1E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11AD16B-669E-051E-8024-0FD57C1D1E9E}"/>
              </a:ext>
            </a:extLst>
          </p:cNvPr>
          <p:cNvSpPr>
            <a:spLocks noGrp="1"/>
          </p:cNvSpPr>
          <p:nvPr>
            <p:ph type="dt" sz="half" idx="10"/>
          </p:nvPr>
        </p:nvSpPr>
        <p:spPr/>
        <p:txBody>
          <a:bodyPr/>
          <a:lstStyle>
            <a:lvl1pPr>
              <a:defRPr/>
            </a:lvl1pPr>
          </a:lstStyle>
          <a:p>
            <a:pPr>
              <a:defRPr/>
            </a:pPr>
            <a:fld id="{F65D5F09-AB67-4E39-A8C4-1502E0E43595}" type="datetimeFigureOut">
              <a:rPr lang="en-US"/>
              <a:pPr>
                <a:defRPr/>
              </a:pPr>
              <a:t>5/23/2024</a:t>
            </a:fld>
            <a:endParaRPr lang="en-US"/>
          </a:p>
        </p:txBody>
      </p:sp>
      <p:sp>
        <p:nvSpPr>
          <p:cNvPr id="5" name="Footer Placeholder 4">
            <a:extLst>
              <a:ext uri="{FF2B5EF4-FFF2-40B4-BE49-F238E27FC236}">
                <a16:creationId xmlns:a16="http://schemas.microsoft.com/office/drawing/2014/main" id="{1959283A-C715-C9F0-E558-78C9A270F0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49F327-3D78-0479-AB21-70549A8FAA8B}"/>
              </a:ext>
            </a:extLst>
          </p:cNvPr>
          <p:cNvSpPr>
            <a:spLocks noGrp="1"/>
          </p:cNvSpPr>
          <p:nvPr>
            <p:ph type="sldNum" sz="quarter" idx="12"/>
          </p:nvPr>
        </p:nvSpPr>
        <p:spPr/>
        <p:txBody>
          <a:bodyPr/>
          <a:lstStyle>
            <a:lvl1pPr>
              <a:defRPr/>
            </a:lvl1pPr>
          </a:lstStyle>
          <a:p>
            <a:fld id="{2185992A-6B6E-4A5C-AF5D-2F8D7A53B6EC}" type="slidenum">
              <a:rPr lang="en-US" altLang="en-US"/>
              <a:pPr/>
              <a:t>‹#›</a:t>
            </a:fld>
            <a:endParaRPr lang="en-US" altLang="en-US"/>
          </a:p>
        </p:txBody>
      </p:sp>
    </p:spTree>
    <p:extLst>
      <p:ext uri="{BB962C8B-B14F-4D97-AF65-F5344CB8AC3E}">
        <p14:creationId xmlns:p14="http://schemas.microsoft.com/office/powerpoint/2010/main" val="4167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A580C4-E1BE-E016-E3A4-114C0F6FB37A}"/>
              </a:ext>
            </a:extLst>
          </p:cNvPr>
          <p:cNvSpPr>
            <a:spLocks noGrp="1"/>
          </p:cNvSpPr>
          <p:nvPr>
            <p:ph type="dt" sz="half" idx="10"/>
          </p:nvPr>
        </p:nvSpPr>
        <p:spPr/>
        <p:txBody>
          <a:bodyPr/>
          <a:lstStyle>
            <a:lvl1pPr>
              <a:defRPr/>
            </a:lvl1pPr>
          </a:lstStyle>
          <a:p>
            <a:pPr>
              <a:defRPr/>
            </a:pPr>
            <a:fld id="{B7EE8C3F-7111-4B48-8559-F1D92B54B106}" type="datetimeFigureOut">
              <a:rPr lang="en-US"/>
              <a:pPr>
                <a:defRPr/>
              </a:pPr>
              <a:t>5/23/2024</a:t>
            </a:fld>
            <a:endParaRPr lang="en-US"/>
          </a:p>
        </p:txBody>
      </p:sp>
      <p:sp>
        <p:nvSpPr>
          <p:cNvPr id="5" name="Footer Placeholder 4">
            <a:extLst>
              <a:ext uri="{FF2B5EF4-FFF2-40B4-BE49-F238E27FC236}">
                <a16:creationId xmlns:a16="http://schemas.microsoft.com/office/drawing/2014/main" id="{8E4DD592-1D65-5828-7C1F-A8E4D0F390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760F97-371F-DDBC-E01E-C9E7009891BF}"/>
              </a:ext>
            </a:extLst>
          </p:cNvPr>
          <p:cNvSpPr>
            <a:spLocks noGrp="1"/>
          </p:cNvSpPr>
          <p:nvPr>
            <p:ph type="sldNum" sz="quarter" idx="12"/>
          </p:nvPr>
        </p:nvSpPr>
        <p:spPr/>
        <p:txBody>
          <a:bodyPr/>
          <a:lstStyle>
            <a:lvl1pPr>
              <a:defRPr/>
            </a:lvl1pPr>
          </a:lstStyle>
          <a:p>
            <a:fld id="{81D6FAA0-E26B-4FDF-893C-3413B68C7692}" type="slidenum">
              <a:rPr lang="en-US" altLang="en-US"/>
              <a:pPr/>
              <a:t>‹#›</a:t>
            </a:fld>
            <a:endParaRPr lang="en-US" altLang="en-US"/>
          </a:p>
        </p:txBody>
      </p:sp>
    </p:spTree>
    <p:extLst>
      <p:ext uri="{BB962C8B-B14F-4D97-AF65-F5344CB8AC3E}">
        <p14:creationId xmlns:p14="http://schemas.microsoft.com/office/powerpoint/2010/main" val="416529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AEAB637-EDA7-35BB-18B3-965824D80D00}"/>
              </a:ext>
            </a:extLst>
          </p:cNvPr>
          <p:cNvSpPr>
            <a:spLocks noGrp="1"/>
          </p:cNvSpPr>
          <p:nvPr>
            <p:ph type="dt" sz="half" idx="10"/>
          </p:nvPr>
        </p:nvSpPr>
        <p:spPr/>
        <p:txBody>
          <a:bodyPr/>
          <a:lstStyle>
            <a:lvl1pPr>
              <a:defRPr/>
            </a:lvl1pPr>
          </a:lstStyle>
          <a:p>
            <a:pPr>
              <a:defRPr/>
            </a:pPr>
            <a:fld id="{CE3232F6-9520-4ED2-8981-68F9FAE92178}" type="datetimeFigureOut">
              <a:rPr lang="en-US"/>
              <a:pPr>
                <a:defRPr/>
              </a:pPr>
              <a:t>5/23/2024</a:t>
            </a:fld>
            <a:endParaRPr lang="en-US"/>
          </a:p>
        </p:txBody>
      </p:sp>
      <p:sp>
        <p:nvSpPr>
          <p:cNvPr id="5" name="Footer Placeholder 4">
            <a:extLst>
              <a:ext uri="{FF2B5EF4-FFF2-40B4-BE49-F238E27FC236}">
                <a16:creationId xmlns:a16="http://schemas.microsoft.com/office/drawing/2014/main" id="{ED4D6B04-FE74-5AE6-AC25-0EA942B9A4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5AA82B-58C1-3F04-7F8D-8F652231AD14}"/>
              </a:ext>
            </a:extLst>
          </p:cNvPr>
          <p:cNvSpPr>
            <a:spLocks noGrp="1"/>
          </p:cNvSpPr>
          <p:nvPr>
            <p:ph type="sldNum" sz="quarter" idx="12"/>
          </p:nvPr>
        </p:nvSpPr>
        <p:spPr/>
        <p:txBody>
          <a:bodyPr/>
          <a:lstStyle>
            <a:lvl1pPr>
              <a:defRPr/>
            </a:lvl1pPr>
          </a:lstStyle>
          <a:p>
            <a:fld id="{C643DAB7-88FE-486E-AE9C-2B7FF695924C}" type="slidenum">
              <a:rPr lang="en-US" altLang="en-US"/>
              <a:pPr/>
              <a:t>‹#›</a:t>
            </a:fld>
            <a:endParaRPr lang="en-US" altLang="en-US"/>
          </a:p>
        </p:txBody>
      </p:sp>
    </p:spTree>
    <p:extLst>
      <p:ext uri="{BB962C8B-B14F-4D97-AF65-F5344CB8AC3E}">
        <p14:creationId xmlns:p14="http://schemas.microsoft.com/office/powerpoint/2010/main" val="336890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92368E-B99B-C19B-B001-EC08258FFF37}"/>
              </a:ext>
            </a:extLst>
          </p:cNvPr>
          <p:cNvSpPr>
            <a:spLocks noGrp="1"/>
          </p:cNvSpPr>
          <p:nvPr>
            <p:ph type="dt" sz="half" idx="10"/>
          </p:nvPr>
        </p:nvSpPr>
        <p:spPr/>
        <p:txBody>
          <a:bodyPr/>
          <a:lstStyle>
            <a:lvl1pPr>
              <a:defRPr/>
            </a:lvl1pPr>
          </a:lstStyle>
          <a:p>
            <a:pPr>
              <a:defRPr/>
            </a:pPr>
            <a:fld id="{AF7E3313-2F95-4687-9C7B-B81CB2413A24}" type="datetimeFigureOut">
              <a:rPr lang="en-US"/>
              <a:pPr>
                <a:defRPr/>
              </a:pPr>
              <a:t>5/23/2024</a:t>
            </a:fld>
            <a:endParaRPr lang="en-US"/>
          </a:p>
        </p:txBody>
      </p:sp>
      <p:sp>
        <p:nvSpPr>
          <p:cNvPr id="5" name="Footer Placeholder 4">
            <a:extLst>
              <a:ext uri="{FF2B5EF4-FFF2-40B4-BE49-F238E27FC236}">
                <a16:creationId xmlns:a16="http://schemas.microsoft.com/office/drawing/2014/main" id="{A50ED490-0779-E8BF-7CA7-5C2993AA12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0B8E5B-5F0B-AE96-732F-85B997210A9F}"/>
              </a:ext>
            </a:extLst>
          </p:cNvPr>
          <p:cNvSpPr>
            <a:spLocks noGrp="1"/>
          </p:cNvSpPr>
          <p:nvPr>
            <p:ph type="sldNum" sz="quarter" idx="12"/>
          </p:nvPr>
        </p:nvSpPr>
        <p:spPr/>
        <p:txBody>
          <a:bodyPr/>
          <a:lstStyle>
            <a:lvl1pPr>
              <a:defRPr/>
            </a:lvl1pPr>
          </a:lstStyle>
          <a:p>
            <a:fld id="{3770EE01-5DF8-499D-A776-4C443054F258}" type="slidenum">
              <a:rPr lang="en-US" altLang="en-US"/>
              <a:pPr/>
              <a:t>‹#›</a:t>
            </a:fld>
            <a:endParaRPr lang="en-US" altLang="en-US"/>
          </a:p>
        </p:txBody>
      </p:sp>
    </p:spTree>
    <p:extLst>
      <p:ext uri="{BB962C8B-B14F-4D97-AF65-F5344CB8AC3E}">
        <p14:creationId xmlns:p14="http://schemas.microsoft.com/office/powerpoint/2010/main" val="364125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7687CB-6518-F0B4-F46E-F5CFACE40B1D}"/>
              </a:ext>
            </a:extLst>
          </p:cNvPr>
          <p:cNvSpPr>
            <a:spLocks noGrp="1"/>
          </p:cNvSpPr>
          <p:nvPr>
            <p:ph type="dt" sz="half" idx="10"/>
          </p:nvPr>
        </p:nvSpPr>
        <p:spPr/>
        <p:txBody>
          <a:bodyPr/>
          <a:lstStyle>
            <a:lvl1pPr>
              <a:defRPr/>
            </a:lvl1pPr>
          </a:lstStyle>
          <a:p>
            <a:pPr>
              <a:defRPr/>
            </a:pPr>
            <a:fld id="{2EC97EBE-49D6-48C8-945C-0CD8876C1BE1}" type="datetimeFigureOut">
              <a:rPr lang="en-US"/>
              <a:pPr>
                <a:defRPr/>
              </a:pPr>
              <a:t>5/23/2024</a:t>
            </a:fld>
            <a:endParaRPr lang="en-US"/>
          </a:p>
        </p:txBody>
      </p:sp>
      <p:sp>
        <p:nvSpPr>
          <p:cNvPr id="5" name="Footer Placeholder 4">
            <a:extLst>
              <a:ext uri="{FF2B5EF4-FFF2-40B4-BE49-F238E27FC236}">
                <a16:creationId xmlns:a16="http://schemas.microsoft.com/office/drawing/2014/main" id="{54DECEDB-D85D-C4DF-698D-4D7786D0CE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DDDA09-D6E8-1C4F-2D02-4EBB475FC524}"/>
              </a:ext>
            </a:extLst>
          </p:cNvPr>
          <p:cNvSpPr>
            <a:spLocks noGrp="1"/>
          </p:cNvSpPr>
          <p:nvPr>
            <p:ph type="sldNum" sz="quarter" idx="12"/>
          </p:nvPr>
        </p:nvSpPr>
        <p:spPr/>
        <p:txBody>
          <a:bodyPr/>
          <a:lstStyle>
            <a:lvl1pPr>
              <a:defRPr/>
            </a:lvl1pPr>
          </a:lstStyle>
          <a:p>
            <a:fld id="{3DA4C9CE-FD0E-4F71-8758-B675C11AA70D}" type="slidenum">
              <a:rPr lang="en-US" altLang="en-US"/>
              <a:pPr/>
              <a:t>‹#›</a:t>
            </a:fld>
            <a:endParaRPr lang="en-US" altLang="en-US"/>
          </a:p>
        </p:txBody>
      </p:sp>
    </p:spTree>
    <p:extLst>
      <p:ext uri="{BB962C8B-B14F-4D97-AF65-F5344CB8AC3E}">
        <p14:creationId xmlns:p14="http://schemas.microsoft.com/office/powerpoint/2010/main" val="22424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8C14B35-94C6-7FD0-1921-9FB1421C851F}"/>
              </a:ext>
            </a:extLst>
          </p:cNvPr>
          <p:cNvSpPr>
            <a:spLocks noGrp="1"/>
          </p:cNvSpPr>
          <p:nvPr>
            <p:ph type="dt" sz="half" idx="10"/>
          </p:nvPr>
        </p:nvSpPr>
        <p:spPr/>
        <p:txBody>
          <a:bodyPr/>
          <a:lstStyle>
            <a:lvl1pPr>
              <a:defRPr/>
            </a:lvl1pPr>
          </a:lstStyle>
          <a:p>
            <a:pPr>
              <a:defRPr/>
            </a:pPr>
            <a:fld id="{B22C4005-0A4E-4618-90E2-03484EF27F7F}" type="datetimeFigureOut">
              <a:rPr lang="en-US"/>
              <a:pPr>
                <a:defRPr/>
              </a:pPr>
              <a:t>5/23/2024</a:t>
            </a:fld>
            <a:endParaRPr lang="en-US"/>
          </a:p>
        </p:txBody>
      </p:sp>
      <p:sp>
        <p:nvSpPr>
          <p:cNvPr id="6" name="Footer Placeholder 4">
            <a:extLst>
              <a:ext uri="{FF2B5EF4-FFF2-40B4-BE49-F238E27FC236}">
                <a16:creationId xmlns:a16="http://schemas.microsoft.com/office/drawing/2014/main" id="{BFE45E99-1076-3088-697E-BD3AC33550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2529DF-C0FB-0D9A-91AE-AB24D6765BA4}"/>
              </a:ext>
            </a:extLst>
          </p:cNvPr>
          <p:cNvSpPr>
            <a:spLocks noGrp="1"/>
          </p:cNvSpPr>
          <p:nvPr>
            <p:ph type="sldNum" sz="quarter" idx="12"/>
          </p:nvPr>
        </p:nvSpPr>
        <p:spPr/>
        <p:txBody>
          <a:bodyPr/>
          <a:lstStyle>
            <a:lvl1pPr>
              <a:defRPr/>
            </a:lvl1pPr>
          </a:lstStyle>
          <a:p>
            <a:fld id="{7E76B257-F86F-4A1D-9166-95A77E7841BC}" type="slidenum">
              <a:rPr lang="en-US" altLang="en-US"/>
              <a:pPr/>
              <a:t>‹#›</a:t>
            </a:fld>
            <a:endParaRPr lang="en-US" altLang="en-US"/>
          </a:p>
        </p:txBody>
      </p:sp>
    </p:spTree>
    <p:extLst>
      <p:ext uri="{BB962C8B-B14F-4D97-AF65-F5344CB8AC3E}">
        <p14:creationId xmlns:p14="http://schemas.microsoft.com/office/powerpoint/2010/main" val="365501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69DE7E0-2850-57A0-0499-79AFD2002B13}"/>
              </a:ext>
            </a:extLst>
          </p:cNvPr>
          <p:cNvSpPr>
            <a:spLocks noGrp="1"/>
          </p:cNvSpPr>
          <p:nvPr>
            <p:ph type="dt" sz="half" idx="10"/>
          </p:nvPr>
        </p:nvSpPr>
        <p:spPr/>
        <p:txBody>
          <a:bodyPr/>
          <a:lstStyle>
            <a:lvl1pPr>
              <a:defRPr/>
            </a:lvl1pPr>
          </a:lstStyle>
          <a:p>
            <a:pPr>
              <a:defRPr/>
            </a:pPr>
            <a:fld id="{C285C6A2-C3ED-4504-A354-B416CF582C86}" type="datetimeFigureOut">
              <a:rPr lang="en-US"/>
              <a:pPr>
                <a:defRPr/>
              </a:pPr>
              <a:t>5/23/2024</a:t>
            </a:fld>
            <a:endParaRPr lang="en-US"/>
          </a:p>
        </p:txBody>
      </p:sp>
      <p:sp>
        <p:nvSpPr>
          <p:cNvPr id="8" name="Footer Placeholder 4">
            <a:extLst>
              <a:ext uri="{FF2B5EF4-FFF2-40B4-BE49-F238E27FC236}">
                <a16:creationId xmlns:a16="http://schemas.microsoft.com/office/drawing/2014/main" id="{3FC3409D-C0C8-2A56-95A7-E469DFA2D08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CE03F9A-EE4E-AC63-8108-47731AD83A39}"/>
              </a:ext>
            </a:extLst>
          </p:cNvPr>
          <p:cNvSpPr>
            <a:spLocks noGrp="1"/>
          </p:cNvSpPr>
          <p:nvPr>
            <p:ph type="sldNum" sz="quarter" idx="12"/>
          </p:nvPr>
        </p:nvSpPr>
        <p:spPr/>
        <p:txBody>
          <a:bodyPr/>
          <a:lstStyle>
            <a:lvl1pPr>
              <a:defRPr/>
            </a:lvl1pPr>
          </a:lstStyle>
          <a:p>
            <a:fld id="{4300C902-5FB6-4D3D-95B0-674433F7C649}" type="slidenum">
              <a:rPr lang="en-US" altLang="en-US"/>
              <a:pPr/>
              <a:t>‹#›</a:t>
            </a:fld>
            <a:endParaRPr lang="en-US" altLang="en-US"/>
          </a:p>
        </p:txBody>
      </p:sp>
    </p:spTree>
    <p:extLst>
      <p:ext uri="{BB962C8B-B14F-4D97-AF65-F5344CB8AC3E}">
        <p14:creationId xmlns:p14="http://schemas.microsoft.com/office/powerpoint/2010/main" val="253964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ECB9FAE-9F79-457B-250B-720D22047491}"/>
              </a:ext>
            </a:extLst>
          </p:cNvPr>
          <p:cNvSpPr>
            <a:spLocks noGrp="1"/>
          </p:cNvSpPr>
          <p:nvPr>
            <p:ph type="dt" sz="half" idx="10"/>
          </p:nvPr>
        </p:nvSpPr>
        <p:spPr/>
        <p:txBody>
          <a:bodyPr/>
          <a:lstStyle>
            <a:lvl1pPr>
              <a:defRPr/>
            </a:lvl1pPr>
          </a:lstStyle>
          <a:p>
            <a:pPr>
              <a:defRPr/>
            </a:pPr>
            <a:fld id="{18E9D784-8673-4EC0-84A1-45FFFD999C9C}" type="datetimeFigureOut">
              <a:rPr lang="en-US"/>
              <a:pPr>
                <a:defRPr/>
              </a:pPr>
              <a:t>5/23/2024</a:t>
            </a:fld>
            <a:endParaRPr lang="en-US"/>
          </a:p>
        </p:txBody>
      </p:sp>
      <p:sp>
        <p:nvSpPr>
          <p:cNvPr id="4" name="Footer Placeholder 4">
            <a:extLst>
              <a:ext uri="{FF2B5EF4-FFF2-40B4-BE49-F238E27FC236}">
                <a16:creationId xmlns:a16="http://schemas.microsoft.com/office/drawing/2014/main" id="{7566FD10-9657-C881-0F05-B9E8F8A71C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12600E0-77F7-8642-1220-DE7FB4993586}"/>
              </a:ext>
            </a:extLst>
          </p:cNvPr>
          <p:cNvSpPr>
            <a:spLocks noGrp="1"/>
          </p:cNvSpPr>
          <p:nvPr>
            <p:ph type="sldNum" sz="quarter" idx="12"/>
          </p:nvPr>
        </p:nvSpPr>
        <p:spPr/>
        <p:txBody>
          <a:bodyPr/>
          <a:lstStyle>
            <a:lvl1pPr>
              <a:defRPr/>
            </a:lvl1pPr>
          </a:lstStyle>
          <a:p>
            <a:fld id="{4859DCB9-7C93-417C-BBFD-242D98A39E1D}" type="slidenum">
              <a:rPr lang="en-US" altLang="en-US"/>
              <a:pPr/>
              <a:t>‹#›</a:t>
            </a:fld>
            <a:endParaRPr lang="en-US" altLang="en-US"/>
          </a:p>
        </p:txBody>
      </p:sp>
    </p:spTree>
    <p:extLst>
      <p:ext uri="{BB962C8B-B14F-4D97-AF65-F5344CB8AC3E}">
        <p14:creationId xmlns:p14="http://schemas.microsoft.com/office/powerpoint/2010/main" val="25243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F387633-CCA4-650C-CCE1-726DCEF08509}"/>
              </a:ext>
            </a:extLst>
          </p:cNvPr>
          <p:cNvSpPr>
            <a:spLocks noGrp="1"/>
          </p:cNvSpPr>
          <p:nvPr>
            <p:ph type="dt" sz="half" idx="10"/>
          </p:nvPr>
        </p:nvSpPr>
        <p:spPr/>
        <p:txBody>
          <a:bodyPr/>
          <a:lstStyle>
            <a:lvl1pPr>
              <a:defRPr/>
            </a:lvl1pPr>
          </a:lstStyle>
          <a:p>
            <a:pPr>
              <a:defRPr/>
            </a:pPr>
            <a:fld id="{D67C06F9-4189-4213-BD78-48D8D1EFE937}" type="datetimeFigureOut">
              <a:rPr lang="en-US"/>
              <a:pPr>
                <a:defRPr/>
              </a:pPr>
              <a:t>5/23/2024</a:t>
            </a:fld>
            <a:endParaRPr lang="en-US"/>
          </a:p>
        </p:txBody>
      </p:sp>
      <p:sp>
        <p:nvSpPr>
          <p:cNvPr id="3" name="Footer Placeholder 4">
            <a:extLst>
              <a:ext uri="{FF2B5EF4-FFF2-40B4-BE49-F238E27FC236}">
                <a16:creationId xmlns:a16="http://schemas.microsoft.com/office/drawing/2014/main" id="{CF6AEA58-6BE1-3469-C6C2-1BC0CF51E1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BF060F0-4C6A-6736-DCBE-421F3BFE19C8}"/>
              </a:ext>
            </a:extLst>
          </p:cNvPr>
          <p:cNvSpPr>
            <a:spLocks noGrp="1"/>
          </p:cNvSpPr>
          <p:nvPr>
            <p:ph type="sldNum" sz="quarter" idx="12"/>
          </p:nvPr>
        </p:nvSpPr>
        <p:spPr/>
        <p:txBody>
          <a:bodyPr/>
          <a:lstStyle>
            <a:lvl1pPr>
              <a:defRPr/>
            </a:lvl1pPr>
          </a:lstStyle>
          <a:p>
            <a:fld id="{8DEE1436-8821-48EB-B240-277DE013CC95}" type="slidenum">
              <a:rPr lang="en-US" altLang="en-US"/>
              <a:pPr/>
              <a:t>‹#›</a:t>
            </a:fld>
            <a:endParaRPr lang="en-US" altLang="en-US"/>
          </a:p>
        </p:txBody>
      </p:sp>
    </p:spTree>
    <p:extLst>
      <p:ext uri="{BB962C8B-B14F-4D97-AF65-F5344CB8AC3E}">
        <p14:creationId xmlns:p14="http://schemas.microsoft.com/office/powerpoint/2010/main" val="392596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3DEE722-B0AA-F8AD-D56D-45930160B54B}"/>
              </a:ext>
            </a:extLst>
          </p:cNvPr>
          <p:cNvSpPr>
            <a:spLocks noGrp="1"/>
          </p:cNvSpPr>
          <p:nvPr>
            <p:ph type="dt" sz="half" idx="10"/>
          </p:nvPr>
        </p:nvSpPr>
        <p:spPr/>
        <p:txBody>
          <a:bodyPr/>
          <a:lstStyle>
            <a:lvl1pPr>
              <a:defRPr/>
            </a:lvl1pPr>
          </a:lstStyle>
          <a:p>
            <a:pPr>
              <a:defRPr/>
            </a:pPr>
            <a:fld id="{E34503D0-9F1D-4E86-8179-83367218CCBC}" type="datetimeFigureOut">
              <a:rPr lang="en-US"/>
              <a:pPr>
                <a:defRPr/>
              </a:pPr>
              <a:t>5/23/2024</a:t>
            </a:fld>
            <a:endParaRPr lang="en-US"/>
          </a:p>
        </p:txBody>
      </p:sp>
      <p:sp>
        <p:nvSpPr>
          <p:cNvPr id="6" name="Footer Placeholder 4">
            <a:extLst>
              <a:ext uri="{FF2B5EF4-FFF2-40B4-BE49-F238E27FC236}">
                <a16:creationId xmlns:a16="http://schemas.microsoft.com/office/drawing/2014/main" id="{7A494744-9B6E-FF11-1275-CCB5A952ED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5F5EFA-6D33-B809-4D4D-DA0C277757B2}"/>
              </a:ext>
            </a:extLst>
          </p:cNvPr>
          <p:cNvSpPr>
            <a:spLocks noGrp="1"/>
          </p:cNvSpPr>
          <p:nvPr>
            <p:ph type="sldNum" sz="quarter" idx="12"/>
          </p:nvPr>
        </p:nvSpPr>
        <p:spPr/>
        <p:txBody>
          <a:bodyPr/>
          <a:lstStyle>
            <a:lvl1pPr>
              <a:defRPr/>
            </a:lvl1pPr>
          </a:lstStyle>
          <a:p>
            <a:fld id="{71983120-6715-438B-BBA6-C7F6AF2021C7}" type="slidenum">
              <a:rPr lang="en-US" altLang="en-US"/>
              <a:pPr/>
              <a:t>‹#›</a:t>
            </a:fld>
            <a:endParaRPr lang="en-US" altLang="en-US"/>
          </a:p>
        </p:txBody>
      </p:sp>
    </p:spTree>
    <p:extLst>
      <p:ext uri="{BB962C8B-B14F-4D97-AF65-F5344CB8AC3E}">
        <p14:creationId xmlns:p14="http://schemas.microsoft.com/office/powerpoint/2010/main" val="213173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43CE782-A890-CF87-2490-D1FE6DF60B63}"/>
              </a:ext>
            </a:extLst>
          </p:cNvPr>
          <p:cNvSpPr>
            <a:spLocks noGrp="1"/>
          </p:cNvSpPr>
          <p:nvPr>
            <p:ph type="dt" sz="half" idx="10"/>
          </p:nvPr>
        </p:nvSpPr>
        <p:spPr/>
        <p:txBody>
          <a:bodyPr/>
          <a:lstStyle>
            <a:lvl1pPr>
              <a:defRPr/>
            </a:lvl1pPr>
          </a:lstStyle>
          <a:p>
            <a:pPr>
              <a:defRPr/>
            </a:pPr>
            <a:fld id="{385015A1-9799-4885-BD37-74A586447D21}" type="datetimeFigureOut">
              <a:rPr lang="en-US"/>
              <a:pPr>
                <a:defRPr/>
              </a:pPr>
              <a:t>5/23/2024</a:t>
            </a:fld>
            <a:endParaRPr lang="en-US"/>
          </a:p>
        </p:txBody>
      </p:sp>
      <p:sp>
        <p:nvSpPr>
          <p:cNvPr id="6" name="Footer Placeholder 4">
            <a:extLst>
              <a:ext uri="{FF2B5EF4-FFF2-40B4-BE49-F238E27FC236}">
                <a16:creationId xmlns:a16="http://schemas.microsoft.com/office/drawing/2014/main" id="{F2EB0C49-6E57-B219-66E8-9A17062B61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AD3DDC-DBE2-A1C5-F4CD-E0A8EBA24B6E}"/>
              </a:ext>
            </a:extLst>
          </p:cNvPr>
          <p:cNvSpPr>
            <a:spLocks noGrp="1"/>
          </p:cNvSpPr>
          <p:nvPr>
            <p:ph type="sldNum" sz="quarter" idx="12"/>
          </p:nvPr>
        </p:nvSpPr>
        <p:spPr/>
        <p:txBody>
          <a:bodyPr/>
          <a:lstStyle>
            <a:lvl1pPr>
              <a:defRPr/>
            </a:lvl1pPr>
          </a:lstStyle>
          <a:p>
            <a:fld id="{3A34C147-B78F-4176-9BA9-8FC3456F328B}" type="slidenum">
              <a:rPr lang="en-US" altLang="en-US"/>
              <a:pPr/>
              <a:t>‹#›</a:t>
            </a:fld>
            <a:endParaRPr lang="en-US" altLang="en-US"/>
          </a:p>
        </p:txBody>
      </p:sp>
    </p:spTree>
    <p:extLst>
      <p:ext uri="{BB962C8B-B14F-4D97-AF65-F5344CB8AC3E}">
        <p14:creationId xmlns:p14="http://schemas.microsoft.com/office/powerpoint/2010/main" val="352098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6F427D-23AC-17DA-6C33-B7D7BC8E036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9A5005-48AA-807A-73E2-DE987C35D24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27C9DD2-6C25-13AD-E8C2-04C87A75426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3AC69EE-D846-4271-A1AB-1BEFC61F35F2}" type="datetimeFigureOut">
              <a:rPr lang="en-US"/>
              <a:pPr>
                <a:defRPr/>
              </a:pPr>
              <a:t>5/23/2024</a:t>
            </a:fld>
            <a:endParaRPr lang="en-US"/>
          </a:p>
        </p:txBody>
      </p:sp>
      <p:sp>
        <p:nvSpPr>
          <p:cNvPr id="5" name="Footer Placeholder 4">
            <a:extLst>
              <a:ext uri="{FF2B5EF4-FFF2-40B4-BE49-F238E27FC236}">
                <a16:creationId xmlns:a16="http://schemas.microsoft.com/office/drawing/2014/main" id="{FCB62C73-8D5A-4805-616D-0DEB7E63AA4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765F737-C2D1-A661-C1F0-C93C5980514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029316B-34A8-4CDD-8518-14DE494ACE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8.xml" /><Relationship Id="rId4" Type="http://schemas.openxmlformats.org/officeDocument/2006/relationships/image" Target="../media/image13.pn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8.xml" /></Relationships>
</file>

<file path=ppt/slides/_rels/slide2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Layout" Target="../slideLayouts/slideLayout2.xml" /><Relationship Id="rId4" Type="http://schemas.openxmlformats.org/officeDocument/2006/relationships/image" Target="../media/image17.gif" /></Relationships>
</file>

<file path=ppt/slides/_rels/slide2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8.xml" /></Relationships>
</file>

<file path=ppt/slides/_rels/slide30.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8.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obs and gyna archive</a:t>
            </a:r>
            <a:br>
              <a:rPr lang="en-US" dirty="0"/>
            </a:br>
            <a:r>
              <a:rPr lang="en-US" dirty="0"/>
              <a:t>7/5/2024</a:t>
            </a:r>
          </a:p>
        </p:txBody>
      </p:sp>
      <p:sp>
        <p:nvSpPr>
          <p:cNvPr id="3" name="Subtitle 2"/>
          <p:cNvSpPr>
            <a:spLocks noGrp="1"/>
          </p:cNvSpPr>
          <p:nvPr>
            <p:ph type="subTitle" idx="1"/>
          </p:nvPr>
        </p:nvSpPr>
        <p:spPr/>
        <p:txBody>
          <a:bodyPr/>
          <a:lstStyle/>
          <a:p>
            <a:r>
              <a:rPr lang="en-US"/>
              <a:t>done by : khozama saadah</a:t>
            </a:r>
          </a:p>
        </p:txBody>
      </p:sp>
    </p:spTree>
    <p:extLst>
      <p:ext uri="{BB962C8B-B14F-4D97-AF65-F5344CB8AC3E}">
        <p14:creationId xmlns:p14="http://schemas.microsoft.com/office/powerpoint/2010/main" val="81058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B74A641-6E4E-4B10-6CC9-89914BE5E223}"/>
              </a:ext>
            </a:extLst>
          </p:cNvPr>
          <p:cNvSpPr>
            <a:spLocks noGrp="1"/>
          </p:cNvSpPr>
          <p:nvPr>
            <p:ph type="title"/>
          </p:nvPr>
        </p:nvSpPr>
        <p:spPr>
          <a:xfrm>
            <a:off x="0" y="-439738"/>
            <a:ext cx="6832600" cy="1031876"/>
          </a:xfrm>
        </p:spPr>
        <p:txBody>
          <a:bodyPr/>
          <a:lstStyle/>
          <a:p>
            <a:r>
              <a:rPr lang="en-US" altLang="en-US"/>
              <a:t>Urodynamic study for some women : </a:t>
            </a:r>
          </a:p>
        </p:txBody>
      </p:sp>
      <p:pic>
        <p:nvPicPr>
          <p:cNvPr id="5123" name="Content Placeholder 6">
            <a:extLst>
              <a:ext uri="{FF2B5EF4-FFF2-40B4-BE49-F238E27FC236}">
                <a16:creationId xmlns:a16="http://schemas.microsoft.com/office/drawing/2014/main" id="{18A30EB0-596A-A019-9949-CE22467CD4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22763" y="941388"/>
            <a:ext cx="4821237" cy="5729287"/>
          </a:xfrm>
        </p:spPr>
      </p:pic>
      <p:sp>
        <p:nvSpPr>
          <p:cNvPr id="6" name="Text Placeholder 5">
            <a:extLst>
              <a:ext uri="{FF2B5EF4-FFF2-40B4-BE49-F238E27FC236}">
                <a16:creationId xmlns:a16="http://schemas.microsoft.com/office/drawing/2014/main" id="{B85768B1-0B20-9356-9841-1A1E2AF63B61}"/>
              </a:ext>
            </a:extLst>
          </p:cNvPr>
          <p:cNvSpPr>
            <a:spLocks noGrp="1"/>
          </p:cNvSpPr>
          <p:nvPr>
            <p:ph type="body" sz="half" idx="2"/>
          </p:nvPr>
        </p:nvSpPr>
        <p:spPr>
          <a:xfrm>
            <a:off x="0" y="631825"/>
            <a:ext cx="4475163" cy="6226175"/>
          </a:xfrm>
        </p:spPr>
        <p:txBody>
          <a:bodyPr/>
          <a:lstStyle/>
          <a:p>
            <a:pPr marL="342900" indent="-342900">
              <a:buFont typeface="Arial" panose="020B0604020202020204" pitchFamily="34" charset="0"/>
              <a:buAutoNum type="arabicPeriod"/>
              <a:defRPr/>
            </a:pPr>
            <a:r>
              <a:rPr lang="en-US" dirty="0"/>
              <a:t>What the name of test ?</a:t>
            </a:r>
          </a:p>
          <a:p>
            <a:pPr>
              <a:defRPr/>
            </a:pPr>
            <a:r>
              <a:rPr lang="en-US" dirty="0">
                <a:solidFill>
                  <a:srgbClr val="FF0000"/>
                </a:solidFill>
              </a:rPr>
              <a:t>Uroflowmetry </a:t>
            </a:r>
          </a:p>
          <a:p>
            <a:pPr>
              <a:defRPr/>
            </a:pPr>
            <a:r>
              <a:rPr lang="en-US" dirty="0"/>
              <a:t>2. What the points (A/B/C) and the normal volume of them ? </a:t>
            </a:r>
          </a:p>
          <a:p>
            <a:pPr>
              <a:defRPr/>
            </a:pPr>
            <a:r>
              <a:rPr lang="en-US" dirty="0">
                <a:solidFill>
                  <a:srgbClr val="FF0000"/>
                </a:solidFill>
              </a:rPr>
              <a:t>A : flow time (20-30 seconds ) </a:t>
            </a:r>
          </a:p>
          <a:p>
            <a:pPr>
              <a:defRPr/>
            </a:pPr>
            <a:r>
              <a:rPr lang="en-US" dirty="0">
                <a:solidFill>
                  <a:srgbClr val="FF0000"/>
                </a:solidFill>
              </a:rPr>
              <a:t>B : flow rate ( 15ml/sec )</a:t>
            </a:r>
          </a:p>
          <a:p>
            <a:pPr>
              <a:defRPr/>
            </a:pPr>
            <a:r>
              <a:rPr lang="en-US" dirty="0">
                <a:solidFill>
                  <a:srgbClr val="FF0000"/>
                </a:solidFill>
              </a:rPr>
              <a:t>C : urine volume (400-600 cc) </a:t>
            </a:r>
          </a:p>
          <a:p>
            <a:pPr>
              <a:defRPr/>
            </a:pPr>
            <a:r>
              <a:rPr lang="en-US" dirty="0"/>
              <a:t>3. What this shape indicate ?</a:t>
            </a:r>
          </a:p>
          <a:p>
            <a:pPr>
              <a:defRPr/>
            </a:pPr>
            <a:r>
              <a:rPr lang="en-US" dirty="0">
                <a:solidFill>
                  <a:srgbClr val="FF0000"/>
                </a:solidFill>
              </a:rPr>
              <a:t>Normal bell shape </a:t>
            </a:r>
          </a:p>
          <a:p>
            <a:pPr>
              <a:defRPr/>
            </a:pPr>
            <a:r>
              <a:rPr lang="en-US" dirty="0"/>
              <a:t>4. What other volume you measure it after voiding and its value ?  </a:t>
            </a:r>
          </a:p>
          <a:p>
            <a:pPr>
              <a:defRPr/>
            </a:pPr>
            <a:r>
              <a:rPr lang="en-US" dirty="0">
                <a:solidFill>
                  <a:srgbClr val="FF0000"/>
                </a:solidFill>
              </a:rPr>
              <a:t>Residual urine volume (</a:t>
            </a:r>
            <a:r>
              <a:rPr lang="ar-JO" dirty="0">
                <a:solidFill>
                  <a:srgbClr val="FF0000"/>
                </a:solidFill>
              </a:rPr>
              <a:t>&gt;</a:t>
            </a:r>
            <a:r>
              <a:rPr lang="en-US" dirty="0">
                <a:solidFill>
                  <a:srgbClr val="FF0000"/>
                </a:solidFill>
              </a:rPr>
              <a:t>50 cc) </a:t>
            </a:r>
          </a:p>
          <a:p>
            <a:pPr>
              <a:defRPr/>
            </a:pPr>
            <a:r>
              <a:rPr lang="en-US" dirty="0"/>
              <a:t>5. If she came with third stage prolapse , what the changes  you see it in the graph ? </a:t>
            </a:r>
          </a:p>
          <a:p>
            <a:pPr>
              <a:defRPr/>
            </a:pPr>
            <a:r>
              <a:rPr lang="en-US" dirty="0">
                <a:solidFill>
                  <a:srgbClr val="FF0000"/>
                </a:solidFill>
              </a:rPr>
              <a:t>It will cause obstructive so more flow time /intermittent / increase urine flow </a:t>
            </a:r>
          </a:p>
          <a:p>
            <a:pPr marL="342900" indent="-342900">
              <a:buFont typeface="Arial" panose="020B0604020202020204" pitchFamily="34" charset="0"/>
              <a:buAutoNum type="arabicPeriod" startAt="6"/>
              <a:defRPr/>
            </a:pPr>
            <a:r>
              <a:rPr lang="en-US" dirty="0"/>
              <a:t>What are the obstetric complication related to this ? </a:t>
            </a:r>
          </a:p>
          <a:p>
            <a:pPr>
              <a:defRPr/>
            </a:pPr>
            <a:r>
              <a:rPr lang="en-US" dirty="0">
                <a:solidFill>
                  <a:srgbClr val="FF0000"/>
                </a:solidFill>
              </a:rPr>
              <a:t>Macrosomia/ prolonged second stage of </a:t>
            </a:r>
            <a:r>
              <a:rPr lang="en-US" dirty="0" err="1">
                <a:solidFill>
                  <a:srgbClr val="FF0000"/>
                </a:solidFill>
              </a:rPr>
              <a:t>labour</a:t>
            </a:r>
            <a:r>
              <a:rPr lang="en-US" dirty="0">
                <a:solidFill>
                  <a:srgbClr val="FF0000"/>
                </a:solidFill>
              </a:rPr>
              <a:t> </a:t>
            </a:r>
          </a:p>
          <a:p>
            <a:pPr>
              <a:defRPr/>
            </a:pPr>
            <a:endParaRPr lang="en-US" dirty="0"/>
          </a:p>
        </p:txBody>
      </p:sp>
      <p:sp>
        <p:nvSpPr>
          <p:cNvPr id="8" name="Rectangle 7">
            <a:extLst>
              <a:ext uri="{FF2B5EF4-FFF2-40B4-BE49-F238E27FC236}">
                <a16:creationId xmlns:a16="http://schemas.microsoft.com/office/drawing/2014/main" id="{B791E855-5AB6-E7D3-DB69-D159622EB4D0}"/>
              </a:ext>
            </a:extLst>
          </p:cNvPr>
          <p:cNvSpPr/>
          <p:nvPr/>
        </p:nvSpPr>
        <p:spPr>
          <a:xfrm>
            <a:off x="7505700" y="5868988"/>
            <a:ext cx="585788" cy="923925"/>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A</a:t>
            </a:r>
          </a:p>
        </p:txBody>
      </p:sp>
      <p:sp>
        <p:nvSpPr>
          <p:cNvPr id="9" name="Rectangle 8">
            <a:extLst>
              <a:ext uri="{FF2B5EF4-FFF2-40B4-BE49-F238E27FC236}">
                <a16:creationId xmlns:a16="http://schemas.microsoft.com/office/drawing/2014/main" id="{699ECA0E-87C9-1427-F46D-48AE6F431332}"/>
              </a:ext>
            </a:extLst>
          </p:cNvPr>
          <p:cNvSpPr/>
          <p:nvPr/>
        </p:nvSpPr>
        <p:spPr>
          <a:xfrm>
            <a:off x="4460875" y="3429000"/>
            <a:ext cx="560388" cy="923925"/>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B</a:t>
            </a:r>
          </a:p>
        </p:txBody>
      </p:sp>
      <p:sp>
        <p:nvSpPr>
          <p:cNvPr id="10" name="Rectangle 9">
            <a:extLst>
              <a:ext uri="{FF2B5EF4-FFF2-40B4-BE49-F238E27FC236}">
                <a16:creationId xmlns:a16="http://schemas.microsoft.com/office/drawing/2014/main" id="{A244E364-9839-C449-9183-0407D80C6691}"/>
              </a:ext>
            </a:extLst>
          </p:cNvPr>
          <p:cNvSpPr/>
          <p:nvPr/>
        </p:nvSpPr>
        <p:spPr>
          <a:xfrm>
            <a:off x="6634163" y="2967038"/>
            <a:ext cx="552450" cy="923925"/>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6">
            <a:extLst>
              <a:ext uri="{FF2B5EF4-FFF2-40B4-BE49-F238E27FC236}">
                <a16:creationId xmlns:a16="http://schemas.microsoft.com/office/drawing/2014/main" id="{FFA284C1-57ED-2C87-CBF5-D35FDBB135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68863" y="857250"/>
            <a:ext cx="4025900" cy="4873625"/>
          </a:xfrm>
        </p:spPr>
      </p:pic>
      <p:sp>
        <p:nvSpPr>
          <p:cNvPr id="6148" name="Text Placeholder 5">
            <a:extLst>
              <a:ext uri="{FF2B5EF4-FFF2-40B4-BE49-F238E27FC236}">
                <a16:creationId xmlns:a16="http://schemas.microsoft.com/office/drawing/2014/main" id="{126F9393-8D87-13F1-215C-5F6960678B6A}"/>
              </a:ext>
            </a:extLst>
          </p:cNvPr>
          <p:cNvSpPr>
            <a:spLocks noGrp="1"/>
          </p:cNvSpPr>
          <p:nvPr>
            <p:ph type="body" sz="half" idx="2"/>
          </p:nvPr>
        </p:nvSpPr>
        <p:spPr>
          <a:xfrm>
            <a:off x="147638" y="274638"/>
            <a:ext cx="4516437" cy="6335712"/>
          </a:xfrm>
        </p:spPr>
        <p:txBody>
          <a:bodyPr/>
          <a:lstStyle/>
          <a:p>
            <a:pPr marL="342900" indent="-342900">
              <a:buFont typeface="Arial" panose="020B0604020202020204" pitchFamily="34" charset="0"/>
              <a:buAutoNum type="arabicPeriod"/>
              <a:defRPr/>
            </a:pPr>
            <a:r>
              <a:rPr lang="en-US" altLang="en-US" sz="2000" dirty="0"/>
              <a:t>What are the presentation in first picture and the dominator ? </a:t>
            </a:r>
          </a:p>
          <a:p>
            <a:pPr>
              <a:defRPr/>
            </a:pPr>
            <a:r>
              <a:rPr lang="en-US" altLang="en-US" sz="2000" dirty="0">
                <a:solidFill>
                  <a:srgbClr val="FF0000"/>
                </a:solidFill>
              </a:rPr>
              <a:t>Longitudinal breach , sacrum is the dominator </a:t>
            </a:r>
          </a:p>
          <a:p>
            <a:pPr>
              <a:defRPr/>
            </a:pPr>
            <a:r>
              <a:rPr lang="en-US" altLang="en-US" sz="2000" dirty="0"/>
              <a:t>2. What this maneuver called ?</a:t>
            </a:r>
          </a:p>
          <a:p>
            <a:pPr>
              <a:defRPr/>
            </a:pPr>
            <a:r>
              <a:rPr lang="en-US" altLang="en-US" sz="2000" dirty="0">
                <a:solidFill>
                  <a:srgbClr val="FF0000"/>
                </a:solidFill>
              </a:rPr>
              <a:t>External cephalic version </a:t>
            </a:r>
          </a:p>
          <a:p>
            <a:pPr>
              <a:defRPr/>
            </a:pPr>
            <a:r>
              <a:rPr lang="en-US" altLang="en-US" sz="2000" dirty="0"/>
              <a:t>3. What you find in your examination in first picture ?</a:t>
            </a:r>
          </a:p>
          <a:p>
            <a:pPr>
              <a:defRPr/>
            </a:pPr>
            <a:r>
              <a:rPr lang="en-US" altLang="en-US" sz="2000" dirty="0">
                <a:solidFill>
                  <a:srgbClr val="FF0000"/>
                </a:solidFill>
              </a:rPr>
              <a:t>-hard part at fundus </a:t>
            </a:r>
          </a:p>
          <a:p>
            <a:pPr>
              <a:defRPr/>
            </a:pPr>
            <a:r>
              <a:rPr lang="en-US" altLang="en-US" sz="2000" dirty="0">
                <a:solidFill>
                  <a:srgbClr val="FF0000"/>
                </a:solidFill>
              </a:rPr>
              <a:t>-soft buttock in pelvic inlet </a:t>
            </a:r>
          </a:p>
          <a:p>
            <a:pPr>
              <a:defRPr/>
            </a:pPr>
            <a:r>
              <a:rPr lang="en-US" altLang="en-US" sz="2000" dirty="0">
                <a:solidFill>
                  <a:srgbClr val="FF0000"/>
                </a:solidFill>
              </a:rPr>
              <a:t>-heart auscultate above </a:t>
            </a:r>
            <a:r>
              <a:rPr lang="en-US" altLang="en-US" sz="2000" dirty="0" err="1">
                <a:solidFill>
                  <a:srgbClr val="FF0000"/>
                </a:solidFill>
              </a:rPr>
              <a:t>umbullicus</a:t>
            </a:r>
            <a:r>
              <a:rPr lang="en-US" altLang="en-US" sz="2000" dirty="0">
                <a:solidFill>
                  <a:srgbClr val="FF0000"/>
                </a:solidFill>
              </a:rPr>
              <a:t> </a:t>
            </a:r>
          </a:p>
          <a:p>
            <a:pPr>
              <a:defRPr/>
            </a:pPr>
            <a:r>
              <a:rPr lang="en-US" altLang="en-US" sz="2000" dirty="0"/>
              <a:t>4. What are the conditions that prevent us to do this maneuver ?</a:t>
            </a:r>
          </a:p>
          <a:p>
            <a:pPr>
              <a:defRPr/>
            </a:pPr>
            <a:r>
              <a:rPr lang="en-US" altLang="en-US" sz="2000" dirty="0">
                <a:solidFill>
                  <a:srgbClr val="FF0000"/>
                </a:solidFill>
              </a:rPr>
              <a:t>-placenta Previa  -rupture of membrane                      –oligohydramnios </a:t>
            </a:r>
          </a:p>
          <a:p>
            <a:pPr>
              <a:defRPr/>
            </a:pPr>
            <a:r>
              <a:rPr lang="en-US" altLang="en-US" sz="2000" dirty="0"/>
              <a:t>5. Management of last picture ?</a:t>
            </a:r>
          </a:p>
          <a:p>
            <a:pPr>
              <a:defRPr/>
            </a:pPr>
            <a:r>
              <a:rPr lang="en-US" altLang="en-US" sz="2000" dirty="0">
                <a:solidFill>
                  <a:srgbClr val="FF0000"/>
                </a:solidFill>
              </a:rPr>
              <a:t>Can delivery vaginally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26A783E3-BB6D-EA1D-2088-976D45F2BA97}"/>
              </a:ext>
            </a:extLst>
          </p:cNvPr>
          <p:cNvSpPr>
            <a:spLocks noGrp="1"/>
          </p:cNvSpPr>
          <p:nvPr>
            <p:ph type="title"/>
          </p:nvPr>
        </p:nvSpPr>
        <p:spPr>
          <a:xfrm>
            <a:off x="0" y="-33338"/>
            <a:ext cx="5394325" cy="1182688"/>
          </a:xfrm>
        </p:spPr>
        <p:txBody>
          <a:bodyPr/>
          <a:lstStyle/>
          <a:p>
            <a:r>
              <a:rPr lang="en-US" altLang="en-US" sz="2800"/>
              <a:t>Old age women , menopause for 2 years , complain of bleeding </a:t>
            </a:r>
          </a:p>
        </p:txBody>
      </p:sp>
      <p:pic>
        <p:nvPicPr>
          <p:cNvPr id="7171" name="Content Placeholder 6">
            <a:extLst>
              <a:ext uri="{FF2B5EF4-FFF2-40B4-BE49-F238E27FC236}">
                <a16:creationId xmlns:a16="http://schemas.microsoft.com/office/drawing/2014/main" id="{C367FB2D-212F-5A70-4E3F-BE125B21EAE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14850" y="1257300"/>
            <a:ext cx="4629150" cy="3490913"/>
          </a:xfrm>
        </p:spPr>
      </p:pic>
      <p:sp>
        <p:nvSpPr>
          <p:cNvPr id="7172" name="Text Placeholder 5">
            <a:extLst>
              <a:ext uri="{FF2B5EF4-FFF2-40B4-BE49-F238E27FC236}">
                <a16:creationId xmlns:a16="http://schemas.microsoft.com/office/drawing/2014/main" id="{D0F3506D-4B1F-E17A-D109-81CD9AE1A59C}"/>
              </a:ext>
            </a:extLst>
          </p:cNvPr>
          <p:cNvSpPr>
            <a:spLocks noGrp="1"/>
          </p:cNvSpPr>
          <p:nvPr>
            <p:ph type="body" sz="half" idx="2"/>
          </p:nvPr>
        </p:nvSpPr>
        <p:spPr>
          <a:xfrm>
            <a:off x="144463" y="1257300"/>
            <a:ext cx="4108450" cy="5103813"/>
          </a:xfrm>
        </p:spPr>
        <p:txBody>
          <a:bodyPr/>
          <a:lstStyle/>
          <a:p>
            <a:pPr marL="342900" indent="-342900">
              <a:buFont typeface="Arial" panose="020B0604020202020204" pitchFamily="34" charset="0"/>
              <a:buAutoNum type="arabicPeriod"/>
              <a:defRPr/>
            </a:pPr>
            <a:r>
              <a:rPr lang="en-US" altLang="en-US" dirty="0"/>
              <a:t>What this picture indicate ? </a:t>
            </a:r>
          </a:p>
          <a:p>
            <a:pPr>
              <a:defRPr/>
            </a:pPr>
            <a:r>
              <a:rPr lang="en-US" altLang="en-US" dirty="0">
                <a:solidFill>
                  <a:srgbClr val="FF0000"/>
                </a:solidFill>
              </a:rPr>
              <a:t>Increased endometrial thickness </a:t>
            </a:r>
          </a:p>
          <a:p>
            <a:pPr>
              <a:defRPr/>
            </a:pPr>
            <a:r>
              <a:rPr lang="en-US" altLang="en-US" dirty="0"/>
              <a:t>2. Differential diagnosis ? </a:t>
            </a:r>
          </a:p>
          <a:p>
            <a:pPr>
              <a:defRPr/>
            </a:pPr>
            <a:r>
              <a:rPr lang="en-US" altLang="en-US" dirty="0">
                <a:solidFill>
                  <a:srgbClr val="FF0000"/>
                </a:solidFill>
              </a:rPr>
              <a:t>-endometrial hyperplasia   -endometrial cancer</a:t>
            </a:r>
          </a:p>
          <a:p>
            <a:pPr>
              <a:defRPr/>
            </a:pPr>
            <a:r>
              <a:rPr lang="en-US" altLang="en-US" dirty="0">
                <a:solidFill>
                  <a:srgbClr val="FF0000"/>
                </a:solidFill>
              </a:rPr>
              <a:t>-fibroid   - adenomyosis </a:t>
            </a:r>
          </a:p>
          <a:p>
            <a:pPr>
              <a:defRPr/>
            </a:pPr>
            <a:r>
              <a:rPr lang="en-US" altLang="en-US" dirty="0"/>
              <a:t>3. What are the drugs that women may be took and cause this ? </a:t>
            </a:r>
          </a:p>
          <a:p>
            <a:pPr>
              <a:defRPr/>
            </a:pPr>
            <a:r>
              <a:rPr lang="en-US" altLang="en-US" dirty="0">
                <a:solidFill>
                  <a:srgbClr val="FF0000"/>
                </a:solidFill>
              </a:rPr>
              <a:t>-hormones replacement therapy </a:t>
            </a:r>
          </a:p>
          <a:p>
            <a:pPr>
              <a:defRPr/>
            </a:pPr>
            <a:r>
              <a:rPr lang="en-US" altLang="en-US" dirty="0">
                <a:solidFill>
                  <a:srgbClr val="FF0000"/>
                </a:solidFill>
              </a:rPr>
              <a:t>-tamoxifen    - anti-coagulant </a:t>
            </a:r>
          </a:p>
          <a:p>
            <a:pPr>
              <a:defRPr/>
            </a:pPr>
            <a:r>
              <a:rPr lang="en-US" altLang="en-US" dirty="0"/>
              <a:t>4. Definitive diagnosis by ?</a:t>
            </a:r>
          </a:p>
          <a:p>
            <a:pPr>
              <a:defRPr/>
            </a:pPr>
            <a:r>
              <a:rPr lang="en-US" altLang="en-US" dirty="0">
                <a:solidFill>
                  <a:srgbClr val="FF0000"/>
                </a:solidFill>
              </a:rPr>
              <a:t>Hysteroscopy and biopsy </a:t>
            </a:r>
          </a:p>
        </p:txBody>
      </p:sp>
      <p:sp>
        <p:nvSpPr>
          <p:cNvPr id="7173" name="TextBox 1">
            <a:extLst>
              <a:ext uri="{FF2B5EF4-FFF2-40B4-BE49-F238E27FC236}">
                <a16:creationId xmlns:a16="http://schemas.microsoft.com/office/drawing/2014/main" id="{9791A7B4-974B-BF69-C598-FA74BF6DBB53}"/>
              </a:ext>
            </a:extLst>
          </p:cNvPr>
          <p:cNvSpPr txBox="1">
            <a:spLocks noChangeArrowheads="1"/>
          </p:cNvSpPr>
          <p:nvPr/>
        </p:nvSpPr>
        <p:spPr bwMode="auto">
          <a:xfrm>
            <a:off x="6530975" y="833438"/>
            <a:ext cx="351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a:t>TVUS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6">
            <a:extLst>
              <a:ext uri="{FF2B5EF4-FFF2-40B4-BE49-F238E27FC236}">
                <a16:creationId xmlns:a16="http://schemas.microsoft.com/office/drawing/2014/main" id="{BED3E5B2-0E0D-D877-59C0-091D1CBA2A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92663" y="457200"/>
            <a:ext cx="4162425" cy="3609975"/>
          </a:xfrm>
        </p:spPr>
      </p:pic>
      <p:sp>
        <p:nvSpPr>
          <p:cNvPr id="8196" name="Text Placeholder 5">
            <a:extLst>
              <a:ext uri="{FF2B5EF4-FFF2-40B4-BE49-F238E27FC236}">
                <a16:creationId xmlns:a16="http://schemas.microsoft.com/office/drawing/2014/main" id="{C715A344-B37E-D7D9-8B1D-FE994A54B86F}"/>
              </a:ext>
            </a:extLst>
          </p:cNvPr>
          <p:cNvSpPr>
            <a:spLocks noGrp="1"/>
          </p:cNvSpPr>
          <p:nvPr>
            <p:ph type="body" sz="half" idx="2"/>
          </p:nvPr>
        </p:nvSpPr>
        <p:spPr>
          <a:xfrm>
            <a:off x="244475" y="692150"/>
            <a:ext cx="4548188" cy="5865813"/>
          </a:xfrm>
        </p:spPr>
        <p:txBody>
          <a:bodyPr/>
          <a:lstStyle/>
          <a:p>
            <a:pPr marL="342900" indent="-342900">
              <a:buFont typeface="Arial" panose="020B0604020202020204" pitchFamily="34" charset="0"/>
              <a:buAutoNum type="arabicPeriod"/>
              <a:defRPr/>
            </a:pPr>
            <a:r>
              <a:rPr lang="en-US" altLang="en-US" dirty="0"/>
              <a:t>What are these points </a:t>
            </a:r>
          </a:p>
          <a:p>
            <a:pPr>
              <a:defRPr/>
            </a:pPr>
            <a:r>
              <a:rPr lang="en-US" altLang="en-US" dirty="0">
                <a:solidFill>
                  <a:srgbClr val="FF0000"/>
                </a:solidFill>
              </a:rPr>
              <a:t>A: myometrium </a:t>
            </a:r>
          </a:p>
          <a:p>
            <a:pPr>
              <a:defRPr/>
            </a:pPr>
            <a:r>
              <a:rPr lang="en-US" altLang="en-US" dirty="0">
                <a:solidFill>
                  <a:srgbClr val="FF0000"/>
                </a:solidFill>
              </a:rPr>
              <a:t>B: endometrium with unseparated placenta </a:t>
            </a:r>
          </a:p>
          <a:p>
            <a:pPr>
              <a:defRPr/>
            </a:pPr>
            <a:r>
              <a:rPr lang="en-US" altLang="en-US" dirty="0"/>
              <a:t>2. The diagnosis and most common cause of this condition ? </a:t>
            </a:r>
          </a:p>
          <a:p>
            <a:pPr>
              <a:defRPr/>
            </a:pPr>
            <a:r>
              <a:rPr lang="en-US" altLang="en-US" dirty="0">
                <a:solidFill>
                  <a:srgbClr val="FF0000"/>
                </a:solidFill>
              </a:rPr>
              <a:t>Uterine inversion caused by uncontrolled cord traction </a:t>
            </a:r>
          </a:p>
          <a:p>
            <a:pPr>
              <a:defRPr/>
            </a:pPr>
            <a:r>
              <a:rPr lang="en-US" altLang="en-US" dirty="0"/>
              <a:t>3. What are the symptoms of patient ? </a:t>
            </a:r>
          </a:p>
          <a:p>
            <a:pPr>
              <a:defRPr/>
            </a:pPr>
            <a:r>
              <a:rPr lang="en-US" altLang="en-US" dirty="0">
                <a:solidFill>
                  <a:srgbClr val="FF0000"/>
                </a:solidFill>
              </a:rPr>
              <a:t>-severe vaginal bleeding   -sever abdominal pain</a:t>
            </a:r>
          </a:p>
          <a:p>
            <a:pPr>
              <a:defRPr/>
            </a:pPr>
            <a:r>
              <a:rPr lang="en-US" altLang="en-US" dirty="0"/>
              <a:t>4. What you find in examination ?</a:t>
            </a:r>
          </a:p>
          <a:p>
            <a:pPr>
              <a:defRPr/>
            </a:pPr>
            <a:r>
              <a:rPr lang="en-US" altLang="en-US" dirty="0">
                <a:solidFill>
                  <a:srgbClr val="FF0000"/>
                </a:solidFill>
              </a:rPr>
              <a:t>-hypotension  - tachycardia </a:t>
            </a:r>
          </a:p>
          <a:p>
            <a:pPr>
              <a:defRPr/>
            </a:pPr>
            <a:r>
              <a:rPr lang="en-US" altLang="en-US" dirty="0">
                <a:solidFill>
                  <a:srgbClr val="FF0000"/>
                </a:solidFill>
              </a:rPr>
              <a:t>-absence of uterine fundus in abdomen </a:t>
            </a:r>
          </a:p>
          <a:p>
            <a:pPr>
              <a:defRPr/>
            </a:pPr>
            <a:r>
              <a:rPr lang="en-US" altLang="en-US" dirty="0">
                <a:solidFill>
                  <a:srgbClr val="FF0000"/>
                </a:solidFill>
              </a:rPr>
              <a:t>-smooth round uterus outside vagina </a:t>
            </a:r>
          </a:p>
          <a:p>
            <a:pPr>
              <a:defRPr/>
            </a:pPr>
            <a:r>
              <a:rPr lang="en-US" altLang="en-US" dirty="0"/>
              <a:t>5. Management ?</a:t>
            </a:r>
          </a:p>
          <a:p>
            <a:pPr>
              <a:defRPr/>
            </a:pPr>
            <a:r>
              <a:rPr lang="en-US" altLang="en-US" dirty="0">
                <a:solidFill>
                  <a:srgbClr val="FF0000"/>
                </a:solidFill>
              </a:rPr>
              <a:t>Resuscitate the patient and immediately bimanual return of uterus </a:t>
            </a:r>
          </a:p>
          <a:p>
            <a:pPr>
              <a:defRPr/>
            </a:pPr>
            <a:endParaRPr lang="en-US" altLang="en-US" dirty="0"/>
          </a:p>
        </p:txBody>
      </p:sp>
      <p:sp>
        <p:nvSpPr>
          <p:cNvPr id="2" name="Rectangle 1">
            <a:extLst>
              <a:ext uri="{FF2B5EF4-FFF2-40B4-BE49-F238E27FC236}">
                <a16:creationId xmlns:a16="http://schemas.microsoft.com/office/drawing/2014/main" id="{C6F76226-B141-A4D3-89EA-05ABB5B5B274}"/>
              </a:ext>
            </a:extLst>
          </p:cNvPr>
          <p:cNvSpPr/>
          <p:nvPr/>
        </p:nvSpPr>
        <p:spPr>
          <a:xfrm>
            <a:off x="6773863" y="1944688"/>
            <a:ext cx="585787" cy="922337"/>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A</a:t>
            </a:r>
          </a:p>
        </p:txBody>
      </p:sp>
      <p:sp>
        <p:nvSpPr>
          <p:cNvPr id="3" name="Rectangle 2">
            <a:extLst>
              <a:ext uri="{FF2B5EF4-FFF2-40B4-BE49-F238E27FC236}">
                <a16:creationId xmlns:a16="http://schemas.microsoft.com/office/drawing/2014/main" id="{AD563E13-A191-1FE4-EC15-7FC5DBB2E051}"/>
              </a:ext>
            </a:extLst>
          </p:cNvPr>
          <p:cNvSpPr/>
          <p:nvPr/>
        </p:nvSpPr>
        <p:spPr>
          <a:xfrm>
            <a:off x="8291513" y="1482725"/>
            <a:ext cx="561975" cy="923925"/>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F24CABD0-442B-91EA-78D2-77AB93E4119D}"/>
              </a:ext>
            </a:extLst>
          </p:cNvPr>
          <p:cNvSpPr>
            <a:spLocks noGrp="1"/>
          </p:cNvSpPr>
          <p:nvPr>
            <p:ph type="title"/>
          </p:nvPr>
        </p:nvSpPr>
        <p:spPr>
          <a:xfrm>
            <a:off x="0" y="209550"/>
            <a:ext cx="6627813" cy="1368425"/>
          </a:xfrm>
        </p:spPr>
        <p:txBody>
          <a:bodyPr/>
          <a:lstStyle/>
          <a:p>
            <a:r>
              <a:rPr lang="en-US" altLang="en-US"/>
              <a:t>Rh negative women with Rh positive father  , second pregnancy the antibodies titer was 1/16</a:t>
            </a:r>
          </a:p>
        </p:txBody>
      </p:sp>
      <p:pic>
        <p:nvPicPr>
          <p:cNvPr id="9219" name="Content Placeholder 6">
            <a:extLst>
              <a:ext uri="{FF2B5EF4-FFF2-40B4-BE49-F238E27FC236}">
                <a16:creationId xmlns:a16="http://schemas.microsoft.com/office/drawing/2014/main" id="{3C454B2B-9E99-0A37-A1A6-F42F0B48FC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53188" y="104775"/>
            <a:ext cx="2690812" cy="1700213"/>
          </a:xfrm>
        </p:spPr>
      </p:pic>
      <p:sp>
        <p:nvSpPr>
          <p:cNvPr id="9220" name="Text Placeholder 5">
            <a:extLst>
              <a:ext uri="{FF2B5EF4-FFF2-40B4-BE49-F238E27FC236}">
                <a16:creationId xmlns:a16="http://schemas.microsoft.com/office/drawing/2014/main" id="{63E96041-3E21-FBB9-8EDB-CC34BBEB9490}"/>
              </a:ext>
            </a:extLst>
          </p:cNvPr>
          <p:cNvSpPr>
            <a:spLocks noGrp="1"/>
          </p:cNvSpPr>
          <p:nvPr>
            <p:ph type="body" sz="half" idx="2"/>
          </p:nvPr>
        </p:nvSpPr>
        <p:spPr>
          <a:xfrm>
            <a:off x="36513" y="1804988"/>
            <a:ext cx="4997450" cy="5341937"/>
          </a:xfrm>
        </p:spPr>
        <p:txBody>
          <a:bodyPr/>
          <a:lstStyle/>
          <a:p>
            <a:r>
              <a:rPr lang="en-US" altLang="en-US"/>
              <a:t>1.Diagnosis ?  </a:t>
            </a:r>
            <a:r>
              <a:rPr lang="en-US" altLang="en-US">
                <a:solidFill>
                  <a:srgbClr val="FF0000"/>
                </a:solidFill>
              </a:rPr>
              <a:t>Rh alloisoimmunization </a:t>
            </a:r>
          </a:p>
          <a:p>
            <a:r>
              <a:rPr lang="en-US" altLang="en-US"/>
              <a:t>2. What would ask the women in history ?</a:t>
            </a:r>
          </a:p>
          <a:p>
            <a:endParaRPr lang="en-US" altLang="en-US"/>
          </a:p>
          <a:p>
            <a:endParaRPr lang="en-US" altLang="en-US"/>
          </a:p>
          <a:p>
            <a:r>
              <a:rPr lang="en-US" altLang="en-US"/>
              <a:t>In picture A , what the vessel that used for checking ?</a:t>
            </a:r>
          </a:p>
          <a:p>
            <a:r>
              <a:rPr lang="en-US" altLang="en-US">
                <a:solidFill>
                  <a:srgbClr val="FF0000"/>
                </a:solidFill>
              </a:rPr>
              <a:t>-middle cerebral artery velocity </a:t>
            </a:r>
          </a:p>
          <a:p>
            <a:r>
              <a:rPr lang="en-US" altLang="en-US"/>
              <a:t>What the normal level ?</a:t>
            </a:r>
          </a:p>
          <a:p>
            <a:r>
              <a:rPr lang="ar-JO" altLang="en-US">
                <a:solidFill>
                  <a:srgbClr val="FF0000"/>
                </a:solidFill>
              </a:rPr>
              <a:t>&gt;</a:t>
            </a:r>
            <a:r>
              <a:rPr lang="en-US" altLang="en-US">
                <a:solidFill>
                  <a:srgbClr val="FF0000"/>
                </a:solidFill>
              </a:rPr>
              <a:t>1.29 MOM </a:t>
            </a:r>
          </a:p>
          <a:p>
            <a:r>
              <a:rPr lang="en-US" altLang="en-US"/>
              <a:t>In picture B , your interpretation ?</a:t>
            </a:r>
          </a:p>
          <a:p>
            <a:r>
              <a:rPr lang="en-US" altLang="en-US">
                <a:solidFill>
                  <a:srgbClr val="FF0000"/>
                </a:solidFill>
              </a:rPr>
              <a:t>MCA </a:t>
            </a:r>
            <a:r>
              <a:rPr lang="ar-JO" altLang="en-US">
                <a:solidFill>
                  <a:srgbClr val="FF0000"/>
                </a:solidFill>
              </a:rPr>
              <a:t>&lt;</a:t>
            </a:r>
            <a:r>
              <a:rPr lang="en-US" altLang="en-US">
                <a:solidFill>
                  <a:srgbClr val="FF0000"/>
                </a:solidFill>
              </a:rPr>
              <a:t>1.5 so sever fetal anemia </a:t>
            </a:r>
          </a:p>
          <a:p>
            <a:r>
              <a:rPr lang="en-US" altLang="en-US"/>
              <a:t>Management ? </a:t>
            </a:r>
            <a:r>
              <a:rPr lang="en-US" altLang="en-US">
                <a:solidFill>
                  <a:srgbClr val="FF0000"/>
                </a:solidFill>
              </a:rPr>
              <a:t>Intrauterine blood  transfusion </a:t>
            </a:r>
          </a:p>
          <a:p>
            <a:r>
              <a:rPr lang="en-US" altLang="en-US"/>
              <a:t>In picture C , what is this pattern ?</a:t>
            </a:r>
          </a:p>
          <a:p>
            <a:r>
              <a:rPr lang="en-US" altLang="en-US">
                <a:solidFill>
                  <a:srgbClr val="FF0000"/>
                </a:solidFill>
              </a:rPr>
              <a:t> sinusoidal pattern and its associate with sever fetal anemia </a:t>
            </a:r>
          </a:p>
          <a:p>
            <a:endParaRPr lang="en-US" altLang="en-US"/>
          </a:p>
        </p:txBody>
      </p:sp>
      <p:pic>
        <p:nvPicPr>
          <p:cNvPr id="9221" name="Picture 7">
            <a:extLst>
              <a:ext uri="{FF2B5EF4-FFF2-40B4-BE49-F238E27FC236}">
                <a16:creationId xmlns:a16="http://schemas.microsoft.com/office/drawing/2014/main" id="{21E8F436-8E33-00D9-ED64-6DAE35D64E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8113" y="1954213"/>
            <a:ext cx="38211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a:extLst>
              <a:ext uri="{FF2B5EF4-FFF2-40B4-BE49-F238E27FC236}">
                <a16:creationId xmlns:a16="http://schemas.microsoft.com/office/drawing/2014/main" id="{52B83358-E710-B26E-25A0-712957C50B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4186238"/>
            <a:ext cx="398145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5D2E658-FB51-5402-380D-7613688F4A7D}"/>
              </a:ext>
            </a:extLst>
          </p:cNvPr>
          <p:cNvSpPr/>
          <p:nvPr/>
        </p:nvSpPr>
        <p:spPr>
          <a:xfrm>
            <a:off x="7129463" y="1954213"/>
            <a:ext cx="484187" cy="923925"/>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x</a:t>
            </a:r>
          </a:p>
        </p:txBody>
      </p:sp>
      <p:sp>
        <p:nvSpPr>
          <p:cNvPr id="3" name="Rectangle 2">
            <a:extLst>
              <a:ext uri="{FF2B5EF4-FFF2-40B4-BE49-F238E27FC236}">
                <a16:creationId xmlns:a16="http://schemas.microsoft.com/office/drawing/2014/main" id="{FCFB8B80-A293-8ABF-ACBC-966C12E14EA6}"/>
              </a:ext>
            </a:extLst>
          </p:cNvPr>
          <p:cNvSpPr/>
          <p:nvPr/>
        </p:nvSpPr>
        <p:spPr>
          <a:xfrm>
            <a:off x="5867400" y="0"/>
            <a:ext cx="585788" cy="923925"/>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A</a:t>
            </a:r>
          </a:p>
        </p:txBody>
      </p:sp>
      <p:sp>
        <p:nvSpPr>
          <p:cNvPr id="4" name="Rectangle 3">
            <a:extLst>
              <a:ext uri="{FF2B5EF4-FFF2-40B4-BE49-F238E27FC236}">
                <a16:creationId xmlns:a16="http://schemas.microsoft.com/office/drawing/2014/main" id="{3D20F1E1-6C86-01A7-868F-448ED858E286}"/>
              </a:ext>
            </a:extLst>
          </p:cNvPr>
          <p:cNvSpPr/>
          <p:nvPr/>
        </p:nvSpPr>
        <p:spPr>
          <a:xfrm>
            <a:off x="8582025" y="3113088"/>
            <a:ext cx="561975" cy="923925"/>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B</a:t>
            </a:r>
          </a:p>
        </p:txBody>
      </p:sp>
      <p:sp>
        <p:nvSpPr>
          <p:cNvPr id="5" name="Rectangle 4">
            <a:extLst>
              <a:ext uri="{FF2B5EF4-FFF2-40B4-BE49-F238E27FC236}">
                <a16:creationId xmlns:a16="http://schemas.microsoft.com/office/drawing/2014/main" id="{F54955FD-4443-C260-983F-927AA43D98EE}"/>
              </a:ext>
            </a:extLst>
          </p:cNvPr>
          <p:cNvSpPr/>
          <p:nvPr/>
        </p:nvSpPr>
        <p:spPr>
          <a:xfrm>
            <a:off x="8485188" y="4273550"/>
            <a:ext cx="554037" cy="922338"/>
          </a:xfrm>
          <a:prstGeom prst="rect">
            <a:avLst/>
          </a:prstGeom>
          <a:noFill/>
        </p:spPr>
        <p:txBody>
          <a:bodyPr wrap="none">
            <a:spAutoFit/>
          </a:bodyPr>
          <a:lstStyle/>
          <a:p>
            <a:pPr algn="ctr">
              <a:defRPr/>
            </a:pPr>
            <a:r>
              <a:rPr lang="en-US" sz="5400" dirty="0">
                <a:ln w="0"/>
                <a:effectLst>
                  <a:outerShdw blurRad="38100" dist="19050" dir="2700000" algn="tl" rotWithShape="0">
                    <a:schemeClr val="dk1">
                      <a:alpha val="40000"/>
                    </a:schemeClr>
                  </a:outerShdw>
                </a:effectLst>
              </a:rPr>
              <a:t>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83E38F38-38DD-8605-ECCB-CFBB4F829E54}"/>
              </a:ext>
            </a:extLst>
          </p:cNvPr>
          <p:cNvSpPr>
            <a:spLocks noGrp="1"/>
          </p:cNvSpPr>
          <p:nvPr>
            <p:ph type="ctrTitle"/>
          </p:nvPr>
        </p:nvSpPr>
        <p:spPr/>
        <p:txBody>
          <a:bodyPr/>
          <a:lstStyle/>
          <a:p>
            <a:r>
              <a:rPr lang="en-US" altLang="en-US"/>
              <a:t>OSCE station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1E83A966-2AAF-3436-9AD4-B29186D1B9FD}"/>
              </a:ext>
            </a:extLst>
          </p:cNvPr>
          <p:cNvSpPr>
            <a:spLocks noGrp="1"/>
          </p:cNvSpPr>
          <p:nvPr>
            <p:ph type="ctrTitle"/>
          </p:nvPr>
        </p:nvSpPr>
        <p:spPr>
          <a:xfrm>
            <a:off x="352425" y="-601663"/>
            <a:ext cx="8235950" cy="3419476"/>
          </a:xfrm>
        </p:spPr>
        <p:txBody>
          <a:bodyPr/>
          <a:lstStyle/>
          <a:p>
            <a:r>
              <a:rPr lang="en-US" altLang="en-US" sz="4000"/>
              <a:t>History : women pregnant in 10 week GA ,on examination the uterus between symphysis pubis and umbilicus </a:t>
            </a:r>
          </a:p>
        </p:txBody>
      </p:sp>
      <p:sp>
        <p:nvSpPr>
          <p:cNvPr id="11267" name="Subtitle 4">
            <a:extLst>
              <a:ext uri="{FF2B5EF4-FFF2-40B4-BE49-F238E27FC236}">
                <a16:creationId xmlns:a16="http://schemas.microsoft.com/office/drawing/2014/main" id="{2B0F66C7-5846-970B-01C0-04721B8F0199}"/>
              </a:ext>
            </a:extLst>
          </p:cNvPr>
          <p:cNvSpPr>
            <a:spLocks noGrp="1"/>
          </p:cNvSpPr>
          <p:nvPr>
            <p:ph type="subTitle" idx="1"/>
          </p:nvPr>
        </p:nvSpPr>
        <p:spPr>
          <a:xfrm>
            <a:off x="352425" y="2925763"/>
            <a:ext cx="8478838" cy="3619500"/>
          </a:xfrm>
        </p:spPr>
        <p:txBody>
          <a:bodyPr/>
          <a:lstStyle/>
          <a:p>
            <a:pPr marL="457200" indent="-457200">
              <a:buFont typeface="Arial" panose="020B0604020202020204" pitchFamily="34" charset="0"/>
              <a:buAutoNum type="arabicPeriod"/>
              <a:defRPr/>
            </a:pPr>
            <a:r>
              <a:rPr lang="en-US" altLang="en-US" dirty="0"/>
              <a:t>What the wrong things related to history ?</a:t>
            </a:r>
          </a:p>
          <a:p>
            <a:pPr>
              <a:defRPr/>
            </a:pPr>
            <a:r>
              <a:rPr lang="en-US" altLang="en-US" dirty="0">
                <a:solidFill>
                  <a:srgbClr val="FF0000"/>
                </a:solidFill>
              </a:rPr>
              <a:t>Large for date uterus </a:t>
            </a:r>
          </a:p>
          <a:p>
            <a:pPr>
              <a:defRPr/>
            </a:pPr>
            <a:r>
              <a:rPr lang="en-US" altLang="en-US" dirty="0"/>
              <a:t>2.Give me 3 differentials ?</a:t>
            </a:r>
          </a:p>
          <a:p>
            <a:pPr>
              <a:defRPr/>
            </a:pPr>
            <a:r>
              <a:rPr lang="en-US" altLang="en-US" dirty="0">
                <a:solidFill>
                  <a:srgbClr val="FF0000"/>
                </a:solidFill>
              </a:rPr>
              <a:t>Wrong date /multiple gestation/molar pregnancy </a:t>
            </a:r>
          </a:p>
          <a:p>
            <a:pPr>
              <a:defRPr/>
            </a:pPr>
            <a:r>
              <a:rPr lang="en-US" altLang="en-US" dirty="0"/>
              <a:t>3. Other investigation and what you look for ?</a:t>
            </a:r>
          </a:p>
          <a:p>
            <a:pPr>
              <a:defRPr/>
            </a:pPr>
            <a:r>
              <a:rPr lang="en-US" altLang="en-US" dirty="0">
                <a:solidFill>
                  <a:srgbClr val="FF0000"/>
                </a:solidFill>
              </a:rPr>
              <a:t>US /B-</a:t>
            </a:r>
            <a:r>
              <a:rPr lang="en-US" altLang="en-US" dirty="0" err="1">
                <a:solidFill>
                  <a:srgbClr val="FF0000"/>
                </a:solidFill>
              </a:rPr>
              <a:t>hCG</a:t>
            </a:r>
            <a:endParaRPr lang="en-US" altLang="en-US" dirty="0">
              <a:solidFill>
                <a:srgbClr val="FF0000"/>
              </a:solidFill>
            </a:endParaRPr>
          </a:p>
          <a:p>
            <a:pPr>
              <a:defRPr/>
            </a:pPr>
            <a:r>
              <a:rPr lang="en-US" altLang="en-US" dirty="0"/>
              <a:t> 4. other questions asked by examiner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420AE6EC-1A4C-C71F-9D88-2CA1189E415E}"/>
              </a:ext>
            </a:extLst>
          </p:cNvPr>
          <p:cNvSpPr>
            <a:spLocks noGrp="1"/>
          </p:cNvSpPr>
          <p:nvPr>
            <p:ph type="ctrTitle"/>
          </p:nvPr>
        </p:nvSpPr>
        <p:spPr>
          <a:xfrm>
            <a:off x="247650" y="142875"/>
            <a:ext cx="8210550" cy="2387600"/>
          </a:xfrm>
        </p:spPr>
        <p:txBody>
          <a:bodyPr/>
          <a:lstStyle/>
          <a:p>
            <a:r>
              <a:rPr lang="en-US" altLang="en-US" sz="4000"/>
              <a:t>Couple trying to have baby since 2 years , the male sperm analysis is normal </a:t>
            </a:r>
          </a:p>
        </p:txBody>
      </p:sp>
      <p:sp>
        <p:nvSpPr>
          <p:cNvPr id="12291" name="Subtitle 4">
            <a:extLst>
              <a:ext uri="{FF2B5EF4-FFF2-40B4-BE49-F238E27FC236}">
                <a16:creationId xmlns:a16="http://schemas.microsoft.com/office/drawing/2014/main" id="{2360CC92-DAA5-885A-ABD4-77AD00D5D6E8}"/>
              </a:ext>
            </a:extLst>
          </p:cNvPr>
          <p:cNvSpPr>
            <a:spLocks noGrp="1"/>
          </p:cNvSpPr>
          <p:nvPr>
            <p:ph type="subTitle" idx="1"/>
          </p:nvPr>
        </p:nvSpPr>
        <p:spPr>
          <a:xfrm>
            <a:off x="685800" y="2768600"/>
            <a:ext cx="7948613" cy="3214688"/>
          </a:xfrm>
        </p:spPr>
        <p:txBody>
          <a:bodyPr/>
          <a:lstStyle/>
          <a:p>
            <a:pPr marL="457200" indent="-457200">
              <a:buFont typeface="Arial" panose="020B0604020202020204" pitchFamily="34" charset="0"/>
              <a:buAutoNum type="arabicPeriod"/>
            </a:pPr>
            <a:r>
              <a:rPr lang="en-US" altLang="en-US"/>
              <a:t>What would you ask in history ?</a:t>
            </a:r>
          </a:p>
          <a:p>
            <a:pPr marL="457200" indent="-457200">
              <a:buFont typeface="Arial" panose="020B0604020202020204" pitchFamily="34" charset="0"/>
              <a:buAutoNum type="arabicPeriod"/>
            </a:pPr>
            <a:r>
              <a:rPr lang="en-US" altLang="en-US"/>
              <a:t>Investigations ?</a:t>
            </a:r>
          </a:p>
          <a:p>
            <a:pPr marL="457200" indent="-457200">
              <a:buFont typeface="Arial" panose="020B0604020202020204" pitchFamily="34" charset="0"/>
              <a:buAutoNum type="arabicPeriod"/>
            </a:pPr>
            <a:r>
              <a:rPr lang="en-US" altLang="en-US"/>
              <a:t>If PCOS what treatment </a:t>
            </a:r>
          </a:p>
          <a:p>
            <a:pPr marL="457200" indent="-457200">
              <a:buFont typeface="Arial" panose="020B0604020202020204" pitchFamily="34" charset="0"/>
              <a:buAutoNum type="arabicPeriod"/>
            </a:pPr>
            <a:r>
              <a:rPr lang="en-US" altLang="en-US"/>
              <a:t>Asked by examiners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721B-CFB4-00FA-1094-CE00907ABAE9}"/>
              </a:ext>
            </a:extLst>
          </p:cNvPr>
          <p:cNvSpPr>
            <a:spLocks noGrp="1"/>
          </p:cNvSpPr>
          <p:nvPr>
            <p:ph type="ctrTitle"/>
          </p:nvPr>
        </p:nvSpPr>
        <p:spPr/>
        <p:txBody>
          <a:bodyPr/>
          <a:lstStyle/>
          <a:p>
            <a:r>
              <a:rPr lang="en-US" dirty="0"/>
              <a:t>OB&amp;GYN archive 26/12/2023</a:t>
            </a:r>
          </a:p>
        </p:txBody>
      </p:sp>
      <p:sp>
        <p:nvSpPr>
          <p:cNvPr id="3" name="Subtitle 2">
            <a:extLst>
              <a:ext uri="{FF2B5EF4-FFF2-40B4-BE49-F238E27FC236}">
                <a16:creationId xmlns:a16="http://schemas.microsoft.com/office/drawing/2014/main" id="{62842E53-81E6-B41F-2461-2902AD28906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0642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A740-3054-1714-AE76-6A386B7FD6F4}"/>
              </a:ext>
            </a:extLst>
          </p:cNvPr>
          <p:cNvSpPr>
            <a:spLocks noGrp="1"/>
          </p:cNvSpPr>
          <p:nvPr>
            <p:ph type="title"/>
          </p:nvPr>
        </p:nvSpPr>
        <p:spPr/>
        <p:txBody>
          <a:bodyPr>
            <a:noAutofit/>
          </a:bodyPr>
          <a:lstStyle/>
          <a:p>
            <a:r>
              <a:rPr lang="en-US" sz="2700" dirty="0"/>
              <a:t>1</a:t>
            </a:r>
            <a:r>
              <a:rPr lang="en-US" sz="2700" baseline="30000" dirty="0"/>
              <a:t>st</a:t>
            </a:r>
            <a:r>
              <a:rPr lang="en-US" sz="2700" dirty="0"/>
              <a:t> station: a 45-year-old woman G3P3 underwent a hysterectomy due to heavy menstrual bleeding, the following picture shows the uterus.</a:t>
            </a:r>
          </a:p>
        </p:txBody>
      </p:sp>
      <p:sp>
        <p:nvSpPr>
          <p:cNvPr id="3" name="Content Placeholder 2">
            <a:extLst>
              <a:ext uri="{FF2B5EF4-FFF2-40B4-BE49-F238E27FC236}">
                <a16:creationId xmlns:a16="http://schemas.microsoft.com/office/drawing/2014/main" id="{4ABF9990-5E06-DE4F-AB24-EE0A622F4E45}"/>
              </a:ext>
            </a:extLst>
          </p:cNvPr>
          <p:cNvSpPr>
            <a:spLocks noGrp="1"/>
          </p:cNvSpPr>
          <p:nvPr>
            <p:ph idx="1"/>
          </p:nvPr>
        </p:nvSpPr>
        <p:spPr>
          <a:xfrm>
            <a:off x="446484" y="2269331"/>
            <a:ext cx="6279140" cy="3581400"/>
          </a:xfrm>
        </p:spPr>
        <p:txBody>
          <a:bodyPr>
            <a:normAutofit fontScale="92500" lnSpcReduction="10000"/>
          </a:bodyPr>
          <a:lstStyle/>
          <a:p>
            <a:r>
              <a:rPr lang="en-US" dirty="0"/>
              <a:t>1. If her only complaint is heavy menstrual bleeding how would you describe her period?</a:t>
            </a:r>
          </a:p>
          <a:p>
            <a:pPr lvl="1"/>
            <a:r>
              <a:rPr lang="en-US" dirty="0"/>
              <a:t>Regular, normal frequency, prolonged duration, heavy volume </a:t>
            </a:r>
          </a:p>
          <a:p>
            <a:r>
              <a:rPr lang="en-US" dirty="0"/>
              <a:t>2. Name the lesion</a:t>
            </a:r>
          </a:p>
          <a:p>
            <a:pPr lvl="1"/>
            <a:r>
              <a:rPr lang="en-US" dirty="0"/>
              <a:t>Intramural leiomyoma </a:t>
            </a:r>
          </a:p>
          <a:p>
            <a:r>
              <a:rPr lang="en-US" dirty="0"/>
              <a:t>3. Primary investigation</a:t>
            </a:r>
          </a:p>
          <a:p>
            <a:pPr lvl="1"/>
            <a:r>
              <a:rPr lang="en-US" dirty="0"/>
              <a:t>Ultrasound </a:t>
            </a:r>
          </a:p>
          <a:p>
            <a:r>
              <a:rPr lang="en-US" dirty="0"/>
              <a:t>4. Protective factor in history</a:t>
            </a:r>
          </a:p>
          <a:p>
            <a:pPr lvl="1"/>
            <a:r>
              <a:rPr lang="en-US" dirty="0"/>
              <a:t>Multiparity </a:t>
            </a:r>
          </a:p>
          <a:p>
            <a:r>
              <a:rPr lang="en-US" dirty="0"/>
              <a:t>5. Less invasive treatment modalities</a:t>
            </a:r>
          </a:p>
          <a:p>
            <a:pPr lvl="1"/>
            <a:r>
              <a:rPr lang="en-US" dirty="0"/>
              <a:t>Myomectomy, uterine artery embolization or medical treatment like Mirena </a:t>
            </a:r>
          </a:p>
        </p:txBody>
      </p:sp>
      <p:pic>
        <p:nvPicPr>
          <p:cNvPr id="1026" name="Picture 2" descr="Uterine leiomyoma - Stock Image - C057/7195 - Science Photo Library">
            <a:extLst>
              <a:ext uri="{FF2B5EF4-FFF2-40B4-BE49-F238E27FC236}">
                <a16:creationId xmlns:a16="http://schemas.microsoft.com/office/drawing/2014/main" id="{115EA027-940D-F667-0900-C0D6297627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50" b="14792"/>
          <a:stretch/>
        </p:blipFill>
        <p:spPr bwMode="auto">
          <a:xfrm>
            <a:off x="6725624" y="2636044"/>
            <a:ext cx="2318364" cy="234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079" y="1200150"/>
            <a:ext cx="3549491" cy="1200150"/>
          </a:xfrm>
        </p:spPr>
        <p:txBody>
          <a:bodyPr>
            <a:normAutofit fontScale="90000"/>
          </a:bodyPr>
          <a:lstStyle/>
          <a:p>
            <a:r>
              <a:rPr lang="en-US">
                <a:sym typeface="+mn-ea"/>
              </a:rPr>
              <a:t>Q1. G3P0+2 /GA :8Weeks  presented with mild vaginal bleeding</a:t>
            </a:r>
            <a:endParaRPr lang="en-US"/>
          </a:p>
        </p:txBody>
      </p:sp>
      <p:pic>
        <p:nvPicPr>
          <p:cNvPr id="7" name="Content Placeholder 6" descr="photo_2024-05-09_22-54-53"/>
          <p:cNvPicPr>
            <a:picLocks noGrp="1" noChangeAspect="1"/>
          </p:cNvPicPr>
          <p:nvPr>
            <p:ph idx="1"/>
          </p:nvPr>
        </p:nvPicPr>
        <p:blipFill>
          <a:blip r:embed="rId2"/>
          <a:stretch>
            <a:fillRect/>
          </a:stretch>
        </p:blipFill>
        <p:spPr>
          <a:xfrm>
            <a:off x="5702618" y="1467802"/>
            <a:ext cx="2814161" cy="2667953"/>
          </a:xfrm>
          <a:prstGeom prst="rect">
            <a:avLst/>
          </a:prstGeom>
        </p:spPr>
      </p:pic>
      <p:sp>
        <p:nvSpPr>
          <p:cNvPr id="6" name="Text Placeholder 5"/>
          <p:cNvSpPr>
            <a:spLocks noGrp="1"/>
          </p:cNvSpPr>
          <p:nvPr>
            <p:ph type="body" sz="half" idx="2"/>
          </p:nvPr>
        </p:nvSpPr>
        <p:spPr>
          <a:xfrm>
            <a:off x="630079" y="2400300"/>
            <a:ext cx="4619149" cy="2858929"/>
          </a:xfrm>
        </p:spPr>
        <p:txBody>
          <a:bodyPr>
            <a:noAutofit/>
          </a:bodyPr>
          <a:lstStyle/>
          <a:p>
            <a:r>
              <a:rPr lang="en-US" sz="1800"/>
              <a:t>1)Relevant hx</a:t>
            </a:r>
          </a:p>
          <a:p>
            <a:r>
              <a:rPr lang="en-US" sz="1800"/>
              <a:t>2) name of us finding ( anembryonic gestational sac ) </a:t>
            </a:r>
          </a:p>
          <a:p>
            <a:r>
              <a:rPr lang="en-US" sz="1800"/>
              <a:t>3) if bleeding increased +abdominal pain+ open cervix : </a:t>
            </a:r>
          </a:p>
          <a:p>
            <a:pPr lvl="1"/>
            <a:r>
              <a:rPr lang="en-US" sz="1575"/>
              <a:t>a. Diagnosis </a:t>
            </a:r>
          </a:p>
          <a:p>
            <a:pPr lvl="1"/>
            <a:r>
              <a:rPr lang="en-US" sz="1575"/>
              <a:t>b. Managment</a:t>
            </a:r>
          </a:p>
          <a:p>
            <a:r>
              <a:rPr lang="en-US" sz="1800"/>
              <a:t>4)If she came to the clinic after 6 weeks . what investigations you would order </a:t>
            </a:r>
          </a:p>
        </p:txBody>
      </p:sp>
    </p:spTree>
    <p:extLst>
      <p:ext uri="{BB962C8B-B14F-4D97-AF65-F5344CB8AC3E}">
        <p14:creationId xmlns:p14="http://schemas.microsoft.com/office/powerpoint/2010/main" val="4011265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2EFE-EE3E-7E80-ABAD-9F0F624541E2}"/>
              </a:ext>
            </a:extLst>
          </p:cNvPr>
          <p:cNvSpPr>
            <a:spLocks noGrp="1"/>
          </p:cNvSpPr>
          <p:nvPr>
            <p:ph type="title"/>
          </p:nvPr>
        </p:nvSpPr>
        <p:spPr>
          <a:xfrm>
            <a:off x="264968" y="1071052"/>
            <a:ext cx="8614064" cy="994172"/>
          </a:xfrm>
        </p:spPr>
        <p:txBody>
          <a:bodyPr>
            <a:noAutofit/>
          </a:bodyPr>
          <a:lstStyle/>
          <a:p>
            <a:r>
              <a:rPr lang="en-US" sz="2700" dirty="0"/>
              <a:t>2</a:t>
            </a:r>
            <a:r>
              <a:rPr lang="en-US" sz="2700" baseline="30000" dirty="0"/>
              <a:t>nd</a:t>
            </a:r>
            <a:r>
              <a:rPr lang="en-US" sz="2700" dirty="0"/>
              <a:t> station: a 12 week pregnant woman came to the clinic because she is worried that her baby might have congenital anomalies, she did the following tests</a:t>
            </a:r>
          </a:p>
        </p:txBody>
      </p:sp>
      <p:sp>
        <p:nvSpPr>
          <p:cNvPr id="3" name="Content Placeholder 2">
            <a:extLst>
              <a:ext uri="{FF2B5EF4-FFF2-40B4-BE49-F238E27FC236}">
                <a16:creationId xmlns:a16="http://schemas.microsoft.com/office/drawing/2014/main" id="{A44A8E4B-35EB-076C-7377-67710B9F14B9}"/>
              </a:ext>
            </a:extLst>
          </p:cNvPr>
          <p:cNvSpPr>
            <a:spLocks noGrp="1"/>
          </p:cNvSpPr>
          <p:nvPr>
            <p:ph idx="1"/>
          </p:nvPr>
        </p:nvSpPr>
        <p:spPr>
          <a:xfrm>
            <a:off x="166255" y="2226469"/>
            <a:ext cx="6722918" cy="3774281"/>
          </a:xfrm>
        </p:spPr>
        <p:txBody>
          <a:bodyPr>
            <a:normAutofit fontScale="70000" lnSpcReduction="20000"/>
          </a:bodyPr>
          <a:lstStyle/>
          <a:p>
            <a:pPr marL="385763" indent="-385763">
              <a:buAutoNum type="arabicPeriod"/>
            </a:pPr>
            <a:r>
              <a:rPr lang="en-US" dirty="0"/>
              <a:t>Look at image A What are the features shown? And their significance </a:t>
            </a:r>
          </a:p>
          <a:p>
            <a:pPr lvl="1"/>
            <a:r>
              <a:rPr lang="en-US" dirty="0"/>
              <a:t>Absent nasal bone</a:t>
            </a:r>
          </a:p>
          <a:p>
            <a:pPr lvl="1"/>
            <a:r>
              <a:rPr lang="en-US" dirty="0"/>
              <a:t>Increased nuchal translucency</a:t>
            </a:r>
          </a:p>
          <a:p>
            <a:pPr lvl="1"/>
            <a:r>
              <a:rPr lang="en-US" dirty="0"/>
              <a:t>Significance: soft markers that mean increased risk of fetal aneuploidy </a:t>
            </a:r>
          </a:p>
          <a:p>
            <a:pPr marL="0" indent="0">
              <a:buNone/>
            </a:pPr>
            <a:r>
              <a:rPr lang="en-US" dirty="0"/>
              <a:t>2. Other tests that can be used at this stage </a:t>
            </a:r>
          </a:p>
          <a:p>
            <a:pPr lvl="1"/>
            <a:r>
              <a:rPr lang="en-US" dirty="0" err="1"/>
              <a:t>Bhcg</a:t>
            </a:r>
            <a:r>
              <a:rPr lang="en-US" dirty="0"/>
              <a:t> and PAPP-A</a:t>
            </a:r>
          </a:p>
          <a:p>
            <a:r>
              <a:rPr lang="en-US" dirty="0"/>
              <a:t>Regarding Image b </a:t>
            </a:r>
          </a:p>
          <a:p>
            <a:pPr marL="0" indent="0">
              <a:buNone/>
            </a:pPr>
            <a:r>
              <a:rPr lang="en-US" dirty="0"/>
              <a:t>3. what is the test called? </a:t>
            </a:r>
          </a:p>
          <a:p>
            <a:pPr lvl="1"/>
            <a:r>
              <a:rPr lang="en-US" dirty="0"/>
              <a:t>Transabdominal chorionic villous sampling</a:t>
            </a:r>
          </a:p>
          <a:p>
            <a:pPr marL="0" indent="0">
              <a:buNone/>
            </a:pPr>
            <a:r>
              <a:rPr lang="en-US" dirty="0"/>
              <a:t>4. How can it be used to be helpful for the mother?</a:t>
            </a:r>
          </a:p>
          <a:p>
            <a:pPr lvl="1"/>
            <a:r>
              <a:rPr lang="en-US" dirty="0"/>
              <a:t>The collected sample can be karyotyped to diagnose and confirm aneuploidy </a:t>
            </a:r>
          </a:p>
          <a:p>
            <a:pPr marL="0" indent="0">
              <a:buNone/>
            </a:pPr>
            <a:r>
              <a:rPr lang="en-US" dirty="0"/>
              <a:t>5. Complications of this procedure (only 2)</a:t>
            </a:r>
          </a:p>
          <a:p>
            <a:pPr lvl="1"/>
            <a:r>
              <a:rPr lang="en-US" dirty="0"/>
              <a:t>Infection, fetomaternal hemorrhage, rupture of membranes, bleeding, fetal loss, contamination </a:t>
            </a:r>
          </a:p>
          <a:p>
            <a:pPr marL="0" indent="0">
              <a:buNone/>
            </a:pPr>
            <a:r>
              <a:rPr lang="en-US" dirty="0"/>
              <a:t>6. Image c shows 21 trisomy, later on, what other findings can be found on ultrasound?</a:t>
            </a:r>
          </a:p>
          <a:p>
            <a:pPr lvl="1"/>
            <a:r>
              <a:rPr lang="en-US" dirty="0"/>
              <a:t>Nuchal fold, congenital heart defects, short long bones (humerus, femur) duodenal atresia (double bubble sign)</a:t>
            </a:r>
          </a:p>
          <a:p>
            <a:endParaRPr lang="en-US" dirty="0"/>
          </a:p>
        </p:txBody>
      </p:sp>
      <p:pic>
        <p:nvPicPr>
          <p:cNvPr id="2050" name="Picture 2" descr="Ultrasound soft makrers | Alvernia Obstetrics Screening Centre">
            <a:extLst>
              <a:ext uri="{FF2B5EF4-FFF2-40B4-BE49-F238E27FC236}">
                <a16:creationId xmlns:a16="http://schemas.microsoft.com/office/drawing/2014/main" id="{0B0E7AB3-587D-B8A2-8A2D-5722E9C67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653" y="2226469"/>
            <a:ext cx="2295347" cy="15823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8A0A0B9-07CB-7C78-4486-20938A7FB3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42" t="8325" r="13763" b="15176"/>
          <a:stretch/>
        </p:blipFill>
        <p:spPr bwMode="auto">
          <a:xfrm>
            <a:off x="6559262" y="3808809"/>
            <a:ext cx="1457324" cy="174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About Down syndrome — Down Syndrome Guild of Dallas">
            <a:extLst>
              <a:ext uri="{FF2B5EF4-FFF2-40B4-BE49-F238E27FC236}">
                <a16:creationId xmlns:a16="http://schemas.microsoft.com/office/drawing/2014/main" id="{055342B5-0BE6-ABB3-C777-1B36149A0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284" y="4336763"/>
            <a:ext cx="1446716" cy="105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50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BB72-214D-1853-EC47-883E19F0BFD1}"/>
              </a:ext>
            </a:extLst>
          </p:cNvPr>
          <p:cNvSpPr>
            <a:spLocks noGrp="1"/>
          </p:cNvSpPr>
          <p:nvPr>
            <p:ph type="title"/>
          </p:nvPr>
        </p:nvSpPr>
        <p:spPr/>
        <p:txBody>
          <a:bodyPr/>
          <a:lstStyle/>
          <a:p>
            <a:r>
              <a:rPr lang="en-US" dirty="0"/>
              <a:t>3</a:t>
            </a:r>
            <a:r>
              <a:rPr lang="en-US" baseline="30000" dirty="0"/>
              <a:t>rd</a:t>
            </a:r>
            <a:r>
              <a:rPr lang="en-US" dirty="0"/>
              <a:t> station, look at the diagram and answer the following questions </a:t>
            </a:r>
          </a:p>
        </p:txBody>
      </p:sp>
      <p:sp>
        <p:nvSpPr>
          <p:cNvPr id="3" name="Content Placeholder 2">
            <a:extLst>
              <a:ext uri="{FF2B5EF4-FFF2-40B4-BE49-F238E27FC236}">
                <a16:creationId xmlns:a16="http://schemas.microsoft.com/office/drawing/2014/main" id="{5CC2EDA7-FCAF-DA24-675E-59856750D5CA}"/>
              </a:ext>
            </a:extLst>
          </p:cNvPr>
          <p:cNvSpPr>
            <a:spLocks noGrp="1"/>
          </p:cNvSpPr>
          <p:nvPr>
            <p:ph idx="1"/>
          </p:nvPr>
        </p:nvSpPr>
        <p:spPr/>
        <p:txBody>
          <a:bodyPr>
            <a:normAutofit fontScale="85000" lnSpcReduction="20000"/>
          </a:bodyPr>
          <a:lstStyle/>
          <a:p>
            <a:pPr marL="385763" indent="-385763">
              <a:buAutoNum type="arabicPeriod"/>
            </a:pPr>
            <a:r>
              <a:rPr lang="en-US" dirty="0"/>
              <a:t>Name the labelled lines</a:t>
            </a:r>
          </a:p>
          <a:p>
            <a:pPr lvl="1"/>
            <a:r>
              <a:rPr lang="en-US" dirty="0"/>
              <a:t>A: LH B: Estrogen C: FSH D: Progesterone </a:t>
            </a:r>
          </a:p>
          <a:p>
            <a:pPr lvl="1"/>
            <a:r>
              <a:rPr lang="en-US" dirty="0"/>
              <a:t>E: follicular phase F: ovulation G: luteal phase</a:t>
            </a:r>
          </a:p>
          <a:p>
            <a:pPr marL="0" indent="0">
              <a:buNone/>
            </a:pPr>
            <a:r>
              <a:rPr lang="en-US" dirty="0"/>
              <a:t>2. What is the source of hormones?</a:t>
            </a:r>
          </a:p>
          <a:p>
            <a:pPr lvl="1"/>
            <a:r>
              <a:rPr lang="en-US" dirty="0"/>
              <a:t>A and C: anterior pituitary </a:t>
            </a:r>
          </a:p>
          <a:p>
            <a:pPr lvl="1"/>
            <a:r>
              <a:rPr lang="en-US" dirty="0"/>
              <a:t>B and D: Ovary </a:t>
            </a:r>
          </a:p>
          <a:p>
            <a:pPr marL="0" indent="0">
              <a:buNone/>
            </a:pPr>
            <a:r>
              <a:rPr lang="en-US" dirty="0"/>
              <a:t>3. Between E and G, what phase is more constant?</a:t>
            </a:r>
          </a:p>
          <a:p>
            <a:pPr lvl="1"/>
            <a:r>
              <a:rPr lang="en-US" dirty="0"/>
              <a:t>G</a:t>
            </a:r>
          </a:p>
          <a:p>
            <a:pPr marL="0" indent="0">
              <a:buNone/>
            </a:pPr>
            <a:r>
              <a:rPr lang="en-US" dirty="0"/>
              <a:t>4. On what cells does each hormone act on</a:t>
            </a:r>
          </a:p>
          <a:p>
            <a:pPr lvl="1"/>
            <a:r>
              <a:rPr lang="en-US" dirty="0"/>
              <a:t>A: theca cells </a:t>
            </a:r>
          </a:p>
          <a:p>
            <a:pPr lvl="1"/>
            <a:r>
              <a:rPr lang="en-US" dirty="0"/>
              <a:t>B: granulosa cells </a:t>
            </a:r>
          </a:p>
          <a:p>
            <a:pPr marL="0" indent="0">
              <a:buNone/>
            </a:pPr>
            <a:r>
              <a:rPr lang="en-US" dirty="0"/>
              <a:t>5. Give 3 tests to confirm ovulation </a:t>
            </a:r>
          </a:p>
          <a:p>
            <a:pPr lvl="1"/>
            <a:r>
              <a:rPr lang="en-US" dirty="0"/>
              <a:t>Basal body temperature, serum progesterone measurement, urinary LH measurement </a:t>
            </a:r>
          </a:p>
        </p:txBody>
      </p:sp>
      <p:pic>
        <p:nvPicPr>
          <p:cNvPr id="3074" name="Picture 2" descr="No description available.">
            <a:extLst>
              <a:ext uri="{FF2B5EF4-FFF2-40B4-BE49-F238E27FC236}">
                <a16:creationId xmlns:a16="http://schemas.microsoft.com/office/drawing/2014/main" id="{46CB480C-33E9-C72D-730A-579F8CBA8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890" y="2366530"/>
            <a:ext cx="3271838" cy="24574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C653AAC-1A5E-8C7E-A5D7-92B3128F7F87}"/>
              </a:ext>
            </a:extLst>
          </p:cNvPr>
          <p:cNvCxnSpPr/>
          <p:nvPr/>
        </p:nvCxnSpPr>
        <p:spPr>
          <a:xfrm>
            <a:off x="6941128" y="2727613"/>
            <a:ext cx="124691" cy="16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E1F78EE-1622-F847-A281-D4FB74579486}"/>
              </a:ext>
            </a:extLst>
          </p:cNvPr>
          <p:cNvCxnSpPr/>
          <p:nvPr/>
        </p:nvCxnSpPr>
        <p:spPr>
          <a:xfrm>
            <a:off x="6702786" y="3645909"/>
            <a:ext cx="124691" cy="16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6E74DB4-41B7-4731-7F56-36CBDC541FDE}"/>
              </a:ext>
            </a:extLst>
          </p:cNvPr>
          <p:cNvCxnSpPr>
            <a:cxnSpLocks/>
          </p:cNvCxnSpPr>
          <p:nvPr/>
        </p:nvCxnSpPr>
        <p:spPr>
          <a:xfrm flipH="1">
            <a:off x="7252854" y="3483551"/>
            <a:ext cx="280555" cy="349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5AA5352-0392-4C71-9140-7FE30B4FF73B}"/>
              </a:ext>
            </a:extLst>
          </p:cNvPr>
          <p:cNvCxnSpPr/>
          <p:nvPr/>
        </p:nvCxnSpPr>
        <p:spPr>
          <a:xfrm>
            <a:off x="7780193" y="3112077"/>
            <a:ext cx="124691" cy="16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46ED155-9024-89C5-EB22-66FDC660E307}"/>
              </a:ext>
            </a:extLst>
          </p:cNvPr>
          <p:cNvSpPr txBox="1"/>
          <p:nvPr/>
        </p:nvSpPr>
        <p:spPr>
          <a:xfrm>
            <a:off x="6754090" y="2533741"/>
            <a:ext cx="187037" cy="300082"/>
          </a:xfrm>
          <a:prstGeom prst="rect">
            <a:avLst/>
          </a:prstGeom>
          <a:noFill/>
        </p:spPr>
        <p:txBody>
          <a:bodyPr wrap="square" rtlCol="0">
            <a:spAutoFit/>
          </a:bodyPr>
          <a:lstStyle/>
          <a:p>
            <a:r>
              <a:rPr lang="en-US" sz="1350" dirty="0"/>
              <a:t>A</a:t>
            </a:r>
          </a:p>
        </p:txBody>
      </p:sp>
      <p:sp>
        <p:nvSpPr>
          <p:cNvPr id="11" name="TextBox 10">
            <a:extLst>
              <a:ext uri="{FF2B5EF4-FFF2-40B4-BE49-F238E27FC236}">
                <a16:creationId xmlns:a16="http://schemas.microsoft.com/office/drawing/2014/main" id="{46227266-06F6-4115-95E6-9D5A5DCD10D9}"/>
              </a:ext>
            </a:extLst>
          </p:cNvPr>
          <p:cNvSpPr txBox="1"/>
          <p:nvPr/>
        </p:nvSpPr>
        <p:spPr>
          <a:xfrm>
            <a:off x="6494967" y="3417445"/>
            <a:ext cx="187037" cy="300082"/>
          </a:xfrm>
          <a:prstGeom prst="rect">
            <a:avLst/>
          </a:prstGeom>
          <a:noFill/>
        </p:spPr>
        <p:txBody>
          <a:bodyPr wrap="square" rtlCol="0">
            <a:spAutoFit/>
          </a:bodyPr>
          <a:lstStyle/>
          <a:p>
            <a:r>
              <a:rPr lang="en-US" sz="1350" dirty="0"/>
              <a:t>B</a:t>
            </a:r>
          </a:p>
        </p:txBody>
      </p:sp>
      <p:sp>
        <p:nvSpPr>
          <p:cNvPr id="12" name="TextBox 11">
            <a:extLst>
              <a:ext uri="{FF2B5EF4-FFF2-40B4-BE49-F238E27FC236}">
                <a16:creationId xmlns:a16="http://schemas.microsoft.com/office/drawing/2014/main" id="{FDAFCD4B-FA8D-D80C-C27D-A135D34CBD3E}"/>
              </a:ext>
            </a:extLst>
          </p:cNvPr>
          <p:cNvSpPr txBox="1"/>
          <p:nvPr/>
        </p:nvSpPr>
        <p:spPr>
          <a:xfrm>
            <a:off x="7465542" y="3235950"/>
            <a:ext cx="187037" cy="300082"/>
          </a:xfrm>
          <a:prstGeom prst="rect">
            <a:avLst/>
          </a:prstGeom>
          <a:noFill/>
        </p:spPr>
        <p:txBody>
          <a:bodyPr wrap="square" rtlCol="0">
            <a:spAutoFit/>
          </a:bodyPr>
          <a:lstStyle/>
          <a:p>
            <a:r>
              <a:rPr lang="en-US" sz="1350" dirty="0"/>
              <a:t>C</a:t>
            </a:r>
          </a:p>
        </p:txBody>
      </p:sp>
      <p:sp>
        <p:nvSpPr>
          <p:cNvPr id="13" name="TextBox 12">
            <a:extLst>
              <a:ext uri="{FF2B5EF4-FFF2-40B4-BE49-F238E27FC236}">
                <a16:creationId xmlns:a16="http://schemas.microsoft.com/office/drawing/2014/main" id="{42989B04-6F30-A89E-6224-C0B3E0E209A3}"/>
              </a:ext>
            </a:extLst>
          </p:cNvPr>
          <p:cNvSpPr txBox="1"/>
          <p:nvPr/>
        </p:nvSpPr>
        <p:spPr>
          <a:xfrm>
            <a:off x="7603547" y="2888921"/>
            <a:ext cx="187037" cy="300082"/>
          </a:xfrm>
          <a:prstGeom prst="rect">
            <a:avLst/>
          </a:prstGeom>
          <a:noFill/>
        </p:spPr>
        <p:txBody>
          <a:bodyPr wrap="square" rtlCol="0">
            <a:spAutoFit/>
          </a:bodyPr>
          <a:lstStyle/>
          <a:p>
            <a:r>
              <a:rPr lang="en-US" sz="1350" dirty="0"/>
              <a:t>D</a:t>
            </a:r>
          </a:p>
        </p:txBody>
      </p:sp>
      <p:sp>
        <p:nvSpPr>
          <p:cNvPr id="17" name="Left Bracket 16">
            <a:extLst>
              <a:ext uri="{FF2B5EF4-FFF2-40B4-BE49-F238E27FC236}">
                <a16:creationId xmlns:a16="http://schemas.microsoft.com/office/drawing/2014/main" id="{EBCC2033-0807-A211-2603-A3F66BE5E6A0}"/>
              </a:ext>
            </a:extLst>
          </p:cNvPr>
          <p:cNvSpPr/>
          <p:nvPr/>
        </p:nvSpPr>
        <p:spPr>
          <a:xfrm rot="16200000">
            <a:off x="6416386" y="3956661"/>
            <a:ext cx="103910" cy="94557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 name="Left Bracket 17">
            <a:extLst>
              <a:ext uri="{FF2B5EF4-FFF2-40B4-BE49-F238E27FC236}">
                <a16:creationId xmlns:a16="http://schemas.microsoft.com/office/drawing/2014/main" id="{30D35822-0B39-C0E8-B1D8-9EA7E321B97A}"/>
              </a:ext>
            </a:extLst>
          </p:cNvPr>
          <p:cNvSpPr/>
          <p:nvPr/>
        </p:nvSpPr>
        <p:spPr>
          <a:xfrm rot="16200000">
            <a:off x="7990609" y="3961538"/>
            <a:ext cx="103910" cy="94557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 name="Left Bracket 18">
            <a:extLst>
              <a:ext uri="{FF2B5EF4-FFF2-40B4-BE49-F238E27FC236}">
                <a16:creationId xmlns:a16="http://schemas.microsoft.com/office/drawing/2014/main" id="{F3A39CE1-F003-7E49-7761-ADA8A29E242C}"/>
              </a:ext>
            </a:extLst>
          </p:cNvPr>
          <p:cNvSpPr/>
          <p:nvPr/>
        </p:nvSpPr>
        <p:spPr>
          <a:xfrm rot="16200000">
            <a:off x="7207448" y="4300596"/>
            <a:ext cx="90812" cy="2805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0" name="TextBox 19">
            <a:extLst>
              <a:ext uri="{FF2B5EF4-FFF2-40B4-BE49-F238E27FC236}">
                <a16:creationId xmlns:a16="http://schemas.microsoft.com/office/drawing/2014/main" id="{1EAA07B9-4689-709E-1724-AB509C67A72E}"/>
              </a:ext>
            </a:extLst>
          </p:cNvPr>
          <p:cNvSpPr txBox="1"/>
          <p:nvPr/>
        </p:nvSpPr>
        <p:spPr>
          <a:xfrm>
            <a:off x="6374822" y="4445667"/>
            <a:ext cx="187037" cy="300082"/>
          </a:xfrm>
          <a:prstGeom prst="rect">
            <a:avLst/>
          </a:prstGeom>
          <a:noFill/>
        </p:spPr>
        <p:txBody>
          <a:bodyPr wrap="square" rtlCol="0">
            <a:spAutoFit/>
          </a:bodyPr>
          <a:lstStyle/>
          <a:p>
            <a:r>
              <a:rPr lang="en-US" sz="1350" dirty="0"/>
              <a:t>E</a:t>
            </a:r>
          </a:p>
        </p:txBody>
      </p:sp>
      <p:sp>
        <p:nvSpPr>
          <p:cNvPr id="21" name="TextBox 20">
            <a:extLst>
              <a:ext uri="{FF2B5EF4-FFF2-40B4-BE49-F238E27FC236}">
                <a16:creationId xmlns:a16="http://schemas.microsoft.com/office/drawing/2014/main" id="{2F7AC9E7-9FCD-C801-B50A-225756AEB6BF}"/>
              </a:ext>
            </a:extLst>
          </p:cNvPr>
          <p:cNvSpPr txBox="1"/>
          <p:nvPr/>
        </p:nvSpPr>
        <p:spPr>
          <a:xfrm>
            <a:off x="7112577" y="4480421"/>
            <a:ext cx="187037" cy="300082"/>
          </a:xfrm>
          <a:prstGeom prst="rect">
            <a:avLst/>
          </a:prstGeom>
          <a:noFill/>
        </p:spPr>
        <p:txBody>
          <a:bodyPr wrap="square" rtlCol="0">
            <a:spAutoFit/>
          </a:bodyPr>
          <a:lstStyle/>
          <a:p>
            <a:r>
              <a:rPr lang="en-US" sz="1350" dirty="0"/>
              <a:t>F</a:t>
            </a:r>
          </a:p>
        </p:txBody>
      </p:sp>
      <p:sp>
        <p:nvSpPr>
          <p:cNvPr id="22" name="TextBox 21">
            <a:extLst>
              <a:ext uri="{FF2B5EF4-FFF2-40B4-BE49-F238E27FC236}">
                <a16:creationId xmlns:a16="http://schemas.microsoft.com/office/drawing/2014/main" id="{5B37BD8F-E75A-6C0B-F6DF-893655241E43}"/>
              </a:ext>
            </a:extLst>
          </p:cNvPr>
          <p:cNvSpPr txBox="1"/>
          <p:nvPr/>
        </p:nvSpPr>
        <p:spPr>
          <a:xfrm>
            <a:off x="7949045" y="4467322"/>
            <a:ext cx="187037" cy="300082"/>
          </a:xfrm>
          <a:prstGeom prst="rect">
            <a:avLst/>
          </a:prstGeom>
          <a:noFill/>
        </p:spPr>
        <p:txBody>
          <a:bodyPr wrap="square" rtlCol="0">
            <a:spAutoFit/>
          </a:bodyPr>
          <a:lstStyle/>
          <a:p>
            <a:r>
              <a:rPr lang="en-US" sz="1350" dirty="0"/>
              <a:t>G</a:t>
            </a:r>
          </a:p>
        </p:txBody>
      </p:sp>
    </p:spTree>
    <p:extLst>
      <p:ext uri="{BB962C8B-B14F-4D97-AF65-F5344CB8AC3E}">
        <p14:creationId xmlns:p14="http://schemas.microsoft.com/office/powerpoint/2010/main" val="225842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96C5-91E3-30BD-053F-B5333201C8EA}"/>
              </a:ext>
            </a:extLst>
          </p:cNvPr>
          <p:cNvSpPr>
            <a:spLocks noGrp="1"/>
          </p:cNvSpPr>
          <p:nvPr>
            <p:ph type="title"/>
          </p:nvPr>
        </p:nvSpPr>
        <p:spPr/>
        <p:txBody>
          <a:bodyPr/>
          <a:lstStyle/>
          <a:p>
            <a:r>
              <a:rPr lang="en-US" dirty="0"/>
              <a:t>4</a:t>
            </a:r>
            <a:r>
              <a:rPr lang="en-US" baseline="30000" dirty="0"/>
              <a:t>th</a:t>
            </a:r>
            <a:r>
              <a:rPr lang="en-US" dirty="0"/>
              <a:t> station: a woman came to the clinic at 34 w </a:t>
            </a:r>
          </a:p>
        </p:txBody>
      </p:sp>
      <p:sp>
        <p:nvSpPr>
          <p:cNvPr id="3" name="Content Placeholder 2">
            <a:extLst>
              <a:ext uri="{FF2B5EF4-FFF2-40B4-BE49-F238E27FC236}">
                <a16:creationId xmlns:a16="http://schemas.microsoft.com/office/drawing/2014/main" id="{066DB738-9C69-84AA-BFF3-13D8CD46BDD3}"/>
              </a:ext>
            </a:extLst>
          </p:cNvPr>
          <p:cNvSpPr>
            <a:spLocks noGrp="1"/>
          </p:cNvSpPr>
          <p:nvPr>
            <p:ph idx="1"/>
          </p:nvPr>
        </p:nvSpPr>
        <p:spPr/>
        <p:txBody>
          <a:bodyPr>
            <a:normAutofit fontScale="70000" lnSpcReduction="20000"/>
          </a:bodyPr>
          <a:lstStyle/>
          <a:p>
            <a:r>
              <a:rPr lang="en-US" dirty="0"/>
              <a:t>Regarding image A (image shows 29 cm)</a:t>
            </a:r>
          </a:p>
          <a:p>
            <a:pPr marL="385763" indent="-385763">
              <a:buAutoNum type="arabicPeriod"/>
            </a:pPr>
            <a:r>
              <a:rPr lang="en-US" dirty="0"/>
              <a:t>What is the name of this part of physical examination?</a:t>
            </a:r>
          </a:p>
          <a:p>
            <a:pPr marL="342900" lvl="1" indent="0">
              <a:buNone/>
            </a:pPr>
            <a:r>
              <a:rPr lang="en-US" dirty="0"/>
              <a:t>- symphyseal fundal height </a:t>
            </a:r>
          </a:p>
          <a:p>
            <a:pPr marL="0" indent="0">
              <a:buNone/>
            </a:pPr>
            <a:r>
              <a:rPr lang="en-US" dirty="0"/>
              <a:t>2. What is your interpretation? </a:t>
            </a:r>
          </a:p>
          <a:p>
            <a:pPr lvl="1"/>
            <a:r>
              <a:rPr lang="en-US" dirty="0"/>
              <a:t>Small for gestational age (date-height discrepancy)</a:t>
            </a:r>
          </a:p>
          <a:p>
            <a:pPr marL="0" indent="0">
              <a:buNone/>
            </a:pPr>
            <a:r>
              <a:rPr lang="en-US" dirty="0"/>
              <a:t>3. Other findings on obstetric examination?</a:t>
            </a:r>
          </a:p>
          <a:p>
            <a:pPr lvl="1"/>
            <a:r>
              <a:rPr lang="en-US" dirty="0"/>
              <a:t>Determine fetal lie, presentation and engagement </a:t>
            </a:r>
          </a:p>
          <a:p>
            <a:pPr marL="0" indent="0">
              <a:buNone/>
            </a:pPr>
            <a:r>
              <a:rPr lang="en-US" dirty="0"/>
              <a:t>4. Mention 4 causes of this finding</a:t>
            </a:r>
          </a:p>
          <a:p>
            <a:pPr lvl="1"/>
            <a:r>
              <a:rPr lang="en-US" dirty="0"/>
              <a:t>Wrong date, oligohydramnios, IUGR, IUFD, preeclampsia </a:t>
            </a:r>
          </a:p>
          <a:p>
            <a:pPr marL="0" indent="0">
              <a:buNone/>
            </a:pPr>
            <a:r>
              <a:rPr lang="en-US" dirty="0"/>
              <a:t>Regarding image B </a:t>
            </a:r>
          </a:p>
          <a:p>
            <a:pPr marL="0" indent="0">
              <a:buNone/>
            </a:pPr>
            <a:r>
              <a:rPr lang="en-US" dirty="0"/>
              <a:t>5. What is your interpretation?  </a:t>
            </a:r>
          </a:p>
          <a:p>
            <a:pPr lvl="1"/>
            <a:r>
              <a:rPr lang="en-US" dirty="0"/>
              <a:t>Small for gestational age </a:t>
            </a:r>
          </a:p>
          <a:p>
            <a:pPr marL="0" indent="0">
              <a:buNone/>
            </a:pPr>
            <a:r>
              <a:rPr lang="en-US" dirty="0"/>
              <a:t>6. What is your management?</a:t>
            </a:r>
          </a:p>
          <a:p>
            <a:pPr lvl="1"/>
            <a:r>
              <a:rPr lang="en-US" dirty="0"/>
              <a:t>Follow-up by serial ultrasound to determine growth velocity, and serial BPP, weekly doppler velocimetry </a:t>
            </a:r>
          </a:p>
        </p:txBody>
      </p:sp>
      <p:pic>
        <p:nvPicPr>
          <p:cNvPr id="4098" name="Picture 2" descr="No description available.">
            <a:extLst>
              <a:ext uri="{FF2B5EF4-FFF2-40B4-BE49-F238E27FC236}">
                <a16:creationId xmlns:a16="http://schemas.microsoft.com/office/drawing/2014/main" id="{9A8594AB-E1B7-DD38-BFF8-444839B28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946" y="1676384"/>
            <a:ext cx="2457449" cy="13787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description available.">
            <a:extLst>
              <a:ext uri="{FF2B5EF4-FFF2-40B4-BE49-F238E27FC236}">
                <a16:creationId xmlns:a16="http://schemas.microsoft.com/office/drawing/2014/main" id="{9EC86CBB-EA36-4C91-049A-7F46D243D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931" y="3105781"/>
            <a:ext cx="2707481" cy="200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0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CA29-845B-9C93-8B01-467010757181}"/>
              </a:ext>
            </a:extLst>
          </p:cNvPr>
          <p:cNvSpPr>
            <a:spLocks noGrp="1"/>
          </p:cNvSpPr>
          <p:nvPr>
            <p:ph type="title"/>
          </p:nvPr>
        </p:nvSpPr>
        <p:spPr/>
        <p:txBody>
          <a:bodyPr>
            <a:noAutofit/>
          </a:bodyPr>
          <a:lstStyle/>
          <a:p>
            <a:r>
              <a:rPr lang="en-US" sz="2100" dirty="0"/>
              <a:t>5</a:t>
            </a:r>
            <a:r>
              <a:rPr lang="en-US" sz="2100" baseline="30000" dirty="0"/>
              <a:t>th</a:t>
            </a:r>
            <a:r>
              <a:rPr lang="en-US" sz="2100" dirty="0"/>
              <a:t> station: a case of a woman who wishes to use a contraceptive that is long-term and reversible, and she suffers from heavy menstrual bleeding and dysmenorrhea </a:t>
            </a:r>
          </a:p>
        </p:txBody>
      </p:sp>
      <p:sp>
        <p:nvSpPr>
          <p:cNvPr id="3" name="Content Placeholder 2">
            <a:extLst>
              <a:ext uri="{FF2B5EF4-FFF2-40B4-BE49-F238E27FC236}">
                <a16:creationId xmlns:a16="http://schemas.microsoft.com/office/drawing/2014/main" id="{E69AE842-A182-DD22-B253-83A04DB3C14A}"/>
              </a:ext>
            </a:extLst>
          </p:cNvPr>
          <p:cNvSpPr>
            <a:spLocks noGrp="1"/>
          </p:cNvSpPr>
          <p:nvPr>
            <p:ph idx="1"/>
          </p:nvPr>
        </p:nvSpPr>
        <p:spPr>
          <a:xfrm>
            <a:off x="628650" y="2355056"/>
            <a:ext cx="7886700" cy="3263504"/>
          </a:xfrm>
        </p:spPr>
        <p:txBody>
          <a:bodyPr/>
          <a:lstStyle/>
          <a:p>
            <a:pPr marL="385763" indent="-385763">
              <a:buAutoNum type="arabicPeriod"/>
            </a:pPr>
            <a:r>
              <a:rPr lang="en-US" dirty="0"/>
              <a:t>Mention 2 long term contraceptives</a:t>
            </a:r>
          </a:p>
          <a:p>
            <a:pPr lvl="1"/>
            <a:r>
              <a:rPr lang="en-US" dirty="0"/>
              <a:t>Intrauterine device (copper or </a:t>
            </a:r>
            <a:r>
              <a:rPr lang="en-US" dirty="0" err="1"/>
              <a:t>mirena</a:t>
            </a:r>
            <a:r>
              <a:rPr lang="en-US" dirty="0"/>
              <a:t>), Implanon, depo-povera </a:t>
            </a:r>
          </a:p>
          <a:p>
            <a:pPr marL="385763" indent="-385763">
              <a:buAutoNum type="arabicPeriod"/>
            </a:pPr>
            <a:r>
              <a:rPr lang="en-US" dirty="0"/>
              <a:t>Which contraceptive is best for her, and justify your answer </a:t>
            </a:r>
          </a:p>
          <a:p>
            <a:pPr lvl="1"/>
            <a:r>
              <a:rPr lang="en-US" dirty="0"/>
              <a:t>Mirena, because the progesterone in it opposes the estrogen and decreases the heavy menstrual bleeding </a:t>
            </a:r>
          </a:p>
          <a:p>
            <a:pPr marL="385763" indent="-385763">
              <a:buAutoNum type="arabicPeriod"/>
            </a:pPr>
            <a:r>
              <a:rPr lang="en-US" dirty="0"/>
              <a:t>4 side effects of the contraceptive you chose </a:t>
            </a:r>
          </a:p>
          <a:p>
            <a:pPr lvl="1"/>
            <a:r>
              <a:rPr lang="en-US" dirty="0"/>
              <a:t>Amenorrhea, irregular bleeding, PMS-like symptoms, infection</a:t>
            </a:r>
          </a:p>
          <a:p>
            <a:pPr marL="385763" indent="-385763">
              <a:buAutoNum type="arabicPeriod"/>
            </a:pPr>
            <a:r>
              <a:rPr lang="en-US" dirty="0"/>
              <a:t>Mechanism of action of the contraceptive </a:t>
            </a:r>
          </a:p>
          <a:p>
            <a:pPr lvl="1"/>
            <a:r>
              <a:rPr lang="en-US" dirty="0"/>
              <a:t>Thickens cervical mucus, thins endometrium, local inflammatory reaction </a:t>
            </a:r>
          </a:p>
        </p:txBody>
      </p:sp>
    </p:spTree>
    <p:extLst>
      <p:ext uri="{BB962C8B-B14F-4D97-AF65-F5344CB8AC3E}">
        <p14:creationId xmlns:p14="http://schemas.microsoft.com/office/powerpoint/2010/main" val="97128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24D-9F59-7A82-0B25-FAFFF0D7C2CF}"/>
              </a:ext>
            </a:extLst>
          </p:cNvPr>
          <p:cNvSpPr>
            <a:spLocks noGrp="1"/>
          </p:cNvSpPr>
          <p:nvPr>
            <p:ph type="title"/>
          </p:nvPr>
        </p:nvSpPr>
        <p:spPr/>
        <p:txBody>
          <a:bodyPr>
            <a:normAutofit fontScale="90000"/>
          </a:bodyPr>
          <a:lstStyle/>
          <a:p>
            <a:r>
              <a:rPr lang="en-US" dirty="0"/>
              <a:t>6</a:t>
            </a:r>
            <a:r>
              <a:rPr lang="en-US" baseline="30000" dirty="0"/>
              <a:t>th</a:t>
            </a:r>
            <a:r>
              <a:rPr lang="en-US" dirty="0"/>
              <a:t> station: a woman came to the ER due to painful breasts, she delivered vaginally 4 days ago </a:t>
            </a:r>
          </a:p>
        </p:txBody>
      </p:sp>
      <p:sp>
        <p:nvSpPr>
          <p:cNvPr id="3" name="Content Placeholder 2">
            <a:extLst>
              <a:ext uri="{FF2B5EF4-FFF2-40B4-BE49-F238E27FC236}">
                <a16:creationId xmlns:a16="http://schemas.microsoft.com/office/drawing/2014/main" id="{1052BE04-AB5D-35F6-43A5-1B88792EFF1D}"/>
              </a:ext>
            </a:extLst>
          </p:cNvPr>
          <p:cNvSpPr>
            <a:spLocks noGrp="1"/>
          </p:cNvSpPr>
          <p:nvPr>
            <p:ph idx="1"/>
          </p:nvPr>
        </p:nvSpPr>
        <p:spPr>
          <a:xfrm>
            <a:off x="628650" y="2226469"/>
            <a:ext cx="5607844" cy="3263504"/>
          </a:xfrm>
        </p:spPr>
        <p:txBody>
          <a:bodyPr>
            <a:normAutofit fontScale="70000" lnSpcReduction="20000"/>
          </a:bodyPr>
          <a:lstStyle/>
          <a:p>
            <a:pPr marL="385763" indent="-385763">
              <a:buAutoNum type="arabicPeriod"/>
            </a:pPr>
            <a:r>
              <a:rPr lang="en-US" dirty="0"/>
              <a:t>What is the diagnosis?</a:t>
            </a:r>
          </a:p>
          <a:p>
            <a:pPr lvl="1"/>
            <a:r>
              <a:rPr lang="en-US" dirty="0"/>
              <a:t>Mastitis </a:t>
            </a:r>
          </a:p>
          <a:p>
            <a:pPr marL="385763" indent="-385763">
              <a:buFont typeface="+mj-lt"/>
              <a:buAutoNum type="arabicPeriod"/>
            </a:pPr>
            <a:r>
              <a:rPr lang="en-US" dirty="0"/>
              <a:t>What are 2 relevant points you should ask in history?</a:t>
            </a:r>
          </a:p>
          <a:p>
            <a:pPr lvl="1"/>
            <a:r>
              <a:rPr lang="en-US" dirty="0"/>
              <a:t>Breastfeeding, fever </a:t>
            </a:r>
          </a:p>
          <a:p>
            <a:pPr marL="385763" indent="-385763">
              <a:buFont typeface="+mj-lt"/>
              <a:buAutoNum type="arabicPeriod"/>
            </a:pPr>
            <a:r>
              <a:rPr lang="en-US" dirty="0"/>
              <a:t>Findings in physical examination that would confirm your diagnosis?</a:t>
            </a:r>
          </a:p>
          <a:p>
            <a:pPr lvl="1"/>
            <a:r>
              <a:rPr lang="en-US" dirty="0"/>
              <a:t>Unilateral edema, erythema and tenderness, area feels firm and hot </a:t>
            </a:r>
          </a:p>
          <a:p>
            <a:pPr marL="385763" indent="-385763">
              <a:buFont typeface="+mj-lt"/>
              <a:buAutoNum type="arabicPeriod"/>
            </a:pPr>
            <a:r>
              <a:rPr lang="en-US" dirty="0"/>
              <a:t>2 points to look for in abdominal and pelvic examination </a:t>
            </a:r>
          </a:p>
          <a:p>
            <a:pPr lvl="1"/>
            <a:r>
              <a:rPr lang="en-US" dirty="0"/>
              <a:t>Uterus position, look for abdominal or pelvic masses </a:t>
            </a:r>
          </a:p>
          <a:p>
            <a:pPr marL="385763" indent="-385763">
              <a:buFont typeface="+mj-lt"/>
              <a:buAutoNum type="arabicPeriod"/>
            </a:pPr>
            <a:r>
              <a:rPr lang="en-US" dirty="0"/>
              <a:t>What is the most likely cause?</a:t>
            </a:r>
          </a:p>
          <a:p>
            <a:pPr lvl="1"/>
            <a:r>
              <a:rPr lang="en-US" dirty="0"/>
              <a:t>Accumulation of milk, growth of staph aureus </a:t>
            </a:r>
          </a:p>
          <a:p>
            <a:pPr marL="385763" indent="-385763">
              <a:buFont typeface="+mj-lt"/>
              <a:buAutoNum type="arabicPeriod"/>
            </a:pPr>
            <a:r>
              <a:rPr lang="en-US" dirty="0"/>
              <a:t>If she wants to continue breastfeeding, what would you advise her? </a:t>
            </a:r>
          </a:p>
          <a:p>
            <a:pPr lvl="1"/>
            <a:r>
              <a:rPr lang="en-US" dirty="0"/>
              <a:t>Encourage her to continue breastfeeding, massage the breast or put warm compresses, analgesia, increase feeding frequency </a:t>
            </a:r>
          </a:p>
          <a:p>
            <a:pPr marL="385763" indent="-385763">
              <a:buFont typeface="+mj-lt"/>
              <a:buAutoNum type="arabicPeriod"/>
            </a:pPr>
            <a:endParaRPr lang="en-US" dirty="0"/>
          </a:p>
        </p:txBody>
      </p:sp>
      <p:pic>
        <p:nvPicPr>
          <p:cNvPr id="5122" name="Picture 2" descr="No description available.">
            <a:extLst>
              <a:ext uri="{FF2B5EF4-FFF2-40B4-BE49-F238E27FC236}">
                <a16:creationId xmlns:a16="http://schemas.microsoft.com/office/drawing/2014/main" id="{D247709D-EC32-A51E-2321-403EBB528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962" y="2616398"/>
            <a:ext cx="2586038" cy="162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6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45FB-E4CA-F114-9FD4-9B18D7F6174C}"/>
              </a:ext>
            </a:extLst>
          </p:cNvPr>
          <p:cNvSpPr>
            <a:spLocks noGrp="1"/>
          </p:cNvSpPr>
          <p:nvPr>
            <p:ph type="title"/>
          </p:nvPr>
        </p:nvSpPr>
        <p:spPr/>
        <p:txBody>
          <a:bodyPr/>
          <a:lstStyle/>
          <a:p>
            <a:r>
              <a:rPr lang="en-US" dirty="0"/>
              <a:t>OSCE stations </a:t>
            </a:r>
          </a:p>
        </p:txBody>
      </p:sp>
      <p:sp>
        <p:nvSpPr>
          <p:cNvPr id="3" name="Content Placeholder 2">
            <a:extLst>
              <a:ext uri="{FF2B5EF4-FFF2-40B4-BE49-F238E27FC236}">
                <a16:creationId xmlns:a16="http://schemas.microsoft.com/office/drawing/2014/main" id="{A7ED660B-7D9F-1D6F-C823-31F49D265136}"/>
              </a:ext>
            </a:extLst>
          </p:cNvPr>
          <p:cNvSpPr>
            <a:spLocks noGrp="1"/>
          </p:cNvSpPr>
          <p:nvPr>
            <p:ph idx="1"/>
          </p:nvPr>
        </p:nvSpPr>
        <p:spPr/>
        <p:txBody>
          <a:bodyPr>
            <a:normAutofit fontScale="92500" lnSpcReduction="20000"/>
          </a:bodyPr>
          <a:lstStyle/>
          <a:p>
            <a:r>
              <a:rPr lang="en-US" dirty="0"/>
              <a:t>1</a:t>
            </a:r>
            <a:r>
              <a:rPr lang="en-US" baseline="30000" dirty="0"/>
              <a:t>st</a:t>
            </a:r>
            <a:r>
              <a:rPr lang="en-US" dirty="0"/>
              <a:t> station: postpartum hemorrhage after precipitous vaginal delivery of a 4.2 kg baby  </a:t>
            </a:r>
          </a:p>
          <a:p>
            <a:pPr lvl="1"/>
            <a:r>
              <a:rPr lang="en-US" dirty="0"/>
              <a:t>What is the condition called: primary postpartum hemorrhage </a:t>
            </a:r>
          </a:p>
          <a:p>
            <a:pPr lvl="1"/>
            <a:r>
              <a:rPr lang="en-US" dirty="0"/>
              <a:t>What questions would you ask the midwife to establish etiology </a:t>
            </a:r>
          </a:p>
          <a:p>
            <a:pPr lvl="1"/>
            <a:r>
              <a:rPr lang="en-US" dirty="0"/>
              <a:t>Investigations </a:t>
            </a:r>
          </a:p>
          <a:p>
            <a:pPr lvl="1"/>
            <a:r>
              <a:rPr lang="en-US" dirty="0"/>
              <a:t>Management (for a group it was uterine atony and for another group it was vaginal tear)</a:t>
            </a:r>
          </a:p>
          <a:p>
            <a:r>
              <a:rPr lang="en-US" dirty="0"/>
              <a:t>2</a:t>
            </a:r>
            <a:r>
              <a:rPr lang="en-US" baseline="30000" dirty="0"/>
              <a:t>nd</a:t>
            </a:r>
            <a:r>
              <a:rPr lang="en-US" dirty="0"/>
              <a:t> station: a 17-year-old girl came with her mother due to delay in menstruation onset </a:t>
            </a:r>
          </a:p>
          <a:p>
            <a:pPr lvl="1"/>
            <a:r>
              <a:rPr lang="en-US" dirty="0"/>
              <a:t>What is this condition called </a:t>
            </a:r>
          </a:p>
          <a:p>
            <a:pPr lvl="1"/>
            <a:r>
              <a:rPr lang="en-US" dirty="0"/>
              <a:t>Relevant points in history </a:t>
            </a:r>
          </a:p>
          <a:p>
            <a:pPr lvl="1"/>
            <a:r>
              <a:rPr lang="en-US" dirty="0"/>
              <a:t>Relevant points in physical examination </a:t>
            </a:r>
          </a:p>
          <a:p>
            <a:pPr lvl="1"/>
            <a:r>
              <a:rPr lang="en-US" dirty="0"/>
              <a:t>Diagnosis (for a group everything was normal so most likely mullerian agenesis and for another group there was no breast development so most likely turner)</a:t>
            </a:r>
          </a:p>
        </p:txBody>
      </p:sp>
    </p:spTree>
    <p:extLst>
      <p:ext uri="{BB962C8B-B14F-4D97-AF65-F5344CB8AC3E}">
        <p14:creationId xmlns:p14="http://schemas.microsoft.com/office/powerpoint/2010/main" val="1612473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1450" y="1200150"/>
            <a:ext cx="7886700" cy="907258"/>
          </a:xfrm>
        </p:spPr>
        <p:txBody>
          <a:bodyPr/>
          <a:lstStyle/>
          <a:p>
            <a:r>
              <a:rPr lang="en-US" sz="4500" b="0" spc="-34" dirty="0">
                <a:solidFill>
                  <a:prstClr val="black"/>
                </a:solidFill>
                <a:latin typeface="Calibri Light"/>
                <a:cs typeface="Calibri Light"/>
              </a:rPr>
              <a:t>Gynecology</a:t>
            </a:r>
            <a:r>
              <a:rPr lang="en-US" sz="4500" b="0" spc="-199" dirty="0">
                <a:solidFill>
                  <a:prstClr val="black"/>
                </a:solidFill>
                <a:latin typeface="Calibri Light"/>
                <a:cs typeface="Calibri Light"/>
              </a:rPr>
              <a:t> </a:t>
            </a:r>
            <a:r>
              <a:rPr lang="en-US" sz="4500" b="0" spc="4" dirty="0">
                <a:solidFill>
                  <a:prstClr val="black"/>
                </a:solidFill>
                <a:latin typeface="Calibri Light"/>
                <a:cs typeface="Calibri Light"/>
              </a:rPr>
              <a:t>&amp;</a:t>
            </a:r>
            <a:r>
              <a:rPr lang="en-US" sz="4500" b="0" spc="-109" dirty="0">
                <a:solidFill>
                  <a:prstClr val="black"/>
                </a:solidFill>
                <a:latin typeface="Calibri Light"/>
                <a:cs typeface="Calibri Light"/>
              </a:rPr>
              <a:t> </a:t>
            </a:r>
            <a:r>
              <a:rPr lang="en-US" sz="4500" b="0" spc="-30" dirty="0">
                <a:solidFill>
                  <a:prstClr val="black"/>
                </a:solidFill>
                <a:latin typeface="Calibri Light"/>
                <a:cs typeface="Calibri Light"/>
              </a:rPr>
              <a:t>Obstetric</a:t>
            </a:r>
            <a:endParaRPr lang="ar-JO" dirty="0"/>
          </a:p>
        </p:txBody>
      </p:sp>
      <p:sp>
        <p:nvSpPr>
          <p:cNvPr id="3" name="عنصر نائب للنص 2"/>
          <p:cNvSpPr>
            <a:spLocks noGrp="1"/>
          </p:cNvSpPr>
          <p:nvPr>
            <p:ph type="body" idx="1"/>
          </p:nvPr>
        </p:nvSpPr>
        <p:spPr>
          <a:xfrm>
            <a:off x="57150" y="2233611"/>
            <a:ext cx="7886700" cy="1081089"/>
          </a:xfrm>
        </p:spPr>
        <p:txBody>
          <a:bodyPr>
            <a:normAutofit/>
          </a:bodyPr>
          <a:lstStyle/>
          <a:p>
            <a:r>
              <a:rPr lang="en-US" sz="2400"/>
              <a:t> </a:t>
            </a:r>
            <a:endParaRPr lang="ar-JO" sz="2400" dirty="0"/>
          </a:p>
        </p:txBody>
      </p:sp>
    </p:spTree>
    <p:extLst>
      <p:ext uri="{BB962C8B-B14F-4D97-AF65-F5344CB8AC3E}">
        <p14:creationId xmlns:p14="http://schemas.microsoft.com/office/powerpoint/2010/main" val="417850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50FB7181-B81D-C3E9-16BA-5CA7E5309D92}"/>
              </a:ext>
            </a:extLst>
          </p:cNvPr>
          <p:cNvSpPr>
            <a:spLocks noGrp="1"/>
          </p:cNvSpPr>
          <p:nvPr>
            <p:ph type="subTitle" idx="1"/>
          </p:nvPr>
        </p:nvSpPr>
        <p:spPr>
          <a:xfrm>
            <a:off x="369455" y="1286164"/>
            <a:ext cx="6012873" cy="4285673"/>
          </a:xfrm>
        </p:spPr>
        <p:txBody>
          <a:bodyPr>
            <a:normAutofit/>
          </a:bodyPr>
          <a:lstStyle/>
          <a:p>
            <a:r>
              <a:rPr lang="en-US" sz="3300" dirty="0">
                <a:effectLst/>
              </a:rPr>
              <a:t>Q1) </a:t>
            </a:r>
            <a:r>
              <a:rPr lang="ar-AE" sz="3300" dirty="0">
                <a:effectLst/>
              </a:rPr>
              <a:t>صورة </a:t>
            </a:r>
            <a:r>
              <a:rPr lang="ar-AE" sz="3300" dirty="0" err="1">
                <a:effectLst/>
              </a:rPr>
              <a:t>بارتوجرام</a:t>
            </a:r>
            <a:r>
              <a:rPr lang="ar-AE" sz="3300" dirty="0">
                <a:effectLst/>
              </a:rPr>
              <a:t> واحنا نعبي عليها المعلومات من خلال </a:t>
            </a:r>
            <a:r>
              <a:rPr lang="ar-AE" sz="3300" dirty="0" err="1">
                <a:effectLst/>
              </a:rPr>
              <a:t>الهيستوري</a:t>
            </a:r>
            <a:r>
              <a:rPr lang="ar-AE" sz="3300" dirty="0">
                <a:effectLst/>
              </a:rPr>
              <a:t>…السؤال طويل شوي لكنه واضح وسهل </a:t>
            </a:r>
            <a:br>
              <a:rPr lang="ar-AE" sz="3300" dirty="0"/>
            </a:br>
            <a:r>
              <a:rPr lang="ar-AE" sz="3300" dirty="0">
                <a:effectLst/>
              </a:rPr>
              <a:t>*</a:t>
            </a:r>
            <a:endParaRPr lang="ar-AE" sz="3300" dirty="0"/>
          </a:p>
        </p:txBody>
      </p:sp>
    </p:spTree>
    <p:extLst>
      <p:ext uri="{BB962C8B-B14F-4D97-AF65-F5344CB8AC3E}">
        <p14:creationId xmlns:p14="http://schemas.microsoft.com/office/powerpoint/2010/main" val="178724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05AB01-757F-76A3-1089-E6BE324C5F99}"/>
              </a:ext>
            </a:extLst>
          </p:cNvPr>
          <p:cNvSpPr>
            <a:spLocks noGrp="1"/>
          </p:cNvSpPr>
          <p:nvPr>
            <p:ph type="title"/>
          </p:nvPr>
        </p:nvSpPr>
        <p:spPr>
          <a:xfrm>
            <a:off x="175491" y="1356014"/>
            <a:ext cx="4793673" cy="4535054"/>
          </a:xfrm>
        </p:spPr>
        <p:txBody>
          <a:bodyPr>
            <a:normAutofit fontScale="90000"/>
          </a:bodyPr>
          <a:lstStyle/>
          <a:p>
            <a:r>
              <a:rPr lang="en-US" dirty="0">
                <a:effectLst/>
              </a:rPr>
              <a:t>Q2) a-what is the name of this device?</a:t>
            </a:r>
            <a:br>
              <a:rPr lang="en-US" dirty="0"/>
            </a:br>
            <a:r>
              <a:rPr lang="en-US" dirty="0">
                <a:effectLst/>
              </a:rPr>
              <a:t>b-name of the procedure?</a:t>
            </a:r>
            <a:br>
              <a:rPr lang="en-US" dirty="0"/>
            </a:br>
            <a:r>
              <a:rPr lang="en-US" dirty="0">
                <a:effectLst/>
              </a:rPr>
              <a:t>C-4 advantage for this procedure?</a:t>
            </a:r>
            <a:br>
              <a:rPr lang="en-US" dirty="0"/>
            </a:br>
            <a:r>
              <a:rPr lang="en-US" dirty="0">
                <a:effectLst/>
              </a:rPr>
              <a:t>d)if the amniotic index was 29 and on rule of 5 was 5/5 what well happen if you use this instrument?</a:t>
            </a:r>
            <a:br>
              <a:rPr lang="en-US" dirty="0"/>
            </a:br>
            <a:r>
              <a:rPr lang="en-US" dirty="0">
                <a:effectLst/>
              </a:rPr>
              <a:t>E)if the patient had previous one C/S can you use this instrument and why?</a:t>
            </a:r>
            <a:br>
              <a:rPr lang="en-US" dirty="0"/>
            </a:br>
            <a:r>
              <a:rPr lang="en-US" dirty="0">
                <a:effectLst/>
              </a:rPr>
              <a:t>*</a:t>
            </a:r>
            <a:endParaRPr lang="ar-AE" dirty="0"/>
          </a:p>
        </p:txBody>
      </p:sp>
      <p:pic>
        <p:nvPicPr>
          <p:cNvPr id="5" name="صورة 4">
            <a:extLst>
              <a:ext uri="{FF2B5EF4-FFF2-40B4-BE49-F238E27FC236}">
                <a16:creationId xmlns:a16="http://schemas.microsoft.com/office/drawing/2014/main" id="{344C41D6-7AAD-1F0B-87EA-AF723EA2A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255" y="1033351"/>
            <a:ext cx="3236489" cy="4009704"/>
          </a:xfrm>
          <a:prstGeom prst="rect">
            <a:avLst/>
          </a:prstGeom>
        </p:spPr>
      </p:pic>
      <p:sp>
        <p:nvSpPr>
          <p:cNvPr id="7" name="عنصر نائب للمحتوى 6">
            <a:extLst>
              <a:ext uri="{FF2B5EF4-FFF2-40B4-BE49-F238E27FC236}">
                <a16:creationId xmlns:a16="http://schemas.microsoft.com/office/drawing/2014/main" id="{7CBE16D0-D86F-BE81-B413-08AD0B24B6C7}"/>
              </a:ext>
            </a:extLst>
          </p:cNvPr>
          <p:cNvSpPr>
            <a:spLocks noGrp="1"/>
          </p:cNvSpPr>
          <p:nvPr>
            <p:ph idx="1"/>
          </p:nvPr>
        </p:nvSpPr>
        <p:spPr/>
        <p:txBody>
          <a:bodyPr/>
          <a:lstStyle/>
          <a:p>
            <a:endParaRPr lang="ar-AE"/>
          </a:p>
        </p:txBody>
      </p:sp>
    </p:spTree>
    <p:extLst>
      <p:ext uri="{BB962C8B-B14F-4D97-AF65-F5344CB8AC3E}">
        <p14:creationId xmlns:p14="http://schemas.microsoft.com/office/powerpoint/2010/main" val="3415928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14CD485-C3F7-9151-FDE5-831DCEF7659B}"/>
              </a:ext>
            </a:extLst>
          </p:cNvPr>
          <p:cNvSpPr>
            <a:spLocks noGrp="1"/>
          </p:cNvSpPr>
          <p:nvPr>
            <p:ph idx="1"/>
          </p:nvPr>
        </p:nvSpPr>
        <p:spPr>
          <a:xfrm>
            <a:off x="341746" y="406400"/>
            <a:ext cx="5486400" cy="7767782"/>
          </a:xfrm>
        </p:spPr>
        <p:txBody>
          <a:bodyPr/>
          <a:lstStyle/>
          <a:p>
            <a:r>
              <a:rPr lang="en-US" sz="3000" dirty="0">
                <a:effectLst/>
              </a:rPr>
              <a:t>Q3)19 years old female complaining of </a:t>
            </a:r>
            <a:r>
              <a:rPr lang="en-US" sz="3000" dirty="0" err="1">
                <a:effectLst/>
              </a:rPr>
              <a:t>hairsutism,acne</a:t>
            </a:r>
            <a:r>
              <a:rPr lang="en-US" sz="3000" dirty="0">
                <a:effectLst/>
              </a:rPr>
              <a:t>:</a:t>
            </a:r>
            <a:br>
              <a:rPr lang="en-US" sz="3000" dirty="0"/>
            </a:br>
            <a:r>
              <a:rPr lang="en-US" sz="3000" dirty="0">
                <a:effectLst/>
              </a:rPr>
              <a:t>a-give 2 questions you will ask her in history</a:t>
            </a:r>
            <a:br>
              <a:rPr lang="en-US" sz="3000" dirty="0"/>
            </a:br>
            <a:r>
              <a:rPr lang="en-US" sz="3000" dirty="0">
                <a:effectLst/>
              </a:rPr>
              <a:t>b-give to finding you will see in P/E</a:t>
            </a:r>
            <a:br>
              <a:rPr lang="en-US" sz="3000" dirty="0"/>
            </a:br>
            <a:r>
              <a:rPr lang="en-US" sz="3000" dirty="0">
                <a:effectLst/>
              </a:rPr>
              <a:t>C-investigation to this patient </a:t>
            </a:r>
            <a:br>
              <a:rPr lang="en-US" sz="3000" dirty="0"/>
            </a:br>
            <a:r>
              <a:rPr lang="en-US" sz="3000" dirty="0">
                <a:effectLst/>
              </a:rPr>
              <a:t>d-if there is ultrasound findings of 12 follicles with normal total testosterone level what is you’re diagnosis?</a:t>
            </a:r>
            <a:br>
              <a:rPr lang="en-US" sz="3000" dirty="0"/>
            </a:br>
            <a:r>
              <a:rPr lang="en-US" sz="3000" dirty="0">
                <a:effectLst/>
              </a:rPr>
              <a:t>e- If it PCOS what is you’re management?</a:t>
            </a:r>
            <a:br>
              <a:rPr lang="en-US" dirty="0"/>
            </a:br>
            <a:r>
              <a:rPr lang="en-US" dirty="0">
                <a:effectLst/>
              </a:rPr>
              <a:t>**</a:t>
            </a:r>
            <a:endParaRPr lang="ar-AE" dirty="0"/>
          </a:p>
        </p:txBody>
      </p:sp>
      <p:pic>
        <p:nvPicPr>
          <p:cNvPr id="4" name="عنصر نائب للمحتوى 3">
            <a:extLst>
              <a:ext uri="{FF2B5EF4-FFF2-40B4-BE49-F238E27FC236}">
                <a16:creationId xmlns:a16="http://schemas.microsoft.com/office/drawing/2014/main" id="{40FFB331-E3E2-922F-1CDC-6FDAD1BFF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59940" y="101600"/>
            <a:ext cx="3668210" cy="392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64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9" y="1200150"/>
            <a:ext cx="4384834" cy="1200150"/>
          </a:xfrm>
        </p:spPr>
        <p:txBody>
          <a:bodyPr>
            <a:normAutofit fontScale="90000"/>
          </a:bodyPr>
          <a:lstStyle/>
          <a:p>
            <a:r>
              <a:rPr lang="en-US">
                <a:sym typeface="+mn-ea"/>
              </a:rPr>
              <a:t>Q2. G2p1 previous delivery by cs / GA : 33  came to clinic with vaginal spotting</a:t>
            </a:r>
            <a:endParaRPr lang="en-US"/>
          </a:p>
        </p:txBody>
      </p:sp>
      <p:pic>
        <p:nvPicPr>
          <p:cNvPr id="5" name="Content Placeholder 4" descr="photo_2024-05-09_22-54-59"/>
          <p:cNvPicPr>
            <a:picLocks noGrp="1" noChangeAspect="1"/>
          </p:cNvPicPr>
          <p:nvPr>
            <p:ph idx="1"/>
          </p:nvPr>
        </p:nvPicPr>
        <p:blipFill>
          <a:blip r:embed="rId2"/>
          <a:stretch>
            <a:fillRect/>
          </a:stretch>
        </p:blipFill>
        <p:spPr>
          <a:xfrm>
            <a:off x="4966811" y="2110740"/>
            <a:ext cx="3505200" cy="2628900"/>
          </a:xfrm>
          <a:prstGeom prst="rect">
            <a:avLst/>
          </a:prstGeom>
        </p:spPr>
      </p:pic>
      <p:sp>
        <p:nvSpPr>
          <p:cNvPr id="4" name="Text Placeholder 3"/>
          <p:cNvSpPr>
            <a:spLocks noGrp="1"/>
          </p:cNvSpPr>
          <p:nvPr>
            <p:ph type="body" sz="half" idx="2"/>
          </p:nvPr>
        </p:nvSpPr>
        <p:spPr>
          <a:xfrm>
            <a:off x="630079" y="2400300"/>
            <a:ext cx="4073366" cy="2858929"/>
          </a:xfrm>
        </p:spPr>
        <p:txBody>
          <a:bodyPr/>
          <a:lstStyle/>
          <a:p>
            <a:r>
              <a:rPr lang="en-US" sz="2100"/>
              <a:t>1)diagnosis</a:t>
            </a:r>
          </a:p>
          <a:p>
            <a:r>
              <a:rPr lang="en-US" sz="2100"/>
              <a:t>2) Relivant points in hx</a:t>
            </a:r>
          </a:p>
          <a:p>
            <a:r>
              <a:rPr lang="en-US" sz="2100"/>
              <a:t>3 )If this is her first visit what investigation you should ask for </a:t>
            </a:r>
          </a:p>
          <a:p>
            <a:r>
              <a:rPr lang="en-US" sz="2100"/>
              <a:t>4) if she come after that with mild bleeding ,managment? </a:t>
            </a:r>
          </a:p>
        </p:txBody>
      </p:sp>
    </p:spTree>
    <p:extLst>
      <p:ext uri="{BB962C8B-B14F-4D97-AF65-F5344CB8AC3E}">
        <p14:creationId xmlns:p14="http://schemas.microsoft.com/office/powerpoint/2010/main" val="4244590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D19FE2-4E00-042F-4B1F-B1137BDDAC3A}"/>
              </a:ext>
            </a:extLst>
          </p:cNvPr>
          <p:cNvSpPr>
            <a:spLocks noGrp="1"/>
          </p:cNvSpPr>
          <p:nvPr>
            <p:ph type="title"/>
          </p:nvPr>
        </p:nvSpPr>
        <p:spPr>
          <a:xfrm>
            <a:off x="221673" y="1131094"/>
            <a:ext cx="5631449" cy="4869657"/>
          </a:xfrm>
        </p:spPr>
        <p:txBody>
          <a:bodyPr>
            <a:normAutofit/>
          </a:bodyPr>
          <a:lstStyle/>
          <a:p>
            <a:r>
              <a:rPr lang="en-US" sz="2700" dirty="0">
                <a:effectLst/>
              </a:rPr>
              <a:t>Q4)a 70 years old female patient complaining of mass protrusion from her vagina with cytometry image:</a:t>
            </a:r>
            <a:br>
              <a:rPr lang="en-US" sz="2700" dirty="0"/>
            </a:br>
            <a:r>
              <a:rPr lang="en-US" sz="2700" dirty="0">
                <a:effectLst/>
              </a:rPr>
              <a:t>a- what are the findings in </a:t>
            </a:r>
            <a:r>
              <a:rPr lang="en-US" sz="2700" dirty="0" err="1">
                <a:effectLst/>
              </a:rPr>
              <a:t>cystometry</a:t>
            </a:r>
            <a:r>
              <a:rPr lang="en-US" sz="2700" dirty="0">
                <a:effectLst/>
              </a:rPr>
              <a:t>?</a:t>
            </a:r>
            <a:br>
              <a:rPr lang="en-US" sz="2700" dirty="0"/>
            </a:br>
            <a:r>
              <a:rPr lang="en-US" sz="2700" dirty="0">
                <a:effectLst/>
              </a:rPr>
              <a:t>b-what is the probable diagnosis and what the cause of it </a:t>
            </a:r>
            <a:br>
              <a:rPr lang="en-US" sz="2700" dirty="0"/>
            </a:br>
            <a:r>
              <a:rPr lang="en-US" sz="2700" dirty="0">
                <a:effectLst/>
              </a:rPr>
              <a:t>c-what is the pelvic floor problem in this patient?</a:t>
            </a:r>
            <a:br>
              <a:rPr lang="en-US" sz="2700" dirty="0"/>
            </a:br>
            <a:r>
              <a:rPr lang="en-US" sz="2700" dirty="0">
                <a:effectLst/>
              </a:rPr>
              <a:t>d- give other symptoms the patient may complain</a:t>
            </a:r>
            <a:br>
              <a:rPr lang="en-US" sz="2700" dirty="0"/>
            </a:br>
            <a:r>
              <a:rPr lang="en-US" sz="2700" dirty="0">
                <a:effectLst/>
              </a:rPr>
              <a:t>e) fill this table</a:t>
            </a:r>
            <a:endParaRPr lang="ar-AE" sz="2700" dirty="0"/>
          </a:p>
        </p:txBody>
      </p:sp>
      <p:pic>
        <p:nvPicPr>
          <p:cNvPr id="4" name="عنصر نائب للمحتوى 3">
            <a:extLst>
              <a:ext uri="{FF2B5EF4-FFF2-40B4-BE49-F238E27FC236}">
                <a16:creationId xmlns:a16="http://schemas.microsoft.com/office/drawing/2014/main" id="{4976D192-6703-C08C-C1D4-7A76F30684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3121" y="1131094"/>
            <a:ext cx="3290879" cy="3005066"/>
          </a:xfrm>
        </p:spPr>
      </p:pic>
    </p:spTree>
    <p:extLst>
      <p:ext uri="{BB962C8B-B14F-4D97-AF65-F5344CB8AC3E}">
        <p14:creationId xmlns:p14="http://schemas.microsoft.com/office/powerpoint/2010/main" val="3896865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33B5D8-7AD8-8E76-902E-FD427CD7756D}"/>
              </a:ext>
            </a:extLst>
          </p:cNvPr>
          <p:cNvSpPr>
            <a:spLocks noGrp="1"/>
          </p:cNvSpPr>
          <p:nvPr>
            <p:ph type="title"/>
          </p:nvPr>
        </p:nvSpPr>
        <p:spPr>
          <a:xfrm>
            <a:off x="628650" y="1328305"/>
            <a:ext cx="5134841" cy="4396509"/>
          </a:xfrm>
        </p:spPr>
        <p:txBody>
          <a:bodyPr>
            <a:normAutofit fontScale="90000"/>
          </a:bodyPr>
          <a:lstStyle/>
          <a:p>
            <a:r>
              <a:rPr lang="en-US" sz="3000" dirty="0">
                <a:effectLst/>
              </a:rPr>
              <a:t>Q5)female patient came with abdominal contractions pain, GA 32, </a:t>
            </a:r>
            <a:br>
              <a:rPr lang="en-US" sz="3000" dirty="0"/>
            </a:br>
            <a:r>
              <a:rPr lang="en-US" sz="3000" dirty="0">
                <a:effectLst/>
              </a:rPr>
              <a:t>a-what is the name of this test?</a:t>
            </a:r>
            <a:br>
              <a:rPr lang="en-US" sz="3000" dirty="0"/>
            </a:br>
            <a:r>
              <a:rPr lang="en-US" sz="3000" dirty="0">
                <a:effectLst/>
              </a:rPr>
              <a:t>b-reflect for what?</a:t>
            </a:r>
            <a:br>
              <a:rPr lang="en-US" sz="3000" dirty="0"/>
            </a:br>
            <a:r>
              <a:rPr lang="en-US" sz="3000" dirty="0">
                <a:effectLst/>
              </a:rPr>
              <a:t>c-if the reading was 22.000 what is the name of the result</a:t>
            </a:r>
            <a:br>
              <a:rPr lang="en-US" sz="3000" dirty="0"/>
            </a:br>
            <a:r>
              <a:rPr lang="en-US" sz="3000" dirty="0">
                <a:effectLst/>
              </a:rPr>
              <a:t>d-what is the next step?</a:t>
            </a:r>
            <a:br>
              <a:rPr lang="en-US" sz="3000" dirty="0"/>
            </a:br>
            <a:r>
              <a:rPr lang="en-US" sz="3000" dirty="0">
                <a:effectLst/>
              </a:rPr>
              <a:t>e-if there is gush of fluid what is </a:t>
            </a:r>
            <a:r>
              <a:rPr lang="en-US" sz="3000" dirty="0" err="1">
                <a:effectLst/>
              </a:rPr>
              <a:t>youre</a:t>
            </a:r>
            <a:r>
              <a:rPr lang="en-US" sz="3000" dirty="0">
                <a:effectLst/>
              </a:rPr>
              <a:t> probable diagnosis?</a:t>
            </a:r>
            <a:br>
              <a:rPr lang="en-US" sz="3000" dirty="0"/>
            </a:br>
            <a:r>
              <a:rPr lang="en-US" sz="3000" dirty="0">
                <a:effectLst/>
              </a:rPr>
              <a:t>f-how you will diagnose PPROM clinically?</a:t>
            </a:r>
            <a:br>
              <a:rPr lang="en-US" sz="3000" dirty="0"/>
            </a:br>
            <a:r>
              <a:rPr lang="en-US" sz="3000" dirty="0">
                <a:effectLst/>
              </a:rPr>
              <a:t>g-what is you’re management?</a:t>
            </a:r>
            <a:br>
              <a:rPr lang="en-US" dirty="0"/>
            </a:br>
            <a:r>
              <a:rPr lang="en-US" dirty="0">
                <a:effectLst/>
              </a:rPr>
              <a:t>*</a:t>
            </a:r>
            <a:endParaRPr lang="ar-AE" dirty="0"/>
          </a:p>
        </p:txBody>
      </p:sp>
      <p:pic>
        <p:nvPicPr>
          <p:cNvPr id="4" name="عنصر نائب للمحتوى 3">
            <a:extLst>
              <a:ext uri="{FF2B5EF4-FFF2-40B4-BE49-F238E27FC236}">
                <a16:creationId xmlns:a16="http://schemas.microsoft.com/office/drawing/2014/main" id="{D962F1E5-2BDC-3A2D-DE33-55CD4FDE84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6348" y="2240233"/>
            <a:ext cx="2626483" cy="2318273"/>
          </a:xfrm>
        </p:spPr>
      </p:pic>
    </p:spTree>
    <p:extLst>
      <p:ext uri="{BB962C8B-B14F-4D97-AF65-F5344CB8AC3E}">
        <p14:creationId xmlns:p14="http://schemas.microsoft.com/office/powerpoint/2010/main" val="427937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1D8B8E-FA01-984B-1F94-3AC546EFD8FA}"/>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D6CF9407-C97E-5FB0-FFB1-EC9E953D9A90}"/>
              </a:ext>
            </a:extLst>
          </p:cNvPr>
          <p:cNvSpPr>
            <a:spLocks noGrp="1"/>
          </p:cNvSpPr>
          <p:nvPr>
            <p:ph idx="1"/>
          </p:nvPr>
        </p:nvSpPr>
        <p:spPr/>
        <p:txBody>
          <a:bodyPr/>
          <a:lstStyle/>
          <a:p>
            <a:r>
              <a:rPr lang="en-US" dirty="0"/>
              <a:t>Q6) a 7 years old female patient came for vaginal bleeding for 4days, no acne or </a:t>
            </a:r>
            <a:r>
              <a:rPr lang="en-US" dirty="0" err="1"/>
              <a:t>hairsutism</a:t>
            </a:r>
            <a:r>
              <a:rPr lang="en-US" dirty="0"/>
              <a:t> </a:t>
            </a:r>
            <a:r>
              <a:rPr lang="en-US" dirty="0">
                <a:sym typeface="Wingdings" pitchFamily="2" charset="2"/>
              </a:rPr>
              <a:t></a:t>
            </a:r>
            <a:r>
              <a:rPr lang="en-US" dirty="0"/>
              <a:t>image with secondary sexual finding)
a-what is the diagnosis (precocious puberty)
b-investigation 
c-what is the most common type of this diagnosis
d-suppose all investigations are normal what is the probable diagnosis?
</a:t>
            </a:r>
            <a:r>
              <a:rPr lang="en-US"/>
              <a:t>E)what is you’re management</a:t>
            </a:r>
            <a:endParaRPr lang="ar-AE"/>
          </a:p>
        </p:txBody>
      </p:sp>
    </p:spTree>
    <p:extLst>
      <p:ext uri="{BB962C8B-B14F-4D97-AF65-F5344CB8AC3E}">
        <p14:creationId xmlns:p14="http://schemas.microsoft.com/office/powerpoint/2010/main" val="906196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1450" y="1200150"/>
            <a:ext cx="7886700" cy="907258"/>
          </a:xfrm>
        </p:spPr>
        <p:txBody>
          <a:bodyPr/>
          <a:lstStyle/>
          <a:p>
            <a:r>
              <a:rPr lang="en-US" sz="4500" b="0" spc="-34" dirty="0">
                <a:solidFill>
                  <a:prstClr val="black"/>
                </a:solidFill>
                <a:latin typeface="Calibri Light"/>
                <a:cs typeface="Calibri Light"/>
              </a:rPr>
              <a:t>Gynecology</a:t>
            </a:r>
            <a:r>
              <a:rPr lang="en-US" sz="4500" b="0" spc="-199" dirty="0">
                <a:solidFill>
                  <a:prstClr val="black"/>
                </a:solidFill>
                <a:latin typeface="Calibri Light"/>
                <a:cs typeface="Calibri Light"/>
              </a:rPr>
              <a:t> </a:t>
            </a:r>
            <a:r>
              <a:rPr lang="en-US" sz="4500" b="0" spc="4" dirty="0">
                <a:solidFill>
                  <a:prstClr val="black"/>
                </a:solidFill>
                <a:latin typeface="Calibri Light"/>
                <a:cs typeface="Calibri Light"/>
              </a:rPr>
              <a:t>&amp;</a:t>
            </a:r>
            <a:r>
              <a:rPr lang="en-US" sz="4500" b="0" spc="-109" dirty="0">
                <a:solidFill>
                  <a:prstClr val="black"/>
                </a:solidFill>
                <a:latin typeface="Calibri Light"/>
                <a:cs typeface="Calibri Light"/>
              </a:rPr>
              <a:t> </a:t>
            </a:r>
            <a:r>
              <a:rPr lang="en-US" sz="4500" b="0" spc="-30" dirty="0">
                <a:solidFill>
                  <a:prstClr val="black"/>
                </a:solidFill>
                <a:latin typeface="Calibri Light"/>
                <a:cs typeface="Calibri Light"/>
              </a:rPr>
              <a:t>Obstetric</a:t>
            </a:r>
            <a:endParaRPr lang="ar-JO" dirty="0"/>
          </a:p>
        </p:txBody>
      </p:sp>
      <p:sp>
        <p:nvSpPr>
          <p:cNvPr id="3" name="عنصر نائب للنص 2"/>
          <p:cNvSpPr>
            <a:spLocks noGrp="1"/>
          </p:cNvSpPr>
          <p:nvPr>
            <p:ph type="body" idx="1"/>
          </p:nvPr>
        </p:nvSpPr>
        <p:spPr>
          <a:xfrm>
            <a:off x="57150" y="2233611"/>
            <a:ext cx="7886700" cy="1081089"/>
          </a:xfrm>
        </p:spPr>
        <p:txBody>
          <a:bodyPr>
            <a:normAutofit/>
          </a:bodyPr>
          <a:lstStyle/>
          <a:p>
            <a:r>
              <a:rPr lang="en-US" sz="2400" dirty="0"/>
              <a:t>29/8/2023</a:t>
            </a:r>
            <a:endParaRPr lang="ar-JO" sz="2400" dirty="0"/>
          </a:p>
        </p:txBody>
      </p:sp>
    </p:spTree>
    <p:extLst>
      <p:ext uri="{BB962C8B-B14F-4D97-AF65-F5344CB8AC3E}">
        <p14:creationId xmlns:p14="http://schemas.microsoft.com/office/powerpoint/2010/main" val="302822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مربع نص 1048597"/>
          <p:cNvSpPr txBox="1"/>
          <p:nvPr/>
        </p:nvSpPr>
        <p:spPr>
          <a:xfrm>
            <a:off x="294660" y="1208617"/>
            <a:ext cx="4000000" cy="600164"/>
          </a:xfrm>
          <a:prstGeom prst="rect">
            <a:avLst/>
          </a:prstGeom>
        </p:spPr>
        <p:txBody>
          <a:bodyPr wrap="square" rtlCol="0">
            <a:spAutoFit/>
          </a:bodyPr>
          <a:lstStyle/>
          <a:p>
            <a:pPr algn="l" rtl="0"/>
            <a:r>
              <a:rPr lang="en-US" altLang="x-none" sz="3300" b="1">
                <a:solidFill>
                  <a:srgbClr val="000000"/>
                </a:solidFill>
              </a:rPr>
              <a:t>Station 1</a:t>
            </a:r>
            <a:endParaRPr lang="en-GB" sz="2100" b="1">
              <a:solidFill>
                <a:srgbClr val="000000"/>
              </a:solidFill>
            </a:endParaRPr>
          </a:p>
        </p:txBody>
      </p:sp>
      <p:sp>
        <p:nvSpPr>
          <p:cNvPr id="1048599" name="مربع نص 1048598"/>
          <p:cNvSpPr txBox="1"/>
          <p:nvPr/>
        </p:nvSpPr>
        <p:spPr>
          <a:xfrm>
            <a:off x="294662" y="2361610"/>
            <a:ext cx="4782871" cy="2654573"/>
          </a:xfrm>
          <a:prstGeom prst="rect">
            <a:avLst/>
          </a:prstGeom>
        </p:spPr>
        <p:txBody>
          <a:bodyPr wrap="square" rtlCol="0">
            <a:spAutoFit/>
          </a:bodyPr>
          <a:lstStyle/>
          <a:p>
            <a:pPr algn="l" rtl="0"/>
            <a:r>
              <a:rPr lang="en-GB" sz="2400">
                <a:solidFill>
                  <a:srgbClr val="800000"/>
                </a:solidFill>
              </a:rPr>
              <a:t>1</a:t>
            </a:r>
            <a:r>
              <a:rPr lang="en-GB" sz="2400">
                <a:solidFill>
                  <a:srgbClr val="000000"/>
                </a:solidFill>
              </a:rPr>
              <a:t>. What is the procedure</a:t>
            </a:r>
            <a:r>
              <a:rPr lang="en-US" altLang="x-none" sz="2400">
                <a:solidFill>
                  <a:srgbClr val="000000"/>
                </a:solidFill>
              </a:rPr>
              <a:t> and type </a:t>
            </a:r>
            <a:r>
              <a:rPr lang="en-GB" sz="2400">
                <a:solidFill>
                  <a:srgbClr val="000000"/>
                </a:solidFill>
              </a:rPr>
              <a:t>? 
</a:t>
            </a:r>
            <a:r>
              <a:rPr lang="en-GB" sz="2400">
                <a:solidFill>
                  <a:srgbClr val="800000"/>
                </a:solidFill>
              </a:rPr>
              <a:t>2. </a:t>
            </a:r>
            <a:r>
              <a:rPr lang="en-GB" sz="2400">
                <a:solidFill>
                  <a:srgbClr val="000000"/>
                </a:solidFill>
              </a:rPr>
              <a:t>Instruments used
</a:t>
            </a:r>
            <a:r>
              <a:rPr lang="en-GB" sz="2400">
                <a:solidFill>
                  <a:srgbClr val="800000"/>
                </a:solidFill>
              </a:rPr>
              <a:t>3</a:t>
            </a:r>
            <a:r>
              <a:rPr lang="en-GB" sz="2400">
                <a:solidFill>
                  <a:srgbClr val="000000"/>
                </a:solidFill>
              </a:rPr>
              <a:t>. If she complain  after 3 hours of perineal pain what do u think the cau</a:t>
            </a:r>
            <a:r>
              <a:rPr lang="en-US" altLang="x-none" sz="2400">
                <a:solidFill>
                  <a:srgbClr val="000000"/>
                </a:solidFill>
              </a:rPr>
              <a:t>s</a:t>
            </a:r>
            <a:r>
              <a:rPr lang="en-GB" sz="2400">
                <a:solidFill>
                  <a:srgbClr val="000000"/>
                </a:solidFill>
              </a:rPr>
              <a:t>e?
</a:t>
            </a:r>
            <a:r>
              <a:rPr lang="en-GB" sz="2400">
                <a:solidFill>
                  <a:srgbClr val="800000"/>
                </a:solidFill>
              </a:rPr>
              <a:t>4. </a:t>
            </a:r>
            <a:r>
              <a:rPr lang="en-GB" sz="2400">
                <a:solidFill>
                  <a:srgbClr val="000000"/>
                </a:solidFill>
              </a:rPr>
              <a:t>How to confirm?
</a:t>
            </a:r>
            <a:r>
              <a:rPr lang="en-GB" sz="2400">
                <a:solidFill>
                  <a:srgbClr val="800000"/>
                </a:solidFill>
              </a:rPr>
              <a:t>5</a:t>
            </a:r>
            <a:r>
              <a:rPr lang="en-GB" sz="2400">
                <a:solidFill>
                  <a:srgbClr val="000000"/>
                </a:solidFill>
              </a:rPr>
              <a:t>. Mangment</a:t>
            </a:r>
            <a:endParaRPr lang="en-GB" sz="2100">
              <a:solidFill>
                <a:srgbClr val="000000"/>
              </a:solidFill>
            </a:endParaRPr>
          </a:p>
        </p:txBody>
      </p:sp>
      <p:pic>
        <p:nvPicPr>
          <p:cNvPr id="2097152" name="صورة 2097151"/>
          <p:cNvPicPr>
            <a:picLocks/>
          </p:cNvPicPr>
          <p:nvPr/>
        </p:nvPicPr>
        <p:blipFill>
          <a:blip r:embed="rId2"/>
          <a:stretch>
            <a:fillRect/>
          </a:stretch>
        </p:blipFill>
        <p:spPr>
          <a:xfrm>
            <a:off x="5077531" y="2361609"/>
            <a:ext cx="3822440" cy="2364584"/>
          </a:xfrm>
          <a:prstGeom prst="rect">
            <a:avLst/>
          </a:prstGeom>
        </p:spPr>
      </p:pic>
    </p:spTree>
    <p:extLst>
      <p:ext uri="{BB962C8B-B14F-4D97-AF65-F5344CB8AC3E}">
        <p14:creationId xmlns:p14="http://schemas.microsoft.com/office/powerpoint/2010/main" val="2449221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مربع نص 1048599"/>
          <p:cNvSpPr txBox="1"/>
          <p:nvPr/>
        </p:nvSpPr>
        <p:spPr>
          <a:xfrm>
            <a:off x="277341" y="1221633"/>
            <a:ext cx="4000000" cy="553998"/>
          </a:xfrm>
          <a:prstGeom prst="rect">
            <a:avLst/>
          </a:prstGeom>
        </p:spPr>
        <p:txBody>
          <a:bodyPr wrap="square" rtlCol="0">
            <a:spAutoFit/>
          </a:bodyPr>
          <a:lstStyle/>
          <a:p>
            <a:pPr algn="l" rtl="0"/>
            <a:r>
              <a:rPr lang="en-US" altLang="x-none" sz="3000" b="1">
                <a:solidFill>
                  <a:srgbClr val="000000"/>
                </a:solidFill>
              </a:rPr>
              <a:t>Station 2</a:t>
            </a:r>
            <a:endParaRPr lang="en-GB" sz="2100" b="1">
              <a:solidFill>
                <a:srgbClr val="000000"/>
              </a:solidFill>
            </a:endParaRPr>
          </a:p>
        </p:txBody>
      </p:sp>
      <p:sp>
        <p:nvSpPr>
          <p:cNvPr id="1048601" name="مربع نص 1048600"/>
          <p:cNvSpPr txBox="1"/>
          <p:nvPr/>
        </p:nvSpPr>
        <p:spPr>
          <a:xfrm>
            <a:off x="277340" y="2012932"/>
            <a:ext cx="4003554" cy="3023905"/>
          </a:xfrm>
          <a:prstGeom prst="rect">
            <a:avLst/>
          </a:prstGeom>
        </p:spPr>
        <p:txBody>
          <a:bodyPr wrap="square" rtlCol="0">
            <a:spAutoFit/>
          </a:bodyPr>
          <a:lstStyle/>
          <a:p>
            <a:pPr algn="l" rtl="0"/>
            <a:r>
              <a:rPr lang="en-GB" sz="2400">
                <a:solidFill>
                  <a:srgbClr val="800000"/>
                </a:solidFill>
              </a:rPr>
              <a:t>1.</a:t>
            </a:r>
            <a:r>
              <a:rPr lang="en-GB" sz="2400">
                <a:solidFill>
                  <a:srgbClr val="000000"/>
                </a:solidFill>
              </a:rPr>
              <a:t>what is this, indication?</a:t>
            </a:r>
            <a:endParaRPr lang="en-GB" sz="2100">
              <a:solidFill>
                <a:srgbClr val="000000"/>
              </a:solidFill>
            </a:endParaRPr>
          </a:p>
          <a:p>
            <a:pPr algn="l" rtl="0"/>
            <a:r>
              <a:rPr lang="en-GB" sz="2400">
                <a:solidFill>
                  <a:srgbClr val="800000"/>
                </a:solidFill>
              </a:rPr>
              <a:t>2. </a:t>
            </a:r>
            <a:r>
              <a:rPr lang="en-GB" sz="2400">
                <a:solidFill>
                  <a:srgbClr val="000000"/>
                </a:solidFill>
              </a:rPr>
              <a:t>Complication?</a:t>
            </a:r>
            <a:endParaRPr lang="en-GB" sz="2100">
              <a:solidFill>
                <a:srgbClr val="000000"/>
              </a:solidFill>
            </a:endParaRPr>
          </a:p>
          <a:p>
            <a:pPr algn="l" rtl="0"/>
            <a:r>
              <a:rPr lang="en-GB" sz="2400">
                <a:solidFill>
                  <a:srgbClr val="800000"/>
                </a:solidFill>
              </a:rPr>
              <a:t>3</a:t>
            </a:r>
            <a:r>
              <a:rPr lang="en-GB" sz="2400">
                <a:solidFill>
                  <a:srgbClr val="000000"/>
                </a:solidFill>
              </a:rPr>
              <a:t>.the patient come after 3 days, complaining from fever what do you think the most common cause of her complaint?</a:t>
            </a:r>
            <a:endParaRPr lang="en-GB" sz="2100">
              <a:solidFill>
                <a:srgbClr val="000000"/>
              </a:solidFill>
            </a:endParaRPr>
          </a:p>
          <a:p>
            <a:pPr algn="l" rtl="0"/>
            <a:r>
              <a:rPr lang="en-US" altLang="x-none" sz="2400">
                <a:solidFill>
                  <a:srgbClr val="800000"/>
                </a:solidFill>
              </a:rPr>
              <a:t>4.</a:t>
            </a:r>
            <a:r>
              <a:rPr lang="en-US" altLang="x-none" sz="2400">
                <a:solidFill>
                  <a:srgbClr val="000000"/>
                </a:solidFill>
              </a:rPr>
              <a:t>Managment</a:t>
            </a:r>
            <a:r>
              <a:rPr lang="en-US" altLang="x-none" sz="2400">
                <a:solidFill>
                  <a:srgbClr val="800000"/>
                </a:solidFill>
              </a:rPr>
              <a:t> </a:t>
            </a:r>
            <a:endParaRPr lang="en-GB" sz="2100">
              <a:solidFill>
                <a:srgbClr val="800000"/>
              </a:solidFill>
            </a:endParaRPr>
          </a:p>
        </p:txBody>
      </p:sp>
      <p:pic>
        <p:nvPicPr>
          <p:cNvPr id="2097153" name="صورة 2097152"/>
          <p:cNvPicPr>
            <a:picLocks/>
          </p:cNvPicPr>
          <p:nvPr/>
        </p:nvPicPr>
        <p:blipFill>
          <a:blip r:embed="rId2"/>
          <a:stretch>
            <a:fillRect/>
          </a:stretch>
        </p:blipFill>
        <p:spPr>
          <a:xfrm>
            <a:off x="4571999" y="2576218"/>
            <a:ext cx="4391310" cy="1705570"/>
          </a:xfrm>
          <a:prstGeom prst="rect">
            <a:avLst/>
          </a:prstGeom>
        </p:spPr>
      </p:pic>
    </p:spTree>
    <p:extLst>
      <p:ext uri="{BB962C8B-B14F-4D97-AF65-F5344CB8AC3E}">
        <p14:creationId xmlns:p14="http://schemas.microsoft.com/office/powerpoint/2010/main" val="1484606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مربع نص 1048601"/>
          <p:cNvSpPr txBox="1"/>
          <p:nvPr/>
        </p:nvSpPr>
        <p:spPr>
          <a:xfrm>
            <a:off x="383355" y="1242573"/>
            <a:ext cx="2333248" cy="507831"/>
          </a:xfrm>
          <a:prstGeom prst="rect">
            <a:avLst/>
          </a:prstGeom>
        </p:spPr>
        <p:txBody>
          <a:bodyPr wrap="square" rtlCol="0">
            <a:spAutoFit/>
          </a:bodyPr>
          <a:lstStyle/>
          <a:p>
            <a:pPr algn="l" rtl="0"/>
            <a:r>
              <a:rPr lang="en-US" altLang="x-none" sz="2700" b="1">
                <a:solidFill>
                  <a:srgbClr val="000000"/>
                </a:solidFill>
              </a:rPr>
              <a:t>Station 3</a:t>
            </a:r>
            <a:endParaRPr lang="en-GB" sz="2100" b="1">
              <a:solidFill>
                <a:srgbClr val="000000"/>
              </a:solidFill>
            </a:endParaRPr>
          </a:p>
        </p:txBody>
      </p:sp>
      <p:sp>
        <p:nvSpPr>
          <p:cNvPr id="1048603" name="مربع نص 1048602"/>
          <p:cNvSpPr txBox="1"/>
          <p:nvPr/>
        </p:nvSpPr>
        <p:spPr>
          <a:xfrm>
            <a:off x="557548" y="1906460"/>
            <a:ext cx="7467371" cy="3300904"/>
          </a:xfrm>
          <a:prstGeom prst="rect">
            <a:avLst/>
          </a:prstGeom>
        </p:spPr>
        <p:txBody>
          <a:bodyPr wrap="square" rtlCol="0">
            <a:spAutoFit/>
          </a:bodyPr>
          <a:lstStyle/>
          <a:p>
            <a:pPr algn="l" rtl="0"/>
            <a:r>
              <a:rPr lang="en-GB" sz="2100">
                <a:solidFill>
                  <a:srgbClr val="000000"/>
                </a:solidFill>
              </a:rPr>
              <a:t>33 female, p</a:t>
            </a:r>
            <a:r>
              <a:rPr lang="en-US" altLang="x-none" sz="2100">
                <a:solidFill>
                  <a:srgbClr val="000000"/>
                </a:solidFill>
              </a:rPr>
              <a:t>ara 1</a:t>
            </a:r>
            <a:r>
              <a:rPr lang="en-GB" sz="2100">
                <a:solidFill>
                  <a:srgbClr val="000000"/>
                </a:solidFill>
              </a:rPr>
              <a:t> by ovarian stimulation,( cs before 5 years) , infrequent cycle, hairstusi</a:t>
            </a:r>
            <a:r>
              <a:rPr lang="en-US" altLang="x-none" sz="2100">
                <a:solidFill>
                  <a:srgbClr val="000000"/>
                </a:solidFill>
              </a:rPr>
              <a:t>m, DM</a:t>
            </a:r>
            <a:r>
              <a:rPr lang="en-GB" sz="2100">
                <a:solidFill>
                  <a:srgbClr val="000000"/>
                </a:solidFill>
              </a:rPr>
              <a:t>
1. What are the cause of infrequent cycle in general? 
2. What is the diagnosis in this case?
3. Investigation?
4. Mangment?
5. If she came with vaginal sottig what is the mangment?
</a:t>
            </a:r>
          </a:p>
        </p:txBody>
      </p:sp>
    </p:spTree>
    <p:extLst>
      <p:ext uri="{BB962C8B-B14F-4D97-AF65-F5344CB8AC3E}">
        <p14:creationId xmlns:p14="http://schemas.microsoft.com/office/powerpoint/2010/main" val="1749859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مربع نص 1048603"/>
          <p:cNvSpPr txBox="1"/>
          <p:nvPr/>
        </p:nvSpPr>
        <p:spPr>
          <a:xfrm>
            <a:off x="218893" y="1753402"/>
            <a:ext cx="4706215" cy="2977739"/>
          </a:xfrm>
          <a:prstGeom prst="rect">
            <a:avLst/>
          </a:prstGeom>
        </p:spPr>
        <p:txBody>
          <a:bodyPr wrap="square" rtlCol="0">
            <a:spAutoFit/>
          </a:bodyPr>
          <a:lstStyle/>
          <a:p>
            <a:pPr algn="l" rtl="0"/>
            <a:r>
              <a:rPr lang="en-GB" sz="2400">
                <a:solidFill>
                  <a:srgbClr val="000000"/>
                </a:solidFill>
              </a:rPr>
              <a:t>57 female, menopause 2 years, complain of vaginal spotting
1. What will you ask in histroy?
2.examination? 
3. If tests unmarkable what is the most cause? 
4.How to confirm your diagnosis? </a:t>
            </a:r>
            <a:r>
              <a:rPr lang="en-GB" sz="2100">
                <a:solidFill>
                  <a:srgbClr val="000000"/>
                </a:solidFill>
              </a:rPr>
              <a:t>
</a:t>
            </a:r>
          </a:p>
        </p:txBody>
      </p:sp>
      <p:sp>
        <p:nvSpPr>
          <p:cNvPr id="1048605" name="مربع نص 1048604"/>
          <p:cNvSpPr txBox="1"/>
          <p:nvPr/>
        </p:nvSpPr>
        <p:spPr>
          <a:xfrm>
            <a:off x="572001" y="1097971"/>
            <a:ext cx="4000000" cy="507831"/>
          </a:xfrm>
          <a:prstGeom prst="rect">
            <a:avLst/>
          </a:prstGeom>
        </p:spPr>
        <p:txBody>
          <a:bodyPr wrap="square" rtlCol="0">
            <a:spAutoFit/>
          </a:bodyPr>
          <a:lstStyle/>
          <a:p>
            <a:pPr algn="l" rtl="0"/>
            <a:r>
              <a:rPr lang="en-US" altLang="x-none" sz="2700" b="1">
                <a:solidFill>
                  <a:srgbClr val="000000"/>
                </a:solidFill>
              </a:rPr>
              <a:t>Station 4</a:t>
            </a:r>
            <a:endParaRPr lang="en-GB" sz="2100" b="1">
              <a:solidFill>
                <a:srgbClr val="000000"/>
              </a:solidFill>
            </a:endParaRPr>
          </a:p>
        </p:txBody>
      </p:sp>
      <p:pic>
        <p:nvPicPr>
          <p:cNvPr id="2097154" name="صورة 2097153"/>
          <p:cNvPicPr>
            <a:picLocks/>
          </p:cNvPicPr>
          <p:nvPr/>
        </p:nvPicPr>
        <p:blipFill>
          <a:blip r:embed="rId2"/>
          <a:stretch>
            <a:fillRect/>
          </a:stretch>
        </p:blipFill>
        <p:spPr>
          <a:xfrm>
            <a:off x="5316682" y="2319286"/>
            <a:ext cx="3827318" cy="1978610"/>
          </a:xfrm>
          <a:prstGeom prst="rect">
            <a:avLst/>
          </a:prstGeom>
        </p:spPr>
      </p:pic>
      <p:sp>
        <p:nvSpPr>
          <p:cNvPr id="1048606" name="مربع نص 1048605"/>
          <p:cNvSpPr txBox="1"/>
          <p:nvPr/>
        </p:nvSpPr>
        <p:spPr>
          <a:xfrm>
            <a:off x="6079181" y="4297895"/>
            <a:ext cx="3064818" cy="415498"/>
          </a:xfrm>
          <a:prstGeom prst="rect">
            <a:avLst/>
          </a:prstGeom>
        </p:spPr>
        <p:txBody>
          <a:bodyPr wrap="square" rtlCol="0">
            <a:spAutoFit/>
          </a:bodyPr>
          <a:lstStyle/>
          <a:p>
            <a:pPr algn="l" rtl="0"/>
            <a:r>
              <a:rPr lang="en-US" altLang="x-none" sz="2100">
                <a:solidFill>
                  <a:srgbClr val="000000"/>
                </a:solidFill>
              </a:rPr>
              <a:t>Thickness &lt;2mm</a:t>
            </a:r>
            <a:endParaRPr lang="en-GB" sz="2100">
              <a:solidFill>
                <a:srgbClr val="000000"/>
              </a:solidFill>
            </a:endParaRPr>
          </a:p>
        </p:txBody>
      </p:sp>
    </p:spTree>
    <p:extLst>
      <p:ext uri="{BB962C8B-B14F-4D97-AF65-F5344CB8AC3E}">
        <p14:creationId xmlns:p14="http://schemas.microsoft.com/office/powerpoint/2010/main" val="2243337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مربع نص 1048606"/>
          <p:cNvSpPr txBox="1"/>
          <p:nvPr/>
        </p:nvSpPr>
        <p:spPr>
          <a:xfrm>
            <a:off x="286001" y="2103625"/>
            <a:ext cx="3312101" cy="3300904"/>
          </a:xfrm>
          <a:prstGeom prst="rect">
            <a:avLst/>
          </a:prstGeom>
        </p:spPr>
        <p:txBody>
          <a:bodyPr wrap="square" rtlCol="0">
            <a:spAutoFit/>
          </a:bodyPr>
          <a:lstStyle/>
          <a:p>
            <a:pPr algn="l" rtl="0"/>
            <a:r>
              <a:rPr lang="en-GB" sz="3000">
                <a:solidFill>
                  <a:srgbClr val="000000"/>
                </a:solidFill>
              </a:rPr>
              <a:t>1. What is this
2. Prequset
3. Complication
4. If she get pregnant with iucd what is the mangment? </a:t>
            </a:r>
            <a:endParaRPr lang="en-GB" sz="2100">
              <a:solidFill>
                <a:srgbClr val="000000"/>
              </a:solidFill>
            </a:endParaRPr>
          </a:p>
        </p:txBody>
      </p:sp>
      <p:sp>
        <p:nvSpPr>
          <p:cNvPr id="1048608" name="مربع نص 1048607"/>
          <p:cNvSpPr txBox="1"/>
          <p:nvPr/>
        </p:nvSpPr>
        <p:spPr>
          <a:xfrm>
            <a:off x="286001" y="1213249"/>
            <a:ext cx="4086591" cy="553998"/>
          </a:xfrm>
          <a:prstGeom prst="rect">
            <a:avLst/>
          </a:prstGeom>
        </p:spPr>
        <p:txBody>
          <a:bodyPr wrap="square" rtlCol="0">
            <a:spAutoFit/>
          </a:bodyPr>
          <a:lstStyle/>
          <a:p>
            <a:pPr algn="l" rtl="0"/>
            <a:r>
              <a:rPr lang="en-US" altLang="x-none" sz="3000" b="1">
                <a:solidFill>
                  <a:srgbClr val="000000"/>
                </a:solidFill>
              </a:rPr>
              <a:t>Station5</a:t>
            </a:r>
            <a:endParaRPr lang="en-GB" sz="2100" b="1">
              <a:solidFill>
                <a:srgbClr val="000000"/>
              </a:solidFill>
            </a:endParaRPr>
          </a:p>
        </p:txBody>
      </p:sp>
      <p:pic>
        <p:nvPicPr>
          <p:cNvPr id="2097155" name="صورة 2097154"/>
          <p:cNvPicPr>
            <a:picLocks/>
          </p:cNvPicPr>
          <p:nvPr/>
        </p:nvPicPr>
        <p:blipFill>
          <a:blip r:embed="rId2"/>
          <a:stretch>
            <a:fillRect/>
          </a:stretch>
        </p:blipFill>
        <p:spPr>
          <a:xfrm>
            <a:off x="4286000" y="2280237"/>
            <a:ext cx="4593342" cy="2297530"/>
          </a:xfrm>
          <a:prstGeom prst="rect">
            <a:avLst/>
          </a:prstGeom>
        </p:spPr>
      </p:pic>
    </p:spTree>
    <p:extLst>
      <p:ext uri="{BB962C8B-B14F-4D97-AF65-F5344CB8AC3E}">
        <p14:creationId xmlns:p14="http://schemas.microsoft.com/office/powerpoint/2010/main" val="2760347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مربع نص 1048608"/>
          <p:cNvSpPr txBox="1"/>
          <p:nvPr/>
        </p:nvSpPr>
        <p:spPr>
          <a:xfrm>
            <a:off x="329043" y="1681520"/>
            <a:ext cx="4572000" cy="2654573"/>
          </a:xfrm>
          <a:prstGeom prst="rect">
            <a:avLst/>
          </a:prstGeom>
        </p:spPr>
        <p:txBody>
          <a:bodyPr wrap="square" rtlCol="0">
            <a:spAutoFit/>
          </a:bodyPr>
          <a:lstStyle/>
          <a:p>
            <a:pPr algn="l" rtl="0"/>
            <a:r>
              <a:rPr lang="en-GB" sz="2100">
                <a:solidFill>
                  <a:srgbClr val="000000"/>
                </a:solidFill>
              </a:rPr>
              <a:t>
1. What is the presentation?
</a:t>
            </a:r>
            <a:r>
              <a:rPr lang="en-US" altLang="x-none" sz="2100">
                <a:solidFill>
                  <a:srgbClr val="000000"/>
                </a:solidFill>
              </a:rPr>
              <a:t>2.</a:t>
            </a:r>
            <a:r>
              <a:rPr lang="en-GB" sz="2100">
                <a:solidFill>
                  <a:srgbClr val="000000"/>
                </a:solidFill>
              </a:rPr>
              <a:t>Diameter and it's name</a:t>
            </a:r>
          </a:p>
          <a:p>
            <a:pPr algn="l" rtl="0"/>
            <a:r>
              <a:rPr lang="en-US" altLang="x-none" sz="2100">
                <a:solidFill>
                  <a:srgbClr val="000000"/>
                </a:solidFill>
              </a:rPr>
              <a:t>3.finding in examination </a:t>
            </a:r>
            <a:r>
              <a:rPr lang="en-GB" sz="2100">
                <a:solidFill>
                  <a:srgbClr val="000000"/>
                </a:solidFill>
              </a:rPr>
              <a:t>
4. </a:t>
            </a:r>
            <a:r>
              <a:rPr lang="en-US" altLang="x-none" sz="2100">
                <a:solidFill>
                  <a:srgbClr val="000000"/>
                </a:solidFill>
              </a:rPr>
              <a:t>I</a:t>
            </a:r>
            <a:r>
              <a:rPr lang="en-GB" sz="2100">
                <a:solidFill>
                  <a:srgbClr val="000000"/>
                </a:solidFill>
              </a:rPr>
              <a:t>f she is -2 station with 5cm dilatation and after 6hours she still like that what do you think the cause is ? 
5. How would you deliver her?</a:t>
            </a:r>
          </a:p>
        </p:txBody>
      </p:sp>
      <p:sp>
        <p:nvSpPr>
          <p:cNvPr id="1048610" name="مربع نص 1048609"/>
          <p:cNvSpPr txBox="1"/>
          <p:nvPr/>
        </p:nvSpPr>
        <p:spPr>
          <a:xfrm>
            <a:off x="329043" y="1165264"/>
            <a:ext cx="4000000" cy="553998"/>
          </a:xfrm>
          <a:prstGeom prst="rect">
            <a:avLst/>
          </a:prstGeom>
        </p:spPr>
        <p:txBody>
          <a:bodyPr wrap="square" rtlCol="0">
            <a:spAutoFit/>
          </a:bodyPr>
          <a:lstStyle/>
          <a:p>
            <a:pPr algn="l" rtl="0"/>
            <a:r>
              <a:rPr lang="en-US" altLang="x-none" sz="3000" b="1">
                <a:solidFill>
                  <a:srgbClr val="000000"/>
                </a:solidFill>
              </a:rPr>
              <a:t>Station 6</a:t>
            </a:r>
            <a:endParaRPr lang="en-GB" sz="2100" b="1">
              <a:solidFill>
                <a:srgbClr val="000000"/>
              </a:solidFill>
            </a:endParaRPr>
          </a:p>
        </p:txBody>
      </p:sp>
      <p:pic>
        <p:nvPicPr>
          <p:cNvPr id="2097156" name="صورة 2097155"/>
          <p:cNvPicPr>
            <a:picLocks/>
          </p:cNvPicPr>
          <p:nvPr/>
        </p:nvPicPr>
        <p:blipFill>
          <a:blip r:embed="rId2"/>
          <a:stretch>
            <a:fillRect/>
          </a:stretch>
        </p:blipFill>
        <p:spPr>
          <a:xfrm>
            <a:off x="4901045" y="1951890"/>
            <a:ext cx="4148939" cy="2627135"/>
          </a:xfrm>
          <a:prstGeom prst="rect">
            <a:avLst/>
          </a:prstGeom>
        </p:spPr>
      </p:pic>
    </p:spTree>
    <p:extLst>
      <p:ext uri="{BB962C8B-B14F-4D97-AF65-F5344CB8AC3E}">
        <p14:creationId xmlns:p14="http://schemas.microsoft.com/office/powerpoint/2010/main" val="157153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9" y="1200150"/>
            <a:ext cx="4707731" cy="1200150"/>
          </a:xfrm>
        </p:spPr>
        <p:txBody>
          <a:bodyPr>
            <a:normAutofit fontScale="90000"/>
          </a:bodyPr>
          <a:lstStyle/>
          <a:p>
            <a:r>
              <a:rPr lang="en-US">
                <a:sym typeface="+mn-ea"/>
              </a:rPr>
              <a:t>Q3. Case of abnormal uterine bleeding 35 age woman Married for 3 years nulliparous</a:t>
            </a:r>
            <a:endParaRPr lang="en-US"/>
          </a:p>
        </p:txBody>
      </p:sp>
      <p:pic>
        <p:nvPicPr>
          <p:cNvPr id="5" name="Content Placeholder 4" descr="photo_2024-05-09_22-54-32"/>
          <p:cNvPicPr>
            <a:picLocks noGrp="1" noChangeAspect="1"/>
          </p:cNvPicPr>
          <p:nvPr>
            <p:ph idx="1"/>
          </p:nvPr>
        </p:nvPicPr>
        <p:blipFill>
          <a:blip r:embed="rId2"/>
          <a:stretch>
            <a:fillRect/>
          </a:stretch>
        </p:blipFill>
        <p:spPr>
          <a:xfrm>
            <a:off x="5234464" y="2299335"/>
            <a:ext cx="3282315" cy="2251710"/>
          </a:xfrm>
          <a:prstGeom prst="rect">
            <a:avLst/>
          </a:prstGeom>
        </p:spPr>
      </p:pic>
      <p:sp>
        <p:nvSpPr>
          <p:cNvPr id="4" name="Text Placeholder 3"/>
          <p:cNvSpPr>
            <a:spLocks noGrp="1"/>
          </p:cNvSpPr>
          <p:nvPr>
            <p:ph type="body" sz="half" idx="2"/>
          </p:nvPr>
        </p:nvSpPr>
        <p:spPr>
          <a:xfrm>
            <a:off x="630079" y="2400300"/>
            <a:ext cx="4462463" cy="2858929"/>
          </a:xfrm>
        </p:spPr>
        <p:txBody>
          <a:bodyPr/>
          <a:lstStyle/>
          <a:p>
            <a:endParaRPr lang="en-US"/>
          </a:p>
          <a:p>
            <a:r>
              <a:rPr lang="en-US" sz="1800"/>
              <a:t>1. Indication for perfoming hysteroscopy </a:t>
            </a:r>
          </a:p>
          <a:p>
            <a:r>
              <a:rPr lang="en-US" sz="1800"/>
              <a:t>2.if she complains of delayed pregnancy. What would you chek for in hysterscopy</a:t>
            </a:r>
          </a:p>
          <a:p>
            <a:r>
              <a:rPr lang="en-US" sz="1800"/>
              <a:t>3. Diagnosis : fibroid</a:t>
            </a:r>
          </a:p>
          <a:p>
            <a:r>
              <a:rPr lang="en-US" sz="1800"/>
              <a:t>4. Tx : myomectomy</a:t>
            </a:r>
          </a:p>
          <a:p>
            <a:r>
              <a:rPr lang="en-US" sz="1800"/>
              <a:t>5. Complications of the procedures perfomed in Q3?</a:t>
            </a:r>
          </a:p>
        </p:txBody>
      </p:sp>
    </p:spTree>
    <p:extLst>
      <p:ext uri="{BB962C8B-B14F-4D97-AF65-F5344CB8AC3E}">
        <p14:creationId xmlns:p14="http://schemas.microsoft.com/office/powerpoint/2010/main" val="1987540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مربع نص 1048590"/>
          <p:cNvSpPr txBox="1"/>
          <p:nvPr/>
        </p:nvSpPr>
        <p:spPr>
          <a:xfrm>
            <a:off x="2571999" y="1208616"/>
            <a:ext cx="4000000" cy="715581"/>
          </a:xfrm>
          <a:prstGeom prst="rect">
            <a:avLst/>
          </a:prstGeom>
        </p:spPr>
        <p:txBody>
          <a:bodyPr wrap="square" rtlCol="0">
            <a:spAutoFit/>
          </a:bodyPr>
          <a:lstStyle/>
          <a:p>
            <a:pPr algn="ctr" rtl="0"/>
            <a:r>
              <a:rPr lang="en-US" altLang="x-none" sz="4050" b="1">
                <a:solidFill>
                  <a:srgbClr val="000000"/>
                </a:solidFill>
              </a:rPr>
              <a:t>Osce </a:t>
            </a:r>
            <a:endParaRPr lang="en-GB" sz="2100" b="1">
              <a:solidFill>
                <a:srgbClr val="000000"/>
              </a:solidFill>
            </a:endParaRPr>
          </a:p>
        </p:txBody>
      </p:sp>
      <p:sp>
        <p:nvSpPr>
          <p:cNvPr id="1048592" name="مربع نص 1048591"/>
          <p:cNvSpPr txBox="1"/>
          <p:nvPr/>
        </p:nvSpPr>
        <p:spPr>
          <a:xfrm>
            <a:off x="922285" y="2163650"/>
            <a:ext cx="7299434" cy="2977739"/>
          </a:xfrm>
          <a:prstGeom prst="rect">
            <a:avLst/>
          </a:prstGeom>
        </p:spPr>
        <p:txBody>
          <a:bodyPr wrap="square" rtlCol="0">
            <a:spAutoFit/>
          </a:bodyPr>
          <a:lstStyle/>
          <a:p>
            <a:pPr algn="l" rtl="0"/>
            <a:r>
              <a:rPr lang="en-GB" sz="2100">
                <a:solidFill>
                  <a:srgbClr val="000000"/>
                </a:solidFill>
              </a:rPr>
              <a:t>27 year old married woman G4P0+4 come to clinic my to explore the cause in US the uterus is normal 
What is the name of this case ?
What is the possible causes?
What are the relevant questions in history?
“”””””””””””””in examination?
What is the investigation if the cause is antiphospholiped syndrom ? 
What are the treatments?</a:t>
            </a:r>
          </a:p>
        </p:txBody>
      </p:sp>
    </p:spTree>
    <p:extLst>
      <p:ext uri="{BB962C8B-B14F-4D97-AF65-F5344CB8AC3E}">
        <p14:creationId xmlns:p14="http://schemas.microsoft.com/office/powerpoint/2010/main" val="1140480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مربع نص 1048589"/>
          <p:cNvSpPr txBox="1"/>
          <p:nvPr/>
        </p:nvSpPr>
        <p:spPr>
          <a:xfrm>
            <a:off x="990240" y="1508761"/>
            <a:ext cx="7163525" cy="3624069"/>
          </a:xfrm>
          <a:prstGeom prst="rect">
            <a:avLst/>
          </a:prstGeom>
        </p:spPr>
        <p:txBody>
          <a:bodyPr wrap="square" rtlCol="0">
            <a:spAutoFit/>
          </a:bodyPr>
          <a:lstStyle/>
          <a:p>
            <a:pPr algn="l" rtl="0"/>
            <a:r>
              <a:rPr lang="en-GB" sz="2100">
                <a:solidFill>
                  <a:srgbClr val="000000"/>
                </a:solidFill>
              </a:rPr>
              <a:t>37 year old married woman G4P2+1 the GA37 week 
CC decrase fetal movement 
In US absent fetal heart 
In examination fundal high is 32 
What the relevant question in history 
“””””””””in examination ?
Most common causes?
Investigation ?
Management? (Medical and surgical)</a:t>
            </a:r>
          </a:p>
        </p:txBody>
      </p:sp>
    </p:spTree>
    <p:extLst>
      <p:ext uri="{BB962C8B-B14F-4D97-AF65-F5344CB8AC3E}">
        <p14:creationId xmlns:p14="http://schemas.microsoft.com/office/powerpoint/2010/main" val="2818881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مربع نص 1048588"/>
          <p:cNvSpPr txBox="1"/>
          <p:nvPr/>
        </p:nvSpPr>
        <p:spPr>
          <a:xfrm>
            <a:off x="720967" y="1576696"/>
            <a:ext cx="8100384" cy="3300904"/>
          </a:xfrm>
          <a:prstGeom prst="rect">
            <a:avLst/>
          </a:prstGeom>
        </p:spPr>
        <p:txBody>
          <a:bodyPr wrap="square" rtlCol="0">
            <a:spAutoFit/>
          </a:bodyPr>
          <a:lstStyle/>
          <a:p>
            <a:pPr algn="l" rtl="0"/>
            <a:r>
              <a:rPr lang="en-GB" sz="3000">
                <a:solidFill>
                  <a:srgbClr val="000000"/>
                </a:solidFill>
              </a:rPr>
              <a:t>37years old 
recurrent miscarrage para zero +4
1.cause of miscarrage in general? 
2.most common cause with this case? 3.management 
4.investigation</a:t>
            </a:r>
            <a:endParaRPr lang="en-GB" sz="2100">
              <a:solidFill>
                <a:srgbClr val="000000"/>
              </a:solidFill>
            </a:endParaRPr>
          </a:p>
        </p:txBody>
      </p:sp>
    </p:spTree>
    <p:extLst>
      <p:ext uri="{BB962C8B-B14F-4D97-AF65-F5344CB8AC3E}">
        <p14:creationId xmlns:p14="http://schemas.microsoft.com/office/powerpoint/2010/main" val="2314619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مربع نص 1048583"/>
          <p:cNvSpPr txBox="1"/>
          <p:nvPr/>
        </p:nvSpPr>
        <p:spPr>
          <a:xfrm>
            <a:off x="790438" y="1508762"/>
            <a:ext cx="7563127" cy="3624069"/>
          </a:xfrm>
          <a:prstGeom prst="rect">
            <a:avLst/>
          </a:prstGeom>
        </p:spPr>
        <p:txBody>
          <a:bodyPr wrap="square" rtlCol="0">
            <a:spAutoFit/>
          </a:bodyPr>
          <a:lstStyle/>
          <a:p>
            <a:pPr algn="l" rtl="0"/>
            <a:r>
              <a:rPr lang="en-GB" sz="2100">
                <a:solidFill>
                  <a:srgbClr val="000000"/>
                </a:solidFill>
              </a:rPr>
              <a:t> RTA, Admitted via ER, 26 Years old, GA34 week, abdominal pain. 
1.what the relevant question in history? 
2.physical examination finding? 
3.CTG For fetus»* baseline heart rate 
*variability
4. managment? </a:t>
            </a:r>
          </a:p>
        </p:txBody>
      </p:sp>
    </p:spTree>
    <p:extLst>
      <p:ext uri="{BB962C8B-B14F-4D97-AF65-F5344CB8AC3E}">
        <p14:creationId xmlns:p14="http://schemas.microsoft.com/office/powerpoint/2010/main" val="2075630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مربع نص 1048584"/>
          <p:cNvSpPr txBox="1"/>
          <p:nvPr/>
        </p:nvSpPr>
        <p:spPr>
          <a:xfrm>
            <a:off x="492739" y="1190045"/>
            <a:ext cx="8158525" cy="1107996"/>
          </a:xfrm>
          <a:prstGeom prst="rect">
            <a:avLst/>
          </a:prstGeom>
        </p:spPr>
        <p:txBody>
          <a:bodyPr wrap="square" rtlCol="0">
            <a:spAutoFit/>
          </a:bodyPr>
          <a:lstStyle/>
          <a:p>
            <a:pPr algn="l" rtl="0"/>
            <a:r>
              <a:rPr lang="en-US" altLang="x-none" sz="3300">
                <a:solidFill>
                  <a:srgbClr val="000000"/>
                </a:solidFill>
              </a:rPr>
              <a:t>2 previous second trimester miscarrage. one preterm labor </a:t>
            </a:r>
            <a:endParaRPr lang="en-GB" sz="2100">
              <a:solidFill>
                <a:srgbClr val="000000"/>
              </a:solidFill>
            </a:endParaRPr>
          </a:p>
        </p:txBody>
      </p:sp>
      <p:sp>
        <p:nvSpPr>
          <p:cNvPr id="1048586" name="مربع نص 1048585"/>
          <p:cNvSpPr txBox="1"/>
          <p:nvPr/>
        </p:nvSpPr>
        <p:spPr>
          <a:xfrm>
            <a:off x="492738" y="2783692"/>
            <a:ext cx="6538804" cy="415498"/>
          </a:xfrm>
          <a:prstGeom prst="rect">
            <a:avLst/>
          </a:prstGeom>
        </p:spPr>
        <p:txBody>
          <a:bodyPr wrap="square" rtlCol="0">
            <a:spAutoFit/>
          </a:bodyPr>
          <a:lstStyle/>
          <a:p>
            <a:pPr algn="l" rtl="0"/>
            <a:r>
              <a:rPr lang="en-US" altLang="x-none" sz="2100">
                <a:solidFill>
                  <a:srgbClr val="000000"/>
                </a:solidFill>
              </a:rPr>
              <a:t>1.what  is the most likely cause? </a:t>
            </a:r>
            <a:endParaRPr lang="en-GB" sz="2100">
              <a:solidFill>
                <a:srgbClr val="000000"/>
              </a:solidFill>
            </a:endParaRPr>
          </a:p>
        </p:txBody>
      </p:sp>
      <p:sp>
        <p:nvSpPr>
          <p:cNvPr id="1048587" name="مربع نص 1048586"/>
          <p:cNvSpPr txBox="1"/>
          <p:nvPr/>
        </p:nvSpPr>
        <p:spPr>
          <a:xfrm>
            <a:off x="492738" y="3302862"/>
            <a:ext cx="5740223" cy="738664"/>
          </a:xfrm>
          <a:prstGeom prst="rect">
            <a:avLst/>
          </a:prstGeom>
        </p:spPr>
        <p:txBody>
          <a:bodyPr wrap="square" rtlCol="0">
            <a:spAutoFit/>
          </a:bodyPr>
          <a:lstStyle/>
          <a:p>
            <a:pPr algn="l" rtl="0"/>
            <a:r>
              <a:rPr lang="en-US" altLang="x-none" sz="2100">
                <a:solidFill>
                  <a:srgbClr val="000000"/>
                </a:solidFill>
              </a:rPr>
              <a:t> 2.what is the relievant point in history and examination</a:t>
            </a:r>
            <a:endParaRPr lang="en-GB" sz="2100">
              <a:solidFill>
                <a:srgbClr val="000000"/>
              </a:solidFill>
            </a:endParaRPr>
          </a:p>
        </p:txBody>
      </p:sp>
      <p:sp>
        <p:nvSpPr>
          <p:cNvPr id="1048588" name="مربع نص 1048587"/>
          <p:cNvSpPr txBox="1"/>
          <p:nvPr/>
        </p:nvSpPr>
        <p:spPr>
          <a:xfrm>
            <a:off x="572001" y="4136353"/>
            <a:ext cx="4000000" cy="1061829"/>
          </a:xfrm>
          <a:prstGeom prst="rect">
            <a:avLst/>
          </a:prstGeom>
        </p:spPr>
        <p:txBody>
          <a:bodyPr wrap="square" rtlCol="0">
            <a:spAutoFit/>
          </a:bodyPr>
          <a:lstStyle/>
          <a:p>
            <a:pPr algn="l" rtl="0"/>
            <a:r>
              <a:rPr lang="en-US" altLang="x-none" sz="2100">
                <a:solidFill>
                  <a:srgbClr val="000000"/>
                </a:solidFill>
              </a:rPr>
              <a:t>3.investigation </a:t>
            </a:r>
            <a:endParaRPr lang="en-GB" sz="2100">
              <a:solidFill>
                <a:srgbClr val="000000"/>
              </a:solidFill>
            </a:endParaRPr>
          </a:p>
          <a:p>
            <a:pPr algn="l" rtl="0"/>
            <a:endParaRPr lang="en-GB" sz="2100">
              <a:solidFill>
                <a:srgbClr val="000000"/>
              </a:solidFill>
            </a:endParaRPr>
          </a:p>
          <a:p>
            <a:pPr algn="l" rtl="0"/>
            <a:r>
              <a:rPr lang="en-US" altLang="x-none" sz="2100">
                <a:solidFill>
                  <a:srgbClr val="000000"/>
                </a:solidFill>
              </a:rPr>
              <a:t>4.managment </a:t>
            </a:r>
            <a:endParaRPr lang="en-GB" sz="2100">
              <a:solidFill>
                <a:srgbClr val="000000"/>
              </a:solidFill>
            </a:endParaRPr>
          </a:p>
        </p:txBody>
      </p:sp>
    </p:spTree>
    <p:extLst>
      <p:ext uri="{BB962C8B-B14F-4D97-AF65-F5344CB8AC3E}">
        <p14:creationId xmlns:p14="http://schemas.microsoft.com/office/powerpoint/2010/main" val="273987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131094"/>
            <a:ext cx="8515350" cy="1462088"/>
          </a:xfrm>
        </p:spPr>
        <p:txBody>
          <a:bodyPr>
            <a:noAutofit/>
          </a:bodyPr>
          <a:lstStyle/>
          <a:p>
            <a:r>
              <a:rPr lang="en-US" sz="2100"/>
              <a:t>Q4. 23 years old (GA:10) (G2 P1) </a:t>
            </a:r>
            <a:br>
              <a:rPr lang="en-US" sz="2100"/>
            </a:br>
            <a:r>
              <a:rPr lang="en-US" sz="2100"/>
              <a:t>HX of DVT in previous pregnancy / </a:t>
            </a:r>
            <a:br>
              <a:rPr lang="en-US" sz="2100"/>
            </a:br>
            <a:r>
              <a:rPr lang="en-US" sz="2100"/>
              <a:t>labs : (Hb=9 / WBC :15000 / reticulocytes count :6%</a:t>
            </a:r>
            <a:br>
              <a:rPr lang="en-US" sz="2100"/>
            </a:br>
            <a:r>
              <a:rPr lang="en-US" sz="2100"/>
              <a:t>Hb S was detected in electrophoresis</a:t>
            </a:r>
          </a:p>
        </p:txBody>
      </p:sp>
      <p:sp>
        <p:nvSpPr>
          <p:cNvPr id="8" name="Content Placeholder 7"/>
          <p:cNvSpPr>
            <a:spLocks noGrp="1"/>
          </p:cNvSpPr>
          <p:nvPr>
            <p:ph idx="1"/>
          </p:nvPr>
        </p:nvSpPr>
        <p:spPr>
          <a:xfrm>
            <a:off x="628650" y="2593657"/>
            <a:ext cx="7886700" cy="2896553"/>
          </a:xfrm>
        </p:spPr>
        <p:txBody>
          <a:bodyPr/>
          <a:lstStyle/>
          <a:p>
            <a:r>
              <a:rPr lang="en-US"/>
              <a:t>1. Diagnosis</a:t>
            </a:r>
          </a:p>
          <a:p>
            <a:r>
              <a:rPr lang="en-US"/>
              <a:t>2. Complications on the mother and fetus?</a:t>
            </a:r>
          </a:p>
          <a:p>
            <a:r>
              <a:rPr lang="en-US"/>
              <a:t>3. Other labs you would ask for?</a:t>
            </a:r>
          </a:p>
          <a:p>
            <a:r>
              <a:rPr lang="en-US"/>
              <a:t>4. Managment?</a:t>
            </a:r>
          </a:p>
          <a:p>
            <a:r>
              <a:rPr lang="en-US"/>
              <a:t>5. The best contraception method to be used </a:t>
            </a:r>
          </a:p>
        </p:txBody>
      </p:sp>
    </p:spTree>
    <p:extLst>
      <p:ext uri="{BB962C8B-B14F-4D97-AF65-F5344CB8AC3E}">
        <p14:creationId xmlns:p14="http://schemas.microsoft.com/office/powerpoint/2010/main" val="116306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079" y="1200150"/>
            <a:ext cx="6456045" cy="1200150"/>
          </a:xfrm>
        </p:spPr>
        <p:txBody>
          <a:bodyPr>
            <a:normAutofit fontScale="90000"/>
          </a:bodyPr>
          <a:lstStyle/>
          <a:p>
            <a:r>
              <a:rPr lang="en-US"/>
              <a:t>5. A patient came to the clinic one month after inserting IUD.</a:t>
            </a:r>
            <a:br>
              <a:rPr lang="en-US"/>
            </a:br>
            <a:r>
              <a:rPr lang="en-US"/>
              <a:t>LMP: before one month . US was perfomed </a:t>
            </a:r>
          </a:p>
        </p:txBody>
      </p:sp>
      <p:pic>
        <p:nvPicPr>
          <p:cNvPr id="7" name="Content Placeholder 6" descr="photo_2024-05-09_22-54-39"/>
          <p:cNvPicPr>
            <a:picLocks noGrp="1" noChangeAspect="1"/>
          </p:cNvPicPr>
          <p:nvPr>
            <p:ph idx="1"/>
          </p:nvPr>
        </p:nvPicPr>
        <p:blipFill>
          <a:blip r:embed="rId2"/>
          <a:stretch>
            <a:fillRect/>
          </a:stretch>
        </p:blipFill>
        <p:spPr>
          <a:xfrm>
            <a:off x="5178743" y="2581752"/>
            <a:ext cx="3338036" cy="2489359"/>
          </a:xfrm>
          <a:prstGeom prst="rect">
            <a:avLst/>
          </a:prstGeom>
        </p:spPr>
      </p:pic>
      <p:sp>
        <p:nvSpPr>
          <p:cNvPr id="6" name="Text Placeholder 5"/>
          <p:cNvSpPr>
            <a:spLocks noGrp="1"/>
          </p:cNvSpPr>
          <p:nvPr>
            <p:ph type="body" sz="half" idx="2"/>
          </p:nvPr>
        </p:nvSpPr>
        <p:spPr>
          <a:xfrm>
            <a:off x="630079" y="2400300"/>
            <a:ext cx="4172903" cy="2858929"/>
          </a:xfrm>
        </p:spPr>
        <p:txBody>
          <a:bodyPr/>
          <a:lstStyle/>
          <a:p>
            <a:r>
              <a:rPr lang="en-US" sz="1800"/>
              <a:t>1.  What is the indication to do TVUS for this patiet</a:t>
            </a:r>
          </a:p>
          <a:p>
            <a:r>
              <a:rPr lang="en-US" sz="1800"/>
              <a:t>2. The finding in US</a:t>
            </a:r>
          </a:p>
          <a:p>
            <a:r>
              <a:rPr lang="en-US" sz="1800"/>
              <a:t>3.What are the risk factors for your diagnosis</a:t>
            </a:r>
          </a:p>
          <a:p>
            <a:r>
              <a:rPr lang="en-US" sz="1800"/>
              <a:t>4. The best contraception method to be used in the future for her case?</a:t>
            </a:r>
          </a:p>
        </p:txBody>
      </p:sp>
    </p:spTree>
    <p:extLst>
      <p:ext uri="{BB962C8B-B14F-4D97-AF65-F5344CB8AC3E}">
        <p14:creationId xmlns:p14="http://schemas.microsoft.com/office/powerpoint/2010/main" val="209132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9" y="1200150"/>
            <a:ext cx="7886224" cy="1200150"/>
          </a:xfrm>
        </p:spPr>
        <p:txBody>
          <a:bodyPr>
            <a:normAutofit fontScale="90000"/>
          </a:bodyPr>
          <a:lstStyle/>
          <a:p>
            <a:r>
              <a:rPr lang="en-US"/>
              <a:t>Q6.16 years old come to the clinic with her mother complaining she didn't have any menstrual bleeding in her life , please answer the questions below and use the figure when it is required </a:t>
            </a:r>
          </a:p>
        </p:txBody>
      </p:sp>
      <p:sp>
        <p:nvSpPr>
          <p:cNvPr id="4" name="Text Placeholder 3"/>
          <p:cNvSpPr>
            <a:spLocks noGrp="1"/>
          </p:cNvSpPr>
          <p:nvPr>
            <p:ph type="body" sz="half" idx="2"/>
          </p:nvPr>
        </p:nvSpPr>
        <p:spPr>
          <a:xfrm>
            <a:off x="630079" y="2400300"/>
            <a:ext cx="4351496" cy="2858929"/>
          </a:xfrm>
        </p:spPr>
        <p:txBody>
          <a:bodyPr/>
          <a:lstStyle/>
          <a:p>
            <a:r>
              <a:rPr lang="en-US" sz="1800"/>
              <a:t>1.Points to ask in history</a:t>
            </a:r>
          </a:p>
          <a:p>
            <a:r>
              <a:rPr lang="en-US" sz="1800"/>
              <a:t>2. 4 DDx</a:t>
            </a:r>
          </a:p>
          <a:p>
            <a:r>
              <a:rPr lang="en-US" sz="1800"/>
              <a:t>3.According to the figure , what is your diagnosis </a:t>
            </a:r>
          </a:p>
          <a:p>
            <a:r>
              <a:rPr lang="en-US" sz="1800"/>
              <a:t>4.Other complaints the patient will come with</a:t>
            </a:r>
          </a:p>
          <a:p>
            <a:r>
              <a:rPr lang="en-US" sz="1800"/>
              <a:t>5.  What will happen to FSH levels in her case </a:t>
            </a:r>
          </a:p>
          <a:p>
            <a:r>
              <a:rPr lang="en-US" sz="1800"/>
              <a:t>6.Management</a:t>
            </a:r>
          </a:p>
        </p:txBody>
      </p:sp>
      <p:pic>
        <p:nvPicPr>
          <p:cNvPr id="5" name="Content Placeholder 4"/>
          <p:cNvPicPr>
            <a:picLocks noGrp="1" noChangeAspect="1"/>
          </p:cNvPicPr>
          <p:nvPr>
            <p:ph idx="1"/>
          </p:nvPr>
        </p:nvPicPr>
        <p:blipFill>
          <a:blip r:embed="rId2"/>
          <a:stretch>
            <a:fillRect/>
          </a:stretch>
        </p:blipFill>
        <p:spPr>
          <a:xfrm>
            <a:off x="5434013" y="2581275"/>
            <a:ext cx="3330416" cy="2755583"/>
          </a:xfrm>
          <a:prstGeom prst="rect">
            <a:avLst/>
          </a:prstGeom>
        </p:spPr>
      </p:pic>
    </p:spTree>
    <p:extLst>
      <p:ext uri="{BB962C8B-B14F-4D97-AF65-F5344CB8AC3E}">
        <p14:creationId xmlns:p14="http://schemas.microsoft.com/office/powerpoint/2010/main" val="122043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EF1D307-E5E9-7A04-3421-39D3CF76060D}"/>
              </a:ext>
            </a:extLst>
          </p:cNvPr>
          <p:cNvSpPr>
            <a:spLocks noGrp="1"/>
          </p:cNvSpPr>
          <p:nvPr>
            <p:ph type="ctrTitle"/>
          </p:nvPr>
        </p:nvSpPr>
        <p:spPr/>
        <p:txBody>
          <a:bodyPr/>
          <a:lstStyle/>
          <a:p>
            <a:r>
              <a:rPr lang="en-US" altLang="en-US"/>
              <a:t>OBS and GYNE</a:t>
            </a:r>
            <a:br>
              <a:rPr lang="en-US" altLang="en-US"/>
            </a:br>
            <a:r>
              <a:rPr lang="en-US" altLang="en-US"/>
              <a:t>Mini osce 7/3/2024</a:t>
            </a:r>
          </a:p>
        </p:txBody>
      </p:sp>
      <p:sp>
        <p:nvSpPr>
          <p:cNvPr id="3075" name="Subtitle 2">
            <a:extLst>
              <a:ext uri="{FF2B5EF4-FFF2-40B4-BE49-F238E27FC236}">
                <a16:creationId xmlns:a16="http://schemas.microsoft.com/office/drawing/2014/main" id="{28E872C6-64EF-48E5-03F4-D4A16F7A5950}"/>
              </a:ext>
            </a:extLst>
          </p:cNvPr>
          <p:cNvSpPr>
            <a:spLocks noGrp="1"/>
          </p:cNvSpPr>
          <p:nvPr>
            <p:ph type="subTitle" idx="1"/>
          </p:nvPr>
        </p:nvSpPr>
        <p:spPr/>
        <p:txBody>
          <a:bodyPr/>
          <a:lstStyle/>
          <a:p>
            <a:r>
              <a:rPr lang="en-US" altLang="en-US" sz="3200"/>
              <a:t>Malak</a:t>
            </a:r>
            <a:r>
              <a:rPr lang="en-US" altLang="en-US"/>
              <a:t> </a:t>
            </a:r>
            <a:r>
              <a:rPr lang="en-US" altLang="en-US" sz="3200"/>
              <a:t>hamasha</a:t>
            </a:r>
            <a:r>
              <a:rPr lang="en-US" alt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a:extLst>
              <a:ext uri="{FF2B5EF4-FFF2-40B4-BE49-F238E27FC236}">
                <a16:creationId xmlns:a16="http://schemas.microsoft.com/office/drawing/2014/main" id="{10AAA962-2887-57C9-496D-66CC84D2B8BB}"/>
              </a:ext>
            </a:extLst>
          </p:cNvPr>
          <p:cNvSpPr>
            <a:spLocks noGrp="1"/>
          </p:cNvSpPr>
          <p:nvPr>
            <p:ph type="title"/>
          </p:nvPr>
        </p:nvSpPr>
        <p:spPr>
          <a:xfrm>
            <a:off x="0" y="55563"/>
            <a:ext cx="5291138" cy="1238250"/>
          </a:xfrm>
        </p:spPr>
        <p:txBody>
          <a:bodyPr/>
          <a:lstStyle/>
          <a:p>
            <a:r>
              <a:rPr lang="en-US" altLang="en-US" sz="2800"/>
              <a:t>Hx : 40 y female, para5 ,</a:t>
            </a:r>
            <a:br>
              <a:rPr lang="en-US" altLang="en-US" sz="2800"/>
            </a:br>
            <a:r>
              <a:rPr lang="en-US" altLang="en-US" sz="2800"/>
              <a:t>complain of heavy menstrual bleeding and dysmenorrhea </a:t>
            </a:r>
          </a:p>
        </p:txBody>
      </p:sp>
      <p:pic>
        <p:nvPicPr>
          <p:cNvPr id="4099" name="Content Placeholder 3">
            <a:extLst>
              <a:ext uri="{FF2B5EF4-FFF2-40B4-BE49-F238E27FC236}">
                <a16:creationId xmlns:a16="http://schemas.microsoft.com/office/drawing/2014/main" id="{C57E79DD-0EE4-A421-5BCF-08589D86E8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19663" y="496888"/>
            <a:ext cx="4041775" cy="4157662"/>
          </a:xfrm>
        </p:spPr>
      </p:pic>
      <p:sp>
        <p:nvSpPr>
          <p:cNvPr id="4100" name="Text Placeholder 7">
            <a:extLst>
              <a:ext uri="{FF2B5EF4-FFF2-40B4-BE49-F238E27FC236}">
                <a16:creationId xmlns:a16="http://schemas.microsoft.com/office/drawing/2014/main" id="{7C238042-F3A1-D5D4-2A21-A46ABBAF9F75}"/>
              </a:ext>
            </a:extLst>
          </p:cNvPr>
          <p:cNvSpPr>
            <a:spLocks noGrp="1"/>
          </p:cNvSpPr>
          <p:nvPr>
            <p:ph type="body" sz="half" idx="2"/>
          </p:nvPr>
        </p:nvSpPr>
        <p:spPr>
          <a:xfrm>
            <a:off x="117475" y="1489075"/>
            <a:ext cx="4532313" cy="5473700"/>
          </a:xfrm>
        </p:spPr>
        <p:txBody>
          <a:bodyPr/>
          <a:lstStyle/>
          <a:p>
            <a:r>
              <a:rPr lang="en-US" altLang="en-US"/>
              <a:t>1. Questions would ask it about her cycle ? </a:t>
            </a:r>
          </a:p>
          <a:p>
            <a:r>
              <a:rPr lang="en-US" altLang="en-US">
                <a:solidFill>
                  <a:srgbClr val="FF0000"/>
                </a:solidFill>
              </a:rPr>
              <a:t>Frequency, duration, severity , </a:t>
            </a:r>
          </a:p>
          <a:p>
            <a:endParaRPr lang="en-US" altLang="en-US"/>
          </a:p>
          <a:p>
            <a:r>
              <a:rPr lang="en-US" altLang="en-US"/>
              <a:t>2. Other investigation you do it for this patient ?</a:t>
            </a:r>
          </a:p>
          <a:p>
            <a:r>
              <a:rPr lang="en-US" altLang="en-US">
                <a:solidFill>
                  <a:srgbClr val="FF0000"/>
                </a:solidFill>
              </a:rPr>
              <a:t>Transvaginal ultrasound / CBC / </a:t>
            </a:r>
          </a:p>
          <a:p>
            <a:endParaRPr lang="en-US" altLang="en-US"/>
          </a:p>
          <a:p>
            <a:r>
              <a:rPr lang="en-US" altLang="en-US"/>
              <a:t>3. Your diagnosis ?</a:t>
            </a:r>
          </a:p>
          <a:p>
            <a:r>
              <a:rPr lang="en-US" altLang="en-US">
                <a:solidFill>
                  <a:srgbClr val="FF0000"/>
                </a:solidFill>
              </a:rPr>
              <a:t>Adenomyosis </a:t>
            </a:r>
          </a:p>
          <a:p>
            <a:r>
              <a:rPr lang="en-US" altLang="en-US"/>
              <a:t>4. From history what the risk factor that will help you in your diagnosis ? </a:t>
            </a:r>
          </a:p>
          <a:p>
            <a:r>
              <a:rPr lang="en-US" altLang="en-US">
                <a:solidFill>
                  <a:srgbClr val="FF0000"/>
                </a:solidFill>
              </a:rPr>
              <a:t>Multipara </a:t>
            </a:r>
          </a:p>
          <a:p>
            <a:r>
              <a:rPr lang="en-US" altLang="en-US"/>
              <a:t>5. Conservative management ?</a:t>
            </a:r>
          </a:p>
          <a:p>
            <a:r>
              <a:rPr lang="en-US" altLang="en-US">
                <a:solidFill>
                  <a:srgbClr val="FF0000"/>
                </a:solidFill>
              </a:rPr>
              <a:t>NSAID / OCP / mirina / progestins</a:t>
            </a:r>
          </a:p>
          <a:p>
            <a:r>
              <a:rPr lang="en-US" altLang="en-US"/>
              <a:t>6. What your management if conservative treatment failed ?</a:t>
            </a:r>
          </a:p>
          <a:p>
            <a:r>
              <a:rPr lang="en-US" altLang="en-US">
                <a:solidFill>
                  <a:srgbClr val="FF0000"/>
                </a:solidFill>
              </a:rPr>
              <a:t>Hysterectomy </a:t>
            </a:r>
          </a:p>
        </p:txBody>
      </p:sp>
      <p:sp>
        <p:nvSpPr>
          <p:cNvPr id="4101" name="TextBox 8">
            <a:extLst>
              <a:ext uri="{FF2B5EF4-FFF2-40B4-BE49-F238E27FC236}">
                <a16:creationId xmlns:a16="http://schemas.microsoft.com/office/drawing/2014/main" id="{09F8B506-2652-E22F-AF6A-525528F315D2}"/>
              </a:ext>
            </a:extLst>
          </p:cNvPr>
          <p:cNvSpPr txBox="1">
            <a:spLocks noChangeArrowheads="1"/>
          </p:cNvSpPr>
          <p:nvPr/>
        </p:nvSpPr>
        <p:spPr bwMode="auto">
          <a:xfrm>
            <a:off x="5199063" y="92075"/>
            <a:ext cx="3617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MRI pictures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6429</TotalTime>
  <Words>666</Words>
  <Application>Microsoft Office PowerPoint</Application>
  <PresentationFormat>عرض على الشاشة (4:3)</PresentationFormat>
  <Paragraphs>107</Paragraphs>
  <Slides>44</Slides>
  <Notes>0</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Office Theme</vt:lpstr>
      <vt:lpstr>obs and gyna archive 7/5/2024</vt:lpstr>
      <vt:lpstr>Q1. G3P0+2 /GA :8Weeks  presented with mild vaginal bleeding</vt:lpstr>
      <vt:lpstr>Q2. G2p1 previous delivery by cs / GA : 33  came to clinic with vaginal spotting</vt:lpstr>
      <vt:lpstr>Q3. Case of abnormal uterine bleeding 35 age woman Married for 3 years nulliparous</vt:lpstr>
      <vt:lpstr>Q4. 23 years old (GA:10) (G2 P1)  HX of DVT in previous pregnancy /  labs : (Hb=9 / WBC :15000 / reticulocytes count :6% Hb S was detected in electrophoresis</vt:lpstr>
      <vt:lpstr>5. A patient came to the clinic one month after inserting IUD. LMP: before one month . US was perfomed </vt:lpstr>
      <vt:lpstr>Q6.16 years old come to the clinic with her mother complaining she didn't have any menstrual bleeding in her life , please answer the questions below and use the figure when it is required </vt:lpstr>
      <vt:lpstr>OBS and GYNE Mini osce 7/3/2024</vt:lpstr>
      <vt:lpstr>Hx : 40 y female, para5 , complain of heavy menstrual bleeding and dysmenorrhea </vt:lpstr>
      <vt:lpstr>Urodynamic study for some women : </vt:lpstr>
      <vt:lpstr>عرض تقديمي في PowerPoint</vt:lpstr>
      <vt:lpstr>Old age women , menopause for 2 years , complain of bleeding </vt:lpstr>
      <vt:lpstr>عرض تقديمي في PowerPoint</vt:lpstr>
      <vt:lpstr>Rh negative women with Rh positive father  , second pregnancy the antibodies titer was 1/16</vt:lpstr>
      <vt:lpstr>OSCE station </vt:lpstr>
      <vt:lpstr>History : women pregnant in 10 week GA ,on examination the uterus between symphysis pubis and umbilicus </vt:lpstr>
      <vt:lpstr>Couple trying to have baby since 2 years , the male sperm analysis is normal </vt:lpstr>
      <vt:lpstr>OB&amp;GYN archive 26/12/2023</vt:lpstr>
      <vt:lpstr>1st station: a 45-year-old woman G3P3 underwent a hysterectomy due to heavy menstrual bleeding, the following picture shows the uterus.</vt:lpstr>
      <vt:lpstr>2nd station: a 12 week pregnant woman came to the clinic because she is worried that her baby might have congenital anomalies, she did the following tests</vt:lpstr>
      <vt:lpstr>3rd station, look at the diagram and answer the following questions </vt:lpstr>
      <vt:lpstr>4th station: a woman came to the clinic at 34 w </vt:lpstr>
      <vt:lpstr>5th station: a case of a woman who wishes to use a contraceptive that is long-term and reversible, and she suffers from heavy menstrual bleeding and dysmenorrhea </vt:lpstr>
      <vt:lpstr>6th station: a woman came to the ER due to painful breasts, she delivered vaginally 4 days ago </vt:lpstr>
      <vt:lpstr>OSCE stations </vt:lpstr>
      <vt:lpstr>Gynecology &amp; Obstetric</vt:lpstr>
      <vt:lpstr>عرض تقديمي في PowerPoint</vt:lpstr>
      <vt:lpstr>Q2) a-what is the name of this device? b-name of the procedure? C-4 advantage for this procedure? d)if the amniotic index was 29 and on rule of 5 was 5/5 what well happen if you use this instrument? E)if the patient had previous one C/S can you use this instrument and why? *</vt:lpstr>
      <vt:lpstr>عرض تقديمي في PowerPoint</vt:lpstr>
      <vt:lpstr>Q4)a 70 years old female patient complaining of mass protrusion from her vagina with cytometry image: a- what are the findings in cystometry? b-what is the probable diagnosis and what the cause of it  c-what is the pelvic floor problem in this patient? d- give other symptoms the patient may complain e) fill this table</vt:lpstr>
      <vt:lpstr>Q5)female patient came with abdominal contractions pain, GA 32,  a-what is the name of this test? b-reflect for what? c-if the reading was 22.000 what is the name of the result d-what is the next step? e-if there is gush of fluid what is youre probable diagnosis? f-how you will diagnose PPROM clinically? g-what is you’re management? *</vt:lpstr>
      <vt:lpstr>عرض تقديمي في PowerPoint</vt:lpstr>
      <vt:lpstr>Gynecology &amp; Obstetric</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gestation</dc:title>
  <dc:creator>Microsoft Office User</dc:creator>
  <cp:lastModifiedBy>عبدالله القراله</cp:lastModifiedBy>
  <cp:revision>60</cp:revision>
  <dcterms:created xsi:type="dcterms:W3CDTF">2019-02-04T19:03:58Z</dcterms:created>
  <dcterms:modified xsi:type="dcterms:W3CDTF">2024-05-23T09:02:28Z</dcterms:modified>
</cp:coreProperties>
</file>