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66" r:id="rId3"/>
    <p:sldId id="323" r:id="rId4"/>
    <p:sldId id="313" r:id="rId5"/>
    <p:sldId id="324" r:id="rId6"/>
    <p:sldId id="309" r:id="rId7"/>
    <p:sldId id="314" r:id="rId8"/>
    <p:sldId id="267" r:id="rId9"/>
    <p:sldId id="315" r:id="rId10"/>
    <p:sldId id="319" r:id="rId11"/>
    <p:sldId id="268" r:id="rId12"/>
    <p:sldId id="269" r:id="rId13"/>
    <p:sldId id="270" r:id="rId14"/>
    <p:sldId id="331" r:id="rId15"/>
    <p:sldId id="329" r:id="rId16"/>
    <p:sldId id="328" r:id="rId17"/>
    <p:sldId id="325" r:id="rId18"/>
    <p:sldId id="285" r:id="rId19"/>
    <p:sldId id="278" r:id="rId20"/>
    <p:sldId id="277" r:id="rId21"/>
    <p:sldId id="287" r:id="rId22"/>
    <p:sldId id="312" r:id="rId23"/>
    <p:sldId id="279" r:id="rId24"/>
    <p:sldId id="310" r:id="rId25"/>
    <p:sldId id="321" r:id="rId26"/>
    <p:sldId id="295" r:id="rId27"/>
    <p:sldId id="280" r:id="rId28"/>
    <p:sldId id="299" r:id="rId29"/>
    <p:sldId id="281" r:id="rId30"/>
    <p:sldId id="282" r:id="rId31"/>
    <p:sldId id="308" r:id="rId32"/>
    <p:sldId id="283" r:id="rId33"/>
    <p:sldId id="284" r:id="rId34"/>
    <p:sldId id="332"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249" autoAdjust="0"/>
  </p:normalViewPr>
  <p:slideViewPr>
    <p:cSldViewPr>
      <p:cViewPr>
        <p:scale>
          <a:sx n="82" d="100"/>
          <a:sy n="82" d="100"/>
        </p:scale>
        <p:origin x="105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ED0590-537A-495A-82AF-796D0A1213ED}" type="datetimeFigureOut">
              <a:rPr lang="en-US" smtClean="0"/>
              <a:t>4/11/2020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477020-9C4F-4140-A53B-3DB827005129}" type="slidenum">
              <a:rPr lang="en-US" smtClean="0"/>
              <a:t>‹#›</a:t>
            </a:fld>
            <a:endParaRPr lang="en-US"/>
          </a:p>
        </p:txBody>
      </p:sp>
    </p:spTree>
    <p:extLst>
      <p:ext uri="{BB962C8B-B14F-4D97-AF65-F5344CB8AC3E}">
        <p14:creationId xmlns:p14="http://schemas.microsoft.com/office/powerpoint/2010/main" val="1789535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fld id="{87D9CA33-C18B-4627-8F14-402024FEBC29}" type="slidenum">
              <a:rPr lang="en-GB" altLang="en-US">
                <a:latin typeface="Calibri" panose="020F0502020204030204" pitchFamily="34" charset="0"/>
              </a:rPr>
              <a:pPr/>
              <a:t>8</a:t>
            </a:fld>
            <a:endParaRPr lang="en-GB" altLang="en-US">
              <a:latin typeface="Calibri" panose="020F0502020204030204" pitchFamily="34" charset="0"/>
            </a:endParaRPr>
          </a:p>
        </p:txBody>
      </p:sp>
    </p:spTree>
    <p:extLst>
      <p:ext uri="{BB962C8B-B14F-4D97-AF65-F5344CB8AC3E}">
        <p14:creationId xmlns:p14="http://schemas.microsoft.com/office/powerpoint/2010/main" val="2766632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T2DM symptoms are often not severe, or may be absent, owing to the slow pace at which the hyperglycaemia is worsening.</a:t>
            </a:r>
          </a:p>
          <a:p>
            <a:r>
              <a:rPr lang="en-GB" dirty="0"/>
              <a:t>As a result, in the absence of biochemical testing, hyperglycaemia sufficient to cause pathological and functional changes may be present for a long time before a diagnosis is made, resulting in the presence of complications at diagnosis. It is estimated that a significant percentage of cases of diabetes (30–80%, depending on the country) are undiagnosed</a:t>
            </a:r>
          </a:p>
        </p:txBody>
      </p:sp>
      <p:sp>
        <p:nvSpPr>
          <p:cNvPr id="4" name="Slide Number Placeholder 3"/>
          <p:cNvSpPr>
            <a:spLocks noGrp="1"/>
          </p:cNvSpPr>
          <p:nvPr>
            <p:ph type="sldNum" sz="quarter" idx="5"/>
          </p:nvPr>
        </p:nvSpPr>
        <p:spPr/>
        <p:txBody>
          <a:bodyPr/>
          <a:lstStyle/>
          <a:p>
            <a:fld id="{48477020-9C4F-4140-A53B-3DB827005129}" type="slidenum">
              <a:rPr lang="en-US" smtClean="0"/>
              <a:t>20</a:t>
            </a:fld>
            <a:endParaRPr lang="en-US"/>
          </a:p>
        </p:txBody>
      </p:sp>
    </p:spTree>
    <p:extLst>
      <p:ext uri="{BB962C8B-B14F-4D97-AF65-F5344CB8AC3E}">
        <p14:creationId xmlns:p14="http://schemas.microsoft.com/office/powerpoint/2010/main" val="2506544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a:ln/>
        </p:spPr>
      </p:sp>
      <p:sp>
        <p:nvSpPr>
          <p:cNvPr id="273411"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a:solidFill>
                  <a:srgbClr val="FFFFFF"/>
                </a:solidFill>
              </a:rPr>
              <a:t>Fasting plasma glucose, the 2 hour plasma glucose after a 75-g oral glucose tolerance test, and A1C are equally appropriate diagnostic tests for diabetes. </a:t>
            </a:r>
            <a:endParaRPr lang="en-US" sz="1200" b="0" dirty="0">
              <a:solidFill>
                <a:srgbClr val="FFFFFF"/>
              </a:solidFill>
            </a:endParaRPr>
          </a:p>
          <a:p>
            <a:endParaRPr lang="en-US" dirty="0"/>
          </a:p>
          <a:p>
            <a:r>
              <a:rPr lang="en-US" dirty="0"/>
              <a:t>These diagnostic criteria are: </a:t>
            </a:r>
          </a:p>
          <a:p>
            <a:pPr lvl="1"/>
            <a:endParaRPr lang="en-US" dirty="0"/>
          </a:p>
          <a:p>
            <a:pPr lvl="1"/>
            <a:r>
              <a:rPr lang="en-US" dirty="0"/>
              <a:t>Fasting plasma glucose (FPG) ≥126 mg/</a:t>
            </a:r>
            <a:r>
              <a:rPr lang="en-US" dirty="0" err="1"/>
              <a:t>dL</a:t>
            </a:r>
            <a:r>
              <a:rPr lang="en-US" dirty="0"/>
              <a:t> </a:t>
            </a:r>
          </a:p>
          <a:p>
            <a:pPr lvl="1"/>
            <a:endParaRPr lang="en-US" dirty="0"/>
          </a:p>
          <a:p>
            <a:pPr lvl="1"/>
            <a:r>
              <a:rPr lang="en-US" dirty="0"/>
              <a:t>	</a:t>
            </a:r>
            <a:r>
              <a:rPr lang="en-US" i="1" dirty="0"/>
              <a:t>OR</a:t>
            </a:r>
          </a:p>
          <a:p>
            <a:pPr lvl="1"/>
            <a:endParaRPr lang="en-US" dirty="0"/>
          </a:p>
          <a:p>
            <a:pPr lvl="1"/>
            <a:r>
              <a:rPr lang="en-US" dirty="0"/>
              <a:t>2-hour plasma glucose ≥200 mg/</a:t>
            </a:r>
            <a:r>
              <a:rPr lang="en-US" dirty="0" err="1"/>
              <a:t>dL</a:t>
            </a:r>
            <a:r>
              <a:rPr lang="en-US" dirty="0"/>
              <a:t> during an OGTT</a:t>
            </a:r>
          </a:p>
          <a:p>
            <a:pPr lvl="1"/>
            <a:endParaRPr lang="en-US" dirty="0"/>
          </a:p>
          <a:p>
            <a:pPr lvl="2" eaLnBrk="1" hangingPunct="1"/>
            <a:r>
              <a:rPr lang="en-US" dirty="0"/>
              <a:t>OR</a:t>
            </a:r>
          </a:p>
          <a:p>
            <a:r>
              <a:rPr lang="en-US" dirty="0"/>
              <a:t>	</a:t>
            </a:r>
          </a:p>
          <a:p>
            <a:r>
              <a:rPr lang="en-US" dirty="0"/>
              <a:t>A1C ≥6.5%</a:t>
            </a:r>
          </a:p>
          <a:p>
            <a:endParaRPr lang="en-US" dirty="0"/>
          </a:p>
          <a:p>
            <a:r>
              <a:rPr lang="en-US" dirty="0"/>
              <a:t>Or in a patient with classic symptoms of hyperglycemia a random plasma glucose ≥ 200 can also be used. </a:t>
            </a:r>
          </a:p>
          <a:p>
            <a:endParaRPr lang="en-US" dirty="0"/>
          </a:p>
          <a:p>
            <a:r>
              <a:rPr lang="en-US" sz="1200" b="0" dirty="0">
                <a:solidFill>
                  <a:srgbClr val="FFFFFF"/>
                </a:solidFill>
              </a:rPr>
              <a:t>In the absence of unequivocal hyperglycemia, the result should be confirmed by repeat testing.</a:t>
            </a:r>
            <a:endParaRPr lang="en-US" dirty="0"/>
          </a:p>
          <a:p>
            <a:endParaRPr lang="en-US" dirty="0"/>
          </a:p>
          <a:p>
            <a:r>
              <a:rPr lang="en-US" b="1" dirty="0"/>
              <a:t>[SLIDE]</a:t>
            </a:r>
          </a:p>
          <a:p>
            <a:endParaRPr lang="en-US" dirty="0"/>
          </a:p>
          <a:p>
            <a:endParaRPr lang="en-US" dirty="0"/>
          </a:p>
        </p:txBody>
      </p:sp>
      <p:sp>
        <p:nvSpPr>
          <p:cNvPr id="27341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24EC98DC-F7DA-4026-8A58-1E22A6DF6C30}" type="slidenum">
              <a:rPr lang="en-US" sz="900"/>
              <a:pPr algn="r"/>
              <a:t>23</a:t>
            </a:fld>
            <a:endParaRPr lang="en-US" sz="900"/>
          </a:p>
        </p:txBody>
      </p:sp>
      <p:sp>
        <p:nvSpPr>
          <p:cNvPr id="273413" name="TextBox 4"/>
          <p:cNvSpPr txBox="1">
            <a:spLocks noChangeArrowheads="1"/>
          </p:cNvSpPr>
          <p:nvPr/>
        </p:nvSpPr>
        <p:spPr bwMode="auto">
          <a:xfrm>
            <a:off x="686421" y="8495988"/>
            <a:ext cx="5485158" cy="506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a:t>
            </a:r>
            <a:r>
              <a:rPr lang="en-US" sz="900" i="1"/>
              <a:t>e</a:t>
            </a:r>
            <a:r>
              <a:rPr lang="en-US" sz="900"/>
              <a:t> 2014;37(suppl 1):S15; Table 2</a:t>
            </a:r>
          </a:p>
        </p:txBody>
      </p:sp>
    </p:spTree>
    <p:extLst>
      <p:ext uri="{BB962C8B-B14F-4D97-AF65-F5344CB8AC3E}">
        <p14:creationId xmlns:p14="http://schemas.microsoft.com/office/powerpoint/2010/main" val="44719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956DC07-41A7-4062-B1EA-FB066792E13E}" type="datetimeFigureOut">
              <a:rPr lang="en-US" smtClean="0"/>
              <a:t>4/11/2020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C9B9CE-C76F-4183-9827-AB3FEBDC0FA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56DC07-41A7-4062-B1EA-FB066792E13E}" type="datetimeFigureOut">
              <a:rPr lang="en-US" smtClean="0"/>
              <a:t>4/11/2020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C9B9CE-C76F-4183-9827-AB3FEBDC0FA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56DC07-41A7-4062-B1EA-FB066792E13E}" type="datetimeFigureOut">
              <a:rPr lang="en-US" smtClean="0"/>
              <a:t>4/11/2020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C9B9CE-C76F-4183-9827-AB3FEBDC0FA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56DC07-41A7-4062-B1EA-FB066792E13E}" type="datetimeFigureOut">
              <a:rPr lang="en-US" smtClean="0"/>
              <a:t>4/11/2020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C9B9CE-C76F-4183-9827-AB3FEBDC0FA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56DC07-41A7-4062-B1EA-FB066792E13E}" type="datetimeFigureOut">
              <a:rPr lang="en-US" smtClean="0"/>
              <a:t>4/11/2020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C9B9CE-C76F-4183-9827-AB3FEBDC0FA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956DC07-41A7-4062-B1EA-FB066792E13E}" type="datetimeFigureOut">
              <a:rPr lang="en-US" smtClean="0"/>
              <a:t>4/11/2020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C9B9CE-C76F-4183-9827-AB3FEBDC0FA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956DC07-41A7-4062-B1EA-FB066792E13E}" type="datetimeFigureOut">
              <a:rPr lang="en-US" smtClean="0"/>
              <a:t>4/11/2020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C9B9CE-C76F-4183-9827-AB3FEBDC0FA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956DC07-41A7-4062-B1EA-FB066792E13E}" type="datetimeFigureOut">
              <a:rPr lang="en-US" smtClean="0"/>
              <a:t>4/11/2020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C9B9CE-C76F-4183-9827-AB3FEBDC0FA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56DC07-41A7-4062-B1EA-FB066792E13E}" type="datetimeFigureOut">
              <a:rPr lang="en-US" smtClean="0"/>
              <a:t>4/11/2020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C9B9CE-C76F-4183-9827-AB3FEBDC0FA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956DC07-41A7-4062-B1EA-FB066792E13E}" type="datetimeFigureOut">
              <a:rPr lang="en-US" smtClean="0"/>
              <a:t>4/11/2020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C9B9CE-C76F-4183-9827-AB3FEBDC0FA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956DC07-41A7-4062-B1EA-FB066792E13E}" type="datetimeFigureOut">
              <a:rPr lang="en-US" smtClean="0"/>
              <a:t>4/11/2020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C9B9CE-C76F-4183-9827-AB3FEBDC0FA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56DC07-41A7-4062-B1EA-FB066792E13E}" type="datetimeFigureOut">
              <a:rPr lang="en-US" smtClean="0"/>
              <a:t>4/11/2020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C9B9CE-C76F-4183-9827-AB3FEBDC0FA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en.wikipedia.org/wiki/Glucose" TargetMode="External"/><Relationship Id="rId2" Type="http://schemas.openxmlformats.org/officeDocument/2006/relationships/hyperlink" Target="http://en.wikipedia.org/wiki/Oral_glucose_tolerance_test" TargetMode="External"/><Relationship Id="rId1" Type="http://schemas.openxmlformats.org/officeDocument/2006/relationships/slideLayout" Target="../slideLayouts/slideLayout2.xml"/><Relationship Id="rId4" Type="http://schemas.openxmlformats.org/officeDocument/2006/relationships/hyperlink" Target="http://en.wikipedia.org/wiki/Fasting"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6295E7F-EA66-480B-B001-C8BE7CD61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0030" y="4892040"/>
            <a:ext cx="8661654" cy="1645920"/>
          </a:xfrm>
          <a:prstGeom prst="rect">
            <a:avLst/>
          </a:prstGeom>
          <a:solidFill>
            <a:srgbClr val="262626"/>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p:cNvSpPr>
            <a:spLocks noGrp="1"/>
          </p:cNvSpPr>
          <p:nvPr>
            <p:ph type="ctrTitle"/>
          </p:nvPr>
        </p:nvSpPr>
        <p:spPr>
          <a:xfrm>
            <a:off x="539014" y="5091762"/>
            <a:ext cx="5613590" cy="1264588"/>
          </a:xfrm>
        </p:spPr>
        <p:txBody>
          <a:bodyPr anchor="ctr">
            <a:normAutofit fontScale="90000"/>
          </a:bodyPr>
          <a:lstStyle/>
          <a:p>
            <a:pPr algn="l"/>
            <a:r>
              <a:rPr lang="en-US" sz="4200" dirty="0">
                <a:solidFill>
                  <a:srgbClr val="FFFFFF"/>
                </a:solidFill>
              </a:rPr>
              <a:t>Diabetes.</a:t>
            </a:r>
            <a:br>
              <a:rPr lang="en-US" sz="4200" dirty="0">
                <a:solidFill>
                  <a:srgbClr val="FFFFFF"/>
                </a:solidFill>
              </a:rPr>
            </a:br>
            <a:r>
              <a:rPr lang="en-US" sz="4200" dirty="0">
                <a:solidFill>
                  <a:srgbClr val="FFFFFF"/>
                </a:solidFill>
              </a:rPr>
              <a:t>Community health</a:t>
            </a:r>
          </a:p>
        </p:txBody>
      </p:sp>
      <p:sp>
        <p:nvSpPr>
          <p:cNvPr id="5" name="Subtitle 2"/>
          <p:cNvSpPr>
            <a:spLocks noGrp="1"/>
          </p:cNvSpPr>
          <p:nvPr>
            <p:ph type="subTitle" idx="1"/>
          </p:nvPr>
        </p:nvSpPr>
        <p:spPr>
          <a:xfrm>
            <a:off x="4932040" y="4892040"/>
            <a:ext cx="3969644" cy="1645919"/>
          </a:xfrm>
        </p:spPr>
        <p:txBody>
          <a:bodyPr anchor="ctr">
            <a:normAutofit/>
          </a:bodyPr>
          <a:lstStyle/>
          <a:p>
            <a:pPr algn="l">
              <a:lnSpc>
                <a:spcPct val="90000"/>
              </a:lnSpc>
            </a:pPr>
            <a:r>
              <a:rPr lang="en-US" sz="1800" b="1" dirty="0">
                <a:solidFill>
                  <a:srgbClr val="FFC000"/>
                </a:solidFill>
              </a:rPr>
              <a:t>Dr. Israa Al-</a:t>
            </a:r>
            <a:r>
              <a:rPr lang="en-US" sz="1800" b="1" dirty="0" err="1">
                <a:solidFill>
                  <a:srgbClr val="FFC000"/>
                </a:solidFill>
              </a:rPr>
              <a:t>Rawashdeh</a:t>
            </a:r>
            <a:r>
              <a:rPr lang="en-US" sz="1800" b="1" dirty="0">
                <a:solidFill>
                  <a:srgbClr val="FFC000"/>
                </a:solidFill>
              </a:rPr>
              <a:t> </a:t>
            </a:r>
            <a:r>
              <a:rPr lang="en-US" sz="1800" b="1" dirty="0" err="1">
                <a:solidFill>
                  <a:srgbClr val="FFC000"/>
                </a:solidFill>
              </a:rPr>
              <a:t>MD,MPH,PhD</a:t>
            </a:r>
            <a:endParaRPr lang="en-US" sz="1800" b="1" dirty="0">
              <a:solidFill>
                <a:srgbClr val="FFC000"/>
              </a:solidFill>
            </a:endParaRPr>
          </a:p>
          <a:p>
            <a:pPr algn="l">
              <a:lnSpc>
                <a:spcPct val="90000"/>
              </a:lnSpc>
            </a:pPr>
            <a:r>
              <a:rPr lang="en-US" sz="1800" b="1" dirty="0">
                <a:solidFill>
                  <a:srgbClr val="FFC000"/>
                </a:solidFill>
              </a:rPr>
              <a:t>Faculty of Medicine</a:t>
            </a:r>
          </a:p>
          <a:p>
            <a:pPr algn="l">
              <a:lnSpc>
                <a:spcPct val="90000"/>
              </a:lnSpc>
            </a:pPr>
            <a:r>
              <a:rPr lang="en-US" sz="1800" b="1" dirty="0">
                <a:solidFill>
                  <a:srgbClr val="FFC000"/>
                </a:solidFill>
              </a:rPr>
              <a:t>Mutah University</a:t>
            </a:r>
          </a:p>
          <a:p>
            <a:pPr algn="l">
              <a:lnSpc>
                <a:spcPct val="90000"/>
              </a:lnSpc>
            </a:pPr>
            <a:r>
              <a:rPr lang="en-US" sz="1800" b="1" dirty="0">
                <a:solidFill>
                  <a:srgbClr val="FFC000"/>
                </a:solidFill>
              </a:rPr>
              <a:t>2020</a:t>
            </a:r>
          </a:p>
          <a:p>
            <a:pPr algn="l">
              <a:lnSpc>
                <a:spcPct val="90000"/>
              </a:lnSpc>
            </a:pPr>
            <a:endParaRPr lang="en-US" sz="1400" dirty="0">
              <a:solidFill>
                <a:srgbClr val="FFC000"/>
              </a:solidFill>
            </a:endParaRPr>
          </a:p>
        </p:txBody>
      </p:sp>
      <p:pic>
        <p:nvPicPr>
          <p:cNvPr id="2" name="Picture 1">
            <a:extLst>
              <a:ext uri="{FF2B5EF4-FFF2-40B4-BE49-F238E27FC236}">
                <a16:creationId xmlns:a16="http://schemas.microsoft.com/office/drawing/2014/main" id="{4B971753-8E3A-4D08-BF71-528DF480629E}"/>
              </a:ext>
            </a:extLst>
          </p:cNvPr>
          <p:cNvPicPr>
            <a:picLocks noChangeAspect="1"/>
          </p:cNvPicPr>
          <p:nvPr/>
        </p:nvPicPr>
        <p:blipFill rotWithShape="1">
          <a:blip r:embed="rId2"/>
          <a:srcRect t="1871" r="-1" b="-1"/>
          <a:stretch/>
        </p:blipFill>
        <p:spPr>
          <a:xfrm>
            <a:off x="240030" y="320040"/>
            <a:ext cx="8661654" cy="4462272"/>
          </a:xfrm>
          <a:prstGeom prst="rect">
            <a:avLst/>
          </a:prstGeom>
        </p:spPr>
      </p:pic>
      <p:cxnSp>
        <p:nvCxnSpPr>
          <p:cNvPr id="13" name="Straight Connector 12">
            <a:extLst>
              <a:ext uri="{FF2B5EF4-FFF2-40B4-BE49-F238E27FC236}">
                <a16:creationId xmlns:a16="http://schemas.microsoft.com/office/drawing/2014/main" id="{E126E481-B945-4179-BD79-05E96E9B29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D978D-2F19-4A12-B0D9-6398E687958F}"/>
              </a:ext>
            </a:extLst>
          </p:cNvPr>
          <p:cNvSpPr>
            <a:spLocks noGrp="1"/>
          </p:cNvSpPr>
          <p:nvPr>
            <p:ph type="title"/>
          </p:nvPr>
        </p:nvSpPr>
        <p:spPr>
          <a:solidFill>
            <a:srgbClr val="00B0F0"/>
          </a:solidFill>
        </p:spPr>
        <p:txBody>
          <a:bodyPr>
            <a:normAutofit fontScale="90000"/>
          </a:bodyPr>
          <a:lstStyle/>
          <a:p>
            <a:r>
              <a:rPr lang="en-GB" dirty="0"/>
              <a:t>WHO classification of diabetes 2019</a:t>
            </a:r>
          </a:p>
        </p:txBody>
      </p:sp>
      <p:sp>
        <p:nvSpPr>
          <p:cNvPr id="8" name="Content Placeholder 7">
            <a:extLst>
              <a:ext uri="{FF2B5EF4-FFF2-40B4-BE49-F238E27FC236}">
                <a16:creationId xmlns:a16="http://schemas.microsoft.com/office/drawing/2014/main" id="{DCB3F78F-5E84-4B0A-A8D9-7C818B354013}"/>
              </a:ext>
            </a:extLst>
          </p:cNvPr>
          <p:cNvSpPr>
            <a:spLocks noGrp="1"/>
          </p:cNvSpPr>
          <p:nvPr>
            <p:ph idx="1"/>
          </p:nvPr>
        </p:nvSpPr>
        <p:spPr>
          <a:xfrm>
            <a:off x="457200" y="1417638"/>
            <a:ext cx="8229600" cy="4671974"/>
          </a:xfrm>
          <a:solidFill>
            <a:schemeClr val="bg1">
              <a:lumMod val="85000"/>
            </a:schemeClr>
          </a:solidFill>
        </p:spPr>
        <p:txBody>
          <a:bodyPr>
            <a:normAutofit fontScale="47500" lnSpcReduction="20000"/>
          </a:bodyPr>
          <a:lstStyle/>
          <a:p>
            <a:pPr>
              <a:buFont typeface="Wingdings" panose="05000000000000000000" pitchFamily="2" charset="2"/>
              <a:buChar char="q"/>
            </a:pPr>
            <a:r>
              <a:rPr lang="en-GB" sz="4200" b="1" dirty="0"/>
              <a:t>Type 1 diabetes </a:t>
            </a:r>
          </a:p>
          <a:p>
            <a:pPr>
              <a:buFont typeface="Wingdings" panose="05000000000000000000" pitchFamily="2" charset="2"/>
              <a:buChar char="q"/>
            </a:pPr>
            <a:r>
              <a:rPr lang="en-GB" sz="4200" b="1" dirty="0"/>
              <a:t>Type 2 diabetes </a:t>
            </a:r>
          </a:p>
          <a:p>
            <a:pPr>
              <a:buFont typeface="Wingdings" panose="05000000000000000000" pitchFamily="2" charset="2"/>
              <a:buChar char="q"/>
            </a:pPr>
            <a:r>
              <a:rPr lang="en-GB" sz="4200" b="1" dirty="0"/>
              <a:t>Hyperglycaemia first detected during pregnancy </a:t>
            </a:r>
          </a:p>
          <a:p>
            <a:pPr>
              <a:buFont typeface="Courier New" panose="02070309020205020404" pitchFamily="49" charset="0"/>
              <a:buChar char="o"/>
            </a:pPr>
            <a:r>
              <a:rPr lang="en-GB" dirty="0"/>
              <a:t>Diabetes mellitus in pregnancy </a:t>
            </a:r>
          </a:p>
          <a:p>
            <a:pPr>
              <a:buFont typeface="Courier New" panose="02070309020205020404" pitchFamily="49" charset="0"/>
              <a:buChar char="o"/>
            </a:pPr>
            <a:r>
              <a:rPr lang="en-GB" dirty="0"/>
              <a:t>Gestational diabetes mellitus</a:t>
            </a:r>
            <a:endParaRPr lang="en-GB" b="1" dirty="0"/>
          </a:p>
          <a:p>
            <a:pPr>
              <a:buFont typeface="Wingdings" panose="05000000000000000000" pitchFamily="2" charset="2"/>
              <a:buChar char="q"/>
            </a:pPr>
            <a:r>
              <a:rPr lang="en-GB" sz="4200" b="1" dirty="0"/>
              <a:t>Hybrid forms of diabetes</a:t>
            </a:r>
            <a:r>
              <a:rPr lang="en-GB" sz="4200" dirty="0"/>
              <a:t> </a:t>
            </a:r>
          </a:p>
          <a:p>
            <a:pPr>
              <a:buFont typeface="Courier New" panose="02070309020205020404" pitchFamily="49" charset="0"/>
              <a:buChar char="o"/>
            </a:pPr>
            <a:r>
              <a:rPr lang="en-GB" dirty="0"/>
              <a:t>Slowly evolving immune-mediated diabetes of adults </a:t>
            </a:r>
          </a:p>
          <a:p>
            <a:pPr>
              <a:buFont typeface="Courier New" panose="02070309020205020404" pitchFamily="49" charset="0"/>
              <a:buChar char="o"/>
            </a:pPr>
            <a:r>
              <a:rPr lang="en-GB" dirty="0"/>
              <a:t>Ketosis prone type 2 diabetes </a:t>
            </a:r>
          </a:p>
          <a:p>
            <a:pPr>
              <a:buFont typeface="Wingdings" panose="05000000000000000000" pitchFamily="2" charset="2"/>
              <a:buChar char="q"/>
            </a:pPr>
            <a:r>
              <a:rPr lang="en-GB" sz="4200" b="1" dirty="0"/>
              <a:t>Other specific types </a:t>
            </a:r>
          </a:p>
          <a:p>
            <a:pPr>
              <a:buFont typeface="Courier New" panose="02070309020205020404" pitchFamily="49" charset="0"/>
              <a:buChar char="o"/>
            </a:pPr>
            <a:r>
              <a:rPr lang="en-GB" dirty="0"/>
              <a:t> Monogenic diabetes </a:t>
            </a:r>
          </a:p>
          <a:p>
            <a:pPr>
              <a:buFont typeface="Courier New" panose="02070309020205020404" pitchFamily="49" charset="0"/>
              <a:buChar char="o"/>
            </a:pPr>
            <a:r>
              <a:rPr lang="en-GB" dirty="0"/>
              <a:t>Monogenic defects of </a:t>
            </a:r>
            <a:r>
              <a:rPr lang="el-GR" dirty="0"/>
              <a:t>β-</a:t>
            </a:r>
            <a:r>
              <a:rPr lang="en-GB" dirty="0"/>
              <a:t>cell function </a:t>
            </a:r>
          </a:p>
          <a:p>
            <a:pPr>
              <a:buFont typeface="Courier New" panose="02070309020205020404" pitchFamily="49" charset="0"/>
              <a:buChar char="o"/>
            </a:pPr>
            <a:r>
              <a:rPr lang="en-GB" dirty="0"/>
              <a:t>Monogenic defects in insulin action </a:t>
            </a:r>
          </a:p>
          <a:p>
            <a:pPr>
              <a:buFont typeface="Courier New" panose="02070309020205020404" pitchFamily="49" charset="0"/>
              <a:buChar char="o"/>
            </a:pPr>
            <a:r>
              <a:rPr lang="en-GB" dirty="0"/>
              <a:t>Diseases of the exocrine pancreas </a:t>
            </a:r>
          </a:p>
          <a:p>
            <a:pPr>
              <a:buFont typeface="Courier New" panose="02070309020205020404" pitchFamily="49" charset="0"/>
              <a:buChar char="o"/>
            </a:pPr>
            <a:r>
              <a:rPr lang="en-GB" dirty="0"/>
              <a:t>Endocrine disorders </a:t>
            </a:r>
          </a:p>
          <a:p>
            <a:pPr>
              <a:buFont typeface="Courier New" panose="02070309020205020404" pitchFamily="49" charset="0"/>
              <a:buChar char="o"/>
            </a:pPr>
            <a:r>
              <a:rPr lang="en-GB" dirty="0"/>
              <a:t>Drug- or chemical-induced</a:t>
            </a:r>
          </a:p>
          <a:p>
            <a:pPr>
              <a:buFont typeface="Courier New" panose="02070309020205020404" pitchFamily="49" charset="0"/>
              <a:buChar char="o"/>
            </a:pPr>
            <a:r>
              <a:rPr lang="en-GB" dirty="0"/>
              <a:t>Infections</a:t>
            </a:r>
          </a:p>
          <a:p>
            <a:pPr>
              <a:buFont typeface="Courier New" panose="02070309020205020404" pitchFamily="49" charset="0"/>
              <a:buChar char="o"/>
            </a:pPr>
            <a:r>
              <a:rPr lang="en-GB" dirty="0"/>
              <a:t>Uncommon specific forms of immune-mediated diabetes </a:t>
            </a:r>
          </a:p>
          <a:p>
            <a:pPr>
              <a:buFont typeface="Courier New" panose="02070309020205020404" pitchFamily="49" charset="0"/>
              <a:buChar char="o"/>
            </a:pPr>
            <a:r>
              <a:rPr lang="en-GB" dirty="0"/>
              <a:t>Other genetic syndromes sometimes associated with diabetes </a:t>
            </a:r>
          </a:p>
        </p:txBody>
      </p:sp>
      <p:sp>
        <p:nvSpPr>
          <p:cNvPr id="9" name="TextBox 8">
            <a:extLst>
              <a:ext uri="{FF2B5EF4-FFF2-40B4-BE49-F238E27FC236}">
                <a16:creationId xmlns:a16="http://schemas.microsoft.com/office/drawing/2014/main" id="{8EE378FD-272E-43F1-ADD4-2F192030FDAF}"/>
              </a:ext>
            </a:extLst>
          </p:cNvPr>
          <p:cNvSpPr txBox="1"/>
          <p:nvPr/>
        </p:nvSpPr>
        <p:spPr>
          <a:xfrm>
            <a:off x="201470" y="6089612"/>
            <a:ext cx="8741060" cy="646331"/>
          </a:xfrm>
          <a:prstGeom prst="rect">
            <a:avLst/>
          </a:prstGeom>
          <a:solidFill>
            <a:srgbClr val="92D050"/>
          </a:solidFill>
        </p:spPr>
        <p:txBody>
          <a:bodyPr wrap="square" rtlCol="0">
            <a:spAutoFit/>
          </a:bodyPr>
          <a:lstStyle/>
          <a:p>
            <a:r>
              <a:rPr lang="en-GB" b="1" dirty="0">
                <a:solidFill>
                  <a:srgbClr val="C00000"/>
                </a:solidFill>
              </a:rPr>
              <a:t>Unclassified diabetes: </a:t>
            </a:r>
            <a:r>
              <a:rPr lang="en-GB" dirty="0">
                <a:solidFill>
                  <a:srgbClr val="C00000"/>
                </a:solidFill>
              </a:rPr>
              <a:t>This category should be used temporarily when there is not a clear diagnostic category especially close to the time of diagnosis of diabetes</a:t>
            </a:r>
          </a:p>
        </p:txBody>
      </p:sp>
    </p:spTree>
    <p:extLst>
      <p:ext uri="{BB962C8B-B14F-4D97-AF65-F5344CB8AC3E}">
        <p14:creationId xmlns:p14="http://schemas.microsoft.com/office/powerpoint/2010/main" val="2711640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2170" y="856180"/>
            <a:ext cx="3420438" cy="1128068"/>
          </a:xfrm>
        </p:spPr>
        <p:txBody>
          <a:bodyPr anchor="ctr">
            <a:normAutofit/>
          </a:bodyPr>
          <a:lstStyle/>
          <a:p>
            <a:pPr>
              <a:lnSpc>
                <a:spcPct val="90000"/>
              </a:lnSpc>
            </a:pPr>
            <a:r>
              <a:rPr lang="en-US" sz="3500" b="1" dirty="0">
                <a:effectLst>
                  <a:outerShdw blurRad="38100" dist="38100" dir="2700000" algn="tl">
                    <a:srgbClr val="000000">
                      <a:alpha val="43137"/>
                    </a:srgbClr>
                  </a:outerShdw>
                </a:effectLst>
              </a:rPr>
              <a:t>Type 1 diabetes (T1DM): </a:t>
            </a:r>
          </a:p>
        </p:txBody>
      </p:sp>
      <p:grpSp>
        <p:nvGrpSpPr>
          <p:cNvPr id="74" name="Group 7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266396" cy="673460"/>
            <a:chOff x="0" y="823811"/>
            <a:chExt cx="355196" cy="673460"/>
          </a:xfrm>
        </p:grpSpPr>
        <p:sp>
          <p:nvSpPr>
            <p:cNvPr id="75" name="Rectangle 7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3" y="2090569"/>
            <a:ext cx="32232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9505" y="2090569"/>
            <a:ext cx="3925868" cy="4219521"/>
          </a:xfrm>
        </p:spPr>
        <p:txBody>
          <a:bodyPr anchor="ctr">
            <a:normAutofit/>
          </a:bodyPr>
          <a:lstStyle/>
          <a:p>
            <a:pPr>
              <a:lnSpc>
                <a:spcPct val="90000"/>
              </a:lnSpc>
              <a:buFont typeface="Wingdings" panose="05000000000000000000" pitchFamily="2" charset="2"/>
              <a:buChar char="v"/>
            </a:pPr>
            <a:r>
              <a:rPr lang="en-US" sz="1400" dirty="0"/>
              <a:t>Previously known as insulin-dependent or childhood-onset diabetes IDDM.</a:t>
            </a:r>
          </a:p>
          <a:p>
            <a:pPr>
              <a:lnSpc>
                <a:spcPct val="90000"/>
              </a:lnSpc>
              <a:buFont typeface="Wingdings" panose="05000000000000000000" pitchFamily="2" charset="2"/>
              <a:buChar char="v"/>
            </a:pPr>
            <a:r>
              <a:rPr lang="en-GB" sz="1400" dirty="0"/>
              <a:t>Between 70% and 90% of people with T1DM at diagnosis have evidence of an </a:t>
            </a:r>
            <a:r>
              <a:rPr lang="en-GB" sz="1400" b="1" dirty="0"/>
              <a:t>immune-mediated process </a:t>
            </a:r>
            <a:r>
              <a:rPr lang="en-GB" sz="1400" dirty="0"/>
              <a:t>with </a:t>
            </a:r>
            <a:r>
              <a:rPr lang="el-GR" sz="1400" dirty="0"/>
              <a:t>β-</a:t>
            </a:r>
            <a:r>
              <a:rPr lang="en-GB" sz="1400" dirty="0"/>
              <a:t>cell autoantibodies against glutamic acid decarboxylase (GAD65), islet antigen-2 (IA-2), ZnT8 transporter or insulin</a:t>
            </a:r>
            <a:endParaRPr lang="en-US" sz="1400" dirty="0"/>
          </a:p>
          <a:p>
            <a:pPr>
              <a:lnSpc>
                <a:spcPct val="90000"/>
              </a:lnSpc>
              <a:buFont typeface="Wingdings" panose="05000000000000000000" pitchFamily="2" charset="2"/>
              <a:buChar char="v"/>
            </a:pPr>
            <a:r>
              <a:rPr lang="en-US" sz="1400" dirty="0"/>
              <a:t>Characterized by a lack of insulin production. </a:t>
            </a:r>
          </a:p>
          <a:p>
            <a:pPr>
              <a:lnSpc>
                <a:spcPct val="90000"/>
              </a:lnSpc>
              <a:buFont typeface="Wingdings" panose="05000000000000000000" pitchFamily="2" charset="2"/>
              <a:buChar char="v"/>
            </a:pPr>
            <a:r>
              <a:rPr lang="en-GB" sz="1400" dirty="0"/>
              <a:t>Males and females are equally affected. Despite T1DM occurring frequently in childhood, onset can occur in adults. (The rate of β-cell destruction is rapid in some individuals and slow in others).</a:t>
            </a:r>
          </a:p>
          <a:p>
            <a:pPr>
              <a:lnSpc>
                <a:spcPct val="90000"/>
              </a:lnSpc>
              <a:buFont typeface="Wingdings" panose="05000000000000000000" pitchFamily="2" charset="2"/>
              <a:buChar char="v"/>
            </a:pPr>
            <a:r>
              <a:rPr lang="en-US" sz="1400" dirty="0"/>
              <a:t>In adults, T1DM accounts for approximately 5% of all diagnosed cases of diabetes globally (CDC, 2011).</a:t>
            </a:r>
          </a:p>
        </p:txBody>
      </p:sp>
      <p:sp>
        <p:nvSpPr>
          <p:cNvPr id="80" name="Rectangle 7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513853"/>
            <a:ext cx="4507025"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Image result for insulin injection"/>
          <p:cNvPicPr>
            <a:picLocks noChangeAspect="1" noChangeArrowheads="1"/>
          </p:cNvPicPr>
          <p:nvPr/>
        </p:nvPicPr>
        <p:blipFill rotWithShape="1">
          <a:blip r:embed="rId2">
            <a:extLst>
              <a:ext uri="{28A0092B-C50C-407E-A947-70E740481C1C}">
                <a14:useLocalDpi xmlns:a14="http://schemas.microsoft.com/office/drawing/2010/main" val="0"/>
              </a:ext>
            </a:extLst>
          </a:blip>
          <a:srcRect l="13729" r="28245"/>
          <a:stretch/>
        </p:blipFill>
        <p:spPr bwMode="auto">
          <a:xfrm>
            <a:off x="4483341" y="799352"/>
            <a:ext cx="4069057"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8238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2170" y="856180"/>
            <a:ext cx="3420438" cy="1128068"/>
          </a:xfrm>
        </p:spPr>
        <p:txBody>
          <a:bodyPr anchor="ctr">
            <a:normAutofit/>
          </a:bodyPr>
          <a:lstStyle/>
          <a:p>
            <a:pPr>
              <a:lnSpc>
                <a:spcPct val="90000"/>
              </a:lnSpc>
            </a:pPr>
            <a:r>
              <a:rPr lang="en-US" sz="3500" b="1">
                <a:effectLst>
                  <a:outerShdw blurRad="38100" dist="38100" dir="2700000" algn="tl">
                    <a:srgbClr val="000000">
                      <a:alpha val="43137"/>
                    </a:srgbClr>
                  </a:outerShdw>
                </a:effectLst>
              </a:rPr>
              <a:t>Type 2 diabetes mellitus (T2DM) </a:t>
            </a:r>
          </a:p>
        </p:txBody>
      </p:sp>
      <p:grpSp>
        <p:nvGrpSpPr>
          <p:cNvPr id="41" name="Group 4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266396" cy="673460"/>
            <a:chOff x="0" y="823811"/>
            <a:chExt cx="355196" cy="673460"/>
          </a:xfrm>
        </p:grpSpPr>
        <p:sp>
          <p:nvSpPr>
            <p:cNvPr id="42" name="Rectangle 4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Rectangle 4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3" y="2090569"/>
            <a:ext cx="32232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43039" y="2118001"/>
            <a:ext cx="3419569" cy="4192089"/>
          </a:xfrm>
        </p:spPr>
        <p:txBody>
          <a:bodyPr anchor="ctr">
            <a:normAutofit fontScale="85000" lnSpcReduction="10000"/>
          </a:bodyPr>
          <a:lstStyle/>
          <a:p>
            <a:pPr>
              <a:buFont typeface="Wingdings" panose="05000000000000000000" pitchFamily="2" charset="2"/>
              <a:buChar char="v"/>
            </a:pPr>
            <a:r>
              <a:rPr lang="en-US" sz="1600" dirty="0"/>
              <a:t>Formerly called Non–Insulin-Dependent Diabetes Mellitus (NIDDM) or adult-onset diabetes. </a:t>
            </a:r>
          </a:p>
          <a:p>
            <a:pPr>
              <a:buFont typeface="Wingdings" panose="05000000000000000000" pitchFamily="2" charset="2"/>
              <a:buChar char="v"/>
            </a:pPr>
            <a:r>
              <a:rPr lang="en-US" sz="1600" dirty="0"/>
              <a:t>It results from the body’s ineffective use of insulin </a:t>
            </a:r>
            <a:r>
              <a:rPr lang="en-US" sz="1600" u="sng" dirty="0"/>
              <a:t>and is the most common type among adults (90%) </a:t>
            </a:r>
            <a:r>
              <a:rPr lang="en-US" sz="1600" dirty="0"/>
              <a:t>(CDC, 2011). </a:t>
            </a:r>
          </a:p>
          <a:p>
            <a:pPr>
              <a:buFont typeface="Wingdings" panose="05000000000000000000" pitchFamily="2" charset="2"/>
              <a:buChar char="v"/>
            </a:pPr>
            <a:r>
              <a:rPr lang="en-US" sz="1600" dirty="0"/>
              <a:t>Unlike patients with T1DM, </a:t>
            </a:r>
            <a:r>
              <a:rPr lang="en-US" sz="1600" i="1" dirty="0"/>
              <a:t>patients with T2DM are not absolutely </a:t>
            </a:r>
            <a:r>
              <a:rPr lang="en-US" sz="1600" i="1" dirty="0" err="1"/>
              <a:t>dependant</a:t>
            </a:r>
            <a:r>
              <a:rPr lang="en-US" sz="1600" i="1" dirty="0"/>
              <a:t> on insulin</a:t>
            </a:r>
            <a:r>
              <a:rPr lang="en-US" sz="1600" dirty="0"/>
              <a:t>. This distinction was the basis for the older terminology for types 1 and 2 (Insulin Dependent and Non-Insulin Dependent Diabetes Mellitus) respectively (CDC, 2011). </a:t>
            </a:r>
          </a:p>
          <a:p>
            <a:pPr>
              <a:buFont typeface="Wingdings" panose="05000000000000000000" pitchFamily="2" charset="2"/>
              <a:buChar char="v"/>
            </a:pPr>
            <a:r>
              <a:rPr lang="en-GB" sz="1600" dirty="0"/>
              <a:t>T2DM is most common in adults, but an increasing number of children and adolescents are also affected </a:t>
            </a:r>
          </a:p>
          <a:p>
            <a:pPr>
              <a:buFont typeface="Wingdings" panose="05000000000000000000" pitchFamily="2" charset="2"/>
              <a:buChar char="v"/>
            </a:pPr>
            <a:r>
              <a:rPr lang="en-GB" sz="1600" dirty="0"/>
              <a:t>Most people with T2DM are overweight or obese, which either causes or aggravates insulin resistance.</a:t>
            </a:r>
            <a:endParaRPr lang="en-US" sz="1600" dirty="0"/>
          </a:p>
          <a:p>
            <a:endParaRPr lang="en-US" sz="1600" dirty="0"/>
          </a:p>
        </p:txBody>
      </p:sp>
      <p:sp>
        <p:nvSpPr>
          <p:cNvPr id="47" name="Rectangle 4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513853"/>
            <a:ext cx="4507025"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7DD01A5-09A6-4D69-BE03-F2E2EF297887}"/>
              </a:ext>
            </a:extLst>
          </p:cNvPr>
          <p:cNvPicPr>
            <a:picLocks noChangeAspect="1"/>
          </p:cNvPicPr>
          <p:nvPr/>
        </p:nvPicPr>
        <p:blipFill rotWithShape="1">
          <a:blip r:embed="rId2"/>
          <a:srcRect l="37357" r="1328" b="1"/>
          <a:stretch/>
        </p:blipFill>
        <p:spPr>
          <a:xfrm>
            <a:off x="4494550" y="1984248"/>
            <a:ext cx="3188310" cy="4120922"/>
          </a:xfrm>
          <a:prstGeom prst="rect">
            <a:avLst/>
          </a:prstGeom>
        </p:spPr>
      </p:pic>
      <p:pic>
        <p:nvPicPr>
          <p:cNvPr id="35" name="Picture 34" descr="A close up of a piece of paper&#10;&#10;Description automatically generated">
            <a:extLst>
              <a:ext uri="{FF2B5EF4-FFF2-40B4-BE49-F238E27FC236}">
                <a16:creationId xmlns:a16="http://schemas.microsoft.com/office/drawing/2014/main" id="{27269C77-31C4-4CB6-A2BD-7BF5790E8EA5}"/>
              </a:ext>
            </a:extLst>
          </p:cNvPr>
          <p:cNvPicPr>
            <a:picLocks noChangeAspect="1"/>
          </p:cNvPicPr>
          <p:nvPr/>
        </p:nvPicPr>
        <p:blipFill>
          <a:blip r:embed="rId3"/>
          <a:stretch>
            <a:fillRect/>
          </a:stretch>
        </p:blipFill>
        <p:spPr>
          <a:xfrm>
            <a:off x="4850882" y="85590"/>
            <a:ext cx="3374262" cy="1898023"/>
          </a:xfrm>
          <a:prstGeom prst="rect">
            <a:avLst/>
          </a:prstGeom>
          <a:ln>
            <a:solidFill>
              <a:schemeClr val="tx1"/>
            </a:solidFill>
          </a:ln>
        </p:spPr>
      </p:pic>
    </p:spTree>
    <p:extLst>
      <p:ext uri="{BB962C8B-B14F-4D97-AF65-F5344CB8AC3E}">
        <p14:creationId xmlns:p14="http://schemas.microsoft.com/office/powerpoint/2010/main" val="2043519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35280" cy="1143000"/>
          </a:xfrm>
          <a:solidFill>
            <a:srgbClr val="FFFF00"/>
          </a:solidFill>
        </p:spPr>
        <p:txBody>
          <a:bodyPr>
            <a:normAutofit fontScale="90000"/>
          </a:bodyPr>
          <a:lstStyle/>
          <a:p>
            <a:br>
              <a:rPr lang="en-GB" b="1" dirty="0"/>
            </a:br>
            <a:r>
              <a:rPr lang="en-GB" b="1" dirty="0"/>
              <a:t>Hyperglycaemia first detected during pregnancy </a:t>
            </a:r>
            <a:br>
              <a:rPr lang="en-US" b="1" dirty="0">
                <a:solidFill>
                  <a:srgbClr val="7030A0"/>
                </a:solidFill>
                <a:effectLst>
                  <a:outerShdw blurRad="38100" dist="38100" dir="2700000" algn="tl">
                    <a:srgbClr val="000000">
                      <a:alpha val="43137"/>
                    </a:srgbClr>
                  </a:outerShdw>
                </a:effectLst>
              </a:rPr>
            </a:br>
            <a:endParaRPr lang="en-US" dirty="0">
              <a:solidFill>
                <a:srgbClr val="00B05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1"/>
            <a:ext cx="8229600" cy="4205064"/>
          </a:xfrm>
          <a:solidFill>
            <a:schemeClr val="accent4">
              <a:lumMod val="60000"/>
              <a:lumOff val="40000"/>
            </a:schemeClr>
          </a:solidFill>
        </p:spPr>
        <p:txBody>
          <a:bodyPr>
            <a:normAutofit/>
          </a:bodyPr>
          <a:lstStyle/>
          <a:p>
            <a:pPr marL="514350" indent="-514350">
              <a:buAutoNum type="arabicPeriod"/>
            </a:pPr>
            <a:r>
              <a:rPr lang="en-GB" dirty="0"/>
              <a:t>Diabetes mellitus in pregnancy: defined by the same criteria as in non-pregnant persons. </a:t>
            </a:r>
          </a:p>
          <a:p>
            <a:pPr marL="514350" indent="-514350">
              <a:buFont typeface="Arial" pitchFamily="34" charset="0"/>
              <a:buAutoNum type="arabicPeriod"/>
            </a:pPr>
            <a:r>
              <a:rPr lang="en-GB" dirty="0"/>
              <a:t>Gestational diabetes mellitus</a:t>
            </a:r>
            <a:endParaRPr lang="en-GB" b="1" dirty="0"/>
          </a:p>
          <a:p>
            <a:r>
              <a:rPr lang="en-US" dirty="0"/>
              <a:t>It is considered as a risk factor for developing T2DM in mothers later in life.</a:t>
            </a:r>
          </a:p>
          <a:p>
            <a:r>
              <a:rPr lang="en-GB" dirty="0"/>
              <a:t>Diagnosed at glucose cut-off points that are lower than those for diabetes</a:t>
            </a:r>
            <a:endParaRPr lang="en-US" dirty="0"/>
          </a:p>
          <a:p>
            <a:endParaRPr lang="en-US" dirty="0"/>
          </a:p>
        </p:txBody>
      </p:sp>
    </p:spTree>
    <p:extLst>
      <p:ext uri="{BB962C8B-B14F-4D97-AF65-F5344CB8AC3E}">
        <p14:creationId xmlns:p14="http://schemas.microsoft.com/office/powerpoint/2010/main" val="1165962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4887-BC12-4DB5-B274-7DA9EC454669}"/>
              </a:ext>
            </a:extLst>
          </p:cNvPr>
          <p:cNvSpPr>
            <a:spLocks noGrp="1"/>
          </p:cNvSpPr>
          <p:nvPr>
            <p:ph type="title"/>
          </p:nvPr>
        </p:nvSpPr>
        <p:spPr>
          <a:xfrm>
            <a:off x="457200" y="274638"/>
            <a:ext cx="8229600" cy="490066"/>
          </a:xfrm>
          <a:solidFill>
            <a:srgbClr val="00B0F0"/>
          </a:solidFill>
        </p:spPr>
        <p:txBody>
          <a:bodyPr>
            <a:normAutofit fontScale="90000"/>
          </a:bodyPr>
          <a:lstStyle/>
          <a:p>
            <a:br>
              <a:rPr lang="en-GB" b="1" dirty="0"/>
            </a:br>
            <a:r>
              <a:rPr lang="en-GB" b="1" dirty="0"/>
              <a:t>Other specific types </a:t>
            </a:r>
            <a:br>
              <a:rPr lang="en-GB" b="1" dirty="0"/>
            </a:br>
            <a:endParaRPr lang="en-GB" dirty="0"/>
          </a:p>
        </p:txBody>
      </p:sp>
      <p:sp>
        <p:nvSpPr>
          <p:cNvPr id="3" name="Content Placeholder 2">
            <a:extLst>
              <a:ext uri="{FF2B5EF4-FFF2-40B4-BE49-F238E27FC236}">
                <a16:creationId xmlns:a16="http://schemas.microsoft.com/office/drawing/2014/main" id="{6D70F862-8136-4860-A2F5-1738BC1AF082}"/>
              </a:ext>
            </a:extLst>
          </p:cNvPr>
          <p:cNvSpPr>
            <a:spLocks noGrp="1"/>
          </p:cNvSpPr>
          <p:nvPr>
            <p:ph idx="1"/>
          </p:nvPr>
        </p:nvSpPr>
        <p:spPr>
          <a:xfrm>
            <a:off x="457200" y="908721"/>
            <a:ext cx="8229600" cy="3240360"/>
          </a:xfrm>
          <a:solidFill>
            <a:srgbClr val="FFFF00"/>
          </a:solidFill>
        </p:spPr>
        <p:txBody>
          <a:bodyPr/>
          <a:lstStyle/>
          <a:p>
            <a:r>
              <a:rPr lang="en-US" dirty="0"/>
              <a:t>These could result from specific genetic conditions (such as maturity-onset diabetes of youth), surgery, medications, infections, pancreatic disease, and other illnesses. Such types of diabetes account for 1-5% of all diagnosed cases </a:t>
            </a:r>
          </a:p>
          <a:p>
            <a:endParaRPr lang="en-GB" dirty="0"/>
          </a:p>
        </p:txBody>
      </p:sp>
    </p:spTree>
    <p:extLst>
      <p:ext uri="{BB962C8B-B14F-4D97-AF65-F5344CB8AC3E}">
        <p14:creationId xmlns:p14="http://schemas.microsoft.com/office/powerpoint/2010/main" val="725122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43B31-E64C-40F5-B2C9-458C4F9C44E5}"/>
              </a:ext>
            </a:extLst>
          </p:cNvPr>
          <p:cNvSpPr>
            <a:spLocks noGrp="1"/>
          </p:cNvSpPr>
          <p:nvPr>
            <p:ph type="title"/>
          </p:nvPr>
        </p:nvSpPr>
        <p:spPr>
          <a:xfrm>
            <a:off x="457200" y="274638"/>
            <a:ext cx="8229600" cy="850106"/>
          </a:xfrm>
          <a:solidFill>
            <a:schemeClr val="accent1">
              <a:lumMod val="60000"/>
              <a:lumOff val="40000"/>
            </a:schemeClr>
          </a:solidFill>
        </p:spPr>
        <p:txBody>
          <a:bodyPr/>
          <a:lstStyle/>
          <a:p>
            <a:r>
              <a:rPr lang="en-GB" dirty="0"/>
              <a:t>Infection-related diabetes</a:t>
            </a:r>
          </a:p>
        </p:txBody>
      </p:sp>
      <p:sp>
        <p:nvSpPr>
          <p:cNvPr id="3" name="Content Placeholder 2">
            <a:extLst>
              <a:ext uri="{FF2B5EF4-FFF2-40B4-BE49-F238E27FC236}">
                <a16:creationId xmlns:a16="http://schemas.microsoft.com/office/drawing/2014/main" id="{541636E3-B0A1-4136-A468-CDA220EB77CE}"/>
              </a:ext>
            </a:extLst>
          </p:cNvPr>
          <p:cNvSpPr>
            <a:spLocks noGrp="1"/>
          </p:cNvSpPr>
          <p:nvPr>
            <p:ph idx="1"/>
          </p:nvPr>
        </p:nvSpPr>
        <p:spPr>
          <a:solidFill>
            <a:srgbClr val="92D050"/>
          </a:solidFill>
        </p:spPr>
        <p:txBody>
          <a:bodyPr>
            <a:normAutofit fontScale="92500" lnSpcReduction="20000"/>
          </a:bodyPr>
          <a:lstStyle/>
          <a:p>
            <a:r>
              <a:rPr lang="en-GB" b="1" dirty="0"/>
              <a:t>Viral exposure.</a:t>
            </a:r>
            <a:endParaRPr lang="en-GB" dirty="0"/>
          </a:p>
          <a:p>
            <a:r>
              <a:rPr lang="en-GB" dirty="0"/>
              <a:t>Particular viruses have been associated with β-cell destruction and have been implicated in inducing or triggering T1DM.</a:t>
            </a:r>
          </a:p>
          <a:p>
            <a:r>
              <a:rPr lang="en-GB" dirty="0"/>
              <a:t>Diabetes occurs in some people with congenital rubella. </a:t>
            </a:r>
          </a:p>
          <a:p>
            <a:r>
              <a:rPr lang="en-GB" dirty="0"/>
              <a:t>Coxsackie B and viruses such as cytomegalovirus, adenovirus and mumps may trigger the autoimmune destruction of the islet cells, or the virus may directly infect the islet cells leading to T1DM</a:t>
            </a:r>
          </a:p>
        </p:txBody>
      </p:sp>
    </p:spTree>
    <p:extLst>
      <p:ext uri="{BB962C8B-B14F-4D97-AF65-F5344CB8AC3E}">
        <p14:creationId xmlns:p14="http://schemas.microsoft.com/office/powerpoint/2010/main" val="2954386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78EEA-366D-4246-899F-9398DD656E34}"/>
              </a:ext>
            </a:extLst>
          </p:cNvPr>
          <p:cNvSpPr>
            <a:spLocks noGrp="1"/>
          </p:cNvSpPr>
          <p:nvPr>
            <p:ph type="title"/>
          </p:nvPr>
        </p:nvSpPr>
        <p:spPr>
          <a:xfrm>
            <a:off x="438799" y="332656"/>
            <a:ext cx="8229600" cy="1123528"/>
          </a:xfrm>
          <a:solidFill>
            <a:srgbClr val="FFC000"/>
          </a:solidFill>
        </p:spPr>
        <p:txBody>
          <a:bodyPr>
            <a:normAutofit fontScale="90000"/>
          </a:bodyPr>
          <a:lstStyle/>
          <a:p>
            <a:r>
              <a:rPr lang="en-GB" dirty="0"/>
              <a:t>Drugs or chemicals that can induce diabetes</a:t>
            </a:r>
          </a:p>
        </p:txBody>
      </p:sp>
      <p:sp>
        <p:nvSpPr>
          <p:cNvPr id="3" name="Content Placeholder 2">
            <a:extLst>
              <a:ext uri="{FF2B5EF4-FFF2-40B4-BE49-F238E27FC236}">
                <a16:creationId xmlns:a16="http://schemas.microsoft.com/office/drawing/2014/main" id="{BA2936F2-8AC8-40A9-9CA8-B56B7D507E40}"/>
              </a:ext>
            </a:extLst>
          </p:cNvPr>
          <p:cNvSpPr>
            <a:spLocks noGrp="1"/>
          </p:cNvSpPr>
          <p:nvPr>
            <p:ph idx="1"/>
          </p:nvPr>
        </p:nvSpPr>
        <p:spPr>
          <a:solidFill>
            <a:srgbClr val="00B0F0"/>
          </a:solidFill>
        </p:spPr>
        <p:txBody>
          <a:bodyPr>
            <a:normAutofit fontScale="77500" lnSpcReduction="20000"/>
          </a:bodyPr>
          <a:lstStyle/>
          <a:p>
            <a:r>
              <a:rPr lang="en-GB" dirty="0"/>
              <a:t>Glucocorticoids</a:t>
            </a:r>
          </a:p>
          <a:p>
            <a:r>
              <a:rPr lang="en-GB" dirty="0"/>
              <a:t>Thyroid hormone </a:t>
            </a:r>
          </a:p>
          <a:p>
            <a:r>
              <a:rPr lang="en-GB" dirty="0"/>
              <a:t>Thiazides </a:t>
            </a:r>
          </a:p>
          <a:p>
            <a:r>
              <a:rPr lang="en-GB" dirty="0"/>
              <a:t>Alpha-adrenergic agonists </a:t>
            </a:r>
          </a:p>
          <a:p>
            <a:r>
              <a:rPr lang="en-GB" dirty="0"/>
              <a:t>Beta-adrenergic agonists </a:t>
            </a:r>
          </a:p>
          <a:p>
            <a:r>
              <a:rPr lang="en-GB" dirty="0" err="1"/>
              <a:t>Dilantin</a:t>
            </a:r>
            <a:r>
              <a:rPr lang="en-GB" dirty="0"/>
              <a:t> </a:t>
            </a:r>
          </a:p>
          <a:p>
            <a:r>
              <a:rPr lang="en-GB" dirty="0"/>
              <a:t>Pentamidine </a:t>
            </a:r>
          </a:p>
          <a:p>
            <a:r>
              <a:rPr lang="en-GB" dirty="0"/>
              <a:t>Nicotinic acid </a:t>
            </a:r>
          </a:p>
          <a:p>
            <a:r>
              <a:rPr lang="en-GB" dirty="0"/>
              <a:t>Pyrinuron </a:t>
            </a:r>
          </a:p>
          <a:p>
            <a:r>
              <a:rPr lang="en-GB" dirty="0"/>
              <a:t>Interferon-alpha </a:t>
            </a:r>
          </a:p>
          <a:p>
            <a:r>
              <a:rPr lang="en-GB" dirty="0"/>
              <a:t>Others</a:t>
            </a:r>
          </a:p>
        </p:txBody>
      </p:sp>
    </p:spTree>
    <p:extLst>
      <p:ext uri="{BB962C8B-B14F-4D97-AF65-F5344CB8AC3E}">
        <p14:creationId xmlns:p14="http://schemas.microsoft.com/office/powerpoint/2010/main" val="3283352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B0501A-F680-4317-97E9-5DCB4CA41439}"/>
              </a:ext>
            </a:extLst>
          </p:cNvPr>
          <p:cNvSpPr>
            <a:spLocks noGrp="1"/>
          </p:cNvSpPr>
          <p:nvPr>
            <p:ph idx="1"/>
          </p:nvPr>
        </p:nvSpPr>
        <p:spPr>
          <a:xfrm>
            <a:off x="436802" y="1916834"/>
            <a:ext cx="8229600" cy="4680518"/>
          </a:xfrm>
        </p:spPr>
        <p:txBody>
          <a:bodyPr>
            <a:normAutofit fontScale="70000" lnSpcReduction="20000"/>
          </a:bodyPr>
          <a:lstStyle/>
          <a:p>
            <a:pPr marL="0" indent="0" algn="ctr">
              <a:buNone/>
            </a:pPr>
            <a:r>
              <a:rPr lang="en-US" b="1" dirty="0" err="1"/>
              <a:t>Aetiology</a:t>
            </a:r>
            <a:r>
              <a:rPr lang="en-US" b="1" dirty="0"/>
              <a:t> of T2DM is </a:t>
            </a:r>
            <a:r>
              <a:rPr lang="en-US" b="1" dirty="0">
                <a:solidFill>
                  <a:srgbClr val="FF0000"/>
                </a:solidFill>
                <a:effectLst>
                  <a:outerShdw blurRad="38100" dist="38100" dir="2700000" algn="tl">
                    <a:srgbClr val="000000">
                      <a:alpha val="43137"/>
                    </a:srgbClr>
                  </a:outerShdw>
                </a:effectLst>
              </a:rPr>
              <a:t>multifactorial!</a:t>
            </a:r>
          </a:p>
          <a:p>
            <a:endParaRPr lang="en-GB" dirty="0"/>
          </a:p>
          <a:p>
            <a:r>
              <a:rPr lang="en-GB" dirty="0"/>
              <a:t>Many factors increase the risk of developing T2DM including </a:t>
            </a:r>
            <a:r>
              <a:rPr lang="en-GB" b="1" dirty="0">
                <a:solidFill>
                  <a:srgbClr val="FF0000"/>
                </a:solidFill>
              </a:rPr>
              <a:t>age, obesity, unhealthy lifestyles (smoking, diet, low physical exercise) and prior gestational diabetes (GDM). </a:t>
            </a:r>
          </a:p>
          <a:p>
            <a:r>
              <a:rPr lang="en-GB" dirty="0"/>
              <a:t>Ethnic and racial factors, there are populations that have a higher occurrence of type 2 diabetes, for example </a:t>
            </a:r>
            <a:r>
              <a:rPr lang="en-GB" i="1" dirty="0"/>
              <a:t>Native Americans</a:t>
            </a:r>
            <a:r>
              <a:rPr lang="en-GB" dirty="0"/>
              <a:t>, </a:t>
            </a:r>
            <a:r>
              <a:rPr lang="en-GB" i="1" dirty="0"/>
              <a:t>Pacific Islanders</a:t>
            </a:r>
            <a:r>
              <a:rPr lang="en-GB" dirty="0"/>
              <a:t>, and populations in the </a:t>
            </a:r>
            <a:r>
              <a:rPr lang="en-GB" b="1" u="sng" dirty="0"/>
              <a:t>Middle East </a:t>
            </a:r>
            <a:r>
              <a:rPr lang="en-GB" dirty="0"/>
              <a:t>and </a:t>
            </a:r>
            <a:r>
              <a:rPr lang="en-GB" i="1" dirty="0"/>
              <a:t>South Asia</a:t>
            </a:r>
            <a:r>
              <a:rPr lang="en-GB" dirty="0"/>
              <a:t>. </a:t>
            </a:r>
          </a:p>
          <a:p>
            <a:r>
              <a:rPr lang="en-GB" dirty="0"/>
              <a:t>It is also often associated with strong familial, likely genetic or epigenetic predisposition.</a:t>
            </a:r>
            <a:r>
              <a:rPr lang="en-US" dirty="0"/>
              <a:t> Two thirds of patients with T2DM report a family history of diabetes.</a:t>
            </a:r>
          </a:p>
          <a:p>
            <a:r>
              <a:rPr lang="en-GB" dirty="0"/>
              <a:t> However, the genetics of T2DM are complex and not clearly defined, studies suggest that some common genetic variants of T2DM occur among many ethnic groups and populations. </a:t>
            </a:r>
          </a:p>
        </p:txBody>
      </p:sp>
      <p:sp>
        <p:nvSpPr>
          <p:cNvPr id="5" name="Title 1">
            <a:extLst>
              <a:ext uri="{FF2B5EF4-FFF2-40B4-BE49-F238E27FC236}">
                <a16:creationId xmlns:a16="http://schemas.microsoft.com/office/drawing/2014/main" id="{6C049ECC-2DC1-4FBC-8897-1934451F479E}"/>
              </a:ext>
            </a:extLst>
          </p:cNvPr>
          <p:cNvSpPr txBox="1">
            <a:spLocks/>
          </p:cNvSpPr>
          <p:nvPr/>
        </p:nvSpPr>
        <p:spPr>
          <a:xfrm>
            <a:off x="608252" y="195039"/>
            <a:ext cx="7886700" cy="508198"/>
          </a:xfrm>
          <a:prstGeom prst="rect">
            <a:avLst/>
          </a:prstGeom>
          <a:solidFill>
            <a:schemeClr val="accent5">
              <a:lumMod val="20000"/>
              <a:lumOff val="80000"/>
            </a:schemeClr>
          </a:solidFill>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00B050"/>
                </a:solidFill>
                <a:effectLst>
                  <a:outerShdw blurRad="38100" dist="38100" dir="2700000" algn="tl">
                    <a:srgbClr val="000000">
                      <a:alpha val="43137"/>
                    </a:srgbClr>
                  </a:outerShdw>
                </a:effectLst>
              </a:rPr>
              <a:t>Risk factors for </a:t>
            </a:r>
            <a:r>
              <a:rPr lang="en-US" b="1" dirty="0">
                <a:solidFill>
                  <a:srgbClr val="7030A0"/>
                </a:solidFill>
                <a:effectLst>
                  <a:outerShdw blurRad="38100" dist="38100" dir="2700000" algn="tl">
                    <a:srgbClr val="000000">
                      <a:alpha val="43137"/>
                    </a:srgbClr>
                  </a:outerShdw>
                </a:effectLst>
              </a:rPr>
              <a:t>T2DM</a:t>
            </a:r>
          </a:p>
        </p:txBody>
      </p:sp>
      <p:pic>
        <p:nvPicPr>
          <p:cNvPr id="6" name="Picture 2" descr="Image result for risk factors for diabetes">
            <a:extLst>
              <a:ext uri="{FF2B5EF4-FFF2-40B4-BE49-F238E27FC236}">
                <a16:creationId xmlns:a16="http://schemas.microsoft.com/office/drawing/2014/main" id="{EC6BE98B-FED9-4A2E-8829-8A5E4D0843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1693" y="589087"/>
            <a:ext cx="4900613" cy="1327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2130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fontScale="90000"/>
          </a:bodyPr>
          <a:lstStyle/>
          <a:p>
            <a:r>
              <a:rPr lang="en-US" dirty="0">
                <a:solidFill>
                  <a:srgbClr val="7030A0"/>
                </a:solidFill>
              </a:rPr>
              <a:t>Risk factors and risk markers </a:t>
            </a:r>
            <a:r>
              <a:rPr lang="en-US" dirty="0"/>
              <a:t>for </a:t>
            </a:r>
            <a:r>
              <a:rPr lang="en-US" dirty="0">
                <a:solidFill>
                  <a:srgbClr val="00B050"/>
                </a:solidFill>
              </a:rPr>
              <a:t>Gestational diabetes</a:t>
            </a:r>
          </a:p>
        </p:txBody>
      </p:sp>
      <p:sp>
        <p:nvSpPr>
          <p:cNvPr id="3" name="Content Placeholder 2"/>
          <p:cNvSpPr>
            <a:spLocks noGrp="1"/>
          </p:cNvSpPr>
          <p:nvPr>
            <p:ph idx="1"/>
          </p:nvPr>
        </p:nvSpPr>
        <p:spPr>
          <a:solidFill>
            <a:schemeClr val="tx2">
              <a:lumMod val="40000"/>
              <a:lumOff val="60000"/>
            </a:schemeClr>
          </a:solidFill>
        </p:spPr>
        <p:txBody>
          <a:bodyPr>
            <a:normAutofit fontScale="85000" lnSpcReduction="20000"/>
          </a:bodyPr>
          <a:lstStyle/>
          <a:p>
            <a:r>
              <a:rPr lang="en-US" dirty="0"/>
              <a:t>Age (the older a woman of reproductive age is, the higher her risk of GDM); </a:t>
            </a:r>
          </a:p>
          <a:p>
            <a:r>
              <a:rPr lang="en-US" dirty="0"/>
              <a:t>Overweight or obesity; </a:t>
            </a:r>
          </a:p>
          <a:p>
            <a:r>
              <a:rPr lang="en-US" dirty="0"/>
              <a:t>Excessive weight gain during pregnancy; </a:t>
            </a:r>
          </a:p>
          <a:p>
            <a:r>
              <a:rPr lang="en-US" dirty="0"/>
              <a:t>A family history of diabetes; </a:t>
            </a:r>
          </a:p>
          <a:p>
            <a:r>
              <a:rPr lang="en-US" dirty="0"/>
              <a:t>GDM during a previous pregnancy; </a:t>
            </a:r>
          </a:p>
          <a:p>
            <a:r>
              <a:rPr lang="en-US" dirty="0"/>
              <a:t>A history of stillbirth or giving birth to an infant with congenital abnormality; </a:t>
            </a:r>
          </a:p>
          <a:p>
            <a:r>
              <a:rPr lang="en-US" dirty="0"/>
              <a:t>and excess glucose in urine during pregnancy .</a:t>
            </a:r>
          </a:p>
          <a:p>
            <a:pPr marL="0" indent="0" algn="ctr">
              <a:buNone/>
            </a:pPr>
            <a:r>
              <a:rPr lang="en-US" b="1" dirty="0">
                <a:solidFill>
                  <a:srgbClr val="FF0000"/>
                </a:solidFill>
              </a:rPr>
              <a:t>Diabetes in pregnancy and GDM increase the risk of future obesity and type 2 diabetes in offspring.</a:t>
            </a:r>
          </a:p>
        </p:txBody>
      </p:sp>
    </p:spTree>
    <p:extLst>
      <p:ext uri="{BB962C8B-B14F-4D97-AF65-F5344CB8AC3E}">
        <p14:creationId xmlns:p14="http://schemas.microsoft.com/office/powerpoint/2010/main" val="35080279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50"/>
                </a:solidFill>
                <a:effectLst>
                  <a:outerShdw blurRad="38100" dist="38100" dir="2700000" algn="tl">
                    <a:srgbClr val="000000">
                      <a:alpha val="43137"/>
                    </a:srgbClr>
                  </a:outerShdw>
                </a:effectLst>
              </a:rPr>
              <a:t>Clinical presentation</a:t>
            </a:r>
          </a:p>
        </p:txBody>
      </p:sp>
      <p:sp>
        <p:nvSpPr>
          <p:cNvPr id="3" name="Content Placeholder 2"/>
          <p:cNvSpPr>
            <a:spLocks noGrp="1"/>
          </p:cNvSpPr>
          <p:nvPr>
            <p:ph idx="1"/>
          </p:nvPr>
        </p:nvSpPr>
        <p:spPr/>
        <p:txBody>
          <a:bodyPr>
            <a:normAutofit fontScale="92500"/>
          </a:bodyPr>
          <a:lstStyle/>
          <a:p>
            <a:r>
              <a:rPr lang="en-US" dirty="0"/>
              <a:t>The course of T2DM is usually insidious!</a:t>
            </a:r>
          </a:p>
          <a:p>
            <a:pPr marL="0" indent="0">
              <a:buNone/>
            </a:pPr>
            <a:r>
              <a:rPr lang="en-GB" dirty="0"/>
              <a:t>T2DM often remains undiagnosed for many years because the hyperglycaemia is not severe enough to provoke noticeable symptoms of diabetes </a:t>
            </a:r>
            <a:endParaRPr lang="en-US" dirty="0"/>
          </a:p>
          <a:p>
            <a:pPr marL="0" indent="0">
              <a:buNone/>
            </a:pPr>
            <a:endParaRPr lang="en-US" dirty="0"/>
          </a:p>
          <a:p>
            <a:pPr algn="ctr"/>
            <a:r>
              <a:rPr lang="en-US" dirty="0">
                <a:solidFill>
                  <a:srgbClr val="FF0000"/>
                </a:solidFill>
                <a:effectLst>
                  <a:outerShdw blurRad="38100" dist="38100" dir="2700000" algn="tl">
                    <a:srgbClr val="000000">
                      <a:alpha val="43137"/>
                    </a:srgbClr>
                  </a:outerShdw>
                </a:effectLst>
              </a:rPr>
              <a:t>By the time these appear and diagnosis is confirmed, the majority of patients are likely to have already developed vascular complications , hence the importance of early diagnosis. </a:t>
            </a:r>
          </a:p>
        </p:txBody>
      </p:sp>
    </p:spTree>
    <p:extLst>
      <p:ext uri="{BB962C8B-B14F-4D97-AF65-F5344CB8AC3E}">
        <p14:creationId xmlns:p14="http://schemas.microsoft.com/office/powerpoint/2010/main" val="2696937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50"/>
                </a:solidFill>
                <a:effectLst>
                  <a:outerShdw blurRad="38100" dist="38100" dir="2700000" algn="tl">
                    <a:srgbClr val="000000">
                      <a:alpha val="43137"/>
                    </a:srgbClr>
                  </a:outerShdw>
                </a:effectLst>
              </a:rPr>
              <a:t>Definition</a:t>
            </a:r>
          </a:p>
        </p:txBody>
      </p:sp>
      <p:sp>
        <p:nvSpPr>
          <p:cNvPr id="3" name="Content Placeholder 2"/>
          <p:cNvSpPr>
            <a:spLocks noGrp="1"/>
          </p:cNvSpPr>
          <p:nvPr>
            <p:ph idx="1"/>
          </p:nvPr>
        </p:nvSpPr>
        <p:spPr>
          <a:xfrm>
            <a:off x="323528" y="1600200"/>
            <a:ext cx="8363272" cy="3629000"/>
          </a:xfrm>
          <a:solidFill>
            <a:schemeClr val="bg1">
              <a:lumMod val="95000"/>
            </a:schemeClr>
          </a:solidFill>
        </p:spPr>
        <p:txBody>
          <a:bodyPr>
            <a:noAutofit/>
          </a:bodyPr>
          <a:lstStyle/>
          <a:p>
            <a:r>
              <a:rPr lang="en-GB" sz="2800" dirty="0">
                <a:latin typeface="Arial" panose="020B0604020202020204" pitchFamily="34" charset="0"/>
                <a:cs typeface="Arial" panose="020B0604020202020204" pitchFamily="34" charset="0"/>
              </a:rPr>
              <a:t>The term diabetes describes a group of metabolic disorders characterized and identified by the presence of </a:t>
            </a:r>
            <a:r>
              <a:rPr lang="en-GB" sz="2800" u="sng" dirty="0">
                <a:solidFill>
                  <a:srgbClr val="FF0000"/>
                </a:solidFill>
                <a:latin typeface="Arial" panose="020B0604020202020204" pitchFamily="34" charset="0"/>
                <a:cs typeface="Arial" panose="020B0604020202020204" pitchFamily="34" charset="0"/>
              </a:rPr>
              <a:t>hyperglycaemia</a:t>
            </a:r>
            <a:r>
              <a:rPr lang="en-GB" sz="2800" dirty="0">
                <a:latin typeface="Arial" panose="020B0604020202020204" pitchFamily="34" charset="0"/>
                <a:cs typeface="Arial" panose="020B0604020202020204" pitchFamily="34" charset="0"/>
              </a:rPr>
              <a:t> in the absence of treatment. The heterogeneous </a:t>
            </a:r>
            <a:r>
              <a:rPr lang="en-GB" sz="2800" dirty="0" err="1">
                <a:latin typeface="Arial" panose="020B0604020202020204" pitchFamily="34" charset="0"/>
                <a:cs typeface="Arial" panose="020B0604020202020204" pitchFamily="34" charset="0"/>
              </a:rPr>
              <a:t>aetio</a:t>
            </a:r>
            <a:r>
              <a:rPr lang="en-GB" sz="2800" dirty="0">
                <a:latin typeface="Arial" panose="020B0604020202020204" pitchFamily="34" charset="0"/>
                <a:cs typeface="Arial" panose="020B0604020202020204" pitchFamily="34" charset="0"/>
              </a:rPr>
              <a:t>-pathology includes </a:t>
            </a:r>
            <a:r>
              <a:rPr lang="en-GB" sz="2800" i="1" dirty="0">
                <a:latin typeface="Arial" panose="020B0604020202020204" pitchFamily="34" charset="0"/>
                <a:cs typeface="Arial" panose="020B0604020202020204" pitchFamily="34" charset="0"/>
              </a:rPr>
              <a:t>defects in insulin secretion</a:t>
            </a:r>
            <a:r>
              <a:rPr lang="en-GB" sz="2800" dirty="0">
                <a:latin typeface="Arial" panose="020B0604020202020204" pitchFamily="34" charset="0"/>
                <a:cs typeface="Arial" panose="020B0604020202020204" pitchFamily="34" charset="0"/>
              </a:rPr>
              <a:t>, </a:t>
            </a:r>
            <a:r>
              <a:rPr lang="en-GB" sz="2800" i="1" dirty="0">
                <a:latin typeface="Arial" panose="020B0604020202020204" pitchFamily="34" charset="0"/>
                <a:cs typeface="Arial" panose="020B0604020202020204" pitchFamily="34" charset="0"/>
              </a:rPr>
              <a:t>insulin action</a:t>
            </a:r>
            <a:r>
              <a:rPr lang="en-GB" sz="2800" dirty="0">
                <a:latin typeface="Arial" panose="020B0604020202020204" pitchFamily="34" charset="0"/>
                <a:cs typeface="Arial" panose="020B0604020202020204" pitchFamily="34" charset="0"/>
              </a:rPr>
              <a:t>, or </a:t>
            </a:r>
            <a:r>
              <a:rPr lang="en-GB" sz="2800" i="1" dirty="0">
                <a:latin typeface="Arial" panose="020B0604020202020204" pitchFamily="34" charset="0"/>
                <a:cs typeface="Arial" panose="020B0604020202020204" pitchFamily="34" charset="0"/>
              </a:rPr>
              <a:t>both</a:t>
            </a:r>
            <a:r>
              <a:rPr lang="en-GB" sz="2800" dirty="0">
                <a:latin typeface="Arial" panose="020B0604020202020204" pitchFamily="34" charset="0"/>
                <a:cs typeface="Arial" panose="020B0604020202020204" pitchFamily="34" charset="0"/>
              </a:rPr>
              <a:t>, and disturbances of carbohydrate, fat and protein metabolism (WHO, 2019). </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2012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339969"/>
            <a:ext cx="8229600" cy="823119"/>
          </a:xfrm>
          <a:solidFill>
            <a:srgbClr val="FFFF00"/>
          </a:solidFill>
        </p:spPr>
        <p:txBody>
          <a:bodyPr/>
          <a:lstStyle/>
          <a:p>
            <a:r>
              <a:rPr lang="en-US" b="1" dirty="0">
                <a:solidFill>
                  <a:srgbClr val="00B050"/>
                </a:solidFill>
                <a:effectLst>
                  <a:outerShdw blurRad="38100" dist="38100" dir="2700000" algn="tl">
                    <a:srgbClr val="000000">
                      <a:alpha val="43137"/>
                    </a:srgbClr>
                  </a:outerShdw>
                </a:effectLst>
              </a:rPr>
              <a:t>Clinical presentation</a:t>
            </a:r>
          </a:p>
        </p:txBody>
      </p:sp>
      <p:sp>
        <p:nvSpPr>
          <p:cNvPr id="3" name="Content Placeholder 2"/>
          <p:cNvSpPr>
            <a:spLocks noGrp="1"/>
          </p:cNvSpPr>
          <p:nvPr>
            <p:ph sz="half" idx="1"/>
          </p:nvPr>
        </p:nvSpPr>
        <p:spPr>
          <a:xfrm>
            <a:off x="232121" y="1371600"/>
            <a:ext cx="4038600" cy="4983162"/>
          </a:xfrm>
          <a:solidFill>
            <a:schemeClr val="bg1">
              <a:lumMod val="85000"/>
            </a:schemeClr>
          </a:solidFill>
        </p:spPr>
        <p:txBody>
          <a:bodyPr>
            <a:normAutofit lnSpcReduction="10000"/>
          </a:bodyPr>
          <a:lstStyle/>
          <a:p>
            <a:r>
              <a:rPr lang="en-US" dirty="0"/>
              <a:t>Symptoms of </a:t>
            </a:r>
            <a:r>
              <a:rPr lang="en-US" dirty="0" err="1"/>
              <a:t>hyperglycaemia</a:t>
            </a:r>
            <a:r>
              <a:rPr lang="en-US" dirty="0"/>
              <a:t> include </a:t>
            </a:r>
            <a:r>
              <a:rPr lang="en-US" dirty="0">
                <a:solidFill>
                  <a:srgbClr val="00B050"/>
                </a:solidFill>
              </a:rPr>
              <a:t>P</a:t>
            </a:r>
            <a:r>
              <a:rPr lang="en-US" dirty="0"/>
              <a:t>olydipsia (thirst), </a:t>
            </a:r>
            <a:r>
              <a:rPr lang="en-US" dirty="0">
                <a:solidFill>
                  <a:srgbClr val="00B050"/>
                </a:solidFill>
              </a:rPr>
              <a:t>P</a:t>
            </a:r>
            <a:r>
              <a:rPr lang="en-US" dirty="0"/>
              <a:t>olyuria (urine frequency), </a:t>
            </a:r>
            <a:r>
              <a:rPr lang="en-US" dirty="0">
                <a:solidFill>
                  <a:srgbClr val="00B050"/>
                </a:solidFill>
              </a:rPr>
              <a:t>P</a:t>
            </a:r>
            <a:r>
              <a:rPr lang="en-US" dirty="0"/>
              <a:t>olyphagia.</a:t>
            </a:r>
          </a:p>
          <a:p>
            <a:r>
              <a:rPr lang="en-US" dirty="0"/>
              <a:t> Fatigue, weight loss. </a:t>
            </a:r>
          </a:p>
          <a:p>
            <a:r>
              <a:rPr lang="en-US" dirty="0"/>
              <a:t>T1DM: Nausea, vomiting, </a:t>
            </a:r>
            <a:r>
              <a:rPr lang="en-US" dirty="0">
                <a:solidFill>
                  <a:srgbClr val="FF0000"/>
                </a:solidFill>
              </a:rPr>
              <a:t>Ketoacidosis (DKA) maybe the first presenting sign</a:t>
            </a:r>
          </a:p>
          <a:p>
            <a:r>
              <a:rPr lang="en-US" dirty="0"/>
              <a:t>T2DM: Blurred vision, Slow healing infections</a:t>
            </a:r>
          </a:p>
          <a:p>
            <a:endParaRPr lang="en-US" dirty="0"/>
          </a:p>
        </p:txBody>
      </p:sp>
      <p:sp>
        <p:nvSpPr>
          <p:cNvPr id="5" name="Content Placeholder 4"/>
          <p:cNvSpPr>
            <a:spLocks noGrp="1"/>
          </p:cNvSpPr>
          <p:nvPr>
            <p:ph sz="half" idx="2"/>
          </p:nvPr>
        </p:nvSpPr>
        <p:spPr/>
        <p:txBody>
          <a:bodyPr>
            <a:normAutofit lnSpcReduction="10000"/>
          </a:bodyPr>
          <a:lstStyle/>
          <a:p>
            <a:endParaRPr lang="en-US"/>
          </a:p>
        </p:txBody>
      </p:sp>
      <p:pic>
        <p:nvPicPr>
          <p:cNvPr id="9218"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1474" y="1988840"/>
            <a:ext cx="4572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31577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457200" y="274638"/>
            <a:ext cx="8229600" cy="922114"/>
          </a:xfrm>
          <a:solidFill>
            <a:schemeClr val="bg1">
              <a:lumMod val="85000"/>
            </a:schemeClr>
          </a:solidFill>
        </p:spPr>
        <p:txBody>
          <a:bodyPr/>
          <a:lstStyle/>
          <a:p>
            <a:r>
              <a:rPr lang="en-GB" dirty="0">
                <a:solidFill>
                  <a:srgbClr val="7030A0"/>
                </a:solidFill>
              </a:rPr>
              <a:t>Impaired glucose tolerance </a:t>
            </a:r>
          </a:p>
        </p:txBody>
      </p:sp>
      <p:sp>
        <p:nvSpPr>
          <p:cNvPr id="134147" name="Rectangle 3"/>
          <p:cNvSpPr>
            <a:spLocks noGrp="1" noChangeArrowheads="1"/>
          </p:cNvSpPr>
          <p:nvPr>
            <p:ph type="body" idx="1"/>
          </p:nvPr>
        </p:nvSpPr>
        <p:spPr>
          <a:solidFill>
            <a:schemeClr val="accent5">
              <a:lumMod val="60000"/>
              <a:lumOff val="40000"/>
            </a:schemeClr>
          </a:solidFill>
        </p:spPr>
        <p:txBody>
          <a:bodyPr/>
          <a:lstStyle/>
          <a:p>
            <a:r>
              <a:rPr lang="en-GB" sz="2800" dirty="0"/>
              <a:t>Two-hour glucose levels of 140 to 199 mg per </a:t>
            </a:r>
            <a:r>
              <a:rPr lang="en-GB" sz="2800" dirty="0" err="1"/>
              <a:t>dL</a:t>
            </a:r>
            <a:r>
              <a:rPr lang="en-GB" sz="2800" dirty="0"/>
              <a:t> (7.8 to 11.0 </a:t>
            </a:r>
            <a:r>
              <a:rPr lang="en-GB" sz="2800" dirty="0" err="1"/>
              <a:t>mmol</a:t>
            </a:r>
            <a:r>
              <a:rPr lang="en-GB" sz="2800" dirty="0"/>
              <a:t>) on the 75-g </a:t>
            </a:r>
            <a:r>
              <a:rPr lang="en-GB" sz="2800" dirty="0">
                <a:hlinkClick r:id="rId2" tooltip="Oral glucose tolerance test"/>
              </a:rPr>
              <a:t>oral glucose tolerance test</a:t>
            </a:r>
            <a:r>
              <a:rPr lang="en-GB" sz="2800" dirty="0"/>
              <a:t>. </a:t>
            </a:r>
          </a:p>
          <a:p>
            <a:r>
              <a:rPr lang="en-GB" sz="2800" dirty="0"/>
              <a:t>A patient is said to be under the condition of IGT when he/she has an intermediately raised </a:t>
            </a:r>
            <a:r>
              <a:rPr lang="en-GB" sz="2800" dirty="0">
                <a:hlinkClick r:id="rId3" tooltip="Glucose"/>
              </a:rPr>
              <a:t>glucose</a:t>
            </a:r>
            <a:r>
              <a:rPr lang="en-GB" sz="2800" dirty="0"/>
              <a:t> level after 2 hours, but less than would qualify for type 2 diabetes mellitus. The </a:t>
            </a:r>
            <a:r>
              <a:rPr lang="en-GB" sz="2800" dirty="0">
                <a:hlinkClick r:id="rId4" tooltip="Fasting"/>
              </a:rPr>
              <a:t>fasting</a:t>
            </a:r>
            <a:r>
              <a:rPr lang="en-GB" sz="2800" dirty="0"/>
              <a:t> glucose may be either normal or mildly elevated. </a:t>
            </a:r>
          </a:p>
        </p:txBody>
      </p:sp>
    </p:spTree>
    <p:extLst>
      <p:ext uri="{BB962C8B-B14F-4D97-AF65-F5344CB8AC3E}">
        <p14:creationId xmlns:p14="http://schemas.microsoft.com/office/powerpoint/2010/main" val="26131117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0A516-4F74-4260-B081-26D0403AC838}"/>
              </a:ext>
            </a:extLst>
          </p:cNvPr>
          <p:cNvSpPr>
            <a:spLocks noGrp="1"/>
          </p:cNvSpPr>
          <p:nvPr>
            <p:ph type="title"/>
          </p:nvPr>
        </p:nvSpPr>
        <p:spPr>
          <a:xfrm>
            <a:off x="457200" y="274638"/>
            <a:ext cx="8229600" cy="706090"/>
          </a:xfrm>
          <a:solidFill>
            <a:srgbClr val="00B0F0"/>
          </a:solidFill>
        </p:spPr>
        <p:txBody>
          <a:bodyPr>
            <a:normAutofit fontScale="90000"/>
          </a:bodyPr>
          <a:lstStyle/>
          <a:p>
            <a:r>
              <a:rPr lang="en-GB" b="1" dirty="0"/>
              <a:t>Diagnosis</a:t>
            </a:r>
          </a:p>
        </p:txBody>
      </p:sp>
      <p:sp>
        <p:nvSpPr>
          <p:cNvPr id="3" name="Content Placeholder 2">
            <a:extLst>
              <a:ext uri="{FF2B5EF4-FFF2-40B4-BE49-F238E27FC236}">
                <a16:creationId xmlns:a16="http://schemas.microsoft.com/office/drawing/2014/main" id="{CC1D4501-5B7E-4931-9A24-FCCA6B829DC5}"/>
              </a:ext>
            </a:extLst>
          </p:cNvPr>
          <p:cNvSpPr>
            <a:spLocks noGrp="1"/>
          </p:cNvSpPr>
          <p:nvPr>
            <p:ph idx="1"/>
          </p:nvPr>
        </p:nvSpPr>
        <p:spPr>
          <a:xfrm>
            <a:off x="457200" y="1268760"/>
            <a:ext cx="8229600" cy="4857403"/>
          </a:xfrm>
          <a:solidFill>
            <a:srgbClr val="92D050"/>
          </a:solidFill>
        </p:spPr>
        <p:txBody>
          <a:bodyPr>
            <a:normAutofit/>
          </a:bodyPr>
          <a:lstStyle/>
          <a:p>
            <a:r>
              <a:rPr lang="en-GB" dirty="0"/>
              <a:t>Four diagnostic tests for diabetes are currently recommended including measurement of:</a:t>
            </a:r>
          </a:p>
          <a:p>
            <a:pPr marL="514350" indent="-514350">
              <a:buAutoNum type="arabicPeriod"/>
            </a:pPr>
            <a:r>
              <a:rPr lang="en-GB" dirty="0"/>
              <a:t>fasting plasma glucose; </a:t>
            </a:r>
          </a:p>
          <a:p>
            <a:pPr marL="514350" indent="-514350">
              <a:buAutoNum type="arabicPeriod"/>
            </a:pPr>
            <a:r>
              <a:rPr lang="en-GB" dirty="0"/>
              <a:t>2-hour (2-h) post-load plasma glucose after a 75 g oral glucose tolerance test (OGTT); </a:t>
            </a:r>
          </a:p>
          <a:p>
            <a:pPr marL="514350" indent="-514350">
              <a:buAutoNum type="arabicPeriod"/>
            </a:pPr>
            <a:r>
              <a:rPr lang="en-GB" dirty="0"/>
              <a:t>HbA1c; and </a:t>
            </a:r>
          </a:p>
          <a:p>
            <a:pPr marL="514350" indent="-514350">
              <a:buAutoNum type="arabicPeriod"/>
            </a:pPr>
            <a:r>
              <a:rPr lang="en-GB" dirty="0"/>
              <a:t>A random blood glucose in the presence of signs and symptoms of diabetes. </a:t>
            </a:r>
          </a:p>
        </p:txBody>
      </p:sp>
    </p:spTree>
    <p:extLst>
      <p:ext uri="{BB962C8B-B14F-4D97-AF65-F5344CB8AC3E}">
        <p14:creationId xmlns:p14="http://schemas.microsoft.com/office/powerpoint/2010/main" val="8266634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graphicFrame>
        <p:nvGraphicFramePr>
          <p:cNvPr id="36866" name="Content Placeholder 5"/>
          <p:cNvGraphicFramePr>
            <a:graphicFrameLocks noGrp="1"/>
          </p:cNvGraphicFramePr>
          <p:nvPr>
            <p:ph idx="4294967295"/>
            <p:extLst>
              <p:ext uri="{D42A27DB-BD31-4B8C-83A1-F6EECF244321}">
                <p14:modId xmlns:p14="http://schemas.microsoft.com/office/powerpoint/2010/main" val="688730249"/>
              </p:ext>
            </p:extLst>
          </p:nvPr>
        </p:nvGraphicFramePr>
        <p:xfrm>
          <a:off x="723900" y="1674563"/>
          <a:ext cx="7696200" cy="3863375"/>
        </p:xfrm>
        <a:graphic>
          <a:graphicData uri="http://schemas.openxmlformats.org/drawingml/2006/table">
            <a:tbl>
              <a:tblPr/>
              <a:tblGrid>
                <a:gridCol w="7696200">
                  <a:extLst>
                    <a:ext uri="{9D8B030D-6E8A-4147-A177-3AD203B41FA5}">
                      <a16:colId xmlns:a16="http://schemas.microsoft.com/office/drawing/2014/main" val="20000"/>
                    </a:ext>
                  </a:extLst>
                </a:gridCol>
              </a:tblGrid>
              <a:tr h="80010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7030A0"/>
                          </a:solidFill>
                          <a:effectLst/>
                          <a:latin typeface="Helvetica" pitchFamily="34" charset="0"/>
                          <a:cs typeface="Arial" pitchFamily="34" charset="0"/>
                        </a:rPr>
                        <a:t>Fasting plasma glucose (FPG)</a:t>
                      </a:r>
                      <a:br>
                        <a:rPr kumimoji="0" lang="en-US" sz="2400" b="0" i="0" u="none" strike="noStrike" cap="none" normalizeH="0" baseline="0" dirty="0">
                          <a:ln>
                            <a:noFill/>
                          </a:ln>
                          <a:solidFill>
                            <a:srgbClr val="7030A0"/>
                          </a:solidFill>
                          <a:effectLst/>
                          <a:latin typeface="Helvetica" pitchFamily="34" charset="0"/>
                          <a:cs typeface="Arial" pitchFamily="34" charset="0"/>
                        </a:rPr>
                      </a:br>
                      <a:r>
                        <a:rPr kumimoji="0" lang="en-US" sz="2400" b="0" i="0" u="none" strike="noStrike" cap="none" normalizeH="0" baseline="0" dirty="0">
                          <a:ln>
                            <a:noFill/>
                          </a:ln>
                          <a:solidFill>
                            <a:srgbClr val="7030A0"/>
                          </a:solidFill>
                          <a:effectLst/>
                          <a:latin typeface="Helvetica" pitchFamily="34" charset="0"/>
                          <a:cs typeface="Arial" pitchFamily="34" charset="0"/>
                        </a:rPr>
                        <a:t>≥126 mg/</a:t>
                      </a:r>
                      <a:r>
                        <a:rPr kumimoji="0" lang="en-US" sz="2400" b="0" i="0" u="none" strike="noStrike" cap="none" normalizeH="0" baseline="0" dirty="0" err="1">
                          <a:ln>
                            <a:noFill/>
                          </a:ln>
                          <a:solidFill>
                            <a:srgbClr val="7030A0"/>
                          </a:solidFill>
                          <a:effectLst/>
                          <a:latin typeface="Helvetica" pitchFamily="34" charset="0"/>
                          <a:cs typeface="Arial" pitchFamily="34" charset="0"/>
                        </a:rPr>
                        <a:t>dL</a:t>
                      </a:r>
                      <a:r>
                        <a:rPr kumimoji="0" lang="en-US" sz="2400" b="0" i="0" u="none" strike="noStrike" cap="none" normalizeH="0" baseline="0" dirty="0">
                          <a:ln>
                            <a:noFill/>
                          </a:ln>
                          <a:solidFill>
                            <a:srgbClr val="7030A0"/>
                          </a:solidFill>
                          <a:effectLst/>
                          <a:latin typeface="Helvetica" pitchFamily="34" charset="0"/>
                          <a:cs typeface="Arial" pitchFamily="34" charset="0"/>
                        </a:rPr>
                        <a:t> (7.0 </a:t>
                      </a:r>
                      <a:r>
                        <a:rPr kumimoji="0" lang="en-US" sz="2400" b="0" i="0" u="none" strike="noStrike" cap="none" normalizeH="0" baseline="0" dirty="0" err="1">
                          <a:ln>
                            <a:noFill/>
                          </a:ln>
                          <a:solidFill>
                            <a:srgbClr val="7030A0"/>
                          </a:solidFill>
                          <a:effectLst/>
                          <a:latin typeface="Helvetica" pitchFamily="34" charset="0"/>
                          <a:cs typeface="Arial" pitchFamily="34" charset="0"/>
                        </a:rPr>
                        <a:t>mmol</a:t>
                      </a:r>
                      <a:r>
                        <a:rPr kumimoji="0" lang="en-US" sz="2400" b="0" i="0" u="none" strike="noStrike" cap="none" normalizeH="0" baseline="0" dirty="0">
                          <a:ln>
                            <a:noFill/>
                          </a:ln>
                          <a:solidFill>
                            <a:srgbClr val="7030A0"/>
                          </a:solidFill>
                          <a:effectLst/>
                          <a:latin typeface="Helvetica" pitchFamily="34" charset="0"/>
                          <a:cs typeface="Arial" pitchFamily="34" charset="0"/>
                        </a:rPr>
                        <a:t>/L)</a:t>
                      </a:r>
                    </a:p>
                  </a:txBody>
                  <a:tcPr marL="98755" marR="98755" marT="34292" marB="34292"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34290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rgbClr val="FF0000"/>
                          </a:solidFill>
                          <a:effectLst/>
                          <a:latin typeface="Verdana" pitchFamily="34" charset="0"/>
                          <a:cs typeface="Arial" pitchFamily="34" charset="0"/>
                        </a:rPr>
                        <a:t>OR</a:t>
                      </a:r>
                    </a:p>
                  </a:txBody>
                  <a:tcPr marL="98755" marR="98755" marT="34292" marB="34292"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80010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70C0"/>
                          </a:solidFill>
                          <a:effectLst/>
                          <a:latin typeface="Helvetica" pitchFamily="34" charset="0"/>
                          <a:cs typeface="Arial" pitchFamily="34" charset="0"/>
                        </a:rPr>
                        <a:t>2-h plasma glucose ≥200 mg/</a:t>
                      </a:r>
                      <a:r>
                        <a:rPr kumimoji="0" lang="en-US" sz="2400" b="0" i="0" u="none" strike="noStrike" cap="none" normalizeH="0" baseline="0" dirty="0" err="1">
                          <a:ln>
                            <a:noFill/>
                          </a:ln>
                          <a:solidFill>
                            <a:srgbClr val="0070C0"/>
                          </a:solidFill>
                          <a:effectLst/>
                          <a:latin typeface="Helvetica" pitchFamily="34" charset="0"/>
                          <a:cs typeface="Arial" pitchFamily="34" charset="0"/>
                        </a:rPr>
                        <a:t>dL</a:t>
                      </a:r>
                      <a:br>
                        <a:rPr kumimoji="0" lang="en-US" sz="2400" b="0" i="0" u="none" strike="noStrike" cap="none" normalizeH="0" baseline="0" dirty="0">
                          <a:ln>
                            <a:noFill/>
                          </a:ln>
                          <a:solidFill>
                            <a:srgbClr val="0070C0"/>
                          </a:solidFill>
                          <a:effectLst/>
                          <a:latin typeface="Helvetica" pitchFamily="34" charset="0"/>
                          <a:cs typeface="Arial" pitchFamily="34" charset="0"/>
                        </a:rPr>
                      </a:br>
                      <a:r>
                        <a:rPr kumimoji="0" lang="en-US" sz="2400" b="0" i="0" u="none" strike="noStrike" cap="none" normalizeH="0" baseline="0" dirty="0">
                          <a:ln>
                            <a:noFill/>
                          </a:ln>
                          <a:solidFill>
                            <a:srgbClr val="0070C0"/>
                          </a:solidFill>
                          <a:effectLst/>
                          <a:latin typeface="Helvetica" pitchFamily="34" charset="0"/>
                          <a:cs typeface="Arial" pitchFamily="34" charset="0"/>
                        </a:rPr>
                        <a:t>(11.1 </a:t>
                      </a:r>
                      <a:r>
                        <a:rPr kumimoji="0" lang="en-US" sz="2400" b="0" i="0" u="none" strike="noStrike" cap="none" normalizeH="0" baseline="0" dirty="0" err="1">
                          <a:ln>
                            <a:noFill/>
                          </a:ln>
                          <a:solidFill>
                            <a:srgbClr val="0070C0"/>
                          </a:solidFill>
                          <a:effectLst/>
                          <a:latin typeface="Helvetica" pitchFamily="34" charset="0"/>
                          <a:cs typeface="Arial" pitchFamily="34" charset="0"/>
                        </a:rPr>
                        <a:t>mmol</a:t>
                      </a:r>
                      <a:r>
                        <a:rPr kumimoji="0" lang="en-US" sz="2400" b="0" i="0" u="none" strike="noStrike" cap="none" normalizeH="0" baseline="0" dirty="0">
                          <a:ln>
                            <a:noFill/>
                          </a:ln>
                          <a:solidFill>
                            <a:srgbClr val="0070C0"/>
                          </a:solidFill>
                          <a:effectLst/>
                          <a:latin typeface="Helvetica" pitchFamily="34" charset="0"/>
                          <a:cs typeface="Arial" pitchFamily="34" charset="0"/>
                        </a:rPr>
                        <a:t>/L) during an OGTT</a:t>
                      </a:r>
                    </a:p>
                  </a:txBody>
                  <a:tcPr marL="98755" marR="98755" marT="34292" marB="34292"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34290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rgbClr val="FF0000"/>
                          </a:solidFill>
                          <a:effectLst/>
                          <a:latin typeface="Verdana" pitchFamily="34" charset="0"/>
                          <a:cs typeface="Arial" pitchFamily="34" charset="0"/>
                        </a:rPr>
                        <a:t>OR</a:t>
                      </a:r>
                    </a:p>
                  </a:txBody>
                  <a:tcPr marL="98755" marR="98755" marT="34292" marB="34292"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43434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B050"/>
                          </a:solidFill>
                          <a:effectLst/>
                          <a:latin typeface="Helvetica" pitchFamily="34" charset="0"/>
                          <a:cs typeface="Arial" pitchFamily="34" charset="0"/>
                        </a:rPr>
                        <a:t>A1C ≥6.5%</a:t>
                      </a:r>
                    </a:p>
                  </a:txBody>
                  <a:tcPr marL="98755" marR="98755" marT="34292" marB="34292"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34290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rgbClr val="FF0000"/>
                          </a:solidFill>
                          <a:effectLst/>
                          <a:latin typeface="Verdana" pitchFamily="34" charset="0"/>
                          <a:cs typeface="Arial" pitchFamily="34" charset="0"/>
                        </a:rPr>
                        <a:t>OR</a:t>
                      </a:r>
                    </a:p>
                  </a:txBody>
                  <a:tcPr marL="98755" marR="98755" marT="34292" marB="34292"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80010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C00000"/>
                          </a:solidFill>
                          <a:effectLst/>
                          <a:latin typeface="Helvetica" pitchFamily="34" charset="0"/>
                          <a:cs typeface="Arial" pitchFamily="34" charset="0"/>
                        </a:rPr>
                        <a:t>Classic diabetes symptoms + random plasma glucose </a:t>
                      </a:r>
                      <a:br>
                        <a:rPr kumimoji="0" lang="en-US" sz="2400" b="0" i="0" u="none" strike="noStrike" cap="none" normalizeH="0" baseline="0" dirty="0">
                          <a:ln>
                            <a:noFill/>
                          </a:ln>
                          <a:solidFill>
                            <a:srgbClr val="C00000"/>
                          </a:solidFill>
                          <a:effectLst/>
                          <a:latin typeface="Helvetica" pitchFamily="34" charset="0"/>
                          <a:cs typeface="Arial" pitchFamily="34" charset="0"/>
                        </a:rPr>
                      </a:br>
                      <a:r>
                        <a:rPr kumimoji="0" lang="en-US" sz="2400" b="0" i="0" u="none" strike="noStrike" cap="none" normalizeH="0" baseline="0" dirty="0">
                          <a:ln>
                            <a:noFill/>
                          </a:ln>
                          <a:solidFill>
                            <a:srgbClr val="C00000"/>
                          </a:solidFill>
                          <a:effectLst/>
                          <a:latin typeface="Helvetica" pitchFamily="34" charset="0"/>
                          <a:cs typeface="Arial" pitchFamily="34" charset="0"/>
                        </a:rPr>
                        <a:t>≥200 mg/</a:t>
                      </a:r>
                      <a:r>
                        <a:rPr kumimoji="0" lang="en-US" sz="2400" b="0" i="0" u="none" strike="noStrike" cap="none" normalizeH="0" baseline="0" dirty="0" err="1">
                          <a:ln>
                            <a:noFill/>
                          </a:ln>
                          <a:solidFill>
                            <a:srgbClr val="C00000"/>
                          </a:solidFill>
                          <a:effectLst/>
                          <a:latin typeface="Helvetica" pitchFamily="34" charset="0"/>
                          <a:cs typeface="Arial" pitchFamily="34" charset="0"/>
                        </a:rPr>
                        <a:t>dL</a:t>
                      </a:r>
                      <a:r>
                        <a:rPr kumimoji="0" lang="en-US" sz="2400" b="0" i="0" u="none" strike="noStrike" cap="none" normalizeH="0" baseline="0" dirty="0">
                          <a:ln>
                            <a:noFill/>
                          </a:ln>
                          <a:solidFill>
                            <a:srgbClr val="C00000"/>
                          </a:solidFill>
                          <a:effectLst/>
                          <a:latin typeface="Helvetica" pitchFamily="34" charset="0"/>
                          <a:cs typeface="Arial" pitchFamily="34" charset="0"/>
                        </a:rPr>
                        <a:t> (11.1 </a:t>
                      </a:r>
                      <a:r>
                        <a:rPr kumimoji="0" lang="en-US" sz="2400" b="0" i="0" u="none" strike="noStrike" cap="none" normalizeH="0" baseline="0" dirty="0" err="1">
                          <a:ln>
                            <a:noFill/>
                          </a:ln>
                          <a:solidFill>
                            <a:srgbClr val="C00000"/>
                          </a:solidFill>
                          <a:effectLst/>
                          <a:latin typeface="Helvetica" pitchFamily="34" charset="0"/>
                          <a:cs typeface="Arial" pitchFamily="34" charset="0"/>
                        </a:rPr>
                        <a:t>mmol</a:t>
                      </a:r>
                      <a:r>
                        <a:rPr kumimoji="0" lang="en-US" sz="2400" b="0" i="0" u="none" strike="noStrike" cap="none" normalizeH="0" baseline="0" dirty="0">
                          <a:ln>
                            <a:noFill/>
                          </a:ln>
                          <a:solidFill>
                            <a:srgbClr val="C00000"/>
                          </a:solidFill>
                          <a:effectLst/>
                          <a:latin typeface="Helvetica" pitchFamily="34" charset="0"/>
                          <a:cs typeface="Arial" pitchFamily="34" charset="0"/>
                        </a:rPr>
                        <a:t>/L)</a:t>
                      </a:r>
                    </a:p>
                  </a:txBody>
                  <a:tcPr marL="98755" marR="98755" marT="34292" marB="34292"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6"/>
                  </a:ext>
                </a:extLst>
              </a:tr>
            </a:tbl>
          </a:graphicData>
        </a:graphic>
      </p:graphicFrame>
      <p:sp>
        <p:nvSpPr>
          <p:cNvPr id="36874" name="Title 1"/>
          <p:cNvSpPr>
            <a:spLocks noGrp="1"/>
          </p:cNvSpPr>
          <p:nvPr>
            <p:ph type="title" idx="4294967295"/>
          </p:nvPr>
        </p:nvSpPr>
        <p:spPr>
          <a:xfrm>
            <a:off x="395536" y="404664"/>
            <a:ext cx="7886700" cy="994172"/>
          </a:xfrm>
          <a:solidFill>
            <a:srgbClr val="00B0F0"/>
          </a:solidFill>
        </p:spPr>
        <p:txBody>
          <a:bodyPr/>
          <a:lstStyle/>
          <a:p>
            <a:r>
              <a:rPr lang="en-US" sz="3200" b="1" dirty="0">
                <a:solidFill>
                  <a:srgbClr val="FFC000"/>
                </a:solidFill>
                <a:effectLst>
                  <a:outerShdw blurRad="38100" dist="38100" dir="2700000" algn="tl">
                    <a:srgbClr val="000000">
                      <a:alpha val="43137"/>
                    </a:srgbClr>
                  </a:outerShdw>
                </a:effectLst>
              </a:rPr>
              <a:t>Criteria for the Diagnosis of Diabetes</a:t>
            </a:r>
          </a:p>
        </p:txBody>
      </p:sp>
      <p:sp>
        <p:nvSpPr>
          <p:cNvPr id="5" name="TextBox 4"/>
          <p:cNvSpPr txBox="1">
            <a:spLocks noChangeArrowheads="1"/>
          </p:cNvSpPr>
          <p:nvPr/>
        </p:nvSpPr>
        <p:spPr bwMode="auto">
          <a:xfrm>
            <a:off x="-6427" y="5539086"/>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latin typeface="Helvetica" pitchFamily="34" charset="0"/>
              </a:rPr>
              <a:t>American Diabetes Association Standards of Medical Care in Diabetes. </a:t>
            </a:r>
            <a:br>
              <a:rPr lang="en-US" sz="1200" dirty="0">
                <a:latin typeface="Helvetica" pitchFamily="34" charset="0"/>
              </a:rPr>
            </a:br>
            <a:r>
              <a:rPr lang="en-US" sz="1200" dirty="0">
                <a:latin typeface="Helvetica" pitchFamily="34" charset="0"/>
              </a:rPr>
              <a:t>Classification and diagnosis of diabetes. Diabetes Care 2017; 40 (Suppl. 1): S11-S24</a:t>
            </a:r>
          </a:p>
        </p:txBody>
      </p:sp>
    </p:spTree>
    <p:extLst>
      <p:ext uri="{BB962C8B-B14F-4D97-AF65-F5344CB8AC3E}">
        <p14:creationId xmlns:p14="http://schemas.microsoft.com/office/powerpoint/2010/main" val="18415316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6E941-935B-4056-AE38-5038BE930DA0}"/>
              </a:ext>
            </a:extLst>
          </p:cNvPr>
          <p:cNvSpPr>
            <a:spLocks noGrp="1"/>
          </p:cNvSpPr>
          <p:nvPr>
            <p:ph type="title"/>
          </p:nvPr>
        </p:nvSpPr>
        <p:spPr>
          <a:solidFill>
            <a:srgbClr val="00B050"/>
          </a:solidFill>
        </p:spPr>
        <p:txBody>
          <a:bodyPr/>
          <a:lstStyle/>
          <a:p>
            <a:r>
              <a:rPr lang="en-GB" dirty="0"/>
              <a:t>Complications</a:t>
            </a:r>
          </a:p>
        </p:txBody>
      </p:sp>
      <p:sp>
        <p:nvSpPr>
          <p:cNvPr id="3" name="Content Placeholder 2">
            <a:extLst>
              <a:ext uri="{FF2B5EF4-FFF2-40B4-BE49-F238E27FC236}">
                <a16:creationId xmlns:a16="http://schemas.microsoft.com/office/drawing/2014/main" id="{8EDD37DB-4C50-415B-A052-2412AA5FEE51}"/>
              </a:ext>
            </a:extLst>
          </p:cNvPr>
          <p:cNvSpPr>
            <a:spLocks noGrp="1"/>
          </p:cNvSpPr>
          <p:nvPr>
            <p:ph idx="1"/>
          </p:nvPr>
        </p:nvSpPr>
        <p:spPr>
          <a:xfrm>
            <a:off x="354360" y="1628800"/>
            <a:ext cx="8435280" cy="5141168"/>
          </a:xfrm>
          <a:solidFill>
            <a:schemeClr val="accent6">
              <a:lumMod val="60000"/>
              <a:lumOff val="40000"/>
            </a:schemeClr>
          </a:solidFill>
        </p:spPr>
        <p:txBody>
          <a:bodyPr>
            <a:normAutofit fontScale="55000" lnSpcReduction="20000"/>
          </a:bodyPr>
          <a:lstStyle/>
          <a:p>
            <a:r>
              <a:rPr lang="en-GB" sz="3600" dirty="0"/>
              <a:t>All types of Diabetes can lead to complications  in many parts of the body and can increase the overall risk of dying prematurely. </a:t>
            </a:r>
          </a:p>
          <a:p>
            <a:r>
              <a:rPr lang="en-GB" sz="3600" dirty="0"/>
              <a:t>The long-term specific effects of diabetes include retinopathy, nephropathy and neuropathy. People with diabetes are also at increased risk of other diseases including heart, peripheral arterial and cerebrovascular disease, obesity, cataracts, erectile dysfunction, and </a:t>
            </a:r>
            <a:r>
              <a:rPr lang="en-GB" sz="3600" dirty="0" err="1"/>
              <a:t>nonalcoholic</a:t>
            </a:r>
            <a:r>
              <a:rPr lang="en-GB" sz="3600" dirty="0"/>
              <a:t> fatty liver disease.</a:t>
            </a:r>
          </a:p>
          <a:p>
            <a:r>
              <a:rPr lang="en-GB" sz="3600" b="1" dirty="0">
                <a:solidFill>
                  <a:srgbClr val="FF0000"/>
                </a:solidFill>
              </a:rPr>
              <a:t>Adults with diabetes also have two- to three-fold increased risk of heart attacks and strokes. </a:t>
            </a:r>
          </a:p>
          <a:p>
            <a:r>
              <a:rPr lang="en-GB" sz="3600" dirty="0"/>
              <a:t>In pregnancy, poorly controlled diabetes increases the risk of </a:t>
            </a:r>
            <a:r>
              <a:rPr lang="en-GB" sz="3600" dirty="0" err="1"/>
              <a:t>fetal</a:t>
            </a:r>
            <a:r>
              <a:rPr lang="en-GB" sz="3600" dirty="0"/>
              <a:t> death and other complications. </a:t>
            </a:r>
          </a:p>
          <a:p>
            <a:r>
              <a:rPr lang="en-GB" sz="3600" b="1" dirty="0">
                <a:solidFill>
                  <a:srgbClr val="FF0000"/>
                </a:solidFill>
              </a:rPr>
              <a:t>Nearly 3% of global blindness can be attributed to diabetic retinopathy</a:t>
            </a:r>
            <a:r>
              <a:rPr lang="en-GB" sz="3600" dirty="0"/>
              <a:t>, which occurs as a result of long-term accumulated damage to the blood vessels in the retina. </a:t>
            </a:r>
          </a:p>
          <a:p>
            <a:r>
              <a:rPr lang="en-GB" sz="3600" dirty="0"/>
              <a:t>Diabetes is also among the leading causes of kidney failure.</a:t>
            </a:r>
          </a:p>
          <a:p>
            <a:r>
              <a:rPr lang="en-GB" sz="3600" dirty="0"/>
              <a:t> Reduced blood flow and nerve damage in the feet caused by diabetes can lead to </a:t>
            </a:r>
            <a:r>
              <a:rPr lang="en-GB" sz="3600" u="sng" dirty="0"/>
              <a:t>foot ulcers</a:t>
            </a:r>
            <a:r>
              <a:rPr lang="en-GB" sz="3600" dirty="0"/>
              <a:t>, and the associated infections and complications can lead to the need for limb amputation, as well as severe and life-long health problems. </a:t>
            </a:r>
          </a:p>
          <a:p>
            <a:endParaRPr lang="en-GB" dirty="0"/>
          </a:p>
        </p:txBody>
      </p:sp>
    </p:spTree>
    <p:extLst>
      <p:ext uri="{BB962C8B-B14F-4D97-AF65-F5344CB8AC3E}">
        <p14:creationId xmlns:p14="http://schemas.microsoft.com/office/powerpoint/2010/main" val="34665039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5597C-0C45-4728-BF46-4B9AD6E1CD70}"/>
              </a:ext>
            </a:extLst>
          </p:cNvPr>
          <p:cNvSpPr>
            <a:spLocks noGrp="1"/>
          </p:cNvSpPr>
          <p:nvPr>
            <p:ph type="title"/>
          </p:nvPr>
        </p:nvSpPr>
        <p:spPr>
          <a:xfrm>
            <a:off x="457200" y="274638"/>
            <a:ext cx="8229600" cy="562074"/>
          </a:xfrm>
          <a:solidFill>
            <a:srgbClr val="00B0F0"/>
          </a:solidFill>
        </p:spPr>
        <p:txBody>
          <a:bodyPr>
            <a:normAutofit fontScale="90000"/>
          </a:bodyPr>
          <a:lstStyle/>
          <a:p>
            <a:r>
              <a:rPr lang="en-GB" dirty="0"/>
              <a:t>Prevention</a:t>
            </a:r>
          </a:p>
        </p:txBody>
      </p:sp>
      <p:sp>
        <p:nvSpPr>
          <p:cNvPr id="3" name="Content Placeholder 2">
            <a:extLst>
              <a:ext uri="{FF2B5EF4-FFF2-40B4-BE49-F238E27FC236}">
                <a16:creationId xmlns:a16="http://schemas.microsoft.com/office/drawing/2014/main" id="{CEBD6ED0-08B0-42BF-8B68-51B585C5845C}"/>
              </a:ext>
            </a:extLst>
          </p:cNvPr>
          <p:cNvSpPr>
            <a:spLocks noGrp="1"/>
          </p:cNvSpPr>
          <p:nvPr>
            <p:ph idx="1"/>
          </p:nvPr>
        </p:nvSpPr>
        <p:spPr>
          <a:xfrm>
            <a:off x="395536" y="1268760"/>
            <a:ext cx="8229600" cy="4525963"/>
          </a:xfrm>
          <a:solidFill>
            <a:schemeClr val="bg1">
              <a:lumMod val="85000"/>
            </a:schemeClr>
          </a:solidFill>
        </p:spPr>
        <p:txBody>
          <a:bodyPr>
            <a:normAutofit fontScale="55000" lnSpcReduction="20000"/>
          </a:bodyPr>
          <a:lstStyle/>
          <a:p>
            <a:r>
              <a:rPr lang="en-GB" dirty="0"/>
              <a:t>At present, </a:t>
            </a:r>
            <a:r>
              <a:rPr lang="en-GB" b="1" dirty="0"/>
              <a:t>type 1 diabetes</a:t>
            </a:r>
            <a:r>
              <a:rPr lang="en-GB" dirty="0"/>
              <a:t> cannot be prevented. </a:t>
            </a:r>
          </a:p>
          <a:p>
            <a:r>
              <a:rPr lang="en-GB" dirty="0"/>
              <a:t>For type 2 diabetes </a:t>
            </a:r>
            <a:r>
              <a:rPr lang="en-GB" b="1" dirty="0"/>
              <a:t>lifestyle modification</a:t>
            </a:r>
            <a:r>
              <a:rPr lang="en-GB" dirty="0"/>
              <a:t> with </a:t>
            </a:r>
            <a:r>
              <a:rPr lang="en-GB" b="1" dirty="0"/>
              <a:t>physical activity</a:t>
            </a:r>
            <a:r>
              <a:rPr lang="en-GB" dirty="0"/>
              <a:t> and/or </a:t>
            </a:r>
            <a:r>
              <a:rPr lang="en-GB" b="1" dirty="0"/>
              <a:t>healthy diet</a:t>
            </a:r>
            <a:r>
              <a:rPr lang="en-GB" dirty="0"/>
              <a:t> can delay or prevent the onset of type 2 diabetes.</a:t>
            </a:r>
            <a:br>
              <a:rPr lang="en-GB" baseline="30000" dirty="0"/>
            </a:br>
            <a:endParaRPr lang="en-GB" dirty="0"/>
          </a:p>
          <a:p>
            <a:r>
              <a:rPr lang="en-GB" b="1" dirty="0"/>
              <a:t>Community-based interventions</a:t>
            </a:r>
            <a:r>
              <a:rPr lang="en-GB" dirty="0"/>
              <a:t> can reach individuals and families through campaigns, education, social marketing and encourage physical activity both inside and outside school and the workplace. </a:t>
            </a:r>
            <a:r>
              <a:rPr lang="en-GB" sz="3800" b="1" u="sng" dirty="0">
                <a:solidFill>
                  <a:srgbClr val="FF0000"/>
                </a:solidFill>
              </a:rPr>
              <a:t>IDF recommends physical activity at least between three to five days a week, for a minimum of 30-45 minutes.</a:t>
            </a:r>
          </a:p>
          <a:p>
            <a:r>
              <a:rPr lang="en-GB" sz="3800" b="1" u="sng" dirty="0">
                <a:solidFill>
                  <a:srgbClr val="FF0000"/>
                </a:solidFill>
              </a:rPr>
              <a:t>The earlier healthy habits acquired, the better outcome.</a:t>
            </a:r>
          </a:p>
          <a:p>
            <a:r>
              <a:rPr lang="en-GB" b="1" dirty="0"/>
              <a:t>Population based interventions and policies</a:t>
            </a:r>
            <a:r>
              <a:rPr lang="en-GB" dirty="0"/>
              <a:t> allow healthy choices through policies in trade, agriculture, transport and urban planning to become more accessible and easy. Healthy choices can be promoted in specific settings (school, workplace and home) and contribute to better health for everyone. They include exercising regularly and eating wisely which will help to maintain normal levels of blood glucose, blood pressure and lipids.</a:t>
            </a:r>
          </a:p>
          <a:p>
            <a:endParaRPr lang="en-GB" dirty="0"/>
          </a:p>
        </p:txBody>
      </p:sp>
      <p:pic>
        <p:nvPicPr>
          <p:cNvPr id="4" name="Picture 3">
            <a:extLst>
              <a:ext uri="{FF2B5EF4-FFF2-40B4-BE49-F238E27FC236}">
                <a16:creationId xmlns:a16="http://schemas.microsoft.com/office/drawing/2014/main" id="{249357DB-23A7-4C57-8C27-84F406DFEFEF}"/>
              </a:ext>
            </a:extLst>
          </p:cNvPr>
          <p:cNvPicPr>
            <a:picLocks noChangeAspect="1"/>
          </p:cNvPicPr>
          <p:nvPr/>
        </p:nvPicPr>
        <p:blipFill>
          <a:blip r:embed="rId2"/>
          <a:stretch>
            <a:fillRect/>
          </a:stretch>
        </p:blipFill>
        <p:spPr>
          <a:xfrm>
            <a:off x="427148" y="5301208"/>
            <a:ext cx="1807678" cy="1481741"/>
          </a:xfrm>
          <a:prstGeom prst="rect">
            <a:avLst/>
          </a:prstGeom>
        </p:spPr>
      </p:pic>
    </p:spTree>
    <p:extLst>
      <p:ext uri="{BB962C8B-B14F-4D97-AF65-F5344CB8AC3E}">
        <p14:creationId xmlns:p14="http://schemas.microsoft.com/office/powerpoint/2010/main" val="28819096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274639"/>
            <a:ext cx="8229600" cy="706090"/>
          </a:xfrm>
          <a:solidFill>
            <a:schemeClr val="tx2">
              <a:lumMod val="40000"/>
              <a:lumOff val="60000"/>
            </a:schemeClr>
          </a:solidFill>
        </p:spPr>
        <p:txBody>
          <a:bodyPr>
            <a:normAutofit fontScale="90000"/>
          </a:bodyPr>
          <a:lstStyle/>
          <a:p>
            <a:pPr>
              <a:defRPr/>
            </a:pPr>
            <a:r>
              <a:rPr lang="en-US" b="1" u="sng" dirty="0">
                <a:effectLst>
                  <a:outerShdw blurRad="38100" dist="38100" dir="2700000" algn="tl">
                    <a:srgbClr val="000000">
                      <a:alpha val="43137"/>
                    </a:srgbClr>
                  </a:outerShdw>
                </a:effectLst>
              </a:rPr>
              <a:t>Treatment</a:t>
            </a:r>
          </a:p>
        </p:txBody>
      </p:sp>
      <p:sp>
        <p:nvSpPr>
          <p:cNvPr id="32771" name="Content Placeholder 2"/>
          <p:cNvSpPr>
            <a:spLocks noGrp="1"/>
          </p:cNvSpPr>
          <p:nvPr>
            <p:ph idx="1"/>
          </p:nvPr>
        </p:nvSpPr>
        <p:spPr>
          <a:xfrm>
            <a:off x="457200" y="1196975"/>
            <a:ext cx="8229600" cy="4929188"/>
          </a:xfrm>
        </p:spPr>
        <p:txBody>
          <a:bodyPr/>
          <a:lstStyle/>
          <a:p>
            <a:pPr algn="l" rtl="0">
              <a:defRPr/>
            </a:pPr>
            <a:r>
              <a:rPr lang="en-US" sz="3600" dirty="0">
                <a:effectLst>
                  <a:outerShdw blurRad="38100" dist="38100" dir="2700000" algn="tl">
                    <a:srgbClr val="000000">
                      <a:alpha val="43137"/>
                    </a:srgbClr>
                  </a:outerShdw>
                </a:effectLst>
              </a:rPr>
              <a:t>The aim is to maintain serum glucose level within normal. </a:t>
            </a:r>
          </a:p>
        </p:txBody>
      </p:sp>
    </p:spTree>
    <p:extLst>
      <p:ext uri="{BB962C8B-B14F-4D97-AF65-F5344CB8AC3E}">
        <p14:creationId xmlns:p14="http://schemas.microsoft.com/office/powerpoint/2010/main" val="23472309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Content Placeholder 2"/>
          <p:cNvSpPr txBox="1">
            <a:spLocks noGrp="1"/>
          </p:cNvSpPr>
          <p:nvPr>
            <p:ph type="body" idx="1"/>
          </p:nvPr>
        </p:nvSpPr>
        <p:spPr>
          <a:xfrm>
            <a:off x="647564" y="2232643"/>
            <a:ext cx="7848872" cy="4350719"/>
          </a:xfrm>
          <a:prstGeom prst="rect">
            <a:avLst/>
          </a:prstGeom>
          <a:solidFill>
            <a:schemeClr val="tx2">
              <a:lumMod val="40000"/>
              <a:lumOff val="60000"/>
            </a:schemeClr>
          </a:solidFill>
        </p:spPr>
        <p:txBody>
          <a:bodyPr>
            <a:normAutofit fontScale="92500" lnSpcReduction="20000"/>
          </a:bodyPr>
          <a:lstStyle/>
          <a:p>
            <a:pPr>
              <a:lnSpc>
                <a:spcPct val="80000"/>
              </a:lnSpc>
              <a:spcBef>
                <a:spcPts val="375"/>
              </a:spcBef>
              <a:defRPr sz="2200"/>
            </a:pPr>
            <a:endParaRPr dirty="0"/>
          </a:p>
          <a:p>
            <a:pPr>
              <a:lnSpc>
                <a:spcPct val="80000"/>
              </a:lnSpc>
              <a:spcBef>
                <a:spcPts val="375"/>
              </a:spcBef>
              <a:defRPr sz="2200"/>
            </a:pPr>
            <a:endParaRPr dirty="0"/>
          </a:p>
          <a:p>
            <a:pPr marL="0" indent="0" algn="ctr">
              <a:lnSpc>
                <a:spcPct val="80000"/>
              </a:lnSpc>
              <a:spcBef>
                <a:spcPts val="375"/>
              </a:spcBef>
              <a:buNone/>
              <a:defRPr sz="2200"/>
            </a:pPr>
            <a:r>
              <a:rPr lang="en-US" sz="3000" b="1" dirty="0">
                <a:solidFill>
                  <a:srgbClr val="7030A0"/>
                </a:solidFill>
                <a:effectLst>
                  <a:outerShdw blurRad="38100" dist="38100" dir="2700000" algn="tl">
                    <a:srgbClr val="000000">
                      <a:alpha val="43137"/>
                    </a:srgbClr>
                  </a:outerShdw>
                </a:effectLst>
              </a:rPr>
              <a:t>T1DM </a:t>
            </a:r>
          </a:p>
          <a:p>
            <a:pPr>
              <a:lnSpc>
                <a:spcPct val="80000"/>
              </a:lnSpc>
              <a:spcBef>
                <a:spcPts val="375"/>
              </a:spcBef>
              <a:defRPr sz="2200"/>
            </a:pPr>
            <a:r>
              <a:rPr lang="en-US" sz="3000" dirty="0"/>
              <a:t>Insulin</a:t>
            </a:r>
          </a:p>
          <a:p>
            <a:pPr marL="0" indent="0">
              <a:lnSpc>
                <a:spcPct val="80000"/>
              </a:lnSpc>
              <a:spcBef>
                <a:spcPts val="375"/>
              </a:spcBef>
              <a:buNone/>
              <a:defRPr sz="2200"/>
            </a:pPr>
            <a:endParaRPr lang="en-US" sz="3000" dirty="0"/>
          </a:p>
          <a:p>
            <a:pPr marL="0" indent="0">
              <a:lnSpc>
                <a:spcPct val="80000"/>
              </a:lnSpc>
              <a:spcBef>
                <a:spcPts val="375"/>
              </a:spcBef>
              <a:buNone/>
              <a:defRPr sz="2200"/>
            </a:pPr>
            <a:endParaRPr lang="en-US" sz="3000" dirty="0"/>
          </a:p>
          <a:p>
            <a:pPr marL="0" indent="0" algn="ctr">
              <a:lnSpc>
                <a:spcPct val="80000"/>
              </a:lnSpc>
              <a:spcBef>
                <a:spcPts val="375"/>
              </a:spcBef>
              <a:buNone/>
              <a:defRPr sz="2200"/>
            </a:pPr>
            <a:r>
              <a:rPr lang="en-US" sz="2600" b="1" dirty="0">
                <a:solidFill>
                  <a:srgbClr val="7030A0"/>
                </a:solidFill>
                <a:effectLst>
                  <a:outerShdw blurRad="38100" dist="38100" dir="2700000" algn="tl">
                    <a:srgbClr val="000000">
                      <a:alpha val="43137"/>
                    </a:srgbClr>
                  </a:outerShdw>
                </a:effectLst>
              </a:rPr>
              <a:t>T2DM</a:t>
            </a:r>
          </a:p>
          <a:p>
            <a:pPr>
              <a:lnSpc>
                <a:spcPct val="80000"/>
              </a:lnSpc>
              <a:spcBef>
                <a:spcPts val="375"/>
              </a:spcBef>
              <a:defRPr sz="2200"/>
            </a:pPr>
            <a:r>
              <a:rPr sz="2600" i="1" dirty="0"/>
              <a:t>Lifestyle modifications </a:t>
            </a:r>
            <a:r>
              <a:rPr sz="2600" dirty="0"/>
              <a:t>can increase insulin secretion and decrease insulin resistance.</a:t>
            </a:r>
          </a:p>
          <a:p>
            <a:pPr>
              <a:lnSpc>
                <a:spcPct val="80000"/>
              </a:lnSpc>
              <a:spcBef>
                <a:spcPts val="375"/>
              </a:spcBef>
              <a:defRPr sz="2200"/>
            </a:pPr>
            <a:r>
              <a:rPr sz="2600" b="1" dirty="0"/>
              <a:t>Proper nutrition, weight loss, and physical exercise are the first line of treatment for DM 2.</a:t>
            </a:r>
          </a:p>
          <a:p>
            <a:pPr>
              <a:lnSpc>
                <a:spcPct val="80000"/>
              </a:lnSpc>
              <a:spcBef>
                <a:spcPts val="375"/>
              </a:spcBef>
              <a:defRPr sz="2200"/>
            </a:pPr>
            <a:r>
              <a:rPr sz="2600" dirty="0"/>
              <a:t>Medications are given either to increase insulin secretion to help overcome the resistance, or to directly decrease the resistance and re-sensitize insulin receptor.</a:t>
            </a:r>
          </a:p>
          <a:p>
            <a:pPr>
              <a:lnSpc>
                <a:spcPct val="80000"/>
              </a:lnSpc>
              <a:spcBef>
                <a:spcPts val="375"/>
              </a:spcBef>
              <a:defRPr sz="2200"/>
            </a:pPr>
            <a:r>
              <a:rPr sz="2600" dirty="0"/>
              <a:t>Many classes of drugs; </a:t>
            </a:r>
            <a:r>
              <a:rPr sz="2600" dirty="0" err="1"/>
              <a:t>biguanides</a:t>
            </a:r>
            <a:r>
              <a:rPr sz="2600" dirty="0"/>
              <a:t> (metformin) and sulfonylureas. Given orally.</a:t>
            </a:r>
          </a:p>
        </p:txBody>
      </p:sp>
      <p:sp>
        <p:nvSpPr>
          <p:cNvPr id="226" name="Slide Number Placeholder 4"/>
          <p:cNvSpPr txBox="1">
            <a:spLocks noGrp="1"/>
          </p:cNvSpPr>
          <p:nvPr>
            <p:ph type="sldNum" sz="quarter" idx="4294967295"/>
          </p:nvPr>
        </p:nvSpPr>
        <p:spPr>
          <a:xfrm>
            <a:off x="7401401" y="5636658"/>
            <a:ext cx="256700" cy="249556"/>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27</a:t>
            </a:fld>
            <a:endParaRPr/>
          </a:p>
        </p:txBody>
      </p:sp>
      <p:pic>
        <p:nvPicPr>
          <p:cNvPr id="2050" name="Picture 2" descr="Type 2 Diabetes Treatment: Types, Benefits, and Side Effects ...">
            <a:extLst>
              <a:ext uri="{FF2B5EF4-FFF2-40B4-BE49-F238E27FC236}">
                <a16:creationId xmlns:a16="http://schemas.microsoft.com/office/drawing/2014/main" id="{F2EE9C63-952A-414E-8A64-25B4E9BE9A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374"/>
            <a:ext cx="3654549" cy="1501527"/>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1A2B17EE-F22B-4A30-9ABC-F82E23E50D51}"/>
              </a:ext>
            </a:extLst>
          </p:cNvPr>
          <p:cNvSpPr>
            <a:spLocks noGrp="1"/>
          </p:cNvSpPr>
          <p:nvPr>
            <p:ph type="title"/>
          </p:nvPr>
        </p:nvSpPr>
        <p:spPr/>
        <p:txBody>
          <a:bodyPr/>
          <a:lstStyle/>
          <a:p>
            <a:endParaRPr lang="en-GB"/>
          </a:p>
        </p:txBody>
      </p:sp>
      <p:sp>
        <p:nvSpPr>
          <p:cNvPr id="9" name="Title 1">
            <a:extLst>
              <a:ext uri="{FF2B5EF4-FFF2-40B4-BE49-F238E27FC236}">
                <a16:creationId xmlns:a16="http://schemas.microsoft.com/office/drawing/2014/main" id="{9CAAD079-6B69-4442-9BBD-283D2EFDAB70}"/>
              </a:ext>
            </a:extLst>
          </p:cNvPr>
          <p:cNvSpPr txBox="1">
            <a:spLocks/>
          </p:cNvSpPr>
          <p:nvPr/>
        </p:nvSpPr>
        <p:spPr>
          <a:xfrm>
            <a:off x="1104759" y="1596901"/>
            <a:ext cx="6934482" cy="520796"/>
          </a:xfrm>
          <a:prstGeom prst="rect">
            <a:avLst/>
          </a:prstGeom>
          <a:solidFill>
            <a:srgbClr val="92D050"/>
          </a:solidFill>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t>Treatment</a:t>
            </a:r>
            <a:endParaRPr lang="en-GB" dirty="0"/>
          </a:p>
        </p:txBody>
      </p:sp>
      <p:pic>
        <p:nvPicPr>
          <p:cNvPr id="2052" name="Picture 4" descr="Ana Iya Gane Kamuwa Da Cutar Suga Kafin A Yi Gwaji? — Leadership ...">
            <a:extLst>
              <a:ext uri="{FF2B5EF4-FFF2-40B4-BE49-F238E27FC236}">
                <a16:creationId xmlns:a16="http://schemas.microsoft.com/office/drawing/2014/main" id="{AA7DB31E-2E4E-4351-AB8B-177B678796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54828"/>
            <a:ext cx="3866749" cy="154207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09FE63F-A9B9-4449-A4DF-C4971B31C81E}"/>
              </a:ext>
            </a:extLst>
          </p:cNvPr>
          <p:cNvPicPr>
            <a:picLocks noChangeAspect="1"/>
          </p:cNvPicPr>
          <p:nvPr/>
        </p:nvPicPr>
        <p:blipFill>
          <a:blip r:embed="rId4"/>
          <a:stretch>
            <a:fillRect/>
          </a:stretch>
        </p:blipFill>
        <p:spPr>
          <a:xfrm>
            <a:off x="3419872" y="0"/>
            <a:ext cx="1872208" cy="1596901"/>
          </a:xfrm>
          <a:prstGeom prst="rect">
            <a:avLst/>
          </a:prstGeom>
        </p:spPr>
      </p:pic>
    </p:spTree>
    <p:extLst>
      <p:ext uri="{BB962C8B-B14F-4D97-AF65-F5344CB8AC3E}">
        <p14:creationId xmlns:p14="http://schemas.microsoft.com/office/powerpoint/2010/main" val="334303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1975"/>
          </a:xfrm>
        </p:spPr>
        <p:txBody>
          <a:bodyPr>
            <a:normAutofit fontScale="90000"/>
          </a:bodyPr>
          <a:lstStyle/>
          <a:p>
            <a:pPr rtl="0">
              <a:defRPr/>
            </a:pPr>
            <a:r>
              <a:rPr lang="en-US" b="1" dirty="0">
                <a:solidFill>
                  <a:srgbClr val="CC0000"/>
                </a:solidFill>
                <a:effectLst>
                  <a:outerShdw blurRad="38100" dist="38100" dir="2700000" algn="tl">
                    <a:srgbClr val="000000">
                      <a:alpha val="43137"/>
                    </a:srgbClr>
                  </a:outerShdw>
                </a:effectLst>
              </a:rPr>
              <a:t>Complications </a:t>
            </a:r>
            <a:r>
              <a:rPr lang="en-US" b="1" dirty="0" err="1">
                <a:solidFill>
                  <a:srgbClr val="CC0000"/>
                </a:solidFill>
                <a:effectLst>
                  <a:outerShdw blurRad="38100" dist="38100" dir="2700000" algn="tl">
                    <a:srgbClr val="000000">
                      <a:alpha val="43137"/>
                    </a:srgbClr>
                  </a:outerShdw>
                </a:effectLst>
              </a:rPr>
              <a:t>managment</a:t>
            </a:r>
            <a:endParaRPr lang="ar-EG" dirty="0"/>
          </a:p>
        </p:txBody>
      </p:sp>
      <p:sp>
        <p:nvSpPr>
          <p:cNvPr id="3" name="Content Placeholder 2"/>
          <p:cNvSpPr>
            <a:spLocks noGrp="1"/>
          </p:cNvSpPr>
          <p:nvPr>
            <p:ph idx="1"/>
          </p:nvPr>
        </p:nvSpPr>
        <p:spPr>
          <a:xfrm>
            <a:off x="179388" y="908050"/>
            <a:ext cx="8713787" cy="5689600"/>
          </a:xfrm>
          <a:solidFill>
            <a:schemeClr val="bg1">
              <a:lumMod val="75000"/>
            </a:schemeClr>
          </a:solidFill>
        </p:spPr>
        <p:txBody>
          <a:bodyPr/>
          <a:lstStyle/>
          <a:p>
            <a:pPr algn="l" rtl="0">
              <a:defRPr/>
            </a:pPr>
            <a:r>
              <a:rPr lang="en-US" dirty="0">
                <a:effectLst>
                  <a:outerShdw blurRad="38100" dist="38100" dir="2700000" algn="tl">
                    <a:srgbClr val="000000">
                      <a:alpha val="43137"/>
                    </a:srgbClr>
                  </a:outerShdw>
                </a:effectLst>
              </a:rPr>
              <a:t>Diabetes is associated with various </a:t>
            </a:r>
            <a:r>
              <a:rPr lang="en-US" b="1" dirty="0">
                <a:effectLst>
                  <a:outerShdw blurRad="38100" dist="38100" dir="2700000" algn="tl">
                    <a:srgbClr val="000000">
                      <a:alpha val="43137"/>
                    </a:srgbClr>
                  </a:outerShdw>
                </a:effectLst>
              </a:rPr>
              <a:t>complications</a:t>
            </a:r>
            <a:r>
              <a:rPr lang="en-US" dirty="0">
                <a:effectLst>
                  <a:outerShdw blurRad="38100" dist="38100" dir="2700000" algn="tl">
                    <a:srgbClr val="000000">
                      <a:alpha val="43137"/>
                    </a:srgbClr>
                  </a:outerShdw>
                </a:effectLst>
              </a:rPr>
              <a:t>, e.g. blindness, kidney failure, coronary thrombosis…etc. </a:t>
            </a:r>
          </a:p>
          <a:p>
            <a:pPr algn="l" rtl="0">
              <a:defRPr/>
            </a:pPr>
            <a:r>
              <a:rPr lang="en-US" b="1" dirty="0">
                <a:effectLst>
                  <a:outerShdw blurRad="38100" dist="38100" dir="2700000" algn="tl">
                    <a:srgbClr val="000000">
                      <a:alpha val="43137"/>
                    </a:srgbClr>
                  </a:outerShdw>
                </a:effectLst>
              </a:rPr>
              <a:t>The aim </a:t>
            </a:r>
            <a:r>
              <a:rPr lang="en-US" dirty="0">
                <a:effectLst>
                  <a:outerShdw blurRad="38100" dist="38100" dir="2700000" algn="tl">
                    <a:srgbClr val="000000">
                      <a:alpha val="43137"/>
                    </a:srgbClr>
                  </a:outerShdw>
                </a:effectLst>
              </a:rPr>
              <a:t>is to treat complications and </a:t>
            </a:r>
            <a:r>
              <a:rPr lang="en-US" b="1" dirty="0">
                <a:effectLst>
                  <a:outerShdw blurRad="38100" dist="38100" dir="2700000" algn="tl">
                    <a:srgbClr val="000000">
                      <a:alpha val="43137"/>
                    </a:srgbClr>
                  </a:outerShdw>
                </a:effectLst>
              </a:rPr>
              <a:t>rehabilitate</a:t>
            </a:r>
            <a:r>
              <a:rPr lang="en-US" dirty="0">
                <a:effectLst>
                  <a:outerShdw blurRad="38100" dist="38100" dir="2700000" algn="tl">
                    <a:srgbClr val="000000">
                      <a:alpha val="43137"/>
                    </a:srgbClr>
                  </a:outerShdw>
                </a:effectLst>
              </a:rPr>
              <a:t> patient to lead a life as normal as possible. </a:t>
            </a:r>
          </a:p>
          <a:p>
            <a:pPr algn="l" rtl="0">
              <a:defRPr/>
            </a:pPr>
            <a:r>
              <a:rPr lang="en-US" b="1" dirty="0">
                <a:effectLst>
                  <a:outerShdw blurRad="38100" dist="38100" dir="2700000" algn="tl">
                    <a:srgbClr val="000000">
                      <a:alpha val="43137"/>
                    </a:srgbClr>
                  </a:outerShdw>
                </a:effectLst>
              </a:rPr>
              <a:t>For example </a:t>
            </a:r>
            <a:r>
              <a:rPr lang="en-US" dirty="0">
                <a:effectLst>
                  <a:outerShdw blurRad="38100" dist="38100" dir="2700000" algn="tl">
                    <a:srgbClr val="000000">
                      <a:alpha val="43137"/>
                    </a:srgbClr>
                  </a:outerShdw>
                </a:effectLst>
              </a:rPr>
              <a:t>it should entail periodic checkups for visual acuity (retinopathy), renal function (nephropathy), and testing peripheral nerves sensation (neuropathy), in order to prevent farther deterioration</a:t>
            </a:r>
            <a:endParaRPr lang="ar-E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232719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Complications screening tests"/>
          <p:cNvSpPr txBox="1">
            <a:spLocks noGrp="1"/>
          </p:cNvSpPr>
          <p:nvPr>
            <p:ph type="title"/>
          </p:nvPr>
        </p:nvSpPr>
        <p:spPr>
          <a:xfrm>
            <a:off x="457200" y="274638"/>
            <a:ext cx="8229600" cy="697148"/>
          </a:xfrm>
          <a:prstGeom prst="rect">
            <a:avLst/>
          </a:prstGeom>
          <a:solidFill>
            <a:schemeClr val="accent2">
              <a:lumMod val="20000"/>
              <a:lumOff val="80000"/>
            </a:schemeClr>
          </a:solidFill>
        </p:spPr>
        <p:txBody>
          <a:bodyPr>
            <a:normAutofit fontScale="90000"/>
          </a:bodyPr>
          <a:lstStyle/>
          <a:p>
            <a:r>
              <a:rPr dirty="0"/>
              <a:t>Complications screening tests</a:t>
            </a:r>
          </a:p>
        </p:txBody>
      </p:sp>
      <p:sp>
        <p:nvSpPr>
          <p:cNvPr id="267" name="Retinopathy…"/>
          <p:cNvSpPr txBox="1">
            <a:spLocks noGrp="1"/>
          </p:cNvSpPr>
          <p:nvPr>
            <p:ph type="body" idx="1"/>
          </p:nvPr>
        </p:nvSpPr>
        <p:spPr>
          <a:xfrm>
            <a:off x="323528" y="1235473"/>
            <a:ext cx="8229600" cy="4525963"/>
          </a:xfrm>
          <a:prstGeom prst="rect">
            <a:avLst/>
          </a:prstGeom>
          <a:solidFill>
            <a:schemeClr val="accent3">
              <a:lumMod val="40000"/>
              <a:lumOff val="60000"/>
            </a:schemeClr>
          </a:solidFill>
        </p:spPr>
        <p:txBody>
          <a:bodyPr>
            <a:normAutofit fontScale="92500" lnSpcReduction="10000"/>
          </a:bodyPr>
          <a:lstStyle/>
          <a:p>
            <a:r>
              <a:rPr dirty="0"/>
              <a:t>Retinopathy</a:t>
            </a:r>
          </a:p>
          <a:p>
            <a:pPr marL="241101" indent="-241101">
              <a:defRPr sz="3000"/>
            </a:pPr>
            <a:r>
              <a:rPr dirty="0"/>
              <a:t>Nephropathy</a:t>
            </a:r>
          </a:p>
          <a:p>
            <a:pPr marL="241101" indent="-241101">
              <a:defRPr sz="3000"/>
            </a:pPr>
            <a:r>
              <a:rPr dirty="0"/>
              <a:t>Neuropathy</a:t>
            </a:r>
          </a:p>
          <a:p>
            <a:pPr marL="241101" indent="-241101">
              <a:defRPr sz="3000"/>
            </a:pPr>
            <a:r>
              <a:rPr dirty="0"/>
              <a:t>Foot care</a:t>
            </a:r>
          </a:p>
          <a:p>
            <a:pPr marL="241101" indent="-241101">
              <a:defRPr sz="3000"/>
            </a:pPr>
            <a:endParaRPr dirty="0"/>
          </a:p>
          <a:p>
            <a:pPr marL="152697" indent="-152697">
              <a:defRPr sz="1900"/>
            </a:pPr>
            <a:r>
              <a:rPr lang="en-US" sz="3600" b="1" dirty="0">
                <a:solidFill>
                  <a:srgbClr val="0070C0"/>
                </a:solidFill>
              </a:rPr>
              <a:t>T1</a:t>
            </a:r>
            <a:r>
              <a:rPr sz="3600" b="1" dirty="0">
                <a:solidFill>
                  <a:srgbClr val="0070C0"/>
                </a:solidFill>
              </a:rPr>
              <a:t>DM : </a:t>
            </a:r>
            <a:r>
              <a:rPr sz="3600" b="1" dirty="0">
                <a:solidFill>
                  <a:srgbClr val="FF0000"/>
                </a:solidFill>
              </a:rPr>
              <a:t>annually after 5 years of diagnosis; patient is &gt;15 years old.</a:t>
            </a:r>
          </a:p>
          <a:p>
            <a:pPr marL="152697" indent="-152697">
              <a:defRPr sz="1900"/>
            </a:pPr>
            <a:r>
              <a:rPr lang="en-US" sz="3600" b="1" dirty="0">
                <a:solidFill>
                  <a:srgbClr val="0070C0"/>
                </a:solidFill>
              </a:rPr>
              <a:t>T2</a:t>
            </a:r>
            <a:r>
              <a:rPr sz="3600" b="1" dirty="0">
                <a:solidFill>
                  <a:srgbClr val="0070C0"/>
                </a:solidFill>
              </a:rPr>
              <a:t>DM : </a:t>
            </a:r>
            <a:r>
              <a:rPr sz="3600" b="1" dirty="0">
                <a:solidFill>
                  <a:srgbClr val="FF0000"/>
                </a:solidFill>
              </a:rPr>
              <a:t>annually, starting at the time of diagnosis.</a:t>
            </a:r>
          </a:p>
        </p:txBody>
      </p:sp>
      <p:sp>
        <p:nvSpPr>
          <p:cNvPr id="268" name="Slide Number"/>
          <p:cNvSpPr txBox="1">
            <a:spLocks noGrp="1"/>
          </p:cNvSpPr>
          <p:nvPr>
            <p:ph type="sldNum" sz="quarter" idx="4294967295"/>
          </p:nvPr>
        </p:nvSpPr>
        <p:spPr>
          <a:xfrm>
            <a:off x="7401401" y="5636658"/>
            <a:ext cx="256700" cy="249556"/>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29</a:t>
            </a:fld>
            <a:endParaRPr/>
          </a:p>
        </p:txBody>
      </p:sp>
    </p:spTree>
    <p:extLst>
      <p:ext uri="{BB962C8B-B14F-4D97-AF65-F5344CB8AC3E}">
        <p14:creationId xmlns:p14="http://schemas.microsoft.com/office/powerpoint/2010/main" val="3356841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6EDAD-D599-4255-8F2C-0BF4432ED9A9}"/>
              </a:ext>
            </a:extLst>
          </p:cNvPr>
          <p:cNvSpPr>
            <a:spLocks noGrp="1"/>
          </p:cNvSpPr>
          <p:nvPr>
            <p:ph type="title"/>
          </p:nvPr>
        </p:nvSpPr>
        <p:spPr>
          <a:solidFill>
            <a:schemeClr val="accent1">
              <a:lumMod val="20000"/>
              <a:lumOff val="80000"/>
            </a:schemeClr>
          </a:solidFill>
        </p:spPr>
        <p:txBody>
          <a:bodyPr/>
          <a:lstStyle/>
          <a:p>
            <a:r>
              <a:rPr lang="en-GB"/>
              <a:t>Historical background</a:t>
            </a:r>
            <a:endParaRPr lang="en-GB" dirty="0"/>
          </a:p>
        </p:txBody>
      </p:sp>
      <p:sp>
        <p:nvSpPr>
          <p:cNvPr id="3" name="Content Placeholder 2">
            <a:extLst>
              <a:ext uri="{FF2B5EF4-FFF2-40B4-BE49-F238E27FC236}">
                <a16:creationId xmlns:a16="http://schemas.microsoft.com/office/drawing/2014/main" id="{9E6096B7-E848-4521-82EA-07240BA9E073}"/>
              </a:ext>
            </a:extLst>
          </p:cNvPr>
          <p:cNvSpPr>
            <a:spLocks noGrp="1"/>
          </p:cNvSpPr>
          <p:nvPr>
            <p:ph idx="1"/>
          </p:nvPr>
        </p:nvSpPr>
        <p:spPr>
          <a:xfrm>
            <a:off x="457200" y="3645024"/>
            <a:ext cx="8229600" cy="2938338"/>
          </a:xfrm>
          <a:solidFill>
            <a:srgbClr val="92D050"/>
          </a:solidFill>
        </p:spPr>
        <p:txBody>
          <a:bodyPr>
            <a:normAutofit fontScale="85000" lnSpcReduction="20000"/>
          </a:bodyPr>
          <a:lstStyle/>
          <a:p>
            <a:r>
              <a:rPr lang="en-GB" b="1"/>
              <a:t>Diabetes</a:t>
            </a:r>
            <a:r>
              <a:rPr lang="en-GB"/>
              <a:t> mellitus is derived from the </a:t>
            </a:r>
            <a:r>
              <a:rPr lang="en-GB" b="1"/>
              <a:t>Greek</a:t>
            </a:r>
            <a:r>
              <a:rPr lang="en-GB"/>
              <a:t> word </a:t>
            </a:r>
            <a:r>
              <a:rPr lang="en-GB" b="1"/>
              <a:t>diabetes</a:t>
            </a:r>
            <a:r>
              <a:rPr lang="en-GB"/>
              <a:t> meaning siphon - to pass through and the Latin word mellitus meaning honeyed or sweet. </a:t>
            </a:r>
          </a:p>
          <a:p>
            <a:r>
              <a:rPr lang="en-GB"/>
              <a:t>Diabetes has been known about for many centuries. As early as the </a:t>
            </a:r>
            <a:r>
              <a:rPr lang="en-GB" b="1" i="1"/>
              <a:t>5th century </a:t>
            </a:r>
            <a:r>
              <a:rPr lang="en-GB"/>
              <a:t>AD descriptions of diabetes mentioned two forms, one in older, fatter people and the other in thinner people with short survival.</a:t>
            </a:r>
            <a:endParaRPr lang="en-GB" dirty="0"/>
          </a:p>
        </p:txBody>
      </p:sp>
      <p:pic>
        <p:nvPicPr>
          <p:cNvPr id="5" name="Picture 4">
            <a:extLst>
              <a:ext uri="{FF2B5EF4-FFF2-40B4-BE49-F238E27FC236}">
                <a16:creationId xmlns:a16="http://schemas.microsoft.com/office/drawing/2014/main" id="{18C0FB3A-C97F-4199-BFC1-9DEE9DB9C7CD}"/>
              </a:ext>
            </a:extLst>
          </p:cNvPr>
          <p:cNvPicPr>
            <a:picLocks noChangeAspect="1"/>
          </p:cNvPicPr>
          <p:nvPr/>
        </p:nvPicPr>
        <p:blipFill>
          <a:blip r:embed="rId2"/>
          <a:stretch>
            <a:fillRect/>
          </a:stretch>
        </p:blipFill>
        <p:spPr>
          <a:xfrm>
            <a:off x="4239975" y="1429819"/>
            <a:ext cx="2152650" cy="2124075"/>
          </a:xfrm>
          <a:prstGeom prst="rect">
            <a:avLst/>
          </a:prstGeom>
        </p:spPr>
      </p:pic>
      <p:pic>
        <p:nvPicPr>
          <p:cNvPr id="7" name="Picture 6">
            <a:extLst>
              <a:ext uri="{FF2B5EF4-FFF2-40B4-BE49-F238E27FC236}">
                <a16:creationId xmlns:a16="http://schemas.microsoft.com/office/drawing/2014/main" id="{576104E1-8A18-4937-93AF-80CE57E3CCE4}"/>
              </a:ext>
            </a:extLst>
          </p:cNvPr>
          <p:cNvPicPr>
            <a:picLocks noChangeAspect="1"/>
          </p:cNvPicPr>
          <p:nvPr/>
        </p:nvPicPr>
        <p:blipFill>
          <a:blip r:embed="rId3"/>
          <a:stretch>
            <a:fillRect/>
          </a:stretch>
        </p:blipFill>
        <p:spPr>
          <a:xfrm>
            <a:off x="1187624" y="1448520"/>
            <a:ext cx="2240908" cy="2041716"/>
          </a:xfrm>
          <a:prstGeom prst="rect">
            <a:avLst/>
          </a:prstGeom>
        </p:spPr>
      </p:pic>
      <p:pic>
        <p:nvPicPr>
          <p:cNvPr id="8" name="Picture 7">
            <a:extLst>
              <a:ext uri="{FF2B5EF4-FFF2-40B4-BE49-F238E27FC236}">
                <a16:creationId xmlns:a16="http://schemas.microsoft.com/office/drawing/2014/main" id="{ED6D6896-5630-4DBF-BD9C-F0A7894BD752}"/>
              </a:ext>
            </a:extLst>
          </p:cNvPr>
          <p:cNvPicPr>
            <a:picLocks noChangeAspect="1"/>
          </p:cNvPicPr>
          <p:nvPr/>
        </p:nvPicPr>
        <p:blipFill rotWithShape="1">
          <a:blip r:embed="rId4"/>
          <a:srcRect l="2232" t="30938" r="70769" b="26876"/>
          <a:stretch/>
        </p:blipFill>
        <p:spPr>
          <a:xfrm>
            <a:off x="2834680" y="1628875"/>
            <a:ext cx="1098159" cy="1267107"/>
          </a:xfrm>
          <a:prstGeom prst="rect">
            <a:avLst/>
          </a:prstGeom>
        </p:spPr>
      </p:pic>
      <p:pic>
        <p:nvPicPr>
          <p:cNvPr id="1028" name="Picture 4" descr="OLCreate: HEAT_ANC_ET_1.0 Antenatal Care Module: 9. General ...">
            <a:extLst>
              <a:ext uri="{FF2B5EF4-FFF2-40B4-BE49-F238E27FC236}">
                <a16:creationId xmlns:a16="http://schemas.microsoft.com/office/drawing/2014/main" id="{26AE3F3F-577D-4DCB-8CDE-A0001A5113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168" y="1703397"/>
            <a:ext cx="2857500" cy="1235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27473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a:solidFill>
            <a:schemeClr val="accent2">
              <a:lumMod val="60000"/>
              <a:lumOff val="40000"/>
            </a:schemeClr>
          </a:solidFill>
        </p:spPr>
        <p:txBody>
          <a:bodyPr>
            <a:normAutofit fontScale="90000"/>
          </a:bodyPr>
          <a:lstStyle/>
          <a:p>
            <a:r>
              <a:rPr lang="en-US" b="1" dirty="0">
                <a:solidFill>
                  <a:srgbClr val="00B050"/>
                </a:solidFill>
                <a:effectLst>
                  <a:outerShdw blurRad="38100" dist="38100" dir="2700000" algn="tl">
                    <a:srgbClr val="000000">
                      <a:alpha val="43137"/>
                    </a:srgbClr>
                  </a:outerShdw>
                </a:effectLst>
              </a:rPr>
              <a:t>IN JORDAN</a:t>
            </a:r>
          </a:p>
        </p:txBody>
      </p:sp>
      <p:sp>
        <p:nvSpPr>
          <p:cNvPr id="3" name="Content Placeholder 2"/>
          <p:cNvSpPr>
            <a:spLocks noGrp="1"/>
          </p:cNvSpPr>
          <p:nvPr>
            <p:ph idx="1"/>
          </p:nvPr>
        </p:nvSpPr>
        <p:spPr>
          <a:xfrm>
            <a:off x="457200" y="1196752"/>
            <a:ext cx="8229600" cy="4929411"/>
          </a:xfrm>
          <a:solidFill>
            <a:schemeClr val="accent4">
              <a:lumMod val="60000"/>
              <a:lumOff val="40000"/>
            </a:schemeClr>
          </a:solidFill>
        </p:spPr>
        <p:txBody>
          <a:bodyPr/>
          <a:lstStyle/>
          <a:p>
            <a:r>
              <a:rPr lang="en-US" dirty="0"/>
              <a:t>Estimations of the prevalence of T2DM in Jordan were reported variably over the past decade to range from 11-17% </a:t>
            </a:r>
            <a:r>
              <a:rPr lang="en-US" sz="1350" dirty="0"/>
              <a:t>(</a:t>
            </a:r>
            <a:r>
              <a:rPr lang="en-US" sz="1350" dirty="0" err="1"/>
              <a:t>Ajlouni</a:t>
            </a:r>
            <a:r>
              <a:rPr lang="en-US" sz="1350" dirty="0"/>
              <a:t> et al., 2008) (</a:t>
            </a:r>
            <a:r>
              <a:rPr lang="en-US" sz="1350" dirty="0" err="1"/>
              <a:t>Internationa</a:t>
            </a:r>
            <a:r>
              <a:rPr lang="en-US" sz="1350" dirty="0"/>
              <a:t> Diabetes Federation, 2015). </a:t>
            </a:r>
          </a:p>
          <a:p>
            <a:endParaRPr lang="en-US" dirty="0"/>
          </a:p>
          <a:p>
            <a:r>
              <a:rPr lang="en-US" dirty="0"/>
              <a:t>An increase in the prevalence of T2DM by 31.5% was reported between 1998 and 2008 </a:t>
            </a:r>
            <a:r>
              <a:rPr lang="en-US" sz="1350" dirty="0"/>
              <a:t>(</a:t>
            </a:r>
            <a:r>
              <a:rPr lang="en-US" sz="1350" dirty="0" err="1"/>
              <a:t>Ajlouni</a:t>
            </a:r>
            <a:r>
              <a:rPr lang="en-US" sz="1350" dirty="0"/>
              <a:t> et al. 1998; </a:t>
            </a:r>
            <a:r>
              <a:rPr lang="en-US" sz="1350" dirty="0" err="1"/>
              <a:t>Ajlouni</a:t>
            </a:r>
            <a:r>
              <a:rPr lang="en-US" sz="1350" dirty="0"/>
              <a:t> et al. 2008).</a:t>
            </a:r>
          </a:p>
        </p:txBody>
      </p:sp>
    </p:spTree>
    <p:extLst>
      <p:ext uri="{BB962C8B-B14F-4D97-AF65-F5344CB8AC3E}">
        <p14:creationId xmlns:p14="http://schemas.microsoft.com/office/powerpoint/2010/main" val="14220807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a:solidFill>
            <a:srgbClr val="92D050"/>
          </a:solidFill>
        </p:spPr>
        <p:txBody>
          <a:bodyPr>
            <a:normAutofit fontScale="90000"/>
          </a:bodyPr>
          <a:lstStyle/>
          <a:p>
            <a:br>
              <a:rPr lang="en-US" dirty="0"/>
            </a:br>
            <a:r>
              <a:rPr lang="en-US" dirty="0"/>
              <a:t>In Jordan </a:t>
            </a:r>
            <a:br>
              <a:rPr lang="en-US" dirty="0"/>
            </a:br>
            <a:endParaRPr lang="en-US" dirty="0"/>
          </a:p>
        </p:txBody>
      </p:sp>
      <p:sp>
        <p:nvSpPr>
          <p:cNvPr id="3" name="Content Placeholder 2"/>
          <p:cNvSpPr>
            <a:spLocks noGrp="1"/>
          </p:cNvSpPr>
          <p:nvPr>
            <p:ph idx="1"/>
          </p:nvPr>
        </p:nvSpPr>
        <p:spPr>
          <a:xfrm>
            <a:off x="457200" y="1196752"/>
            <a:ext cx="8229600" cy="4929411"/>
          </a:xfrm>
          <a:solidFill>
            <a:srgbClr val="00B0F0"/>
          </a:solidFill>
        </p:spPr>
        <p:txBody>
          <a:bodyPr/>
          <a:lstStyle/>
          <a:p>
            <a:r>
              <a:rPr lang="en-US" dirty="0"/>
              <a:t>Overweight 62.3% </a:t>
            </a:r>
          </a:p>
          <a:p>
            <a:r>
              <a:rPr lang="en-US" dirty="0"/>
              <a:t>Obesity 28.1% </a:t>
            </a:r>
          </a:p>
          <a:p>
            <a:r>
              <a:rPr lang="en-US" dirty="0"/>
              <a:t>Physical inactivity 12.1%</a:t>
            </a:r>
          </a:p>
          <a:p>
            <a:endParaRPr lang="en-US" dirty="0"/>
          </a:p>
          <a:p>
            <a:endParaRPr lang="en-US" dirty="0"/>
          </a:p>
          <a:p>
            <a:pPr marL="0" indent="0">
              <a:buNone/>
            </a:pPr>
            <a:r>
              <a:rPr lang="en-US" sz="1400" dirty="0"/>
              <a:t>WHO 2016</a:t>
            </a:r>
          </a:p>
        </p:txBody>
      </p:sp>
    </p:spTree>
    <p:extLst>
      <p:ext uri="{BB962C8B-B14F-4D97-AF65-F5344CB8AC3E}">
        <p14:creationId xmlns:p14="http://schemas.microsoft.com/office/powerpoint/2010/main" val="9402130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125385" cy="956562"/>
          </a:xfrm>
        </p:spPr>
        <p:txBody>
          <a:bodyPr>
            <a:normAutofit fontScale="90000"/>
          </a:bodyPr>
          <a:lstStyle/>
          <a:p>
            <a:r>
              <a:rPr lang="en-US" b="1" dirty="0">
                <a:solidFill>
                  <a:srgbClr val="00B050"/>
                </a:solidFill>
                <a:effectLst>
                  <a:outerShdw blurRad="38100" dist="38100" dir="2700000" algn="tl">
                    <a:srgbClr val="000000">
                      <a:alpha val="43137"/>
                    </a:srgbClr>
                  </a:outerShdw>
                </a:effectLst>
              </a:rPr>
              <a:t>Health services for diabetes patients IN JORDAN</a:t>
            </a:r>
          </a:p>
        </p:txBody>
      </p:sp>
      <p:sp>
        <p:nvSpPr>
          <p:cNvPr id="3" name="Content Placeholder 2"/>
          <p:cNvSpPr>
            <a:spLocks noGrp="1"/>
          </p:cNvSpPr>
          <p:nvPr>
            <p:ph idx="1"/>
          </p:nvPr>
        </p:nvSpPr>
        <p:spPr>
          <a:solidFill>
            <a:schemeClr val="accent2">
              <a:lumMod val="40000"/>
              <a:lumOff val="60000"/>
            </a:schemeClr>
          </a:solidFill>
        </p:spPr>
        <p:txBody>
          <a:bodyPr>
            <a:normAutofit fontScale="92500"/>
          </a:bodyPr>
          <a:lstStyle/>
          <a:p>
            <a:r>
              <a:rPr lang="en-US" dirty="0"/>
              <a:t>Health sectors (public and private) provide primary, secondary and tertiary healthcare services to patients with diabetes (</a:t>
            </a:r>
            <a:r>
              <a:rPr lang="en-US" dirty="0" err="1"/>
              <a:t>MoH</a:t>
            </a:r>
            <a:r>
              <a:rPr lang="en-US" dirty="0"/>
              <a:t>, 2014).</a:t>
            </a:r>
          </a:p>
          <a:p>
            <a:r>
              <a:rPr lang="en-US" dirty="0"/>
              <a:t> In addition, </a:t>
            </a:r>
            <a:r>
              <a:rPr lang="en-US" i="1" dirty="0"/>
              <a:t>a National Centre for Diabetes, Endocrinology and Genetics (NCDEG) was established in 1996.</a:t>
            </a:r>
            <a:r>
              <a:rPr lang="en-US" dirty="0"/>
              <a:t> </a:t>
            </a:r>
          </a:p>
          <a:p>
            <a:r>
              <a:rPr lang="en-US" dirty="0"/>
              <a:t>NCDEG attracts patients from all over the country who are either physician-referred or self-referred.</a:t>
            </a:r>
          </a:p>
        </p:txBody>
      </p:sp>
    </p:spTree>
    <p:extLst>
      <p:ext uri="{BB962C8B-B14F-4D97-AF65-F5344CB8AC3E}">
        <p14:creationId xmlns:p14="http://schemas.microsoft.com/office/powerpoint/2010/main" val="29121484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Why should we care"/>
          <p:cNvSpPr txBox="1">
            <a:spLocks noGrp="1"/>
          </p:cNvSpPr>
          <p:nvPr>
            <p:ph type="title"/>
          </p:nvPr>
        </p:nvSpPr>
        <p:spPr>
          <a:xfrm>
            <a:off x="467286" y="155744"/>
            <a:ext cx="8229600" cy="1143000"/>
          </a:xfrm>
          <a:prstGeom prst="rect">
            <a:avLst/>
          </a:prstGeom>
        </p:spPr>
        <p:txBody>
          <a:bodyPr/>
          <a:lstStyle/>
          <a:p>
            <a:r>
              <a:rPr lang="en-US" dirty="0"/>
              <a:t>So, </a:t>
            </a:r>
            <a:endParaRPr dirty="0"/>
          </a:p>
        </p:txBody>
      </p:sp>
      <p:sp>
        <p:nvSpPr>
          <p:cNvPr id="125" name="A worldwide phenomenon.…"/>
          <p:cNvSpPr txBox="1">
            <a:spLocks noGrp="1"/>
          </p:cNvSpPr>
          <p:nvPr>
            <p:ph type="body" idx="1"/>
          </p:nvPr>
        </p:nvSpPr>
        <p:spPr>
          <a:xfrm>
            <a:off x="323528" y="2564904"/>
            <a:ext cx="8373358" cy="3740622"/>
          </a:xfrm>
          <a:prstGeom prst="rect">
            <a:avLst/>
          </a:prstGeom>
          <a:solidFill>
            <a:srgbClr val="FF66CC"/>
          </a:solidFill>
        </p:spPr>
        <p:txBody>
          <a:bodyPr anchor="ctr"/>
          <a:lstStyle/>
          <a:p>
            <a:pPr marL="360044" indent="-360044">
              <a:lnSpc>
                <a:spcPct val="80000"/>
              </a:lnSpc>
              <a:spcBef>
                <a:spcPts val="300"/>
              </a:spcBef>
              <a:defRPr sz="2800"/>
            </a:pPr>
            <a:r>
              <a:rPr dirty="0"/>
              <a:t>A worldwide </a:t>
            </a:r>
            <a:r>
              <a:rPr lang="en-GB" dirty="0"/>
              <a:t>disease</a:t>
            </a:r>
            <a:r>
              <a:rPr dirty="0"/>
              <a:t>.</a:t>
            </a:r>
          </a:p>
          <a:p>
            <a:pPr marL="360044" indent="-360044">
              <a:lnSpc>
                <a:spcPct val="80000"/>
              </a:lnSpc>
              <a:spcBef>
                <a:spcPts val="300"/>
              </a:spcBef>
              <a:defRPr sz="2800"/>
            </a:pPr>
            <a:r>
              <a:rPr dirty="0"/>
              <a:t>Jordan has high prevalence.</a:t>
            </a:r>
          </a:p>
          <a:p>
            <a:pPr marL="360044" indent="-360044">
              <a:lnSpc>
                <a:spcPct val="80000"/>
              </a:lnSpc>
              <a:spcBef>
                <a:spcPts val="300"/>
              </a:spcBef>
              <a:defRPr sz="2800"/>
            </a:pPr>
            <a:r>
              <a:rPr dirty="0"/>
              <a:t>DM causes blindness, kidney failure, heart disease, neural damage, foot ulceration and amputation, and increases risk of early death.</a:t>
            </a:r>
          </a:p>
          <a:p>
            <a:pPr marL="360044" indent="-360044">
              <a:lnSpc>
                <a:spcPct val="80000"/>
              </a:lnSpc>
              <a:spcBef>
                <a:spcPts val="300"/>
              </a:spcBef>
              <a:defRPr sz="2500"/>
            </a:pPr>
            <a:r>
              <a:rPr dirty="0"/>
              <a:t>Financial burden on patients and governments.</a:t>
            </a:r>
          </a:p>
        </p:txBody>
      </p:sp>
      <p:sp>
        <p:nvSpPr>
          <p:cNvPr id="126" name="Slide Number"/>
          <p:cNvSpPr txBox="1">
            <a:spLocks noGrp="1"/>
          </p:cNvSpPr>
          <p:nvPr>
            <p:ph type="sldNum" sz="quarter" idx="4294967295"/>
          </p:nvPr>
        </p:nvSpPr>
        <p:spPr>
          <a:xfrm>
            <a:off x="7490699" y="5636658"/>
            <a:ext cx="167402" cy="249556"/>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33</a:t>
            </a:fld>
            <a:endParaRPr/>
          </a:p>
        </p:txBody>
      </p:sp>
      <p:pic>
        <p:nvPicPr>
          <p:cNvPr id="2052" name="Picture 4" descr="Image result for why should we c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862" y="1298744"/>
            <a:ext cx="7254689" cy="1813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0219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5F874-8B7E-45C7-ABA0-9DA347E14CD1}"/>
              </a:ext>
            </a:extLst>
          </p:cNvPr>
          <p:cNvSpPr>
            <a:spLocks noGrp="1"/>
          </p:cNvSpPr>
          <p:nvPr>
            <p:ph type="title"/>
          </p:nvPr>
        </p:nvSpPr>
        <p:spPr>
          <a:xfrm>
            <a:off x="179512" y="629266"/>
            <a:ext cx="3960440" cy="1622321"/>
          </a:xfrm>
        </p:spPr>
        <p:txBody>
          <a:bodyPr>
            <a:normAutofit fontScale="90000"/>
          </a:bodyPr>
          <a:lstStyle/>
          <a:p>
            <a:r>
              <a:rPr lang="en-GB" sz="6700" b="1" dirty="0"/>
              <a:t>THANK YOU </a:t>
            </a:r>
            <a:br>
              <a:rPr lang="en-GB" b="1" dirty="0"/>
            </a:br>
            <a:endParaRPr lang="en-GB" b="1" dirty="0"/>
          </a:p>
        </p:txBody>
      </p:sp>
      <p:sp>
        <p:nvSpPr>
          <p:cNvPr id="3" name="Content Placeholder 2">
            <a:extLst>
              <a:ext uri="{FF2B5EF4-FFF2-40B4-BE49-F238E27FC236}">
                <a16:creationId xmlns:a16="http://schemas.microsoft.com/office/drawing/2014/main" id="{6F4CDE86-7C09-4E2A-8D44-11BF55A8D21E}"/>
              </a:ext>
            </a:extLst>
          </p:cNvPr>
          <p:cNvSpPr>
            <a:spLocks noGrp="1"/>
          </p:cNvSpPr>
          <p:nvPr>
            <p:ph idx="1"/>
          </p:nvPr>
        </p:nvSpPr>
        <p:spPr>
          <a:xfrm>
            <a:off x="486698" y="2438400"/>
            <a:ext cx="2629120" cy="3785419"/>
          </a:xfrm>
        </p:spPr>
        <p:txBody>
          <a:bodyPr>
            <a:normAutofit/>
          </a:bodyPr>
          <a:lstStyle/>
          <a:p>
            <a:endParaRPr lang="en-GB" sz="1700" dirty="0"/>
          </a:p>
        </p:txBody>
      </p:sp>
      <p:sp>
        <p:nvSpPr>
          <p:cNvPr id="9" name="Rectangle 8">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text on a black background&#10;&#10;Description automatically generated">
            <a:extLst>
              <a:ext uri="{FF2B5EF4-FFF2-40B4-BE49-F238E27FC236}">
                <a16:creationId xmlns:a16="http://schemas.microsoft.com/office/drawing/2014/main" id="{925E197F-5B9E-494E-B50E-2A0A8E6D5732}"/>
              </a:ext>
            </a:extLst>
          </p:cNvPr>
          <p:cNvPicPr>
            <a:picLocks noChangeAspect="1"/>
          </p:cNvPicPr>
          <p:nvPr/>
        </p:nvPicPr>
        <p:blipFill>
          <a:blip r:embed="rId2"/>
          <a:stretch>
            <a:fillRect/>
          </a:stretch>
        </p:blipFill>
        <p:spPr>
          <a:xfrm>
            <a:off x="4054396" y="1316071"/>
            <a:ext cx="4514498" cy="4222612"/>
          </a:xfrm>
          <a:prstGeom prst="rect">
            <a:avLst/>
          </a:prstGeom>
          <a:effectLst/>
        </p:spPr>
      </p:pic>
      <p:pic>
        <p:nvPicPr>
          <p:cNvPr id="5" name="Picture 4">
            <a:extLst>
              <a:ext uri="{FF2B5EF4-FFF2-40B4-BE49-F238E27FC236}">
                <a16:creationId xmlns:a16="http://schemas.microsoft.com/office/drawing/2014/main" id="{10AA7C8E-FF83-48A8-AFA9-D1DF4CD020D0}"/>
              </a:ext>
            </a:extLst>
          </p:cNvPr>
          <p:cNvPicPr>
            <a:picLocks noChangeAspect="1"/>
          </p:cNvPicPr>
          <p:nvPr/>
        </p:nvPicPr>
        <p:blipFill>
          <a:blip r:embed="rId3"/>
          <a:stretch>
            <a:fillRect/>
          </a:stretch>
        </p:blipFill>
        <p:spPr>
          <a:xfrm>
            <a:off x="-1" y="2636912"/>
            <a:ext cx="4355977" cy="2262213"/>
          </a:xfrm>
          <a:prstGeom prst="rect">
            <a:avLst/>
          </a:prstGeom>
        </p:spPr>
      </p:pic>
    </p:spTree>
    <p:extLst>
      <p:ext uri="{BB962C8B-B14F-4D97-AF65-F5344CB8AC3E}">
        <p14:creationId xmlns:p14="http://schemas.microsoft.com/office/powerpoint/2010/main" val="122809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72581-AE28-4F0F-B846-67FC316A7C86}"/>
              </a:ext>
            </a:extLst>
          </p:cNvPr>
          <p:cNvSpPr>
            <a:spLocks noGrp="1"/>
          </p:cNvSpPr>
          <p:nvPr>
            <p:ph type="title"/>
          </p:nvPr>
        </p:nvSpPr>
        <p:spPr>
          <a:xfrm>
            <a:off x="107504" y="274638"/>
            <a:ext cx="8928992" cy="1143000"/>
          </a:xfrm>
          <a:solidFill>
            <a:schemeClr val="accent6">
              <a:lumMod val="20000"/>
              <a:lumOff val="80000"/>
            </a:schemeClr>
          </a:solidFill>
        </p:spPr>
        <p:txBody>
          <a:bodyPr>
            <a:normAutofit fontScale="90000"/>
          </a:bodyPr>
          <a:lstStyle/>
          <a:p>
            <a:r>
              <a:rPr lang="en-GB" b="1" dirty="0"/>
              <a:t>Epidemiology and global burden of diabetes</a:t>
            </a:r>
          </a:p>
        </p:txBody>
      </p:sp>
      <p:sp>
        <p:nvSpPr>
          <p:cNvPr id="3" name="Content Placeholder 2">
            <a:extLst>
              <a:ext uri="{FF2B5EF4-FFF2-40B4-BE49-F238E27FC236}">
                <a16:creationId xmlns:a16="http://schemas.microsoft.com/office/drawing/2014/main" id="{B876B9C0-9885-4B9C-893B-C3D2D6A740C1}"/>
              </a:ext>
            </a:extLst>
          </p:cNvPr>
          <p:cNvSpPr>
            <a:spLocks noGrp="1"/>
          </p:cNvSpPr>
          <p:nvPr>
            <p:ph idx="1"/>
          </p:nvPr>
        </p:nvSpPr>
        <p:spPr>
          <a:xfrm>
            <a:off x="457200" y="1600200"/>
            <a:ext cx="8219256" cy="4983162"/>
          </a:xfrm>
          <a:solidFill>
            <a:schemeClr val="accent4">
              <a:lumMod val="60000"/>
              <a:lumOff val="40000"/>
            </a:schemeClr>
          </a:solidFill>
        </p:spPr>
        <p:txBody>
          <a:bodyPr>
            <a:normAutofit fontScale="70000" lnSpcReduction="20000"/>
          </a:bodyPr>
          <a:lstStyle/>
          <a:p>
            <a:r>
              <a:rPr lang="en-GB" dirty="0"/>
              <a:t>Diabetes is found in every population in the world and in all regions.</a:t>
            </a:r>
          </a:p>
          <a:p>
            <a:r>
              <a:rPr lang="en-GB" dirty="0"/>
              <a:t> The number of people with diabetes is steadily rising, with WHO estimating there were 422 million people and 1.6 million deaths are directly attributed to diabetes each year.</a:t>
            </a:r>
          </a:p>
          <a:p>
            <a:r>
              <a:rPr lang="en-GB" dirty="0"/>
              <a:t> The age-adjusted prevalence in adults is </a:t>
            </a:r>
            <a:r>
              <a:rPr lang="en-GB" b="1" dirty="0">
                <a:solidFill>
                  <a:srgbClr val="FF0000"/>
                </a:solidFill>
              </a:rPr>
              <a:t>8.5% </a:t>
            </a:r>
            <a:r>
              <a:rPr lang="en-GB" dirty="0"/>
              <a:t>in 2014, with the greatest rise in low- and middle-income countries compared to high-income countries.</a:t>
            </a:r>
          </a:p>
          <a:p>
            <a:r>
              <a:rPr lang="en-GB" dirty="0"/>
              <a:t> In addition, the International Diabetes Federation (IDF) estimates that 1.1 million children and adolescents aged 14–19 years have T1DM.</a:t>
            </a:r>
          </a:p>
          <a:p>
            <a:r>
              <a:rPr lang="en-GB" dirty="0"/>
              <a:t>High blood glucose causes almost 4 million deaths each year.</a:t>
            </a:r>
          </a:p>
          <a:p>
            <a:r>
              <a:rPr lang="en-GB" b="1" dirty="0"/>
              <a:t>Almost half of all deaths attributable to high blood glucose occur </a:t>
            </a:r>
            <a:r>
              <a:rPr lang="en-GB" b="1" dirty="0">
                <a:solidFill>
                  <a:srgbClr val="FF0000"/>
                </a:solidFill>
              </a:rPr>
              <a:t>before the age of 70 years</a:t>
            </a:r>
            <a:r>
              <a:rPr lang="en-GB" b="1" dirty="0"/>
              <a:t>. WHO estimates that diabetes was the </a:t>
            </a:r>
            <a:r>
              <a:rPr lang="en-GB" b="1" u="sng" dirty="0">
                <a:solidFill>
                  <a:srgbClr val="FF0000"/>
                </a:solidFill>
              </a:rPr>
              <a:t>seventh leading cause of death</a:t>
            </a:r>
            <a:r>
              <a:rPr lang="en-GB" b="1" dirty="0"/>
              <a:t> in 2016.</a:t>
            </a:r>
          </a:p>
          <a:p>
            <a:endParaRPr lang="en-GB" dirty="0"/>
          </a:p>
        </p:txBody>
      </p:sp>
    </p:spTree>
    <p:extLst>
      <p:ext uri="{BB962C8B-B14F-4D97-AF65-F5344CB8AC3E}">
        <p14:creationId xmlns:p14="http://schemas.microsoft.com/office/powerpoint/2010/main" val="3717717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72581-AE28-4F0F-B846-67FC316A7C86}"/>
              </a:ext>
            </a:extLst>
          </p:cNvPr>
          <p:cNvSpPr>
            <a:spLocks noGrp="1"/>
          </p:cNvSpPr>
          <p:nvPr>
            <p:ph type="title"/>
          </p:nvPr>
        </p:nvSpPr>
        <p:spPr>
          <a:xfrm>
            <a:off x="107504" y="274638"/>
            <a:ext cx="8928992" cy="1143000"/>
          </a:xfrm>
          <a:solidFill>
            <a:schemeClr val="accent6">
              <a:lumMod val="20000"/>
              <a:lumOff val="80000"/>
            </a:schemeClr>
          </a:solidFill>
        </p:spPr>
        <p:txBody>
          <a:bodyPr>
            <a:normAutofit fontScale="90000"/>
          </a:bodyPr>
          <a:lstStyle/>
          <a:p>
            <a:r>
              <a:rPr lang="en-GB" b="1" dirty="0"/>
              <a:t>Epidemiology and global burden of diabetes</a:t>
            </a:r>
          </a:p>
        </p:txBody>
      </p:sp>
      <p:sp>
        <p:nvSpPr>
          <p:cNvPr id="3" name="Content Placeholder 2">
            <a:extLst>
              <a:ext uri="{FF2B5EF4-FFF2-40B4-BE49-F238E27FC236}">
                <a16:creationId xmlns:a16="http://schemas.microsoft.com/office/drawing/2014/main" id="{B876B9C0-9885-4B9C-893B-C3D2D6A740C1}"/>
              </a:ext>
            </a:extLst>
          </p:cNvPr>
          <p:cNvSpPr>
            <a:spLocks noGrp="1"/>
          </p:cNvSpPr>
          <p:nvPr>
            <p:ph idx="1"/>
          </p:nvPr>
        </p:nvSpPr>
        <p:spPr>
          <a:xfrm>
            <a:off x="457200" y="1600200"/>
            <a:ext cx="8219256" cy="4983162"/>
          </a:xfrm>
          <a:solidFill>
            <a:schemeClr val="accent4">
              <a:lumMod val="60000"/>
              <a:lumOff val="40000"/>
            </a:schemeClr>
          </a:solidFill>
        </p:spPr>
        <p:txBody>
          <a:bodyPr>
            <a:normAutofit/>
          </a:bodyPr>
          <a:lstStyle/>
          <a:p>
            <a:r>
              <a:rPr lang="en-US" dirty="0"/>
              <a:t> The rising prevalence of T2DM is associated with rapid </a:t>
            </a:r>
            <a:r>
              <a:rPr lang="en-US" dirty="0">
                <a:solidFill>
                  <a:srgbClr val="FF0000"/>
                </a:solidFill>
              </a:rPr>
              <a:t>cultural</a:t>
            </a:r>
            <a:r>
              <a:rPr lang="en-US" dirty="0"/>
              <a:t> and </a:t>
            </a:r>
            <a:r>
              <a:rPr lang="en-US" dirty="0">
                <a:solidFill>
                  <a:srgbClr val="FF0000"/>
                </a:solidFill>
              </a:rPr>
              <a:t>social changes</a:t>
            </a:r>
            <a:r>
              <a:rPr lang="en-US" dirty="0"/>
              <a:t>, </a:t>
            </a:r>
            <a:r>
              <a:rPr lang="en-US" dirty="0">
                <a:solidFill>
                  <a:srgbClr val="FF0000"/>
                </a:solidFill>
              </a:rPr>
              <a:t>ageing populations</a:t>
            </a:r>
            <a:r>
              <a:rPr lang="en-US" dirty="0"/>
              <a:t>, </a:t>
            </a:r>
            <a:r>
              <a:rPr lang="en-US" dirty="0">
                <a:solidFill>
                  <a:srgbClr val="FF0000"/>
                </a:solidFill>
              </a:rPr>
              <a:t>increasing urbanization</a:t>
            </a:r>
            <a:r>
              <a:rPr lang="en-US" dirty="0"/>
              <a:t>, </a:t>
            </a:r>
            <a:r>
              <a:rPr lang="en-US" dirty="0">
                <a:solidFill>
                  <a:srgbClr val="FF0000"/>
                </a:solidFill>
              </a:rPr>
              <a:t>dietary changes</a:t>
            </a:r>
            <a:r>
              <a:rPr lang="en-US" dirty="0"/>
              <a:t>, </a:t>
            </a:r>
            <a:r>
              <a:rPr lang="en-US" dirty="0">
                <a:solidFill>
                  <a:srgbClr val="FF0000"/>
                </a:solidFill>
              </a:rPr>
              <a:t>reduced physical activity </a:t>
            </a:r>
            <a:r>
              <a:rPr lang="en-US" dirty="0"/>
              <a:t>and other </a:t>
            </a:r>
            <a:r>
              <a:rPr lang="en-US" dirty="0">
                <a:solidFill>
                  <a:srgbClr val="FF0000"/>
                </a:solidFill>
              </a:rPr>
              <a:t>unhealthy lifestyle </a:t>
            </a:r>
            <a:r>
              <a:rPr lang="en-US" dirty="0"/>
              <a:t>and </a:t>
            </a:r>
            <a:r>
              <a:rPr lang="en-US" dirty="0" err="1"/>
              <a:t>behavioural</a:t>
            </a:r>
            <a:r>
              <a:rPr lang="en-US" dirty="0"/>
              <a:t> patterns.</a:t>
            </a:r>
          </a:p>
          <a:p>
            <a:endParaRPr lang="en-GB" dirty="0"/>
          </a:p>
        </p:txBody>
      </p:sp>
    </p:spTree>
    <p:extLst>
      <p:ext uri="{BB962C8B-B14F-4D97-AF65-F5344CB8AC3E}">
        <p14:creationId xmlns:p14="http://schemas.microsoft.com/office/powerpoint/2010/main" val="999819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9BCE4-2059-4A06-B84E-4B40F5B2358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61940D2-B31A-4253-8BD6-FCDF1C53421B}"/>
              </a:ext>
            </a:extLst>
          </p:cNvPr>
          <p:cNvSpPr>
            <a:spLocks noGrp="1"/>
          </p:cNvSpPr>
          <p:nvPr>
            <p:ph idx="1"/>
          </p:nvPr>
        </p:nvSpPr>
        <p:spPr>
          <a:solidFill>
            <a:schemeClr val="accent4">
              <a:lumMod val="60000"/>
              <a:lumOff val="40000"/>
            </a:schemeClr>
          </a:solidFill>
        </p:spPr>
        <p:txBody>
          <a:bodyPr>
            <a:normAutofit fontScale="85000" lnSpcReduction="10000"/>
          </a:bodyPr>
          <a:lstStyle/>
          <a:p>
            <a:r>
              <a:rPr lang="en-GB" dirty="0">
                <a:solidFill>
                  <a:srgbClr val="FF0000"/>
                </a:solidFill>
              </a:rPr>
              <a:t>One in two (50.1%) people </a:t>
            </a:r>
            <a:r>
              <a:rPr lang="en-GB" dirty="0"/>
              <a:t>living with diabetes do not know that they have diabetes.</a:t>
            </a:r>
          </a:p>
          <a:p>
            <a:r>
              <a:rPr lang="en-GB" dirty="0"/>
              <a:t>IDF estimates that the annual global health care spending on diabetes among adults was US$ 850 billion in 2017. </a:t>
            </a:r>
          </a:p>
          <a:p>
            <a:r>
              <a:rPr lang="en-GB" dirty="0"/>
              <a:t>The effects of diabetes extend beyond the individual to affect their families and whole societies. It has broad socio-economic consequences and threatens national productivity and economies, especially in low- and middle-income countries where diabetes is often accompanied by other diseases. </a:t>
            </a:r>
          </a:p>
          <a:p>
            <a:endParaRPr lang="en-GB" dirty="0"/>
          </a:p>
        </p:txBody>
      </p:sp>
      <p:sp>
        <p:nvSpPr>
          <p:cNvPr id="4" name="Title 1">
            <a:extLst>
              <a:ext uri="{FF2B5EF4-FFF2-40B4-BE49-F238E27FC236}">
                <a16:creationId xmlns:a16="http://schemas.microsoft.com/office/drawing/2014/main" id="{ADFB51B1-E625-47B2-8FC8-B2074E44B2E1}"/>
              </a:ext>
            </a:extLst>
          </p:cNvPr>
          <p:cNvSpPr txBox="1">
            <a:spLocks/>
          </p:cNvSpPr>
          <p:nvPr/>
        </p:nvSpPr>
        <p:spPr>
          <a:xfrm>
            <a:off x="107504" y="274638"/>
            <a:ext cx="8928992" cy="1143000"/>
          </a:xfrm>
          <a:prstGeom prst="rect">
            <a:avLst/>
          </a:prstGeom>
          <a:solidFill>
            <a:schemeClr val="accent6">
              <a:lumMod val="20000"/>
              <a:lumOff val="80000"/>
            </a:schemeClr>
          </a:solidFill>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a:t>Epidemiology and global burden of diabetes</a:t>
            </a:r>
            <a:endParaRPr lang="en-GB" b="1" dirty="0"/>
          </a:p>
        </p:txBody>
      </p:sp>
    </p:spTree>
    <p:extLst>
      <p:ext uri="{BB962C8B-B14F-4D97-AF65-F5344CB8AC3E}">
        <p14:creationId xmlns:p14="http://schemas.microsoft.com/office/powerpoint/2010/main" val="3185283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18" name="Rectangle 8">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00" y="-2"/>
            <a:ext cx="3052451"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D82A37C-8452-48BA-BC64-2049F69D2BEA}"/>
              </a:ext>
            </a:extLst>
          </p:cNvPr>
          <p:cNvSpPr>
            <a:spLocks noGrp="1"/>
          </p:cNvSpPr>
          <p:nvPr>
            <p:ph type="title"/>
          </p:nvPr>
        </p:nvSpPr>
        <p:spPr>
          <a:xfrm>
            <a:off x="482600" y="640080"/>
            <a:ext cx="2322320" cy="5613236"/>
          </a:xfrm>
        </p:spPr>
        <p:txBody>
          <a:bodyPr anchor="ctr">
            <a:normAutofit/>
          </a:bodyPr>
          <a:lstStyle/>
          <a:p>
            <a:r>
              <a:rPr lang="en-GB" sz="4100" dirty="0" err="1">
                <a:solidFill>
                  <a:srgbClr val="FFFFFF"/>
                </a:solidFill>
              </a:rPr>
              <a:t>Aetio</a:t>
            </a:r>
            <a:r>
              <a:rPr lang="en-GB" sz="4100" dirty="0">
                <a:solidFill>
                  <a:srgbClr val="FFFFFF"/>
                </a:solidFill>
              </a:rPr>
              <a:t>-pathology of diabetes </a:t>
            </a:r>
          </a:p>
        </p:txBody>
      </p:sp>
      <p:sp>
        <p:nvSpPr>
          <p:cNvPr id="3" name="Content Placeholder 2">
            <a:extLst>
              <a:ext uri="{FF2B5EF4-FFF2-40B4-BE49-F238E27FC236}">
                <a16:creationId xmlns:a16="http://schemas.microsoft.com/office/drawing/2014/main" id="{2D0D7453-6C5F-42D8-9A42-41765D9B3273}"/>
              </a:ext>
            </a:extLst>
          </p:cNvPr>
          <p:cNvSpPr>
            <a:spLocks noGrp="1"/>
          </p:cNvSpPr>
          <p:nvPr>
            <p:ph idx="1"/>
          </p:nvPr>
        </p:nvSpPr>
        <p:spPr>
          <a:xfrm>
            <a:off x="3295020" y="188640"/>
            <a:ext cx="5576339" cy="3528392"/>
          </a:xfrm>
          <a:solidFill>
            <a:schemeClr val="accent4">
              <a:lumMod val="40000"/>
              <a:lumOff val="60000"/>
            </a:schemeClr>
          </a:solidFill>
        </p:spPr>
        <p:txBody>
          <a:bodyPr anchor="ctr">
            <a:noAutofit/>
          </a:bodyPr>
          <a:lstStyle/>
          <a:p>
            <a:pPr>
              <a:lnSpc>
                <a:spcPct val="90000"/>
              </a:lnSpc>
            </a:pPr>
            <a:r>
              <a:rPr lang="en-GB" sz="1800" dirty="0"/>
              <a:t>The underlying characteristic common to all forms of diabetes is the </a:t>
            </a:r>
            <a:r>
              <a:rPr lang="en-GB" sz="1800" u="sng" dirty="0"/>
              <a:t>dysfunction or destruction </a:t>
            </a:r>
            <a:r>
              <a:rPr lang="en-GB" sz="1800" dirty="0"/>
              <a:t>of pancreatic β-cells. </a:t>
            </a:r>
          </a:p>
          <a:p>
            <a:pPr>
              <a:lnSpc>
                <a:spcPct val="90000"/>
              </a:lnSpc>
            </a:pPr>
            <a:r>
              <a:rPr lang="en-GB" sz="1800" dirty="0"/>
              <a:t>Many mechanisms can lead to a decline in function or the complete destruction of β-cells (these cells are not replaced, </a:t>
            </a:r>
            <a:r>
              <a:rPr lang="en-GB" sz="1800" b="1" dirty="0">
                <a:solidFill>
                  <a:srgbClr val="FF0000"/>
                </a:solidFill>
              </a:rPr>
              <a:t>as the human pancreas seems incapable of renewing β-cells after the age of 30 years</a:t>
            </a:r>
            <a:r>
              <a:rPr lang="en-GB" sz="1800" dirty="0"/>
              <a:t>). </a:t>
            </a:r>
          </a:p>
          <a:p>
            <a:pPr>
              <a:lnSpc>
                <a:spcPct val="90000"/>
              </a:lnSpc>
            </a:pPr>
            <a:r>
              <a:rPr lang="en-GB" sz="1800" dirty="0"/>
              <a:t>These mechanisms include genetic predisposition and abnormalities, epigenetic processes, insulin resistance, auto-immunity, concurrent illnesses, inflammation, and environmental factors. </a:t>
            </a:r>
          </a:p>
        </p:txBody>
      </p:sp>
      <p:pic>
        <p:nvPicPr>
          <p:cNvPr id="5" name="Picture 4">
            <a:extLst>
              <a:ext uri="{FF2B5EF4-FFF2-40B4-BE49-F238E27FC236}">
                <a16:creationId xmlns:a16="http://schemas.microsoft.com/office/drawing/2014/main" id="{B575B02C-DBAA-4660-B814-A59FE6E791CB}"/>
              </a:ext>
            </a:extLst>
          </p:cNvPr>
          <p:cNvPicPr>
            <a:picLocks noChangeAspect="1"/>
          </p:cNvPicPr>
          <p:nvPr/>
        </p:nvPicPr>
        <p:blipFill>
          <a:blip r:embed="rId2"/>
          <a:stretch>
            <a:fillRect/>
          </a:stretch>
        </p:blipFill>
        <p:spPr>
          <a:xfrm>
            <a:off x="4160282" y="3789040"/>
            <a:ext cx="3877537" cy="2632163"/>
          </a:xfrm>
          <a:prstGeom prst="rect">
            <a:avLst/>
          </a:prstGeom>
        </p:spPr>
      </p:pic>
    </p:spTree>
    <p:extLst>
      <p:ext uri="{BB962C8B-B14F-4D97-AF65-F5344CB8AC3E}">
        <p14:creationId xmlns:p14="http://schemas.microsoft.com/office/powerpoint/2010/main" val="225345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 y="0"/>
            <a:ext cx="5650966"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72" y="0"/>
            <a:ext cx="349302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096742" y="637763"/>
            <a:ext cx="2187269" cy="1483190"/>
          </a:xfrm>
        </p:spPr>
        <p:txBody>
          <a:bodyPr anchor="t">
            <a:normAutofit/>
          </a:bodyPr>
          <a:lstStyle/>
          <a:p>
            <a:pPr algn="l">
              <a:defRPr/>
            </a:pPr>
            <a:r>
              <a:rPr lang="en-GB" sz="3500"/>
              <a:t>Definition</a:t>
            </a:r>
          </a:p>
        </p:txBody>
      </p:sp>
      <p:pic>
        <p:nvPicPr>
          <p:cNvPr id="4" name="Picture 3" descr="A close up of a logo&#10;&#10;Description automatically generated">
            <a:extLst>
              <a:ext uri="{FF2B5EF4-FFF2-40B4-BE49-F238E27FC236}">
                <a16:creationId xmlns:a16="http://schemas.microsoft.com/office/drawing/2014/main" id="{093E571E-AF57-4AB5-ADD1-0B98199F2D23}"/>
              </a:ext>
            </a:extLst>
          </p:cNvPr>
          <p:cNvPicPr>
            <a:picLocks noChangeAspect="1"/>
          </p:cNvPicPr>
          <p:nvPr/>
        </p:nvPicPr>
        <p:blipFill rotWithShape="1">
          <a:blip r:embed="rId3"/>
          <a:srcRect l="10096" r="1349" b="-1"/>
          <a:stretch/>
        </p:blipFill>
        <p:spPr>
          <a:xfrm>
            <a:off x="866660" y="643470"/>
            <a:ext cx="4294186" cy="2715580"/>
          </a:xfrm>
          <a:prstGeom prst="rect">
            <a:avLst/>
          </a:prstGeom>
        </p:spPr>
      </p:pic>
      <p:sp>
        <p:nvSpPr>
          <p:cNvPr id="75" name="Rectangle 74">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742" y="2375763"/>
            <a:ext cx="3429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Image result for hyperglycemia"/>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 b="24469"/>
          <a:stretch/>
        </p:blipFill>
        <p:spPr bwMode="auto">
          <a:xfrm>
            <a:off x="866660" y="3498951"/>
            <a:ext cx="4293108" cy="2715768"/>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5868144" y="2576645"/>
            <a:ext cx="3024336" cy="3637886"/>
          </a:xfrm>
        </p:spPr>
        <p:txBody>
          <a:bodyPr>
            <a:normAutofit/>
          </a:bodyPr>
          <a:lstStyle/>
          <a:p>
            <a:pPr marL="274320" indent="-192024">
              <a:buFont typeface="Wingdings 3"/>
              <a:buChar char=""/>
              <a:defRPr/>
            </a:pPr>
            <a:r>
              <a:rPr lang="en-US" sz="1700" dirty="0" err="1"/>
              <a:t>Hyperglycaemia</a:t>
            </a:r>
            <a:r>
              <a:rPr lang="en-US" sz="1700" dirty="0"/>
              <a:t> or raised blood sugar is a common effect of uncontrolled diabetes</a:t>
            </a:r>
          </a:p>
          <a:p>
            <a:r>
              <a:rPr lang="en-US" sz="1400" b="1" dirty="0">
                <a:solidFill>
                  <a:srgbClr val="7030A0"/>
                </a:solidFill>
                <a:effectLst>
                  <a:outerShdw blurRad="38100" dist="38100" dir="2700000" algn="tl">
                    <a:srgbClr val="000000">
                      <a:alpha val="43137"/>
                    </a:srgbClr>
                  </a:outerShdw>
                </a:effectLst>
              </a:rPr>
              <a:t>Impaired glucose tolerance (IGT) and impaired fasting glycaemia (IFG): </a:t>
            </a:r>
          </a:p>
          <a:p>
            <a:r>
              <a:rPr lang="en-US" sz="1800" dirty="0"/>
              <a:t>Are intermediate conditions in the transition between “normality” and diabetes.</a:t>
            </a:r>
          </a:p>
          <a:p>
            <a:pPr marL="274320" indent="-192024">
              <a:buFont typeface="Wingdings 3"/>
              <a:buChar char=""/>
              <a:defRPr/>
            </a:pPr>
            <a:endParaRPr lang="en-GB" sz="1700" dirty="0"/>
          </a:p>
        </p:txBody>
      </p:sp>
    </p:spTree>
    <p:extLst>
      <p:ext uri="{BB962C8B-B14F-4D97-AF65-F5344CB8AC3E}">
        <p14:creationId xmlns:p14="http://schemas.microsoft.com/office/powerpoint/2010/main" val="1979903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3C1E0-0C2B-40E0-86FA-92FAE677F2AD}"/>
              </a:ext>
            </a:extLst>
          </p:cNvPr>
          <p:cNvSpPr>
            <a:spLocks noGrp="1"/>
          </p:cNvSpPr>
          <p:nvPr>
            <p:ph type="title"/>
          </p:nvPr>
        </p:nvSpPr>
        <p:spPr>
          <a:solidFill>
            <a:schemeClr val="accent4">
              <a:lumMod val="20000"/>
              <a:lumOff val="80000"/>
            </a:schemeClr>
          </a:solidFill>
        </p:spPr>
        <p:txBody>
          <a:bodyPr/>
          <a:lstStyle/>
          <a:p>
            <a:r>
              <a:rPr lang="en-GB" dirty="0"/>
              <a:t>Classification systems for diabetes</a:t>
            </a:r>
          </a:p>
        </p:txBody>
      </p:sp>
      <p:sp>
        <p:nvSpPr>
          <p:cNvPr id="3" name="Content Placeholder 2">
            <a:extLst>
              <a:ext uri="{FF2B5EF4-FFF2-40B4-BE49-F238E27FC236}">
                <a16:creationId xmlns:a16="http://schemas.microsoft.com/office/drawing/2014/main" id="{E540C51C-6155-41A9-90F2-3D7C92E00ED2}"/>
              </a:ext>
            </a:extLst>
          </p:cNvPr>
          <p:cNvSpPr>
            <a:spLocks noGrp="1"/>
          </p:cNvSpPr>
          <p:nvPr>
            <p:ph idx="1"/>
          </p:nvPr>
        </p:nvSpPr>
        <p:spPr>
          <a:solidFill>
            <a:srgbClr val="92D050"/>
          </a:solidFill>
        </p:spPr>
        <p:txBody>
          <a:bodyPr>
            <a:normAutofit fontScale="85000" lnSpcReduction="10000"/>
          </a:bodyPr>
          <a:lstStyle/>
          <a:p>
            <a:r>
              <a:rPr lang="en-GB" dirty="0"/>
              <a:t>Purpose of a classification system for diabetes</a:t>
            </a:r>
          </a:p>
          <a:p>
            <a:r>
              <a:rPr lang="en-GB" dirty="0"/>
              <a:t>Hyperglycaemia is the defining common feature of all types of diabetes, but aetiology, underlying pathogenic mechanisms, natural history and treatment for the different types of diabetes differ.</a:t>
            </a:r>
          </a:p>
          <a:p>
            <a:r>
              <a:rPr lang="en-GB" dirty="0"/>
              <a:t>Classification systems can broadly be used for three primary aims: </a:t>
            </a:r>
          </a:p>
          <a:p>
            <a:r>
              <a:rPr lang="en-GB" dirty="0"/>
              <a:t>» Guide clinical care decisions </a:t>
            </a:r>
          </a:p>
          <a:p>
            <a:r>
              <a:rPr lang="en-GB" dirty="0"/>
              <a:t>» Stimulate research into </a:t>
            </a:r>
            <a:r>
              <a:rPr lang="en-GB" dirty="0" err="1"/>
              <a:t>aetio</a:t>
            </a:r>
            <a:r>
              <a:rPr lang="en-GB" dirty="0"/>
              <a:t>-pathology </a:t>
            </a:r>
          </a:p>
          <a:p>
            <a:r>
              <a:rPr lang="en-GB" dirty="0"/>
              <a:t>» Provide a basis for epidemiological studies</a:t>
            </a:r>
          </a:p>
        </p:txBody>
      </p:sp>
    </p:spTree>
    <p:extLst>
      <p:ext uri="{BB962C8B-B14F-4D97-AF65-F5344CB8AC3E}">
        <p14:creationId xmlns:p14="http://schemas.microsoft.com/office/powerpoint/2010/main" val="12380843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2653</Words>
  <Application>Microsoft Office PowerPoint</Application>
  <PresentationFormat>On-screen Show (4:3)</PresentationFormat>
  <Paragraphs>228</Paragraphs>
  <Slides>34</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Calibri</vt:lpstr>
      <vt:lpstr>Courier New</vt:lpstr>
      <vt:lpstr>Helvetica</vt:lpstr>
      <vt:lpstr>Verdana</vt:lpstr>
      <vt:lpstr>Wingdings</vt:lpstr>
      <vt:lpstr>Wingdings 3</vt:lpstr>
      <vt:lpstr>Office Theme</vt:lpstr>
      <vt:lpstr>Diabetes. Community health</vt:lpstr>
      <vt:lpstr>Definition</vt:lpstr>
      <vt:lpstr>Historical background</vt:lpstr>
      <vt:lpstr>Epidemiology and global burden of diabetes</vt:lpstr>
      <vt:lpstr>Epidemiology and global burden of diabetes</vt:lpstr>
      <vt:lpstr>PowerPoint Presentation</vt:lpstr>
      <vt:lpstr>Aetio-pathology of diabetes </vt:lpstr>
      <vt:lpstr>Definition</vt:lpstr>
      <vt:lpstr>Classification systems for diabetes</vt:lpstr>
      <vt:lpstr>WHO classification of diabetes 2019</vt:lpstr>
      <vt:lpstr>Type 1 diabetes (T1DM): </vt:lpstr>
      <vt:lpstr>Type 2 diabetes mellitus (T2DM) </vt:lpstr>
      <vt:lpstr> Hyperglycaemia first detected during pregnancy  </vt:lpstr>
      <vt:lpstr> Other specific types  </vt:lpstr>
      <vt:lpstr>Infection-related diabetes</vt:lpstr>
      <vt:lpstr>Drugs or chemicals that can induce diabetes</vt:lpstr>
      <vt:lpstr>PowerPoint Presentation</vt:lpstr>
      <vt:lpstr>Risk factors and risk markers for Gestational diabetes</vt:lpstr>
      <vt:lpstr>Clinical presentation</vt:lpstr>
      <vt:lpstr>Clinical presentation</vt:lpstr>
      <vt:lpstr>Impaired glucose tolerance </vt:lpstr>
      <vt:lpstr>Diagnosis</vt:lpstr>
      <vt:lpstr>Criteria for the Diagnosis of Diabetes</vt:lpstr>
      <vt:lpstr>Complications</vt:lpstr>
      <vt:lpstr>Prevention</vt:lpstr>
      <vt:lpstr>Treatment</vt:lpstr>
      <vt:lpstr>PowerPoint Presentation</vt:lpstr>
      <vt:lpstr>Complications managment</vt:lpstr>
      <vt:lpstr>Complications screening tests</vt:lpstr>
      <vt:lpstr>IN JORDAN</vt:lpstr>
      <vt:lpstr> In Jordan  </vt:lpstr>
      <vt:lpstr>Health services for diabetes patients IN JORDAN</vt:lpstr>
      <vt:lpstr>So, </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Diabetes. Community health</dc:title>
  <dc:creator>Judah, Hassan</dc:creator>
  <cp:lastModifiedBy>Judah, Hassan</cp:lastModifiedBy>
  <cp:revision>2</cp:revision>
  <dcterms:created xsi:type="dcterms:W3CDTF">2020-04-11T20:46:11Z</dcterms:created>
  <dcterms:modified xsi:type="dcterms:W3CDTF">2020-04-11T21:16:56Z</dcterms:modified>
</cp:coreProperties>
</file>