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CE2"/>
    <a:srgbClr val="00FF00"/>
    <a:srgbClr val="D220A3"/>
    <a:srgbClr val="E13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519AA-6C5E-43AA-B0B8-87F3403450A0}" type="datetimeFigureOut">
              <a:rPr lang="en-US" smtClean="0"/>
              <a:t>15-Apr-20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3191E-42E4-4D18-BB05-76FC13571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3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8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5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5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6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1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4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Thursday 16. April.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789B5-6C2F-4B8A-A814-F3A0F019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155680"/>
            <a:ext cx="86106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INTRODUCTION TO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NERVUOS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SYSTEM / 2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Dr. Aiman Q. Afar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Surgical Anatomist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College of Medicine / University of  Mutah</a:t>
            </a:r>
            <a:endParaRPr kumimoji="0" lang="ar-IQ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775363" y="5290562"/>
            <a:ext cx="5022272" cy="365125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264" y="154815"/>
            <a:ext cx="10155392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MAJOR DIVISIONS OF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PERIPHERAL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NERVOUS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96978" y="847542"/>
            <a:ext cx="10307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PNS comprises the cranial and spinal nerves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their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associated ganglia.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261" y="1512509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261" y="2203601"/>
            <a:ext cx="6669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cranial and spinal nerves are made up of bundles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nerve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fibers supported by connective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tissue.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12 pairs of cranial nerves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leave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brain and pass through foramina in the skull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589" y="1320173"/>
            <a:ext cx="4105465" cy="541334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53948" y="6356350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10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968" y="843447"/>
            <a:ext cx="1190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31 pairs of spinal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leave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cord and pass through intervertebral foramina in the vertebral column.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79" y="154764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114" y="1371601"/>
            <a:ext cx="7052816" cy="520930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9966" y="1709077"/>
            <a:ext cx="45468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nerves are associated with regions of the spinal cord: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8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cervical,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thoracic,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lumbar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 sacral, and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coccygeal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Note that there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8 cervical nerves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yet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7 cervical vertebrae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that there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1 coccygeal nerve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 coccygeal vertebrae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230097" y="315785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177235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177235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11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0" y="833918"/>
            <a:ext cx="1158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Each spinal nerve is connected to the spinal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roots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anterior root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posterior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root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root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consists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bundles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nerve fibers carrying nerve impulses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away from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CNS—efferent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fibers.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Those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that go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skeletal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muscles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0CE2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cause them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contract are motor fibers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Their cells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origin lie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anterior gray horn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cord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79" y="154764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252" y="3535938"/>
            <a:ext cx="5715000" cy="300037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3236620"/>
            <a:ext cx="3188373" cy="351270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243942" y="412757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260352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260352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12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679" y="154764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983" y="767249"/>
            <a:ext cx="1201732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posterior root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consists of bundles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afferent fibers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that carry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nervous impulses to the CNS.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39" y="1570536"/>
            <a:ext cx="6981960" cy="5106922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7692" y="1809622"/>
            <a:ext cx="46474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Because these fibers convey information about sensations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touch, pain, temperature, and vibration, they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called sensory fibers.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cell bodies of these nerve fibers are situated in a swelling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posterior root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called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posterior root ganglion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72490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13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15" y="778403"/>
            <a:ext cx="11859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nerve roots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pass from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cord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level of their respective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intervertebral foramina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where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they unite to form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spinal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nerve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79" y="154764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27" y="1517797"/>
            <a:ext cx="4821379" cy="52868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267" y="1648264"/>
            <a:ext cx="6650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Here,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motor and sensory fibers mix together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; thus,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spinal nerve comprises both motor and sensory fibers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035" y="6356350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14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5" y="2924515"/>
            <a:ext cx="5637032" cy="335591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668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29" y="751029"/>
            <a:ext cx="81464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Because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disproportionate growth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length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vertebral column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during development,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compared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that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spinal cord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length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roots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increases progressively from above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downward.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557" y="251750"/>
            <a:ext cx="2693751" cy="630381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512716"/>
            <a:ext cx="3532845" cy="404377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1833" y="6079258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632252" y="5910116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1432113" y="6290799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15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78" y="746469"/>
            <a:ext cx="48902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upper cervical region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spinal nerve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roots are short and run almost horizontally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but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roots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lumbar and sacral nerves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below the level of the termination of the cord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(lower border of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lumbar vertebra in the adult)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form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vertical leash of nerves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around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filum terminale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Together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these lower nerve roots are called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cauda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equina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32" y="595745"/>
            <a:ext cx="3621724" cy="560964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619" y="254629"/>
            <a:ext cx="2852599" cy="639555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16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823" y="697975"/>
            <a:ext cx="11823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After emerging from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intervertebral foramen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each spinal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nerve immediately divides into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ramus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smaller posterior ramus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each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containing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motor and sensory fibers.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01" y="1718829"/>
            <a:ext cx="5686425" cy="497205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0834" y="2233692"/>
            <a:ext cx="502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posterior ramus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passes posteriorly around the vertebral column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supply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muscles and skin of the back.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ramus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continues anteriorly to supply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muscles and skin over the anterolateral body wall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the muscles and skin of the limbs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36270" y="635635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17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67" y="736842"/>
            <a:ext cx="6941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anterior rami join one another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root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limbs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form complicated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nerve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plexuses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cervical and brachial plexuses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are found 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root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upper limbs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lumbar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sacral plexuses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are found 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root of the lower limbs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680" y="253716"/>
            <a:ext cx="4762500" cy="443865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40" y="3081281"/>
            <a:ext cx="4811423" cy="371881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222660" y="635635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008425" y="6367320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18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82" y="727406"/>
            <a:ext cx="1151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Ganglia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Ganglia can be divided into sensory ganglia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spinal nerves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(posterior root ganglia) and cranial nerves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autonomic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ganglia.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397" y="2484148"/>
            <a:ext cx="57357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Sensory ganglia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fusiform swellings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posterior root of each spinal nerve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just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proximal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root’s junction with a corresponding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root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are referred to 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posterior root ganglia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Similar ganglia found along the course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nerves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V, VII, VIII, IX, and 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are the sensory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ganglia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these nerves.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747" y="1957166"/>
            <a:ext cx="2702984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Sensory ganglia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425" y="1672076"/>
            <a:ext cx="5552612" cy="496425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41310" y="731415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731415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731415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19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19" y="750617"/>
            <a:ext cx="1173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forebrain comprises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diencephalon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brain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which is the central part of the forebrain,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84" y="113207"/>
            <a:ext cx="2680542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forebrain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981" y="2124441"/>
            <a:ext cx="5690693" cy="4019616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706" y="2152151"/>
            <a:ext cx="2514365" cy="392869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74" y="2152151"/>
            <a:ext cx="3386212" cy="390488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67" y="710718"/>
            <a:ext cx="11554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Autonomic ganglia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are often irregular in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shape,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situated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along the course of efferent nerve fibers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They are found in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paravertebral sympathetic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chains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roots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great visceral arteries in the abdomen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close 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or embedded within, the walls of various viscera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79" y="113200"/>
            <a:ext cx="451918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Cranial and Spinal Nerves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883" y="1948295"/>
            <a:ext cx="4410075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22" t="18992" r="4822" b="2497"/>
          <a:stretch/>
        </p:blipFill>
        <p:spPr>
          <a:xfrm>
            <a:off x="567081" y="2563091"/>
            <a:ext cx="6207792" cy="404552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848585" y="274215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274215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274215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20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15" y="93004"/>
            <a:ext cx="9684327" cy="668186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Date Placeholder 2"/>
          <p:cNvSpPr txBox="1">
            <a:spLocks/>
          </p:cNvSpPr>
          <p:nvPr/>
        </p:nvSpPr>
        <p:spPr>
          <a:xfrm>
            <a:off x="1222662" y="768165"/>
            <a:ext cx="6868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sz="4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046010" y="216214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sz="4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599" y="127062"/>
            <a:ext cx="2513830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Diencephalon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8" y="764644"/>
            <a:ext cx="12219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The diencephalon is almost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completely hidden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from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surface of the brain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It consists of a dorsal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</a:rPr>
              <a:t>thalamus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a ventral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</a:rPr>
              <a:t>hypothalamus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</a:rPr>
              <a:t>thalamus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large, egg-shaped mass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gray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that lies on either side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</a:rPr>
              <a:t>the third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</a:rPr>
              <a:t>ventricle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06544" y="6356350"/>
            <a:ext cx="547255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651" t="7124" r="8703" b="7847"/>
          <a:stretch/>
        </p:blipFill>
        <p:spPr>
          <a:xfrm>
            <a:off x="5444836" y="2471856"/>
            <a:ext cx="6567058" cy="366569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2504913"/>
            <a:ext cx="4756903" cy="357447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9994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599" y="1706479"/>
            <a:ext cx="11825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599" y="127062"/>
            <a:ext cx="2513830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Diencephalon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5" y="769244"/>
            <a:ext cx="12334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end of the thalamus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forms the posterior boundary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interventricular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foramen,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opening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the third and lateral ventricles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hypothalamus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forms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lower part of the lateral wall and floor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third ventricle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461" y="2025000"/>
            <a:ext cx="8082395" cy="44493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481045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81045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481045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54" y="99357"/>
            <a:ext cx="186942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</a:p>
        </p:txBody>
      </p:sp>
      <p:sp>
        <p:nvSpPr>
          <p:cNvPr id="3" name="Rectangle 2"/>
          <p:cNvSpPr/>
          <p:nvPr/>
        </p:nvSpPr>
        <p:spPr>
          <a:xfrm>
            <a:off x="96981" y="725697"/>
            <a:ext cx="11928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cerebrum,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largest part of the brain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consists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cerebral hemispheres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are connected 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mass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white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called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corpus callosum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hemisphere extends from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frontal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the occipital bones in the skull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superior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anterior and middle cranial fossae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; posteriorly,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cerebrum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lies above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20A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tentorium cerebelli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D220A3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hemispheres are separated by a deep cleft,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longitudinal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fissure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, into which projects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20A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rial" panose="020B0604020202020204" pitchFamily="34" charset="0"/>
              </a:rPr>
              <a:t>the falx cerebri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220A3"/>
              </a:solidFill>
              <a:effectLst/>
              <a:uLnTx/>
              <a:uFillTx/>
              <a:latin typeface="Candara" panose="020E0502030303020204" pitchFamily="34" charset="0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62" y="3255818"/>
            <a:ext cx="3914109" cy="338570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54" y="3427267"/>
            <a:ext cx="6181260" cy="321425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68480" y="218805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218805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218805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5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54" y="99357"/>
            <a:ext cx="186942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</a:p>
        </p:txBody>
      </p:sp>
      <p:sp>
        <p:nvSpPr>
          <p:cNvPr id="3" name="Rectangle 2"/>
          <p:cNvSpPr/>
          <p:nvPr/>
        </p:nvSpPr>
        <p:spPr>
          <a:xfrm>
            <a:off x="87434" y="684132"/>
            <a:ext cx="120491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surface layer of each hemisphere,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cortex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composed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gray matter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cerebral cortex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thrown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folds (gyri)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separated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fissures, 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sulci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arrangement greatly increases the surface area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cortex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number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sulci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are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conveniently used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subdivide the surface of each hemisphere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into lobes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are named from the bones of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cranium they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lie under.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54" y="2623124"/>
            <a:ext cx="7034162" cy="402705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7866" y="232644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232644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232644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6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54" y="99357"/>
            <a:ext cx="186942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53" y="792126"/>
            <a:ext cx="118690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Within the hemisphere is a central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core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white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containing several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masses of gray matter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basal nuclei or ganglia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fan-shaped collection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nerve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fibers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corona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radiata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passes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white matter to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from the cerebral cortex to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brainstem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corona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radiata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converges on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basal nuclei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passes between them 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internal capsule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09" y="2875002"/>
            <a:ext cx="5177703" cy="379988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77" y="3208444"/>
            <a:ext cx="4352925" cy="343852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87130" y="371202"/>
            <a:ext cx="27432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371202"/>
            <a:ext cx="4114800" cy="36512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371202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7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54" y="99357"/>
            <a:ext cx="186942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</a:p>
        </p:txBody>
      </p:sp>
      <p:sp>
        <p:nvSpPr>
          <p:cNvPr id="3" name="Rectangle 2"/>
          <p:cNvSpPr/>
          <p:nvPr/>
        </p:nvSpPr>
        <p:spPr>
          <a:xfrm>
            <a:off x="73578" y="683278"/>
            <a:ext cx="384725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tailed nucleus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situated on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medial side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internal capsule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caudate nucleus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lens-shaped nucleus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the lateral side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internal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capsule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lentiform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nucleus.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Within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each cerebral hemisphere is a cavity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called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lateral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ventricle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43" t="23958" r="32537" b="13163"/>
          <a:stretch/>
        </p:blipFill>
        <p:spPr>
          <a:xfrm>
            <a:off x="12898878" y="4253346"/>
            <a:ext cx="599040" cy="45719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180" t="28694" r="28810" b="5019"/>
          <a:stretch/>
        </p:blipFill>
        <p:spPr>
          <a:xfrm>
            <a:off x="3898378" y="1112415"/>
            <a:ext cx="8161987" cy="543097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987130" y="163369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862943" y="163369"/>
            <a:ext cx="1891145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163369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8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13" y="656422"/>
            <a:ext cx="12035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lateral ventricles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communicate with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third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ventricle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through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interventricular foramina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54" y="99357"/>
            <a:ext cx="186942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Cerebrum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73" y="1371600"/>
            <a:ext cx="9420312" cy="518592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7240" y="163380"/>
            <a:ext cx="27432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Thursday 16. April. 2020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188203"/>
            <a:ext cx="4114800" cy="365125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163380"/>
            <a:ext cx="2743200" cy="365125"/>
          </a:xfrm>
        </p:spPr>
        <p:txBody>
          <a:bodyPr/>
          <a:lstStyle/>
          <a:p>
            <a:fld id="{911789B5-6C2F-4B8A-A814-F3A0F019BB5F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9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1385</Words>
  <Application>Microsoft Office PowerPoint</Application>
  <PresentationFormat>Widescreen</PresentationFormat>
  <Paragraphs>159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MCC</cp:lastModifiedBy>
  <cp:revision>13</cp:revision>
  <dcterms:created xsi:type="dcterms:W3CDTF">2020-04-07T19:21:46Z</dcterms:created>
  <dcterms:modified xsi:type="dcterms:W3CDTF">2020-04-15T05:25:04Z</dcterms:modified>
</cp:coreProperties>
</file>