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sldIdLst>
    <p:sldId id="308" r:id="rId2"/>
    <p:sldId id="256" r:id="rId3"/>
    <p:sldId id="257" r:id="rId4"/>
    <p:sldId id="258" r:id="rId5"/>
    <p:sldId id="279" r:id="rId6"/>
    <p:sldId id="259" r:id="rId7"/>
    <p:sldId id="260" r:id="rId8"/>
    <p:sldId id="261" r:id="rId9"/>
    <p:sldId id="263" r:id="rId10"/>
    <p:sldId id="278" r:id="rId11"/>
    <p:sldId id="306" r:id="rId12"/>
    <p:sldId id="264" r:id="rId13"/>
    <p:sldId id="307" r:id="rId14"/>
    <p:sldId id="265" r:id="rId15"/>
    <p:sldId id="266" r:id="rId16"/>
    <p:sldId id="280" r:id="rId17"/>
    <p:sldId id="281" r:id="rId18"/>
    <p:sldId id="305" r:id="rId19"/>
    <p:sldId id="282" r:id="rId20"/>
    <p:sldId id="283" r:id="rId21"/>
    <p:sldId id="284" r:id="rId22"/>
    <p:sldId id="285" r:id="rId23"/>
    <p:sldId id="286" r:id="rId24"/>
    <p:sldId id="268" r:id="rId25"/>
    <p:sldId id="267" r:id="rId26"/>
    <p:sldId id="262" r:id="rId27"/>
    <p:sldId id="301" r:id="rId28"/>
    <p:sldId id="288" r:id="rId29"/>
    <p:sldId id="289" r:id="rId30"/>
    <p:sldId id="302" r:id="rId31"/>
    <p:sldId id="303" r:id="rId32"/>
    <p:sldId id="290" r:id="rId33"/>
    <p:sldId id="291" r:id="rId34"/>
    <p:sldId id="304" r:id="rId35"/>
    <p:sldId id="300" r:id="rId36"/>
    <p:sldId id="273" r:id="rId37"/>
    <p:sldId id="299" r:id="rId38"/>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احمد القماز" initials="احمد" lastIdx="1" clrIdx="0">
    <p:extLst>
      <p:ext uri="{19B8F6BF-5375-455C-9EA6-DF929625EA0E}">
        <p15:presenceInfo xmlns:p15="http://schemas.microsoft.com/office/powerpoint/2012/main" userId="احمد القما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218FAA8-41E9-41E2-B098-D323D29573D2}" type="datetimeFigureOut">
              <a:rPr lang="ar-JO" smtClean="0"/>
              <a:t>18/06/1442</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08C9E2B7-5D71-412D-81C9-1DE36CD3E308}" type="slidenum">
              <a:rPr lang="ar-JO" smtClean="0"/>
              <a:t>‹#›</a:t>
            </a:fld>
            <a:endParaRPr lang="ar-JO"/>
          </a:p>
        </p:txBody>
      </p:sp>
    </p:spTree>
    <p:extLst>
      <p:ext uri="{BB962C8B-B14F-4D97-AF65-F5344CB8AC3E}">
        <p14:creationId xmlns:p14="http://schemas.microsoft.com/office/powerpoint/2010/main" val="93880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41791529-731E-447B-BBA8-192ADE86E8C5}" type="slidenum">
              <a:rPr lang="ar-JO" smtClean="0"/>
              <a:pPr/>
              <a:t>26</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F42F9-A534-44BF-8B36-D38AAE6EE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id="{2C179177-D804-4B78-A920-0E0D72C52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id="{21C83267-8F4F-462C-8FE2-DA9EB3C77008}"/>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5" name="Footer Placeholder 4">
            <a:extLst>
              <a:ext uri="{FF2B5EF4-FFF2-40B4-BE49-F238E27FC236}">
                <a16:creationId xmlns:a16="http://schemas.microsoft.com/office/drawing/2014/main" id="{63C4120B-37B2-474A-9D7D-299D2EE2CB8F}"/>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85B5584E-AE94-4FBC-B251-75BB1709357A}"/>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342544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EAA5-2741-4DA4-BDE5-15685664059B}"/>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id="{7F2F58DD-FAAD-4FD1-BFB5-ACB560FDD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AFF0E6BA-6E98-4D06-BF81-989782C9133D}"/>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5" name="Footer Placeholder 4">
            <a:extLst>
              <a:ext uri="{FF2B5EF4-FFF2-40B4-BE49-F238E27FC236}">
                <a16:creationId xmlns:a16="http://schemas.microsoft.com/office/drawing/2014/main" id="{65AF41F0-6ED9-4026-8F34-03FD88C0D080}"/>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2FDD7C69-DA8D-4A8D-A88A-7A125069D7DA}"/>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10214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5AAC04-DF0B-4E28-8EAD-9A0724FA3D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id="{893AD9B5-1EBF-4678-92A5-C7EFD8423F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0E551742-6066-45DC-AE38-4A0644388B4F}"/>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5" name="Footer Placeholder 4">
            <a:extLst>
              <a:ext uri="{FF2B5EF4-FFF2-40B4-BE49-F238E27FC236}">
                <a16:creationId xmlns:a16="http://schemas.microsoft.com/office/drawing/2014/main" id="{2ACFF02B-0FCF-4165-8A5D-7B2EC9A4714C}"/>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75676C01-CECB-4D23-8DEB-2572FDEA08F1}"/>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33299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9A27-F297-45C6-9B74-EA6316D82544}"/>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id="{5E8F1799-3BE5-4D17-9163-8CF410C1C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F1FC3CE7-9370-49A1-89B3-CFF3A729D7AA}"/>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5" name="Footer Placeholder 4">
            <a:extLst>
              <a:ext uri="{FF2B5EF4-FFF2-40B4-BE49-F238E27FC236}">
                <a16:creationId xmlns:a16="http://schemas.microsoft.com/office/drawing/2014/main" id="{23C1C084-18C2-468A-A5FB-F2DDE1F32938}"/>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915A1517-3665-4E57-8D67-84C5FFE3FDBA}"/>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401694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E7B6-60AB-40D0-8888-00986F93A4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id="{7DEB195C-3C75-4D2C-893D-3A8E7D555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EB1BAD-83E0-4E5D-B144-26A87FED5F4C}"/>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5" name="Footer Placeholder 4">
            <a:extLst>
              <a:ext uri="{FF2B5EF4-FFF2-40B4-BE49-F238E27FC236}">
                <a16:creationId xmlns:a16="http://schemas.microsoft.com/office/drawing/2014/main" id="{C6A11636-7058-4F20-9B6E-E33692ED9BF4}"/>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a16="http://schemas.microsoft.com/office/drawing/2014/main" id="{D5C27C4D-C627-485D-821B-08CB0559917C}"/>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374496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6CE5-F1EF-479D-B978-A4F297BB5CDD}"/>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id="{8CF9B183-1FF2-401F-80B1-3670CEA676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id="{4BED167A-244E-448B-BBE5-A3F992FAD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id="{FCAF5748-0635-4921-A21F-48A766BF18AB}"/>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6" name="Footer Placeholder 5">
            <a:extLst>
              <a:ext uri="{FF2B5EF4-FFF2-40B4-BE49-F238E27FC236}">
                <a16:creationId xmlns:a16="http://schemas.microsoft.com/office/drawing/2014/main" id="{37042E67-FF2D-4239-A86B-169A3300CA2F}"/>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a16="http://schemas.microsoft.com/office/drawing/2014/main" id="{1A6B93C4-59D5-43F6-867E-A5053DCC9A14}"/>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362016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D02B-3197-4B0C-838F-6464805C7C47}"/>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id="{830291CA-4A95-48B5-A2AF-8E531C860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254BDA-B099-4115-AA4D-AB985D6524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id="{862122C2-6094-4891-B071-F0388E7BB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7C88CA-23BB-4D1B-AD22-ED7154B5DA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id="{DAFEF418-B94F-480B-9B12-9AC9528272E9}"/>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8" name="Footer Placeholder 7">
            <a:extLst>
              <a:ext uri="{FF2B5EF4-FFF2-40B4-BE49-F238E27FC236}">
                <a16:creationId xmlns:a16="http://schemas.microsoft.com/office/drawing/2014/main" id="{35F2953F-8FF0-49F9-843D-D8632A0480A2}"/>
              </a:ext>
            </a:extLst>
          </p:cNvPr>
          <p:cNvSpPr>
            <a:spLocks noGrp="1"/>
          </p:cNvSpPr>
          <p:nvPr>
            <p:ph type="ftr" sz="quarter" idx="11"/>
          </p:nvPr>
        </p:nvSpPr>
        <p:spPr/>
        <p:txBody>
          <a:bodyPr/>
          <a:lstStyle/>
          <a:p>
            <a:endParaRPr lang="ar-JO"/>
          </a:p>
        </p:txBody>
      </p:sp>
      <p:sp>
        <p:nvSpPr>
          <p:cNvPr id="9" name="Slide Number Placeholder 8">
            <a:extLst>
              <a:ext uri="{FF2B5EF4-FFF2-40B4-BE49-F238E27FC236}">
                <a16:creationId xmlns:a16="http://schemas.microsoft.com/office/drawing/2014/main" id="{3CC0FB67-B99C-424B-A9F8-9A7918F2C195}"/>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405450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62B3-626E-4558-B664-3296CB098F80}"/>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id="{2FDCC883-78B0-41F4-9404-1D0227916C42}"/>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4" name="Footer Placeholder 3">
            <a:extLst>
              <a:ext uri="{FF2B5EF4-FFF2-40B4-BE49-F238E27FC236}">
                <a16:creationId xmlns:a16="http://schemas.microsoft.com/office/drawing/2014/main" id="{CDD8F76A-E61C-47F1-9F4B-21F65AD44DC6}"/>
              </a:ext>
            </a:extLst>
          </p:cNvPr>
          <p:cNvSpPr>
            <a:spLocks noGrp="1"/>
          </p:cNvSpPr>
          <p:nvPr>
            <p:ph type="ftr" sz="quarter" idx="11"/>
          </p:nvPr>
        </p:nvSpPr>
        <p:spPr/>
        <p:txBody>
          <a:bodyPr/>
          <a:lstStyle/>
          <a:p>
            <a:endParaRPr lang="ar-JO"/>
          </a:p>
        </p:txBody>
      </p:sp>
      <p:sp>
        <p:nvSpPr>
          <p:cNvPr id="5" name="Slide Number Placeholder 4">
            <a:extLst>
              <a:ext uri="{FF2B5EF4-FFF2-40B4-BE49-F238E27FC236}">
                <a16:creationId xmlns:a16="http://schemas.microsoft.com/office/drawing/2014/main" id="{A02ACAD1-B157-4698-AC7D-FB7BE769D073}"/>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398574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CF666-F4F9-439E-A194-A1DF844B024C}"/>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3" name="Footer Placeholder 2">
            <a:extLst>
              <a:ext uri="{FF2B5EF4-FFF2-40B4-BE49-F238E27FC236}">
                <a16:creationId xmlns:a16="http://schemas.microsoft.com/office/drawing/2014/main" id="{87ED0A64-34C2-453A-B999-E6003DBC2DA8}"/>
              </a:ext>
            </a:extLst>
          </p:cNvPr>
          <p:cNvSpPr>
            <a:spLocks noGrp="1"/>
          </p:cNvSpPr>
          <p:nvPr>
            <p:ph type="ftr" sz="quarter" idx="11"/>
          </p:nvPr>
        </p:nvSpPr>
        <p:spPr/>
        <p:txBody>
          <a:bodyPr/>
          <a:lstStyle/>
          <a:p>
            <a:endParaRPr lang="ar-JO"/>
          </a:p>
        </p:txBody>
      </p:sp>
      <p:sp>
        <p:nvSpPr>
          <p:cNvPr id="4" name="Slide Number Placeholder 3">
            <a:extLst>
              <a:ext uri="{FF2B5EF4-FFF2-40B4-BE49-F238E27FC236}">
                <a16:creationId xmlns:a16="http://schemas.microsoft.com/office/drawing/2014/main" id="{72584572-0E1C-415A-BAE6-AF8F096F1B64}"/>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270245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F8DF-1D37-4ADF-AE2C-B5B519216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id="{0D2D4D8A-64E5-4199-BCCB-2A5AE31B2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id="{85E58766-8A51-4524-89F5-84D027610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B328D-A373-4849-80F9-B17BADAA1210}"/>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6" name="Footer Placeholder 5">
            <a:extLst>
              <a:ext uri="{FF2B5EF4-FFF2-40B4-BE49-F238E27FC236}">
                <a16:creationId xmlns:a16="http://schemas.microsoft.com/office/drawing/2014/main" id="{C52D6050-FB89-4F52-AA95-94A631C18771}"/>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a16="http://schemas.microsoft.com/office/drawing/2014/main" id="{8F606B21-B65B-4B57-9536-AC3476078253}"/>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219326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70C9-7D09-4CF8-8FDE-4B668F4FA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id="{870A3D6E-F7EA-40A0-B2BD-974BCC530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id="{2B7F4A50-3B0E-4DF6-980B-31CFFDB94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F331A-68DE-4612-82A3-06F994A4997A}"/>
              </a:ext>
            </a:extLst>
          </p:cNvPr>
          <p:cNvSpPr>
            <a:spLocks noGrp="1"/>
          </p:cNvSpPr>
          <p:nvPr>
            <p:ph type="dt" sz="half" idx="10"/>
          </p:nvPr>
        </p:nvSpPr>
        <p:spPr/>
        <p:txBody>
          <a:bodyPr/>
          <a:lstStyle/>
          <a:p>
            <a:fld id="{0C7739F9-4E8B-4BE7-BC89-924AF13C7140}" type="datetimeFigureOut">
              <a:rPr lang="ar-JO" smtClean="0"/>
              <a:t>18/06/1442</a:t>
            </a:fld>
            <a:endParaRPr lang="ar-JO"/>
          </a:p>
        </p:txBody>
      </p:sp>
      <p:sp>
        <p:nvSpPr>
          <p:cNvPr id="6" name="Footer Placeholder 5">
            <a:extLst>
              <a:ext uri="{FF2B5EF4-FFF2-40B4-BE49-F238E27FC236}">
                <a16:creationId xmlns:a16="http://schemas.microsoft.com/office/drawing/2014/main" id="{C30F85EF-8FF3-4750-B9B3-BB4C0CB2357E}"/>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a16="http://schemas.microsoft.com/office/drawing/2014/main" id="{5057DC22-84CC-4552-BC49-BABCC7C54E03}"/>
              </a:ext>
            </a:extLst>
          </p:cNvPr>
          <p:cNvSpPr>
            <a:spLocks noGrp="1"/>
          </p:cNvSpPr>
          <p:nvPr>
            <p:ph type="sldNum" sz="quarter" idx="12"/>
          </p:nvPr>
        </p:nvSpPr>
        <p:spPr/>
        <p:txBody>
          <a:bodyPr/>
          <a:lstStyle/>
          <a:p>
            <a:fld id="{33ADC08B-05F9-4C3E-B66E-B0F824390E2D}" type="slidenum">
              <a:rPr lang="ar-JO" smtClean="0"/>
              <a:t>‹#›</a:t>
            </a:fld>
            <a:endParaRPr lang="ar-JO"/>
          </a:p>
        </p:txBody>
      </p:sp>
    </p:spTree>
    <p:extLst>
      <p:ext uri="{BB962C8B-B14F-4D97-AF65-F5344CB8AC3E}">
        <p14:creationId xmlns:p14="http://schemas.microsoft.com/office/powerpoint/2010/main" val="236507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3639-7753-4716-A9BF-90BE42E15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id="{4930E912-0AD1-49EC-B736-F57B779C8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840E0642-1C63-49B3-BD84-F25850D24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739F9-4E8B-4BE7-BC89-924AF13C7140}" type="datetimeFigureOut">
              <a:rPr lang="ar-JO" smtClean="0"/>
              <a:t>18/06/1442</a:t>
            </a:fld>
            <a:endParaRPr lang="ar-JO"/>
          </a:p>
        </p:txBody>
      </p:sp>
      <p:sp>
        <p:nvSpPr>
          <p:cNvPr id="5" name="Footer Placeholder 4">
            <a:extLst>
              <a:ext uri="{FF2B5EF4-FFF2-40B4-BE49-F238E27FC236}">
                <a16:creationId xmlns:a16="http://schemas.microsoft.com/office/drawing/2014/main" id="{B988CEB3-B56E-4A58-ABF9-613D25C47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a:extLst>
              <a:ext uri="{FF2B5EF4-FFF2-40B4-BE49-F238E27FC236}">
                <a16:creationId xmlns:a16="http://schemas.microsoft.com/office/drawing/2014/main" id="{3548F426-985A-4A12-9729-3A77B9133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DC08B-05F9-4C3E-B66E-B0F824390E2D}" type="slidenum">
              <a:rPr lang="ar-JO" smtClean="0"/>
              <a:t>‹#›</a:t>
            </a:fld>
            <a:endParaRPr lang="ar-JO"/>
          </a:p>
        </p:txBody>
      </p:sp>
    </p:spTree>
    <p:extLst>
      <p:ext uri="{BB962C8B-B14F-4D97-AF65-F5344CB8AC3E}">
        <p14:creationId xmlns:p14="http://schemas.microsoft.com/office/powerpoint/2010/main" val="6805119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 Id="rId4" Type="http://schemas.openxmlformats.org/officeDocument/2006/relationships/image" Target="../media/image16.jf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E131-2637-4201-B543-779076C91465}"/>
              </a:ext>
            </a:extLst>
          </p:cNvPr>
          <p:cNvSpPr>
            <a:spLocks noGrp="1"/>
          </p:cNvSpPr>
          <p:nvPr>
            <p:ph type="title"/>
          </p:nvPr>
        </p:nvSpPr>
        <p:spPr>
          <a:xfrm>
            <a:off x="507999" y="2187442"/>
            <a:ext cx="10823223" cy="2483115"/>
          </a:xfrm>
        </p:spPr>
        <p:txBody>
          <a:bodyPr>
            <a:normAutofit/>
          </a:bodyPr>
          <a:lstStyle/>
          <a:p>
            <a:pPr algn="ctr"/>
            <a:r>
              <a:rPr lang="ar-JO" sz="16600" b="1" dirty="0">
                <a:solidFill>
                  <a:srgbClr val="FF0000"/>
                </a:solidFill>
                <a:latin typeface="Aldhabi" panose="01000000000000000000" pitchFamily="2" charset="-78"/>
                <a:cs typeface="Aldhabi" panose="01000000000000000000" pitchFamily="2" charset="-78"/>
              </a:rPr>
              <a:t>بسم الله الرحمن الرحيم </a:t>
            </a:r>
          </a:p>
        </p:txBody>
      </p:sp>
    </p:spTree>
    <p:extLst>
      <p:ext uri="{BB962C8B-B14F-4D97-AF65-F5344CB8AC3E}">
        <p14:creationId xmlns:p14="http://schemas.microsoft.com/office/powerpoint/2010/main" val="13836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ED6E2-0918-4D15-8917-EC7EE68F7576}"/>
              </a:ext>
            </a:extLst>
          </p:cNvPr>
          <p:cNvSpPr>
            <a:spLocks noGrp="1"/>
          </p:cNvSpPr>
          <p:nvPr>
            <p:ph idx="1"/>
          </p:nvPr>
        </p:nvSpPr>
        <p:spPr>
          <a:xfrm>
            <a:off x="291547" y="344556"/>
            <a:ext cx="11661913" cy="6241773"/>
          </a:xfrm>
        </p:spPr>
        <p:txBody>
          <a:bodyPr/>
          <a:lstStyle/>
          <a:p>
            <a:pPr marL="0" indent="0" algn="l" rtl="0">
              <a:buNone/>
            </a:pPr>
            <a:r>
              <a:rPr lang="en-GB" sz="3300" b="1" dirty="0"/>
              <a:t>Hydrofluoric acid </a:t>
            </a:r>
            <a:r>
              <a:rPr lang="en-GB" sz="3300" b="1" dirty="0">
                <a:solidFill>
                  <a:schemeClr val="bg1"/>
                </a:solidFill>
              </a:rPr>
              <a:t>:</a:t>
            </a:r>
            <a:r>
              <a:rPr lang="en-GB" dirty="0"/>
              <a:t>The acid component causes coagulation necrosis and cellular death. Fluoride ion then gains portal of entry that chelates positively charged ions such a calcium and magnesium, resulting in </a:t>
            </a:r>
            <a:r>
              <a:rPr lang="en-GB" dirty="0" err="1"/>
              <a:t>hypocalcemia</a:t>
            </a:r>
            <a:r>
              <a:rPr lang="en-GB" dirty="0"/>
              <a:t> and</a:t>
            </a:r>
          </a:p>
          <a:p>
            <a:pPr marL="0" indent="0" algn="l" rtl="0">
              <a:buNone/>
            </a:pPr>
            <a:r>
              <a:rPr lang="en-GB" dirty="0"/>
              <a:t>Hypomagnesemia This causes an efflux of intracellular calcium with resultant cell death. Systemic complications of HFA toxicity include </a:t>
            </a:r>
            <a:r>
              <a:rPr lang="en-GB" dirty="0" err="1">
                <a:solidFill>
                  <a:srgbClr val="FF0000"/>
                </a:solidFill>
              </a:rPr>
              <a:t>hypocalcemia</a:t>
            </a:r>
            <a:r>
              <a:rPr lang="en-GB" dirty="0">
                <a:solidFill>
                  <a:srgbClr val="FF0000"/>
                </a:solidFill>
              </a:rPr>
              <a:t> and pulmonary </a:t>
            </a:r>
            <a:r>
              <a:rPr lang="en-GB" dirty="0" err="1">
                <a:solidFill>
                  <a:srgbClr val="FF0000"/>
                </a:solidFill>
              </a:rPr>
              <a:t>edema</a:t>
            </a:r>
            <a:endParaRPr lang="en-GB" dirty="0">
              <a:solidFill>
                <a:srgbClr val="FF0000"/>
              </a:solidFill>
            </a:endParaRPr>
          </a:p>
          <a:p>
            <a:pPr marL="0" indent="0" algn="l" rtl="0">
              <a:buNone/>
            </a:pPr>
            <a:endParaRPr lang="en-GB" b="1" dirty="0"/>
          </a:p>
          <a:p>
            <a:pPr marL="0" indent="0" algn="l" rtl="0">
              <a:buNone/>
            </a:pPr>
            <a:r>
              <a:rPr lang="en-GB" b="1" dirty="0"/>
              <a:t>white phosphorus </a:t>
            </a:r>
            <a:r>
              <a:rPr lang="en-GB" dirty="0"/>
              <a:t>causes burn by both chemical and thermal reactions, as </a:t>
            </a:r>
            <a:r>
              <a:rPr lang="en-GB" dirty="0">
                <a:solidFill>
                  <a:srgbClr val="FF0000"/>
                </a:solidFill>
              </a:rPr>
              <a:t>particles are spontaneously react with prolonged exposure to air</a:t>
            </a:r>
          </a:p>
          <a:p>
            <a:pPr marL="0" indent="0" algn="l" rtl="0">
              <a:buNone/>
            </a:pPr>
            <a:endParaRPr lang="en-GB" dirty="0">
              <a:solidFill>
                <a:schemeClr val="accent6"/>
              </a:solidFill>
            </a:endParaRPr>
          </a:p>
          <a:p>
            <a:pPr marL="0" indent="0" algn="l" rtl="0">
              <a:buNone/>
            </a:pPr>
            <a:endParaRPr lang="ar-JO" dirty="0"/>
          </a:p>
        </p:txBody>
      </p:sp>
      <p:pic>
        <p:nvPicPr>
          <p:cNvPr id="5" name="Picture 4">
            <a:extLst>
              <a:ext uri="{FF2B5EF4-FFF2-40B4-BE49-F238E27FC236}">
                <a16:creationId xmlns:a16="http://schemas.microsoft.com/office/drawing/2014/main" id="{2261771D-8B29-4F78-98E6-14FF12510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7" y="4738479"/>
            <a:ext cx="2476500" cy="1847850"/>
          </a:xfrm>
          <a:prstGeom prst="rect">
            <a:avLst/>
          </a:prstGeom>
        </p:spPr>
      </p:pic>
      <p:pic>
        <p:nvPicPr>
          <p:cNvPr id="7" name="Picture 6">
            <a:extLst>
              <a:ext uri="{FF2B5EF4-FFF2-40B4-BE49-F238E27FC236}">
                <a16:creationId xmlns:a16="http://schemas.microsoft.com/office/drawing/2014/main" id="{8A324B34-0128-4049-A893-DE8790AE9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722" y="4826689"/>
            <a:ext cx="2409825" cy="1895475"/>
          </a:xfrm>
          <a:prstGeom prst="rect">
            <a:avLst/>
          </a:prstGeom>
        </p:spPr>
      </p:pic>
      <p:pic>
        <p:nvPicPr>
          <p:cNvPr id="9" name="Picture 8">
            <a:extLst>
              <a:ext uri="{FF2B5EF4-FFF2-40B4-BE49-F238E27FC236}">
                <a16:creationId xmlns:a16="http://schemas.microsoft.com/office/drawing/2014/main" id="{A4887D1A-1FD7-42A2-83A2-DD704F5D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962" y="4738478"/>
            <a:ext cx="2595977" cy="2119521"/>
          </a:xfrm>
          <a:prstGeom prst="rect">
            <a:avLst/>
          </a:prstGeom>
        </p:spPr>
      </p:pic>
    </p:spTree>
    <p:extLst>
      <p:ext uri="{BB962C8B-B14F-4D97-AF65-F5344CB8AC3E}">
        <p14:creationId xmlns:p14="http://schemas.microsoft.com/office/powerpoint/2010/main" val="269361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08967-C9FA-41F8-9510-3FE31319D9BC}"/>
              </a:ext>
            </a:extLst>
          </p:cNvPr>
          <p:cNvSpPr>
            <a:spLocks noGrp="1"/>
          </p:cNvSpPr>
          <p:nvPr>
            <p:ph idx="1"/>
          </p:nvPr>
        </p:nvSpPr>
        <p:spPr>
          <a:xfrm>
            <a:off x="612913" y="2438400"/>
            <a:ext cx="10515600" cy="3354250"/>
          </a:xfrm>
        </p:spPr>
        <p:txBody>
          <a:bodyPr>
            <a:normAutofit/>
          </a:bodyPr>
          <a:lstStyle/>
          <a:p>
            <a:pPr marL="0" indent="0" algn="ctr">
              <a:buNone/>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Clinical Presentation</a:t>
            </a:r>
            <a:endParaRPr lang="ar-JO" sz="4000" b="1" dirty="0"/>
          </a:p>
        </p:txBody>
      </p:sp>
    </p:spTree>
    <p:extLst>
      <p:ext uri="{BB962C8B-B14F-4D97-AF65-F5344CB8AC3E}">
        <p14:creationId xmlns:p14="http://schemas.microsoft.com/office/powerpoint/2010/main" val="3663398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F76A7-B044-4B46-BC78-2C94CA60A862}"/>
              </a:ext>
            </a:extLst>
          </p:cNvPr>
          <p:cNvSpPr>
            <a:spLocks noGrp="1"/>
          </p:cNvSpPr>
          <p:nvPr>
            <p:ph idx="1"/>
          </p:nvPr>
        </p:nvSpPr>
        <p:spPr>
          <a:xfrm>
            <a:off x="338552" y="1014827"/>
            <a:ext cx="10797209" cy="4486275"/>
          </a:xfrm>
        </p:spPr>
        <p:txBody>
          <a:bodyPr/>
          <a:lstStyle/>
          <a:p>
            <a:pPr marL="0" indent="0" algn="l" rtl="0">
              <a:buNone/>
            </a:pPr>
            <a:r>
              <a:rPr lang="en-GB" sz="3600" b="1" dirty="0"/>
              <a:t>Patient history should include the following</a:t>
            </a:r>
            <a:r>
              <a:rPr lang="en-GB" dirty="0"/>
              <a:t>:</a:t>
            </a:r>
          </a:p>
          <a:p>
            <a:pPr algn="l" rtl="0"/>
            <a:endParaRPr lang="en-GB" dirty="0"/>
          </a:p>
          <a:p>
            <a:pPr algn="l" rtl="0"/>
            <a:r>
              <a:rPr lang="en-GB" b="1" dirty="0"/>
              <a:t>Offending agent, concentration, physical form, pH</a:t>
            </a:r>
          </a:p>
          <a:p>
            <a:pPr algn="l" rtl="0"/>
            <a:r>
              <a:rPr lang="en-GB" b="1" dirty="0"/>
              <a:t>Route of exposure</a:t>
            </a:r>
          </a:p>
          <a:p>
            <a:pPr algn="l" rtl="0"/>
            <a:r>
              <a:rPr lang="en-GB" b="1" dirty="0"/>
              <a:t>Time of exposure</a:t>
            </a:r>
          </a:p>
          <a:p>
            <a:pPr algn="l" rtl="0"/>
            <a:r>
              <a:rPr lang="en-GB" b="1" dirty="0"/>
              <a:t>Volume of exposure</a:t>
            </a:r>
          </a:p>
          <a:p>
            <a:pPr algn="l" rtl="0"/>
            <a:r>
              <a:rPr lang="en-GB" b="1" dirty="0"/>
              <a:t>Possibility of coexisting injury</a:t>
            </a:r>
          </a:p>
          <a:p>
            <a:pPr algn="l" rtl="0"/>
            <a:r>
              <a:rPr lang="en-GB" b="1" dirty="0"/>
              <a:t>The timing and extent of irrigation</a:t>
            </a:r>
          </a:p>
          <a:p>
            <a:pPr algn="l" rtl="0"/>
            <a:endParaRPr lang="ar-JO" dirty="0"/>
          </a:p>
        </p:txBody>
      </p:sp>
      <p:pic>
        <p:nvPicPr>
          <p:cNvPr id="5" name="Picture 4">
            <a:extLst>
              <a:ext uri="{FF2B5EF4-FFF2-40B4-BE49-F238E27FC236}">
                <a16:creationId xmlns:a16="http://schemas.microsoft.com/office/drawing/2014/main" id="{9FADE0F1-0964-49E2-BADC-CD8891E06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807" y="269082"/>
            <a:ext cx="2776641" cy="2063301"/>
          </a:xfrm>
          <a:prstGeom prst="rect">
            <a:avLst/>
          </a:prstGeom>
        </p:spPr>
      </p:pic>
      <p:pic>
        <p:nvPicPr>
          <p:cNvPr id="7" name="Picture 6">
            <a:extLst>
              <a:ext uri="{FF2B5EF4-FFF2-40B4-BE49-F238E27FC236}">
                <a16:creationId xmlns:a16="http://schemas.microsoft.com/office/drawing/2014/main" id="{5F77921F-AAA5-4CB1-AF1D-39E778DA1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784" y="3710941"/>
            <a:ext cx="5340626" cy="2781934"/>
          </a:xfrm>
          <a:prstGeom prst="rect">
            <a:avLst/>
          </a:prstGeom>
        </p:spPr>
      </p:pic>
    </p:spTree>
    <p:extLst>
      <p:ext uri="{BB962C8B-B14F-4D97-AF65-F5344CB8AC3E}">
        <p14:creationId xmlns:p14="http://schemas.microsoft.com/office/powerpoint/2010/main" val="194978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1C146-6D2A-480F-A131-6DEEA75846A9}"/>
              </a:ext>
            </a:extLst>
          </p:cNvPr>
          <p:cNvSpPr>
            <a:spLocks noGrp="1"/>
          </p:cNvSpPr>
          <p:nvPr>
            <p:ph idx="1"/>
          </p:nvPr>
        </p:nvSpPr>
        <p:spPr>
          <a:xfrm>
            <a:off x="238540" y="265043"/>
            <a:ext cx="11582400" cy="6347792"/>
          </a:xfrm>
        </p:spPr>
        <p:txBody>
          <a:bodyPr/>
          <a:lstStyle/>
          <a:p>
            <a:pPr marL="0" indent="0">
              <a:buNone/>
            </a:pPr>
            <a:r>
              <a:rPr lang="en-GB" dirty="0"/>
              <a:t> </a:t>
            </a:r>
            <a:r>
              <a:rPr lang="en-GB" sz="3600" b="1" dirty="0"/>
              <a:t>Physical examination </a:t>
            </a:r>
            <a:r>
              <a:rPr lang="en-GB" sz="3600" dirty="0">
                <a:solidFill>
                  <a:srgbClr val="FF0000"/>
                </a:solidFill>
              </a:rPr>
              <a:t>manly by inspection </a:t>
            </a:r>
            <a:endParaRPr lang="en-GB" dirty="0">
              <a:solidFill>
                <a:srgbClr val="FF0000"/>
              </a:solidFill>
            </a:endParaRPr>
          </a:p>
          <a:p>
            <a:pPr marL="0" indent="0">
              <a:buNone/>
            </a:pPr>
            <a:endParaRPr lang="en-GB" dirty="0"/>
          </a:p>
          <a:p>
            <a:pPr marL="0" indent="0">
              <a:buNone/>
            </a:pPr>
            <a:r>
              <a:rPr lang="en-GB" dirty="0"/>
              <a:t>A. Exposure by ingestion may lead to </a:t>
            </a:r>
            <a:r>
              <a:rPr lang="en-GB" dirty="0" err="1"/>
              <a:t>esophageal</a:t>
            </a:r>
            <a:r>
              <a:rPr lang="en-GB" dirty="0"/>
              <a:t> </a:t>
            </a:r>
            <a:r>
              <a:rPr lang="en-GB" dirty="0" err="1"/>
              <a:t>edema</a:t>
            </a:r>
            <a:r>
              <a:rPr lang="en-GB" dirty="0"/>
              <a:t>, stridor, use of accessory </a:t>
            </a:r>
            <a:r>
              <a:rPr lang="en-GB" dirty="0" err="1"/>
              <a:t>muscles,etc</a:t>
            </a:r>
            <a:r>
              <a:rPr lang="en-GB" dirty="0"/>
              <a:t>.</a:t>
            </a:r>
          </a:p>
          <a:p>
            <a:pPr marL="0" indent="0">
              <a:buNone/>
            </a:pPr>
            <a:r>
              <a:rPr lang="en-GB" dirty="0"/>
              <a:t>B. Dermal exposure: Size, depth, location, circumferential burns, etc.</a:t>
            </a:r>
          </a:p>
          <a:p>
            <a:pPr marL="0" indent="0">
              <a:buNone/>
            </a:pPr>
            <a:r>
              <a:rPr lang="en-GB" dirty="0"/>
              <a:t>C. Ocular exposure</a:t>
            </a:r>
          </a:p>
          <a:p>
            <a:pPr marL="0" indent="0">
              <a:buNone/>
            </a:pPr>
            <a:r>
              <a:rPr lang="en-GB" dirty="0"/>
              <a:t>D. Visual acuity</a:t>
            </a:r>
          </a:p>
          <a:p>
            <a:pPr marL="0" indent="0">
              <a:buNone/>
            </a:pPr>
            <a:r>
              <a:rPr lang="en-GB" dirty="0"/>
              <a:t>E. Presence of periorbital dermal lesion</a:t>
            </a:r>
            <a:endParaRPr lang="ar-JO" dirty="0"/>
          </a:p>
        </p:txBody>
      </p:sp>
    </p:spTree>
    <p:extLst>
      <p:ext uri="{BB962C8B-B14F-4D97-AF65-F5344CB8AC3E}">
        <p14:creationId xmlns:p14="http://schemas.microsoft.com/office/powerpoint/2010/main" val="415500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79B49-2EF3-40A8-A27C-6112048C7A56}"/>
              </a:ext>
            </a:extLst>
          </p:cNvPr>
          <p:cNvSpPr>
            <a:spLocks noGrp="1"/>
          </p:cNvSpPr>
          <p:nvPr>
            <p:ph idx="1"/>
          </p:nvPr>
        </p:nvSpPr>
        <p:spPr>
          <a:xfrm>
            <a:off x="344557" y="516834"/>
            <a:ext cx="11436626" cy="6029739"/>
          </a:xfrm>
        </p:spPr>
        <p:txBody>
          <a:bodyPr/>
          <a:lstStyle/>
          <a:p>
            <a:pPr marL="0" indent="0" algn="l" rtl="0">
              <a:buNone/>
            </a:pPr>
            <a:r>
              <a:rPr lang="en-GB" sz="4000" b="1" dirty="0"/>
              <a:t>Things should we interest about</a:t>
            </a:r>
          </a:p>
          <a:p>
            <a:pPr marL="0" indent="0" algn="l" rtl="0">
              <a:buNone/>
            </a:pPr>
            <a:r>
              <a:rPr lang="en-GB" b="1" dirty="0"/>
              <a:t>    </a:t>
            </a:r>
          </a:p>
          <a:p>
            <a:pPr marL="0" indent="0" algn="l" rtl="0">
              <a:buNone/>
            </a:pPr>
            <a:r>
              <a:rPr lang="en-GB" b="1" dirty="0"/>
              <a:t>      For ingestions, consider the following:</a:t>
            </a:r>
          </a:p>
          <a:p>
            <a:pPr algn="l" rtl="0"/>
            <a:r>
              <a:rPr lang="en-GB" dirty="0"/>
              <a:t>Presence of oral burns or </a:t>
            </a:r>
            <a:r>
              <a:rPr lang="en-GB" dirty="0" err="1"/>
              <a:t>edema</a:t>
            </a:r>
            <a:r>
              <a:rPr lang="en-GB" dirty="0"/>
              <a:t>, drooling</a:t>
            </a:r>
          </a:p>
          <a:p>
            <a:pPr algn="l" rtl="0"/>
            <a:r>
              <a:rPr lang="en-GB" dirty="0"/>
              <a:t>Dysphagia, stridor, wheezing, </a:t>
            </a:r>
            <a:r>
              <a:rPr lang="en-GB" dirty="0" err="1"/>
              <a:t>dyspnea</a:t>
            </a:r>
            <a:r>
              <a:rPr lang="en-GB" dirty="0"/>
              <a:t>, </a:t>
            </a:r>
            <a:r>
              <a:rPr lang="en-GB" dirty="0" err="1"/>
              <a:t>tachypnea</a:t>
            </a:r>
            <a:endParaRPr lang="en-GB" dirty="0"/>
          </a:p>
          <a:p>
            <a:pPr algn="l" rtl="0"/>
            <a:r>
              <a:rPr lang="en-GB" dirty="0"/>
              <a:t>Abdominal tenderness, guarding, crepitus, subcutaneous air (Hamman crunch)</a:t>
            </a:r>
          </a:p>
          <a:p>
            <a:pPr algn="l" rtl="0"/>
            <a:endParaRPr lang="ar-JO" dirty="0"/>
          </a:p>
        </p:txBody>
      </p:sp>
    </p:spTree>
    <p:extLst>
      <p:ext uri="{BB962C8B-B14F-4D97-AF65-F5344CB8AC3E}">
        <p14:creationId xmlns:p14="http://schemas.microsoft.com/office/powerpoint/2010/main" val="125693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9A7C2-9C40-48C9-9A0D-33641E9B4879}"/>
              </a:ext>
            </a:extLst>
          </p:cNvPr>
          <p:cNvSpPr>
            <a:spLocks noGrp="1"/>
          </p:cNvSpPr>
          <p:nvPr>
            <p:ph idx="1"/>
          </p:nvPr>
        </p:nvSpPr>
        <p:spPr>
          <a:xfrm>
            <a:off x="331304" y="463826"/>
            <a:ext cx="11423374" cy="6215270"/>
          </a:xfrm>
        </p:spPr>
        <p:txBody>
          <a:bodyPr>
            <a:normAutofit/>
          </a:bodyPr>
          <a:lstStyle/>
          <a:p>
            <a:pPr marL="0" indent="0" algn="l" rtl="0">
              <a:buNone/>
            </a:pPr>
            <a:r>
              <a:rPr lang="en-GB" sz="3200" b="1" dirty="0"/>
              <a:t>   In dermal exposures, consider the following:</a:t>
            </a:r>
          </a:p>
          <a:p>
            <a:pPr algn="l" rtl="0"/>
            <a:r>
              <a:rPr lang="en-GB" dirty="0"/>
              <a:t>Size</a:t>
            </a:r>
          </a:p>
          <a:p>
            <a:pPr algn="l" rtl="0"/>
            <a:r>
              <a:rPr lang="en-GB" dirty="0"/>
              <a:t>Depth</a:t>
            </a:r>
          </a:p>
          <a:p>
            <a:pPr algn="l" rtl="0"/>
            <a:r>
              <a:rPr lang="en-GB" dirty="0"/>
              <a:t>Location</a:t>
            </a:r>
          </a:p>
          <a:p>
            <a:pPr algn="l" rtl="0"/>
            <a:r>
              <a:rPr lang="en-GB" dirty="0"/>
              <a:t>Circumferential burns</a:t>
            </a:r>
          </a:p>
          <a:p>
            <a:pPr marL="0" indent="0" algn="l" rtl="0">
              <a:buNone/>
            </a:pPr>
            <a:endParaRPr lang="en-GB" sz="3200" b="1" dirty="0"/>
          </a:p>
          <a:p>
            <a:pPr marL="0" indent="0" algn="l" rtl="0">
              <a:buNone/>
            </a:pPr>
            <a:r>
              <a:rPr lang="en-GB" sz="3200" b="1" dirty="0"/>
              <a:t>in ocular and periorbital exposures, consider the following</a:t>
            </a:r>
            <a:r>
              <a:rPr lang="en-GB" dirty="0"/>
              <a:t>:</a:t>
            </a:r>
          </a:p>
          <a:p>
            <a:pPr algn="l" rtl="0"/>
            <a:r>
              <a:rPr lang="en-GB" dirty="0"/>
              <a:t>Visual acuity</a:t>
            </a:r>
          </a:p>
          <a:p>
            <a:pPr algn="l" rtl="0"/>
            <a:r>
              <a:rPr lang="en-GB" dirty="0"/>
              <a:t>Scleral and corneal lesions (</a:t>
            </a:r>
            <a:r>
              <a:rPr lang="en-GB" dirty="0" err="1"/>
              <a:t>eg</a:t>
            </a:r>
            <a:r>
              <a:rPr lang="en-GB" dirty="0"/>
              <a:t>, ulcerations, fluorescein uptake)</a:t>
            </a:r>
          </a:p>
          <a:p>
            <a:pPr algn="l" rtl="0"/>
            <a:r>
              <a:rPr lang="en-GB" dirty="0"/>
              <a:t>Leakage of vitreous </a:t>
            </a:r>
            <a:r>
              <a:rPr lang="en-GB" dirty="0" err="1"/>
              <a:t>humor</a:t>
            </a:r>
            <a:endParaRPr lang="en-GB" dirty="0"/>
          </a:p>
          <a:p>
            <a:pPr algn="l" rtl="0"/>
            <a:endParaRPr lang="ar-JO" dirty="0"/>
          </a:p>
        </p:txBody>
      </p:sp>
    </p:spTree>
    <p:extLst>
      <p:ext uri="{BB962C8B-B14F-4D97-AF65-F5344CB8AC3E}">
        <p14:creationId xmlns:p14="http://schemas.microsoft.com/office/powerpoint/2010/main" val="383185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5472" y="1643050"/>
            <a:ext cx="828677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solidFill>
                  <a:srgbClr val="FF0000"/>
                </a:solidFill>
                <a:effectLst>
                  <a:outerShdw blurRad="38100" dist="38100" dir="2700000" algn="tl">
                    <a:srgbClr val="000000">
                      <a:alpha val="43137"/>
                    </a:srgbClr>
                  </a:outerShdw>
                </a:effectLst>
              </a:rPr>
              <a:t>Chemical Burns Treatment and Management.</a:t>
            </a:r>
            <a:endParaRPr lang="en-US" sz="5400" b="1" dirty="0">
              <a:ln w="1143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8529" y="318648"/>
            <a:ext cx="5336269" cy="1015663"/>
          </a:xfrm>
          <a:prstGeom prst="rect">
            <a:avLst/>
          </a:prstGeom>
          <a:noFill/>
        </p:spPr>
        <p:txBody>
          <a:bodyPr wrap="none" lIns="91440" tIns="45720" rIns="91440" bIns="45720">
            <a:spAutoFit/>
          </a:bodyPr>
          <a:lstStyle/>
          <a:p>
            <a:pPr algn="ctr"/>
            <a:r>
              <a:rPr lang="en-US" sz="6000" b="1" dirty="0"/>
              <a:t>Prehospital care</a:t>
            </a:r>
            <a:endParaRPr lang="en-US" sz="6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Rectangle 2"/>
          <p:cNvSpPr/>
          <p:nvPr/>
        </p:nvSpPr>
        <p:spPr>
          <a:xfrm>
            <a:off x="172277" y="1745129"/>
            <a:ext cx="11410121" cy="6001643"/>
          </a:xfrm>
          <a:prstGeom prst="rect">
            <a:avLst/>
          </a:prstGeom>
          <a:noFill/>
        </p:spPr>
        <p:txBody>
          <a:bodyPr wrap="square" lIns="91440" tIns="45720" rIns="91440" bIns="45720">
            <a:spAutoFit/>
          </a:bodyPr>
          <a:lstStyle/>
          <a:p>
            <a:pPr marL="457200" indent="-457200" algn="l" rtl="0">
              <a:buFont typeface="Arial" panose="020B0604020202020204" pitchFamily="34" charset="0"/>
              <a:buChar char="•"/>
            </a:pPr>
            <a:r>
              <a:rPr lang="en-US" sz="2800" dirty="0"/>
              <a:t>Remove contaminated clothes and jewelry </a:t>
            </a:r>
          </a:p>
          <a:p>
            <a:pPr marL="457200" indent="-457200" algn="l" rtl="0">
              <a:buFont typeface="Arial" panose="020B0604020202020204" pitchFamily="34" charset="0"/>
              <a:buChar char="•"/>
            </a:pPr>
            <a:r>
              <a:rPr lang="en-US" sz="2800" dirty="0"/>
              <a:t>Remove any foreign objects from the affected body part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Gently brush away any solid materials.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the chemical is in the powder form brush off as much as possible before using water. </a:t>
            </a:r>
          </a:p>
          <a:p>
            <a:pPr marL="457200" indent="-457200" algn="l" rtl="0">
              <a:buFont typeface="Arial" panose="020B0604020202020204" pitchFamily="34" charset="0"/>
              <a:buChar char="•"/>
            </a:pPr>
            <a:r>
              <a:rPr lang="en-US" sz="2800" dirty="0"/>
              <a:t>Wash the injured area to dilute or remove the substance, using large volumes of water. Wash for at least 20 minutes</a:t>
            </a:r>
            <a:br>
              <a:rPr lang="en-US" sz="2800" dirty="0"/>
            </a:br>
            <a:r>
              <a:rPr lang="en-US" sz="2400" dirty="0"/>
              <a:t> *</a:t>
            </a:r>
            <a:r>
              <a:rPr lang="en-US" sz="2800" dirty="0"/>
              <a:t>Especially wash away any chemical in your or the person's eye. Sometimes the best way to get large amounts of water to your eye is to step into the shower.</a:t>
            </a:r>
          </a:p>
          <a:p>
            <a:pPr algn="l" rtl="0">
              <a:buFont typeface="Arial" pitchFamily="34" charset="0"/>
              <a:buChar char="•"/>
            </a:pPr>
            <a:endParaRPr lang="en-US" sz="2800" dirty="0"/>
          </a:p>
          <a:p>
            <a:pPr algn="l" rtl="0">
              <a:buFont typeface="Arial" pitchFamily="34" charset="0"/>
              <a:buChar char="•"/>
            </a:pP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l" rtl="0">
              <a:buFont typeface="Arial" pitchFamily="34" charset="0"/>
              <a:buChar char="•"/>
            </a:pP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E5264-E6B8-4EB8-91B1-9249F70327A0}"/>
              </a:ext>
            </a:extLst>
          </p:cNvPr>
          <p:cNvSpPr txBox="1"/>
          <p:nvPr/>
        </p:nvSpPr>
        <p:spPr>
          <a:xfrm>
            <a:off x="238539" y="795130"/>
            <a:ext cx="11701670" cy="5262979"/>
          </a:xfrm>
          <a:prstGeom prst="rect">
            <a:avLst/>
          </a:prstGeom>
          <a:noFill/>
        </p:spPr>
        <p:txBody>
          <a:bodyPr wrap="square" rtlCol="1">
            <a:spAutoFit/>
          </a:bodyPr>
          <a:lstStyle/>
          <a:p>
            <a:pPr marL="342900" indent="-342900">
              <a:buFont typeface="Wingdings" panose="05000000000000000000" pitchFamily="2" charset="2"/>
              <a:buChar char="v"/>
            </a:pPr>
            <a:r>
              <a:rPr lang="en-GB" sz="2800" b="1" dirty="0"/>
              <a:t>If contamination with metallic lithium, sodium, potassium, or magnesium has occurred, </a:t>
            </a:r>
            <a:r>
              <a:rPr lang="en-GB" sz="2800" b="1" dirty="0">
                <a:solidFill>
                  <a:srgbClr val="FF0000"/>
                </a:solidFill>
              </a:rPr>
              <a:t>irrigation with water can result in a chemical reaction that causes burns to worsen</a:t>
            </a:r>
            <a:r>
              <a:rPr lang="en-GB" sz="2800" b="1" dirty="0"/>
              <a:t>. In these situations, the area should be covered with mineral oil and the metallic pieces should be removed with forceps and placed in mineral oil. </a:t>
            </a:r>
          </a:p>
          <a:p>
            <a:endParaRPr lang="en-GB" sz="2800" b="1" dirty="0"/>
          </a:p>
          <a:p>
            <a:endParaRPr lang="en-GB" sz="2800" b="1" dirty="0"/>
          </a:p>
          <a:p>
            <a:endParaRPr lang="en-GB" sz="2800" b="1" dirty="0"/>
          </a:p>
          <a:p>
            <a:endParaRPr lang="en-GB" sz="2800" b="1" dirty="0"/>
          </a:p>
          <a:p>
            <a:pPr marL="342900" indent="-342900">
              <a:buFont typeface="Wingdings" panose="05000000000000000000" pitchFamily="2" charset="2"/>
              <a:buChar char="v"/>
            </a:pPr>
            <a:r>
              <a:rPr lang="en-GB" sz="2800" b="1" dirty="0"/>
              <a:t>If contamination with white phosphorus has occurred, thoroughly irrigate the area with water then cover the area with water-soaked gauze. Keep the area moist at all times</a:t>
            </a:r>
            <a:r>
              <a:rPr lang="en-GB" sz="2400" b="1" dirty="0"/>
              <a:t>.</a:t>
            </a:r>
            <a:endParaRPr lang="ar-JO" sz="2400" b="1" dirty="0"/>
          </a:p>
        </p:txBody>
      </p:sp>
    </p:spTree>
    <p:extLst>
      <p:ext uri="{BB962C8B-B14F-4D97-AF65-F5344CB8AC3E}">
        <p14:creationId xmlns:p14="http://schemas.microsoft.com/office/powerpoint/2010/main" val="362959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1140705"/>
            <a:ext cx="11555896" cy="5170646"/>
          </a:xfrm>
          <a:prstGeom prst="rect">
            <a:avLst/>
          </a:prstGeom>
        </p:spPr>
        <p:txBody>
          <a:bodyPr wrap="square">
            <a:spAutoFit/>
          </a:bodyPr>
          <a:lstStyle/>
          <a:p>
            <a:pPr marL="742950" indent="-742950">
              <a:buAutoNum type="arabicPeriod"/>
            </a:pPr>
            <a:r>
              <a:rPr lang="en-US" sz="3600" dirty="0"/>
              <a:t>Evaluate ABC (Airway, </a:t>
            </a:r>
            <a:r>
              <a:rPr lang="en-US" sz="3600" dirty="0" err="1"/>
              <a:t>Breathing,Circulation</a:t>
            </a:r>
            <a:r>
              <a:rPr lang="en-US" sz="3600" dirty="0"/>
              <a:t>)</a:t>
            </a:r>
          </a:p>
          <a:p>
            <a:pPr marL="742950" indent="-742950">
              <a:buAutoNum type="arabicPeriod"/>
            </a:pPr>
            <a:endParaRPr lang="en-US" sz="3600" dirty="0"/>
          </a:p>
          <a:p>
            <a:pPr marL="742950" indent="-742950">
              <a:buAutoNum type="arabicPeriod"/>
            </a:pPr>
            <a:r>
              <a:rPr lang="en-US" sz="3600" dirty="0"/>
              <a:t> Start decontamination:</a:t>
            </a:r>
            <a:endParaRPr lang="en-US" sz="3600" b="1" dirty="0"/>
          </a:p>
          <a:p>
            <a:pPr algn="l" rtl="0"/>
            <a:r>
              <a:rPr lang="en-US" sz="3600" b="1" dirty="0"/>
              <a:t>The first priority </a:t>
            </a:r>
            <a:r>
              <a:rPr lang="en-US" sz="3000" dirty="0"/>
              <a:t>in treatment is to ensure complete removal of the offending agent. Continuous water irrigation remains the most preferred method of decontamination</a:t>
            </a:r>
            <a:r>
              <a:rPr lang="en-US" sz="2800" dirty="0"/>
              <a:t>.</a:t>
            </a:r>
          </a:p>
          <a:p>
            <a:pPr algn="l" rtl="0"/>
            <a:r>
              <a:rPr lang="en-US" sz="3600" b="1" dirty="0"/>
              <a:t>Pressure</a:t>
            </a:r>
            <a:r>
              <a:rPr lang="en-US" sz="3200" dirty="0"/>
              <a:t> </a:t>
            </a:r>
            <a:r>
              <a:rPr lang="en-US" sz="3000" dirty="0"/>
              <a:t>is the Key to effective irrigation, Low-pressure is desired; high pressures may exacerbate the tissue injury.</a:t>
            </a:r>
          </a:p>
          <a:p>
            <a:pPr algn="l" rtl="0"/>
            <a:r>
              <a:rPr lang="en-US" sz="3000" dirty="0"/>
              <a:t>Using litmus paper to measure the pH of the affected area or the irrigating solution is helpful.</a:t>
            </a:r>
          </a:p>
        </p:txBody>
      </p:sp>
      <p:sp>
        <p:nvSpPr>
          <p:cNvPr id="3" name="Rectangle 2"/>
          <p:cNvSpPr/>
          <p:nvPr/>
        </p:nvSpPr>
        <p:spPr>
          <a:xfrm>
            <a:off x="1524001" y="0"/>
            <a:ext cx="8414804" cy="923330"/>
          </a:xfrm>
          <a:prstGeom prst="rect">
            <a:avLst/>
          </a:prstGeom>
        </p:spPr>
        <p:txBody>
          <a:bodyPr wrap="none">
            <a:spAutoFit/>
          </a:bodyPr>
          <a:lstStyle/>
          <a:p>
            <a:r>
              <a:rPr lang="en-US" sz="5400" u="sng" dirty="0"/>
              <a:t>Emergency Department care:</a:t>
            </a:r>
            <a:endParaRPr lang="ar-JO" sz="5400"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8D42-1F2A-4759-A54D-B0ECBB9BE171}"/>
              </a:ext>
            </a:extLst>
          </p:cNvPr>
          <p:cNvSpPr>
            <a:spLocks noGrp="1"/>
          </p:cNvSpPr>
          <p:nvPr>
            <p:ph type="ctrTitle"/>
          </p:nvPr>
        </p:nvSpPr>
        <p:spPr>
          <a:xfrm>
            <a:off x="646043" y="2634441"/>
            <a:ext cx="9144000" cy="1641490"/>
          </a:xfrm>
        </p:spPr>
        <p:txBody>
          <a:bodyPr>
            <a:normAutofit/>
          </a:bodyPr>
          <a:lstStyle/>
          <a:p>
            <a:r>
              <a:rPr lang="en-GB" sz="8800" dirty="0"/>
              <a:t>Chemical burn </a:t>
            </a:r>
            <a:endParaRPr lang="ar-JO" sz="8800" dirty="0"/>
          </a:p>
        </p:txBody>
      </p:sp>
      <p:pic>
        <p:nvPicPr>
          <p:cNvPr id="10" name="Picture 9">
            <a:extLst>
              <a:ext uri="{FF2B5EF4-FFF2-40B4-BE49-F238E27FC236}">
                <a16:creationId xmlns:a16="http://schemas.microsoft.com/office/drawing/2014/main" id="{F9FEE4CC-568E-42FB-B6DB-3A7AD5728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496" y="8162"/>
            <a:ext cx="5411284" cy="2705642"/>
          </a:xfrm>
          <a:prstGeom prst="rect">
            <a:avLst/>
          </a:prstGeom>
        </p:spPr>
      </p:pic>
      <p:sp>
        <p:nvSpPr>
          <p:cNvPr id="4" name="TextBox 3">
            <a:extLst>
              <a:ext uri="{FF2B5EF4-FFF2-40B4-BE49-F238E27FC236}">
                <a16:creationId xmlns:a16="http://schemas.microsoft.com/office/drawing/2014/main" id="{97AE4671-BBED-4E59-A411-929215B0327B}"/>
              </a:ext>
            </a:extLst>
          </p:cNvPr>
          <p:cNvSpPr txBox="1"/>
          <p:nvPr/>
        </p:nvSpPr>
        <p:spPr>
          <a:xfrm>
            <a:off x="1192696" y="4492487"/>
            <a:ext cx="7240084" cy="1785104"/>
          </a:xfrm>
          <a:prstGeom prst="rect">
            <a:avLst/>
          </a:prstGeom>
          <a:noFill/>
        </p:spPr>
        <p:txBody>
          <a:bodyPr wrap="square" rtlCol="1">
            <a:spAutoFit/>
          </a:bodyPr>
          <a:lstStyle/>
          <a:p>
            <a:r>
              <a:rPr lang="en-GB" sz="2000" b="1" dirty="0"/>
              <a:t>Done by : Hamza Al-Hayajnih</a:t>
            </a:r>
          </a:p>
          <a:p>
            <a:r>
              <a:rPr lang="en-GB" sz="2000" b="1" dirty="0"/>
              <a:t>                  </a:t>
            </a:r>
            <a:r>
              <a:rPr lang="en-GB" sz="2000" b="1" dirty="0" err="1"/>
              <a:t>Yanal</a:t>
            </a:r>
            <a:r>
              <a:rPr lang="en-GB" sz="2000" b="1" dirty="0"/>
              <a:t> Al-</a:t>
            </a:r>
            <a:r>
              <a:rPr lang="en-GB" sz="2000" b="1" dirty="0" err="1"/>
              <a:t>Mahdy</a:t>
            </a:r>
            <a:endParaRPr lang="en-GB" sz="2000" b="1" dirty="0"/>
          </a:p>
          <a:p>
            <a:r>
              <a:rPr lang="en-GB" sz="2000" b="1" dirty="0"/>
              <a:t>                  Ahmad Al-</a:t>
            </a:r>
            <a:r>
              <a:rPr lang="en-GB" sz="2000" b="1" dirty="0" err="1"/>
              <a:t>Qammaz</a:t>
            </a:r>
            <a:r>
              <a:rPr lang="en-GB" sz="2000" b="1" dirty="0"/>
              <a:t> </a:t>
            </a:r>
          </a:p>
          <a:p>
            <a:endParaRPr lang="en-GB" dirty="0"/>
          </a:p>
          <a:p>
            <a:r>
              <a:rPr lang="en-GB" sz="3200" b="1" dirty="0" err="1">
                <a:solidFill>
                  <a:schemeClr val="accent1">
                    <a:lumMod val="50000"/>
                  </a:schemeClr>
                </a:solidFill>
              </a:rPr>
              <a:t>Supervized</a:t>
            </a:r>
            <a:r>
              <a:rPr lang="en-GB" sz="3200" b="1" dirty="0">
                <a:solidFill>
                  <a:schemeClr val="accent1">
                    <a:lumMod val="50000"/>
                  </a:schemeClr>
                </a:solidFill>
              </a:rPr>
              <a:t> by Doctor : Saleh </a:t>
            </a:r>
            <a:r>
              <a:rPr lang="en-GB" sz="3200" b="1" dirty="0" err="1">
                <a:solidFill>
                  <a:schemeClr val="accent1">
                    <a:lumMod val="50000"/>
                  </a:schemeClr>
                </a:solidFill>
              </a:rPr>
              <a:t>Abualhaj</a:t>
            </a:r>
            <a:endParaRPr lang="ar-JO" sz="3200" b="1" dirty="0">
              <a:solidFill>
                <a:schemeClr val="accent1">
                  <a:lumMod val="50000"/>
                </a:schemeClr>
              </a:solidFill>
            </a:endParaRPr>
          </a:p>
        </p:txBody>
      </p:sp>
    </p:spTree>
    <p:extLst>
      <p:ext uri="{BB962C8B-B14F-4D97-AF65-F5344CB8AC3E}">
        <p14:creationId xmlns:p14="http://schemas.microsoft.com/office/powerpoint/2010/main" val="129962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8626" y="1604531"/>
            <a:ext cx="10402957" cy="3046988"/>
          </a:xfrm>
          <a:prstGeom prst="rect">
            <a:avLst/>
          </a:prstGeom>
          <a:noFill/>
        </p:spPr>
        <p:txBody>
          <a:bodyPr wrap="square" lIns="91440" tIns="45720" rIns="91440" bIns="45720">
            <a:spAutoFit/>
          </a:bodyPr>
          <a:lstStyle/>
          <a:p>
            <a:pPr algn="l" rtl="0"/>
            <a:r>
              <a:rPr lang="en-US" sz="3200" dirty="0"/>
              <a:t>Complete removal and neutralization of concentrated acids and alkalis may require </a:t>
            </a:r>
            <a:r>
              <a:rPr lang="en-US" sz="3200" u="sng" dirty="0"/>
              <a:t>several hours </a:t>
            </a:r>
            <a:r>
              <a:rPr lang="en-US" sz="3200" dirty="0"/>
              <a:t>of irrigation.</a:t>
            </a:r>
          </a:p>
          <a:p>
            <a:pPr algn="l" rtl="0">
              <a:buFont typeface="Arial" pitchFamily="34" charset="0"/>
              <a:buChar char="•"/>
            </a:pPr>
            <a:r>
              <a:rPr lang="en-US" sz="3200" dirty="0"/>
              <a:t>Start treatment with specific antidotes if applicable </a:t>
            </a:r>
            <a:r>
              <a:rPr lang="en-US" sz="3200" b="1" dirty="0">
                <a:solidFill>
                  <a:srgbClr val="FF0000"/>
                </a:solidFill>
              </a:rPr>
              <a:t>(only after initial thorough irrigation with water )</a:t>
            </a:r>
          </a:p>
          <a:p>
            <a:pPr algn="l" rtl="0">
              <a:buFont typeface="Arial" pitchFamily="34" charset="0"/>
              <a:buChar char="•"/>
            </a:pPr>
            <a:endParaRPr lang="en-US" sz="3200" dirty="0"/>
          </a:p>
          <a:p>
            <a:pPr algn="l" rtl="0">
              <a:buFont typeface="Arial" pitchFamily="34" charset="0"/>
              <a:buChar char="•"/>
            </a:pP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835" y="516836"/>
            <a:ext cx="11198087" cy="5509200"/>
          </a:xfrm>
          <a:prstGeom prst="rect">
            <a:avLst/>
          </a:prstGeom>
        </p:spPr>
        <p:txBody>
          <a:bodyPr wrap="square">
            <a:spAutoFit/>
          </a:bodyPr>
          <a:lstStyle/>
          <a:p>
            <a:pPr algn="l" rtl="0">
              <a:buFont typeface="Arial" pitchFamily="34" charset="0"/>
              <a:buChar char="•"/>
            </a:pPr>
            <a:r>
              <a:rPr lang="en-US" sz="3200" dirty="0"/>
              <a:t>After initial decontamination, the patient must be treated as a typical burn patient:</a:t>
            </a:r>
          </a:p>
          <a:p>
            <a:pPr algn="l" rtl="0">
              <a:buFont typeface="Arial" pitchFamily="34" charset="0"/>
              <a:buChar char="•"/>
            </a:pPr>
            <a:r>
              <a:rPr lang="en-US" sz="3200" dirty="0"/>
              <a:t>If there is any indication of breathing problems, a breathing tube may be placed in the patient's airway to help maintain the airway and provide adequate ventilation.</a:t>
            </a:r>
          </a:p>
          <a:p>
            <a:pPr algn="l" rtl="0">
              <a:buFont typeface="Arial" pitchFamily="34" charset="0"/>
              <a:buChar char="•"/>
            </a:pPr>
            <a:r>
              <a:rPr lang="en-US" sz="3200" dirty="0"/>
              <a:t>IV fluids may be needed to normalize blood pressure and heart rate.</a:t>
            </a:r>
          </a:p>
          <a:p>
            <a:pPr algn="l" rtl="0">
              <a:buFont typeface="Arial" pitchFamily="34" charset="0"/>
              <a:buChar char="•"/>
            </a:pPr>
            <a:r>
              <a:rPr lang="en-US" sz="3200" dirty="0"/>
              <a:t>The IV access may also be used for any medications needed to treat pain or protect against infection. </a:t>
            </a:r>
          </a:p>
          <a:p>
            <a:pPr algn="l" rtl="0">
              <a:buFont typeface="Arial" pitchFamily="34" charset="0"/>
              <a:buChar char="•"/>
            </a:pPr>
            <a:r>
              <a:rPr lang="en-US" sz="3200" dirty="0"/>
              <a:t>Large surface burns require the same Fluid Resuscitation as that for thermal burns.</a:t>
            </a:r>
            <a:endParaRPr lang="ar-JO"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375" y="329001"/>
            <a:ext cx="6891438" cy="923330"/>
          </a:xfrm>
          <a:prstGeom prst="rect">
            <a:avLst/>
          </a:prstGeom>
        </p:spPr>
        <p:txBody>
          <a:bodyPr wrap="none">
            <a:spAutoFit/>
          </a:bodyPr>
          <a:lstStyle/>
          <a:p>
            <a:r>
              <a:rPr lang="en-US" sz="5400" b="1" dirty="0"/>
              <a:t>Hydrofluoric acid burns</a:t>
            </a:r>
            <a:endParaRPr lang="ar-JO" sz="5400" b="1" dirty="0"/>
          </a:p>
        </p:txBody>
      </p:sp>
      <p:sp>
        <p:nvSpPr>
          <p:cNvPr id="3" name="Rectangle 2"/>
          <p:cNvSpPr/>
          <p:nvPr/>
        </p:nvSpPr>
        <p:spPr>
          <a:xfrm>
            <a:off x="344556" y="1694335"/>
            <a:ext cx="11502887" cy="4524315"/>
          </a:xfrm>
          <a:prstGeom prst="rect">
            <a:avLst/>
          </a:prstGeom>
        </p:spPr>
        <p:txBody>
          <a:bodyPr wrap="square">
            <a:spAutoFit/>
          </a:bodyPr>
          <a:lstStyle/>
          <a:p>
            <a:pPr algn="l"/>
            <a:r>
              <a:rPr lang="en-US" sz="3200" dirty="0"/>
              <a:t>These burns should initially be treated as any other burn, with thorough irrigation. However, due to the penetrating power of the fluoride ion, specific neutralization procedures are indicated. Fluoride can be neutralized by either calcium or magnesium. For small superficial burns, topical calcium or magnesium gels can be applied. Deeper burns usually require Deeper burns usually require subcutaneous injections of calcium </a:t>
            </a:r>
            <a:r>
              <a:rPr lang="en-US" sz="3200" dirty="0" err="1"/>
              <a:t>gluconate</a:t>
            </a:r>
            <a:r>
              <a:rPr lang="en-US" sz="3200" dirty="0"/>
              <a:t>. </a:t>
            </a:r>
            <a:endParaRPr lang="ar-JO" sz="3200" dirty="0"/>
          </a:p>
          <a:p>
            <a:pPr algn="l" rtl="0">
              <a:buFont typeface="Arial" pitchFamily="34" charset="0"/>
              <a:buChar char="•"/>
            </a:pPr>
            <a:r>
              <a:rPr lang="en-US" sz="3200" dirty="0"/>
              <a:t>Relief of pain is a good marker of efficacy of treatment.</a:t>
            </a:r>
          </a:p>
          <a:p>
            <a:pPr algn="l" rtl="0">
              <a:buFont typeface="Arial" pitchFamily="34" charset="0"/>
              <a:buChar char="•"/>
            </a:pPr>
            <a:r>
              <a:rPr lang="en-US" sz="3200" dirty="0"/>
              <a:t> Monitoring of calcium and magnesium levels is </a:t>
            </a:r>
            <a:r>
              <a:rPr lang="en-US" sz="3200" dirty="0" err="1"/>
              <a:t>importants</a:t>
            </a:r>
            <a:r>
              <a:rPr lang="en-US" sz="3200" dirty="0"/>
              <a:t>.</a:t>
            </a:r>
            <a:endParaRPr lang="ar-JO"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443" y="1610384"/>
            <a:ext cx="11357113" cy="4216539"/>
          </a:xfrm>
          <a:prstGeom prst="rect">
            <a:avLst/>
          </a:prstGeom>
        </p:spPr>
        <p:txBody>
          <a:bodyPr wrap="square">
            <a:spAutoFit/>
          </a:bodyPr>
          <a:lstStyle/>
          <a:p>
            <a:pPr algn="l"/>
            <a:r>
              <a:rPr lang="en-US" sz="4400" b="1" dirty="0"/>
              <a:t>Ocular Exposures to Chemicals</a:t>
            </a:r>
            <a:r>
              <a:rPr lang="en-US" sz="2000" b="1" dirty="0"/>
              <a:t> </a:t>
            </a:r>
          </a:p>
          <a:p>
            <a:pPr algn="l"/>
            <a:r>
              <a:rPr lang="en-US" sz="3200" dirty="0"/>
              <a:t>• The goal for decontamination should be to achieve a pH (of the eye wash) of at least 7.2, preferably 7.4. </a:t>
            </a:r>
          </a:p>
          <a:p>
            <a:pPr algn="l"/>
            <a:r>
              <a:rPr lang="en-US" sz="3200" dirty="0"/>
              <a:t>• If pH paper is not available, an adequate guideline is decontamination with 1-2 L of irrigation fluid over 30- 60 minutes. </a:t>
            </a:r>
          </a:p>
          <a:p>
            <a:pPr algn="l"/>
            <a:r>
              <a:rPr lang="en-US" sz="3200" dirty="0"/>
              <a:t>• Ocular burns can result in </a:t>
            </a:r>
            <a:r>
              <a:rPr lang="en-US" sz="3200" dirty="0" err="1"/>
              <a:t>opacification</a:t>
            </a:r>
            <a:r>
              <a:rPr lang="en-US" sz="3200" dirty="0"/>
              <a:t> </a:t>
            </a:r>
            <a:endParaRPr lang="ar-JO" sz="3200" dirty="0"/>
          </a:p>
          <a:p>
            <a:pPr algn="l"/>
            <a:r>
              <a:rPr lang="en-US" sz="3200" dirty="0"/>
              <a:t>of the cornea and complete loss of vision </a:t>
            </a:r>
          </a:p>
          <a:p>
            <a:pPr algn="l"/>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078" y="410817"/>
            <a:ext cx="10257183" cy="5509200"/>
          </a:xfrm>
          <a:prstGeom prst="rect">
            <a:avLst/>
          </a:prstGeom>
        </p:spPr>
        <p:txBody>
          <a:bodyPr wrap="square">
            <a:spAutoFit/>
          </a:bodyPr>
          <a:lstStyle/>
          <a:p>
            <a:pPr algn="l"/>
            <a:r>
              <a:rPr lang="en-US" sz="3200" dirty="0"/>
              <a:t>A Morgan lens is recommended for irrigation. Use a topical </a:t>
            </a:r>
            <a:r>
              <a:rPr lang="en-US" sz="3200" dirty="0" err="1"/>
              <a:t>anaesthetic</a:t>
            </a:r>
            <a:r>
              <a:rPr lang="en-US" sz="3200" dirty="0"/>
              <a:t> prior to use. </a:t>
            </a:r>
          </a:p>
          <a:p>
            <a:pPr algn="l"/>
            <a:endParaRPr lang="en-US" sz="3200" dirty="0"/>
          </a:p>
          <a:p>
            <a:pPr algn="l"/>
            <a:endParaRPr lang="en-US" sz="3200" dirty="0"/>
          </a:p>
          <a:p>
            <a:pPr algn="l"/>
            <a:endParaRPr lang="en-US" sz="3200" dirty="0"/>
          </a:p>
          <a:p>
            <a:pPr algn="l"/>
            <a:endParaRPr lang="en-US" sz="3200" dirty="0"/>
          </a:p>
          <a:p>
            <a:pPr algn="l"/>
            <a:endParaRPr lang="en-US" sz="3200" dirty="0"/>
          </a:p>
          <a:p>
            <a:pPr algn="l"/>
            <a:endParaRPr lang="en-US" sz="3200" dirty="0"/>
          </a:p>
          <a:p>
            <a:pPr algn="l"/>
            <a:endParaRPr lang="en-US" sz="3200" dirty="0"/>
          </a:p>
          <a:p>
            <a:pPr algn="l"/>
            <a:endParaRPr lang="en-US" sz="3200" dirty="0"/>
          </a:p>
          <a:p>
            <a:pPr algn="l"/>
            <a:r>
              <a:rPr lang="en-US" sz="3200" dirty="0"/>
              <a:t>Patients with eye burns need to rechecked in 24 hours</a:t>
            </a:r>
            <a:endParaRPr lang="en-US" sz="3200" dirty="0">
              <a:solidFill>
                <a:srgbClr val="00B0F0"/>
              </a:solidFill>
            </a:endParaRPr>
          </a:p>
        </p:txBody>
      </p:sp>
      <p:pic>
        <p:nvPicPr>
          <p:cNvPr id="1026" name="Picture 2" descr="C:\Users\ahmadaser\Downloads\s4.png"/>
          <p:cNvPicPr>
            <a:picLocks noChangeAspect="1" noChangeArrowheads="1"/>
          </p:cNvPicPr>
          <p:nvPr/>
        </p:nvPicPr>
        <p:blipFill>
          <a:blip r:embed="rId2"/>
          <a:srcRect/>
          <a:stretch>
            <a:fillRect/>
          </a:stretch>
        </p:blipFill>
        <p:spPr bwMode="auto">
          <a:xfrm>
            <a:off x="1338469" y="2151868"/>
            <a:ext cx="3805225" cy="2554261"/>
          </a:xfrm>
          <a:prstGeom prst="rect">
            <a:avLst/>
          </a:prstGeom>
          <a:noFill/>
        </p:spPr>
      </p:pic>
      <p:pic>
        <p:nvPicPr>
          <p:cNvPr id="1027" name="Picture 3" descr="C:\Users\ahmadaser\Downloads\s5.png"/>
          <p:cNvPicPr>
            <a:picLocks noChangeAspect="1" noChangeArrowheads="1"/>
          </p:cNvPicPr>
          <p:nvPr/>
        </p:nvPicPr>
        <p:blipFill>
          <a:blip r:embed="rId3"/>
          <a:srcRect/>
          <a:stretch>
            <a:fillRect/>
          </a:stretch>
        </p:blipFill>
        <p:spPr bwMode="auto">
          <a:xfrm>
            <a:off x="6434180" y="2044010"/>
            <a:ext cx="3702034" cy="276997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5878084" cy="1015663"/>
          </a:xfrm>
          <a:prstGeom prst="rect">
            <a:avLst/>
          </a:prstGeom>
        </p:spPr>
        <p:txBody>
          <a:bodyPr wrap="none">
            <a:spAutoFit/>
          </a:bodyPr>
          <a:lstStyle/>
          <a:p>
            <a:r>
              <a:rPr lang="en-US" sz="6000" b="1" i="1" dirty="0"/>
              <a:t>Caustic ingestions</a:t>
            </a:r>
            <a:endParaRPr lang="ar-JO" sz="6000" b="1" dirty="0"/>
          </a:p>
        </p:txBody>
      </p:sp>
      <p:sp>
        <p:nvSpPr>
          <p:cNvPr id="3" name="Rectangle 2"/>
          <p:cNvSpPr/>
          <p:nvPr/>
        </p:nvSpPr>
        <p:spPr>
          <a:xfrm>
            <a:off x="417443" y="1601635"/>
            <a:ext cx="11357113" cy="4401205"/>
          </a:xfrm>
          <a:prstGeom prst="rect">
            <a:avLst/>
          </a:prstGeom>
        </p:spPr>
        <p:txBody>
          <a:bodyPr wrap="square">
            <a:spAutoFit/>
          </a:bodyPr>
          <a:lstStyle/>
          <a:p>
            <a:pPr algn="l" rtl="0">
              <a:buFont typeface="Arial" pitchFamily="34" charset="0"/>
              <a:buChar char="•"/>
            </a:pPr>
            <a:r>
              <a:rPr lang="en-US" sz="2800" dirty="0"/>
              <a:t>Gastric emptying is contraindicated.</a:t>
            </a:r>
          </a:p>
          <a:p>
            <a:pPr algn="l" rtl="0">
              <a:buFont typeface="Arial" pitchFamily="34" charset="0"/>
              <a:buChar char="•"/>
            </a:pPr>
            <a:r>
              <a:rPr lang="en-US" sz="2800" dirty="0"/>
              <a:t> Activated charcoal is not useful and may interfere with subsequent endoscopy.</a:t>
            </a:r>
          </a:p>
          <a:p>
            <a:pPr algn="l" rtl="0">
              <a:buFont typeface="Arial" pitchFamily="34" charset="0"/>
              <a:buChar char="•"/>
            </a:pPr>
            <a:r>
              <a:rPr lang="en-US" sz="2800" dirty="0"/>
              <a:t> Dilution with milk or water is contraindicated if any degree of airway compromise is present</a:t>
            </a:r>
          </a:p>
          <a:p>
            <a:pPr algn="l" rtl="0">
              <a:buFont typeface="Arial" pitchFamily="34" charset="0"/>
              <a:buChar char="•"/>
            </a:pPr>
            <a:r>
              <a:rPr lang="en-US" sz="2800" dirty="0"/>
              <a:t>Do not attempt to neutralize the caustic agent. Neutralizing the caustic agent may generate excessive heat from the exothermic reaction of neutralization.</a:t>
            </a:r>
          </a:p>
          <a:p>
            <a:br>
              <a:rPr lang="en-US" sz="2800" dirty="0"/>
            </a:br>
            <a:endParaRPr lang="ar-JO"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8" y="357810"/>
            <a:ext cx="10442713" cy="5478423"/>
          </a:xfrm>
          <a:prstGeom prst="rect">
            <a:avLst/>
          </a:prstGeom>
        </p:spPr>
        <p:txBody>
          <a:bodyPr wrap="square">
            <a:spAutoFit/>
          </a:bodyPr>
          <a:lstStyle/>
          <a:p>
            <a:pPr algn="l"/>
            <a:r>
              <a:rPr lang="en-US" sz="4400" b="1" dirty="0"/>
              <a:t>Endoscopy for Ingestions</a:t>
            </a:r>
            <a:r>
              <a:rPr lang="en-US" b="1" dirty="0"/>
              <a:t> </a:t>
            </a:r>
          </a:p>
          <a:p>
            <a:pPr algn="l"/>
            <a:r>
              <a:rPr lang="en-US" sz="3000" dirty="0"/>
              <a:t>• Perform esophagoscopy and gastroscopy on all patients with symptomatic ingestions and on patients who are asymptomatic but have a history of a significant ingestion of a substance with the potential to cause major injury</a:t>
            </a:r>
          </a:p>
          <a:p>
            <a:pPr algn="l" rtl="0">
              <a:buFont typeface="Arial" pitchFamily="34" charset="0"/>
              <a:buChar char="•"/>
            </a:pPr>
            <a:r>
              <a:rPr lang="en-US" sz="3000" dirty="0"/>
              <a:t>Esophageal and gastric burns can result in stricture formation. </a:t>
            </a:r>
            <a:endParaRPr lang="ar-JO" sz="3000" dirty="0"/>
          </a:p>
          <a:p>
            <a:pPr algn="l"/>
            <a:r>
              <a:rPr lang="en-US" sz="3000" dirty="0"/>
              <a:t>• Strictures can be treated with balloon catheters.</a:t>
            </a:r>
          </a:p>
          <a:p>
            <a:pPr algn="l"/>
            <a:endParaRPr lang="en-US" sz="3000" dirty="0"/>
          </a:p>
          <a:p>
            <a:pPr algn="l" rtl="0">
              <a:buFont typeface="Arial" pitchFamily="34" charset="0"/>
              <a:buChar char="•"/>
            </a:pPr>
            <a:r>
              <a:rPr lang="en-US" sz="3200" dirty="0"/>
              <a:t>For those who suffer a burn to the esophagus, endoscopy has to be repeated in 14-21 days to ensure that there is no stricture formation</a:t>
            </a:r>
            <a:r>
              <a:rPr lang="en-US" sz="3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BB2C6-6C26-4F4B-B467-9DF78FF15396}"/>
              </a:ext>
            </a:extLst>
          </p:cNvPr>
          <p:cNvSpPr txBox="1"/>
          <p:nvPr/>
        </p:nvSpPr>
        <p:spPr>
          <a:xfrm>
            <a:off x="1457739" y="2743200"/>
            <a:ext cx="9488557" cy="1323439"/>
          </a:xfrm>
          <a:prstGeom prst="rect">
            <a:avLst/>
          </a:prstGeom>
          <a:noFill/>
        </p:spPr>
        <p:txBody>
          <a:bodyPr wrap="square" rtlCol="1">
            <a:spAutoFit/>
          </a:bodyPr>
          <a:lstStyle/>
          <a:p>
            <a:pPr algn="ctr"/>
            <a:r>
              <a:rPr kumimoji="0" lang="en-US" sz="8000" b="1" i="0" u="none" strike="noStrike" kern="1200" cap="none" spc="0" normalizeH="0" baseline="0" noProof="0" dirty="0">
                <a:ln>
                  <a:noFill/>
                </a:ln>
                <a:solidFill>
                  <a:srgbClr val="FF0000"/>
                </a:solidFill>
                <a:effectLst/>
                <a:uLnTx/>
                <a:uFillTx/>
                <a:latin typeface="Calibri Light" panose="020F0302020204030204"/>
                <a:ea typeface="+mj-ea"/>
                <a:cs typeface="+mj-cs"/>
              </a:rPr>
              <a:t>Medication</a:t>
            </a:r>
            <a:endParaRPr lang="ar-JO" sz="2800" b="1" dirty="0"/>
          </a:p>
        </p:txBody>
      </p:sp>
    </p:spTree>
    <p:extLst>
      <p:ext uri="{BB962C8B-B14F-4D97-AF65-F5344CB8AC3E}">
        <p14:creationId xmlns:p14="http://schemas.microsoft.com/office/powerpoint/2010/main" val="145065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0E4EA-3F1C-4629-A014-8590A68CAE3E}"/>
              </a:ext>
            </a:extLst>
          </p:cNvPr>
          <p:cNvSpPr>
            <a:spLocks noGrp="1"/>
          </p:cNvSpPr>
          <p:nvPr>
            <p:ph idx="1"/>
          </p:nvPr>
        </p:nvSpPr>
        <p:spPr>
          <a:xfrm>
            <a:off x="397565" y="530087"/>
            <a:ext cx="10956235" cy="6137999"/>
          </a:xfrm>
        </p:spPr>
        <p:txBody>
          <a:bodyPr>
            <a:normAutofit/>
          </a:bodyPr>
          <a:lstStyle/>
          <a:p>
            <a:pPr algn="l"/>
            <a:r>
              <a:rPr lang="en-US" b="0" i="0" dirty="0">
                <a:solidFill>
                  <a:srgbClr val="231F20"/>
                </a:solidFill>
                <a:effectLst/>
                <a:latin typeface="Proxima Nova"/>
              </a:rPr>
              <a:t>Depending on the severity of your condition, your healthcare provider may use the following methods to treat your burn:</a:t>
            </a:r>
          </a:p>
          <a:p>
            <a:pPr algn="l">
              <a:buFont typeface="Arial" panose="020B0604020202020204" pitchFamily="34" charset="0"/>
              <a:buChar char="•"/>
            </a:pPr>
            <a:r>
              <a:rPr lang="en-US" b="0" i="0" dirty="0">
                <a:solidFill>
                  <a:srgbClr val="231F20"/>
                </a:solidFill>
                <a:effectLst/>
                <a:latin typeface="Proxima Nova"/>
              </a:rPr>
              <a:t>Antibiotics</a:t>
            </a:r>
          </a:p>
          <a:p>
            <a:pPr algn="l">
              <a:buFont typeface="Arial" panose="020B0604020202020204" pitchFamily="34" charset="0"/>
              <a:buChar char="•"/>
            </a:pPr>
            <a:r>
              <a:rPr lang="en-US" b="0" i="0" dirty="0">
                <a:solidFill>
                  <a:srgbClr val="231F20"/>
                </a:solidFill>
                <a:effectLst/>
                <a:latin typeface="Proxima Nova"/>
              </a:rPr>
              <a:t>Analgesic </a:t>
            </a:r>
          </a:p>
          <a:p>
            <a:pPr algn="l">
              <a:buFont typeface="Arial" panose="020B0604020202020204" pitchFamily="34" charset="0"/>
              <a:buChar char="•"/>
            </a:pPr>
            <a:r>
              <a:rPr lang="en-US" b="0" i="0" dirty="0">
                <a:solidFill>
                  <a:srgbClr val="231F20"/>
                </a:solidFill>
                <a:effectLst/>
                <a:latin typeface="Proxima Nova"/>
              </a:rPr>
              <a:t>anti-itch medications</a:t>
            </a:r>
          </a:p>
          <a:p>
            <a:pPr algn="l">
              <a:buFont typeface="Arial" panose="020B0604020202020204" pitchFamily="34" charset="0"/>
              <a:buChar char="•"/>
            </a:pPr>
            <a:r>
              <a:rPr lang="en-US" b="0" i="0" dirty="0">
                <a:solidFill>
                  <a:srgbClr val="231F20"/>
                </a:solidFill>
                <a:effectLst/>
                <a:latin typeface="Proxima Nova"/>
              </a:rPr>
              <a:t>skin grafting, which involves attaching healthy skin from another part of the body to the burn wound</a:t>
            </a:r>
          </a:p>
          <a:p>
            <a:pPr algn="l">
              <a:buFont typeface="Arial" panose="020B0604020202020204" pitchFamily="34" charset="0"/>
              <a:buChar char="•"/>
            </a:pPr>
            <a:r>
              <a:rPr lang="en-US" b="0" i="0" dirty="0">
                <a:solidFill>
                  <a:srgbClr val="231F20"/>
                </a:solidFill>
                <a:effectLst/>
                <a:latin typeface="Proxima Nova"/>
              </a:rPr>
              <a:t>intravenous (IV) fluids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31F20"/>
                </a:solidFill>
                <a:effectLst/>
                <a:uLnTx/>
                <a:uFillTx/>
                <a:latin typeface="Proxima Nova"/>
                <a:ea typeface="+mn-ea"/>
                <a:cs typeface="+mn-cs"/>
              </a:rPr>
              <a:t>pain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31F20"/>
                </a:solidFill>
                <a:effectLst/>
                <a:uLnTx/>
                <a:uFillTx/>
                <a:latin typeface="Proxima Nova"/>
                <a:ea typeface="+mn-ea"/>
                <a:cs typeface="+mn-cs"/>
              </a:rPr>
              <a:t>cosmetic surgery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31F20"/>
              </a:solidFill>
              <a:effectLst/>
              <a:uLnTx/>
              <a:uFillTx/>
              <a:latin typeface="Proxima Nova"/>
              <a:ea typeface="+mn-ea"/>
              <a:cs typeface="+mn-cs"/>
            </a:endParaRPr>
          </a:p>
          <a:p>
            <a:pPr algn="l">
              <a:buFont typeface="Arial" panose="020B0604020202020204" pitchFamily="34" charset="0"/>
              <a:buChar char="•"/>
            </a:pPr>
            <a:endParaRPr lang="en-US" b="0" i="0" dirty="0">
              <a:solidFill>
                <a:srgbClr val="231F20"/>
              </a:solidFill>
              <a:effectLst/>
              <a:latin typeface="Proxima Nova"/>
            </a:endParaRPr>
          </a:p>
          <a:p>
            <a:endParaRPr lang="en-US" dirty="0"/>
          </a:p>
        </p:txBody>
      </p:sp>
    </p:spTree>
    <p:extLst>
      <p:ext uri="{BB962C8B-B14F-4D97-AF65-F5344CB8AC3E}">
        <p14:creationId xmlns:p14="http://schemas.microsoft.com/office/powerpoint/2010/main" val="153758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F8120-8F83-48CE-8361-41F2AC8B96D6}"/>
              </a:ext>
            </a:extLst>
          </p:cNvPr>
          <p:cNvSpPr>
            <a:spLocks noGrp="1"/>
          </p:cNvSpPr>
          <p:nvPr>
            <p:ph idx="1"/>
          </p:nvPr>
        </p:nvSpPr>
        <p:spPr>
          <a:xfrm>
            <a:off x="543339" y="675862"/>
            <a:ext cx="10810461" cy="5992224"/>
          </a:xfrm>
        </p:spPr>
        <p:txBody>
          <a:bodyPr>
            <a:normAutofit/>
          </a:bodyPr>
          <a:lstStyle/>
          <a:p>
            <a:pPr marL="0" indent="0">
              <a:buNone/>
            </a:pPr>
            <a:r>
              <a:rPr kumimoji="0" lang="en-US" b="1" i="1" u="none" strike="noStrike" kern="1200" cap="none" spc="0" normalizeH="0" baseline="0" noProof="0" dirty="0">
                <a:ln>
                  <a:noFill/>
                </a:ln>
                <a:solidFill>
                  <a:srgbClr val="231F20"/>
                </a:solidFill>
                <a:effectLst/>
                <a:uLnTx/>
                <a:uFillTx/>
                <a:latin typeface="Proxima Nova"/>
                <a:ea typeface="+mn-ea"/>
                <a:cs typeface="+mn-cs"/>
              </a:rPr>
              <a:t>Analgesic </a:t>
            </a:r>
          </a:p>
          <a:p>
            <a:pPr marL="0" indent="0">
              <a:buNone/>
            </a:pPr>
            <a:r>
              <a:rPr lang="en-US" dirty="0"/>
              <a:t>Pain control is essential to quality patient care</a:t>
            </a:r>
          </a:p>
          <a:p>
            <a:pPr>
              <a:buFont typeface="Wingdings" panose="05000000000000000000" pitchFamily="2" charset="2"/>
              <a:buChar char="v"/>
            </a:pPr>
            <a:r>
              <a:rPr lang="en-US" dirty="0"/>
              <a:t>Nonsteroidal anti-inflammatory drugs (NSAIDs) are most commonly used for the relief of mild to moderate pain.</a:t>
            </a:r>
            <a:endParaRPr kumimoji="0" lang="en-US" sz="2800" b="0" i="0" u="none" strike="noStrike" kern="1200" cap="none" spc="0" normalizeH="0" baseline="0" noProof="0" dirty="0">
              <a:ln>
                <a:noFill/>
              </a:ln>
              <a:solidFill>
                <a:srgbClr val="231F20"/>
              </a:solidFill>
              <a:effectLst/>
              <a:uLnTx/>
              <a:uFillTx/>
              <a:latin typeface="Proxima Nova"/>
              <a:ea typeface="+mn-ea"/>
              <a:cs typeface="+mn-cs"/>
            </a:endParaRPr>
          </a:p>
          <a:p>
            <a:pPr>
              <a:buFont typeface="Wingdings" panose="05000000000000000000" pitchFamily="2" charset="2"/>
              <a:buChar char="§"/>
            </a:pPr>
            <a:r>
              <a:rPr lang="en-US" dirty="0"/>
              <a:t>Ibuprofen is the drug of choice in </a:t>
            </a:r>
            <a:r>
              <a:rPr lang="en-US" dirty="0" err="1"/>
              <a:t>releiving</a:t>
            </a:r>
            <a:r>
              <a:rPr lang="en-US" dirty="0"/>
              <a:t> mild to moderate pain</a:t>
            </a:r>
          </a:p>
          <a:p>
            <a:pPr marL="0" indent="0">
              <a:buNone/>
            </a:pPr>
            <a:r>
              <a:rPr lang="en-US" sz="3200" b="1" i="1" dirty="0"/>
              <a:t>Antibiotics</a:t>
            </a:r>
          </a:p>
          <a:p>
            <a:pPr marL="0" indent="0">
              <a:buNone/>
            </a:pPr>
            <a:r>
              <a:rPr lang="en-US" sz="2600" dirty="0"/>
              <a:t>Topical and ophthalmic antibiotics are used for dermal and ocular burns</a:t>
            </a:r>
            <a:endParaRPr lang="en-US" sz="2600" b="1" i="1" dirty="0"/>
          </a:p>
          <a:p>
            <a:pPr marL="0" indent="0">
              <a:buNone/>
            </a:pPr>
            <a:r>
              <a:rPr lang="en-US" dirty="0"/>
              <a:t>(1) Sliver sulfadiazine : topically for dermal burns to prevent infection</a:t>
            </a:r>
          </a:p>
          <a:p>
            <a:pPr marL="0" indent="0">
              <a:buNone/>
            </a:pPr>
            <a:r>
              <a:rPr lang="en-US" dirty="0"/>
              <a:t>(2) Erythromycin </a:t>
            </a:r>
            <a:r>
              <a:rPr lang="en-US" dirty="0" err="1"/>
              <a:t>Opththalmic</a:t>
            </a:r>
            <a:r>
              <a:rPr lang="en-US" dirty="0"/>
              <a:t> : prophylactically to prevent infections following ocular burns</a:t>
            </a:r>
          </a:p>
          <a:p>
            <a:pPr marL="0" indent="0">
              <a:buNone/>
            </a:pPr>
            <a:r>
              <a:rPr lang="en-US" dirty="0"/>
              <a:t>(3) Neomycin/polymyxin: both preferable for the face and visible areas</a:t>
            </a:r>
          </a:p>
          <a:p>
            <a:endParaRPr lang="en-US" dirty="0"/>
          </a:p>
          <a:p>
            <a:endParaRPr lang="en-US" dirty="0"/>
          </a:p>
        </p:txBody>
      </p:sp>
    </p:spTree>
    <p:extLst>
      <p:ext uri="{BB962C8B-B14F-4D97-AF65-F5344CB8AC3E}">
        <p14:creationId xmlns:p14="http://schemas.microsoft.com/office/powerpoint/2010/main" val="36745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DF7F7-EE25-4738-B946-7AAB2AE7F7BE}"/>
              </a:ext>
            </a:extLst>
          </p:cNvPr>
          <p:cNvSpPr>
            <a:spLocks noGrp="1"/>
          </p:cNvSpPr>
          <p:nvPr>
            <p:ph idx="1"/>
          </p:nvPr>
        </p:nvSpPr>
        <p:spPr>
          <a:xfrm>
            <a:off x="471100" y="596348"/>
            <a:ext cx="10862944" cy="5883966"/>
          </a:xfrm>
        </p:spPr>
        <p:txBody>
          <a:bodyPr/>
          <a:lstStyle/>
          <a:p>
            <a:pPr marL="0" indent="0" algn="l">
              <a:buNone/>
            </a:pPr>
            <a:r>
              <a:rPr lang="en-GB" sz="3200" b="1" dirty="0"/>
              <a:t>Chemical burn </a:t>
            </a:r>
            <a:r>
              <a:rPr lang="en-GB" sz="3200" b="1" dirty="0">
                <a:solidFill>
                  <a:srgbClr val="FF0000"/>
                </a:solidFill>
              </a:rPr>
              <a:t>(caustic burns) </a:t>
            </a:r>
            <a:r>
              <a:rPr lang="en-GB" dirty="0"/>
              <a:t>destruction of the skin due to acute exposure to hazardous chemicals. Unlike other forms of burn, there is extensive and deeper damage due to prolonged exposure and continuous reaction of the chemical with tissues</a:t>
            </a:r>
          </a:p>
          <a:p>
            <a:pPr marL="0" indent="0" algn="l">
              <a:buNone/>
            </a:pPr>
            <a:endParaRPr lang="en-GB" sz="3200" b="1" dirty="0"/>
          </a:p>
          <a:p>
            <a:pPr marL="0" indent="0" algn="l">
              <a:buNone/>
            </a:pPr>
            <a:endParaRPr lang="en-GB" sz="3200" b="1" dirty="0"/>
          </a:p>
          <a:p>
            <a:pPr marL="0" indent="0" algn="l">
              <a:buNone/>
            </a:pPr>
            <a:r>
              <a:rPr lang="en-GB" sz="3200" b="1" dirty="0"/>
              <a:t>Causes</a:t>
            </a:r>
            <a:endParaRPr lang="ar-JO" sz="3200" b="1" dirty="0"/>
          </a:p>
          <a:p>
            <a:pPr marL="0" indent="0" algn="l">
              <a:buNone/>
            </a:pPr>
            <a:r>
              <a:rPr lang="en-GB" sz="2400" b="1" dirty="0"/>
              <a:t>Acids </a:t>
            </a:r>
            <a:r>
              <a:rPr lang="en-GB" sz="2400" dirty="0"/>
              <a:t>(</a:t>
            </a:r>
            <a:r>
              <a:rPr lang="en-GB" sz="2000" dirty="0"/>
              <a:t>Hydrochloric acid ,Nitric acid, Hydrofluoric acid, Chromic acid and Sulfuric acid)</a:t>
            </a:r>
            <a:endParaRPr lang="ar-JO" sz="2000" dirty="0"/>
          </a:p>
          <a:p>
            <a:pPr marL="0" indent="0" algn="l">
              <a:buNone/>
            </a:pPr>
            <a:r>
              <a:rPr lang="en-GB" sz="2400" b="1" dirty="0"/>
              <a:t>Alkalis</a:t>
            </a:r>
            <a:r>
              <a:rPr lang="en-GB" sz="2000" dirty="0"/>
              <a:t> (Sodium hydroxide, Potassium hydroxide, Calcium oxide, Metallic Sodium ,Metallic potassium and Sodium hypochlorite)</a:t>
            </a:r>
          </a:p>
          <a:p>
            <a:pPr marL="0" indent="0" algn="l">
              <a:buNone/>
            </a:pPr>
            <a:r>
              <a:rPr lang="en-GB" sz="2000" dirty="0"/>
              <a:t> </a:t>
            </a:r>
            <a:r>
              <a:rPr lang="en-GB" sz="2400" b="1" dirty="0"/>
              <a:t>Inorganic</a:t>
            </a:r>
            <a:r>
              <a:rPr lang="en-GB" sz="2400" dirty="0"/>
              <a:t> (</a:t>
            </a:r>
            <a:r>
              <a:rPr lang="en-GB" sz="2000" dirty="0"/>
              <a:t>Phosphorus, Cyanide)</a:t>
            </a:r>
          </a:p>
          <a:p>
            <a:pPr marL="0" indent="0" algn="l">
              <a:buNone/>
            </a:pPr>
            <a:r>
              <a:rPr lang="en-GB" sz="2400" b="1" dirty="0"/>
              <a:t>Organic</a:t>
            </a:r>
            <a:r>
              <a:rPr lang="en-GB" sz="2000" dirty="0"/>
              <a:t> (Phenol, Lysol, Cresol)</a:t>
            </a:r>
            <a:endParaRPr lang="ar-JO" sz="3200" b="1" dirty="0"/>
          </a:p>
        </p:txBody>
      </p:sp>
      <p:pic>
        <p:nvPicPr>
          <p:cNvPr id="2" name="Picture 1">
            <a:extLst>
              <a:ext uri="{FF2B5EF4-FFF2-40B4-BE49-F238E27FC236}">
                <a16:creationId xmlns:a16="http://schemas.microsoft.com/office/drawing/2014/main" id="{31353942-7AE6-489B-88E8-96B6A55DD4C7}"/>
              </a:ext>
            </a:extLst>
          </p:cNvPr>
          <p:cNvPicPr>
            <a:picLocks noChangeAspect="1"/>
          </p:cNvPicPr>
          <p:nvPr/>
        </p:nvPicPr>
        <p:blipFill>
          <a:blip r:embed="rId2"/>
          <a:stretch>
            <a:fillRect/>
          </a:stretch>
        </p:blipFill>
        <p:spPr>
          <a:xfrm>
            <a:off x="7816298" y="1756823"/>
            <a:ext cx="3985524" cy="1995416"/>
          </a:xfrm>
          <a:prstGeom prst="rect">
            <a:avLst/>
          </a:prstGeom>
        </p:spPr>
      </p:pic>
      <p:pic>
        <p:nvPicPr>
          <p:cNvPr id="5" name="Picture 4">
            <a:extLst>
              <a:ext uri="{FF2B5EF4-FFF2-40B4-BE49-F238E27FC236}">
                <a16:creationId xmlns:a16="http://schemas.microsoft.com/office/drawing/2014/main" id="{0858AA9B-6079-4FC6-AD59-18375274D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757" y="4912714"/>
            <a:ext cx="3204541" cy="1794543"/>
          </a:xfrm>
          <a:prstGeom prst="rect">
            <a:avLst/>
          </a:prstGeom>
        </p:spPr>
      </p:pic>
    </p:spTree>
    <p:extLst>
      <p:ext uri="{BB962C8B-B14F-4D97-AF65-F5344CB8AC3E}">
        <p14:creationId xmlns:p14="http://schemas.microsoft.com/office/powerpoint/2010/main" val="175871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9CA75-F5BE-4235-819E-74036BEEA451}"/>
              </a:ext>
            </a:extLst>
          </p:cNvPr>
          <p:cNvSpPr>
            <a:spLocks noGrp="1"/>
          </p:cNvSpPr>
          <p:nvPr>
            <p:ph idx="1"/>
          </p:nvPr>
        </p:nvSpPr>
        <p:spPr>
          <a:xfrm>
            <a:off x="212035" y="172278"/>
            <a:ext cx="11141765" cy="6480313"/>
          </a:xfrm>
        </p:spPr>
        <p:txBody>
          <a:bodyPr/>
          <a:lstStyle/>
          <a:p>
            <a:pPr marL="0" indent="0">
              <a:buNone/>
            </a:pPr>
            <a:r>
              <a:rPr lang="en-GB" sz="4000" b="1" dirty="0">
                <a:solidFill>
                  <a:srgbClr val="FF0000"/>
                </a:solidFill>
              </a:rPr>
              <a:t> </a:t>
            </a:r>
            <a:r>
              <a:rPr lang="en-GB" sz="4800" b="1" dirty="0"/>
              <a:t>Follow up </a:t>
            </a:r>
          </a:p>
          <a:p>
            <a:pPr>
              <a:buFont typeface="Wingdings" panose="05000000000000000000" pitchFamily="2" charset="2"/>
              <a:buChar char="v"/>
            </a:pPr>
            <a:r>
              <a:rPr lang="en-GB" sz="3200" b="1" dirty="0">
                <a:solidFill>
                  <a:schemeClr val="accent1"/>
                </a:solidFill>
              </a:rPr>
              <a:t>Outpatient care</a:t>
            </a:r>
          </a:p>
          <a:p>
            <a:r>
              <a:rPr lang="en-GB" sz="3200" dirty="0"/>
              <a:t>Dermal burns treated on an outpatient basis should be rechecked every 2-3 days. </a:t>
            </a:r>
          </a:p>
          <a:p>
            <a:r>
              <a:rPr lang="en-GB" sz="3200" dirty="0"/>
              <a:t>Any ocular burns treated as on an outpatient basis should be rechecked in 24 hours. </a:t>
            </a:r>
          </a:p>
          <a:p>
            <a:r>
              <a:rPr lang="en-GB" sz="3200" dirty="0"/>
              <a:t>Endoscopic examination of all transmucosal or transmural oesophageal burns should be repeated in 2-3 weeks</a:t>
            </a:r>
            <a:endParaRPr lang="en-GB" sz="4400" b="1" dirty="0">
              <a:solidFill>
                <a:schemeClr val="accent1"/>
              </a:solidFill>
            </a:endParaRPr>
          </a:p>
          <a:p>
            <a:pPr marL="0" indent="0">
              <a:buNone/>
            </a:pPr>
            <a:endParaRPr lang="en-GB" sz="4000" b="1" dirty="0">
              <a:solidFill>
                <a:srgbClr val="FF0000"/>
              </a:solidFill>
            </a:endParaRPr>
          </a:p>
          <a:p>
            <a:endParaRPr lang="ar-JO" dirty="0"/>
          </a:p>
        </p:txBody>
      </p:sp>
    </p:spTree>
    <p:extLst>
      <p:ext uri="{BB962C8B-B14F-4D97-AF65-F5344CB8AC3E}">
        <p14:creationId xmlns:p14="http://schemas.microsoft.com/office/powerpoint/2010/main" val="232296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DBD24-779C-4410-A8B6-2177C6031CB3}"/>
              </a:ext>
            </a:extLst>
          </p:cNvPr>
          <p:cNvSpPr>
            <a:spLocks noGrp="1"/>
          </p:cNvSpPr>
          <p:nvPr>
            <p:ph idx="1"/>
          </p:nvPr>
        </p:nvSpPr>
        <p:spPr>
          <a:xfrm>
            <a:off x="437322" y="331304"/>
            <a:ext cx="11449878" cy="6255026"/>
          </a:xfrm>
        </p:spPr>
        <p:txBody>
          <a:bodyPr>
            <a:normAutofit/>
          </a:bodyPr>
          <a:lstStyle/>
          <a:p>
            <a:pPr>
              <a:buFont typeface="Wingdings" panose="05000000000000000000" pitchFamily="2" charset="2"/>
              <a:buChar char="v"/>
            </a:pPr>
            <a:r>
              <a:rPr lang="en-GB" sz="3600" b="1" dirty="0">
                <a:solidFill>
                  <a:schemeClr val="accent1"/>
                </a:solidFill>
              </a:rPr>
              <a:t>Inpatient care</a:t>
            </a:r>
          </a:p>
          <a:p>
            <a:pPr marL="0" indent="0">
              <a:buNone/>
            </a:pPr>
            <a:endParaRPr lang="en-GB" sz="2400" dirty="0"/>
          </a:p>
          <a:p>
            <a:r>
              <a:rPr lang="en-GB" b="1" dirty="0"/>
              <a:t>Admission is recommended for large surface area or circumferential dermal burns, for burns by substances with systemic toxicity, or for pain control.</a:t>
            </a:r>
          </a:p>
          <a:p>
            <a:pPr marL="0" indent="0">
              <a:buNone/>
            </a:pPr>
            <a:r>
              <a:rPr lang="en-GB" sz="2400" dirty="0"/>
              <a:t> </a:t>
            </a:r>
          </a:p>
          <a:p>
            <a:pPr marL="0" indent="0">
              <a:buNone/>
            </a:pPr>
            <a:endParaRPr lang="en-GB" sz="2400" dirty="0"/>
          </a:p>
          <a:p>
            <a:r>
              <a:rPr lang="en-GB" b="1" dirty="0"/>
              <a:t>Following caustic ingestions, admission is recommended for any patient with oral burns; any patient who is symptomatic; or any patient who ingested a strong acid, or base, hydrofluoric acid, or other highly caustic substance.</a:t>
            </a:r>
            <a:endParaRPr lang="ar-JO" sz="4000" b="1" dirty="0">
              <a:solidFill>
                <a:schemeClr val="accent1"/>
              </a:solidFill>
            </a:endParaRPr>
          </a:p>
        </p:txBody>
      </p:sp>
    </p:spTree>
    <p:extLst>
      <p:ext uri="{BB962C8B-B14F-4D97-AF65-F5344CB8AC3E}">
        <p14:creationId xmlns:p14="http://schemas.microsoft.com/office/powerpoint/2010/main" val="1934059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18A4-672B-4A70-88FA-FA928876A3F9}"/>
              </a:ext>
            </a:extLst>
          </p:cNvPr>
          <p:cNvSpPr>
            <a:spLocks noGrp="1"/>
          </p:cNvSpPr>
          <p:nvPr>
            <p:ph type="ctrTitle"/>
          </p:nvPr>
        </p:nvSpPr>
        <p:spPr>
          <a:xfrm>
            <a:off x="1524000" y="1122363"/>
            <a:ext cx="9144000" cy="2985403"/>
          </a:xfrm>
        </p:spPr>
        <p:txBody>
          <a:bodyPr>
            <a:normAutofit/>
          </a:bodyPr>
          <a:lstStyle/>
          <a:p>
            <a:r>
              <a:rPr lang="en-US" b="0" i="0" dirty="0">
                <a:solidFill>
                  <a:srgbClr val="111111"/>
                </a:solidFill>
                <a:effectLst/>
                <a:latin typeface="Helvetica" panose="020B0604020202020204" pitchFamily="34" charset="0"/>
              </a:rPr>
              <a:t>Complications</a:t>
            </a:r>
            <a:br>
              <a:rPr lang="en-US" b="0" i="0" dirty="0">
                <a:solidFill>
                  <a:srgbClr val="111111"/>
                </a:solidFill>
                <a:effectLst/>
                <a:latin typeface="Helvetica" panose="020B0604020202020204" pitchFamily="34" charset="0"/>
              </a:rPr>
            </a:br>
            <a:br>
              <a:rPr lang="en-US" dirty="0"/>
            </a:br>
            <a:endParaRPr lang="en-US" dirty="0"/>
          </a:p>
        </p:txBody>
      </p:sp>
    </p:spTree>
    <p:extLst>
      <p:ext uri="{BB962C8B-B14F-4D97-AF65-F5344CB8AC3E}">
        <p14:creationId xmlns:p14="http://schemas.microsoft.com/office/powerpoint/2010/main" val="3280566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C027-ABB9-4B25-A3E2-4CEA1D71C0BD}"/>
              </a:ext>
            </a:extLst>
          </p:cNvPr>
          <p:cNvSpPr>
            <a:spLocks noGrp="1"/>
          </p:cNvSpPr>
          <p:nvPr>
            <p:ph type="title"/>
          </p:nvPr>
        </p:nvSpPr>
        <p:spPr>
          <a:xfrm>
            <a:off x="679174" y="0"/>
            <a:ext cx="10515600" cy="1325563"/>
          </a:xfrm>
        </p:spPr>
        <p:txBody>
          <a:bodyPr>
            <a:normAutofit/>
          </a:bodyPr>
          <a:lstStyle/>
          <a:p>
            <a:pPr marL="0" marR="0" lvl="0" indent="0" algn="ctr" defTabSz="914400" rtl="0" eaLnBrk="1" fontAlgn="auto" latinLnBrk="0" hangingPunct="1">
              <a:lnSpc>
                <a:spcPct val="90000"/>
              </a:lnSpc>
              <a:spcBef>
                <a:spcPts val="1000"/>
              </a:spcBef>
              <a:spcAft>
                <a:spcPts val="0"/>
              </a:spcAft>
              <a:tabLst/>
              <a:defRPr/>
            </a:pPr>
            <a:r>
              <a:rPr lang="en-US" sz="3600" dirty="0">
                <a:solidFill>
                  <a:srgbClr val="111111"/>
                </a:solidFill>
                <a:latin typeface="Helvetica" panose="020B0604020202020204" pitchFamily="34" charset="0"/>
                <a:ea typeface="+mn-ea"/>
                <a:cs typeface="+mn-cs"/>
              </a:rPr>
              <a:t> </a:t>
            </a:r>
            <a:br>
              <a:rPr kumimoji="0" lang="en-US" sz="3600" b="0" i="0" u="none" strike="noStrike" kern="1200" cap="none" spc="0" normalizeH="0" baseline="0" noProof="0" dirty="0">
                <a:ln>
                  <a:noFill/>
                </a:ln>
                <a:solidFill>
                  <a:srgbClr val="111111"/>
                </a:solidFill>
                <a:effectLst/>
                <a:uLnTx/>
                <a:uFillTx/>
                <a:latin typeface="Helvetica" panose="020B0604020202020204" pitchFamily="34" charset="0"/>
                <a:ea typeface="+mn-ea"/>
                <a:cs typeface="+mn-cs"/>
              </a:rPr>
            </a:br>
            <a:endParaRPr lang="en-US" sz="3600" dirty="0"/>
          </a:p>
        </p:txBody>
      </p:sp>
      <p:sp>
        <p:nvSpPr>
          <p:cNvPr id="3" name="Content Placeholder 2">
            <a:extLst>
              <a:ext uri="{FF2B5EF4-FFF2-40B4-BE49-F238E27FC236}">
                <a16:creationId xmlns:a16="http://schemas.microsoft.com/office/drawing/2014/main" id="{AEBEAE9E-0E26-46E0-A413-30D0C0134D29}"/>
              </a:ext>
            </a:extLst>
          </p:cNvPr>
          <p:cNvSpPr>
            <a:spLocks noGrp="1"/>
          </p:cNvSpPr>
          <p:nvPr>
            <p:ph idx="1"/>
          </p:nvPr>
        </p:nvSpPr>
        <p:spPr>
          <a:xfrm>
            <a:off x="125895" y="662780"/>
            <a:ext cx="11622157" cy="6056071"/>
          </a:xfrm>
        </p:spPr>
        <p:txBody>
          <a:bodyPr>
            <a:normAutofit/>
          </a:bodyPr>
          <a:lstStyle/>
          <a:p>
            <a:pPr marL="0" indent="0" algn="l">
              <a:buNone/>
            </a:pPr>
            <a:endParaRPr lang="en-US" b="1" i="1" dirty="0">
              <a:solidFill>
                <a:srgbClr val="111111"/>
              </a:solidFill>
              <a:effectLst/>
              <a:highlight>
                <a:srgbClr val="FFFF00"/>
              </a:highlight>
              <a:latin typeface="Helvetica" panose="020B0604020202020204" pitchFamily="34" charset="0"/>
            </a:endParaRPr>
          </a:p>
          <a:p>
            <a:pPr algn="l">
              <a:buFont typeface="Arial" panose="020B0604020202020204" pitchFamily="34" charset="0"/>
              <a:buChar char="•"/>
            </a:pPr>
            <a:r>
              <a:rPr lang="en-US" b="0" i="0" dirty="0">
                <a:solidFill>
                  <a:srgbClr val="111111"/>
                </a:solidFill>
                <a:effectLst/>
                <a:latin typeface="Helvetica" panose="020B0604020202020204" pitchFamily="34" charset="0"/>
              </a:rPr>
              <a:t>Bacterial infection, which may lead to a bloodstream infection (sepsis)</a:t>
            </a:r>
          </a:p>
          <a:p>
            <a:pPr algn="l">
              <a:buFont typeface="Arial" panose="020B0604020202020204" pitchFamily="34" charset="0"/>
              <a:buChar char="•"/>
            </a:pPr>
            <a:endParaRPr lang="en-US" b="0" i="0" dirty="0">
              <a:solidFill>
                <a:srgbClr val="111111"/>
              </a:solidFill>
              <a:effectLst/>
              <a:latin typeface="Helvetica" panose="020B0604020202020204" pitchFamily="34" charset="0"/>
            </a:endParaRPr>
          </a:p>
          <a:p>
            <a:pPr algn="l">
              <a:buFont typeface="Arial" panose="020B0604020202020204" pitchFamily="34" charset="0"/>
              <a:buChar char="•"/>
            </a:pPr>
            <a:r>
              <a:rPr lang="en-US" b="0" i="0" dirty="0">
                <a:solidFill>
                  <a:srgbClr val="111111"/>
                </a:solidFill>
                <a:effectLst/>
                <a:latin typeface="Helvetica" panose="020B0604020202020204" pitchFamily="34" charset="0"/>
              </a:rPr>
              <a:t>Fluid loss, including low blood volume (hypovolemia)</a:t>
            </a:r>
          </a:p>
          <a:p>
            <a:pPr algn="l">
              <a:buFont typeface="Arial" panose="020B0604020202020204" pitchFamily="34" charset="0"/>
              <a:buChar char="•"/>
            </a:pPr>
            <a:endParaRPr lang="en-US" b="0" i="0" dirty="0">
              <a:solidFill>
                <a:srgbClr val="111111"/>
              </a:solidFill>
              <a:effectLst/>
              <a:latin typeface="Helvetica" panose="020B0604020202020204" pitchFamily="34" charset="0"/>
            </a:endParaRPr>
          </a:p>
          <a:p>
            <a:pPr algn="l">
              <a:buFont typeface="Arial" panose="020B0604020202020204" pitchFamily="34" charset="0"/>
              <a:buChar char="•"/>
            </a:pPr>
            <a:r>
              <a:rPr lang="en-GB" dirty="0"/>
              <a:t>Many people have pain and scarring. </a:t>
            </a:r>
          </a:p>
          <a:p>
            <a:pPr algn="l">
              <a:buFont typeface="Arial" panose="020B0604020202020204" pitchFamily="34" charset="0"/>
              <a:buChar char="•"/>
            </a:pPr>
            <a:endParaRPr lang="en-GB" dirty="0"/>
          </a:p>
          <a:p>
            <a:pPr marL="0" indent="0" algn="l">
              <a:buNone/>
            </a:pPr>
            <a:r>
              <a:rPr lang="en-GB" dirty="0"/>
              <a:t>• Burns in the eye can lead to blindness.</a:t>
            </a:r>
          </a:p>
          <a:p>
            <a:pPr marL="0" indent="0" algn="l">
              <a:buNone/>
            </a:pPr>
            <a:endParaRPr lang="en-GB" dirty="0"/>
          </a:p>
          <a:p>
            <a:pPr marL="0" indent="0" algn="l">
              <a:buNone/>
            </a:pPr>
            <a:r>
              <a:rPr lang="en-GB" dirty="0"/>
              <a:t>• Swallowing harmful chemicals can lead to problems in your gastrointestinal tract, potentially leading to permanent disability.</a:t>
            </a:r>
          </a:p>
          <a:p>
            <a:pPr marL="0" indent="0" algn="l">
              <a:buNone/>
            </a:pPr>
            <a:endParaRPr lang="en-US" b="0" i="0" dirty="0">
              <a:solidFill>
                <a:srgbClr val="111111"/>
              </a:solidFill>
              <a:effectLst/>
              <a:latin typeface="Helvetica" panose="020B0604020202020204" pitchFamily="34" charset="0"/>
            </a:endParaRPr>
          </a:p>
        </p:txBody>
      </p:sp>
    </p:spTree>
    <p:extLst>
      <p:ext uri="{BB962C8B-B14F-4D97-AF65-F5344CB8AC3E}">
        <p14:creationId xmlns:p14="http://schemas.microsoft.com/office/powerpoint/2010/main" val="234922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BCF14-CCDD-4294-8824-7F59043629B1}"/>
              </a:ext>
            </a:extLst>
          </p:cNvPr>
          <p:cNvSpPr>
            <a:spLocks noGrp="1"/>
          </p:cNvSpPr>
          <p:nvPr>
            <p:ph idx="1"/>
          </p:nvPr>
        </p:nvSpPr>
        <p:spPr>
          <a:xfrm>
            <a:off x="172277" y="397565"/>
            <a:ext cx="11608905" cy="6321287"/>
          </a:xfrm>
        </p:spPr>
        <p:txBody>
          <a:bodyPr/>
          <a:lstStyle/>
          <a:p>
            <a:r>
              <a:rPr lang="en-GB" dirty="0"/>
              <a:t>Some acid burns can cause the loss of fingers or toes. </a:t>
            </a:r>
          </a:p>
          <a:p>
            <a:pPr marL="0" indent="0">
              <a:buNone/>
            </a:pPr>
            <a:endParaRPr lang="en-GB" dirty="0"/>
          </a:p>
          <a:p>
            <a:pPr marL="0" indent="0" algn="l">
              <a:buNone/>
            </a:pPr>
            <a:r>
              <a:rPr lang="en-GB" dirty="0"/>
              <a:t>• Burns can cause emotional issues including anxiety, depression, and insomnia.</a:t>
            </a:r>
          </a:p>
          <a:p>
            <a:pPr marL="0" indent="0" algn="l">
              <a:buNone/>
            </a:pPr>
            <a:endParaRPr lang="en-GB" dirty="0"/>
          </a:p>
          <a:p>
            <a:r>
              <a:rPr kumimoji="0" lang="en-US" sz="2800" b="0" i="0" u="none" strike="noStrike" kern="1200" cap="none" spc="0" normalizeH="0" baseline="0" noProof="0" dirty="0">
                <a:ln>
                  <a:noFill/>
                </a:ln>
                <a:solidFill>
                  <a:srgbClr val="111111"/>
                </a:solidFill>
                <a:effectLst/>
                <a:uLnTx/>
                <a:uFillTx/>
                <a:latin typeface="Helvetica" panose="020B0604020202020204" pitchFamily="34" charset="0"/>
                <a:ea typeface="+mn-ea"/>
                <a:cs typeface="+mn-cs"/>
              </a:rPr>
              <a:t>Bone and joint problems, such as when scar tissue causes the shortening and tightening of skin, muscles or tendons (contractures)</a:t>
            </a:r>
          </a:p>
          <a:p>
            <a:endParaRPr kumimoji="0" lang="en-US" sz="2800" b="0" i="0" u="none" strike="noStrike" kern="1200" cap="none" spc="0" normalizeH="0" baseline="0" noProof="0" dirty="0">
              <a:ln>
                <a:noFill/>
              </a:ln>
              <a:solidFill>
                <a:srgbClr val="111111"/>
              </a:solidFill>
              <a:effectLst/>
              <a:uLnTx/>
              <a:uFillTx/>
              <a:latin typeface="Helvetica" panose="020B0604020202020204" pitchFamily="34" charset="0"/>
              <a:ea typeface="+mn-ea"/>
              <a:cs typeface="+mn-cs"/>
            </a:endParaRPr>
          </a:p>
          <a:p>
            <a:r>
              <a:rPr lang="en-US" b="0" i="0" dirty="0">
                <a:solidFill>
                  <a:srgbClr val="111111"/>
                </a:solidFill>
                <a:effectLst/>
                <a:latin typeface="Helvetica" panose="020B0604020202020204" pitchFamily="34" charset="0"/>
              </a:rPr>
              <a:t>Complication due to absorption of some chemical may cause renal failure, </a:t>
            </a:r>
            <a:r>
              <a:rPr lang="en-US" b="0" i="0" dirty="0" err="1">
                <a:solidFill>
                  <a:srgbClr val="111111"/>
                </a:solidFill>
                <a:effectLst/>
                <a:latin typeface="Helvetica" panose="020B0604020202020204" pitchFamily="34" charset="0"/>
              </a:rPr>
              <a:t>cvs</a:t>
            </a:r>
            <a:r>
              <a:rPr lang="en-US" b="0" i="0" dirty="0">
                <a:solidFill>
                  <a:srgbClr val="111111"/>
                </a:solidFill>
                <a:effectLst/>
                <a:latin typeface="Helvetica" panose="020B0604020202020204" pitchFamily="34" charset="0"/>
              </a:rPr>
              <a:t> and </a:t>
            </a:r>
            <a:r>
              <a:rPr lang="en-US" b="0" i="0" dirty="0" err="1">
                <a:solidFill>
                  <a:srgbClr val="111111"/>
                </a:solidFill>
                <a:effectLst/>
                <a:latin typeface="Helvetica" panose="020B0604020202020204" pitchFamily="34" charset="0"/>
              </a:rPr>
              <a:t>neorologicl</a:t>
            </a:r>
            <a:r>
              <a:rPr lang="en-US" b="0" i="0" dirty="0">
                <a:solidFill>
                  <a:srgbClr val="111111"/>
                </a:solidFill>
                <a:effectLst/>
                <a:latin typeface="Helvetica" panose="020B0604020202020204" pitchFamily="34" charset="0"/>
              </a:rPr>
              <a:t> complication</a:t>
            </a:r>
          </a:p>
          <a:p>
            <a:pPr marL="0" indent="0">
              <a:buNone/>
            </a:pPr>
            <a:endParaRPr lang="ar-JO" dirty="0"/>
          </a:p>
        </p:txBody>
      </p:sp>
    </p:spTree>
    <p:extLst>
      <p:ext uri="{BB962C8B-B14F-4D97-AF65-F5344CB8AC3E}">
        <p14:creationId xmlns:p14="http://schemas.microsoft.com/office/powerpoint/2010/main" val="97822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1C254-F43D-4F77-B585-E701861340AE}"/>
              </a:ext>
            </a:extLst>
          </p:cNvPr>
          <p:cNvSpPr>
            <a:spLocks noGrp="1"/>
          </p:cNvSpPr>
          <p:nvPr>
            <p:ph idx="1"/>
          </p:nvPr>
        </p:nvSpPr>
        <p:spPr>
          <a:xfrm>
            <a:off x="291549" y="304800"/>
            <a:ext cx="11489634" cy="6308035"/>
          </a:xfrm>
        </p:spPr>
        <p:txBody>
          <a:bodyPr>
            <a:normAutofit/>
          </a:bodyPr>
          <a:lstStyle/>
          <a:p>
            <a:pPr marL="0" indent="0" algn="ctr">
              <a:buNone/>
            </a:pPr>
            <a:r>
              <a:rPr lang="en-GB" sz="3600" b="1" dirty="0">
                <a:solidFill>
                  <a:srgbClr val="FF0000"/>
                </a:solidFill>
              </a:rPr>
              <a:t>Compartment syndrome which cause movement limitation</a:t>
            </a:r>
            <a:endParaRPr lang="ar-JO" sz="3600" b="1" dirty="0">
              <a:solidFill>
                <a:srgbClr val="FF0000"/>
              </a:solidFill>
            </a:endParaRPr>
          </a:p>
        </p:txBody>
      </p:sp>
      <p:pic>
        <p:nvPicPr>
          <p:cNvPr id="5" name="Picture 4">
            <a:extLst>
              <a:ext uri="{FF2B5EF4-FFF2-40B4-BE49-F238E27FC236}">
                <a16:creationId xmlns:a16="http://schemas.microsoft.com/office/drawing/2014/main" id="{0298CFDC-8EF0-4443-AC6E-9D1E69802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765" y="1405765"/>
            <a:ext cx="5321866" cy="4740486"/>
          </a:xfrm>
          <a:prstGeom prst="rect">
            <a:avLst/>
          </a:prstGeom>
        </p:spPr>
      </p:pic>
      <p:pic>
        <p:nvPicPr>
          <p:cNvPr id="7" name="Picture 6">
            <a:extLst>
              <a:ext uri="{FF2B5EF4-FFF2-40B4-BE49-F238E27FC236}">
                <a16:creationId xmlns:a16="http://schemas.microsoft.com/office/drawing/2014/main" id="{6EB4EA66-0D18-4945-94ED-5B6EFE082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5765"/>
            <a:ext cx="5715000" cy="4391025"/>
          </a:xfrm>
          <a:prstGeom prst="rect">
            <a:avLst/>
          </a:prstGeom>
        </p:spPr>
      </p:pic>
    </p:spTree>
    <p:extLst>
      <p:ext uri="{BB962C8B-B14F-4D97-AF65-F5344CB8AC3E}">
        <p14:creationId xmlns:p14="http://schemas.microsoft.com/office/powerpoint/2010/main" val="288392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indoor, person, close&#10;&#10;Description automatically generated">
            <a:extLst>
              <a:ext uri="{FF2B5EF4-FFF2-40B4-BE49-F238E27FC236}">
                <a16:creationId xmlns:a16="http://schemas.microsoft.com/office/drawing/2014/main" id="{09F9472F-B247-482F-A165-78197FAE1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2360" y="3762393"/>
            <a:ext cx="5234130" cy="2997663"/>
          </a:xfrm>
        </p:spPr>
      </p:pic>
      <p:pic>
        <p:nvPicPr>
          <p:cNvPr id="5" name="Content Placeholder 4" descr="A child smiling for the camera&#10;&#10;Description automatically generated with low confidence">
            <a:extLst>
              <a:ext uri="{FF2B5EF4-FFF2-40B4-BE49-F238E27FC236}">
                <a16:creationId xmlns:a16="http://schemas.microsoft.com/office/drawing/2014/main" id="{1B4531AD-1B72-489B-B148-EAB81CA11BCA}"/>
              </a:ext>
            </a:extLst>
          </p:cNvPr>
          <p:cNvPicPr>
            <a:picLocks noChangeAspect="1"/>
          </p:cNvPicPr>
          <p:nvPr/>
        </p:nvPicPr>
        <p:blipFill rotWithShape="1">
          <a:blip r:embed="rId3">
            <a:extLst>
              <a:ext uri="{28A0092B-C50C-407E-A947-70E740481C1C}">
                <a14:useLocalDpi xmlns:a14="http://schemas.microsoft.com/office/drawing/2010/main" val="0"/>
              </a:ext>
            </a:extLst>
          </a:blip>
          <a:srcRect l="15560" r="43074"/>
          <a:stretch/>
        </p:blipFill>
        <p:spPr>
          <a:xfrm>
            <a:off x="8665719" y="0"/>
            <a:ext cx="3526281" cy="4795139"/>
          </a:xfrm>
          <a:prstGeom prst="rect">
            <a:avLst/>
          </a:prstGeom>
        </p:spPr>
      </p:pic>
      <p:sp>
        <p:nvSpPr>
          <p:cNvPr id="6" name="TextBox 5">
            <a:extLst>
              <a:ext uri="{FF2B5EF4-FFF2-40B4-BE49-F238E27FC236}">
                <a16:creationId xmlns:a16="http://schemas.microsoft.com/office/drawing/2014/main" id="{55F8E1F9-398C-4F0A-A3EB-1FEF23CD6AB0}"/>
              </a:ext>
            </a:extLst>
          </p:cNvPr>
          <p:cNvSpPr txBox="1"/>
          <p:nvPr/>
        </p:nvSpPr>
        <p:spPr>
          <a:xfrm>
            <a:off x="251791" y="649357"/>
            <a:ext cx="9024731" cy="3293209"/>
          </a:xfrm>
          <a:prstGeom prst="rect">
            <a:avLst/>
          </a:prstGeom>
          <a:noFill/>
        </p:spPr>
        <p:txBody>
          <a:bodyPr wrap="square" rtlCol="1">
            <a:spAutoFit/>
          </a:bodyPr>
          <a:lstStyle/>
          <a:p>
            <a:r>
              <a:rPr lang="en-US" sz="800" b="1" i="0" dirty="0">
                <a:solidFill>
                  <a:srgbClr val="000000"/>
                </a:solidFill>
                <a:effectLst/>
                <a:latin typeface="Arial" panose="020B0604020202020204" pitchFamily="34" charset="0"/>
              </a:rPr>
              <a:t> </a:t>
            </a:r>
            <a:r>
              <a:rPr lang="en-US" sz="2800" b="1" i="0" dirty="0">
                <a:solidFill>
                  <a:srgbClr val="FF0000"/>
                </a:solidFill>
                <a:effectLst/>
                <a:latin typeface="Arial" panose="020B0604020202020204" pitchFamily="34" charset="0"/>
              </a:rPr>
              <a:t>ocular and periocular burns</a:t>
            </a:r>
            <a:br>
              <a:rPr lang="en-US" sz="1800" b="1" i="0" dirty="0">
                <a:solidFill>
                  <a:srgbClr val="FF0000"/>
                </a:solidFill>
                <a:effectLst/>
                <a:latin typeface="Arial" panose="020B0604020202020204" pitchFamily="34" charset="0"/>
              </a:rPr>
            </a:br>
            <a:br>
              <a:rPr lang="en-US" sz="1800" b="1" i="0" dirty="0">
                <a:solidFill>
                  <a:srgbClr val="FF0000"/>
                </a:solidFill>
                <a:effectLst/>
                <a:latin typeface="Arial" panose="020B0604020202020204" pitchFamily="34" charset="0"/>
              </a:rPr>
            </a:br>
            <a:r>
              <a:rPr lang="en-US" sz="2400" b="1" i="0" dirty="0">
                <a:effectLst/>
                <a:latin typeface="Arial" panose="020B0604020202020204" pitchFamily="34" charset="0"/>
              </a:rPr>
              <a:t>1</a:t>
            </a:r>
            <a:r>
              <a:rPr lang="en-US" sz="1800" b="1" i="0" dirty="0">
                <a:effectLst/>
                <a:latin typeface="Arial" panose="020B0604020202020204" pitchFamily="34" charset="0"/>
              </a:rPr>
              <a:t>.</a:t>
            </a:r>
            <a:r>
              <a:rPr lang="en-US" sz="2400" b="1" dirty="0"/>
              <a:t>loss of vision, Conjunctival inflammation, Corneal abrasions and Cornea scarring.</a:t>
            </a:r>
            <a:br>
              <a:rPr lang="en-US" sz="2400" b="1" dirty="0"/>
            </a:br>
            <a:r>
              <a:rPr lang="en-US" sz="2400" b="1" dirty="0"/>
              <a:t>2.deformity of the face with facial </a:t>
            </a:r>
            <a:r>
              <a:rPr lang="en-US" sz="2400" b="1" dirty="0" err="1"/>
              <a:t>nerver</a:t>
            </a:r>
            <a:r>
              <a:rPr lang="en-US" sz="2400" b="1" dirty="0"/>
              <a:t> injury causing dropping</a:t>
            </a:r>
          </a:p>
          <a:p>
            <a:r>
              <a:rPr lang="en-US" sz="2400" b="1" dirty="0"/>
              <a:t> of angle of the mouth.</a:t>
            </a:r>
            <a:br>
              <a:rPr lang="en-US" sz="2400" b="1" dirty="0"/>
            </a:br>
            <a:r>
              <a:rPr lang="en-US" sz="2400" b="1" dirty="0"/>
              <a:t>3. Scar formation and face deformity  , tightness of nose opening </a:t>
            </a:r>
          </a:p>
          <a:p>
            <a:r>
              <a:rPr lang="en-US" sz="2400" b="1" dirty="0"/>
              <a:t>and all face loss of ears  after 3</a:t>
            </a:r>
            <a:r>
              <a:rPr lang="en-US" sz="2400" b="1" baseline="30000" dirty="0"/>
              <a:t>rd</a:t>
            </a:r>
            <a:r>
              <a:rPr lang="en-US" sz="2400" b="1" dirty="0"/>
              <a:t> degree burn. </a:t>
            </a:r>
            <a:br>
              <a:rPr lang="en-US" sz="2400" b="1" dirty="0"/>
            </a:br>
            <a:endParaRPr lang="ar-JO" b="1" dirty="0"/>
          </a:p>
        </p:txBody>
      </p:sp>
    </p:spTree>
    <p:extLst>
      <p:ext uri="{BB962C8B-B14F-4D97-AF65-F5344CB8AC3E}">
        <p14:creationId xmlns:p14="http://schemas.microsoft.com/office/powerpoint/2010/main" val="206642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with low confidence">
            <a:extLst>
              <a:ext uri="{FF2B5EF4-FFF2-40B4-BE49-F238E27FC236}">
                <a16:creationId xmlns:a16="http://schemas.microsoft.com/office/drawing/2014/main" id="{0B26147B-A844-4527-898E-7DC875BEB9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 y="3680314"/>
            <a:ext cx="5013676" cy="2455443"/>
          </a:xfrm>
        </p:spPr>
      </p:pic>
      <p:pic>
        <p:nvPicPr>
          <p:cNvPr id="5" name="Content Placeholder 4" descr="A picture containing graphical user interface&#10;&#10;Description automatically generated">
            <a:extLst>
              <a:ext uri="{FF2B5EF4-FFF2-40B4-BE49-F238E27FC236}">
                <a16:creationId xmlns:a16="http://schemas.microsoft.com/office/drawing/2014/main" id="{F603525C-501F-4D7E-B7C9-FF53B3F893A0}"/>
              </a:ext>
            </a:extLst>
          </p:cNvPr>
          <p:cNvPicPr>
            <a:picLocks noChangeAspect="1"/>
          </p:cNvPicPr>
          <p:nvPr/>
        </p:nvPicPr>
        <p:blipFill rotWithShape="1">
          <a:blip r:embed="rId3">
            <a:extLst>
              <a:ext uri="{28A0092B-C50C-407E-A947-70E740481C1C}">
                <a14:useLocalDpi xmlns:a14="http://schemas.microsoft.com/office/drawing/2010/main" val="0"/>
              </a:ext>
            </a:extLst>
          </a:blip>
          <a:srcRect l="24838" r="4881"/>
          <a:stretch/>
        </p:blipFill>
        <p:spPr>
          <a:xfrm>
            <a:off x="5585526" y="3018047"/>
            <a:ext cx="6236208" cy="3660185"/>
          </a:xfrm>
          <a:prstGeom prst="rect">
            <a:avLst/>
          </a:prstGeom>
        </p:spPr>
      </p:pic>
      <p:sp>
        <p:nvSpPr>
          <p:cNvPr id="6" name="TextBox 5">
            <a:extLst>
              <a:ext uri="{FF2B5EF4-FFF2-40B4-BE49-F238E27FC236}">
                <a16:creationId xmlns:a16="http://schemas.microsoft.com/office/drawing/2014/main" id="{ABC1C0C6-753C-4521-A21F-0BFD97F48D2C}"/>
              </a:ext>
            </a:extLst>
          </p:cNvPr>
          <p:cNvSpPr txBox="1"/>
          <p:nvPr/>
        </p:nvSpPr>
        <p:spPr>
          <a:xfrm>
            <a:off x="212035" y="516835"/>
            <a:ext cx="11410122" cy="2585323"/>
          </a:xfrm>
          <a:prstGeom prst="rect">
            <a:avLst/>
          </a:prstGeom>
          <a:noFill/>
        </p:spPr>
        <p:txBody>
          <a:bodyPr wrap="square" rtlCol="1">
            <a:spAutoFit/>
          </a:bodyPr>
          <a:lstStyle/>
          <a:p>
            <a:r>
              <a:rPr lang="en-GB" sz="3200" b="1" i="0" dirty="0">
                <a:solidFill>
                  <a:srgbClr val="FF0000"/>
                </a:solidFill>
                <a:effectLst/>
                <a:latin typeface="HelveticaNeue"/>
              </a:rPr>
              <a:t>Complication due to</a:t>
            </a:r>
            <a:r>
              <a:rPr lang="en-US" sz="3200" b="1" i="1" dirty="0">
                <a:solidFill>
                  <a:srgbClr val="FF0000"/>
                </a:solidFill>
              </a:rPr>
              <a:t> Caustic ingestions</a:t>
            </a:r>
            <a:r>
              <a:rPr lang="en-GB" sz="3200" b="1" i="0" dirty="0">
                <a:solidFill>
                  <a:srgbClr val="FF0000"/>
                </a:solidFill>
                <a:effectLst/>
                <a:latin typeface="HelveticaNeue"/>
              </a:rPr>
              <a:t> </a:t>
            </a:r>
          </a:p>
          <a:p>
            <a:endParaRPr lang="en-GB" b="1" i="0" dirty="0">
              <a:solidFill>
                <a:srgbClr val="202124"/>
              </a:solidFill>
              <a:effectLst/>
              <a:latin typeface="HelveticaNeue"/>
            </a:endParaRPr>
          </a:p>
          <a:p>
            <a:endParaRPr lang="en-GB" b="1" dirty="0">
              <a:solidFill>
                <a:srgbClr val="202124"/>
              </a:solidFill>
              <a:latin typeface="HelveticaNeue"/>
            </a:endParaRPr>
          </a:p>
          <a:p>
            <a:pPr marL="342900" indent="-342900">
              <a:buFont typeface="Arial" panose="020B0604020202020204" pitchFamily="34" charset="0"/>
              <a:buChar char="•"/>
            </a:pPr>
            <a:r>
              <a:rPr lang="en-GB" sz="2400" b="1" i="0" dirty="0">
                <a:solidFill>
                  <a:srgbClr val="202124"/>
                </a:solidFill>
                <a:effectLst/>
                <a:latin typeface="HelveticaNeue"/>
              </a:rPr>
              <a:t>burns and ulcers in the oral mucosa, </a:t>
            </a:r>
            <a:r>
              <a:rPr lang="en-GB" sz="2400" b="1" i="0" dirty="0" err="1">
                <a:solidFill>
                  <a:srgbClr val="202124"/>
                </a:solidFill>
                <a:effectLst/>
                <a:latin typeface="HelveticaNeue"/>
              </a:rPr>
              <a:t>esophagus</a:t>
            </a:r>
            <a:r>
              <a:rPr lang="en-GB" sz="2400" b="1" i="0" dirty="0">
                <a:solidFill>
                  <a:srgbClr val="202124"/>
                </a:solidFill>
                <a:effectLst/>
                <a:latin typeface="HelveticaNeue"/>
              </a:rPr>
              <a:t>, stomach, and upper digestive tract if swallowed</a:t>
            </a:r>
            <a:r>
              <a:rPr lang="en-GB" b="0" i="0" dirty="0">
                <a:solidFill>
                  <a:srgbClr val="202124"/>
                </a:solidFill>
                <a:effectLst/>
                <a:latin typeface="HelveticaNeue"/>
              </a:rPr>
              <a:t>.</a:t>
            </a:r>
          </a:p>
          <a:p>
            <a:r>
              <a:rPr lang="en-GB" b="0" i="0" dirty="0">
                <a:solidFill>
                  <a:srgbClr val="202124"/>
                </a:solidFill>
                <a:effectLst/>
                <a:latin typeface="HelveticaNeue"/>
              </a:rPr>
              <a:t> </a:t>
            </a:r>
          </a:p>
          <a:p>
            <a:pPr marL="457200" indent="-457200">
              <a:buFont typeface="Arial" panose="020B0604020202020204" pitchFamily="34" charset="0"/>
              <a:buChar char="•"/>
            </a:pPr>
            <a:r>
              <a:rPr lang="en-GB" sz="2800" b="1" dirty="0"/>
              <a:t>Extensive oesophageal lesions can result in future stricture formation</a:t>
            </a:r>
            <a:r>
              <a:rPr lang="en-GB" dirty="0"/>
              <a:t>.</a:t>
            </a:r>
            <a:endParaRPr lang="ar-JO" dirty="0"/>
          </a:p>
        </p:txBody>
      </p:sp>
    </p:spTree>
    <p:extLst>
      <p:ext uri="{BB962C8B-B14F-4D97-AF65-F5344CB8AC3E}">
        <p14:creationId xmlns:p14="http://schemas.microsoft.com/office/powerpoint/2010/main" val="308342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C37D3-0551-4B52-A4D3-6CD48FA9527A}"/>
              </a:ext>
            </a:extLst>
          </p:cNvPr>
          <p:cNvSpPr>
            <a:spLocks noGrp="1"/>
          </p:cNvSpPr>
          <p:nvPr>
            <p:ph idx="1"/>
          </p:nvPr>
        </p:nvSpPr>
        <p:spPr>
          <a:xfrm>
            <a:off x="410818" y="569843"/>
            <a:ext cx="11370364" cy="5993296"/>
          </a:xfrm>
        </p:spPr>
        <p:txBody>
          <a:bodyPr>
            <a:normAutofit/>
          </a:bodyPr>
          <a:lstStyle/>
          <a:p>
            <a:pPr marL="0" indent="0" algn="l" rtl="0">
              <a:buNone/>
            </a:pPr>
            <a:r>
              <a:rPr lang="en-GB" sz="4000" b="1" dirty="0"/>
              <a:t>    Epidemiology</a:t>
            </a:r>
          </a:p>
          <a:p>
            <a:pPr algn="l" rtl="0"/>
            <a:r>
              <a:rPr lang="en-GB" sz="2800" dirty="0"/>
              <a:t>Chemical burns make up to 10.7% of all burns but account for up to 30% of all burn-related deaths.</a:t>
            </a:r>
          </a:p>
          <a:p>
            <a:pPr algn="l" rtl="0"/>
            <a:r>
              <a:rPr lang="en-GB" sz="2800" dirty="0"/>
              <a:t>Chemical burns occur commonly in children who explore at their "cruiser" level.</a:t>
            </a:r>
            <a:endParaRPr lang="ar-JO" sz="2800" dirty="0"/>
          </a:p>
          <a:p>
            <a:pPr algn="l" rtl="0"/>
            <a:r>
              <a:rPr lang="en-GB" sz="2800" dirty="0"/>
              <a:t>Children tend to suffer chemical injuries in the home; whereas, adults suffer chemical injuries in the workplace.</a:t>
            </a:r>
            <a:endParaRPr lang="ar-JO" sz="4000" b="1" dirty="0"/>
          </a:p>
        </p:txBody>
      </p:sp>
      <p:pic>
        <p:nvPicPr>
          <p:cNvPr id="4" name="Picture 3">
            <a:extLst>
              <a:ext uri="{FF2B5EF4-FFF2-40B4-BE49-F238E27FC236}">
                <a16:creationId xmlns:a16="http://schemas.microsoft.com/office/drawing/2014/main" id="{406C28B5-61B7-4F68-8EF9-EC844FFBE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705" y="3543641"/>
            <a:ext cx="4439478" cy="3019498"/>
          </a:xfrm>
          <a:prstGeom prst="rect">
            <a:avLst/>
          </a:prstGeom>
        </p:spPr>
      </p:pic>
    </p:spTree>
    <p:extLst>
      <p:ext uri="{BB962C8B-B14F-4D97-AF65-F5344CB8AC3E}">
        <p14:creationId xmlns:p14="http://schemas.microsoft.com/office/powerpoint/2010/main" val="24553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140F8-9FF8-41F5-B773-DA7DDAE880B3}"/>
              </a:ext>
            </a:extLst>
          </p:cNvPr>
          <p:cNvSpPr>
            <a:spLocks noGrp="1"/>
          </p:cNvSpPr>
          <p:nvPr>
            <p:ph idx="1"/>
          </p:nvPr>
        </p:nvSpPr>
        <p:spPr>
          <a:xfrm>
            <a:off x="344557" y="238539"/>
            <a:ext cx="11009243" cy="5938424"/>
          </a:xfrm>
        </p:spPr>
        <p:txBody>
          <a:bodyPr>
            <a:normAutofit/>
          </a:bodyPr>
          <a:lstStyle/>
          <a:p>
            <a:pPr marL="0" indent="0">
              <a:buNone/>
            </a:pPr>
            <a:r>
              <a:rPr lang="en-GB" b="1" dirty="0"/>
              <a:t>Types of Chemical Burns</a:t>
            </a:r>
          </a:p>
          <a:p>
            <a:pPr marL="0" indent="0">
              <a:buNone/>
            </a:pPr>
            <a:r>
              <a:rPr lang="en-GB" dirty="0"/>
              <a:t>Chemical burns are classified like other burns based on the amount of damage done:</a:t>
            </a:r>
          </a:p>
          <a:p>
            <a:pPr marL="0" indent="0">
              <a:buNone/>
            </a:pPr>
            <a:r>
              <a:rPr lang="en-GB" dirty="0"/>
              <a:t>• </a:t>
            </a:r>
            <a:r>
              <a:rPr lang="en-GB" b="1" dirty="0"/>
              <a:t>Superficial or first-degree burns </a:t>
            </a:r>
            <a:r>
              <a:rPr lang="en-GB" dirty="0"/>
              <a:t>only affect the outer layer of skin, called</a:t>
            </a:r>
          </a:p>
          <a:p>
            <a:pPr marL="0" indent="0">
              <a:buNone/>
            </a:pPr>
            <a:r>
              <a:rPr lang="en-GB" dirty="0"/>
              <a:t>the epidermis. The area will be red and painful, but there usually is no</a:t>
            </a:r>
          </a:p>
          <a:p>
            <a:pPr marL="0" indent="0">
              <a:buNone/>
            </a:pPr>
            <a:r>
              <a:rPr lang="en-GB" dirty="0"/>
              <a:t>permanent damage.</a:t>
            </a:r>
          </a:p>
          <a:p>
            <a:pPr marL="0" indent="0">
              <a:buNone/>
            </a:pPr>
            <a:r>
              <a:rPr lang="en-GB" dirty="0"/>
              <a:t>• </a:t>
            </a:r>
            <a:r>
              <a:rPr lang="en-GB" b="1" dirty="0"/>
              <a:t>Partial thickness or second-degree burns </a:t>
            </a:r>
            <a:r>
              <a:rPr lang="en-GB" dirty="0"/>
              <a:t>extend into the second layer of</a:t>
            </a:r>
          </a:p>
          <a:p>
            <a:pPr marL="0" indent="0">
              <a:buNone/>
            </a:pPr>
            <a:r>
              <a:rPr lang="en-GB" dirty="0"/>
              <a:t>skin called the dermis. You may have blisters and swelling, and it may</a:t>
            </a:r>
          </a:p>
          <a:p>
            <a:pPr marL="0" indent="0">
              <a:buNone/>
            </a:pPr>
            <a:r>
              <a:rPr lang="en-GB" dirty="0"/>
              <a:t>leave scars.</a:t>
            </a:r>
          </a:p>
          <a:p>
            <a:pPr marL="0" indent="0">
              <a:buNone/>
            </a:pPr>
            <a:r>
              <a:rPr lang="en-GB" dirty="0"/>
              <a:t>• </a:t>
            </a:r>
            <a:r>
              <a:rPr lang="en-GB" b="1" dirty="0"/>
              <a:t>Full thickness or third-degree burns </a:t>
            </a:r>
            <a:r>
              <a:rPr lang="en-GB" dirty="0"/>
              <a:t>go through the skin and may damage tissue underneath. The area may look black or white. Because nerves are destroyed, you may not feel pain</a:t>
            </a:r>
            <a:endParaRPr lang="ar-JO" dirty="0"/>
          </a:p>
        </p:txBody>
      </p:sp>
    </p:spTree>
    <p:extLst>
      <p:ext uri="{BB962C8B-B14F-4D97-AF65-F5344CB8AC3E}">
        <p14:creationId xmlns:p14="http://schemas.microsoft.com/office/powerpoint/2010/main" val="276959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C7959-A8B8-4902-914B-3B0074C96F4F}"/>
              </a:ext>
            </a:extLst>
          </p:cNvPr>
          <p:cNvSpPr>
            <a:spLocks noGrp="1"/>
          </p:cNvSpPr>
          <p:nvPr>
            <p:ph idx="1"/>
          </p:nvPr>
        </p:nvSpPr>
        <p:spPr>
          <a:xfrm>
            <a:off x="543339" y="384312"/>
            <a:ext cx="11065565" cy="6135757"/>
          </a:xfrm>
        </p:spPr>
        <p:txBody>
          <a:bodyPr/>
          <a:lstStyle/>
          <a:p>
            <a:pPr marL="0" indent="0" algn="l" rtl="0">
              <a:buNone/>
            </a:pPr>
            <a:r>
              <a:rPr lang="en-GB" sz="3200" b="1" dirty="0"/>
              <a:t> </a:t>
            </a:r>
            <a:r>
              <a:rPr lang="en-GB" sz="4000" b="1" dirty="0"/>
              <a:t> </a:t>
            </a:r>
            <a:r>
              <a:rPr lang="en-GB" sz="3200" b="1" dirty="0"/>
              <a:t>The severity of signs and symptoms of a chemical burn depend on:</a:t>
            </a:r>
          </a:p>
          <a:p>
            <a:pPr algn="l" rtl="0"/>
            <a:endParaRPr lang="en-GB" dirty="0"/>
          </a:p>
          <a:p>
            <a:pPr marL="0" indent="0" algn="l" rtl="0">
              <a:buNone/>
            </a:pPr>
            <a:r>
              <a:rPr lang="en-GB" dirty="0"/>
              <a:t>• The strength or concentration of the chemical </a:t>
            </a:r>
          </a:p>
          <a:p>
            <a:pPr marL="0" indent="0" algn="l" rtl="0">
              <a:buNone/>
            </a:pPr>
            <a:r>
              <a:rPr lang="en-GB" dirty="0"/>
              <a:t>• The site of contact (eye, skin, mucous membrane) </a:t>
            </a:r>
          </a:p>
          <a:p>
            <a:pPr marL="0" indent="0" algn="l" rtl="0">
              <a:buNone/>
            </a:pPr>
            <a:r>
              <a:rPr lang="en-GB" dirty="0"/>
              <a:t>• Whether it's swallowed or inhaled</a:t>
            </a:r>
          </a:p>
          <a:p>
            <a:pPr marL="0" indent="0" algn="l" rtl="0">
              <a:buNone/>
            </a:pPr>
            <a:r>
              <a:rPr lang="en-GB"/>
              <a:t>• </a:t>
            </a:r>
            <a:r>
              <a:rPr lang="en-GB" dirty="0"/>
              <a:t>Whether or not skin is intact </a:t>
            </a:r>
          </a:p>
          <a:p>
            <a:pPr marL="0" indent="0" algn="l" rtl="0">
              <a:buNone/>
            </a:pPr>
            <a:r>
              <a:rPr lang="en-GB" dirty="0"/>
              <a:t>• How much of the chemical you came into contact with </a:t>
            </a:r>
          </a:p>
          <a:p>
            <a:pPr marL="0" indent="0" algn="l" rtl="0">
              <a:buNone/>
            </a:pPr>
            <a:r>
              <a:rPr lang="en-GB" dirty="0"/>
              <a:t>• Duration of exposure</a:t>
            </a:r>
          </a:p>
          <a:p>
            <a:pPr marL="0" indent="0" algn="l" rtl="0">
              <a:buNone/>
            </a:pPr>
            <a:r>
              <a:rPr lang="en-GB" dirty="0"/>
              <a:t>• How the chemical works</a:t>
            </a:r>
            <a:endParaRPr lang="ar-JO" dirty="0"/>
          </a:p>
        </p:txBody>
      </p:sp>
      <p:pic>
        <p:nvPicPr>
          <p:cNvPr id="4" name="Picture 3">
            <a:extLst>
              <a:ext uri="{FF2B5EF4-FFF2-40B4-BE49-F238E27FC236}">
                <a16:creationId xmlns:a16="http://schemas.microsoft.com/office/drawing/2014/main" id="{208BD259-2438-401D-9AD8-B7F97D142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052" y="4534141"/>
            <a:ext cx="2770739" cy="2075380"/>
          </a:xfrm>
          <a:prstGeom prst="rect">
            <a:avLst/>
          </a:prstGeom>
        </p:spPr>
      </p:pic>
      <p:pic>
        <p:nvPicPr>
          <p:cNvPr id="6" name="Picture 5">
            <a:extLst>
              <a:ext uri="{FF2B5EF4-FFF2-40B4-BE49-F238E27FC236}">
                <a16:creationId xmlns:a16="http://schemas.microsoft.com/office/drawing/2014/main" id="{C8877351-919C-4F31-ABD3-C925C7E73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348" y="1713165"/>
            <a:ext cx="3584713" cy="2178211"/>
          </a:xfrm>
          <a:prstGeom prst="rect">
            <a:avLst/>
          </a:prstGeom>
        </p:spPr>
      </p:pic>
      <p:pic>
        <p:nvPicPr>
          <p:cNvPr id="8" name="Picture 7">
            <a:extLst>
              <a:ext uri="{FF2B5EF4-FFF2-40B4-BE49-F238E27FC236}">
                <a16:creationId xmlns:a16="http://schemas.microsoft.com/office/drawing/2014/main" id="{C57B7E2B-C5A5-49E2-844E-53A87258F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167" y="4126827"/>
            <a:ext cx="2533650" cy="1809750"/>
          </a:xfrm>
          <a:prstGeom prst="rect">
            <a:avLst/>
          </a:prstGeom>
        </p:spPr>
      </p:pic>
    </p:spTree>
    <p:extLst>
      <p:ext uri="{BB962C8B-B14F-4D97-AF65-F5344CB8AC3E}">
        <p14:creationId xmlns:p14="http://schemas.microsoft.com/office/powerpoint/2010/main" val="100938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97E61-5F81-4876-959F-881E7995F2E7}"/>
              </a:ext>
            </a:extLst>
          </p:cNvPr>
          <p:cNvSpPr>
            <a:spLocks noGrp="1"/>
          </p:cNvSpPr>
          <p:nvPr>
            <p:ph idx="1"/>
          </p:nvPr>
        </p:nvSpPr>
        <p:spPr>
          <a:xfrm>
            <a:off x="384313" y="344556"/>
            <a:ext cx="11370365" cy="6175513"/>
          </a:xfrm>
        </p:spPr>
        <p:txBody>
          <a:bodyPr/>
          <a:lstStyle/>
          <a:p>
            <a:pPr marL="0" indent="0" algn="l" rtl="0">
              <a:buNone/>
            </a:pPr>
            <a:r>
              <a:rPr lang="en-GB" dirty="0"/>
              <a:t> </a:t>
            </a:r>
            <a:r>
              <a:rPr lang="en-GB" sz="3200" b="1" dirty="0"/>
              <a:t>signs and symptoms of chemical burns </a:t>
            </a:r>
          </a:p>
          <a:p>
            <a:pPr algn="l" rtl="0"/>
            <a:endParaRPr lang="en-GB" sz="2400" dirty="0"/>
          </a:p>
          <a:p>
            <a:r>
              <a:rPr lang="en-GB" sz="2400" dirty="0"/>
              <a:t>Redness, irritation, or burning at the site of contact</a:t>
            </a:r>
          </a:p>
          <a:p>
            <a:pPr algn="l" rtl="0"/>
            <a:r>
              <a:rPr lang="en-GB" sz="2400" dirty="0"/>
              <a:t>Pain or numbness at the site of contact</a:t>
            </a:r>
          </a:p>
          <a:p>
            <a:pPr algn="l" rtl="0"/>
            <a:r>
              <a:rPr lang="en-GB" sz="2400" dirty="0"/>
              <a:t>Formation of black dead skin (eschar) — this occurs</a:t>
            </a:r>
          </a:p>
          <a:p>
            <a:pPr marL="0" indent="0" algn="l" rtl="0">
              <a:buNone/>
            </a:pPr>
            <a:r>
              <a:rPr lang="en-GB" sz="2400" dirty="0"/>
              <a:t>    particularly with acid chemical burns</a:t>
            </a:r>
          </a:p>
          <a:p>
            <a:r>
              <a:rPr lang="en-GB" sz="2400" dirty="0"/>
              <a:t>Deep tissue injury to the skin is caused by alkali chemical burns</a:t>
            </a:r>
          </a:p>
          <a:p>
            <a:pPr algn="l" rtl="0"/>
            <a:r>
              <a:rPr lang="en-GB" sz="2400" dirty="0"/>
              <a:t>Vision changes or complete loss of vision if chemicals get into the eyes.</a:t>
            </a:r>
            <a:endParaRPr lang="ar-JO" sz="2400" dirty="0"/>
          </a:p>
        </p:txBody>
      </p:sp>
      <p:pic>
        <p:nvPicPr>
          <p:cNvPr id="4" name="Picture 3">
            <a:extLst>
              <a:ext uri="{FF2B5EF4-FFF2-40B4-BE49-F238E27FC236}">
                <a16:creationId xmlns:a16="http://schemas.microsoft.com/office/drawing/2014/main" id="{921C67DE-A586-475F-98E3-9D1A2567D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134" y="734137"/>
            <a:ext cx="3205370" cy="2319037"/>
          </a:xfrm>
          <a:prstGeom prst="rect">
            <a:avLst/>
          </a:prstGeom>
        </p:spPr>
      </p:pic>
    </p:spTree>
    <p:extLst>
      <p:ext uri="{BB962C8B-B14F-4D97-AF65-F5344CB8AC3E}">
        <p14:creationId xmlns:p14="http://schemas.microsoft.com/office/powerpoint/2010/main" val="76101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034A5-2394-46AC-B2C2-E7520F64FE15}"/>
              </a:ext>
            </a:extLst>
          </p:cNvPr>
          <p:cNvSpPr>
            <a:spLocks noGrp="1"/>
          </p:cNvSpPr>
          <p:nvPr>
            <p:ph idx="1"/>
          </p:nvPr>
        </p:nvSpPr>
        <p:spPr>
          <a:xfrm>
            <a:off x="318052" y="304800"/>
            <a:ext cx="11449878" cy="6281530"/>
          </a:xfrm>
        </p:spPr>
        <p:txBody>
          <a:bodyPr>
            <a:normAutofit/>
          </a:bodyPr>
          <a:lstStyle/>
          <a:p>
            <a:pPr marL="0" indent="0" algn="l" rtl="0">
              <a:buNone/>
            </a:pPr>
            <a:r>
              <a:rPr lang="en-GB" sz="3200" b="1" dirty="0"/>
              <a:t>systemic symptoms</a:t>
            </a:r>
          </a:p>
          <a:p>
            <a:pPr marL="0" indent="0" algn="l" rtl="0">
              <a:buNone/>
            </a:pPr>
            <a:r>
              <a:rPr lang="en-GB" sz="3200" b="1" dirty="0"/>
              <a:t>   </a:t>
            </a:r>
            <a:r>
              <a:rPr lang="en-GB" b="1" dirty="0">
                <a:solidFill>
                  <a:schemeClr val="bg1"/>
                </a:solidFill>
              </a:rPr>
              <a:t>which occur when the agent has been swallowed, inhaled or              absorbed into the bloodstream </a:t>
            </a:r>
          </a:p>
          <a:p>
            <a:pPr algn="l" rtl="0"/>
            <a:r>
              <a:rPr lang="en-GB" dirty="0">
                <a:solidFill>
                  <a:schemeClr val="tx1"/>
                </a:solidFill>
              </a:rPr>
              <a:t>Cough or shortness of breath</a:t>
            </a:r>
          </a:p>
          <a:p>
            <a:pPr algn="l" rtl="0"/>
            <a:r>
              <a:rPr lang="en-GB" dirty="0">
                <a:solidFill>
                  <a:schemeClr val="tx1"/>
                </a:solidFill>
              </a:rPr>
              <a:t>Low blood pressure</a:t>
            </a:r>
          </a:p>
          <a:p>
            <a:pPr algn="l" rtl="0"/>
            <a:r>
              <a:rPr lang="en-GB" dirty="0">
                <a:solidFill>
                  <a:schemeClr val="tx1"/>
                </a:solidFill>
              </a:rPr>
              <a:t>Faintness, weakness, dizziness</a:t>
            </a:r>
          </a:p>
          <a:p>
            <a:pPr algn="l" rtl="0"/>
            <a:r>
              <a:rPr lang="en-GB" dirty="0">
                <a:solidFill>
                  <a:schemeClr val="tx1"/>
                </a:solidFill>
              </a:rPr>
              <a:t>Headache</a:t>
            </a:r>
          </a:p>
          <a:p>
            <a:pPr algn="l" rtl="0"/>
            <a:r>
              <a:rPr lang="en-GB" dirty="0">
                <a:solidFill>
                  <a:schemeClr val="tx1"/>
                </a:solidFill>
              </a:rPr>
              <a:t>Muscle twitching or seizures</a:t>
            </a:r>
          </a:p>
          <a:p>
            <a:pPr algn="l" rtl="0"/>
            <a:r>
              <a:rPr lang="en-GB" dirty="0">
                <a:solidFill>
                  <a:schemeClr val="tx1"/>
                </a:solidFill>
              </a:rPr>
              <a:t>Cardiac arrest or irregular heartbeat</a:t>
            </a:r>
            <a:endParaRPr lang="ar-JO" dirty="0">
              <a:solidFill>
                <a:schemeClr val="tx1"/>
              </a:solidFill>
            </a:endParaRPr>
          </a:p>
        </p:txBody>
      </p:sp>
      <p:pic>
        <p:nvPicPr>
          <p:cNvPr id="4" name="Picture 3">
            <a:extLst>
              <a:ext uri="{FF2B5EF4-FFF2-40B4-BE49-F238E27FC236}">
                <a16:creationId xmlns:a16="http://schemas.microsoft.com/office/drawing/2014/main" id="{260CD0AE-224F-4132-8CF2-C2FDA2B1F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547" y="4819650"/>
            <a:ext cx="2676525" cy="1714500"/>
          </a:xfrm>
          <a:prstGeom prst="rect">
            <a:avLst/>
          </a:prstGeom>
        </p:spPr>
      </p:pic>
      <p:pic>
        <p:nvPicPr>
          <p:cNvPr id="6" name="Picture 5">
            <a:extLst>
              <a:ext uri="{FF2B5EF4-FFF2-40B4-BE49-F238E27FC236}">
                <a16:creationId xmlns:a16="http://schemas.microsoft.com/office/drawing/2014/main" id="{F403399D-4EF2-47D0-B349-501BB028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809" y="2537793"/>
            <a:ext cx="2638425" cy="1733550"/>
          </a:xfrm>
          <a:prstGeom prst="rect">
            <a:avLst/>
          </a:prstGeom>
        </p:spPr>
      </p:pic>
      <p:pic>
        <p:nvPicPr>
          <p:cNvPr id="8" name="Picture 7">
            <a:extLst>
              <a:ext uri="{FF2B5EF4-FFF2-40B4-BE49-F238E27FC236}">
                <a16:creationId xmlns:a16="http://schemas.microsoft.com/office/drawing/2014/main" id="{EBE5B498-5DD2-4B05-8984-81F682E3C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358" y="187873"/>
            <a:ext cx="2767840" cy="2066654"/>
          </a:xfrm>
          <a:prstGeom prst="rect">
            <a:avLst/>
          </a:prstGeom>
        </p:spPr>
      </p:pic>
    </p:spTree>
    <p:extLst>
      <p:ext uri="{BB962C8B-B14F-4D97-AF65-F5344CB8AC3E}">
        <p14:creationId xmlns:p14="http://schemas.microsoft.com/office/powerpoint/2010/main" val="168172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92010-CFEB-48D5-8640-F2E0B1351097}"/>
              </a:ext>
            </a:extLst>
          </p:cNvPr>
          <p:cNvSpPr>
            <a:spLocks noGrp="1"/>
          </p:cNvSpPr>
          <p:nvPr>
            <p:ph idx="1"/>
          </p:nvPr>
        </p:nvSpPr>
        <p:spPr>
          <a:xfrm>
            <a:off x="331304" y="371062"/>
            <a:ext cx="11410122" cy="6122504"/>
          </a:xfrm>
        </p:spPr>
        <p:txBody>
          <a:bodyPr>
            <a:normAutofit/>
          </a:bodyPr>
          <a:lstStyle/>
          <a:p>
            <a:pPr marL="0" indent="0" algn="l" rtl="0">
              <a:buNone/>
            </a:pPr>
            <a:r>
              <a:rPr lang="en-GB" sz="3200" b="1" dirty="0"/>
              <a:t>mechanisms of action </a:t>
            </a:r>
          </a:p>
          <a:p>
            <a:pPr marL="0" indent="0" algn="l" rtl="0">
              <a:buNone/>
            </a:pPr>
            <a:r>
              <a:rPr lang="en-GB" b="1" dirty="0"/>
              <a:t>Acids</a:t>
            </a:r>
            <a:r>
              <a:rPr lang="en-GB" dirty="0"/>
              <a:t> cause </a:t>
            </a:r>
            <a:r>
              <a:rPr lang="en-GB" dirty="0">
                <a:solidFill>
                  <a:schemeClr val="accent3"/>
                </a:solidFill>
              </a:rPr>
              <a:t>coagulation necrosis </a:t>
            </a:r>
            <a:r>
              <a:rPr lang="en-GB" dirty="0"/>
              <a:t>with </a:t>
            </a:r>
          </a:p>
          <a:p>
            <a:pPr marL="0" indent="0" algn="l" rtl="0">
              <a:buNone/>
            </a:pPr>
            <a:r>
              <a:rPr lang="en-GB" dirty="0"/>
              <a:t>precipitation of protein, creating an impermeable</a:t>
            </a:r>
          </a:p>
          <a:p>
            <a:pPr marL="0" indent="0" algn="l" rtl="0">
              <a:buNone/>
            </a:pPr>
            <a:r>
              <a:rPr lang="en-GB" dirty="0"/>
              <a:t> barrier that limits further penetration of the acid</a:t>
            </a:r>
          </a:p>
          <a:p>
            <a:pPr marL="0" indent="0" algn="l" rtl="0">
              <a:buNone/>
            </a:pPr>
            <a:endParaRPr lang="en-GB" dirty="0"/>
          </a:p>
          <a:p>
            <a:pPr marL="0" indent="0" algn="l" rtl="0">
              <a:buNone/>
            </a:pPr>
            <a:r>
              <a:rPr lang="en-GB" b="1" dirty="0"/>
              <a:t>Alkali</a:t>
            </a:r>
            <a:r>
              <a:rPr lang="en-GB" dirty="0"/>
              <a:t>. alkali cause </a:t>
            </a:r>
            <a:r>
              <a:rPr lang="en-GB" dirty="0">
                <a:solidFill>
                  <a:schemeClr val="accent3"/>
                </a:solidFill>
              </a:rPr>
              <a:t>‘liquefaction’ necrosis </a:t>
            </a:r>
            <a:r>
              <a:rPr lang="en-GB" dirty="0"/>
              <a:t>allowing the alkali to penetrate deeper into the injured tissue. The presence of hydroxyl ions within these tissues increases their solubility, </a:t>
            </a:r>
          </a:p>
          <a:p>
            <a:pPr marL="0" indent="0" algn="l" rtl="0">
              <a:buNone/>
            </a:pPr>
            <a:r>
              <a:rPr lang="en-GB" dirty="0"/>
              <a:t>allowing alkaline proteinates to </a:t>
            </a:r>
          </a:p>
          <a:p>
            <a:pPr marL="0" indent="0" algn="l" rtl="0">
              <a:buNone/>
            </a:pPr>
            <a:r>
              <a:rPr lang="en-GB" dirty="0"/>
              <a:t>form when the alkalis dissolve the</a:t>
            </a:r>
          </a:p>
          <a:p>
            <a:pPr marL="0" indent="0" algn="l" rtl="0">
              <a:buNone/>
            </a:pPr>
            <a:r>
              <a:rPr lang="en-GB" dirty="0"/>
              <a:t>proteins of the tissues.</a:t>
            </a:r>
          </a:p>
          <a:p>
            <a:pPr marL="0" indent="0" algn="l" rtl="0">
              <a:buNone/>
            </a:pPr>
            <a:endParaRPr lang="en-GB" b="1" dirty="0">
              <a:solidFill>
                <a:schemeClr val="bg1"/>
              </a:solidFill>
            </a:endParaRPr>
          </a:p>
          <a:p>
            <a:pPr marL="0" indent="0" algn="l" rtl="0">
              <a:buNone/>
            </a:pPr>
            <a:endParaRPr lang="ar-JO" dirty="0"/>
          </a:p>
        </p:txBody>
      </p:sp>
      <p:pic>
        <p:nvPicPr>
          <p:cNvPr id="4" name="Picture 3">
            <a:extLst>
              <a:ext uri="{FF2B5EF4-FFF2-40B4-BE49-F238E27FC236}">
                <a16:creationId xmlns:a16="http://schemas.microsoft.com/office/drawing/2014/main" id="{9683872C-A40D-4454-831E-A6D81D46E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843" y="189215"/>
            <a:ext cx="3367086" cy="2832280"/>
          </a:xfrm>
          <a:prstGeom prst="rect">
            <a:avLst/>
          </a:prstGeom>
        </p:spPr>
      </p:pic>
      <p:pic>
        <p:nvPicPr>
          <p:cNvPr id="6" name="Picture 5">
            <a:extLst>
              <a:ext uri="{FF2B5EF4-FFF2-40B4-BE49-F238E27FC236}">
                <a16:creationId xmlns:a16="http://schemas.microsoft.com/office/drawing/2014/main" id="{F6983AF6-6FF3-4876-B68F-FE1CA03B7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839" y="4549390"/>
            <a:ext cx="2810495" cy="2105158"/>
          </a:xfrm>
          <a:prstGeom prst="rect">
            <a:avLst/>
          </a:prstGeom>
        </p:spPr>
      </p:pic>
    </p:spTree>
    <p:extLst>
      <p:ext uri="{BB962C8B-B14F-4D97-AF65-F5344CB8AC3E}">
        <p14:creationId xmlns:p14="http://schemas.microsoft.com/office/powerpoint/2010/main" val="2492283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1120</TotalTime>
  <Words>2033</Words>
  <Application>Microsoft Office PowerPoint</Application>
  <PresentationFormat>Widescreen</PresentationFormat>
  <Paragraphs>216</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Aldhabi</vt:lpstr>
      <vt:lpstr>Arial</vt:lpstr>
      <vt:lpstr>Calibri</vt:lpstr>
      <vt:lpstr>Calibri Light</vt:lpstr>
      <vt:lpstr>Helvetica</vt:lpstr>
      <vt:lpstr>HelveticaNeue</vt:lpstr>
      <vt:lpstr>Proxima Nova</vt:lpstr>
      <vt:lpstr>Wingdings</vt:lpstr>
      <vt:lpstr>Office Theme</vt:lpstr>
      <vt:lpstr>بسم الله الرحمن الرحيم </vt:lpstr>
      <vt:lpstr>Chemical burn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Complications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burn</dc:title>
  <dc:creator>hamza hayajnih</dc:creator>
  <cp:lastModifiedBy>hamza hayajnih</cp:lastModifiedBy>
  <cp:revision>53</cp:revision>
  <dcterms:created xsi:type="dcterms:W3CDTF">2021-01-15T17:22:26Z</dcterms:created>
  <dcterms:modified xsi:type="dcterms:W3CDTF">2021-01-31T15:00:21Z</dcterms:modified>
</cp:coreProperties>
</file>