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sldIdLst>
    <p:sldId id="256" r:id="rId2"/>
    <p:sldId id="257" r:id="rId3"/>
    <p:sldId id="258" r:id="rId4"/>
    <p:sldId id="259" r:id="rId5"/>
    <p:sldId id="260" r:id="rId6"/>
    <p:sldId id="261" r:id="rId7"/>
    <p:sldId id="262" r:id="rId8"/>
    <p:sldId id="263" r:id="rId9"/>
    <p:sldId id="264" r:id="rId10"/>
    <p:sldId id="277" r:id="rId11"/>
    <p:sldId id="278" r:id="rId12"/>
    <p:sldId id="265" r:id="rId13"/>
    <p:sldId id="266" r:id="rId14"/>
    <p:sldId id="267" r:id="rId15"/>
    <p:sldId id="279" r:id="rId16"/>
    <p:sldId id="268" r:id="rId17"/>
    <p:sldId id="269" r:id="rId18"/>
    <p:sldId id="270" r:id="rId19"/>
    <p:sldId id="271" r:id="rId20"/>
    <p:sldId id="272" r:id="rId21"/>
    <p:sldId id="273" r:id="rId22"/>
    <p:sldId id="274" r:id="rId23"/>
    <p:sldId id="275" r:id="rId24"/>
    <p:sldId id="276"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9AEBF0-D4E5-4CD5-8B53-A22AF325D7E3}" v="25" dt="2020-09-19T10:54:15.8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68" d="100"/>
          <a:sy n="68" d="100"/>
        </p:scale>
        <p:origin x="9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288863915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155534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43323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298946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14615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792192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2088948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85056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96887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810A5-1A13-4087-8DFA-155E6E5B5D73}" type="datetimeFigureOut">
              <a:rPr lang="tr-TR" smtClean="0"/>
              <a:t>29.09.2020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379513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7810A5-1A13-4087-8DFA-155E6E5B5D73}" type="datetimeFigureOut">
              <a:rPr lang="tr-TR" smtClean="0"/>
              <a:t>29.09.2020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025262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7810A5-1A13-4087-8DFA-155E6E5B5D73}" type="datetimeFigureOut">
              <a:rPr lang="tr-TR" smtClean="0"/>
              <a:t>29.09.2020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0841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7810A5-1A13-4087-8DFA-155E6E5B5D73}" type="datetimeFigureOut">
              <a:rPr lang="tr-TR" smtClean="0"/>
              <a:t>29.09.2020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4798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810A5-1A13-4087-8DFA-155E6E5B5D73}" type="datetimeFigureOut">
              <a:rPr lang="tr-TR" smtClean="0"/>
              <a:t>29.09.2020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303881365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7810A5-1A13-4087-8DFA-155E6E5B5D73}" type="datetimeFigureOut">
              <a:rPr lang="tr-TR" smtClean="0"/>
              <a:t>29.09.2020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940547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7810A5-1A13-4087-8DFA-155E6E5B5D73}" type="datetimeFigureOut">
              <a:rPr lang="tr-TR" smtClean="0"/>
              <a:t>29.09.2020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0CBFCC-E1FF-473E-BF42-70E7405CF173}" type="slidenum">
              <a:rPr lang="tr-TR" smtClean="0"/>
              <a:t>‹#›</a:t>
            </a:fld>
            <a:endParaRPr lang="tr-TR"/>
          </a:p>
        </p:txBody>
      </p:sp>
    </p:spTree>
    <p:extLst>
      <p:ext uri="{BB962C8B-B14F-4D97-AF65-F5344CB8AC3E}">
        <p14:creationId xmlns:p14="http://schemas.microsoft.com/office/powerpoint/2010/main" val="1825915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7810A5-1A13-4087-8DFA-155E6E5B5D73}" type="datetimeFigureOut">
              <a:rPr lang="tr-TR" smtClean="0"/>
              <a:t>29.09.2020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0CBFCC-E1FF-473E-BF42-70E7405CF173}" type="slidenum">
              <a:rPr lang="tr-TR" smtClean="0"/>
              <a:t>‹#›</a:t>
            </a:fld>
            <a:endParaRPr lang="tr-TR"/>
          </a:p>
        </p:txBody>
      </p:sp>
    </p:spTree>
    <p:extLst>
      <p:ext uri="{BB962C8B-B14F-4D97-AF65-F5344CB8AC3E}">
        <p14:creationId xmlns:p14="http://schemas.microsoft.com/office/powerpoint/2010/main" val="830405705"/>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 id="2147483858" r:id="rId15"/>
    <p:sldLayoutId id="21474838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28281-3783-403A-B1AB-0182A003DFE3}"/>
              </a:ext>
            </a:extLst>
          </p:cNvPr>
          <p:cNvSpPr>
            <a:spLocks noGrp="1"/>
          </p:cNvSpPr>
          <p:nvPr>
            <p:ph type="title"/>
          </p:nvPr>
        </p:nvSpPr>
        <p:spPr>
          <a:xfrm>
            <a:off x="1880288" y="2231907"/>
            <a:ext cx="7958331" cy="1077229"/>
          </a:xfrm>
        </p:spPr>
        <p:txBody>
          <a:bodyPr>
            <a:normAutofit fontScale="90000"/>
          </a:bodyPr>
          <a:lstStyle/>
          <a:p>
            <a:pPr algn="ctr"/>
            <a:r>
              <a:rPr lang="en-US" dirty="0"/>
              <a:t>Emergency evaluation of the child with acute abdominal pain</a:t>
            </a:r>
            <a:endParaRPr lang="tr-TR" dirty="0"/>
          </a:p>
        </p:txBody>
      </p:sp>
    </p:spTree>
    <p:extLst>
      <p:ext uri="{BB962C8B-B14F-4D97-AF65-F5344CB8AC3E}">
        <p14:creationId xmlns:p14="http://schemas.microsoft.com/office/powerpoint/2010/main" val="553726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F6036C-87A0-46D3-867D-BEC37039DECD}"/>
              </a:ext>
            </a:extLst>
          </p:cNvPr>
          <p:cNvSpPr/>
          <p:nvPr/>
        </p:nvSpPr>
        <p:spPr>
          <a:xfrm>
            <a:off x="1161144" y="335845"/>
            <a:ext cx="9535885" cy="5601533"/>
          </a:xfrm>
          <a:prstGeom prst="rect">
            <a:avLst/>
          </a:prstGeom>
        </p:spPr>
        <p:txBody>
          <a:bodyPr wrap="square">
            <a:spAutoFit/>
          </a:bodyPr>
          <a:lstStyle/>
          <a:p>
            <a:r>
              <a:rPr lang="en-US" dirty="0">
                <a:highlight>
                  <a:srgbClr val="008080"/>
                </a:highlight>
              </a:rPr>
              <a:t>●</a:t>
            </a:r>
            <a:r>
              <a:rPr lang="en-US" sz="2000" dirty="0">
                <a:highlight>
                  <a:srgbClr val="008080"/>
                </a:highlight>
              </a:rPr>
              <a:t>Vomiting </a:t>
            </a:r>
            <a:r>
              <a:rPr lang="en-US" sz="2000" dirty="0"/>
              <a:t>– Vomiting is frequently reported among children with abdominal pain.</a:t>
            </a:r>
          </a:p>
          <a:p>
            <a:endParaRPr lang="en-US" sz="2000" dirty="0"/>
          </a:p>
          <a:p>
            <a:r>
              <a:rPr lang="en-US" sz="2000" dirty="0"/>
              <a:t>Children with vomiting and abdominal pain (particularly in the absence of diarrhea) should be carefully evaluated for life-threatening conditions such as bowel obstruction or appendicitis with peritonitis.</a:t>
            </a:r>
          </a:p>
          <a:p>
            <a:endParaRPr lang="en-US" sz="2000" dirty="0"/>
          </a:p>
          <a:p>
            <a:r>
              <a:rPr lang="en-US" sz="2000" dirty="0"/>
              <a:t>•Volvulus must be excluded as the cause of bilious emesis and apparent abdominal pain in a neonate</a:t>
            </a:r>
          </a:p>
          <a:p>
            <a:r>
              <a:rPr lang="en-US" sz="2000" dirty="0"/>
              <a:t> </a:t>
            </a:r>
          </a:p>
          <a:p>
            <a:r>
              <a:rPr lang="en-US" sz="2000" dirty="0"/>
              <a:t>•With intussusception, vomiting (initially nonbilious, but often becoming bilious as the obstruction progresses) may occur following episodes of pain</a:t>
            </a:r>
          </a:p>
          <a:p>
            <a:endParaRPr lang="en-US" sz="2000" dirty="0"/>
          </a:p>
          <a:p>
            <a:r>
              <a:rPr lang="en-US" sz="2000" dirty="0"/>
              <a:t>•Small bowel obstruction may develop as the result of many conditions, including postoperative or post inflammatory adhesions.</a:t>
            </a:r>
          </a:p>
          <a:p>
            <a:endParaRPr lang="en-US" sz="2000" dirty="0"/>
          </a:p>
          <a:p>
            <a:r>
              <a:rPr lang="en-US" sz="2000" dirty="0"/>
              <a:t>•Nausea and vomiting are typically present among children with appendicitis, ovarian and testicular torsion, pancreatitis, and severe inflammatory bowel disease </a:t>
            </a:r>
            <a:r>
              <a:rPr lang="en-US" dirty="0"/>
              <a:t>.</a:t>
            </a:r>
          </a:p>
        </p:txBody>
      </p:sp>
    </p:spTree>
    <p:extLst>
      <p:ext uri="{BB962C8B-B14F-4D97-AF65-F5344CB8AC3E}">
        <p14:creationId xmlns:p14="http://schemas.microsoft.com/office/powerpoint/2010/main" val="1112574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0262AC-EC38-4ACD-85B3-77F8B490E058}"/>
              </a:ext>
            </a:extLst>
          </p:cNvPr>
          <p:cNvSpPr/>
          <p:nvPr/>
        </p:nvSpPr>
        <p:spPr>
          <a:xfrm>
            <a:off x="1197429" y="740229"/>
            <a:ext cx="9797142" cy="5355312"/>
          </a:xfrm>
          <a:prstGeom prst="rect">
            <a:avLst/>
          </a:prstGeom>
        </p:spPr>
        <p:txBody>
          <a:bodyPr wrap="square">
            <a:spAutoFit/>
          </a:bodyPr>
          <a:lstStyle/>
          <a:p>
            <a:r>
              <a:rPr lang="en-US" dirty="0">
                <a:highlight>
                  <a:srgbClr val="008080"/>
                </a:highlight>
              </a:rPr>
              <a:t>●Diarrhea </a:t>
            </a:r>
            <a:r>
              <a:rPr lang="en-US" dirty="0"/>
              <a:t>– The following conditions can be associated with diarrhea:</a:t>
            </a:r>
          </a:p>
          <a:p>
            <a:endParaRPr lang="en-US" dirty="0"/>
          </a:p>
          <a:p>
            <a:r>
              <a:rPr lang="en-US" dirty="0"/>
              <a:t>•Children with diarrhea and abdominal pain usually have viral gastroenteritis</a:t>
            </a:r>
          </a:p>
          <a:p>
            <a:endParaRPr lang="en-US" dirty="0"/>
          </a:p>
          <a:p>
            <a:r>
              <a:rPr lang="en-US" dirty="0"/>
              <a:t>•Urinary tract infections can cause diarrhea</a:t>
            </a:r>
          </a:p>
          <a:p>
            <a:endParaRPr lang="en-US" dirty="0"/>
          </a:p>
          <a:p>
            <a:r>
              <a:rPr lang="en-US" dirty="0"/>
              <a:t>•Diarrhea (typically mucoid stools, rather than profuse, watery diarrhea) may develop from appendicitis</a:t>
            </a:r>
          </a:p>
          <a:p>
            <a:endParaRPr lang="en-US" dirty="0"/>
          </a:p>
          <a:p>
            <a:r>
              <a:rPr lang="en-US" dirty="0"/>
              <a:t>•Children with intussusception may have bloody stools, sometimes mixed with mucus (currant jelly). In addition, intussusception may be preceded by viral gastroenteritis (particularly from adenovirus)</a:t>
            </a:r>
          </a:p>
          <a:p>
            <a:r>
              <a:rPr lang="en-US" dirty="0"/>
              <a:t>•Bloody diarrhea with abdominal pain suggests infectious enteritis, hemolytic uremic syndrome (HUS), Meckel's diverticulum, or inflammatory bowel disease. </a:t>
            </a:r>
          </a:p>
          <a:p>
            <a:endParaRPr lang="en-US" dirty="0"/>
          </a:p>
          <a:p>
            <a:r>
              <a:rPr lang="en-US" dirty="0"/>
              <a:t>Other symptoms that may suggest the etiology of abdominal pain include cough (pneumonia), sore throat (pharyngitis), dysuria (urinary tract infection), polyuria (diabetic ketoacidosis), and hematuria (urinary tract infection, urolithiasis, hemolytic uremic syndrome, immunoglobulin A vasculitis [</a:t>
            </a:r>
            <a:r>
              <a:rPr lang="en-US" dirty="0" err="1"/>
              <a:t>IgAV</a:t>
            </a:r>
            <a:r>
              <a:rPr lang="en-US" dirty="0"/>
              <a:t>; Henoch-</a:t>
            </a:r>
            <a:r>
              <a:rPr lang="en-US" dirty="0" err="1"/>
              <a:t>Schönlein</a:t>
            </a:r>
            <a:r>
              <a:rPr lang="en-US" dirty="0"/>
              <a:t> purpura (HSP)]).</a:t>
            </a:r>
          </a:p>
        </p:txBody>
      </p:sp>
    </p:spTree>
    <p:extLst>
      <p:ext uri="{BB962C8B-B14F-4D97-AF65-F5344CB8AC3E}">
        <p14:creationId xmlns:p14="http://schemas.microsoft.com/office/powerpoint/2010/main" val="4206604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ABFC67-700A-4B2E-A283-B7DB956DD351}"/>
              </a:ext>
            </a:extLst>
          </p:cNvPr>
          <p:cNvSpPr/>
          <p:nvPr/>
        </p:nvSpPr>
        <p:spPr>
          <a:xfrm>
            <a:off x="1251857" y="449943"/>
            <a:ext cx="9688286" cy="5632311"/>
          </a:xfrm>
          <a:prstGeom prst="rect">
            <a:avLst/>
          </a:prstGeom>
        </p:spPr>
        <p:txBody>
          <a:bodyPr wrap="square">
            <a:spAutoFit/>
          </a:bodyPr>
          <a:lstStyle/>
          <a:p>
            <a:r>
              <a:rPr lang="en-US" dirty="0">
                <a:highlight>
                  <a:srgbClr val="FF0000"/>
                </a:highlight>
              </a:rPr>
              <a:t>Past medical history</a:t>
            </a:r>
          </a:p>
          <a:p>
            <a:endParaRPr lang="en-US" dirty="0"/>
          </a:p>
          <a:p>
            <a:pPr marL="285750" indent="-285750">
              <a:buFont typeface="Wingdings" panose="05000000000000000000" pitchFamily="2" charset="2"/>
              <a:buChar char="Ø"/>
            </a:pPr>
            <a:r>
              <a:rPr lang="en-US" dirty="0"/>
              <a:t>Bowel obstruction from adhesions can occur among children who have had abdominal surgery. </a:t>
            </a:r>
          </a:p>
          <a:p>
            <a:pPr marL="285750" indent="-285750">
              <a:buFont typeface="Wingdings" panose="05000000000000000000" pitchFamily="2" charset="2"/>
              <a:buChar char="Ø"/>
            </a:pPr>
            <a:r>
              <a:rPr lang="en-US" dirty="0"/>
              <a:t>Children with Hirschsprung disease can develop complications such as obstruction and fulminant enterocolitis. </a:t>
            </a:r>
          </a:p>
          <a:p>
            <a:pPr marL="285750" indent="-285750">
              <a:buFont typeface="Wingdings" panose="05000000000000000000" pitchFamily="2" charset="2"/>
              <a:buChar char="Ø"/>
            </a:pPr>
            <a:r>
              <a:rPr lang="en-US" dirty="0"/>
              <a:t>Cholecystitis may be the cause of abdominal pain for older adolescents or children with predisposing conditions such as sickle cell disease.</a:t>
            </a:r>
          </a:p>
          <a:p>
            <a:endParaRPr lang="en-US" dirty="0"/>
          </a:p>
          <a:p>
            <a:pPr marL="285750" indent="-285750">
              <a:buFont typeface="Wingdings" panose="05000000000000000000" pitchFamily="2" charset="2"/>
              <a:buChar char="Ø"/>
            </a:pPr>
            <a:r>
              <a:rPr lang="en-US" dirty="0"/>
              <a:t>Abdominal pain may be the manifestation of </a:t>
            </a:r>
            <a:r>
              <a:rPr lang="en-US" dirty="0" err="1"/>
              <a:t>vaso</a:t>
            </a:r>
            <a:r>
              <a:rPr lang="en-US" dirty="0"/>
              <a:t>-occlusive crisis (VOC) for children with sickle cell disease. Other emergency conditions should be considered as suggested by specific findings (such as peritoneal signs or focal right lower quadrant pain), by a pattern of pain that is not typical of VOC for this patient, or for a child whose symptoms do not improve with hydration and analgesia</a:t>
            </a:r>
          </a:p>
          <a:p>
            <a:endParaRPr lang="en-US" dirty="0"/>
          </a:p>
          <a:p>
            <a:pPr marL="285750" indent="-285750">
              <a:buFont typeface="Wingdings" panose="05000000000000000000" pitchFamily="2" charset="2"/>
              <a:buChar char="Ø"/>
            </a:pPr>
            <a:r>
              <a:rPr lang="en-US" dirty="0"/>
              <a:t>Children with diabetic ketoacidosis may have abdominal pain. </a:t>
            </a:r>
          </a:p>
          <a:p>
            <a:endParaRPr lang="en-US" dirty="0"/>
          </a:p>
          <a:p>
            <a:pPr marL="285750" indent="-285750">
              <a:buFont typeface="Wingdings" panose="05000000000000000000" pitchFamily="2" charset="2"/>
              <a:buChar char="Ø"/>
            </a:pPr>
            <a:r>
              <a:rPr lang="en-US" dirty="0"/>
              <a:t>Primary bacterial peritonitis may occur in children with nephrotic syndrome or may present in patients with chronic ascites (</a:t>
            </a:r>
            <a:r>
              <a:rPr lang="en-US" dirty="0" err="1"/>
              <a:t>eg</a:t>
            </a:r>
            <a:r>
              <a:rPr lang="en-US" dirty="0"/>
              <a:t>, chronic liver disease, portal vein obstruction, or </a:t>
            </a:r>
            <a:r>
              <a:rPr lang="en-US" dirty="0" err="1"/>
              <a:t>chylous</a:t>
            </a:r>
            <a:r>
              <a:rPr lang="en-US" dirty="0"/>
              <a:t> ascites).</a:t>
            </a:r>
          </a:p>
        </p:txBody>
      </p:sp>
    </p:spTree>
    <p:extLst>
      <p:ext uri="{BB962C8B-B14F-4D97-AF65-F5344CB8AC3E}">
        <p14:creationId xmlns:p14="http://schemas.microsoft.com/office/powerpoint/2010/main" val="754094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0796BB2-0CFD-43E7-B84C-591E00FF8633}"/>
              </a:ext>
            </a:extLst>
          </p:cNvPr>
          <p:cNvSpPr/>
          <p:nvPr/>
        </p:nvSpPr>
        <p:spPr>
          <a:xfrm>
            <a:off x="1177835" y="196849"/>
            <a:ext cx="9836330" cy="6740307"/>
          </a:xfrm>
          <a:prstGeom prst="rect">
            <a:avLst/>
          </a:prstGeom>
        </p:spPr>
        <p:txBody>
          <a:bodyPr wrap="square">
            <a:spAutoFit/>
          </a:bodyPr>
          <a:lstStyle/>
          <a:p>
            <a:r>
              <a:rPr lang="en-US" dirty="0">
                <a:highlight>
                  <a:srgbClr val="FFFF00"/>
                </a:highlight>
              </a:rPr>
              <a:t>Physical examination </a:t>
            </a:r>
            <a:r>
              <a:rPr lang="en-US" dirty="0"/>
              <a:t>— including vital signs, a detailed abdominal examination, and a focused </a:t>
            </a:r>
            <a:r>
              <a:rPr lang="en-US" dirty="0" err="1"/>
              <a:t>extraabdominal</a:t>
            </a:r>
            <a:r>
              <a:rPr lang="en-US" dirty="0"/>
              <a:t> examination</a:t>
            </a:r>
          </a:p>
          <a:p>
            <a:endParaRPr lang="en-US" dirty="0"/>
          </a:p>
          <a:p>
            <a:r>
              <a:rPr lang="en-US" dirty="0">
                <a:highlight>
                  <a:srgbClr val="FF0000"/>
                </a:highlight>
              </a:rPr>
              <a:t>Appearance</a:t>
            </a:r>
            <a:r>
              <a:rPr lang="en-US" dirty="0"/>
              <a:t> — Appearance and hydration should be noted. Patients with hypovolemia (as with abdominal injury, volvulus, or intussusception) or peritonitis (as from perforated appendicitis) may have signs of poor perfusion </a:t>
            </a:r>
          </a:p>
          <a:p>
            <a:r>
              <a:rPr lang="en-US" dirty="0"/>
              <a:t>Children with peritonitis typically prefer to lie still, while those with biliary or renal colic may writhe in pain. </a:t>
            </a:r>
          </a:p>
          <a:p>
            <a:r>
              <a:rPr lang="en-US" dirty="0"/>
              <a:t>Children with jaundice may have hepatitis or hemolysis.</a:t>
            </a:r>
          </a:p>
          <a:p>
            <a:r>
              <a:rPr lang="en-US" dirty="0"/>
              <a:t> However, children with intussusception early in the course of their disease may appear quite well in between painful episodes of peristalsis.</a:t>
            </a:r>
          </a:p>
          <a:p>
            <a:endParaRPr lang="en-US" dirty="0"/>
          </a:p>
          <a:p>
            <a:r>
              <a:rPr lang="en-US" dirty="0">
                <a:highlight>
                  <a:srgbClr val="FF0000"/>
                </a:highlight>
              </a:rPr>
              <a:t>Vital signs </a:t>
            </a:r>
            <a:r>
              <a:rPr lang="en-US" dirty="0"/>
              <a:t>— Abnormal vital signs may provide a clue to the diagnosis:</a:t>
            </a:r>
          </a:p>
          <a:p>
            <a:pPr marL="285750" indent="-285750">
              <a:buFont typeface="Wingdings" panose="05000000000000000000" pitchFamily="2" charset="2"/>
              <a:buChar char="Ø"/>
            </a:pPr>
            <a:r>
              <a:rPr lang="en-US" dirty="0"/>
              <a:t>Fever suggests infection (such as gastroenteritis, urinary tract infection, pneumonia, or pharyngitis). Although many children with appendicitis are febrile, fever is neither sensitive nor specific for this condition</a:t>
            </a:r>
          </a:p>
          <a:p>
            <a:pPr marL="285750" indent="-285750">
              <a:buFont typeface="Wingdings" panose="05000000000000000000" pitchFamily="2" charset="2"/>
              <a:buChar char="Ø"/>
            </a:pPr>
            <a:r>
              <a:rPr lang="en-US" dirty="0"/>
              <a:t>Tachypnea can be a sign of respiratory illness (such as pneumonia) or hyperventilation with metabolic acidosis (causing deeper and sometimes rapid breathing in children with dehydration from gastroenteritis, diabetic ketoacidosis, peritonitis, or intestinal obstruction).</a:t>
            </a:r>
          </a:p>
          <a:p>
            <a:pPr marL="285750" indent="-285750">
              <a:buFont typeface="Wingdings" panose="05000000000000000000" pitchFamily="2" charset="2"/>
              <a:buChar char="Ø"/>
            </a:pPr>
            <a:r>
              <a:rPr lang="en-US" dirty="0"/>
              <a:t>Hypotension in a child with acute abdominal pain can develop from intravascular volume loss (as with hemorrhage from injury, gastroenteritis, or capillary leak from bowel obstruction with volvulus or intussusception) or septic shock with peritonitis (as with perforated appendicitis).</a:t>
            </a:r>
          </a:p>
        </p:txBody>
      </p:sp>
    </p:spTree>
    <p:extLst>
      <p:ext uri="{BB962C8B-B14F-4D97-AF65-F5344CB8AC3E}">
        <p14:creationId xmlns:p14="http://schemas.microsoft.com/office/powerpoint/2010/main" val="2830489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E5FFF5-8D4E-4A85-ACB1-C9C83A1DD62B}"/>
              </a:ext>
            </a:extLst>
          </p:cNvPr>
          <p:cNvSpPr/>
          <p:nvPr/>
        </p:nvSpPr>
        <p:spPr>
          <a:xfrm>
            <a:off x="1173480" y="0"/>
            <a:ext cx="9845040" cy="5909310"/>
          </a:xfrm>
          <a:prstGeom prst="rect">
            <a:avLst/>
          </a:prstGeom>
        </p:spPr>
        <p:txBody>
          <a:bodyPr wrap="square">
            <a:spAutoFit/>
          </a:bodyPr>
          <a:lstStyle/>
          <a:p>
            <a:r>
              <a:rPr lang="en-US" dirty="0">
                <a:solidFill>
                  <a:srgbClr val="FF0000"/>
                </a:solidFill>
                <a:highlight>
                  <a:srgbClr val="FFFF00"/>
                </a:highlight>
              </a:rPr>
              <a:t>Abdominal</a:t>
            </a:r>
            <a:r>
              <a:rPr lang="en-US" dirty="0">
                <a:highlight>
                  <a:srgbClr val="FFFF00"/>
                </a:highlight>
              </a:rPr>
              <a:t> </a:t>
            </a:r>
            <a:r>
              <a:rPr lang="en-US" dirty="0">
                <a:solidFill>
                  <a:srgbClr val="FF0000"/>
                </a:solidFill>
                <a:highlight>
                  <a:srgbClr val="FFFF00"/>
                </a:highlight>
              </a:rPr>
              <a:t>examination </a:t>
            </a:r>
            <a:r>
              <a:rPr lang="en-US" dirty="0"/>
              <a:t>— The abdomen should be examined when the child is quiet and cooperative, in a position of comfort and before more anxiety provoking or uncomfortable parts of the examination (such as ears and throat).</a:t>
            </a:r>
          </a:p>
          <a:p>
            <a:endParaRPr lang="en-US" dirty="0"/>
          </a:p>
          <a:p>
            <a:r>
              <a:rPr lang="en-US" dirty="0"/>
              <a:t>●Distention may be the result of obstruction or a mass.</a:t>
            </a:r>
          </a:p>
          <a:p>
            <a:endParaRPr lang="en-US" dirty="0"/>
          </a:p>
          <a:p>
            <a:r>
              <a:rPr lang="en-US" dirty="0"/>
              <a:t>●Bowel sounds may be decreased (as with an ileus in response to peritoneal irritation from appendicitis) or increased (as with gastroenteritis or bowel obstruction).</a:t>
            </a:r>
          </a:p>
          <a:p>
            <a:endParaRPr lang="en-US" dirty="0"/>
          </a:p>
          <a:p>
            <a:r>
              <a:rPr lang="en-US" dirty="0"/>
              <a:t>●Pain may be localized with gentle palpation performed in all four quadrants. Considerations include:</a:t>
            </a:r>
          </a:p>
          <a:p>
            <a:endParaRPr lang="en-US" dirty="0"/>
          </a:p>
          <a:p>
            <a:r>
              <a:rPr lang="en-US" dirty="0"/>
              <a:t>•Children can be asked to point with one finger to the spot that hurts the most.</a:t>
            </a:r>
          </a:p>
          <a:p>
            <a:endParaRPr lang="en-US" dirty="0"/>
          </a:p>
          <a:p>
            <a:r>
              <a:rPr lang="en-US" dirty="0"/>
              <a:t>•Reproducible focal tenderness suggests an intraabdominal inflammatory process.</a:t>
            </a:r>
          </a:p>
          <a:p>
            <a:endParaRPr lang="en-US" dirty="0"/>
          </a:p>
          <a:p>
            <a:r>
              <a:rPr lang="en-US" dirty="0"/>
              <a:t>•Serious causes of abdominal pain are less likely for otherwise healthy children who are comfortable with deep palpation throughout the abdomen, who have no focal tenderness, and who have no extra abdominal findings.</a:t>
            </a:r>
          </a:p>
          <a:p>
            <a:endParaRPr lang="en-US" dirty="0"/>
          </a:p>
          <a:p>
            <a:endParaRPr lang="en-US" dirty="0"/>
          </a:p>
        </p:txBody>
      </p:sp>
    </p:spTree>
    <p:extLst>
      <p:ext uri="{BB962C8B-B14F-4D97-AF65-F5344CB8AC3E}">
        <p14:creationId xmlns:p14="http://schemas.microsoft.com/office/powerpoint/2010/main" val="3596465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767AC5-6B83-4933-9BD1-E9ECF7030063}"/>
              </a:ext>
            </a:extLst>
          </p:cNvPr>
          <p:cNvSpPr/>
          <p:nvPr/>
        </p:nvSpPr>
        <p:spPr>
          <a:xfrm>
            <a:off x="1386114" y="197346"/>
            <a:ext cx="9419772" cy="6463308"/>
          </a:xfrm>
          <a:prstGeom prst="rect">
            <a:avLst/>
          </a:prstGeom>
        </p:spPr>
        <p:txBody>
          <a:bodyPr wrap="square">
            <a:spAutoFit/>
          </a:bodyPr>
          <a:lstStyle/>
          <a:p>
            <a:r>
              <a:rPr lang="en-US" dirty="0"/>
              <a:t>Percussive tenderness, rebound, and involuntary guarding are most often signs of peritoneal irritation (as with appendicitis or cholecystitis). Other findings that may be noted with percussion include increased tympany (as with distended bowel), dullness (as with a mass), and shifting dullness (as with ascites).</a:t>
            </a:r>
          </a:p>
          <a:p>
            <a:endParaRPr lang="en-US" dirty="0"/>
          </a:p>
          <a:p>
            <a:r>
              <a:rPr lang="en-US" dirty="0"/>
              <a:t>Rectal examination (to assess for local tenderness, mass, constipation, and hematochezia) may be considered as part of the evaluation for abdominal pain. However, it is uncomfortable and may be of low yield to identify serious conditions. For example, observational evidence suggests that rectal examination may have low utility either for diagnosing appendicitis among children with abdominal pain or for identifying injuries among trauma patients </a:t>
            </a:r>
          </a:p>
          <a:p>
            <a:endParaRPr lang="en-US" dirty="0"/>
          </a:p>
          <a:p>
            <a:r>
              <a:rPr lang="en-US" dirty="0">
                <a:highlight>
                  <a:srgbClr val="FF00FF"/>
                </a:highlight>
              </a:rPr>
              <a:t>If performed, findings on rectal examination that should be noted include</a:t>
            </a:r>
            <a:r>
              <a:rPr lang="en-US" dirty="0"/>
              <a:t>:</a:t>
            </a:r>
          </a:p>
          <a:p>
            <a:endParaRPr lang="en-US" dirty="0"/>
          </a:p>
          <a:p>
            <a:r>
              <a:rPr lang="en-US" dirty="0"/>
              <a:t>●Hard stool in the rectal vault supports the diagnosis of constipation, but does not prove that this common condition is responsible for a given episode of acute abdominal pain.</a:t>
            </a:r>
          </a:p>
          <a:p>
            <a:endParaRPr lang="en-US" dirty="0"/>
          </a:p>
          <a:p>
            <a:r>
              <a:rPr lang="en-US" dirty="0"/>
              <a:t>●Blood in the stool can be seen in a variety of conditions, including intussusception, inflammatory bowel disease, inflamed Meckel's diverticulum, dietary protein allergy, infectious enteritis, and constipation with anal fissure.</a:t>
            </a:r>
          </a:p>
          <a:p>
            <a:endParaRPr lang="en-US" dirty="0"/>
          </a:p>
          <a:p>
            <a:r>
              <a:rPr lang="en-US" dirty="0"/>
              <a:t>●Uterine or adnexal tenderness or masses (suggesting a gynecologic source for abdominal pain) may rarely be noted on rectal examination.</a:t>
            </a:r>
          </a:p>
        </p:txBody>
      </p:sp>
    </p:spTree>
    <p:extLst>
      <p:ext uri="{BB962C8B-B14F-4D97-AF65-F5344CB8AC3E}">
        <p14:creationId xmlns:p14="http://schemas.microsoft.com/office/powerpoint/2010/main" val="2538344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FB1E0B-78C7-41D4-9529-CB70C531105A}"/>
              </a:ext>
            </a:extLst>
          </p:cNvPr>
          <p:cNvSpPr/>
          <p:nvPr/>
        </p:nvSpPr>
        <p:spPr>
          <a:xfrm>
            <a:off x="1086394" y="0"/>
            <a:ext cx="10019211" cy="6463308"/>
          </a:xfrm>
          <a:prstGeom prst="rect">
            <a:avLst/>
          </a:prstGeom>
        </p:spPr>
        <p:txBody>
          <a:bodyPr wrap="square">
            <a:spAutoFit/>
          </a:bodyPr>
          <a:lstStyle/>
          <a:p>
            <a:r>
              <a:rPr lang="en-US" dirty="0">
                <a:solidFill>
                  <a:srgbClr val="FF0000"/>
                </a:solidFill>
                <a:highlight>
                  <a:srgbClr val="FFFF00"/>
                </a:highlight>
              </a:rPr>
              <a:t>General examination </a:t>
            </a:r>
            <a:r>
              <a:rPr lang="en-US" dirty="0"/>
              <a:t>— Extra abdominal findings on physical examination can provide important information regarding the cause of abdominal pain.</a:t>
            </a:r>
          </a:p>
          <a:p>
            <a:endParaRPr lang="en-US" dirty="0"/>
          </a:p>
          <a:p>
            <a:r>
              <a:rPr lang="en-US" dirty="0"/>
              <a:t>●Pharyngeal erythema and/or exudate can be seen with pharyngitis.</a:t>
            </a:r>
          </a:p>
          <a:p>
            <a:endParaRPr lang="en-US" dirty="0"/>
          </a:p>
          <a:p>
            <a:r>
              <a:rPr lang="en-US" dirty="0"/>
              <a:t>●Crackles (Rales), focal, decreased breath sounds on auscultation of the chest are suggestive of pneumonia.</a:t>
            </a:r>
          </a:p>
          <a:p>
            <a:endParaRPr lang="en-US" dirty="0"/>
          </a:p>
          <a:p>
            <a:r>
              <a:rPr lang="en-US" dirty="0"/>
              <a:t>●Muffled heart sounds or a rub may be seen with pericarditis, a gallop rhythm may occur in myocarditis, and tachycardia is typically a feature of both conditions.</a:t>
            </a:r>
          </a:p>
          <a:p>
            <a:endParaRPr lang="en-US" dirty="0"/>
          </a:p>
          <a:p>
            <a:r>
              <a:rPr lang="en-US" dirty="0"/>
              <a:t>●Flank tenderness may be a sign of pyelonephritis or urolithiasis.</a:t>
            </a:r>
          </a:p>
          <a:p>
            <a:endParaRPr lang="en-US" dirty="0"/>
          </a:p>
          <a:p>
            <a:r>
              <a:rPr lang="en-US" dirty="0"/>
              <a:t>●Tender scrotal swelling suggests testicular torsion or incarcerated hernia.</a:t>
            </a:r>
          </a:p>
          <a:p>
            <a:endParaRPr lang="en-US" dirty="0"/>
          </a:p>
          <a:p>
            <a:r>
              <a:rPr lang="en-US" dirty="0"/>
              <a:t>●Bruising suggests trauma. Petechiae and/or purpura may be seen with </a:t>
            </a:r>
            <a:r>
              <a:rPr lang="en-US" dirty="0" err="1"/>
              <a:t>IgAV</a:t>
            </a:r>
            <a:r>
              <a:rPr lang="en-US" dirty="0"/>
              <a:t> (HSP) and can present with abdominal pain prior to presence of the characteristic rash.</a:t>
            </a:r>
          </a:p>
          <a:p>
            <a:endParaRPr lang="en-US" dirty="0"/>
          </a:p>
          <a:p>
            <a:r>
              <a:rPr lang="en-US" dirty="0"/>
              <a:t>●The sandpapery erythematous rash with perioral sparing occurs with scarlet fever.</a:t>
            </a:r>
          </a:p>
          <a:p>
            <a:endParaRPr lang="en-US" dirty="0"/>
          </a:p>
          <a:p>
            <a:r>
              <a:rPr lang="en-US" dirty="0"/>
              <a:t>●Jaundice may be observed in children with hepatitis, gall bladder disease with obstruction, or hemolysis (as with sickle cell disease).</a:t>
            </a:r>
          </a:p>
          <a:p>
            <a:endParaRPr lang="en-US" dirty="0"/>
          </a:p>
        </p:txBody>
      </p:sp>
    </p:spTree>
    <p:extLst>
      <p:ext uri="{BB962C8B-B14F-4D97-AF65-F5344CB8AC3E}">
        <p14:creationId xmlns:p14="http://schemas.microsoft.com/office/powerpoint/2010/main" val="401226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4FEB78-BCCB-4C7F-86A2-5283308AF74A}"/>
              </a:ext>
            </a:extLst>
          </p:cNvPr>
          <p:cNvSpPr/>
          <p:nvPr/>
        </p:nvSpPr>
        <p:spPr>
          <a:xfrm>
            <a:off x="1079863" y="0"/>
            <a:ext cx="10032273" cy="6463308"/>
          </a:xfrm>
          <a:prstGeom prst="rect">
            <a:avLst/>
          </a:prstGeom>
        </p:spPr>
        <p:txBody>
          <a:bodyPr wrap="square">
            <a:spAutoFit/>
          </a:bodyPr>
          <a:lstStyle/>
          <a:p>
            <a:r>
              <a:rPr lang="en-US" dirty="0">
                <a:solidFill>
                  <a:srgbClr val="FF0000"/>
                </a:solidFill>
                <a:highlight>
                  <a:srgbClr val="FFFF00"/>
                </a:highlight>
              </a:rPr>
              <a:t>Laboratory studies </a:t>
            </a:r>
            <a:r>
              <a:rPr lang="en-US" dirty="0"/>
              <a:t>— Specific studies that may be considered include:</a:t>
            </a:r>
          </a:p>
          <a:p>
            <a:endParaRPr lang="en-US" dirty="0"/>
          </a:p>
          <a:p>
            <a:r>
              <a:rPr lang="en-US" dirty="0"/>
              <a:t>●</a:t>
            </a:r>
            <a:r>
              <a:rPr lang="en-US" dirty="0">
                <a:solidFill>
                  <a:srgbClr val="FFC000"/>
                </a:solidFill>
              </a:rPr>
              <a:t>White blood cell count </a:t>
            </a:r>
            <a:r>
              <a:rPr lang="en-US" dirty="0"/>
              <a:t>(WBC) – An elevated WBC suggests infection or inflammation (such as appendicitis), although a normal WBC does not exclude these processes WBC &gt;20,000 suggests perforated appendicitis, appendiceal abscess, or lobar pneumonia.</a:t>
            </a:r>
          </a:p>
          <a:p>
            <a:endParaRPr lang="en-US" dirty="0"/>
          </a:p>
          <a:p>
            <a:r>
              <a:rPr lang="en-US" dirty="0"/>
              <a:t>●</a:t>
            </a:r>
            <a:r>
              <a:rPr lang="en-US" dirty="0">
                <a:solidFill>
                  <a:srgbClr val="FFC000"/>
                </a:solidFill>
              </a:rPr>
              <a:t>Hematocrit </a:t>
            </a:r>
            <a:r>
              <a:rPr lang="en-US" dirty="0"/>
              <a:t>– For children with bleeding, hematocrits that are initially normal establish baselines for serial measurements but may be misleading (</a:t>
            </a:r>
            <a:r>
              <a:rPr lang="en-US" dirty="0" err="1"/>
              <a:t>eg</a:t>
            </a:r>
            <a:r>
              <a:rPr lang="en-US" dirty="0"/>
              <a:t>, in situations of dehydration). Anemia with abnormal red cell morphology can be seen with hemoglobinopathies (sickling) and hemolytic uremic syndrome (microangiopathic changes). Children with hemolytic uremic syndrome also have thrombocytopenia. </a:t>
            </a:r>
          </a:p>
          <a:p>
            <a:r>
              <a:rPr lang="en-US" dirty="0"/>
              <a:t>●</a:t>
            </a:r>
            <a:r>
              <a:rPr lang="en-US" dirty="0">
                <a:solidFill>
                  <a:srgbClr val="FFC000"/>
                </a:solidFill>
              </a:rPr>
              <a:t>Serum chemistries </a:t>
            </a:r>
            <a:r>
              <a:rPr lang="en-US" dirty="0"/>
              <a:t>– Among children with upper abdominal pain, abnormal liver enzyme tests, lipase or amylase measurements suggest hepatitis, cholecystitis, or pancreatitis. Metabolic acidosis can occur with dehydration, intestinal obstruction, peritonitis, or diabetic ketoacidosis (DKA). An elevated blood glucose in the setting of acidosis is also consistent with DKA. </a:t>
            </a:r>
          </a:p>
          <a:p>
            <a:endParaRPr lang="en-US" dirty="0"/>
          </a:p>
          <a:p>
            <a:r>
              <a:rPr lang="en-US" dirty="0"/>
              <a:t>●</a:t>
            </a:r>
            <a:r>
              <a:rPr lang="en-US" dirty="0">
                <a:solidFill>
                  <a:srgbClr val="FFC000"/>
                </a:solidFill>
              </a:rPr>
              <a:t>urinalysis </a:t>
            </a:r>
            <a:r>
              <a:rPr lang="en-US" dirty="0"/>
              <a:t>should be sent when the dipstick is abnormal. Hematuria can occur with urolithiasis, </a:t>
            </a:r>
            <a:r>
              <a:rPr lang="en-US" dirty="0" err="1"/>
              <a:t>IgAV</a:t>
            </a:r>
            <a:r>
              <a:rPr lang="en-US" dirty="0"/>
              <a:t> (HSP), hemolytic uremic syndrome, and urinary tract infection (UTI). Pyuria usually indicates a UTI, but a small number of WBCs (10 to 20 WBCs/</a:t>
            </a:r>
            <a:r>
              <a:rPr lang="en-US" dirty="0" err="1"/>
              <a:t>hpf</a:t>
            </a:r>
            <a:r>
              <a:rPr lang="en-US" dirty="0"/>
              <a:t>) can be seen with appendicitis (presumably when inflammation irritates the bladder wall). Children with DKA have glucosuria and ketonuria. A child with nephrotic syndrome and bacterial peritonitis typically has proteinuria.</a:t>
            </a:r>
          </a:p>
          <a:p>
            <a:endParaRPr lang="en-US" dirty="0"/>
          </a:p>
        </p:txBody>
      </p:sp>
    </p:spTree>
    <p:extLst>
      <p:ext uri="{BB962C8B-B14F-4D97-AF65-F5344CB8AC3E}">
        <p14:creationId xmlns:p14="http://schemas.microsoft.com/office/powerpoint/2010/main" val="415613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192ADA3-660C-47FF-9B42-D89D9AC9F99F}"/>
              </a:ext>
            </a:extLst>
          </p:cNvPr>
          <p:cNvSpPr/>
          <p:nvPr/>
        </p:nvSpPr>
        <p:spPr>
          <a:xfrm>
            <a:off x="1030514" y="281968"/>
            <a:ext cx="10276116" cy="6463308"/>
          </a:xfrm>
          <a:prstGeom prst="rect">
            <a:avLst/>
          </a:prstGeom>
        </p:spPr>
        <p:txBody>
          <a:bodyPr wrap="square">
            <a:spAutoFit/>
          </a:bodyPr>
          <a:lstStyle/>
          <a:p>
            <a:r>
              <a:rPr lang="en-US" dirty="0">
                <a:solidFill>
                  <a:srgbClr val="FF0000"/>
                </a:solidFill>
                <a:highlight>
                  <a:srgbClr val="FFFF00"/>
                </a:highlight>
              </a:rPr>
              <a:t>Imaging</a:t>
            </a:r>
            <a:endParaRPr lang="ar-JO" dirty="0">
              <a:solidFill>
                <a:srgbClr val="FF0000"/>
              </a:solidFill>
              <a:highlight>
                <a:srgbClr val="FFFF00"/>
              </a:highlight>
            </a:endParaRPr>
          </a:p>
          <a:p>
            <a:r>
              <a:rPr lang="en-US" dirty="0"/>
              <a:t> </a:t>
            </a:r>
            <a:r>
              <a:rPr lang="en-US" dirty="0">
                <a:highlight>
                  <a:srgbClr val="FF0000"/>
                </a:highlight>
              </a:rPr>
              <a:t>Plain radiography </a:t>
            </a:r>
            <a:r>
              <a:rPr lang="en-US" dirty="0"/>
              <a:t>– </a:t>
            </a:r>
          </a:p>
          <a:p>
            <a:r>
              <a:rPr lang="en-US" dirty="0"/>
              <a:t>•Abdominal films may demonstrate signs of obstruction (such as air fluid levels, distended bowel, or sentinel bowel loops) or perforation (such as free air) </a:t>
            </a:r>
          </a:p>
          <a:p>
            <a:endParaRPr lang="en-US" dirty="0"/>
          </a:p>
          <a:p>
            <a:r>
              <a:rPr lang="en-US" dirty="0"/>
              <a:t>•Fluid-filled loops of small bowel can be seen with gastroenteritis.</a:t>
            </a:r>
          </a:p>
          <a:p>
            <a:endParaRPr lang="en-US" dirty="0"/>
          </a:p>
          <a:p>
            <a:r>
              <a:rPr lang="en-US" dirty="0"/>
              <a:t>•A fecalith in the right lower quadrant of a child with abdominal pain suggests the diagnosis of appendicitis, although this finding is not frequently observed. </a:t>
            </a:r>
          </a:p>
          <a:p>
            <a:endParaRPr lang="en-US" dirty="0"/>
          </a:p>
          <a:p>
            <a:r>
              <a:rPr lang="en-US" dirty="0"/>
              <a:t>•Although not routinely indicated for the evaluation of functional constipation, children with acute abdominal pain due to constipation may have increased stool noted with abdominal radiography. </a:t>
            </a:r>
            <a:endParaRPr lang="ar-JO" dirty="0"/>
          </a:p>
          <a:p>
            <a:r>
              <a:rPr lang="en-US" dirty="0"/>
              <a:t>The absence of at least moderate amounts of stool excludes this diagnosis as an explanation for acute abdominal pain. </a:t>
            </a:r>
            <a:endParaRPr lang="ar-JO" dirty="0"/>
          </a:p>
          <a:p>
            <a:r>
              <a:rPr lang="en-US" dirty="0"/>
              <a:t>•For children who may have midgut volvulus, an upper GI contrast series is the best examination for diagnosis </a:t>
            </a:r>
            <a:endParaRPr lang="ar-JO" dirty="0"/>
          </a:p>
          <a:p>
            <a:r>
              <a:rPr lang="en-US" dirty="0"/>
              <a:t>•Although obstruction or mass effect may be seen on plain film,  ultrasound is the best diagnostic test for intussusception. In addition, contrast enema (air or barium) can diagnose and often reduce an intussusception </a:t>
            </a:r>
            <a:endParaRPr lang="ar-JO" dirty="0"/>
          </a:p>
          <a:p>
            <a:r>
              <a:rPr lang="en-US" dirty="0"/>
              <a:t>•A chest radiograph may reveal basilar pneumonia or signs of myocarditis (cardiomegaly) as the cause of abdominal pain.</a:t>
            </a:r>
          </a:p>
          <a:p>
            <a:endParaRPr lang="en-US" dirty="0"/>
          </a:p>
        </p:txBody>
      </p:sp>
    </p:spTree>
    <p:extLst>
      <p:ext uri="{BB962C8B-B14F-4D97-AF65-F5344CB8AC3E}">
        <p14:creationId xmlns:p14="http://schemas.microsoft.com/office/powerpoint/2010/main" val="1307777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D8BAB5-B785-4EEA-BB02-2AD3CBD9B624}"/>
              </a:ext>
            </a:extLst>
          </p:cNvPr>
          <p:cNvSpPr/>
          <p:nvPr/>
        </p:nvSpPr>
        <p:spPr>
          <a:xfrm>
            <a:off x="1188721" y="197346"/>
            <a:ext cx="9614262" cy="5940088"/>
          </a:xfrm>
          <a:prstGeom prst="rect">
            <a:avLst/>
          </a:prstGeom>
        </p:spPr>
        <p:txBody>
          <a:bodyPr wrap="square">
            <a:spAutoFit/>
          </a:bodyPr>
          <a:lstStyle/>
          <a:p>
            <a:r>
              <a:rPr lang="en-US" sz="2000" dirty="0">
                <a:highlight>
                  <a:srgbClr val="FF0000"/>
                </a:highlight>
              </a:rPr>
              <a:t>Ultrasonography (US) </a:t>
            </a:r>
            <a:r>
              <a:rPr lang="en-US" sz="2000" dirty="0"/>
              <a:t>– Because it has the advantage of no radiation exposure and can be performed at the bedside, ultrasonography may be useful for several conditions that cause abdominal pain in children including the following:</a:t>
            </a:r>
          </a:p>
          <a:p>
            <a:endParaRPr lang="en-US" sz="2000" dirty="0"/>
          </a:p>
          <a:p>
            <a:r>
              <a:rPr lang="en-US" sz="2000" dirty="0"/>
              <a:t>•Gallstones.</a:t>
            </a:r>
          </a:p>
          <a:p>
            <a:endParaRPr lang="en-US" sz="2000" dirty="0"/>
          </a:p>
          <a:p>
            <a:r>
              <a:rPr lang="en-US" sz="2000" dirty="0"/>
              <a:t>•Genitourinary conditions (</a:t>
            </a:r>
            <a:r>
              <a:rPr lang="en-US" sz="2000" dirty="0" err="1"/>
              <a:t>eg</a:t>
            </a:r>
            <a:r>
              <a:rPr lang="en-US" sz="2000" dirty="0"/>
              <a:t>, ovarian torsion, ruptured ovarian cyst, and testicular torsion). </a:t>
            </a:r>
          </a:p>
          <a:p>
            <a:endParaRPr lang="en-US" sz="2000" dirty="0"/>
          </a:p>
          <a:p>
            <a:r>
              <a:rPr lang="en-US" sz="2000" dirty="0"/>
              <a:t>•Intussusception</a:t>
            </a:r>
          </a:p>
          <a:p>
            <a:endParaRPr lang="en-US" sz="2000" dirty="0"/>
          </a:p>
          <a:p>
            <a:r>
              <a:rPr lang="en-US" sz="2000" dirty="0"/>
              <a:t>•Appendicitis – US is the recommended imaging modality for children with atypical or equivocal findings, although the utility of US for diagnosing appendicitis depends upon the experience of the </a:t>
            </a:r>
            <a:r>
              <a:rPr lang="en-US" sz="2000" dirty="0" err="1"/>
              <a:t>ultrasonographer</a:t>
            </a:r>
            <a:r>
              <a:rPr lang="en-US" sz="2000" dirty="0"/>
              <a:t>, and may also vary based upon a child's body mass index </a:t>
            </a:r>
          </a:p>
          <a:p>
            <a:r>
              <a:rPr lang="en-US" sz="2000" dirty="0"/>
              <a:t>•As part of a focused abdominal sonography for trauma (FAST examination) in a trauma patient with blunt injury, a negative FAST examination by an experienced </a:t>
            </a:r>
            <a:r>
              <a:rPr lang="en-US" sz="2000" dirty="0" err="1"/>
              <a:t>ultrasonographer</a:t>
            </a:r>
            <a:r>
              <a:rPr lang="en-US" sz="2000" dirty="0"/>
              <a:t> may exclude significant intraabdominal hemorrhage as the explanation for shock</a:t>
            </a:r>
          </a:p>
        </p:txBody>
      </p:sp>
    </p:spTree>
    <p:extLst>
      <p:ext uri="{BB962C8B-B14F-4D97-AF65-F5344CB8AC3E}">
        <p14:creationId xmlns:p14="http://schemas.microsoft.com/office/powerpoint/2010/main" val="69474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11FDCAF-C36B-4A19-8F88-521106E114E1}"/>
              </a:ext>
            </a:extLst>
          </p:cNvPr>
          <p:cNvPicPr>
            <a:picLocks noChangeAspect="1"/>
          </p:cNvPicPr>
          <p:nvPr/>
        </p:nvPicPr>
        <p:blipFill>
          <a:blip r:embed="rId2"/>
          <a:stretch>
            <a:fillRect/>
          </a:stretch>
        </p:blipFill>
        <p:spPr>
          <a:xfrm>
            <a:off x="1384663" y="188694"/>
            <a:ext cx="9457508" cy="7100379"/>
          </a:xfrm>
          <a:prstGeom prst="rect">
            <a:avLst/>
          </a:prstGeom>
        </p:spPr>
      </p:pic>
    </p:spTree>
    <p:extLst>
      <p:ext uri="{BB962C8B-B14F-4D97-AF65-F5344CB8AC3E}">
        <p14:creationId xmlns:p14="http://schemas.microsoft.com/office/powerpoint/2010/main" val="1706187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481ED4-8E47-4802-8C91-7CCAA8169050}"/>
              </a:ext>
            </a:extLst>
          </p:cNvPr>
          <p:cNvSpPr/>
          <p:nvPr/>
        </p:nvSpPr>
        <p:spPr>
          <a:xfrm>
            <a:off x="1190897" y="474345"/>
            <a:ext cx="9810206" cy="5909310"/>
          </a:xfrm>
          <a:prstGeom prst="rect">
            <a:avLst/>
          </a:prstGeom>
        </p:spPr>
        <p:txBody>
          <a:bodyPr wrap="square">
            <a:spAutoFit/>
          </a:bodyPr>
          <a:lstStyle/>
          <a:p>
            <a:r>
              <a:rPr lang="en-US" dirty="0">
                <a:highlight>
                  <a:srgbClr val="FF0000"/>
                </a:highlight>
              </a:rPr>
              <a:t>Computed tomography (CT) </a:t>
            </a:r>
            <a:r>
              <a:rPr lang="en-US" dirty="0"/>
              <a:t>– CT is generally not used as primary imaging for abdominal pain in children because of the risks of radiation exposure and the availability of alternative modalities that provide accurate imaging. The radiation exposure of an abdominal CT in children can be significant, although lower-dose imaging protocols can mitigate this risk. Alternative imaging modalities such as ultrasound or magnetic resonance imaging (MRI) can frequently provide higher diagnostic certainty without radiation exposure. Sequential use of ultrasound prior to (or rather than) CT may reduce radiation exposure (</a:t>
            </a:r>
            <a:r>
              <a:rPr lang="en-US" dirty="0" err="1"/>
              <a:t>eg</a:t>
            </a:r>
            <a:r>
              <a:rPr lang="en-US" dirty="0"/>
              <a:t>, children with suspected nephrolithiasis or suspected appendicitis), especially in young children. When an abdominal CT is performed, the clinician should consider a focused examination as well as ensure that CT scanning energy parameters are appropriate for children in their institution. Computed tomography (CT) with contrast is useful for the evaluation of patients with acute abdominal pain when a wide variety of diagnoses are being considered (such as appendicitis [particularly complex], pancreatitis, intraabdominal abscess, blunt abdominal trauma, and for the evaluation of an intraabdominal mass). As an example, CT has high sensitivity and specificity for diagnosing appendicitis and is the most sensitive imaging test for pediatric nephrolithiasis. </a:t>
            </a:r>
          </a:p>
          <a:p>
            <a:r>
              <a:rPr lang="en-US" dirty="0"/>
              <a:t>Ultrasound is the primary imaging modality to assess for hydronephrosis among children with suspected nephrolithiasis but has limited ability to identify stones &lt;5 mm in size. Helical CT is the most sensitive imaging test for renal or ureteral stones in children. Low-dose protocols may provide adequate resolution for identifying most calculi or alternative diagnoses, with significant reduction in radiation are recommended</a:t>
            </a:r>
          </a:p>
        </p:txBody>
      </p:sp>
    </p:spTree>
    <p:extLst>
      <p:ext uri="{BB962C8B-B14F-4D97-AF65-F5344CB8AC3E}">
        <p14:creationId xmlns:p14="http://schemas.microsoft.com/office/powerpoint/2010/main" val="2718091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EAEB2B-C961-4FDC-A83E-ABCB9850CB35}"/>
              </a:ext>
            </a:extLst>
          </p:cNvPr>
          <p:cNvSpPr/>
          <p:nvPr/>
        </p:nvSpPr>
        <p:spPr>
          <a:xfrm>
            <a:off x="3048000" y="2136339"/>
            <a:ext cx="6096000" cy="2585323"/>
          </a:xfrm>
          <a:prstGeom prst="rect">
            <a:avLst/>
          </a:prstGeom>
        </p:spPr>
        <p:txBody>
          <a:bodyPr>
            <a:spAutoFit/>
          </a:bodyPr>
          <a:lstStyle/>
          <a:p>
            <a:r>
              <a:rPr lang="en-US" dirty="0">
                <a:highlight>
                  <a:srgbClr val="FF0000"/>
                </a:highlight>
              </a:rPr>
              <a:t>Magnetic resonance imaging </a:t>
            </a:r>
            <a:r>
              <a:rPr lang="en-US" dirty="0"/>
              <a:t>– MRI is increasingly being used in the evaluation of children with abdominal pain. However, some studies suggest that MRI without contrast has similar diagnostic accuracy for appendicitis as CT and has the advantage of not exposing a child to ionizing radiation. MRI may be preferred in settings with adequate experience in the use of this modality for the detection of appendicitis, and with the resources to rapidly obtain and interpret the study.</a:t>
            </a:r>
          </a:p>
        </p:txBody>
      </p:sp>
    </p:spTree>
    <p:extLst>
      <p:ext uri="{BB962C8B-B14F-4D97-AF65-F5344CB8AC3E}">
        <p14:creationId xmlns:p14="http://schemas.microsoft.com/office/powerpoint/2010/main" val="342663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3E09107-6310-4710-B32A-6D1CB10160EE}"/>
              </a:ext>
            </a:extLst>
          </p:cNvPr>
          <p:cNvSpPr/>
          <p:nvPr/>
        </p:nvSpPr>
        <p:spPr>
          <a:xfrm>
            <a:off x="3048000" y="2274838"/>
            <a:ext cx="6096000" cy="2308324"/>
          </a:xfrm>
          <a:prstGeom prst="rect">
            <a:avLst/>
          </a:prstGeom>
        </p:spPr>
        <p:txBody>
          <a:bodyPr>
            <a:spAutoFit/>
          </a:bodyPr>
          <a:lstStyle/>
          <a:p>
            <a:r>
              <a:rPr lang="en-US" dirty="0">
                <a:solidFill>
                  <a:srgbClr val="FF0000"/>
                </a:solidFill>
                <a:highlight>
                  <a:srgbClr val="FFFF00"/>
                </a:highlight>
              </a:rPr>
              <a:t>ANALGESIA</a:t>
            </a:r>
          </a:p>
          <a:p>
            <a:r>
              <a:rPr lang="en-US" dirty="0"/>
              <a:t>IT IS recommended that children with acute abdominal pain receive effective analgesia, as indicated by their degree of discomfort. Three clinical trials have concluded that morphine analgesia in children with acute abdominal pain provides significant pain reduction without affecting the examination or the ability to identify those with surgical conditions</a:t>
            </a:r>
          </a:p>
        </p:txBody>
      </p:sp>
    </p:spTree>
    <p:extLst>
      <p:ext uri="{BB962C8B-B14F-4D97-AF65-F5344CB8AC3E}">
        <p14:creationId xmlns:p14="http://schemas.microsoft.com/office/powerpoint/2010/main" val="3321280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13B7111-A011-4738-993F-1D848CE0259F}"/>
              </a:ext>
            </a:extLst>
          </p:cNvPr>
          <p:cNvSpPr/>
          <p:nvPr/>
        </p:nvSpPr>
        <p:spPr>
          <a:xfrm>
            <a:off x="758593" y="335845"/>
            <a:ext cx="9509760" cy="6186309"/>
          </a:xfrm>
          <a:prstGeom prst="rect">
            <a:avLst/>
          </a:prstGeom>
        </p:spPr>
        <p:txBody>
          <a:bodyPr wrap="square">
            <a:spAutoFit/>
          </a:bodyPr>
          <a:lstStyle/>
          <a:p>
            <a:r>
              <a:rPr lang="en-US" dirty="0"/>
              <a:t>For children with severe nonspecific abdominal pain, the following diagnoses, even without other distinguishing features, are possible:</a:t>
            </a:r>
          </a:p>
          <a:p>
            <a:endParaRPr lang="en-US" dirty="0"/>
          </a:p>
          <a:p>
            <a:r>
              <a:rPr lang="en-US" dirty="0"/>
              <a:t>●Intussusception (age two months to two years, intermittent pattern)</a:t>
            </a:r>
          </a:p>
          <a:p>
            <a:endParaRPr lang="en-US" dirty="0"/>
          </a:p>
          <a:p>
            <a:r>
              <a:rPr lang="en-US" dirty="0"/>
              <a:t>●Ovarian torsion or ruptured ovarian cyst (usually </a:t>
            </a:r>
            <a:r>
              <a:rPr lang="en-US" dirty="0" err="1"/>
              <a:t>postpubertal</a:t>
            </a:r>
            <a:r>
              <a:rPr lang="en-US" dirty="0"/>
              <a:t> female)</a:t>
            </a:r>
          </a:p>
          <a:p>
            <a:endParaRPr lang="en-US" dirty="0"/>
          </a:p>
          <a:p>
            <a:r>
              <a:rPr lang="en-US" dirty="0"/>
              <a:t>Infections that may present with abdominal pain include:</a:t>
            </a:r>
          </a:p>
          <a:p>
            <a:endParaRPr lang="en-US" dirty="0"/>
          </a:p>
          <a:p>
            <a:r>
              <a:rPr lang="en-US" dirty="0"/>
              <a:t>●Viral or bacterial gastroenteritis (usually with diarrhea) and systemic viral syndromes (such as influenza)</a:t>
            </a:r>
          </a:p>
          <a:p>
            <a:endParaRPr lang="en-US" dirty="0"/>
          </a:p>
          <a:p>
            <a:r>
              <a:rPr lang="en-US" dirty="0"/>
              <a:t>●Pneumonia and pharyngitis (to a lesser extent) can occasionally cause abdominal pain with a paucity of findings in the chest or pharynx, respectively</a:t>
            </a:r>
          </a:p>
          <a:p>
            <a:endParaRPr lang="en-US" dirty="0"/>
          </a:p>
          <a:p>
            <a:r>
              <a:rPr lang="en-US" dirty="0"/>
              <a:t>●Intraabdominal abscess (as from a ruptured appendix) may cause fever and abdominal pain without focal tenderness, particularly in a young child</a:t>
            </a:r>
          </a:p>
          <a:p>
            <a:endParaRPr lang="en-US" dirty="0"/>
          </a:p>
          <a:p>
            <a:r>
              <a:rPr lang="en-US" dirty="0"/>
              <a:t>●Children with hepatitis may be anicteric early in their course</a:t>
            </a:r>
          </a:p>
          <a:p>
            <a:endParaRPr lang="en-US" dirty="0"/>
          </a:p>
          <a:p>
            <a:r>
              <a:rPr lang="en-US" dirty="0"/>
              <a:t>●Young children with urinary tract infections may not have dysuria, particularly if they have pyelonephritis</a:t>
            </a:r>
          </a:p>
        </p:txBody>
      </p:sp>
    </p:spTree>
    <p:extLst>
      <p:ext uri="{BB962C8B-B14F-4D97-AF65-F5344CB8AC3E}">
        <p14:creationId xmlns:p14="http://schemas.microsoft.com/office/powerpoint/2010/main" val="6478675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411271-5536-4F6A-8F0B-7D7885B4BB68}"/>
              </a:ext>
            </a:extLst>
          </p:cNvPr>
          <p:cNvSpPr/>
          <p:nvPr/>
        </p:nvSpPr>
        <p:spPr>
          <a:xfrm>
            <a:off x="1423851" y="494947"/>
            <a:ext cx="9836331" cy="6370975"/>
          </a:xfrm>
          <a:prstGeom prst="rect">
            <a:avLst/>
          </a:prstGeom>
        </p:spPr>
        <p:txBody>
          <a:bodyPr wrap="square">
            <a:spAutoFit/>
          </a:bodyPr>
          <a:lstStyle/>
          <a:p>
            <a:r>
              <a:rPr lang="en-US" sz="2400" dirty="0"/>
              <a:t>Abdominal pain can be a nonspecific feature of a number of conditions that typically have other distinguishing clinical or laboratory features:</a:t>
            </a:r>
          </a:p>
          <a:p>
            <a:endParaRPr lang="en-US" sz="2400" dirty="0"/>
          </a:p>
          <a:p>
            <a:r>
              <a:rPr lang="en-US" sz="2400" dirty="0"/>
              <a:t>●Diabetic ketoacidosis (</a:t>
            </a:r>
            <a:r>
              <a:rPr lang="en-US" sz="2400" dirty="0" err="1"/>
              <a:t>Kussmaul</a:t>
            </a:r>
            <a:r>
              <a:rPr lang="en-US" sz="2400" dirty="0"/>
              <a:t> respirations, "fruity" breath, polyuria, glucosuria, ketonuria, weight loss</a:t>
            </a:r>
          </a:p>
          <a:p>
            <a:endParaRPr lang="en-US" sz="2400" dirty="0"/>
          </a:p>
          <a:p>
            <a:r>
              <a:rPr lang="en-US" sz="2400" dirty="0"/>
              <a:t>●Hemolytic uremic syndrome (bloody diarrhea, pallor, petechiae, microangiopathic anemia, thrombocytopenia, renal failure)</a:t>
            </a:r>
          </a:p>
          <a:p>
            <a:endParaRPr lang="en-US" sz="2400" dirty="0"/>
          </a:p>
          <a:p>
            <a:r>
              <a:rPr lang="en-US" sz="2400" dirty="0"/>
              <a:t>●</a:t>
            </a:r>
            <a:r>
              <a:rPr lang="en-US" sz="2400" dirty="0" err="1"/>
              <a:t>IgAV</a:t>
            </a:r>
            <a:r>
              <a:rPr lang="en-US" sz="2400" dirty="0"/>
              <a:t> (HSP)</a:t>
            </a:r>
          </a:p>
          <a:p>
            <a:endParaRPr lang="en-US" sz="2400" dirty="0"/>
          </a:p>
          <a:p>
            <a:r>
              <a:rPr lang="en-US" sz="2400" dirty="0"/>
              <a:t>●Pancreatitis (elevated amylase and lipase levels)</a:t>
            </a:r>
          </a:p>
          <a:p>
            <a:r>
              <a:rPr lang="en-US" sz="2400" dirty="0"/>
              <a:t>●Urolithiasis (hematuria</a:t>
            </a:r>
            <a:endParaRPr lang="ar-JO" sz="2400" dirty="0"/>
          </a:p>
          <a:p>
            <a:r>
              <a:rPr lang="en-US" sz="2400" dirty="0"/>
              <a:t>●Iron intoxication (occult blood in stool, foreign body on abdominal plain radiography)</a:t>
            </a:r>
          </a:p>
          <a:p>
            <a:r>
              <a:rPr lang="en-US" sz="2400" dirty="0"/>
              <a:t>●Hepatitis (jaundice, hyperbilirubinemia</a:t>
            </a:r>
            <a:r>
              <a:rPr lang="en-US" dirty="0"/>
              <a:t>)</a:t>
            </a:r>
          </a:p>
        </p:txBody>
      </p:sp>
    </p:spTree>
    <p:extLst>
      <p:ext uri="{BB962C8B-B14F-4D97-AF65-F5344CB8AC3E}">
        <p14:creationId xmlns:p14="http://schemas.microsoft.com/office/powerpoint/2010/main" val="320992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859DD8-802B-4BA2-948F-12FEB1FC34D7}"/>
              </a:ext>
            </a:extLst>
          </p:cNvPr>
          <p:cNvSpPr/>
          <p:nvPr/>
        </p:nvSpPr>
        <p:spPr>
          <a:xfrm>
            <a:off x="953590" y="435819"/>
            <a:ext cx="23605574" cy="4339650"/>
          </a:xfrm>
          <a:prstGeom prst="rect">
            <a:avLst/>
          </a:prstGeom>
        </p:spPr>
        <p:txBody>
          <a:bodyPr wrap="square">
            <a:spAutoFit/>
          </a:bodyPr>
          <a:lstStyle/>
          <a:p>
            <a:r>
              <a:rPr lang="en-US" sz="2400" dirty="0">
                <a:solidFill>
                  <a:srgbClr val="FF0000"/>
                </a:solidFill>
              </a:rPr>
              <a:t>GOALS OF EVALUATION</a:t>
            </a:r>
          </a:p>
          <a:p>
            <a:endParaRPr lang="en-US" dirty="0"/>
          </a:p>
          <a:p>
            <a:r>
              <a:rPr lang="en-US" dirty="0"/>
              <a:t>The challenge for the clinician is to identify patients with serious causes of abdominal pain that</a:t>
            </a:r>
          </a:p>
          <a:p>
            <a:r>
              <a:rPr lang="en-US" dirty="0"/>
              <a:t> require specific intervention:</a:t>
            </a:r>
          </a:p>
          <a:p>
            <a:endParaRPr lang="en-US" dirty="0"/>
          </a:p>
          <a:p>
            <a:r>
              <a:rPr lang="en-US" dirty="0"/>
              <a:t>●Acute abdomen from appendicitis or bowel obstruction (as can occur from volvulus, intussusception, </a:t>
            </a:r>
          </a:p>
          <a:p>
            <a:r>
              <a:rPr lang="en-US" dirty="0"/>
              <a:t>    or adhesions); acute manifestations of inflammatory bowel disease, pancreatitis, hepatitis,</a:t>
            </a:r>
          </a:p>
          <a:p>
            <a:r>
              <a:rPr lang="en-US" dirty="0"/>
              <a:t>    myocarditis or intraabdominal mass</a:t>
            </a:r>
          </a:p>
          <a:p>
            <a:endParaRPr lang="en-US" dirty="0"/>
          </a:p>
          <a:p>
            <a:r>
              <a:rPr lang="en-US" dirty="0"/>
              <a:t>●</a:t>
            </a:r>
            <a:r>
              <a:rPr lang="en-US" dirty="0" err="1"/>
              <a:t>Extraabdominal</a:t>
            </a:r>
            <a:r>
              <a:rPr lang="en-US" dirty="0"/>
              <a:t> infections such as streptococcal pharyngitis, urinary tract infection, or pneumonia</a:t>
            </a:r>
          </a:p>
          <a:p>
            <a:endParaRPr lang="en-US" dirty="0"/>
          </a:p>
          <a:p>
            <a:r>
              <a:rPr lang="en-US" dirty="0"/>
              <a:t>●Unusual manifestations of less common diseases such as Hirschsprung disease or primary bacterial</a:t>
            </a:r>
          </a:p>
          <a:p>
            <a:r>
              <a:rPr lang="en-US" dirty="0"/>
              <a:t>    peritonitis with nephrotic syndrome</a:t>
            </a:r>
          </a:p>
          <a:p>
            <a:endParaRPr lang="en-US" dirty="0"/>
          </a:p>
          <a:p>
            <a:r>
              <a:rPr lang="en-US" dirty="0"/>
              <a:t>●Diabetic ketoacidosis</a:t>
            </a:r>
          </a:p>
        </p:txBody>
      </p:sp>
    </p:spTree>
    <p:extLst>
      <p:ext uri="{BB962C8B-B14F-4D97-AF65-F5344CB8AC3E}">
        <p14:creationId xmlns:p14="http://schemas.microsoft.com/office/powerpoint/2010/main" val="2851886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9784EB-A735-4E0E-A59A-6F12293D86D7}"/>
              </a:ext>
            </a:extLst>
          </p:cNvPr>
          <p:cNvSpPr/>
          <p:nvPr/>
        </p:nvSpPr>
        <p:spPr>
          <a:xfrm>
            <a:off x="1127759" y="177076"/>
            <a:ext cx="10067109" cy="5232202"/>
          </a:xfrm>
          <a:prstGeom prst="rect">
            <a:avLst/>
          </a:prstGeom>
        </p:spPr>
        <p:txBody>
          <a:bodyPr wrap="square">
            <a:spAutoFit/>
          </a:bodyPr>
          <a:lstStyle/>
          <a:p>
            <a:r>
              <a:rPr lang="en-US" sz="2800" dirty="0">
                <a:solidFill>
                  <a:srgbClr val="FF0000"/>
                </a:solidFill>
              </a:rPr>
              <a:t>EVALUATION</a:t>
            </a:r>
          </a:p>
          <a:p>
            <a:endParaRPr lang="en-US" dirty="0"/>
          </a:p>
          <a:p>
            <a:endParaRPr lang="en-US" dirty="0"/>
          </a:p>
          <a:p>
            <a:endParaRPr lang="en-US" dirty="0"/>
          </a:p>
          <a:p>
            <a:endParaRPr lang="en-US" dirty="0"/>
          </a:p>
          <a:p>
            <a:pPr marL="342900" indent="-342900">
              <a:buFont typeface="Wingdings" panose="05000000000000000000" pitchFamily="2" charset="2"/>
              <a:buChar char="Ø"/>
            </a:pPr>
            <a:r>
              <a:rPr lang="en-US" sz="2400" dirty="0"/>
              <a:t>The first goal of the evaluation of children with abdominal pain is to identify life-threatening conditions that require emergency interventions.</a:t>
            </a:r>
          </a:p>
          <a:p>
            <a:r>
              <a:rPr lang="en-US" sz="2400" dirty="0"/>
              <a:t> </a:t>
            </a:r>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r>
              <a:rPr lang="en-US" sz="2400" dirty="0"/>
              <a:t>Repeated examination and reliable follow-up are essential components of the evaluation and management of children with acute abdominal pain.</a:t>
            </a:r>
          </a:p>
          <a:p>
            <a:endParaRPr lang="en-US" dirty="0"/>
          </a:p>
        </p:txBody>
      </p:sp>
    </p:spTree>
    <p:extLst>
      <p:ext uri="{BB962C8B-B14F-4D97-AF65-F5344CB8AC3E}">
        <p14:creationId xmlns:p14="http://schemas.microsoft.com/office/powerpoint/2010/main" val="1185092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FEE0004-CDBA-4BFF-B398-46DB245473CA}"/>
              </a:ext>
            </a:extLst>
          </p:cNvPr>
          <p:cNvSpPr/>
          <p:nvPr/>
        </p:nvSpPr>
        <p:spPr>
          <a:xfrm>
            <a:off x="649357" y="183951"/>
            <a:ext cx="10469311" cy="5663089"/>
          </a:xfrm>
          <a:prstGeom prst="rect">
            <a:avLst/>
          </a:prstGeom>
        </p:spPr>
        <p:txBody>
          <a:bodyPr wrap="square">
            <a:spAutoFit/>
          </a:bodyPr>
          <a:lstStyle/>
          <a:p>
            <a:r>
              <a:rPr lang="en-US" sz="3200" dirty="0">
                <a:solidFill>
                  <a:srgbClr val="FF0000"/>
                </a:solidFill>
                <a:highlight>
                  <a:srgbClr val="FFFF00"/>
                </a:highlight>
              </a:rPr>
              <a:t>History</a:t>
            </a:r>
            <a:r>
              <a:rPr lang="en-US" dirty="0"/>
              <a:t> —</a:t>
            </a:r>
          </a:p>
          <a:p>
            <a:endParaRPr lang="en-US" dirty="0"/>
          </a:p>
          <a:p>
            <a:r>
              <a:rPr lang="en-US" dirty="0"/>
              <a:t> Key historical variables  include the patient's </a:t>
            </a:r>
            <a:r>
              <a:rPr lang="en-US" dirty="0">
                <a:highlight>
                  <a:srgbClr val="C0C0C0"/>
                </a:highlight>
              </a:rPr>
              <a:t>age, history of trauma, prior abdominal surgery, fever, vomiting, location of the abdominal pain, and the pattern of symptoms</a:t>
            </a:r>
            <a:r>
              <a:rPr lang="en-US" dirty="0"/>
              <a:t>. A gynecologic history (including last menstrual period) should be obtained for pubertal girls.</a:t>
            </a:r>
          </a:p>
          <a:p>
            <a:endParaRPr lang="en-US" dirty="0"/>
          </a:p>
          <a:p>
            <a:r>
              <a:rPr lang="en-US" sz="2400" dirty="0">
                <a:highlight>
                  <a:srgbClr val="FF0000"/>
                </a:highlight>
              </a:rPr>
              <a:t>Age</a:t>
            </a:r>
            <a:r>
              <a:rPr lang="en-US" dirty="0"/>
              <a:t> — Conditions that cause abdominal pain in children may vary with the age of the child:</a:t>
            </a:r>
          </a:p>
          <a:p>
            <a:endParaRPr lang="en-US" dirty="0"/>
          </a:p>
          <a:p>
            <a:pPr marL="285750" indent="-285750">
              <a:buFont typeface="Wingdings" panose="05000000000000000000" pitchFamily="2" charset="2"/>
              <a:buChar char="Ø"/>
            </a:pPr>
            <a:r>
              <a:rPr lang="en-US" dirty="0"/>
              <a:t>Neonates – Volvulus (as a complication of malrotation) and necrotizing enterocolitis.</a:t>
            </a:r>
          </a:p>
          <a:p>
            <a:endParaRPr lang="en-US" dirty="0"/>
          </a:p>
          <a:p>
            <a:pPr marL="285750" indent="-285750">
              <a:buFont typeface="Wingdings" panose="05000000000000000000" pitchFamily="2" charset="2"/>
              <a:buChar char="Ø"/>
            </a:pPr>
            <a:r>
              <a:rPr lang="en-US" dirty="0"/>
              <a:t>Two months to two years – Intussusception (invagination of a part of the intestine into itself, causing obstruction), incarcerated hernia, and complications of Hirschsprung disease.</a:t>
            </a:r>
          </a:p>
          <a:p>
            <a:endParaRPr lang="en-US" dirty="0"/>
          </a:p>
          <a:p>
            <a:pPr marL="285750" indent="-285750">
              <a:buFont typeface="Wingdings" panose="05000000000000000000" pitchFamily="2" charset="2"/>
              <a:buChar char="Ø"/>
            </a:pPr>
            <a:r>
              <a:rPr lang="en-US" dirty="0"/>
              <a:t>Children – Appendicitis (most commonly in children &gt;5 years of age) and, less commonly, primary bacterial peritonitis (usually as a complication of nephrotic syndrome) or obstruction due to adhesions from a prior surgery.</a:t>
            </a:r>
          </a:p>
          <a:p>
            <a:endParaRPr lang="en-US" dirty="0"/>
          </a:p>
          <a:p>
            <a:pPr marL="285750" indent="-285750">
              <a:buFont typeface="Wingdings" panose="05000000000000000000" pitchFamily="2" charset="2"/>
              <a:buChar char="Ø"/>
            </a:pPr>
            <a:r>
              <a:rPr lang="en-US" dirty="0"/>
              <a:t>Adolescents – Appendicitis and, less commonly, obstruction caused by adhesions from previous surgery or inflammation, perforated ulcer, or primary bacterial peritonitis.</a:t>
            </a:r>
          </a:p>
        </p:txBody>
      </p:sp>
    </p:spTree>
    <p:extLst>
      <p:ext uri="{BB962C8B-B14F-4D97-AF65-F5344CB8AC3E}">
        <p14:creationId xmlns:p14="http://schemas.microsoft.com/office/powerpoint/2010/main" val="1199819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8919B3-6AA8-42FD-B00B-80EE7BCA0251}"/>
              </a:ext>
            </a:extLst>
          </p:cNvPr>
          <p:cNvSpPr/>
          <p:nvPr/>
        </p:nvSpPr>
        <p:spPr>
          <a:xfrm>
            <a:off x="1335313" y="1028343"/>
            <a:ext cx="8548915" cy="4524315"/>
          </a:xfrm>
          <a:prstGeom prst="rect">
            <a:avLst/>
          </a:prstGeom>
        </p:spPr>
        <p:txBody>
          <a:bodyPr wrap="square">
            <a:spAutoFit/>
          </a:bodyPr>
          <a:lstStyle/>
          <a:p>
            <a:r>
              <a:rPr lang="en-US" sz="2400" dirty="0">
                <a:highlight>
                  <a:srgbClr val="FF0000"/>
                </a:highlight>
              </a:rPr>
              <a:t>Trauma</a:t>
            </a:r>
            <a:r>
              <a:rPr lang="en-US" sz="2400" dirty="0"/>
              <a:t> — Abdominal trauma (typically sustained in motor vehicle crashes, auto-pedestrian collisions, or falls) can cause life-threatening injuries (such as solid organ injury or perforated viscus). Typical mechanisms include motor vehicle crashes, falls, and child abuse. </a:t>
            </a:r>
          </a:p>
          <a:p>
            <a:endParaRPr lang="en-US" sz="2400" dirty="0"/>
          </a:p>
          <a:p>
            <a:r>
              <a:rPr lang="en-US" sz="2400" dirty="0"/>
              <a:t>Although symptoms of abdominal injury typically occur immediately, they may be delayed with some injuries (such as left shoulder pain from a slowly expanding splenic hematoma, vomiting from obstruction as the result of a duodenal hematoma, or bowel perforation associated with  seatbelt injury)</a:t>
            </a:r>
          </a:p>
        </p:txBody>
      </p:sp>
    </p:spTree>
    <p:extLst>
      <p:ext uri="{BB962C8B-B14F-4D97-AF65-F5344CB8AC3E}">
        <p14:creationId xmlns:p14="http://schemas.microsoft.com/office/powerpoint/2010/main" val="1223009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C81817-008B-4486-A271-FD8091CB3966}"/>
              </a:ext>
            </a:extLst>
          </p:cNvPr>
          <p:cNvSpPr/>
          <p:nvPr/>
        </p:nvSpPr>
        <p:spPr>
          <a:xfrm>
            <a:off x="1335313" y="1582341"/>
            <a:ext cx="9100457" cy="4524315"/>
          </a:xfrm>
          <a:prstGeom prst="rect">
            <a:avLst/>
          </a:prstGeom>
        </p:spPr>
        <p:txBody>
          <a:bodyPr wrap="square">
            <a:spAutoFit/>
          </a:bodyPr>
          <a:lstStyle/>
          <a:p>
            <a:r>
              <a:rPr lang="en-US" sz="2400" dirty="0">
                <a:highlight>
                  <a:srgbClr val="FF0000"/>
                </a:highlight>
              </a:rPr>
              <a:t>Coexisting infection </a:t>
            </a:r>
            <a:r>
              <a:rPr lang="en-US" sz="2400" dirty="0"/>
              <a:t>— Common conditions that are associated with acute abdominal pain include viral gastroenteritis, systemic viral illness, streptococcal pharyngitis, lobar pneumonia, and urinary tract infections.</a:t>
            </a:r>
          </a:p>
          <a:p>
            <a:endParaRPr lang="en-US" sz="2400" dirty="0"/>
          </a:p>
          <a:p>
            <a:r>
              <a:rPr lang="en-US" sz="2400" dirty="0">
                <a:highlight>
                  <a:srgbClr val="FF0000"/>
                </a:highlight>
              </a:rPr>
              <a:t>Exacerbation of chronic condition </a:t>
            </a:r>
            <a:r>
              <a:rPr lang="en-US" sz="2400" dirty="0"/>
              <a:t>— Acute abdominal pain may also represent an exacerbation of a chronic condition. Frequent causes of chronic or recurrent abdominal pain include constipation, functional abdominal pain, gastroesophageal reflux, and dietary intolerance. In one- to three-month-old infants, abdominal pain and fussiness may be signs of colic (although other etiologies should be excluded)</a:t>
            </a:r>
          </a:p>
        </p:txBody>
      </p:sp>
    </p:spTree>
    <p:extLst>
      <p:ext uri="{BB962C8B-B14F-4D97-AF65-F5344CB8AC3E}">
        <p14:creationId xmlns:p14="http://schemas.microsoft.com/office/powerpoint/2010/main" val="13937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310E1A-D389-45A1-AD00-321C81470BAB}"/>
              </a:ext>
            </a:extLst>
          </p:cNvPr>
          <p:cNvSpPr/>
          <p:nvPr/>
        </p:nvSpPr>
        <p:spPr>
          <a:xfrm>
            <a:off x="1164771" y="355951"/>
            <a:ext cx="9862457" cy="6186309"/>
          </a:xfrm>
          <a:prstGeom prst="rect">
            <a:avLst/>
          </a:prstGeom>
        </p:spPr>
        <p:txBody>
          <a:bodyPr wrap="square">
            <a:spAutoFit/>
          </a:bodyPr>
          <a:lstStyle/>
          <a:p>
            <a:r>
              <a:rPr lang="en-US" dirty="0">
                <a:highlight>
                  <a:srgbClr val="FF0000"/>
                </a:highlight>
              </a:rPr>
              <a:t>Characteristics of abdominal pain</a:t>
            </a:r>
          </a:p>
          <a:p>
            <a:endParaRPr lang="en-US" dirty="0"/>
          </a:p>
          <a:p>
            <a:r>
              <a:rPr lang="en-US" dirty="0"/>
              <a:t>Specific diagnoses may be associated with the following characteristic patterns of pain:</a:t>
            </a:r>
          </a:p>
          <a:p>
            <a:endParaRPr lang="en-US" dirty="0"/>
          </a:p>
          <a:p>
            <a:r>
              <a:rPr lang="en-US" dirty="0"/>
              <a:t>●Appendicitis – Periumbilical, migrating to the right lower abdomen</a:t>
            </a:r>
          </a:p>
          <a:p>
            <a:endParaRPr lang="en-US" dirty="0"/>
          </a:p>
          <a:p>
            <a:r>
              <a:rPr lang="en-US" dirty="0"/>
              <a:t>●Appendiceal rupture (early), ovarian torsion – Acute, severe, focal</a:t>
            </a:r>
          </a:p>
          <a:p>
            <a:endParaRPr lang="en-US" dirty="0"/>
          </a:p>
          <a:p>
            <a:r>
              <a:rPr lang="en-US" dirty="0"/>
              <a:t>●Intussusception – Intermittent, colicky</a:t>
            </a:r>
          </a:p>
          <a:p>
            <a:endParaRPr lang="en-US" dirty="0"/>
          </a:p>
          <a:p>
            <a:r>
              <a:rPr lang="en-US" dirty="0"/>
              <a:t>●Gastroenteritis – Diffuse or vague</a:t>
            </a:r>
          </a:p>
          <a:p>
            <a:endParaRPr lang="en-US" dirty="0"/>
          </a:p>
          <a:p>
            <a:r>
              <a:rPr lang="en-US" dirty="0"/>
              <a:t>●Hepatitis and cholecystitis – Right upper quadrant</a:t>
            </a:r>
          </a:p>
          <a:p>
            <a:endParaRPr lang="en-US" dirty="0"/>
          </a:p>
          <a:p>
            <a:r>
              <a:rPr lang="en-US" dirty="0"/>
              <a:t>●Gastritis, gastric ulcer disease – Epigastric</a:t>
            </a:r>
          </a:p>
          <a:p>
            <a:endParaRPr lang="en-US" dirty="0"/>
          </a:p>
          <a:p>
            <a:r>
              <a:rPr lang="en-US" dirty="0"/>
              <a:t>●Pancreatitis – Steady periumbilical and/or subxiphoid pain, often radiating to the back</a:t>
            </a:r>
          </a:p>
          <a:p>
            <a:endParaRPr lang="en-US" dirty="0"/>
          </a:p>
          <a:p>
            <a:r>
              <a:rPr lang="en-US" dirty="0"/>
              <a:t>●Renal stone – Flank pain radiating to the lower lateral abdomen</a:t>
            </a:r>
          </a:p>
          <a:p>
            <a:endParaRPr lang="en-US" dirty="0"/>
          </a:p>
          <a:p>
            <a:r>
              <a:rPr lang="en-US" dirty="0"/>
              <a:t>●Constipation – Intermittent, often left sided</a:t>
            </a:r>
          </a:p>
          <a:p>
            <a:endParaRPr lang="en-US" dirty="0"/>
          </a:p>
        </p:txBody>
      </p:sp>
    </p:spTree>
    <p:extLst>
      <p:ext uri="{BB962C8B-B14F-4D97-AF65-F5344CB8AC3E}">
        <p14:creationId xmlns:p14="http://schemas.microsoft.com/office/powerpoint/2010/main" val="343750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28B420-F3A1-4973-8E2D-8E38F92B583B}"/>
              </a:ext>
            </a:extLst>
          </p:cNvPr>
          <p:cNvSpPr/>
          <p:nvPr/>
        </p:nvSpPr>
        <p:spPr>
          <a:xfrm>
            <a:off x="1628503" y="381726"/>
            <a:ext cx="9591040" cy="4524315"/>
          </a:xfrm>
          <a:prstGeom prst="rect">
            <a:avLst/>
          </a:prstGeom>
        </p:spPr>
        <p:txBody>
          <a:bodyPr wrap="square">
            <a:spAutoFit/>
          </a:bodyPr>
          <a:lstStyle/>
          <a:p>
            <a:r>
              <a:rPr lang="en-US" dirty="0">
                <a:highlight>
                  <a:srgbClr val="FF0000"/>
                </a:highlight>
              </a:rPr>
              <a:t>Associated symptoms</a:t>
            </a:r>
          </a:p>
          <a:p>
            <a:endParaRPr lang="en-US" dirty="0"/>
          </a:p>
          <a:p>
            <a:r>
              <a:rPr lang="en-US" dirty="0"/>
              <a:t>●</a:t>
            </a:r>
            <a:r>
              <a:rPr lang="en-US" dirty="0">
                <a:highlight>
                  <a:srgbClr val="008080"/>
                </a:highlight>
              </a:rPr>
              <a:t>Fever </a:t>
            </a:r>
            <a:r>
              <a:rPr lang="en-US" dirty="0"/>
              <a:t>– Most children with abdominal pain and fever, however, have infectious etiologies such as gastroenteritis, viral syndromes, and pharyngitis.</a:t>
            </a:r>
          </a:p>
          <a:p>
            <a:endParaRPr lang="en-US" dirty="0"/>
          </a:p>
          <a:p>
            <a:r>
              <a:rPr lang="en-US" dirty="0"/>
              <a:t>Bacterial infections that may be associated with abdominal pain include:</a:t>
            </a:r>
          </a:p>
          <a:p>
            <a:endParaRPr lang="en-US" dirty="0"/>
          </a:p>
          <a:p>
            <a:pPr marL="285750" indent="-285750">
              <a:buFont typeface="Wingdings" panose="05000000000000000000" pitchFamily="2" charset="2"/>
              <a:buChar char="Ø"/>
            </a:pPr>
            <a:r>
              <a:rPr lang="en-US" dirty="0"/>
              <a:t>Streptococcal pharyngitis (often with sore throat, headache, and vomiting), although children with viral pharyngitis can also have abdominal pain</a:t>
            </a:r>
          </a:p>
          <a:p>
            <a:endParaRPr lang="en-US" dirty="0"/>
          </a:p>
          <a:p>
            <a:pPr marL="285750" indent="-285750">
              <a:buFont typeface="Wingdings" panose="05000000000000000000" pitchFamily="2" charset="2"/>
              <a:buChar char="Ø"/>
            </a:pPr>
            <a:r>
              <a:rPr lang="en-US" dirty="0"/>
              <a:t>Urinary tract infections (sometimes with vomiting or, less often, diarrhea in younger children)</a:t>
            </a:r>
          </a:p>
          <a:p>
            <a:pPr marL="285750" indent="-285750">
              <a:buFont typeface="Wingdings" panose="05000000000000000000" pitchFamily="2" charset="2"/>
              <a:buChar char="Ø"/>
            </a:pPr>
            <a:r>
              <a:rPr lang="en-US" dirty="0"/>
              <a:t>•Lower lobe pneumonia (usually with respiratory symptoms such as tachypnea or cough, but without abdominal tenderness on examination)</a:t>
            </a:r>
          </a:p>
          <a:p>
            <a:endParaRPr lang="en-US" dirty="0"/>
          </a:p>
          <a:p>
            <a:endParaRPr lang="en-US" dirty="0"/>
          </a:p>
        </p:txBody>
      </p:sp>
    </p:spTree>
    <p:extLst>
      <p:ext uri="{BB962C8B-B14F-4D97-AF65-F5344CB8AC3E}">
        <p14:creationId xmlns:p14="http://schemas.microsoft.com/office/powerpoint/2010/main" val="17593375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263</TotalTime>
  <Words>3285</Words>
  <Application>Microsoft Office PowerPoint</Application>
  <PresentationFormat>Widescreen</PresentationFormat>
  <Paragraphs>227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Trebuchet MS</vt:lpstr>
      <vt:lpstr>Wingdings</vt:lpstr>
      <vt:lpstr>Wingdings 3</vt:lpstr>
      <vt:lpstr>Facet</vt:lpstr>
      <vt:lpstr>Emergency evaluation of the child with acute abdominal pain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evaluation of the child with acute abdominal pain</dc:title>
  <dc:creator>Ibrahim Alsbou</dc:creator>
  <cp:lastModifiedBy>Ibrahim Alsbou</cp:lastModifiedBy>
  <cp:revision>21</cp:revision>
  <cp:lastPrinted>2020-09-19T08:55:17Z</cp:lastPrinted>
  <dcterms:created xsi:type="dcterms:W3CDTF">2020-09-19T08:51:53Z</dcterms:created>
  <dcterms:modified xsi:type="dcterms:W3CDTF">2020-09-29T08:50:22Z</dcterms:modified>
</cp:coreProperties>
</file>