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83E9-A656-4B6A-B190-9BA8CB9FA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C4DA3-1BE5-4DB0-A3F5-3F1062912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9FFB-CDEC-4BFC-B84E-11AAAC56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3FA7C-D267-4D4D-A8E5-832F275B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99FDF-B653-4028-AED9-C9501866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6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6878-F961-4B17-8933-6FF2B78B8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F37F4-AF4F-416C-94CF-4470FF145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22E0E-F231-4B01-ACD2-7B9B1B1AA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C84FE-A32F-432B-85BB-6D0C3A44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ABC9D-DE5A-43E0-BE3C-EC83135E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5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8E9D5-A40F-4D01-9ACE-66B284667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C5B61-F796-45B6-8C07-CB8E253E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A779-8010-4A56-BEED-A093ECFD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BA4C-EE76-4928-904A-EEBE57D0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86F1-605E-487D-8366-5DFB74D7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5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4299-FB28-4839-9E54-D90ACA48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104B2-0302-448C-A8EA-5E39AAA1A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242D3-D53D-4B47-8858-B519633E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CE722-72C4-4287-B1DD-3118084E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E3848-9FDE-4CF2-A6CA-32529FC9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A3EF-01B9-4476-8C3B-0D60FDE1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6EF25-F204-401C-991A-5AE29CD28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24F3E-9573-4847-A2AB-68D0A707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A45CE-047F-4353-ACF5-FD8E47FB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C6FEB-6CF2-4DCC-90EA-17493890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0224-149D-42B1-B1C5-0F4AD4F5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D6B81-014D-465D-861E-45079A5B0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0FF2E-83FB-4672-B70B-71F1F4A18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B33E4-BA3F-460D-9C76-603601B0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6200F-0AAD-4B2D-B7BA-B980D49E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C32E6-88D7-4CCF-BB07-3DF1A30B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2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3ED5-44E1-4EC0-9558-892DB4F9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00FEF-5ABF-412B-994D-F6E148B61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082D6-26E0-42AF-AA22-FA417D4AF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BE793-D1D4-486C-A0F2-6A11E3368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9071DB-3DD0-490A-A032-0AC0A7F5C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EE885-A662-4A32-B2B2-7AD19222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BF36F5-30CD-4C39-9429-DF36B31A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8ABC7-74EA-4057-974A-5B626517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7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8312-1A86-448C-AD4B-EDE9C903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865A9-1706-4F9F-8186-C0B1F59A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2F190-5C98-41D3-A65C-9639CBAC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018B0-F9A7-4EA5-9241-5B205BC3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41E77-44C4-45B6-A593-892FB5DD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29E5-9563-41F7-B3FF-6A14DCBA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A0FAF-ACA2-43CD-A9FB-76A2BE19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6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5D7F-8901-48E2-92FA-00D49A0A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9F2F-2F17-4A47-ACF1-E4EB37E75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6143C-FFA8-46E7-B8A5-9DD7D94A3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8F4FC-200C-4BEF-8376-3191EDA7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CF31-93C0-47A4-9E9F-F4204B9D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AE8E9-8B71-4C14-94BB-DAA3873E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9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BB8A-5C07-485B-B99F-E91853ED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CE94F-4995-413E-8166-C1FF144FE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AA796-443A-485B-820B-2C13FA40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8DA0C-6F24-4BC0-A850-71B22545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FAFE2-7FA0-4EFC-8A57-31EF5E4B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386A-8A8A-4712-ADED-EFF8059B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7B89D-DAAC-4F02-8E74-6D98259A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54844"/>
            <a:ext cx="8515350" cy="759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0A79B-09D4-4BE1-965F-547FA147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325" y="1124744"/>
            <a:ext cx="8515350" cy="5231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28F74-515A-4AEC-AB33-890AD071C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80B8-F1FC-4963-B52B-BDF694D045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77BC1-1AD2-43C8-8FB4-604DDE7D5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DF185-FBE6-4357-8C92-DF0A2C936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1AA7-F1FB-4D72-83E9-878B51B40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5DB9-3150-4265-A34A-E91B99F4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Prolactin hormone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B22D-2E04-4D12-838D-EE41A92ED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It is</a:t>
            </a:r>
            <a:r>
              <a:rPr lang="en-US" dirty="0"/>
              <a:t> one of the hormones of the anterior pituitary gland, secreted by the Lactotroph cells (alpha cells).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It is a protein consists of 170 amino acids with a molecular weight of 25.000.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Dopamine is </a:t>
            </a:r>
            <a:r>
              <a:rPr lang="en-US" b="1" dirty="0"/>
              <a:t>formed</a:t>
            </a:r>
            <a:r>
              <a:rPr lang="en-US" dirty="0"/>
              <a:t> in the hypothalamus and </a:t>
            </a:r>
            <a:r>
              <a:rPr lang="en-US" b="1" dirty="0"/>
              <a:t>stored</a:t>
            </a:r>
            <a:r>
              <a:rPr lang="en-US" dirty="0"/>
              <a:t> in the median eminence.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It is secreted into the </a:t>
            </a:r>
            <a:r>
              <a:rPr lang="en-US" dirty="0" err="1"/>
              <a:t>hypothalamo</a:t>
            </a:r>
            <a:r>
              <a:rPr lang="en-US" dirty="0"/>
              <a:t> -hypophyseal portal capillaries to </a:t>
            </a:r>
            <a:r>
              <a:rPr lang="en-US" dirty="0" err="1"/>
              <a:t>tonically</a:t>
            </a:r>
            <a:r>
              <a:rPr lang="en-US" dirty="0"/>
              <a:t> inhibit prolactin release from pituitary lactotrophs.</a:t>
            </a:r>
          </a:p>
        </p:txBody>
      </p:sp>
    </p:spTree>
    <p:extLst>
      <p:ext uri="{BB962C8B-B14F-4D97-AF65-F5344CB8AC3E}">
        <p14:creationId xmlns:p14="http://schemas.microsoft.com/office/powerpoint/2010/main" val="108402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7542-104A-4042-BCEA-BE3023D0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CE9E-8355-42A1-801F-2CAFF048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57841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  <a:defRPr/>
            </a:pPr>
            <a:r>
              <a:rPr lang="en-US" sz="2400" b="1" dirty="0"/>
              <a:t>A.</a:t>
            </a:r>
            <a:r>
              <a:rPr lang="en-US" sz="2400" b="1" u="sng" dirty="0"/>
              <a:t> Hypopituitarism  (underactivity</a:t>
            </a:r>
            <a:r>
              <a:rPr lang="en-US" sz="2400" b="1" dirty="0"/>
              <a:t>)</a:t>
            </a:r>
            <a:endParaRPr lang="en-US" sz="2400" dirty="0"/>
          </a:p>
          <a:p>
            <a:pPr>
              <a:defRPr/>
            </a:pPr>
            <a:r>
              <a:rPr lang="en-US" sz="2400" b="1" u="sng" dirty="0"/>
              <a:t>1-Dwarfism:</a:t>
            </a:r>
            <a:r>
              <a:rPr lang="en-US" sz="2400" u="sng" dirty="0"/>
              <a:t> 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/>
              <a:t>A condition due to deficiency of growth hormone during childhood. In the Lorain type of dwarfism the features of the body develop in appropriate proportion to each other , but the rate of development is decreased. The child on reaching the age of 20 may have the bodily development of a child of 10.</a:t>
            </a:r>
          </a:p>
          <a:p>
            <a:pPr>
              <a:buNone/>
              <a:defRPr/>
            </a:pPr>
            <a:r>
              <a:rPr lang="en-US" sz="2400" dirty="0"/>
              <a:t>- No thyroid or adrenocortical deficiency .</a:t>
            </a:r>
          </a:p>
          <a:p>
            <a:pPr>
              <a:buNone/>
              <a:defRPr/>
            </a:pPr>
            <a:r>
              <a:rPr lang="en-US" sz="2400" dirty="0"/>
              <a:t>- No mental retardation (Wise person with small stature).</a:t>
            </a:r>
          </a:p>
          <a:p>
            <a:pPr>
              <a:buNone/>
              <a:defRPr/>
            </a:pPr>
            <a:r>
              <a:rPr lang="en-US" sz="2400" dirty="0"/>
              <a:t>- Hypogonadism.</a:t>
            </a:r>
          </a:p>
          <a:p>
            <a:pPr>
              <a:buNone/>
              <a:defRPr/>
            </a:pPr>
            <a:r>
              <a:rPr lang="en-US" sz="2400" dirty="0"/>
              <a:t> - In the </a:t>
            </a:r>
            <a:r>
              <a:rPr lang="en-US" sz="2400" b="1" dirty="0"/>
              <a:t>Lorain type </a:t>
            </a:r>
            <a:r>
              <a:rPr lang="en-US" sz="2400" dirty="0"/>
              <a:t>of dwarfism there </a:t>
            </a:r>
            <a:r>
              <a:rPr lang="en-US" sz="2400" dirty="0" err="1"/>
              <a:t>ia</a:t>
            </a:r>
            <a:r>
              <a:rPr lang="en-US" sz="2400" dirty="0"/>
              <a:t> a hereditary inability to form </a:t>
            </a:r>
            <a:r>
              <a:rPr lang="en-US" sz="2400" b="1" dirty="0"/>
              <a:t>Somatomedin-C</a:t>
            </a:r>
            <a:r>
              <a:rPr lang="en-US" sz="2400" dirty="0"/>
              <a:t> in response to growth hormone secretion , it is known as </a:t>
            </a:r>
            <a:r>
              <a:rPr lang="en-US" sz="2400" i="1" dirty="0"/>
              <a:t>Growth Hormone Insensitivity Syndrome 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en-US" sz="2400" b="1" dirty="0"/>
              <a:t>2- </a:t>
            </a:r>
            <a:r>
              <a:rPr lang="en-US" sz="2400" b="1" u="sng" dirty="0"/>
              <a:t>Frohlich’s syndrome (Dystrophia </a:t>
            </a:r>
            <a:r>
              <a:rPr lang="en-US" sz="2400" b="1" u="sng" dirty="0" err="1"/>
              <a:t>Adiposo-Genitalis</a:t>
            </a:r>
            <a:r>
              <a:rPr lang="en-US" sz="2400" b="1" dirty="0"/>
              <a:t>) :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/>
              <a:t>  -It is a condition due to damage of the pituitary and hypothalamus by a tumor.</a:t>
            </a:r>
          </a:p>
          <a:p>
            <a:pPr>
              <a:buNone/>
              <a:defRPr/>
            </a:pPr>
            <a:r>
              <a:rPr lang="en-US" sz="2400" dirty="0"/>
              <a:t> - It is characterized by : - Stunted and stupid person.   - Obesity.        - Infantilism.       - Diabetes insipidus (polyuria) .</a:t>
            </a:r>
          </a:p>
          <a:p>
            <a:pPr>
              <a:buNone/>
              <a:defRPr/>
            </a:pPr>
            <a:r>
              <a:rPr lang="en-US" sz="2400" dirty="0"/>
              <a:t> - Disturbance of temperature and sleep mechanisms (</a:t>
            </a:r>
            <a:r>
              <a:rPr lang="en-US" sz="2400" i="1" dirty="0"/>
              <a:t>spends much of their times asleep</a:t>
            </a:r>
            <a:r>
              <a:rPr lang="en-US" sz="2400" dirty="0"/>
              <a:t>)             - Increased appetite  .</a:t>
            </a:r>
          </a:p>
        </p:txBody>
      </p:sp>
    </p:spTree>
    <p:extLst>
      <p:ext uri="{BB962C8B-B14F-4D97-AF65-F5344CB8AC3E}">
        <p14:creationId xmlns:p14="http://schemas.microsoft.com/office/powerpoint/2010/main" val="302452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7542-104A-4042-BCEA-BE3023D0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CE9E-8355-42A1-801F-2CAFF048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48024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b="1" dirty="0"/>
              <a:t>3-</a:t>
            </a:r>
            <a:r>
              <a:rPr lang="en-US" sz="2400" dirty="0"/>
              <a:t> </a:t>
            </a:r>
            <a:r>
              <a:rPr lang="en-US" sz="2400" b="1" u="sng" dirty="0" err="1"/>
              <a:t>Simmond’s</a:t>
            </a:r>
            <a:r>
              <a:rPr lang="en-US" sz="2400" b="1" u="sng" dirty="0"/>
              <a:t> disease (Pituitary Cachexia</a:t>
            </a:r>
            <a:r>
              <a:rPr lang="en-US" sz="2400" b="1" dirty="0"/>
              <a:t>):</a:t>
            </a:r>
            <a:r>
              <a:rPr lang="en-US" sz="2400" dirty="0"/>
              <a:t> </a:t>
            </a:r>
          </a:p>
          <a:p>
            <a:pPr>
              <a:buNone/>
              <a:defRPr/>
            </a:pPr>
            <a:r>
              <a:rPr lang="en-US" sz="2400" dirty="0"/>
              <a:t>- This condition is a panhypopituitarism (generalized hypofunction of adenohypophysis), most commonly follows severe postpartum hemorrhage which somehow leads to extensive pituitary necrosis (</a:t>
            </a:r>
            <a:r>
              <a:rPr lang="en-US" sz="2400" b="1" u="sng" dirty="0"/>
              <a:t>Sheehan's Syndrome</a:t>
            </a:r>
            <a:r>
              <a:rPr lang="en-US" sz="2400" dirty="0"/>
              <a:t>)  →  depression of trophic hormones of thyroid , adrenal and gonads , and loss of the direct pituitary influence on many organs.</a:t>
            </a:r>
          </a:p>
          <a:p>
            <a:pPr>
              <a:defRPr/>
            </a:pPr>
            <a:r>
              <a:rPr lang="en-US" sz="2400" b="1" i="1" dirty="0"/>
              <a:t> </a:t>
            </a:r>
            <a:r>
              <a:rPr lang="en-US" sz="2400" b="1" i="1" u="sng" dirty="0"/>
              <a:t>Clinical picture</a:t>
            </a:r>
            <a:r>
              <a:rPr lang="en-US" sz="2400" dirty="0"/>
              <a:t> : 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Premature senility (Progeria), loss of hair, shrunken skin and emaciation (</a:t>
            </a:r>
            <a:r>
              <a:rPr lang="en-US" sz="2400" i="1" dirty="0"/>
              <a:t>loss of body weight</a:t>
            </a:r>
            <a:r>
              <a:rPr lang="en-US" sz="2400" dirty="0"/>
              <a:t>).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Asthenia (muscular weakness and easy fatigue).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Mental deterioration.   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Atrophy of the thyroid gland with signs of </a:t>
            </a:r>
            <a:r>
              <a:rPr lang="en-US" sz="2400" dirty="0" err="1"/>
              <a:t>myxoedema</a:t>
            </a:r>
            <a:r>
              <a:rPr lang="en-US" sz="2400" dirty="0"/>
              <a:t> , low B.M.R. (below-20) , increased serum cholesterol .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Atrophy of adrenal cortex .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Increased sensitivity to insulin and hypoglycemia .  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Before puberty → infantilism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After puberty → hypogonadism , </a:t>
            </a:r>
            <a:r>
              <a:rPr lang="en-US" sz="2400" dirty="0" err="1"/>
              <a:t>impotance</a:t>
            </a:r>
            <a:r>
              <a:rPr lang="en-US" sz="2400" dirty="0"/>
              <a:t> and sterility.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Polyuria  (mild)</a:t>
            </a:r>
          </a:p>
          <a:p>
            <a:pPr>
              <a:buFontTx/>
              <a:buChar char="-"/>
              <a:defRPr/>
            </a:pPr>
            <a:r>
              <a:rPr lang="en-US" sz="2400" dirty="0" err="1"/>
              <a:t>Anaemia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57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7542-104A-4042-BCEA-BE3023D0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CE9E-8355-42A1-801F-2CAFF048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578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2800" b="1" dirty="0"/>
              <a:t>B</a:t>
            </a:r>
            <a:r>
              <a:rPr lang="en-US" altLang="en-US" sz="2800" dirty="0"/>
              <a:t>. </a:t>
            </a:r>
            <a:r>
              <a:rPr lang="en-US" altLang="en-US" sz="2800" b="1" u="sng" dirty="0"/>
              <a:t>Hyperpituitarism (Overactivity</a:t>
            </a:r>
            <a:r>
              <a:rPr lang="en-US" altLang="en-US" sz="2800" dirty="0"/>
              <a:t>)</a:t>
            </a:r>
          </a:p>
          <a:p>
            <a:pPr marL="0" indent="0">
              <a:buNone/>
            </a:pPr>
            <a:r>
              <a:rPr lang="en-US" altLang="en-US" sz="2400" b="1" dirty="0"/>
              <a:t>1-</a:t>
            </a:r>
            <a:r>
              <a:rPr lang="en-US" altLang="en-US" sz="2400" b="1" u="sng" dirty="0"/>
              <a:t>Gigantism</a:t>
            </a:r>
            <a:r>
              <a:rPr lang="en-US" altLang="en-US" sz="2400" dirty="0"/>
              <a:t> :  </a:t>
            </a:r>
          </a:p>
          <a:p>
            <a:pPr>
              <a:buNone/>
            </a:pPr>
            <a:r>
              <a:rPr lang="en-US" altLang="en-US" sz="2400" dirty="0"/>
              <a:t>It is a hyperpituitarism with excessive formation of growth hormone by the Acidophil (alpha) cells before the union of the epiphysis of the long bones.</a:t>
            </a:r>
          </a:p>
          <a:p>
            <a:r>
              <a:rPr lang="en-US" altLang="en-US" sz="2400" b="1" i="1" u="sng" dirty="0"/>
              <a:t>Clinical picture</a:t>
            </a:r>
            <a:r>
              <a:rPr lang="en-US" altLang="en-US" sz="2400" dirty="0"/>
              <a:t> :</a:t>
            </a:r>
          </a:p>
          <a:p>
            <a:pPr>
              <a:buNone/>
            </a:pPr>
            <a:r>
              <a:rPr lang="en-US" altLang="en-US" sz="2400" dirty="0"/>
              <a:t>-All body tissues grow rapidly i.e. general overgrowth of the skeleton so that the person becomes a </a:t>
            </a:r>
            <a:r>
              <a:rPr lang="en-US" altLang="en-US" sz="2400" b="1" dirty="0"/>
              <a:t>Giant </a:t>
            </a:r>
            <a:r>
              <a:rPr lang="en-US" altLang="en-US" sz="2400" dirty="0"/>
              <a:t>.</a:t>
            </a:r>
          </a:p>
          <a:p>
            <a:pPr>
              <a:buNone/>
            </a:pPr>
            <a:r>
              <a:rPr lang="en-US" altLang="en-US" sz="2400" dirty="0"/>
              <a:t>-High B.M.R. (direct effect of growth hormone on the metabolic activity + effect of thyrotropin) .</a:t>
            </a:r>
          </a:p>
          <a:p>
            <a:r>
              <a:rPr lang="en-US" altLang="en-US" sz="2400" dirty="0" err="1"/>
              <a:t>Hyperglycaemia</a:t>
            </a:r>
            <a:r>
              <a:rPr lang="en-US" altLang="en-US" sz="2400" dirty="0"/>
              <a:t> → lowered general resistance .</a:t>
            </a:r>
          </a:p>
          <a:p>
            <a:r>
              <a:rPr lang="en-US" altLang="en-US" sz="2400" dirty="0"/>
              <a:t>Low gonadotropins → hypogonadism .</a:t>
            </a:r>
          </a:p>
          <a:p>
            <a:r>
              <a:rPr lang="en-US" altLang="en-US" sz="2400" dirty="0"/>
              <a:t>Short life , if survives till adulthood → Acromegaly </a:t>
            </a:r>
          </a:p>
          <a:p>
            <a:pPr algn="ctr">
              <a:buNone/>
            </a:pPr>
            <a:endParaRPr lang="en-US" altLang="en-US" sz="2800" dirty="0"/>
          </a:p>
          <a:p>
            <a:pPr algn="ctr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152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2335-9099-411E-A946-063E425B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A4B9-0367-419D-A373-F93225875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462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b="1" dirty="0"/>
              <a:t>2-</a:t>
            </a:r>
            <a:r>
              <a:rPr lang="en-US" sz="2400" b="1" u="sng" dirty="0"/>
              <a:t>Acromegally</a:t>
            </a:r>
            <a:r>
              <a:rPr lang="en-US" sz="2400" dirty="0"/>
              <a:t> :  (</a:t>
            </a:r>
            <a:r>
              <a:rPr lang="en-US" sz="2400" dirty="0" err="1"/>
              <a:t>Akros</a:t>
            </a:r>
            <a:r>
              <a:rPr lang="en-US" sz="2400" dirty="0"/>
              <a:t> = </a:t>
            </a:r>
            <a:r>
              <a:rPr lang="en-US" sz="2400" dirty="0" err="1"/>
              <a:t>extremily</a:t>
            </a:r>
            <a:r>
              <a:rPr lang="en-US" sz="2400" dirty="0"/>
              <a:t> ; </a:t>
            </a:r>
            <a:r>
              <a:rPr lang="en-US" sz="2400" dirty="0" err="1"/>
              <a:t>megaly</a:t>
            </a:r>
            <a:r>
              <a:rPr lang="en-US" sz="2400" dirty="0"/>
              <a:t> = large):</a:t>
            </a:r>
          </a:p>
          <a:p>
            <a:pPr>
              <a:defRPr/>
            </a:pPr>
            <a:r>
              <a:rPr lang="en-US" sz="2400" dirty="0"/>
              <a:t>It is a hyperpituitarism with excessive formation of growth hormone by the </a:t>
            </a:r>
            <a:r>
              <a:rPr lang="en-US" sz="2400" dirty="0" err="1"/>
              <a:t>acidophils</a:t>
            </a:r>
            <a:r>
              <a:rPr lang="en-US" sz="2400" dirty="0"/>
              <a:t> after the union of the </a:t>
            </a:r>
            <a:r>
              <a:rPr lang="en-US" sz="2400" dirty="0" err="1"/>
              <a:t>piphysis</a:t>
            </a:r>
            <a:r>
              <a:rPr lang="en-US" sz="2400" dirty="0"/>
              <a:t> (during adult life).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b="1" i="1" u="sng" dirty="0"/>
              <a:t>Clinical picture</a:t>
            </a:r>
            <a:r>
              <a:rPr lang="en-US" sz="2400" dirty="0"/>
              <a:t> :  </a:t>
            </a:r>
          </a:p>
          <a:p>
            <a:pPr>
              <a:defRPr/>
            </a:pPr>
            <a:r>
              <a:rPr lang="en-US" sz="2400" dirty="0"/>
              <a:t>Coarsening of facial features due to increase of connective tissue.</a:t>
            </a:r>
          </a:p>
          <a:p>
            <a:pPr>
              <a:defRPr/>
            </a:pPr>
            <a:r>
              <a:rPr lang="en-US" sz="2400" dirty="0"/>
              <a:t>Increased cartilaginous growth results in an enlargement of ears and nose. Overgrowth of certain parts of the skeleton in width only (thickening). Protruding lower jaw , upper jaw, lower half of the face ,   supraorbital ridge , and separation of teeth (bone deformities ).</a:t>
            </a:r>
          </a:p>
          <a:p>
            <a:pPr>
              <a:buNone/>
              <a:defRPr/>
            </a:pPr>
            <a:r>
              <a:rPr lang="en-US" sz="2400" dirty="0"/>
              <a:t>*The hands and </a:t>
            </a:r>
            <a:r>
              <a:rPr lang="en-US" sz="2400" dirty="0" err="1"/>
              <a:t>feets</a:t>
            </a:r>
            <a:r>
              <a:rPr lang="en-US" sz="2400" dirty="0"/>
              <a:t> are enlarged (thick, broad fingers) the big hands may reach a level below knees. </a:t>
            </a:r>
          </a:p>
          <a:p>
            <a:pPr>
              <a:buNone/>
              <a:defRPr/>
            </a:pPr>
            <a:r>
              <a:rPr lang="en-US" sz="2400" dirty="0"/>
              <a:t> -Bowing of the spine (kyphosis).</a:t>
            </a:r>
          </a:p>
          <a:p>
            <a:pPr>
              <a:buNone/>
              <a:defRPr/>
            </a:pPr>
            <a:r>
              <a:rPr lang="en-US" sz="2400" dirty="0"/>
              <a:t>-Overgrowth of soft tissues; lips, tongue , splenomegaly and  hepatomegaly.</a:t>
            </a:r>
          </a:p>
          <a:p>
            <a:pPr>
              <a:buNone/>
              <a:defRPr/>
            </a:pPr>
            <a:r>
              <a:rPr lang="en-US" sz="2400" dirty="0"/>
              <a:t>-Hyperthyroidism, increased B.M.R. , </a:t>
            </a:r>
            <a:r>
              <a:rPr lang="en-US" sz="2400" dirty="0" err="1"/>
              <a:t>hyperglycaemia</a:t>
            </a:r>
            <a:r>
              <a:rPr lang="en-US" sz="2400" dirty="0"/>
              <a:t> and glycosuria.</a:t>
            </a:r>
          </a:p>
          <a:p>
            <a:pPr>
              <a:defRPr/>
            </a:pPr>
            <a:r>
              <a:rPr lang="en-US" sz="2400" dirty="0"/>
              <a:t>Hypogonadism (preceded by temporary increase in sexual function).</a:t>
            </a:r>
          </a:p>
        </p:txBody>
      </p:sp>
    </p:spTree>
    <p:extLst>
      <p:ext uri="{BB962C8B-B14F-4D97-AF65-F5344CB8AC3E}">
        <p14:creationId xmlns:p14="http://schemas.microsoft.com/office/powerpoint/2010/main" val="214822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C285-F859-4596-B9FD-2F836935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5A1E-0503-4ABE-9A05-0C3DB94E7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73325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altLang="en-US" b="1" dirty="0"/>
              <a:t>3.</a:t>
            </a:r>
            <a:r>
              <a:rPr lang="en-US" altLang="en-US" b="1" u="sng" dirty="0"/>
              <a:t> Cushing’s Syndrome ( Nelson’s Syndrome</a:t>
            </a:r>
            <a:r>
              <a:rPr lang="en-US" altLang="en-US" b="1" dirty="0"/>
              <a:t>)  :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Adenoma of anterior pituitary formed of basophil (Beta) cells leading to increased secretion of ACTH (Corticotropin)</a:t>
            </a:r>
          </a:p>
          <a:p>
            <a:pPr algn="ctr">
              <a:buNone/>
            </a:pPr>
            <a:r>
              <a:rPr lang="en-US" altLang="en-US" b="1" dirty="0"/>
              <a:t>4.</a:t>
            </a:r>
            <a:r>
              <a:rPr lang="en-US" altLang="en-US" dirty="0"/>
              <a:t> </a:t>
            </a:r>
            <a:r>
              <a:rPr lang="en-US" altLang="en-US" b="1" u="sng" dirty="0" err="1"/>
              <a:t>Hyperprolactenaemia</a:t>
            </a:r>
            <a:r>
              <a:rPr lang="en-US" altLang="en-US" b="1" u="sng" dirty="0"/>
              <a:t>: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  Excessive production of prolactin hormone from the anterior pituitary as a result of removal of the inhibitory influence of the hypothalamus or excessive stimulation of pituitary lactotrophs.</a:t>
            </a:r>
          </a:p>
          <a:p>
            <a:r>
              <a:rPr lang="en-US" altLang="en-US" b="1" u="sng" dirty="0"/>
              <a:t>Causes of </a:t>
            </a:r>
            <a:r>
              <a:rPr lang="en-US" altLang="en-US" b="1" u="sng" dirty="0" err="1"/>
              <a:t>hyperprolactinaemia</a:t>
            </a:r>
            <a:r>
              <a:rPr lang="en-US" altLang="en-US" b="1" u="sng" dirty="0"/>
              <a:t>:</a:t>
            </a:r>
            <a:endParaRPr lang="en-US" altLang="en-US" dirty="0"/>
          </a:p>
          <a:p>
            <a:pPr>
              <a:buNone/>
            </a:pPr>
            <a:r>
              <a:rPr lang="en-US" altLang="en-US" b="1" i="1" u="sng" dirty="0"/>
              <a:t>1. Hypothalamic Dopamine Deficiency : </a:t>
            </a:r>
            <a:r>
              <a:rPr lang="en-US" altLang="en-US" dirty="0"/>
              <a:t>Stress can inhibit hypothalamic PIF (Dopamine): e.g. trauma, surgical procedures and </a:t>
            </a:r>
            <a:r>
              <a:rPr lang="en-US" altLang="en-US" dirty="0" err="1"/>
              <a:t>anaesthesia</a:t>
            </a:r>
            <a:r>
              <a:rPr lang="en-US" altLang="en-US" dirty="0"/>
              <a:t> .</a:t>
            </a:r>
          </a:p>
          <a:p>
            <a:pPr>
              <a:buNone/>
            </a:pPr>
            <a:r>
              <a:rPr lang="en-US" altLang="en-US" b="1" i="1" u="sng" dirty="0"/>
              <a:t>2. Defective Transport Mechanisms.</a:t>
            </a:r>
            <a:endParaRPr lang="en-US" altLang="en-US" dirty="0"/>
          </a:p>
          <a:p>
            <a:pPr>
              <a:buNone/>
            </a:pPr>
            <a:r>
              <a:rPr lang="en-US" altLang="en-US" b="1" i="1" u="sng" dirty="0"/>
              <a:t>3. Lactotroph insensitivity to </a:t>
            </a:r>
            <a:r>
              <a:rPr lang="en-US" altLang="en-US" b="1" i="1" u="sng" dirty="0" err="1"/>
              <a:t>Dopamine.</a:t>
            </a:r>
            <a:r>
              <a:rPr lang="en-US" altLang="en-US" dirty="0" err="1"/>
              <a:t>The</a:t>
            </a:r>
            <a:r>
              <a:rPr lang="en-US" altLang="en-US" dirty="0"/>
              <a:t> use of dopamine receptor blocking agents as Phenothiazines.</a:t>
            </a:r>
          </a:p>
          <a:p>
            <a:pPr>
              <a:buNone/>
            </a:pPr>
            <a:r>
              <a:rPr lang="en-US" altLang="en-US" b="1" i="1" u="sng" dirty="0"/>
              <a:t>4. Stimulation of Lactotrophs: </a:t>
            </a:r>
            <a:r>
              <a:rPr lang="en-US" altLang="en-US" dirty="0"/>
              <a:t> Hypothyroidism- Excessive estrogen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5277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C285-F859-4596-B9FD-2F836935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5A1E-0503-4ABE-9A05-0C3DB94E7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u="sng" dirty="0"/>
              <a:t>Clinical manifestations :</a:t>
            </a:r>
            <a:endParaRPr lang="en-US" altLang="en-US" dirty="0"/>
          </a:p>
          <a:p>
            <a:pPr>
              <a:buNone/>
            </a:pPr>
            <a:r>
              <a:rPr lang="en-US" altLang="en-US" b="1" i="1" dirty="0"/>
              <a:t>1.</a:t>
            </a:r>
            <a:r>
              <a:rPr lang="en-US" altLang="en-US" i="1" u="sng" dirty="0"/>
              <a:t> </a:t>
            </a:r>
            <a:r>
              <a:rPr lang="en-US" altLang="en-US" b="1" i="1" u="sng" dirty="0"/>
              <a:t>Effect of the Structural lesion (Pituitary Tumor</a:t>
            </a:r>
            <a:r>
              <a:rPr lang="en-US" altLang="en-US" i="1" u="sng" dirty="0"/>
              <a:t>):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  Headache, visual field defects , external ophthalmoplegia, associated dysfunction of secretion of other anterior pituitary hormones , and impotence in males </a:t>
            </a:r>
          </a:p>
          <a:p>
            <a:pPr>
              <a:buNone/>
            </a:pPr>
            <a:r>
              <a:rPr lang="en-US" altLang="en-US" b="1" i="1" dirty="0"/>
              <a:t>  2.</a:t>
            </a:r>
            <a:r>
              <a:rPr lang="en-US" altLang="en-US" b="1" i="1" u="sng" dirty="0"/>
              <a:t> Direct Effect of Excess Prolactin :</a:t>
            </a:r>
            <a:endParaRPr lang="en-US" altLang="en-US" dirty="0"/>
          </a:p>
          <a:p>
            <a:r>
              <a:rPr lang="en-US" altLang="en-US" dirty="0"/>
              <a:t>a- </a:t>
            </a:r>
            <a:r>
              <a:rPr lang="en-US" altLang="en-US" u="sng" dirty="0" err="1"/>
              <a:t>Galactorrhoea</a:t>
            </a:r>
            <a:r>
              <a:rPr lang="en-US" altLang="en-US" dirty="0"/>
              <a:t> in 50 % of patients with high prolactin levels more than 100 ng/ml (normal level below 20 ng/ml).</a:t>
            </a:r>
          </a:p>
          <a:p>
            <a:r>
              <a:rPr lang="en-US" altLang="en-US" dirty="0"/>
              <a:t>b-  </a:t>
            </a:r>
            <a:r>
              <a:rPr lang="en-US" altLang="en-US" u="sng" dirty="0"/>
              <a:t>Changes in the breast: </a:t>
            </a:r>
            <a:r>
              <a:rPr lang="en-US" altLang="en-US" dirty="0"/>
              <a:t>   .Well developed breast , the Montgomery tubercles are hyperplastic.    .Galactorrhea is usually found in 30-80 % of women and 30% only in men because androgens reduce prolactin binding at the lactogenic receptors in the alveolar cells. </a:t>
            </a:r>
          </a:p>
          <a:p>
            <a:pPr>
              <a:buNone/>
            </a:pPr>
            <a:r>
              <a:rPr lang="en-US" altLang="en-US" dirty="0"/>
              <a:t>   .No </a:t>
            </a:r>
            <a:r>
              <a:rPr lang="en-US" altLang="en-US" dirty="0" err="1"/>
              <a:t>Gynaecomastia</a:t>
            </a:r>
            <a:r>
              <a:rPr lang="en-US" altLang="en-US" dirty="0"/>
              <a:t> (enlargement of the breast) in male patients with </a:t>
            </a:r>
            <a:r>
              <a:rPr lang="en-US" altLang="en-US" dirty="0" err="1"/>
              <a:t>hyperprolactinaemia</a:t>
            </a:r>
            <a:r>
              <a:rPr lang="en-US" altLang="en-US" dirty="0"/>
              <a:t> but milk may be expressed from the normal-sized male breast.</a:t>
            </a:r>
          </a:p>
        </p:txBody>
      </p:sp>
    </p:spTree>
    <p:extLst>
      <p:ext uri="{BB962C8B-B14F-4D97-AF65-F5344CB8AC3E}">
        <p14:creationId xmlns:p14="http://schemas.microsoft.com/office/powerpoint/2010/main" val="64505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77EB-C1FF-4EAD-B49A-7E07BC0E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 of Anterior pituitary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B51FF-35C4-490A-BB4F-63BC094D4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6489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/>
              <a:t>c- </a:t>
            </a:r>
            <a:r>
              <a:rPr lang="en-US" altLang="en-US" u="sng" dirty="0"/>
              <a:t>Hypogonadism</a:t>
            </a:r>
            <a:r>
              <a:rPr lang="en-US" altLang="en-US" dirty="0"/>
              <a:t> and menstrual abnormalities ;</a:t>
            </a:r>
            <a:r>
              <a:rPr lang="en-US" altLang="en-US" dirty="0" err="1"/>
              <a:t>amenorrhoea</a:t>
            </a:r>
            <a:r>
              <a:rPr lang="en-US" altLang="en-US" dirty="0"/>
              <a:t> oligomenorrhoea , regular cycles with infertility  or menorrhagia in females and impotence in males. </a:t>
            </a:r>
          </a:p>
          <a:p>
            <a:pPr>
              <a:buNone/>
            </a:pPr>
            <a:r>
              <a:rPr lang="en-US" altLang="en-US" dirty="0"/>
              <a:t>-Suppression of gonadal function in </a:t>
            </a:r>
            <a:r>
              <a:rPr lang="en-US" altLang="en-US" dirty="0" err="1"/>
              <a:t>hyperprolactinaemia</a:t>
            </a:r>
            <a:r>
              <a:rPr lang="en-US" altLang="en-US" dirty="0"/>
              <a:t> may be </a:t>
            </a:r>
            <a:r>
              <a:rPr lang="en-US" altLang="en-US" b="1" u="sng" dirty="0"/>
              <a:t>due to</a:t>
            </a:r>
            <a:r>
              <a:rPr lang="en-US" altLang="en-US" dirty="0"/>
              <a:t> :</a:t>
            </a:r>
          </a:p>
          <a:p>
            <a:pPr>
              <a:buNone/>
            </a:pPr>
            <a:r>
              <a:rPr lang="en-US" altLang="en-US" dirty="0"/>
              <a:t>1- Suppression of pituitary gonadotrophin secretion. </a:t>
            </a:r>
          </a:p>
          <a:p>
            <a:pPr>
              <a:buNone/>
            </a:pPr>
            <a:r>
              <a:rPr lang="en-US" altLang="en-US" dirty="0"/>
              <a:t>2-Inhibition of the positive Estrogen feedback on LH secretion in women .</a:t>
            </a:r>
          </a:p>
          <a:p>
            <a:pPr>
              <a:buNone/>
            </a:pPr>
            <a:r>
              <a:rPr lang="en-US" altLang="en-US" dirty="0"/>
              <a:t>  3- Increase in adrenal androgen secretion → hirsutism. </a:t>
            </a:r>
          </a:p>
          <a:p>
            <a:pPr>
              <a:buNone/>
            </a:pPr>
            <a:r>
              <a:rPr lang="en-US" altLang="en-US" dirty="0"/>
              <a:t>4-Blockade of the effects of gonadotrophins at the gonadal level ; prolactin interfere with LH and FSH action at the gonads, blocking progesterone </a:t>
            </a:r>
            <a:r>
              <a:rPr lang="en-US" altLang="en-US" dirty="0" err="1"/>
              <a:t>synthesis.The</a:t>
            </a:r>
            <a:r>
              <a:rPr lang="en-US" altLang="en-US" dirty="0"/>
              <a:t> important mechanism is that prolactin feedback at the hypothalamus, which alters secretion of GnRH causing LH and FSH secretion at a low level inappropriate to gonadal steroid level. Abnormalities in LH </a:t>
            </a:r>
            <a:r>
              <a:rPr lang="en-US" altLang="en-US" dirty="0" err="1"/>
              <a:t>pulsatility</a:t>
            </a:r>
            <a:r>
              <a:rPr lang="en-US" altLang="en-US" dirty="0"/>
              <a:t> also occur.</a:t>
            </a:r>
          </a:p>
        </p:txBody>
      </p:sp>
    </p:spTree>
    <p:extLst>
      <p:ext uri="{BB962C8B-B14F-4D97-AF65-F5344CB8AC3E}">
        <p14:creationId xmlns:p14="http://schemas.microsoft.com/office/powerpoint/2010/main" val="81841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8F924F-5613-47C5-BF72-147DA0F74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68" y="0"/>
            <a:ext cx="7528264" cy="686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3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0AEC-00F1-4A5B-9468-7F5D0D58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Control of secretion: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B8F78-1A05-42BD-8F81-8DDC06DA4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578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b="1" dirty="0"/>
              <a:t>1. Prolactin release is under the control of the hypothalamus</a:t>
            </a:r>
            <a:r>
              <a:rPr lang="en-US" altLang="en-US" dirty="0"/>
              <a:t>, the hypothalamic effect is mainly tonic inhibition. Two hypothalamic neurosecretions have been reported in prolactin regulation :</a:t>
            </a:r>
          </a:p>
          <a:p>
            <a:pPr marL="514350" indent="-514350">
              <a:buAutoNum type="alphaLcPeriod"/>
            </a:pPr>
            <a:r>
              <a:rPr lang="en-US" altLang="en-US" dirty="0"/>
              <a:t>The dominant is inhibitory (Prolactin Release Inhibiting Factor-PIF)  DOPAMIN.</a:t>
            </a:r>
          </a:p>
          <a:p>
            <a:pPr marL="514350" indent="-514350">
              <a:buAutoNum type="alphaLcPeriod"/>
            </a:pPr>
            <a:r>
              <a:rPr lang="en-US" altLang="en-US" dirty="0"/>
              <a:t>A prolactin Releasing Factor (PRF).</a:t>
            </a:r>
          </a:p>
          <a:p>
            <a:pPr>
              <a:buNone/>
            </a:pPr>
            <a:r>
              <a:rPr lang="en-US" altLang="en-US" b="1" dirty="0"/>
              <a:t>2.Thyroxine and Estrogens</a:t>
            </a:r>
            <a:r>
              <a:rPr lang="en-US" altLang="en-US" dirty="0"/>
              <a:t> affect prolactin secretion as does hypothalamic thyrotropin releasing hormone (TRH).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1" i="1" dirty="0"/>
              <a:t>Thyroxine  </a:t>
            </a:r>
            <a:r>
              <a:rPr lang="en-US" altLang="en-US" dirty="0"/>
              <a:t>→inhibition of prolactin secretion via -</a:t>
            </a:r>
            <a:r>
              <a:rPr lang="en-US" altLang="en-US" dirty="0" err="1"/>
              <a:t>ve</a:t>
            </a:r>
            <a:r>
              <a:rPr lang="en-US" altLang="en-US" dirty="0"/>
              <a:t> feedback  decreases the number of TRH receptor sites on the lactotrophs.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b="1" i="1" dirty="0"/>
              <a:t>Estrogens</a:t>
            </a:r>
            <a:r>
              <a:rPr lang="en-US" altLang="en-US" b="1" dirty="0"/>
              <a:t> </a:t>
            </a:r>
            <a:r>
              <a:rPr lang="en-US" altLang="en-US" dirty="0"/>
              <a:t>→ stimulate the   release of prolactin via: </a:t>
            </a:r>
          </a:p>
          <a:p>
            <a:pPr marL="857250" lvl="1" indent="-514350">
              <a:buAutoNum type="alphaLcPeriod"/>
            </a:pPr>
            <a:r>
              <a:rPr lang="en-US" altLang="en-US" dirty="0"/>
              <a:t>increase the availability of TRH receptor sites on the lactotrophs  </a:t>
            </a:r>
          </a:p>
          <a:p>
            <a:pPr marL="857250" lvl="1" indent="-514350">
              <a:buAutoNum type="alphaLcPeriod"/>
            </a:pPr>
            <a:r>
              <a:rPr lang="en-US" altLang="en-US" dirty="0"/>
              <a:t>stimulate directly the lactotrophs. </a:t>
            </a:r>
          </a:p>
          <a:p>
            <a:pPr marL="857250" lvl="1" indent="-514350">
              <a:buAutoNum type="alphaLcPeriod"/>
            </a:pPr>
            <a:r>
              <a:rPr lang="en-US" altLang="en-US" dirty="0"/>
              <a:t>It also increase the mitotic activity of the lactotrophs.</a:t>
            </a:r>
          </a:p>
        </p:txBody>
      </p:sp>
    </p:spTree>
    <p:extLst>
      <p:ext uri="{BB962C8B-B14F-4D97-AF65-F5344CB8AC3E}">
        <p14:creationId xmlns:p14="http://schemas.microsoft.com/office/powerpoint/2010/main" val="61435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EB07-C8BC-4CB5-AE2B-9F708DE2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Normal Level of Prolactin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042B-4828-49B4-9FDA-FFA3FB34F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73325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 </a:t>
            </a:r>
            <a:r>
              <a:rPr lang="en-US" altLang="en-US" u="sng" dirty="0"/>
              <a:t>The normal level</a:t>
            </a:r>
            <a:r>
              <a:rPr lang="en-US" altLang="en-US" dirty="0"/>
              <a:t> of serum prolactin is </a:t>
            </a:r>
            <a:r>
              <a:rPr lang="en-US" altLang="en-US" b="1" dirty="0"/>
              <a:t>10-25</a:t>
            </a:r>
            <a:r>
              <a:rPr lang="en-US" altLang="en-US" dirty="0"/>
              <a:t> ng/ml with a marked diurnal variation in which the peak level occurs 4-5 hours after the onset of sleep.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 </a:t>
            </a:r>
            <a:r>
              <a:rPr lang="en-US" altLang="en-US" u="sng" dirty="0"/>
              <a:t>During Pregnancy</a:t>
            </a:r>
            <a:r>
              <a:rPr lang="en-US" altLang="en-US" dirty="0"/>
              <a:t>, prolactin levels rise to high concentrations reaching a peak of </a:t>
            </a:r>
            <a:r>
              <a:rPr lang="en-US" altLang="en-US" b="1" dirty="0"/>
              <a:t>200-400</a:t>
            </a:r>
            <a:r>
              <a:rPr lang="en-US" altLang="en-US" dirty="0"/>
              <a:t> ng/ml at term. </a:t>
            </a:r>
          </a:p>
          <a:p>
            <a:pPr lvl="1"/>
            <a:r>
              <a:rPr lang="en-US" altLang="en-US" dirty="0"/>
              <a:t>The initial rise of serum prolactin with pregnancy occurs at 7-8 weeks of gestation. </a:t>
            </a:r>
          </a:p>
          <a:p>
            <a:pPr lvl="1"/>
            <a:r>
              <a:rPr lang="en-US" altLang="en-US" dirty="0"/>
              <a:t>It correlates with the increase in estradiol secretion from the placenta which appear to act at the hypothalamic and pituitary levels to increase prolactin secretion.</a:t>
            </a:r>
          </a:p>
        </p:txBody>
      </p:sp>
    </p:spTree>
    <p:extLst>
      <p:ext uri="{BB962C8B-B14F-4D97-AF65-F5344CB8AC3E}">
        <p14:creationId xmlns:p14="http://schemas.microsoft.com/office/powerpoint/2010/main" val="154074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C35B4E-6185-4C1E-ABF7-C1CBC1F3E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55" y="0"/>
            <a:ext cx="7171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1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3789-C448-4F79-858C-E3F319CC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Normal Level of Prolactin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0679-26C9-48E4-9DB9-C60CF0CC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u="sng" dirty="0"/>
              <a:t>In a non-breast-feeding woman</a:t>
            </a:r>
            <a:r>
              <a:rPr lang="en-US" dirty="0"/>
              <a:t> , prolactin level returns to normal non pregnant level in 7 days after delivery. However , in breast-feeding women prolactin levels decline approximately 50% (to about 100 ng/ml)  in  the first postpartum week.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 </a:t>
            </a:r>
            <a:r>
              <a:rPr lang="en-US" u="sng" dirty="0"/>
              <a:t>Until 2-5 months postpartum</a:t>
            </a:r>
            <a:r>
              <a:rPr lang="en-US" dirty="0"/>
              <a:t> , suckling increases the prolactin level from a baseline of about 40-50 ng/ml  to 400-800 ng/ml (about 10-20 fold increase after suckling).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8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97C4BD-A5C8-4BB0-BCAC-C1416D2A1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349" y="3505"/>
            <a:ext cx="7235301" cy="68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7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5848-A9D9-46BD-B5B3-012CC363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of prolactin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07915-A0AF-481F-86AF-20274BF6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24744"/>
            <a:ext cx="8515350" cy="527605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/>
              <a:t>Prolactin may be involved in the regulation of gonadal function in the females.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/>
              <a:t>No clear function for prolactin has been established in males.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/>
              <a:t>It has a general metabolic functions similar to those of </a:t>
            </a:r>
            <a:r>
              <a:rPr lang="en-US" dirty="0" err="1"/>
              <a:t>Somatotrophin</a:t>
            </a:r>
            <a:r>
              <a:rPr lang="en-US" dirty="0"/>
              <a:t> (growth hormone) </a:t>
            </a:r>
            <a:r>
              <a:rPr lang="en-US" dirty="0" err="1"/>
              <a:t>i</a:t>
            </a:r>
            <a:r>
              <a:rPr lang="en-US" dirty="0"/>
              <a:t> .e. diabetogenic 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/>
              <a:t>It is the principal hormone involved in milk formation (formation of Casein) .</a:t>
            </a:r>
          </a:p>
        </p:txBody>
      </p:sp>
    </p:spTree>
    <p:extLst>
      <p:ext uri="{BB962C8B-B14F-4D97-AF65-F5344CB8AC3E}">
        <p14:creationId xmlns:p14="http://schemas.microsoft.com/office/powerpoint/2010/main" val="16771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5848-A9D9-46BD-B5B3-012CC363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of prolactin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07915-A0AF-481F-86AF-20274BF6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000456"/>
            <a:ext cx="8515350" cy="54624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dirty="0"/>
              <a:t>During pregnancy , the high level of prolactin stimulates significant breast   growth , however , </a:t>
            </a:r>
            <a:r>
              <a:rPr lang="en-US" b="1" dirty="0"/>
              <a:t>no lactation occurs</a:t>
            </a:r>
            <a:r>
              <a:rPr lang="en-US" dirty="0"/>
              <a:t>, only </a:t>
            </a:r>
            <a:r>
              <a:rPr lang="en-US" dirty="0" err="1"/>
              <a:t>colosatrum</a:t>
            </a:r>
            <a:r>
              <a:rPr lang="en-US" dirty="0"/>
              <a:t> is produced  (composed of desquamated epithelial cells and transudate). Lactation is inhibited during pregnancy by </a:t>
            </a:r>
            <a:r>
              <a:rPr lang="en-US" b="1" dirty="0"/>
              <a:t>progesterone</a:t>
            </a:r>
            <a:r>
              <a:rPr lang="en-US" dirty="0"/>
              <a:t> which interferes with prolactin action at the </a:t>
            </a:r>
            <a:r>
              <a:rPr lang="en-US" b="1" dirty="0"/>
              <a:t>receptor sites in the alveolar cells</a:t>
            </a:r>
            <a:r>
              <a:rPr lang="en-US" dirty="0"/>
              <a:t>. The rapid disappearance of </a:t>
            </a:r>
            <a:r>
              <a:rPr lang="en-US" dirty="0" err="1"/>
              <a:t>oestrogen</a:t>
            </a:r>
            <a:r>
              <a:rPr lang="en-US" dirty="0"/>
              <a:t> and progesterone from the maternal circulation after delivery is the trigger for initiation of milk production.</a:t>
            </a:r>
          </a:p>
        </p:txBody>
      </p:sp>
    </p:spTree>
    <p:extLst>
      <p:ext uri="{BB962C8B-B14F-4D97-AF65-F5344CB8AC3E}">
        <p14:creationId xmlns:p14="http://schemas.microsoft.com/office/powerpoint/2010/main" val="964605919"/>
      </p:ext>
    </p:extLst>
  </p:cSld>
  <p:clrMapOvr>
    <a:masterClrMapping/>
  </p:clrMapOvr>
</p:sld>
</file>

<file path=ppt/theme/theme1.xml><?xml version="1.0" encoding="utf-8"?>
<a:theme xmlns:a="http://schemas.openxmlformats.org/drawingml/2006/main" name="MyDef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Deffault" id="{2F16BA82-BC0A-44EB-AF0C-0B93CE99F956}" vid="{4E3E5098-32D0-4C30-91B3-7CE4954515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MyDeffault</Template>
  <TotalTime>27</TotalTime>
  <Words>1566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MyDeffault</vt:lpstr>
      <vt:lpstr>Prolactin hormone</vt:lpstr>
      <vt:lpstr>PowerPoint Presentation</vt:lpstr>
      <vt:lpstr>Control of secretion:</vt:lpstr>
      <vt:lpstr>Normal Level of Prolactin</vt:lpstr>
      <vt:lpstr>PowerPoint Presentation</vt:lpstr>
      <vt:lpstr>Normal Level of Prolactin</vt:lpstr>
      <vt:lpstr>PowerPoint Presentation</vt:lpstr>
      <vt:lpstr>Functions of prolactin</vt:lpstr>
      <vt:lpstr>Functions of prolactin</vt:lpstr>
      <vt:lpstr>Disorders of Anterior pituitary Function</vt:lpstr>
      <vt:lpstr>Disorders of Anterior pituitary Function</vt:lpstr>
      <vt:lpstr>Disorders of Anterior pituitary Function</vt:lpstr>
      <vt:lpstr>Disorders of Anterior pituitary Function</vt:lpstr>
      <vt:lpstr>Disorders of Anterior pituitary Function</vt:lpstr>
      <vt:lpstr>Disorders of Anterior pituitary Function</vt:lpstr>
      <vt:lpstr>Disorders of Anterior pituitary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Prolactin Hormone</dc:title>
  <dc:creator>gts</dc:creator>
  <cp:lastModifiedBy>gts</cp:lastModifiedBy>
  <cp:revision>7</cp:revision>
  <dcterms:created xsi:type="dcterms:W3CDTF">2020-03-30T02:36:28Z</dcterms:created>
  <dcterms:modified xsi:type="dcterms:W3CDTF">2020-03-30T03:06:47Z</dcterms:modified>
</cp:coreProperties>
</file>