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6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16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9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8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0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49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B4C61-04F3-4F85-AEFD-6C0660E1A27C}" type="datetimeFigureOut">
              <a:rPr lang="en-US" smtClean="0"/>
              <a:t>02/03/2023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66A18-7973-4A61-85C4-E513FFBEB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3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scalp anatomy"/>
          <p:cNvPicPr>
            <a:picLocks noChangeAspect="1" noChangeArrowheads="1"/>
          </p:cNvPicPr>
          <p:nvPr/>
        </p:nvPicPr>
        <p:blipFill>
          <a:blip r:embed="rId2" cstate="print"/>
          <a:srcRect l="1228" t="8539" r="10819" b="10370"/>
          <a:stretch>
            <a:fillRect/>
          </a:stretch>
        </p:blipFill>
        <p:spPr bwMode="auto">
          <a:xfrm>
            <a:off x="1656541" y="341745"/>
            <a:ext cx="9203113" cy="6363855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6411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-media-cache-ak0.pinimg.com/736x/8a/e6/3d/8ae63d188c00dc4bb415a9bbf39eca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188" y="221674"/>
            <a:ext cx="8625800" cy="6469350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8025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e orbicularis oculi lacrimal 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722" y="785090"/>
            <a:ext cx="11535566" cy="5514109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1737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facialnerve-130327044553-phpapp02/95/facial-nerve-8-638.jpg?cb=1364359833"/>
          <p:cNvPicPr>
            <a:picLocks noChangeAspect="1" noChangeArrowheads="1"/>
          </p:cNvPicPr>
          <p:nvPr/>
        </p:nvPicPr>
        <p:blipFill>
          <a:blip r:embed="rId2" cstate="print"/>
          <a:srcRect l="5016" t="4802" r="3448"/>
          <a:stretch>
            <a:fillRect/>
          </a:stretch>
        </p:blipFill>
        <p:spPr bwMode="auto">
          <a:xfrm>
            <a:off x="1848698" y="193964"/>
            <a:ext cx="8359794" cy="6527511"/>
          </a:xfrm>
          <a:prstGeom prst="rect">
            <a:avLst/>
          </a:prstGeom>
          <a:noFill/>
          <a:ln w="76200">
            <a:solidFill>
              <a:srgbClr val="00CC00"/>
            </a:solidFill>
          </a:ln>
        </p:spPr>
      </p:pic>
    </p:spTree>
    <p:extLst>
      <p:ext uri="{BB962C8B-B14F-4D97-AF65-F5344CB8AC3E}">
        <p14:creationId xmlns:p14="http://schemas.microsoft.com/office/powerpoint/2010/main" val="8424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3426" t="16667" r="25037" b="20834"/>
          <a:stretch>
            <a:fillRect/>
          </a:stretch>
        </p:blipFill>
        <p:spPr bwMode="auto">
          <a:xfrm>
            <a:off x="1233477" y="230909"/>
            <a:ext cx="9519498" cy="649056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71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Facial Nerve (CN VII) - Course - Functions - TeachMeAnatomy">
            <a:extLst>
              <a:ext uri="{FF2B5EF4-FFF2-40B4-BE49-F238E27FC236}">
                <a16:creationId xmlns:a16="http://schemas.microsoft.com/office/drawing/2014/main" id="{FCE94729-EA5B-4E88-9A6A-BA8733352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8" y="167901"/>
            <a:ext cx="6253018" cy="6501647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0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vignette2.wikia.nocookie.net/ranzcrpart1/images/5/56/Facial-vii13_labelled768.jpg/revision/latest?cb=201503170834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056" y="190592"/>
            <a:ext cx="7991762" cy="6514118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4921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classconnection.s3.amazonaws.com/33/flashcards/602033/jpg/cn_vii_-_facial_nerve_branches_(edit)13169078327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798" y="303381"/>
            <a:ext cx="8382001" cy="6349552"/>
          </a:xfrm>
          <a:prstGeom prst="rect">
            <a:avLst/>
          </a:prstGeom>
          <a:noFill/>
          <a:ln w="7620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1489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Facial Nerve (CN VII) - Course - Functions - TeachMeAnatomy">
            <a:extLst>
              <a:ext uri="{FF2B5EF4-FFF2-40B4-BE49-F238E27FC236}">
                <a16:creationId xmlns:a16="http://schemas.microsoft.com/office/drawing/2014/main" id="{36079198-1C7F-47DD-B234-9CEC00B7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83" y="121040"/>
            <a:ext cx="9783866" cy="6535780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2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yale.edu/cnerves/cn7/cn7_graphics/fig7_16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891" y="209086"/>
            <a:ext cx="10596418" cy="600133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8615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0F618-8567-4A81-891B-D4B01970B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2" y="149052"/>
            <a:ext cx="8543812" cy="6543617"/>
          </a:xfrm>
          <a:prstGeom prst="rect">
            <a:avLst/>
          </a:prstGeom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2036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65642" r="31879" b="6250"/>
          <a:stretch>
            <a:fillRect/>
          </a:stretch>
        </p:blipFill>
        <p:spPr bwMode="auto">
          <a:xfrm>
            <a:off x="375828" y="1662546"/>
            <a:ext cx="11387057" cy="357447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16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17708" r="29722" b="9375"/>
          <a:stretch>
            <a:fillRect/>
          </a:stretch>
        </p:blipFill>
        <p:spPr bwMode="auto">
          <a:xfrm>
            <a:off x="2096400" y="175491"/>
            <a:ext cx="8737996" cy="6507018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22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osterng.netkey.at/esr/viewing/index.php?module=viewimage&amp;task=&amp;maxheight=300&amp;maxwidth=300&amp;mediafile_id=538336&amp;2014010115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454" y="395449"/>
            <a:ext cx="7660336" cy="6204872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3176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eachmeanatomy.info/wp-content/uploads/Anatomical-Course-of-the-Ophthalmic-Ner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8109" y="323273"/>
            <a:ext cx="8837881" cy="6363824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14022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slideplayer.com/12/3440440/slides/slide_54.jpg"/>
          <p:cNvPicPr>
            <a:picLocks noChangeAspect="1" noChangeArrowheads="1"/>
          </p:cNvPicPr>
          <p:nvPr/>
        </p:nvPicPr>
        <p:blipFill>
          <a:blip r:embed="rId2" cstate="print"/>
          <a:srcRect l="9167" t="8889" r="2500" b="5556"/>
          <a:stretch>
            <a:fillRect/>
          </a:stretch>
        </p:blipFill>
        <p:spPr bwMode="auto">
          <a:xfrm>
            <a:off x="1838036" y="114545"/>
            <a:ext cx="9060686" cy="6581818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19300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1913" r="29722" b="19792"/>
          <a:stretch>
            <a:fillRect/>
          </a:stretch>
        </p:blipFill>
        <p:spPr bwMode="auto">
          <a:xfrm>
            <a:off x="2429164" y="219606"/>
            <a:ext cx="7942057" cy="6376016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51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uke.edu/web/anatomy/Lab24/Lab26modifiedImages/maxillary%20nerve%20path.jpg"/>
          <p:cNvPicPr>
            <a:picLocks noChangeAspect="1" noChangeArrowheads="1"/>
          </p:cNvPicPr>
          <p:nvPr/>
        </p:nvPicPr>
        <p:blipFill rotWithShape="1">
          <a:blip r:embed="rId2" cstate="print"/>
          <a:srcRect b="7072"/>
          <a:stretch/>
        </p:blipFill>
        <p:spPr bwMode="auto">
          <a:xfrm>
            <a:off x="486160" y="960582"/>
            <a:ext cx="10800677" cy="562061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34726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Pterygopalatine Fossa - Contents - Openings - TeachMeAnatomy">
            <a:extLst>
              <a:ext uri="{FF2B5EF4-FFF2-40B4-BE49-F238E27FC236}">
                <a16:creationId xmlns:a16="http://schemas.microsoft.com/office/drawing/2014/main" id="{B0F80E0D-2451-42F8-9C56-0493600C5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10" y="988290"/>
            <a:ext cx="9685907" cy="5654383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1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andibular nerve. V3 of trigeminal">
            <a:extLst>
              <a:ext uri="{FF2B5EF4-FFF2-40B4-BE49-F238E27FC236}">
                <a16:creationId xmlns:a16="http://schemas.microsoft.com/office/drawing/2014/main" id="{C4FBDBE0-AD87-47E4-BCD1-2FACEE83C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36" y="152278"/>
            <a:ext cx="8940963" cy="670572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9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drkarthikreddy.com/wp-content/uploads/2015/11/MASSETER-NERVE-SUPP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1061"/>
            <a:ext cx="6650181" cy="6438587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64272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media.unmc.edu/medicine/todd/dissection/idg14infratemp/p0042o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6258" y="314037"/>
            <a:ext cx="9662726" cy="6359726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27455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نتيجة بحث الصور عن ‪(dangerous area of scalp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309" y="199516"/>
            <a:ext cx="8618821" cy="6470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3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asympathetic Innervation to the Head and Neck - Anatomy - Ganglia -  TeachMeAnatomy">
            <a:extLst>
              <a:ext uri="{FF2B5EF4-FFF2-40B4-BE49-F238E27FC236}">
                <a16:creationId xmlns:a16="http://schemas.microsoft.com/office/drawing/2014/main" id="{6B8C30ED-24BE-4CEF-85C6-702BD0B1C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55" y="189315"/>
            <a:ext cx="5856589" cy="6378462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gure 2 from Reconstruction of the scalp. | Semantic Scholar">
            <a:extLst>
              <a:ext uri="{FF2B5EF4-FFF2-40B4-BE49-F238E27FC236}">
                <a16:creationId xmlns:a16="http://schemas.microsoft.com/office/drawing/2014/main" id="{292ACA5A-9DE4-482B-BEAE-B2F1A4374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674" y="145606"/>
            <a:ext cx="6339180" cy="6500541"/>
          </a:xfrm>
          <a:prstGeom prst="rect">
            <a:avLst/>
          </a:prstGeom>
          <a:noFill/>
          <a:ln w="57150">
            <a:solidFill>
              <a:srgbClr val="00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040" t="31250" r="32650" b="26042"/>
          <a:stretch>
            <a:fillRect/>
          </a:stretch>
        </p:blipFill>
        <p:spPr bwMode="auto">
          <a:xfrm>
            <a:off x="1278978" y="240145"/>
            <a:ext cx="9757499" cy="6452534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03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icture 017">
            <a:extLst>
              <a:ext uri="{FF2B5EF4-FFF2-40B4-BE49-F238E27FC236}">
                <a16:creationId xmlns:a16="http://schemas.microsoft.com/office/drawing/2014/main" id="{1513D490-808E-482F-B510-FE8E35FA6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88000"/>
          </a:blip>
          <a:srcRect/>
          <a:stretch>
            <a:fillRect/>
          </a:stretch>
        </p:blipFill>
        <p:spPr bwMode="auto">
          <a:xfrm>
            <a:off x="3804304" y="857250"/>
            <a:ext cx="4000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id="{5FC23524-BC7E-4B7E-9F10-A6EB1B0B154C}"/>
              </a:ext>
            </a:extLst>
          </p:cNvPr>
          <p:cNvSpPr>
            <a:spLocks/>
          </p:cNvSpPr>
          <p:nvPr/>
        </p:nvSpPr>
        <p:spPr bwMode="auto">
          <a:xfrm flipH="1">
            <a:off x="7972326" y="893822"/>
            <a:ext cx="2572583" cy="666635"/>
          </a:xfrm>
          <a:prstGeom prst="callout2">
            <a:avLst>
              <a:gd name="adj1" fmla="val 67083"/>
              <a:gd name="adj2" fmla="val 93242"/>
              <a:gd name="adj3" fmla="val 85941"/>
              <a:gd name="adj4" fmla="val 107391"/>
              <a:gd name="adj5" fmla="val 130708"/>
              <a:gd name="adj6" fmla="val 12630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Supratrochlear vein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95B988EF-141C-4232-A20D-92FA28E7257D}"/>
              </a:ext>
            </a:extLst>
          </p:cNvPr>
          <p:cNvSpPr>
            <a:spLocks/>
          </p:cNvSpPr>
          <p:nvPr/>
        </p:nvSpPr>
        <p:spPr bwMode="auto">
          <a:xfrm flipH="1">
            <a:off x="8095418" y="1560457"/>
            <a:ext cx="2572583" cy="666635"/>
          </a:xfrm>
          <a:prstGeom prst="callout2">
            <a:avLst>
              <a:gd name="adj1" fmla="val 33847"/>
              <a:gd name="adj2" fmla="val 90781"/>
              <a:gd name="adj3" fmla="val 68531"/>
              <a:gd name="adj4" fmla="val 107391"/>
              <a:gd name="adj5" fmla="val 54739"/>
              <a:gd name="adj6" fmla="val 13573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Supraorbital vein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C6508EF6-B619-42FA-B87C-50AEDE5FD1A5}"/>
              </a:ext>
            </a:extLst>
          </p:cNvPr>
          <p:cNvSpPr>
            <a:spLocks/>
          </p:cNvSpPr>
          <p:nvPr/>
        </p:nvSpPr>
        <p:spPr bwMode="auto">
          <a:xfrm flipH="1">
            <a:off x="8145300" y="3005211"/>
            <a:ext cx="2399608" cy="423790"/>
          </a:xfrm>
          <a:prstGeom prst="callout2">
            <a:avLst>
              <a:gd name="adj1" fmla="val 51043"/>
              <a:gd name="adj2" fmla="val 95765"/>
              <a:gd name="adj3" fmla="val 85941"/>
              <a:gd name="adj4" fmla="val 107391"/>
              <a:gd name="adj5" fmla="val 102451"/>
              <a:gd name="adj6" fmla="val 15353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Facial (angular) vein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EE8FD6D0-7B90-43F5-8E0C-9C54588090D6}"/>
              </a:ext>
            </a:extLst>
          </p:cNvPr>
          <p:cNvSpPr>
            <a:spLocks/>
          </p:cNvSpPr>
          <p:nvPr/>
        </p:nvSpPr>
        <p:spPr bwMode="auto">
          <a:xfrm flipH="1">
            <a:off x="8268393" y="2338575"/>
            <a:ext cx="2226633" cy="423790"/>
          </a:xfrm>
          <a:prstGeom prst="callout2">
            <a:avLst>
              <a:gd name="adj1" fmla="val 56022"/>
              <a:gd name="adj2" fmla="val 81695"/>
              <a:gd name="adj3" fmla="val 85941"/>
              <a:gd name="adj4" fmla="val 107391"/>
              <a:gd name="adj5" fmla="val 114899"/>
              <a:gd name="adj6" fmla="val 190967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Maxillary vein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063BEC88-A9CF-4394-AA6B-59045D79FB47}"/>
              </a:ext>
            </a:extLst>
          </p:cNvPr>
          <p:cNvSpPr>
            <a:spLocks/>
          </p:cNvSpPr>
          <p:nvPr/>
        </p:nvSpPr>
        <p:spPr bwMode="auto">
          <a:xfrm flipH="1">
            <a:off x="1798320" y="1015242"/>
            <a:ext cx="2497482" cy="358996"/>
          </a:xfrm>
          <a:prstGeom prst="callout2">
            <a:avLst>
              <a:gd name="adj1" fmla="val 99208"/>
              <a:gd name="adj2" fmla="val 14831"/>
              <a:gd name="adj3" fmla="val 110837"/>
              <a:gd name="adj4" fmla="val 4093"/>
              <a:gd name="adj5" fmla="val 441234"/>
              <a:gd name="adj6" fmla="val -7114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Superficial temporal vein</a:t>
            </a: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0C764E16-5EDD-43A4-8986-AE548712E398}"/>
              </a:ext>
            </a:extLst>
          </p:cNvPr>
          <p:cNvSpPr>
            <a:spLocks/>
          </p:cNvSpPr>
          <p:nvPr/>
        </p:nvSpPr>
        <p:spPr bwMode="auto">
          <a:xfrm flipH="1">
            <a:off x="1552571" y="2159077"/>
            <a:ext cx="2497482" cy="358996"/>
          </a:xfrm>
          <a:prstGeom prst="callout2">
            <a:avLst>
              <a:gd name="adj1" fmla="val 66879"/>
              <a:gd name="adj2" fmla="val 45"/>
              <a:gd name="adj3" fmla="val 113776"/>
              <a:gd name="adj4" fmla="val -15340"/>
              <a:gd name="adj5" fmla="val 279591"/>
              <a:gd name="adj6" fmla="val -77485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Retromandibular vein</a:t>
            </a:r>
          </a:p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350" b="1" dirty="0">
                <a:solidFill>
                  <a:srgbClr val="0000CC"/>
                </a:solidFill>
              </a:rPr>
              <a:t>Inside parotid gland</a:t>
            </a: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6C2E7C79-C859-4C84-85F3-8B9EE5F14AC4}"/>
              </a:ext>
            </a:extLst>
          </p:cNvPr>
          <p:cNvSpPr>
            <a:spLocks/>
          </p:cNvSpPr>
          <p:nvPr/>
        </p:nvSpPr>
        <p:spPr bwMode="auto">
          <a:xfrm flipH="1">
            <a:off x="1105101" y="2990919"/>
            <a:ext cx="2497482" cy="358996"/>
          </a:xfrm>
          <a:prstGeom prst="callout2">
            <a:avLst>
              <a:gd name="adj1" fmla="val 99208"/>
              <a:gd name="adj2" fmla="val 14831"/>
              <a:gd name="adj3" fmla="val 110837"/>
              <a:gd name="adj4" fmla="val 4093"/>
              <a:gd name="adj5" fmla="val 70152"/>
              <a:gd name="adj6" fmla="val -7707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33CC"/>
                </a:solidFill>
              </a:rPr>
              <a:t>Posterior auricular vein</a:t>
            </a:r>
          </a:p>
        </p:txBody>
      </p:sp>
      <p:sp>
        <p:nvSpPr>
          <p:cNvPr id="10" name="AutoShape 9">
            <a:extLst>
              <a:ext uri="{FF2B5EF4-FFF2-40B4-BE49-F238E27FC236}">
                <a16:creationId xmlns:a16="http://schemas.microsoft.com/office/drawing/2014/main" id="{9B5A57DF-16E5-43D7-9FBB-73DE25130631}"/>
              </a:ext>
            </a:extLst>
          </p:cNvPr>
          <p:cNvSpPr>
            <a:spLocks/>
          </p:cNvSpPr>
          <p:nvPr/>
        </p:nvSpPr>
        <p:spPr bwMode="auto">
          <a:xfrm flipH="1">
            <a:off x="1552571" y="4160430"/>
            <a:ext cx="2497482" cy="358996"/>
          </a:xfrm>
          <a:prstGeom prst="callout2">
            <a:avLst>
              <a:gd name="adj1" fmla="val 69818"/>
              <a:gd name="adj2" fmla="val 3425"/>
              <a:gd name="adj3" fmla="val 96142"/>
              <a:gd name="adj4" fmla="val -6046"/>
              <a:gd name="adj5" fmla="val 153216"/>
              <a:gd name="adj6" fmla="val -57208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33CC"/>
                </a:solidFill>
              </a:rPr>
              <a:t>External jugular vein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8A8C81D6-15A9-4FD1-87BD-5A543E1D742E}"/>
              </a:ext>
            </a:extLst>
          </p:cNvPr>
          <p:cNvSpPr>
            <a:spLocks/>
          </p:cNvSpPr>
          <p:nvPr/>
        </p:nvSpPr>
        <p:spPr bwMode="auto">
          <a:xfrm flipH="1">
            <a:off x="1552571" y="1735287"/>
            <a:ext cx="2497482" cy="358996"/>
          </a:xfrm>
          <a:prstGeom prst="callout2">
            <a:avLst>
              <a:gd name="adj1" fmla="val 52185"/>
              <a:gd name="adj2" fmla="val 16943"/>
              <a:gd name="adj3" fmla="val 57935"/>
              <a:gd name="adj4" fmla="val 2403"/>
              <a:gd name="adj5" fmla="val 191422"/>
              <a:gd name="adj6" fmla="val -3355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33CC"/>
                </a:solidFill>
              </a:rPr>
              <a:t>Occipital vein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DCC9356E-781B-43EE-9C83-0C5F8E6A0019}"/>
              </a:ext>
            </a:extLst>
          </p:cNvPr>
          <p:cNvSpPr>
            <a:spLocks/>
          </p:cNvSpPr>
          <p:nvPr/>
        </p:nvSpPr>
        <p:spPr bwMode="auto">
          <a:xfrm flipH="1">
            <a:off x="7028633" y="3900617"/>
            <a:ext cx="2226633" cy="423790"/>
          </a:xfrm>
          <a:prstGeom prst="callout2">
            <a:avLst>
              <a:gd name="adj1" fmla="val 51043"/>
              <a:gd name="adj2" fmla="val 88803"/>
              <a:gd name="adj3" fmla="val 85941"/>
              <a:gd name="adj4" fmla="val 107391"/>
              <a:gd name="adj5" fmla="val 72575"/>
              <a:gd name="adj6" fmla="val 145952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Common Facial vein</a:t>
            </a:r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25FA3404-7AA8-4104-93F5-D2C821BCF833}"/>
              </a:ext>
            </a:extLst>
          </p:cNvPr>
          <p:cNvSpPr>
            <a:spLocks/>
          </p:cNvSpPr>
          <p:nvPr/>
        </p:nvSpPr>
        <p:spPr bwMode="auto">
          <a:xfrm flipH="1">
            <a:off x="6231674" y="4873755"/>
            <a:ext cx="986873" cy="423790"/>
          </a:xfrm>
          <a:prstGeom prst="callout2">
            <a:avLst>
              <a:gd name="adj1" fmla="val 51043"/>
              <a:gd name="adj2" fmla="val 76349"/>
              <a:gd name="adj3" fmla="val 43618"/>
              <a:gd name="adj4" fmla="val 104184"/>
              <a:gd name="adj5" fmla="val 12824"/>
              <a:gd name="adj6" fmla="val 147119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IJV</a:t>
            </a:r>
          </a:p>
        </p:txBody>
      </p:sp>
      <p:sp>
        <p:nvSpPr>
          <p:cNvPr id="14" name="AutoShape 9">
            <a:extLst>
              <a:ext uri="{FF2B5EF4-FFF2-40B4-BE49-F238E27FC236}">
                <a16:creationId xmlns:a16="http://schemas.microsoft.com/office/drawing/2014/main" id="{B55FEA3C-741F-4335-AF67-6FE0FFD8268A}"/>
              </a:ext>
            </a:extLst>
          </p:cNvPr>
          <p:cNvSpPr>
            <a:spLocks/>
          </p:cNvSpPr>
          <p:nvPr/>
        </p:nvSpPr>
        <p:spPr bwMode="auto">
          <a:xfrm flipH="1">
            <a:off x="1482457" y="4906152"/>
            <a:ext cx="2497482" cy="358996"/>
          </a:xfrm>
          <a:prstGeom prst="callout2">
            <a:avLst>
              <a:gd name="adj1" fmla="val 61001"/>
              <a:gd name="adj2" fmla="val 13986"/>
              <a:gd name="adj3" fmla="val 69691"/>
              <a:gd name="adj4" fmla="val -2244"/>
              <a:gd name="adj5" fmla="val 94437"/>
              <a:gd name="adj6" fmla="val -51294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Subclavian vein</a:t>
            </a:r>
          </a:p>
        </p:txBody>
      </p:sp>
      <p:sp>
        <p:nvSpPr>
          <p:cNvPr id="15" name="AutoShape 9">
            <a:extLst>
              <a:ext uri="{FF2B5EF4-FFF2-40B4-BE49-F238E27FC236}">
                <a16:creationId xmlns:a16="http://schemas.microsoft.com/office/drawing/2014/main" id="{BB632A9D-4C6C-41D5-89EF-EA9789C4D2EF}"/>
              </a:ext>
            </a:extLst>
          </p:cNvPr>
          <p:cNvSpPr>
            <a:spLocks/>
          </p:cNvSpPr>
          <p:nvPr/>
        </p:nvSpPr>
        <p:spPr bwMode="auto">
          <a:xfrm flipH="1">
            <a:off x="1670245" y="3594207"/>
            <a:ext cx="2497482" cy="358996"/>
          </a:xfrm>
          <a:prstGeom prst="callout2">
            <a:avLst>
              <a:gd name="adj1" fmla="val 55124"/>
              <a:gd name="adj2" fmla="val 3847"/>
              <a:gd name="adj3" fmla="val -3783"/>
              <a:gd name="adj4" fmla="val -13650"/>
              <a:gd name="adj5" fmla="val -34878"/>
              <a:gd name="adj6" fmla="val -63122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Posterior division </a:t>
            </a:r>
          </a:p>
        </p:txBody>
      </p:sp>
      <p:sp>
        <p:nvSpPr>
          <p:cNvPr id="16" name="AutoShape 9">
            <a:extLst>
              <a:ext uri="{FF2B5EF4-FFF2-40B4-BE49-F238E27FC236}">
                <a16:creationId xmlns:a16="http://schemas.microsoft.com/office/drawing/2014/main" id="{E628B697-5288-42D0-BF19-2FE9E9A09052}"/>
              </a:ext>
            </a:extLst>
          </p:cNvPr>
          <p:cNvSpPr>
            <a:spLocks/>
          </p:cNvSpPr>
          <p:nvPr/>
        </p:nvSpPr>
        <p:spPr bwMode="auto">
          <a:xfrm flipH="1">
            <a:off x="7804805" y="3476827"/>
            <a:ext cx="2226633" cy="423790"/>
          </a:xfrm>
          <a:prstGeom prst="callout2">
            <a:avLst>
              <a:gd name="adj1" fmla="val 61001"/>
              <a:gd name="adj2" fmla="val 91646"/>
              <a:gd name="adj3" fmla="val 85941"/>
              <a:gd name="adj4" fmla="val 107391"/>
              <a:gd name="adj5" fmla="val 60127"/>
              <a:gd name="adj6" fmla="val 177700"/>
            </a:avLst>
          </a:prstGeom>
          <a:noFill/>
          <a:ln w="5715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0000CC"/>
                </a:solidFill>
              </a:rPr>
              <a:t>Anterior division</a:t>
            </a:r>
          </a:p>
        </p:txBody>
      </p:sp>
    </p:spTree>
    <p:extLst>
      <p:ext uri="{BB962C8B-B14F-4D97-AF65-F5344CB8AC3E}">
        <p14:creationId xmlns:p14="http://schemas.microsoft.com/office/powerpoint/2010/main" val="86966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14583" r="29722" b="20833"/>
          <a:stretch>
            <a:fillRect/>
          </a:stretch>
        </p:blipFill>
        <p:spPr bwMode="auto">
          <a:xfrm>
            <a:off x="2918692" y="156110"/>
            <a:ext cx="7038108" cy="6578932"/>
          </a:xfrm>
          <a:prstGeom prst="rect">
            <a:avLst/>
          </a:prstGeom>
          <a:noFill/>
          <a:ln w="57150">
            <a:solidFill>
              <a:srgbClr val="00FF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103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ages.slideplayer.com/13/408670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509" y="277090"/>
            <a:ext cx="8656783" cy="649258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42685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indbds.com/wp-content/uploads/2015/10/facial_artery-1430EEFC10763BFC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727" y="223396"/>
            <a:ext cx="7765473" cy="6389129"/>
          </a:xfrm>
          <a:prstGeom prst="rect">
            <a:avLst/>
          </a:prstGeom>
          <a:noFill/>
          <a:ln w="57150">
            <a:solidFill>
              <a:srgbClr val="00FF00"/>
            </a:solidFill>
          </a:ln>
        </p:spPr>
      </p:pic>
    </p:spTree>
    <p:extLst>
      <p:ext uri="{BB962C8B-B14F-4D97-AF65-F5344CB8AC3E}">
        <p14:creationId xmlns:p14="http://schemas.microsoft.com/office/powerpoint/2010/main" val="34798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37</Words>
  <Application>Microsoft Office PowerPoint</Application>
  <PresentationFormat>Widescreen</PresentationFormat>
  <Paragraphs>15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Admin</cp:lastModifiedBy>
  <cp:revision>5</cp:revision>
  <dcterms:created xsi:type="dcterms:W3CDTF">2023-03-01T14:11:12Z</dcterms:created>
  <dcterms:modified xsi:type="dcterms:W3CDTF">2023-03-02T10:14:53Z</dcterms:modified>
</cp:coreProperties>
</file>