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57" r:id="rId3"/>
    <p:sldId id="256" r:id="rId4"/>
    <p:sldId id="277" r:id="rId5"/>
    <p:sldId id="268" r:id="rId6"/>
    <p:sldId id="258" r:id="rId7"/>
    <p:sldId id="259" r:id="rId8"/>
    <p:sldId id="260" r:id="rId9"/>
    <p:sldId id="261" r:id="rId10"/>
    <p:sldId id="262" r:id="rId11"/>
    <p:sldId id="278" r:id="rId12"/>
    <p:sldId id="287" r:id="rId13"/>
    <p:sldId id="272" r:id="rId14"/>
    <p:sldId id="264" r:id="rId15"/>
    <p:sldId id="265" r:id="rId16"/>
    <p:sldId id="266" r:id="rId17"/>
    <p:sldId id="297" r:id="rId18"/>
    <p:sldId id="269" r:id="rId19"/>
    <p:sldId id="285" r:id="rId20"/>
    <p:sldId id="271" r:id="rId21"/>
    <p:sldId id="274" r:id="rId22"/>
    <p:sldId id="279" r:id="rId23"/>
    <p:sldId id="281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notesMaster" Target="notesMasters/notesMaster1.xml" /><Relationship Id="rId30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EAD1E7-0C55-D75A-6BAC-9959B32637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A7C2A-A593-448B-D872-7ADA2E1B39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3C9C5B-AFA6-4EE0-B2EA-C431743EA686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C3C6FB4-72D8-29B1-5DCB-4FA5B75213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53118D7-9F7B-F172-FC8D-37337D177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394A7-0E60-F3A1-9FC6-B0135DC0C5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F2118-3FFD-4C39-CF7F-91121432C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DD0C76-7B17-4E05-9777-A9E2C206DB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3AA0A7D-4B53-FBE4-0FCF-27FE941978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750DDE2D-1AD1-D900-6C5F-D8CC4C4EF7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9B8C8762-B395-234D-B70A-9FD14B3310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B3B643-4CE3-48E6-8A39-D7A3C2639879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CC30D-17AA-A5BB-332F-DD59ECCD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F2A4-55ED-49A9-9087-7321EEA38D5F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25E5-0C29-1161-C3E4-6AA6577F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7CA53-F5D1-4739-C942-84798655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9732-A000-487B-A8B8-6C32E81F0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91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DEEFF-8D3D-0C2B-3363-5553941F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2DCB-0D90-4CA6-AE92-F8B9807FB708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CA47B-1F89-8E35-5C66-A1E2577A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9CD68-2430-DA56-909A-D12AE5FB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6FC8E-52A7-4B9D-99EC-AB7045592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69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FD567-E124-CA9E-EE61-B97DB5EB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13C91-B0FB-4E79-825E-0E531A5679BC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023D7-139A-11BF-3CE0-856B842A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C47D2-675B-2027-5923-DA39F64A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DC13C-9FC7-4214-A06A-1351AD4E6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02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6D122-AC9A-6499-7429-360045E5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DEB2-7803-4083-95E9-8E5ED431CF26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04FBD-344E-C564-AB19-3422AC9A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376BF-03B7-9F2F-7FBF-BFF34F1F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51A72-414D-4293-9D7F-648309AF2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08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37305-E4E6-0BF7-7D17-D4F8E575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F098-C664-40BC-A1EB-844B3AE8B8CA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49D58-3C16-AA2A-718A-8F4DE0EBF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78AA2-4B19-7F9C-FBDA-558CB333A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D98BF-64C2-462F-B887-8631E2467E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03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4E0F1B-B6FE-D769-DB9A-E91D277D0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DEF56-CA79-4DCC-B938-DD7581A7B562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2D07E7-9BA4-8521-1BA9-66A1142F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9CF1E3-326B-F696-4D0B-6C11BD9C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9AAC1-317B-4E1A-8209-A2E5916DD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83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C953341-6882-68BD-9A56-B9678A86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4A3D-FDCE-40F2-A273-05DB37F60CA3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817C77-6C11-92C6-BEF3-2E6478C8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B082A6-924F-560E-5CD6-99E21F41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7A1E4-A366-43CC-963D-2E424C5CE7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40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960EBD2-411D-3486-707E-CCEC68DF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A424E-0928-4B4A-B032-D61F65D34989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2F034A-034F-3FFE-B9CB-9F4ABC9D1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D20A7B-DF57-E174-FC58-BAB1026D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3E0FF-AA45-4FC1-812C-F3CE90D8E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70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33E982-F975-93C1-466A-466A11A9E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9388B-EF37-46EA-97EA-83E9462FE48A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9BE363-7347-86A7-D86A-89DE7C47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23F2B0-5B09-BE18-C8DA-052219DC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DBBC7-CD7D-43A7-802B-CFA34B463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99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8A35A4-5D1B-2F7B-530D-B15CF5B9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55B12-95D8-49FB-81C9-8305BEDCC467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41E9EC-3814-067C-7773-DA79D93C1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0BA345-9E84-C85F-3DE5-8170970D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5DD24-2CDA-49C7-80D6-6A7C677DC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44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C6DE06-3584-E37C-E4D3-F17B5BB8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7097D-186A-4DA8-9A6E-7DDC2894E1FD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5558CD-2038-C9F7-4DF3-4D1D8B67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74EC4A-029D-C522-BDF2-E64BC43D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DF868-B854-40C6-AD22-65E547FC2B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22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A407F85-7765-C7FE-1F53-7268C062A3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E9EE0DC-5FD5-B281-074F-7DF7339CE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C5C32-5971-4C0F-6D68-8B4EB3C7A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84BD9-31E0-494E-8634-CDC302D6D3DC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CB846-3D32-BF4B-691C-6E8BE86DB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FE1AA-CAAF-4CE4-41BB-4CDDFFCEC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1E0BE0D-4ADB-49CB-81B1-08B2F86C47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2FBA3-D4D3-62F0-453F-CED60A2D0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466369"/>
          </a:xfrm>
        </p:spPr>
        <p:txBody>
          <a:bodyPr/>
          <a:lstStyle/>
          <a:p>
            <a:r>
              <a:rPr lang="en-US" sz="6000" dirty="0">
                <a:solidFill>
                  <a:srgbClr val="00206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Breast 1 </a:t>
            </a:r>
            <a:br>
              <a:rPr lang="en-US" sz="6000" dirty="0">
                <a:solidFill>
                  <a:srgbClr val="00206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</a:br>
            <a:br>
              <a:rPr lang="en-US" sz="6000" dirty="0">
                <a:solidFill>
                  <a:srgbClr val="00206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</a:br>
            <a:r>
              <a:rPr lang="en-US" sz="3600" i="1" dirty="0">
                <a:solidFill>
                  <a:schemeClr val="accent3">
                    <a:lumMod val="75000"/>
                  </a:schemeClr>
                </a:solidFill>
                <a:latin typeface="Aptos ExtraBold" panose="02000000000000000000" pitchFamily="2" charset="0"/>
                <a:ea typeface="Aptos ExtraBold" panose="02000000000000000000" pitchFamily="2" charset="0"/>
              </a:rPr>
              <a:t>( Anatomy, Development and Physiology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A5C6-AB7B-C69D-2039-8A3A214C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41" y="3826865"/>
            <a:ext cx="8229600" cy="27564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2060"/>
                </a:solidFill>
              </a:rPr>
              <a:t>Tariq Khaled Aladwan, MD </a:t>
            </a:r>
          </a:p>
          <a:p>
            <a:pPr marL="0" indent="0">
              <a:buNone/>
            </a:pPr>
            <a:r>
              <a:rPr lang="en-US" dirty="0"/>
              <a:t>             </a:t>
            </a:r>
            <a:r>
              <a:rPr lang="en-US" sz="2800" dirty="0">
                <a:solidFill>
                  <a:srgbClr val="002060"/>
                </a:solidFill>
              </a:rPr>
              <a:t>Consultant General, Laparoscopic and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                      Oncoplastic Breast Surgery.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               Faculty Of Medicine, Mutah University.</a:t>
            </a:r>
          </a:p>
        </p:txBody>
      </p:sp>
    </p:spTree>
    <p:extLst>
      <p:ext uri="{BB962C8B-B14F-4D97-AF65-F5344CB8AC3E}">
        <p14:creationId xmlns:p14="http://schemas.microsoft.com/office/powerpoint/2010/main" val="39750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893264D-A793-0C40-912C-13759DF2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3558" y="286904"/>
            <a:ext cx="8980255" cy="429784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b="1" i="1" dirty="0">
                <a:solidFill>
                  <a:srgbClr val="00B0F0"/>
                </a:solidFill>
              </a:rPr>
              <a:t>Arterial Supply of Breast 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92C4CED-3D04-B8FD-1DE9-06EA2E25C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048" y="1189764"/>
            <a:ext cx="3599952" cy="5494984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 u="sng" dirty="0">
                <a:solidFill>
                  <a:srgbClr val="00B0F0"/>
                </a:solidFill>
              </a:rPr>
              <a:t>Arterial supply </a:t>
            </a:r>
            <a:r>
              <a:rPr lang="en-US" altLang="en-US" sz="1600" dirty="0"/>
              <a:t>by :</a:t>
            </a:r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r>
              <a:rPr lang="en-US" altLang="en-US" sz="1600" dirty="0"/>
              <a:t>1. Perforating branches of </a:t>
            </a:r>
            <a:r>
              <a:rPr lang="en-US" altLang="en-US" sz="1600" b="1" u="sng" dirty="0"/>
              <a:t>internal thoracic (internal mammary) artery.</a:t>
            </a:r>
          </a:p>
          <a:p>
            <a:pPr marL="0" indent="0">
              <a:buNone/>
            </a:pPr>
            <a:endParaRPr lang="en-US" altLang="en-US" sz="1600" b="1" u="sng" dirty="0"/>
          </a:p>
          <a:p>
            <a:pPr marL="0" indent="0">
              <a:buNone/>
            </a:pPr>
            <a:r>
              <a:rPr lang="en-US" altLang="en-US" sz="1600" dirty="0"/>
              <a:t>2. Mammary branches of superior thoracic Artery, of </a:t>
            </a:r>
            <a:r>
              <a:rPr lang="en-US" altLang="en-US" sz="1600" b="1" u="sng" dirty="0"/>
              <a:t>axillary artery</a:t>
            </a:r>
            <a:r>
              <a:rPr lang="en-US" altLang="en-US" sz="1600" dirty="0"/>
              <a:t>. </a:t>
            </a:r>
          </a:p>
          <a:p>
            <a:pPr marL="0" indent="0">
              <a:buNone/>
            </a:pPr>
            <a:endParaRPr lang="en-US" altLang="en-US" sz="1600" dirty="0"/>
          </a:p>
          <a:p>
            <a:pPr>
              <a:buAutoNum type="arabicPeriod" startAt="3"/>
            </a:pPr>
            <a:r>
              <a:rPr lang="en-US" altLang="en-US" sz="1600" dirty="0"/>
              <a:t>Pectoral branches of thoracoacromial artery, of </a:t>
            </a:r>
            <a:r>
              <a:rPr lang="en-US" altLang="en-US" sz="1600" b="1" u="sng" dirty="0"/>
              <a:t>axillary artery. </a:t>
            </a:r>
          </a:p>
          <a:p>
            <a:pPr>
              <a:buAutoNum type="arabicPeriod" startAt="3"/>
            </a:pPr>
            <a:endParaRPr lang="en-US" altLang="en-US" sz="1600" b="1" u="sng" dirty="0"/>
          </a:p>
          <a:p>
            <a:pPr>
              <a:buAutoNum type="arabicPeriod" startAt="4"/>
            </a:pPr>
            <a:r>
              <a:rPr lang="en-US" altLang="en-US" sz="1600" dirty="0"/>
              <a:t>Mammary branches of lateral thoracic artery, of </a:t>
            </a:r>
            <a:r>
              <a:rPr lang="en-US" altLang="en-US" sz="1600" b="1" u="sng" dirty="0"/>
              <a:t>axillary artery</a:t>
            </a:r>
            <a:r>
              <a:rPr lang="en-US" altLang="en-US" sz="1600" dirty="0"/>
              <a:t>. </a:t>
            </a:r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r>
              <a:rPr lang="en-US" altLang="en-US" sz="1600" dirty="0"/>
              <a:t>5.  Mammary branches of </a:t>
            </a:r>
            <a:r>
              <a:rPr lang="en-US" altLang="en-US" sz="1600" b="1" u="sng" dirty="0"/>
              <a:t>Intercostal arteries.</a:t>
            </a:r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b="1" u="sng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882C54D9-34B3-A60E-F63C-67F385A71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9" y="1189764"/>
            <a:ext cx="5426579" cy="56682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7A3D-118D-F144-3145-5D83A1CA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dirty="0">
                <a:solidFill>
                  <a:srgbClr val="00B0F0"/>
                </a:solidFill>
              </a:rPr>
              <a:t>Venous drainage of Breast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7593E-E30B-65BB-1355-D6A5C5BC8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501" y="1790777"/>
            <a:ext cx="3741007" cy="492750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rgbClr val="00B0F0"/>
                </a:solidFill>
              </a:rPr>
              <a:t>*   </a:t>
            </a:r>
            <a:r>
              <a:rPr lang="en-US" sz="1600" u="sng" dirty="0">
                <a:solidFill>
                  <a:srgbClr val="00B0F0"/>
                </a:solidFill>
              </a:rPr>
              <a:t>Venous drainage</a:t>
            </a:r>
            <a:r>
              <a:rPr lang="en-US" sz="1600" b="1" dirty="0"/>
              <a:t> </a:t>
            </a:r>
            <a:r>
              <a:rPr lang="en-US" sz="1600" dirty="0"/>
              <a:t>by :</a:t>
            </a:r>
          </a:p>
          <a:p>
            <a:pPr marL="0" indent="0">
              <a:buNone/>
            </a:pPr>
            <a:r>
              <a:rPr lang="en-US" sz="1600" b="1" i="1" dirty="0">
                <a:solidFill>
                  <a:srgbClr val="92D050"/>
                </a:solidFill>
              </a:rPr>
              <a:t>
   * Veins are corresponding to the arteries.</a:t>
            </a:r>
          </a:p>
          <a:p>
            <a:pPr marL="0" indent="0">
              <a:buNone/>
            </a:pPr>
            <a:r>
              <a:rPr lang="en-US" sz="1600" dirty="0"/>
              <a:t>
   * </a:t>
            </a:r>
            <a:r>
              <a:rPr lang="en-US" sz="1600" u="sng" dirty="0"/>
              <a:t>Circular venous plexus </a:t>
            </a:r>
            <a:r>
              <a:rPr lang="en-US" sz="1600" dirty="0"/>
              <a:t>are found at the  base of nipple.
   </a:t>
            </a:r>
          </a:p>
          <a:p>
            <a:pPr marL="0" indent="0">
              <a:buNone/>
            </a:pPr>
            <a:r>
              <a:rPr lang="en-US" sz="1600" dirty="0"/>
              <a:t>   * Finally, veins of this plexus drain into </a:t>
            </a:r>
            <a:r>
              <a:rPr lang="en-US" sz="1600" b="1" i="1" u="sng" dirty="0"/>
              <a:t>axillary , internal thoracic and posterior intercostal veins.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6B33C35-4AF2-42EE-AC0C-A14167242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96" y="1329481"/>
            <a:ext cx="5424335" cy="55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42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547FF6D-EE7D-4F5C-F4E7-BE27153A5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27" y="-1233695"/>
            <a:ext cx="7934570" cy="80916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DF62FA-BABC-30E9-12AE-B70BDA2C6DA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-185211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>
                <a:solidFill>
                  <a:srgbClr val="00B0F0"/>
                </a:solidFill>
              </a:rPr>
              <a:t>Nerve Supply of Breast</a:t>
            </a:r>
            <a:r>
              <a:rPr lang="en-US" dirty="0"/>
              <a:t>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94259E2-5A51-43B0-D285-783007113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5048"/>
            <a:ext cx="4159728" cy="549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5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2A2F9B-AAF5-CDF6-0D7E-F9874AEDC209}"/>
              </a:ext>
            </a:extLst>
          </p:cNvPr>
          <p:cNvSpPr txBox="1">
            <a:spLocks/>
          </p:cNvSpPr>
          <p:nvPr/>
        </p:nvSpPr>
        <p:spPr bwMode="auto">
          <a:xfrm>
            <a:off x="-2150848" y="1535"/>
            <a:ext cx="8229600" cy="1175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i="1" dirty="0">
                <a:solidFill>
                  <a:srgbClr val="00B0F0"/>
                </a:solidFill>
              </a:rPr>
              <a:t>Lymphatic Drainage</a:t>
            </a:r>
          </a:p>
          <a:p>
            <a:r>
              <a:rPr lang="en-US" altLang="en-US" sz="2800" b="1" i="1" dirty="0">
                <a:solidFill>
                  <a:srgbClr val="00B0F0"/>
                </a:solidFill>
              </a:rPr>
              <a:t> Of Breast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9410D5-D564-9E9F-22DD-FD08C9DE6E7D}"/>
              </a:ext>
            </a:extLst>
          </p:cNvPr>
          <p:cNvSpPr txBox="1">
            <a:spLocks/>
          </p:cNvSpPr>
          <p:nvPr/>
        </p:nvSpPr>
        <p:spPr bwMode="auto">
          <a:xfrm>
            <a:off x="4378817" y="117672"/>
            <a:ext cx="4906237" cy="6622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400" b="1" dirty="0">
                <a:solidFill>
                  <a:schemeClr val="accent3">
                    <a:lumMod val="50000"/>
                  </a:schemeClr>
                </a:solidFill>
              </a:rPr>
              <a:t>    The lymphatic drainage of the breast originates from the breast lobules and flows </a:t>
            </a:r>
            <a:r>
              <a:rPr lang="en-US" altLang="en-US" sz="1400" dirty="0">
                <a:solidFill>
                  <a:srgbClr val="00B0F0"/>
                </a:solidFill>
              </a:rPr>
              <a:t>into:</a:t>
            </a:r>
          </a:p>
          <a:p>
            <a:pPr marL="0" indent="0">
              <a:buNone/>
            </a:pPr>
            <a:r>
              <a:rPr lang="en-US" altLang="en-US" sz="1400" dirty="0">
                <a:solidFill>
                  <a:srgbClr val="00B0F0"/>
                </a:solidFill>
              </a:rPr>
              <a:t>     </a:t>
            </a:r>
            <a:r>
              <a:rPr lang="en-US" altLang="en-US" sz="1400" dirty="0"/>
              <a:t>*</a:t>
            </a:r>
            <a:r>
              <a:rPr lang="en-US" altLang="en-US" sz="1400" dirty="0">
                <a:solidFill>
                  <a:srgbClr val="00B0F0"/>
                </a:solidFill>
              </a:rPr>
              <a:t>    Subareolar</a:t>
            </a:r>
            <a:r>
              <a:rPr lang="en-US" altLang="en-US" sz="1400" dirty="0"/>
              <a:t>  plexus </a:t>
            </a:r>
            <a:r>
              <a:rPr lang="en-US" altLang="en-US" sz="1400" dirty="0">
                <a:solidFill>
                  <a:srgbClr val="00B0F0"/>
                </a:solidFill>
              </a:rPr>
              <a:t>(Sappey plexus) :</a:t>
            </a:r>
          </a:p>
          <a:p>
            <a:pPr marL="0" indent="0">
              <a:buNone/>
            </a:pPr>
            <a:r>
              <a:rPr lang="en-US" altLang="en-US" sz="1400" dirty="0">
                <a:solidFill>
                  <a:srgbClr val="00B0F0"/>
                </a:solidFill>
              </a:rPr>
              <a:t>    </a:t>
            </a:r>
            <a:r>
              <a:rPr lang="en-US" altLang="en-US" sz="1400" dirty="0"/>
              <a:t>         Lies beneath the areola.</a:t>
            </a:r>
          </a:p>
          <a:p>
            <a:pPr marL="0" indent="0">
              <a:buNone/>
            </a:pPr>
            <a:r>
              <a:rPr lang="en-US" altLang="en-US" sz="1400" dirty="0"/>
              <a:t>     *    </a:t>
            </a:r>
            <a:r>
              <a:rPr lang="en-US" altLang="en-US" sz="1400" dirty="0">
                <a:solidFill>
                  <a:srgbClr val="00B0F0"/>
                </a:solidFill>
              </a:rPr>
              <a:t>Deep</a:t>
            </a:r>
            <a:r>
              <a:rPr lang="en-US" altLang="en-US" sz="1400" dirty="0"/>
              <a:t> lymphatic plexus :</a:t>
            </a:r>
          </a:p>
          <a:p>
            <a:pPr marL="0" indent="0">
              <a:buNone/>
            </a:pPr>
            <a:r>
              <a:rPr lang="en-US" altLang="en-US" sz="1400" dirty="0"/>
              <a:t>              Lies on the deep fascia covering pectoralis major.</a:t>
            </a:r>
          </a:p>
          <a:p>
            <a:pPr marL="0" indent="0">
              <a:buNone/>
            </a:pPr>
            <a:endParaRPr lang="en-US" altLang="en-US" sz="1400" dirty="0"/>
          </a:p>
          <a:p>
            <a:pPr marL="0" indent="0">
              <a:buNone/>
            </a:pPr>
            <a:r>
              <a:rPr lang="en-US" altLang="en-US" sz="1400" b="1" u="sng" dirty="0"/>
              <a:t>Both plexuses radiate in</a:t>
            </a:r>
            <a:r>
              <a:rPr lang="en-US" altLang="en-US" sz="1400" b="1" u="sng" dirty="0">
                <a:solidFill>
                  <a:srgbClr val="92D050"/>
                </a:solidFill>
              </a:rPr>
              <a:t> many directions</a:t>
            </a:r>
            <a:r>
              <a:rPr lang="en-US" altLang="en-US" sz="1400" b="1" u="sng" dirty="0"/>
              <a:t> and drain into </a:t>
            </a:r>
            <a:r>
              <a:rPr lang="en-US" altLang="en-US" sz="1400" b="1" u="sng" dirty="0">
                <a:solidFill>
                  <a:srgbClr val="92D050"/>
                </a:solidFill>
              </a:rPr>
              <a:t>different</a:t>
            </a:r>
            <a:r>
              <a:rPr lang="en-US" altLang="en-US" sz="1400" b="1" u="sng" dirty="0"/>
              <a:t> lymph pathways:</a:t>
            </a:r>
          </a:p>
          <a:p>
            <a:pPr marL="0" indent="0">
              <a:buNone/>
            </a:pPr>
            <a:r>
              <a:rPr lang="en-US" altLang="en-US" sz="1400" dirty="0"/>
              <a:t>       </a:t>
            </a:r>
          </a:p>
          <a:p>
            <a:pPr marL="0" indent="0">
              <a:buNone/>
            </a:pPr>
            <a:r>
              <a:rPr lang="en-US" altLang="en-US" sz="1400" dirty="0"/>
              <a:t> 1) </a:t>
            </a:r>
            <a:r>
              <a:rPr lang="en-US" altLang="en-US" sz="1400" b="1" i="1" u="sng" dirty="0">
                <a:solidFill>
                  <a:srgbClr val="00B0F0"/>
                </a:solidFill>
              </a:rPr>
              <a:t>Axillary</a:t>
            </a:r>
            <a:r>
              <a:rPr lang="en-US" altLang="en-US" sz="1400" dirty="0"/>
              <a:t> ( Lateral ) Pathway (</a:t>
            </a:r>
            <a:r>
              <a:rPr lang="en-US" altLang="en-US" sz="1400" b="1" i="1" u="sng" dirty="0">
                <a:solidFill>
                  <a:srgbClr val="00B0F0"/>
                </a:solidFill>
              </a:rPr>
              <a:t>75%</a:t>
            </a:r>
            <a:r>
              <a:rPr lang="en-US" altLang="en-US" sz="1400" dirty="0"/>
              <a:t> of the breast  lymphatic drainage) : </a:t>
            </a:r>
          </a:p>
          <a:p>
            <a:pPr marL="0" indent="0">
              <a:buNone/>
            </a:pPr>
            <a:r>
              <a:rPr lang="en-US" altLang="en-US" sz="1400" dirty="0"/>
              <a:t>   The lymph channels extend along the inferior edge of the pectoralis major to reach the pectoral group of the axillary nodes. The lymphatics further drain to the central and apical </a:t>
            </a:r>
            <a:r>
              <a:rPr lang="en-US" altLang="en-US" sz="1400" b="1" u="sng" dirty="0"/>
              <a:t>axillary nodes and finally to the deep cervical and the subclavian nodes.</a:t>
            </a:r>
          </a:p>
          <a:p>
            <a:pPr marL="0" indent="0">
              <a:buNone/>
            </a:pPr>
            <a:endParaRPr lang="en-US" altLang="en-US" sz="1400" dirty="0"/>
          </a:p>
          <a:p>
            <a:pPr marL="0" indent="0">
              <a:buNone/>
            </a:pPr>
            <a:r>
              <a:rPr lang="en-US" altLang="en-US" sz="1400" dirty="0"/>
              <a:t> 2) </a:t>
            </a:r>
            <a:r>
              <a:rPr lang="en-US" altLang="en-US" sz="1400" b="1" i="1" u="sng" dirty="0">
                <a:solidFill>
                  <a:srgbClr val="00B0F0"/>
                </a:solidFill>
              </a:rPr>
              <a:t>Internal mammary</a:t>
            </a:r>
            <a:r>
              <a:rPr lang="en-US" altLang="en-US" sz="1400" dirty="0"/>
              <a:t> pathway ( </a:t>
            </a:r>
            <a:r>
              <a:rPr lang="en-US" altLang="en-US" sz="1400" b="1" i="1" u="sng" dirty="0">
                <a:solidFill>
                  <a:srgbClr val="00B0F0"/>
                </a:solidFill>
              </a:rPr>
              <a:t>20%</a:t>
            </a:r>
            <a:r>
              <a:rPr lang="en-US" altLang="en-US" sz="1400" dirty="0"/>
              <a:t> of the breast lymphatic drainage)  :</a:t>
            </a:r>
          </a:p>
          <a:p>
            <a:pPr marL="0" indent="0">
              <a:buNone/>
            </a:pPr>
            <a:r>
              <a:rPr lang="en-US" altLang="en-US" sz="1400" dirty="0"/>
              <a:t>     The lymphatics originate from both the lateral and medial halves of the breast and pass through the pectoralis major to drain to the</a:t>
            </a:r>
            <a:r>
              <a:rPr lang="en-US" altLang="en-US" sz="1400" b="1" dirty="0"/>
              <a:t> </a:t>
            </a:r>
            <a:r>
              <a:rPr lang="en-US" altLang="en-US" sz="1400" b="1" u="sng" dirty="0"/>
              <a:t>parasternal nodes</a:t>
            </a:r>
            <a:r>
              <a:rPr lang="en-US" altLang="en-US" sz="1400" b="1" dirty="0"/>
              <a:t>.</a:t>
            </a:r>
            <a:r>
              <a:rPr lang="en-US" altLang="en-US" sz="1400" dirty="0"/>
              <a:t>
 3) </a:t>
            </a:r>
            <a:r>
              <a:rPr lang="en-US" altLang="en-US" sz="1400" b="1" i="1" u="sng" dirty="0">
                <a:solidFill>
                  <a:srgbClr val="00B0F0"/>
                </a:solidFill>
              </a:rPr>
              <a:t>Retromammary</a:t>
            </a:r>
            <a:r>
              <a:rPr lang="en-US" altLang="en-US" sz="1400" dirty="0"/>
              <a:t> pathway (</a:t>
            </a:r>
            <a:r>
              <a:rPr lang="en-US" altLang="en-US" sz="1400" b="1" i="1" u="sng" dirty="0">
                <a:solidFill>
                  <a:srgbClr val="00B0F0"/>
                </a:solidFill>
              </a:rPr>
              <a:t>5%</a:t>
            </a:r>
            <a:r>
              <a:rPr lang="en-US" altLang="en-US" sz="1400" dirty="0"/>
              <a:t> of the breast lymphatic drainage)  :</a:t>
            </a:r>
          </a:p>
          <a:p>
            <a:pPr marL="0" indent="0">
              <a:buNone/>
            </a:pPr>
            <a:r>
              <a:rPr lang="en-US" altLang="en-US" sz="1400" dirty="0"/>
              <a:t>    The lymphatic drainage comes from the posterior portion of the breast. The lymphatics may reach the </a:t>
            </a:r>
            <a:r>
              <a:rPr lang="en-US" altLang="en-US" sz="1400" b="1" u="sng" dirty="0"/>
              <a:t>sheath of the rectus abdominis and the subperitoneal and subhepatic plexuses</a:t>
            </a:r>
            <a:r>
              <a:rPr lang="en-US" altLang="en-US" sz="1400" b="1" dirty="0"/>
              <a:t>.</a:t>
            </a:r>
          </a:p>
          <a:p>
            <a:pPr marL="0" indent="0">
              <a:buNone/>
            </a:pPr>
            <a:endParaRPr lang="en-US" altLang="en-US" sz="1400" dirty="0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C6F25219-10A7-A0C5-55EA-FC504928F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36" y="1386012"/>
            <a:ext cx="4187707" cy="50043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9E6D8F6-D7A3-A9A7-36A3-A893BB53F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252080" cy="91440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b="1" i="1" dirty="0">
                <a:solidFill>
                  <a:srgbClr val="00B0F0"/>
                </a:solidFill>
              </a:rPr>
              <a:t>Axillary Lymph Nodes   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BDB854F-AD8E-0A95-7245-8D2F3F217E10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4713054" y="1240972"/>
            <a:ext cx="4430946" cy="561702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en-US" sz="1600" dirty="0"/>
              <a:t>       They are arranged into</a:t>
            </a:r>
            <a:r>
              <a:rPr lang="en-US" sz="1600" b="1" i="1" u="sng" dirty="0">
                <a:solidFill>
                  <a:srgbClr val="00B0F0"/>
                </a:solidFill>
              </a:rPr>
              <a:t> </a:t>
            </a:r>
            <a:r>
              <a:rPr lang="en-US" sz="16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groups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/>
              <a:t>which lie in axillary fat :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600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92D050"/>
                </a:solidFill>
              </a:rPr>
              <a:t>Pectoral (Anterior) group </a:t>
            </a:r>
            <a:r>
              <a:rPr lang="en-US" sz="1600" dirty="0"/>
              <a:t>: which lies on the pectoralis minor along lateral thoracic vessels.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600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92D050"/>
                </a:solidFill>
              </a:rPr>
              <a:t>Subscapular (Posterior) group </a:t>
            </a:r>
            <a:r>
              <a:rPr lang="en-US" sz="1600" dirty="0"/>
              <a:t>: which lies on posterior wall of axilla on lower border of subscapularis along subscapular vessels.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600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92D050"/>
                </a:solidFill>
              </a:rPr>
              <a:t>Brachial (Lateral) group</a:t>
            </a:r>
            <a:r>
              <a:rPr lang="en-US" sz="1600" dirty="0"/>
              <a:t> : lies on lateral wall of axilla along 3</a:t>
            </a:r>
            <a:r>
              <a:rPr lang="en-US" sz="1600" baseline="30000" dirty="0"/>
              <a:t>rd</a:t>
            </a:r>
            <a:r>
              <a:rPr lang="en-US" sz="1600" dirty="0"/>
              <a:t> part of axillary vessels.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600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92D050"/>
                </a:solidFill>
              </a:rPr>
              <a:t>Central group</a:t>
            </a:r>
            <a:r>
              <a:rPr lang="en-US" sz="1600" dirty="0"/>
              <a:t> : lies in axillary fat at the base of axilla.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600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92D050"/>
                </a:solidFill>
              </a:rPr>
              <a:t>Apical group</a:t>
            </a:r>
            <a:r>
              <a:rPr lang="en-US" sz="1600" dirty="0"/>
              <a:t> : lies at apex of axilla.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6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600" dirty="0"/>
              <a:t>         </a:t>
            </a:r>
            <a:r>
              <a:rPr lang="en-US" sz="1600" b="1" i="1" u="sng" dirty="0">
                <a:solidFill>
                  <a:srgbClr val="00B0F0"/>
                </a:solidFill>
              </a:rPr>
              <a:t>Subclavian lymph trunk</a:t>
            </a:r>
            <a:r>
              <a:rPr lang="en-US" sz="1600" dirty="0"/>
              <a:t>: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600" dirty="0"/>
              <a:t>       it is formed by union of efferent lymph vessels of apical group. It usually opens in subclavian vein. On the left side it usually opens into thoracic duct.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67D1E11-6265-E207-AEF5-91B34C364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55" y="1240972"/>
            <a:ext cx="4571999" cy="495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7E05ED8-7618-85BF-8E3F-D8154796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692" y="0"/>
            <a:ext cx="4863308" cy="685800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z="1800" b="1" i="1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800" b="1" i="1" u="sng" dirty="0">
                <a:solidFill>
                  <a:schemeClr val="accent3">
                    <a:lumMod val="50000"/>
                  </a:schemeClr>
                </a:solidFill>
              </a:rPr>
              <a:t>      #  You must take these facts :</a:t>
            </a:r>
          </a:p>
          <a:p>
            <a:endParaRPr lang="en-US" altLang="en-US" sz="1600" dirty="0"/>
          </a:p>
          <a:p>
            <a:r>
              <a:rPr lang="en-US" altLang="en-US" sz="1600" b="1" i="1" dirty="0"/>
              <a:t>Central &amp; lateral parts </a:t>
            </a:r>
            <a:r>
              <a:rPr lang="en-US" altLang="en-US" sz="1600" dirty="0"/>
              <a:t>of the gland (75%) drain into pectoral group of axillary lymph nodes.</a:t>
            </a:r>
          </a:p>
          <a:p>
            <a:endParaRPr lang="en-US" altLang="en-US" sz="1600" dirty="0"/>
          </a:p>
          <a:p>
            <a:r>
              <a:rPr lang="en-US" altLang="en-US" sz="1600" b="1" i="1" dirty="0"/>
              <a:t>Upper part</a:t>
            </a:r>
            <a:r>
              <a:rPr lang="en-US" altLang="en-US" sz="1600" dirty="0"/>
              <a:t> of the gland drains into apical  group of axillary lymph nodes.</a:t>
            </a:r>
          </a:p>
          <a:p>
            <a:endParaRPr lang="en-US" altLang="en-US" sz="1600" dirty="0"/>
          </a:p>
          <a:p>
            <a:r>
              <a:rPr lang="en-US" altLang="en-US" sz="1600" b="1" i="1" dirty="0"/>
              <a:t>Medial part </a:t>
            </a:r>
            <a:r>
              <a:rPr lang="en-US" altLang="en-US" sz="1600" dirty="0"/>
              <a:t>drains into internal thoracic (parasternal) lymph nodes,  forming a chain along the internal thoracic vessels.</a:t>
            </a:r>
          </a:p>
          <a:p>
            <a:endParaRPr lang="en-US" altLang="en-US" sz="1600" dirty="0"/>
          </a:p>
          <a:p>
            <a:r>
              <a:rPr lang="en-US" altLang="en-US" sz="1600" dirty="0"/>
              <a:t>Some lymphatics from the </a:t>
            </a:r>
            <a:r>
              <a:rPr lang="en-US" altLang="en-US" sz="1600" b="1" i="1" dirty="0"/>
              <a:t>medial part </a:t>
            </a:r>
            <a:r>
              <a:rPr lang="en-US" altLang="en-US" sz="1600" dirty="0"/>
              <a:t>of the gland pass </a:t>
            </a:r>
            <a:r>
              <a:rPr lang="en-US" altLang="en-US" sz="1600" b="1" i="1" dirty="0"/>
              <a:t>across  the front of sternum </a:t>
            </a:r>
            <a:r>
              <a:rPr lang="en-US" altLang="en-US" sz="1600" dirty="0"/>
              <a:t>to anastomose with that of </a:t>
            </a:r>
            <a:r>
              <a:rPr lang="en-US" altLang="en-US" sz="1600" b="1" i="1" dirty="0"/>
              <a:t>opposite side.</a:t>
            </a:r>
          </a:p>
          <a:p>
            <a:pPr marL="0" indent="0">
              <a:buNone/>
            </a:pPr>
            <a:endParaRPr lang="en-US" altLang="en-US" sz="1600" dirty="0"/>
          </a:p>
          <a:p>
            <a:r>
              <a:rPr lang="en-US" altLang="en-US" sz="1600" dirty="0"/>
              <a:t>Lymphatics from the </a:t>
            </a:r>
            <a:r>
              <a:rPr lang="en-US" altLang="en-US" sz="1600" b="1" i="1" dirty="0"/>
              <a:t>inferomedial part </a:t>
            </a:r>
            <a:r>
              <a:rPr lang="en-US" altLang="en-US" sz="1600" dirty="0"/>
              <a:t>anastomose with lymphatics of </a:t>
            </a:r>
            <a:r>
              <a:rPr lang="en-US" altLang="en-US" sz="1600" b="1" i="1" dirty="0"/>
              <a:t>rectus sheath &amp; linea alba,</a:t>
            </a:r>
            <a:r>
              <a:rPr lang="en-US" altLang="en-US" sz="1600" dirty="0"/>
              <a:t> and some vessels pass deeply to anastomose with the </a:t>
            </a:r>
            <a:r>
              <a:rPr lang="en-US" altLang="en-US" sz="1600" b="1" i="1" dirty="0"/>
              <a:t>subdiaphragmatic lymphatics</a:t>
            </a:r>
            <a:r>
              <a:rPr lang="en-US" altLang="en-US" sz="1600" dirty="0"/>
              <a:t>.</a:t>
            </a:r>
          </a:p>
        </p:txBody>
      </p:sp>
      <p:pic>
        <p:nvPicPr>
          <p:cNvPr id="13316" name="Picture 6" descr="209C2215">
            <a:extLst>
              <a:ext uri="{FF2B5EF4-FFF2-40B4-BE49-F238E27FC236}">
                <a16:creationId xmlns:a16="http://schemas.microsoft.com/office/drawing/2014/main" id="{24170103-1A8D-EB19-227D-FDE69F58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4" t="18446" r="10291" b="20389"/>
          <a:stretch>
            <a:fillRect/>
          </a:stretch>
        </p:blipFill>
        <p:spPr bwMode="auto">
          <a:xfrm>
            <a:off x="0" y="0"/>
            <a:ext cx="4280692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D92E6B0-6496-3A94-9242-310CF8FB8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1630" y="1300154"/>
            <a:ext cx="4912370" cy="4660926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z="1600" dirty="0"/>
          </a:p>
          <a:p>
            <a:pPr marL="0" indent="0">
              <a:buNone/>
            </a:pPr>
            <a:endParaRPr lang="en-US" altLang="en-US" sz="1800" b="1" i="1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800" b="1" i="1" u="sng" dirty="0">
                <a:solidFill>
                  <a:schemeClr val="accent3">
                    <a:lumMod val="50000"/>
                  </a:schemeClr>
                </a:solidFill>
              </a:rPr>
              <a:t>          # Also,</a:t>
            </a:r>
          </a:p>
          <a:p>
            <a:pPr marL="0" indent="0">
              <a:buNone/>
            </a:pPr>
            <a:endParaRPr lang="en-US" altLang="en-US" sz="1600" dirty="0"/>
          </a:p>
          <a:p>
            <a:r>
              <a:rPr lang="en-US" altLang="en-US" sz="1600" b="1" i="1" u="sng" dirty="0">
                <a:solidFill>
                  <a:srgbClr val="00B0F0"/>
                </a:solidFill>
              </a:rPr>
              <a:t>60%  of carcinomas</a:t>
            </a:r>
            <a:r>
              <a:rPr lang="en-US" altLang="en-US" sz="1600" dirty="0"/>
              <a:t> of breast occur in the upper lateral quadrant.</a:t>
            </a:r>
          </a:p>
          <a:p>
            <a:endParaRPr lang="en-US" altLang="en-US" sz="1600" dirty="0"/>
          </a:p>
          <a:p>
            <a:r>
              <a:rPr lang="en-US" altLang="en-US" sz="1600" b="1" i="1" u="sng" dirty="0">
                <a:solidFill>
                  <a:srgbClr val="00B0F0"/>
                </a:solidFill>
              </a:rPr>
              <a:t>75% of lymph </a:t>
            </a:r>
            <a:r>
              <a:rPr lang="en-US" altLang="en-US" sz="1600" dirty="0"/>
              <a:t>from the breast drains into the axillary lymph nodes.</a:t>
            </a:r>
          </a:p>
          <a:p>
            <a:endParaRPr lang="en-US" altLang="en-US" sz="1600" dirty="0"/>
          </a:p>
          <a:p>
            <a:r>
              <a:rPr lang="en-US" altLang="en-US" sz="1600" dirty="0"/>
              <a:t>In case of carcinoma of one breast, the </a:t>
            </a:r>
            <a:r>
              <a:rPr lang="en-US" altLang="en-US" sz="1600" b="1" i="1" u="sng" dirty="0">
                <a:solidFill>
                  <a:srgbClr val="00B0F0"/>
                </a:solidFill>
              </a:rPr>
              <a:t>other breast and the opposite axillary lymph nodes</a:t>
            </a:r>
            <a:r>
              <a:rPr lang="en-US" altLang="en-US" sz="1600" dirty="0"/>
              <a:t> are affected  because of the anastomosing lymphatics between both breasts. </a:t>
            </a:r>
          </a:p>
          <a:p>
            <a:pPr marL="0" indent="0">
              <a:buNone/>
            </a:pPr>
            <a:endParaRPr lang="en-US" altLang="en-US" sz="1600" dirty="0"/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38DE6E29-BC6D-9129-63C0-8C0FA3D20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6750" y="755100"/>
            <a:ext cx="8393500" cy="543365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A62200E5-5454-CE27-E030-9A87E9DB7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300"/>
            <a:ext cx="6859041" cy="65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8C758F36-6955-09AD-4671-D6176BA5E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5598" y="3177344"/>
            <a:ext cx="3681581" cy="278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42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EEB2-1006-9ABB-D49B-3B30A92D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8121" y="-294375"/>
            <a:ext cx="8610600" cy="125380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r>
              <a:rPr lang="en-US" sz="3200" b="1" i="1" dirty="0">
                <a:solidFill>
                  <a:srgbClr val="00B0F0"/>
                </a:solidFill>
              </a:rPr>
              <a:t>Development of the Breast </a:t>
            </a: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A89CC95F-C8F9-2B01-69D4-C6718B1B6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3" y="927939"/>
            <a:ext cx="7690527" cy="3414082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0EC71F6-6707-974B-EF50-1850C331D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873" y="4342021"/>
            <a:ext cx="8248609" cy="239332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  * The breast is a </a:t>
            </a:r>
            <a:r>
              <a:rPr lang="en-US" sz="1600" b="1" u="sng" dirty="0"/>
              <a:t>modified apocrine sweat gland.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* The breasts develop from the </a:t>
            </a:r>
            <a:r>
              <a:rPr lang="en-US" sz="1600" b="1" u="sng" dirty="0">
                <a:solidFill>
                  <a:srgbClr val="00B050"/>
                </a:solidFill>
              </a:rPr>
              <a:t>bilateral mammary ridges of the embryo </a:t>
            </a:r>
            <a:r>
              <a:rPr lang="en-US" sz="1600" dirty="0"/>
              <a:t>that extend along the ventral surface from the base of the forelimb bud to a point medial to the base of the hindlimb bud.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* The </a:t>
            </a:r>
            <a:r>
              <a:rPr lang="en-US" sz="1600" b="1" i="1" u="sng" dirty="0"/>
              <a:t>breast buds</a:t>
            </a:r>
            <a:r>
              <a:rPr lang="en-US" sz="1600" dirty="0"/>
              <a:t> </a:t>
            </a:r>
            <a:r>
              <a:rPr lang="en-US" sz="1600" i="1" dirty="0">
                <a:solidFill>
                  <a:schemeClr val="accent1"/>
                </a:solidFill>
              </a:rPr>
              <a:t>develop from the middle portion of the upper third of the mammary ridges, </a:t>
            </a:r>
            <a:r>
              <a:rPr lang="en-US" sz="1600" dirty="0"/>
              <a:t>and </a:t>
            </a:r>
            <a:r>
              <a:rPr lang="en-US" sz="1600" u="sng" dirty="0">
                <a:solidFill>
                  <a:srgbClr val="FF0000"/>
                </a:solidFill>
              </a:rPr>
              <a:t>the rest of the ridges disappear</a:t>
            </a:r>
            <a:r>
              <a:rPr lang="en-US" sz="1600" dirty="0"/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76FF94AD-E220-DDC1-63F9-7F54880ED1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13191" b="6368"/>
          <a:stretch/>
        </p:blipFill>
        <p:spPr>
          <a:xfrm>
            <a:off x="128805" y="0"/>
            <a:ext cx="8649537" cy="4017063"/>
          </a:xfrm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7AE90436-7204-2933-1550-B59941282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85"/>
          <a:stretch/>
        </p:blipFill>
        <p:spPr>
          <a:xfrm>
            <a:off x="1254797" y="4017063"/>
            <a:ext cx="4069689" cy="284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58F8BD84-D916-4895-D912-ED9B0FF3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99068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5400" i="1" dirty="0">
                <a:solidFill>
                  <a:schemeClr val="tx2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64A7F75B-3EF3-2154-B450-BAFCB285C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7417"/>
            <a:ext cx="9144000" cy="4268426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i="1" dirty="0"/>
              <a:t>   </a:t>
            </a:r>
          </a:p>
          <a:p>
            <a:pPr marL="0" indent="0" eaLnBrk="1" hangingPunct="1">
              <a:buNone/>
              <a:defRPr/>
            </a:pPr>
            <a:r>
              <a:rPr lang="en-US" sz="2000" i="1" dirty="0"/>
              <a:t>By the end of the lecture, you should be able to identify and describe :</a:t>
            </a:r>
          </a:p>
          <a:p>
            <a:pPr marL="0" indent="0" eaLnBrk="1" hangingPunct="1"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The</a:t>
            </a:r>
            <a:r>
              <a:rPr lang="en-US" sz="2000" b="1" dirty="0"/>
              <a:t> position</a:t>
            </a:r>
            <a:r>
              <a:rPr lang="en-US" sz="2000" dirty="0"/>
              <a:t> of the breast.</a:t>
            </a:r>
          </a:p>
          <a:p>
            <a:pPr eaLnBrk="1" hangingPunct="1">
              <a:defRPr/>
            </a:pPr>
            <a:r>
              <a:rPr lang="en-US" sz="2000" dirty="0"/>
              <a:t>The </a:t>
            </a:r>
            <a:r>
              <a:rPr lang="en-US" sz="2000" b="1" dirty="0"/>
              <a:t>structure</a:t>
            </a:r>
            <a:r>
              <a:rPr lang="en-US" sz="2000" dirty="0"/>
              <a:t> of the breast.</a:t>
            </a:r>
          </a:p>
          <a:p>
            <a:pPr eaLnBrk="1" hangingPunct="1">
              <a:defRPr/>
            </a:pPr>
            <a:r>
              <a:rPr lang="en-US" sz="2000" dirty="0"/>
              <a:t>The </a:t>
            </a:r>
            <a:r>
              <a:rPr lang="en-US" sz="2000" b="1" dirty="0"/>
              <a:t>blood supply, venous </a:t>
            </a:r>
            <a:r>
              <a:rPr lang="en-US" sz="2000" dirty="0"/>
              <a:t>and</a:t>
            </a:r>
            <a:r>
              <a:rPr lang="en-US" sz="2000" b="1" dirty="0"/>
              <a:t> lymphatic drainage</a:t>
            </a:r>
            <a:r>
              <a:rPr lang="en-US" sz="2000" dirty="0"/>
              <a:t> of the breast.</a:t>
            </a:r>
          </a:p>
          <a:p>
            <a:pPr eaLnBrk="1" hangingPunct="1">
              <a:defRPr/>
            </a:pPr>
            <a:r>
              <a:rPr lang="en-US" sz="2000" dirty="0"/>
              <a:t>The </a:t>
            </a:r>
            <a:r>
              <a:rPr lang="en-US" sz="2000" b="1" dirty="0"/>
              <a:t>Development</a:t>
            </a:r>
            <a:r>
              <a:rPr lang="en-US" sz="2000" dirty="0"/>
              <a:t> of the Breast during  Embryology Life, Puberty, Pregnancy and Lactation.</a:t>
            </a:r>
          </a:p>
          <a:p>
            <a:pPr eaLnBrk="1" hangingPunct="1">
              <a:defRPr/>
            </a:pPr>
            <a:r>
              <a:rPr lang="en-US" sz="2000" dirty="0"/>
              <a:t>The </a:t>
            </a:r>
            <a:r>
              <a:rPr lang="en-US" sz="2000" b="1" dirty="0"/>
              <a:t>Physiology</a:t>
            </a:r>
            <a:r>
              <a:rPr lang="en-US" sz="2000" dirty="0"/>
              <a:t> of the Breast, also, </a:t>
            </a:r>
            <a:r>
              <a:rPr lang="en-US" sz="2000" b="1" dirty="0"/>
              <a:t>Hormonal Effects</a:t>
            </a:r>
            <a:r>
              <a:rPr lang="en-US" sz="2000" dirty="0"/>
              <a:t> on Breast. </a:t>
            </a:r>
          </a:p>
          <a:p>
            <a:pPr marL="0" indent="0" eaLnBrk="1" hangingPunct="1">
              <a:buNone/>
              <a:defRPr/>
            </a:pPr>
            <a:endParaRPr lang="en-US" sz="2800" dirty="0"/>
          </a:p>
          <a:p>
            <a:pPr marL="0" indent="0" eaLnBrk="1" hangingPunct="1">
              <a:buNone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93ED7-FD69-378C-B6C7-A6FFC3E50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574" y="813599"/>
            <a:ext cx="4216722" cy="4972932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0" indent="0">
              <a:buNone/>
              <a:defRPr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 </a:t>
            </a:r>
            <a:r>
              <a:rPr lang="en-US" sz="16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Mammary ridge</a:t>
            </a:r>
            <a:r>
              <a:rPr lang="en-US" sz="1600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extends from the axilla to the inguinal region.</a:t>
            </a:r>
          </a:p>
          <a:p>
            <a:pPr marL="0" indent="0"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*</a:t>
            </a:r>
            <a:r>
              <a:rPr lang="en-US" sz="1600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16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human</a:t>
            </a:r>
            <a:r>
              <a:rPr lang="en-US" sz="1600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1600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ridge disappears </a:t>
            </a:r>
            <a:r>
              <a:rPr lang="en-US" sz="1600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EXCEPT</a:t>
            </a:r>
            <a:r>
              <a:rPr lang="en-US" sz="1600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for a small part in the </a:t>
            </a:r>
            <a:r>
              <a:rPr lang="en-US" sz="1600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pectoral region</a:t>
            </a:r>
            <a:r>
              <a:rPr lang="en-US" sz="1600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marL="0" indent="0">
              <a:buNone/>
              <a:defRPr/>
            </a:pPr>
            <a:endParaRPr lang="en-US" sz="1600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US" sz="1600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* </a:t>
            </a:r>
            <a:r>
              <a:rPr lang="en-US" sz="1600" u="sng" dirty="0">
                <a:solidFill>
                  <a:schemeClr val="accent3">
                    <a:lumMod val="50000"/>
                  </a:schemeClr>
                </a:solidFill>
              </a:rPr>
              <a:t> Failure of portions of the ridge to involute </a:t>
            </a:r>
            <a:r>
              <a:rPr lang="en-US" sz="1600" dirty="0"/>
              <a:t>may result in </a:t>
            </a:r>
            <a:r>
              <a:rPr lang="en-US" sz="1600" b="1" u="sng" dirty="0">
                <a:solidFill>
                  <a:srgbClr val="00B0F0"/>
                </a:solidFill>
              </a:rPr>
              <a:t>accessory breast tissue</a:t>
            </a:r>
            <a:r>
              <a:rPr lang="en-US" sz="1600" dirty="0"/>
              <a:t> anywhere along the </a:t>
            </a:r>
            <a:r>
              <a:rPr lang="en-US" sz="1600" i="1" u="sng" dirty="0">
                <a:solidFill>
                  <a:srgbClr val="00B050"/>
                </a:solidFill>
              </a:rPr>
              <a:t>milk line </a:t>
            </a:r>
            <a:r>
              <a:rPr lang="en-US" sz="1600" dirty="0"/>
              <a:t>(the line along which the mammary ridges extend in embryonic life), extending from the axilla to the inguinal region. </a:t>
            </a:r>
          </a:p>
          <a:p>
            <a:pPr marL="0" indent="0">
              <a:buNone/>
              <a:defRPr/>
            </a:pPr>
            <a:endParaRPr lang="en-US" sz="1600" dirty="0"/>
          </a:p>
          <a:p>
            <a:pPr marL="0" indent="0">
              <a:buNone/>
              <a:defRPr/>
            </a:pPr>
            <a:r>
              <a:rPr lang="en-US" sz="1600" dirty="0"/>
              <a:t> *  At birth, only a rudimentary duct tree is present in both the sexes.</a:t>
            </a:r>
          </a:p>
          <a:p>
            <a:pPr marL="0" indent="0"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*  </a:t>
            </a:r>
            <a:r>
              <a:rPr lang="en-US" sz="16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 animals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several mammary glands are formed along this ridge.</a:t>
            </a:r>
            <a:endParaRPr lang="en-US" sz="1600" dirty="0"/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5072F8AA-0BD6-EA77-FF44-B78EE3994B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0327" r="9793"/>
          <a:stretch/>
        </p:blipFill>
        <p:spPr>
          <a:xfrm>
            <a:off x="4827357" y="162836"/>
            <a:ext cx="4115069" cy="40561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E9512-D1D9-E4F4-B7B1-FA1F0E255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2" y="4218941"/>
            <a:ext cx="1983643" cy="24762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16458E-BFD1-0359-1F12-6F846CCF15B3}"/>
              </a:ext>
            </a:extLst>
          </p:cNvPr>
          <p:cNvSpPr txBox="1"/>
          <p:nvPr/>
        </p:nvSpPr>
        <p:spPr>
          <a:xfrm>
            <a:off x="7703149" y="546336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Accessory Nipple 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78A6CD4-3F7B-CF27-B9A8-B6A2F90B8C48}"/>
              </a:ext>
            </a:extLst>
          </p:cNvPr>
          <p:cNvSpPr/>
          <p:nvPr/>
        </p:nvSpPr>
        <p:spPr>
          <a:xfrm>
            <a:off x="6849364" y="5503789"/>
            <a:ext cx="783094" cy="56548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>
            <a:extLst>
              <a:ext uri="{FF2B5EF4-FFF2-40B4-BE49-F238E27FC236}">
                <a16:creationId xmlns:a16="http://schemas.microsoft.com/office/drawing/2014/main" id="{174F4909-A9D7-FED5-3FC3-A5CAC887B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2" y="-695501"/>
            <a:ext cx="8144354" cy="4350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954F0B-A61A-8556-E982-4DA178B81060}"/>
              </a:ext>
            </a:extLst>
          </p:cNvPr>
          <p:cNvSpPr txBox="1"/>
          <p:nvPr/>
        </p:nvSpPr>
        <p:spPr>
          <a:xfrm>
            <a:off x="223846" y="2857588"/>
            <a:ext cx="869630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  At</a:t>
            </a:r>
            <a:r>
              <a:rPr lang="en-US" i="1" u="sng" dirty="0">
                <a:solidFill>
                  <a:srgbClr val="FF0000"/>
                </a:solidFill>
              </a:rPr>
              <a:t> puberty</a:t>
            </a:r>
            <a:r>
              <a:rPr lang="en-US" sz="1600" dirty="0"/>
              <a:t>, levels of </a:t>
            </a:r>
            <a:r>
              <a:rPr lang="en-US" sz="1600" b="1" u="sng" dirty="0">
                <a:solidFill>
                  <a:schemeClr val="accent3"/>
                </a:solidFill>
              </a:rPr>
              <a:t>estrogen</a:t>
            </a:r>
            <a:r>
              <a:rPr lang="en-US" sz="1600" dirty="0"/>
              <a:t> and </a:t>
            </a:r>
            <a:r>
              <a:rPr lang="en-US" sz="1600" b="1" u="sng" dirty="0">
                <a:solidFill>
                  <a:schemeClr val="accent3"/>
                </a:solidFill>
              </a:rPr>
              <a:t>progesterone</a:t>
            </a:r>
            <a:r>
              <a:rPr lang="en-US" sz="1600" dirty="0"/>
              <a:t> hormones increase to initiate breast development from the rudimentary duct tree. </a:t>
            </a:r>
          </a:p>
          <a:p>
            <a:pPr algn="l"/>
            <a:r>
              <a:rPr lang="en-US" sz="1600" dirty="0"/>
              <a:t>  </a:t>
            </a:r>
          </a:p>
          <a:p>
            <a:pPr algn="l"/>
            <a:r>
              <a:rPr lang="en-US" sz="1600" dirty="0"/>
              <a:t>  The ductal elements proliferate and the terminal buds at the ends of the branching ducts differentiate into tufts of blind-ending ductules.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   A complex </a:t>
            </a:r>
            <a:r>
              <a:rPr lang="en-US" sz="1600" b="1" u="sng" dirty="0"/>
              <a:t>tree-like</a:t>
            </a:r>
            <a:r>
              <a:rPr lang="en-US" sz="1600" dirty="0"/>
              <a:t> structure develops, with branching ducts, </a:t>
            </a:r>
            <a:r>
              <a:rPr lang="en-US" sz="1600" b="1" i="1" dirty="0">
                <a:solidFill>
                  <a:srgbClr val="0070C0"/>
                </a:solidFill>
              </a:rPr>
              <a:t>TDLUs</a:t>
            </a:r>
            <a:r>
              <a:rPr lang="en-US" sz="1600" dirty="0"/>
              <a:t>, and </a:t>
            </a:r>
            <a:r>
              <a:rPr lang="en-US" sz="1600" b="1" i="1" dirty="0">
                <a:solidFill>
                  <a:srgbClr val="0070C0"/>
                </a:solidFill>
              </a:rPr>
              <a:t>lobules</a:t>
            </a:r>
            <a:r>
              <a:rPr lang="en-US" sz="1600" dirty="0"/>
              <a:t> surrounded by connective tissue.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   Hormones and growth factors act upon stromal and epithelial cells to regulate mammary gland development, maturation, and differentiation.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   </a:t>
            </a:r>
            <a:r>
              <a:rPr lang="en-US" sz="1600" b="1" u="sng" dirty="0">
                <a:solidFill>
                  <a:schemeClr val="accent3"/>
                </a:solidFill>
              </a:rPr>
              <a:t>Estrogen</a:t>
            </a:r>
            <a:r>
              <a:rPr lang="en-US" sz="1600" dirty="0"/>
              <a:t> mediates development and elongation of ductal tissue. (</a:t>
            </a:r>
            <a:r>
              <a:rPr lang="en-US" sz="1600" dirty="0">
                <a:solidFill>
                  <a:srgbClr val="00B0F0"/>
                </a:solidFill>
              </a:rPr>
              <a:t>Proliferation</a:t>
            </a:r>
            <a:r>
              <a:rPr lang="en-US" sz="1600" dirty="0"/>
              <a:t>)</a:t>
            </a:r>
          </a:p>
          <a:p>
            <a:pPr algn="l"/>
            <a:r>
              <a:rPr lang="en-US" sz="1600" dirty="0"/>
              <a:t>   </a:t>
            </a:r>
            <a:r>
              <a:rPr lang="en-US" sz="1600" b="1" u="sng" dirty="0">
                <a:solidFill>
                  <a:schemeClr val="accent3"/>
                </a:solidFill>
              </a:rPr>
              <a:t>progesterone</a:t>
            </a:r>
            <a:r>
              <a:rPr lang="en-US" sz="1600" dirty="0"/>
              <a:t> facilitates ductal branching and lobulo-alveolar  development. (</a:t>
            </a:r>
            <a:r>
              <a:rPr lang="en-US" sz="1600" dirty="0">
                <a:solidFill>
                  <a:srgbClr val="00B0F0"/>
                </a:solidFill>
              </a:rPr>
              <a:t>Differentiation</a:t>
            </a:r>
            <a:r>
              <a:rPr lang="en-US" sz="1600" dirty="0"/>
              <a:t>) </a:t>
            </a:r>
          </a:p>
          <a:p>
            <a:pPr algn="l"/>
            <a:r>
              <a:rPr lang="en-US" sz="1600" dirty="0"/>
              <a:t>   </a:t>
            </a:r>
            <a:r>
              <a:rPr lang="en-US" sz="1600" b="1" u="sng" dirty="0">
                <a:solidFill>
                  <a:schemeClr val="accent3"/>
                </a:solidFill>
              </a:rPr>
              <a:t>Prolactin</a:t>
            </a:r>
            <a:r>
              <a:rPr lang="en-US" sz="1600" dirty="0"/>
              <a:t> hormone regulates </a:t>
            </a:r>
            <a:r>
              <a:rPr lang="en-US" sz="1600" dirty="0">
                <a:solidFill>
                  <a:srgbClr val="00B0F0"/>
                </a:solidFill>
              </a:rPr>
              <a:t>milk secretion</a:t>
            </a:r>
            <a:r>
              <a:rPr lang="en-US" sz="1600" dirty="0"/>
              <a:t> during and after pregnancy.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1C56-D5BE-E658-1E77-F7B33BC3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4748" y="-129787"/>
            <a:ext cx="8229600" cy="1143000"/>
          </a:xfrm>
        </p:spPr>
        <p:txBody>
          <a:bodyPr/>
          <a:lstStyle/>
          <a:p>
            <a:r>
              <a:rPr lang="en-US" sz="3200" b="1" i="1" dirty="0">
                <a:solidFill>
                  <a:srgbClr val="00B0F0"/>
                </a:solidFill>
              </a:rPr>
              <a:t>Physiology of the Breast 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140FC81-DC76-04DF-2458-DAF73415D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1" y="883123"/>
            <a:ext cx="4918502" cy="534779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63B60F-AE06-60A8-6B0A-4EFE9399F623}"/>
              </a:ext>
            </a:extLst>
          </p:cNvPr>
          <p:cNvSpPr txBox="1"/>
          <p:nvPr/>
        </p:nvSpPr>
        <p:spPr>
          <a:xfrm>
            <a:off x="5605376" y="3250535"/>
            <a:ext cx="35386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  </a:t>
            </a:r>
            <a:r>
              <a:rPr lang="en-US" b="1" i="1" u="sng" dirty="0">
                <a:solidFill>
                  <a:schemeClr val="accent5">
                    <a:lumMod val="50000"/>
                  </a:schemeClr>
                </a:solidFill>
              </a:rPr>
              <a:t>Lactogenesis</a:t>
            </a:r>
            <a:r>
              <a:rPr lang="en-US" dirty="0"/>
              <a:t>: </a:t>
            </a:r>
          </a:p>
          <a:p>
            <a:pPr algn="l"/>
            <a:r>
              <a:rPr lang="en-US" sz="1600" dirty="0"/>
              <a:t>    Cellular changes by which mammary epithelial cell </a:t>
            </a:r>
            <a:r>
              <a:rPr lang="en-US" sz="1600" b="1" u="sng" dirty="0"/>
              <a:t>switches</a:t>
            </a:r>
            <a:r>
              <a:rPr lang="en-US" sz="1600" dirty="0"/>
              <a:t> from a growing non secretory tissue to a secreting non-growing tissue (initiation of milk secretion).</a:t>
            </a:r>
          </a:p>
          <a:p>
            <a:pPr algn="l"/>
            <a:r>
              <a:rPr lang="en-US" sz="1600" dirty="0"/>
              <a:t>  </a:t>
            </a:r>
          </a:p>
          <a:p>
            <a:pPr algn="l"/>
            <a:r>
              <a:rPr lang="en-US" sz="1600" dirty="0"/>
              <a:t> Change is </a:t>
            </a:r>
            <a:r>
              <a:rPr lang="en-US" sz="1600" b="1" u="sng" dirty="0"/>
              <a:t>endocrine mediated</a:t>
            </a:r>
            <a:r>
              <a:rPr lang="en-US" sz="1600" dirty="0"/>
              <a:t>.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 Involves 3 stages:</a:t>
            </a:r>
          </a:p>
          <a:p>
            <a:pPr algn="l"/>
            <a:r>
              <a:rPr lang="en-US" sz="1600" dirty="0"/>
              <a:t>      &gt; Lactogenesis stage 1&amp;2</a:t>
            </a:r>
          </a:p>
          <a:p>
            <a:pPr algn="l"/>
            <a:r>
              <a:rPr lang="en-US" sz="1600" dirty="0"/>
              <a:t>      &gt; Lactogenesis stage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A139B-16B5-6040-EB5D-F2E9DFC45803}"/>
              </a:ext>
            </a:extLst>
          </p:cNvPr>
          <p:cNvSpPr txBox="1"/>
          <p:nvPr/>
        </p:nvSpPr>
        <p:spPr>
          <a:xfrm>
            <a:off x="5605376" y="976569"/>
            <a:ext cx="3538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u="sng" dirty="0">
                <a:solidFill>
                  <a:schemeClr val="accent5">
                    <a:lumMod val="75000"/>
                  </a:schemeClr>
                </a:solidFill>
              </a:rPr>
              <a:t>Mammogenesis</a:t>
            </a:r>
            <a:r>
              <a:rPr lang="en-US" dirty="0"/>
              <a:t> :</a:t>
            </a:r>
          </a:p>
          <a:p>
            <a:pPr algn="l"/>
            <a:r>
              <a:rPr lang="en-US" dirty="0"/>
              <a:t>  Breast development by continuing proliferation, maturation and differentiation.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Full complete Mammogenesis occurs only by 1</a:t>
            </a:r>
            <a:r>
              <a:rPr lang="en-US" baseline="30000" dirty="0"/>
              <a:t>st</a:t>
            </a:r>
            <a:r>
              <a:rPr lang="en-US" dirty="0"/>
              <a:t> pregnancy. </a:t>
            </a:r>
          </a:p>
        </p:txBody>
      </p:sp>
    </p:spTree>
    <p:extLst>
      <p:ext uri="{BB962C8B-B14F-4D97-AF65-F5344CB8AC3E}">
        <p14:creationId xmlns:p14="http://schemas.microsoft.com/office/powerpoint/2010/main" val="547612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5">
            <a:extLst>
              <a:ext uri="{FF2B5EF4-FFF2-40B4-BE49-F238E27FC236}">
                <a16:creationId xmlns:a16="http://schemas.microsoft.com/office/drawing/2014/main" id="{25F3AEB2-B44A-1D4D-6CD7-F444CE4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31" y="266459"/>
            <a:ext cx="6898338" cy="62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41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>
            <a:extLst>
              <a:ext uri="{FF2B5EF4-FFF2-40B4-BE49-F238E27FC236}">
                <a16:creationId xmlns:a16="http://schemas.microsoft.com/office/drawing/2014/main" id="{93D0497B-543C-2528-1224-D0B5FDC9E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312" y="318905"/>
            <a:ext cx="3728740" cy="622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D7C440B2-AE04-2D77-6FA8-98C4F30A6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4052" y="1238824"/>
            <a:ext cx="4924636" cy="394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584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6EA8D3-72F9-41D7-61E2-E914B2953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43" y="370083"/>
            <a:ext cx="5269976" cy="6202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185605-11BB-DE11-39C3-5E475CEA9D25}"/>
              </a:ext>
            </a:extLst>
          </p:cNvPr>
          <p:cNvSpPr txBox="1"/>
          <p:nvPr/>
        </p:nvSpPr>
        <p:spPr>
          <a:xfrm>
            <a:off x="453520" y="3471374"/>
            <a:ext cx="4118480" cy="962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i="1" dirty="0"/>
              <a:t>        God bless </a:t>
            </a:r>
          </a:p>
          <a:p>
            <a:pPr algn="l"/>
            <a:r>
              <a:rPr lang="en-US" sz="2800" i="1" dirty="0"/>
              <a:t>all Mothers &amp; Babies.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1F0942-D13D-21D5-FB42-81385DF35855}"/>
              </a:ext>
            </a:extLst>
          </p:cNvPr>
          <p:cNvSpPr txBox="1"/>
          <p:nvPr/>
        </p:nvSpPr>
        <p:spPr>
          <a:xfrm>
            <a:off x="722670" y="4968199"/>
            <a:ext cx="3580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chemeClr val="tx2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54644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E31F7F12-29BF-C918-A810-776AE979E3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1CDC343-1AB6-EDB9-FE65-02EB78F26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81E6F9-6081-5173-72EB-C8C2789404A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-1247717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i="1" dirty="0">
                <a:solidFill>
                  <a:srgbClr val="00B0F0"/>
                </a:solidFill>
              </a:rPr>
              <a:t>Location &amp; Extent </a:t>
            </a: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BB772813-BCE4-A691-4622-5FF6E9411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2" y="1143000"/>
            <a:ext cx="4149459" cy="5518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901E0D-70A9-03D5-CB60-82BE6DAA6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98" y="1143000"/>
            <a:ext cx="4347730" cy="55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7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C0521-57C2-BE8E-E5F7-B1D977897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42" y="0"/>
            <a:ext cx="4815895" cy="503312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b="1" dirty="0"/>
              <a:t>Situated within the </a:t>
            </a:r>
            <a:r>
              <a:rPr lang="en-US" sz="2400" u="sng" dirty="0"/>
              <a:t>superficial pectoral fascia</a:t>
            </a:r>
            <a:r>
              <a:rPr lang="en-US" sz="2400" b="1" dirty="0"/>
              <a:t>.
The superficial fascia </a:t>
            </a:r>
            <a:r>
              <a:rPr lang="en-US" sz="2400" u="sng" dirty="0"/>
              <a:t>splits</a:t>
            </a:r>
            <a:r>
              <a:rPr lang="en-US" sz="2400" b="1" dirty="0"/>
              <a:t> to enclose the breast to form the anterior and posterior lamellae.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/>
              <a:t>It has a base, apex and tail.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/>
              <a:t>Its base extends from </a:t>
            </a:r>
            <a:r>
              <a:rPr lang="en-US" sz="2400" u="sng" dirty="0"/>
              <a:t>2</a:t>
            </a:r>
            <a:r>
              <a:rPr lang="en-US" sz="2400" u="sng" baseline="30000" dirty="0"/>
              <a:t>nd</a:t>
            </a:r>
            <a:r>
              <a:rPr lang="en-US" sz="2400" u="sng" dirty="0"/>
              <a:t> to 6</a:t>
            </a:r>
            <a:r>
              <a:rPr lang="en-US" sz="2400" u="sng" baseline="30000" dirty="0"/>
              <a:t>th</a:t>
            </a:r>
            <a:r>
              <a:rPr lang="en-US" sz="2400" u="sng" dirty="0"/>
              <a:t> ribs</a:t>
            </a:r>
            <a:r>
              <a:rPr lang="en-US" sz="2400" b="1" dirty="0"/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/>
              <a:t>It extends from the </a:t>
            </a:r>
            <a:r>
              <a:rPr lang="en-US" sz="2400" u="sng" dirty="0"/>
              <a:t>sternum medially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to</a:t>
            </a:r>
            <a:r>
              <a:rPr lang="en-US" sz="2400" u="sng" dirty="0"/>
              <a:t> the midaxillary line laterally</a:t>
            </a:r>
            <a:r>
              <a:rPr lang="en-US" sz="2400" b="1" dirty="0"/>
              <a:t>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1DCE675F-C971-EA68-96B8-5EB281DAD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84749"/>
            <a:ext cx="4572000" cy="4925430"/>
          </a:xfrm>
          <a:prstGeom prst="rect">
            <a:avLst/>
          </a:prstGeom>
        </p:spPr>
      </p:pic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8ACF59DC-18CF-D010-BB0C-398D9C9AA5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4184" y="4675382"/>
            <a:ext cx="3237874" cy="203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12490-93CD-86AB-D479-DFC611C9947A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4366551" y="-110391"/>
            <a:ext cx="4897170" cy="719035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/>
              <a:t>* 2/3 of its base ( superiomedially) lies on the </a:t>
            </a:r>
            <a:r>
              <a:rPr lang="en-US" sz="2000" dirty="0">
                <a:solidFill>
                  <a:srgbClr val="00B0F0"/>
                </a:solidFill>
              </a:rPr>
              <a:t>pectoralis major muscle</a:t>
            </a:r>
            <a:r>
              <a:rPr lang="en-US" sz="2000" dirty="0"/>
              <a:t>, while  its inferolateral 1/3 lies on: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00B0F0"/>
                </a:solidFill>
              </a:rPr>
              <a:t>Serratus anterior</a:t>
            </a:r>
            <a:r>
              <a:rPr lang="en-US" sz="2000" dirty="0">
                <a:solidFill>
                  <a:srgbClr val="FF00FF"/>
                </a:solidFill>
              </a:rPr>
              <a:t> </a:t>
            </a:r>
            <a:r>
              <a:rPr lang="en-US" sz="2000" dirty="0">
                <a:solidFill>
                  <a:srgbClr val="00B0F0"/>
                </a:solidFill>
              </a:rPr>
              <a:t>&amp;</a:t>
            </a:r>
            <a:r>
              <a:rPr lang="en-US" sz="2000" dirty="0">
                <a:solidFill>
                  <a:srgbClr val="FF00FF"/>
                </a:solidFill>
              </a:rPr>
              <a:t> </a:t>
            </a:r>
            <a:r>
              <a:rPr lang="en-US" sz="2000" dirty="0">
                <a:solidFill>
                  <a:srgbClr val="00B0F0"/>
                </a:solidFill>
              </a:rPr>
              <a:t>External oblique muscles.</a:t>
            </a:r>
          </a:p>
          <a:p>
            <a:pPr marL="0" indent="0">
              <a:buNone/>
              <a:defRPr/>
            </a:pPr>
            <a:endParaRPr lang="en-US" sz="2000" dirty="0">
              <a:solidFill>
                <a:srgbClr val="FF00FF"/>
              </a:solidFill>
            </a:endParaRPr>
          </a:p>
          <a:p>
            <a:pPr marL="0" indent="0">
              <a:buNone/>
              <a:defRPr/>
            </a:pPr>
            <a:r>
              <a:rPr lang="en-US" sz="2000" dirty="0"/>
              <a:t>* Its superolateral part sends a process into the axilla called the </a:t>
            </a:r>
            <a:r>
              <a:rPr lang="en-US" sz="2000" i="1" dirty="0">
                <a:solidFill>
                  <a:srgbClr val="00B0F0"/>
                </a:solidFill>
              </a:rPr>
              <a:t>axillary tail or axillary process.</a:t>
            </a:r>
          </a:p>
          <a:p>
            <a:pPr marL="0" indent="0">
              <a:buNone/>
              <a:defRPr/>
            </a:pPr>
            <a:endParaRPr lang="en-US" sz="2000" i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000" i="1" dirty="0">
                <a:solidFill>
                  <a:srgbClr val="00B0F0"/>
                </a:solidFill>
              </a:rPr>
              <a:t>* Nipple: </a:t>
            </a:r>
            <a:r>
              <a:rPr lang="en-US" sz="2000" i="1" dirty="0"/>
              <a:t>It is a conical eminence that projects forwards from the anterior surface of the breast. The nipple lies opposite 4</a:t>
            </a:r>
            <a:r>
              <a:rPr lang="en-US" sz="2000" i="1" baseline="30000" dirty="0"/>
              <a:t>th</a:t>
            </a:r>
            <a:r>
              <a:rPr lang="en-US" sz="2000" i="1" dirty="0"/>
              <a:t> intercostal space. </a:t>
            </a:r>
          </a:p>
          <a:p>
            <a:pPr marL="0" indent="0">
              <a:buNone/>
              <a:defRPr/>
            </a:pPr>
            <a:r>
              <a:rPr lang="en-US" sz="2000" i="1" dirty="0">
                <a:solidFill>
                  <a:srgbClr val="FF0000"/>
                </a:solidFill>
              </a:rPr>
              <a:t>
</a:t>
            </a:r>
            <a:r>
              <a:rPr lang="en-US" sz="2000" i="1" dirty="0">
                <a:solidFill>
                  <a:srgbClr val="00B0F0"/>
                </a:solidFill>
              </a:rPr>
              <a:t>* Areola : </a:t>
            </a:r>
            <a:r>
              <a:rPr lang="en-US" sz="2000" i="1" dirty="0">
                <a:solidFill>
                  <a:srgbClr val="FF0000"/>
                </a:solidFill>
              </a:rPr>
              <a:t>
</a:t>
            </a:r>
            <a:r>
              <a:rPr lang="en-US" sz="2000" i="1" dirty="0"/>
              <a:t>It is  a dark pink brownish circular area of skin that surrounds the nipple.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4FD9D1A-C15E-12C9-329A-63F94477E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10391"/>
            <a:ext cx="4366551" cy="35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874E35C0-7769-6F4D-8A50-E1476F524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29000"/>
            <a:ext cx="4366551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43BF5C-1797-3923-799B-EDC6268E3F4D}"/>
              </a:ext>
            </a:extLst>
          </p:cNvPr>
          <p:cNvSpPr txBox="1"/>
          <p:nvPr/>
        </p:nvSpPr>
        <p:spPr>
          <a:xfrm>
            <a:off x="256771" y="-495151"/>
            <a:ext cx="4315229" cy="78483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rgbClr val="444444"/>
                </a:solidFill>
                <a:effectLst/>
                <a:latin typeface="Helvetica Neue"/>
              </a:rPr>
              <a:t>Each breast is divided into four quadrants, with the nipple and areola at the centre:</a:t>
            </a:r>
            <a:r>
              <a:rPr lang="en-US" dirty="0">
                <a:solidFill>
                  <a:srgbClr val="444444"/>
                </a:solidFill>
                <a:effectLst/>
                <a:latin typeface="Helvetica Neue"/>
              </a:rPr>
              <a:t> </a:t>
            </a:r>
          </a:p>
          <a:p>
            <a:endParaRPr lang="en-US" dirty="0">
              <a:solidFill>
                <a:srgbClr val="444444"/>
              </a:solidFill>
              <a:effectLst/>
              <a:latin typeface="Helvetica Neue"/>
            </a:endParaRPr>
          </a:p>
          <a:p>
            <a:r>
              <a:rPr lang="en-GB" dirty="0">
                <a:solidFill>
                  <a:srgbClr val="00B050"/>
                </a:solidFill>
                <a:effectLst/>
                <a:latin typeface="Helvetica Neue"/>
              </a:rPr>
              <a:t>UOQ</a:t>
            </a:r>
            <a:r>
              <a:rPr lang="en-GB" dirty="0">
                <a:solidFill>
                  <a:srgbClr val="444444"/>
                </a:solidFill>
                <a:effectLst/>
                <a:latin typeface="Helvetica Neue"/>
              </a:rPr>
              <a:t>: Upper outer quadrant (superior and lateral)</a:t>
            </a:r>
          </a:p>
          <a:p>
            <a:r>
              <a:rPr lang="en-GB" dirty="0">
                <a:solidFill>
                  <a:srgbClr val="00B050"/>
                </a:solidFill>
                <a:effectLst/>
                <a:latin typeface="Helvetica Neue"/>
              </a:rPr>
              <a:t>LOQ</a:t>
            </a:r>
            <a:r>
              <a:rPr lang="en-GB" dirty="0">
                <a:solidFill>
                  <a:srgbClr val="444444"/>
                </a:solidFill>
                <a:effectLst/>
                <a:latin typeface="Helvetica Neue"/>
              </a:rPr>
              <a:t>: Lower outer quadrant (inferior and lateral)</a:t>
            </a:r>
          </a:p>
          <a:p>
            <a:r>
              <a:rPr lang="en-GB" dirty="0">
                <a:solidFill>
                  <a:srgbClr val="00B050"/>
                </a:solidFill>
                <a:effectLst/>
                <a:latin typeface="Helvetica Neue"/>
              </a:rPr>
              <a:t>LIQ</a:t>
            </a:r>
            <a:r>
              <a:rPr lang="en-GB" dirty="0">
                <a:solidFill>
                  <a:srgbClr val="444444"/>
                </a:solidFill>
                <a:effectLst/>
                <a:latin typeface="Helvetica Neue"/>
              </a:rPr>
              <a:t>: Lower inner quadrant (inferior and medial)</a:t>
            </a:r>
          </a:p>
          <a:p>
            <a:r>
              <a:rPr lang="en-GB" dirty="0">
                <a:solidFill>
                  <a:srgbClr val="00B050"/>
                </a:solidFill>
                <a:effectLst/>
                <a:latin typeface="Helvetica Neue"/>
              </a:rPr>
              <a:t>UIQ</a:t>
            </a:r>
            <a:r>
              <a:rPr lang="en-GB" dirty="0">
                <a:solidFill>
                  <a:srgbClr val="444444"/>
                </a:solidFill>
                <a:effectLst/>
                <a:latin typeface="Helvetica Neue"/>
              </a:rPr>
              <a:t>: Upper inner quadrant (superior and medial)</a:t>
            </a:r>
            <a:endParaRPr lang="en-US" dirty="0">
              <a:solidFill>
                <a:srgbClr val="444444"/>
              </a:solidFill>
              <a:effectLst/>
              <a:latin typeface="Helvetica Neue"/>
            </a:endParaRPr>
          </a:p>
          <a:p>
            <a:r>
              <a:rPr lang="en-US" dirty="0">
                <a:solidFill>
                  <a:srgbClr val="0070C0"/>
                </a:solidFill>
                <a:latin typeface="Helvetica Neue"/>
              </a:rPr>
              <a:t>Plus</a:t>
            </a:r>
            <a:endParaRPr lang="en-US" dirty="0">
              <a:solidFill>
                <a:srgbClr val="0070C0"/>
              </a:solidFill>
              <a:effectLst/>
              <a:latin typeface="Helvetica Neue"/>
            </a:endParaRPr>
          </a:p>
          <a:p>
            <a:r>
              <a:rPr lang="en-US" dirty="0">
                <a:solidFill>
                  <a:srgbClr val="00B050"/>
                </a:solidFill>
                <a:latin typeface="Helvetica Neue"/>
              </a:rPr>
              <a:t>Axillary tail ( Tail of Spence) </a:t>
            </a:r>
            <a:endParaRPr lang="en-GB" dirty="0">
              <a:solidFill>
                <a:srgbClr val="00B050"/>
              </a:solidFill>
              <a:effectLst/>
              <a:latin typeface="Helvetica Neue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 </a:t>
            </a:r>
            <a:r>
              <a:rPr lang="en-US" b="1" dirty="0"/>
              <a:t>The axillary tail (tail of Spence) </a:t>
            </a:r>
            <a:r>
              <a:rPr lang="en-US" dirty="0"/>
              <a:t>is a prolongation of the upper and outer quadrants of the breast towards the axilla. </a:t>
            </a:r>
          </a:p>
          <a:p>
            <a:pPr algn="l"/>
            <a:r>
              <a:rPr lang="en-US" dirty="0"/>
              <a:t>This tail </a:t>
            </a:r>
            <a:r>
              <a:rPr lang="en-US" i="1" u="sng" dirty="0"/>
              <a:t>passes under the axillary fascia (through the foramen of Langer) and may be mistaken for enlarged lymph nodes</a:t>
            </a:r>
            <a:r>
              <a:rPr lang="en-US" dirty="0"/>
              <a:t>.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159B2572-F3DC-6E5F-E0D5-1D8DC9038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55369"/>
            <a:ext cx="4572000" cy="3584369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ACA69F2C-B987-1615-EE88-7D826ABE0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14" y="3532491"/>
            <a:ext cx="2931477" cy="3325509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88927096-8278-ED36-1A14-B9796274B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6" y="3429000"/>
            <a:ext cx="2177144" cy="3447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A30240-265A-1A46-BDE6-C8400B88BD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AE1C9FC-5D01-A94B-8702-65AF84F95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341" y="-458903"/>
            <a:ext cx="3845263" cy="574368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 marL="0" indent="0">
              <a:buNone/>
              <a:defRPr/>
            </a:pPr>
            <a:r>
              <a:rPr lang="en-US" sz="1600" dirty="0"/>
              <a:t>     It is </a:t>
            </a:r>
            <a:r>
              <a:rPr lang="en-US" sz="1600" i="1" u="sng" dirty="0">
                <a:solidFill>
                  <a:srgbClr val="00B0F0"/>
                </a:solidFill>
              </a:rPr>
              <a:t>non capsulated modified sweat apocrine </a:t>
            </a:r>
            <a:r>
              <a:rPr lang="en-US" sz="1600" dirty="0"/>
              <a:t>gland.</a:t>
            </a:r>
          </a:p>
          <a:p>
            <a:pPr marL="0" indent="0"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It consists of </a:t>
            </a:r>
            <a:r>
              <a:rPr lang="en-US" sz="1600" dirty="0">
                <a:solidFill>
                  <a:srgbClr val="00B0F0"/>
                </a:solidFill>
              </a:rPr>
              <a:t>lobes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00B0F0"/>
                </a:solidFill>
              </a:rPr>
              <a:t>lobules</a:t>
            </a:r>
            <a:r>
              <a:rPr lang="en-US" sz="1600" dirty="0"/>
              <a:t> which are embedded in the subcutaneous fatty tissue of superficial fascia.</a:t>
            </a:r>
          </a:p>
          <a:p>
            <a:pPr marL="0" indent="0"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It has fibrous strands (</a:t>
            </a:r>
            <a:r>
              <a:rPr lang="en-US" sz="1600" dirty="0">
                <a:solidFill>
                  <a:srgbClr val="00B0F0"/>
                </a:solidFill>
              </a:rPr>
              <a:t>ligaments of cooper</a:t>
            </a:r>
            <a:r>
              <a:rPr lang="en-US" sz="1600" dirty="0"/>
              <a:t>) which connect the skin with deep fascia of pectoralis major.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It is separated from the deep fascia covering the underlying muscles by a layer of loose areolar tissue which forms the </a:t>
            </a:r>
            <a:r>
              <a:rPr lang="en-US" sz="1600" dirty="0">
                <a:solidFill>
                  <a:srgbClr val="00B0F0"/>
                </a:solidFill>
              </a:rPr>
              <a:t>retromammary  space</a:t>
            </a:r>
            <a:r>
              <a:rPr lang="en-US" sz="1600" dirty="0"/>
              <a:t>. Its </a:t>
            </a:r>
            <a:r>
              <a:rPr lang="en-US" sz="1600" i="1" u="sng" dirty="0">
                <a:solidFill>
                  <a:schemeClr val="accent3">
                    <a:lumMod val="50000"/>
                  </a:schemeClr>
                </a:solidFill>
              </a:rPr>
              <a:t>Importance</a:t>
            </a:r>
            <a:r>
              <a:rPr lang="en-US" sz="1600" dirty="0"/>
              <a:t> is allowing breast to move freely.</a:t>
            </a:r>
          </a:p>
          <a:p>
            <a:pPr marL="0" indent="0">
              <a:buNone/>
              <a:defRPr/>
            </a:pPr>
            <a:endParaRPr lang="en-US" sz="1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F392C0-F1C2-C338-C650-990B2D4054F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-2347395" y="318589"/>
            <a:ext cx="7527700" cy="795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b="1" i="1" dirty="0">
                <a:solidFill>
                  <a:srgbClr val="00B0F0"/>
                </a:solidFill>
              </a:rPr>
              <a:t>            Structure of Breast </a:t>
            </a:r>
          </a:p>
        </p:txBody>
      </p:sp>
      <p:pic>
        <p:nvPicPr>
          <p:cNvPr id="16" name="Picture 19">
            <a:extLst>
              <a:ext uri="{FF2B5EF4-FFF2-40B4-BE49-F238E27FC236}">
                <a16:creationId xmlns:a16="http://schemas.microsoft.com/office/drawing/2014/main" id="{CBE4FC19-7756-D32A-6EA1-8D87DD328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2" y="1103094"/>
            <a:ext cx="4455794" cy="5306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8C4F10-C091-FC4B-7517-7F9355C52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40" y="5030322"/>
            <a:ext cx="3448068" cy="18276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B1734655-546B-312C-1D0D-69AFFC646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85" y="0"/>
            <a:ext cx="7750586" cy="3127727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 b="1" dirty="0"/>
              <a:t>Each breast is formed of </a:t>
            </a:r>
            <a:r>
              <a:rPr lang="en-US" altLang="en-US" sz="1600" b="1" dirty="0">
                <a:solidFill>
                  <a:srgbClr val="00B0F0"/>
                </a:solidFill>
              </a:rPr>
              <a:t>12-20 lobes</a:t>
            </a:r>
            <a:r>
              <a:rPr lang="en-US" altLang="en-US" sz="1600" b="1" dirty="0"/>
              <a:t>.</a:t>
            </a:r>
          </a:p>
          <a:p>
            <a:r>
              <a:rPr lang="en-US" altLang="en-US" sz="1600" b="1" dirty="0"/>
              <a:t>Each</a:t>
            </a:r>
            <a:r>
              <a:rPr lang="en-US" altLang="en-US" sz="1600" b="1" dirty="0">
                <a:solidFill>
                  <a:srgbClr val="00B0F0"/>
                </a:solidFill>
              </a:rPr>
              <a:t> lobe</a:t>
            </a:r>
            <a:r>
              <a:rPr lang="en-US" altLang="en-US" sz="1600" b="1" dirty="0">
                <a:solidFill>
                  <a:srgbClr val="C00000"/>
                </a:solidFill>
              </a:rPr>
              <a:t> </a:t>
            </a:r>
            <a:r>
              <a:rPr lang="en-US" altLang="en-US" sz="1600" b="1" dirty="0"/>
              <a:t>is formed of a number of </a:t>
            </a:r>
            <a:r>
              <a:rPr lang="en-US" altLang="en-US" sz="1600" b="1" dirty="0">
                <a:solidFill>
                  <a:srgbClr val="00B0F0"/>
                </a:solidFill>
              </a:rPr>
              <a:t>lobules</a:t>
            </a:r>
            <a:r>
              <a:rPr lang="en-US" altLang="en-US" sz="1600" b="1" dirty="0"/>
              <a:t>.</a:t>
            </a:r>
          </a:p>
          <a:p>
            <a:r>
              <a:rPr lang="en-US" altLang="en-US" sz="1600" b="1" dirty="0"/>
              <a:t>The lobes and lobules are </a:t>
            </a:r>
            <a:r>
              <a:rPr lang="en-US" altLang="en-US" sz="1600" b="1" dirty="0">
                <a:solidFill>
                  <a:srgbClr val="00B0F0"/>
                </a:solidFill>
              </a:rPr>
              <a:t>separated</a:t>
            </a:r>
            <a:r>
              <a:rPr lang="en-US" altLang="en-US" sz="1600" b="1" dirty="0">
                <a:solidFill>
                  <a:srgbClr val="0000CC"/>
                </a:solidFill>
              </a:rPr>
              <a:t> </a:t>
            </a:r>
            <a:r>
              <a:rPr lang="en-US" altLang="en-US" sz="1600" b="1" dirty="0"/>
              <a:t>by</a:t>
            </a:r>
            <a:r>
              <a:rPr lang="en-US" altLang="en-US" sz="1600" b="1" dirty="0">
                <a:solidFill>
                  <a:srgbClr val="0000CC"/>
                </a:solidFill>
              </a:rPr>
              <a:t> </a:t>
            </a:r>
            <a:r>
              <a:rPr lang="en-US" altLang="en-US" sz="1600" b="1" dirty="0"/>
              <a:t>interlobar and interlobular fibrous &amp; fatty tissue, called </a:t>
            </a:r>
            <a:r>
              <a:rPr lang="en-US" altLang="en-US" sz="1600" dirty="0">
                <a:solidFill>
                  <a:srgbClr val="00B0F0"/>
                </a:solidFill>
              </a:rPr>
              <a:t>ligaments of Cooper</a:t>
            </a:r>
            <a:r>
              <a:rPr lang="en-US" altLang="en-US" sz="1600" dirty="0"/>
              <a:t>.</a:t>
            </a:r>
            <a:r>
              <a:rPr lang="en-US" altLang="en-US" sz="16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en-US" sz="1600" b="1" dirty="0"/>
              <a:t> </a:t>
            </a:r>
            <a:r>
              <a:rPr lang="en-US" altLang="en-US" sz="1600" b="1" u="sng" dirty="0">
                <a:solidFill>
                  <a:srgbClr val="00B050"/>
                </a:solidFill>
              </a:rPr>
              <a:t>Importance of</a:t>
            </a:r>
            <a:r>
              <a:rPr lang="en-US" altLang="en-US" sz="1600" b="1" dirty="0">
                <a:solidFill>
                  <a:srgbClr val="0000CC"/>
                </a:solidFill>
              </a:rPr>
              <a:t>  </a:t>
            </a:r>
            <a:r>
              <a:rPr lang="en-US" altLang="en-US" sz="1600" dirty="0"/>
              <a:t>These ligaments give the breasts support by connecting the skin of the breasts to the pectoralis muscles below them</a:t>
            </a:r>
            <a:r>
              <a:rPr lang="en-US" altLang="en-US" sz="1600" b="1" dirty="0"/>
              <a:t> by attaching to deep pectoral fascia. </a:t>
            </a:r>
          </a:p>
          <a:p>
            <a:pPr marL="0" indent="0">
              <a:buNone/>
            </a:pPr>
            <a:r>
              <a:rPr lang="en-US" altLang="en-US" sz="1600" b="1" dirty="0"/>
              <a:t>     **   So, </a:t>
            </a:r>
            <a:r>
              <a:rPr lang="en-US" sz="1600" i="1" u="sng" dirty="0"/>
              <a:t>Infiltration of the ligaments of Cooper by breast cancer leads to its shortening giving   </a:t>
            </a:r>
            <a:r>
              <a:rPr lang="en-US" sz="1800" b="1" i="1" u="sng" dirty="0">
                <a:solidFill>
                  <a:srgbClr val="FF0000"/>
                </a:solidFill>
              </a:rPr>
              <a:t>peaude’orange appearance</a:t>
            </a:r>
            <a:r>
              <a:rPr lang="en-US" sz="1600" i="1" u="sng" dirty="0"/>
              <a:t> of the breast.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altLang="en-US" sz="1600" b="1" dirty="0"/>
              <a:t>It has from</a:t>
            </a:r>
            <a:r>
              <a:rPr lang="en-US" altLang="en-US" sz="1600" dirty="0">
                <a:solidFill>
                  <a:srgbClr val="00B0F0"/>
                </a:solidFill>
              </a:rPr>
              <a:t> 15-20 lactiferous ducts </a:t>
            </a:r>
            <a:r>
              <a:rPr lang="en-US" altLang="en-US" sz="1600" b="1" dirty="0"/>
              <a:t>which open by the same number of openings on the summit of the nipple.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1071E569-FEC8-5C59-A60C-6C402362E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019"/>
            <a:ext cx="3641612" cy="32459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A6A11C-0BB1-603D-74FB-DE6353DA8D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41612" y="3612019"/>
            <a:ext cx="5502388" cy="32459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989</Words>
  <Application>Microsoft Office PowerPoint</Application>
  <PresentationFormat>On-screen Show (4:3)</PresentationFormat>
  <Paragraphs>101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Breast 1   ( Anatomy, Development and Physiology )</vt:lpstr>
      <vt:lpstr>OBJECTIVES</vt:lpstr>
      <vt:lpstr>PowerPoint Presentation</vt:lpstr>
      <vt:lpstr>Location &amp; Extent </vt:lpstr>
      <vt:lpstr>PowerPoint Presentation</vt:lpstr>
      <vt:lpstr>PowerPoint Presentation</vt:lpstr>
      <vt:lpstr>PowerPoint Presentation</vt:lpstr>
      <vt:lpstr>            Structure of Breast </vt:lpstr>
      <vt:lpstr>PowerPoint Presentation</vt:lpstr>
      <vt:lpstr>Arterial Supply of Breast </vt:lpstr>
      <vt:lpstr>Venous drainage of Breast </vt:lpstr>
      <vt:lpstr>Nerve Supply of Breast </vt:lpstr>
      <vt:lpstr>PowerPoint Presentation</vt:lpstr>
      <vt:lpstr>Axillary Lymph Nodes    </vt:lpstr>
      <vt:lpstr>PowerPoint Presentation</vt:lpstr>
      <vt:lpstr>PowerPoint Presentation</vt:lpstr>
      <vt:lpstr>PowerPoint Presentation</vt:lpstr>
      <vt:lpstr>Development of the Breast </vt:lpstr>
      <vt:lpstr>PowerPoint Presentation</vt:lpstr>
      <vt:lpstr>PowerPoint Presentation</vt:lpstr>
      <vt:lpstr>PowerPoint Presentation</vt:lpstr>
      <vt:lpstr>Physiology of the Breast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BREAST</dc:title>
  <dc:creator>Library</dc:creator>
  <cp:lastModifiedBy>Tariq Khaled Salih Aladwan</cp:lastModifiedBy>
  <cp:revision>189</cp:revision>
  <dcterms:created xsi:type="dcterms:W3CDTF">2011-02-13T09:26:28Z</dcterms:created>
  <dcterms:modified xsi:type="dcterms:W3CDTF">2024-08-13T11:53:26Z</dcterms:modified>
</cp:coreProperties>
</file>