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87"/>
  </p:notesMasterIdLst>
  <p:sldIdLst>
    <p:sldId id="260" r:id="rId2"/>
    <p:sldId id="284" r:id="rId3"/>
    <p:sldId id="257" r:id="rId4"/>
    <p:sldId id="258" r:id="rId5"/>
    <p:sldId id="261" r:id="rId6"/>
    <p:sldId id="262" r:id="rId7"/>
    <p:sldId id="272" r:id="rId8"/>
    <p:sldId id="283" r:id="rId9"/>
    <p:sldId id="265" r:id="rId10"/>
    <p:sldId id="263" r:id="rId11"/>
    <p:sldId id="266" r:id="rId12"/>
    <p:sldId id="273" r:id="rId13"/>
    <p:sldId id="267" r:id="rId14"/>
    <p:sldId id="271" r:id="rId15"/>
    <p:sldId id="275" r:id="rId16"/>
    <p:sldId id="276" r:id="rId17"/>
    <p:sldId id="279" r:id="rId18"/>
    <p:sldId id="278" r:id="rId19"/>
    <p:sldId id="281" r:id="rId20"/>
    <p:sldId id="277" r:id="rId21"/>
    <p:sldId id="280" r:id="rId22"/>
    <p:sldId id="282" r:id="rId23"/>
    <p:sldId id="295" r:id="rId24"/>
    <p:sldId id="286" r:id="rId25"/>
    <p:sldId id="297" r:id="rId26"/>
    <p:sldId id="298" r:id="rId27"/>
    <p:sldId id="313" r:id="rId28"/>
    <p:sldId id="311" r:id="rId29"/>
    <p:sldId id="314" r:id="rId30"/>
    <p:sldId id="285" r:id="rId31"/>
    <p:sldId id="362" r:id="rId32"/>
    <p:sldId id="292" r:id="rId33"/>
    <p:sldId id="363" r:id="rId34"/>
    <p:sldId id="293" r:id="rId35"/>
    <p:sldId id="364" r:id="rId36"/>
    <p:sldId id="365" r:id="rId37"/>
    <p:sldId id="366" r:id="rId38"/>
    <p:sldId id="367" r:id="rId39"/>
    <p:sldId id="368" r:id="rId40"/>
    <p:sldId id="299" r:id="rId41"/>
    <p:sldId id="369" r:id="rId42"/>
    <p:sldId id="370" r:id="rId43"/>
    <p:sldId id="334" r:id="rId44"/>
    <p:sldId id="300" r:id="rId45"/>
    <p:sldId id="319" r:id="rId46"/>
    <p:sldId id="301" r:id="rId47"/>
    <p:sldId id="304" r:id="rId48"/>
    <p:sldId id="303" r:id="rId49"/>
    <p:sldId id="296" r:id="rId50"/>
    <p:sldId id="294" r:id="rId51"/>
    <p:sldId id="320" r:id="rId52"/>
    <p:sldId id="307" r:id="rId53"/>
    <p:sldId id="305" r:id="rId54"/>
    <p:sldId id="306" r:id="rId55"/>
    <p:sldId id="308" r:id="rId56"/>
    <p:sldId id="321" r:id="rId57"/>
    <p:sldId id="256" r:id="rId58"/>
    <p:sldId id="335" r:id="rId59"/>
    <p:sldId id="336" r:id="rId60"/>
    <p:sldId id="337" r:id="rId61"/>
    <p:sldId id="372" r:id="rId62"/>
    <p:sldId id="339" r:id="rId63"/>
    <p:sldId id="340" r:id="rId64"/>
    <p:sldId id="341" r:id="rId65"/>
    <p:sldId id="374" r:id="rId66"/>
    <p:sldId id="342" r:id="rId67"/>
    <p:sldId id="264" r:id="rId68"/>
    <p:sldId id="343" r:id="rId69"/>
    <p:sldId id="344" r:id="rId70"/>
    <p:sldId id="373" r:id="rId71"/>
    <p:sldId id="346" r:id="rId72"/>
    <p:sldId id="347" r:id="rId73"/>
    <p:sldId id="348" r:id="rId74"/>
    <p:sldId id="349" r:id="rId75"/>
    <p:sldId id="350" r:id="rId76"/>
    <p:sldId id="351" r:id="rId77"/>
    <p:sldId id="352" r:id="rId78"/>
    <p:sldId id="353" r:id="rId79"/>
    <p:sldId id="268" r:id="rId80"/>
    <p:sldId id="269" r:id="rId81"/>
    <p:sldId id="270" r:id="rId82"/>
    <p:sldId id="355" r:id="rId83"/>
    <p:sldId id="360" r:id="rId84"/>
    <p:sldId id="357" r:id="rId85"/>
    <p:sldId id="358" r:id="rId8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03" autoAdjust="0"/>
    <p:restoredTop sz="82950" autoAdjust="0"/>
  </p:normalViewPr>
  <p:slideViewPr>
    <p:cSldViewPr snapToGrid="0">
      <p:cViewPr varScale="1">
        <p:scale>
          <a:sx n="58" d="100"/>
          <a:sy n="58" d="100"/>
        </p:scale>
        <p:origin x="1074"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C9A379-6ECE-40CB-926D-E40F5E15DAF7}"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C36AE3EB-2F5B-41DA-82EC-FBB5BAC8A582}">
      <dgm:prSet/>
      <dgm:spPr/>
      <dgm:t>
        <a:bodyPr/>
        <a:lstStyle/>
        <a:p>
          <a:r>
            <a:rPr lang="en-US" b="1" dirty="0"/>
            <a:t>Suggested mechanisms for awareness in these patients include the following:</a:t>
          </a:r>
          <a:endParaRPr lang="en-US" dirty="0"/>
        </a:p>
      </dgm:t>
    </dgm:pt>
    <dgm:pt modelId="{E97E6B58-C102-4B0F-B737-A132D0A43933}" type="parTrans" cxnId="{B0F86B33-B92A-4B80-9F21-EF635407D43D}">
      <dgm:prSet/>
      <dgm:spPr/>
      <dgm:t>
        <a:bodyPr/>
        <a:lstStyle/>
        <a:p>
          <a:endParaRPr lang="en-US"/>
        </a:p>
      </dgm:t>
    </dgm:pt>
    <dgm:pt modelId="{222D2FB7-6D49-48FE-9DBC-1921CB93F843}" type="sibTrans" cxnId="{B0F86B33-B92A-4B80-9F21-EF635407D43D}">
      <dgm:prSet/>
      <dgm:spPr/>
      <dgm:t>
        <a:bodyPr/>
        <a:lstStyle/>
        <a:p>
          <a:endParaRPr lang="en-US"/>
        </a:p>
      </dgm:t>
    </dgm:pt>
    <dgm:pt modelId="{739265F1-8064-4DED-9C8E-554240844395}">
      <dgm:prSet/>
      <dgm:spPr/>
      <dgm:t>
        <a:bodyPr/>
        <a:lstStyle/>
        <a:p>
          <a:r>
            <a:rPr lang="en-US"/>
            <a:t>1. Underdosing or omission of sedative premedication, induction agents, and opioids to avoid placental transfer to the fetus </a:t>
          </a:r>
        </a:p>
      </dgm:t>
    </dgm:pt>
    <dgm:pt modelId="{88B20908-EE07-4130-BA88-7AD90B9D4130}" type="parTrans" cxnId="{1B5F3627-81BC-440C-AF09-22F79B2C1635}">
      <dgm:prSet/>
      <dgm:spPr/>
      <dgm:t>
        <a:bodyPr/>
        <a:lstStyle/>
        <a:p>
          <a:endParaRPr lang="en-US"/>
        </a:p>
      </dgm:t>
    </dgm:pt>
    <dgm:pt modelId="{8E74B851-A8EB-4400-A7A6-CE45DB9444F6}" type="sibTrans" cxnId="{1B5F3627-81BC-440C-AF09-22F79B2C1635}">
      <dgm:prSet/>
      <dgm:spPr/>
      <dgm:t>
        <a:bodyPr/>
        <a:lstStyle/>
        <a:p>
          <a:endParaRPr lang="en-US"/>
        </a:p>
      </dgm:t>
    </dgm:pt>
    <dgm:pt modelId="{6D807CB2-53C1-40DD-8AC8-9F539F4B124D}">
      <dgm:prSet/>
      <dgm:spPr/>
      <dgm:t>
        <a:bodyPr/>
        <a:lstStyle/>
        <a:p>
          <a:r>
            <a:rPr lang="en-US"/>
            <a:t>2.  Underdosing of inhalation anesthetics to avoid uterine relaxation and bleeding Changes in drug distribution related to physiologic changes of pregnancy (eg, increase in cardiac output) </a:t>
          </a:r>
        </a:p>
      </dgm:t>
    </dgm:pt>
    <dgm:pt modelId="{E1C164EC-0060-4967-9079-7690A4E18F3C}" type="parTrans" cxnId="{80748597-5D7C-49EA-9A8A-A4CC4B0DA39D}">
      <dgm:prSet/>
      <dgm:spPr/>
      <dgm:t>
        <a:bodyPr/>
        <a:lstStyle/>
        <a:p>
          <a:endParaRPr lang="en-US"/>
        </a:p>
      </dgm:t>
    </dgm:pt>
    <dgm:pt modelId="{83E5A644-1BB2-438C-9842-C60E8E4A92AC}" type="sibTrans" cxnId="{80748597-5D7C-49EA-9A8A-A4CC4B0DA39D}">
      <dgm:prSet/>
      <dgm:spPr/>
      <dgm:t>
        <a:bodyPr/>
        <a:lstStyle/>
        <a:p>
          <a:endParaRPr lang="en-US"/>
        </a:p>
      </dgm:t>
    </dgm:pt>
    <dgm:pt modelId="{03D9B07A-6A44-43BB-A4FB-D54B5894B701}">
      <dgm:prSet/>
      <dgm:spPr/>
      <dgm:t>
        <a:bodyPr/>
        <a:lstStyle/>
        <a:p>
          <a:r>
            <a:rPr lang="en-US"/>
            <a:t>3. Increase in difficulty with airway management, which is associated with awareness in all patients</a:t>
          </a:r>
        </a:p>
      </dgm:t>
    </dgm:pt>
    <dgm:pt modelId="{39F8CB94-52C6-449E-B238-9B50E3C1622B}" type="parTrans" cxnId="{A43C5385-5015-4D97-8374-B95460741802}">
      <dgm:prSet/>
      <dgm:spPr/>
      <dgm:t>
        <a:bodyPr/>
        <a:lstStyle/>
        <a:p>
          <a:endParaRPr lang="en-US"/>
        </a:p>
      </dgm:t>
    </dgm:pt>
    <dgm:pt modelId="{321BE4DC-98F2-448C-9625-A89CA0D4388E}" type="sibTrans" cxnId="{A43C5385-5015-4D97-8374-B95460741802}">
      <dgm:prSet/>
      <dgm:spPr/>
      <dgm:t>
        <a:bodyPr/>
        <a:lstStyle/>
        <a:p>
          <a:endParaRPr lang="en-US"/>
        </a:p>
      </dgm:t>
    </dgm:pt>
    <dgm:pt modelId="{544F10C4-776E-4F52-A425-8FA28971575C}">
      <dgm:prSet/>
      <dgm:spPr/>
      <dgm:t>
        <a:bodyPr/>
        <a:lstStyle/>
        <a:p>
          <a:r>
            <a:rPr lang="en-US"/>
            <a:t>4.  High percentage of emergencies among patients who have general anesthesia for cesarean delivery</a:t>
          </a:r>
        </a:p>
      </dgm:t>
    </dgm:pt>
    <dgm:pt modelId="{9E05D9C9-90D1-477D-9A2D-ED94B77FAE35}" type="parTrans" cxnId="{2A279294-7211-462D-8698-852B699A9D5A}">
      <dgm:prSet/>
      <dgm:spPr/>
      <dgm:t>
        <a:bodyPr/>
        <a:lstStyle/>
        <a:p>
          <a:endParaRPr lang="en-US"/>
        </a:p>
      </dgm:t>
    </dgm:pt>
    <dgm:pt modelId="{BC016195-B22E-4051-A063-AE566F1CE014}" type="sibTrans" cxnId="{2A279294-7211-462D-8698-852B699A9D5A}">
      <dgm:prSet/>
      <dgm:spPr/>
      <dgm:t>
        <a:bodyPr/>
        <a:lstStyle/>
        <a:p>
          <a:endParaRPr lang="en-US"/>
        </a:p>
      </dgm:t>
    </dgm:pt>
    <dgm:pt modelId="{B99F333E-A755-4C4E-89B3-86EB2F21A3E3}" type="pres">
      <dgm:prSet presAssocID="{3CC9A379-6ECE-40CB-926D-E40F5E15DAF7}" presName="vert0" presStyleCnt="0">
        <dgm:presLayoutVars>
          <dgm:dir/>
          <dgm:animOne val="branch"/>
          <dgm:animLvl val="lvl"/>
        </dgm:presLayoutVars>
      </dgm:prSet>
      <dgm:spPr/>
    </dgm:pt>
    <dgm:pt modelId="{F0809941-9577-4652-9532-0CA71BB5350B}" type="pres">
      <dgm:prSet presAssocID="{C36AE3EB-2F5B-41DA-82EC-FBB5BAC8A582}" presName="thickLine" presStyleLbl="alignNode1" presStyleIdx="0" presStyleCnt="5"/>
      <dgm:spPr/>
    </dgm:pt>
    <dgm:pt modelId="{44B79B83-DB87-4C01-BD41-C330B18356F9}" type="pres">
      <dgm:prSet presAssocID="{C36AE3EB-2F5B-41DA-82EC-FBB5BAC8A582}" presName="horz1" presStyleCnt="0"/>
      <dgm:spPr/>
    </dgm:pt>
    <dgm:pt modelId="{C3AEA723-39FC-45FF-ADED-1E0295148449}" type="pres">
      <dgm:prSet presAssocID="{C36AE3EB-2F5B-41DA-82EC-FBB5BAC8A582}" presName="tx1" presStyleLbl="revTx" presStyleIdx="0" presStyleCnt="5"/>
      <dgm:spPr/>
    </dgm:pt>
    <dgm:pt modelId="{74A6E25F-A84E-4C56-926C-D3EF670136F0}" type="pres">
      <dgm:prSet presAssocID="{C36AE3EB-2F5B-41DA-82EC-FBB5BAC8A582}" presName="vert1" presStyleCnt="0"/>
      <dgm:spPr/>
    </dgm:pt>
    <dgm:pt modelId="{97920EC8-AB7C-4FB6-8524-946F6B6427AE}" type="pres">
      <dgm:prSet presAssocID="{739265F1-8064-4DED-9C8E-554240844395}" presName="thickLine" presStyleLbl="alignNode1" presStyleIdx="1" presStyleCnt="5"/>
      <dgm:spPr/>
    </dgm:pt>
    <dgm:pt modelId="{C23A0E1D-9DDC-4D09-91B6-D1315DBE4C71}" type="pres">
      <dgm:prSet presAssocID="{739265F1-8064-4DED-9C8E-554240844395}" presName="horz1" presStyleCnt="0"/>
      <dgm:spPr/>
    </dgm:pt>
    <dgm:pt modelId="{3991D744-375A-4FF9-9153-30D37971726A}" type="pres">
      <dgm:prSet presAssocID="{739265F1-8064-4DED-9C8E-554240844395}" presName="tx1" presStyleLbl="revTx" presStyleIdx="1" presStyleCnt="5"/>
      <dgm:spPr/>
    </dgm:pt>
    <dgm:pt modelId="{73DEA6C1-4D6E-4895-83A0-6F9A6A54C12E}" type="pres">
      <dgm:prSet presAssocID="{739265F1-8064-4DED-9C8E-554240844395}" presName="vert1" presStyleCnt="0"/>
      <dgm:spPr/>
    </dgm:pt>
    <dgm:pt modelId="{20BBAA96-26BD-4E11-9F84-AC8DA44F3CF4}" type="pres">
      <dgm:prSet presAssocID="{6D807CB2-53C1-40DD-8AC8-9F539F4B124D}" presName="thickLine" presStyleLbl="alignNode1" presStyleIdx="2" presStyleCnt="5"/>
      <dgm:spPr/>
    </dgm:pt>
    <dgm:pt modelId="{426194BA-38A6-4C7B-9395-89F285190755}" type="pres">
      <dgm:prSet presAssocID="{6D807CB2-53C1-40DD-8AC8-9F539F4B124D}" presName="horz1" presStyleCnt="0"/>
      <dgm:spPr/>
    </dgm:pt>
    <dgm:pt modelId="{77B9A909-A081-4808-8CB9-C7F7844BC7B1}" type="pres">
      <dgm:prSet presAssocID="{6D807CB2-53C1-40DD-8AC8-9F539F4B124D}" presName="tx1" presStyleLbl="revTx" presStyleIdx="2" presStyleCnt="5"/>
      <dgm:spPr/>
    </dgm:pt>
    <dgm:pt modelId="{3715E388-CBCE-4EB3-8528-E78CD5415633}" type="pres">
      <dgm:prSet presAssocID="{6D807CB2-53C1-40DD-8AC8-9F539F4B124D}" presName="vert1" presStyleCnt="0"/>
      <dgm:spPr/>
    </dgm:pt>
    <dgm:pt modelId="{F4197DB4-673B-42D6-AD8C-3002DE753969}" type="pres">
      <dgm:prSet presAssocID="{03D9B07A-6A44-43BB-A4FB-D54B5894B701}" presName="thickLine" presStyleLbl="alignNode1" presStyleIdx="3" presStyleCnt="5"/>
      <dgm:spPr/>
    </dgm:pt>
    <dgm:pt modelId="{488B8DC5-9F33-4F97-B4E1-B153A6FFB614}" type="pres">
      <dgm:prSet presAssocID="{03D9B07A-6A44-43BB-A4FB-D54B5894B701}" presName="horz1" presStyleCnt="0"/>
      <dgm:spPr/>
    </dgm:pt>
    <dgm:pt modelId="{764C2E9A-4EFF-4C1F-92CB-11663471FDD9}" type="pres">
      <dgm:prSet presAssocID="{03D9B07A-6A44-43BB-A4FB-D54B5894B701}" presName="tx1" presStyleLbl="revTx" presStyleIdx="3" presStyleCnt="5"/>
      <dgm:spPr/>
    </dgm:pt>
    <dgm:pt modelId="{D184EB7C-3986-4B55-A507-6FFA366EEF93}" type="pres">
      <dgm:prSet presAssocID="{03D9B07A-6A44-43BB-A4FB-D54B5894B701}" presName="vert1" presStyleCnt="0"/>
      <dgm:spPr/>
    </dgm:pt>
    <dgm:pt modelId="{A29390AE-B78C-4E49-AAF8-3330BDB177DD}" type="pres">
      <dgm:prSet presAssocID="{544F10C4-776E-4F52-A425-8FA28971575C}" presName="thickLine" presStyleLbl="alignNode1" presStyleIdx="4" presStyleCnt="5"/>
      <dgm:spPr/>
    </dgm:pt>
    <dgm:pt modelId="{7D59E79A-6E5A-4B83-B115-AA0588EA8117}" type="pres">
      <dgm:prSet presAssocID="{544F10C4-776E-4F52-A425-8FA28971575C}" presName="horz1" presStyleCnt="0"/>
      <dgm:spPr/>
    </dgm:pt>
    <dgm:pt modelId="{81C4A688-BECC-42DE-AE4D-A0925057F0E9}" type="pres">
      <dgm:prSet presAssocID="{544F10C4-776E-4F52-A425-8FA28971575C}" presName="tx1" presStyleLbl="revTx" presStyleIdx="4" presStyleCnt="5"/>
      <dgm:spPr/>
    </dgm:pt>
    <dgm:pt modelId="{D34C90F5-A3B4-49CC-B879-DCF0C6C07FB0}" type="pres">
      <dgm:prSet presAssocID="{544F10C4-776E-4F52-A425-8FA28971575C}" presName="vert1" presStyleCnt="0"/>
      <dgm:spPr/>
    </dgm:pt>
  </dgm:ptLst>
  <dgm:cxnLst>
    <dgm:cxn modelId="{99427F10-E370-4C31-88C4-EBF73EB057D9}" type="presOf" srcId="{03D9B07A-6A44-43BB-A4FB-D54B5894B701}" destId="{764C2E9A-4EFF-4C1F-92CB-11663471FDD9}" srcOrd="0" destOrd="0" presId="urn:microsoft.com/office/officeart/2008/layout/LinedList"/>
    <dgm:cxn modelId="{86E05318-838B-48C2-84E7-31E744660835}" type="presOf" srcId="{739265F1-8064-4DED-9C8E-554240844395}" destId="{3991D744-375A-4FF9-9153-30D37971726A}" srcOrd="0" destOrd="0" presId="urn:microsoft.com/office/officeart/2008/layout/LinedList"/>
    <dgm:cxn modelId="{1B5F3627-81BC-440C-AF09-22F79B2C1635}" srcId="{3CC9A379-6ECE-40CB-926D-E40F5E15DAF7}" destId="{739265F1-8064-4DED-9C8E-554240844395}" srcOrd="1" destOrd="0" parTransId="{88B20908-EE07-4130-BA88-7AD90B9D4130}" sibTransId="{8E74B851-A8EB-4400-A7A6-CE45DB9444F6}"/>
    <dgm:cxn modelId="{B0F86B33-B92A-4B80-9F21-EF635407D43D}" srcId="{3CC9A379-6ECE-40CB-926D-E40F5E15DAF7}" destId="{C36AE3EB-2F5B-41DA-82EC-FBB5BAC8A582}" srcOrd="0" destOrd="0" parTransId="{E97E6B58-C102-4B0F-B737-A132D0A43933}" sibTransId="{222D2FB7-6D49-48FE-9DBC-1921CB93F843}"/>
    <dgm:cxn modelId="{75F92A37-EE33-48E7-9AE0-C9B8F1A0670E}" type="presOf" srcId="{C36AE3EB-2F5B-41DA-82EC-FBB5BAC8A582}" destId="{C3AEA723-39FC-45FF-ADED-1E0295148449}" srcOrd="0" destOrd="0" presId="urn:microsoft.com/office/officeart/2008/layout/LinedList"/>
    <dgm:cxn modelId="{A43C5385-5015-4D97-8374-B95460741802}" srcId="{3CC9A379-6ECE-40CB-926D-E40F5E15DAF7}" destId="{03D9B07A-6A44-43BB-A4FB-D54B5894B701}" srcOrd="3" destOrd="0" parTransId="{39F8CB94-52C6-449E-B238-9B50E3C1622B}" sibTransId="{321BE4DC-98F2-448C-9625-A89CA0D4388E}"/>
    <dgm:cxn modelId="{2A279294-7211-462D-8698-852B699A9D5A}" srcId="{3CC9A379-6ECE-40CB-926D-E40F5E15DAF7}" destId="{544F10C4-776E-4F52-A425-8FA28971575C}" srcOrd="4" destOrd="0" parTransId="{9E05D9C9-90D1-477D-9A2D-ED94B77FAE35}" sibTransId="{BC016195-B22E-4051-A063-AE566F1CE014}"/>
    <dgm:cxn modelId="{80748597-5D7C-49EA-9A8A-A4CC4B0DA39D}" srcId="{3CC9A379-6ECE-40CB-926D-E40F5E15DAF7}" destId="{6D807CB2-53C1-40DD-8AC8-9F539F4B124D}" srcOrd="2" destOrd="0" parTransId="{E1C164EC-0060-4967-9079-7690A4E18F3C}" sibTransId="{83E5A644-1BB2-438C-9842-C60E8E4A92AC}"/>
    <dgm:cxn modelId="{5BB50CA7-A504-4DD4-B11B-42AD8C7015FC}" type="presOf" srcId="{3CC9A379-6ECE-40CB-926D-E40F5E15DAF7}" destId="{B99F333E-A755-4C4E-89B3-86EB2F21A3E3}" srcOrd="0" destOrd="0" presId="urn:microsoft.com/office/officeart/2008/layout/LinedList"/>
    <dgm:cxn modelId="{28324BE5-AAEA-4C47-A2CD-3E3514832959}" type="presOf" srcId="{6D807CB2-53C1-40DD-8AC8-9F539F4B124D}" destId="{77B9A909-A081-4808-8CB9-C7F7844BC7B1}" srcOrd="0" destOrd="0" presId="urn:microsoft.com/office/officeart/2008/layout/LinedList"/>
    <dgm:cxn modelId="{91068BE9-D7B6-4D38-BB3E-5C57290CCC09}" type="presOf" srcId="{544F10C4-776E-4F52-A425-8FA28971575C}" destId="{81C4A688-BECC-42DE-AE4D-A0925057F0E9}" srcOrd="0" destOrd="0" presId="urn:microsoft.com/office/officeart/2008/layout/LinedList"/>
    <dgm:cxn modelId="{F725CA3C-A6FD-46F9-91AE-3EF30EFBDBF7}" type="presParOf" srcId="{B99F333E-A755-4C4E-89B3-86EB2F21A3E3}" destId="{F0809941-9577-4652-9532-0CA71BB5350B}" srcOrd="0" destOrd="0" presId="urn:microsoft.com/office/officeart/2008/layout/LinedList"/>
    <dgm:cxn modelId="{560AAD9C-BED1-48D1-9E7D-AB6F5A8B6583}" type="presParOf" srcId="{B99F333E-A755-4C4E-89B3-86EB2F21A3E3}" destId="{44B79B83-DB87-4C01-BD41-C330B18356F9}" srcOrd="1" destOrd="0" presId="urn:microsoft.com/office/officeart/2008/layout/LinedList"/>
    <dgm:cxn modelId="{2C63DD5C-D95E-4201-9E47-248264A5284F}" type="presParOf" srcId="{44B79B83-DB87-4C01-BD41-C330B18356F9}" destId="{C3AEA723-39FC-45FF-ADED-1E0295148449}" srcOrd="0" destOrd="0" presId="urn:microsoft.com/office/officeart/2008/layout/LinedList"/>
    <dgm:cxn modelId="{30FC63CC-388F-40E6-AE8F-335515A876E0}" type="presParOf" srcId="{44B79B83-DB87-4C01-BD41-C330B18356F9}" destId="{74A6E25F-A84E-4C56-926C-D3EF670136F0}" srcOrd="1" destOrd="0" presId="urn:microsoft.com/office/officeart/2008/layout/LinedList"/>
    <dgm:cxn modelId="{B8828488-DC14-4D09-B8A2-F78C63F22F97}" type="presParOf" srcId="{B99F333E-A755-4C4E-89B3-86EB2F21A3E3}" destId="{97920EC8-AB7C-4FB6-8524-946F6B6427AE}" srcOrd="2" destOrd="0" presId="urn:microsoft.com/office/officeart/2008/layout/LinedList"/>
    <dgm:cxn modelId="{62B15FF5-35AD-421B-818B-0A3D4E5C7234}" type="presParOf" srcId="{B99F333E-A755-4C4E-89B3-86EB2F21A3E3}" destId="{C23A0E1D-9DDC-4D09-91B6-D1315DBE4C71}" srcOrd="3" destOrd="0" presId="urn:microsoft.com/office/officeart/2008/layout/LinedList"/>
    <dgm:cxn modelId="{947B5833-6D23-4F8A-AF46-3D71CAB0C681}" type="presParOf" srcId="{C23A0E1D-9DDC-4D09-91B6-D1315DBE4C71}" destId="{3991D744-375A-4FF9-9153-30D37971726A}" srcOrd="0" destOrd="0" presId="urn:microsoft.com/office/officeart/2008/layout/LinedList"/>
    <dgm:cxn modelId="{FCE5EBA8-DCAF-4B09-A844-15DCAEC5DC67}" type="presParOf" srcId="{C23A0E1D-9DDC-4D09-91B6-D1315DBE4C71}" destId="{73DEA6C1-4D6E-4895-83A0-6F9A6A54C12E}" srcOrd="1" destOrd="0" presId="urn:microsoft.com/office/officeart/2008/layout/LinedList"/>
    <dgm:cxn modelId="{B4777465-8570-4720-931F-DECD9E9EF033}" type="presParOf" srcId="{B99F333E-A755-4C4E-89B3-86EB2F21A3E3}" destId="{20BBAA96-26BD-4E11-9F84-AC8DA44F3CF4}" srcOrd="4" destOrd="0" presId="urn:microsoft.com/office/officeart/2008/layout/LinedList"/>
    <dgm:cxn modelId="{AAFA7C13-5E99-469D-8052-98EBD480C76A}" type="presParOf" srcId="{B99F333E-A755-4C4E-89B3-86EB2F21A3E3}" destId="{426194BA-38A6-4C7B-9395-89F285190755}" srcOrd="5" destOrd="0" presId="urn:microsoft.com/office/officeart/2008/layout/LinedList"/>
    <dgm:cxn modelId="{A1B513B4-6795-4516-B6CC-8739D307705E}" type="presParOf" srcId="{426194BA-38A6-4C7B-9395-89F285190755}" destId="{77B9A909-A081-4808-8CB9-C7F7844BC7B1}" srcOrd="0" destOrd="0" presId="urn:microsoft.com/office/officeart/2008/layout/LinedList"/>
    <dgm:cxn modelId="{30286259-CF1D-4FA0-A8B0-2A2B3165DD51}" type="presParOf" srcId="{426194BA-38A6-4C7B-9395-89F285190755}" destId="{3715E388-CBCE-4EB3-8528-E78CD5415633}" srcOrd="1" destOrd="0" presId="urn:microsoft.com/office/officeart/2008/layout/LinedList"/>
    <dgm:cxn modelId="{B3961E3E-F727-4509-83EB-DAC861BBC645}" type="presParOf" srcId="{B99F333E-A755-4C4E-89B3-86EB2F21A3E3}" destId="{F4197DB4-673B-42D6-AD8C-3002DE753969}" srcOrd="6" destOrd="0" presId="urn:microsoft.com/office/officeart/2008/layout/LinedList"/>
    <dgm:cxn modelId="{FD44867B-B184-4D22-886B-72077EF1095F}" type="presParOf" srcId="{B99F333E-A755-4C4E-89B3-86EB2F21A3E3}" destId="{488B8DC5-9F33-4F97-B4E1-B153A6FFB614}" srcOrd="7" destOrd="0" presId="urn:microsoft.com/office/officeart/2008/layout/LinedList"/>
    <dgm:cxn modelId="{7DC3E5CF-F848-4FB1-BBCB-FB8E382FBB4D}" type="presParOf" srcId="{488B8DC5-9F33-4F97-B4E1-B153A6FFB614}" destId="{764C2E9A-4EFF-4C1F-92CB-11663471FDD9}" srcOrd="0" destOrd="0" presId="urn:microsoft.com/office/officeart/2008/layout/LinedList"/>
    <dgm:cxn modelId="{B9F22934-77DB-4004-930D-B0338EC65170}" type="presParOf" srcId="{488B8DC5-9F33-4F97-B4E1-B153A6FFB614}" destId="{D184EB7C-3986-4B55-A507-6FFA366EEF93}" srcOrd="1" destOrd="0" presId="urn:microsoft.com/office/officeart/2008/layout/LinedList"/>
    <dgm:cxn modelId="{CF85B35D-8CD2-4E63-9498-8E27F75FA735}" type="presParOf" srcId="{B99F333E-A755-4C4E-89B3-86EB2F21A3E3}" destId="{A29390AE-B78C-4E49-AAF8-3330BDB177DD}" srcOrd="8" destOrd="0" presId="urn:microsoft.com/office/officeart/2008/layout/LinedList"/>
    <dgm:cxn modelId="{7BDECB3F-92A3-420D-B876-4B65631723A5}" type="presParOf" srcId="{B99F333E-A755-4C4E-89B3-86EB2F21A3E3}" destId="{7D59E79A-6E5A-4B83-B115-AA0588EA8117}" srcOrd="9" destOrd="0" presId="urn:microsoft.com/office/officeart/2008/layout/LinedList"/>
    <dgm:cxn modelId="{34BC2D0A-D44E-4767-AD58-C07ED842D5D6}" type="presParOf" srcId="{7D59E79A-6E5A-4B83-B115-AA0588EA8117}" destId="{81C4A688-BECC-42DE-AE4D-A0925057F0E9}" srcOrd="0" destOrd="0" presId="urn:microsoft.com/office/officeart/2008/layout/LinedList"/>
    <dgm:cxn modelId="{6EB61333-766D-4C0A-8805-C5574F61B208}" type="presParOf" srcId="{7D59E79A-6E5A-4B83-B115-AA0588EA8117}" destId="{D34C90F5-A3B4-49CC-B879-DCF0C6C07FB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809941-9577-4652-9532-0CA71BB5350B}">
      <dsp:nvSpPr>
        <dsp:cNvPr id="0" name=""/>
        <dsp:cNvSpPr/>
      </dsp:nvSpPr>
      <dsp:spPr>
        <a:xfrm>
          <a:off x="0" y="609"/>
          <a:ext cx="443745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AEA723-39FC-45FF-ADED-1E0295148449}">
      <dsp:nvSpPr>
        <dsp:cNvPr id="0" name=""/>
        <dsp:cNvSpPr/>
      </dsp:nvSpPr>
      <dsp:spPr>
        <a:xfrm>
          <a:off x="0" y="609"/>
          <a:ext cx="4437453" cy="998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dirty="0"/>
            <a:t>Suggested mechanisms for awareness in these patients include the following:</a:t>
          </a:r>
          <a:endParaRPr lang="en-US" sz="1500" kern="1200" dirty="0"/>
        </a:p>
      </dsp:txBody>
      <dsp:txXfrm>
        <a:off x="0" y="609"/>
        <a:ext cx="4437453" cy="998281"/>
      </dsp:txXfrm>
    </dsp:sp>
    <dsp:sp modelId="{97920EC8-AB7C-4FB6-8524-946F6B6427AE}">
      <dsp:nvSpPr>
        <dsp:cNvPr id="0" name=""/>
        <dsp:cNvSpPr/>
      </dsp:nvSpPr>
      <dsp:spPr>
        <a:xfrm>
          <a:off x="0" y="998890"/>
          <a:ext cx="443745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91D744-375A-4FF9-9153-30D37971726A}">
      <dsp:nvSpPr>
        <dsp:cNvPr id="0" name=""/>
        <dsp:cNvSpPr/>
      </dsp:nvSpPr>
      <dsp:spPr>
        <a:xfrm>
          <a:off x="0" y="998890"/>
          <a:ext cx="4437453" cy="998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1. Underdosing or omission of sedative premedication, induction agents, and opioids to avoid placental transfer to the fetus </a:t>
          </a:r>
        </a:p>
      </dsp:txBody>
      <dsp:txXfrm>
        <a:off x="0" y="998890"/>
        <a:ext cx="4437453" cy="998281"/>
      </dsp:txXfrm>
    </dsp:sp>
    <dsp:sp modelId="{20BBAA96-26BD-4E11-9F84-AC8DA44F3CF4}">
      <dsp:nvSpPr>
        <dsp:cNvPr id="0" name=""/>
        <dsp:cNvSpPr/>
      </dsp:nvSpPr>
      <dsp:spPr>
        <a:xfrm>
          <a:off x="0" y="1997171"/>
          <a:ext cx="443745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B9A909-A081-4808-8CB9-C7F7844BC7B1}">
      <dsp:nvSpPr>
        <dsp:cNvPr id="0" name=""/>
        <dsp:cNvSpPr/>
      </dsp:nvSpPr>
      <dsp:spPr>
        <a:xfrm>
          <a:off x="0" y="1997171"/>
          <a:ext cx="4437453" cy="998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2.  Underdosing of inhalation anesthetics to avoid uterine relaxation and bleeding Changes in drug distribution related to physiologic changes of pregnancy (eg, increase in cardiac output) </a:t>
          </a:r>
        </a:p>
      </dsp:txBody>
      <dsp:txXfrm>
        <a:off x="0" y="1997171"/>
        <a:ext cx="4437453" cy="998281"/>
      </dsp:txXfrm>
    </dsp:sp>
    <dsp:sp modelId="{F4197DB4-673B-42D6-AD8C-3002DE753969}">
      <dsp:nvSpPr>
        <dsp:cNvPr id="0" name=""/>
        <dsp:cNvSpPr/>
      </dsp:nvSpPr>
      <dsp:spPr>
        <a:xfrm>
          <a:off x="0" y="2995452"/>
          <a:ext cx="443745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4C2E9A-4EFF-4C1F-92CB-11663471FDD9}">
      <dsp:nvSpPr>
        <dsp:cNvPr id="0" name=""/>
        <dsp:cNvSpPr/>
      </dsp:nvSpPr>
      <dsp:spPr>
        <a:xfrm>
          <a:off x="0" y="2995452"/>
          <a:ext cx="4437453" cy="998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3. Increase in difficulty with airway management, which is associated with awareness in all patients</a:t>
          </a:r>
        </a:p>
      </dsp:txBody>
      <dsp:txXfrm>
        <a:off x="0" y="2995452"/>
        <a:ext cx="4437453" cy="998281"/>
      </dsp:txXfrm>
    </dsp:sp>
    <dsp:sp modelId="{A29390AE-B78C-4E49-AAF8-3330BDB177DD}">
      <dsp:nvSpPr>
        <dsp:cNvPr id="0" name=""/>
        <dsp:cNvSpPr/>
      </dsp:nvSpPr>
      <dsp:spPr>
        <a:xfrm>
          <a:off x="0" y="3993733"/>
          <a:ext cx="443745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C4A688-BECC-42DE-AE4D-A0925057F0E9}">
      <dsp:nvSpPr>
        <dsp:cNvPr id="0" name=""/>
        <dsp:cNvSpPr/>
      </dsp:nvSpPr>
      <dsp:spPr>
        <a:xfrm>
          <a:off x="0" y="3993733"/>
          <a:ext cx="4437453" cy="998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4.  High percentage of emergencies among patients who have general anesthesia for cesarean delivery</a:t>
          </a:r>
        </a:p>
      </dsp:txBody>
      <dsp:txXfrm>
        <a:off x="0" y="3993733"/>
        <a:ext cx="4437453" cy="99828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3401E2-2F60-4019-BB16-1DB981CC2E09}" type="datetimeFigureOut">
              <a:rPr lang="en-GB" smtClean="0"/>
              <a:t>08/12/2021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97B27A-C44A-4A32-940C-0151071A903D}" type="slidenum">
              <a:rPr lang="en-GB" smtClean="0"/>
              <a:t>‹#›</a:t>
            </a:fld>
            <a:endParaRPr lang="en-GB"/>
          </a:p>
        </p:txBody>
      </p:sp>
    </p:spTree>
    <p:extLst>
      <p:ext uri="{BB962C8B-B14F-4D97-AF65-F5344CB8AC3E}">
        <p14:creationId xmlns:p14="http://schemas.microsoft.com/office/powerpoint/2010/main" val="3536668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n.wikipedia.org/wiki/Morphine"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en.wikipedia.org/wiki/Hyoscine_hydrobromide"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en.wikipedia.org/wiki/Catheter"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uptodate.com/contents/lidocaine-drug-information?topicRef=5404&amp;source=see_link"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32323"/>
                </a:solidFill>
                <a:effectLst/>
                <a:latin typeface="Noto Sans" panose="020B0502040504020204" pitchFamily="34" charset="0"/>
              </a:rPr>
              <a:t> There is anatomical support for the hypothesis that at least some low back pain during </a:t>
            </a:r>
            <a:r>
              <a:rPr lang="en-GB" b="0" i="0" dirty="0" err="1">
                <a:solidFill>
                  <a:srgbClr val="232323"/>
                </a:solidFill>
                <a:effectLst/>
                <a:latin typeface="Noto Sans" panose="020B0502040504020204" pitchFamily="34" charset="0"/>
              </a:rPr>
              <a:t>labor</a:t>
            </a:r>
            <a:r>
              <a:rPr lang="en-GB" b="0" i="0" dirty="0">
                <a:solidFill>
                  <a:srgbClr val="232323"/>
                </a:solidFill>
                <a:effectLst/>
                <a:latin typeface="Noto Sans" panose="020B0502040504020204" pitchFamily="34" charset="0"/>
              </a:rPr>
              <a:t> is actually referred pain since the nerves originating from the corpus uteri and cervix terminate in the dorsal horns of the spinal segments T10 to L1 and reflect visceral pain, which is often referred to the lower back</a:t>
            </a:r>
            <a:endParaRPr lang="en-GB" dirty="0"/>
          </a:p>
        </p:txBody>
      </p:sp>
      <p:sp>
        <p:nvSpPr>
          <p:cNvPr id="4" name="Slide Number Placeholder 3"/>
          <p:cNvSpPr>
            <a:spLocks noGrp="1"/>
          </p:cNvSpPr>
          <p:nvPr>
            <p:ph type="sldNum" sz="quarter" idx="5"/>
          </p:nvPr>
        </p:nvSpPr>
        <p:spPr/>
        <p:txBody>
          <a:bodyPr/>
          <a:lstStyle/>
          <a:p>
            <a:fld id="{6797B27A-C44A-4A32-940C-0151071A903D}" type="slidenum">
              <a:rPr lang="en-GB" smtClean="0"/>
              <a:t>5</a:t>
            </a:fld>
            <a:endParaRPr lang="en-GB"/>
          </a:p>
        </p:txBody>
      </p:sp>
    </p:spTree>
    <p:extLst>
      <p:ext uri="{BB962C8B-B14F-4D97-AF65-F5344CB8AC3E}">
        <p14:creationId xmlns:p14="http://schemas.microsoft.com/office/powerpoint/2010/main" val="3949122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Naloxone is a p</a:t>
            </a:r>
            <a:r>
              <a:rPr lang="en-GB" b="0" i="0" dirty="0" err="1">
                <a:solidFill>
                  <a:srgbClr val="232323"/>
                </a:solidFill>
                <a:effectLst/>
                <a:latin typeface="Noto Sans" panose="020B0502040504020204" pitchFamily="34" charset="0"/>
              </a:rPr>
              <a:t>ure</a:t>
            </a:r>
            <a:r>
              <a:rPr lang="en-GB" b="0" i="0" dirty="0">
                <a:solidFill>
                  <a:srgbClr val="232323"/>
                </a:solidFill>
                <a:effectLst/>
                <a:latin typeface="Noto Sans" panose="020B0502040504020204" pitchFamily="34" charset="0"/>
              </a:rPr>
              <a:t> opioid antagonist that competes and displaces opioids at opioid receptor sites.</a:t>
            </a:r>
            <a:endParaRPr lang="en-GB" dirty="0"/>
          </a:p>
        </p:txBody>
      </p:sp>
      <p:sp>
        <p:nvSpPr>
          <p:cNvPr id="4" name="Slide Number Placeholder 3"/>
          <p:cNvSpPr>
            <a:spLocks noGrp="1"/>
          </p:cNvSpPr>
          <p:nvPr>
            <p:ph type="sldNum" sz="quarter" idx="5"/>
          </p:nvPr>
        </p:nvSpPr>
        <p:spPr/>
        <p:txBody>
          <a:bodyPr/>
          <a:lstStyle/>
          <a:p>
            <a:fld id="{6797B27A-C44A-4A32-940C-0151071A903D}" type="slidenum">
              <a:rPr lang="en-GB" smtClean="0"/>
              <a:t>17</a:t>
            </a:fld>
            <a:endParaRPr lang="en-GB"/>
          </a:p>
        </p:txBody>
      </p:sp>
    </p:spTree>
    <p:extLst>
      <p:ext uri="{BB962C8B-B14F-4D97-AF65-F5344CB8AC3E}">
        <p14:creationId xmlns:p14="http://schemas.microsoft.com/office/powerpoint/2010/main" val="2633014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32323"/>
                </a:solidFill>
                <a:effectLst/>
                <a:latin typeface="Noto Sans" panose="020B0502040504020204" pitchFamily="34" charset="0"/>
              </a:rPr>
              <a:t>Opioids have three potentially emetogenic mechanisms: a direct effect on the chemoreceptor trigger zone, enhanced vestibular sensitivity, and delayed gastric emptying.</a:t>
            </a:r>
            <a:endParaRPr lang="en-GB" dirty="0"/>
          </a:p>
        </p:txBody>
      </p:sp>
      <p:sp>
        <p:nvSpPr>
          <p:cNvPr id="4" name="Slide Number Placeholder 3"/>
          <p:cNvSpPr>
            <a:spLocks noGrp="1"/>
          </p:cNvSpPr>
          <p:nvPr>
            <p:ph type="sldNum" sz="quarter" idx="5"/>
          </p:nvPr>
        </p:nvSpPr>
        <p:spPr/>
        <p:txBody>
          <a:bodyPr/>
          <a:lstStyle/>
          <a:p>
            <a:fld id="{6797B27A-C44A-4A32-940C-0151071A903D}" type="slidenum">
              <a:rPr lang="en-GB" smtClean="0"/>
              <a:t>19</a:t>
            </a:fld>
            <a:endParaRPr lang="en-GB"/>
          </a:p>
        </p:txBody>
      </p:sp>
    </p:spTree>
    <p:extLst>
      <p:ext uri="{BB962C8B-B14F-4D97-AF65-F5344CB8AC3E}">
        <p14:creationId xmlns:p14="http://schemas.microsoft.com/office/powerpoint/2010/main" val="2768421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32323"/>
                </a:solidFill>
                <a:effectLst/>
                <a:latin typeface="Noto Sans" panose="020B0502040504020204" pitchFamily="34" charset="0"/>
              </a:rPr>
              <a:t>Mixed agonist-antagonist and partial agonists works by stimulating one receptor and blocking others (full antagonist or weak antagonist). When the patient has not received opioids they work as agonist; but in those received opioids, they exert a blocking effect leading to sudden and rapid decrease in the effect of </a:t>
            </a:r>
            <a:r>
              <a:rPr lang="en-GB" b="0" i="0" dirty="0" err="1">
                <a:solidFill>
                  <a:srgbClr val="232323"/>
                </a:solidFill>
                <a:effectLst/>
                <a:latin typeface="Noto Sans" panose="020B0502040504020204" pitchFamily="34" charset="0"/>
              </a:rPr>
              <a:t>opiods</a:t>
            </a:r>
            <a:r>
              <a:rPr lang="en-GB" b="0" i="0" dirty="0">
                <a:solidFill>
                  <a:srgbClr val="232323"/>
                </a:solidFill>
                <a:effectLst/>
                <a:latin typeface="Noto Sans" panose="020B0502040504020204" pitchFamily="34" charset="0"/>
              </a:rPr>
              <a:t>.</a:t>
            </a:r>
          </a:p>
          <a:p>
            <a:endParaRPr lang="en-GB" b="0" i="0" dirty="0">
              <a:solidFill>
                <a:srgbClr val="232323"/>
              </a:solidFill>
              <a:effectLst/>
              <a:latin typeface="Noto Sans" panose="020B0502040504020204" pitchFamily="34" charset="0"/>
            </a:endParaRPr>
          </a:p>
          <a:p>
            <a:r>
              <a:rPr lang="en-GB" b="0" i="0" dirty="0">
                <a:solidFill>
                  <a:srgbClr val="232323"/>
                </a:solidFill>
                <a:effectLst/>
                <a:latin typeface="Noto Sans" panose="020B0502040504020204" pitchFamily="34" charset="0"/>
              </a:rPr>
              <a:t>Acute opioid withdrawal (</a:t>
            </a:r>
            <a:r>
              <a:rPr lang="en-GB" b="0" i="0" dirty="0" err="1">
                <a:solidFill>
                  <a:srgbClr val="232323"/>
                </a:solidFill>
                <a:effectLst/>
                <a:latin typeface="Noto Sans" panose="020B0502040504020204" pitchFamily="34" charset="0"/>
              </a:rPr>
              <a:t>eg</a:t>
            </a:r>
            <a:r>
              <a:rPr lang="en-GB" b="0" i="0" dirty="0">
                <a:solidFill>
                  <a:srgbClr val="232323"/>
                </a:solidFill>
                <a:effectLst/>
                <a:latin typeface="Noto Sans" panose="020B0502040504020204" pitchFamily="34" charset="0"/>
              </a:rPr>
              <a:t>, sweating, vomiting, lacrimation, hypertension, fever, and anxiety)</a:t>
            </a:r>
            <a:endParaRPr lang="en-GB" dirty="0"/>
          </a:p>
        </p:txBody>
      </p:sp>
      <p:sp>
        <p:nvSpPr>
          <p:cNvPr id="4" name="Slide Number Placeholder 3"/>
          <p:cNvSpPr>
            <a:spLocks noGrp="1"/>
          </p:cNvSpPr>
          <p:nvPr>
            <p:ph type="sldNum" sz="quarter" idx="5"/>
          </p:nvPr>
        </p:nvSpPr>
        <p:spPr/>
        <p:txBody>
          <a:bodyPr/>
          <a:lstStyle/>
          <a:p>
            <a:fld id="{6797B27A-C44A-4A32-940C-0151071A903D}" type="slidenum">
              <a:rPr lang="en-GB" smtClean="0"/>
              <a:t>20</a:t>
            </a:fld>
            <a:endParaRPr lang="en-GB"/>
          </a:p>
        </p:txBody>
      </p:sp>
    </p:spTree>
    <p:extLst>
      <p:ext uri="{BB962C8B-B14F-4D97-AF65-F5344CB8AC3E}">
        <p14:creationId xmlns:p14="http://schemas.microsoft.com/office/powerpoint/2010/main" val="1296337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32323"/>
                </a:solidFill>
                <a:effectLst/>
                <a:latin typeface="Noto Sans" panose="020B0502040504020204" pitchFamily="34" charset="0"/>
              </a:rPr>
              <a:t>Ketamine’s propensity to produce psychotomimetic effects may be prevented with coadministration of benzodiazepines. </a:t>
            </a:r>
            <a:endParaRPr lang="en-GB" dirty="0"/>
          </a:p>
        </p:txBody>
      </p:sp>
      <p:sp>
        <p:nvSpPr>
          <p:cNvPr id="4" name="Slide Number Placeholder 3"/>
          <p:cNvSpPr>
            <a:spLocks noGrp="1"/>
          </p:cNvSpPr>
          <p:nvPr>
            <p:ph type="sldNum" sz="quarter" idx="5"/>
          </p:nvPr>
        </p:nvSpPr>
        <p:spPr/>
        <p:txBody>
          <a:bodyPr/>
          <a:lstStyle/>
          <a:p>
            <a:fld id="{6797B27A-C44A-4A32-940C-0151071A903D}" type="slidenum">
              <a:rPr lang="en-GB" smtClean="0"/>
              <a:t>23</a:t>
            </a:fld>
            <a:endParaRPr lang="en-GB"/>
          </a:p>
        </p:txBody>
      </p:sp>
    </p:spTree>
    <p:extLst>
      <p:ext uri="{BB962C8B-B14F-4D97-AF65-F5344CB8AC3E}">
        <p14:creationId xmlns:p14="http://schemas.microsoft.com/office/powerpoint/2010/main" val="2992520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dirty="0">
                <a:solidFill>
                  <a:srgbClr val="202122"/>
                </a:solidFill>
                <a:effectLst/>
                <a:latin typeface="Arial" panose="020B0604020202020204" pitchFamily="34" charset="0"/>
              </a:rPr>
              <a:t>Twilight sleep</a:t>
            </a:r>
            <a:r>
              <a:rPr lang="en-GB" b="0" i="0" dirty="0">
                <a:solidFill>
                  <a:srgbClr val="202122"/>
                </a:solidFill>
                <a:effectLst/>
                <a:latin typeface="Arial" panose="020B0604020202020204" pitchFamily="34" charset="0"/>
              </a:rPr>
              <a:t> is an </a:t>
            </a:r>
            <a:r>
              <a:rPr lang="en-GB" b="0" i="0" u="none" strike="noStrike" dirty="0">
                <a:solidFill>
                  <a:srgbClr val="0645AD"/>
                </a:solidFill>
                <a:effectLst/>
                <a:latin typeface="Arial" panose="020B0604020202020204" pitchFamily="34" charset="0"/>
              </a:rPr>
              <a:t>amnestic</a:t>
            </a:r>
            <a:r>
              <a:rPr lang="en-GB" b="0" i="0" dirty="0">
                <a:solidFill>
                  <a:srgbClr val="202122"/>
                </a:solidFill>
                <a:effectLst/>
                <a:latin typeface="Arial" panose="020B0604020202020204" pitchFamily="34" charset="0"/>
              </a:rPr>
              <a:t> state characterized by insensitivity to pain without loss of consciousness, induced by an injection of </a:t>
            </a:r>
            <a:r>
              <a:rPr lang="en-GB" b="0" i="0" u="none" strike="noStrike" dirty="0">
                <a:solidFill>
                  <a:srgbClr val="0645AD"/>
                </a:solidFill>
                <a:effectLst/>
                <a:latin typeface="Arial" panose="020B0604020202020204" pitchFamily="34" charset="0"/>
                <a:hlinkClick r:id="rId3" tooltip="Morphine"/>
              </a:rPr>
              <a:t>morphine</a:t>
            </a:r>
            <a:r>
              <a:rPr lang="en-GB" b="0" i="0" dirty="0">
                <a:solidFill>
                  <a:srgbClr val="202122"/>
                </a:solidFill>
                <a:effectLst/>
                <a:latin typeface="Arial" panose="020B0604020202020204" pitchFamily="34" charset="0"/>
              </a:rPr>
              <a:t> and </a:t>
            </a:r>
            <a:r>
              <a:rPr lang="en-GB" b="0" i="0" u="sng" dirty="0">
                <a:solidFill>
                  <a:srgbClr val="0645AD"/>
                </a:solidFill>
                <a:effectLst/>
                <a:latin typeface="Arial" panose="020B0604020202020204" pitchFamily="34" charset="0"/>
                <a:hlinkClick r:id="rId4"/>
              </a:rPr>
              <a:t>scopolamine</a:t>
            </a:r>
            <a:r>
              <a:rPr lang="en-GB" b="0" i="0" u="sng" dirty="0">
                <a:solidFill>
                  <a:srgbClr val="0645AD"/>
                </a:solidFill>
                <a:effectLst/>
                <a:latin typeface="Arial" panose="020B0604020202020204" pitchFamily="34" charset="0"/>
              </a:rPr>
              <a:t>.</a:t>
            </a:r>
            <a:endParaRPr lang="en-GB" b="1" dirty="0"/>
          </a:p>
        </p:txBody>
      </p:sp>
      <p:sp>
        <p:nvSpPr>
          <p:cNvPr id="4" name="Slide Number Placeholder 3"/>
          <p:cNvSpPr>
            <a:spLocks noGrp="1"/>
          </p:cNvSpPr>
          <p:nvPr>
            <p:ph type="sldNum" sz="quarter" idx="5"/>
          </p:nvPr>
        </p:nvSpPr>
        <p:spPr/>
        <p:txBody>
          <a:bodyPr/>
          <a:lstStyle/>
          <a:p>
            <a:fld id="{6797B27A-C44A-4A32-940C-0151071A903D}" type="slidenum">
              <a:rPr lang="en-GB" smtClean="0"/>
              <a:t>24</a:t>
            </a:fld>
            <a:endParaRPr lang="en-GB"/>
          </a:p>
        </p:txBody>
      </p:sp>
    </p:spTree>
    <p:extLst>
      <p:ext uri="{BB962C8B-B14F-4D97-AF65-F5344CB8AC3E}">
        <p14:creationId xmlns:p14="http://schemas.microsoft.com/office/powerpoint/2010/main" val="3895797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32323"/>
                </a:solidFill>
                <a:effectLst/>
                <a:latin typeface="Noto Sans" panose="020B0502040504020204" pitchFamily="34" charset="0"/>
              </a:rPr>
              <a:t>The transfer of NSAIDs to breast milk is low and administration of NSAIDs to women who breastfeed is generally safe, particularly in the first 24 to 72 hours postpartum when low volumes of breast milk are produced. However, NSAIDs (including COX-2 inhibitors) should be considered carefully for breastfeeding mothers of infants with ductal-dependent cardiac lesions (transposition of great vessels and hypoplastic left heart syndrome)</a:t>
            </a:r>
            <a:endParaRPr lang="en-GB" dirty="0"/>
          </a:p>
        </p:txBody>
      </p:sp>
      <p:sp>
        <p:nvSpPr>
          <p:cNvPr id="4" name="Slide Number Placeholder 3"/>
          <p:cNvSpPr>
            <a:spLocks noGrp="1"/>
          </p:cNvSpPr>
          <p:nvPr>
            <p:ph type="sldNum" sz="quarter" idx="5"/>
          </p:nvPr>
        </p:nvSpPr>
        <p:spPr/>
        <p:txBody>
          <a:bodyPr/>
          <a:lstStyle/>
          <a:p>
            <a:fld id="{6797B27A-C44A-4A32-940C-0151071A903D}" type="slidenum">
              <a:rPr lang="en-GB" smtClean="0"/>
              <a:t>28</a:t>
            </a:fld>
            <a:endParaRPr lang="en-GB"/>
          </a:p>
        </p:txBody>
      </p:sp>
    </p:spTree>
    <p:extLst>
      <p:ext uri="{BB962C8B-B14F-4D97-AF65-F5344CB8AC3E}">
        <p14:creationId xmlns:p14="http://schemas.microsoft.com/office/powerpoint/2010/main" val="1637036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797B27A-C44A-4A32-940C-0151071A903D}" type="slidenum">
              <a:rPr lang="en-GB" smtClean="0"/>
              <a:t>30</a:t>
            </a:fld>
            <a:endParaRPr lang="en-GB"/>
          </a:p>
        </p:txBody>
      </p:sp>
    </p:spTree>
    <p:extLst>
      <p:ext uri="{BB962C8B-B14F-4D97-AF65-F5344CB8AC3E}">
        <p14:creationId xmlns:p14="http://schemas.microsoft.com/office/powerpoint/2010/main" val="668425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placement of a </a:t>
            </a:r>
            <a:r>
              <a:rPr lang="en-US" dirty="0">
                <a:hlinkClick r:id="rId3" tooltip="Catheter"/>
              </a:rPr>
              <a:t>catheter</a:t>
            </a:r>
            <a:r>
              <a:rPr lang="en-US" dirty="0"/>
              <a:t> into the epidural space, which may remain in place for the duration of the treatment.</a:t>
            </a:r>
            <a:br>
              <a:rPr lang="en-US" dirty="0"/>
            </a:br>
            <a:endParaRPr lang="en-US" dirty="0"/>
          </a:p>
        </p:txBody>
      </p:sp>
      <p:sp>
        <p:nvSpPr>
          <p:cNvPr id="4" name="Slide Number Placeholder 3"/>
          <p:cNvSpPr>
            <a:spLocks noGrp="1"/>
          </p:cNvSpPr>
          <p:nvPr>
            <p:ph type="sldNum" sz="quarter" idx="10"/>
          </p:nvPr>
        </p:nvSpPr>
        <p:spPr/>
        <p:txBody>
          <a:bodyPr/>
          <a:lstStyle/>
          <a:p>
            <a:fld id="{FC835D60-1649-4E7F-8CC9-EF2243D8D503}" type="slidenum">
              <a:rPr lang="en-US" smtClean="0"/>
              <a:t>32</a:t>
            </a:fld>
            <a:endParaRPr lang="en-US"/>
          </a:p>
        </p:txBody>
      </p:sp>
    </p:spTree>
    <p:extLst>
      <p:ext uri="{BB962C8B-B14F-4D97-AF65-F5344CB8AC3E}">
        <p14:creationId xmlns:p14="http://schemas.microsoft.com/office/powerpoint/2010/main" val="1421010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warn the woman that she may lose sensation and movement in her legs temporarily</a:t>
            </a:r>
            <a:br>
              <a:rPr lang="en-US" dirty="0"/>
            </a:br>
            <a:r>
              <a:rPr lang="en-US" dirty="0"/>
              <a:t>--</a:t>
            </a:r>
            <a:r>
              <a:rPr lang="en-US" sz="1200" b="0" i="0" u="none" strike="noStrike" kern="1200" baseline="0" dirty="0">
                <a:solidFill>
                  <a:schemeClr val="tx1"/>
                </a:solidFill>
                <a:latin typeface="+mn-lt"/>
                <a:ea typeface="+mn-ea"/>
                <a:cs typeface="+mn-cs"/>
              </a:rPr>
              <a:t>A fall in blood pressure may result from the vasodilatation</a:t>
            </a:r>
          </a:p>
          <a:p>
            <a:r>
              <a:rPr lang="en-US" sz="1200" b="0" i="0" u="none" strike="noStrike" kern="1200" baseline="0" dirty="0">
                <a:solidFill>
                  <a:schemeClr val="tx1"/>
                </a:solidFill>
                <a:latin typeface="+mn-lt"/>
                <a:ea typeface="+mn-ea"/>
                <a:cs typeface="+mn-cs"/>
              </a:rPr>
              <a:t>caused by blocking of the sympathetic tone to peripheral blood vessels. This hypotension is usually short lived, but may cause a fetal bradycardia due to redirection of maternal blood away from the uterus.</a:t>
            </a:r>
            <a:endParaRPr lang="en-US" dirty="0"/>
          </a:p>
        </p:txBody>
      </p:sp>
      <p:sp>
        <p:nvSpPr>
          <p:cNvPr id="4" name="Slide Number Placeholder 3"/>
          <p:cNvSpPr>
            <a:spLocks noGrp="1"/>
          </p:cNvSpPr>
          <p:nvPr>
            <p:ph type="sldNum" sz="quarter" idx="10"/>
          </p:nvPr>
        </p:nvSpPr>
        <p:spPr/>
        <p:txBody>
          <a:bodyPr/>
          <a:lstStyle/>
          <a:p>
            <a:fld id="{FC835D60-1649-4E7F-8CC9-EF2243D8D503}" type="slidenum">
              <a:rPr lang="en-US" smtClean="0"/>
              <a:t>35</a:t>
            </a:fld>
            <a:endParaRPr lang="en-US"/>
          </a:p>
        </p:txBody>
      </p:sp>
    </p:spTree>
    <p:extLst>
      <p:ext uri="{BB962C8B-B14F-4D97-AF65-F5344CB8AC3E}">
        <p14:creationId xmlns:p14="http://schemas.microsoft.com/office/powerpoint/2010/main" val="11491104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If no epidural is in place, a spinal block is frequently</a:t>
            </a:r>
            <a:r>
              <a:rPr lang="en-US" baseline="0" dirty="0"/>
              <a:t> </a:t>
            </a:r>
            <a:r>
              <a:rPr lang="en-US" dirty="0"/>
              <a:t>us</a:t>
            </a:r>
            <a:br>
              <a:rPr lang="en-US" dirty="0"/>
            </a:br>
            <a:r>
              <a:rPr lang="en-US" dirty="0"/>
              <a:t>2. Women should be encouraged to move around and</a:t>
            </a:r>
            <a:r>
              <a:rPr lang="en-US" baseline="0" dirty="0"/>
              <a:t> </a:t>
            </a:r>
            <a:r>
              <a:rPr lang="en-US" dirty="0"/>
              <a:t>adopt whichever upright position suits them bested.</a:t>
            </a:r>
          </a:p>
        </p:txBody>
      </p:sp>
      <p:sp>
        <p:nvSpPr>
          <p:cNvPr id="4" name="Slide Number Placeholder 3"/>
          <p:cNvSpPr>
            <a:spLocks noGrp="1"/>
          </p:cNvSpPr>
          <p:nvPr>
            <p:ph type="sldNum" sz="quarter" idx="10"/>
          </p:nvPr>
        </p:nvSpPr>
        <p:spPr/>
        <p:txBody>
          <a:bodyPr/>
          <a:lstStyle/>
          <a:p>
            <a:fld id="{FC835D60-1649-4E7F-8CC9-EF2243D8D503}" type="slidenum">
              <a:rPr lang="en-US" smtClean="0"/>
              <a:t>36</a:t>
            </a:fld>
            <a:endParaRPr lang="en-US"/>
          </a:p>
        </p:txBody>
      </p:sp>
    </p:spTree>
    <p:extLst>
      <p:ext uri="{BB962C8B-B14F-4D97-AF65-F5344CB8AC3E}">
        <p14:creationId xmlns:p14="http://schemas.microsoft.com/office/powerpoint/2010/main" val="1333009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797B27A-C44A-4A32-940C-0151071A903D}" type="slidenum">
              <a:rPr lang="en-GB" smtClean="0"/>
              <a:t>6</a:t>
            </a:fld>
            <a:endParaRPr lang="en-GB"/>
          </a:p>
        </p:txBody>
      </p:sp>
    </p:spTree>
    <p:extLst>
      <p:ext uri="{BB962C8B-B14F-4D97-AF65-F5344CB8AC3E}">
        <p14:creationId xmlns:p14="http://schemas.microsoft.com/office/powerpoint/2010/main" val="3983132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woman’s back is</a:t>
            </a:r>
            <a:r>
              <a:rPr lang="en-US" baseline="0" dirty="0"/>
              <a:t> </a:t>
            </a:r>
            <a:r>
              <a:rPr lang="en-US" dirty="0"/>
              <a:t>cleansed and local </a:t>
            </a:r>
            <a:r>
              <a:rPr lang="en-US" dirty="0" err="1"/>
              <a:t>anaesthetic</a:t>
            </a:r>
            <a:r>
              <a:rPr lang="en-US" dirty="0"/>
              <a:t> is used to infiltrate the</a:t>
            </a:r>
            <a:r>
              <a:rPr lang="en-US" baseline="0" dirty="0"/>
              <a:t> </a:t>
            </a:r>
            <a:r>
              <a:rPr lang="en-US" dirty="0"/>
              <a:t>skin</a:t>
            </a:r>
          </a:p>
        </p:txBody>
      </p:sp>
      <p:sp>
        <p:nvSpPr>
          <p:cNvPr id="4" name="Slide Number Placeholder 3"/>
          <p:cNvSpPr>
            <a:spLocks noGrp="1"/>
          </p:cNvSpPr>
          <p:nvPr>
            <p:ph type="sldNum" sz="quarter" idx="10"/>
          </p:nvPr>
        </p:nvSpPr>
        <p:spPr/>
        <p:txBody>
          <a:bodyPr/>
          <a:lstStyle/>
          <a:p>
            <a:fld id="{FC835D60-1649-4E7F-8CC9-EF2243D8D503}" type="slidenum">
              <a:rPr lang="en-US" smtClean="0"/>
              <a:t>37</a:t>
            </a:fld>
            <a:endParaRPr lang="en-US"/>
          </a:p>
        </p:txBody>
      </p:sp>
    </p:spTree>
    <p:extLst>
      <p:ext uri="{BB962C8B-B14F-4D97-AF65-F5344CB8AC3E}">
        <p14:creationId xmlns:p14="http://schemas.microsoft.com/office/powerpoint/2010/main" val="12230291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835D60-1649-4E7F-8CC9-EF2243D8D503}" type="slidenum">
              <a:rPr lang="en-US" smtClean="0"/>
              <a:t>42</a:t>
            </a:fld>
            <a:endParaRPr lang="en-US"/>
          </a:p>
        </p:txBody>
      </p:sp>
    </p:spTree>
    <p:extLst>
      <p:ext uri="{BB962C8B-B14F-4D97-AF65-F5344CB8AC3E}">
        <p14:creationId xmlns:p14="http://schemas.microsoft.com/office/powerpoint/2010/main" val="2008926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797B27A-C44A-4A32-940C-0151071A903D}" type="slidenum">
              <a:rPr lang="en-GB" smtClean="0"/>
              <a:t>44</a:t>
            </a:fld>
            <a:endParaRPr lang="en-GB"/>
          </a:p>
        </p:txBody>
      </p:sp>
    </p:spTree>
    <p:extLst>
      <p:ext uri="{BB962C8B-B14F-4D97-AF65-F5344CB8AC3E}">
        <p14:creationId xmlns:p14="http://schemas.microsoft.com/office/powerpoint/2010/main" val="13282028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797B27A-C44A-4A32-940C-0151071A903D}" type="slidenum">
              <a:rPr lang="en-GB" smtClean="0"/>
              <a:t>46</a:t>
            </a:fld>
            <a:endParaRPr lang="en-GB"/>
          </a:p>
        </p:txBody>
      </p:sp>
    </p:spTree>
    <p:extLst>
      <p:ext uri="{BB962C8B-B14F-4D97-AF65-F5344CB8AC3E}">
        <p14:creationId xmlns:p14="http://schemas.microsoft.com/office/powerpoint/2010/main" val="26044287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32323"/>
                </a:solidFill>
                <a:effectLst/>
                <a:latin typeface="Noto Sans" panose="020B0502040504020204" pitchFamily="34" charset="0"/>
              </a:rPr>
              <a:t>The nerve crosses posterior to the sacrospinous ligament in close approximation to where the ligament attaches to the ischial spine.</a:t>
            </a:r>
            <a:endParaRPr lang="en-GB" dirty="0"/>
          </a:p>
        </p:txBody>
      </p:sp>
      <p:sp>
        <p:nvSpPr>
          <p:cNvPr id="4" name="Slide Number Placeholder 3"/>
          <p:cNvSpPr>
            <a:spLocks noGrp="1"/>
          </p:cNvSpPr>
          <p:nvPr>
            <p:ph type="sldNum" sz="quarter" idx="5"/>
          </p:nvPr>
        </p:nvSpPr>
        <p:spPr/>
        <p:txBody>
          <a:bodyPr/>
          <a:lstStyle/>
          <a:p>
            <a:fld id="{6797B27A-C44A-4A32-940C-0151071A903D}" type="slidenum">
              <a:rPr lang="en-GB" smtClean="0"/>
              <a:t>49</a:t>
            </a:fld>
            <a:endParaRPr lang="en-GB"/>
          </a:p>
        </p:txBody>
      </p:sp>
    </p:spTree>
    <p:extLst>
      <p:ext uri="{BB962C8B-B14F-4D97-AF65-F5344CB8AC3E}">
        <p14:creationId xmlns:p14="http://schemas.microsoft.com/office/powerpoint/2010/main" val="23830386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32323"/>
                </a:solidFill>
                <a:effectLst/>
                <a:latin typeface="Noto Sans" panose="020B0502040504020204" pitchFamily="34" charset="0"/>
              </a:rPr>
              <a:t>Hematoma formation from perforation of a blood vessel during needle insertion. Patients with bleeding diatheses or on anticoagulants are at increased risk.</a:t>
            </a:r>
          </a:p>
          <a:p>
            <a:endParaRPr lang="en-GB" b="0" i="0" dirty="0">
              <a:solidFill>
                <a:srgbClr val="232323"/>
              </a:solidFill>
              <a:effectLst/>
              <a:latin typeface="Noto Sans" panose="020B0502040504020204" pitchFamily="34" charset="0"/>
            </a:endParaRPr>
          </a:p>
          <a:p>
            <a:r>
              <a:rPr lang="en-GB" b="0" i="0" dirty="0">
                <a:solidFill>
                  <a:srgbClr val="232323"/>
                </a:solidFill>
                <a:effectLst/>
                <a:latin typeface="Noto Sans" panose="020B0502040504020204" pitchFamily="34" charset="0"/>
              </a:rPr>
              <a:t>One report described three cases of </a:t>
            </a:r>
            <a:r>
              <a:rPr lang="en-GB" b="0" i="0" u="none" dirty="0">
                <a:solidFill>
                  <a:schemeClr val="tx1"/>
                </a:solidFill>
                <a:effectLst/>
                <a:latin typeface="Noto Sans" panose="020B0502040504020204" pitchFamily="34" charset="0"/>
              </a:rPr>
              <a:t>neonatal </a:t>
            </a:r>
            <a:r>
              <a:rPr lang="en-GB" b="0" i="0" u="none" dirty="0">
                <a:solidFill>
                  <a:schemeClr val="tx1"/>
                </a:solidFill>
                <a:effectLst/>
                <a:latin typeface="Noto Sans" panose="020B0502040504020204" pitchFamily="34" charset="0"/>
                <a:hlinkClick r:id="rId3">
                  <a:extLst>
                    <a:ext uri="{A12FA001-AC4F-418D-AE19-62706E023703}">
                      <ahyp:hlinkClr xmlns:ahyp="http://schemas.microsoft.com/office/drawing/2018/hyperlinkcolor" val="tx"/>
                    </a:ext>
                  </a:extLst>
                </a:hlinkClick>
              </a:rPr>
              <a:t>lidocaine</a:t>
            </a:r>
            <a:r>
              <a:rPr lang="en-GB" b="0" i="0" u="none" dirty="0">
                <a:solidFill>
                  <a:schemeClr val="tx1"/>
                </a:solidFill>
                <a:effectLst/>
                <a:latin typeface="Noto Sans" panose="020B0502040504020204" pitchFamily="34" charset="0"/>
              </a:rPr>
              <a:t> </a:t>
            </a:r>
            <a:r>
              <a:rPr lang="en-GB" b="0" i="0" dirty="0">
                <a:solidFill>
                  <a:srgbClr val="232323"/>
                </a:solidFill>
                <a:effectLst/>
                <a:latin typeface="Noto Sans" panose="020B0502040504020204" pitchFamily="34" charset="0"/>
              </a:rPr>
              <a:t>intoxication, which manifested as transient hypotonia, </a:t>
            </a:r>
            <a:r>
              <a:rPr lang="en-GB" b="0" i="0" dirty="0" err="1">
                <a:solidFill>
                  <a:srgbClr val="232323"/>
                </a:solidFill>
                <a:effectLst/>
                <a:latin typeface="Noto Sans" panose="020B0502040504020204" pitchFamily="34" charset="0"/>
              </a:rPr>
              <a:t>apnea</a:t>
            </a:r>
            <a:r>
              <a:rPr lang="en-GB" b="0" i="0" dirty="0">
                <a:solidFill>
                  <a:srgbClr val="232323"/>
                </a:solidFill>
                <a:effectLst/>
                <a:latin typeface="Noto Sans" panose="020B0502040504020204" pitchFamily="34" charset="0"/>
              </a:rPr>
              <a:t>, seizures, mydriasis, cyanosis, and need for mechanical ventilation; all of the neonates recovered completely.</a:t>
            </a:r>
          </a:p>
        </p:txBody>
      </p:sp>
      <p:sp>
        <p:nvSpPr>
          <p:cNvPr id="4" name="Slide Number Placeholder 3"/>
          <p:cNvSpPr>
            <a:spLocks noGrp="1"/>
          </p:cNvSpPr>
          <p:nvPr>
            <p:ph type="sldNum" sz="quarter" idx="5"/>
          </p:nvPr>
        </p:nvSpPr>
        <p:spPr/>
        <p:txBody>
          <a:bodyPr/>
          <a:lstStyle/>
          <a:p>
            <a:fld id="{6797B27A-C44A-4A32-940C-0151071A903D}" type="slidenum">
              <a:rPr lang="en-GB" smtClean="0"/>
              <a:t>50</a:t>
            </a:fld>
            <a:endParaRPr lang="en-GB"/>
          </a:p>
        </p:txBody>
      </p:sp>
    </p:spTree>
    <p:extLst>
      <p:ext uri="{BB962C8B-B14F-4D97-AF65-F5344CB8AC3E}">
        <p14:creationId xmlns:p14="http://schemas.microsoft.com/office/powerpoint/2010/main" val="35726056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797B27A-C44A-4A32-940C-0151071A903D}" type="slidenum">
              <a:rPr lang="en-GB" smtClean="0"/>
              <a:t>51</a:t>
            </a:fld>
            <a:endParaRPr lang="en-GB"/>
          </a:p>
        </p:txBody>
      </p:sp>
    </p:spTree>
    <p:extLst>
      <p:ext uri="{BB962C8B-B14F-4D97-AF65-F5344CB8AC3E}">
        <p14:creationId xmlns:p14="http://schemas.microsoft.com/office/powerpoint/2010/main" val="1860932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32323"/>
                </a:solidFill>
                <a:effectLst/>
                <a:latin typeface="Noto Sans" panose="020B0502040504020204" pitchFamily="34" charset="0"/>
                <a:ea typeface="Noto Sans" panose="020B0502040504020204" pitchFamily="34" charset="0"/>
                <a:cs typeface="Noto Sans" panose="020B0502040504020204" pitchFamily="34" charset="0"/>
              </a:rPr>
              <a:t>When used in </a:t>
            </a:r>
            <a:r>
              <a:rPr lang="en-GB" b="0" i="0" dirty="0" err="1">
                <a:solidFill>
                  <a:srgbClr val="232323"/>
                </a:solidFill>
                <a:effectLst/>
                <a:latin typeface="Noto Sans" panose="020B0502040504020204" pitchFamily="34" charset="0"/>
                <a:ea typeface="Noto Sans" panose="020B0502040504020204" pitchFamily="34" charset="0"/>
                <a:cs typeface="Noto Sans" panose="020B0502040504020204" pitchFamily="34" charset="0"/>
              </a:rPr>
              <a:t>laboring</a:t>
            </a:r>
            <a:r>
              <a:rPr lang="en-GB" b="0" i="0" dirty="0">
                <a:solidFill>
                  <a:srgbClr val="232323"/>
                </a:solidFill>
                <a:effectLst/>
                <a:latin typeface="Noto Sans" panose="020B0502040504020204" pitchFamily="34" charset="0"/>
                <a:ea typeface="Noto Sans" panose="020B0502040504020204" pitchFamily="34" charset="0"/>
                <a:cs typeface="Noto Sans" panose="020B0502040504020204" pitchFamily="34" charset="0"/>
              </a:rPr>
              <a:t> women, progression of </a:t>
            </a:r>
            <a:r>
              <a:rPr lang="en-GB" b="0" i="0" dirty="0" err="1">
                <a:solidFill>
                  <a:srgbClr val="232323"/>
                </a:solidFill>
                <a:effectLst/>
                <a:latin typeface="Noto Sans" panose="020B0502040504020204" pitchFamily="34" charset="0"/>
                <a:ea typeface="Noto Sans" panose="020B0502040504020204" pitchFamily="34" charset="0"/>
                <a:cs typeface="Noto Sans" panose="020B0502040504020204" pitchFamily="34" charset="0"/>
              </a:rPr>
              <a:t>labor</a:t>
            </a:r>
            <a:r>
              <a:rPr lang="en-GB" b="0" i="0" dirty="0">
                <a:solidFill>
                  <a:srgbClr val="232323"/>
                </a:solidFill>
                <a:effectLst/>
                <a:latin typeface="Noto Sans" panose="020B0502040504020204" pitchFamily="34" charset="0"/>
                <a:ea typeface="Noto Sans" panose="020B0502040504020204" pitchFamily="34" charset="0"/>
                <a:cs typeface="Noto Sans" panose="020B0502040504020204" pitchFamily="34" charset="0"/>
              </a:rPr>
              <a:t> should not be significantly affected, motor function of the legs is maintained and women can ambulate, and perineal sensation persists.</a:t>
            </a:r>
          </a:p>
          <a:p>
            <a:endParaRPr lang="en-GB" dirty="0"/>
          </a:p>
        </p:txBody>
      </p:sp>
      <p:sp>
        <p:nvSpPr>
          <p:cNvPr id="4" name="Slide Number Placeholder 3"/>
          <p:cNvSpPr>
            <a:spLocks noGrp="1"/>
          </p:cNvSpPr>
          <p:nvPr>
            <p:ph type="sldNum" sz="quarter" idx="5"/>
          </p:nvPr>
        </p:nvSpPr>
        <p:spPr/>
        <p:txBody>
          <a:bodyPr/>
          <a:lstStyle/>
          <a:p>
            <a:fld id="{6797B27A-C44A-4A32-940C-0151071A903D}" type="slidenum">
              <a:rPr lang="en-GB" smtClean="0"/>
              <a:t>52</a:t>
            </a:fld>
            <a:endParaRPr lang="en-GB"/>
          </a:p>
        </p:txBody>
      </p:sp>
    </p:spTree>
    <p:extLst>
      <p:ext uri="{BB962C8B-B14F-4D97-AF65-F5344CB8AC3E}">
        <p14:creationId xmlns:p14="http://schemas.microsoft.com/office/powerpoint/2010/main" val="2923285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32323"/>
                </a:solidFill>
                <a:effectLst/>
                <a:latin typeface="Noto Sans" panose="020B0502040504020204" pitchFamily="34" charset="0"/>
              </a:rPr>
              <a:t>To perform the procedure, the clinician's right hand is used to position the needle guide when injecting the maternal right side. Two fingers interposed between the cervix (or </a:t>
            </a:r>
            <a:r>
              <a:rPr lang="en-GB" b="0" i="0" dirty="0" err="1">
                <a:solidFill>
                  <a:srgbClr val="232323"/>
                </a:solidFill>
                <a:effectLst/>
                <a:latin typeface="Noto Sans" panose="020B0502040504020204" pitchFamily="34" charset="0"/>
              </a:rPr>
              <a:t>fetal</a:t>
            </a:r>
            <a:r>
              <a:rPr lang="en-GB" b="0" i="0" dirty="0">
                <a:solidFill>
                  <a:srgbClr val="232323"/>
                </a:solidFill>
                <a:effectLst/>
                <a:latin typeface="Noto Sans" panose="020B0502040504020204" pitchFamily="34" charset="0"/>
              </a:rPr>
              <a:t> head) and the needle guide are used to direct the tip of the guide into the lateral vaginal fornix (</a:t>
            </a:r>
            <a:r>
              <a:rPr lang="en-GB" b="0" i="0" u="sng" dirty="0">
                <a:solidFill>
                  <a:srgbClr val="005B92"/>
                </a:solidFill>
                <a:effectLst/>
                <a:latin typeface="Noto Sans" panose="020B0502040504020204" pitchFamily="34" charset="0"/>
              </a:rPr>
              <a:t>as you see in the figure)</a:t>
            </a:r>
            <a:r>
              <a:rPr lang="en-GB" b="0" i="0" dirty="0">
                <a:solidFill>
                  <a:srgbClr val="232323"/>
                </a:solidFill>
                <a:effectLst/>
                <a:latin typeface="Noto Sans" panose="020B0502040504020204" pitchFamily="34" charset="0"/>
              </a:rPr>
              <a:t>. The direction of the needle should be slightly lateral to the cervix and </a:t>
            </a:r>
            <a:r>
              <a:rPr lang="en-GB" b="0" i="0" dirty="0" err="1">
                <a:solidFill>
                  <a:srgbClr val="232323"/>
                </a:solidFill>
                <a:effectLst/>
                <a:latin typeface="Noto Sans" panose="020B0502040504020204" pitchFamily="34" charset="0"/>
              </a:rPr>
              <a:t>fetal</a:t>
            </a:r>
            <a:r>
              <a:rPr lang="en-GB" b="0" i="0" dirty="0">
                <a:solidFill>
                  <a:srgbClr val="232323"/>
                </a:solidFill>
                <a:effectLst/>
                <a:latin typeface="Noto Sans" panose="020B0502040504020204" pitchFamily="34" charset="0"/>
              </a:rPr>
              <a:t> head to avoid puncturing the </a:t>
            </a:r>
            <a:r>
              <a:rPr lang="en-GB" b="0" i="0" dirty="0" err="1">
                <a:solidFill>
                  <a:srgbClr val="232323"/>
                </a:solidFill>
                <a:effectLst/>
                <a:latin typeface="Noto Sans" panose="020B0502040504020204" pitchFamily="34" charset="0"/>
              </a:rPr>
              <a:t>fetus</a:t>
            </a:r>
            <a:r>
              <a:rPr lang="en-GB" b="0" i="0" dirty="0">
                <a:solidFill>
                  <a:srgbClr val="232323"/>
                </a:solidFill>
                <a:effectLst/>
                <a:latin typeface="Noto Sans" panose="020B0502040504020204" pitchFamily="34" charset="0"/>
              </a:rPr>
              <a:t>.</a:t>
            </a:r>
            <a:endParaRPr lang="en-GB" dirty="0"/>
          </a:p>
        </p:txBody>
      </p:sp>
      <p:sp>
        <p:nvSpPr>
          <p:cNvPr id="4" name="Slide Number Placeholder 3"/>
          <p:cNvSpPr>
            <a:spLocks noGrp="1"/>
          </p:cNvSpPr>
          <p:nvPr>
            <p:ph type="sldNum" sz="quarter" idx="5"/>
          </p:nvPr>
        </p:nvSpPr>
        <p:spPr/>
        <p:txBody>
          <a:bodyPr/>
          <a:lstStyle/>
          <a:p>
            <a:fld id="{6797B27A-C44A-4A32-940C-0151071A903D}" type="slidenum">
              <a:rPr lang="en-GB" smtClean="0"/>
              <a:t>55</a:t>
            </a:fld>
            <a:endParaRPr lang="en-GB"/>
          </a:p>
        </p:txBody>
      </p:sp>
    </p:spTree>
    <p:extLst>
      <p:ext uri="{BB962C8B-B14F-4D97-AF65-F5344CB8AC3E}">
        <p14:creationId xmlns:p14="http://schemas.microsoft.com/office/powerpoint/2010/main" val="8199142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32323"/>
                </a:solidFill>
                <a:effectLst/>
                <a:latin typeface="Noto Sans" panose="020B0502040504020204" pitchFamily="34" charset="0"/>
              </a:rPr>
              <a:t>In studies published after 1975, all affected </a:t>
            </a:r>
            <a:r>
              <a:rPr lang="en-GB" b="0" i="0" dirty="0" err="1">
                <a:solidFill>
                  <a:srgbClr val="232323"/>
                </a:solidFill>
                <a:effectLst/>
                <a:latin typeface="Noto Sans" panose="020B0502040504020204" pitchFamily="34" charset="0"/>
              </a:rPr>
              <a:t>fetuses</a:t>
            </a:r>
            <a:r>
              <a:rPr lang="en-GB" b="0" i="0" dirty="0">
                <a:solidFill>
                  <a:srgbClr val="232323"/>
                </a:solidFill>
                <a:effectLst/>
                <a:latin typeface="Noto Sans" panose="020B0502040504020204" pitchFamily="34" charset="0"/>
              </a:rPr>
              <a:t> recovered and were delivered vaginally without signs of asphyxia; however, there are older reports of </a:t>
            </a:r>
            <a:r>
              <a:rPr lang="en-GB" b="0" i="0" dirty="0" err="1">
                <a:solidFill>
                  <a:srgbClr val="232323"/>
                </a:solidFill>
                <a:effectLst/>
                <a:latin typeface="Noto Sans" panose="020B0502040504020204" pitchFamily="34" charset="0"/>
              </a:rPr>
              <a:t>fetal</a:t>
            </a:r>
            <a:r>
              <a:rPr lang="en-GB" b="0" i="0" dirty="0">
                <a:solidFill>
                  <a:srgbClr val="232323"/>
                </a:solidFill>
                <a:effectLst/>
                <a:latin typeface="Noto Sans" panose="020B0502040504020204" pitchFamily="34" charset="0"/>
              </a:rPr>
              <a:t> </a:t>
            </a:r>
            <a:r>
              <a:rPr lang="en-GB" b="0" i="0" dirty="0" err="1">
                <a:solidFill>
                  <a:srgbClr val="232323"/>
                </a:solidFill>
                <a:effectLst/>
                <a:latin typeface="Noto Sans" panose="020B0502040504020204" pitchFamily="34" charset="0"/>
              </a:rPr>
              <a:t>acidemia</a:t>
            </a:r>
            <a:r>
              <a:rPr lang="en-GB" b="0" i="0" dirty="0">
                <a:solidFill>
                  <a:srgbClr val="232323"/>
                </a:solidFill>
                <a:effectLst/>
                <a:latin typeface="Noto Sans" panose="020B0502040504020204" pitchFamily="34" charset="0"/>
              </a:rPr>
              <a:t>, low Apgar scores, and </a:t>
            </a:r>
            <a:r>
              <a:rPr lang="en-GB" b="0" i="0" dirty="0" err="1">
                <a:solidFill>
                  <a:srgbClr val="232323"/>
                </a:solidFill>
                <a:effectLst/>
                <a:latin typeface="Noto Sans" panose="020B0502040504020204" pitchFamily="34" charset="0"/>
              </a:rPr>
              <a:t>fetal</a:t>
            </a:r>
            <a:r>
              <a:rPr lang="en-GB" b="0" i="0" dirty="0">
                <a:solidFill>
                  <a:srgbClr val="232323"/>
                </a:solidFill>
                <a:effectLst/>
                <a:latin typeface="Noto Sans" panose="020B0502040504020204" pitchFamily="34" charset="0"/>
              </a:rPr>
              <a:t> death.</a:t>
            </a:r>
            <a:endParaRPr lang="en-GB" dirty="0"/>
          </a:p>
        </p:txBody>
      </p:sp>
      <p:sp>
        <p:nvSpPr>
          <p:cNvPr id="4" name="Slide Number Placeholder 3"/>
          <p:cNvSpPr>
            <a:spLocks noGrp="1"/>
          </p:cNvSpPr>
          <p:nvPr>
            <p:ph type="sldNum" sz="quarter" idx="5"/>
          </p:nvPr>
        </p:nvSpPr>
        <p:spPr/>
        <p:txBody>
          <a:bodyPr/>
          <a:lstStyle/>
          <a:p>
            <a:fld id="{6797B27A-C44A-4A32-940C-0151071A903D}" type="slidenum">
              <a:rPr lang="en-GB" smtClean="0"/>
              <a:t>56</a:t>
            </a:fld>
            <a:endParaRPr lang="en-GB"/>
          </a:p>
        </p:txBody>
      </p:sp>
    </p:spTree>
    <p:extLst>
      <p:ext uri="{BB962C8B-B14F-4D97-AF65-F5344CB8AC3E}">
        <p14:creationId xmlns:p14="http://schemas.microsoft.com/office/powerpoint/2010/main" val="2244100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i="0" u="none" strike="noStrike" baseline="0" dirty="0" err="1">
                <a:solidFill>
                  <a:srgbClr val="000000"/>
                </a:solidFill>
                <a:latin typeface="Utopia-Bold"/>
              </a:rPr>
              <a:t>Labor</a:t>
            </a:r>
            <a:r>
              <a:rPr lang="en-GB" sz="1800" b="1" i="0" u="none" strike="noStrike" baseline="0" dirty="0">
                <a:solidFill>
                  <a:srgbClr val="000000"/>
                </a:solidFill>
                <a:latin typeface="Utopia-Bold"/>
              </a:rPr>
              <a:t> pain results in increased levels of circulating catecholamines.</a:t>
            </a:r>
            <a:endParaRPr lang="en-GB" sz="1800" b="0" i="0" u="none" strike="noStrike" baseline="0" dirty="0">
              <a:solidFill>
                <a:srgbClr val="000000"/>
              </a:solidFill>
              <a:latin typeface="Utopia-Regular"/>
            </a:endParaRPr>
          </a:p>
          <a:p>
            <a:endParaRPr lang="en-GB" b="0" i="0" dirty="0">
              <a:solidFill>
                <a:srgbClr val="232323"/>
              </a:solidFill>
              <a:effectLst/>
              <a:latin typeface="Noto Sans" panose="020B0502040504020204" pitchFamily="34" charset="0"/>
            </a:endParaRPr>
          </a:p>
          <a:p>
            <a:r>
              <a:rPr lang="en-GB" b="0" i="0" dirty="0">
                <a:solidFill>
                  <a:srgbClr val="232323"/>
                </a:solidFill>
                <a:effectLst/>
                <a:latin typeface="Noto Sans" panose="020B0502040504020204" pitchFamily="34" charset="0"/>
              </a:rPr>
              <a:t>Neuraxial </a:t>
            </a:r>
            <a:r>
              <a:rPr lang="en-GB" b="0" i="0" dirty="0" err="1">
                <a:solidFill>
                  <a:srgbClr val="232323"/>
                </a:solidFill>
                <a:effectLst/>
                <a:latin typeface="Noto Sans" panose="020B0502040504020204" pitchFamily="34" charset="0"/>
              </a:rPr>
              <a:t>anesthesia</a:t>
            </a:r>
            <a:r>
              <a:rPr lang="en-GB" b="0" i="0" dirty="0">
                <a:solidFill>
                  <a:srgbClr val="232323"/>
                </a:solidFill>
                <a:effectLst/>
                <a:latin typeface="Noto Sans" panose="020B0502040504020204" pitchFamily="34" charset="0"/>
              </a:rPr>
              <a:t>-induced sympathetic blockade causes vasodilation and decrease in venous return to the heart, which can result in maternal hypotension. </a:t>
            </a:r>
          </a:p>
        </p:txBody>
      </p:sp>
      <p:sp>
        <p:nvSpPr>
          <p:cNvPr id="4" name="Slide Number Placeholder 3"/>
          <p:cNvSpPr>
            <a:spLocks noGrp="1"/>
          </p:cNvSpPr>
          <p:nvPr>
            <p:ph type="sldNum" sz="quarter" idx="5"/>
          </p:nvPr>
        </p:nvSpPr>
        <p:spPr/>
        <p:txBody>
          <a:bodyPr/>
          <a:lstStyle/>
          <a:p>
            <a:fld id="{6797B27A-C44A-4A32-940C-0151071A903D}" type="slidenum">
              <a:rPr lang="en-GB" smtClean="0"/>
              <a:t>8</a:t>
            </a:fld>
            <a:endParaRPr lang="en-GB"/>
          </a:p>
        </p:txBody>
      </p:sp>
    </p:spTree>
    <p:extLst>
      <p:ext uri="{BB962C8B-B14F-4D97-AF65-F5344CB8AC3E}">
        <p14:creationId xmlns:p14="http://schemas.microsoft.com/office/powerpoint/2010/main" val="25841188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D3AC4F-97F3-4D61-B061-354B7152C17C}" type="slidenum">
              <a:rPr lang="en-US" smtClean="0"/>
              <a:pPr/>
              <a:t>57</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Rapid</a:t>
            </a:r>
            <a:r>
              <a:rPr lang="en-US" dirty="0">
                <a:ea typeface="+mn-lt"/>
                <a:cs typeface="+mn-lt"/>
              </a:rPr>
              <a:t> sequence induction (RSI) is an established method of inducing </a:t>
            </a:r>
            <a:r>
              <a:rPr lang="en-US" dirty="0" err="1">
                <a:ea typeface="+mn-lt"/>
                <a:cs typeface="+mn-lt"/>
              </a:rPr>
              <a:t>anaesthesia</a:t>
            </a:r>
            <a:r>
              <a:rPr lang="en-US" dirty="0">
                <a:ea typeface="+mn-lt"/>
                <a:cs typeface="+mn-lt"/>
              </a:rPr>
              <a:t> in patients who are at risk of aspiration of gastric contents into the lungs. It involves loss of consciousness during </a:t>
            </a:r>
            <a:r>
              <a:rPr lang="en-US" dirty="0" err="1">
                <a:ea typeface="+mn-lt"/>
                <a:cs typeface="+mn-lt"/>
              </a:rPr>
              <a:t>cricoid</a:t>
            </a:r>
            <a:r>
              <a:rPr lang="en-US" dirty="0">
                <a:ea typeface="+mn-lt"/>
                <a:cs typeface="+mn-lt"/>
              </a:rPr>
              <a:t> pressure followed by intubation without face mask ventilation. The aim is to </a:t>
            </a:r>
            <a:r>
              <a:rPr lang="en-US" dirty="0" err="1">
                <a:ea typeface="+mn-lt"/>
                <a:cs typeface="+mn-lt"/>
              </a:rPr>
              <a:t>intubate</a:t>
            </a:r>
            <a:r>
              <a:rPr lang="en-US" dirty="0">
                <a:ea typeface="+mn-lt"/>
                <a:cs typeface="+mn-lt"/>
              </a:rPr>
              <a:t> the trachea as quickly and as safely as possible.</a:t>
            </a:r>
          </a:p>
          <a:p>
            <a:endParaRPr lang="en-US" dirty="0"/>
          </a:p>
        </p:txBody>
      </p:sp>
      <p:sp>
        <p:nvSpPr>
          <p:cNvPr id="4" name="Slide Number Placeholder 3"/>
          <p:cNvSpPr>
            <a:spLocks noGrp="1"/>
          </p:cNvSpPr>
          <p:nvPr>
            <p:ph type="sldNum" sz="quarter" idx="10"/>
          </p:nvPr>
        </p:nvSpPr>
        <p:spPr/>
        <p:txBody>
          <a:bodyPr/>
          <a:lstStyle/>
          <a:p>
            <a:fld id="{08D3AC4F-97F3-4D61-B061-354B7152C17C}" type="slidenum">
              <a:rPr lang="en-US" smtClean="0"/>
              <a:pPr/>
              <a:t>80</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Contraindications ????/??</a:t>
            </a:r>
          </a:p>
        </p:txBody>
      </p:sp>
      <p:sp>
        <p:nvSpPr>
          <p:cNvPr id="4" name="Slide Number Placeholder 3"/>
          <p:cNvSpPr>
            <a:spLocks noGrp="1"/>
          </p:cNvSpPr>
          <p:nvPr>
            <p:ph type="sldNum" sz="quarter" idx="10"/>
          </p:nvPr>
        </p:nvSpPr>
        <p:spPr/>
        <p:txBody>
          <a:bodyPr/>
          <a:lstStyle/>
          <a:p>
            <a:fld id="{08D3AC4F-97F3-4D61-B061-354B7152C17C}" type="slidenum">
              <a:rPr lang="en-US" smtClean="0"/>
              <a:pPr/>
              <a:t>81</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797B27A-C44A-4A32-940C-0151071A903D}" type="slidenum">
              <a:rPr lang="en-GB" smtClean="0"/>
              <a:pPr/>
              <a:t>85</a:t>
            </a:fld>
            <a:endParaRPr lang="en-GB"/>
          </a:p>
        </p:txBody>
      </p:sp>
    </p:spTree>
    <p:extLst>
      <p:ext uri="{BB962C8B-B14F-4D97-AF65-F5344CB8AC3E}">
        <p14:creationId xmlns:p14="http://schemas.microsoft.com/office/powerpoint/2010/main" val="3798518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32323"/>
                </a:solidFill>
                <a:effectLst/>
                <a:latin typeface="Noto Sans" panose="020B0502040504020204" pitchFamily="34" charset="0"/>
              </a:rPr>
              <a:t>Pain causes a neuroendocrine stress response, with effects on multiple maternal and </a:t>
            </a:r>
            <a:r>
              <a:rPr lang="en-GB" b="0" i="0" dirty="0" err="1">
                <a:solidFill>
                  <a:srgbClr val="232323"/>
                </a:solidFill>
                <a:effectLst/>
                <a:latin typeface="Noto Sans" panose="020B0502040504020204" pitchFamily="34" charset="0"/>
              </a:rPr>
              <a:t>fetal</a:t>
            </a:r>
            <a:r>
              <a:rPr lang="en-GB" b="0" i="0" dirty="0">
                <a:solidFill>
                  <a:srgbClr val="232323"/>
                </a:solidFill>
                <a:effectLst/>
                <a:latin typeface="Noto Sans" panose="020B0502040504020204" pitchFamily="34" charset="0"/>
              </a:rPr>
              <a:t> organ systems</a:t>
            </a:r>
          </a:p>
          <a:p>
            <a:endParaRPr lang="en-GB" b="0" i="0" dirty="0">
              <a:solidFill>
                <a:srgbClr val="232323"/>
              </a:solidFill>
              <a:effectLst/>
              <a:latin typeface="Noto Sans" panose="020B0502040504020204" pitchFamily="34" charset="0"/>
            </a:endParaRPr>
          </a:p>
          <a:p>
            <a:r>
              <a:rPr lang="en-GB" b="0" i="0" dirty="0">
                <a:solidFill>
                  <a:srgbClr val="232323"/>
                </a:solidFill>
                <a:effectLst/>
                <a:latin typeface="Noto Sans" panose="020B0502040504020204" pitchFamily="34" charset="0"/>
              </a:rPr>
              <a:t>1. Intermittent hyperventilation consistently accompanies </a:t>
            </a:r>
            <a:r>
              <a:rPr lang="en-GB" b="0" i="0" dirty="0" err="1">
                <a:solidFill>
                  <a:srgbClr val="232323"/>
                </a:solidFill>
                <a:effectLst/>
                <a:latin typeface="Noto Sans" panose="020B0502040504020204" pitchFamily="34" charset="0"/>
              </a:rPr>
              <a:t>labor</a:t>
            </a:r>
            <a:r>
              <a:rPr lang="en-GB" b="0" i="0" dirty="0">
                <a:solidFill>
                  <a:srgbClr val="232323"/>
                </a:solidFill>
                <a:effectLst/>
                <a:latin typeface="Noto Sans" panose="020B0502040504020204" pitchFamily="34" charset="0"/>
              </a:rPr>
              <a:t> pain (</a:t>
            </a:r>
            <a:r>
              <a:rPr lang="en-GB" sz="1800" b="0" i="0" u="none" strike="noStrike" baseline="0" dirty="0">
                <a:solidFill>
                  <a:srgbClr val="000000"/>
                </a:solidFill>
                <a:latin typeface="Utopia-Regular"/>
              </a:rPr>
              <a:t>hyperventilation-hypoventilation syndrome )</a:t>
            </a:r>
            <a:r>
              <a:rPr lang="en-GB" b="0" i="0" dirty="0">
                <a:solidFill>
                  <a:srgbClr val="232323"/>
                </a:solidFill>
                <a:effectLst/>
                <a:latin typeface="Noto Sans" panose="020B0502040504020204" pitchFamily="34" charset="0"/>
              </a:rPr>
              <a:t>. The resultant hypocarbia can inhibit ventilatory drive (hypoventilation) and, in the absence of supplemental oxygen, can cause maternal and </a:t>
            </a:r>
            <a:r>
              <a:rPr lang="en-GB" b="0" i="0" dirty="0" err="1">
                <a:solidFill>
                  <a:srgbClr val="232323"/>
                </a:solidFill>
                <a:effectLst/>
                <a:latin typeface="Noto Sans" panose="020B0502040504020204" pitchFamily="34" charset="0"/>
              </a:rPr>
              <a:t>fetal</a:t>
            </a:r>
            <a:r>
              <a:rPr lang="en-GB" b="0" i="0" dirty="0">
                <a:solidFill>
                  <a:srgbClr val="232323"/>
                </a:solidFill>
                <a:effectLst/>
                <a:latin typeface="Noto Sans" panose="020B0502040504020204" pitchFamily="34" charset="0"/>
              </a:rPr>
              <a:t> hypoxemia. Respiratory alkalosis shifts the </a:t>
            </a:r>
            <a:r>
              <a:rPr lang="en-GB" b="0" i="0" dirty="0" err="1">
                <a:solidFill>
                  <a:srgbClr val="232323"/>
                </a:solidFill>
                <a:effectLst/>
                <a:latin typeface="Noto Sans" panose="020B0502040504020204" pitchFamily="34" charset="0"/>
              </a:rPr>
              <a:t>oxyhemoglobin</a:t>
            </a:r>
            <a:r>
              <a:rPr lang="en-GB" b="0" i="0" dirty="0">
                <a:solidFill>
                  <a:srgbClr val="232323"/>
                </a:solidFill>
                <a:effectLst/>
                <a:latin typeface="Noto Sans" panose="020B0502040504020204" pitchFamily="34" charset="0"/>
              </a:rPr>
              <a:t> curve to the left, increasing the affinity of oxygen for maternal </a:t>
            </a:r>
            <a:r>
              <a:rPr lang="en-GB" b="0" i="0" dirty="0" err="1">
                <a:solidFill>
                  <a:srgbClr val="232323"/>
                </a:solidFill>
                <a:effectLst/>
                <a:latin typeface="Noto Sans" panose="020B0502040504020204" pitchFamily="34" charset="0"/>
              </a:rPr>
              <a:t>hemoglobin</a:t>
            </a:r>
            <a:r>
              <a:rPr lang="en-GB" b="0" i="0" dirty="0">
                <a:solidFill>
                  <a:srgbClr val="232323"/>
                </a:solidFill>
                <a:effectLst/>
                <a:latin typeface="Noto Sans" panose="020B0502040504020204" pitchFamily="34" charset="0"/>
              </a:rPr>
              <a:t>, thereby decreasing off-loading of oxygen across the placenta to the </a:t>
            </a:r>
            <a:r>
              <a:rPr lang="en-GB" b="0" i="0" dirty="0" err="1">
                <a:solidFill>
                  <a:srgbClr val="232323"/>
                </a:solidFill>
                <a:effectLst/>
                <a:latin typeface="Noto Sans" panose="020B0502040504020204" pitchFamily="34" charset="0"/>
              </a:rPr>
              <a:t>fetus</a:t>
            </a:r>
            <a:r>
              <a:rPr lang="en-GB" b="0" i="0" dirty="0">
                <a:solidFill>
                  <a:srgbClr val="232323"/>
                </a:solidFill>
                <a:effectLst/>
                <a:latin typeface="Noto Sans" panose="020B0502040504020204" pitchFamily="34" charset="0"/>
              </a:rPr>
              <a:t>. </a:t>
            </a:r>
          </a:p>
          <a:p>
            <a:endParaRPr lang="en-GB" b="0" i="0" dirty="0">
              <a:solidFill>
                <a:srgbClr val="232323"/>
              </a:solidFill>
              <a:effectLst/>
              <a:latin typeface="Noto Sans" panose="020B0502040504020204" pitchFamily="34" charset="0"/>
            </a:endParaRPr>
          </a:p>
          <a:p>
            <a:r>
              <a:rPr lang="en-GB" b="0" i="0" dirty="0">
                <a:solidFill>
                  <a:srgbClr val="232323"/>
                </a:solidFill>
                <a:effectLst/>
                <a:latin typeface="Noto Sans" panose="020B0502040504020204" pitchFamily="34" charset="0"/>
              </a:rPr>
              <a:t>2. Neurohumoral responses to stress and pain may adversely affect placental perfusion and </a:t>
            </a:r>
            <a:r>
              <a:rPr lang="en-GB" b="0" i="0" dirty="0" err="1">
                <a:solidFill>
                  <a:srgbClr val="232323"/>
                </a:solidFill>
                <a:effectLst/>
                <a:latin typeface="Noto Sans" panose="020B0502040504020204" pitchFamily="34" charset="0"/>
              </a:rPr>
              <a:t>fetal</a:t>
            </a:r>
            <a:r>
              <a:rPr lang="en-GB" b="0" i="0" dirty="0">
                <a:solidFill>
                  <a:srgbClr val="232323"/>
                </a:solidFill>
                <a:effectLst/>
                <a:latin typeface="Noto Sans" panose="020B0502040504020204" pitchFamily="34" charset="0"/>
              </a:rPr>
              <a:t> oxygenation. Elevated plasma catecholamines increase maternal peripheral vascular resistance and decrease uteroplacental perfusion.</a:t>
            </a:r>
          </a:p>
          <a:p>
            <a:endParaRPr lang="en-GB" b="0" i="0" dirty="0">
              <a:solidFill>
                <a:srgbClr val="232323"/>
              </a:solidFill>
              <a:effectLst/>
              <a:latin typeface="Noto Sans" panose="020B0502040504020204" pitchFamily="34" charset="0"/>
            </a:endParaRPr>
          </a:p>
          <a:p>
            <a:r>
              <a:rPr lang="en-GB" b="0" i="0" dirty="0">
                <a:solidFill>
                  <a:srgbClr val="232323"/>
                </a:solidFill>
                <a:effectLst/>
                <a:latin typeface="Noto Sans" panose="020B0502040504020204" pitchFamily="34" charset="0"/>
              </a:rPr>
              <a:t>3. Women who experience unrelieved pain during childbirth may be more likely to develop postpartum depression.</a:t>
            </a:r>
            <a:endParaRPr lang="en-GB" dirty="0"/>
          </a:p>
        </p:txBody>
      </p:sp>
      <p:sp>
        <p:nvSpPr>
          <p:cNvPr id="4" name="Slide Number Placeholder 3"/>
          <p:cNvSpPr>
            <a:spLocks noGrp="1"/>
          </p:cNvSpPr>
          <p:nvPr>
            <p:ph type="sldNum" sz="quarter" idx="5"/>
          </p:nvPr>
        </p:nvSpPr>
        <p:spPr/>
        <p:txBody>
          <a:bodyPr/>
          <a:lstStyle/>
          <a:p>
            <a:fld id="{6797B27A-C44A-4A32-940C-0151071A903D}" type="slidenum">
              <a:rPr lang="en-GB" smtClean="0"/>
              <a:t>9</a:t>
            </a:fld>
            <a:endParaRPr lang="en-GB"/>
          </a:p>
        </p:txBody>
      </p:sp>
    </p:spTree>
    <p:extLst>
      <p:ext uri="{BB962C8B-B14F-4D97-AF65-F5344CB8AC3E}">
        <p14:creationId xmlns:p14="http://schemas.microsoft.com/office/powerpoint/2010/main" val="1906699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High-resource interventions </a:t>
            </a:r>
            <a:r>
              <a:rPr lang="en-GB" sz="1200" b="0" i="0" dirty="0">
                <a:solidFill>
                  <a:srgbClr val="232323"/>
                </a:solidFill>
                <a:effectLst/>
                <a:latin typeface="Noto Sans" panose="020B0502040504020204" pitchFamily="34" charset="0"/>
              </a:rPr>
              <a:t>are highly effective in reducing </a:t>
            </a:r>
            <a:r>
              <a:rPr lang="en-GB" sz="1200" b="0" i="0" dirty="0" err="1">
                <a:solidFill>
                  <a:srgbClr val="232323"/>
                </a:solidFill>
                <a:effectLst/>
                <a:latin typeface="Noto Sans" panose="020B0502040504020204" pitchFamily="34" charset="0"/>
              </a:rPr>
              <a:t>labor</a:t>
            </a:r>
            <a:r>
              <a:rPr lang="en-GB" sz="1200" b="0" i="0" dirty="0">
                <a:solidFill>
                  <a:srgbClr val="232323"/>
                </a:solidFill>
                <a:effectLst/>
                <a:latin typeface="Noto Sans" panose="020B0502040504020204" pitchFamily="34" charset="0"/>
              </a:rPr>
              <a:t> pain, and include neuraxial analgesia and </a:t>
            </a:r>
            <a:r>
              <a:rPr lang="en-GB" sz="1200" b="0" i="0" dirty="0" err="1">
                <a:solidFill>
                  <a:srgbClr val="232323"/>
                </a:solidFill>
                <a:effectLst/>
                <a:latin typeface="Noto Sans" panose="020B0502040504020204" pitchFamily="34" charset="0"/>
              </a:rPr>
              <a:t>anesthesia</a:t>
            </a:r>
            <a:r>
              <a:rPr lang="en-GB" sz="1200" b="0" i="0" dirty="0">
                <a:solidFill>
                  <a:srgbClr val="232323"/>
                </a:solidFill>
                <a:effectLst/>
                <a:latin typeface="Noto Sans" panose="020B0502040504020204" pitchFamily="34" charset="0"/>
              </a:rPr>
              <a:t> and inhaled </a:t>
            </a:r>
            <a:r>
              <a:rPr lang="en-GB" sz="1200" b="0" i="0" dirty="0" err="1">
                <a:solidFill>
                  <a:srgbClr val="232323"/>
                </a:solidFill>
                <a:effectLst/>
                <a:latin typeface="Noto Sans" panose="020B0502040504020204" pitchFamily="34" charset="0"/>
              </a:rPr>
              <a:t>anesthesia</a:t>
            </a:r>
            <a:r>
              <a:rPr lang="en-GB" sz="1200" b="0" i="0" dirty="0">
                <a:solidFill>
                  <a:srgbClr val="232323"/>
                </a:solidFill>
                <a:effectLst/>
                <a:latin typeface="Noto Sans" panose="020B0502040504020204" pitchFamily="34" charset="0"/>
              </a:rPr>
              <a:t>.</a:t>
            </a:r>
          </a:p>
          <a:p>
            <a:endParaRPr lang="en-GB" dirty="0"/>
          </a:p>
        </p:txBody>
      </p:sp>
      <p:sp>
        <p:nvSpPr>
          <p:cNvPr id="4" name="Slide Number Placeholder 3"/>
          <p:cNvSpPr>
            <a:spLocks noGrp="1"/>
          </p:cNvSpPr>
          <p:nvPr>
            <p:ph type="sldNum" sz="quarter" idx="5"/>
          </p:nvPr>
        </p:nvSpPr>
        <p:spPr/>
        <p:txBody>
          <a:bodyPr/>
          <a:lstStyle/>
          <a:p>
            <a:fld id="{6797B27A-C44A-4A32-940C-0151071A903D}" type="slidenum">
              <a:rPr lang="en-GB" smtClean="0"/>
              <a:t>11</a:t>
            </a:fld>
            <a:endParaRPr lang="en-GB"/>
          </a:p>
        </p:txBody>
      </p:sp>
    </p:spTree>
    <p:extLst>
      <p:ext uri="{BB962C8B-B14F-4D97-AF65-F5344CB8AC3E}">
        <p14:creationId xmlns:p14="http://schemas.microsoft.com/office/powerpoint/2010/main" val="3025404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dirty="0">
                <a:solidFill>
                  <a:srgbClr val="222222"/>
                </a:solidFill>
                <a:effectLst/>
                <a:latin typeface="Roboto" panose="02000000000000000000" pitchFamily="2" charset="0"/>
              </a:rPr>
              <a:t>Lamaze breathing</a:t>
            </a:r>
            <a:r>
              <a:rPr lang="en-GB" b="0" i="0" dirty="0">
                <a:solidFill>
                  <a:srgbClr val="222222"/>
                </a:solidFill>
                <a:effectLst/>
                <a:latin typeface="Roboto" panose="02000000000000000000" pitchFamily="2" charset="0"/>
              </a:rPr>
              <a:t> </a:t>
            </a:r>
            <a:r>
              <a:rPr lang="en-GB" b="0" i="0" dirty="0">
                <a:solidFill>
                  <a:srgbClr val="232323"/>
                </a:solidFill>
                <a:effectLst/>
                <a:latin typeface="Noto Sans" panose="020B0502040504020204" pitchFamily="34" charset="0"/>
              </a:rPr>
              <a:t>—</a:t>
            </a:r>
            <a:r>
              <a:rPr lang="en-GB" b="0" i="0" dirty="0">
                <a:solidFill>
                  <a:srgbClr val="222222"/>
                </a:solidFill>
                <a:effectLst/>
                <a:latin typeface="Roboto" panose="02000000000000000000" pitchFamily="2" charset="0"/>
              </a:rPr>
              <a:t> It is a breathing technique that helps a woman to be distracted from pain during contractions. As labour advances, contractions become long, intense and more rapid. The trick is to breathe slow and take shallow breaths.</a:t>
            </a:r>
          </a:p>
          <a:p>
            <a:endParaRPr lang="en-GB" b="0" i="0" dirty="0">
              <a:solidFill>
                <a:schemeClr val="tx1"/>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232323"/>
                </a:solidFill>
                <a:effectLst/>
                <a:latin typeface="Noto Sans" panose="020B0502040504020204" pitchFamily="34" charset="0"/>
              </a:rPr>
              <a:t>Touch and Massage </a:t>
            </a:r>
            <a:r>
              <a:rPr lang="en-GB" b="0" i="0" dirty="0">
                <a:solidFill>
                  <a:srgbClr val="232323"/>
                </a:solidFill>
                <a:effectLst/>
                <a:latin typeface="Noto Sans" panose="020B0502040504020204" pitchFamily="34" charset="0"/>
              </a:rPr>
              <a:t>— The impact of touch in </a:t>
            </a:r>
            <a:r>
              <a:rPr lang="en-GB" b="0" i="0" dirty="0" err="1">
                <a:solidFill>
                  <a:srgbClr val="232323"/>
                </a:solidFill>
                <a:effectLst/>
                <a:latin typeface="Noto Sans" panose="020B0502040504020204" pitchFamily="34" charset="0"/>
              </a:rPr>
              <a:t>labor</a:t>
            </a:r>
            <a:r>
              <a:rPr lang="en-GB" b="0" i="0" dirty="0">
                <a:solidFill>
                  <a:srgbClr val="232323"/>
                </a:solidFill>
                <a:effectLst/>
                <a:latin typeface="Noto Sans" panose="020B0502040504020204" pitchFamily="34" charset="0"/>
              </a:rPr>
              <a:t> (hand-holding, patting, stroking) to convey caring, reassurance, or a message to release tension.</a:t>
            </a:r>
            <a:endParaRPr lang="en-GB" b="0" i="0" dirty="0">
              <a:solidFill>
                <a:schemeClr val="tx1"/>
              </a:solidFill>
              <a:effectLst/>
              <a:latin typeface="Roboto" panose="02000000000000000000" pitchFamily="2" charset="0"/>
            </a:endParaRPr>
          </a:p>
          <a:p>
            <a:endParaRPr lang="en-GB" b="0" i="0" dirty="0">
              <a:solidFill>
                <a:schemeClr val="tx1"/>
              </a:solidFill>
              <a:effectLst/>
              <a:latin typeface="Roboto" panose="02000000000000000000" pitchFamily="2" charset="0"/>
            </a:endParaRPr>
          </a:p>
          <a:p>
            <a:pPr algn="l"/>
            <a:r>
              <a:rPr lang="en-GB" b="1" i="0" dirty="0">
                <a:solidFill>
                  <a:srgbClr val="232323"/>
                </a:solidFill>
                <a:effectLst/>
                <a:latin typeface="Noto Sans" panose="020B0502040504020204" pitchFamily="34" charset="0"/>
              </a:rPr>
              <a:t>Water immersion (Hydrotherapy)</a:t>
            </a:r>
            <a:r>
              <a:rPr lang="en-GB" b="0" i="0" dirty="0">
                <a:solidFill>
                  <a:srgbClr val="232323"/>
                </a:solidFill>
                <a:effectLst/>
                <a:latin typeface="Noto Sans" panose="020B0502040504020204" pitchFamily="34" charset="0"/>
              </a:rPr>
              <a:t> —</a:t>
            </a:r>
            <a:r>
              <a:rPr lang="en-GB" sz="1800" b="0" i="0" u="none" strike="noStrike" baseline="0" dirty="0">
                <a:latin typeface="Minion-Regular"/>
              </a:rPr>
              <a:t>Relaxation in warm water during the first stage of labour often leads to a sense of well-being and allows women to cope much better with the pain. The temperature of the water should not exceed 37.5 C.</a:t>
            </a:r>
          </a:p>
          <a:p>
            <a:pPr algn="l"/>
            <a:endParaRPr lang="en-GB" b="0" i="0" dirty="0">
              <a:solidFill>
                <a:schemeClr val="tx1"/>
              </a:solidFill>
              <a:effectLst/>
              <a:latin typeface="Roboto" panose="02000000000000000000" pitchFamily="2" charset="0"/>
            </a:endParaRPr>
          </a:p>
          <a:p>
            <a:r>
              <a:rPr lang="en-GB" b="1" i="0" dirty="0">
                <a:solidFill>
                  <a:srgbClr val="232323"/>
                </a:solidFill>
                <a:effectLst/>
                <a:latin typeface="Noto Sans" panose="020B0502040504020204" pitchFamily="34" charset="0"/>
              </a:rPr>
              <a:t>Biofeedback</a:t>
            </a:r>
            <a:r>
              <a:rPr lang="en-GB" b="0" i="0" dirty="0">
                <a:solidFill>
                  <a:srgbClr val="232323"/>
                </a:solidFill>
                <a:effectLst/>
                <a:latin typeface="Noto Sans" panose="020B0502040504020204" pitchFamily="34" charset="0"/>
              </a:rPr>
              <a:t> — Biofeedback is a therapeutic technique where individuals receive training to gain control over physiological responses with the aid of electronic instruments.</a:t>
            </a:r>
          </a:p>
          <a:p>
            <a:endParaRPr lang="en-GB" b="0" i="0" dirty="0">
              <a:solidFill>
                <a:srgbClr val="232323"/>
              </a:solidFill>
              <a:effectLst/>
              <a:latin typeface="Noto Sans" panose="020B0502040504020204" pitchFamily="34" charset="0"/>
            </a:endParaRPr>
          </a:p>
          <a:p>
            <a:r>
              <a:rPr lang="en-GB" b="1" i="0" dirty="0">
                <a:solidFill>
                  <a:srgbClr val="232323"/>
                </a:solidFill>
                <a:effectLst/>
                <a:latin typeface="Noto Sans" panose="020B0502040504020204" pitchFamily="34" charset="0"/>
              </a:rPr>
              <a:t>Transcutaneous electrical nerve stimulation</a:t>
            </a:r>
            <a:r>
              <a:rPr lang="en-GB" b="0" i="0" dirty="0">
                <a:solidFill>
                  <a:srgbClr val="232323"/>
                </a:solidFill>
                <a:effectLst/>
                <a:latin typeface="Noto Sans" panose="020B0502040504020204" pitchFamily="34" charset="0"/>
              </a:rPr>
              <a:t> —  is the transmission of low-voltage electrical impulses from a hand-held battery-powered generator to the skin via surface electrodes.</a:t>
            </a:r>
          </a:p>
          <a:p>
            <a:r>
              <a:rPr lang="en-GB" b="1" i="0" dirty="0">
                <a:solidFill>
                  <a:srgbClr val="232323"/>
                </a:solidFill>
                <a:effectLst/>
                <a:latin typeface="Noto Sans" panose="020B0502040504020204" pitchFamily="34" charset="0"/>
              </a:rPr>
              <a:t>Acupuncture</a:t>
            </a:r>
            <a:r>
              <a:rPr lang="en-GB" b="0" i="0" dirty="0">
                <a:solidFill>
                  <a:srgbClr val="232323"/>
                </a:solidFill>
                <a:effectLst/>
                <a:latin typeface="Noto Sans" panose="020B0502040504020204" pitchFamily="34" charset="0"/>
              </a:rPr>
              <a:t> — Acupuncture involves placement of needles at specific points on the body (termed acupuncture points).</a:t>
            </a:r>
          </a:p>
          <a:p>
            <a:endParaRPr lang="en-GB" b="0" i="0" dirty="0">
              <a:solidFill>
                <a:srgbClr val="232323"/>
              </a:solidFill>
              <a:effectLst/>
              <a:latin typeface="Noto Sans" panose="020B0502040504020204" pitchFamily="34" charset="0"/>
            </a:endParaRPr>
          </a:p>
          <a:p>
            <a:r>
              <a:rPr lang="en-GB" b="1" i="0" dirty="0">
                <a:solidFill>
                  <a:srgbClr val="232323"/>
                </a:solidFill>
                <a:effectLst/>
                <a:latin typeface="Noto Sans" panose="020B0502040504020204" pitchFamily="34" charset="0"/>
              </a:rPr>
              <a:t>Hypnosis</a:t>
            </a:r>
            <a:r>
              <a:rPr lang="en-GB" b="0" i="0" dirty="0">
                <a:solidFill>
                  <a:srgbClr val="232323"/>
                </a:solidFill>
                <a:effectLst/>
                <a:latin typeface="Noto Sans" panose="020B0502040504020204" pitchFamily="34" charset="0"/>
              </a:rPr>
              <a:t> — Hypnosis, or hypnotherapy, appears to result in altered states of consciousness that prevent normally perceived experiences, such as pain, from reaching the conscious mind.</a:t>
            </a:r>
          </a:p>
        </p:txBody>
      </p:sp>
      <p:sp>
        <p:nvSpPr>
          <p:cNvPr id="4" name="Slide Number Placeholder 3"/>
          <p:cNvSpPr>
            <a:spLocks noGrp="1"/>
          </p:cNvSpPr>
          <p:nvPr>
            <p:ph type="sldNum" sz="quarter" idx="5"/>
          </p:nvPr>
        </p:nvSpPr>
        <p:spPr/>
        <p:txBody>
          <a:bodyPr/>
          <a:lstStyle/>
          <a:p>
            <a:fld id="{6797B27A-C44A-4A32-940C-0151071A903D}" type="slidenum">
              <a:rPr lang="en-GB" smtClean="0"/>
              <a:t>12</a:t>
            </a:fld>
            <a:endParaRPr lang="en-GB"/>
          </a:p>
        </p:txBody>
      </p:sp>
    </p:spTree>
    <p:extLst>
      <p:ext uri="{BB962C8B-B14F-4D97-AF65-F5344CB8AC3E}">
        <p14:creationId xmlns:p14="http://schemas.microsoft.com/office/powerpoint/2010/main" val="2452705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232323"/>
                </a:solidFill>
                <a:effectLst/>
                <a:latin typeface="Noto Sans" panose="020B0502040504020204" pitchFamily="34" charset="0"/>
              </a:rPr>
              <a:t>When used in the sitting position, the ball applies a nonpainful pressure to the perineum, which may block part of the nociceptive message at the level of the spinal cord and thereby reduce the sensation of pain.</a:t>
            </a:r>
            <a:endParaRPr lang="en-GB" dirty="0"/>
          </a:p>
        </p:txBody>
      </p:sp>
      <p:sp>
        <p:nvSpPr>
          <p:cNvPr id="4" name="Slide Number Placeholder 3"/>
          <p:cNvSpPr>
            <a:spLocks noGrp="1"/>
          </p:cNvSpPr>
          <p:nvPr>
            <p:ph type="sldNum" sz="quarter" idx="5"/>
          </p:nvPr>
        </p:nvSpPr>
        <p:spPr/>
        <p:txBody>
          <a:bodyPr/>
          <a:lstStyle/>
          <a:p>
            <a:fld id="{6797B27A-C44A-4A32-940C-0151071A903D}" type="slidenum">
              <a:rPr lang="en-GB" smtClean="0"/>
              <a:t>13</a:t>
            </a:fld>
            <a:endParaRPr lang="en-GB"/>
          </a:p>
        </p:txBody>
      </p:sp>
    </p:spTree>
    <p:extLst>
      <p:ext uri="{BB962C8B-B14F-4D97-AF65-F5344CB8AC3E}">
        <p14:creationId xmlns:p14="http://schemas.microsoft.com/office/powerpoint/2010/main" val="1279566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97B27A-C44A-4A32-940C-0151071A903D}" type="slidenum">
              <a:rPr lang="en-GB" smtClean="0"/>
              <a:t>14</a:t>
            </a:fld>
            <a:endParaRPr lang="en-GB"/>
          </a:p>
        </p:txBody>
      </p:sp>
    </p:spTree>
    <p:extLst>
      <p:ext uri="{BB962C8B-B14F-4D97-AF65-F5344CB8AC3E}">
        <p14:creationId xmlns:p14="http://schemas.microsoft.com/office/powerpoint/2010/main" val="624903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32323"/>
                </a:solidFill>
                <a:effectLst/>
                <a:latin typeface="Noto Sans" panose="020B0502040504020204" pitchFamily="34" charset="0"/>
              </a:rPr>
              <a:t>Use of a PCA pump allows the patient to self-administer a programmed dose of IV medication with lockout intervals between doses. </a:t>
            </a:r>
          </a:p>
          <a:p>
            <a:r>
              <a:rPr lang="en-GB" b="0" i="0" dirty="0">
                <a:solidFill>
                  <a:srgbClr val="232323"/>
                </a:solidFill>
                <a:effectLst/>
                <a:latin typeface="Noto Sans" panose="020B0502040504020204" pitchFamily="34" charset="0"/>
              </a:rPr>
              <a:t>A bolus of 10-50mcg with lockout interval for 2-6 minutes avoid additional dose before peak effect which occurs within 2.5 minutes and unwanted adverse effects.</a:t>
            </a:r>
            <a:endParaRPr lang="en-GB" dirty="0"/>
          </a:p>
        </p:txBody>
      </p:sp>
      <p:sp>
        <p:nvSpPr>
          <p:cNvPr id="4" name="Slide Number Placeholder 3"/>
          <p:cNvSpPr>
            <a:spLocks noGrp="1"/>
          </p:cNvSpPr>
          <p:nvPr>
            <p:ph type="sldNum" sz="quarter" idx="5"/>
          </p:nvPr>
        </p:nvSpPr>
        <p:spPr/>
        <p:txBody>
          <a:bodyPr/>
          <a:lstStyle/>
          <a:p>
            <a:fld id="{6797B27A-C44A-4A32-940C-0151071A903D}" type="slidenum">
              <a:rPr lang="en-GB" smtClean="0"/>
              <a:t>16</a:t>
            </a:fld>
            <a:endParaRPr lang="en-GB"/>
          </a:p>
        </p:txBody>
      </p:sp>
    </p:spTree>
    <p:extLst>
      <p:ext uri="{BB962C8B-B14F-4D97-AF65-F5344CB8AC3E}">
        <p14:creationId xmlns:p14="http://schemas.microsoft.com/office/powerpoint/2010/main" val="3843965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682A9-AE02-45D9-B8A7-F969D31670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6AD7FDB-A428-4C40-8DAB-38C5551F26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BBBE789-4E84-4488-8661-C354DFD2EF78}"/>
              </a:ext>
            </a:extLst>
          </p:cNvPr>
          <p:cNvSpPr>
            <a:spLocks noGrp="1"/>
          </p:cNvSpPr>
          <p:nvPr>
            <p:ph type="dt" sz="half" idx="10"/>
          </p:nvPr>
        </p:nvSpPr>
        <p:spPr/>
        <p:txBody>
          <a:bodyPr/>
          <a:lstStyle/>
          <a:p>
            <a:fld id="{B5898F52-2787-4BA2-BBBC-9395E9F86D50}" type="datetimeFigureOut">
              <a:rPr lang="en-US" smtClean="0"/>
              <a:t>12/8/2021</a:t>
            </a:fld>
            <a:endParaRPr lang="en-US"/>
          </a:p>
        </p:txBody>
      </p:sp>
      <p:sp>
        <p:nvSpPr>
          <p:cNvPr id="5" name="Footer Placeholder 4">
            <a:extLst>
              <a:ext uri="{FF2B5EF4-FFF2-40B4-BE49-F238E27FC236}">
                <a16:creationId xmlns:a16="http://schemas.microsoft.com/office/drawing/2014/main" id="{A95D7C10-7FEE-4A41-9E4E-6C9401F6E1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76303C-2F9D-4CEE-97CC-B440D190D400}"/>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834020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7F10F-F46D-4581-9314-61679459262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E0991B4-F7EC-44D0-A541-0014EA654A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1AA26B-549B-4763-98BA-83DD516ED340}"/>
              </a:ext>
            </a:extLst>
          </p:cNvPr>
          <p:cNvSpPr>
            <a:spLocks noGrp="1"/>
          </p:cNvSpPr>
          <p:nvPr>
            <p:ph type="dt" sz="half" idx="10"/>
          </p:nvPr>
        </p:nvSpPr>
        <p:spPr/>
        <p:txBody>
          <a:bodyPr/>
          <a:lstStyle/>
          <a:p>
            <a:fld id="{B5898F52-2787-4BA2-BBBC-9395E9F86D50}" type="datetimeFigureOut">
              <a:rPr lang="en-US" smtClean="0"/>
              <a:t>12/8/2021</a:t>
            </a:fld>
            <a:endParaRPr lang="en-US"/>
          </a:p>
        </p:txBody>
      </p:sp>
      <p:sp>
        <p:nvSpPr>
          <p:cNvPr id="5" name="Footer Placeholder 4">
            <a:extLst>
              <a:ext uri="{FF2B5EF4-FFF2-40B4-BE49-F238E27FC236}">
                <a16:creationId xmlns:a16="http://schemas.microsoft.com/office/drawing/2014/main" id="{9E6C3859-EE65-4D11-BE82-C7928DD76C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279934-EB4C-4634-ADFB-B1E59E0EC673}"/>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4272734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7BF4AB-7BF6-450B-B502-428C9A1E98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16D39A-A756-40E7-A502-7B648ADCA1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1D2EE6-A8FF-4053-9392-053D12D13AB2}"/>
              </a:ext>
            </a:extLst>
          </p:cNvPr>
          <p:cNvSpPr>
            <a:spLocks noGrp="1"/>
          </p:cNvSpPr>
          <p:nvPr>
            <p:ph type="dt" sz="half" idx="10"/>
          </p:nvPr>
        </p:nvSpPr>
        <p:spPr/>
        <p:txBody>
          <a:bodyPr/>
          <a:lstStyle/>
          <a:p>
            <a:fld id="{B5898F52-2787-4BA2-BBBC-9395E9F86D50}" type="datetimeFigureOut">
              <a:rPr lang="en-US" smtClean="0"/>
              <a:t>12/8/2021</a:t>
            </a:fld>
            <a:endParaRPr lang="en-US"/>
          </a:p>
        </p:txBody>
      </p:sp>
      <p:sp>
        <p:nvSpPr>
          <p:cNvPr id="5" name="Footer Placeholder 4">
            <a:extLst>
              <a:ext uri="{FF2B5EF4-FFF2-40B4-BE49-F238E27FC236}">
                <a16:creationId xmlns:a16="http://schemas.microsoft.com/office/drawing/2014/main" id="{7931AD50-70CC-41A3-8C83-3C39C75BF9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39C1BF-28FA-442B-8697-1D4649C170D3}"/>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496238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5363A-7AE1-401C-9A24-6CB3D3F4C1A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9FC4F96-022F-4655-A2D5-2B5ACEEF72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13BC3F-6842-4B43-B45D-152DCB0C1549}"/>
              </a:ext>
            </a:extLst>
          </p:cNvPr>
          <p:cNvSpPr>
            <a:spLocks noGrp="1"/>
          </p:cNvSpPr>
          <p:nvPr>
            <p:ph type="dt" sz="half" idx="10"/>
          </p:nvPr>
        </p:nvSpPr>
        <p:spPr/>
        <p:txBody>
          <a:bodyPr/>
          <a:lstStyle/>
          <a:p>
            <a:fld id="{B5898F52-2787-4BA2-BBBC-9395E9F86D50}" type="datetimeFigureOut">
              <a:rPr lang="en-US" smtClean="0"/>
              <a:t>12/8/2021</a:t>
            </a:fld>
            <a:endParaRPr lang="en-US"/>
          </a:p>
        </p:txBody>
      </p:sp>
      <p:sp>
        <p:nvSpPr>
          <p:cNvPr id="5" name="Footer Placeholder 4">
            <a:extLst>
              <a:ext uri="{FF2B5EF4-FFF2-40B4-BE49-F238E27FC236}">
                <a16:creationId xmlns:a16="http://schemas.microsoft.com/office/drawing/2014/main" id="{BD2721AA-A6B2-42FA-B2AB-43AB386731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C75189-EFE1-4BA5-98C2-1F25030B7430}"/>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2080931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6079F-5165-4CAA-8424-890DC30DFB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1183C77-32DD-496D-B4CF-59D39A5840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8E891E-31EF-45A8-982B-41D8916F0014}"/>
              </a:ext>
            </a:extLst>
          </p:cNvPr>
          <p:cNvSpPr>
            <a:spLocks noGrp="1"/>
          </p:cNvSpPr>
          <p:nvPr>
            <p:ph type="dt" sz="half" idx="10"/>
          </p:nvPr>
        </p:nvSpPr>
        <p:spPr/>
        <p:txBody>
          <a:bodyPr/>
          <a:lstStyle/>
          <a:p>
            <a:fld id="{B5898F52-2787-4BA2-BBBC-9395E9F86D50}" type="datetimeFigureOut">
              <a:rPr lang="en-US" smtClean="0"/>
              <a:t>12/8/2021</a:t>
            </a:fld>
            <a:endParaRPr lang="en-US"/>
          </a:p>
        </p:txBody>
      </p:sp>
      <p:sp>
        <p:nvSpPr>
          <p:cNvPr id="5" name="Footer Placeholder 4">
            <a:extLst>
              <a:ext uri="{FF2B5EF4-FFF2-40B4-BE49-F238E27FC236}">
                <a16:creationId xmlns:a16="http://schemas.microsoft.com/office/drawing/2014/main" id="{D6A50EB7-5E8C-43FF-9F00-8CDA47DA0A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199079-4993-4CC1-8269-77A05035CF94}"/>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454753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72709-0D40-4E47-9BF6-A872DD1ED58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C6C921E-9CA4-4EBF-837D-12E799397B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21B8E24-148F-45E0-81F7-2144729FBF0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9684282-3B35-4EE3-9404-B3189254840B}"/>
              </a:ext>
            </a:extLst>
          </p:cNvPr>
          <p:cNvSpPr>
            <a:spLocks noGrp="1"/>
          </p:cNvSpPr>
          <p:nvPr>
            <p:ph type="dt" sz="half" idx="10"/>
          </p:nvPr>
        </p:nvSpPr>
        <p:spPr/>
        <p:txBody>
          <a:bodyPr/>
          <a:lstStyle/>
          <a:p>
            <a:fld id="{B5898F52-2787-4BA2-BBBC-9395E9F86D50}" type="datetimeFigureOut">
              <a:rPr lang="en-US" smtClean="0"/>
              <a:t>12/8/2021</a:t>
            </a:fld>
            <a:endParaRPr lang="en-US"/>
          </a:p>
        </p:txBody>
      </p:sp>
      <p:sp>
        <p:nvSpPr>
          <p:cNvPr id="6" name="Footer Placeholder 5">
            <a:extLst>
              <a:ext uri="{FF2B5EF4-FFF2-40B4-BE49-F238E27FC236}">
                <a16:creationId xmlns:a16="http://schemas.microsoft.com/office/drawing/2014/main" id="{B59F282A-18C1-4DC2-8E38-628361B97F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2BD30D-7D28-4E9E-A7AA-2E5023DA6405}"/>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674014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AFED0-754D-450E-8D89-EA3E5CFE6C3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C82B0C4-792A-44D2-BE88-1A8D963CF8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88E146-D7EF-49BB-AC86-8CAD2EDA7F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AE9F536-2940-40D6-A30D-6700299F85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83FAF7-7ADF-4C50-A4D5-1F6288371C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AAD706A-C16E-440B-B3E9-C25BBB3971F9}"/>
              </a:ext>
            </a:extLst>
          </p:cNvPr>
          <p:cNvSpPr>
            <a:spLocks noGrp="1"/>
          </p:cNvSpPr>
          <p:nvPr>
            <p:ph type="dt" sz="half" idx="10"/>
          </p:nvPr>
        </p:nvSpPr>
        <p:spPr/>
        <p:txBody>
          <a:bodyPr/>
          <a:lstStyle/>
          <a:p>
            <a:fld id="{B5898F52-2787-4BA2-BBBC-9395E9F86D50}" type="datetimeFigureOut">
              <a:rPr lang="en-US" smtClean="0"/>
              <a:t>12/8/2021</a:t>
            </a:fld>
            <a:endParaRPr lang="en-US"/>
          </a:p>
        </p:txBody>
      </p:sp>
      <p:sp>
        <p:nvSpPr>
          <p:cNvPr id="8" name="Footer Placeholder 7">
            <a:extLst>
              <a:ext uri="{FF2B5EF4-FFF2-40B4-BE49-F238E27FC236}">
                <a16:creationId xmlns:a16="http://schemas.microsoft.com/office/drawing/2014/main" id="{EE7195EB-8E4C-40D8-9130-0C92B997DDE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80499E-EB86-4FA2-A807-850D159EA851}"/>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721969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AB863-260A-4AEA-AE01-B571A8F75C3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DFB28C6-E1C5-44EF-8DEB-3AD271001F1A}"/>
              </a:ext>
            </a:extLst>
          </p:cNvPr>
          <p:cNvSpPr>
            <a:spLocks noGrp="1"/>
          </p:cNvSpPr>
          <p:nvPr>
            <p:ph type="dt" sz="half" idx="10"/>
          </p:nvPr>
        </p:nvSpPr>
        <p:spPr/>
        <p:txBody>
          <a:bodyPr/>
          <a:lstStyle/>
          <a:p>
            <a:fld id="{B5898F52-2787-4BA2-BBBC-9395E9F86D50}" type="datetimeFigureOut">
              <a:rPr lang="en-US" smtClean="0"/>
              <a:t>12/8/2021</a:t>
            </a:fld>
            <a:endParaRPr lang="en-US"/>
          </a:p>
        </p:txBody>
      </p:sp>
      <p:sp>
        <p:nvSpPr>
          <p:cNvPr id="4" name="Footer Placeholder 3">
            <a:extLst>
              <a:ext uri="{FF2B5EF4-FFF2-40B4-BE49-F238E27FC236}">
                <a16:creationId xmlns:a16="http://schemas.microsoft.com/office/drawing/2014/main" id="{72BAFA99-0C27-4EFC-8DFD-63027D0B0A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C30339-BB81-4945-843F-9C0CA2DBE514}"/>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972611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D66913-8BF3-4A95-BAF2-1CE2533AAD00}"/>
              </a:ext>
            </a:extLst>
          </p:cNvPr>
          <p:cNvSpPr>
            <a:spLocks noGrp="1"/>
          </p:cNvSpPr>
          <p:nvPr>
            <p:ph type="dt" sz="half" idx="10"/>
          </p:nvPr>
        </p:nvSpPr>
        <p:spPr/>
        <p:txBody>
          <a:bodyPr/>
          <a:lstStyle/>
          <a:p>
            <a:fld id="{B5898F52-2787-4BA2-BBBC-9395E9F86D50}" type="datetimeFigureOut">
              <a:rPr lang="en-US" smtClean="0"/>
              <a:t>12/8/2021</a:t>
            </a:fld>
            <a:endParaRPr lang="en-US"/>
          </a:p>
        </p:txBody>
      </p:sp>
      <p:sp>
        <p:nvSpPr>
          <p:cNvPr id="3" name="Footer Placeholder 2">
            <a:extLst>
              <a:ext uri="{FF2B5EF4-FFF2-40B4-BE49-F238E27FC236}">
                <a16:creationId xmlns:a16="http://schemas.microsoft.com/office/drawing/2014/main" id="{21A8A832-59A8-4EFA-91B7-120A850CD3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30BF4CC-8740-4A72-ABA3-70C250141188}"/>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451044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E8211-55DB-4D20-BF42-31FEA6D4C5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129C4FA-344E-471F-B16C-9668B7D06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12A3790-31E1-4D5D-B56B-8DCB17514D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026F6B-332E-4E61-983A-556F026D1E4E}"/>
              </a:ext>
            </a:extLst>
          </p:cNvPr>
          <p:cNvSpPr>
            <a:spLocks noGrp="1"/>
          </p:cNvSpPr>
          <p:nvPr>
            <p:ph type="dt" sz="half" idx="10"/>
          </p:nvPr>
        </p:nvSpPr>
        <p:spPr/>
        <p:txBody>
          <a:bodyPr/>
          <a:lstStyle/>
          <a:p>
            <a:fld id="{B5898F52-2787-4BA2-BBBC-9395E9F86D50}" type="datetimeFigureOut">
              <a:rPr lang="en-US" smtClean="0"/>
              <a:t>12/8/2021</a:t>
            </a:fld>
            <a:endParaRPr lang="en-US"/>
          </a:p>
        </p:txBody>
      </p:sp>
      <p:sp>
        <p:nvSpPr>
          <p:cNvPr id="6" name="Footer Placeholder 5">
            <a:extLst>
              <a:ext uri="{FF2B5EF4-FFF2-40B4-BE49-F238E27FC236}">
                <a16:creationId xmlns:a16="http://schemas.microsoft.com/office/drawing/2014/main" id="{EEE07D9C-282D-4426-8EAF-C7FACB9E7B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17E71A-12BB-44D3-AFE0-A1F62C11C446}"/>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751099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07C1D-3878-47AB-B86B-3A3CFE7512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CF318E4-E476-46E0-AF38-5B0B95C5C7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03AD491-3563-4B21-9047-6D22B4F712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0FA886-185C-41BC-911E-7B264F578E85}"/>
              </a:ext>
            </a:extLst>
          </p:cNvPr>
          <p:cNvSpPr>
            <a:spLocks noGrp="1"/>
          </p:cNvSpPr>
          <p:nvPr>
            <p:ph type="dt" sz="half" idx="10"/>
          </p:nvPr>
        </p:nvSpPr>
        <p:spPr/>
        <p:txBody>
          <a:bodyPr/>
          <a:lstStyle/>
          <a:p>
            <a:fld id="{B5898F52-2787-4BA2-BBBC-9395E9F86D50}" type="datetimeFigureOut">
              <a:rPr lang="en-US" smtClean="0"/>
              <a:t>12/8/2021</a:t>
            </a:fld>
            <a:endParaRPr lang="en-US"/>
          </a:p>
        </p:txBody>
      </p:sp>
      <p:sp>
        <p:nvSpPr>
          <p:cNvPr id="6" name="Footer Placeholder 5">
            <a:extLst>
              <a:ext uri="{FF2B5EF4-FFF2-40B4-BE49-F238E27FC236}">
                <a16:creationId xmlns:a16="http://schemas.microsoft.com/office/drawing/2014/main" id="{204E70FC-477A-45EF-AD8A-C060B83CE2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04327B-5FB8-45B7-8E3C-D54398E782E8}"/>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867042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BCCDF4-F326-4B6A-B342-4BCF46DF1A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E168201-B177-4511-96BD-B63E284994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C9BED2-71F9-4A42-A745-F30CC413F9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898F52-2787-4BA2-BBBC-9395E9F86D50}" type="datetimeFigureOut">
              <a:rPr lang="en-US" smtClean="0"/>
              <a:pPr/>
              <a:t>12/8/2021</a:t>
            </a:fld>
            <a:endParaRPr lang="en-US" dirty="0"/>
          </a:p>
        </p:txBody>
      </p:sp>
      <p:sp>
        <p:nvSpPr>
          <p:cNvPr id="5" name="Footer Placeholder 4">
            <a:extLst>
              <a:ext uri="{FF2B5EF4-FFF2-40B4-BE49-F238E27FC236}">
                <a16:creationId xmlns:a16="http://schemas.microsoft.com/office/drawing/2014/main" id="{C65F71B9-CEC5-4FF4-B78E-AC98B76DC7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B619B40-7A42-4BE3-93EC-782B11798E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8B8A27-DF03-4546-BA93-21C967D57E5C}" type="slidenum">
              <a:rPr lang="en-US" smtClean="0"/>
              <a:pPr/>
              <a:t>‹#›</a:t>
            </a:fld>
            <a:endParaRPr lang="en-US"/>
          </a:p>
        </p:txBody>
      </p:sp>
    </p:spTree>
    <p:extLst>
      <p:ext uri="{BB962C8B-B14F-4D97-AF65-F5344CB8AC3E}">
        <p14:creationId xmlns:p14="http://schemas.microsoft.com/office/powerpoint/2010/main" val="128744937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C26DAE68-73FD-4765-9B14-A605B2EB6F9C}"/>
              </a:ext>
            </a:extLst>
          </p:cNvPr>
          <p:cNvSpPr>
            <a:spLocks noGrp="1"/>
          </p:cNvSpPr>
          <p:nvPr>
            <p:ph type="ctrTitle"/>
          </p:nvPr>
        </p:nvSpPr>
        <p:spPr>
          <a:xfrm>
            <a:off x="2040541" y="604158"/>
            <a:ext cx="7201430" cy="1691969"/>
          </a:xfrm>
        </p:spPr>
        <p:txBody>
          <a:bodyPr vert="horz" lIns="91440" tIns="45720" rIns="91440" bIns="45720" rtlCol="0" anchor="ctr">
            <a:normAutofit/>
          </a:bodyPr>
          <a:lstStyle/>
          <a:p>
            <a:r>
              <a:rPr lang="en-US" sz="4000" i="0" u="none" strike="noStrike" kern="1200" baseline="0" dirty="0">
                <a:solidFill>
                  <a:schemeClr val="tx2"/>
                </a:solidFill>
                <a:latin typeface="+mj-lt"/>
                <a:ea typeface="+mj-ea"/>
                <a:cs typeface="+mj-cs"/>
              </a:rPr>
              <a:t>Obstetric Analgesia and </a:t>
            </a:r>
            <a:r>
              <a:rPr lang="en-US" sz="4000" i="0" u="none" strike="noStrike" kern="1200" baseline="0" dirty="0" err="1">
                <a:solidFill>
                  <a:schemeClr val="tx2"/>
                </a:solidFill>
                <a:latin typeface="+mj-lt"/>
                <a:ea typeface="+mj-ea"/>
                <a:cs typeface="+mj-cs"/>
              </a:rPr>
              <a:t>Anaesthesia</a:t>
            </a:r>
            <a:endParaRPr lang="en-US" sz="4000" kern="1200" dirty="0">
              <a:solidFill>
                <a:schemeClr val="tx2"/>
              </a:solidFill>
              <a:latin typeface="+mj-lt"/>
              <a:ea typeface="+mj-ea"/>
              <a:cs typeface="+mj-cs"/>
            </a:endParaRPr>
          </a:p>
        </p:txBody>
      </p:sp>
      <p:sp>
        <p:nvSpPr>
          <p:cNvPr id="172" name="Subtitle 2">
            <a:extLst>
              <a:ext uri="{FF2B5EF4-FFF2-40B4-BE49-F238E27FC236}">
                <a16:creationId xmlns:a16="http://schemas.microsoft.com/office/drawing/2014/main" id="{F2D78300-868B-4E20-98E9-8F28F37001FC}"/>
              </a:ext>
            </a:extLst>
          </p:cNvPr>
          <p:cNvSpPr>
            <a:spLocks noGrp="1"/>
          </p:cNvSpPr>
          <p:nvPr>
            <p:ph type="subTitle" idx="1"/>
          </p:nvPr>
        </p:nvSpPr>
        <p:spPr>
          <a:xfrm>
            <a:off x="2040541" y="2713032"/>
            <a:ext cx="6482973" cy="3762999"/>
          </a:xfrm>
          <a:ln w="57150">
            <a:solidFill>
              <a:srgbClr val="FFFFFF"/>
            </a:solidFill>
          </a:ln>
        </p:spPr>
        <p:txBody>
          <a:bodyPr>
            <a:normAutofit/>
          </a:bodyPr>
          <a:lstStyle/>
          <a:p>
            <a:pPr algn="ctr"/>
            <a:r>
              <a:rPr lang="en-US" sz="2200" spc="300" dirty="0">
                <a:solidFill>
                  <a:schemeClr val="tx1"/>
                </a:solidFill>
                <a:latin typeface="Noto Sans" panose="020B0502040504020204" pitchFamily="34" charset="0"/>
                <a:ea typeface="Noto Sans" panose="020B0502040504020204" pitchFamily="34" charset="0"/>
                <a:cs typeface="Noto Sans" panose="020B0502040504020204" pitchFamily="34" charset="0"/>
              </a:rPr>
              <a:t>Prepared by:</a:t>
            </a:r>
          </a:p>
          <a:p>
            <a:pPr algn="ctr"/>
            <a:r>
              <a:rPr lang="en-US" sz="2200" spc="300" dirty="0">
                <a:solidFill>
                  <a:schemeClr val="tx1"/>
                </a:solidFill>
                <a:latin typeface="Noto Sans" panose="020B0502040504020204" pitchFamily="34" charset="0"/>
                <a:ea typeface="Noto Sans" panose="020B0502040504020204" pitchFamily="34" charset="0"/>
                <a:cs typeface="Noto Sans" panose="020B0502040504020204" pitchFamily="34" charset="0"/>
              </a:rPr>
              <a:t>Sarah </a:t>
            </a:r>
            <a:r>
              <a:rPr lang="en-US" sz="2200" spc="300" dirty="0" err="1">
                <a:solidFill>
                  <a:schemeClr val="tx1"/>
                </a:solidFill>
                <a:latin typeface="Noto Sans" panose="020B0502040504020204" pitchFamily="34" charset="0"/>
                <a:ea typeface="Noto Sans" panose="020B0502040504020204" pitchFamily="34" charset="0"/>
                <a:cs typeface="Noto Sans" panose="020B0502040504020204" pitchFamily="34" charset="0"/>
              </a:rPr>
              <a:t>khirfan</a:t>
            </a:r>
            <a:endParaRPr lang="en-US" sz="2200" spc="3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a:p>
            <a:pPr algn="ctr"/>
            <a:r>
              <a:rPr lang="en-US" sz="2200" spc="300" dirty="0">
                <a:solidFill>
                  <a:schemeClr val="tx1"/>
                </a:solidFill>
                <a:latin typeface="Noto Sans" panose="020B0502040504020204" pitchFamily="34" charset="0"/>
                <a:ea typeface="Noto Sans" panose="020B0502040504020204" pitchFamily="34" charset="0"/>
                <a:cs typeface="Noto Sans" panose="020B0502040504020204" pitchFamily="34" charset="0"/>
              </a:rPr>
              <a:t>Laith </a:t>
            </a:r>
            <a:r>
              <a:rPr lang="en-US" sz="2200" spc="300" dirty="0" err="1">
                <a:solidFill>
                  <a:schemeClr val="tx1"/>
                </a:solidFill>
                <a:latin typeface="Noto Sans" panose="020B0502040504020204" pitchFamily="34" charset="0"/>
                <a:ea typeface="Noto Sans" panose="020B0502040504020204" pitchFamily="34" charset="0"/>
                <a:cs typeface="Noto Sans" panose="020B0502040504020204" pitchFamily="34" charset="0"/>
              </a:rPr>
              <a:t>naimat</a:t>
            </a:r>
            <a:endParaRPr lang="en-US" sz="2200" spc="3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a:p>
            <a:pPr algn="ctr"/>
            <a:r>
              <a:rPr lang="en-US" sz="2200" spc="300" dirty="0" err="1">
                <a:solidFill>
                  <a:schemeClr val="tx1"/>
                </a:solidFill>
                <a:latin typeface="Noto Sans" panose="020B0502040504020204" pitchFamily="34" charset="0"/>
                <a:ea typeface="Noto Sans" panose="020B0502040504020204" pitchFamily="34" charset="0"/>
                <a:cs typeface="Noto Sans" panose="020B0502040504020204" pitchFamily="34" charset="0"/>
              </a:rPr>
              <a:t>Gharam</a:t>
            </a:r>
            <a:r>
              <a:rPr lang="en-US" sz="2200" spc="300" dirty="0">
                <a:solidFill>
                  <a:schemeClr val="tx1"/>
                </a:solidFill>
                <a:latin typeface="Noto Sans" panose="020B0502040504020204" pitchFamily="34" charset="0"/>
                <a:ea typeface="Noto Sans" panose="020B0502040504020204" pitchFamily="34" charset="0"/>
                <a:cs typeface="Noto Sans" panose="020B0502040504020204" pitchFamily="34" charset="0"/>
              </a:rPr>
              <a:t> al </a:t>
            </a:r>
            <a:r>
              <a:rPr lang="en-US" sz="2200" spc="300" dirty="0" err="1">
                <a:solidFill>
                  <a:schemeClr val="tx1"/>
                </a:solidFill>
                <a:latin typeface="Noto Sans" panose="020B0502040504020204" pitchFamily="34" charset="0"/>
                <a:ea typeface="Noto Sans" panose="020B0502040504020204" pitchFamily="34" charset="0"/>
                <a:cs typeface="Noto Sans" panose="020B0502040504020204" pitchFamily="34" charset="0"/>
              </a:rPr>
              <a:t>majali</a:t>
            </a:r>
            <a:endParaRPr lang="en-US" sz="2200" spc="3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a:p>
            <a:pPr algn="ctr"/>
            <a:endParaRPr lang="en-US" sz="2200" spc="3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a:p>
            <a:pPr algn="ctr"/>
            <a:r>
              <a:rPr lang="en-US" sz="2200" spc="300" dirty="0">
                <a:solidFill>
                  <a:schemeClr val="tx1"/>
                </a:solidFill>
                <a:latin typeface="Noto Sans" panose="020B0502040504020204" pitchFamily="34" charset="0"/>
                <a:ea typeface="Noto Sans" panose="020B0502040504020204" pitchFamily="34" charset="0"/>
                <a:cs typeface="Noto Sans" panose="020B0502040504020204" pitchFamily="34" charset="0"/>
              </a:rPr>
              <a:t>Supervised By:</a:t>
            </a:r>
          </a:p>
          <a:p>
            <a:pPr algn="ctr"/>
            <a:r>
              <a:rPr lang="en-US" sz="2200" spc="300" dirty="0">
                <a:solidFill>
                  <a:schemeClr val="tx1"/>
                </a:solidFill>
                <a:latin typeface="Noto Sans" panose="020B0502040504020204" pitchFamily="34" charset="0"/>
                <a:ea typeface="Noto Sans" panose="020B0502040504020204" pitchFamily="34" charset="0"/>
                <a:cs typeface="Noto Sans" panose="020B0502040504020204" pitchFamily="34" charset="0"/>
              </a:rPr>
              <a:t>Dr. </a:t>
            </a:r>
            <a:r>
              <a:rPr lang="en-US" sz="2200" spc="300" dirty="0" err="1">
                <a:solidFill>
                  <a:schemeClr val="tx1"/>
                </a:solidFill>
                <a:latin typeface="Noto Sans" panose="020B0502040504020204" pitchFamily="34" charset="0"/>
                <a:ea typeface="Noto Sans" panose="020B0502040504020204" pitchFamily="34" charset="0"/>
                <a:cs typeface="Noto Sans" panose="020B0502040504020204" pitchFamily="34" charset="0"/>
              </a:rPr>
              <a:t>Ahlam</a:t>
            </a:r>
            <a:r>
              <a:rPr lang="en-US" sz="2200" spc="300" dirty="0">
                <a:solidFill>
                  <a:schemeClr val="tx1"/>
                </a:solidFill>
                <a:latin typeface="Noto Sans" panose="020B0502040504020204" pitchFamily="34" charset="0"/>
                <a:ea typeface="Noto Sans" panose="020B0502040504020204" pitchFamily="34" charset="0"/>
                <a:cs typeface="Noto Sans" panose="020B0502040504020204" pitchFamily="34" charset="0"/>
              </a:rPr>
              <a:t> </a:t>
            </a:r>
            <a:r>
              <a:rPr lang="en-US" sz="2200" spc="300" dirty="0" err="1">
                <a:solidFill>
                  <a:schemeClr val="tx1"/>
                </a:solidFill>
                <a:latin typeface="Noto Sans" panose="020B0502040504020204" pitchFamily="34" charset="0"/>
                <a:ea typeface="Noto Sans" panose="020B0502040504020204" pitchFamily="34" charset="0"/>
                <a:cs typeface="Noto Sans" panose="020B0502040504020204" pitchFamily="34" charset="0"/>
              </a:rPr>
              <a:t>Kharabsheh</a:t>
            </a:r>
            <a:endParaRPr lang="en-GB" sz="2200" spc="3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3267787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48972-37C4-4456-8A1C-7B6D302D7CA9}"/>
              </a:ext>
            </a:extLst>
          </p:cNvPr>
          <p:cNvSpPr>
            <a:spLocks noGrp="1"/>
          </p:cNvSpPr>
          <p:nvPr>
            <p:ph type="title"/>
          </p:nvPr>
        </p:nvSpPr>
        <p:spPr>
          <a:xfrm>
            <a:off x="726948" y="130492"/>
            <a:ext cx="9634011" cy="1325563"/>
          </a:xfrm>
        </p:spPr>
        <p:txBody>
          <a:bodyPr/>
          <a:lstStyle/>
          <a:p>
            <a:r>
              <a:rPr lang="en-US" dirty="0"/>
              <a:t>Analgesia Methods</a:t>
            </a:r>
            <a:endParaRPr lang="en-GB" dirty="0"/>
          </a:p>
        </p:txBody>
      </p:sp>
      <p:sp>
        <p:nvSpPr>
          <p:cNvPr id="3" name="Content Placeholder 2">
            <a:extLst>
              <a:ext uri="{FF2B5EF4-FFF2-40B4-BE49-F238E27FC236}">
                <a16:creationId xmlns:a16="http://schemas.microsoft.com/office/drawing/2014/main" id="{44446E39-B798-4772-99B8-6343D901FFFF}"/>
              </a:ext>
            </a:extLst>
          </p:cNvPr>
          <p:cNvSpPr>
            <a:spLocks noGrp="1"/>
          </p:cNvSpPr>
          <p:nvPr>
            <p:ph idx="1"/>
          </p:nvPr>
        </p:nvSpPr>
        <p:spPr>
          <a:xfrm>
            <a:off x="902208" y="1253330"/>
            <a:ext cx="9634011" cy="4995069"/>
          </a:xfrm>
        </p:spPr>
        <p:txBody>
          <a:bodyPr>
            <a:noAutofit/>
          </a:bodyPr>
          <a:lstStyle/>
          <a:p>
            <a:r>
              <a:rPr lang="en-GB" sz="2200" b="0" i="0" dirty="0">
                <a:solidFill>
                  <a:srgbClr val="232323"/>
                </a:solidFill>
                <a:effectLst/>
                <a:latin typeface="Noto Sans" panose="020B0502040504020204" pitchFamily="34" charset="0"/>
              </a:rPr>
              <a:t>Many women have strong preferences about using pharmacologic versus nonpharmacologic pain relief to cope with pain during </a:t>
            </a:r>
            <a:r>
              <a:rPr lang="en-GB" sz="2200" b="0" i="0" dirty="0" err="1">
                <a:solidFill>
                  <a:srgbClr val="232323"/>
                </a:solidFill>
                <a:effectLst/>
                <a:latin typeface="Noto Sans" panose="020B0502040504020204" pitchFamily="34" charset="0"/>
              </a:rPr>
              <a:t>labor</a:t>
            </a:r>
            <a:r>
              <a:rPr lang="en-GB" sz="2200" b="0" i="0" dirty="0">
                <a:solidFill>
                  <a:srgbClr val="232323"/>
                </a:solidFill>
                <a:effectLst/>
                <a:latin typeface="Noto Sans" panose="020B0502040504020204" pitchFamily="34" charset="0"/>
              </a:rPr>
              <a:t>, but even among those who prefer pharmacologic care, most will also use some nonpharmacologic approaches for managing </a:t>
            </a:r>
            <a:r>
              <a:rPr lang="en-GB" sz="2200" b="0" i="0" dirty="0" err="1">
                <a:solidFill>
                  <a:srgbClr val="232323"/>
                </a:solidFill>
                <a:effectLst/>
                <a:latin typeface="Noto Sans" panose="020B0502040504020204" pitchFamily="34" charset="0"/>
              </a:rPr>
              <a:t>labor</a:t>
            </a:r>
            <a:r>
              <a:rPr lang="en-GB" sz="2200" b="0" i="0" dirty="0">
                <a:solidFill>
                  <a:srgbClr val="232323"/>
                </a:solidFill>
                <a:effectLst/>
                <a:latin typeface="Noto Sans" panose="020B0502040504020204" pitchFamily="34" charset="0"/>
              </a:rPr>
              <a:t> pain prior to, during, or after use of pharmacologic methods.</a:t>
            </a:r>
          </a:p>
          <a:p>
            <a:endParaRPr lang="en-GB" sz="2200" b="0" i="0" dirty="0">
              <a:solidFill>
                <a:srgbClr val="232323"/>
              </a:solidFill>
              <a:effectLst/>
              <a:latin typeface="Noto Sans" panose="020B0502040504020204" pitchFamily="34" charset="0"/>
            </a:endParaRPr>
          </a:p>
          <a:p>
            <a:r>
              <a:rPr lang="en-GB" sz="2200" b="1" i="0" dirty="0">
                <a:solidFill>
                  <a:srgbClr val="232323"/>
                </a:solidFill>
                <a:effectLst/>
                <a:latin typeface="Noto Sans" panose="020B0502040504020204" pitchFamily="34" charset="0"/>
              </a:rPr>
              <a:t>Role of antenatal education</a:t>
            </a:r>
            <a:r>
              <a:rPr lang="en-GB" sz="2200" dirty="0">
                <a:solidFill>
                  <a:srgbClr val="232323"/>
                </a:solidFill>
                <a:latin typeface="Noto Sans" panose="020B0502040504020204" pitchFamily="34" charset="0"/>
              </a:rPr>
              <a:t> </a:t>
            </a:r>
            <a:r>
              <a:rPr lang="en-GB" sz="2200" b="0" i="0" dirty="0">
                <a:solidFill>
                  <a:srgbClr val="232323"/>
                </a:solidFill>
                <a:effectLst/>
                <a:latin typeface="Noto Sans" panose="020B0502040504020204" pitchFamily="34" charset="0"/>
              </a:rPr>
              <a:t>– women need information prenatally about the risks and benefits of both pharmacologic and nonpharmacologic methods of pain management.</a:t>
            </a:r>
            <a:endParaRPr lang="en-GB" sz="2200" dirty="0"/>
          </a:p>
        </p:txBody>
      </p:sp>
    </p:spTree>
    <p:extLst>
      <p:ext uri="{BB962C8B-B14F-4D97-AF65-F5344CB8AC3E}">
        <p14:creationId xmlns:p14="http://schemas.microsoft.com/office/powerpoint/2010/main" val="2197437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819B5-0344-46B6-940A-F41034031A36}"/>
              </a:ext>
            </a:extLst>
          </p:cNvPr>
          <p:cNvSpPr>
            <a:spLocks noGrp="1"/>
          </p:cNvSpPr>
          <p:nvPr>
            <p:ph type="title"/>
          </p:nvPr>
        </p:nvSpPr>
        <p:spPr>
          <a:xfrm>
            <a:off x="600076" y="218759"/>
            <a:ext cx="9634011" cy="1325563"/>
          </a:xfrm>
        </p:spPr>
        <p:txBody>
          <a:bodyPr/>
          <a:lstStyle/>
          <a:p>
            <a:r>
              <a:rPr lang="en-US" dirty="0"/>
              <a:t>Classification Of Approaches</a:t>
            </a:r>
            <a:endParaRPr lang="en-GB" dirty="0"/>
          </a:p>
        </p:txBody>
      </p:sp>
      <p:sp>
        <p:nvSpPr>
          <p:cNvPr id="3" name="Content Placeholder 2">
            <a:extLst>
              <a:ext uri="{FF2B5EF4-FFF2-40B4-BE49-F238E27FC236}">
                <a16:creationId xmlns:a16="http://schemas.microsoft.com/office/drawing/2014/main" id="{19B2F108-B1CA-43EE-9367-5FB4DBFBDCE5}"/>
              </a:ext>
            </a:extLst>
          </p:cNvPr>
          <p:cNvSpPr>
            <a:spLocks noGrp="1"/>
          </p:cNvSpPr>
          <p:nvPr>
            <p:ph idx="1"/>
          </p:nvPr>
        </p:nvSpPr>
        <p:spPr>
          <a:xfrm>
            <a:off x="914400" y="1371284"/>
            <a:ext cx="9913257" cy="4929504"/>
          </a:xfrm>
        </p:spPr>
        <p:txBody>
          <a:bodyPr>
            <a:noAutofit/>
          </a:bodyPr>
          <a:lstStyle/>
          <a:p>
            <a:pPr marL="0" indent="0" algn="l">
              <a:buNone/>
            </a:pPr>
            <a:r>
              <a:rPr lang="en-GB" sz="1800" b="0" i="0" dirty="0">
                <a:solidFill>
                  <a:srgbClr val="232323"/>
                </a:solidFill>
                <a:effectLst/>
                <a:latin typeface="Times New Roman" panose="02020603050405020304" pitchFamily="18" charset="0"/>
              </a:rPr>
              <a:t>● </a:t>
            </a:r>
            <a:r>
              <a:rPr lang="en-GB" sz="1800" b="1" i="0" dirty="0">
                <a:solidFill>
                  <a:srgbClr val="232323"/>
                </a:solidFill>
                <a:effectLst/>
                <a:latin typeface="Noto Sans" panose="020B0502040504020204" pitchFamily="34" charset="0"/>
              </a:rPr>
              <a:t>Low-resource interventions </a:t>
            </a:r>
            <a:r>
              <a:rPr lang="en-GB" sz="1800" b="0" i="0" dirty="0">
                <a:solidFill>
                  <a:srgbClr val="232323"/>
                </a:solidFill>
                <a:effectLst/>
                <a:latin typeface="Noto Sans" panose="020B0502040504020204" pitchFamily="34" charset="0"/>
              </a:rPr>
              <a:t>are simple, readily available, inexpensive, and low-risk techniques including distraction, self-help, and comforting strategies or tools. </a:t>
            </a:r>
          </a:p>
          <a:p>
            <a:pPr algn="l"/>
            <a:endParaRPr lang="en-GB" sz="1800" b="0" i="0" dirty="0">
              <a:solidFill>
                <a:srgbClr val="232323"/>
              </a:solidFill>
              <a:effectLst/>
              <a:latin typeface="Noto Sans" panose="020B0502040504020204" pitchFamily="34" charset="0"/>
            </a:endParaRPr>
          </a:p>
          <a:p>
            <a:pPr marL="0" indent="0" algn="l">
              <a:buNone/>
            </a:pPr>
            <a:r>
              <a:rPr lang="en-GB" sz="1800" b="0" i="0" dirty="0">
                <a:solidFill>
                  <a:srgbClr val="232323"/>
                </a:solidFill>
                <a:effectLst/>
                <a:latin typeface="Times New Roman" panose="02020603050405020304" pitchFamily="18" charset="0"/>
              </a:rPr>
              <a:t>● </a:t>
            </a:r>
            <a:r>
              <a:rPr lang="en-GB" sz="1800" b="1" i="0" dirty="0">
                <a:solidFill>
                  <a:srgbClr val="232323"/>
                </a:solidFill>
                <a:effectLst/>
                <a:latin typeface="Noto Sans" panose="020B0502040504020204" pitchFamily="34" charset="0"/>
              </a:rPr>
              <a:t>Moderate-resource interventions </a:t>
            </a:r>
            <a:r>
              <a:rPr lang="en-GB" sz="1800" b="0" i="0" dirty="0">
                <a:solidFill>
                  <a:srgbClr val="232323"/>
                </a:solidFill>
                <a:effectLst/>
                <a:latin typeface="Noto Sans" panose="020B0502040504020204" pitchFamily="34" charset="0"/>
              </a:rPr>
              <a:t>require patient motivation, specialized training, professional assistance, specific equipment, financial resources, or a combination thereof.</a:t>
            </a:r>
          </a:p>
          <a:p>
            <a:pPr algn="l"/>
            <a:endParaRPr lang="en-GB" sz="1800" b="0" i="0" dirty="0">
              <a:solidFill>
                <a:srgbClr val="232323"/>
              </a:solidFill>
              <a:effectLst/>
              <a:latin typeface="Noto Sans" panose="020B0502040504020204" pitchFamily="34" charset="0"/>
            </a:endParaRPr>
          </a:p>
          <a:p>
            <a:pPr marL="0" indent="0" algn="l">
              <a:buNone/>
            </a:pPr>
            <a:r>
              <a:rPr lang="en-GB" sz="1800" b="0" i="0" dirty="0">
                <a:solidFill>
                  <a:srgbClr val="232323"/>
                </a:solidFill>
                <a:effectLst/>
                <a:latin typeface="Times New Roman" panose="02020603050405020304" pitchFamily="18" charset="0"/>
              </a:rPr>
              <a:t>● </a:t>
            </a:r>
            <a:r>
              <a:rPr lang="en-GB" sz="1800" b="1" i="0" dirty="0">
                <a:solidFill>
                  <a:srgbClr val="232323"/>
                </a:solidFill>
                <a:effectLst/>
                <a:latin typeface="Noto Sans" panose="020B0502040504020204" pitchFamily="34" charset="0"/>
              </a:rPr>
              <a:t>High-resource interventions </a:t>
            </a:r>
            <a:r>
              <a:rPr lang="en-GB" sz="1800" b="0" i="0" dirty="0">
                <a:solidFill>
                  <a:srgbClr val="232323"/>
                </a:solidFill>
                <a:effectLst/>
                <a:latin typeface="Noto Sans" panose="020B0502040504020204" pitchFamily="34" charset="0"/>
              </a:rPr>
              <a:t>require professional training and monitoring, have greater risk of adverse effects on mother, </a:t>
            </a:r>
            <a:r>
              <a:rPr lang="en-GB" sz="1800" b="0" i="0" dirty="0" err="1">
                <a:solidFill>
                  <a:srgbClr val="232323"/>
                </a:solidFill>
                <a:effectLst/>
                <a:latin typeface="Noto Sans" panose="020B0502040504020204" pitchFamily="34" charset="0"/>
              </a:rPr>
              <a:t>fetus</a:t>
            </a:r>
            <a:r>
              <a:rPr lang="en-GB" sz="1800" b="0" i="0" dirty="0">
                <a:solidFill>
                  <a:srgbClr val="232323"/>
                </a:solidFill>
                <a:effectLst/>
                <a:latin typeface="Noto Sans" panose="020B0502040504020204" pitchFamily="34" charset="0"/>
              </a:rPr>
              <a:t>, or labour, require increasingly complex equipment and training by staff and/or patient, and incur significant cost. </a:t>
            </a:r>
            <a:endParaRPr lang="en-GB" sz="1800" dirty="0"/>
          </a:p>
        </p:txBody>
      </p:sp>
    </p:spTree>
    <p:extLst>
      <p:ext uri="{BB962C8B-B14F-4D97-AF65-F5344CB8AC3E}">
        <p14:creationId xmlns:p14="http://schemas.microsoft.com/office/powerpoint/2010/main" val="432258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47ABC54-5B13-462C-81B5-BC53B240740F}"/>
              </a:ext>
            </a:extLst>
          </p:cNvPr>
          <p:cNvSpPr>
            <a:spLocks noGrp="1"/>
          </p:cNvSpPr>
          <p:nvPr>
            <p:ph type="title"/>
          </p:nvPr>
        </p:nvSpPr>
        <p:spPr>
          <a:xfrm>
            <a:off x="600076" y="218759"/>
            <a:ext cx="9634011" cy="1325563"/>
          </a:xfrm>
        </p:spPr>
        <p:txBody>
          <a:bodyPr/>
          <a:lstStyle/>
          <a:p>
            <a:r>
              <a:rPr lang="en-US" dirty="0"/>
              <a:t>The Non-pharmacologic Methods</a:t>
            </a:r>
            <a:endParaRPr lang="en-GB" dirty="0"/>
          </a:p>
        </p:txBody>
      </p:sp>
      <p:sp>
        <p:nvSpPr>
          <p:cNvPr id="3" name="Content Placeholder 2">
            <a:extLst>
              <a:ext uri="{FF2B5EF4-FFF2-40B4-BE49-F238E27FC236}">
                <a16:creationId xmlns:a16="http://schemas.microsoft.com/office/drawing/2014/main" id="{58DB6A7A-F42D-4245-9E6E-C038AD031E7B}"/>
              </a:ext>
            </a:extLst>
          </p:cNvPr>
          <p:cNvSpPr>
            <a:spLocks noGrp="1"/>
          </p:cNvSpPr>
          <p:nvPr>
            <p:ph idx="1"/>
          </p:nvPr>
        </p:nvSpPr>
        <p:spPr>
          <a:xfrm>
            <a:off x="693738" y="1539875"/>
            <a:ext cx="10804524" cy="5099366"/>
          </a:xfrm>
        </p:spPr>
        <p:txBody>
          <a:bodyPr>
            <a:normAutofit/>
          </a:bodyPr>
          <a:lstStyle/>
          <a:p>
            <a:r>
              <a:rPr lang="en-GB" sz="1800" dirty="0">
                <a:solidFill>
                  <a:srgbClr val="000000"/>
                </a:solidFill>
                <a:latin typeface="Noto Sans" panose="020B0502040504020204" pitchFamily="34" charset="0"/>
                <a:ea typeface="Noto Sans" panose="020B0502040504020204" pitchFamily="34" charset="0"/>
                <a:cs typeface="Noto Sans" panose="020B0502040504020204" pitchFamily="34" charset="0"/>
              </a:rPr>
              <a:t>E</a:t>
            </a:r>
            <a:r>
              <a:rPr lang="en-GB" sz="1800" b="0"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rPr>
              <a:t>ducation and psychoprophylaxis (Lamaze method)</a:t>
            </a:r>
          </a:p>
          <a:p>
            <a:r>
              <a:rPr lang="en-GB" sz="1800" dirty="0">
                <a:solidFill>
                  <a:srgbClr val="000000"/>
                </a:solidFill>
                <a:latin typeface="Noto Sans" panose="020B0502040504020204" pitchFamily="34" charset="0"/>
                <a:ea typeface="Noto Sans" panose="020B0502040504020204" pitchFamily="34" charset="0"/>
                <a:cs typeface="Noto Sans" panose="020B0502040504020204" pitchFamily="34" charset="0"/>
              </a:rPr>
              <a:t>E</a:t>
            </a:r>
            <a:r>
              <a:rPr lang="en-GB" sz="1800" b="0"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rPr>
              <a:t>motional support</a:t>
            </a:r>
          </a:p>
          <a:p>
            <a:r>
              <a:rPr lang="en-GB" sz="1800" dirty="0">
                <a:solidFill>
                  <a:srgbClr val="000000"/>
                </a:solidFill>
                <a:latin typeface="Noto Sans" panose="020B0502040504020204" pitchFamily="34" charset="0"/>
                <a:ea typeface="Noto Sans" panose="020B0502040504020204" pitchFamily="34" charset="0"/>
                <a:cs typeface="Noto Sans" panose="020B0502040504020204" pitchFamily="34" charset="0"/>
              </a:rPr>
              <a:t>B</a:t>
            </a:r>
            <a:r>
              <a:rPr lang="en-GB" sz="1800" b="0"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rPr>
              <a:t>ack massage</a:t>
            </a:r>
          </a:p>
          <a:p>
            <a:r>
              <a:rPr lang="en-GB" sz="1800" dirty="0">
                <a:solidFill>
                  <a:srgbClr val="000000"/>
                </a:solidFill>
                <a:latin typeface="Noto Sans" panose="020B0502040504020204" pitchFamily="34" charset="0"/>
                <a:ea typeface="Noto Sans" panose="020B0502040504020204" pitchFamily="34" charset="0"/>
                <a:cs typeface="Noto Sans" panose="020B0502040504020204" pitchFamily="34" charset="0"/>
              </a:rPr>
              <a:t>H</a:t>
            </a:r>
            <a:r>
              <a:rPr lang="en-GB" sz="1800" b="0"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rPr>
              <a:t>ydrotherapy (Water Immersion) not more than 2 hours</a:t>
            </a:r>
          </a:p>
          <a:p>
            <a:r>
              <a:rPr lang="en-GB" sz="1800" dirty="0">
                <a:solidFill>
                  <a:srgbClr val="000000"/>
                </a:solidFill>
                <a:latin typeface="Noto Sans" panose="020B0502040504020204" pitchFamily="34" charset="0"/>
                <a:ea typeface="Noto Sans" panose="020B0502040504020204" pitchFamily="34" charset="0"/>
                <a:cs typeface="Noto Sans" panose="020B0502040504020204" pitchFamily="34" charset="0"/>
              </a:rPr>
              <a:t>B</a:t>
            </a:r>
            <a:r>
              <a:rPr lang="en-GB" sz="1800" b="0"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rPr>
              <a:t>iofeedback</a:t>
            </a:r>
          </a:p>
          <a:p>
            <a:r>
              <a:rPr lang="en-GB" sz="1800" dirty="0">
                <a:solidFill>
                  <a:srgbClr val="000000"/>
                </a:solidFill>
                <a:latin typeface="Noto Sans" panose="020B0502040504020204" pitchFamily="34" charset="0"/>
                <a:ea typeface="Noto Sans" panose="020B0502040504020204" pitchFamily="34" charset="0"/>
                <a:cs typeface="Noto Sans" panose="020B0502040504020204" pitchFamily="34" charset="0"/>
              </a:rPr>
              <a:t>T</a:t>
            </a:r>
            <a:r>
              <a:rPr lang="en-GB" sz="1800" b="0"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rPr>
              <a:t>ranscutaneous electrical nerve stimulation (TENS)</a:t>
            </a:r>
          </a:p>
          <a:p>
            <a:r>
              <a:rPr lang="en-GB" sz="1800" dirty="0">
                <a:solidFill>
                  <a:srgbClr val="000000"/>
                </a:solidFill>
                <a:latin typeface="Noto Sans" panose="020B0502040504020204" pitchFamily="34" charset="0"/>
                <a:ea typeface="Noto Sans" panose="020B0502040504020204" pitchFamily="34" charset="0"/>
                <a:cs typeface="Noto Sans" panose="020B0502040504020204" pitchFamily="34" charset="0"/>
              </a:rPr>
              <a:t>A</a:t>
            </a:r>
            <a:r>
              <a:rPr lang="en-GB" sz="1800" b="0"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rPr>
              <a:t>cupuncture: </a:t>
            </a:r>
            <a:r>
              <a:rPr lang="en-GB" sz="1800" i="0" u="sng"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rPr>
              <a:t>In most studies, acupuncture has been found to decrease pain.</a:t>
            </a:r>
          </a:p>
          <a:p>
            <a:r>
              <a:rPr lang="en-GB" sz="1800" dirty="0">
                <a:solidFill>
                  <a:srgbClr val="000000"/>
                </a:solidFill>
                <a:latin typeface="Noto Sans" panose="020B0502040504020204" pitchFamily="34" charset="0"/>
                <a:ea typeface="Noto Sans" panose="020B0502040504020204" pitchFamily="34" charset="0"/>
                <a:cs typeface="Noto Sans" panose="020B0502040504020204" pitchFamily="34" charset="0"/>
              </a:rPr>
              <a:t>H</a:t>
            </a:r>
            <a:r>
              <a:rPr lang="en-GB" sz="1800" b="0"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rPr>
              <a:t>ypnosis (hypnobirthing). </a:t>
            </a:r>
          </a:p>
          <a:p>
            <a:endParaRPr lang="en-GB" sz="1800" dirty="0">
              <a:solidFill>
                <a:srgbClr val="000000"/>
              </a:solidFill>
              <a:latin typeface="Noto Sans" panose="020B0502040504020204" pitchFamily="34" charset="0"/>
              <a:ea typeface="Noto Sans" panose="020B0502040504020204" pitchFamily="34" charset="0"/>
              <a:cs typeface="Noto Sans" panose="020B0502040504020204" pitchFamily="34" charset="0"/>
            </a:endParaRPr>
          </a:p>
          <a:p>
            <a:pPr marL="0" indent="0">
              <a:buNone/>
            </a:pPr>
            <a:r>
              <a:rPr lang="en-GB" sz="1800" b="1"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rPr>
              <a:t>These techniques tend to work best early in the first stage of </a:t>
            </a:r>
            <a:r>
              <a:rPr lang="en-GB" sz="1800" b="1" i="0" u="none" strike="noStrike" baseline="0" dirty="0" err="1">
                <a:solidFill>
                  <a:srgbClr val="000000"/>
                </a:solidFill>
                <a:latin typeface="Noto Sans" panose="020B0502040504020204" pitchFamily="34" charset="0"/>
                <a:ea typeface="Noto Sans" panose="020B0502040504020204" pitchFamily="34" charset="0"/>
                <a:cs typeface="Noto Sans" panose="020B0502040504020204" pitchFamily="34" charset="0"/>
              </a:rPr>
              <a:t>labor</a:t>
            </a:r>
            <a:r>
              <a:rPr lang="en-GB" sz="1800" b="1"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rPr>
              <a:t>, when the pain is least intense, and may decrease pharmacologic usage at that time. </a:t>
            </a:r>
          </a:p>
        </p:txBody>
      </p:sp>
    </p:spTree>
    <p:extLst>
      <p:ext uri="{BB962C8B-B14F-4D97-AF65-F5344CB8AC3E}">
        <p14:creationId xmlns:p14="http://schemas.microsoft.com/office/powerpoint/2010/main" val="2297752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4CBABF-E03B-45D7-8AEA-97133DCAD29D}"/>
              </a:ext>
            </a:extLst>
          </p:cNvPr>
          <p:cNvSpPr>
            <a:spLocks noGrp="1"/>
          </p:cNvSpPr>
          <p:nvPr>
            <p:ph idx="1"/>
          </p:nvPr>
        </p:nvSpPr>
        <p:spPr>
          <a:xfrm>
            <a:off x="285751" y="516096"/>
            <a:ext cx="9524571" cy="5825808"/>
          </a:xfrm>
        </p:spPr>
        <p:txBody>
          <a:bodyPr>
            <a:noAutofit/>
          </a:bodyPr>
          <a:lstStyle/>
          <a:p>
            <a:r>
              <a:rPr lang="en-GB" sz="1800" b="1" i="0" dirty="0">
                <a:solidFill>
                  <a:srgbClr val="232323"/>
                </a:solidFill>
                <a:effectLst/>
                <a:latin typeface="Noto Sans" panose="020B0502040504020204" pitchFamily="34" charset="0"/>
              </a:rPr>
              <a:t>Movement</a:t>
            </a:r>
            <a:r>
              <a:rPr lang="en-GB" sz="1800" b="0" i="0" dirty="0">
                <a:solidFill>
                  <a:srgbClr val="232323"/>
                </a:solidFill>
                <a:effectLst/>
                <a:latin typeface="Noto Sans" panose="020B0502040504020204" pitchFamily="34" charset="0"/>
              </a:rPr>
              <a:t> — Labouring women have always walked, moved, and changed positions to make themselves more comfortable. Pelvic dimensions vary with differences in maternal positions; thus, these changes may help to ameliorate labour pain.</a:t>
            </a:r>
          </a:p>
          <a:p>
            <a:endParaRPr lang="en-GB" sz="1800" dirty="0">
              <a:solidFill>
                <a:srgbClr val="232323"/>
              </a:solidFill>
              <a:latin typeface="Noto Sans" panose="020B0502040504020204" pitchFamily="34" charset="0"/>
            </a:endParaRPr>
          </a:p>
          <a:p>
            <a:r>
              <a:rPr lang="en-GB" sz="1800" b="1" i="0" dirty="0">
                <a:solidFill>
                  <a:srgbClr val="232323"/>
                </a:solidFill>
                <a:effectLst/>
                <a:latin typeface="Noto Sans" panose="020B0502040504020204" pitchFamily="34" charset="0"/>
              </a:rPr>
              <a:t>Yoga</a:t>
            </a:r>
            <a:r>
              <a:rPr lang="en-GB" sz="1800" b="0" i="0" dirty="0">
                <a:solidFill>
                  <a:srgbClr val="232323"/>
                </a:solidFill>
                <a:effectLst/>
                <a:latin typeface="Noto Sans" panose="020B0502040504020204" pitchFamily="34" charset="0"/>
              </a:rPr>
              <a:t> — At least one study has reported that the relaxation, breathing, and posture techniques of yoga appear to reduce maternal anxiety regarding childbirth.</a:t>
            </a:r>
          </a:p>
          <a:p>
            <a:endParaRPr lang="en-GB" sz="1800" dirty="0"/>
          </a:p>
          <a:p>
            <a:r>
              <a:rPr lang="en-GB" sz="1800" b="1" i="0" dirty="0">
                <a:solidFill>
                  <a:srgbClr val="232323"/>
                </a:solidFill>
                <a:effectLst/>
                <a:latin typeface="Noto Sans" panose="020B0502040504020204" pitchFamily="34" charset="0"/>
              </a:rPr>
              <a:t>Birth ball</a:t>
            </a:r>
            <a:r>
              <a:rPr lang="en-GB" sz="1800" b="0" i="0" dirty="0">
                <a:solidFill>
                  <a:srgbClr val="232323"/>
                </a:solidFill>
                <a:effectLst/>
                <a:latin typeface="Noto Sans" panose="020B0502040504020204" pitchFamily="34" charset="0"/>
              </a:rPr>
              <a:t> — Use of a birth ball (an exercise ball or physical therapy ball) during labour encourages relaxation of the trunk and pelvic floor and also provides some pain relief while allowing women freedom of movement and personal control of the intervention. </a:t>
            </a:r>
            <a:endParaRPr lang="en-GB" sz="1800" dirty="0"/>
          </a:p>
          <a:p>
            <a:endParaRPr lang="en-GB" sz="1800" dirty="0"/>
          </a:p>
        </p:txBody>
      </p:sp>
      <p:pic>
        <p:nvPicPr>
          <p:cNvPr id="4" name="Picture 3" descr="A person in a hospital bed&#10;&#10;Description automatically generated with low confidence">
            <a:extLst>
              <a:ext uri="{FF2B5EF4-FFF2-40B4-BE49-F238E27FC236}">
                <a16:creationId xmlns:a16="http://schemas.microsoft.com/office/drawing/2014/main" id="{B73DCF30-36AD-4612-9530-B6FE65C68D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0751" y="4800811"/>
            <a:ext cx="2381249" cy="1785937"/>
          </a:xfrm>
          <a:prstGeom prst="rect">
            <a:avLst/>
          </a:prstGeom>
        </p:spPr>
      </p:pic>
      <p:pic>
        <p:nvPicPr>
          <p:cNvPr id="8" name="Picture 7" descr="A person kneeling on the floor&#10;&#10;Description automatically generated with medium confidence">
            <a:extLst>
              <a:ext uri="{FF2B5EF4-FFF2-40B4-BE49-F238E27FC236}">
                <a16:creationId xmlns:a16="http://schemas.microsoft.com/office/drawing/2014/main" id="{19161938-B1BD-41AB-9542-8AA861415475}"/>
              </a:ext>
            </a:extLst>
          </p:cNvPr>
          <p:cNvPicPr>
            <a:picLocks noChangeAspect="1"/>
          </p:cNvPicPr>
          <p:nvPr/>
        </p:nvPicPr>
        <p:blipFill rotWithShape="1">
          <a:blip r:embed="rId4">
            <a:extLst>
              <a:ext uri="{28A0092B-C50C-407E-A947-70E740481C1C}">
                <a14:useLocalDpi xmlns:a14="http://schemas.microsoft.com/office/drawing/2010/main" val="0"/>
              </a:ext>
            </a:extLst>
          </a:blip>
          <a:srcRect l="11051"/>
          <a:stretch/>
        </p:blipFill>
        <p:spPr>
          <a:xfrm>
            <a:off x="9810535" y="2563314"/>
            <a:ext cx="2381678" cy="1785937"/>
          </a:xfrm>
          <a:prstGeom prst="rect">
            <a:avLst/>
          </a:prstGeom>
        </p:spPr>
      </p:pic>
      <p:pic>
        <p:nvPicPr>
          <p:cNvPr id="10" name="Picture 9" descr="A group of people in a hospital&#10;&#10;Description automatically generated with low confidence">
            <a:extLst>
              <a:ext uri="{FF2B5EF4-FFF2-40B4-BE49-F238E27FC236}">
                <a16:creationId xmlns:a16="http://schemas.microsoft.com/office/drawing/2014/main" id="{D875D9AC-A50F-4798-BFE5-0BD870364C52}"/>
              </a:ext>
            </a:extLst>
          </p:cNvPr>
          <p:cNvPicPr>
            <a:picLocks noChangeAspect="1"/>
          </p:cNvPicPr>
          <p:nvPr/>
        </p:nvPicPr>
        <p:blipFill rotWithShape="1">
          <a:blip r:embed="rId5">
            <a:extLst>
              <a:ext uri="{28A0092B-C50C-407E-A947-70E740481C1C}">
                <a14:useLocalDpi xmlns:a14="http://schemas.microsoft.com/office/drawing/2010/main" val="0"/>
              </a:ext>
            </a:extLst>
          </a:blip>
          <a:srcRect l="8838"/>
          <a:stretch/>
        </p:blipFill>
        <p:spPr>
          <a:xfrm>
            <a:off x="9810535" y="271252"/>
            <a:ext cx="2381678" cy="1785937"/>
          </a:xfrm>
          <a:prstGeom prst="rect">
            <a:avLst/>
          </a:prstGeom>
        </p:spPr>
      </p:pic>
    </p:spTree>
    <p:extLst>
      <p:ext uri="{BB962C8B-B14F-4D97-AF65-F5344CB8AC3E}">
        <p14:creationId xmlns:p14="http://schemas.microsoft.com/office/powerpoint/2010/main" val="4046644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39726-4EF5-4636-8753-98DED0DD1849}"/>
              </a:ext>
            </a:extLst>
          </p:cNvPr>
          <p:cNvSpPr>
            <a:spLocks noGrp="1"/>
          </p:cNvSpPr>
          <p:nvPr>
            <p:ph type="title"/>
          </p:nvPr>
        </p:nvSpPr>
        <p:spPr>
          <a:xfrm>
            <a:off x="795528" y="152400"/>
            <a:ext cx="9634011" cy="1325563"/>
          </a:xfrm>
        </p:spPr>
        <p:txBody>
          <a:bodyPr/>
          <a:lstStyle/>
          <a:p>
            <a:r>
              <a:rPr lang="en-US" dirty="0"/>
              <a:t>The Pharmacologic Approaches</a:t>
            </a:r>
            <a:endParaRPr lang="en-GB" dirty="0"/>
          </a:p>
        </p:txBody>
      </p:sp>
      <p:sp>
        <p:nvSpPr>
          <p:cNvPr id="3" name="Content Placeholder 2">
            <a:extLst>
              <a:ext uri="{FF2B5EF4-FFF2-40B4-BE49-F238E27FC236}">
                <a16:creationId xmlns:a16="http://schemas.microsoft.com/office/drawing/2014/main" id="{AAA8D6B0-02F7-4D72-B85D-9C12CF7FDE35}"/>
              </a:ext>
            </a:extLst>
          </p:cNvPr>
          <p:cNvSpPr>
            <a:spLocks noGrp="1"/>
          </p:cNvSpPr>
          <p:nvPr>
            <p:ph idx="1"/>
          </p:nvPr>
        </p:nvSpPr>
        <p:spPr>
          <a:xfrm>
            <a:off x="658367" y="1714446"/>
            <a:ext cx="9908331" cy="4476432"/>
          </a:xfrm>
        </p:spPr>
        <p:txBody>
          <a:bodyPr>
            <a:normAutofit fontScale="85000" lnSpcReduction="20000"/>
          </a:bodyPr>
          <a:lstStyle/>
          <a:p>
            <a:r>
              <a:rPr lang="en-GB" b="1"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rPr>
              <a:t>Pharmacologic treatment options </a:t>
            </a:r>
            <a:r>
              <a:rPr lang="en-GB" b="0"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rPr>
              <a:t>include: </a:t>
            </a:r>
          </a:p>
          <a:p>
            <a:r>
              <a:rPr lang="en-GB" dirty="0">
                <a:solidFill>
                  <a:srgbClr val="000000"/>
                </a:solidFill>
                <a:latin typeface="Noto Sans" panose="020B0502040504020204" pitchFamily="34" charset="0"/>
                <a:ea typeface="Noto Sans" panose="020B0502040504020204" pitchFamily="34" charset="0"/>
                <a:cs typeface="Noto Sans" panose="020B0502040504020204" pitchFamily="34" charset="0"/>
              </a:rPr>
              <a:t>1. P</a:t>
            </a:r>
            <a:r>
              <a:rPr lang="en-GB" b="0"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rPr>
              <a:t>arenteral analgesia (opioid and non-opioid agents).</a:t>
            </a:r>
          </a:p>
          <a:p>
            <a:r>
              <a:rPr lang="en-GB" dirty="0">
                <a:solidFill>
                  <a:srgbClr val="000000"/>
                </a:solidFill>
                <a:latin typeface="Noto Sans" panose="020B0502040504020204" pitchFamily="34" charset="0"/>
                <a:ea typeface="Noto Sans" panose="020B0502040504020204" pitchFamily="34" charset="0"/>
                <a:cs typeface="Noto Sans" panose="020B0502040504020204" pitchFamily="34" charset="0"/>
              </a:rPr>
              <a:t>2. R</a:t>
            </a:r>
            <a:r>
              <a:rPr lang="en-GB" b="0"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rPr>
              <a:t>egional anaesthesia (epidural, spinal, combined spinal-epidural, paracervical, and pudendal nerve blocks).</a:t>
            </a:r>
            <a:endParaRPr lang="en-GB" dirty="0">
              <a:solidFill>
                <a:srgbClr val="000000"/>
              </a:solidFill>
              <a:latin typeface="Noto Sans" panose="020B0502040504020204" pitchFamily="34" charset="0"/>
              <a:ea typeface="Noto Sans" panose="020B0502040504020204" pitchFamily="34" charset="0"/>
              <a:cs typeface="Noto Sans" panose="020B0502040504020204" pitchFamily="34" charset="0"/>
            </a:endParaRPr>
          </a:p>
          <a:p>
            <a:r>
              <a:rPr lang="en-GB" b="0"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rPr>
              <a:t>3. Inhalational anaesthesia.</a:t>
            </a:r>
          </a:p>
          <a:p>
            <a:endParaRPr lang="en-GB" dirty="0">
              <a:solidFill>
                <a:srgbClr val="000000"/>
              </a:solidFill>
              <a:latin typeface="Noto Sans" panose="020B0502040504020204" pitchFamily="34" charset="0"/>
              <a:ea typeface="Noto Sans" panose="020B0502040504020204" pitchFamily="34" charset="0"/>
              <a:cs typeface="Noto Sans" panose="020B0502040504020204" pitchFamily="34" charset="0"/>
            </a:endParaRPr>
          </a:p>
          <a:p>
            <a:pPr marL="0" indent="0">
              <a:buNone/>
            </a:pPr>
            <a:endParaRPr lang="en-GB" b="0"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endParaRPr>
          </a:p>
          <a:p>
            <a:r>
              <a:rPr lang="en-US" b="0" i="0" dirty="0">
                <a:solidFill>
                  <a:srgbClr val="232323"/>
                </a:solidFill>
                <a:effectLst/>
              </a:rPr>
              <a:t>Systemic analgesics may be associated with sedation and respiratory </a:t>
            </a:r>
            <a:r>
              <a:rPr lang="en-US" b="0" i="0" dirty="0" err="1">
                <a:solidFill>
                  <a:srgbClr val="232323"/>
                </a:solidFill>
                <a:effectLst/>
              </a:rPr>
              <a:t>depression,and</a:t>
            </a:r>
            <a:r>
              <a:rPr lang="en-US" b="0" i="0" dirty="0">
                <a:solidFill>
                  <a:srgbClr val="232323"/>
                </a:solidFill>
                <a:effectLst/>
              </a:rPr>
              <a:t> are transferred across the placenta to the fetus. However, systemic analgesics or nerve blocks may be beneficial for patients who prefer less invasive analgesic techniques (compared with neuraxial analgesia), or in whom neuraxial techniques are not reasonable options due to coagulopathy or anatomic abnormalities (</a:t>
            </a:r>
            <a:r>
              <a:rPr lang="en-US" b="0" i="0" dirty="0" err="1">
                <a:solidFill>
                  <a:srgbClr val="232323"/>
                </a:solidFill>
                <a:effectLst/>
              </a:rPr>
              <a:t>eg</a:t>
            </a:r>
            <a:r>
              <a:rPr lang="en-US" b="0" i="0" dirty="0">
                <a:solidFill>
                  <a:srgbClr val="232323"/>
                </a:solidFill>
                <a:effectLst/>
              </a:rPr>
              <a:t>, spinal deformity or hardware).</a:t>
            </a:r>
            <a:endParaRPr lang="en-GB" dirty="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2867732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CF367-A784-434F-BE39-7757AD8B992E}"/>
              </a:ext>
            </a:extLst>
          </p:cNvPr>
          <p:cNvSpPr>
            <a:spLocks noGrp="1"/>
          </p:cNvSpPr>
          <p:nvPr>
            <p:ph type="title"/>
          </p:nvPr>
        </p:nvSpPr>
        <p:spPr>
          <a:xfrm>
            <a:off x="780288" y="228600"/>
            <a:ext cx="9634011" cy="1325563"/>
          </a:xfrm>
        </p:spPr>
        <p:txBody>
          <a:bodyPr/>
          <a:lstStyle/>
          <a:p>
            <a:r>
              <a:rPr lang="en-US" dirty="0"/>
              <a:t>Parenteral (Systemic) Narcotics</a:t>
            </a:r>
            <a:endParaRPr lang="en-GB" dirty="0"/>
          </a:p>
        </p:txBody>
      </p:sp>
      <p:sp>
        <p:nvSpPr>
          <p:cNvPr id="3" name="Content Placeholder 2">
            <a:extLst>
              <a:ext uri="{FF2B5EF4-FFF2-40B4-BE49-F238E27FC236}">
                <a16:creationId xmlns:a16="http://schemas.microsoft.com/office/drawing/2014/main" id="{6AA82FEC-523E-45F1-BE94-6D259DB06655}"/>
              </a:ext>
            </a:extLst>
          </p:cNvPr>
          <p:cNvSpPr>
            <a:spLocks noGrp="1"/>
          </p:cNvSpPr>
          <p:nvPr>
            <p:ph idx="1"/>
          </p:nvPr>
        </p:nvSpPr>
        <p:spPr>
          <a:xfrm>
            <a:off x="923163" y="1888961"/>
            <a:ext cx="9978200" cy="4946650"/>
          </a:xfrm>
        </p:spPr>
        <p:txBody>
          <a:bodyPr>
            <a:normAutofit/>
          </a:bodyPr>
          <a:lstStyle/>
          <a:p>
            <a:r>
              <a:rPr lang="en-GB" sz="1900" b="1"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rPr>
              <a:t>Parenteral narcotics have very limited efficacy for the relief of </a:t>
            </a:r>
            <a:r>
              <a:rPr lang="en-GB" sz="1900" b="1" i="0" u="none" strike="noStrike" baseline="0" dirty="0" err="1">
                <a:solidFill>
                  <a:srgbClr val="000000"/>
                </a:solidFill>
                <a:latin typeface="Noto Sans" panose="020B0502040504020204" pitchFamily="34" charset="0"/>
                <a:ea typeface="Noto Sans" panose="020B0502040504020204" pitchFamily="34" charset="0"/>
                <a:cs typeface="Noto Sans" panose="020B0502040504020204" pitchFamily="34" charset="0"/>
              </a:rPr>
              <a:t>labor</a:t>
            </a:r>
            <a:r>
              <a:rPr lang="en-GB" sz="1900" b="1"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rPr>
              <a:t> pain. </a:t>
            </a:r>
            <a:r>
              <a:rPr lang="en-GB" sz="1900" b="0"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rPr>
              <a:t>They work best in the early first stage, </a:t>
            </a:r>
            <a:r>
              <a:rPr lang="en-GB" sz="1900" b="0" i="0" u="sng"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rPr>
              <a:t>when the pain is primarily visceral and less intense</a:t>
            </a:r>
            <a:r>
              <a:rPr lang="en-GB" sz="1900" b="0"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rPr>
              <a:t>.</a:t>
            </a:r>
          </a:p>
          <a:p>
            <a:pPr marL="0" indent="0">
              <a:buNone/>
            </a:pPr>
            <a:endParaRPr lang="en-GB" sz="1200" dirty="0">
              <a:solidFill>
                <a:srgbClr val="000000"/>
              </a:solidFill>
              <a:latin typeface="Noto Sans" panose="020B0502040504020204" pitchFamily="34" charset="0"/>
              <a:ea typeface="Noto Sans" panose="020B0502040504020204" pitchFamily="34" charset="0"/>
              <a:cs typeface="Noto Sans" panose="020B0502040504020204" pitchFamily="34" charset="0"/>
            </a:endParaRPr>
          </a:p>
          <a:p>
            <a:pPr algn="l"/>
            <a:r>
              <a:rPr lang="en-GB" sz="1900"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Parenteral opioids continue to have a role in peripartum analgesia. They are inexpensive, and their use requires no specialized expertise.</a:t>
            </a:r>
            <a:endParaRPr lang="en-GB" sz="1900" b="0"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endParaRPr>
          </a:p>
          <a:p>
            <a:endParaRPr lang="en-GB" sz="1200" dirty="0">
              <a:solidFill>
                <a:srgbClr val="000000"/>
              </a:solidFill>
              <a:latin typeface="Noto Sans" panose="020B0502040504020204" pitchFamily="34" charset="0"/>
              <a:ea typeface="Noto Sans" panose="020B0502040504020204" pitchFamily="34" charset="0"/>
              <a:cs typeface="Noto Sans" panose="020B0502040504020204" pitchFamily="34" charset="0"/>
            </a:endParaRPr>
          </a:p>
          <a:p>
            <a:pPr algn="l"/>
            <a:r>
              <a:rPr lang="en-GB" sz="1900"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However, parenteral opioids have little effect on maternal pain scores, provide unreliable analgesia, and commonly have adverse effects such as nausea, vomiting</a:t>
            </a:r>
            <a:r>
              <a:rPr lang="en-GB" sz="1900" dirty="0">
                <a:solidFill>
                  <a:srgbClr val="231F20"/>
                </a:solidFill>
                <a:latin typeface="Noto Sans" panose="020B0502040504020204" pitchFamily="34" charset="0"/>
                <a:ea typeface="Noto Sans" panose="020B0502040504020204" pitchFamily="34" charset="0"/>
                <a:cs typeface="Noto Sans" panose="020B0502040504020204" pitchFamily="34" charset="0"/>
              </a:rPr>
              <a:t> </a:t>
            </a:r>
            <a:r>
              <a:rPr lang="en-GB" sz="1900"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and drowsiness</a:t>
            </a:r>
            <a:r>
              <a:rPr lang="en-GB" sz="1900" dirty="0">
                <a:solidFill>
                  <a:srgbClr val="231F20"/>
                </a:solidFill>
                <a:latin typeface="Noto Sans" panose="020B0502040504020204" pitchFamily="34" charset="0"/>
                <a:ea typeface="Noto Sans" panose="020B0502040504020204" pitchFamily="34" charset="0"/>
                <a:cs typeface="Noto Sans" panose="020B0502040504020204" pitchFamily="34" charset="0"/>
              </a:rPr>
              <a:t>.</a:t>
            </a:r>
            <a:endParaRPr lang="en-GB" sz="1900" dirty="0">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1148060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38AF22-39EF-40AB-9DD6-0A36C37EF669}"/>
              </a:ext>
            </a:extLst>
          </p:cNvPr>
          <p:cNvSpPr>
            <a:spLocks noGrp="1"/>
          </p:cNvSpPr>
          <p:nvPr>
            <p:ph idx="1"/>
          </p:nvPr>
        </p:nvSpPr>
        <p:spPr>
          <a:xfrm>
            <a:off x="683306" y="270182"/>
            <a:ext cx="6557963" cy="6317636"/>
          </a:xfrm>
        </p:spPr>
        <p:txBody>
          <a:bodyPr>
            <a:normAutofit lnSpcReduction="10000"/>
          </a:bodyPr>
          <a:lstStyle/>
          <a:p>
            <a:pPr algn="l"/>
            <a:r>
              <a:rPr lang="en-GB" b="1" u="sng" dirty="0">
                <a:solidFill>
                  <a:srgbClr val="002060"/>
                </a:solidFill>
                <a:latin typeface="Noto Sans" panose="020B0502040504020204" pitchFamily="34" charset="0"/>
                <a:ea typeface="Noto Sans" panose="020B0502040504020204" pitchFamily="34" charset="0"/>
                <a:cs typeface="Noto Sans" panose="020B0502040504020204" pitchFamily="34" charset="0"/>
              </a:rPr>
              <a:t>F</a:t>
            </a:r>
            <a:r>
              <a:rPr lang="en-GB" b="1" i="0" u="sng" strike="noStrike" baseline="0" dirty="0">
                <a:solidFill>
                  <a:srgbClr val="002060"/>
                </a:solidFill>
                <a:latin typeface="Noto Sans" panose="020B0502040504020204" pitchFamily="34" charset="0"/>
                <a:ea typeface="Noto Sans" panose="020B0502040504020204" pitchFamily="34" charset="0"/>
                <a:cs typeface="Noto Sans" panose="020B0502040504020204" pitchFamily="34" charset="0"/>
              </a:rPr>
              <a:t>entanyl</a:t>
            </a:r>
            <a:r>
              <a:rPr lang="en-GB"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 </a:t>
            </a:r>
            <a:r>
              <a:rPr lang="en-GB" b="0" i="0" u="sng" strike="noStrike" baseline="0" dirty="0">
                <a:solidFill>
                  <a:srgbClr val="002060"/>
                </a:solidFill>
                <a:latin typeface="Noto Sans" panose="020B0502040504020204" pitchFamily="34" charset="0"/>
                <a:ea typeface="Noto Sans" panose="020B0502040504020204" pitchFamily="34" charset="0"/>
                <a:cs typeface="Noto Sans" panose="020B0502040504020204" pitchFamily="34" charset="0"/>
              </a:rPr>
              <a:t>morphine</a:t>
            </a:r>
            <a:r>
              <a:rPr lang="en-GB"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 </a:t>
            </a:r>
            <a:r>
              <a:rPr lang="en-GB" b="1" i="0" u="sng" strike="noStrike" baseline="0" dirty="0">
                <a:solidFill>
                  <a:srgbClr val="002060"/>
                </a:solidFill>
                <a:latin typeface="Noto Sans" panose="020B0502040504020204" pitchFamily="34" charset="0"/>
                <a:ea typeface="Noto Sans" panose="020B0502040504020204" pitchFamily="34" charset="0"/>
                <a:cs typeface="Noto Sans" panose="020B0502040504020204" pitchFamily="34" charset="0"/>
              </a:rPr>
              <a:t>nalbuphine</a:t>
            </a:r>
            <a:r>
              <a:rPr lang="en-GB"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 </a:t>
            </a:r>
            <a:r>
              <a:rPr lang="en-GB" b="0" i="0" u="sng" strike="noStrike" baseline="0" dirty="0">
                <a:solidFill>
                  <a:srgbClr val="002060"/>
                </a:solidFill>
                <a:latin typeface="Noto Sans" panose="020B0502040504020204" pitchFamily="34" charset="0"/>
                <a:ea typeface="Noto Sans" panose="020B0502040504020204" pitchFamily="34" charset="0"/>
                <a:cs typeface="Noto Sans" panose="020B0502040504020204" pitchFamily="34" charset="0"/>
              </a:rPr>
              <a:t>butorphanol</a:t>
            </a:r>
            <a:r>
              <a:rPr lang="en-GB"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 and </a:t>
            </a:r>
            <a:r>
              <a:rPr lang="en-GB" b="0" i="0" u="sng" strike="noStrike" baseline="0" dirty="0">
                <a:solidFill>
                  <a:srgbClr val="002060"/>
                </a:solidFill>
                <a:latin typeface="Noto Sans" panose="020B0502040504020204" pitchFamily="34" charset="0"/>
                <a:ea typeface="Noto Sans" panose="020B0502040504020204" pitchFamily="34" charset="0"/>
                <a:cs typeface="Noto Sans" panose="020B0502040504020204" pitchFamily="34" charset="0"/>
              </a:rPr>
              <a:t>remifentanil</a:t>
            </a:r>
            <a:r>
              <a:rPr lang="en-GB"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 are used commonly. </a:t>
            </a:r>
          </a:p>
          <a:p>
            <a:pPr algn="l"/>
            <a:r>
              <a:rPr lang="en-GB"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These drugs may be given intramuscularly or intravenously.</a:t>
            </a:r>
          </a:p>
          <a:p>
            <a:pPr algn="l"/>
            <a:endParaRPr lang="en-GB" sz="1100" dirty="0">
              <a:solidFill>
                <a:srgbClr val="231F20"/>
              </a:solidFill>
              <a:latin typeface="Noto Sans" panose="020B0502040504020204" pitchFamily="34" charset="0"/>
              <a:ea typeface="Noto Sans" panose="020B0502040504020204" pitchFamily="34" charset="0"/>
              <a:cs typeface="Noto Sans" panose="020B0502040504020204" pitchFamily="34" charset="0"/>
            </a:endParaRPr>
          </a:p>
          <a:p>
            <a:pPr algn="l"/>
            <a:r>
              <a:rPr lang="en-GB" b="0" i="0" u="sng" strike="noStrike" baseline="0" dirty="0">
                <a:solidFill>
                  <a:srgbClr val="002060"/>
                </a:solidFill>
                <a:latin typeface="Noto Sans" panose="020B0502040504020204" pitchFamily="34" charset="0"/>
                <a:ea typeface="Noto Sans" panose="020B0502040504020204" pitchFamily="34" charset="0"/>
                <a:cs typeface="Noto Sans" panose="020B0502040504020204" pitchFamily="34" charset="0"/>
              </a:rPr>
              <a:t>Remifentanil</a:t>
            </a:r>
            <a:r>
              <a:rPr lang="en-GB"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 is an ultrashort-acting opioid and is administered only as a patient-controlled intravenous infusion (</a:t>
            </a:r>
            <a:r>
              <a:rPr lang="en-GB" b="1" i="0" dirty="0">
                <a:solidFill>
                  <a:srgbClr val="232323"/>
                </a:solidFill>
                <a:effectLst/>
                <a:latin typeface="Noto Sans" panose="020B0502040504020204" pitchFamily="34" charset="0"/>
              </a:rPr>
              <a:t>Patient controlled analgesia (PCA))</a:t>
            </a:r>
            <a:endParaRPr lang="en-GB"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endParaRPr>
          </a:p>
          <a:p>
            <a:pPr algn="l"/>
            <a:endParaRPr lang="en-GB" sz="1000" dirty="0">
              <a:solidFill>
                <a:srgbClr val="231F20"/>
              </a:solidFill>
              <a:latin typeface="Noto Sans" panose="020B0502040504020204" pitchFamily="34" charset="0"/>
              <a:ea typeface="Noto Sans" panose="020B0502040504020204" pitchFamily="34" charset="0"/>
              <a:cs typeface="Noto Sans" panose="020B0502040504020204" pitchFamily="34" charset="0"/>
            </a:endParaRPr>
          </a:p>
          <a:p>
            <a:pPr algn="l"/>
            <a:r>
              <a:rPr lang="en-GB" b="0" i="0" dirty="0">
                <a:solidFill>
                  <a:srgbClr val="232323"/>
                </a:solidFill>
                <a:effectLst/>
                <a:latin typeface="Noto Sans" panose="020B0502040504020204" pitchFamily="34" charset="0"/>
              </a:rPr>
              <a:t>Use of a </a:t>
            </a:r>
            <a:r>
              <a:rPr lang="en-GB" dirty="0">
                <a:solidFill>
                  <a:srgbClr val="232323"/>
                </a:solidFill>
                <a:latin typeface="Noto Sans" panose="020B0502040504020204" pitchFamily="34" charset="0"/>
              </a:rPr>
              <a:t>patient controlled analgesia</a:t>
            </a:r>
            <a:r>
              <a:rPr lang="en-GB" b="0" i="0" dirty="0">
                <a:solidFill>
                  <a:srgbClr val="232323"/>
                </a:solidFill>
                <a:effectLst/>
                <a:latin typeface="Noto Sans" panose="020B0502040504020204" pitchFamily="34" charset="0"/>
              </a:rPr>
              <a:t> pump allows the patient to self-administer a programmed dose of IV medication with lockout intervals between doses.</a:t>
            </a:r>
            <a:endParaRPr lang="en-GB"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5" name="Picture 4" descr="A picture containing icon&#10;&#10;Description automatically generated">
            <a:extLst>
              <a:ext uri="{FF2B5EF4-FFF2-40B4-BE49-F238E27FC236}">
                <a16:creationId xmlns:a16="http://schemas.microsoft.com/office/drawing/2014/main" id="{3E6A80B3-2B77-4AB3-A440-C3295B4AFC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1943" y="3321135"/>
            <a:ext cx="4515758" cy="3522577"/>
          </a:xfrm>
          <a:prstGeom prst="rect">
            <a:avLst/>
          </a:prstGeom>
        </p:spPr>
      </p:pic>
      <p:pic>
        <p:nvPicPr>
          <p:cNvPr id="4" name="Picture 3" descr="Graphical user interface&#10;&#10;Description automatically generated">
            <a:extLst>
              <a:ext uri="{FF2B5EF4-FFF2-40B4-BE49-F238E27FC236}">
                <a16:creationId xmlns:a16="http://schemas.microsoft.com/office/drawing/2014/main" id="{D78107A6-4597-49EB-8740-F8F2BDA146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2000" y="-1"/>
            <a:ext cx="2425700" cy="3234267"/>
          </a:xfrm>
          <a:prstGeom prst="rect">
            <a:avLst/>
          </a:prstGeom>
        </p:spPr>
      </p:pic>
    </p:spTree>
    <p:extLst>
      <p:ext uri="{BB962C8B-B14F-4D97-AF65-F5344CB8AC3E}">
        <p14:creationId xmlns:p14="http://schemas.microsoft.com/office/powerpoint/2010/main" val="4118429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86A4A7-CE6C-43CE-975A-459A9674CF68}"/>
              </a:ext>
            </a:extLst>
          </p:cNvPr>
          <p:cNvSpPr>
            <a:spLocks noGrp="1"/>
          </p:cNvSpPr>
          <p:nvPr>
            <p:ph idx="1"/>
          </p:nvPr>
        </p:nvSpPr>
        <p:spPr>
          <a:xfrm>
            <a:off x="642938" y="285750"/>
            <a:ext cx="10060921" cy="5940108"/>
          </a:xfrm>
        </p:spPr>
        <p:txBody>
          <a:bodyPr>
            <a:normAutofit/>
          </a:bodyPr>
          <a:lstStyle/>
          <a:p>
            <a:pPr algn="l"/>
            <a:r>
              <a:rPr lang="en-GB" sz="2400"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The use of </a:t>
            </a:r>
            <a:r>
              <a:rPr lang="en-GB" sz="2400" b="0" i="0" u="sng" strike="noStrike" baseline="0" dirty="0">
                <a:solidFill>
                  <a:srgbClr val="002060"/>
                </a:solidFill>
                <a:latin typeface="Noto Sans" panose="020B0502040504020204" pitchFamily="34" charset="0"/>
                <a:ea typeface="Noto Sans" panose="020B0502040504020204" pitchFamily="34" charset="0"/>
                <a:cs typeface="Noto Sans" panose="020B0502040504020204" pitchFamily="34" charset="0"/>
              </a:rPr>
              <a:t>Meperidine (Pethidine)</a:t>
            </a:r>
            <a:r>
              <a:rPr lang="en-GB" sz="2400" b="0" i="0" strike="noStrike" baseline="0" dirty="0">
                <a:solidFill>
                  <a:srgbClr val="002060"/>
                </a:solidFill>
                <a:latin typeface="Noto Sans" panose="020B0502040504020204" pitchFamily="34" charset="0"/>
                <a:ea typeface="Noto Sans" panose="020B0502040504020204" pitchFamily="34" charset="0"/>
                <a:cs typeface="Noto Sans" panose="020B0502040504020204" pitchFamily="34" charset="0"/>
              </a:rPr>
              <a:t> </a:t>
            </a:r>
            <a:r>
              <a:rPr lang="en-GB" sz="2400"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generally is not recommended for peripartum analgesia because its active metabolite, normeperidine, has a prolonged half-life in adults and a half-life</a:t>
            </a:r>
            <a:r>
              <a:rPr lang="en-GB" sz="2400" dirty="0">
                <a:solidFill>
                  <a:srgbClr val="231F20"/>
                </a:solidFill>
                <a:latin typeface="Noto Sans" panose="020B0502040504020204" pitchFamily="34" charset="0"/>
                <a:ea typeface="Noto Sans" panose="020B0502040504020204" pitchFamily="34" charset="0"/>
                <a:cs typeface="Noto Sans" panose="020B0502040504020204" pitchFamily="34" charset="0"/>
              </a:rPr>
              <a:t> </a:t>
            </a:r>
            <a:r>
              <a:rPr lang="en-GB" sz="2400"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of up to 72 hours in the neonate; the normeperidine effect cannot be antagonized by naloxone.</a:t>
            </a:r>
          </a:p>
          <a:p>
            <a:pPr algn="l"/>
            <a:endParaRPr lang="en-GB" sz="2400"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endParaRPr>
          </a:p>
          <a:p>
            <a:pPr algn="l"/>
            <a:r>
              <a:rPr lang="en-GB" sz="2400" b="0" i="0" u="sng" strike="noStrike" baseline="0" dirty="0">
                <a:solidFill>
                  <a:srgbClr val="002060"/>
                </a:solidFill>
                <a:latin typeface="Noto Sans" panose="020B0502040504020204" pitchFamily="34" charset="0"/>
                <a:ea typeface="Noto Sans" panose="020B0502040504020204" pitchFamily="34" charset="0"/>
                <a:cs typeface="Noto Sans" panose="020B0502040504020204" pitchFamily="34" charset="0"/>
              </a:rPr>
              <a:t>Remifentanil</a:t>
            </a:r>
            <a:r>
              <a:rPr lang="en-GB" sz="2400"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 is an ultra-short-acting opioid without active metabolites. Its pharmacokinetics allow for easy titration during labour and for less risk of respiratory depression in the </a:t>
            </a:r>
            <a:r>
              <a:rPr lang="en-GB" sz="2400" b="0" i="0" u="none" strike="noStrike" baseline="0" dirty="0" err="1">
                <a:solidFill>
                  <a:srgbClr val="231F20"/>
                </a:solidFill>
                <a:latin typeface="Noto Sans" panose="020B0502040504020204" pitchFamily="34" charset="0"/>
                <a:ea typeface="Noto Sans" panose="020B0502040504020204" pitchFamily="34" charset="0"/>
                <a:cs typeface="Noto Sans" panose="020B0502040504020204" pitchFamily="34" charset="0"/>
              </a:rPr>
              <a:t>newborn</a:t>
            </a:r>
            <a:r>
              <a:rPr lang="en-GB" sz="2400"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 </a:t>
            </a:r>
          </a:p>
          <a:p>
            <a:pPr algn="l"/>
            <a:r>
              <a:rPr lang="en-GB" sz="2400"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Remifentanil is administered intravenously by patient-controlled analgesia, seems to provide better pain relief during labour than other opioids (although less so than epidural analgesia), and has become increasingly popular as an option during labour.</a:t>
            </a:r>
            <a:endParaRPr lang="en-GB" sz="2400" dirty="0">
              <a:solidFill>
                <a:srgbClr val="231F20"/>
              </a:solidFill>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274952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C5CC0D-5CAC-4A87-9839-EA8959EACAB5}"/>
              </a:ext>
            </a:extLst>
          </p:cNvPr>
          <p:cNvSpPr>
            <a:spLocks noGrp="1"/>
          </p:cNvSpPr>
          <p:nvPr>
            <p:ph idx="1"/>
          </p:nvPr>
        </p:nvSpPr>
        <p:spPr>
          <a:xfrm>
            <a:off x="314325" y="385763"/>
            <a:ext cx="10629899" cy="6257924"/>
          </a:xfrm>
        </p:spPr>
        <p:txBody>
          <a:bodyPr>
            <a:normAutofit/>
          </a:bodyPr>
          <a:lstStyle/>
          <a:p>
            <a:pPr marL="0" indent="0" algn="l">
              <a:buNone/>
            </a:pPr>
            <a:r>
              <a:rPr lang="en-GB"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All opioids cross the placenta and may have </a:t>
            </a:r>
            <a:r>
              <a:rPr lang="en-GB" b="1"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adverse effects for the </a:t>
            </a:r>
            <a:r>
              <a:rPr lang="en-GB" b="1" i="0" u="none" strike="noStrike" baseline="0" dirty="0" err="1">
                <a:solidFill>
                  <a:srgbClr val="231F20"/>
                </a:solidFill>
                <a:latin typeface="Noto Sans" panose="020B0502040504020204" pitchFamily="34" charset="0"/>
                <a:ea typeface="Noto Sans" panose="020B0502040504020204" pitchFamily="34" charset="0"/>
                <a:cs typeface="Noto Sans" panose="020B0502040504020204" pitchFamily="34" charset="0"/>
              </a:rPr>
              <a:t>fetus</a:t>
            </a:r>
            <a:r>
              <a:rPr lang="en-GB" b="1"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 or </a:t>
            </a:r>
            <a:r>
              <a:rPr lang="en-GB" b="1" i="0" u="none" strike="noStrike" baseline="0" dirty="0" err="1">
                <a:solidFill>
                  <a:srgbClr val="231F20"/>
                </a:solidFill>
                <a:latin typeface="Noto Sans" panose="020B0502040504020204" pitchFamily="34" charset="0"/>
                <a:ea typeface="Noto Sans" panose="020B0502040504020204" pitchFamily="34" charset="0"/>
                <a:cs typeface="Noto Sans" panose="020B0502040504020204" pitchFamily="34" charset="0"/>
              </a:rPr>
              <a:t>newborn</a:t>
            </a:r>
            <a:r>
              <a:rPr lang="en-GB"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 This may be reflected in:</a:t>
            </a:r>
          </a:p>
          <a:p>
            <a:pPr algn="l"/>
            <a:r>
              <a:rPr lang="en-GB" dirty="0">
                <a:solidFill>
                  <a:srgbClr val="231F20"/>
                </a:solidFill>
                <a:latin typeface="Noto Sans" panose="020B0502040504020204" pitchFamily="34" charset="0"/>
                <a:ea typeface="Noto Sans" panose="020B0502040504020204" pitchFamily="34" charset="0"/>
                <a:cs typeface="Noto Sans" panose="020B0502040504020204" pitchFamily="34" charset="0"/>
              </a:rPr>
              <a:t>L</a:t>
            </a:r>
            <a:r>
              <a:rPr lang="en-GB"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oss of variability in the </a:t>
            </a:r>
            <a:r>
              <a:rPr lang="en-GB" b="0" i="0" u="none" strike="noStrike" baseline="0" dirty="0" err="1">
                <a:solidFill>
                  <a:srgbClr val="231F20"/>
                </a:solidFill>
                <a:latin typeface="Noto Sans" panose="020B0502040504020204" pitchFamily="34" charset="0"/>
                <a:ea typeface="Noto Sans" panose="020B0502040504020204" pitchFamily="34" charset="0"/>
                <a:cs typeface="Noto Sans" panose="020B0502040504020204" pitchFamily="34" charset="0"/>
              </a:rPr>
              <a:t>fetal</a:t>
            </a:r>
            <a:r>
              <a:rPr lang="en-GB"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 heart rate (FHR)</a:t>
            </a:r>
          </a:p>
          <a:p>
            <a:pPr algn="l"/>
            <a:r>
              <a:rPr lang="en-GB" dirty="0">
                <a:solidFill>
                  <a:srgbClr val="231F20"/>
                </a:solidFill>
                <a:latin typeface="Noto Sans" panose="020B0502040504020204" pitchFamily="34" charset="0"/>
                <a:ea typeface="Noto Sans" panose="020B0502040504020204" pitchFamily="34" charset="0"/>
                <a:cs typeface="Noto Sans" panose="020B0502040504020204" pitchFamily="34" charset="0"/>
              </a:rPr>
              <a:t>R</a:t>
            </a:r>
            <a:r>
              <a:rPr lang="en-GB"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eduction in the FHR baseline</a:t>
            </a:r>
          </a:p>
          <a:p>
            <a:pPr algn="l"/>
            <a:r>
              <a:rPr lang="en-GB" dirty="0">
                <a:solidFill>
                  <a:srgbClr val="231F20"/>
                </a:solidFill>
                <a:latin typeface="Noto Sans" panose="020B0502040504020204" pitchFamily="34" charset="0"/>
                <a:ea typeface="Noto Sans" panose="020B0502040504020204" pitchFamily="34" charset="0"/>
                <a:cs typeface="Noto Sans" panose="020B0502040504020204" pitchFamily="34" charset="0"/>
              </a:rPr>
              <a:t>N</a:t>
            </a:r>
            <a:r>
              <a:rPr lang="en-GB"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eonatal respiratory depression (usually short-ter</a:t>
            </a:r>
            <a:r>
              <a:rPr lang="en-GB" dirty="0">
                <a:solidFill>
                  <a:srgbClr val="231F20"/>
                </a:solidFill>
                <a:latin typeface="Noto Sans" panose="020B0502040504020204" pitchFamily="34" charset="0"/>
                <a:ea typeface="Noto Sans" panose="020B0502040504020204" pitchFamily="34" charset="0"/>
                <a:cs typeface="Noto Sans" panose="020B0502040504020204" pitchFamily="34" charset="0"/>
              </a:rPr>
              <a:t>m)</a:t>
            </a:r>
            <a:endParaRPr lang="en-GB"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endParaRPr>
          </a:p>
          <a:p>
            <a:pPr algn="l"/>
            <a:r>
              <a:rPr lang="en-GB" dirty="0">
                <a:solidFill>
                  <a:srgbClr val="231F20"/>
                </a:solidFill>
                <a:latin typeface="Noto Sans" panose="020B0502040504020204" pitchFamily="34" charset="0"/>
                <a:ea typeface="Noto Sans" panose="020B0502040504020204" pitchFamily="34" charset="0"/>
                <a:cs typeface="Noto Sans" panose="020B0502040504020204" pitchFamily="34" charset="0"/>
              </a:rPr>
              <a:t>N</a:t>
            </a:r>
            <a:r>
              <a:rPr lang="en-GB"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eurobehavioral changes</a:t>
            </a:r>
          </a:p>
          <a:p>
            <a:pPr algn="l"/>
            <a:r>
              <a:rPr lang="en-GB" dirty="0">
                <a:solidFill>
                  <a:srgbClr val="000000"/>
                </a:solidFill>
                <a:latin typeface="Noto Sans" panose="020B0502040504020204" pitchFamily="34" charset="0"/>
                <a:ea typeface="Noto Sans" panose="020B0502040504020204" pitchFamily="34" charset="0"/>
                <a:cs typeface="Noto Sans" panose="020B0502040504020204" pitchFamily="34" charset="0"/>
              </a:rPr>
              <a:t>I</a:t>
            </a:r>
            <a:r>
              <a:rPr lang="en-GB" b="0"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rPr>
              <a:t>mpaired neonatal breastfeeding</a:t>
            </a:r>
          </a:p>
          <a:p>
            <a:pPr algn="l"/>
            <a:endParaRPr lang="en-GB" dirty="0">
              <a:solidFill>
                <a:srgbClr val="231F20"/>
              </a:solidFill>
              <a:latin typeface="Noto Sans" panose="020B0502040504020204" pitchFamily="34" charset="0"/>
              <a:ea typeface="Noto Sans" panose="020B0502040504020204" pitchFamily="34" charset="0"/>
              <a:cs typeface="Noto Sans" panose="020B0502040504020204" pitchFamily="34" charset="0"/>
            </a:endParaRPr>
          </a:p>
          <a:p>
            <a:pPr marL="0" indent="0" algn="l">
              <a:buNone/>
            </a:pPr>
            <a:r>
              <a:rPr lang="en-GB"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Drug elimination takes longer in </a:t>
            </a:r>
            <a:r>
              <a:rPr lang="en-GB" b="0" i="0" u="none" strike="noStrike" baseline="0" dirty="0" err="1">
                <a:solidFill>
                  <a:srgbClr val="231F20"/>
                </a:solidFill>
                <a:latin typeface="Noto Sans" panose="020B0502040504020204" pitchFamily="34" charset="0"/>
                <a:ea typeface="Noto Sans" panose="020B0502040504020204" pitchFamily="34" charset="0"/>
                <a:cs typeface="Noto Sans" panose="020B0502040504020204" pitchFamily="34" charset="0"/>
              </a:rPr>
              <a:t>newborns</a:t>
            </a:r>
            <a:r>
              <a:rPr lang="en-GB"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 than in adults, so effects may be prolonged, particularly if administered near the time of delivery.</a:t>
            </a:r>
            <a:endParaRPr lang="en-GB" dirty="0">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3971531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C3487E-734A-45C7-B559-FE049A83DC1C}"/>
              </a:ext>
            </a:extLst>
          </p:cNvPr>
          <p:cNvSpPr>
            <a:spLocks noGrp="1"/>
          </p:cNvSpPr>
          <p:nvPr>
            <p:ph idx="1"/>
          </p:nvPr>
        </p:nvSpPr>
        <p:spPr>
          <a:xfrm>
            <a:off x="600076" y="528638"/>
            <a:ext cx="10103784" cy="5697220"/>
          </a:xfrm>
        </p:spPr>
        <p:txBody>
          <a:bodyPr>
            <a:normAutofit/>
          </a:bodyPr>
          <a:lstStyle/>
          <a:p>
            <a:pPr algn="l"/>
            <a:endParaRPr lang="en-GB" dirty="0">
              <a:solidFill>
                <a:srgbClr val="231F20"/>
              </a:solidFill>
              <a:latin typeface="Noto Sans" panose="020B0502040504020204" pitchFamily="34" charset="0"/>
              <a:ea typeface="Noto Sans" panose="020B0502040504020204" pitchFamily="34" charset="0"/>
              <a:cs typeface="Noto Sans" panose="020B0502040504020204" pitchFamily="34" charset="0"/>
            </a:endParaRPr>
          </a:p>
          <a:p>
            <a:pPr marL="0" indent="0" algn="l">
              <a:buNone/>
            </a:pPr>
            <a:r>
              <a:rPr lang="en-GB" b="1" dirty="0">
                <a:solidFill>
                  <a:srgbClr val="231F20"/>
                </a:solidFill>
                <a:latin typeface="Noto Sans" panose="020B0502040504020204" pitchFamily="34" charset="0"/>
                <a:ea typeface="Noto Sans" panose="020B0502040504020204" pitchFamily="34" charset="0"/>
                <a:cs typeface="Noto Sans" panose="020B0502040504020204" pitchFamily="34" charset="0"/>
              </a:rPr>
              <a:t>Adverse effects on the labouring woman:</a:t>
            </a:r>
          </a:p>
          <a:p>
            <a:pPr algn="l"/>
            <a:r>
              <a:rPr lang="en-GB" dirty="0">
                <a:solidFill>
                  <a:srgbClr val="000000"/>
                </a:solidFill>
                <a:latin typeface="Noto Sans" panose="020B0502040504020204" pitchFamily="34" charset="0"/>
                <a:ea typeface="Noto Sans" panose="020B0502040504020204" pitchFamily="34" charset="0"/>
                <a:cs typeface="Noto Sans" panose="020B0502040504020204" pitchFamily="34" charset="0"/>
              </a:rPr>
              <a:t>N</a:t>
            </a:r>
            <a:r>
              <a:rPr lang="en-GB" b="0"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rPr>
              <a:t>ausea and Vomiting (they should always been given with an anti-emetic);</a:t>
            </a:r>
          </a:p>
          <a:p>
            <a:pPr algn="l"/>
            <a:r>
              <a:rPr lang="en-GB" dirty="0">
                <a:solidFill>
                  <a:srgbClr val="000000"/>
                </a:solidFill>
                <a:latin typeface="Noto Sans" panose="020B0502040504020204" pitchFamily="34" charset="0"/>
                <a:ea typeface="Noto Sans" panose="020B0502040504020204" pitchFamily="34" charset="0"/>
                <a:cs typeface="Noto Sans" panose="020B0502040504020204" pitchFamily="34" charset="0"/>
              </a:rPr>
              <a:t>M</a:t>
            </a:r>
            <a:r>
              <a:rPr lang="en-GB" b="0"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rPr>
              <a:t>aternal drowsiness and sedation;</a:t>
            </a:r>
          </a:p>
          <a:p>
            <a:pPr algn="l"/>
            <a:r>
              <a:rPr lang="en-GB" dirty="0">
                <a:solidFill>
                  <a:srgbClr val="000000"/>
                </a:solidFill>
                <a:latin typeface="Noto Sans" panose="020B0502040504020204" pitchFamily="34" charset="0"/>
                <a:ea typeface="Noto Sans" panose="020B0502040504020204" pitchFamily="34" charset="0"/>
                <a:cs typeface="Noto Sans" panose="020B0502040504020204" pitchFamily="34" charset="0"/>
              </a:rPr>
              <a:t>D</a:t>
            </a:r>
            <a:r>
              <a:rPr lang="en-GB" b="0"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rPr>
              <a:t>elayed gastric emptying (increasing the risks if general anaesthesia is subsequently required);</a:t>
            </a:r>
          </a:p>
          <a:p>
            <a:r>
              <a:rPr lang="en-GB"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Respiratory arrest has occurred with use of remifentanil patient-controlled analgesia, and consideration should be given to one-to-one nurse-to-patient ratios, respiratory monitoring, and provision</a:t>
            </a:r>
            <a:r>
              <a:rPr lang="en-GB" dirty="0">
                <a:solidFill>
                  <a:srgbClr val="231F20"/>
                </a:solidFill>
                <a:latin typeface="Noto Sans" panose="020B0502040504020204" pitchFamily="34" charset="0"/>
                <a:ea typeface="Noto Sans" panose="020B0502040504020204" pitchFamily="34" charset="0"/>
                <a:cs typeface="Noto Sans" panose="020B0502040504020204" pitchFamily="34" charset="0"/>
              </a:rPr>
              <a:t> </a:t>
            </a:r>
            <a:r>
              <a:rPr lang="en-GB"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of supplemental oxygen.</a:t>
            </a:r>
          </a:p>
          <a:p>
            <a:pPr marL="0" indent="0" algn="l">
              <a:buNone/>
            </a:pPr>
            <a:endParaRPr lang="en-GB" dirty="0">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327216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45A8FC4-FCFC-45D1-BF49-625BE14A8563}"/>
              </a:ext>
            </a:extLst>
          </p:cNvPr>
          <p:cNvPicPr>
            <a:picLocks noChangeAspect="1"/>
          </p:cNvPicPr>
          <p:nvPr/>
        </p:nvPicPr>
        <p:blipFill>
          <a:blip r:embed="rId2">
            <a:extLst>
              <a:ext uri="{28A0092B-C50C-407E-A947-70E740481C1C}">
                <a14:useLocalDpi xmlns:a14="http://schemas.microsoft.com/office/drawing/2010/main" val="0"/>
              </a:ext>
            </a:extLst>
          </a:blip>
          <a:srcRect t="801" b="801"/>
          <a:stretch/>
        </p:blipFill>
        <p:spPr>
          <a:xfrm>
            <a:off x="-6870" y="-1119"/>
            <a:ext cx="12198869" cy="6859119"/>
          </a:xfrm>
          <a:prstGeom prst="rect">
            <a:avLst/>
          </a:prstGeom>
        </p:spPr>
      </p:pic>
      <p:sp>
        <p:nvSpPr>
          <p:cNvPr id="2" name="Title 1">
            <a:extLst>
              <a:ext uri="{FF2B5EF4-FFF2-40B4-BE49-F238E27FC236}">
                <a16:creationId xmlns:a16="http://schemas.microsoft.com/office/drawing/2014/main" id="{ABCD8BE9-BFF1-43E0-B576-D88BE2851CE6}"/>
              </a:ext>
            </a:extLst>
          </p:cNvPr>
          <p:cNvSpPr>
            <a:spLocks noGrp="1"/>
          </p:cNvSpPr>
          <p:nvPr>
            <p:ph type="title"/>
          </p:nvPr>
        </p:nvSpPr>
        <p:spPr>
          <a:xfrm>
            <a:off x="6774842" y="2188438"/>
            <a:ext cx="4540001" cy="2004553"/>
          </a:xfrm>
        </p:spPr>
        <p:txBody>
          <a:bodyPr vert="horz" lIns="91440" tIns="45720" rIns="91440" bIns="45720" rtlCol="0" anchor="ctr">
            <a:noAutofit/>
          </a:bodyPr>
          <a:lstStyle/>
          <a:p>
            <a:pPr algn="ctr"/>
            <a:r>
              <a:rPr lang="en-US" sz="4300" b="1" dirty="0">
                <a:latin typeface="Century Gothic" panose="020B0502020202020204" pitchFamily="34" charset="0"/>
              </a:rPr>
              <a:t>Part I</a:t>
            </a:r>
            <a:br>
              <a:rPr lang="en-US" sz="4300" dirty="0">
                <a:latin typeface="Century Gothic" panose="020B0502020202020204" pitchFamily="34" charset="0"/>
              </a:rPr>
            </a:br>
            <a:br>
              <a:rPr lang="ar-JO" sz="2200" dirty="0">
                <a:latin typeface="Century Gothic" panose="020B0502020202020204" pitchFamily="34" charset="0"/>
              </a:rPr>
            </a:br>
            <a:r>
              <a:rPr lang="en-US" sz="4300" dirty="0">
                <a:latin typeface="Century Gothic" panose="020B0502020202020204" pitchFamily="34" charset="0"/>
              </a:rPr>
              <a:t>Sarah </a:t>
            </a:r>
            <a:r>
              <a:rPr lang="en-US" sz="4300" dirty="0" err="1">
                <a:latin typeface="Century Gothic" panose="020B0502020202020204" pitchFamily="34" charset="0"/>
              </a:rPr>
              <a:t>khirfan</a:t>
            </a:r>
            <a:endParaRPr lang="en-US" sz="4300" dirty="0">
              <a:latin typeface="Century Gothic" panose="020B0502020202020204" pitchFamily="34" charset="0"/>
            </a:endParaRPr>
          </a:p>
        </p:txBody>
      </p:sp>
    </p:spTree>
    <p:extLst>
      <p:ext uri="{BB962C8B-B14F-4D97-AF65-F5344CB8AC3E}">
        <p14:creationId xmlns:p14="http://schemas.microsoft.com/office/powerpoint/2010/main" val="1113480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F2C990A-3636-45CF-B5DE-F34C6CA6FF62}"/>
              </a:ext>
            </a:extLst>
          </p:cNvPr>
          <p:cNvSpPr>
            <a:spLocks noGrp="1"/>
          </p:cNvSpPr>
          <p:nvPr>
            <p:ph type="title"/>
          </p:nvPr>
        </p:nvSpPr>
        <p:spPr>
          <a:xfrm>
            <a:off x="780288" y="228600"/>
            <a:ext cx="9634011" cy="1325563"/>
          </a:xfrm>
        </p:spPr>
        <p:txBody>
          <a:bodyPr/>
          <a:lstStyle/>
          <a:p>
            <a:r>
              <a:rPr lang="en-GB" dirty="0"/>
              <a:t>Note</a:t>
            </a:r>
          </a:p>
        </p:txBody>
      </p:sp>
      <p:sp>
        <p:nvSpPr>
          <p:cNvPr id="3" name="Content Placeholder 2">
            <a:extLst>
              <a:ext uri="{FF2B5EF4-FFF2-40B4-BE49-F238E27FC236}">
                <a16:creationId xmlns:a16="http://schemas.microsoft.com/office/drawing/2014/main" id="{894436DA-F08A-4FF7-9D21-8DCD903FC485}"/>
              </a:ext>
            </a:extLst>
          </p:cNvPr>
          <p:cNvSpPr>
            <a:spLocks noGrp="1"/>
          </p:cNvSpPr>
          <p:nvPr>
            <p:ph idx="1"/>
          </p:nvPr>
        </p:nvSpPr>
        <p:spPr>
          <a:xfrm>
            <a:off x="700088" y="1057275"/>
            <a:ext cx="10003771" cy="5168583"/>
          </a:xfrm>
        </p:spPr>
        <p:txBody>
          <a:bodyPr/>
          <a:lstStyle/>
          <a:p>
            <a:pPr algn="l"/>
            <a:endParaRPr lang="en-GB" b="0" i="0" strike="noStrike" baseline="0" dirty="0">
              <a:solidFill>
                <a:srgbClr val="002060"/>
              </a:solidFill>
              <a:latin typeface="Noto Sans" panose="020B0502040504020204" pitchFamily="34" charset="0"/>
              <a:ea typeface="Noto Sans" panose="020B0502040504020204" pitchFamily="34" charset="0"/>
              <a:cs typeface="Noto Sans" panose="020B0502040504020204" pitchFamily="34" charset="0"/>
            </a:endParaRPr>
          </a:p>
          <a:p>
            <a:pPr algn="l"/>
            <a:r>
              <a:rPr lang="en-GB" sz="2000" b="0" i="0" u="sng" strike="noStrike" baseline="0" dirty="0">
                <a:solidFill>
                  <a:srgbClr val="002060"/>
                </a:solidFill>
                <a:latin typeface="Noto Sans" panose="020B0502040504020204" pitchFamily="34" charset="0"/>
                <a:ea typeface="Noto Sans" panose="020B0502040504020204" pitchFamily="34" charset="0"/>
                <a:cs typeface="Noto Sans" panose="020B0502040504020204" pitchFamily="34" charset="0"/>
              </a:rPr>
              <a:t>Nalbuphine</a:t>
            </a:r>
            <a:r>
              <a:rPr lang="en-GB" sz="2000"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 and </a:t>
            </a:r>
            <a:r>
              <a:rPr lang="en-GB" sz="2000" b="0" i="0" u="sng" strike="noStrike" baseline="0" dirty="0">
                <a:solidFill>
                  <a:srgbClr val="002060"/>
                </a:solidFill>
                <a:latin typeface="Noto Sans" panose="020B0502040504020204" pitchFamily="34" charset="0"/>
                <a:ea typeface="Noto Sans" panose="020B0502040504020204" pitchFamily="34" charset="0"/>
                <a:cs typeface="Noto Sans" panose="020B0502040504020204" pitchFamily="34" charset="0"/>
              </a:rPr>
              <a:t>butorphanol</a:t>
            </a:r>
            <a:r>
              <a:rPr lang="en-GB" sz="2000"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 are mixed agonist–antagonists and, therefore, are associated with less respiratory depression for an equianalgesic dose.</a:t>
            </a:r>
          </a:p>
          <a:p>
            <a:pPr algn="l"/>
            <a:r>
              <a:rPr lang="en-GB" sz="2000"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Importantly, mixed agonist–antagonist (</a:t>
            </a:r>
            <a:r>
              <a:rPr lang="en-GB" sz="2000" b="0" i="0" u="none" strike="noStrike" baseline="0" dirty="0" err="1">
                <a:solidFill>
                  <a:srgbClr val="231F20"/>
                </a:solidFill>
                <a:latin typeface="Noto Sans" panose="020B0502040504020204" pitchFamily="34" charset="0"/>
                <a:ea typeface="Noto Sans" panose="020B0502040504020204" pitchFamily="34" charset="0"/>
                <a:cs typeface="Noto Sans" panose="020B0502040504020204" pitchFamily="34" charset="0"/>
              </a:rPr>
              <a:t>ie</a:t>
            </a:r>
            <a:r>
              <a:rPr lang="en-GB" sz="2000"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 </a:t>
            </a:r>
            <a:r>
              <a:rPr lang="en-GB" sz="2000" b="0" i="0" u="sng" strike="noStrike" baseline="0" dirty="0">
                <a:solidFill>
                  <a:srgbClr val="002060"/>
                </a:solidFill>
                <a:latin typeface="Noto Sans" panose="020B0502040504020204" pitchFamily="34" charset="0"/>
                <a:ea typeface="Noto Sans" panose="020B0502040504020204" pitchFamily="34" charset="0"/>
                <a:cs typeface="Noto Sans" panose="020B0502040504020204" pitchFamily="34" charset="0"/>
              </a:rPr>
              <a:t>pentazocine</a:t>
            </a:r>
            <a:r>
              <a:rPr lang="en-GB" sz="2000"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 </a:t>
            </a:r>
            <a:r>
              <a:rPr lang="en-GB" sz="2000" b="0" i="0" u="sng" strike="noStrike" baseline="0" dirty="0">
                <a:solidFill>
                  <a:srgbClr val="002060"/>
                </a:solidFill>
                <a:latin typeface="Noto Sans" panose="020B0502040504020204" pitchFamily="34" charset="0"/>
                <a:ea typeface="Noto Sans" panose="020B0502040504020204" pitchFamily="34" charset="0"/>
                <a:cs typeface="Noto Sans" panose="020B0502040504020204" pitchFamily="34" charset="0"/>
              </a:rPr>
              <a:t>nalbuphine</a:t>
            </a:r>
            <a:r>
              <a:rPr lang="en-GB" sz="2000"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 and </a:t>
            </a:r>
            <a:r>
              <a:rPr lang="en-GB" sz="2000" b="0" i="0" u="sng" strike="noStrike" baseline="0" dirty="0">
                <a:solidFill>
                  <a:srgbClr val="002060"/>
                </a:solidFill>
                <a:latin typeface="Noto Sans" panose="020B0502040504020204" pitchFamily="34" charset="0"/>
                <a:ea typeface="Noto Sans" panose="020B0502040504020204" pitchFamily="34" charset="0"/>
                <a:cs typeface="Noto Sans" panose="020B0502040504020204" pitchFamily="34" charset="0"/>
              </a:rPr>
              <a:t>butorphanol</a:t>
            </a:r>
            <a:r>
              <a:rPr lang="en-GB" sz="2000"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 or partial agonist (</a:t>
            </a:r>
            <a:r>
              <a:rPr lang="en-GB" sz="2000" b="0" i="0" u="sng" strike="noStrike" baseline="0" dirty="0">
                <a:solidFill>
                  <a:srgbClr val="002060"/>
                </a:solidFill>
                <a:latin typeface="Noto Sans" panose="020B0502040504020204" pitchFamily="34" charset="0"/>
                <a:ea typeface="Noto Sans" panose="020B0502040504020204" pitchFamily="34" charset="0"/>
                <a:cs typeface="Noto Sans" panose="020B0502040504020204" pitchFamily="34" charset="0"/>
              </a:rPr>
              <a:t>buprenorphine</a:t>
            </a:r>
            <a:r>
              <a:rPr lang="en-GB" sz="2000"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 analgesics should be avoided in patients who have received or currently are receiving a full opioid agonist analgesic treatment course, including hydrocodone bitartrate. </a:t>
            </a:r>
          </a:p>
          <a:p>
            <a:pPr algn="l"/>
            <a:r>
              <a:rPr lang="en-GB" sz="2000"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In such patients, the use of mixed agonist–antagonist and partial agonist analgesics may diminish the analgesic effect, trigger withdrawal symptoms, or both.</a:t>
            </a:r>
          </a:p>
          <a:p>
            <a:endParaRPr lang="en-GB" dirty="0">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1250518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3E330-5D86-42D4-8FA9-B086AC04AEB4}"/>
              </a:ext>
            </a:extLst>
          </p:cNvPr>
          <p:cNvSpPr>
            <a:spLocks noGrp="1"/>
          </p:cNvSpPr>
          <p:nvPr>
            <p:ph type="title"/>
          </p:nvPr>
        </p:nvSpPr>
        <p:spPr>
          <a:xfrm>
            <a:off x="780288" y="228600"/>
            <a:ext cx="9634011" cy="1325563"/>
          </a:xfrm>
        </p:spPr>
        <p:txBody>
          <a:bodyPr/>
          <a:lstStyle/>
          <a:p>
            <a:r>
              <a:rPr lang="en-US" dirty="0"/>
              <a:t>N</a:t>
            </a:r>
            <a:r>
              <a:rPr lang="en-GB" dirty="0"/>
              <a:t>on-opioid</a:t>
            </a:r>
            <a:r>
              <a:rPr lang="en-US" dirty="0"/>
              <a:t> Agents</a:t>
            </a:r>
            <a:endParaRPr lang="en-GB" dirty="0"/>
          </a:p>
        </p:txBody>
      </p:sp>
      <p:sp>
        <p:nvSpPr>
          <p:cNvPr id="3" name="Content Placeholder 2">
            <a:extLst>
              <a:ext uri="{FF2B5EF4-FFF2-40B4-BE49-F238E27FC236}">
                <a16:creationId xmlns:a16="http://schemas.microsoft.com/office/drawing/2014/main" id="{68B6526D-36C7-4853-BDD0-D8CD57C7ABE1}"/>
              </a:ext>
            </a:extLst>
          </p:cNvPr>
          <p:cNvSpPr>
            <a:spLocks noGrp="1"/>
          </p:cNvSpPr>
          <p:nvPr>
            <p:ph idx="1"/>
          </p:nvPr>
        </p:nvSpPr>
        <p:spPr>
          <a:xfrm>
            <a:off x="998410" y="1554162"/>
            <a:ext cx="9634011" cy="5075238"/>
          </a:xfrm>
        </p:spPr>
        <p:txBody>
          <a:bodyPr>
            <a:normAutofit lnSpcReduction="10000"/>
          </a:bodyPr>
          <a:lstStyle/>
          <a:p>
            <a:pPr algn="l"/>
            <a:r>
              <a:rPr lang="en-GB"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A Cochrane review </a:t>
            </a:r>
            <a:r>
              <a:rPr lang="en-GB" b="0" i="0" u="none" strike="noStrike" baseline="0" dirty="0" err="1">
                <a:solidFill>
                  <a:srgbClr val="231F20"/>
                </a:solidFill>
                <a:latin typeface="Noto Sans" panose="020B0502040504020204" pitchFamily="34" charset="0"/>
                <a:ea typeface="Noto Sans" panose="020B0502040504020204" pitchFamily="34" charset="0"/>
                <a:cs typeface="Noto Sans" panose="020B0502040504020204" pitchFamily="34" charset="0"/>
              </a:rPr>
              <a:t>analyzed</a:t>
            </a:r>
            <a:r>
              <a:rPr lang="en-GB"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 a variety of agents, including antihistamines, antispasmodics, sedatives, and nonsteroidal anti-inflammatory drugs (NSAIDs) for pain relief during labour. </a:t>
            </a:r>
          </a:p>
          <a:p>
            <a:pPr algn="l"/>
            <a:r>
              <a:rPr lang="en-GB"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Nonsteroidal anti-inflammatory drugs and antihistamines were even less satisfactory for pain relief during labour than opioids, although they were more satisfactory than placebo.</a:t>
            </a:r>
          </a:p>
          <a:p>
            <a:r>
              <a:rPr lang="en-GB" b="0" i="0" u="sng" dirty="0">
                <a:solidFill>
                  <a:srgbClr val="002060"/>
                </a:solidFill>
                <a:effectLst/>
                <a:latin typeface="Noto Sans" panose="020B0502040504020204" pitchFamily="34" charset="0"/>
              </a:rPr>
              <a:t>NSAIDs</a:t>
            </a:r>
            <a:r>
              <a:rPr lang="en-GB" b="0" i="0" dirty="0">
                <a:solidFill>
                  <a:schemeClr val="tx1"/>
                </a:solidFill>
                <a:effectLst/>
                <a:latin typeface="Noto Sans" panose="020B0502040504020204" pitchFamily="34" charset="0"/>
              </a:rPr>
              <a:t> are avoided during labour because of their potential for precipitating premature closure of the ductus arteriosus. </a:t>
            </a:r>
          </a:p>
          <a:p>
            <a:r>
              <a:rPr lang="en-GB" b="0" i="0" dirty="0">
                <a:solidFill>
                  <a:schemeClr val="tx1"/>
                </a:solidFill>
                <a:effectLst/>
                <a:latin typeface="Noto Sans" panose="020B0502040504020204" pitchFamily="34" charset="0"/>
              </a:rPr>
              <a:t>We do not offer acetaminophen for labour analgesia because of its limited efficacy.</a:t>
            </a:r>
            <a:endParaRPr lang="en-GB" dirty="0">
              <a:solidFill>
                <a:schemeClr val="tx1"/>
              </a:solidFill>
            </a:endParaRPr>
          </a:p>
          <a:p>
            <a:pPr algn="l"/>
            <a:endParaRPr lang="ar-JO"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endParaRPr>
          </a:p>
          <a:p>
            <a:pPr algn="l"/>
            <a:endParaRPr lang="en-GB" dirty="0">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1319766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4301C8-8A48-46A7-BC1C-69E809E0A152}"/>
              </a:ext>
            </a:extLst>
          </p:cNvPr>
          <p:cNvSpPr>
            <a:spLocks noGrp="1"/>
          </p:cNvSpPr>
          <p:nvPr>
            <p:ph idx="1"/>
          </p:nvPr>
        </p:nvSpPr>
        <p:spPr>
          <a:xfrm>
            <a:off x="657226" y="457200"/>
            <a:ext cx="10046634" cy="5768658"/>
          </a:xfrm>
        </p:spPr>
        <p:txBody>
          <a:bodyPr>
            <a:normAutofit/>
          </a:bodyPr>
          <a:lstStyle/>
          <a:p>
            <a:r>
              <a:rPr lang="en-GB" b="0" i="0" dirty="0">
                <a:solidFill>
                  <a:schemeClr val="tx1"/>
                </a:solidFill>
                <a:effectLst/>
                <a:latin typeface="Noto Sans" panose="020B0502040504020204" pitchFamily="34" charset="0"/>
              </a:rPr>
              <a:t>Various agents have been used to minimize opioid side effects or provide sedation, relief from anxiety, or analgesia during </a:t>
            </a:r>
            <a:r>
              <a:rPr lang="en-GB" b="0" i="0" dirty="0" err="1">
                <a:solidFill>
                  <a:schemeClr val="tx1"/>
                </a:solidFill>
                <a:effectLst/>
                <a:latin typeface="Noto Sans" panose="020B0502040504020204" pitchFamily="34" charset="0"/>
              </a:rPr>
              <a:t>labor</a:t>
            </a:r>
            <a:r>
              <a:rPr lang="en-GB" b="0" i="0" dirty="0">
                <a:solidFill>
                  <a:schemeClr val="tx1"/>
                </a:solidFill>
                <a:effectLst/>
                <a:latin typeface="Noto Sans" panose="020B0502040504020204" pitchFamily="34" charset="0"/>
              </a:rPr>
              <a:t>. Nonopioid agents (</a:t>
            </a:r>
            <a:r>
              <a:rPr lang="en-GB" b="0" i="0" dirty="0" err="1">
                <a:solidFill>
                  <a:schemeClr val="tx1"/>
                </a:solidFill>
                <a:effectLst/>
                <a:latin typeface="Noto Sans" panose="020B0502040504020204" pitchFamily="34" charset="0"/>
              </a:rPr>
              <a:t>eg</a:t>
            </a:r>
            <a:r>
              <a:rPr lang="en-GB" b="0" i="0" dirty="0">
                <a:solidFill>
                  <a:schemeClr val="tx1"/>
                </a:solidFill>
                <a:effectLst/>
                <a:latin typeface="Noto Sans" panose="020B0502040504020204" pitchFamily="34" charset="0"/>
              </a:rPr>
              <a:t>, </a:t>
            </a:r>
            <a:r>
              <a:rPr lang="en-GB" b="0" i="0" u="sng" dirty="0">
                <a:solidFill>
                  <a:srgbClr val="002060"/>
                </a:solidFill>
                <a:effectLst/>
                <a:latin typeface="Noto Sans" panose="020B0502040504020204" pitchFamily="34" charset="0"/>
              </a:rPr>
              <a:t>promethazine</a:t>
            </a:r>
            <a:r>
              <a:rPr lang="en-GB" b="0" i="0" dirty="0">
                <a:solidFill>
                  <a:schemeClr val="tx1"/>
                </a:solidFill>
                <a:effectLst/>
                <a:latin typeface="Noto Sans" panose="020B0502040504020204" pitchFamily="34" charset="0"/>
              </a:rPr>
              <a:t>, a </a:t>
            </a:r>
            <a:r>
              <a:rPr lang="en-GB" b="0" i="0" u="sng" dirty="0">
                <a:solidFill>
                  <a:srgbClr val="002060"/>
                </a:solidFill>
                <a:effectLst/>
                <a:latin typeface="Noto Sans" panose="020B0502040504020204" pitchFamily="34" charset="0"/>
              </a:rPr>
              <a:t>phenothiazine</a:t>
            </a:r>
            <a:r>
              <a:rPr lang="en-GB" b="0" i="0" dirty="0">
                <a:solidFill>
                  <a:schemeClr val="tx1"/>
                </a:solidFill>
                <a:effectLst/>
                <a:latin typeface="Noto Sans" panose="020B0502040504020204" pitchFamily="34" charset="0"/>
              </a:rPr>
              <a:t>, or </a:t>
            </a:r>
            <a:r>
              <a:rPr lang="en-GB" b="0" i="0" u="sng" dirty="0">
                <a:solidFill>
                  <a:srgbClr val="002060"/>
                </a:solidFill>
                <a:effectLst/>
                <a:latin typeface="Noto Sans" panose="020B0502040504020204" pitchFamily="34" charset="0"/>
              </a:rPr>
              <a:t>hydroxyzine</a:t>
            </a:r>
            <a:r>
              <a:rPr lang="en-GB" b="0" i="0" dirty="0">
                <a:solidFill>
                  <a:schemeClr val="tx1"/>
                </a:solidFill>
                <a:effectLst/>
                <a:latin typeface="Noto Sans" panose="020B0502040504020204" pitchFamily="34" charset="0"/>
              </a:rPr>
              <a:t>, an </a:t>
            </a:r>
            <a:r>
              <a:rPr lang="en-GB" b="0" i="0" u="sng" dirty="0">
                <a:solidFill>
                  <a:srgbClr val="002060"/>
                </a:solidFill>
                <a:effectLst/>
                <a:latin typeface="Noto Sans" panose="020B0502040504020204" pitchFamily="34" charset="0"/>
              </a:rPr>
              <a:t>antihistamine</a:t>
            </a:r>
            <a:r>
              <a:rPr lang="en-GB" b="0" i="0" dirty="0">
                <a:solidFill>
                  <a:schemeClr val="tx1"/>
                </a:solidFill>
                <a:effectLst/>
                <a:latin typeface="Noto Sans" panose="020B0502040504020204" pitchFamily="34" charset="0"/>
              </a:rPr>
              <a:t>) are often administered in combination with an opioid to potentiate analgesia and decrease nausea and vomiting.</a:t>
            </a:r>
            <a:endParaRPr lang="en-GB" b="0" i="0" dirty="0">
              <a:solidFill>
                <a:schemeClr val="tx1"/>
              </a:solidFill>
              <a:effectLst/>
              <a:highlight>
                <a:srgbClr val="FFFF00"/>
              </a:highlight>
              <a:latin typeface="Noto Sans" panose="020B0502040504020204" pitchFamily="34" charset="0"/>
            </a:endParaRPr>
          </a:p>
        </p:txBody>
      </p:sp>
    </p:spTree>
    <p:extLst>
      <p:ext uri="{BB962C8B-B14F-4D97-AF65-F5344CB8AC3E}">
        <p14:creationId xmlns:p14="http://schemas.microsoft.com/office/powerpoint/2010/main" val="913464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EA2D13-80A6-4B9E-9996-C02D6396D49D}"/>
              </a:ext>
            </a:extLst>
          </p:cNvPr>
          <p:cNvSpPr>
            <a:spLocks noGrp="1"/>
          </p:cNvSpPr>
          <p:nvPr>
            <p:ph idx="1"/>
          </p:nvPr>
        </p:nvSpPr>
        <p:spPr>
          <a:xfrm>
            <a:off x="657226" y="500063"/>
            <a:ext cx="10046634" cy="5725795"/>
          </a:xfrm>
        </p:spPr>
        <p:txBody>
          <a:bodyPr>
            <a:normAutofit/>
          </a:bodyPr>
          <a:lstStyle/>
          <a:p>
            <a:r>
              <a:rPr lang="en-GB" b="1" i="0" dirty="0">
                <a:solidFill>
                  <a:srgbClr val="002060"/>
                </a:solidFill>
                <a:effectLst/>
                <a:latin typeface="Noto Sans" panose="020B0502040504020204" pitchFamily="34" charset="0"/>
              </a:rPr>
              <a:t>Benzodiazepines</a:t>
            </a:r>
            <a:r>
              <a:rPr lang="en-GB" b="0" i="0" dirty="0">
                <a:solidFill>
                  <a:srgbClr val="232323"/>
                </a:solidFill>
                <a:effectLst/>
                <a:latin typeface="Noto Sans" panose="020B0502040504020204" pitchFamily="34" charset="0"/>
              </a:rPr>
              <a:t> (</a:t>
            </a:r>
            <a:r>
              <a:rPr lang="en-GB" b="0" i="0" dirty="0" err="1">
                <a:solidFill>
                  <a:srgbClr val="232323"/>
                </a:solidFill>
                <a:effectLst/>
                <a:latin typeface="Noto Sans" panose="020B0502040504020204" pitchFamily="34" charset="0"/>
              </a:rPr>
              <a:t>eg</a:t>
            </a:r>
            <a:r>
              <a:rPr lang="en-GB" b="0" i="0" dirty="0">
                <a:solidFill>
                  <a:srgbClr val="232323"/>
                </a:solidFill>
                <a:effectLst/>
                <a:latin typeface="Noto Sans" panose="020B0502040504020204" pitchFamily="34" charset="0"/>
              </a:rPr>
              <a:t>, </a:t>
            </a:r>
            <a:r>
              <a:rPr lang="en-GB" b="0" i="0" u="sng" dirty="0">
                <a:solidFill>
                  <a:srgbClr val="002060"/>
                </a:solidFill>
                <a:effectLst/>
                <a:latin typeface="Noto Sans" panose="020B0502040504020204" pitchFamily="34" charset="0"/>
              </a:rPr>
              <a:t>midazolam</a:t>
            </a:r>
            <a:r>
              <a:rPr lang="en-GB" b="0" i="0" dirty="0">
                <a:solidFill>
                  <a:srgbClr val="002060"/>
                </a:solidFill>
                <a:effectLst/>
                <a:latin typeface="Noto Sans" panose="020B0502040504020204" pitchFamily="34" charset="0"/>
              </a:rPr>
              <a:t> </a:t>
            </a:r>
            <a:r>
              <a:rPr lang="en-GB" b="0" i="0" dirty="0">
                <a:solidFill>
                  <a:srgbClr val="232323"/>
                </a:solidFill>
                <a:effectLst/>
                <a:latin typeface="Noto Sans" panose="020B0502040504020204" pitchFamily="34" charset="0"/>
              </a:rPr>
              <a:t>and </a:t>
            </a:r>
            <a:r>
              <a:rPr lang="en-GB" b="0" i="0" u="sng" dirty="0">
                <a:solidFill>
                  <a:srgbClr val="002060"/>
                </a:solidFill>
                <a:effectLst/>
                <a:latin typeface="Noto Sans" panose="020B0502040504020204" pitchFamily="34" charset="0"/>
              </a:rPr>
              <a:t>diazepam</a:t>
            </a:r>
            <a:r>
              <a:rPr lang="en-GB" b="0" i="0" dirty="0">
                <a:solidFill>
                  <a:srgbClr val="232323"/>
                </a:solidFill>
                <a:effectLst/>
                <a:latin typeface="Noto Sans" panose="020B0502040504020204" pitchFamily="34" charset="0"/>
              </a:rPr>
              <a:t>) are anxiolytics that may be used for sedation during vaginal delivery. Midazolam is preferred because it is non-irritating to veins, and has a short duration of action.</a:t>
            </a:r>
          </a:p>
          <a:p>
            <a:endParaRPr lang="en-GB" dirty="0">
              <a:solidFill>
                <a:srgbClr val="232323"/>
              </a:solidFill>
              <a:latin typeface="Noto Sans" panose="020B0502040504020204" pitchFamily="34" charset="0"/>
            </a:endParaRPr>
          </a:p>
          <a:p>
            <a:r>
              <a:rPr lang="en-GB" b="0" i="0" u="sng" dirty="0">
                <a:solidFill>
                  <a:srgbClr val="002060"/>
                </a:solidFill>
                <a:effectLst/>
                <a:latin typeface="Noto Sans" panose="020B0502040504020204" pitchFamily="34" charset="0"/>
              </a:rPr>
              <a:t>Ketamine</a:t>
            </a:r>
            <a:r>
              <a:rPr lang="en-GB" b="0" i="0" dirty="0">
                <a:solidFill>
                  <a:srgbClr val="232323"/>
                </a:solidFill>
                <a:effectLst/>
                <a:latin typeface="Noto Sans" panose="020B0502040504020204" pitchFamily="34" charset="0"/>
              </a:rPr>
              <a:t>  produces a dissociative state and analgesia. It is a potent amnestic, and has a rapid onset of action (less than one minute after intravenous administration). </a:t>
            </a:r>
          </a:p>
          <a:p>
            <a:r>
              <a:rPr lang="en-GB" b="0" i="0" dirty="0">
                <a:solidFill>
                  <a:srgbClr val="232323"/>
                </a:solidFill>
                <a:effectLst/>
                <a:latin typeface="Noto Sans" panose="020B0502040504020204" pitchFamily="34" charset="0"/>
              </a:rPr>
              <a:t>Ketamine will induce general </a:t>
            </a:r>
            <a:r>
              <a:rPr lang="en-GB" b="0" i="0" dirty="0" err="1">
                <a:solidFill>
                  <a:srgbClr val="232323"/>
                </a:solidFill>
                <a:effectLst/>
                <a:latin typeface="Noto Sans" panose="020B0502040504020204" pitchFamily="34" charset="0"/>
              </a:rPr>
              <a:t>anesthesia</a:t>
            </a:r>
            <a:r>
              <a:rPr lang="en-GB" b="0" i="0" dirty="0">
                <a:solidFill>
                  <a:srgbClr val="232323"/>
                </a:solidFill>
                <a:effectLst/>
                <a:latin typeface="Noto Sans" panose="020B0502040504020204" pitchFamily="34" charset="0"/>
              </a:rPr>
              <a:t> at doses of 1 mg/kg IV, </a:t>
            </a:r>
            <a:r>
              <a:rPr lang="en-GB" b="1" i="0" dirty="0">
                <a:solidFill>
                  <a:srgbClr val="232323"/>
                </a:solidFill>
                <a:effectLst/>
                <a:latin typeface="Noto Sans" panose="020B0502040504020204" pitchFamily="34" charset="0"/>
              </a:rPr>
              <a:t>but lower doses (0.1 to 0.2 mg/kg IV titrated to effect) may be used to provide analgesia</a:t>
            </a:r>
            <a:r>
              <a:rPr lang="en-GB" b="0" i="0" dirty="0">
                <a:solidFill>
                  <a:srgbClr val="232323"/>
                </a:solidFill>
                <a:effectLst/>
                <a:latin typeface="Noto Sans" panose="020B0502040504020204" pitchFamily="34" charset="0"/>
              </a:rPr>
              <a:t> for vaginal delivery or minor operative procedures, such as manual uterine exploration.</a:t>
            </a:r>
          </a:p>
          <a:p>
            <a:endParaRPr lang="en-GB" dirty="0">
              <a:solidFill>
                <a:srgbClr val="232323"/>
              </a:solidFill>
              <a:latin typeface="Noto Sans" panose="020B0502040504020204" pitchFamily="34" charset="0"/>
            </a:endParaRPr>
          </a:p>
          <a:p>
            <a:endParaRPr lang="en-GB" dirty="0"/>
          </a:p>
        </p:txBody>
      </p:sp>
    </p:spTree>
    <p:extLst>
      <p:ext uri="{BB962C8B-B14F-4D97-AF65-F5344CB8AC3E}">
        <p14:creationId xmlns:p14="http://schemas.microsoft.com/office/powerpoint/2010/main" val="3994270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7A80CC-ADF8-47B7-B50F-1F97FD68BCB5}"/>
              </a:ext>
            </a:extLst>
          </p:cNvPr>
          <p:cNvSpPr>
            <a:spLocks noGrp="1"/>
          </p:cNvSpPr>
          <p:nvPr>
            <p:ph idx="1"/>
          </p:nvPr>
        </p:nvSpPr>
        <p:spPr>
          <a:xfrm>
            <a:off x="600076" y="385763"/>
            <a:ext cx="10103784" cy="5840095"/>
          </a:xfrm>
        </p:spPr>
        <p:txBody>
          <a:bodyPr>
            <a:normAutofit fontScale="92500"/>
          </a:bodyPr>
          <a:lstStyle/>
          <a:p>
            <a:endParaRPr lang="en-GB" b="1" i="0" dirty="0">
              <a:solidFill>
                <a:srgbClr val="002060"/>
              </a:solidFill>
              <a:effectLst/>
              <a:latin typeface="Noto Sans" panose="020B0502040504020204" pitchFamily="34" charset="0"/>
            </a:endParaRPr>
          </a:p>
          <a:p>
            <a:endParaRPr lang="en-GB" b="1" dirty="0">
              <a:solidFill>
                <a:srgbClr val="002060"/>
              </a:solidFill>
              <a:latin typeface="Noto Sans" panose="020B0502040504020204" pitchFamily="34" charset="0"/>
            </a:endParaRPr>
          </a:p>
          <a:p>
            <a:endParaRPr lang="en-GB" b="1" i="0" dirty="0">
              <a:solidFill>
                <a:srgbClr val="002060"/>
              </a:solidFill>
              <a:effectLst/>
              <a:latin typeface="Noto Sans" panose="020B0502040504020204" pitchFamily="34" charset="0"/>
            </a:endParaRPr>
          </a:p>
          <a:p>
            <a:r>
              <a:rPr lang="en-GB" b="1" i="0" dirty="0">
                <a:solidFill>
                  <a:srgbClr val="002060"/>
                </a:solidFill>
                <a:effectLst/>
                <a:latin typeface="Noto Sans" panose="020B0502040504020204" pitchFamily="34" charset="0"/>
              </a:rPr>
              <a:t>Barbiturates</a:t>
            </a:r>
            <a:r>
              <a:rPr lang="en-GB" b="0" i="0" dirty="0">
                <a:solidFill>
                  <a:srgbClr val="232323"/>
                </a:solidFill>
                <a:effectLst/>
                <a:latin typeface="Noto Sans" panose="020B0502040504020204" pitchFamily="34" charset="0"/>
              </a:rPr>
              <a:t> such as </a:t>
            </a:r>
            <a:r>
              <a:rPr lang="en-GB" b="0" i="0" u="sng" dirty="0">
                <a:solidFill>
                  <a:srgbClr val="002060"/>
                </a:solidFill>
                <a:effectLst/>
                <a:latin typeface="Noto Sans" panose="020B0502040504020204" pitchFamily="34" charset="0"/>
              </a:rPr>
              <a:t>pentobarbital</a:t>
            </a:r>
            <a:r>
              <a:rPr lang="en-GB" b="0" i="0" dirty="0">
                <a:solidFill>
                  <a:srgbClr val="232323"/>
                </a:solidFill>
                <a:effectLst/>
                <a:latin typeface="Noto Sans" panose="020B0502040504020204" pitchFamily="34" charset="0"/>
              </a:rPr>
              <a:t> and </a:t>
            </a:r>
            <a:r>
              <a:rPr lang="en-GB" b="0" i="0" u="sng" dirty="0">
                <a:solidFill>
                  <a:srgbClr val="002060"/>
                </a:solidFill>
                <a:effectLst/>
                <a:latin typeface="Noto Sans" panose="020B0502040504020204" pitchFamily="34" charset="0"/>
              </a:rPr>
              <a:t>secobarbital</a:t>
            </a:r>
            <a:r>
              <a:rPr lang="en-GB" b="0" i="0" dirty="0">
                <a:solidFill>
                  <a:srgbClr val="232323"/>
                </a:solidFill>
                <a:effectLst/>
                <a:latin typeface="Noto Sans" panose="020B0502040504020204" pitchFamily="34" charset="0"/>
              </a:rPr>
              <a:t> are hypnotics and anxiolytics, not analgesics. They may be administered orally and are sometimes prescribed by obstetricians to enable a patient to sleep through early </a:t>
            </a:r>
            <a:r>
              <a:rPr lang="en-GB" b="0" i="0" dirty="0" err="1">
                <a:solidFill>
                  <a:srgbClr val="232323"/>
                </a:solidFill>
                <a:effectLst/>
                <a:latin typeface="Noto Sans" panose="020B0502040504020204" pitchFamily="34" charset="0"/>
              </a:rPr>
              <a:t>labor</a:t>
            </a:r>
            <a:r>
              <a:rPr lang="en-GB" b="0" i="0" dirty="0">
                <a:solidFill>
                  <a:srgbClr val="232323"/>
                </a:solidFill>
                <a:effectLst/>
                <a:latin typeface="Noto Sans" panose="020B0502040504020204" pitchFamily="34" charset="0"/>
              </a:rPr>
              <a:t>.</a:t>
            </a:r>
          </a:p>
          <a:p>
            <a:endParaRPr lang="en-GB" dirty="0">
              <a:solidFill>
                <a:srgbClr val="232323"/>
              </a:solidFill>
              <a:latin typeface="Noto Sans" panose="020B0502040504020204" pitchFamily="34" charset="0"/>
            </a:endParaRPr>
          </a:p>
          <a:p>
            <a:r>
              <a:rPr lang="en-GB" b="0" i="0" u="sng" dirty="0">
                <a:solidFill>
                  <a:srgbClr val="002060"/>
                </a:solidFill>
                <a:effectLst/>
                <a:latin typeface="Noto Sans" panose="020B0502040504020204" pitchFamily="34" charset="0"/>
              </a:rPr>
              <a:t>Scopolamine</a:t>
            </a:r>
            <a:r>
              <a:rPr lang="en-GB" b="0" i="0" dirty="0">
                <a:solidFill>
                  <a:schemeClr val="tx1"/>
                </a:solidFill>
                <a:effectLst/>
                <a:latin typeface="Noto Sans" panose="020B0502040504020204" pitchFamily="34" charset="0"/>
              </a:rPr>
              <a:t> is a muscarinic anticholinergic drug that induces a dissociative state. Scopolamine was used in combination with an opioid for “twilight sleep,” a technique popularized at the beginning of the 20th century, but it causes delirium and extreme agitation, sedation, and amnesia, </a:t>
            </a:r>
            <a:r>
              <a:rPr lang="en-GB" b="1" i="0" dirty="0">
                <a:solidFill>
                  <a:schemeClr val="tx1"/>
                </a:solidFill>
                <a:effectLst/>
                <a:latin typeface="Noto Sans" panose="020B0502040504020204" pitchFamily="34" charset="0"/>
              </a:rPr>
              <a:t>and is rarely used for </a:t>
            </a:r>
            <a:r>
              <a:rPr lang="en-GB" b="1" i="0" dirty="0" err="1">
                <a:solidFill>
                  <a:schemeClr val="tx1"/>
                </a:solidFill>
                <a:effectLst/>
                <a:latin typeface="Noto Sans" panose="020B0502040504020204" pitchFamily="34" charset="0"/>
              </a:rPr>
              <a:t>labor</a:t>
            </a:r>
            <a:r>
              <a:rPr lang="en-GB" b="1" i="0" dirty="0">
                <a:solidFill>
                  <a:schemeClr val="tx1"/>
                </a:solidFill>
                <a:effectLst/>
                <a:latin typeface="Noto Sans" panose="020B0502040504020204" pitchFamily="34" charset="0"/>
              </a:rPr>
              <a:t> analgesia today</a:t>
            </a:r>
            <a:r>
              <a:rPr lang="en-GB" i="0" dirty="0">
                <a:solidFill>
                  <a:schemeClr val="tx1"/>
                </a:solidFill>
                <a:effectLst/>
                <a:latin typeface="Noto Sans" panose="020B0502040504020204" pitchFamily="34" charset="0"/>
              </a:rPr>
              <a:t>.</a:t>
            </a:r>
            <a:endParaRPr lang="en-GB" b="1" dirty="0">
              <a:solidFill>
                <a:schemeClr val="tx1"/>
              </a:solidFill>
              <a:latin typeface="Noto Sans" panose="020B0502040504020204" pitchFamily="34" charset="0"/>
            </a:endParaRPr>
          </a:p>
          <a:p>
            <a:endParaRPr lang="en-GB" dirty="0"/>
          </a:p>
        </p:txBody>
      </p:sp>
      <p:grpSp>
        <p:nvGrpSpPr>
          <p:cNvPr id="7" name="Group 6">
            <a:extLst>
              <a:ext uri="{FF2B5EF4-FFF2-40B4-BE49-F238E27FC236}">
                <a16:creationId xmlns:a16="http://schemas.microsoft.com/office/drawing/2014/main" id="{AB6C792D-C095-4A05-B14E-066BEA74F280}"/>
              </a:ext>
            </a:extLst>
          </p:cNvPr>
          <p:cNvGrpSpPr/>
          <p:nvPr/>
        </p:nvGrpSpPr>
        <p:grpSpPr>
          <a:xfrm>
            <a:off x="2380344" y="102048"/>
            <a:ext cx="9811656" cy="1656000"/>
            <a:chOff x="2380344" y="102048"/>
            <a:chExt cx="9811656" cy="1656000"/>
          </a:xfrm>
        </p:grpSpPr>
        <p:sp>
          <p:nvSpPr>
            <p:cNvPr id="2" name="Rectangle 1">
              <a:extLst>
                <a:ext uri="{FF2B5EF4-FFF2-40B4-BE49-F238E27FC236}">
                  <a16:creationId xmlns:a16="http://schemas.microsoft.com/office/drawing/2014/main" id="{98A77E35-E0A2-489E-9F19-49A079EA21A1}"/>
                </a:ext>
              </a:extLst>
            </p:cNvPr>
            <p:cNvSpPr/>
            <p:nvPr/>
          </p:nvSpPr>
          <p:spPr>
            <a:xfrm>
              <a:off x="3672115" y="385763"/>
              <a:ext cx="8519885" cy="1088571"/>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Limited Use (If any)</a:t>
              </a:r>
              <a:endParaRPr lang="en-GB" sz="2800" dirty="0"/>
            </a:p>
          </p:txBody>
        </p:sp>
        <p:sp>
          <p:nvSpPr>
            <p:cNvPr id="6" name="Oval 5">
              <a:extLst>
                <a:ext uri="{FF2B5EF4-FFF2-40B4-BE49-F238E27FC236}">
                  <a16:creationId xmlns:a16="http://schemas.microsoft.com/office/drawing/2014/main" id="{7C2EFDE4-DFFD-4117-9354-C5FBC86582D3}"/>
                </a:ext>
              </a:extLst>
            </p:cNvPr>
            <p:cNvSpPr/>
            <p:nvPr/>
          </p:nvSpPr>
          <p:spPr>
            <a:xfrm>
              <a:off x="2380344" y="102048"/>
              <a:ext cx="1656000" cy="16560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9" name="Graphic 8" descr="Warning with solid fill">
            <a:extLst>
              <a:ext uri="{FF2B5EF4-FFF2-40B4-BE49-F238E27FC236}">
                <a16:creationId xmlns:a16="http://schemas.microsoft.com/office/drawing/2014/main" id="{3AAB305B-289E-458C-AEF4-0B0C6D2F95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55158" y="291763"/>
            <a:ext cx="1106371" cy="1106371"/>
          </a:xfrm>
          <a:prstGeom prst="rect">
            <a:avLst/>
          </a:prstGeom>
        </p:spPr>
      </p:pic>
    </p:spTree>
    <p:extLst>
      <p:ext uri="{BB962C8B-B14F-4D97-AF65-F5344CB8AC3E}">
        <p14:creationId xmlns:p14="http://schemas.microsoft.com/office/powerpoint/2010/main" val="1215391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662B5D4-9659-47A8-A0DE-F8DAF5420D5C}"/>
              </a:ext>
            </a:extLst>
          </p:cNvPr>
          <p:cNvPicPr>
            <a:picLocks noGrp="1" noChangeAspect="1"/>
          </p:cNvPicPr>
          <p:nvPr>
            <p:ph idx="1"/>
          </p:nvPr>
        </p:nvPicPr>
        <p:blipFill rotWithShape="1">
          <a:blip r:embed="rId2"/>
          <a:srcRect b="44534"/>
          <a:stretch/>
        </p:blipFill>
        <p:spPr>
          <a:xfrm>
            <a:off x="1874043" y="0"/>
            <a:ext cx="8443913" cy="6858000"/>
          </a:xfrm>
          <a:prstGeom prst="rect">
            <a:avLst/>
          </a:prstGeom>
        </p:spPr>
      </p:pic>
    </p:spTree>
    <p:extLst>
      <p:ext uri="{BB962C8B-B14F-4D97-AF65-F5344CB8AC3E}">
        <p14:creationId xmlns:p14="http://schemas.microsoft.com/office/powerpoint/2010/main" val="27277467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96D736B-5A74-4A00-90E1-AF54F2BC5108}"/>
              </a:ext>
            </a:extLst>
          </p:cNvPr>
          <p:cNvPicPr>
            <a:picLocks noGrp="1" noChangeAspect="1"/>
          </p:cNvPicPr>
          <p:nvPr>
            <p:ph idx="1"/>
          </p:nvPr>
        </p:nvPicPr>
        <p:blipFill rotWithShape="1">
          <a:blip r:embed="rId2"/>
          <a:srcRect t="55439"/>
          <a:stretch/>
        </p:blipFill>
        <p:spPr>
          <a:xfrm>
            <a:off x="1876926" y="676059"/>
            <a:ext cx="8438147" cy="5505882"/>
          </a:xfrm>
          <a:prstGeom prst="rect">
            <a:avLst/>
          </a:prstGeom>
        </p:spPr>
      </p:pic>
    </p:spTree>
    <p:extLst>
      <p:ext uri="{BB962C8B-B14F-4D97-AF65-F5344CB8AC3E}">
        <p14:creationId xmlns:p14="http://schemas.microsoft.com/office/powerpoint/2010/main" val="40042027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D64FF-A6C1-4341-80F3-181ACB8196BA}"/>
              </a:ext>
            </a:extLst>
          </p:cNvPr>
          <p:cNvSpPr>
            <a:spLocks noGrp="1"/>
          </p:cNvSpPr>
          <p:nvPr>
            <p:ph type="title"/>
          </p:nvPr>
        </p:nvSpPr>
        <p:spPr>
          <a:xfrm>
            <a:off x="781090" y="214162"/>
            <a:ext cx="9634011" cy="1325563"/>
          </a:xfrm>
        </p:spPr>
        <p:txBody>
          <a:bodyPr/>
          <a:lstStyle/>
          <a:p>
            <a:r>
              <a:rPr lang="en-US" dirty="0"/>
              <a:t>Post-Cesarean Delivery Pain Control</a:t>
            </a:r>
            <a:endParaRPr lang="en-GB" dirty="0"/>
          </a:p>
        </p:txBody>
      </p:sp>
      <p:sp>
        <p:nvSpPr>
          <p:cNvPr id="3" name="Content Placeholder 2">
            <a:extLst>
              <a:ext uri="{FF2B5EF4-FFF2-40B4-BE49-F238E27FC236}">
                <a16:creationId xmlns:a16="http://schemas.microsoft.com/office/drawing/2014/main" id="{9E044E8A-CDC2-4F14-AFF2-90E89B7EA5AF}"/>
              </a:ext>
            </a:extLst>
          </p:cNvPr>
          <p:cNvSpPr>
            <a:spLocks noGrp="1"/>
          </p:cNvSpPr>
          <p:nvPr>
            <p:ph idx="1"/>
          </p:nvPr>
        </p:nvSpPr>
        <p:spPr>
          <a:xfrm>
            <a:off x="898358" y="1395662"/>
            <a:ext cx="9805501" cy="5462337"/>
          </a:xfrm>
        </p:spPr>
        <p:txBody>
          <a:bodyPr>
            <a:normAutofit lnSpcReduction="10000"/>
          </a:bodyPr>
          <a:lstStyle/>
          <a:p>
            <a:r>
              <a:rPr lang="en-GB" b="1" i="0" dirty="0">
                <a:solidFill>
                  <a:srgbClr val="232323"/>
                </a:solidFill>
                <a:effectLst/>
                <a:latin typeface="Noto Sans" panose="020B0502040504020204" pitchFamily="34" charset="0"/>
              </a:rPr>
              <a:t>Acetaminophen</a:t>
            </a:r>
            <a:r>
              <a:rPr lang="en-GB" b="0" i="0" dirty="0">
                <a:solidFill>
                  <a:srgbClr val="232323"/>
                </a:solidFill>
                <a:effectLst/>
                <a:latin typeface="Noto Sans" panose="020B0502040504020204" pitchFamily="34" charset="0"/>
              </a:rPr>
              <a:t> — is a key component of multimodal, opioid-sparing post-</a:t>
            </a:r>
            <a:r>
              <a:rPr lang="en-GB" dirty="0">
                <a:solidFill>
                  <a:srgbClr val="232323"/>
                </a:solidFill>
                <a:latin typeface="Noto Sans" panose="020B0502040504020204" pitchFamily="34" charset="0"/>
              </a:rPr>
              <a:t>ca</a:t>
            </a:r>
            <a:r>
              <a:rPr lang="en-GB" b="0" i="0" dirty="0">
                <a:solidFill>
                  <a:srgbClr val="232323"/>
                </a:solidFill>
                <a:effectLst/>
                <a:latin typeface="Noto Sans" panose="020B0502040504020204" pitchFamily="34" charset="0"/>
              </a:rPr>
              <a:t>esarean delivery analgesia, due to its </a:t>
            </a:r>
            <a:r>
              <a:rPr lang="en-GB" b="0" i="0" dirty="0" err="1">
                <a:solidFill>
                  <a:srgbClr val="232323"/>
                </a:solidFill>
                <a:effectLst/>
                <a:latin typeface="Noto Sans" panose="020B0502040504020204" pitchFamily="34" charset="0"/>
              </a:rPr>
              <a:t>favorable</a:t>
            </a:r>
            <a:r>
              <a:rPr lang="en-GB" b="0" i="0" dirty="0">
                <a:solidFill>
                  <a:srgbClr val="232323"/>
                </a:solidFill>
                <a:effectLst/>
                <a:latin typeface="Noto Sans" panose="020B0502040504020204" pitchFamily="34" charset="0"/>
              </a:rPr>
              <a:t> side effect profile and apparent effectiveness when administered along with nonsteroidal anti-inflammatory drugs (NSAIDs) and neuraxial opioids. For maximal efficacy, acetaminophen should be administered on a regularly scheduled basis around the clock.</a:t>
            </a:r>
          </a:p>
          <a:p>
            <a:endParaRPr lang="en-GB" b="0" i="0" dirty="0">
              <a:solidFill>
                <a:srgbClr val="232323"/>
              </a:solidFill>
              <a:effectLst/>
              <a:latin typeface="Noto Sans" panose="020B0502040504020204" pitchFamily="34" charset="0"/>
            </a:endParaRPr>
          </a:p>
          <a:p>
            <a:pPr algn="l"/>
            <a:r>
              <a:rPr lang="en-GB" b="0" i="0" dirty="0">
                <a:solidFill>
                  <a:srgbClr val="232323"/>
                </a:solidFill>
                <a:effectLst/>
                <a:latin typeface="Noto Sans" panose="020B0502040504020204" pitchFamily="34" charset="0"/>
              </a:rPr>
              <a:t>1 g IV during surgical closure.</a:t>
            </a:r>
          </a:p>
          <a:p>
            <a:pPr algn="l"/>
            <a:r>
              <a:rPr lang="en-GB" b="0" i="0" dirty="0">
                <a:solidFill>
                  <a:srgbClr val="232323"/>
                </a:solidFill>
                <a:effectLst/>
                <a:latin typeface="Noto Sans" panose="020B0502040504020204" pitchFamily="34" charset="0"/>
              </a:rPr>
              <a:t>Starting six hours after the intraoperative dose, 650 mg orally (or IV for patients who are not able to take oral medication) every six hours for 48 to 72 hours postoperatively.</a:t>
            </a:r>
          </a:p>
          <a:p>
            <a:endParaRPr lang="en-GB" dirty="0">
              <a:solidFill>
                <a:srgbClr val="232323"/>
              </a:solidFill>
              <a:latin typeface="Noto Sans" panose="020B0502040504020204" pitchFamily="34" charset="0"/>
            </a:endParaRPr>
          </a:p>
          <a:p>
            <a:endParaRPr lang="en-GB" dirty="0"/>
          </a:p>
        </p:txBody>
      </p:sp>
      <p:grpSp>
        <p:nvGrpSpPr>
          <p:cNvPr id="8" name="Group 7">
            <a:extLst>
              <a:ext uri="{FF2B5EF4-FFF2-40B4-BE49-F238E27FC236}">
                <a16:creationId xmlns:a16="http://schemas.microsoft.com/office/drawing/2014/main" id="{931EBE5E-A26F-4CC1-A796-736671C8ACAC}"/>
              </a:ext>
            </a:extLst>
          </p:cNvPr>
          <p:cNvGrpSpPr/>
          <p:nvPr/>
        </p:nvGrpSpPr>
        <p:grpSpPr>
          <a:xfrm>
            <a:off x="898358" y="4133249"/>
            <a:ext cx="10035064" cy="2510589"/>
            <a:chOff x="898358" y="4133249"/>
            <a:chExt cx="10035064" cy="2510589"/>
          </a:xfrm>
        </p:grpSpPr>
        <p:sp>
          <p:nvSpPr>
            <p:cNvPr id="5" name="Rectangle 4">
              <a:extLst>
                <a:ext uri="{FF2B5EF4-FFF2-40B4-BE49-F238E27FC236}">
                  <a16:creationId xmlns:a16="http://schemas.microsoft.com/office/drawing/2014/main" id="{5059857F-149E-420E-95CF-D692D163627D}"/>
                </a:ext>
              </a:extLst>
            </p:cNvPr>
            <p:cNvSpPr/>
            <p:nvPr/>
          </p:nvSpPr>
          <p:spPr>
            <a:xfrm>
              <a:off x="898358" y="4636168"/>
              <a:ext cx="9946105" cy="2007670"/>
            </a:xfrm>
            <a:prstGeom prst="rect">
              <a:avLst/>
            </a:prstGeom>
            <a:no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 name="Rectangle 5">
              <a:extLst>
                <a:ext uri="{FF2B5EF4-FFF2-40B4-BE49-F238E27FC236}">
                  <a16:creationId xmlns:a16="http://schemas.microsoft.com/office/drawing/2014/main" id="{72D5B7B4-FC5C-41FA-9DE4-14FED56AC67D}"/>
                </a:ext>
              </a:extLst>
            </p:cNvPr>
            <p:cNvSpPr/>
            <p:nvPr/>
          </p:nvSpPr>
          <p:spPr>
            <a:xfrm>
              <a:off x="6096000" y="4133249"/>
              <a:ext cx="4837422" cy="57751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Dosing Regimen</a:t>
              </a:r>
              <a:endParaRPr lang="en-GB" sz="2800" b="1" dirty="0"/>
            </a:p>
          </p:txBody>
        </p:sp>
      </p:grpSp>
    </p:spTree>
    <p:extLst>
      <p:ext uri="{BB962C8B-B14F-4D97-AF65-F5344CB8AC3E}">
        <p14:creationId xmlns:p14="http://schemas.microsoft.com/office/powerpoint/2010/main" val="19923785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6EB2CC-57E2-410C-A04F-577CA0C64148}"/>
              </a:ext>
            </a:extLst>
          </p:cNvPr>
          <p:cNvSpPr>
            <a:spLocks noGrp="1"/>
          </p:cNvSpPr>
          <p:nvPr>
            <p:ph idx="1"/>
          </p:nvPr>
        </p:nvSpPr>
        <p:spPr>
          <a:xfrm>
            <a:off x="689812" y="417095"/>
            <a:ext cx="10014048" cy="5808763"/>
          </a:xfrm>
        </p:spPr>
        <p:txBody>
          <a:bodyPr/>
          <a:lstStyle/>
          <a:p>
            <a:r>
              <a:rPr lang="en-GB" b="1" i="0" dirty="0">
                <a:solidFill>
                  <a:srgbClr val="232323"/>
                </a:solidFill>
                <a:effectLst/>
                <a:latin typeface="Noto Sans" panose="020B0502040504020204" pitchFamily="34" charset="0"/>
              </a:rPr>
              <a:t>Nonsteroidal anti-inflammatory drugs</a:t>
            </a:r>
            <a:r>
              <a:rPr lang="en-GB" b="0" i="0" dirty="0">
                <a:solidFill>
                  <a:srgbClr val="232323"/>
                </a:solidFill>
                <a:effectLst/>
                <a:latin typeface="Noto Sans" panose="020B0502040504020204" pitchFamily="34" charset="0"/>
              </a:rPr>
              <a:t> — We routinely administer NSAIDs for 48 hours after </a:t>
            </a:r>
            <a:r>
              <a:rPr lang="en-GB" dirty="0" err="1">
                <a:solidFill>
                  <a:srgbClr val="232323"/>
                </a:solidFill>
                <a:latin typeface="Noto Sans" panose="020B0502040504020204" pitchFamily="34" charset="0"/>
              </a:rPr>
              <a:t>ca</a:t>
            </a:r>
            <a:r>
              <a:rPr lang="en-GB" b="0" i="0" dirty="0" err="1">
                <a:solidFill>
                  <a:srgbClr val="232323"/>
                </a:solidFill>
                <a:effectLst/>
                <a:latin typeface="Noto Sans" panose="020B0502040504020204" pitchFamily="34" charset="0"/>
              </a:rPr>
              <a:t>ecarean</a:t>
            </a:r>
            <a:r>
              <a:rPr lang="en-GB" b="0" i="0" dirty="0">
                <a:solidFill>
                  <a:srgbClr val="232323"/>
                </a:solidFill>
                <a:effectLst/>
                <a:latin typeface="Noto Sans" panose="020B0502040504020204" pitchFamily="34" charset="0"/>
              </a:rPr>
              <a:t> delivery, including in patients with preeclampsia and/or hypertension, and avoid NSAIDs for patients with thrombocytopenia.</a:t>
            </a:r>
          </a:p>
          <a:p>
            <a:r>
              <a:rPr lang="en-GB" b="0" i="0" dirty="0">
                <a:solidFill>
                  <a:srgbClr val="232323"/>
                </a:solidFill>
                <a:effectLst/>
                <a:latin typeface="Noto Sans" panose="020B0502040504020204" pitchFamily="34" charset="0"/>
              </a:rPr>
              <a:t>When administered as part of multimodal postoperative pain control strategy, NSAIDs have been shown to reduce pain and opioid consumption</a:t>
            </a:r>
            <a:r>
              <a:rPr lang="en-GB" dirty="0">
                <a:solidFill>
                  <a:srgbClr val="232323"/>
                </a:solidFill>
                <a:latin typeface="Noto Sans" panose="020B0502040504020204" pitchFamily="34" charset="0"/>
              </a:rPr>
              <a:t>.</a:t>
            </a:r>
          </a:p>
          <a:p>
            <a:pPr algn="l"/>
            <a:r>
              <a:rPr lang="en-GB" b="1" i="0" dirty="0">
                <a:solidFill>
                  <a:srgbClr val="232323"/>
                </a:solidFill>
                <a:effectLst/>
                <a:latin typeface="Noto Sans" panose="020B0502040504020204" pitchFamily="34" charset="0"/>
              </a:rPr>
              <a:t>Adverse effects:</a:t>
            </a:r>
            <a:endParaRPr lang="en-GB" b="0" i="0" dirty="0">
              <a:solidFill>
                <a:srgbClr val="232323"/>
              </a:solidFill>
              <a:effectLst/>
              <a:latin typeface="Noto Sans" panose="020B0502040504020204" pitchFamily="34" charset="0"/>
            </a:endParaRPr>
          </a:p>
          <a:p>
            <a:pPr marL="0" indent="0" algn="l">
              <a:buNone/>
            </a:pPr>
            <a:r>
              <a:rPr lang="en-GB" b="0" i="0" dirty="0">
                <a:solidFill>
                  <a:srgbClr val="232323"/>
                </a:solidFill>
                <a:effectLst/>
                <a:latin typeface="Times New Roman" panose="02020603050405020304" pitchFamily="18" charset="0"/>
              </a:rPr>
              <a:t>                                  • </a:t>
            </a:r>
            <a:r>
              <a:rPr lang="en-GB" b="1" i="0" dirty="0">
                <a:solidFill>
                  <a:srgbClr val="232323"/>
                </a:solidFill>
                <a:effectLst/>
                <a:latin typeface="Noto Sans" panose="020B0502040504020204" pitchFamily="34" charset="0"/>
              </a:rPr>
              <a:t>Hypertension</a:t>
            </a:r>
          </a:p>
          <a:p>
            <a:pPr marL="0" indent="0" algn="l">
              <a:buNone/>
            </a:pPr>
            <a:r>
              <a:rPr lang="en-GB" b="0" i="0" dirty="0">
                <a:solidFill>
                  <a:srgbClr val="232323"/>
                </a:solidFill>
                <a:effectLst/>
                <a:latin typeface="Times New Roman" panose="02020603050405020304" pitchFamily="18" charset="0"/>
              </a:rPr>
              <a:t>                                  • </a:t>
            </a:r>
            <a:r>
              <a:rPr lang="en-GB" b="1" i="0" dirty="0">
                <a:solidFill>
                  <a:srgbClr val="232323"/>
                </a:solidFill>
                <a:effectLst/>
                <a:latin typeface="Noto Sans" panose="020B0502040504020204" pitchFamily="34" charset="0"/>
              </a:rPr>
              <a:t>Effects on platelet function </a:t>
            </a:r>
          </a:p>
          <a:p>
            <a:pPr marL="0" indent="0" algn="l">
              <a:buNone/>
            </a:pPr>
            <a:r>
              <a:rPr lang="en-GB" b="0" i="0" dirty="0">
                <a:solidFill>
                  <a:srgbClr val="232323"/>
                </a:solidFill>
                <a:effectLst/>
                <a:latin typeface="Times New Roman" panose="02020603050405020304" pitchFamily="18" charset="0"/>
              </a:rPr>
              <a:t>                                  • </a:t>
            </a:r>
            <a:r>
              <a:rPr lang="en-GB" b="1" i="0" dirty="0">
                <a:solidFill>
                  <a:srgbClr val="232323"/>
                </a:solidFill>
                <a:effectLst/>
                <a:latin typeface="Noto Sans" panose="020B0502040504020204" pitchFamily="34" charset="0"/>
              </a:rPr>
              <a:t>Effects on the neonate</a:t>
            </a:r>
            <a:endParaRPr lang="en-GB" b="0" i="0" dirty="0">
              <a:solidFill>
                <a:srgbClr val="232323"/>
              </a:solidFill>
              <a:effectLst/>
              <a:latin typeface="Noto Sans" panose="020B0502040504020204" pitchFamily="34" charset="0"/>
            </a:endParaRPr>
          </a:p>
          <a:p>
            <a:endParaRPr lang="en-GB" dirty="0"/>
          </a:p>
        </p:txBody>
      </p:sp>
    </p:spTree>
    <p:extLst>
      <p:ext uri="{BB962C8B-B14F-4D97-AF65-F5344CB8AC3E}">
        <p14:creationId xmlns:p14="http://schemas.microsoft.com/office/powerpoint/2010/main" val="23442813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E8118F-3486-418C-A7A2-A78ACA080DB8}"/>
              </a:ext>
            </a:extLst>
          </p:cNvPr>
          <p:cNvSpPr>
            <a:spLocks noGrp="1"/>
          </p:cNvSpPr>
          <p:nvPr>
            <p:ph idx="1"/>
          </p:nvPr>
        </p:nvSpPr>
        <p:spPr>
          <a:xfrm>
            <a:off x="673768" y="433137"/>
            <a:ext cx="10250906" cy="6297447"/>
          </a:xfrm>
        </p:spPr>
        <p:txBody>
          <a:bodyPr>
            <a:normAutofit lnSpcReduction="10000"/>
          </a:bodyPr>
          <a:lstStyle/>
          <a:p>
            <a:r>
              <a:rPr lang="en-GB" b="1" i="0" dirty="0">
                <a:solidFill>
                  <a:srgbClr val="232323"/>
                </a:solidFill>
                <a:effectLst/>
                <a:latin typeface="Noto Sans" panose="020B0502040504020204" pitchFamily="34" charset="0"/>
              </a:rPr>
              <a:t>Systemic opioids</a:t>
            </a:r>
            <a:r>
              <a:rPr lang="en-GB" b="0" i="0" dirty="0">
                <a:solidFill>
                  <a:srgbClr val="232323"/>
                </a:solidFill>
                <a:effectLst/>
                <a:latin typeface="Noto Sans" panose="020B0502040504020204" pitchFamily="34" charset="0"/>
              </a:rPr>
              <a:t> — The need for opioids after caesarean delivery varies widely among patients, with some patients requiring opioids even within the first 24 hours after surgery, when neuraxial opioids should still be in effect.</a:t>
            </a:r>
          </a:p>
          <a:p>
            <a:r>
              <a:rPr lang="en-GB" b="0" i="0" dirty="0">
                <a:solidFill>
                  <a:srgbClr val="232323"/>
                </a:solidFill>
                <a:effectLst/>
                <a:latin typeface="Noto Sans" panose="020B0502040504020204" pitchFamily="34" charset="0"/>
              </a:rPr>
              <a:t> It is suggested to use oral opioids rather than intravenous (IV) opioids in patients who tolerate oral intake.</a:t>
            </a:r>
          </a:p>
          <a:p>
            <a:r>
              <a:rPr lang="en-GB" b="0" i="0" dirty="0">
                <a:solidFill>
                  <a:srgbClr val="232323"/>
                </a:solidFill>
                <a:effectLst/>
                <a:latin typeface="Noto Sans" panose="020B0502040504020204" pitchFamily="34" charset="0"/>
              </a:rPr>
              <a:t> </a:t>
            </a:r>
            <a:r>
              <a:rPr lang="en-GB" b="1" i="0" dirty="0">
                <a:solidFill>
                  <a:schemeClr val="accent6">
                    <a:lumMod val="50000"/>
                  </a:schemeClr>
                </a:solidFill>
                <a:effectLst/>
                <a:latin typeface="Noto Sans" panose="020B0502040504020204" pitchFamily="34" charset="0"/>
              </a:rPr>
              <a:t>Orally</a:t>
            </a:r>
            <a:r>
              <a:rPr lang="en-GB" b="0" i="0" dirty="0">
                <a:solidFill>
                  <a:srgbClr val="232323"/>
                </a:solidFill>
                <a:effectLst/>
                <a:latin typeface="Noto Sans" panose="020B0502040504020204" pitchFamily="34" charset="0"/>
              </a:rPr>
              <a:t> — A </a:t>
            </a:r>
            <a:r>
              <a:rPr lang="en-GB" b="0" i="0" dirty="0">
                <a:solidFill>
                  <a:schemeClr val="tx1">
                    <a:lumMod val="85000"/>
                    <a:lumOff val="15000"/>
                  </a:schemeClr>
                </a:solidFill>
                <a:effectLst/>
                <a:latin typeface="Noto Sans" panose="020B0502040504020204" pitchFamily="34" charset="0"/>
              </a:rPr>
              <a:t>consensus statement </a:t>
            </a:r>
            <a:r>
              <a:rPr lang="en-GB" b="0" i="0" dirty="0">
                <a:solidFill>
                  <a:srgbClr val="232323"/>
                </a:solidFill>
                <a:effectLst/>
                <a:latin typeface="Noto Sans" panose="020B0502040504020204" pitchFamily="34" charset="0"/>
              </a:rPr>
              <a:t>from the Society for Obstetric </a:t>
            </a:r>
            <a:r>
              <a:rPr lang="en-GB" b="0" i="0" dirty="0" err="1">
                <a:solidFill>
                  <a:srgbClr val="232323"/>
                </a:solidFill>
                <a:effectLst/>
                <a:latin typeface="Noto Sans" panose="020B0502040504020204" pitchFamily="34" charset="0"/>
              </a:rPr>
              <a:t>Anesthesia</a:t>
            </a:r>
            <a:r>
              <a:rPr lang="en-GB" b="0" i="0" dirty="0">
                <a:solidFill>
                  <a:srgbClr val="232323"/>
                </a:solidFill>
                <a:effectLst/>
                <a:latin typeface="Noto Sans" panose="020B0502040504020204" pitchFamily="34" charset="0"/>
              </a:rPr>
              <a:t> and Perinatology that oral </a:t>
            </a:r>
            <a:r>
              <a:rPr lang="en-GB" b="0" i="0" u="sng" dirty="0">
                <a:solidFill>
                  <a:schemeClr val="accent6">
                    <a:lumMod val="50000"/>
                  </a:schemeClr>
                </a:solidFill>
                <a:effectLst/>
                <a:latin typeface="Noto Sans" panose="020B0502040504020204" pitchFamily="34" charset="0"/>
              </a:rPr>
              <a:t>oxycodone</a:t>
            </a:r>
            <a:r>
              <a:rPr lang="en-GB" b="0" i="0" dirty="0">
                <a:solidFill>
                  <a:srgbClr val="232323"/>
                </a:solidFill>
                <a:effectLst/>
                <a:latin typeface="Noto Sans" panose="020B0502040504020204" pitchFamily="34" charset="0"/>
              </a:rPr>
              <a:t> or </a:t>
            </a:r>
            <a:r>
              <a:rPr lang="en-GB" b="0" i="0" u="sng" dirty="0">
                <a:solidFill>
                  <a:schemeClr val="accent6">
                    <a:lumMod val="50000"/>
                  </a:schemeClr>
                </a:solidFill>
                <a:effectLst/>
                <a:latin typeface="Noto Sans" panose="020B0502040504020204" pitchFamily="34" charset="0"/>
              </a:rPr>
              <a:t>hydrocodone</a:t>
            </a:r>
            <a:r>
              <a:rPr lang="en-GB" b="0" i="0" dirty="0">
                <a:solidFill>
                  <a:srgbClr val="232323"/>
                </a:solidFill>
                <a:effectLst/>
                <a:latin typeface="Noto Sans" panose="020B0502040504020204" pitchFamily="34" charset="0"/>
              </a:rPr>
              <a:t> are the preferred rescue opioids for breakthrough pain after caesarean delivery in breastfeeding women.</a:t>
            </a:r>
          </a:p>
          <a:p>
            <a:r>
              <a:rPr lang="en-GB" b="1" i="0" dirty="0">
                <a:solidFill>
                  <a:schemeClr val="accent6">
                    <a:lumMod val="50000"/>
                  </a:schemeClr>
                </a:solidFill>
                <a:effectLst/>
                <a:latin typeface="Noto Sans" panose="020B0502040504020204" pitchFamily="34" charset="0"/>
              </a:rPr>
              <a:t>Intravenously</a:t>
            </a:r>
            <a:r>
              <a:rPr lang="en-GB" b="0" i="0" dirty="0">
                <a:solidFill>
                  <a:srgbClr val="232323"/>
                </a:solidFill>
                <a:effectLst/>
                <a:latin typeface="Noto Sans" panose="020B0502040504020204" pitchFamily="34" charset="0"/>
              </a:rPr>
              <a:t> — For PCA use, </a:t>
            </a:r>
            <a:r>
              <a:rPr lang="en-GB" b="0" i="0" u="sng" dirty="0">
                <a:solidFill>
                  <a:schemeClr val="accent6">
                    <a:lumMod val="50000"/>
                  </a:schemeClr>
                </a:solidFill>
                <a:effectLst/>
                <a:latin typeface="Noto Sans" panose="020B0502040504020204" pitchFamily="34" charset="0"/>
              </a:rPr>
              <a:t>morphine</a:t>
            </a:r>
            <a:r>
              <a:rPr lang="en-GB" b="0" i="0" dirty="0">
                <a:solidFill>
                  <a:srgbClr val="232323"/>
                </a:solidFill>
                <a:effectLst/>
                <a:latin typeface="Noto Sans" panose="020B0502040504020204" pitchFamily="34" charset="0"/>
              </a:rPr>
              <a:t> and </a:t>
            </a:r>
            <a:r>
              <a:rPr lang="en-GB" b="0" i="0" u="sng" dirty="0">
                <a:solidFill>
                  <a:schemeClr val="accent6">
                    <a:lumMod val="50000"/>
                  </a:schemeClr>
                </a:solidFill>
                <a:effectLst/>
                <a:latin typeface="Noto Sans" panose="020B0502040504020204" pitchFamily="34" charset="0"/>
              </a:rPr>
              <a:t>hydromorphone</a:t>
            </a:r>
            <a:r>
              <a:rPr lang="en-GB" b="0" i="0" dirty="0">
                <a:solidFill>
                  <a:srgbClr val="232323"/>
                </a:solidFill>
                <a:effectLst/>
                <a:latin typeface="Noto Sans" panose="020B0502040504020204" pitchFamily="34" charset="0"/>
              </a:rPr>
              <a:t> provide effective analgesia with high levels of patient satisfaction. </a:t>
            </a:r>
          </a:p>
          <a:p>
            <a:r>
              <a:rPr lang="en-GB" b="0" i="0" u="sng" dirty="0">
                <a:solidFill>
                  <a:schemeClr val="accent6">
                    <a:lumMod val="50000"/>
                  </a:schemeClr>
                </a:solidFill>
                <a:effectLst/>
                <a:latin typeface="Noto Sans" panose="020B0502040504020204" pitchFamily="34" charset="0"/>
              </a:rPr>
              <a:t>Hydromorphone</a:t>
            </a:r>
            <a:r>
              <a:rPr lang="en-GB" b="0" i="0" dirty="0">
                <a:solidFill>
                  <a:srgbClr val="232323"/>
                </a:solidFill>
                <a:effectLst/>
                <a:latin typeface="Noto Sans" panose="020B0502040504020204" pitchFamily="34" charset="0"/>
              </a:rPr>
              <a:t> does not have active metabolites and may be preferable in breastfeeding women.</a:t>
            </a:r>
            <a:endParaRPr lang="en-GB" dirty="0"/>
          </a:p>
        </p:txBody>
      </p:sp>
    </p:spTree>
    <p:extLst>
      <p:ext uri="{BB962C8B-B14F-4D97-AF65-F5344CB8AC3E}">
        <p14:creationId xmlns:p14="http://schemas.microsoft.com/office/powerpoint/2010/main" val="3237781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07DF-F8B5-46F4-8A91-522E281A17FE}"/>
              </a:ext>
            </a:extLst>
          </p:cNvPr>
          <p:cNvSpPr>
            <a:spLocks noGrp="1"/>
          </p:cNvSpPr>
          <p:nvPr>
            <p:ph type="title"/>
          </p:nvPr>
        </p:nvSpPr>
        <p:spPr>
          <a:xfrm>
            <a:off x="676465" y="135255"/>
            <a:ext cx="9634011" cy="1325563"/>
          </a:xfrm>
        </p:spPr>
        <p:txBody>
          <a:bodyPr/>
          <a:lstStyle/>
          <a:p>
            <a:r>
              <a:rPr lang="en-GB" dirty="0"/>
              <a:t>Introduction</a:t>
            </a:r>
          </a:p>
        </p:txBody>
      </p:sp>
      <p:sp>
        <p:nvSpPr>
          <p:cNvPr id="3" name="Content Placeholder 2">
            <a:extLst>
              <a:ext uri="{FF2B5EF4-FFF2-40B4-BE49-F238E27FC236}">
                <a16:creationId xmlns:a16="http://schemas.microsoft.com/office/drawing/2014/main" id="{898D30F5-2297-445D-A61E-7AEE0BBDC398}"/>
              </a:ext>
            </a:extLst>
          </p:cNvPr>
          <p:cNvSpPr>
            <a:spLocks noGrp="1"/>
          </p:cNvSpPr>
          <p:nvPr>
            <p:ph idx="1"/>
          </p:nvPr>
        </p:nvSpPr>
        <p:spPr/>
        <p:txBody>
          <a:bodyPr>
            <a:normAutofit lnSpcReduction="10000"/>
          </a:bodyPr>
          <a:lstStyle/>
          <a:p>
            <a:r>
              <a:rPr lang="en-GB" b="0" i="0" dirty="0">
                <a:solidFill>
                  <a:srgbClr val="232323"/>
                </a:solidFill>
                <a:effectLst/>
                <a:latin typeface="Noto Sans" panose="020B0502040204020203" pitchFamily="34" charset="0"/>
              </a:rPr>
              <a:t>Pain is a common labour symptom and may be located in the abdomen, back, pelvic floor, perineum, or other locations. Physiologic drivers of labour pain include factors such as uterine contractions, cervical dilation, and pressure from the </a:t>
            </a:r>
            <a:r>
              <a:rPr lang="en-GB" b="0" i="0" dirty="0" err="1">
                <a:solidFill>
                  <a:srgbClr val="232323"/>
                </a:solidFill>
                <a:effectLst/>
                <a:latin typeface="Noto Sans" panose="020B0502040204020203" pitchFamily="34" charset="0"/>
              </a:rPr>
              <a:t>fetus</a:t>
            </a:r>
            <a:r>
              <a:rPr lang="en-GB" b="0" i="0" dirty="0">
                <a:solidFill>
                  <a:srgbClr val="232323"/>
                </a:solidFill>
                <a:effectLst/>
                <a:latin typeface="Noto Sans" panose="020B0502040204020203" pitchFamily="34" charset="0"/>
              </a:rPr>
              <a:t>. </a:t>
            </a:r>
          </a:p>
          <a:p>
            <a:r>
              <a:rPr lang="en-GB" b="0" i="0" dirty="0">
                <a:solidFill>
                  <a:srgbClr val="232323"/>
                </a:solidFill>
                <a:effectLst/>
                <a:latin typeface="Noto Sans" panose="020B0502040504020204" pitchFamily="34" charset="0"/>
              </a:rPr>
              <a:t>Many women, especially nulliparas, rate the pain of labour as very severe or intolerable. The pain of labour and delivery varies among women, and each of a woman’s labours may be quite different. As an example, an abnormal </a:t>
            </a:r>
            <a:r>
              <a:rPr lang="en-GB" b="0" i="0" dirty="0" err="1">
                <a:solidFill>
                  <a:srgbClr val="232323"/>
                </a:solidFill>
                <a:effectLst/>
                <a:latin typeface="Noto Sans" panose="020B0502040504020204" pitchFamily="34" charset="0"/>
              </a:rPr>
              <a:t>fetal</a:t>
            </a:r>
            <a:r>
              <a:rPr lang="en-GB" b="0" i="0" dirty="0">
                <a:solidFill>
                  <a:srgbClr val="232323"/>
                </a:solidFill>
                <a:effectLst/>
                <a:latin typeface="Noto Sans" panose="020B0502040504020204" pitchFamily="34" charset="0"/>
              </a:rPr>
              <a:t> presentation (</a:t>
            </a:r>
            <a:r>
              <a:rPr lang="en-GB" b="0" i="0" dirty="0" err="1">
                <a:solidFill>
                  <a:srgbClr val="232323"/>
                </a:solidFill>
                <a:effectLst/>
                <a:latin typeface="Noto Sans" panose="020B0502040504020204" pitchFamily="34" charset="0"/>
              </a:rPr>
              <a:t>eg</a:t>
            </a:r>
            <a:r>
              <a:rPr lang="en-GB" b="0" i="0" dirty="0">
                <a:solidFill>
                  <a:srgbClr val="232323"/>
                </a:solidFill>
                <a:effectLst/>
                <a:latin typeface="Noto Sans" panose="020B0502040504020204" pitchFamily="34" charset="0"/>
              </a:rPr>
              <a:t>, occiput posterior) is associated with more severe pain.</a:t>
            </a:r>
            <a:endParaRPr lang="en-GB" dirty="0"/>
          </a:p>
        </p:txBody>
      </p:sp>
    </p:spTree>
    <p:extLst>
      <p:ext uri="{BB962C8B-B14F-4D97-AF65-F5344CB8AC3E}">
        <p14:creationId xmlns:p14="http://schemas.microsoft.com/office/powerpoint/2010/main" val="34916050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5C940-1702-454B-88E8-9F668F7A3BB4}"/>
              </a:ext>
            </a:extLst>
          </p:cNvPr>
          <p:cNvSpPr>
            <a:spLocks noGrp="1"/>
          </p:cNvSpPr>
          <p:nvPr>
            <p:ph type="title"/>
          </p:nvPr>
        </p:nvSpPr>
        <p:spPr>
          <a:xfrm>
            <a:off x="6774843" y="2469237"/>
            <a:ext cx="4528585" cy="1451482"/>
          </a:xfrm>
        </p:spPr>
        <p:txBody>
          <a:bodyPr vert="horz" lIns="91440" tIns="45720" rIns="91440" bIns="45720" rtlCol="0" anchor="ctr">
            <a:noAutofit/>
          </a:bodyPr>
          <a:lstStyle/>
          <a:p>
            <a:pPr algn="ctr"/>
            <a:r>
              <a:rPr lang="en-US" sz="3600" b="1" dirty="0">
                <a:latin typeface="Century Gothic" panose="020B0502020202020204" pitchFamily="34" charset="0"/>
              </a:rPr>
              <a:t>Part II</a:t>
            </a:r>
            <a:br>
              <a:rPr lang="en-US" sz="3600" dirty="0">
                <a:latin typeface="Century Gothic" panose="020B0502020202020204" pitchFamily="34" charset="0"/>
              </a:rPr>
            </a:br>
            <a:br>
              <a:rPr lang="en-US" sz="3600" dirty="0">
                <a:latin typeface="Century Gothic" panose="020B0502020202020204" pitchFamily="34" charset="0"/>
              </a:rPr>
            </a:br>
            <a:r>
              <a:rPr lang="en-US" sz="3600" dirty="0" err="1">
                <a:latin typeface="Century Gothic" panose="020B0502020202020204" pitchFamily="34" charset="0"/>
              </a:rPr>
              <a:t>Huthaifa</a:t>
            </a:r>
            <a:r>
              <a:rPr lang="en-US" sz="3600" dirty="0">
                <a:latin typeface="Century Gothic" panose="020B0502020202020204" pitchFamily="34" charset="0"/>
              </a:rPr>
              <a:t> </a:t>
            </a:r>
            <a:r>
              <a:rPr lang="en-US" sz="3600" dirty="0" err="1">
                <a:latin typeface="Century Gothic" panose="020B0502020202020204" pitchFamily="34" charset="0"/>
              </a:rPr>
              <a:t>Hawajreh</a:t>
            </a:r>
            <a:endParaRPr lang="en-US" sz="3600" dirty="0">
              <a:latin typeface="Century Gothic" panose="020B0502020202020204" pitchFamily="34" charset="0"/>
            </a:endParaRPr>
          </a:p>
        </p:txBody>
      </p:sp>
      <p:pic>
        <p:nvPicPr>
          <p:cNvPr id="4" name="Content Placeholder 4">
            <a:extLst>
              <a:ext uri="{FF2B5EF4-FFF2-40B4-BE49-F238E27FC236}">
                <a16:creationId xmlns:a16="http://schemas.microsoft.com/office/drawing/2014/main" id="{79864C3C-9E4E-407B-B175-9307069501B7}"/>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15184" b="15184"/>
          <a:stretch/>
        </p:blipFill>
        <p:spPr>
          <a:xfrm>
            <a:off x="-6870" y="-1119"/>
            <a:ext cx="12198869" cy="6859119"/>
          </a:xfrm>
          <a:prstGeom prst="rect">
            <a:avLst/>
          </a:prstGeom>
        </p:spPr>
      </p:pic>
    </p:spTree>
    <p:extLst>
      <p:ext uri="{BB962C8B-B14F-4D97-AF65-F5344CB8AC3E}">
        <p14:creationId xmlns:p14="http://schemas.microsoft.com/office/powerpoint/2010/main" val="23123039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BA5C940-1702-454B-88E8-9F668F7A3BB4}"/>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br>
              <a:rPr lang="en-US" sz="6100" kern="1200" dirty="0">
                <a:solidFill>
                  <a:schemeClr val="tx1"/>
                </a:solidFill>
                <a:latin typeface="+mj-lt"/>
                <a:ea typeface="+mj-ea"/>
                <a:cs typeface="+mj-cs"/>
              </a:rPr>
            </a:br>
            <a:r>
              <a:rPr lang="en-US" sz="6100" kern="1200" dirty="0">
                <a:solidFill>
                  <a:schemeClr val="tx1"/>
                </a:solidFill>
                <a:latin typeface="+mj-lt"/>
                <a:ea typeface="+mj-ea"/>
                <a:cs typeface="+mj-cs"/>
              </a:rPr>
              <a:t>Neuraxial anesthesia (regional anesthesia)</a:t>
            </a: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74624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err="1"/>
              <a:t>Neuraxial</a:t>
            </a:r>
            <a:r>
              <a:rPr lang="en-US" dirty="0"/>
              <a:t> anesthesia (regional anesthesia)</a:t>
            </a:r>
          </a:p>
        </p:txBody>
      </p:sp>
      <p:sp>
        <p:nvSpPr>
          <p:cNvPr id="3" name="Content Placeholder 2"/>
          <p:cNvSpPr>
            <a:spLocks noGrp="1"/>
          </p:cNvSpPr>
          <p:nvPr>
            <p:ph idx="1"/>
          </p:nvPr>
        </p:nvSpPr>
        <p:spPr>
          <a:xfrm>
            <a:off x="183106" y="1429840"/>
            <a:ext cx="11253717" cy="4766244"/>
          </a:xfrm>
        </p:spPr>
        <p:txBody>
          <a:bodyPr>
            <a:normAutofit/>
          </a:bodyPr>
          <a:lstStyle/>
          <a:p>
            <a:r>
              <a:rPr lang="en-US" sz="2400" dirty="0"/>
              <a:t>There are two main types of </a:t>
            </a:r>
            <a:r>
              <a:rPr lang="en-US" sz="2400" dirty="0" err="1"/>
              <a:t>neuraxial</a:t>
            </a:r>
            <a:r>
              <a:rPr lang="en-US" sz="2400" dirty="0"/>
              <a:t> anesthesia : epidural anesthesia and spinal anesthesia, epidural anesthesia is the  most common method used</a:t>
            </a:r>
            <a:r>
              <a:rPr lang="en-US" dirty="0"/>
              <a:t>:</a:t>
            </a:r>
            <a:br>
              <a:rPr lang="en-US" dirty="0"/>
            </a:br>
            <a:br>
              <a:rPr lang="en-US" dirty="0"/>
            </a:br>
            <a:r>
              <a:rPr lang="en-US" sz="3200" dirty="0"/>
              <a:t>epidural anesthesia</a:t>
            </a:r>
            <a:r>
              <a:rPr lang="en-US" dirty="0"/>
              <a:t>: </a:t>
            </a:r>
            <a:r>
              <a:rPr lang="en-US" sz="2400" dirty="0"/>
              <a:t>in this method the anesthetic and/or analgesic agents are injected into the epidural space ,Epidural administration involves an </a:t>
            </a:r>
            <a:r>
              <a:rPr lang="en-US" b="1" u="sng" dirty="0">
                <a:solidFill>
                  <a:srgbClr val="C00000"/>
                </a:solidFill>
              </a:rPr>
              <a:t>initial bolus </a:t>
            </a:r>
            <a:r>
              <a:rPr lang="en-US" sz="2400" dirty="0"/>
              <a:t>of local anesthetic bupivacaine, </a:t>
            </a:r>
            <a:r>
              <a:rPr lang="en-US" sz="2400" dirty="0" err="1"/>
              <a:t>ropivacaine</a:t>
            </a:r>
            <a:r>
              <a:rPr lang="en-US" sz="2400" dirty="0"/>
              <a:t>, or lidocaine as well as narcotics such as fentanyl or </a:t>
            </a:r>
            <a:r>
              <a:rPr lang="en-US" sz="2400" dirty="0" err="1"/>
              <a:t>sufentanil</a:t>
            </a:r>
            <a:r>
              <a:rPr lang="en-US" sz="2400" dirty="0"/>
              <a:t> followed by an </a:t>
            </a:r>
            <a:r>
              <a:rPr lang="en-US" b="1" u="sng" dirty="0">
                <a:solidFill>
                  <a:srgbClr val="C00000"/>
                </a:solidFill>
              </a:rPr>
              <a:t>infusion</a:t>
            </a:r>
            <a:r>
              <a:rPr lang="en-US" dirty="0"/>
              <a:t> </a:t>
            </a:r>
            <a:r>
              <a:rPr lang="en-US" sz="2400" dirty="0"/>
              <a:t>of a dilute solution of the same agents until delivery.</a:t>
            </a:r>
            <a:br>
              <a:rPr lang="en-US" sz="2400" dirty="0"/>
            </a:br>
            <a:br>
              <a:rPr lang="en-US" dirty="0"/>
            </a:b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4253345"/>
            <a:ext cx="3768436" cy="2335143"/>
          </a:xfrm>
          <a:prstGeom prst="rect">
            <a:avLst/>
          </a:prstGeom>
        </p:spPr>
      </p:pic>
    </p:spTree>
    <p:extLst>
      <p:ext uri="{BB962C8B-B14F-4D97-AF65-F5344CB8AC3E}">
        <p14:creationId xmlns:p14="http://schemas.microsoft.com/office/powerpoint/2010/main" val="33517687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7856" y="96983"/>
            <a:ext cx="5079452" cy="6650181"/>
          </a:xfrm>
          <a:prstGeom prst="rect">
            <a:avLst/>
          </a:prstGeom>
        </p:spPr>
      </p:pic>
    </p:spTree>
    <p:extLst>
      <p:ext uri="{BB962C8B-B14F-4D97-AF65-F5344CB8AC3E}">
        <p14:creationId xmlns:p14="http://schemas.microsoft.com/office/powerpoint/2010/main" val="2499512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164" y="1448392"/>
            <a:ext cx="11866955" cy="5135287"/>
          </a:xfrm>
        </p:spPr>
        <p:txBody>
          <a:bodyPr>
            <a:normAutofit fontScale="77500" lnSpcReduction="20000"/>
          </a:bodyPr>
          <a:lstStyle/>
          <a:p>
            <a:pPr marL="0" indent="0">
              <a:buNone/>
            </a:pPr>
            <a:r>
              <a:rPr lang="en-US" sz="2600" b="1" u="sng" dirty="0">
                <a:solidFill>
                  <a:srgbClr val="C00000"/>
                </a:solidFill>
              </a:rPr>
              <a:t>Epidural anesthesia</a:t>
            </a:r>
            <a:r>
              <a:rPr lang="en-US" sz="2400" dirty="0"/>
              <a:t>: </a:t>
            </a:r>
            <a:br>
              <a:rPr lang="en-US" sz="2400" dirty="0"/>
            </a:br>
            <a:r>
              <a:rPr lang="en-US" sz="2400" dirty="0"/>
              <a:t> </a:t>
            </a:r>
            <a:br>
              <a:rPr lang="en-US" sz="2400" dirty="0"/>
            </a:br>
            <a:r>
              <a:rPr lang="en-US" sz="2600" dirty="0"/>
              <a:t> notice that  Epidural administration involves the placement of a </a:t>
            </a:r>
            <a:r>
              <a:rPr lang="en-US" sz="2600" b="1" u="sng" dirty="0">
                <a:solidFill>
                  <a:srgbClr val="C00000"/>
                </a:solidFill>
              </a:rPr>
              <a:t>catheter</a:t>
            </a:r>
            <a:r>
              <a:rPr lang="en-US" sz="2600" dirty="0"/>
              <a:t> into the epidural space, </a:t>
            </a:r>
            <a:r>
              <a:rPr lang="en-US" sz="3100" b="1" u="sng" dirty="0">
                <a:solidFill>
                  <a:srgbClr val="C00000"/>
                </a:solidFill>
              </a:rPr>
              <a:t>which may remain in place for the duration of </a:t>
            </a:r>
            <a:r>
              <a:rPr lang="en-US" sz="3100" b="1" u="sng" dirty="0" err="1">
                <a:solidFill>
                  <a:srgbClr val="C00000"/>
                </a:solidFill>
              </a:rPr>
              <a:t>labour</a:t>
            </a:r>
            <a:r>
              <a:rPr lang="en-US" sz="3100" b="1" u="sng" dirty="0">
                <a:solidFill>
                  <a:srgbClr val="C00000"/>
                </a:solidFill>
              </a:rPr>
              <a:t> </a:t>
            </a:r>
            <a:br>
              <a:rPr lang="en-US" sz="3600" b="1" u="sng" dirty="0">
                <a:solidFill>
                  <a:srgbClr val="C00000"/>
                </a:solidFill>
              </a:rPr>
            </a:br>
            <a:br>
              <a:rPr lang="en-US" sz="3600" b="1" u="sng" dirty="0">
                <a:solidFill>
                  <a:srgbClr val="C00000"/>
                </a:solidFill>
              </a:rPr>
            </a:br>
            <a:r>
              <a:rPr lang="en-US" sz="2600" dirty="0"/>
              <a:t>also notice that we gave a combination of anesthetic agent +analgesic agent</a:t>
            </a:r>
            <a:r>
              <a:rPr lang="en-US" sz="2600" dirty="0">
                <a:sym typeface="Wingdings" panose="05000000000000000000" pitchFamily="2" charset="2"/>
              </a:rPr>
              <a:t> because</a:t>
            </a:r>
            <a:r>
              <a:rPr lang="en-US" sz="2600" dirty="0"/>
              <a:t> Combining the opioid with the local </a:t>
            </a:r>
            <a:r>
              <a:rPr lang="en-US" sz="2600" dirty="0" err="1"/>
              <a:t>anaesthetic</a:t>
            </a:r>
            <a:r>
              <a:rPr lang="en-US" sz="2600" dirty="0"/>
              <a:t> reduces the amount of local </a:t>
            </a:r>
            <a:r>
              <a:rPr lang="en-US" sz="2600" dirty="0" err="1"/>
              <a:t>anaesthetic</a:t>
            </a:r>
            <a:r>
              <a:rPr lang="en-US" sz="2600" dirty="0"/>
              <a:t> required and this reduces the motor blockade and peripheral autonomic effect (hypotension) of the epidural anesthesia</a:t>
            </a:r>
            <a:br>
              <a:rPr lang="en-US" sz="2600" dirty="0"/>
            </a:br>
            <a:br>
              <a:rPr lang="en-US" sz="2600" dirty="0"/>
            </a:br>
            <a:r>
              <a:rPr lang="en-US" sz="2600" dirty="0"/>
              <a:t>anesthetic agents work by blocking the transmission of signals through nerve fibers</a:t>
            </a:r>
            <a:br>
              <a:rPr lang="en-US" sz="2600" dirty="0"/>
            </a:br>
            <a:r>
              <a:rPr lang="en-US" sz="3100" dirty="0">
                <a:solidFill>
                  <a:srgbClr val="C00000"/>
                </a:solidFill>
              </a:rPr>
              <a:t>first fibers </a:t>
            </a:r>
            <a:r>
              <a:rPr lang="en-US" sz="3100" b="1" dirty="0">
                <a:solidFill>
                  <a:srgbClr val="C00000"/>
                </a:solidFill>
              </a:rPr>
              <a:t>to be affected by anesthesia are sensory fibers</a:t>
            </a:r>
            <a:r>
              <a:rPr lang="en-US" sz="2600" dirty="0"/>
              <a:t>( responsible of normal sensation and pain so if we block it we block both pain and normal sensation)</a:t>
            </a:r>
            <a:br>
              <a:rPr lang="en-US" sz="2600" dirty="0"/>
            </a:br>
            <a:r>
              <a:rPr lang="en-US" sz="3100" b="1" dirty="0">
                <a:solidFill>
                  <a:srgbClr val="C00000"/>
                </a:solidFill>
              </a:rPr>
              <a:t>second fibers to be effected are autonomic fibers </a:t>
            </a:r>
            <a:r>
              <a:rPr lang="en-US" sz="2600" dirty="0"/>
              <a:t>(if it is blocked this result in hypotension)</a:t>
            </a:r>
            <a:br>
              <a:rPr lang="en-US" sz="2600" dirty="0"/>
            </a:br>
            <a:r>
              <a:rPr lang="en-US" sz="2600" b="1" dirty="0">
                <a:solidFill>
                  <a:srgbClr val="C00000"/>
                </a:solidFill>
              </a:rPr>
              <a:t>last fibers to be affected are the motor fibers </a:t>
            </a:r>
            <a:r>
              <a:rPr lang="en-US" sz="2600" dirty="0"/>
              <a:t>(if blocked the mother will lose ambulation and expulsive fore)</a:t>
            </a:r>
            <a:br>
              <a:rPr lang="en-US" sz="2600" dirty="0"/>
            </a:br>
            <a:br>
              <a:rPr lang="en-US" sz="2600" dirty="0"/>
            </a:br>
            <a:r>
              <a:rPr lang="en-US" sz="2600" dirty="0"/>
              <a:t>this order of nerve fiber anesthesia is regulated by the dose(concentration) of the anesthetic agent being administered which mean that at lower concentrations sensory lose occurs and as you increase the dose motor blockade and peripheral autonomic may occur</a:t>
            </a:r>
            <a:br>
              <a:rPr lang="en-US" sz="2400" dirty="0"/>
            </a:br>
            <a:br>
              <a:rPr lang="en-US" sz="2400" dirty="0"/>
            </a:br>
            <a:br>
              <a:rPr lang="en-US" sz="2400" dirty="0"/>
            </a:br>
            <a:br>
              <a:rPr lang="en-US" sz="2400" dirty="0"/>
            </a:br>
            <a:endParaRPr lang="en-US" b="1" dirty="0"/>
          </a:p>
        </p:txBody>
      </p:sp>
      <p:sp>
        <p:nvSpPr>
          <p:cNvPr id="4" name="Title 1"/>
          <p:cNvSpPr txBox="1">
            <a:spLocks/>
          </p:cNvSpPr>
          <p:nvPr/>
        </p:nvSpPr>
        <p:spPr>
          <a:xfrm>
            <a:off x="0" y="12283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err="1"/>
              <a:t>Neuraxial</a:t>
            </a:r>
            <a:r>
              <a:rPr lang="en-US" dirty="0"/>
              <a:t> anesthesia (regional anesthesia)</a:t>
            </a:r>
          </a:p>
        </p:txBody>
      </p:sp>
    </p:spTree>
    <p:extLst>
      <p:ext uri="{BB962C8B-B14F-4D97-AF65-F5344CB8AC3E}">
        <p14:creationId xmlns:p14="http://schemas.microsoft.com/office/powerpoint/2010/main" val="40149192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err="1"/>
              <a:t>Neuraxial</a:t>
            </a:r>
            <a:r>
              <a:rPr lang="en-US" dirty="0"/>
              <a:t> anesthesia (regional anesthesia)</a:t>
            </a:r>
          </a:p>
        </p:txBody>
      </p:sp>
      <p:sp>
        <p:nvSpPr>
          <p:cNvPr id="3" name="Content Placeholder 2"/>
          <p:cNvSpPr>
            <a:spLocks noGrp="1"/>
          </p:cNvSpPr>
          <p:nvPr>
            <p:ph idx="1"/>
          </p:nvPr>
        </p:nvSpPr>
        <p:spPr>
          <a:xfrm>
            <a:off x="415119" y="1211474"/>
            <a:ext cx="11185477" cy="5421337"/>
          </a:xfrm>
        </p:spPr>
        <p:txBody>
          <a:bodyPr>
            <a:normAutofit fontScale="92500" lnSpcReduction="20000"/>
          </a:bodyPr>
          <a:lstStyle/>
          <a:p>
            <a:pPr marL="0" indent="0">
              <a:buNone/>
            </a:pPr>
            <a:r>
              <a:rPr lang="en-US" dirty="0"/>
              <a:t>Epidural anesthesia:</a:t>
            </a:r>
            <a:br>
              <a:rPr lang="en-US" dirty="0"/>
            </a:br>
            <a:br>
              <a:rPr lang="en-US" dirty="0"/>
            </a:br>
            <a:r>
              <a:rPr lang="en-US" b="1" u="sng" dirty="0">
                <a:solidFill>
                  <a:srgbClr val="C00000"/>
                </a:solidFill>
              </a:rPr>
              <a:t>The effect of epidural anesthesia on </a:t>
            </a:r>
            <a:r>
              <a:rPr lang="en-US" b="1" u="sng" dirty="0" err="1">
                <a:solidFill>
                  <a:srgbClr val="C00000"/>
                </a:solidFill>
              </a:rPr>
              <a:t>labour</a:t>
            </a:r>
            <a:r>
              <a:rPr lang="en-US" b="1" u="sng" dirty="0">
                <a:solidFill>
                  <a:srgbClr val="C00000"/>
                </a:solidFill>
              </a:rPr>
              <a:t> duration:</a:t>
            </a:r>
            <a:br>
              <a:rPr lang="en-US" b="1" u="sng" dirty="0">
                <a:solidFill>
                  <a:srgbClr val="C00000"/>
                </a:solidFill>
              </a:rPr>
            </a:br>
            <a:r>
              <a:rPr lang="en-US" dirty="0"/>
              <a:t>Patients who receive epidural anesthesia for labor pain have a similar duration of the first stage of labor, but the second stage may be prolonged by 15 minutes on average</a:t>
            </a:r>
            <a:br>
              <a:rPr lang="en-US" b="1" dirty="0"/>
            </a:br>
            <a:br>
              <a:rPr lang="en-US" dirty="0"/>
            </a:br>
            <a:r>
              <a:rPr lang="en-US" dirty="0"/>
              <a:t>the reason why epidural anesthesia may prolong the second stage of </a:t>
            </a:r>
            <a:r>
              <a:rPr lang="en-US" dirty="0" err="1"/>
              <a:t>labour</a:t>
            </a:r>
            <a:r>
              <a:rPr lang="en-US" dirty="0"/>
              <a:t> is due to </a:t>
            </a:r>
            <a:r>
              <a:rPr lang="en-US" b="1" dirty="0">
                <a:solidFill>
                  <a:srgbClr val="C00000"/>
                </a:solidFill>
              </a:rPr>
              <a:t>Impaired ability to push </a:t>
            </a:r>
            <a:r>
              <a:rPr lang="en-US" dirty="0"/>
              <a:t>(unlikely as long as motor block is avoided by appropriate adjustment of the epidural infusion) or due to </a:t>
            </a:r>
            <a:r>
              <a:rPr lang="en-US" b="1" dirty="0">
                <a:solidFill>
                  <a:srgbClr val="C00000"/>
                </a:solidFill>
              </a:rPr>
              <a:t>decreased maternal urge to push</a:t>
            </a:r>
            <a:r>
              <a:rPr lang="en-US" b="1" dirty="0"/>
              <a:t> </a:t>
            </a:r>
            <a:r>
              <a:rPr lang="en-US" dirty="0"/>
              <a:t>caused by sensory blockade </a:t>
            </a:r>
            <a:br>
              <a:rPr lang="en-US" dirty="0"/>
            </a:br>
            <a:br>
              <a:rPr lang="en-US" dirty="0"/>
            </a:br>
            <a:r>
              <a:rPr lang="en-US" dirty="0"/>
              <a:t>Reducing the rate of an epidural infusion in the second stage may increase the maternal urge to push, but care should be taken that the analgesic effect is not compromised.</a:t>
            </a:r>
            <a:br>
              <a:rPr lang="en-US" dirty="0"/>
            </a:br>
            <a:r>
              <a:rPr lang="en-US" dirty="0"/>
              <a:t> </a:t>
            </a:r>
            <a:br>
              <a:rPr lang="en-US" dirty="0"/>
            </a:br>
            <a:r>
              <a:rPr lang="en-US" dirty="0"/>
              <a:t>Dilute solutions can be used that permit ambulation, referred to as the “walking epidural.” The goal is to avoid motor block to minimize any adverse effects on maternal expulsive efforts in the second stage of labor</a:t>
            </a:r>
          </a:p>
        </p:txBody>
      </p:sp>
    </p:spTree>
    <p:extLst>
      <p:ext uri="{BB962C8B-B14F-4D97-AF65-F5344CB8AC3E}">
        <p14:creationId xmlns:p14="http://schemas.microsoft.com/office/powerpoint/2010/main" val="40458501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0515600" cy="1102294"/>
          </a:xfrm>
        </p:spPr>
        <p:txBody>
          <a:bodyPr/>
          <a:lstStyle/>
          <a:p>
            <a:r>
              <a:rPr lang="en-US" dirty="0" err="1"/>
              <a:t>Neuraxial</a:t>
            </a:r>
            <a:r>
              <a:rPr lang="en-US" dirty="0"/>
              <a:t> anesthesia (regional anesthesia)</a:t>
            </a:r>
          </a:p>
        </p:txBody>
      </p:sp>
      <p:sp>
        <p:nvSpPr>
          <p:cNvPr id="3" name="Content Placeholder 2"/>
          <p:cNvSpPr>
            <a:spLocks noGrp="1"/>
          </p:cNvSpPr>
          <p:nvPr>
            <p:ph idx="1"/>
          </p:nvPr>
        </p:nvSpPr>
        <p:spPr>
          <a:xfrm>
            <a:off x="142164" y="1102294"/>
            <a:ext cx="11731387" cy="5284858"/>
          </a:xfrm>
        </p:spPr>
        <p:txBody>
          <a:bodyPr>
            <a:normAutofit/>
          </a:bodyPr>
          <a:lstStyle/>
          <a:p>
            <a:pPr marL="0" indent="0">
              <a:buNone/>
            </a:pPr>
            <a:r>
              <a:rPr lang="en-US" dirty="0"/>
              <a:t>Epidural anesthesia:</a:t>
            </a:r>
            <a:br>
              <a:rPr lang="en-US" dirty="0"/>
            </a:br>
            <a:br>
              <a:rPr lang="en-US" dirty="0"/>
            </a:br>
            <a:r>
              <a:rPr lang="en-US" sz="2400" dirty="0"/>
              <a:t>The onset of analgesia is approximately 25–30 minutes in an epidural</a:t>
            </a:r>
            <a:br>
              <a:rPr lang="en-US" sz="2400" dirty="0"/>
            </a:br>
            <a:r>
              <a:rPr lang="en-US" sz="2400" dirty="0"/>
              <a:t>according to that the main use of epidural anesthesia is to provide a pain relief during </a:t>
            </a:r>
            <a:r>
              <a:rPr lang="en-US" dirty="0">
                <a:solidFill>
                  <a:srgbClr val="C00000"/>
                </a:solidFill>
              </a:rPr>
              <a:t>normal vaginal delivery </a:t>
            </a:r>
            <a:r>
              <a:rPr lang="en-US" dirty="0"/>
              <a:t>however if complication occurs and there is a need to convert into cesarean section this can occur </a:t>
            </a:r>
            <a:r>
              <a:rPr lang="en-US" sz="2400" dirty="0"/>
              <a:t>by injecting a higher concentration of local anesthetics by the pre-existing catheter, the block may be intensified and extended to provide surgical anesthesia for cesarean delivery</a:t>
            </a:r>
            <a:br>
              <a:rPr lang="en-US" sz="2400" dirty="0"/>
            </a:br>
            <a:r>
              <a:rPr lang="en-US" sz="2400" dirty="0"/>
              <a:t> </a:t>
            </a:r>
            <a:br>
              <a:rPr lang="en-US" sz="2400" dirty="0"/>
            </a:br>
            <a:r>
              <a:rPr lang="en-US" sz="2400" dirty="0"/>
              <a:t>remember that as you increase the dose, the higher risk to have autonomic effect(hypotension) and muscular blockade(it is better to keep ambulation since the long duration of normal vaginal delivery )</a:t>
            </a:r>
            <a:br>
              <a:rPr lang="en-US" sz="2400" dirty="0"/>
            </a:br>
            <a:br>
              <a:rPr lang="en-US" dirty="0"/>
            </a:br>
            <a:endParaRPr lang="en-US" dirty="0"/>
          </a:p>
        </p:txBody>
      </p:sp>
    </p:spTree>
    <p:extLst>
      <p:ext uri="{BB962C8B-B14F-4D97-AF65-F5344CB8AC3E}">
        <p14:creationId xmlns:p14="http://schemas.microsoft.com/office/powerpoint/2010/main" val="18270070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err="1"/>
              <a:t>Neuraxial</a:t>
            </a:r>
            <a:r>
              <a:rPr lang="en-US" dirty="0"/>
              <a:t> anesthesia (regional anesthesia)</a:t>
            </a:r>
          </a:p>
        </p:txBody>
      </p:sp>
      <p:sp>
        <p:nvSpPr>
          <p:cNvPr id="3" name="Content Placeholder 2"/>
          <p:cNvSpPr>
            <a:spLocks noGrp="1"/>
          </p:cNvSpPr>
          <p:nvPr>
            <p:ph idx="1"/>
          </p:nvPr>
        </p:nvSpPr>
        <p:spPr>
          <a:xfrm>
            <a:off x="233766" y="1325563"/>
            <a:ext cx="7919634" cy="4351338"/>
          </a:xfrm>
        </p:spPr>
        <p:txBody>
          <a:bodyPr>
            <a:normAutofit lnSpcReduction="10000"/>
          </a:bodyPr>
          <a:lstStyle/>
          <a:p>
            <a:pPr marL="0" indent="0">
              <a:buNone/>
            </a:pPr>
            <a:r>
              <a:rPr lang="en-US" dirty="0"/>
              <a:t>Epidural anesthesia:</a:t>
            </a:r>
            <a:br>
              <a:rPr lang="en-US" dirty="0"/>
            </a:br>
            <a:r>
              <a:rPr lang="en-US" dirty="0"/>
              <a:t>technique:</a:t>
            </a:r>
            <a:br>
              <a:rPr lang="en-US" dirty="0"/>
            </a:br>
            <a:r>
              <a:rPr lang="en-US" dirty="0"/>
              <a:t>The epidural catheter is normally inserted at the    L3–L4 or L4–L5 interspace and should come to lie in the epidural space, which contains blood vessels, nerve roots and fat. The catheter is aspirated to check for position and, if no blood or CSF is obtained(right site) a loading dose can be administered.</a:t>
            </a:r>
            <a:br>
              <a:rPr lang="en-US" dirty="0"/>
            </a:br>
            <a:br>
              <a:rPr lang="en-US" dirty="0"/>
            </a:br>
            <a:r>
              <a:rPr lang="en-US" dirty="0"/>
              <a:t>* the woman’s back is</a:t>
            </a:r>
            <a:r>
              <a:rPr lang="en-US" baseline="0" dirty="0"/>
              <a:t> </a:t>
            </a:r>
            <a:r>
              <a:rPr lang="en-US" dirty="0"/>
              <a:t>cleansed at the side of injection(iodine)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7166" y="1104584"/>
            <a:ext cx="3667674" cy="5439910"/>
          </a:xfrm>
          <a:prstGeom prst="rect">
            <a:avLst/>
          </a:prstGeom>
        </p:spPr>
      </p:pic>
    </p:spTree>
    <p:extLst>
      <p:ext uri="{BB962C8B-B14F-4D97-AF65-F5344CB8AC3E}">
        <p14:creationId xmlns:p14="http://schemas.microsoft.com/office/powerpoint/2010/main" val="19952608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err="1"/>
              <a:t>Neuraxial</a:t>
            </a:r>
            <a:r>
              <a:rPr lang="en-US" dirty="0"/>
              <a:t> anesthesia (regional anesthesia)</a:t>
            </a:r>
          </a:p>
        </p:txBody>
      </p:sp>
      <p:sp>
        <p:nvSpPr>
          <p:cNvPr id="3" name="Content Placeholder 2"/>
          <p:cNvSpPr>
            <a:spLocks noGrp="1"/>
          </p:cNvSpPr>
          <p:nvPr>
            <p:ph idx="1"/>
          </p:nvPr>
        </p:nvSpPr>
        <p:spPr>
          <a:xfrm>
            <a:off x="109778" y="1325563"/>
            <a:ext cx="10878519" cy="4532796"/>
          </a:xfrm>
        </p:spPr>
        <p:txBody>
          <a:bodyPr>
            <a:normAutofit fontScale="77500" lnSpcReduction="20000"/>
          </a:bodyPr>
          <a:lstStyle/>
          <a:p>
            <a:pPr marL="0" indent="0">
              <a:buNone/>
            </a:pPr>
            <a:r>
              <a:rPr lang="en-US" dirty="0"/>
              <a:t>Epidural anesthesia:</a:t>
            </a:r>
            <a:br>
              <a:rPr lang="en-US" dirty="0"/>
            </a:br>
            <a:br>
              <a:rPr lang="en-US" dirty="0"/>
            </a:br>
            <a:r>
              <a:rPr lang="en-US" b="1" dirty="0"/>
              <a:t>CONTRAINDICATIONS TO REGIONAL ANESTHESIA</a:t>
            </a:r>
          </a:p>
          <a:p>
            <a:pPr marL="0" indent="0">
              <a:buNone/>
            </a:pPr>
            <a:r>
              <a:rPr lang="en-US" sz="3100" b="1" u="sng" dirty="0">
                <a:solidFill>
                  <a:srgbClr val="C00000"/>
                </a:solidFill>
              </a:rPr>
              <a:t>Absolute Contraindications:</a:t>
            </a:r>
          </a:p>
          <a:p>
            <a:pPr marL="0" indent="0">
              <a:buNone/>
            </a:pPr>
            <a:r>
              <a:rPr lang="en-US" dirty="0"/>
              <a:t>Patient refusal</a:t>
            </a:r>
          </a:p>
          <a:p>
            <a:pPr marL="0" indent="0">
              <a:buNone/>
            </a:pPr>
            <a:r>
              <a:rPr lang="en-US" dirty="0"/>
              <a:t>Coagulopathy (like  thrombocytopenia, or systemic anticoagulation)…epidural hematoma!!</a:t>
            </a:r>
          </a:p>
          <a:p>
            <a:pPr marL="0" indent="0">
              <a:buNone/>
            </a:pPr>
            <a:r>
              <a:rPr lang="en-US" dirty="0"/>
              <a:t>Infection at needle insertion site (</a:t>
            </a:r>
            <a:r>
              <a:rPr lang="en-US" dirty="0" err="1"/>
              <a:t>eg</a:t>
            </a:r>
            <a:r>
              <a:rPr lang="en-US" dirty="0"/>
              <a:t>: cellulitis)</a:t>
            </a:r>
          </a:p>
          <a:p>
            <a:pPr marL="0" indent="0">
              <a:buNone/>
            </a:pPr>
            <a:r>
              <a:rPr lang="en-US" dirty="0"/>
              <a:t>Severe hypovolemia with ongoing blood loss</a:t>
            </a:r>
          </a:p>
          <a:p>
            <a:pPr marL="0" indent="0">
              <a:buNone/>
            </a:pPr>
            <a:r>
              <a:rPr lang="en-US" sz="3100" b="1" u="sng" dirty="0">
                <a:solidFill>
                  <a:srgbClr val="C00000"/>
                </a:solidFill>
              </a:rPr>
              <a:t>Relative Contraindications (Selected):</a:t>
            </a:r>
          </a:p>
          <a:p>
            <a:pPr marL="0" indent="0">
              <a:buNone/>
            </a:pPr>
            <a:r>
              <a:rPr lang="en-US" dirty="0"/>
              <a:t>Prior back surgery (including Harrington rod placement)</a:t>
            </a:r>
          </a:p>
          <a:p>
            <a:pPr marL="0" indent="0">
              <a:buNone/>
            </a:pPr>
            <a:r>
              <a:rPr lang="en-US" dirty="0"/>
              <a:t>Certain cardiac lesions, especially aortic stenosis</a:t>
            </a:r>
          </a:p>
          <a:p>
            <a:pPr marL="0" indent="0">
              <a:buNone/>
            </a:pPr>
            <a:r>
              <a:rPr lang="en-US" dirty="0"/>
              <a:t>Increased intracranial pressure</a:t>
            </a:r>
            <a:br>
              <a:rPr lang="en-US" dirty="0"/>
            </a:br>
            <a:endParaRPr lang="en-US" dirty="0"/>
          </a:p>
        </p:txBody>
      </p:sp>
    </p:spTree>
    <p:extLst>
      <p:ext uri="{BB962C8B-B14F-4D97-AF65-F5344CB8AC3E}">
        <p14:creationId xmlns:p14="http://schemas.microsoft.com/office/powerpoint/2010/main" val="16560977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err="1"/>
              <a:t>Neuraxial</a:t>
            </a:r>
            <a:r>
              <a:rPr lang="en-US" dirty="0"/>
              <a:t> anesthesia (regional anesthesia)</a:t>
            </a:r>
          </a:p>
        </p:txBody>
      </p:sp>
      <p:sp>
        <p:nvSpPr>
          <p:cNvPr id="3" name="Content Placeholder 2"/>
          <p:cNvSpPr>
            <a:spLocks noGrp="1"/>
          </p:cNvSpPr>
          <p:nvPr>
            <p:ph idx="1"/>
          </p:nvPr>
        </p:nvSpPr>
        <p:spPr>
          <a:xfrm>
            <a:off x="194553" y="1325562"/>
            <a:ext cx="11673192" cy="5016871"/>
          </a:xfrm>
        </p:spPr>
        <p:txBody>
          <a:bodyPr/>
          <a:lstStyle/>
          <a:p>
            <a:pPr marL="0" indent="0">
              <a:buNone/>
            </a:pPr>
            <a:r>
              <a:rPr lang="en-US" dirty="0"/>
              <a:t>Spinal </a:t>
            </a:r>
            <a:r>
              <a:rPr lang="en-US" dirty="0" err="1"/>
              <a:t>anaesthesia</a:t>
            </a:r>
            <a:r>
              <a:rPr lang="en-US" dirty="0"/>
              <a:t>:</a:t>
            </a:r>
            <a:br>
              <a:rPr lang="en-US" dirty="0"/>
            </a:br>
            <a:r>
              <a:rPr lang="en-US" dirty="0"/>
              <a:t>in this method the anesthetic agents are injected into the subarachnoid space as the needle is passed through the epidural space, through the dura and into the subarachnoid space, which contains the CSF. A small volume of local </a:t>
            </a:r>
            <a:r>
              <a:rPr lang="en-US" dirty="0" err="1"/>
              <a:t>anaesthetic</a:t>
            </a:r>
            <a:r>
              <a:rPr lang="en-US" dirty="0"/>
              <a:t> is injected, after which the spinal needle is withdrawn. This may be used as anesthesia for caesarean sections</a:t>
            </a:r>
            <a:br>
              <a:rPr lang="en-US" dirty="0"/>
            </a:br>
            <a:endParaRPr lang="en-US" dirty="0"/>
          </a:p>
        </p:txBody>
      </p:sp>
    </p:spTree>
    <p:extLst>
      <p:ext uri="{BB962C8B-B14F-4D97-AF65-F5344CB8AC3E}">
        <p14:creationId xmlns:p14="http://schemas.microsoft.com/office/powerpoint/2010/main" val="2380314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105BE4-5052-4274-B8BF-AED98B2571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317" y="110671"/>
            <a:ext cx="9766967" cy="6747329"/>
          </a:xfrm>
          <a:prstGeom prst="rect">
            <a:avLst/>
          </a:prstGeom>
        </p:spPr>
      </p:pic>
    </p:spTree>
    <p:extLst>
      <p:ext uri="{BB962C8B-B14F-4D97-AF65-F5344CB8AC3E}">
        <p14:creationId xmlns:p14="http://schemas.microsoft.com/office/powerpoint/2010/main" val="12283266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err="1"/>
              <a:t>Neuraxial</a:t>
            </a:r>
            <a:r>
              <a:rPr lang="en-US" dirty="0"/>
              <a:t> anesthesia (regional anesthesia)</a:t>
            </a:r>
          </a:p>
        </p:txBody>
      </p:sp>
      <p:sp>
        <p:nvSpPr>
          <p:cNvPr id="3" name="Content Placeholder 2"/>
          <p:cNvSpPr>
            <a:spLocks noGrp="1"/>
          </p:cNvSpPr>
          <p:nvPr>
            <p:ph idx="1"/>
          </p:nvPr>
        </p:nvSpPr>
        <p:spPr>
          <a:xfrm>
            <a:off x="215630" y="1164144"/>
            <a:ext cx="11263008" cy="4594630"/>
          </a:xfrm>
        </p:spPr>
        <p:txBody>
          <a:bodyPr>
            <a:normAutofit fontScale="92500"/>
          </a:bodyPr>
          <a:lstStyle/>
          <a:p>
            <a:pPr marL="0" indent="0">
              <a:buNone/>
            </a:pPr>
            <a:r>
              <a:rPr lang="en-US" dirty="0"/>
              <a:t>Spinal anesthesia:</a:t>
            </a:r>
            <a:br>
              <a:rPr lang="en-US" dirty="0"/>
            </a:br>
            <a:br>
              <a:rPr lang="en-US" dirty="0"/>
            </a:br>
            <a:r>
              <a:rPr lang="en-US" dirty="0"/>
              <a:t>1. notice that in this method there is no catheter (no infusion) and the anesthesia is given in a single shot only</a:t>
            </a:r>
            <a:br>
              <a:rPr lang="en-US" dirty="0"/>
            </a:br>
            <a:r>
              <a:rPr lang="en-US" dirty="0"/>
              <a:t>so it is only used in cesarean delivery and it is not used to relief the pain during normal vaginal delivery “long period of time”</a:t>
            </a:r>
          </a:p>
          <a:p>
            <a:pPr marL="0" indent="0">
              <a:buNone/>
            </a:pPr>
            <a:br>
              <a:rPr lang="en-US" dirty="0"/>
            </a:br>
            <a:r>
              <a:rPr lang="en-US" dirty="0"/>
              <a:t>2. spinal anesthesia is considered more effective and stronger, that patient will lose ambulation( muscular </a:t>
            </a:r>
            <a:r>
              <a:rPr lang="en-US" dirty="0" err="1"/>
              <a:t>bloackade</a:t>
            </a:r>
            <a:r>
              <a:rPr lang="en-US" dirty="0"/>
              <a:t>) and have an autonomic effect (hypotension) </a:t>
            </a:r>
            <a:br>
              <a:rPr lang="en-US" dirty="0"/>
            </a:br>
            <a:br>
              <a:rPr lang="en-US" dirty="0"/>
            </a:br>
            <a:r>
              <a:rPr lang="en-US" dirty="0"/>
              <a:t>3. spinal anesthesia is faster (within 5 minute) so it is suitable for </a:t>
            </a:r>
            <a:r>
              <a:rPr lang="en-US" dirty="0" err="1"/>
              <a:t>cs</a:t>
            </a:r>
            <a:r>
              <a:rPr lang="en-US" dirty="0"/>
              <a:t> delivery</a:t>
            </a:r>
            <a:br>
              <a:rPr lang="en-US" dirty="0"/>
            </a:br>
            <a:endParaRPr lang="en-US" dirty="0"/>
          </a:p>
        </p:txBody>
      </p:sp>
    </p:spTree>
    <p:extLst>
      <p:ext uri="{BB962C8B-B14F-4D97-AF65-F5344CB8AC3E}">
        <p14:creationId xmlns:p14="http://schemas.microsoft.com/office/powerpoint/2010/main" val="13746088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err="1"/>
              <a:t>Neuraxial</a:t>
            </a:r>
            <a:r>
              <a:rPr lang="en-US" dirty="0"/>
              <a:t> anesthesia (regional anesthesia)</a:t>
            </a:r>
          </a:p>
        </p:txBody>
      </p:sp>
      <p:sp>
        <p:nvSpPr>
          <p:cNvPr id="3" name="Content Placeholder 2"/>
          <p:cNvSpPr>
            <a:spLocks noGrp="1"/>
          </p:cNvSpPr>
          <p:nvPr>
            <p:ph idx="1"/>
          </p:nvPr>
        </p:nvSpPr>
        <p:spPr>
          <a:xfrm>
            <a:off x="170543" y="1325562"/>
            <a:ext cx="11557000" cy="4959123"/>
          </a:xfrm>
        </p:spPr>
        <p:txBody>
          <a:bodyPr>
            <a:normAutofit lnSpcReduction="10000"/>
          </a:bodyPr>
          <a:lstStyle/>
          <a:p>
            <a:pPr marL="0" indent="0">
              <a:buNone/>
            </a:pPr>
            <a:r>
              <a:rPr lang="en-US" dirty="0"/>
              <a:t>Comparison between spinal anesthesia and epidural anesthesia:</a:t>
            </a:r>
            <a:br>
              <a:rPr lang="en-US" dirty="0"/>
            </a:br>
            <a:br>
              <a:rPr lang="en-US" dirty="0"/>
            </a:br>
            <a:r>
              <a:rPr lang="en-US" dirty="0"/>
              <a:t>spinal anesthesia:</a:t>
            </a:r>
            <a:br>
              <a:rPr lang="en-US" dirty="0"/>
            </a:br>
            <a:r>
              <a:rPr lang="en-US" dirty="0"/>
              <a:t>*faster onset within 5 minute</a:t>
            </a:r>
            <a:br>
              <a:rPr lang="en-US" dirty="0"/>
            </a:br>
            <a:r>
              <a:rPr lang="en-US" dirty="0"/>
              <a:t>*lower dose(1.5-3.5ml)</a:t>
            </a:r>
            <a:br>
              <a:rPr lang="en-US" dirty="0"/>
            </a:br>
            <a:r>
              <a:rPr lang="en-US" dirty="0"/>
              <a:t>*defined (limited) duration</a:t>
            </a:r>
            <a:br>
              <a:rPr lang="en-US" dirty="0"/>
            </a:br>
            <a:r>
              <a:rPr lang="en-US" dirty="0"/>
              <a:t>*higher chance of post-</a:t>
            </a:r>
            <a:r>
              <a:rPr lang="en-US" dirty="0" err="1"/>
              <a:t>dural</a:t>
            </a:r>
            <a:r>
              <a:rPr lang="en-US" dirty="0"/>
              <a:t> puncture headache</a:t>
            </a:r>
            <a:br>
              <a:rPr lang="en-US" dirty="0"/>
            </a:br>
            <a:r>
              <a:rPr lang="en-US" dirty="0"/>
              <a:t>* denser block (more effective and stronger) ,minimal chance for patchy block</a:t>
            </a:r>
            <a:br>
              <a:rPr lang="en-US" dirty="0"/>
            </a:br>
            <a:r>
              <a:rPr lang="en-US" dirty="0"/>
              <a:t>* single shot only no catheter no </a:t>
            </a:r>
            <a:r>
              <a:rPr lang="en-US" dirty="0" err="1"/>
              <a:t>redosing</a:t>
            </a:r>
            <a:br>
              <a:rPr lang="en-US" dirty="0"/>
            </a:br>
            <a:r>
              <a:rPr lang="en-US" dirty="0"/>
              <a:t>*lower drug exposure for mother and fetus(because of low dose)</a:t>
            </a:r>
            <a:br>
              <a:rPr lang="en-US" dirty="0"/>
            </a:br>
            <a:br>
              <a:rPr lang="en-US" dirty="0"/>
            </a:br>
            <a:r>
              <a:rPr lang="en-US" dirty="0"/>
              <a:t>    </a:t>
            </a:r>
            <a:br>
              <a:rPr lang="en-US" dirty="0"/>
            </a:br>
            <a:r>
              <a:rPr lang="en-US" dirty="0"/>
              <a:t>                                       </a:t>
            </a:r>
          </a:p>
        </p:txBody>
      </p:sp>
    </p:spTree>
    <p:extLst>
      <p:ext uri="{BB962C8B-B14F-4D97-AF65-F5344CB8AC3E}">
        <p14:creationId xmlns:p14="http://schemas.microsoft.com/office/powerpoint/2010/main" val="34581010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a:t>Neuraxial anesthesia (regional anesthesia)</a:t>
            </a:r>
            <a:endParaRPr lang="en-US" dirty="0"/>
          </a:p>
        </p:txBody>
      </p:sp>
      <p:sp>
        <p:nvSpPr>
          <p:cNvPr id="3" name="Content Placeholder 2"/>
          <p:cNvSpPr>
            <a:spLocks noGrp="1"/>
          </p:cNvSpPr>
          <p:nvPr>
            <p:ph idx="1"/>
          </p:nvPr>
        </p:nvSpPr>
        <p:spPr>
          <a:xfrm>
            <a:off x="286657" y="1325562"/>
            <a:ext cx="10831286" cy="5409067"/>
          </a:xfrm>
        </p:spPr>
        <p:txBody>
          <a:bodyPr>
            <a:normAutofit fontScale="92500" lnSpcReduction="20000"/>
          </a:bodyPr>
          <a:lstStyle/>
          <a:p>
            <a:pPr marL="0" indent="0">
              <a:buNone/>
            </a:pPr>
            <a:r>
              <a:rPr lang="en-US" dirty="0"/>
              <a:t>complications:</a:t>
            </a:r>
            <a:br>
              <a:rPr lang="en-US" dirty="0"/>
            </a:br>
            <a:r>
              <a:rPr lang="en-US" dirty="0">
                <a:solidFill>
                  <a:srgbClr val="C00000"/>
                </a:solidFill>
              </a:rPr>
              <a:t>*</a:t>
            </a:r>
            <a:r>
              <a:rPr lang="en-US" b="1" u="sng" dirty="0">
                <a:solidFill>
                  <a:srgbClr val="C00000"/>
                </a:solidFill>
              </a:rPr>
              <a:t>post-</a:t>
            </a:r>
            <a:r>
              <a:rPr lang="en-US" b="1" u="sng" dirty="0" err="1">
                <a:solidFill>
                  <a:srgbClr val="C00000"/>
                </a:solidFill>
              </a:rPr>
              <a:t>dural</a:t>
            </a:r>
            <a:r>
              <a:rPr lang="en-US" b="1" u="sng" dirty="0">
                <a:solidFill>
                  <a:srgbClr val="C00000"/>
                </a:solidFill>
              </a:rPr>
              <a:t> puncture headache</a:t>
            </a:r>
            <a:r>
              <a:rPr lang="en-US" dirty="0"/>
              <a:t>:</a:t>
            </a:r>
            <a:br>
              <a:rPr lang="en-US" dirty="0"/>
            </a:br>
            <a:r>
              <a:rPr lang="en-US" dirty="0"/>
              <a:t>it occurs due to piercing the dura matter(during spinal anesthesia or incidentally during epidural anesthesia) Cerebrospinal fluid leaks through the hole in the dura, resulting in low intracranial pressure. </a:t>
            </a:r>
            <a:r>
              <a:rPr lang="en-US" b="1" dirty="0"/>
              <a:t>The hallmark is a severe </a:t>
            </a:r>
            <a:r>
              <a:rPr lang="en-US" b="1" i="1" dirty="0"/>
              <a:t>positional </a:t>
            </a:r>
            <a:r>
              <a:rPr lang="en-US" b="1" dirty="0"/>
              <a:t>headache: </a:t>
            </a:r>
            <a:r>
              <a:rPr lang="en-US" dirty="0"/>
              <a:t>little or no headache if supine, but sudden onset of severe headache when sitting upright or standing. </a:t>
            </a:r>
            <a:br>
              <a:rPr lang="en-US" dirty="0"/>
            </a:br>
            <a:r>
              <a:rPr lang="en-US" dirty="0"/>
              <a:t>The </a:t>
            </a:r>
            <a:r>
              <a:rPr lang="en-US" dirty="0" err="1"/>
              <a:t>dural</a:t>
            </a:r>
            <a:r>
              <a:rPr lang="en-US" dirty="0"/>
              <a:t> hole will heal in about 1 week, or it can be sealed with an epidural blood patch</a:t>
            </a:r>
            <a:br>
              <a:rPr lang="en-US" dirty="0"/>
            </a:br>
            <a:r>
              <a:rPr lang="en-US" dirty="0">
                <a:solidFill>
                  <a:srgbClr val="C00000"/>
                </a:solidFill>
              </a:rPr>
              <a:t>*</a:t>
            </a:r>
            <a:r>
              <a:rPr lang="en-US" b="1" dirty="0">
                <a:solidFill>
                  <a:srgbClr val="C00000"/>
                </a:solidFill>
              </a:rPr>
              <a:t>Accidental total spinal </a:t>
            </a:r>
            <a:r>
              <a:rPr lang="en-US" b="1" dirty="0" err="1">
                <a:solidFill>
                  <a:srgbClr val="C00000"/>
                </a:solidFill>
              </a:rPr>
              <a:t>anaesthesia</a:t>
            </a:r>
            <a:r>
              <a:rPr lang="en-US" b="1" dirty="0">
                <a:solidFill>
                  <a:srgbClr val="C00000"/>
                </a:solidFill>
              </a:rPr>
              <a:t> </a:t>
            </a:r>
            <a:r>
              <a:rPr lang="en-US" dirty="0"/>
              <a:t>(injection of epidural doses of local </a:t>
            </a:r>
            <a:r>
              <a:rPr lang="en-US" dirty="0" err="1"/>
              <a:t>anaesthetic</a:t>
            </a:r>
            <a:r>
              <a:rPr lang="en-US" dirty="0"/>
              <a:t> into the subarachnoid space) causes severe hypotension, respiratory </a:t>
            </a:r>
            <a:r>
              <a:rPr lang="en-US" dirty="0" err="1"/>
              <a:t>failure,unconsciousness</a:t>
            </a:r>
            <a:r>
              <a:rPr lang="en-US" dirty="0"/>
              <a:t> and death if not recognized and treated immediately</a:t>
            </a:r>
            <a:br>
              <a:rPr lang="en-US" dirty="0"/>
            </a:br>
            <a:br>
              <a:rPr lang="en-US" dirty="0">
                <a:solidFill>
                  <a:srgbClr val="C00000"/>
                </a:solidFill>
              </a:rPr>
            </a:br>
            <a:r>
              <a:rPr lang="en-US" dirty="0">
                <a:solidFill>
                  <a:srgbClr val="C00000"/>
                </a:solidFill>
              </a:rPr>
              <a:t>*</a:t>
            </a:r>
            <a:r>
              <a:rPr lang="en-US" b="1" dirty="0">
                <a:solidFill>
                  <a:srgbClr val="C00000"/>
                </a:solidFill>
              </a:rPr>
              <a:t>Abscess/meningitis</a:t>
            </a:r>
            <a:br>
              <a:rPr lang="en-US" b="1" dirty="0">
                <a:solidFill>
                  <a:srgbClr val="C00000"/>
                </a:solidFill>
              </a:rPr>
            </a:br>
            <a:r>
              <a:rPr lang="en-US" b="1" dirty="0">
                <a:solidFill>
                  <a:srgbClr val="C00000"/>
                </a:solidFill>
              </a:rPr>
              <a:t>*Epidural hematoma </a:t>
            </a:r>
            <a:r>
              <a:rPr lang="en-US" dirty="0"/>
              <a:t>(indicate coagulopathy like thrombocytopenia)</a:t>
            </a:r>
            <a:br>
              <a:rPr lang="en-US" dirty="0"/>
            </a:br>
            <a:r>
              <a:rPr lang="en-US" dirty="0">
                <a:solidFill>
                  <a:srgbClr val="C00000"/>
                </a:solidFill>
              </a:rPr>
              <a:t>*</a:t>
            </a:r>
            <a:r>
              <a:rPr lang="en-US" b="1" dirty="0">
                <a:solidFill>
                  <a:srgbClr val="C00000"/>
                </a:solidFill>
              </a:rPr>
              <a:t>fever (0.5° C increase)</a:t>
            </a:r>
            <a:br>
              <a:rPr lang="en-US" dirty="0"/>
            </a:br>
            <a:endParaRPr lang="en-US" dirty="0"/>
          </a:p>
        </p:txBody>
      </p:sp>
    </p:spTree>
    <p:extLst>
      <p:ext uri="{BB962C8B-B14F-4D97-AF65-F5344CB8AC3E}">
        <p14:creationId xmlns:p14="http://schemas.microsoft.com/office/powerpoint/2010/main" val="15157142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45A8FC4-FCFC-45D1-BF49-625BE14A8563}"/>
              </a:ext>
            </a:extLst>
          </p:cNvPr>
          <p:cNvPicPr>
            <a:picLocks noChangeAspect="1"/>
          </p:cNvPicPr>
          <p:nvPr/>
        </p:nvPicPr>
        <p:blipFill>
          <a:blip r:embed="rId2">
            <a:extLst>
              <a:ext uri="{28A0092B-C50C-407E-A947-70E740481C1C}">
                <a14:useLocalDpi xmlns:a14="http://schemas.microsoft.com/office/drawing/2010/main" val="0"/>
              </a:ext>
            </a:extLst>
          </a:blip>
          <a:srcRect t="7829" b="7829"/>
          <a:stretch/>
        </p:blipFill>
        <p:spPr>
          <a:xfrm>
            <a:off x="-6870" y="-1119"/>
            <a:ext cx="12198869" cy="6859119"/>
          </a:xfrm>
          <a:prstGeom prst="rect">
            <a:avLst/>
          </a:prstGeom>
        </p:spPr>
      </p:pic>
    </p:spTree>
    <p:extLst>
      <p:ext uri="{BB962C8B-B14F-4D97-AF65-F5344CB8AC3E}">
        <p14:creationId xmlns:p14="http://schemas.microsoft.com/office/powerpoint/2010/main" val="2388989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1E787-88CD-46E0-9C91-6748CF347166}"/>
              </a:ext>
            </a:extLst>
          </p:cNvPr>
          <p:cNvSpPr>
            <a:spLocks noGrp="1"/>
          </p:cNvSpPr>
          <p:nvPr>
            <p:ph type="title"/>
          </p:nvPr>
        </p:nvSpPr>
        <p:spPr>
          <a:xfrm>
            <a:off x="765048" y="133952"/>
            <a:ext cx="9634011" cy="1325563"/>
          </a:xfrm>
        </p:spPr>
        <p:txBody>
          <a:bodyPr/>
          <a:lstStyle/>
          <a:p>
            <a:r>
              <a:rPr lang="en-US" dirty="0"/>
              <a:t>Pudendal Nerve Block</a:t>
            </a:r>
            <a:endParaRPr lang="en-GB" dirty="0"/>
          </a:p>
        </p:txBody>
      </p:sp>
      <p:sp>
        <p:nvSpPr>
          <p:cNvPr id="3" name="Content Placeholder 2">
            <a:extLst>
              <a:ext uri="{FF2B5EF4-FFF2-40B4-BE49-F238E27FC236}">
                <a16:creationId xmlns:a16="http://schemas.microsoft.com/office/drawing/2014/main" id="{78C5D89C-B7E1-4509-A163-1A4D75B9E317}"/>
              </a:ext>
            </a:extLst>
          </p:cNvPr>
          <p:cNvSpPr>
            <a:spLocks noGrp="1"/>
          </p:cNvSpPr>
          <p:nvPr>
            <p:ph idx="1"/>
          </p:nvPr>
        </p:nvSpPr>
        <p:spPr>
          <a:xfrm>
            <a:off x="925469" y="1253330"/>
            <a:ext cx="9983163" cy="5470717"/>
          </a:xfrm>
        </p:spPr>
        <p:txBody>
          <a:bodyPr>
            <a:normAutofit lnSpcReduction="10000"/>
          </a:bodyPr>
          <a:lstStyle/>
          <a:p>
            <a:r>
              <a:rPr lang="en-GB" b="0" i="0" dirty="0">
                <a:solidFill>
                  <a:srgbClr val="232323"/>
                </a:solidFill>
                <a:effectLst/>
                <a:latin typeface="Noto Sans" panose="020B0502040504020204" pitchFamily="34" charset="0"/>
              </a:rPr>
              <a:t>Pudendal block is typically used to alleviate pain from </a:t>
            </a:r>
            <a:r>
              <a:rPr lang="en-GB" b="1" i="0" dirty="0">
                <a:solidFill>
                  <a:srgbClr val="232323"/>
                </a:solidFill>
                <a:effectLst/>
                <a:latin typeface="Noto Sans" panose="020B0502040504020204" pitchFamily="34" charset="0"/>
              </a:rPr>
              <a:t>minor</a:t>
            </a:r>
            <a:r>
              <a:rPr lang="en-GB" b="0" i="0" dirty="0">
                <a:solidFill>
                  <a:srgbClr val="232323"/>
                </a:solidFill>
                <a:effectLst/>
                <a:latin typeface="Noto Sans" panose="020B0502040504020204" pitchFamily="34" charset="0"/>
              </a:rPr>
              <a:t> surgical procedures involving the perineum </a:t>
            </a:r>
            <a:r>
              <a:rPr lang="en-GB" dirty="0">
                <a:solidFill>
                  <a:srgbClr val="232323"/>
                </a:solidFill>
                <a:latin typeface="Noto Sans" panose="020B0502040504020204" pitchFamily="34" charset="0"/>
              </a:rPr>
              <a:t>and e</a:t>
            </a:r>
            <a:r>
              <a:rPr lang="en-GB" b="0" i="0" dirty="0">
                <a:solidFill>
                  <a:srgbClr val="232323"/>
                </a:solidFill>
                <a:effectLst/>
                <a:latin typeface="Noto Sans" panose="020B0502040504020204" pitchFamily="34" charset="0"/>
              </a:rPr>
              <a:t>vents related to delivery, such as :</a:t>
            </a:r>
          </a:p>
          <a:p>
            <a:pPr marL="457200" indent="-457200">
              <a:buFont typeface="+mj-lt"/>
              <a:buAutoNum type="arabicPeriod"/>
            </a:pPr>
            <a:r>
              <a:rPr lang="en-GB" dirty="0">
                <a:solidFill>
                  <a:srgbClr val="232323"/>
                </a:solidFill>
                <a:latin typeface="Noto Sans" panose="020B0502040504020204" pitchFamily="34" charset="0"/>
              </a:rPr>
              <a:t>I</a:t>
            </a:r>
            <a:r>
              <a:rPr lang="en-GB" b="0" i="0" dirty="0">
                <a:solidFill>
                  <a:srgbClr val="232323"/>
                </a:solidFill>
                <a:effectLst/>
                <a:latin typeface="Noto Sans" panose="020B0502040504020204" pitchFamily="34" charset="0"/>
              </a:rPr>
              <a:t>ntroital distension during the second stage of </a:t>
            </a:r>
            <a:r>
              <a:rPr lang="en-GB" b="0" i="0" dirty="0" err="1">
                <a:solidFill>
                  <a:srgbClr val="232323"/>
                </a:solidFill>
                <a:effectLst/>
                <a:latin typeface="Noto Sans" panose="020B0502040504020204" pitchFamily="34" charset="0"/>
              </a:rPr>
              <a:t>labor</a:t>
            </a:r>
            <a:r>
              <a:rPr lang="en-GB" b="0" i="0" dirty="0">
                <a:solidFill>
                  <a:srgbClr val="232323"/>
                </a:solidFill>
                <a:effectLst/>
                <a:latin typeface="Noto Sans" panose="020B0502040504020204" pitchFamily="34" charset="0"/>
              </a:rPr>
              <a:t> leading to perineal pain.</a:t>
            </a:r>
            <a:endParaRPr lang="en-GB" dirty="0">
              <a:solidFill>
                <a:srgbClr val="232323"/>
              </a:solidFill>
              <a:latin typeface="Noto Sans" panose="020B0502040504020204" pitchFamily="34" charset="0"/>
            </a:endParaRPr>
          </a:p>
          <a:p>
            <a:pPr marL="457200" indent="-457200">
              <a:buFont typeface="+mj-lt"/>
              <a:buAutoNum type="arabicPeriod"/>
            </a:pPr>
            <a:r>
              <a:rPr lang="en-GB" dirty="0">
                <a:solidFill>
                  <a:srgbClr val="232323"/>
                </a:solidFill>
                <a:latin typeface="Noto Sans" panose="020B0502040504020204" pitchFamily="34" charset="0"/>
              </a:rPr>
              <a:t>O</a:t>
            </a:r>
            <a:r>
              <a:rPr lang="en-GB" b="0" i="0" dirty="0">
                <a:solidFill>
                  <a:srgbClr val="232323"/>
                </a:solidFill>
                <a:effectLst/>
                <a:latin typeface="Noto Sans" panose="020B0502040504020204" pitchFamily="34" charset="0"/>
              </a:rPr>
              <a:t>perative vaginal delivery (provides analgesia for low forceps delivery).</a:t>
            </a:r>
          </a:p>
          <a:p>
            <a:pPr marL="457200" indent="-457200">
              <a:buFont typeface="+mj-lt"/>
              <a:buAutoNum type="arabicPeriod"/>
            </a:pPr>
            <a:r>
              <a:rPr lang="en-GB" b="0" i="0" dirty="0">
                <a:solidFill>
                  <a:srgbClr val="232323"/>
                </a:solidFill>
                <a:effectLst/>
                <a:latin typeface="Noto Sans" panose="020B0502040504020204" pitchFamily="34" charset="0"/>
              </a:rPr>
              <a:t>Repair of perineal lacerations (</a:t>
            </a:r>
            <a:r>
              <a:rPr lang="en-GB" dirty="0">
                <a:solidFill>
                  <a:srgbClr val="232323"/>
                </a:solidFill>
                <a:latin typeface="Noto Sans" panose="020B0502040504020204" pitchFamily="34" charset="0"/>
              </a:rPr>
              <a:t>e.g. episiotomy and episiotomy repair).</a:t>
            </a:r>
            <a:endParaRPr lang="en-GB" b="0" i="0" dirty="0">
              <a:solidFill>
                <a:srgbClr val="232323"/>
              </a:solidFill>
              <a:effectLst/>
              <a:latin typeface="Noto Sans" panose="020B0502040504020204" pitchFamily="34" charset="0"/>
            </a:endParaRPr>
          </a:p>
          <a:p>
            <a:pPr marL="457200" indent="-457200">
              <a:buFont typeface="+mj-lt"/>
              <a:buAutoNum type="arabicPeriod"/>
            </a:pPr>
            <a:endParaRPr lang="en-GB" sz="1100" dirty="0">
              <a:solidFill>
                <a:srgbClr val="232323"/>
              </a:solidFill>
              <a:latin typeface="Noto Sans" panose="020B0502040504020204" pitchFamily="34" charset="0"/>
            </a:endParaRPr>
          </a:p>
          <a:p>
            <a:r>
              <a:rPr lang="en-GB" b="0" i="0" dirty="0">
                <a:solidFill>
                  <a:srgbClr val="232323"/>
                </a:solidFill>
                <a:effectLst/>
                <a:latin typeface="Noto Sans" panose="020B0502040504020204" pitchFamily="34" charset="0"/>
              </a:rPr>
              <a:t>Of note, pudendal nerve block does not decrease the pain associated with uterine contractions and cervical dilatation in the first stage of </a:t>
            </a:r>
            <a:r>
              <a:rPr lang="en-GB" b="0" i="0" dirty="0" err="1">
                <a:solidFill>
                  <a:srgbClr val="232323"/>
                </a:solidFill>
                <a:effectLst/>
                <a:latin typeface="Noto Sans" panose="020B0502040504020204" pitchFamily="34" charset="0"/>
              </a:rPr>
              <a:t>labor</a:t>
            </a:r>
            <a:r>
              <a:rPr lang="en-GB" b="0" i="0" dirty="0">
                <a:solidFill>
                  <a:srgbClr val="232323"/>
                </a:solidFill>
                <a:effectLst/>
                <a:latin typeface="Noto Sans" panose="020B0502040504020204" pitchFamily="34" charset="0"/>
              </a:rPr>
              <a:t>.</a:t>
            </a:r>
          </a:p>
          <a:p>
            <a:endParaRPr lang="en-GB" sz="1100" b="0" i="0" dirty="0">
              <a:solidFill>
                <a:srgbClr val="232323"/>
              </a:solidFill>
              <a:effectLst/>
              <a:latin typeface="Noto Sans" panose="020B0502040504020204" pitchFamily="34" charset="0"/>
            </a:endParaRPr>
          </a:p>
        </p:txBody>
      </p:sp>
    </p:spTree>
    <p:extLst>
      <p:ext uri="{BB962C8B-B14F-4D97-AF65-F5344CB8AC3E}">
        <p14:creationId xmlns:p14="http://schemas.microsoft.com/office/powerpoint/2010/main" val="23480860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908E07-6A77-44A3-9A59-56EB9217F5FC}"/>
              </a:ext>
            </a:extLst>
          </p:cNvPr>
          <p:cNvSpPr>
            <a:spLocks noGrp="1"/>
          </p:cNvSpPr>
          <p:nvPr>
            <p:ph idx="1"/>
          </p:nvPr>
        </p:nvSpPr>
        <p:spPr>
          <a:xfrm>
            <a:off x="1069848" y="770021"/>
            <a:ext cx="9634011" cy="5455837"/>
          </a:xfrm>
        </p:spPr>
        <p:txBody>
          <a:bodyPr/>
          <a:lstStyle/>
          <a:p>
            <a:r>
              <a:rPr lang="en-GB" b="0" i="0" dirty="0">
                <a:solidFill>
                  <a:srgbClr val="232323"/>
                </a:solidFill>
                <a:effectLst/>
                <a:latin typeface="Noto Sans" panose="020B0502040504020204" pitchFamily="34" charset="0"/>
              </a:rPr>
              <a:t>It is still sometimes used when there are contraindications to neuraxial </a:t>
            </a:r>
            <a:r>
              <a:rPr lang="en-GB" b="0" i="0" dirty="0" err="1">
                <a:solidFill>
                  <a:srgbClr val="232323"/>
                </a:solidFill>
                <a:effectLst/>
                <a:latin typeface="Noto Sans" panose="020B0502040504020204" pitchFamily="34" charset="0"/>
              </a:rPr>
              <a:t>anesthesia</a:t>
            </a:r>
            <a:r>
              <a:rPr lang="en-GB" b="0" i="0" dirty="0">
                <a:solidFill>
                  <a:srgbClr val="232323"/>
                </a:solidFill>
                <a:effectLst/>
                <a:latin typeface="Noto Sans" panose="020B0502040504020204" pitchFamily="34" charset="0"/>
              </a:rPr>
              <a:t> and an </a:t>
            </a:r>
            <a:r>
              <a:rPr lang="en-GB" b="0" i="0" dirty="0" err="1">
                <a:solidFill>
                  <a:srgbClr val="232323"/>
                </a:solidFill>
                <a:effectLst/>
                <a:latin typeface="Noto Sans" panose="020B0502040504020204" pitchFamily="34" charset="0"/>
              </a:rPr>
              <a:t>anesthetic</a:t>
            </a:r>
            <a:r>
              <a:rPr lang="en-GB" b="0" i="0" dirty="0">
                <a:solidFill>
                  <a:srgbClr val="232323"/>
                </a:solidFill>
                <a:effectLst/>
                <a:latin typeface="Noto Sans" panose="020B0502040504020204" pitchFamily="34" charset="0"/>
              </a:rPr>
              <a:t> is needed for a low vaginal and/or posterior perineal procedure.</a:t>
            </a:r>
            <a:endParaRPr lang="en-GB" dirty="0"/>
          </a:p>
          <a:p>
            <a:endParaRPr lang="en-GB" dirty="0"/>
          </a:p>
          <a:p>
            <a:r>
              <a:rPr lang="en-GB" b="0" i="0" dirty="0">
                <a:solidFill>
                  <a:srgbClr val="232323"/>
                </a:solidFill>
                <a:effectLst/>
                <a:latin typeface="Noto Sans" panose="020B0502040504020204" pitchFamily="34" charset="0"/>
              </a:rPr>
              <a:t>Additionally, at least one study has reported successful use of pudendal nerve block for the placement of McDonald cerclage.</a:t>
            </a:r>
            <a:endParaRPr lang="en-GB" dirty="0"/>
          </a:p>
        </p:txBody>
      </p:sp>
    </p:spTree>
    <p:extLst>
      <p:ext uri="{BB962C8B-B14F-4D97-AF65-F5344CB8AC3E}">
        <p14:creationId xmlns:p14="http://schemas.microsoft.com/office/powerpoint/2010/main" val="38611814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833B93-3285-4C3F-B4D8-D887A58B16C8}"/>
              </a:ext>
            </a:extLst>
          </p:cNvPr>
          <p:cNvSpPr>
            <a:spLocks noGrp="1"/>
          </p:cNvSpPr>
          <p:nvPr>
            <p:ph idx="1"/>
          </p:nvPr>
        </p:nvSpPr>
        <p:spPr>
          <a:xfrm>
            <a:off x="561474" y="449180"/>
            <a:ext cx="10555705" cy="1507958"/>
          </a:xfrm>
        </p:spPr>
        <p:txBody>
          <a:bodyPr>
            <a:normAutofit lnSpcReduction="10000"/>
          </a:bodyPr>
          <a:lstStyle/>
          <a:p>
            <a:r>
              <a:rPr lang="en-GB" b="0" i="0" dirty="0">
                <a:solidFill>
                  <a:srgbClr val="232323"/>
                </a:solidFill>
                <a:effectLst/>
                <a:latin typeface="Noto Sans" panose="020B0502040504020204" pitchFamily="34" charset="0"/>
              </a:rPr>
              <a:t>Infiltration of a local </a:t>
            </a:r>
            <a:r>
              <a:rPr lang="en-GB" b="0" i="0" dirty="0" err="1">
                <a:solidFill>
                  <a:srgbClr val="232323"/>
                </a:solidFill>
                <a:effectLst/>
                <a:latin typeface="Noto Sans" panose="020B0502040504020204" pitchFamily="34" charset="0"/>
              </a:rPr>
              <a:t>anesthetic</a:t>
            </a:r>
            <a:r>
              <a:rPr lang="en-GB" b="0" i="0" dirty="0">
                <a:solidFill>
                  <a:srgbClr val="232323"/>
                </a:solidFill>
                <a:effectLst/>
                <a:latin typeface="Noto Sans" panose="020B0502040504020204" pitchFamily="34" charset="0"/>
              </a:rPr>
              <a:t> around the trunk of the pudendal nerve at the level of the ischial spine results in analgesia of these areas (lower vagina, posterior perineum and vulva).</a:t>
            </a:r>
            <a:endParaRPr lang="en-GB" dirty="0"/>
          </a:p>
        </p:txBody>
      </p:sp>
      <p:pic>
        <p:nvPicPr>
          <p:cNvPr id="5" name="Picture 4" descr="A picture containing text&#10;&#10;Description automatically generated">
            <a:extLst>
              <a:ext uri="{FF2B5EF4-FFF2-40B4-BE49-F238E27FC236}">
                <a16:creationId xmlns:a16="http://schemas.microsoft.com/office/drawing/2014/main" id="{E0C3F035-2CDF-41A0-AAB8-3EAC8A6BD59B}"/>
              </a:ext>
            </a:extLst>
          </p:cNvPr>
          <p:cNvPicPr>
            <a:picLocks noChangeAspect="1"/>
          </p:cNvPicPr>
          <p:nvPr/>
        </p:nvPicPr>
        <p:blipFill rotWithShape="1">
          <a:blip r:embed="rId3">
            <a:extLst>
              <a:ext uri="{28A0092B-C50C-407E-A947-70E740481C1C}">
                <a14:useLocalDpi xmlns:a14="http://schemas.microsoft.com/office/drawing/2010/main" val="0"/>
              </a:ext>
            </a:extLst>
          </a:blip>
          <a:srcRect t="16969" b="31245"/>
          <a:stretch/>
        </p:blipFill>
        <p:spPr>
          <a:xfrm>
            <a:off x="1223955" y="1957137"/>
            <a:ext cx="9463862" cy="4900863"/>
          </a:xfrm>
          <a:prstGeom prst="rect">
            <a:avLst/>
          </a:prstGeom>
        </p:spPr>
      </p:pic>
    </p:spTree>
    <p:extLst>
      <p:ext uri="{BB962C8B-B14F-4D97-AF65-F5344CB8AC3E}">
        <p14:creationId xmlns:p14="http://schemas.microsoft.com/office/powerpoint/2010/main" val="1743823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Content Placeholder 8" descr="Diagram&#10;&#10;Description automatically generated">
            <a:extLst>
              <a:ext uri="{FF2B5EF4-FFF2-40B4-BE49-F238E27FC236}">
                <a16:creationId xmlns:a16="http://schemas.microsoft.com/office/drawing/2014/main" id="{24FA09DC-C3CE-43EA-AD6C-EE78AD1C586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75769" y="206025"/>
            <a:ext cx="6449247" cy="6461257"/>
          </a:xfrm>
        </p:spPr>
      </p:pic>
      <p:sp>
        <p:nvSpPr>
          <p:cNvPr id="68" name="TextBox 67">
            <a:extLst>
              <a:ext uri="{FF2B5EF4-FFF2-40B4-BE49-F238E27FC236}">
                <a16:creationId xmlns:a16="http://schemas.microsoft.com/office/drawing/2014/main" id="{65D519CB-90E3-4C6A-8072-84AAACB4C61A}"/>
              </a:ext>
            </a:extLst>
          </p:cNvPr>
          <p:cNvSpPr txBox="1"/>
          <p:nvPr/>
        </p:nvSpPr>
        <p:spPr>
          <a:xfrm>
            <a:off x="513347" y="599511"/>
            <a:ext cx="4613386" cy="1938992"/>
          </a:xfrm>
          <a:prstGeom prst="rect">
            <a:avLst/>
          </a:prstGeom>
          <a:noFill/>
        </p:spPr>
        <p:txBody>
          <a:bodyPr wrap="square" rtlCol="0">
            <a:spAutoFit/>
          </a:bodyPr>
          <a:lstStyle/>
          <a:p>
            <a:r>
              <a:rPr lang="en-GB" sz="2000" b="0" i="0" dirty="0">
                <a:solidFill>
                  <a:srgbClr val="232323"/>
                </a:solidFill>
                <a:effectLst/>
                <a:latin typeface="Noto Sans" panose="020B0502040504020204" pitchFamily="34" charset="0"/>
                <a:ea typeface="Noto Sans" panose="020B0502040504020204" pitchFamily="34" charset="0"/>
                <a:cs typeface="Noto Sans" panose="020B0502040504020204" pitchFamily="34" charset="0"/>
              </a:rPr>
              <a:t>Of note, pudendal nerve block does not abolish sensation to the anterior part of the perineum because this region is supplied by branches of the ilioinguinal and genitofemoral nerves.</a:t>
            </a:r>
            <a:endParaRPr lang="en-GB" sz="2000" dirty="0">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23088631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81654F-B637-47BF-9760-0CDC7912C4DE}"/>
              </a:ext>
            </a:extLst>
          </p:cNvPr>
          <p:cNvSpPr>
            <a:spLocks noGrp="1"/>
          </p:cNvSpPr>
          <p:nvPr>
            <p:ph idx="1"/>
          </p:nvPr>
        </p:nvSpPr>
        <p:spPr>
          <a:xfrm>
            <a:off x="770022" y="529389"/>
            <a:ext cx="9933838" cy="5696469"/>
          </a:xfrm>
        </p:spPr>
        <p:txBody>
          <a:bodyPr>
            <a:normAutofit/>
          </a:bodyPr>
          <a:lstStyle/>
          <a:p>
            <a:pPr algn="l"/>
            <a:r>
              <a:rPr lang="en-GB"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Local </a:t>
            </a:r>
            <a:r>
              <a:rPr lang="en-GB" b="0" i="0" u="none" strike="noStrike" baseline="0" dirty="0" err="1">
                <a:solidFill>
                  <a:srgbClr val="231F20"/>
                </a:solidFill>
                <a:latin typeface="Noto Sans" panose="020B0502040504020204" pitchFamily="34" charset="0"/>
                <a:ea typeface="Noto Sans" panose="020B0502040504020204" pitchFamily="34" charset="0"/>
                <a:cs typeface="Noto Sans" panose="020B0502040504020204" pitchFamily="34" charset="0"/>
              </a:rPr>
              <a:t>anesthetics</a:t>
            </a:r>
            <a:r>
              <a:rPr lang="en-GB"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 produce reversible blockade of nerve conduction by blocking sodium channels.</a:t>
            </a:r>
          </a:p>
          <a:p>
            <a:pPr algn="l"/>
            <a:r>
              <a:rPr lang="en-GB"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Epinephrine may be added to local </a:t>
            </a:r>
            <a:r>
              <a:rPr lang="en-GB" b="0" i="0" u="none" strike="noStrike" baseline="0" dirty="0" err="1">
                <a:solidFill>
                  <a:srgbClr val="231F20"/>
                </a:solidFill>
                <a:latin typeface="Noto Sans" panose="020B0502040504020204" pitchFamily="34" charset="0"/>
                <a:ea typeface="Noto Sans" panose="020B0502040504020204" pitchFamily="34" charset="0"/>
                <a:cs typeface="Noto Sans" panose="020B0502040504020204" pitchFamily="34" charset="0"/>
              </a:rPr>
              <a:t>anesthetic</a:t>
            </a:r>
            <a:r>
              <a:rPr lang="en-GB"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 solutions to delay absorption and increase duration of blockade by inducing vasoconstriction of the blood vessels in the area. Epinephrine also is useful because it serves as a marker for intravascular injection: an increase in heart rate or blood pressure suggests that the mixture has entered the maternal circulation.</a:t>
            </a:r>
          </a:p>
          <a:p>
            <a:pPr algn="l"/>
            <a:r>
              <a:rPr lang="en-GB"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However, epinephrine should not be used in women with medical conditions, such as cardiac disorders, that necessitate the avoidance of maternal tachycardia.</a:t>
            </a:r>
            <a:endParaRPr lang="en-GB" dirty="0">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18202352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7D6B58-17D7-447C-9548-797EAF6F1714}"/>
              </a:ext>
            </a:extLst>
          </p:cNvPr>
          <p:cNvSpPr>
            <a:spLocks noGrp="1"/>
          </p:cNvSpPr>
          <p:nvPr>
            <p:ph idx="1"/>
          </p:nvPr>
        </p:nvSpPr>
        <p:spPr>
          <a:xfrm>
            <a:off x="497306" y="1138989"/>
            <a:ext cx="4327642" cy="4910406"/>
          </a:xfrm>
        </p:spPr>
        <p:txBody>
          <a:bodyPr>
            <a:normAutofit fontScale="92500"/>
          </a:bodyPr>
          <a:lstStyle/>
          <a:p>
            <a:r>
              <a:rPr lang="en-GB" b="0" i="0" dirty="0">
                <a:solidFill>
                  <a:srgbClr val="232323"/>
                </a:solidFill>
                <a:effectLst/>
                <a:latin typeface="Noto Sans" panose="020B0502040504020204" pitchFamily="34" charset="0"/>
              </a:rPr>
              <a:t>While either a transvaginal or </a:t>
            </a:r>
            <a:r>
              <a:rPr lang="en-GB" b="0" i="0" dirty="0" err="1">
                <a:solidFill>
                  <a:srgbClr val="232323"/>
                </a:solidFill>
                <a:effectLst/>
                <a:latin typeface="Noto Sans" panose="020B0502040504020204" pitchFamily="34" charset="0"/>
              </a:rPr>
              <a:t>transperineal</a:t>
            </a:r>
            <a:r>
              <a:rPr lang="en-GB" b="0" i="0" dirty="0">
                <a:solidFill>
                  <a:srgbClr val="232323"/>
                </a:solidFill>
                <a:effectLst/>
                <a:latin typeface="Noto Sans" panose="020B0502040504020204" pitchFamily="34" charset="0"/>
              </a:rPr>
              <a:t> approach to the ischial spine can be used, </a:t>
            </a:r>
            <a:r>
              <a:rPr lang="en-GB" b="1" i="0" dirty="0">
                <a:solidFill>
                  <a:srgbClr val="232323"/>
                </a:solidFill>
                <a:effectLst/>
                <a:latin typeface="Noto Sans" panose="020B0502040504020204" pitchFamily="34" charset="0"/>
              </a:rPr>
              <a:t>the transvaginal approach is almost always employed</a:t>
            </a:r>
            <a:r>
              <a:rPr lang="en-GB" b="0" i="0" dirty="0">
                <a:solidFill>
                  <a:srgbClr val="232323"/>
                </a:solidFill>
                <a:effectLst/>
                <a:latin typeface="Noto Sans" panose="020B0502040504020204" pitchFamily="34" charset="0"/>
              </a:rPr>
              <a:t>, </a:t>
            </a:r>
            <a:r>
              <a:rPr lang="en-GB" b="0" i="0" u="sng" dirty="0">
                <a:solidFill>
                  <a:srgbClr val="232323"/>
                </a:solidFill>
                <a:effectLst/>
                <a:latin typeface="Noto Sans" panose="020B0502040504020204" pitchFamily="34" charset="0"/>
              </a:rPr>
              <a:t>except</a:t>
            </a:r>
            <a:r>
              <a:rPr lang="en-GB" b="0" i="0" dirty="0">
                <a:solidFill>
                  <a:srgbClr val="232323"/>
                </a:solidFill>
                <a:effectLst/>
                <a:latin typeface="Noto Sans" panose="020B0502040504020204" pitchFamily="34" charset="0"/>
              </a:rPr>
              <a:t> for </a:t>
            </a:r>
            <a:r>
              <a:rPr lang="en-GB" b="0" i="0" dirty="0" err="1">
                <a:solidFill>
                  <a:srgbClr val="232323"/>
                </a:solidFill>
                <a:effectLst/>
                <a:latin typeface="Noto Sans" panose="020B0502040504020204" pitchFamily="34" charset="0"/>
              </a:rPr>
              <a:t>laboring</a:t>
            </a:r>
            <a:r>
              <a:rPr lang="en-GB" b="0" i="0" dirty="0">
                <a:solidFill>
                  <a:srgbClr val="232323"/>
                </a:solidFill>
                <a:effectLst/>
                <a:latin typeface="Noto Sans" panose="020B0502040504020204" pitchFamily="34" charset="0"/>
              </a:rPr>
              <a:t> women in whom the </a:t>
            </a:r>
            <a:r>
              <a:rPr lang="en-GB" b="0" i="0" dirty="0" err="1">
                <a:solidFill>
                  <a:srgbClr val="232323"/>
                </a:solidFill>
                <a:effectLst/>
                <a:latin typeface="Noto Sans" panose="020B0502040504020204" pitchFamily="34" charset="0"/>
              </a:rPr>
              <a:t>fetal</a:t>
            </a:r>
            <a:r>
              <a:rPr lang="en-GB" b="0" i="0" dirty="0">
                <a:solidFill>
                  <a:srgbClr val="232323"/>
                </a:solidFill>
                <a:effectLst/>
                <a:latin typeface="Noto Sans" panose="020B0502040504020204" pitchFamily="34" charset="0"/>
              </a:rPr>
              <a:t> head has descended so far that the clinician cannot access the ischial spines.</a:t>
            </a:r>
          </a:p>
          <a:p>
            <a:endParaRPr lang="en-GB" dirty="0">
              <a:solidFill>
                <a:srgbClr val="232323"/>
              </a:solidFill>
              <a:latin typeface="Noto Sans" panose="020B0502040504020204" pitchFamily="34" charset="0"/>
            </a:endParaRPr>
          </a:p>
          <a:p>
            <a:endParaRPr lang="en-GB" dirty="0"/>
          </a:p>
        </p:txBody>
      </p:sp>
      <p:pic>
        <p:nvPicPr>
          <p:cNvPr id="4" name="Picture 3">
            <a:extLst>
              <a:ext uri="{FF2B5EF4-FFF2-40B4-BE49-F238E27FC236}">
                <a16:creationId xmlns:a16="http://schemas.microsoft.com/office/drawing/2014/main" id="{7FAF69A1-1A4E-4C6E-8C14-B5815460CF6C}"/>
              </a:ext>
            </a:extLst>
          </p:cNvPr>
          <p:cNvPicPr>
            <a:picLocks noChangeAspect="1"/>
          </p:cNvPicPr>
          <p:nvPr/>
        </p:nvPicPr>
        <p:blipFill>
          <a:blip r:embed="rId3"/>
          <a:stretch>
            <a:fillRect/>
          </a:stretch>
        </p:blipFill>
        <p:spPr>
          <a:xfrm>
            <a:off x="4824948" y="457959"/>
            <a:ext cx="7278822" cy="5696469"/>
          </a:xfrm>
          <a:prstGeom prst="rect">
            <a:avLst/>
          </a:prstGeom>
        </p:spPr>
      </p:pic>
    </p:spTree>
    <p:extLst>
      <p:ext uri="{BB962C8B-B14F-4D97-AF65-F5344CB8AC3E}">
        <p14:creationId xmlns:p14="http://schemas.microsoft.com/office/powerpoint/2010/main" val="719453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88F07-CC9B-4EB6-93D4-573D91991D6A}"/>
              </a:ext>
            </a:extLst>
          </p:cNvPr>
          <p:cNvSpPr>
            <a:spLocks noGrp="1"/>
          </p:cNvSpPr>
          <p:nvPr>
            <p:ph type="title"/>
          </p:nvPr>
        </p:nvSpPr>
        <p:spPr>
          <a:xfrm>
            <a:off x="751794" y="340264"/>
            <a:ext cx="9634011" cy="901810"/>
          </a:xfrm>
        </p:spPr>
        <p:txBody>
          <a:bodyPr/>
          <a:lstStyle/>
          <a:p>
            <a:r>
              <a:rPr lang="en-GB" dirty="0"/>
              <a:t>Pain Pathways</a:t>
            </a:r>
          </a:p>
        </p:txBody>
      </p:sp>
      <p:sp>
        <p:nvSpPr>
          <p:cNvPr id="3" name="Content Placeholder 2">
            <a:extLst>
              <a:ext uri="{FF2B5EF4-FFF2-40B4-BE49-F238E27FC236}">
                <a16:creationId xmlns:a16="http://schemas.microsoft.com/office/drawing/2014/main" id="{858B89E7-FE72-4A1D-B0C6-24252B5523C9}"/>
              </a:ext>
            </a:extLst>
          </p:cNvPr>
          <p:cNvSpPr>
            <a:spLocks noGrp="1"/>
          </p:cNvSpPr>
          <p:nvPr>
            <p:ph idx="1"/>
          </p:nvPr>
        </p:nvSpPr>
        <p:spPr>
          <a:xfrm>
            <a:off x="751794" y="1370935"/>
            <a:ext cx="10167997" cy="5146801"/>
          </a:xfrm>
        </p:spPr>
        <p:txBody>
          <a:bodyPr>
            <a:normAutofit lnSpcReduction="10000"/>
          </a:bodyPr>
          <a:lstStyle/>
          <a:p>
            <a:r>
              <a:rPr lang="en-GB" b="1" i="0" dirty="0">
                <a:solidFill>
                  <a:srgbClr val="232323"/>
                </a:solidFill>
                <a:effectLst/>
                <a:latin typeface="Noto Sans" panose="020B0502040504020204" pitchFamily="34" charset="0"/>
                <a:ea typeface="Noto Sans" panose="020B0502040504020204" pitchFamily="34" charset="0"/>
                <a:cs typeface="Noto Sans" panose="020B0502040504020204" pitchFamily="34" charset="0"/>
              </a:rPr>
              <a:t>First stage of labour</a:t>
            </a:r>
            <a:r>
              <a:rPr lang="en-GB" b="0" i="0" dirty="0">
                <a:solidFill>
                  <a:srgbClr val="232323"/>
                </a:solidFill>
                <a:effectLst/>
                <a:latin typeface="Noto Sans" panose="020B0502040504020204" pitchFamily="34" charset="0"/>
                <a:ea typeface="Noto Sans" panose="020B0502040504020204" pitchFamily="34" charset="0"/>
                <a:cs typeface="Noto Sans" panose="020B0502040504020204" pitchFamily="34" charset="0"/>
              </a:rPr>
              <a:t> — </a:t>
            </a:r>
            <a:r>
              <a:rPr lang="en-GB" b="0" i="0" dirty="0">
                <a:solidFill>
                  <a:srgbClr val="232323"/>
                </a:solidFill>
                <a:effectLst/>
                <a:latin typeface="Noto Sans" panose="020B0502040504020204" pitchFamily="34" charset="0"/>
              </a:rPr>
              <a:t>Pain during the first stage of labour is </a:t>
            </a:r>
            <a:r>
              <a:rPr lang="en-GB" b="1" i="0" dirty="0">
                <a:solidFill>
                  <a:srgbClr val="232323"/>
                </a:solidFill>
                <a:effectLst/>
                <a:latin typeface="Noto Sans" panose="020B0502040504020204" pitchFamily="34" charset="0"/>
              </a:rPr>
              <a:t>visceral</a:t>
            </a:r>
            <a:r>
              <a:rPr lang="en-GB" b="0" i="0" dirty="0">
                <a:solidFill>
                  <a:srgbClr val="232323"/>
                </a:solidFill>
                <a:effectLst/>
                <a:latin typeface="Noto Sans" panose="020B0502040504020204" pitchFamily="34" charset="0"/>
              </a:rPr>
              <a:t> or cramping</a:t>
            </a:r>
            <a:r>
              <a:rPr lang="en-GB"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 </a:t>
            </a:r>
            <a:r>
              <a:rPr lang="en-GB" b="0" i="0" dirty="0">
                <a:solidFill>
                  <a:srgbClr val="232323"/>
                </a:solidFill>
                <a:effectLst/>
                <a:latin typeface="Noto Sans" panose="020B0502040504020204" pitchFamily="34" charset="0"/>
              </a:rPr>
              <a:t>It originates in the uterus and cervix, and is produced by distention of uterine and cervical mechanoreceptors and by ischemia of uterine and cervical tissues.</a:t>
            </a:r>
          </a:p>
          <a:p>
            <a:r>
              <a:rPr lang="en-GB"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Although lower abdominal pain is a nearly universal feature of </a:t>
            </a:r>
            <a:r>
              <a:rPr lang="en-GB" b="0" i="0" u="none" strike="noStrike" baseline="0" dirty="0" err="1">
                <a:solidFill>
                  <a:srgbClr val="231F20"/>
                </a:solidFill>
                <a:latin typeface="Noto Sans" panose="020B0502040504020204" pitchFamily="34" charset="0"/>
                <a:ea typeface="Noto Sans" panose="020B0502040504020204" pitchFamily="34" charset="0"/>
                <a:cs typeface="Noto Sans" panose="020B0502040504020204" pitchFamily="34" charset="0"/>
              </a:rPr>
              <a:t>labor</a:t>
            </a:r>
            <a:r>
              <a:rPr lang="en-GB"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 a significant percentage of women also will experience lower back pain. </a:t>
            </a:r>
            <a:endParaRPr lang="en-GB" b="0" i="0" dirty="0">
              <a:solidFill>
                <a:srgbClr val="232323"/>
              </a:solidFill>
              <a:effectLst/>
              <a:latin typeface="Noto Sans" panose="020B0502040504020204" pitchFamily="34" charset="0"/>
            </a:endParaRPr>
          </a:p>
          <a:p>
            <a:r>
              <a:rPr lang="en-GB" b="0" i="0" dirty="0">
                <a:solidFill>
                  <a:srgbClr val="232323"/>
                </a:solidFill>
                <a:effectLst/>
                <a:latin typeface="Noto Sans" panose="020B0502040504020204" pitchFamily="34" charset="0"/>
                <a:ea typeface="Noto Sans" panose="020B0502040504020204" pitchFamily="34" charset="0"/>
                <a:cs typeface="Noto Sans" panose="020B0502040504020204" pitchFamily="34" charset="0"/>
              </a:rPr>
              <a:t>The pain signal enters the spinal cord after traversing the T10, T11, T12, and L1 white rami </a:t>
            </a:r>
            <a:r>
              <a:rPr lang="en-GB" b="0" i="0" dirty="0" err="1">
                <a:solidFill>
                  <a:srgbClr val="232323"/>
                </a:solidFill>
                <a:effectLst/>
                <a:latin typeface="Noto Sans" panose="020B0502040504020204" pitchFamily="34" charset="0"/>
                <a:ea typeface="Noto Sans" panose="020B0502040504020204" pitchFamily="34" charset="0"/>
                <a:cs typeface="Noto Sans" panose="020B0502040504020204" pitchFamily="34" charset="0"/>
              </a:rPr>
              <a:t>communicantes</a:t>
            </a:r>
            <a:r>
              <a:rPr lang="en-GB" b="0" i="0" dirty="0">
                <a:solidFill>
                  <a:srgbClr val="232323"/>
                </a:solidFill>
                <a:effectLst/>
                <a:latin typeface="Noto Sans" panose="020B0502040504020204" pitchFamily="34" charset="0"/>
                <a:ea typeface="Noto Sans" panose="020B0502040504020204" pitchFamily="34" charset="0"/>
                <a:cs typeface="Noto Sans" panose="020B0502040504020204" pitchFamily="34" charset="0"/>
              </a:rPr>
              <a:t>.</a:t>
            </a:r>
          </a:p>
          <a:p>
            <a:r>
              <a:rPr lang="en-GB" b="0" i="0" dirty="0">
                <a:solidFill>
                  <a:srgbClr val="232323"/>
                </a:solidFill>
                <a:effectLst/>
                <a:latin typeface="Noto Sans" panose="020B0502040504020204" pitchFamily="34" charset="0"/>
                <a:ea typeface="Noto Sans" panose="020B0502040504020204" pitchFamily="34" charset="0"/>
                <a:cs typeface="Noto Sans" panose="020B0502040504020204" pitchFamily="34" charset="0"/>
              </a:rPr>
              <a:t>In addition to the uterus, labour pain can be referred to the lumbosacral region, iliac crests, gluteal areas, and thighs.</a:t>
            </a:r>
            <a:endParaRPr lang="en-GB" dirty="0">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33569325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03E59-B6EB-4141-96F6-0017116831B6}"/>
              </a:ext>
            </a:extLst>
          </p:cNvPr>
          <p:cNvSpPr>
            <a:spLocks noGrp="1"/>
          </p:cNvSpPr>
          <p:nvPr>
            <p:ph type="title"/>
          </p:nvPr>
        </p:nvSpPr>
        <p:spPr/>
        <p:txBody>
          <a:bodyPr/>
          <a:lstStyle/>
          <a:p>
            <a:r>
              <a:rPr lang="en-US" dirty="0"/>
              <a:t>Complications</a:t>
            </a:r>
            <a:endParaRPr lang="en-GB" dirty="0"/>
          </a:p>
        </p:txBody>
      </p:sp>
      <p:sp>
        <p:nvSpPr>
          <p:cNvPr id="3" name="Content Placeholder 2">
            <a:extLst>
              <a:ext uri="{FF2B5EF4-FFF2-40B4-BE49-F238E27FC236}">
                <a16:creationId xmlns:a16="http://schemas.microsoft.com/office/drawing/2014/main" id="{20D310AD-B185-4E24-8E0D-0AFBCCC2FE85}"/>
              </a:ext>
            </a:extLst>
          </p:cNvPr>
          <p:cNvSpPr>
            <a:spLocks noGrp="1"/>
          </p:cNvSpPr>
          <p:nvPr>
            <p:ph idx="1"/>
          </p:nvPr>
        </p:nvSpPr>
        <p:spPr/>
        <p:txBody>
          <a:bodyPr>
            <a:normAutofit fontScale="92500"/>
          </a:bodyPr>
          <a:lstStyle/>
          <a:p>
            <a:r>
              <a:rPr lang="en-US" b="1" dirty="0">
                <a:latin typeface="Noto Sans" panose="020B0502040504020204" pitchFamily="34" charset="0"/>
                <a:ea typeface="Noto Sans" panose="020B0502040504020204" pitchFamily="34" charset="0"/>
                <a:cs typeface="Noto Sans" panose="020B0502040504020204" pitchFamily="34" charset="0"/>
              </a:rPr>
              <a:t>Hematoma</a:t>
            </a:r>
          </a:p>
          <a:p>
            <a:r>
              <a:rPr lang="en-US" b="1" dirty="0">
                <a:latin typeface="Noto Sans" panose="020B0502040504020204" pitchFamily="34" charset="0"/>
                <a:ea typeface="Noto Sans" panose="020B0502040504020204" pitchFamily="34" charset="0"/>
                <a:cs typeface="Noto Sans" panose="020B0502040504020204" pitchFamily="34" charset="0"/>
              </a:rPr>
              <a:t>Infection</a:t>
            </a:r>
            <a:r>
              <a:rPr lang="en-US" dirty="0">
                <a:latin typeface="Noto Sans" panose="020B0502040504020204" pitchFamily="34" charset="0"/>
                <a:ea typeface="Noto Sans" panose="020B0502040504020204" pitchFamily="34" charset="0"/>
                <a:cs typeface="Noto Sans" panose="020B0502040504020204" pitchFamily="34" charset="0"/>
              </a:rPr>
              <a:t> </a:t>
            </a:r>
            <a:r>
              <a:rPr lang="en-GB" b="0" i="0" dirty="0">
                <a:solidFill>
                  <a:srgbClr val="232323"/>
                </a:solidFill>
                <a:effectLst/>
                <a:latin typeface="Noto Sans" panose="020B0502040504020204" pitchFamily="34" charset="0"/>
              </a:rPr>
              <a:t>–</a:t>
            </a:r>
            <a:r>
              <a:rPr lang="en-US" dirty="0">
                <a:latin typeface="Noto Sans" panose="020B0502040504020204" pitchFamily="34" charset="0"/>
                <a:ea typeface="Noto Sans" panose="020B0502040504020204" pitchFamily="34" charset="0"/>
                <a:cs typeface="Noto Sans" panose="020B0502040504020204" pitchFamily="34" charset="0"/>
              </a:rPr>
              <a:t> </a:t>
            </a:r>
            <a:r>
              <a:rPr lang="en-GB" b="0" i="0" dirty="0">
                <a:solidFill>
                  <a:srgbClr val="232323"/>
                </a:solidFill>
                <a:effectLst/>
                <a:latin typeface="Noto Sans" panose="020B0502040504020204" pitchFamily="34" charset="0"/>
              </a:rPr>
              <a:t>Infection can occur at the site of injection.</a:t>
            </a:r>
            <a:endParaRPr lang="en-US" dirty="0">
              <a:latin typeface="Noto Sans" panose="020B0502040504020204" pitchFamily="34" charset="0"/>
              <a:ea typeface="Noto Sans" panose="020B0502040504020204" pitchFamily="34" charset="0"/>
              <a:cs typeface="Noto Sans" panose="020B0502040504020204" pitchFamily="34" charset="0"/>
            </a:endParaRPr>
          </a:p>
          <a:p>
            <a:r>
              <a:rPr lang="en-GB" b="1" i="0" dirty="0">
                <a:solidFill>
                  <a:srgbClr val="232323"/>
                </a:solidFill>
                <a:effectLst/>
                <a:latin typeface="Noto Sans" panose="020B0502040504020204" pitchFamily="34" charset="0"/>
              </a:rPr>
              <a:t>Nerve injury </a:t>
            </a:r>
            <a:r>
              <a:rPr lang="en-GB" b="0" i="0" dirty="0">
                <a:solidFill>
                  <a:srgbClr val="232323"/>
                </a:solidFill>
                <a:effectLst/>
                <a:latin typeface="Noto Sans" panose="020B0502040504020204" pitchFamily="34" charset="0"/>
              </a:rPr>
              <a:t>– Ischial region </a:t>
            </a:r>
            <a:r>
              <a:rPr lang="en-GB" b="0" i="0" dirty="0" err="1">
                <a:solidFill>
                  <a:srgbClr val="232323"/>
                </a:solidFill>
                <a:effectLst/>
                <a:latin typeface="Noto Sans" panose="020B0502040504020204" pitchFamily="34" charset="0"/>
              </a:rPr>
              <a:t>paresthesias</a:t>
            </a:r>
            <a:r>
              <a:rPr lang="en-GB" b="0" i="0" dirty="0">
                <a:solidFill>
                  <a:srgbClr val="232323"/>
                </a:solidFill>
                <a:effectLst/>
                <a:latin typeface="Noto Sans" panose="020B0502040504020204" pitchFamily="34" charset="0"/>
              </a:rPr>
              <a:t> or sacral neuropathy can result from nerve injury incurred during block placement.</a:t>
            </a:r>
          </a:p>
          <a:p>
            <a:r>
              <a:rPr lang="en-GB" b="1" i="0" dirty="0">
                <a:solidFill>
                  <a:srgbClr val="232323"/>
                </a:solidFill>
                <a:effectLst/>
                <a:latin typeface="Noto Sans" panose="020B0502040504020204" pitchFamily="34" charset="0"/>
              </a:rPr>
              <a:t>Systemic toxicity </a:t>
            </a:r>
            <a:r>
              <a:rPr lang="en-GB" b="0" i="0" dirty="0">
                <a:solidFill>
                  <a:srgbClr val="232323"/>
                </a:solidFill>
                <a:effectLst/>
                <a:latin typeface="Noto Sans" panose="020B0502040504020204" pitchFamily="34" charset="0"/>
              </a:rPr>
              <a:t>– Local </a:t>
            </a:r>
            <a:r>
              <a:rPr lang="en-GB" b="0" i="0" dirty="0" err="1">
                <a:solidFill>
                  <a:srgbClr val="232323"/>
                </a:solidFill>
                <a:effectLst/>
                <a:latin typeface="Noto Sans" panose="020B0502040504020204" pitchFamily="34" charset="0"/>
              </a:rPr>
              <a:t>anesthetic</a:t>
            </a:r>
            <a:r>
              <a:rPr lang="en-GB" b="0" i="0" dirty="0">
                <a:solidFill>
                  <a:srgbClr val="232323"/>
                </a:solidFill>
                <a:effectLst/>
                <a:latin typeface="Noto Sans" panose="020B0502040504020204" pitchFamily="34" charset="0"/>
              </a:rPr>
              <a:t> systemic toxicity (LAST) can occur with intravascular administration of a local </a:t>
            </a:r>
            <a:r>
              <a:rPr lang="en-GB" b="0" i="0" dirty="0" err="1">
                <a:solidFill>
                  <a:srgbClr val="232323"/>
                </a:solidFill>
                <a:effectLst/>
                <a:latin typeface="Noto Sans" panose="020B0502040504020204" pitchFamily="34" charset="0"/>
              </a:rPr>
              <a:t>anesthetic</a:t>
            </a:r>
            <a:r>
              <a:rPr lang="en-GB" b="0" i="0" dirty="0">
                <a:solidFill>
                  <a:srgbClr val="232323"/>
                </a:solidFill>
                <a:effectLst/>
                <a:latin typeface="Noto Sans" panose="020B0502040504020204" pitchFamily="34" charset="0"/>
              </a:rPr>
              <a:t>.</a:t>
            </a:r>
          </a:p>
          <a:p>
            <a:pPr algn="l"/>
            <a:r>
              <a:rPr lang="en-GB" b="1"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Allergic reaction and toxicity </a:t>
            </a:r>
            <a:r>
              <a:rPr lang="en-GB"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 mostly with </a:t>
            </a:r>
            <a:r>
              <a:rPr lang="en-GB" b="0" i="0" u="sng" strike="noStrike" baseline="0" dirty="0" err="1">
                <a:solidFill>
                  <a:srgbClr val="002060"/>
                </a:solidFill>
                <a:latin typeface="Noto Sans" panose="020B0502040504020204" pitchFamily="34" charset="0"/>
                <a:ea typeface="Noto Sans" panose="020B0502040504020204" pitchFamily="34" charset="0"/>
                <a:cs typeface="Noto Sans" panose="020B0502040504020204" pitchFamily="34" charset="0"/>
              </a:rPr>
              <a:t>chloroprocaine</a:t>
            </a:r>
            <a:r>
              <a:rPr lang="en-GB"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 and </a:t>
            </a:r>
            <a:r>
              <a:rPr lang="en-GB" b="0" i="0" u="sng" strike="noStrike" baseline="0" dirty="0">
                <a:solidFill>
                  <a:srgbClr val="002060"/>
                </a:solidFill>
                <a:latin typeface="Noto Sans" panose="020B0502040504020204" pitchFamily="34" charset="0"/>
                <a:ea typeface="Noto Sans" panose="020B0502040504020204" pitchFamily="34" charset="0"/>
                <a:cs typeface="Noto Sans" panose="020B0502040504020204" pitchFamily="34" charset="0"/>
              </a:rPr>
              <a:t>tetracaine</a:t>
            </a:r>
            <a:r>
              <a:rPr lang="en-GB"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a:t>
            </a:r>
          </a:p>
          <a:p>
            <a:pPr algn="l"/>
            <a:r>
              <a:rPr lang="en-GB" b="1" i="0" dirty="0">
                <a:solidFill>
                  <a:srgbClr val="232323"/>
                </a:solidFill>
                <a:effectLst/>
                <a:latin typeface="Noto Sans" panose="020B0502040504020204" pitchFamily="34" charset="0"/>
              </a:rPr>
              <a:t>Neonatal </a:t>
            </a:r>
            <a:r>
              <a:rPr lang="en-GB" b="1" i="0" dirty="0" err="1">
                <a:solidFill>
                  <a:srgbClr val="232323"/>
                </a:solidFill>
                <a:effectLst/>
                <a:latin typeface="Noto Sans" panose="020B0502040504020204" pitchFamily="34" charset="0"/>
              </a:rPr>
              <a:t>anesthetic</a:t>
            </a:r>
            <a:r>
              <a:rPr lang="en-GB" b="1" i="0" dirty="0">
                <a:solidFill>
                  <a:srgbClr val="232323"/>
                </a:solidFill>
                <a:effectLst/>
                <a:latin typeface="Noto Sans" panose="020B0502040504020204" pitchFamily="34" charset="0"/>
              </a:rPr>
              <a:t> toxicity </a:t>
            </a:r>
            <a:r>
              <a:rPr lang="en-GB"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 </a:t>
            </a:r>
            <a:endParaRPr lang="en-GB" b="1" dirty="0">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7717659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EE225-0BBC-4A91-8110-D6A5FCF351D5}"/>
              </a:ext>
            </a:extLst>
          </p:cNvPr>
          <p:cNvSpPr>
            <a:spLocks noGrp="1"/>
          </p:cNvSpPr>
          <p:nvPr>
            <p:ph type="title"/>
          </p:nvPr>
        </p:nvSpPr>
        <p:spPr>
          <a:xfrm>
            <a:off x="781090" y="166036"/>
            <a:ext cx="9634011" cy="1325563"/>
          </a:xfrm>
        </p:spPr>
        <p:txBody>
          <a:bodyPr/>
          <a:lstStyle/>
          <a:p>
            <a:r>
              <a:rPr lang="en-US" dirty="0"/>
              <a:t>Paracervical Block</a:t>
            </a:r>
            <a:endParaRPr lang="en-GB" dirty="0"/>
          </a:p>
        </p:txBody>
      </p:sp>
      <p:sp>
        <p:nvSpPr>
          <p:cNvPr id="3" name="Content Placeholder 2">
            <a:extLst>
              <a:ext uri="{FF2B5EF4-FFF2-40B4-BE49-F238E27FC236}">
                <a16:creationId xmlns:a16="http://schemas.microsoft.com/office/drawing/2014/main" id="{D4F801AE-FDDD-40B4-B87B-E9AE1870083C}"/>
              </a:ext>
            </a:extLst>
          </p:cNvPr>
          <p:cNvSpPr>
            <a:spLocks noGrp="1"/>
          </p:cNvSpPr>
          <p:nvPr>
            <p:ph idx="1"/>
          </p:nvPr>
        </p:nvSpPr>
        <p:spPr>
          <a:xfrm>
            <a:off x="909427" y="1657635"/>
            <a:ext cx="10143584" cy="5200365"/>
          </a:xfrm>
        </p:spPr>
        <p:txBody>
          <a:bodyPr>
            <a:normAutofit/>
          </a:bodyPr>
          <a:lstStyle/>
          <a:p>
            <a:r>
              <a:rPr lang="en-GB" b="0" i="0" dirty="0">
                <a:solidFill>
                  <a:srgbClr val="232323"/>
                </a:solidFill>
                <a:effectLst/>
                <a:latin typeface="Noto Sans" panose="020B0502040504020204" pitchFamily="34" charset="0"/>
              </a:rPr>
              <a:t>Paracervical block is most commonly used to provide analgesia during </a:t>
            </a:r>
            <a:r>
              <a:rPr lang="en-GB" b="0" i="0" dirty="0" err="1">
                <a:solidFill>
                  <a:srgbClr val="232323"/>
                </a:solidFill>
                <a:effectLst/>
                <a:latin typeface="Noto Sans" panose="020B0502040504020204" pitchFamily="34" charset="0"/>
              </a:rPr>
              <a:t>gynecologic</a:t>
            </a:r>
            <a:r>
              <a:rPr lang="en-GB" b="0" i="0" dirty="0">
                <a:solidFill>
                  <a:srgbClr val="232323"/>
                </a:solidFill>
                <a:effectLst/>
                <a:latin typeface="Noto Sans" panose="020B0502040504020204" pitchFamily="34" charset="0"/>
              </a:rPr>
              <a:t> procedures involving cervical dilation or manipulation.</a:t>
            </a:r>
          </a:p>
          <a:p>
            <a:r>
              <a:rPr lang="en-GB" b="0" i="0" dirty="0">
                <a:solidFill>
                  <a:srgbClr val="232323"/>
                </a:solidFill>
                <a:effectLst/>
                <a:latin typeface="Noto Sans" panose="020B0502040504020204" pitchFamily="34" charset="0"/>
              </a:rPr>
              <a:t>Typical applications include:</a:t>
            </a:r>
          </a:p>
          <a:p>
            <a:pPr marL="457200" indent="-457200">
              <a:buFont typeface="+mj-lt"/>
              <a:buAutoNum type="arabicPeriod"/>
            </a:pPr>
            <a:r>
              <a:rPr lang="en-GB" b="1" dirty="0">
                <a:solidFill>
                  <a:srgbClr val="232323"/>
                </a:solidFill>
                <a:latin typeface="Noto Sans" panose="020B0502040504020204" pitchFamily="34" charset="0"/>
              </a:rPr>
              <a:t>R</a:t>
            </a:r>
            <a:r>
              <a:rPr lang="en-GB" b="1" i="0" dirty="0">
                <a:solidFill>
                  <a:srgbClr val="232323"/>
                </a:solidFill>
                <a:effectLst/>
                <a:latin typeface="Noto Sans" panose="020B0502040504020204" pitchFamily="34" charset="0"/>
              </a:rPr>
              <a:t>elief from the pain of uterine contractions and cervical dilation during the active phase of </a:t>
            </a:r>
            <a:r>
              <a:rPr lang="en-GB" b="1" i="0" dirty="0" err="1">
                <a:solidFill>
                  <a:srgbClr val="232323"/>
                </a:solidFill>
                <a:effectLst/>
                <a:latin typeface="Noto Sans" panose="020B0502040504020204" pitchFamily="34" charset="0"/>
              </a:rPr>
              <a:t>labor</a:t>
            </a:r>
            <a:r>
              <a:rPr lang="en-GB" b="0" i="0" dirty="0">
                <a:solidFill>
                  <a:srgbClr val="232323"/>
                </a:solidFill>
                <a:effectLst/>
                <a:latin typeface="Noto Sans" panose="020B0502040504020204" pitchFamily="34" charset="0"/>
              </a:rPr>
              <a:t>.</a:t>
            </a:r>
            <a:endParaRPr lang="en-GB" dirty="0">
              <a:solidFill>
                <a:srgbClr val="232323"/>
              </a:solidFill>
              <a:latin typeface="Noto Sans" panose="020B0502040504020204" pitchFamily="34" charset="0"/>
            </a:endParaRPr>
          </a:p>
          <a:p>
            <a:pPr marL="457200" indent="-457200">
              <a:buFont typeface="+mj-lt"/>
              <a:buAutoNum type="arabicPeriod"/>
            </a:pPr>
            <a:r>
              <a:rPr lang="en-GB" dirty="0">
                <a:solidFill>
                  <a:srgbClr val="232323"/>
                </a:solidFill>
                <a:latin typeface="Noto Sans" panose="020B0502040504020204" pitchFamily="34" charset="0"/>
              </a:rPr>
              <a:t>P</a:t>
            </a:r>
            <a:r>
              <a:rPr lang="en-GB" b="0" i="0" dirty="0">
                <a:solidFill>
                  <a:srgbClr val="232323"/>
                </a:solidFill>
                <a:effectLst/>
                <a:latin typeface="Noto Sans" panose="020B0502040504020204" pitchFamily="34" charset="0"/>
              </a:rPr>
              <a:t>regnancy termination.</a:t>
            </a:r>
          </a:p>
          <a:p>
            <a:pPr marL="457200" indent="-457200">
              <a:buFont typeface="+mj-lt"/>
              <a:buAutoNum type="arabicPeriod"/>
            </a:pPr>
            <a:r>
              <a:rPr lang="en-GB" dirty="0">
                <a:solidFill>
                  <a:srgbClr val="232323"/>
                </a:solidFill>
                <a:latin typeface="Noto Sans" panose="020B0502040504020204" pitchFamily="34" charset="0"/>
              </a:rPr>
              <a:t>H</a:t>
            </a:r>
            <a:r>
              <a:rPr lang="en-GB" b="0" i="0" dirty="0">
                <a:solidFill>
                  <a:srgbClr val="232323"/>
                </a:solidFill>
                <a:effectLst/>
                <a:latin typeface="Noto Sans" panose="020B0502040504020204" pitchFamily="34" charset="0"/>
              </a:rPr>
              <a:t>ysteroscopy.</a:t>
            </a:r>
          </a:p>
          <a:p>
            <a:endParaRPr lang="en-GB" dirty="0"/>
          </a:p>
        </p:txBody>
      </p:sp>
      <p:grpSp>
        <p:nvGrpSpPr>
          <p:cNvPr id="6" name="Group 5">
            <a:extLst>
              <a:ext uri="{FF2B5EF4-FFF2-40B4-BE49-F238E27FC236}">
                <a16:creationId xmlns:a16="http://schemas.microsoft.com/office/drawing/2014/main" id="{81DAA49F-C5A9-4501-85A7-3F95CF0BF926}"/>
              </a:ext>
            </a:extLst>
          </p:cNvPr>
          <p:cNvGrpSpPr/>
          <p:nvPr/>
        </p:nvGrpSpPr>
        <p:grpSpPr>
          <a:xfrm>
            <a:off x="5710989" y="166036"/>
            <a:ext cx="6224337" cy="1491599"/>
            <a:chOff x="5710989" y="166036"/>
            <a:chExt cx="6224337" cy="1491599"/>
          </a:xfrm>
        </p:grpSpPr>
        <p:sp>
          <p:nvSpPr>
            <p:cNvPr id="4" name="Rectangle 3">
              <a:extLst>
                <a:ext uri="{FF2B5EF4-FFF2-40B4-BE49-F238E27FC236}">
                  <a16:creationId xmlns:a16="http://schemas.microsoft.com/office/drawing/2014/main" id="{8B27EBDA-D174-421C-9E83-34A453C933CD}"/>
                </a:ext>
              </a:extLst>
            </p:cNvPr>
            <p:cNvSpPr/>
            <p:nvPr/>
          </p:nvSpPr>
          <p:spPr>
            <a:xfrm>
              <a:off x="5710989" y="166036"/>
              <a:ext cx="6224337" cy="1491599"/>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b="1" i="0" dirty="0">
                <a:solidFill>
                  <a:schemeClr val="bg1"/>
                </a:solidFill>
                <a:effectLst/>
                <a:latin typeface="Noto Sans" panose="020B0502040504020204" pitchFamily="34" charset="0"/>
              </a:endParaRPr>
            </a:p>
            <a:p>
              <a:r>
                <a:rPr lang="en-GB" b="1" i="0" dirty="0">
                  <a:solidFill>
                    <a:schemeClr val="bg1"/>
                  </a:solidFill>
                  <a:effectLst/>
                  <a:latin typeface="Noto Sans" panose="020B0502040504020204" pitchFamily="34" charset="0"/>
                </a:rPr>
                <a:t>It is no longer used in the United States, in part because of concerns about post-block </a:t>
              </a:r>
              <a:r>
                <a:rPr lang="en-GB" b="1" i="0" dirty="0" err="1">
                  <a:solidFill>
                    <a:schemeClr val="bg1"/>
                  </a:solidFill>
                  <a:effectLst/>
                  <a:latin typeface="Noto Sans" panose="020B0502040504020204" pitchFamily="34" charset="0"/>
                </a:rPr>
                <a:t>fetal</a:t>
              </a:r>
              <a:r>
                <a:rPr lang="en-GB" b="1" i="0" dirty="0">
                  <a:solidFill>
                    <a:schemeClr val="bg1"/>
                  </a:solidFill>
                  <a:effectLst/>
                  <a:latin typeface="Noto Sans" panose="020B0502040504020204" pitchFamily="34" charset="0"/>
                </a:rPr>
                <a:t> bradycardia.</a:t>
              </a:r>
              <a:endParaRPr lang="en-GB" b="1" dirty="0">
                <a:solidFill>
                  <a:schemeClr val="bg1"/>
                </a:solidFill>
              </a:endParaRPr>
            </a:p>
          </p:txBody>
        </p:sp>
        <p:sp>
          <p:nvSpPr>
            <p:cNvPr id="5" name="Rectangle 4">
              <a:extLst>
                <a:ext uri="{FF2B5EF4-FFF2-40B4-BE49-F238E27FC236}">
                  <a16:creationId xmlns:a16="http://schemas.microsoft.com/office/drawing/2014/main" id="{90C30313-0C78-42F7-A269-BA31BE01D764}"/>
                </a:ext>
              </a:extLst>
            </p:cNvPr>
            <p:cNvSpPr/>
            <p:nvPr/>
          </p:nvSpPr>
          <p:spPr>
            <a:xfrm>
              <a:off x="5710989" y="166036"/>
              <a:ext cx="2053390" cy="427522"/>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rgbClr val="002060"/>
                  </a:solidFill>
                </a:rPr>
                <a:t>Warning</a:t>
              </a:r>
              <a:endParaRPr lang="en-GB" b="1" dirty="0">
                <a:solidFill>
                  <a:srgbClr val="002060"/>
                </a:solidFill>
              </a:endParaRPr>
            </a:p>
          </p:txBody>
        </p:sp>
      </p:grpSp>
    </p:spTree>
    <p:extLst>
      <p:ext uri="{BB962C8B-B14F-4D97-AF65-F5344CB8AC3E}">
        <p14:creationId xmlns:p14="http://schemas.microsoft.com/office/powerpoint/2010/main" val="18566055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160D80-BED0-4E33-92C7-D21E8C328695}"/>
              </a:ext>
            </a:extLst>
          </p:cNvPr>
          <p:cNvSpPr>
            <a:spLocks noGrp="1"/>
          </p:cNvSpPr>
          <p:nvPr>
            <p:ph idx="1"/>
          </p:nvPr>
        </p:nvSpPr>
        <p:spPr>
          <a:xfrm>
            <a:off x="465221" y="525379"/>
            <a:ext cx="10363199" cy="5807242"/>
          </a:xfrm>
        </p:spPr>
        <p:txBody>
          <a:bodyPr>
            <a:normAutofit/>
          </a:bodyPr>
          <a:lstStyle/>
          <a:p>
            <a:r>
              <a:rPr lang="en-GB" b="0" i="0" dirty="0">
                <a:solidFill>
                  <a:srgbClr val="232323"/>
                </a:solidFill>
                <a:effectLst/>
                <a:latin typeface="Noto Sans" panose="020B0502040504020204" pitchFamily="34" charset="0"/>
                <a:ea typeface="Noto Sans" panose="020B0502040504020204" pitchFamily="34" charset="0"/>
                <a:cs typeface="Noto Sans" panose="020B0502040504020204" pitchFamily="34" charset="0"/>
              </a:rPr>
              <a:t>Paracervical </a:t>
            </a:r>
            <a:r>
              <a:rPr lang="en-GB" b="0" i="0" dirty="0" err="1">
                <a:solidFill>
                  <a:srgbClr val="232323"/>
                </a:solidFill>
                <a:effectLst/>
                <a:latin typeface="Noto Sans" panose="020B0502040504020204" pitchFamily="34" charset="0"/>
                <a:ea typeface="Noto Sans" panose="020B0502040504020204" pitchFamily="34" charset="0"/>
                <a:cs typeface="Noto Sans" panose="020B0502040504020204" pitchFamily="34" charset="0"/>
              </a:rPr>
              <a:t>anesthetics</a:t>
            </a:r>
            <a:r>
              <a:rPr lang="en-GB" b="0" i="0" dirty="0">
                <a:solidFill>
                  <a:srgbClr val="232323"/>
                </a:solidFill>
                <a:effectLst/>
                <a:latin typeface="Noto Sans" panose="020B0502040504020204" pitchFamily="34" charset="0"/>
                <a:ea typeface="Noto Sans" panose="020B0502040504020204" pitchFamily="34" charset="0"/>
                <a:cs typeface="Noto Sans" panose="020B0502040504020204" pitchFamily="34" charset="0"/>
              </a:rPr>
              <a:t> block transmission of pain through sympathetic, parasympathetic, and visceral sensory </a:t>
            </a:r>
            <a:r>
              <a:rPr lang="en-GB" b="0" i="0" dirty="0" err="1">
                <a:solidFill>
                  <a:srgbClr val="232323"/>
                </a:solidFill>
                <a:effectLst/>
                <a:latin typeface="Noto Sans" panose="020B0502040504020204" pitchFamily="34" charset="0"/>
                <a:ea typeface="Noto Sans" panose="020B0502040504020204" pitchFamily="34" charset="0"/>
                <a:cs typeface="Noto Sans" panose="020B0502040504020204" pitchFamily="34" charset="0"/>
              </a:rPr>
              <a:t>fibers</a:t>
            </a:r>
            <a:r>
              <a:rPr lang="en-GB" b="0" i="0" dirty="0">
                <a:solidFill>
                  <a:srgbClr val="232323"/>
                </a:solidFill>
                <a:effectLst/>
                <a:latin typeface="Noto Sans" panose="020B0502040504020204" pitchFamily="34" charset="0"/>
                <a:ea typeface="Noto Sans" panose="020B0502040504020204" pitchFamily="34" charset="0"/>
                <a:cs typeface="Noto Sans" panose="020B0502040504020204" pitchFamily="34" charset="0"/>
              </a:rPr>
              <a:t> before they enter the uterus at the level of the internal </a:t>
            </a:r>
            <a:r>
              <a:rPr lang="en-GB" b="0" i="0" dirty="0" err="1">
                <a:solidFill>
                  <a:srgbClr val="232323"/>
                </a:solidFill>
                <a:effectLst/>
                <a:latin typeface="Noto Sans" panose="020B0502040504020204" pitchFamily="34" charset="0"/>
                <a:ea typeface="Noto Sans" panose="020B0502040504020204" pitchFamily="34" charset="0"/>
                <a:cs typeface="Noto Sans" panose="020B0502040504020204" pitchFamily="34" charset="0"/>
              </a:rPr>
              <a:t>os</a:t>
            </a:r>
            <a:r>
              <a:rPr lang="en-GB" b="0" i="0" dirty="0">
                <a:solidFill>
                  <a:srgbClr val="232323"/>
                </a:solidFill>
                <a:effectLst/>
                <a:latin typeface="Noto Sans" panose="020B0502040504020204" pitchFamily="34" charset="0"/>
                <a:ea typeface="Noto Sans" panose="020B0502040504020204" pitchFamily="34" charset="0"/>
                <a:cs typeface="Noto Sans" panose="020B0502040504020204" pitchFamily="34" charset="0"/>
              </a:rPr>
              <a:t>. </a:t>
            </a:r>
          </a:p>
          <a:p>
            <a:r>
              <a:rPr lang="en-GB" b="0" i="0" dirty="0">
                <a:solidFill>
                  <a:srgbClr val="232323"/>
                </a:solidFill>
                <a:effectLst/>
                <a:latin typeface="Noto Sans" panose="020B0502040504020204" pitchFamily="34" charset="0"/>
                <a:ea typeface="Noto Sans" panose="020B0502040504020204" pitchFamily="34" charset="0"/>
                <a:cs typeface="Noto Sans" panose="020B0502040504020204" pitchFamily="34" charset="0"/>
              </a:rPr>
              <a:t>The anatomic basis for the paracervical block is that the upper vagina, cervix, and lower uterus are innervated by the uterovaginal (or </a:t>
            </a:r>
            <a:r>
              <a:rPr lang="en-GB" b="0" i="0" dirty="0" err="1">
                <a:solidFill>
                  <a:srgbClr val="232323"/>
                </a:solidFill>
                <a:effectLst/>
                <a:latin typeface="Noto Sans" panose="020B0502040504020204" pitchFamily="34" charset="0"/>
                <a:ea typeface="Noto Sans" panose="020B0502040504020204" pitchFamily="34" charset="0"/>
                <a:cs typeface="Noto Sans" panose="020B0502040504020204" pitchFamily="34" charset="0"/>
              </a:rPr>
              <a:t>Frankenhäuser</a:t>
            </a:r>
            <a:r>
              <a:rPr lang="en-GB" b="0" i="0" dirty="0">
                <a:solidFill>
                  <a:srgbClr val="232323"/>
                </a:solidFill>
                <a:effectLst/>
                <a:latin typeface="Noto Sans" panose="020B0502040504020204" pitchFamily="34" charset="0"/>
                <a:ea typeface="Noto Sans" panose="020B0502040504020204" pitchFamily="34" charset="0"/>
                <a:cs typeface="Noto Sans" panose="020B0502040504020204" pitchFamily="34" charset="0"/>
              </a:rPr>
              <a:t>) plexus, which contains </a:t>
            </a:r>
            <a:r>
              <a:rPr lang="en-GB" b="0" i="0" dirty="0" err="1">
                <a:solidFill>
                  <a:srgbClr val="232323"/>
                </a:solidFill>
                <a:effectLst/>
                <a:latin typeface="Noto Sans" panose="020B0502040504020204" pitchFamily="34" charset="0"/>
                <a:ea typeface="Noto Sans" panose="020B0502040504020204" pitchFamily="34" charset="0"/>
                <a:cs typeface="Noto Sans" panose="020B0502040504020204" pitchFamily="34" charset="0"/>
              </a:rPr>
              <a:t>fibers</a:t>
            </a:r>
            <a:r>
              <a:rPr lang="en-GB" b="0" i="0" dirty="0">
                <a:solidFill>
                  <a:srgbClr val="232323"/>
                </a:solidFill>
                <a:effectLst/>
                <a:latin typeface="Noto Sans" panose="020B0502040504020204" pitchFamily="34" charset="0"/>
                <a:ea typeface="Noto Sans" panose="020B0502040504020204" pitchFamily="34" charset="0"/>
                <a:cs typeface="Noto Sans" panose="020B0502040504020204" pitchFamily="34" charset="0"/>
              </a:rPr>
              <a:t> derived from the inferior hypogastric (pelvic) plexus (T10-L1) and sacral nerve roots (S1-S4).</a:t>
            </a:r>
          </a:p>
          <a:p>
            <a:pPr marL="0" indent="0">
              <a:buNone/>
            </a:pPr>
            <a:endParaRPr lang="en-GB" b="0" i="0" dirty="0">
              <a:solidFill>
                <a:srgbClr val="232323"/>
              </a:solidFill>
              <a:effectLst/>
              <a:latin typeface="Noto Sans" panose="020B0502040504020204" pitchFamily="34" charset="0"/>
              <a:ea typeface="Noto Sans" panose="020B0502040504020204" pitchFamily="34" charset="0"/>
              <a:cs typeface="Noto Sans" panose="020B0502040504020204" pitchFamily="34" charset="0"/>
            </a:endParaRPr>
          </a:p>
          <a:p>
            <a:r>
              <a:rPr lang="en-GB" b="0" i="0" dirty="0">
                <a:solidFill>
                  <a:srgbClr val="232323"/>
                </a:solidFill>
                <a:effectLst/>
                <a:latin typeface="Noto Sans" panose="020B0502040504020204" pitchFamily="34" charset="0"/>
                <a:ea typeface="Noto Sans" panose="020B0502040504020204" pitchFamily="34" charset="0"/>
                <a:cs typeface="Noto Sans" panose="020B0502040504020204" pitchFamily="34" charset="0"/>
              </a:rPr>
              <a:t>Paracervical block </a:t>
            </a:r>
            <a:r>
              <a:rPr lang="en-GB" b="1" i="0" dirty="0">
                <a:solidFill>
                  <a:srgbClr val="232323"/>
                </a:solidFill>
                <a:effectLst/>
                <a:latin typeface="Noto Sans" panose="020B0502040504020204" pitchFamily="34" charset="0"/>
                <a:ea typeface="Noto Sans" panose="020B0502040504020204" pitchFamily="34" charset="0"/>
                <a:cs typeface="Noto Sans" panose="020B0502040504020204" pitchFamily="34" charset="0"/>
              </a:rPr>
              <a:t>does not affect the motor pathways or provide pain relief to the perineum</a:t>
            </a:r>
            <a:r>
              <a:rPr lang="en-GB" b="0" i="0" dirty="0">
                <a:solidFill>
                  <a:srgbClr val="232323"/>
                </a:solidFill>
                <a:effectLst/>
                <a:latin typeface="Noto Sans" panose="020B0502040504020204" pitchFamily="34" charset="0"/>
                <a:ea typeface="Noto Sans" panose="020B0502040504020204" pitchFamily="34" charset="0"/>
                <a:cs typeface="Noto Sans" panose="020B0502040504020204" pitchFamily="34" charset="0"/>
              </a:rPr>
              <a:t>. </a:t>
            </a:r>
            <a:endParaRPr lang="en-GB" dirty="0">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41055466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3880AE7-FA65-4923-BE13-B588713DFF60}"/>
              </a:ext>
            </a:extLst>
          </p:cNvPr>
          <p:cNvPicPr>
            <a:picLocks noGrp="1" noChangeAspect="1"/>
          </p:cNvPicPr>
          <p:nvPr>
            <p:ph idx="1"/>
          </p:nvPr>
        </p:nvPicPr>
        <p:blipFill rotWithShape="1">
          <a:blip r:embed="rId2"/>
          <a:srcRect b="19471"/>
          <a:stretch/>
        </p:blipFill>
        <p:spPr>
          <a:xfrm>
            <a:off x="2082773" y="0"/>
            <a:ext cx="8026453" cy="6858000"/>
          </a:xfrm>
          <a:prstGeom prst="rect">
            <a:avLst/>
          </a:prstGeom>
        </p:spPr>
      </p:pic>
    </p:spTree>
    <p:extLst>
      <p:ext uri="{BB962C8B-B14F-4D97-AF65-F5344CB8AC3E}">
        <p14:creationId xmlns:p14="http://schemas.microsoft.com/office/powerpoint/2010/main" val="35402674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04E4CC-96D7-48ED-A6DD-AEB362BC1E0F}"/>
              </a:ext>
            </a:extLst>
          </p:cNvPr>
          <p:cNvSpPr>
            <a:spLocks noGrp="1"/>
          </p:cNvSpPr>
          <p:nvPr>
            <p:ph idx="1"/>
          </p:nvPr>
        </p:nvSpPr>
        <p:spPr>
          <a:xfrm>
            <a:off x="705854" y="465221"/>
            <a:ext cx="9998006" cy="5760637"/>
          </a:xfrm>
        </p:spPr>
        <p:txBody>
          <a:bodyPr/>
          <a:lstStyle/>
          <a:p>
            <a:r>
              <a:rPr lang="en-GB" b="0" i="0" dirty="0">
                <a:solidFill>
                  <a:srgbClr val="232323"/>
                </a:solidFill>
                <a:effectLst/>
                <a:latin typeface="Noto Sans" panose="020B0502040504020204" pitchFamily="34" charset="0"/>
              </a:rPr>
              <a:t>If alternative pain management options are not available, a paracervical block can be used to reduce the pain associated with cervical dilation during the active phase of </a:t>
            </a:r>
            <a:r>
              <a:rPr lang="en-GB" b="0" i="0" dirty="0" err="1">
                <a:solidFill>
                  <a:srgbClr val="232323"/>
                </a:solidFill>
                <a:effectLst/>
                <a:latin typeface="Noto Sans" panose="020B0502040504020204" pitchFamily="34" charset="0"/>
              </a:rPr>
              <a:t>labor</a:t>
            </a:r>
            <a:r>
              <a:rPr lang="en-GB" b="0" i="0" dirty="0">
                <a:solidFill>
                  <a:srgbClr val="232323"/>
                </a:solidFill>
                <a:effectLst/>
                <a:latin typeface="Noto Sans" panose="020B0502040504020204" pitchFamily="34" charset="0"/>
              </a:rPr>
              <a:t>. The procedure is not effective for pain relief during the second stage because sensory nerves from the perineum are not blocked.</a:t>
            </a:r>
            <a:endParaRPr lang="en-GB" dirty="0"/>
          </a:p>
        </p:txBody>
      </p:sp>
    </p:spTree>
    <p:extLst>
      <p:ext uri="{BB962C8B-B14F-4D97-AF65-F5344CB8AC3E}">
        <p14:creationId xmlns:p14="http://schemas.microsoft.com/office/powerpoint/2010/main" val="19941942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C2F4F0-08C1-417C-8049-6AA1546EBA3E}"/>
              </a:ext>
            </a:extLst>
          </p:cNvPr>
          <p:cNvPicPr>
            <a:picLocks noChangeAspect="1"/>
          </p:cNvPicPr>
          <p:nvPr/>
        </p:nvPicPr>
        <p:blipFill>
          <a:blip r:embed="rId3"/>
          <a:stretch>
            <a:fillRect/>
          </a:stretch>
        </p:blipFill>
        <p:spPr>
          <a:xfrm>
            <a:off x="2279374" y="0"/>
            <a:ext cx="7633252" cy="6858000"/>
          </a:xfrm>
          <a:prstGeom prst="rect">
            <a:avLst/>
          </a:prstGeom>
        </p:spPr>
      </p:pic>
    </p:spTree>
    <p:extLst>
      <p:ext uri="{BB962C8B-B14F-4D97-AF65-F5344CB8AC3E}">
        <p14:creationId xmlns:p14="http://schemas.microsoft.com/office/powerpoint/2010/main" val="38193359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1B0AE-FB04-4D64-A24B-19281D7FEBB3}"/>
              </a:ext>
            </a:extLst>
          </p:cNvPr>
          <p:cNvSpPr>
            <a:spLocks noGrp="1"/>
          </p:cNvSpPr>
          <p:nvPr>
            <p:ph type="title"/>
          </p:nvPr>
        </p:nvSpPr>
        <p:spPr/>
        <p:txBody>
          <a:bodyPr/>
          <a:lstStyle/>
          <a:p>
            <a:r>
              <a:rPr lang="en-US" dirty="0"/>
              <a:t>Complications</a:t>
            </a:r>
            <a:endParaRPr lang="en-GB" dirty="0"/>
          </a:p>
        </p:txBody>
      </p:sp>
      <p:sp>
        <p:nvSpPr>
          <p:cNvPr id="3" name="Content Placeholder 2">
            <a:extLst>
              <a:ext uri="{FF2B5EF4-FFF2-40B4-BE49-F238E27FC236}">
                <a16:creationId xmlns:a16="http://schemas.microsoft.com/office/drawing/2014/main" id="{D2C3B05A-F4F8-4788-80AB-EFBD5BC7473B}"/>
              </a:ext>
            </a:extLst>
          </p:cNvPr>
          <p:cNvSpPr>
            <a:spLocks noGrp="1"/>
          </p:cNvSpPr>
          <p:nvPr>
            <p:ph idx="1"/>
          </p:nvPr>
        </p:nvSpPr>
        <p:spPr/>
        <p:txBody>
          <a:bodyPr>
            <a:normAutofit lnSpcReduction="10000"/>
          </a:bodyPr>
          <a:lstStyle/>
          <a:p>
            <a:r>
              <a:rPr lang="en-GB" b="1" i="0" dirty="0">
                <a:solidFill>
                  <a:srgbClr val="232323"/>
                </a:solidFill>
                <a:effectLst/>
                <a:latin typeface="Noto Sans" panose="020B0502040504020204" pitchFamily="34" charset="0"/>
              </a:rPr>
              <a:t>Post-block </a:t>
            </a:r>
            <a:r>
              <a:rPr lang="en-GB" b="1" i="0" dirty="0" err="1">
                <a:solidFill>
                  <a:srgbClr val="232323"/>
                </a:solidFill>
                <a:effectLst/>
                <a:latin typeface="Noto Sans" panose="020B0502040504020204" pitchFamily="34" charset="0"/>
              </a:rPr>
              <a:t>fetal</a:t>
            </a:r>
            <a:r>
              <a:rPr lang="en-GB" b="1" i="0" dirty="0">
                <a:solidFill>
                  <a:srgbClr val="232323"/>
                </a:solidFill>
                <a:effectLst/>
                <a:latin typeface="Noto Sans" panose="020B0502040504020204" pitchFamily="34" charset="0"/>
              </a:rPr>
              <a:t> bradycardia </a:t>
            </a:r>
            <a:r>
              <a:rPr lang="en-GB" b="0" i="0" dirty="0">
                <a:solidFill>
                  <a:srgbClr val="232323"/>
                </a:solidFill>
                <a:effectLst/>
                <a:latin typeface="Noto Sans" panose="020B0502040504020204" pitchFamily="34" charset="0"/>
              </a:rPr>
              <a:t>–  typically occurs 2 to 10 minutes after infiltration. It is usually transient, but can last as long as 40 minutes.</a:t>
            </a:r>
          </a:p>
          <a:p>
            <a:r>
              <a:rPr lang="en-GB" b="1" i="0" dirty="0">
                <a:solidFill>
                  <a:srgbClr val="232323"/>
                </a:solidFill>
                <a:effectLst/>
                <a:latin typeface="Noto Sans" panose="020B0502040504020204" pitchFamily="34" charset="0"/>
              </a:rPr>
              <a:t>Maternal systemic toxicity after intravascular administration </a:t>
            </a:r>
            <a:r>
              <a:rPr lang="en-GB" b="0" i="0" dirty="0">
                <a:solidFill>
                  <a:srgbClr val="232323"/>
                </a:solidFill>
                <a:effectLst/>
                <a:latin typeface="Noto Sans" panose="020B0502040504020204" pitchFamily="34" charset="0"/>
              </a:rPr>
              <a:t>– Intravascular injection of the local </a:t>
            </a:r>
            <a:r>
              <a:rPr lang="en-GB" b="0" i="0" dirty="0" err="1">
                <a:solidFill>
                  <a:srgbClr val="232323"/>
                </a:solidFill>
                <a:effectLst/>
                <a:latin typeface="Noto Sans" panose="020B0502040504020204" pitchFamily="34" charset="0"/>
              </a:rPr>
              <a:t>anesthetic</a:t>
            </a:r>
            <a:r>
              <a:rPr lang="en-GB" b="0" i="0" dirty="0">
                <a:solidFill>
                  <a:srgbClr val="232323"/>
                </a:solidFill>
                <a:effectLst/>
                <a:latin typeface="Noto Sans" panose="020B0502040504020204" pitchFamily="34" charset="0"/>
              </a:rPr>
              <a:t> may cause excessive sedation, generalized convulsions, and cardiovascular collapse.</a:t>
            </a:r>
          </a:p>
          <a:p>
            <a:r>
              <a:rPr lang="en-GB" b="1" i="0" dirty="0">
                <a:solidFill>
                  <a:srgbClr val="232323"/>
                </a:solidFill>
                <a:effectLst/>
                <a:latin typeface="Noto Sans" panose="020B0502040504020204" pitchFamily="34" charset="0"/>
              </a:rPr>
              <a:t>Other</a:t>
            </a:r>
            <a:r>
              <a:rPr lang="en-GB" b="0" i="0" dirty="0">
                <a:solidFill>
                  <a:srgbClr val="232323"/>
                </a:solidFill>
                <a:effectLst/>
                <a:latin typeface="Noto Sans" panose="020B0502040504020204" pitchFamily="34" charset="0"/>
              </a:rPr>
              <a:t> – Lower extremity </a:t>
            </a:r>
            <a:r>
              <a:rPr lang="en-GB" b="0" i="0" dirty="0" err="1">
                <a:solidFill>
                  <a:srgbClr val="232323"/>
                </a:solidFill>
                <a:effectLst/>
                <a:latin typeface="Noto Sans" panose="020B0502040504020204" pitchFamily="34" charset="0"/>
              </a:rPr>
              <a:t>paresthesias</a:t>
            </a:r>
            <a:r>
              <a:rPr lang="en-GB" b="0" i="0" dirty="0">
                <a:solidFill>
                  <a:srgbClr val="232323"/>
                </a:solidFill>
                <a:effectLst/>
                <a:latin typeface="Noto Sans" panose="020B0502040504020204" pitchFamily="34" charset="0"/>
              </a:rPr>
              <a:t> have been reported in up to 7 percent of cases, and vaginal/broad ligament hematoma or infection in 0.4 percent of cases. Allergic reactions are rare with local </a:t>
            </a:r>
            <a:r>
              <a:rPr lang="en-GB" b="0" i="0" dirty="0" err="1">
                <a:solidFill>
                  <a:srgbClr val="232323"/>
                </a:solidFill>
                <a:effectLst/>
                <a:latin typeface="Noto Sans" panose="020B0502040504020204" pitchFamily="34" charset="0"/>
              </a:rPr>
              <a:t>anesthetics</a:t>
            </a:r>
            <a:endParaRPr lang="en-GB" dirty="0">
              <a:solidFill>
                <a:srgbClr val="232323"/>
              </a:solidFill>
              <a:latin typeface="Noto Sans" panose="020B0502040504020204" pitchFamily="34" charset="0"/>
            </a:endParaRPr>
          </a:p>
        </p:txBody>
      </p:sp>
    </p:spTree>
    <p:extLst>
      <p:ext uri="{BB962C8B-B14F-4D97-AF65-F5344CB8AC3E}">
        <p14:creationId xmlns:p14="http://schemas.microsoft.com/office/powerpoint/2010/main" val="18774900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3" y="1999615"/>
            <a:ext cx="9144000" cy="2764028"/>
          </a:xfrm>
        </p:spPr>
        <p:txBody>
          <a:bodyPr anchor="ctr">
            <a:normAutofit/>
          </a:bodyPr>
          <a:lstStyle/>
          <a:p>
            <a:r>
              <a:rPr lang="en-US" sz="7200"/>
              <a:t>General Anesthesia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r>
              <a:rPr lang="en-US" b="1" dirty="0"/>
              <a:t> Definition:</a:t>
            </a:r>
            <a:br>
              <a:rPr lang="en-US" dirty="0"/>
            </a:br>
            <a:endParaRPr lang="ar-JO" dirty="0"/>
          </a:p>
        </p:txBody>
      </p:sp>
      <p:sp>
        <p:nvSpPr>
          <p:cNvPr id="3" name="Content Placeholder 2"/>
          <p:cNvSpPr>
            <a:spLocks noGrp="1"/>
          </p:cNvSpPr>
          <p:nvPr>
            <p:ph idx="1"/>
          </p:nvPr>
        </p:nvSpPr>
        <p:spPr/>
        <p:txBody>
          <a:bodyPr>
            <a:normAutofit/>
          </a:bodyPr>
          <a:lstStyle/>
          <a:p>
            <a:r>
              <a:rPr lang="en-US" sz="2400" dirty="0"/>
              <a:t>An altered physiological state Characterized by: </a:t>
            </a:r>
            <a:br>
              <a:rPr lang="en-US" sz="2400" dirty="0"/>
            </a:br>
            <a:r>
              <a:rPr lang="en-US" sz="2400" dirty="0"/>
              <a:t>- reversible loss of consciousness and sensation</a:t>
            </a:r>
            <a:br>
              <a:rPr lang="en-US" sz="2400" dirty="0"/>
            </a:br>
            <a:r>
              <a:rPr lang="en-US" sz="2400" dirty="0"/>
              <a:t>- Analgesia of entire body</a:t>
            </a:r>
          </a:p>
          <a:p>
            <a:pPr>
              <a:buNone/>
            </a:pPr>
            <a:r>
              <a:rPr lang="en-US" sz="2400" dirty="0"/>
              <a:t>   - Amnesia and sleep </a:t>
            </a:r>
            <a:br>
              <a:rPr lang="en-US" sz="2400" dirty="0"/>
            </a:br>
            <a:endParaRPr lang="en-US" sz="24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9543" y="725714"/>
            <a:ext cx="10068532" cy="5451249"/>
          </a:xfrm>
        </p:spPr>
        <p:txBody>
          <a:bodyPr>
            <a:normAutofit/>
          </a:bodyPr>
          <a:lstStyle/>
          <a:p>
            <a:r>
              <a:rPr lang="en-US" sz="2400" dirty="0"/>
              <a:t>General </a:t>
            </a:r>
            <a:r>
              <a:rPr lang="en-US" sz="2400" dirty="0" err="1"/>
              <a:t>anaesthesia</a:t>
            </a:r>
            <a:r>
              <a:rPr lang="en-US" sz="2400" dirty="0"/>
              <a:t> was once the primary </a:t>
            </a:r>
            <a:r>
              <a:rPr lang="en-US" sz="2400" dirty="0" err="1"/>
              <a:t>anaesthetic</a:t>
            </a:r>
            <a:r>
              <a:rPr lang="en-US" sz="2400" dirty="0"/>
              <a:t> technique used in obstetrics. As the field of obstetric </a:t>
            </a:r>
            <a:r>
              <a:rPr lang="en-US" sz="2400" dirty="0" err="1"/>
              <a:t>anaesthesia</a:t>
            </a:r>
            <a:r>
              <a:rPr lang="en-US" sz="2400" dirty="0"/>
              <a:t> has advanced, the use of GA has been largely replaced by neuraxial techniques. The latest decennial survey on obstetric </a:t>
            </a:r>
            <a:r>
              <a:rPr lang="en-US" sz="2400" dirty="0" err="1"/>
              <a:t>anaesthesia</a:t>
            </a:r>
            <a:r>
              <a:rPr lang="en-US" sz="2400" dirty="0"/>
              <a:t> practices in the USA reported a reduction of the use of GA for CS from 35% in 1981 to less than 25% in 2011</a:t>
            </a:r>
          </a:p>
          <a:p>
            <a:r>
              <a:rPr lang="en-US" sz="2400" dirty="0"/>
              <a:t> It is currently estimated that about 6% of CS still require GA and tracheal intubation.</a:t>
            </a:r>
          </a:p>
          <a:p>
            <a:pPr>
              <a:buNone/>
            </a:pPr>
            <a:br>
              <a:rPr lang="en-US" sz="2400" dirty="0"/>
            </a:b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0DEE2F-DCD9-45CE-AA0C-949D85EB9D77}"/>
              </a:ext>
            </a:extLst>
          </p:cNvPr>
          <p:cNvSpPr>
            <a:spLocks noGrp="1"/>
          </p:cNvSpPr>
          <p:nvPr>
            <p:ph idx="1"/>
          </p:nvPr>
        </p:nvSpPr>
        <p:spPr>
          <a:xfrm>
            <a:off x="437322" y="371061"/>
            <a:ext cx="10266537" cy="6198551"/>
          </a:xfrm>
        </p:spPr>
        <p:txBody>
          <a:bodyPr>
            <a:normAutofit lnSpcReduction="10000"/>
          </a:bodyPr>
          <a:lstStyle/>
          <a:p>
            <a:r>
              <a:rPr lang="en-GB" b="1" i="0" dirty="0">
                <a:solidFill>
                  <a:srgbClr val="232323"/>
                </a:solidFill>
                <a:effectLst/>
                <a:latin typeface="Noto Sans" panose="020B0502040504020204" pitchFamily="34" charset="0"/>
                <a:ea typeface="Noto Sans" panose="020B0502040504020204" pitchFamily="34" charset="0"/>
                <a:cs typeface="Noto Sans" panose="020B0502040504020204" pitchFamily="34" charset="0"/>
              </a:rPr>
              <a:t>Transition</a:t>
            </a:r>
            <a:r>
              <a:rPr lang="en-GB" b="0" i="0" dirty="0">
                <a:solidFill>
                  <a:srgbClr val="232323"/>
                </a:solidFill>
                <a:effectLst/>
                <a:latin typeface="Noto Sans" panose="020B0502040504020204" pitchFamily="34" charset="0"/>
                <a:ea typeface="Noto Sans" panose="020B0502040504020204" pitchFamily="34" charset="0"/>
                <a:cs typeface="Noto Sans" panose="020B0502040504020204" pitchFamily="34" charset="0"/>
              </a:rPr>
              <a:t> (7 to 10 cm cervical dilation) refers to the shift from the late first stage to the second stage of labour. Transition is associated with greater nociceptive input as the parturient begins to experience somatic pain from vaginal distention.</a:t>
            </a:r>
          </a:p>
          <a:p>
            <a:endParaRPr lang="en-GB" b="1" i="0" dirty="0">
              <a:solidFill>
                <a:srgbClr val="232323"/>
              </a:solidFill>
              <a:effectLst/>
              <a:latin typeface="Noto Sans" panose="020B0502040504020204" pitchFamily="34" charset="0"/>
              <a:ea typeface="Noto Sans" panose="020B0502040504020204" pitchFamily="34" charset="0"/>
              <a:cs typeface="Noto Sans" panose="020B0502040504020204" pitchFamily="34" charset="0"/>
            </a:endParaRPr>
          </a:p>
          <a:p>
            <a:r>
              <a:rPr lang="en-GB" b="1" i="0" dirty="0">
                <a:solidFill>
                  <a:srgbClr val="232323"/>
                </a:solidFill>
                <a:effectLst/>
                <a:latin typeface="Noto Sans" panose="020B0502040504020204" pitchFamily="34" charset="0"/>
                <a:ea typeface="Noto Sans" panose="020B0502040504020204" pitchFamily="34" charset="0"/>
                <a:cs typeface="Noto Sans" panose="020B0502040504020204" pitchFamily="34" charset="0"/>
              </a:rPr>
              <a:t>Second stage of labour</a:t>
            </a:r>
            <a:r>
              <a:rPr lang="en-GB" b="0" i="0" dirty="0">
                <a:solidFill>
                  <a:srgbClr val="232323"/>
                </a:solidFill>
                <a:effectLst/>
                <a:latin typeface="Noto Sans" panose="020B0502040504020204" pitchFamily="34" charset="0"/>
                <a:ea typeface="Noto Sans" panose="020B0502040504020204" pitchFamily="34" charset="0"/>
                <a:cs typeface="Noto Sans" panose="020B0502040504020204" pitchFamily="34" charset="0"/>
              </a:rPr>
              <a:t> — Pain in the second stage of labour is reported as being more severe than first stage pain. </a:t>
            </a:r>
            <a:r>
              <a:rPr lang="en-GB"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As the </a:t>
            </a:r>
            <a:r>
              <a:rPr lang="en-GB" b="0" i="0" u="none" strike="noStrike" baseline="0" dirty="0" err="1">
                <a:solidFill>
                  <a:srgbClr val="231F20"/>
                </a:solidFill>
                <a:latin typeface="Noto Sans" panose="020B0502040504020204" pitchFamily="34" charset="0"/>
                <a:ea typeface="Noto Sans" panose="020B0502040504020204" pitchFamily="34" charset="0"/>
                <a:cs typeface="Noto Sans" panose="020B0502040504020204" pitchFamily="34" charset="0"/>
              </a:rPr>
              <a:t>fetus</a:t>
            </a:r>
            <a:r>
              <a:rPr lang="en-GB" b="0" i="0" u="none"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 descends in the late first stage or second stage of labour, distention of the vagina, pelvic floor, and perineum elicit stimuli through the pudendal nerve </a:t>
            </a:r>
            <a:r>
              <a:rPr lang="en-GB" b="0" i="0" dirty="0">
                <a:solidFill>
                  <a:srgbClr val="232323"/>
                </a:solidFill>
                <a:effectLst/>
                <a:latin typeface="Noto Sans" panose="020B0502040504020204" pitchFamily="34" charset="0"/>
                <a:ea typeface="Noto Sans" panose="020B0502040504020204" pitchFamily="34" charset="0"/>
                <a:cs typeface="Noto Sans" panose="020B0502040504020204" pitchFamily="34" charset="0"/>
              </a:rPr>
              <a:t>(S2, S3, and S4). </a:t>
            </a:r>
          </a:p>
          <a:p>
            <a:r>
              <a:rPr lang="en-GB" b="0" i="0" dirty="0">
                <a:solidFill>
                  <a:srgbClr val="232323"/>
                </a:solidFill>
                <a:effectLst/>
                <a:latin typeface="Noto Sans" panose="020B0502040504020204" pitchFamily="34" charset="0"/>
                <a:ea typeface="Noto Sans" panose="020B0502040504020204" pitchFamily="34" charset="0"/>
                <a:cs typeface="Noto Sans" panose="020B0502040504020204" pitchFamily="34" charset="0"/>
              </a:rPr>
              <a:t>Second stage pain includes a combination of </a:t>
            </a:r>
            <a:r>
              <a:rPr lang="en-GB" b="1" i="0" dirty="0">
                <a:solidFill>
                  <a:srgbClr val="232323"/>
                </a:solidFill>
                <a:effectLst/>
                <a:latin typeface="Noto Sans" panose="020B0502040504020204" pitchFamily="34" charset="0"/>
                <a:ea typeface="Noto Sans" panose="020B0502040504020204" pitchFamily="34" charset="0"/>
                <a:cs typeface="Noto Sans" panose="020B0502040504020204" pitchFamily="34" charset="0"/>
              </a:rPr>
              <a:t>visceral pain </a:t>
            </a:r>
            <a:r>
              <a:rPr lang="en-GB" b="0" i="0" dirty="0">
                <a:solidFill>
                  <a:srgbClr val="232323"/>
                </a:solidFill>
                <a:effectLst/>
                <a:latin typeface="Noto Sans" panose="020B0502040504020204" pitchFamily="34" charset="0"/>
                <a:ea typeface="Noto Sans" panose="020B0502040504020204" pitchFamily="34" charset="0"/>
                <a:cs typeface="Noto Sans" panose="020B0502040504020204" pitchFamily="34" charset="0"/>
              </a:rPr>
              <a:t>from uterine contractions and cervical stretching, and </a:t>
            </a:r>
            <a:r>
              <a:rPr lang="en-GB" b="1" i="0" dirty="0">
                <a:solidFill>
                  <a:srgbClr val="232323"/>
                </a:solidFill>
                <a:effectLst/>
                <a:latin typeface="Noto Sans" panose="020B0502040504020204" pitchFamily="34" charset="0"/>
                <a:ea typeface="Noto Sans" panose="020B0502040504020204" pitchFamily="34" charset="0"/>
                <a:cs typeface="Noto Sans" panose="020B0502040504020204" pitchFamily="34" charset="0"/>
              </a:rPr>
              <a:t>somatic pain </a:t>
            </a:r>
            <a:r>
              <a:rPr lang="en-GB" b="0" i="0" dirty="0">
                <a:solidFill>
                  <a:srgbClr val="232323"/>
                </a:solidFill>
                <a:effectLst/>
                <a:latin typeface="Noto Sans" panose="020B0502040504020204" pitchFamily="34" charset="0"/>
                <a:ea typeface="Noto Sans" panose="020B0502040504020204" pitchFamily="34" charset="0"/>
                <a:cs typeface="Noto Sans" panose="020B0502040504020204" pitchFamily="34" charset="0"/>
              </a:rPr>
              <a:t>(</a:t>
            </a:r>
            <a:r>
              <a:rPr lang="en-GB" b="0" i="0" u="sng" strike="noStrike" baseline="0" dirty="0">
                <a:solidFill>
                  <a:srgbClr val="231F20"/>
                </a:solidFill>
                <a:latin typeface="Noto Sans" panose="020B0502040504020204" pitchFamily="34" charset="0"/>
                <a:ea typeface="Noto Sans" panose="020B0502040504020204" pitchFamily="34" charset="0"/>
                <a:cs typeface="Noto Sans" panose="020B0502040504020204" pitchFamily="34" charset="0"/>
              </a:rPr>
              <a:t>predominantly</a:t>
            </a:r>
            <a:r>
              <a:rPr lang="en-GB" b="0" i="0" dirty="0">
                <a:solidFill>
                  <a:srgbClr val="232323"/>
                </a:solidFill>
                <a:effectLst/>
                <a:latin typeface="Noto Sans" panose="020B0502040504020204" pitchFamily="34" charset="0"/>
                <a:ea typeface="Noto Sans" panose="020B0502040504020204" pitchFamily="34" charset="0"/>
                <a:cs typeface="Noto Sans" panose="020B0502040504020204" pitchFamily="34" charset="0"/>
              </a:rPr>
              <a:t>) from distention of vaginal and perineal tissues. </a:t>
            </a:r>
          </a:p>
          <a:p>
            <a:pPr algn="l"/>
            <a:endParaRPr lang="en-GB" dirty="0">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8624260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38355" y="365126"/>
            <a:ext cx="10558731"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dirty="0">
                <a:latin typeface="Century Gothic" panose="020B0502020202020204" pitchFamily="34" charset="0"/>
                <a:ea typeface="+mj-ea"/>
                <a:cs typeface="+mj-cs"/>
              </a:rPr>
              <a:t>Advantages of general anesthesia:</a:t>
            </a:r>
          </a:p>
        </p:txBody>
      </p:sp>
      <p:sp>
        <p:nvSpPr>
          <p:cNvPr id="3" name="Content Placeholder 2"/>
          <p:cNvSpPr>
            <a:spLocks noGrp="1"/>
          </p:cNvSpPr>
          <p:nvPr>
            <p:ph idx="1"/>
          </p:nvPr>
        </p:nvSpPr>
        <p:spPr>
          <a:xfrm>
            <a:off x="772422" y="1601338"/>
            <a:ext cx="8167007" cy="4560661"/>
          </a:xfrm>
        </p:spPr>
        <p:txBody>
          <a:bodyPr vert="horz" lIns="91440" tIns="45720" rIns="91440" bIns="45720" rtlCol="0">
            <a:normAutofit/>
          </a:bodyPr>
          <a:lstStyle/>
          <a:p>
            <a:r>
              <a:rPr lang="en-US" dirty="0"/>
              <a:t>  It can be given very quickly.</a:t>
            </a:r>
          </a:p>
          <a:p>
            <a:r>
              <a:rPr lang="en-US" dirty="0"/>
              <a:t> blood pressure is more easily controlled.</a:t>
            </a:r>
          </a:p>
          <a:p>
            <a:r>
              <a:rPr lang="en-US" dirty="0"/>
              <a:t> breathing is more easily controlled once the ability to breathe for the patient is obtained.</a:t>
            </a:r>
          </a:p>
          <a:p>
            <a:r>
              <a:rPr lang="en-US" dirty="0"/>
              <a:t> On patients with bleeding and clotting abnormalities, patients with neurological problems, patients with infections that might be spread to the spinal area if regional anesthesia is done, etc.</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66331" y="0"/>
            <a:ext cx="9634011" cy="1325563"/>
          </a:xfrm>
        </p:spPr>
        <p:txBody>
          <a:bodyPr/>
          <a:lstStyle/>
          <a:p>
            <a:r>
              <a:rPr lang="en-US" dirty="0">
                <a:solidFill>
                  <a:schemeClr val="tx1"/>
                </a:solidFill>
                <a:latin typeface="Century Gothic" panose="020B0502020202020204" pitchFamily="34" charset="0"/>
              </a:rPr>
              <a:t>Disadvantages of general anesthesia</a:t>
            </a:r>
            <a:endParaRPr lang="ar-JO" dirty="0"/>
          </a:p>
        </p:txBody>
      </p:sp>
      <p:sp>
        <p:nvSpPr>
          <p:cNvPr id="3" name="عنصر نائب للمحتوى 2"/>
          <p:cNvSpPr>
            <a:spLocks noGrp="1"/>
          </p:cNvSpPr>
          <p:nvPr>
            <p:ph idx="1"/>
          </p:nvPr>
        </p:nvSpPr>
        <p:spPr>
          <a:xfrm>
            <a:off x="1173365" y="1563970"/>
            <a:ext cx="9634011" cy="4351338"/>
          </a:xfrm>
        </p:spPr>
        <p:txBody>
          <a:bodyPr>
            <a:normAutofit/>
          </a:bodyPr>
          <a:lstStyle/>
          <a:p>
            <a:pPr marL="457200" indent="-457200">
              <a:buFont typeface="+mj-lt"/>
              <a:buAutoNum type="arabicPeriod"/>
            </a:pPr>
            <a:r>
              <a:rPr lang="en-US" sz="2800" dirty="0">
                <a:latin typeface="Century Gothic" panose="020B0502020202020204" pitchFamily="34" charset="0"/>
              </a:rPr>
              <a:t>Possibility of maternal aspiration </a:t>
            </a:r>
          </a:p>
          <a:p>
            <a:pPr marL="457200" indent="-457200">
              <a:buFont typeface="+mj-lt"/>
              <a:buAutoNum type="arabicPeriod"/>
            </a:pPr>
            <a:r>
              <a:rPr lang="en-US" sz="2800" dirty="0" err="1">
                <a:latin typeface="Century Gothic" panose="020B0502020202020204" pitchFamily="34" charset="0"/>
              </a:rPr>
              <a:t>Narcotization</a:t>
            </a:r>
            <a:r>
              <a:rPr lang="en-US" sz="2800" dirty="0">
                <a:latin typeface="Century Gothic" panose="020B0502020202020204" pitchFamily="34" charset="0"/>
              </a:rPr>
              <a:t> of the newborn</a:t>
            </a:r>
          </a:p>
          <a:p>
            <a:pPr marL="457200" indent="-457200">
              <a:buFont typeface="+mj-lt"/>
              <a:buAutoNum type="arabicPeriod"/>
            </a:pPr>
            <a:r>
              <a:rPr lang="en-US" sz="2800" dirty="0">
                <a:latin typeface="Century Gothic" panose="020B0502020202020204" pitchFamily="34" charset="0"/>
              </a:rPr>
              <a:t>Problems of airway management</a:t>
            </a:r>
          </a:p>
          <a:p>
            <a:pPr marL="457200" indent="-457200">
              <a:buFont typeface="+mj-lt"/>
              <a:buAutoNum type="arabicPeriod"/>
            </a:pPr>
            <a:r>
              <a:rPr lang="en-US" sz="2800" dirty="0">
                <a:latin typeface="Century Gothic" panose="020B0502020202020204" pitchFamily="34" charset="0"/>
              </a:rPr>
              <a:t>Maternal awareness during light general anesthesia</a:t>
            </a:r>
          </a:p>
          <a:p>
            <a:pPr marL="457200" indent="-457200">
              <a:buFont typeface="+mj-lt"/>
              <a:buAutoNum type="arabicPeriod"/>
            </a:pPr>
            <a:endParaRPr lang="en-US" sz="2800" dirty="0">
              <a:latin typeface="Century Gothic" panose="020B0502020202020204" pitchFamily="34" charset="0"/>
            </a:endParaRPr>
          </a:p>
          <a:p>
            <a:pPr marL="457200" indent="-457200">
              <a:buFont typeface="+mj-lt"/>
              <a:buAutoNum type="arabicPeriod"/>
            </a:pPr>
            <a:endParaRPr lang="ar-JO" sz="28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250" y="336098"/>
            <a:ext cx="9139464" cy="1325563"/>
          </a:xfrm>
        </p:spPr>
        <p:txBody>
          <a:bodyPr>
            <a:normAutofit/>
          </a:bodyPr>
          <a:lstStyle/>
          <a:p>
            <a:r>
              <a:rPr lang="en-US" dirty="0"/>
              <a:t>1. </a:t>
            </a:r>
            <a:r>
              <a:rPr lang="en-US" dirty="0">
                <a:latin typeface="Century Gothic" panose="020B0502020202020204" pitchFamily="34" charset="0"/>
              </a:rPr>
              <a:t>Possibility of maternal aspiration </a:t>
            </a:r>
          </a:p>
        </p:txBody>
      </p:sp>
      <p:sp>
        <p:nvSpPr>
          <p:cNvPr id="3" name="Content Placeholder 2"/>
          <p:cNvSpPr>
            <a:spLocks noGrp="1"/>
          </p:cNvSpPr>
          <p:nvPr>
            <p:ph idx="1"/>
          </p:nvPr>
        </p:nvSpPr>
        <p:spPr>
          <a:xfrm>
            <a:off x="1262743" y="1825624"/>
            <a:ext cx="9376227" cy="4879976"/>
          </a:xfrm>
        </p:spPr>
        <p:txBody>
          <a:bodyPr>
            <a:normAutofit/>
          </a:bodyPr>
          <a:lstStyle/>
          <a:p>
            <a:pPr>
              <a:buNone/>
            </a:pPr>
            <a:r>
              <a:rPr lang="en-US" sz="2200" b="1" dirty="0"/>
              <a:t> Factors increase risk of aspiration include:</a:t>
            </a:r>
          </a:p>
          <a:p>
            <a:r>
              <a:rPr lang="en-US" sz="2200" dirty="0"/>
              <a:t>Diminished tone in the lower </a:t>
            </a:r>
            <a:r>
              <a:rPr lang="en-US" sz="2200" dirty="0" err="1"/>
              <a:t>oesophageal</a:t>
            </a:r>
            <a:r>
              <a:rPr lang="en-US" sz="2200" dirty="0"/>
              <a:t> sphincter </a:t>
            </a:r>
          </a:p>
          <a:p>
            <a:r>
              <a:rPr lang="en-US" sz="2200" dirty="0"/>
              <a:t>In later pregnancy the raised intra-abdominal pressure </a:t>
            </a:r>
          </a:p>
          <a:p>
            <a:r>
              <a:rPr lang="en-US" sz="2200" dirty="0"/>
              <a:t>Altered gastro-</a:t>
            </a:r>
            <a:r>
              <a:rPr lang="en-US" sz="2200" dirty="0" err="1"/>
              <a:t>oesophageal</a:t>
            </a:r>
            <a:r>
              <a:rPr lang="en-US" sz="2200" dirty="0"/>
              <a:t> angle make gastric reflux more likely</a:t>
            </a:r>
          </a:p>
          <a:p>
            <a:r>
              <a:rPr lang="en-US" sz="2200" dirty="0"/>
              <a:t>In </a:t>
            </a:r>
            <a:r>
              <a:rPr lang="en-US" sz="2200" dirty="0" err="1"/>
              <a:t>labour</a:t>
            </a:r>
            <a:r>
              <a:rPr lang="en-US" sz="2200" dirty="0"/>
              <a:t> the administration of </a:t>
            </a:r>
            <a:r>
              <a:rPr lang="en-US" sz="2200" dirty="0" err="1"/>
              <a:t>opioids</a:t>
            </a:r>
            <a:r>
              <a:rPr lang="en-US" sz="2200" dirty="0"/>
              <a:t> markedly slows gastric emptying</a:t>
            </a:r>
          </a:p>
          <a:p>
            <a:r>
              <a:rPr lang="en-US" sz="2200" dirty="0"/>
              <a:t>During induction of </a:t>
            </a:r>
            <a:r>
              <a:rPr lang="en-US" sz="2200" dirty="0" err="1"/>
              <a:t>anaesthesia</a:t>
            </a:r>
            <a:r>
              <a:rPr lang="en-US" sz="2200" dirty="0"/>
              <a:t> passive regurgitation of stomach contents into the pharynx may occur, and lead to aspiration pneumonia.</a:t>
            </a:r>
          </a:p>
          <a:p>
            <a:r>
              <a:rPr lang="en-US" sz="2200" dirty="0"/>
              <a:t> This is likely if the pH of the stomach contents is less than 3 (very acidic) and more than 30 </a:t>
            </a:r>
            <a:r>
              <a:rPr lang="en-US" sz="2200" dirty="0" err="1"/>
              <a:t>mls</a:t>
            </a:r>
            <a:r>
              <a:rPr lang="en-US" sz="2200" dirty="0"/>
              <a:t> of fluid is aspirated.</a:t>
            </a:r>
          </a:p>
          <a:p>
            <a:pPr>
              <a:buNone/>
            </a:pPr>
            <a:endParaRPr lang="en-US" sz="22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0535" y="405494"/>
            <a:ext cx="9095921" cy="1325563"/>
          </a:xfrm>
        </p:spPr>
        <p:txBody>
          <a:bodyPr>
            <a:normAutofit/>
          </a:bodyPr>
          <a:lstStyle/>
          <a:p>
            <a:r>
              <a:rPr lang="en-US" dirty="0"/>
              <a:t>2. </a:t>
            </a:r>
            <a:r>
              <a:rPr lang="en-US" dirty="0">
                <a:latin typeface="Century Gothic" panose="020B0502020202020204" pitchFamily="34" charset="0"/>
              </a:rPr>
              <a:t>Narcotization of the newborn  </a:t>
            </a:r>
          </a:p>
        </p:txBody>
      </p:sp>
      <p:sp>
        <p:nvSpPr>
          <p:cNvPr id="3" name="Content Placeholder 2"/>
          <p:cNvSpPr>
            <a:spLocks noGrp="1"/>
          </p:cNvSpPr>
          <p:nvPr>
            <p:ph idx="1"/>
          </p:nvPr>
        </p:nvSpPr>
        <p:spPr>
          <a:xfrm>
            <a:off x="914401" y="1731057"/>
            <a:ext cx="9461046" cy="4667249"/>
          </a:xfrm>
        </p:spPr>
        <p:txBody>
          <a:bodyPr>
            <a:normAutofit/>
          </a:bodyPr>
          <a:lstStyle/>
          <a:p>
            <a:r>
              <a:rPr lang="en-US" sz="2200" dirty="0"/>
              <a:t>Many drugs used in </a:t>
            </a:r>
            <a:r>
              <a:rPr lang="en-US" sz="2200" dirty="0" err="1"/>
              <a:t>anaesthesia</a:t>
            </a:r>
            <a:r>
              <a:rPr lang="en-US" sz="2200" dirty="0"/>
              <a:t> cross the placental barrier, Thus may affect the fetus, particularly </a:t>
            </a:r>
            <a:r>
              <a:rPr lang="en-US" sz="2200" dirty="0" err="1"/>
              <a:t>opioids</a:t>
            </a:r>
            <a:r>
              <a:rPr lang="en-US" sz="2200" dirty="0"/>
              <a:t> such as morphine and sedatives such as diazepam. </a:t>
            </a:r>
          </a:p>
          <a:p>
            <a:r>
              <a:rPr lang="en-US" sz="2200" dirty="0"/>
              <a:t>During </a:t>
            </a:r>
            <a:r>
              <a:rPr lang="en-US" sz="2200" dirty="0" err="1"/>
              <a:t>anaesthesia</a:t>
            </a:r>
            <a:r>
              <a:rPr lang="en-US" sz="2200" dirty="0"/>
              <a:t> these drugs should be avoided until the umbilical cord has been clamped.</a:t>
            </a:r>
          </a:p>
          <a:p>
            <a:br>
              <a:rPr lang="en-US" sz="2200" dirty="0"/>
            </a:br>
            <a:endParaRPr lang="en-US" sz="22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363" y="336097"/>
            <a:ext cx="9400721" cy="1325563"/>
          </a:xfrm>
        </p:spPr>
        <p:txBody>
          <a:bodyPr>
            <a:normAutofit/>
          </a:bodyPr>
          <a:lstStyle/>
          <a:p>
            <a:r>
              <a:rPr lang="en-US" dirty="0"/>
              <a:t>3. </a:t>
            </a:r>
            <a:r>
              <a:rPr lang="en-US" dirty="0">
                <a:latin typeface="Century Gothic" panose="020B0502020202020204" pitchFamily="34" charset="0"/>
              </a:rPr>
              <a:t>Problems of airway management  </a:t>
            </a:r>
          </a:p>
        </p:txBody>
      </p:sp>
      <p:sp>
        <p:nvSpPr>
          <p:cNvPr id="3" name="Content Placeholder 2"/>
          <p:cNvSpPr>
            <a:spLocks noGrp="1"/>
          </p:cNvSpPr>
          <p:nvPr>
            <p:ph idx="1"/>
          </p:nvPr>
        </p:nvSpPr>
        <p:spPr>
          <a:xfrm>
            <a:off x="690114" y="1825625"/>
            <a:ext cx="4244196" cy="4351338"/>
          </a:xfrm>
        </p:spPr>
        <p:txBody>
          <a:bodyPr>
            <a:normAutofit/>
          </a:bodyPr>
          <a:lstStyle/>
          <a:p>
            <a:pPr algn="just">
              <a:buNone/>
            </a:pPr>
            <a:r>
              <a:rPr lang="en-US" sz="2400" dirty="0"/>
              <a:t>      Difficult intubation is one of the most important concerns of general anesthesia .</a:t>
            </a:r>
          </a:p>
          <a:p>
            <a:pPr>
              <a:buNone/>
            </a:pPr>
            <a:r>
              <a:rPr lang="en-US" sz="2400" dirty="0"/>
              <a:t>      a detailed history and physical examination should be done to exclude factors suggesting that intubation   maybe difficult .</a:t>
            </a:r>
          </a:p>
        </p:txBody>
      </p:sp>
      <p:pic>
        <p:nvPicPr>
          <p:cNvPr id="4" name="Picture 3"/>
          <p:cNvPicPr>
            <a:picLocks noChangeAspect="1" noChangeArrowheads="1"/>
          </p:cNvPicPr>
          <p:nvPr/>
        </p:nvPicPr>
        <p:blipFill>
          <a:blip r:embed="rId2"/>
          <a:stretch>
            <a:fillRect/>
          </a:stretch>
        </p:blipFill>
        <p:spPr bwMode="auto">
          <a:xfrm>
            <a:off x="5005729" y="1621766"/>
            <a:ext cx="5949818" cy="4399472"/>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cstate="print"/>
          <a:stretch>
            <a:fillRect/>
          </a:stretch>
        </p:blipFill>
        <p:spPr>
          <a:xfrm>
            <a:off x="2816525" y="565031"/>
            <a:ext cx="5181600" cy="5888038"/>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8878" y="307069"/>
            <a:ext cx="7886700" cy="1325563"/>
          </a:xfrm>
        </p:spPr>
        <p:txBody>
          <a:bodyPr>
            <a:normAutofit/>
          </a:bodyPr>
          <a:lstStyle/>
          <a:p>
            <a:r>
              <a:rPr lang="en-US" sz="2800" dirty="0">
                <a:latin typeface="+mn-lt"/>
              </a:rPr>
              <a:t>Women in labor have a higher risk of airway complications than </a:t>
            </a:r>
            <a:r>
              <a:rPr lang="en-US" sz="2800" dirty="0" err="1">
                <a:latin typeface="+mn-lt"/>
              </a:rPr>
              <a:t>nonpregnant</a:t>
            </a:r>
            <a:r>
              <a:rPr lang="en-US" sz="2800" dirty="0">
                <a:latin typeface="+mn-lt"/>
              </a:rPr>
              <a:t> patients because they have:</a:t>
            </a:r>
          </a:p>
        </p:txBody>
      </p:sp>
      <p:sp>
        <p:nvSpPr>
          <p:cNvPr id="3" name="Content Placeholder 2"/>
          <p:cNvSpPr>
            <a:spLocks noGrp="1"/>
          </p:cNvSpPr>
          <p:nvPr>
            <p:ph idx="1"/>
          </p:nvPr>
        </p:nvSpPr>
        <p:spPr>
          <a:xfrm>
            <a:off x="1949450" y="1811110"/>
            <a:ext cx="7886700" cy="4351338"/>
          </a:xfrm>
        </p:spPr>
        <p:txBody>
          <a:bodyPr>
            <a:normAutofit/>
          </a:bodyPr>
          <a:lstStyle/>
          <a:p>
            <a:pPr>
              <a:buNone/>
            </a:pPr>
            <a:r>
              <a:rPr lang="en-US" sz="2200" dirty="0"/>
              <a:t> 1. a twofold higher chance of failed intubation</a:t>
            </a:r>
          </a:p>
          <a:p>
            <a:pPr>
              <a:buNone/>
            </a:pPr>
            <a:r>
              <a:rPr lang="en-US" sz="2200" dirty="0"/>
              <a:t>2.a 60% increased oxygen consumption</a:t>
            </a:r>
          </a:p>
          <a:p>
            <a:pPr>
              <a:buNone/>
            </a:pPr>
            <a:r>
              <a:rPr lang="en-US" sz="2200" dirty="0"/>
              <a:t>3.a decreased functional residual capacity, resulting in a lower oxygen store</a:t>
            </a:r>
          </a:p>
          <a:p>
            <a:pPr>
              <a:buNone/>
            </a:pPr>
            <a:r>
              <a:rPr lang="en-US" sz="2200" dirty="0"/>
              <a:t> 4.a potentially increased risk of aspiration.</a:t>
            </a:r>
          </a:p>
          <a:p>
            <a:pPr>
              <a:buNone/>
            </a:pPr>
            <a:br>
              <a:rPr lang="en-US" sz="2200" dirty="0"/>
            </a:br>
            <a:endParaRPr lang="en-US" sz="22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33713" y="365126"/>
            <a:ext cx="9877109"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dirty="0">
                <a:latin typeface="+mj-lt"/>
                <a:ea typeface="+mj-ea"/>
                <a:cs typeface="+mj-cs"/>
              </a:rPr>
              <a:t>4. </a:t>
            </a:r>
            <a:r>
              <a:rPr lang="en-US" sz="4400" dirty="0">
                <a:latin typeface="Century Gothic" panose="020B0502020202020204" pitchFamily="34" charset="0"/>
                <a:ea typeface="+mj-ea"/>
                <a:cs typeface="+mj-cs"/>
              </a:rPr>
              <a:t>Maternal awareness during light general anesthesia </a:t>
            </a:r>
          </a:p>
        </p:txBody>
      </p:sp>
      <p:sp>
        <p:nvSpPr>
          <p:cNvPr id="3" name="Content Placeholder 2"/>
          <p:cNvSpPr>
            <a:spLocks noGrp="1"/>
          </p:cNvSpPr>
          <p:nvPr>
            <p:ph idx="1"/>
          </p:nvPr>
        </p:nvSpPr>
        <p:spPr>
          <a:xfrm>
            <a:off x="1233714" y="1825624"/>
            <a:ext cx="8805636" cy="4459061"/>
          </a:xfrm>
        </p:spPr>
        <p:txBody>
          <a:bodyPr vert="horz" lIns="91440" tIns="45720" rIns="91440" bIns="45720" rtlCol="0">
            <a:normAutofit/>
          </a:bodyPr>
          <a:lstStyle/>
          <a:p>
            <a:r>
              <a:rPr lang="en-US" sz="2200" dirty="0"/>
              <a:t>Awareness with recall is relatively common during GA for CD. The rate of awareness under anesthesia for obstetric patients may be as high as 1:212, compared with 1:19,600 for all types of surgery . The 5 National Audit Project from the United Kingdom reported that many of these cases of awareness were preventable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ontent Placeholder 2">
            <a:extLst>
              <a:ext uri="{FF2B5EF4-FFF2-40B4-BE49-F238E27FC236}">
                <a16:creationId xmlns:a16="http://schemas.microsoft.com/office/drawing/2014/main" id="{06315FE3-9496-46A7-8F8D-4C8D50A9C9E3}"/>
              </a:ext>
            </a:extLst>
          </p:cNvPr>
          <p:cNvGraphicFramePr>
            <a:graphicFrameLocks noGrp="1"/>
          </p:cNvGraphicFramePr>
          <p:nvPr>
            <p:ph idx="1"/>
          </p:nvPr>
        </p:nvGraphicFramePr>
        <p:xfrm>
          <a:off x="5599612" y="932688"/>
          <a:ext cx="4437453" cy="4992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71483D6F-6764-428C-8F2C-3C1037216812}"/>
              </a:ext>
            </a:extLst>
          </p:cNvPr>
          <p:cNvSpPr txBox="1"/>
          <p:nvPr/>
        </p:nvSpPr>
        <p:spPr>
          <a:xfrm>
            <a:off x="551543" y="1158816"/>
            <a:ext cx="4745078"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ea typeface="+mn-lt"/>
                <a:cs typeface="+mn-lt"/>
              </a:rPr>
              <a:t>General anesthesia during cesarean delivery is administered differently than other surgeries due to fetal concerns and maternal physiology; some of the changes in anesthetic technique may contribute to the high incidence of awareness in obstetric patients.</a:t>
            </a:r>
            <a:endParaRPr lang="en-US" sz="24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5278" y="1433739"/>
            <a:ext cx="7886700" cy="4351338"/>
          </a:xfrm>
        </p:spPr>
        <p:txBody>
          <a:bodyPr>
            <a:normAutofit/>
          </a:bodyPr>
          <a:lstStyle/>
          <a:p>
            <a:r>
              <a:rPr lang="en-US" sz="2400" dirty="0"/>
              <a:t>To minimize the possibility of awareness, we administer a high concentration of volatile anesthetic after induction of anesthesia leading up to delivery, and routinely administer midazolam and opioids after delivery.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B065F72-5FE5-455D-90BD-DD5A038695E5}"/>
              </a:ext>
            </a:extLst>
          </p:cNvPr>
          <p:cNvPicPr>
            <a:picLocks noGrp="1" noChangeAspect="1"/>
          </p:cNvPicPr>
          <p:nvPr>
            <p:ph idx="1"/>
          </p:nvPr>
        </p:nvPicPr>
        <p:blipFill>
          <a:blip r:embed="rId2"/>
          <a:stretch>
            <a:fillRect/>
          </a:stretch>
        </p:blipFill>
        <p:spPr>
          <a:xfrm>
            <a:off x="3666555" y="57150"/>
            <a:ext cx="4858890" cy="6743700"/>
          </a:xfrm>
        </p:spPr>
      </p:pic>
    </p:spTree>
    <p:extLst>
      <p:ext uri="{BB962C8B-B14F-4D97-AF65-F5344CB8AC3E}">
        <p14:creationId xmlns:p14="http://schemas.microsoft.com/office/powerpoint/2010/main" val="10555059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69848" y="502920"/>
            <a:ext cx="10040975" cy="1325563"/>
          </a:xfrm>
        </p:spPr>
        <p:txBody>
          <a:bodyPr/>
          <a:lstStyle/>
          <a:p>
            <a:r>
              <a:rPr lang="en-US" dirty="0"/>
              <a:t>General anesthesia is employed for cesarean delivery in three situations:</a:t>
            </a:r>
            <a:endParaRPr lang="ar-JO" dirty="0"/>
          </a:p>
        </p:txBody>
      </p:sp>
      <p:sp>
        <p:nvSpPr>
          <p:cNvPr id="3" name="عنصر نائب للمحتوى 2"/>
          <p:cNvSpPr>
            <a:spLocks noGrp="1"/>
          </p:cNvSpPr>
          <p:nvPr>
            <p:ph idx="1"/>
          </p:nvPr>
        </p:nvSpPr>
        <p:spPr>
          <a:xfrm>
            <a:off x="1069848" y="2506662"/>
            <a:ext cx="9634011" cy="4351338"/>
          </a:xfrm>
        </p:spPr>
        <p:txBody>
          <a:bodyPr>
            <a:normAutofit/>
          </a:bodyPr>
          <a:lstStyle/>
          <a:p>
            <a:pPr marL="457200" indent="-457200">
              <a:buAutoNum type="arabicParenBoth"/>
            </a:pPr>
            <a:r>
              <a:rPr lang="en-US" sz="2400" dirty="0">
                <a:solidFill>
                  <a:schemeClr val="tx1">
                    <a:lumMod val="65000"/>
                    <a:lumOff val="35000"/>
                  </a:schemeClr>
                </a:solidFill>
              </a:rPr>
              <a:t>There is extreme urgency and no preexisting epidural catheter.</a:t>
            </a:r>
          </a:p>
          <a:p>
            <a:pPr>
              <a:buNone/>
            </a:pPr>
            <a:r>
              <a:rPr lang="en-US" sz="2400" dirty="0"/>
              <a:t>(2) There is a contraindication to regional anesthesia.</a:t>
            </a:r>
          </a:p>
          <a:p>
            <a:pPr>
              <a:buNone/>
            </a:pPr>
            <a:r>
              <a:rPr lang="en-US" sz="2400" dirty="0"/>
              <a:t>(3) Regional anesthesia has failed (1.7% incidence).</a:t>
            </a:r>
            <a:endParaRPr lang="en-US" sz="2400" dirty="0">
              <a:cs typeface="Calibri"/>
            </a:endParaRPr>
          </a:p>
          <a:p>
            <a:pPr>
              <a:buNone/>
            </a:pPr>
            <a:endParaRPr lang="en-US" sz="2400" dirty="0"/>
          </a:p>
          <a:p>
            <a:pPr>
              <a:buNone/>
            </a:pPr>
            <a:endParaRPr lang="en-US" sz="2400" dirty="0"/>
          </a:p>
          <a:p>
            <a:pPr>
              <a:buNone/>
            </a:pPr>
            <a:endParaRPr lang="en-US" sz="2400" dirty="0">
              <a:cs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086" y="808144"/>
            <a:ext cx="9361714" cy="4862287"/>
          </a:xfrm>
        </p:spPr>
        <p:txBody>
          <a:bodyPr>
            <a:normAutofit/>
          </a:bodyPr>
          <a:lstStyle/>
          <a:p>
            <a:pPr>
              <a:buNone/>
            </a:pPr>
            <a:r>
              <a:rPr lang="en-US" sz="2200" b="1" dirty="0"/>
              <a:t>(1) There is extreme urgency and no preexisting epidural catheter .</a:t>
            </a:r>
            <a:endParaRPr lang="en-US" sz="2200" b="1" dirty="0">
              <a:cs typeface="Calibri"/>
            </a:endParaRPr>
          </a:p>
          <a:p>
            <a:pPr>
              <a:buNone/>
            </a:pPr>
            <a:r>
              <a:rPr lang="en-US" sz="2200" dirty="0"/>
              <a:t>       Emergency CD, with insufficient time to perform </a:t>
            </a:r>
            <a:r>
              <a:rPr lang="en-US" sz="2200" dirty="0" err="1"/>
              <a:t>neuraxial</a:t>
            </a:r>
            <a:r>
              <a:rPr lang="en-US" sz="2200" dirty="0"/>
              <a:t> anesthesia or to achieve a surgical level of anesthesia via labor epidural catheter.</a:t>
            </a:r>
            <a:endParaRPr lang="en-US" sz="2200" dirty="0">
              <a:cs typeface="Calibri"/>
            </a:endParaRPr>
          </a:p>
          <a:p>
            <a:pPr>
              <a:buNone/>
            </a:pPr>
            <a:r>
              <a:rPr lang="en-US" sz="2200" dirty="0"/>
              <a:t>       For urgent or emergency CD, spinal anesthesia may be appropriate, particularly for patients who have increased risks associated with general anesthesia (</a:t>
            </a:r>
            <a:r>
              <a:rPr lang="en-US" sz="2200" dirty="0" err="1"/>
              <a:t>ie</a:t>
            </a:r>
            <a:r>
              <a:rPr lang="en-US" sz="2200" dirty="0"/>
              <a:t>, known difficult airway, recent oral intake of food, or malignant hyperthermia susceptibility). A single shot spinal anesthetic by an experienced provider does not take much longer than general anesthesia induction. The anesthesia and obstetric providers should collaborate to determine the degree of urgency so the appropriate anesthetic plan can be formulated. </a:t>
            </a:r>
            <a:endParaRPr lang="en-US" sz="2200" dirty="0">
              <a:cs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7806" y="401320"/>
            <a:ext cx="7692125" cy="1463040"/>
          </a:xfrm>
        </p:spPr>
        <p:txBody>
          <a:bodyPr vert="horz" lIns="91440" tIns="45720" rIns="91440" bIns="45720" rtlCol="0" anchor="ctr">
            <a:normAutofit/>
          </a:bodyPr>
          <a:lstStyle/>
          <a:p>
            <a:pPr>
              <a:buNone/>
            </a:pPr>
            <a:endParaRPr lang="en-US" sz="2400" b="1" dirty="0"/>
          </a:p>
          <a:p>
            <a:pPr>
              <a:buNone/>
            </a:pPr>
            <a:r>
              <a:rPr lang="en-US" sz="2400" b="1" dirty="0"/>
              <a:t>(2) There is a contraindication to regional anesthesia</a:t>
            </a:r>
            <a:endParaRPr lang="en-US" sz="2400" b="1" dirty="0">
              <a:cs typeface="Calibri"/>
            </a:endParaRPr>
          </a:p>
          <a:p>
            <a:pPr>
              <a:buNone/>
            </a:pPr>
            <a:endParaRPr lang="en-US" sz="1900" dirty="0"/>
          </a:p>
          <a:p>
            <a:pPr>
              <a:buNone/>
            </a:pPr>
            <a:endParaRPr lang="en-US" sz="1900" dirty="0"/>
          </a:p>
          <a:p>
            <a:pPr>
              <a:buNone/>
            </a:pPr>
            <a:endParaRPr lang="en-US" sz="1900" dirty="0"/>
          </a:p>
        </p:txBody>
      </p:sp>
      <p:pic>
        <p:nvPicPr>
          <p:cNvPr id="6" name="Picture 2"/>
          <p:cNvPicPr>
            <a:picLocks noChangeAspect="1" noChangeArrowheads="1"/>
          </p:cNvPicPr>
          <p:nvPr/>
        </p:nvPicPr>
        <p:blipFill>
          <a:blip r:embed="rId2"/>
          <a:stretch>
            <a:fillRect/>
          </a:stretch>
        </p:blipFill>
        <p:spPr bwMode="auto">
          <a:xfrm>
            <a:off x="1698316" y="1242204"/>
            <a:ext cx="9140070" cy="4990831"/>
          </a:xfrm>
          <a:prstGeom prst="rect">
            <a:avLst/>
          </a:prstGeom>
          <a:noFill/>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0514" y="534838"/>
            <a:ext cx="9735251" cy="5395382"/>
          </a:xfrm>
        </p:spPr>
        <p:txBody>
          <a:bodyPr vert="horz" lIns="91440" tIns="45720" rIns="91440" bIns="45720" rtlCol="0">
            <a:noAutofit/>
          </a:bodyPr>
          <a:lstStyle/>
          <a:p>
            <a:pPr>
              <a:buNone/>
            </a:pPr>
            <a:r>
              <a:rPr lang="en-US" sz="2400" b="1" dirty="0"/>
              <a:t>(3) Regional anesthesia has failed (1.7% incidence).</a:t>
            </a:r>
            <a:endParaRPr lang="en-US" sz="2400" b="1" dirty="0">
              <a:cs typeface="Calibri"/>
            </a:endParaRPr>
          </a:p>
          <a:p>
            <a:pPr>
              <a:buNone/>
            </a:pPr>
            <a:r>
              <a:rPr lang="en-US" sz="2400" dirty="0"/>
              <a:t>      A </a:t>
            </a:r>
            <a:r>
              <a:rPr lang="en-US" sz="2400" dirty="0" err="1"/>
              <a:t>neuraxial</a:t>
            </a:r>
            <a:r>
              <a:rPr lang="en-US" sz="2400" dirty="0"/>
              <a:t> block inadequate for surgery may occur if there is no block, a low spinal level, or a patchy block.</a:t>
            </a:r>
            <a:endParaRPr lang="en-US" sz="2400" dirty="0">
              <a:cs typeface="Calibri"/>
            </a:endParaRPr>
          </a:p>
          <a:p>
            <a:pPr>
              <a:buNone/>
            </a:pPr>
            <a:r>
              <a:rPr lang="en-US" sz="2400" dirty="0"/>
              <a:t>     Management of inadequate block depends on the degree of urgency and patient factors. In urgent situations, general anesthesia should be induced rather than making further attempts at </a:t>
            </a:r>
            <a:r>
              <a:rPr lang="en-US" sz="2400" dirty="0" err="1"/>
              <a:t>neuraxial</a:t>
            </a:r>
            <a:r>
              <a:rPr lang="en-US" sz="2400" dirty="0"/>
              <a:t> anesthesia.</a:t>
            </a:r>
            <a:endParaRPr lang="en-US" sz="2400" dirty="0">
              <a:cs typeface="Calibri"/>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6629" y="365126"/>
            <a:ext cx="8892721" cy="1325563"/>
          </a:xfrm>
        </p:spPr>
        <p:txBody>
          <a:bodyPr>
            <a:normAutofit/>
          </a:bodyPr>
          <a:lstStyle/>
          <a:p>
            <a:r>
              <a:rPr lang="en-US" dirty="0">
                <a:latin typeface="+mn-lt"/>
              </a:rPr>
              <a:t>PREPARATION FOR ANESTHESIA</a:t>
            </a:r>
          </a:p>
        </p:txBody>
      </p:sp>
      <p:sp>
        <p:nvSpPr>
          <p:cNvPr id="3" name="Content Placeholder 2"/>
          <p:cNvSpPr>
            <a:spLocks noGrp="1"/>
          </p:cNvSpPr>
          <p:nvPr>
            <p:ph idx="1"/>
          </p:nvPr>
        </p:nvSpPr>
        <p:spPr>
          <a:xfrm>
            <a:off x="1422400" y="1690689"/>
            <a:ext cx="8616950" cy="4486274"/>
          </a:xfrm>
        </p:spPr>
        <p:txBody>
          <a:bodyPr vert="horz" lIns="91440" tIns="45720" rIns="91440" bIns="45720" rtlCol="0">
            <a:normAutofit/>
          </a:bodyPr>
          <a:lstStyle/>
          <a:p>
            <a:pPr>
              <a:buNone/>
            </a:pPr>
            <a:r>
              <a:rPr lang="en-US" sz="2100" b="1" dirty="0"/>
              <a:t>1 . Aspiration prophylaxis :  </a:t>
            </a:r>
          </a:p>
          <a:p>
            <a:pPr>
              <a:buNone/>
            </a:pPr>
            <a:r>
              <a:rPr lang="en-US" sz="2100" dirty="0"/>
              <a:t>        Because worse outcome may be associated with aspiration of particulate matter, acidic material, and of large volumes, goals for aspiration prophylaxis are to eliminate particulate gastric contents and to decrease the volume and acidity of stomach contents at the time of induction of anesthesia. </a:t>
            </a:r>
          </a:p>
          <a:p>
            <a:pPr>
              <a:buNone/>
            </a:pPr>
            <a:r>
              <a:rPr lang="en-US" sz="2100" dirty="0"/>
              <a:t>       Aspiration prophylaxis is done by preoperative fasting and pharmacological prophylaxis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1486" y="870857"/>
            <a:ext cx="9037864" cy="5306106"/>
          </a:xfrm>
        </p:spPr>
        <p:txBody>
          <a:bodyPr>
            <a:normAutofit/>
          </a:bodyPr>
          <a:lstStyle/>
          <a:p>
            <a:pPr marL="514350" indent="-514350">
              <a:buAutoNum type="alphaUcPeriod"/>
            </a:pPr>
            <a:r>
              <a:rPr lang="en-US" sz="2200" dirty="0"/>
              <a:t>Preoperative fasting:</a:t>
            </a:r>
          </a:p>
          <a:p>
            <a:pPr marL="514350" indent="-514350">
              <a:buNone/>
            </a:pPr>
            <a:r>
              <a:rPr lang="en-US" sz="2200" dirty="0"/>
              <a:t>           Gastric emptying is not changed by pregnancy ,and preoperative fasting guidelines are the same for elective cesarean delivery as for other surgical procedures (</a:t>
            </a:r>
            <a:r>
              <a:rPr lang="en-US" sz="2200" dirty="0" err="1"/>
              <a:t>ie</a:t>
            </a:r>
            <a:r>
              <a:rPr lang="en-US" sz="2200" dirty="0"/>
              <a:t>, two hour fast for clear liquids, six hours for solids, eight hours for fatty meals).</a:t>
            </a:r>
          </a:p>
          <a:p>
            <a:pPr marL="514350" indent="-514350">
              <a:buNone/>
            </a:pPr>
            <a:r>
              <a:rPr lang="en-US" sz="2200" dirty="0"/>
              <a:t>  B. Pharmacological prophylaxis:  </a:t>
            </a:r>
          </a:p>
          <a:p>
            <a:pPr marL="514350" indent="-514350">
              <a:buNone/>
            </a:pPr>
            <a:r>
              <a:rPr lang="en-US" sz="2200" dirty="0"/>
              <a:t>          American Society of Anesthesiologists Practice Guidelines for Obstetric Anesthesia, which state that the timely administration of </a:t>
            </a:r>
            <a:r>
              <a:rPr lang="en-US" sz="2200" b="1" dirty="0"/>
              <a:t>nonparticulate antacids</a:t>
            </a:r>
            <a:r>
              <a:rPr lang="en-US" sz="2200" dirty="0"/>
              <a:t>, </a:t>
            </a:r>
            <a:r>
              <a:rPr lang="en-US" sz="2200" b="1" dirty="0"/>
              <a:t>H2 receptor antagonists </a:t>
            </a:r>
            <a:r>
              <a:rPr lang="en-US" sz="2200" dirty="0"/>
              <a:t>and/or </a:t>
            </a:r>
            <a:r>
              <a:rPr lang="en-US" sz="2200" b="1" dirty="0"/>
              <a:t>metoclopramide</a:t>
            </a:r>
            <a:r>
              <a:rPr lang="en-US" sz="2200" dirty="0"/>
              <a:t> should be considered , they also listed proton pump inhibitors in consideration </a:t>
            </a:r>
          </a:p>
          <a:p>
            <a:pPr marL="514350" indent="-514350">
              <a:buNone/>
            </a:pPr>
            <a:endParaRPr lang="en-US" sz="22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514" y="406400"/>
            <a:ext cx="10072915" cy="6139543"/>
          </a:xfrm>
        </p:spPr>
        <p:txBody>
          <a:bodyPr>
            <a:normAutofit/>
          </a:bodyPr>
          <a:lstStyle/>
          <a:p>
            <a:pPr>
              <a:buNone/>
            </a:pPr>
            <a:r>
              <a:rPr lang="en-US" sz="1800" dirty="0"/>
              <a:t>1. nonparticulate </a:t>
            </a:r>
            <a:r>
              <a:rPr lang="en-US" sz="1800" dirty="0" err="1"/>
              <a:t>anatacids</a:t>
            </a:r>
            <a:r>
              <a:rPr lang="en-US" sz="1800" dirty="0"/>
              <a:t> :sodium citrate-citric acid 30 mL orally . Sodium citrate and citric acid oral solution increases stomach pH immediately and for approximately one hour , while the other prophylactic medications require 30 to 40 minutes to be maximally effective.</a:t>
            </a:r>
          </a:p>
          <a:p>
            <a:pPr>
              <a:buNone/>
            </a:pPr>
            <a:r>
              <a:rPr lang="en-US" sz="1800" dirty="0"/>
              <a:t>2.H2 receptor blockers :famotidine 20 mg IV .</a:t>
            </a:r>
          </a:p>
          <a:p>
            <a:pPr>
              <a:buNone/>
            </a:pPr>
            <a:r>
              <a:rPr lang="en-US" sz="1800" dirty="0"/>
              <a:t>The combined administration of antacids with H2 antagonists was more effective at reducing gastric acidity (</a:t>
            </a:r>
            <a:r>
              <a:rPr lang="en-US" sz="1800" dirty="0" err="1"/>
              <a:t>ie</a:t>
            </a:r>
            <a:r>
              <a:rPr lang="en-US" sz="1800" dirty="0"/>
              <a:t>, pH &lt;2.5)</a:t>
            </a:r>
          </a:p>
          <a:p>
            <a:pPr>
              <a:buNone/>
            </a:pPr>
            <a:r>
              <a:rPr lang="en-US" sz="1800" dirty="0"/>
              <a:t>3.proton pump inhibitors : pantoprazole 40 mg IV.</a:t>
            </a:r>
          </a:p>
          <a:p>
            <a:pPr>
              <a:buNone/>
            </a:pPr>
            <a:r>
              <a:rPr lang="en-US" sz="1800" dirty="0"/>
              <a:t>4. prokinetic agents : metoclopramide 10 mg IV over one to two minutes. Metoclopramide promotes stomach emptying and also increases lower esophageal sphincter tone, which may be particularly helpful in </a:t>
            </a:r>
            <a:r>
              <a:rPr lang="en-US" sz="1800" dirty="0" err="1"/>
              <a:t>parturients</a:t>
            </a:r>
            <a:r>
              <a:rPr lang="en-US" sz="1800" dirty="0"/>
              <a:t> who typically have lower esophageal sphincter dysfunction due to hormonal and anatomical factors.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992" y="374195"/>
            <a:ext cx="10184493" cy="6186261"/>
          </a:xfrm>
        </p:spPr>
        <p:txBody>
          <a:bodyPr vert="horz" lIns="91440" tIns="45720" rIns="91440" bIns="45720" rtlCol="0">
            <a:normAutofit/>
          </a:bodyPr>
          <a:lstStyle/>
          <a:p>
            <a:pPr marL="0" indent="0">
              <a:buNone/>
            </a:pPr>
            <a:r>
              <a:rPr lang="en-US" sz="1800" b="1" dirty="0"/>
              <a:t>2. </a:t>
            </a:r>
            <a:r>
              <a:rPr lang="en-US" sz="1800" b="1" dirty="0" err="1"/>
              <a:t>Premedications</a:t>
            </a:r>
            <a:r>
              <a:rPr lang="en-US" sz="1800" b="1" dirty="0"/>
              <a:t> </a:t>
            </a:r>
            <a:r>
              <a:rPr lang="en-US" sz="1800" dirty="0"/>
              <a:t>:Unlike many other surgical procedures, sedatives are not generally administered as premedication prior to cesarean delivery, as these medications cross the placenta and also may result in some degree of amnesia for the baby's birth. Reassurance and verbal support by the anesthesia clinician provide sufficient anxiolysis for most patients. </a:t>
            </a:r>
            <a:endParaRPr lang="en-US" sz="1800" dirty="0">
              <a:cs typeface="Calibri" panose="020F0502020204030204"/>
            </a:endParaRPr>
          </a:p>
          <a:p>
            <a:pPr marL="0" indent="0">
              <a:buNone/>
            </a:pPr>
            <a:r>
              <a:rPr lang="en-US" sz="1800" b="1" dirty="0"/>
              <a:t>3. IV access </a:t>
            </a:r>
            <a:r>
              <a:rPr lang="en-US" sz="1800" dirty="0"/>
              <a:t>: one 16- to 18-gauge intravenous (IV) catheter , additional IV catheters as indicated by the risk of hemorrhage.</a:t>
            </a:r>
            <a:endParaRPr lang="en-US" sz="1800" dirty="0">
              <a:cs typeface="Calibri" panose="020F0502020204030204"/>
            </a:endParaRPr>
          </a:p>
          <a:p>
            <a:pPr marL="0" indent="0">
              <a:buNone/>
            </a:pPr>
            <a:r>
              <a:rPr lang="en-US" sz="1800" b="1" dirty="0"/>
              <a:t>4. Monitoring </a:t>
            </a:r>
            <a:r>
              <a:rPr lang="en-US" sz="1800" dirty="0"/>
              <a:t>: pulse rate, blood pressure measurement, electrocardiography, oxygen saturation via pulse oximetry, and temperature monitoring when significant changes in body temperature are expected.</a:t>
            </a:r>
            <a:endParaRPr lang="en-US" sz="1800" dirty="0">
              <a:cs typeface="Calibri" panose="020F0502020204030204"/>
            </a:endParaRPr>
          </a:p>
          <a:p>
            <a:pPr marL="0" indent="0">
              <a:buNone/>
            </a:pPr>
            <a:r>
              <a:rPr lang="en-US" sz="1800" b="1" dirty="0"/>
              <a:t>5. The fetal heart rate should be documented prior to cesarean delivery</a:t>
            </a:r>
            <a:r>
              <a:rPr lang="en-US" sz="1800" dirty="0"/>
              <a:t>. If possible, laboring patients who were monitored in the labor room should continue to be monitored after transfer to the operating room when surgery is significantly delayed or when clinically indicated. </a:t>
            </a:r>
            <a:endParaRPr lang="en-US" sz="1800" dirty="0">
              <a:cs typeface="Calibri" panose="020F0502020204030204"/>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907" y="316139"/>
            <a:ext cx="10213522" cy="6316889"/>
          </a:xfrm>
        </p:spPr>
        <p:txBody>
          <a:bodyPr vert="horz" lIns="91440" tIns="45720" rIns="91440" bIns="45720" rtlCol="0">
            <a:normAutofit/>
          </a:bodyPr>
          <a:lstStyle/>
          <a:p>
            <a:pPr marL="0" indent="0">
              <a:buNone/>
            </a:pPr>
            <a:r>
              <a:rPr lang="en-US" sz="2200" b="1" dirty="0"/>
              <a:t>6. Preoperative antibiotics </a:t>
            </a:r>
            <a:r>
              <a:rPr lang="en-US" sz="2200" dirty="0"/>
              <a:t>– A single intravenous dose of a narrow spectrum antibiotic should be administered preoperatively within 60 minutes of incision to all women undergoing planned cesarean delivery</a:t>
            </a:r>
          </a:p>
          <a:p>
            <a:r>
              <a:rPr lang="en-US" sz="2200" dirty="0"/>
              <a:t>Cesarean delivery (intact membranes, not in labor) : Cefazolin &lt;120 kg: 2 g IV ≥120 kg: 3 g IV OR Clindamycin900 mg IV + Gentamicin5 mg/kg IV (if overweight or obese, based on adjusted body weight)</a:t>
            </a:r>
          </a:p>
          <a:p>
            <a:r>
              <a:rPr lang="en-US" sz="2200" dirty="0"/>
              <a:t>Cesarean delivery (in labor, ruptured membrane) : Cefazolin &lt;120 kg: 2 g IV ≥120 kg: 3 g IV + Azithromycin500 mg IV OR Clindamycin900 mg IV + Gentamicin5 mg/kg IV (if overweight or obese, based on adjusted body weight) + Azithromycin500 mg IV</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993" y="417739"/>
            <a:ext cx="10228036" cy="6012089"/>
          </a:xfrm>
        </p:spPr>
        <p:txBody>
          <a:bodyPr>
            <a:normAutofit/>
          </a:bodyPr>
          <a:lstStyle/>
          <a:p>
            <a:r>
              <a:rPr lang="en-US" sz="2400" dirty="0"/>
              <a:t>Prior to general anesthesia, the patient is positioned on the operating table with left uterine displacement, with the head and neck positioned optimally for intubation. The patient's abdomen is typically prepared and draped prior to induction of anesthesia, to minimize the time between induction and delivery and fetal exposure to anesthetics. The surgeon makes an incision only after the anesthesia clinician has the airway secured.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14D1C-EEDE-4A99-A73F-D7E7CC05AEFA}"/>
              </a:ext>
            </a:extLst>
          </p:cNvPr>
          <p:cNvSpPr>
            <a:spLocks noGrp="1"/>
          </p:cNvSpPr>
          <p:nvPr>
            <p:ph type="title"/>
          </p:nvPr>
        </p:nvSpPr>
        <p:spPr>
          <a:xfrm>
            <a:off x="710084" y="173137"/>
            <a:ext cx="9634011" cy="1325563"/>
          </a:xfrm>
        </p:spPr>
        <p:txBody>
          <a:bodyPr/>
          <a:lstStyle/>
          <a:p>
            <a:r>
              <a:rPr lang="en-US" dirty="0"/>
              <a:t>Uterine Blood Flow</a:t>
            </a:r>
            <a:endParaRPr lang="en-GB" dirty="0"/>
          </a:p>
        </p:txBody>
      </p:sp>
      <p:sp>
        <p:nvSpPr>
          <p:cNvPr id="3" name="Content Placeholder 2">
            <a:extLst>
              <a:ext uri="{FF2B5EF4-FFF2-40B4-BE49-F238E27FC236}">
                <a16:creationId xmlns:a16="http://schemas.microsoft.com/office/drawing/2014/main" id="{8307B80B-3D4D-47F5-BB00-29FAB4081813}"/>
              </a:ext>
            </a:extLst>
          </p:cNvPr>
          <p:cNvSpPr>
            <a:spLocks noGrp="1"/>
          </p:cNvSpPr>
          <p:nvPr>
            <p:ph idx="1"/>
          </p:nvPr>
        </p:nvSpPr>
        <p:spPr>
          <a:xfrm>
            <a:off x="964917" y="1253331"/>
            <a:ext cx="10007883" cy="5267390"/>
          </a:xfrm>
        </p:spPr>
        <p:txBody>
          <a:bodyPr>
            <a:normAutofit lnSpcReduction="10000"/>
          </a:bodyPr>
          <a:lstStyle/>
          <a:p>
            <a:r>
              <a:rPr lang="en-GB" b="0"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rPr>
              <a:t>Regional analgesia or </a:t>
            </a:r>
            <a:r>
              <a:rPr lang="en-GB" b="0" i="0" u="none" strike="noStrike" baseline="0" dirty="0" err="1">
                <a:solidFill>
                  <a:srgbClr val="000000"/>
                </a:solidFill>
                <a:latin typeface="Noto Sans" panose="020B0502040504020204" pitchFamily="34" charset="0"/>
                <a:ea typeface="Noto Sans" panose="020B0502040504020204" pitchFamily="34" charset="0"/>
                <a:cs typeface="Noto Sans" panose="020B0502040504020204" pitchFamily="34" charset="0"/>
              </a:rPr>
              <a:t>anesthesia</a:t>
            </a:r>
            <a:r>
              <a:rPr lang="en-GB" b="0"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rPr>
              <a:t> may increase uterine blood flow, especially in patients with preeclampsia, by relieving pain and stress and reducing circulating catecholamines. </a:t>
            </a:r>
            <a:endParaRPr lang="en-GB" dirty="0">
              <a:solidFill>
                <a:srgbClr val="000000"/>
              </a:solidFill>
              <a:latin typeface="Noto Sans" panose="020B0502040504020204" pitchFamily="34" charset="0"/>
              <a:ea typeface="Noto Sans" panose="020B0502040504020204" pitchFamily="34" charset="0"/>
              <a:cs typeface="Noto Sans" panose="020B0502040504020204" pitchFamily="34" charset="0"/>
            </a:endParaRPr>
          </a:p>
          <a:p>
            <a:r>
              <a:rPr lang="en-GB" b="0"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rPr>
              <a:t>Regional analgesia or </a:t>
            </a:r>
            <a:r>
              <a:rPr lang="en-GB" b="0" i="0" u="none" strike="noStrike" baseline="0" dirty="0" err="1">
                <a:solidFill>
                  <a:srgbClr val="000000"/>
                </a:solidFill>
                <a:latin typeface="Noto Sans" panose="020B0502040504020204" pitchFamily="34" charset="0"/>
                <a:ea typeface="Noto Sans" panose="020B0502040504020204" pitchFamily="34" charset="0"/>
                <a:cs typeface="Noto Sans" panose="020B0502040504020204" pitchFamily="34" charset="0"/>
              </a:rPr>
              <a:t>anesthesia</a:t>
            </a:r>
            <a:r>
              <a:rPr lang="en-GB" b="0"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rPr>
              <a:t> may also decrease uterine blood flow if hypotension occurs and is not properly and promptly treated. Adequate hydration (e.g., 1000 mL of lactated Ringer solution) 30 to 60 minutes before regional </a:t>
            </a:r>
            <a:r>
              <a:rPr lang="en-GB" b="0" i="0" u="none" strike="noStrike" baseline="0" dirty="0" err="1">
                <a:solidFill>
                  <a:srgbClr val="000000"/>
                </a:solidFill>
                <a:latin typeface="Noto Sans" panose="020B0502040504020204" pitchFamily="34" charset="0"/>
                <a:ea typeface="Noto Sans" panose="020B0502040504020204" pitchFamily="34" charset="0"/>
                <a:cs typeface="Noto Sans" panose="020B0502040504020204" pitchFamily="34" charset="0"/>
              </a:rPr>
              <a:t>anesthesia</a:t>
            </a:r>
            <a:r>
              <a:rPr lang="en-GB" b="0"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rPr>
              <a:t> helps to improve uterine blood flow and mitigate the risk of hypotension. If hypotension does occur (</a:t>
            </a:r>
            <a:r>
              <a:rPr lang="en-GB" b="0" i="0" u="sng"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rPr>
              <a:t>&gt;</a:t>
            </a:r>
            <a:r>
              <a:rPr lang="en-GB" b="0" i="0" u="none" strike="noStrike" baseline="0" dirty="0">
                <a:solidFill>
                  <a:srgbClr val="000000"/>
                </a:solidFill>
                <a:latin typeface="Noto Sans" panose="020B0502040504020204" pitchFamily="34" charset="0"/>
                <a:ea typeface="Noto Sans" panose="020B0502040504020204" pitchFamily="34" charset="0"/>
                <a:cs typeface="Noto Sans" panose="020B0502040504020204" pitchFamily="34" charset="0"/>
              </a:rPr>
              <a:t>15% below baseline or &lt;100 mm Hg systolic blood pressure), a vasopressor (e.g., 10 mg of IV ephedrine) will typically restore maternal blood pressure and uterine blood flow. </a:t>
            </a:r>
            <a:endParaRPr lang="en-GB" dirty="0">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406545178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1340" y="0"/>
            <a:ext cx="7886700" cy="1325563"/>
          </a:xfrm>
        </p:spPr>
        <p:txBody>
          <a:bodyPr>
            <a:normAutofit/>
          </a:bodyPr>
          <a:lstStyle/>
          <a:p>
            <a:r>
              <a:rPr lang="en-US" dirty="0">
                <a:latin typeface="+mn-lt"/>
              </a:rPr>
              <a:t>Induction of anesthesia</a:t>
            </a:r>
          </a:p>
        </p:txBody>
      </p:sp>
      <p:sp>
        <p:nvSpPr>
          <p:cNvPr id="3" name="Content Placeholder 2"/>
          <p:cNvSpPr>
            <a:spLocks noGrp="1"/>
          </p:cNvSpPr>
          <p:nvPr>
            <p:ph idx="1"/>
          </p:nvPr>
        </p:nvSpPr>
        <p:spPr>
          <a:xfrm>
            <a:off x="638355" y="1207609"/>
            <a:ext cx="9592299" cy="4802185"/>
          </a:xfrm>
        </p:spPr>
        <p:txBody>
          <a:bodyPr>
            <a:normAutofit/>
          </a:bodyPr>
          <a:lstStyle/>
          <a:p>
            <a:pPr>
              <a:buNone/>
            </a:pPr>
            <a:r>
              <a:rPr lang="en-US" sz="2400" dirty="0"/>
              <a:t>      Rapid sequence induction and intubation (RSII) is the standard induction technique for cesarean delivery.</a:t>
            </a:r>
          </a:p>
          <a:p>
            <a:pPr>
              <a:buNone/>
            </a:pPr>
            <a:endParaRPr lang="en-US" sz="2400" dirty="0"/>
          </a:p>
        </p:txBody>
      </p:sp>
      <p:sp>
        <p:nvSpPr>
          <p:cNvPr id="4" name="مستطيل 3"/>
          <p:cNvSpPr/>
          <p:nvPr/>
        </p:nvSpPr>
        <p:spPr>
          <a:xfrm>
            <a:off x="1098430" y="2429593"/>
            <a:ext cx="6096000" cy="4154984"/>
          </a:xfrm>
          <a:prstGeom prst="rect">
            <a:avLst/>
          </a:prstGeom>
        </p:spPr>
        <p:txBody>
          <a:bodyPr>
            <a:spAutoFit/>
          </a:bodyPr>
          <a:lstStyle/>
          <a:p>
            <a:pPr marL="514350" indent="-514350">
              <a:buNone/>
            </a:pPr>
            <a:r>
              <a:rPr lang="en-US" sz="2400" dirty="0"/>
              <a:t>Induction agents  of choice :</a:t>
            </a:r>
            <a:endParaRPr lang="en-US" sz="2400" b="1" dirty="0"/>
          </a:p>
          <a:p>
            <a:pPr marL="514350" indent="-514350">
              <a:buNone/>
            </a:pPr>
            <a:r>
              <a:rPr lang="en-US" sz="2000" b="1" dirty="0"/>
              <a:t>1-Propofol</a:t>
            </a:r>
            <a:r>
              <a:rPr lang="en-US" sz="2000" dirty="0"/>
              <a:t> (2 to 2.5 mg/kg IV) </a:t>
            </a:r>
          </a:p>
          <a:p>
            <a:pPr marL="514350" indent="-514350">
              <a:buNone/>
            </a:pPr>
            <a:r>
              <a:rPr lang="en-US" sz="2000" dirty="0"/>
              <a:t>Side effects: 1. Maternal hypersensitivity</a:t>
            </a:r>
          </a:p>
          <a:p>
            <a:pPr marL="514350" indent="-514350">
              <a:buNone/>
            </a:pPr>
            <a:r>
              <a:rPr lang="en-US" sz="2000" dirty="0"/>
              <a:t>                      2. It crosses the placenta and maybe associated with neonatal respiratory depression and neurotoxicity  </a:t>
            </a:r>
          </a:p>
          <a:p>
            <a:pPr marL="514350" indent="-514350">
              <a:buNone/>
            </a:pPr>
            <a:r>
              <a:rPr lang="en-US" sz="2000" dirty="0"/>
              <a:t> 2-</a:t>
            </a:r>
            <a:r>
              <a:rPr lang="en-US" sz="2000" b="1" dirty="0"/>
              <a:t>Etomidate</a:t>
            </a:r>
            <a:r>
              <a:rPr lang="en-US" sz="2000" dirty="0"/>
              <a:t> (0.3 to 0.5 mg/kg IV)  </a:t>
            </a:r>
          </a:p>
          <a:p>
            <a:pPr marL="514350" indent="-514350">
              <a:buNone/>
            </a:pPr>
            <a:r>
              <a:rPr lang="en-US" sz="2000" dirty="0"/>
              <a:t>    Used when cardiovascular stability is particularly desirable </a:t>
            </a:r>
          </a:p>
          <a:p>
            <a:pPr marL="514350" indent="-514350">
              <a:buNone/>
            </a:pPr>
            <a:r>
              <a:rPr lang="en-US" sz="2000" b="1" dirty="0"/>
              <a:t>3- </a:t>
            </a:r>
            <a:r>
              <a:rPr lang="en-US" sz="2000" b="1" dirty="0" err="1"/>
              <a:t>Ketamine</a:t>
            </a:r>
            <a:r>
              <a:rPr lang="en-US" sz="2000" b="1" dirty="0"/>
              <a:t> </a:t>
            </a:r>
          </a:p>
          <a:p>
            <a:pPr marL="514350" indent="-514350">
              <a:buNone/>
            </a:pPr>
            <a:r>
              <a:rPr lang="en-US" sz="2000" dirty="0"/>
              <a:t>used for patients with </a:t>
            </a:r>
            <a:r>
              <a:rPr lang="en-US" sz="2000" dirty="0" err="1"/>
              <a:t>hypovolemia</a:t>
            </a:r>
            <a:r>
              <a:rPr lang="en-US" sz="2000" dirty="0"/>
              <a:t> or asthma </a:t>
            </a:r>
          </a:p>
          <a:p>
            <a:pPr marL="514350" indent="-514350">
              <a:buNone/>
            </a:pPr>
            <a:r>
              <a:rPr lang="en-US" sz="2000" b="1" dirty="0"/>
              <a:t>4-Thiopental</a:t>
            </a:r>
            <a:endParaRPr lang="en-US" sz="2000" dirty="0"/>
          </a:p>
          <a:p>
            <a:pPr marL="514350" indent="-514350">
              <a:buNone/>
            </a:pPr>
            <a:r>
              <a:rPr lang="en-US" sz="2000" dirty="0"/>
              <a:t> </a:t>
            </a:r>
            <a:endParaRPr lang="ar-JO" sz="20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7600" y="1175657"/>
            <a:ext cx="8921750" cy="5001306"/>
          </a:xfrm>
        </p:spPr>
        <p:txBody>
          <a:bodyPr vert="horz" lIns="91440" tIns="45720" rIns="91440" bIns="45720" rtlCol="0">
            <a:normAutofit/>
          </a:bodyPr>
          <a:lstStyle/>
          <a:p>
            <a:r>
              <a:rPr lang="en-US" sz="2400" dirty="0"/>
              <a:t>Neuromuscular blocking agents : muscle relaxant used to facilitate intubation is succinylcholine (unless contraindicated), because of its rapid onset and brief duration of action. If contraindicated, vecuronium or rocuronium may be used.</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5ACAE-2083-4102-99C5-8C1225F5B42F}"/>
              </a:ext>
            </a:extLst>
          </p:cNvPr>
          <p:cNvSpPr>
            <a:spLocks noGrp="1"/>
          </p:cNvSpPr>
          <p:nvPr>
            <p:ph type="title"/>
          </p:nvPr>
        </p:nvSpPr>
        <p:spPr>
          <a:xfrm>
            <a:off x="828136" y="0"/>
            <a:ext cx="9211214" cy="1325563"/>
          </a:xfrm>
        </p:spPr>
        <p:txBody>
          <a:bodyPr>
            <a:normAutofit/>
          </a:bodyPr>
          <a:lstStyle/>
          <a:p>
            <a:r>
              <a:rPr lang="en-US" dirty="0">
                <a:latin typeface="+mn-lt"/>
                <a:ea typeface="+mj-lt"/>
                <a:cs typeface="+mj-lt"/>
              </a:rPr>
              <a:t>Maintenance of general anesthesia</a:t>
            </a:r>
            <a:endParaRPr lang="en-US" dirty="0">
              <a:latin typeface="+mn-lt"/>
            </a:endParaRPr>
          </a:p>
        </p:txBody>
      </p:sp>
      <p:sp>
        <p:nvSpPr>
          <p:cNvPr id="3" name="Content Placeholder 2">
            <a:extLst>
              <a:ext uri="{FF2B5EF4-FFF2-40B4-BE49-F238E27FC236}">
                <a16:creationId xmlns:a16="http://schemas.microsoft.com/office/drawing/2014/main" id="{D71B77C4-ACCF-44E6-9AC6-2A112996F2C8}"/>
              </a:ext>
            </a:extLst>
          </p:cNvPr>
          <p:cNvSpPr>
            <a:spLocks noGrp="1"/>
          </p:cNvSpPr>
          <p:nvPr>
            <p:ph idx="1"/>
          </p:nvPr>
        </p:nvSpPr>
        <p:spPr>
          <a:xfrm>
            <a:off x="776376" y="1204523"/>
            <a:ext cx="10403458" cy="4351338"/>
          </a:xfrm>
        </p:spPr>
        <p:txBody>
          <a:bodyPr vert="horz" lIns="91440" tIns="45720" rIns="91440" bIns="45720" rtlCol="0">
            <a:noAutofit/>
          </a:bodyPr>
          <a:lstStyle/>
          <a:p>
            <a:pPr marL="0" indent="0"/>
            <a:r>
              <a:rPr lang="en-US" sz="2400" dirty="0">
                <a:ea typeface="+mn-lt"/>
                <a:cs typeface="+mn-lt"/>
              </a:rPr>
              <a:t>  Nitrous oxide may be added. After induction, a potent inhalational agent is administered at a modest level (0.5 minimum alveolar concentration) to minimize myometrial relaxation .</a:t>
            </a:r>
          </a:p>
          <a:p>
            <a:r>
              <a:rPr lang="en-US" sz="2400" dirty="0"/>
              <a:t>Oxygen delivery is maintained at 50-100% until delivery if the baby is stressed.</a:t>
            </a:r>
          </a:p>
          <a:p>
            <a:r>
              <a:rPr lang="en-US" sz="2400" dirty="0"/>
              <a:t>Narcotics may be administered after the delivery of the baby to reduce the need for inhalational anesthesia and provide postoperative pain relief. </a:t>
            </a:r>
          </a:p>
          <a:p>
            <a:r>
              <a:rPr lang="en-US" sz="2400" dirty="0"/>
              <a:t>The patient must be </a:t>
            </a:r>
            <a:r>
              <a:rPr lang="en-US" sz="2400" dirty="0" err="1"/>
              <a:t>extubated</a:t>
            </a:r>
            <a:r>
              <a:rPr lang="en-US" sz="2400" dirty="0"/>
              <a:t> only when fully awake to minimize the risk of aspiration.</a:t>
            </a:r>
          </a:p>
          <a:p>
            <a:pPr marL="0" indent="0">
              <a:buNone/>
            </a:pPr>
            <a:endParaRPr lang="en-US" sz="2400" dirty="0"/>
          </a:p>
          <a:p>
            <a:endParaRPr lang="en-US" sz="2400" dirty="0">
              <a:cs typeface="Calibri"/>
            </a:endParaRPr>
          </a:p>
        </p:txBody>
      </p:sp>
    </p:spTree>
    <p:extLst>
      <p:ext uri="{BB962C8B-B14F-4D97-AF65-F5344CB8AC3E}">
        <p14:creationId xmlns:p14="http://schemas.microsoft.com/office/powerpoint/2010/main" val="272126794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79864C3C-9E4E-407B-B175-9307069501B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5538" r="5538"/>
          <a:stretch/>
        </p:blipFill>
        <p:spPr>
          <a:xfrm>
            <a:off x="-6870" y="-1119"/>
            <a:ext cx="12198869" cy="6859119"/>
          </a:xfrm>
          <a:prstGeom prst="rect">
            <a:avLst/>
          </a:prstGeom>
        </p:spPr>
      </p:pic>
      <p:sp>
        <p:nvSpPr>
          <p:cNvPr id="2" name="Title 1">
            <a:extLst>
              <a:ext uri="{FF2B5EF4-FFF2-40B4-BE49-F238E27FC236}">
                <a16:creationId xmlns:a16="http://schemas.microsoft.com/office/drawing/2014/main" id="{CBA5C940-1702-454B-88E8-9F668F7A3BB4}"/>
              </a:ext>
            </a:extLst>
          </p:cNvPr>
          <p:cNvSpPr>
            <a:spLocks noGrp="1"/>
          </p:cNvSpPr>
          <p:nvPr>
            <p:ph type="title"/>
          </p:nvPr>
        </p:nvSpPr>
        <p:spPr>
          <a:xfrm>
            <a:off x="6774844" y="2494429"/>
            <a:ext cx="4528584" cy="1451482"/>
          </a:xfrm>
        </p:spPr>
        <p:txBody>
          <a:bodyPr vert="horz" lIns="91440" tIns="45720" rIns="91440" bIns="45720" rtlCol="0" anchor="ctr">
            <a:normAutofit/>
          </a:bodyPr>
          <a:lstStyle/>
          <a:p>
            <a:pPr algn="ctr">
              <a:lnSpc>
                <a:spcPct val="90000"/>
              </a:lnSpc>
            </a:pPr>
            <a:r>
              <a:rPr lang="en-US" sz="6000" dirty="0"/>
              <a:t>COVID-19</a:t>
            </a:r>
          </a:p>
        </p:txBody>
      </p:sp>
    </p:spTree>
    <p:extLst>
      <p:ext uri="{BB962C8B-B14F-4D97-AF65-F5344CB8AC3E}">
        <p14:creationId xmlns:p14="http://schemas.microsoft.com/office/powerpoint/2010/main" val="418042432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DFF55-B177-417E-A6C4-C4F46EA71143}"/>
              </a:ext>
            </a:extLst>
          </p:cNvPr>
          <p:cNvSpPr>
            <a:spLocks noGrp="1"/>
          </p:cNvSpPr>
          <p:nvPr>
            <p:ph type="title"/>
          </p:nvPr>
        </p:nvSpPr>
        <p:spPr/>
        <p:txBody>
          <a:bodyPr>
            <a:normAutofit/>
          </a:bodyPr>
          <a:lstStyle/>
          <a:p>
            <a:r>
              <a:rPr lang="en-GB" b="1" i="0" dirty="0">
                <a:solidFill>
                  <a:srgbClr val="232323"/>
                </a:solidFill>
                <a:effectLst/>
                <a:latin typeface="Century Gothic" panose="020B0502020202020204" pitchFamily="34" charset="0"/>
              </a:rPr>
              <a:t>Patients with confirmed or suspected COVID-19</a:t>
            </a:r>
            <a:endParaRPr lang="en-GB"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CA4A2B22-48A3-4E85-B758-5E3885589220}"/>
              </a:ext>
            </a:extLst>
          </p:cNvPr>
          <p:cNvSpPr>
            <a:spLocks noGrp="1"/>
          </p:cNvSpPr>
          <p:nvPr>
            <p:ph idx="1"/>
          </p:nvPr>
        </p:nvSpPr>
        <p:spPr>
          <a:xfrm>
            <a:off x="1069848" y="1988456"/>
            <a:ext cx="9634011" cy="4630057"/>
          </a:xfrm>
        </p:spPr>
        <p:txBody>
          <a:bodyPr>
            <a:normAutofit/>
          </a:bodyPr>
          <a:lstStyle/>
          <a:p>
            <a:r>
              <a:rPr lang="en-GB" b="1" i="0" dirty="0">
                <a:solidFill>
                  <a:srgbClr val="232323"/>
                </a:solidFill>
                <a:effectLst/>
                <a:latin typeface="Noto Sans" panose="020B0502040504020204" pitchFamily="34" charset="0"/>
              </a:rPr>
              <a:t>Use droplet and contact precautions with eye protection </a:t>
            </a:r>
            <a:r>
              <a:rPr lang="en-GB" b="0" i="0" dirty="0">
                <a:solidFill>
                  <a:srgbClr val="232323"/>
                </a:solidFill>
                <a:effectLst/>
                <a:latin typeface="Noto Sans" panose="020B0502040504020204" pitchFamily="34" charset="0"/>
              </a:rPr>
              <a:t>regardless of the type of </a:t>
            </a:r>
            <a:r>
              <a:rPr lang="en-GB" b="0" i="0" dirty="0" err="1">
                <a:solidFill>
                  <a:srgbClr val="232323"/>
                </a:solidFill>
                <a:effectLst/>
                <a:latin typeface="Noto Sans" panose="020B0502040504020204" pitchFamily="34" charset="0"/>
              </a:rPr>
              <a:t>anesthesia</a:t>
            </a:r>
            <a:r>
              <a:rPr lang="en-GB" b="0" i="0" dirty="0">
                <a:solidFill>
                  <a:srgbClr val="232323"/>
                </a:solidFill>
                <a:effectLst/>
                <a:latin typeface="Noto Sans" panose="020B0502040504020204" pitchFamily="34" charset="0"/>
              </a:rPr>
              <a:t> (gown, gloves, mask, face shield).</a:t>
            </a:r>
          </a:p>
          <a:p>
            <a:r>
              <a:rPr lang="en-GB" b="1" i="0" dirty="0">
                <a:solidFill>
                  <a:srgbClr val="232323"/>
                </a:solidFill>
                <a:effectLst/>
                <a:latin typeface="Noto Sans" panose="020B0502040504020204" pitchFamily="34" charset="0"/>
              </a:rPr>
              <a:t>Patients should wear a surgical mask at all times</a:t>
            </a:r>
            <a:r>
              <a:rPr lang="en-GB" i="0" dirty="0">
                <a:solidFill>
                  <a:srgbClr val="232323"/>
                </a:solidFill>
                <a:effectLst/>
                <a:latin typeface="Noto Sans" panose="020B0502040504020204" pitchFamily="34" charset="0"/>
              </a:rPr>
              <a:t>.</a:t>
            </a:r>
            <a:endParaRPr lang="en-GB" b="0" i="0" dirty="0">
              <a:solidFill>
                <a:srgbClr val="232323"/>
              </a:solidFill>
              <a:effectLst/>
              <a:latin typeface="Noto Sans" panose="020B0502040504020204" pitchFamily="34" charset="0"/>
            </a:endParaRPr>
          </a:p>
          <a:p>
            <a:r>
              <a:rPr lang="en-GB" b="0" i="0" dirty="0">
                <a:solidFill>
                  <a:srgbClr val="232323"/>
                </a:solidFill>
                <a:effectLst/>
                <a:latin typeface="Noto Sans" panose="020B0502040504020204" pitchFamily="34" charset="0"/>
              </a:rPr>
              <a:t>Patients with COVID-19 often receive venous thromboembolism prophylaxis. </a:t>
            </a:r>
            <a:r>
              <a:rPr lang="en-GB" b="1" i="0" dirty="0">
                <a:solidFill>
                  <a:srgbClr val="232323"/>
                </a:solidFill>
                <a:effectLst/>
                <a:latin typeface="Noto Sans" panose="020B0502040504020204" pitchFamily="34" charset="0"/>
              </a:rPr>
              <a:t>The anticoagulation regimen should be carefully considered.</a:t>
            </a:r>
          </a:p>
        </p:txBody>
      </p:sp>
    </p:spTree>
    <p:extLst>
      <p:ext uri="{BB962C8B-B14F-4D97-AF65-F5344CB8AC3E}">
        <p14:creationId xmlns:p14="http://schemas.microsoft.com/office/powerpoint/2010/main" val="140440463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5C02E3-0E7A-4D12-B71C-5AC13AFC3C9D}"/>
              </a:ext>
            </a:extLst>
          </p:cNvPr>
          <p:cNvSpPr>
            <a:spLocks noGrp="1"/>
          </p:cNvSpPr>
          <p:nvPr>
            <p:ph idx="1"/>
          </p:nvPr>
        </p:nvSpPr>
        <p:spPr>
          <a:xfrm>
            <a:off x="478972" y="391885"/>
            <a:ext cx="10224888" cy="6357257"/>
          </a:xfrm>
        </p:spPr>
        <p:txBody>
          <a:bodyPr>
            <a:normAutofit/>
          </a:bodyPr>
          <a:lstStyle/>
          <a:p>
            <a:r>
              <a:rPr lang="en-GB" b="1" i="0" dirty="0">
                <a:solidFill>
                  <a:srgbClr val="232323"/>
                </a:solidFill>
                <a:effectLst/>
                <a:latin typeface="Noto Sans" panose="020B0502040504020204" pitchFamily="34" charset="0"/>
              </a:rPr>
              <a:t>Neuraxial </a:t>
            </a:r>
            <a:r>
              <a:rPr lang="en-GB" b="1" i="0" dirty="0" err="1">
                <a:solidFill>
                  <a:srgbClr val="232323"/>
                </a:solidFill>
                <a:effectLst/>
                <a:latin typeface="Noto Sans" panose="020B0502040504020204" pitchFamily="34" charset="0"/>
              </a:rPr>
              <a:t>anesthetic</a:t>
            </a:r>
            <a:r>
              <a:rPr lang="en-GB" b="1" i="0" dirty="0">
                <a:solidFill>
                  <a:srgbClr val="232323"/>
                </a:solidFill>
                <a:effectLst/>
                <a:latin typeface="Noto Sans" panose="020B0502040504020204" pitchFamily="34" charset="0"/>
              </a:rPr>
              <a:t> is </a:t>
            </a:r>
            <a:r>
              <a:rPr lang="en-GB" b="1" i="0" dirty="0">
                <a:solidFill>
                  <a:srgbClr val="FF0000"/>
                </a:solidFill>
                <a:effectLst/>
                <a:latin typeface="Noto Sans" panose="020B0502040504020204" pitchFamily="34" charset="0"/>
              </a:rPr>
              <a:t>not contraindicated </a:t>
            </a:r>
            <a:r>
              <a:rPr lang="en-GB" b="1" i="0" dirty="0">
                <a:solidFill>
                  <a:srgbClr val="232323"/>
                </a:solidFill>
                <a:effectLst/>
                <a:latin typeface="Noto Sans" panose="020B0502040504020204" pitchFamily="34" charset="0"/>
              </a:rPr>
              <a:t>in patients with known or suspected COVID-19 </a:t>
            </a:r>
            <a:r>
              <a:rPr lang="en-GB" b="0" i="0" dirty="0">
                <a:solidFill>
                  <a:srgbClr val="232323"/>
                </a:solidFill>
                <a:effectLst/>
                <a:latin typeface="Noto Sans" panose="020B0502040504020204" pitchFamily="34" charset="0"/>
              </a:rPr>
              <a:t>and has several advantages in </a:t>
            </a:r>
            <a:r>
              <a:rPr lang="en-GB" b="0" i="0" dirty="0" err="1">
                <a:solidFill>
                  <a:srgbClr val="232323"/>
                </a:solidFill>
                <a:effectLst/>
                <a:latin typeface="Noto Sans" panose="020B0502040504020204" pitchFamily="34" charset="0"/>
              </a:rPr>
              <a:t>laboring</a:t>
            </a:r>
            <a:r>
              <a:rPr lang="en-GB" b="0" i="0" dirty="0">
                <a:solidFill>
                  <a:srgbClr val="232323"/>
                </a:solidFill>
                <a:effectLst/>
                <a:latin typeface="Noto Sans" panose="020B0502040504020204" pitchFamily="34" charset="0"/>
              </a:rPr>
              <a:t> patients: it provides excellent analgesia and thus reduces cardiopulmonary stress from pain and anxiety.</a:t>
            </a:r>
            <a:endParaRPr lang="en-GB" b="1" i="0" dirty="0">
              <a:solidFill>
                <a:srgbClr val="232323"/>
              </a:solidFill>
              <a:effectLst/>
              <a:latin typeface="Noto Sans" panose="020B0502040504020204" pitchFamily="34" charset="0"/>
            </a:endParaRPr>
          </a:p>
          <a:p>
            <a:r>
              <a:rPr lang="en-GB" b="1" i="0" dirty="0">
                <a:solidFill>
                  <a:srgbClr val="232323"/>
                </a:solidFill>
                <a:effectLst/>
                <a:latin typeface="Noto Sans" panose="020B0502040504020204" pitchFamily="34" charset="0"/>
              </a:rPr>
              <a:t>Consider checking a platelet count prior to neuraxial </a:t>
            </a:r>
            <a:r>
              <a:rPr lang="en-GB" b="1" i="0" dirty="0" err="1">
                <a:solidFill>
                  <a:srgbClr val="232323"/>
                </a:solidFill>
                <a:effectLst/>
                <a:latin typeface="Noto Sans" panose="020B0502040504020204" pitchFamily="34" charset="0"/>
              </a:rPr>
              <a:t>anesthesia</a:t>
            </a:r>
            <a:r>
              <a:rPr lang="en-GB" b="1" i="0" dirty="0">
                <a:solidFill>
                  <a:srgbClr val="232323"/>
                </a:solidFill>
                <a:effectLst/>
                <a:latin typeface="Noto Sans" panose="020B0502040504020204" pitchFamily="34" charset="0"/>
              </a:rPr>
              <a:t> </a:t>
            </a:r>
            <a:r>
              <a:rPr lang="en-GB" b="0" i="0" dirty="0">
                <a:solidFill>
                  <a:srgbClr val="232323"/>
                </a:solidFill>
                <a:effectLst/>
                <a:latin typeface="Noto Sans" panose="020B0502040504020204" pitchFamily="34" charset="0"/>
              </a:rPr>
              <a:t>in symptomatic patients. Thrombocytopenia has been reported in patients with COVID-19.</a:t>
            </a:r>
          </a:p>
          <a:p>
            <a:r>
              <a:rPr lang="en-GB" b="1" i="0" dirty="0">
                <a:solidFill>
                  <a:srgbClr val="232323"/>
                </a:solidFill>
                <a:effectLst/>
                <a:latin typeface="Noto Sans" panose="020B0502040504020204" pitchFamily="34" charset="0"/>
              </a:rPr>
              <a:t>Avoid allowing cerebrospinal fluid (CSF) to drip from the needle </a:t>
            </a:r>
            <a:r>
              <a:rPr lang="en-GB" b="0" i="0" dirty="0">
                <a:solidFill>
                  <a:srgbClr val="232323"/>
                </a:solidFill>
                <a:effectLst/>
                <a:latin typeface="Noto Sans" panose="020B0502040504020204" pitchFamily="34" charset="0"/>
              </a:rPr>
              <a:t>when performing spinal </a:t>
            </a:r>
            <a:r>
              <a:rPr lang="en-GB" b="0" i="0" dirty="0" err="1">
                <a:solidFill>
                  <a:srgbClr val="232323"/>
                </a:solidFill>
                <a:effectLst/>
                <a:latin typeface="Noto Sans" panose="020B0502040504020204" pitchFamily="34" charset="0"/>
              </a:rPr>
              <a:t>anesthesia</a:t>
            </a:r>
            <a:r>
              <a:rPr lang="en-GB" b="0" i="0" dirty="0">
                <a:solidFill>
                  <a:srgbClr val="232323"/>
                </a:solidFill>
                <a:effectLst/>
                <a:latin typeface="Noto Sans" panose="020B0502040504020204" pitchFamily="34" charset="0"/>
              </a:rPr>
              <a:t>, and avoid contact with CSF. It is not known whether severe acute respiratory syndrome coronavirus 2 (SARS-CoV-2), the virus responsible for COVID-19, enters CSF. However, in patients infected with some other coronaviruses, those viruses have been detected in CSF.</a:t>
            </a:r>
          </a:p>
          <a:p>
            <a:endParaRPr lang="en-GB" dirty="0">
              <a:solidFill>
                <a:srgbClr val="232323"/>
              </a:solidFill>
              <a:latin typeface="Noto Sans" panose="020B0502040504020204" pitchFamily="34" charset="0"/>
            </a:endParaRPr>
          </a:p>
        </p:txBody>
      </p:sp>
    </p:spTree>
    <p:extLst>
      <p:ext uri="{BB962C8B-B14F-4D97-AF65-F5344CB8AC3E}">
        <p14:creationId xmlns:p14="http://schemas.microsoft.com/office/powerpoint/2010/main" val="4055417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DAF91-2743-4558-BA75-A5FBDEE2741E}"/>
              </a:ext>
            </a:extLst>
          </p:cNvPr>
          <p:cNvSpPr>
            <a:spLocks noGrp="1"/>
          </p:cNvSpPr>
          <p:nvPr>
            <p:ph type="title"/>
          </p:nvPr>
        </p:nvSpPr>
        <p:spPr>
          <a:xfrm>
            <a:off x="277234" y="1708948"/>
            <a:ext cx="4696492" cy="3102471"/>
          </a:xfrm>
        </p:spPr>
        <p:txBody>
          <a:bodyPr vert="horz" lIns="91440" tIns="45720" rIns="91440" bIns="45720" rtlCol="0" anchor="b">
            <a:normAutofit/>
          </a:bodyPr>
          <a:lstStyle/>
          <a:p>
            <a:pPr algn="ctr">
              <a:lnSpc>
                <a:spcPct val="90000"/>
              </a:lnSpc>
            </a:pPr>
            <a:r>
              <a:rPr lang="en-US" sz="5000" b="1" i="0" dirty="0">
                <a:effectLst/>
              </a:rPr>
              <a:t>ADVERSE CONSEQUENCES OF LABOR PAIN</a:t>
            </a:r>
            <a:endParaRPr lang="en-US" sz="5000" dirty="0"/>
          </a:p>
        </p:txBody>
      </p:sp>
      <p:pic>
        <p:nvPicPr>
          <p:cNvPr id="4" name="Content Placeholder 3">
            <a:extLst>
              <a:ext uri="{FF2B5EF4-FFF2-40B4-BE49-F238E27FC236}">
                <a16:creationId xmlns:a16="http://schemas.microsoft.com/office/drawing/2014/main" id="{12DABE1B-9152-4085-A46A-53571BF8B05A}"/>
              </a:ext>
            </a:extLst>
          </p:cNvPr>
          <p:cNvPicPr>
            <a:picLocks noGrp="1" noChangeAspect="1"/>
          </p:cNvPicPr>
          <p:nvPr>
            <p:ph idx="1"/>
          </p:nvPr>
        </p:nvPicPr>
        <p:blipFill>
          <a:blip r:embed="rId3"/>
          <a:stretch>
            <a:fillRect/>
          </a:stretch>
        </p:blipFill>
        <p:spPr>
          <a:xfrm>
            <a:off x="4944778" y="525775"/>
            <a:ext cx="7050840" cy="5815865"/>
          </a:xfrm>
          <a:prstGeom prst="rect">
            <a:avLst/>
          </a:prstGeom>
        </p:spPr>
      </p:pic>
    </p:spTree>
    <p:extLst>
      <p:ext uri="{BB962C8B-B14F-4D97-AF65-F5344CB8AC3E}">
        <p14:creationId xmlns:p14="http://schemas.microsoft.com/office/powerpoint/2010/main" val="19376896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1788</TotalTime>
  <Words>7340</Words>
  <Application>Microsoft Office PowerPoint</Application>
  <PresentationFormat>Widescreen</PresentationFormat>
  <Paragraphs>391</Paragraphs>
  <Slides>85</Slides>
  <Notes>33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85</vt:i4>
      </vt:variant>
    </vt:vector>
  </HeadingPairs>
  <TitlesOfParts>
    <vt:vector size="96" baseType="lpstr">
      <vt:lpstr>Arial</vt:lpstr>
      <vt:lpstr>Calibri</vt:lpstr>
      <vt:lpstr>Calibri Light</vt:lpstr>
      <vt:lpstr>Century Gothic</vt:lpstr>
      <vt:lpstr>Minion-Regular</vt:lpstr>
      <vt:lpstr>Noto Sans</vt:lpstr>
      <vt:lpstr>Roboto</vt:lpstr>
      <vt:lpstr>Times New Roman</vt:lpstr>
      <vt:lpstr>Utopia-Bold</vt:lpstr>
      <vt:lpstr>Utopia-Regular</vt:lpstr>
      <vt:lpstr>Office Theme</vt:lpstr>
      <vt:lpstr>Obstetric Analgesia and Anaesthesia</vt:lpstr>
      <vt:lpstr>Part I  Sarah khirfan</vt:lpstr>
      <vt:lpstr>Introduction</vt:lpstr>
      <vt:lpstr>PowerPoint Presentation</vt:lpstr>
      <vt:lpstr>Pain Pathways</vt:lpstr>
      <vt:lpstr>PowerPoint Presentation</vt:lpstr>
      <vt:lpstr>PowerPoint Presentation</vt:lpstr>
      <vt:lpstr>Uterine Blood Flow</vt:lpstr>
      <vt:lpstr>ADVERSE CONSEQUENCES OF LABOR PAIN</vt:lpstr>
      <vt:lpstr>Analgesia Methods</vt:lpstr>
      <vt:lpstr>Classification Of Approaches</vt:lpstr>
      <vt:lpstr>The Non-pharmacologic Methods</vt:lpstr>
      <vt:lpstr>PowerPoint Presentation</vt:lpstr>
      <vt:lpstr>The Pharmacologic Approaches</vt:lpstr>
      <vt:lpstr>Parenteral (Systemic) Narcotics</vt:lpstr>
      <vt:lpstr>PowerPoint Presentation</vt:lpstr>
      <vt:lpstr>PowerPoint Presentation</vt:lpstr>
      <vt:lpstr>PowerPoint Presentation</vt:lpstr>
      <vt:lpstr>PowerPoint Presentation</vt:lpstr>
      <vt:lpstr>Note</vt:lpstr>
      <vt:lpstr>Non-opioid Agents</vt:lpstr>
      <vt:lpstr>PowerPoint Presentation</vt:lpstr>
      <vt:lpstr>PowerPoint Presentation</vt:lpstr>
      <vt:lpstr>PowerPoint Presentation</vt:lpstr>
      <vt:lpstr>PowerPoint Presentation</vt:lpstr>
      <vt:lpstr>PowerPoint Presentation</vt:lpstr>
      <vt:lpstr>Post-Cesarean Delivery Pain Control</vt:lpstr>
      <vt:lpstr>PowerPoint Presentation</vt:lpstr>
      <vt:lpstr>PowerPoint Presentation</vt:lpstr>
      <vt:lpstr>Part II  Huthaifa Hawajreh</vt:lpstr>
      <vt:lpstr> Neuraxial anesthesia (regional anesthesia)</vt:lpstr>
      <vt:lpstr>Neuraxial anesthesia (regional anesthesia)</vt:lpstr>
      <vt:lpstr>PowerPoint Presentation</vt:lpstr>
      <vt:lpstr>PowerPoint Presentation</vt:lpstr>
      <vt:lpstr>Neuraxial anesthesia (regional anesthesia)</vt:lpstr>
      <vt:lpstr>Neuraxial anesthesia (regional anesthesia)</vt:lpstr>
      <vt:lpstr>Neuraxial anesthesia (regional anesthesia)</vt:lpstr>
      <vt:lpstr>Neuraxial anesthesia (regional anesthesia)</vt:lpstr>
      <vt:lpstr>Neuraxial anesthesia (regional anesthesia)</vt:lpstr>
      <vt:lpstr>Neuraxial anesthesia (regional anesthesia)</vt:lpstr>
      <vt:lpstr>Neuraxial anesthesia (regional anesthesia)</vt:lpstr>
      <vt:lpstr>Neuraxial anesthesia (regional anesthesia)</vt:lpstr>
      <vt:lpstr>PowerPoint Presentation</vt:lpstr>
      <vt:lpstr>Pudendal Nerve Block</vt:lpstr>
      <vt:lpstr>PowerPoint Presentation</vt:lpstr>
      <vt:lpstr>PowerPoint Presentation</vt:lpstr>
      <vt:lpstr>PowerPoint Presentation</vt:lpstr>
      <vt:lpstr>PowerPoint Presentation</vt:lpstr>
      <vt:lpstr>PowerPoint Presentation</vt:lpstr>
      <vt:lpstr>Complications</vt:lpstr>
      <vt:lpstr>Paracervical Block</vt:lpstr>
      <vt:lpstr>PowerPoint Presentation</vt:lpstr>
      <vt:lpstr>PowerPoint Presentation</vt:lpstr>
      <vt:lpstr>PowerPoint Presentation</vt:lpstr>
      <vt:lpstr>PowerPoint Presentation</vt:lpstr>
      <vt:lpstr>Complications</vt:lpstr>
      <vt:lpstr>General Anesthesia </vt:lpstr>
      <vt:lpstr> Definition: </vt:lpstr>
      <vt:lpstr>PowerPoint Presentation</vt:lpstr>
      <vt:lpstr>PowerPoint Presentation</vt:lpstr>
      <vt:lpstr>Disadvantages of general anesthesia</vt:lpstr>
      <vt:lpstr>1. Possibility of maternal aspiration </vt:lpstr>
      <vt:lpstr>2. Narcotization of the newborn  </vt:lpstr>
      <vt:lpstr>3. Problems of airway management  </vt:lpstr>
      <vt:lpstr>PowerPoint Presentation</vt:lpstr>
      <vt:lpstr>Women in labor have a higher risk of airway complications than nonpregnant patients because they have:</vt:lpstr>
      <vt:lpstr>PowerPoint Presentation</vt:lpstr>
      <vt:lpstr>PowerPoint Presentation</vt:lpstr>
      <vt:lpstr>PowerPoint Presentation</vt:lpstr>
      <vt:lpstr>General anesthesia is employed for cesarean delivery in three situations:</vt:lpstr>
      <vt:lpstr>PowerPoint Presentation</vt:lpstr>
      <vt:lpstr>PowerPoint Presentation</vt:lpstr>
      <vt:lpstr>PowerPoint Presentation</vt:lpstr>
      <vt:lpstr>PREPARATION FOR ANESTHESIA</vt:lpstr>
      <vt:lpstr>PowerPoint Presentation</vt:lpstr>
      <vt:lpstr>PowerPoint Presentation</vt:lpstr>
      <vt:lpstr>PowerPoint Presentation</vt:lpstr>
      <vt:lpstr>PowerPoint Presentation</vt:lpstr>
      <vt:lpstr>PowerPoint Presentation</vt:lpstr>
      <vt:lpstr>Induction of anesthesia</vt:lpstr>
      <vt:lpstr>PowerPoint Presentation</vt:lpstr>
      <vt:lpstr>Maintenance of general anesthesia</vt:lpstr>
      <vt:lpstr>COVID-19</vt:lpstr>
      <vt:lpstr>Patients with confirmed or suspected COVID-19</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Obstetric Analgesia and Anaesthesia</dc:title>
  <dc:creator>Husam Sarayrah</dc:creator>
  <cp:lastModifiedBy>Sarah Khirfan</cp:lastModifiedBy>
  <cp:revision>131</cp:revision>
  <dcterms:created xsi:type="dcterms:W3CDTF">2021-09-17T22:08:11Z</dcterms:created>
  <dcterms:modified xsi:type="dcterms:W3CDTF">2021-12-08T18:38:14Z</dcterms:modified>
</cp:coreProperties>
</file>