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4" r:id="rId43"/>
    <p:sldId id="298" r:id="rId44"/>
    <p:sldId id="299" r:id="rId45"/>
    <p:sldId id="300" r:id="rId46"/>
    <p:sldId id="303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HEAD INJURY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Dr.Emad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Aborajooh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485900"/>
            <a:ext cx="52197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 and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Resuscitation </a:t>
            </a:r>
            <a:r>
              <a:rPr lang="en-US" dirty="0"/>
              <a:t>performed according to ATLS guidelines</a:t>
            </a:r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/>
              <a:t>, Airway with cervical spine protection</a:t>
            </a:r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dirty="0"/>
              <a:t>, Breathing and ventilation</a:t>
            </a:r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dirty="0" smtClean="0"/>
              <a:t>, </a:t>
            </a:r>
            <a:r>
              <a:rPr lang="en-US" dirty="0"/>
              <a:t>Circulation with </a:t>
            </a:r>
            <a:r>
              <a:rPr lang="en-US" dirty="0" err="1"/>
              <a:t>haemorrhage</a:t>
            </a:r>
            <a:r>
              <a:rPr lang="en-US" dirty="0"/>
              <a:t> control</a:t>
            </a:r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dirty="0"/>
              <a:t>, Disability: neurological status</a:t>
            </a:r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dirty="0"/>
              <a:t>, Exposure: completely undress the patient and assess for other </a:t>
            </a:r>
            <a:r>
              <a:rPr lang="en-US" dirty="0" smtClean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Paramedics </a:t>
            </a:r>
            <a:r>
              <a:rPr lang="en-US" dirty="0"/>
              <a:t>may give vital information on the:</a:t>
            </a:r>
          </a:p>
          <a:p>
            <a:pPr lvl="1"/>
            <a:r>
              <a:rPr lang="en-US" dirty="0" smtClean="0"/>
              <a:t>pre-injury </a:t>
            </a:r>
            <a:r>
              <a:rPr lang="en-US" dirty="0"/>
              <a:t>state (fits, alcohol, chest pain)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involved in the injury (speed of vehicles, height fallen)</a:t>
            </a:r>
          </a:p>
          <a:p>
            <a:pPr lvl="1"/>
            <a:r>
              <a:rPr lang="en-US" dirty="0" smtClean="0"/>
              <a:t>conscious </a:t>
            </a:r>
            <a:r>
              <a:rPr lang="en-US" dirty="0"/>
              <a:t>state and </a:t>
            </a:r>
            <a:r>
              <a:rPr lang="en-US" dirty="0" err="1"/>
              <a:t>haemodynamic</a:t>
            </a:r>
            <a:r>
              <a:rPr lang="en-US" dirty="0"/>
              <a:t> stability of the patient after the accident</a:t>
            </a:r>
          </a:p>
          <a:p>
            <a:pPr lvl="1"/>
            <a:r>
              <a:rPr lang="en-US" dirty="0" smtClean="0"/>
              <a:t>length </a:t>
            </a:r>
            <a:r>
              <a:rPr lang="en-US" dirty="0"/>
              <a:t>of time taken for extrication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length of retro- and </a:t>
            </a:r>
            <a:r>
              <a:rPr lang="en-US" dirty="0" err="1"/>
              <a:t>antegrade</a:t>
            </a:r>
            <a:r>
              <a:rPr lang="en-US" dirty="0"/>
              <a:t> amnesia </a:t>
            </a:r>
          </a:p>
          <a:p>
            <a:pPr lvl="1"/>
            <a:r>
              <a:rPr lang="en-US" dirty="0" smtClean="0"/>
              <a:t>medication </a:t>
            </a:r>
            <a:r>
              <a:rPr lang="en-US" dirty="0"/>
              <a:t>history, especially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156229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Examination: Primary survey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</a:t>
            </a:r>
            <a:r>
              <a:rPr lang="en-US" dirty="0"/>
              <a:t>adequate oxygenation and circulation</a:t>
            </a:r>
          </a:p>
          <a:p>
            <a:r>
              <a:rPr lang="en-US" dirty="0" smtClean="0"/>
              <a:t>Check </a:t>
            </a:r>
            <a:r>
              <a:rPr lang="en-US" dirty="0"/>
              <a:t>pupil size and response and GCS as soon as possible</a:t>
            </a:r>
          </a:p>
          <a:p>
            <a:r>
              <a:rPr lang="en-US" dirty="0" smtClean="0"/>
              <a:t>Check </a:t>
            </a:r>
            <a:r>
              <a:rPr lang="en-US" dirty="0"/>
              <a:t>for focal neurological deficits before intubation if possible</a:t>
            </a:r>
          </a:p>
          <a:p>
            <a:r>
              <a:rPr lang="en-US" dirty="0" smtClean="0"/>
              <a:t>Check </a:t>
            </a:r>
            <a:r>
              <a:rPr lang="en-US" dirty="0"/>
              <a:t>blood sugar for </a:t>
            </a:r>
            <a:r>
              <a:rPr lang="en-US" dirty="0" err="1"/>
              <a:t>hypoglycaemia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Examination: secondary survey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4" y="1600200"/>
            <a:ext cx="37671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full secondary survey will be required.</a:t>
            </a:r>
          </a:p>
          <a:p>
            <a:r>
              <a:rPr lang="en-US" dirty="0"/>
              <a:t>Particular attention must be paid to the head, neck and spine.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6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</a:t>
            </a:r>
            <a:r>
              <a:rPr lang="en-US" dirty="0"/>
              <a:t>and feel over the whole skull and face for cuts, bruises and fractures.</a:t>
            </a:r>
          </a:p>
          <a:p>
            <a:r>
              <a:rPr lang="en-US" dirty="0" smtClean="0"/>
              <a:t>Check </a:t>
            </a:r>
            <a:r>
              <a:rPr lang="en-US" dirty="0"/>
              <a:t>for fractured base of skull by looking for blood in the ears, nose or </a:t>
            </a:r>
            <a:r>
              <a:rPr lang="en-US" dirty="0" smtClean="0"/>
              <a:t>mouth and </a:t>
            </a:r>
            <a:r>
              <a:rPr lang="en-US" dirty="0"/>
              <a:t>Battle’s sign.</a:t>
            </a:r>
          </a:p>
        </p:txBody>
      </p:sp>
    </p:spTree>
    <p:extLst>
      <p:ext uri="{BB962C8B-B14F-4D97-AF65-F5344CB8AC3E}">
        <p14:creationId xmlns:p14="http://schemas.microsoft.com/office/powerpoint/2010/main" val="124670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Battle’s </a:t>
            </a:r>
            <a:r>
              <a:rPr lang="en-US" dirty="0" smtClean="0"/>
              <a:t>sign : A </a:t>
            </a:r>
            <a:r>
              <a:rPr lang="en-US" dirty="0"/>
              <a:t>skull base </a:t>
            </a:r>
            <a:r>
              <a:rPr lang="en-US" dirty="0" smtClean="0"/>
              <a:t>fracture may </a:t>
            </a:r>
            <a:r>
              <a:rPr lang="en-US" dirty="0"/>
              <a:t>be associated </a:t>
            </a:r>
            <a:r>
              <a:rPr lang="en-US" dirty="0" smtClean="0"/>
              <a:t>with bruising </a:t>
            </a:r>
            <a:r>
              <a:rPr lang="en-US" dirty="0"/>
              <a:t>over </a:t>
            </a:r>
            <a:r>
              <a:rPr lang="en-US" dirty="0" smtClean="0"/>
              <a:t>the mastoid </a:t>
            </a:r>
            <a:r>
              <a:rPr lang="en-US" dirty="0"/>
              <a:t>process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Racoon</a:t>
            </a:r>
            <a:r>
              <a:rPr lang="en-US" dirty="0" smtClean="0"/>
              <a:t> </a:t>
            </a:r>
            <a:r>
              <a:rPr lang="en-US" dirty="0"/>
              <a:t>Eyes </a:t>
            </a:r>
            <a:r>
              <a:rPr lang="en-US" dirty="0" smtClean="0"/>
              <a:t>or Panda </a:t>
            </a:r>
            <a:r>
              <a:rPr lang="en-US" dirty="0"/>
              <a:t>Eye Sign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8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6" y="4191000"/>
            <a:ext cx="4365135" cy="246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4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CSF </a:t>
            </a:r>
            <a:r>
              <a:rPr lang="en-US" dirty="0" err="1"/>
              <a:t>Rhinorrhoea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52600"/>
            <a:ext cx="41181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3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Cervical spine </a:t>
            </a:r>
            <a:r>
              <a:rPr lang="en-US" dirty="0" err="1"/>
              <a:t>immobilisation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Attempt </a:t>
            </a:r>
            <a:r>
              <a:rPr lang="en-US" dirty="0"/>
              <a:t>full cervical spine </a:t>
            </a:r>
            <a:r>
              <a:rPr lang="en-US" dirty="0" err="1"/>
              <a:t>immobilisation</a:t>
            </a:r>
            <a:r>
              <a:rPr lang="en-US" dirty="0"/>
              <a:t> for patients who have sustained </a:t>
            </a:r>
            <a:r>
              <a:rPr lang="en-US" dirty="0" smtClean="0"/>
              <a:t>a head </a:t>
            </a:r>
            <a:r>
              <a:rPr lang="en-US" dirty="0"/>
              <a:t>injury and present with any of the following risk factors unless </a:t>
            </a:r>
            <a:r>
              <a:rPr lang="en-US" dirty="0" smtClean="0"/>
              <a:t>other factors </a:t>
            </a:r>
            <a:r>
              <a:rPr lang="en-US" dirty="0"/>
              <a:t>prevent this: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less than 15 on initial assessment by the healthcare professional.</a:t>
            </a:r>
          </a:p>
          <a:p>
            <a:pPr lvl="1"/>
            <a:r>
              <a:rPr lang="en-US" dirty="0" smtClean="0"/>
              <a:t>Neck </a:t>
            </a:r>
            <a:r>
              <a:rPr lang="en-US" dirty="0"/>
              <a:t>pain or tenderness.</a:t>
            </a:r>
          </a:p>
          <a:p>
            <a:pPr lvl="1"/>
            <a:r>
              <a:rPr lang="en-US" dirty="0" smtClean="0"/>
              <a:t>Focal </a:t>
            </a:r>
            <a:r>
              <a:rPr lang="en-US" dirty="0"/>
              <a:t>neurological deficit.</a:t>
            </a:r>
          </a:p>
          <a:p>
            <a:pPr lvl="1"/>
            <a:r>
              <a:rPr lang="en-US" dirty="0" err="1" smtClean="0"/>
              <a:t>Paraesthesia</a:t>
            </a:r>
            <a:r>
              <a:rPr lang="en-US" dirty="0" smtClean="0"/>
              <a:t> </a:t>
            </a:r>
            <a:r>
              <a:rPr lang="en-US" dirty="0"/>
              <a:t>in the extremities.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other clinical suspicion of cervical spine injury.</a:t>
            </a:r>
          </a:p>
        </p:txBody>
      </p:sp>
    </p:spTree>
    <p:extLst>
      <p:ext uri="{BB962C8B-B14F-4D97-AF65-F5344CB8AC3E}">
        <p14:creationId xmlns:p14="http://schemas.microsoft.com/office/powerpoint/2010/main" val="255668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Examination of the whole patient in head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Cervical </a:t>
            </a:r>
            <a:r>
              <a:rPr lang="en-US" dirty="0"/>
              <a:t>spine injury is common in patients with head injuries.</a:t>
            </a:r>
          </a:p>
          <a:p>
            <a:r>
              <a:rPr lang="en-US" dirty="0" smtClean="0"/>
              <a:t>Even </a:t>
            </a:r>
            <a:r>
              <a:rPr lang="en-US" dirty="0"/>
              <a:t>obtunded patients should move all four limbs.</a:t>
            </a:r>
          </a:p>
          <a:p>
            <a:r>
              <a:rPr lang="en-US" dirty="0" smtClean="0"/>
              <a:t>Check </a:t>
            </a:r>
            <a:r>
              <a:rPr lang="en-US" dirty="0"/>
              <a:t>and record power, tone and sensation in the peripheral nerves.</a:t>
            </a:r>
          </a:p>
          <a:p>
            <a:r>
              <a:rPr lang="en-US" dirty="0" smtClean="0"/>
              <a:t>Log </a:t>
            </a:r>
            <a:r>
              <a:rPr lang="en-US" dirty="0"/>
              <a:t>roll to check the whole spine for steps and tenderness.</a:t>
            </a:r>
          </a:p>
          <a:p>
            <a:r>
              <a:rPr lang="en-US" dirty="0" smtClean="0"/>
              <a:t>Perform </a:t>
            </a:r>
            <a:r>
              <a:rPr lang="en-US" dirty="0"/>
              <a:t>a rectal examination to check for anal tone and anal wink.</a:t>
            </a:r>
          </a:p>
          <a:p>
            <a:r>
              <a:rPr lang="en-US" dirty="0" smtClean="0"/>
              <a:t>Check </a:t>
            </a:r>
            <a:r>
              <a:rPr lang="en-US" dirty="0"/>
              <a:t>for priapism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Head injury is any trauma that leads to injury of the scalp, skull, or brain</a:t>
            </a:r>
          </a:p>
          <a:p>
            <a:r>
              <a:rPr lang="en-US" dirty="0" smtClean="0"/>
              <a:t>Head </a:t>
            </a:r>
            <a:r>
              <a:rPr lang="en-US" dirty="0"/>
              <a:t>trauma results in approximately </a:t>
            </a:r>
            <a:r>
              <a:rPr lang="en-US" dirty="0" smtClean="0"/>
              <a:t>70,000 deaths</a:t>
            </a:r>
            <a:r>
              <a:rPr lang="en-US" dirty="0"/>
              <a:t>, 80,000 long-term disabilities, </a:t>
            </a:r>
            <a:r>
              <a:rPr lang="en-US" dirty="0" smtClean="0"/>
              <a:t>and 60,000 </a:t>
            </a:r>
            <a:r>
              <a:rPr lang="en-US" dirty="0"/>
              <a:t>new seizure disorders each year</a:t>
            </a:r>
          </a:p>
          <a:p>
            <a:r>
              <a:rPr lang="en-US" dirty="0" smtClean="0"/>
              <a:t>These </a:t>
            </a:r>
            <a:r>
              <a:rPr lang="en-US" dirty="0"/>
              <a:t>injuries most often occur in </a:t>
            </a:r>
            <a:r>
              <a:rPr lang="en-US" dirty="0" smtClean="0"/>
              <a:t>individuals who </a:t>
            </a:r>
            <a:r>
              <a:rPr lang="en-US" dirty="0"/>
              <a:t>are 15-24 years old and are twice </a:t>
            </a:r>
            <a:r>
              <a:rPr lang="en-US" dirty="0" smtClean="0"/>
              <a:t>as common </a:t>
            </a:r>
            <a:r>
              <a:rPr lang="en-US" dirty="0"/>
              <a:t>in men</a:t>
            </a:r>
          </a:p>
          <a:p>
            <a:r>
              <a:rPr lang="en-US" dirty="0" smtClean="0"/>
              <a:t>Vehicular </a:t>
            </a:r>
            <a:r>
              <a:rPr lang="en-US" dirty="0"/>
              <a:t>accidents being most common in </a:t>
            </a:r>
            <a:r>
              <a:rPr lang="en-US" dirty="0" smtClean="0"/>
              <a:t>those under </a:t>
            </a:r>
            <a:r>
              <a:rPr lang="en-US" dirty="0"/>
              <a:t>25 years</a:t>
            </a:r>
          </a:p>
          <a:p>
            <a:r>
              <a:rPr lang="en-US" dirty="0" smtClean="0"/>
              <a:t>Falls </a:t>
            </a:r>
            <a:r>
              <a:rPr lang="en-US" dirty="0"/>
              <a:t>in those over 75 </a:t>
            </a:r>
            <a:r>
              <a:rPr lang="en-US" dirty="0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1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Neurologic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GCS </a:t>
            </a:r>
            <a:r>
              <a:rPr lang="en-US" dirty="0"/>
              <a:t>score</a:t>
            </a:r>
          </a:p>
          <a:p>
            <a:r>
              <a:rPr lang="en-US" dirty="0" smtClean="0"/>
              <a:t>Brainstem </a:t>
            </a:r>
            <a:r>
              <a:rPr lang="en-US" dirty="0"/>
              <a:t>examination – Pupillary examination, ocular movement </a:t>
            </a:r>
            <a:r>
              <a:rPr lang="en-US" dirty="0" smtClean="0"/>
              <a:t>examination, corneal </a:t>
            </a:r>
            <a:r>
              <a:rPr lang="en-US" dirty="0"/>
              <a:t>reflex, gag reflex</a:t>
            </a:r>
          </a:p>
          <a:p>
            <a:r>
              <a:rPr lang="en-US" dirty="0" smtClean="0"/>
              <a:t>Motor </a:t>
            </a:r>
            <a:r>
              <a:rPr lang="en-US" dirty="0"/>
              <a:t>examination</a:t>
            </a:r>
          </a:p>
          <a:p>
            <a:r>
              <a:rPr lang="en-US" dirty="0" smtClean="0"/>
              <a:t>Sensory </a:t>
            </a:r>
            <a:r>
              <a:rPr lang="en-US" dirty="0"/>
              <a:t>examination</a:t>
            </a:r>
          </a:p>
          <a:p>
            <a:r>
              <a:rPr lang="en-US" dirty="0" smtClean="0"/>
              <a:t>Reflex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7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Glasgow Coma Scale (GCS)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r>
              <a:rPr lang="en-US" dirty="0"/>
              <a:t>head injury </a:t>
            </a:r>
            <a:r>
              <a:rPr lang="en-US" dirty="0" smtClean="0"/>
              <a:t>: GCS </a:t>
            </a:r>
            <a:r>
              <a:rPr lang="en-US" dirty="0"/>
              <a:t>score is 3 to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oderate </a:t>
            </a:r>
            <a:r>
              <a:rPr lang="en-US" dirty="0"/>
              <a:t>head injury </a:t>
            </a:r>
            <a:r>
              <a:rPr lang="en-US" dirty="0" smtClean="0"/>
              <a:t>: </a:t>
            </a:r>
            <a:r>
              <a:rPr lang="en-US" dirty="0"/>
              <a:t>GCS score is 9 to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 smtClean="0"/>
              <a:t>Mild </a:t>
            </a:r>
            <a:r>
              <a:rPr lang="en-US" dirty="0"/>
              <a:t>head injury </a:t>
            </a:r>
            <a:r>
              <a:rPr lang="en-US" dirty="0" smtClean="0"/>
              <a:t>:GCS </a:t>
            </a:r>
            <a:r>
              <a:rPr lang="en-US" dirty="0"/>
              <a:t>score is 13 to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695" y="1447800"/>
            <a:ext cx="4562475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4572000" y="1600201"/>
            <a:ext cx="4420171" cy="21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96" y="3794078"/>
            <a:ext cx="45624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1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Pupillary examination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Essential </a:t>
            </a:r>
            <a:r>
              <a:rPr lang="en-US" dirty="0"/>
              <a:t>at the initial clinical assessment and during further observation.</a:t>
            </a:r>
          </a:p>
          <a:p>
            <a:r>
              <a:rPr lang="en-US" dirty="0" smtClean="0"/>
              <a:t>Increase ICP leads to temporal </a:t>
            </a:r>
            <a:r>
              <a:rPr lang="en-US" dirty="0"/>
              <a:t>lobe herniation </a:t>
            </a:r>
            <a:r>
              <a:rPr lang="en-US" dirty="0" smtClean="0"/>
              <a:t>and compression </a:t>
            </a:r>
            <a:r>
              <a:rPr lang="en-US" dirty="0"/>
              <a:t>of the 3rd nerve </a:t>
            </a:r>
            <a:r>
              <a:rPr lang="en-US" dirty="0" smtClean="0"/>
              <a:t>then pupillary dilatation </a:t>
            </a:r>
            <a:r>
              <a:rPr lang="en-US" dirty="0"/>
              <a:t>(initially on the side of the raised pressure)</a:t>
            </a:r>
          </a:p>
          <a:p>
            <a:r>
              <a:rPr lang="en-US" dirty="0" smtClean="0"/>
              <a:t>As </a:t>
            </a:r>
            <a:r>
              <a:rPr lang="en-US" dirty="0"/>
              <a:t>the ICP increases </a:t>
            </a:r>
            <a:r>
              <a:rPr lang="en-US" dirty="0" smtClean="0"/>
              <a:t>contralateral hemiparesis will appear.</a:t>
            </a:r>
            <a:endParaRPr lang="en-US" dirty="0"/>
          </a:p>
          <a:p>
            <a:r>
              <a:rPr lang="en-US" dirty="0" smtClean="0"/>
              <a:t>Direct </a:t>
            </a:r>
            <a:r>
              <a:rPr lang="en-US" dirty="0"/>
              <a:t>trauma to the eye </a:t>
            </a:r>
            <a:r>
              <a:rPr lang="en-US" dirty="0" smtClean="0"/>
              <a:t>leads to </a:t>
            </a:r>
            <a:r>
              <a:rPr lang="en-US" dirty="0"/>
              <a:t>traumatic </a:t>
            </a:r>
            <a:r>
              <a:rPr lang="en-US" dirty="0" err="1" smtClean="0"/>
              <a:t>mydriasis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24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Motor and sensory examination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Motor :</a:t>
            </a:r>
          </a:p>
          <a:p>
            <a:pPr lvl="1"/>
            <a:r>
              <a:rPr lang="en-US" dirty="0" smtClean="0"/>
              <a:t>Limited </a:t>
            </a:r>
            <a:r>
              <a:rPr lang="en-US" dirty="0"/>
              <a:t>to an assessment of asymmetry</a:t>
            </a:r>
          </a:p>
          <a:p>
            <a:pPr lvl="1"/>
            <a:r>
              <a:rPr lang="en-US" dirty="0" smtClean="0"/>
              <a:t>Difference </a:t>
            </a:r>
            <a:r>
              <a:rPr lang="en-US" dirty="0"/>
              <a:t>in muscle tone between the left and right sides.</a:t>
            </a:r>
          </a:p>
          <a:p>
            <a:pPr lvl="1"/>
            <a:r>
              <a:rPr lang="en-US" dirty="0" smtClean="0"/>
              <a:t>Indicative </a:t>
            </a:r>
            <a:r>
              <a:rPr lang="en-US" dirty="0"/>
              <a:t>of a hemispheric injury and raises the possibility of a mass lesion.</a:t>
            </a:r>
          </a:p>
          <a:p>
            <a:r>
              <a:rPr lang="en-US" dirty="0" smtClean="0"/>
              <a:t>Sensory : </a:t>
            </a:r>
          </a:p>
          <a:p>
            <a:pPr lvl="1"/>
            <a:r>
              <a:rPr lang="en-US" dirty="0"/>
              <a:t>Asymmetric response to central pain stimulation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difficult.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cooperate with sensory testing.</a:t>
            </a:r>
          </a:p>
          <a:p>
            <a:pPr lvl="1"/>
            <a:r>
              <a:rPr lang="en-US" dirty="0" smtClean="0"/>
              <a:t>Findings </a:t>
            </a:r>
            <a:r>
              <a:rPr lang="en-US" dirty="0"/>
              <a:t>not reliable in patients who are intoxicated or comatose.</a:t>
            </a:r>
          </a:p>
        </p:txBody>
      </p:sp>
    </p:spTree>
    <p:extLst>
      <p:ext uri="{BB962C8B-B14F-4D97-AF65-F5344CB8AC3E}">
        <p14:creationId xmlns:p14="http://schemas.microsoft.com/office/powerpoint/2010/main" val="409218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 reflex examination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gross asymmetry in the neurologic examination.</a:t>
            </a:r>
          </a:p>
          <a:p>
            <a:pPr lvl="1"/>
            <a:r>
              <a:rPr lang="en-US" dirty="0" smtClean="0"/>
              <a:t>Indicate </a:t>
            </a:r>
            <a:r>
              <a:rPr lang="en-US" dirty="0"/>
              <a:t>the presence of a hemispheric mass lesion.</a:t>
            </a:r>
          </a:p>
        </p:txBody>
      </p:sp>
    </p:spTree>
    <p:extLst>
      <p:ext uri="{BB962C8B-B14F-4D97-AF65-F5344CB8AC3E}">
        <p14:creationId xmlns:p14="http://schemas.microsoft.com/office/powerpoint/2010/main" val="2037392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and closed</a:t>
            </a:r>
          </a:p>
          <a:p>
            <a:r>
              <a:rPr lang="en-US" dirty="0" smtClean="0"/>
              <a:t>Vault </a:t>
            </a:r>
            <a:r>
              <a:rPr lang="en-US" dirty="0"/>
              <a:t>and base of skull</a:t>
            </a:r>
          </a:p>
          <a:p>
            <a:r>
              <a:rPr lang="en-US" dirty="0" smtClean="0"/>
              <a:t>Linear</a:t>
            </a:r>
            <a:r>
              <a:rPr lang="en-US" dirty="0"/>
              <a:t>, comminuted and depressed</a:t>
            </a:r>
          </a:p>
          <a:p>
            <a:r>
              <a:rPr lang="en-US" dirty="0" smtClean="0"/>
              <a:t>Intracranial </a:t>
            </a:r>
            <a:r>
              <a:rPr lang="en-US" dirty="0"/>
              <a:t>bleeding: extradural, subdural, subarachnoid and </a:t>
            </a:r>
            <a:r>
              <a:rPr lang="en-US" dirty="0" err="1"/>
              <a:t>intraparenchymal</a:t>
            </a:r>
            <a:endParaRPr lang="en-US" dirty="0"/>
          </a:p>
          <a:p>
            <a:r>
              <a:rPr lang="en-US" dirty="0" smtClean="0"/>
              <a:t>Brain </a:t>
            </a:r>
            <a:r>
              <a:rPr lang="en-US" dirty="0"/>
              <a:t>tissue causes: diffuse, blunt (direct, coup–</a:t>
            </a:r>
            <a:r>
              <a:rPr lang="en-US" dirty="0" err="1"/>
              <a:t>contrecoup</a:t>
            </a:r>
            <a:r>
              <a:rPr lang="en-US" dirty="0"/>
              <a:t>) and </a:t>
            </a:r>
            <a:r>
              <a:rPr lang="en-US" dirty="0" smtClean="0"/>
              <a:t>penetrating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performing a CT head scan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adults, CT head scan within 1 </a:t>
            </a:r>
            <a:r>
              <a:rPr lang="en-US" dirty="0" smtClean="0"/>
              <a:t>hour of </a:t>
            </a:r>
            <a:r>
              <a:rPr lang="en-US" dirty="0"/>
              <a:t>the risk factor being identified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&lt;13 on initial assessment in the emergency department.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&lt;15 at 2 </a:t>
            </a:r>
            <a:r>
              <a:rPr lang="en-US" dirty="0" err="1"/>
              <a:t>hrs</a:t>
            </a:r>
            <a:r>
              <a:rPr lang="en-US" dirty="0"/>
              <a:t> after the injury on assessment in the emergency department.</a:t>
            </a:r>
          </a:p>
          <a:p>
            <a:pPr lvl="1"/>
            <a:r>
              <a:rPr lang="en-US" dirty="0" smtClean="0"/>
              <a:t>Suspected </a:t>
            </a:r>
            <a:r>
              <a:rPr lang="en-US" dirty="0"/>
              <a:t>open or depressed skull fracture.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sign of basal skull fracture (</a:t>
            </a:r>
            <a:r>
              <a:rPr lang="en-US" dirty="0" err="1"/>
              <a:t>haemotympanum</a:t>
            </a:r>
            <a:r>
              <a:rPr lang="en-US" dirty="0"/>
              <a:t>, 'panda' eyes, </a:t>
            </a:r>
            <a:r>
              <a:rPr lang="en-US" dirty="0" smtClean="0"/>
              <a:t>cerebrospinal fluid </a:t>
            </a:r>
            <a:r>
              <a:rPr lang="en-US" dirty="0"/>
              <a:t>leakage from the ear or nose, Battle's </a:t>
            </a:r>
            <a:r>
              <a:rPr lang="en-US" dirty="0" smtClean="0"/>
              <a:t>sign).</a:t>
            </a:r>
            <a:endParaRPr lang="en-US" dirty="0"/>
          </a:p>
          <a:p>
            <a:pPr lvl="1"/>
            <a:r>
              <a:rPr lang="en-US" dirty="0" smtClean="0"/>
              <a:t>Post-traumatic </a:t>
            </a:r>
            <a:r>
              <a:rPr lang="en-US" dirty="0"/>
              <a:t>seizure.</a:t>
            </a:r>
          </a:p>
          <a:p>
            <a:pPr lvl="1"/>
            <a:r>
              <a:rPr lang="en-US" dirty="0" smtClean="0"/>
              <a:t>Focal </a:t>
            </a:r>
            <a:r>
              <a:rPr lang="en-US" dirty="0"/>
              <a:t>neurological deficit.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than 1 episode of vomiting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1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performing a CT head scan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adults, CT head scan within 8 </a:t>
            </a:r>
            <a:r>
              <a:rPr lang="en-US" dirty="0" smtClean="0"/>
              <a:t>hours of </a:t>
            </a:r>
            <a:r>
              <a:rPr lang="en-US" dirty="0"/>
              <a:t>the head injury: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65 </a:t>
            </a:r>
            <a:r>
              <a:rPr lang="en-US" dirty="0" smtClean="0"/>
              <a:t>years or </a:t>
            </a:r>
            <a:r>
              <a:rPr lang="en-US" dirty="0"/>
              <a:t>older.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history of bleeding or clotting disorders.</a:t>
            </a:r>
          </a:p>
          <a:p>
            <a:pPr lvl="1"/>
            <a:r>
              <a:rPr lang="en-US" dirty="0" smtClean="0"/>
              <a:t>Dangerous </a:t>
            </a:r>
            <a:r>
              <a:rPr lang="en-US" dirty="0"/>
              <a:t>mechanism of injury (a pedestrian or cyclist struck by a </a:t>
            </a:r>
            <a:r>
              <a:rPr lang="en-US" dirty="0" smtClean="0"/>
              <a:t>motor vehicle</a:t>
            </a:r>
            <a:r>
              <a:rPr lang="en-US" dirty="0"/>
              <a:t>, an occupant ejected from a motor vehicle or a fall from a height </a:t>
            </a:r>
            <a:r>
              <a:rPr lang="en-US" dirty="0" smtClean="0"/>
              <a:t>of greater </a:t>
            </a:r>
            <a:r>
              <a:rPr lang="en-US" dirty="0"/>
              <a:t>than 1 </a:t>
            </a:r>
            <a:r>
              <a:rPr lang="en-US" dirty="0" smtClean="0"/>
              <a:t>meter </a:t>
            </a:r>
            <a:r>
              <a:rPr lang="en-US" dirty="0"/>
              <a:t>or 5 stairs).</a:t>
            </a:r>
          </a:p>
          <a:p>
            <a:pPr lvl="1"/>
            <a:r>
              <a:rPr lang="en-US" dirty="0" smtClean="0"/>
              <a:t>More than 30 </a:t>
            </a:r>
            <a:r>
              <a:rPr lang="en-US" dirty="0"/>
              <a:t>min retrograde amnesia of events immediately before the head injury.</a:t>
            </a:r>
          </a:p>
        </p:txBody>
      </p:sp>
    </p:spTree>
    <p:extLst>
      <p:ext uri="{BB962C8B-B14F-4D97-AF65-F5344CB8AC3E}">
        <p14:creationId xmlns:p14="http://schemas.microsoft.com/office/powerpoint/2010/main" val="174445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</a:t>
            </a:r>
            <a:r>
              <a:rPr lang="en-US" dirty="0"/>
              <a:t>role in the evaluation of acute head injury.</a:t>
            </a:r>
          </a:p>
          <a:p>
            <a:r>
              <a:rPr lang="en-US" dirty="0" smtClean="0"/>
              <a:t>Extraordinary </a:t>
            </a:r>
            <a:r>
              <a:rPr lang="en-US" dirty="0"/>
              <a:t>anatomic detail, but</a:t>
            </a:r>
          </a:p>
          <a:p>
            <a:r>
              <a:rPr lang="en-US" dirty="0" smtClean="0"/>
              <a:t>Long </a:t>
            </a:r>
            <a:r>
              <a:rPr lang="en-US" dirty="0"/>
              <a:t>acquisition times</a:t>
            </a:r>
          </a:p>
          <a:p>
            <a:r>
              <a:rPr lang="en-US" dirty="0" smtClean="0"/>
              <a:t>Difficulty </a:t>
            </a:r>
            <a:r>
              <a:rPr lang="en-US" dirty="0"/>
              <a:t>in obtaining MRIs in persons who are critically ill</a:t>
            </a:r>
          </a:p>
          <a:p>
            <a:r>
              <a:rPr lang="en-US" dirty="0" smtClean="0"/>
              <a:t>Used </a:t>
            </a:r>
            <a:r>
              <a:rPr lang="en-US" dirty="0"/>
              <a:t>in the </a:t>
            </a:r>
            <a:r>
              <a:rPr lang="en-US" dirty="0" err="1"/>
              <a:t>subacute</a:t>
            </a:r>
            <a:r>
              <a:rPr lang="en-US" dirty="0"/>
              <a:t> setting </a:t>
            </a:r>
            <a:r>
              <a:rPr lang="en-US" dirty="0" smtClean="0"/>
              <a:t>in patients </a:t>
            </a:r>
            <a:r>
              <a:rPr lang="en-US" dirty="0"/>
              <a:t>with unexplained neurologic deficits.</a:t>
            </a:r>
          </a:p>
        </p:txBody>
      </p:sp>
    </p:spTree>
    <p:extLst>
      <p:ext uri="{BB962C8B-B14F-4D97-AF65-F5344CB8AC3E}">
        <p14:creationId xmlns:p14="http://schemas.microsoft.com/office/powerpoint/2010/main" val="1902007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injuries to the cervical spine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CT </a:t>
            </a:r>
            <a:r>
              <a:rPr lang="en-US" dirty="0"/>
              <a:t>cervical spine scan within 1 hour of the risk factor being identified:</a:t>
            </a:r>
          </a:p>
          <a:p>
            <a:pPr lvl="1"/>
            <a:r>
              <a:rPr lang="en-US" dirty="0" smtClean="0"/>
              <a:t>GCS </a:t>
            </a:r>
            <a:r>
              <a:rPr lang="en-US" dirty="0"/>
              <a:t>&lt; 13 on initial assessment.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 has been intubated.</a:t>
            </a:r>
          </a:p>
          <a:p>
            <a:pPr lvl="1"/>
            <a:r>
              <a:rPr lang="en-US" dirty="0" smtClean="0"/>
              <a:t>Plain </a:t>
            </a:r>
            <a:r>
              <a:rPr lang="en-US" dirty="0"/>
              <a:t>X-rays are technically inadequate.</a:t>
            </a:r>
          </a:p>
          <a:p>
            <a:pPr lvl="1"/>
            <a:r>
              <a:rPr lang="en-US" dirty="0" smtClean="0"/>
              <a:t>Plain </a:t>
            </a:r>
            <a:r>
              <a:rPr lang="en-US" dirty="0"/>
              <a:t>X-rays are suspicious or definitely abnormal.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definitive diagnosis of cervical spine injury is needed urgently </a:t>
            </a:r>
            <a:r>
              <a:rPr lang="en-US" dirty="0" smtClean="0"/>
              <a:t>(before </a:t>
            </a:r>
            <a:r>
              <a:rPr lang="en-US" dirty="0"/>
              <a:t>surgery).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 is having other body areas scanned for head injury or </a:t>
            </a:r>
            <a:r>
              <a:rPr lang="en-US" dirty="0" smtClean="0"/>
              <a:t>multi-region trauma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SCALP 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Skin</a:t>
            </a:r>
            <a:endParaRPr lang="en-US" b="1" dirty="0"/>
          </a:p>
          <a:p>
            <a:r>
              <a:rPr lang="en-US" b="1" dirty="0" smtClean="0"/>
              <a:t>Connective tissue </a:t>
            </a:r>
          </a:p>
          <a:p>
            <a:r>
              <a:rPr lang="en-US" b="1" dirty="0" err="1" smtClean="0"/>
              <a:t>Aponeurosis</a:t>
            </a:r>
            <a:endParaRPr lang="en-US" b="1" dirty="0" smtClean="0"/>
          </a:p>
          <a:p>
            <a:r>
              <a:rPr lang="en-US" b="1" dirty="0"/>
              <a:t>Loose connective </a:t>
            </a:r>
            <a:r>
              <a:rPr lang="en-US" b="1" dirty="0" smtClean="0"/>
              <a:t>tissue</a:t>
            </a:r>
          </a:p>
          <a:p>
            <a:r>
              <a:rPr lang="en-US" b="1" dirty="0" err="1"/>
              <a:t>Periosteum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552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patient is alert and stable, there is clinical suspicion of </a:t>
            </a:r>
            <a:r>
              <a:rPr lang="en-US" dirty="0" smtClean="0"/>
              <a:t>cervical spine </a:t>
            </a:r>
            <a:r>
              <a:rPr lang="en-US" dirty="0"/>
              <a:t>injury and any of the following apply:</a:t>
            </a:r>
          </a:p>
          <a:p>
            <a:pPr marL="857250" lvl="1" indent="-457200"/>
            <a:r>
              <a:rPr lang="en-US" dirty="0" smtClean="0"/>
              <a:t>age </a:t>
            </a:r>
            <a:r>
              <a:rPr lang="en-US" dirty="0"/>
              <a:t>65 years or older</a:t>
            </a:r>
          </a:p>
          <a:p>
            <a:pPr marL="857250" lvl="1" indent="-457200"/>
            <a:r>
              <a:rPr lang="en-US" dirty="0" smtClean="0"/>
              <a:t>dangerous </a:t>
            </a:r>
            <a:r>
              <a:rPr lang="en-US" dirty="0"/>
              <a:t>mechanism of injury (fall from a height of greater than 1 </a:t>
            </a:r>
            <a:r>
              <a:rPr lang="en-US" dirty="0" smtClean="0"/>
              <a:t>meter or 5 </a:t>
            </a:r>
            <a:r>
              <a:rPr lang="en-US" dirty="0"/>
              <a:t>stairs; axial load to the head, for example, diving; high-speed motor </a:t>
            </a:r>
            <a:r>
              <a:rPr lang="en-US" dirty="0" smtClean="0"/>
              <a:t>vehicle collision</a:t>
            </a:r>
            <a:r>
              <a:rPr lang="en-US" dirty="0"/>
              <a:t>; rollover motor accident; ejection from a motor vehicle; </a:t>
            </a:r>
            <a:r>
              <a:rPr lang="en-US" dirty="0" smtClean="0"/>
              <a:t>bicycle collision) </a:t>
            </a:r>
          </a:p>
          <a:p>
            <a:pPr marL="857250" lvl="1" indent="-457200"/>
            <a:r>
              <a:rPr lang="en-US" dirty="0" smtClean="0"/>
              <a:t>focal </a:t>
            </a:r>
            <a:r>
              <a:rPr lang="en-US" dirty="0"/>
              <a:t>peripheral neurological </a:t>
            </a:r>
            <a:r>
              <a:rPr lang="en-US" dirty="0" smtClean="0"/>
              <a:t>deficit</a:t>
            </a:r>
          </a:p>
          <a:p>
            <a:pPr marL="857250" lvl="1" indent="-457200"/>
            <a:r>
              <a:rPr lang="en-US" dirty="0" err="1" smtClean="0"/>
              <a:t>paraesthesia</a:t>
            </a:r>
            <a:r>
              <a:rPr lang="en-US" dirty="0" smtClean="0"/>
              <a:t> </a:t>
            </a:r>
            <a:r>
              <a:rPr lang="en-US" dirty="0"/>
              <a:t>in the upper or lower limbs.</a:t>
            </a:r>
          </a:p>
        </p:txBody>
      </p:sp>
    </p:spTree>
    <p:extLst>
      <p:ext uri="{BB962C8B-B14F-4D97-AF65-F5344CB8AC3E}">
        <p14:creationId xmlns:p14="http://schemas.microsoft.com/office/powerpoint/2010/main" val="136799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skull </a:t>
            </a:r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NICE </a:t>
            </a:r>
            <a:r>
              <a:rPr lang="en-US" dirty="0">
                <a:solidFill>
                  <a:srgbClr val="FF0000"/>
                </a:solidFill>
              </a:rPr>
              <a:t>guidelines, CT is the investigation of choice for the diagnosis of clinically significant head injury.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Skull radiographs have  little role in the diagnosis and may be indicated in some instances, for example suspected non-accidental injury in children or lack of access to CT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‘</a:t>
            </a:r>
            <a:r>
              <a:rPr lang="en-US" i="1" dirty="0"/>
              <a:t>Do not use plain X-rays of the skull to diagnose significant brain injury </a:t>
            </a:r>
            <a:r>
              <a:rPr lang="en-US" i="1" dirty="0" smtClean="0"/>
              <a:t>without prior </a:t>
            </a:r>
            <a:r>
              <a:rPr lang="en-US" i="1" dirty="0"/>
              <a:t>discussion with a neuroscience unit</a:t>
            </a:r>
            <a:r>
              <a:rPr lang="en-US" i="1" dirty="0" smtClean="0"/>
              <a:t>.</a:t>
            </a:r>
            <a:endParaRPr lang="en-US" i="1" dirty="0"/>
          </a:p>
          <a:p>
            <a:r>
              <a:rPr lang="en-US" i="1" dirty="0" smtClean="0"/>
              <a:t>Useful </a:t>
            </a:r>
            <a:r>
              <a:rPr lang="en-US" i="1" dirty="0"/>
              <a:t>as part of the skeletal survey in children </a:t>
            </a:r>
            <a:r>
              <a:rPr lang="en-US" i="1" dirty="0" smtClean="0"/>
              <a:t>presenting  with </a:t>
            </a:r>
            <a:r>
              <a:rPr lang="en-US" i="1" dirty="0"/>
              <a:t>suspected non-accidental injury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3838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69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shows a depressed fracture in the </a:t>
            </a:r>
            <a:r>
              <a:rPr lang="en-US" dirty="0" smtClean="0"/>
              <a:t>left parietal </a:t>
            </a:r>
            <a:r>
              <a:rPr lang="en-US" dirty="0"/>
              <a:t>bone (arrowed).</a:t>
            </a:r>
          </a:p>
          <a:p>
            <a:r>
              <a:rPr lang="en-US" dirty="0" smtClean="0"/>
              <a:t>The </a:t>
            </a:r>
            <a:r>
              <a:rPr lang="en-US" dirty="0"/>
              <a:t>segment of bone is depressed by </a:t>
            </a:r>
            <a:r>
              <a:rPr lang="en-US" dirty="0" smtClean="0"/>
              <a:t>more than </a:t>
            </a:r>
            <a:r>
              <a:rPr lang="en-US" dirty="0"/>
              <a:t>the thickness of the skull and </a:t>
            </a:r>
            <a:r>
              <a:rPr lang="en-US" dirty="0" smtClean="0"/>
              <a:t>therefore needed </a:t>
            </a:r>
            <a:r>
              <a:rPr lang="en-US" dirty="0"/>
              <a:t>surgically elevating.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4" y="1295399"/>
            <a:ext cx="4533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2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surgery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Although </a:t>
            </a:r>
            <a:r>
              <a:rPr lang="en-US" dirty="0"/>
              <a:t>no strict guidelines exist for defining surgical lesions in persons </a:t>
            </a:r>
            <a:r>
              <a:rPr lang="en-US" dirty="0" smtClean="0"/>
              <a:t>with head </a:t>
            </a:r>
            <a:r>
              <a:rPr lang="en-US" dirty="0"/>
              <a:t>injury, most </a:t>
            </a:r>
            <a:r>
              <a:rPr lang="en-US" dirty="0" smtClean="0"/>
              <a:t>Neurosurgeons </a:t>
            </a:r>
            <a:r>
              <a:rPr lang="en-US" dirty="0"/>
              <a:t>consider any of the following to </a:t>
            </a:r>
            <a:r>
              <a:rPr lang="en-US" dirty="0" smtClean="0"/>
              <a:t>represent indications </a:t>
            </a:r>
            <a:r>
              <a:rPr lang="en-US" dirty="0"/>
              <a:t>for surgery in patients with head injuries:</a:t>
            </a:r>
          </a:p>
          <a:p>
            <a:pPr lvl="1"/>
            <a:r>
              <a:rPr lang="en-US" dirty="0" smtClean="0"/>
              <a:t>Extra-axial </a:t>
            </a:r>
            <a:r>
              <a:rPr lang="en-US" dirty="0"/>
              <a:t>hematoma with midline shift &gt; 5 mm</a:t>
            </a:r>
          </a:p>
          <a:p>
            <a:pPr lvl="1"/>
            <a:r>
              <a:rPr lang="en-US" dirty="0" smtClean="0"/>
              <a:t>Intra-axial </a:t>
            </a:r>
            <a:r>
              <a:rPr lang="en-US" dirty="0"/>
              <a:t>hematoma with volume &gt; 30 mL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open skull fracture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depressed skull fracture with &gt; 1 cm of inward displacement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temporal or cerebellar hematoma that is &gt; 3 cm in </a:t>
            </a:r>
            <a:r>
              <a:rPr lang="en-US" dirty="0" smtClean="0"/>
              <a:t>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51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Involving the neurosurgical department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Regardless </a:t>
            </a:r>
            <a:r>
              <a:rPr lang="en-US" dirty="0"/>
              <a:t>of imaging, other reasons for discussing a patient's </a:t>
            </a:r>
            <a:r>
              <a:rPr lang="en-US" dirty="0" smtClean="0"/>
              <a:t>care plan </a:t>
            </a:r>
            <a:r>
              <a:rPr lang="en-US" dirty="0"/>
              <a:t>with a neurosurgeon include:</a:t>
            </a:r>
          </a:p>
          <a:p>
            <a:pPr lvl="1"/>
            <a:r>
              <a:rPr lang="en-US" dirty="0" smtClean="0"/>
              <a:t>Persisting </a:t>
            </a:r>
            <a:r>
              <a:rPr lang="en-US" dirty="0"/>
              <a:t>coma (GCS 8 or less) after initial resuscitation.</a:t>
            </a:r>
          </a:p>
          <a:p>
            <a:pPr lvl="1"/>
            <a:r>
              <a:rPr lang="en-US" dirty="0" smtClean="0"/>
              <a:t>Unexplained </a:t>
            </a:r>
            <a:r>
              <a:rPr lang="en-US" dirty="0"/>
              <a:t>confusion which persists for &gt; 4 hrs.</a:t>
            </a:r>
          </a:p>
          <a:p>
            <a:pPr lvl="1"/>
            <a:r>
              <a:rPr lang="en-US" dirty="0" smtClean="0"/>
              <a:t>Deterioration </a:t>
            </a:r>
            <a:r>
              <a:rPr lang="en-US" dirty="0"/>
              <a:t>in GCS score after admission (greater attention should be </a:t>
            </a:r>
            <a:r>
              <a:rPr lang="en-US" dirty="0" smtClean="0"/>
              <a:t>paid to </a:t>
            </a:r>
            <a:r>
              <a:rPr lang="en-US" dirty="0"/>
              <a:t>motor response deterioration).</a:t>
            </a:r>
          </a:p>
          <a:p>
            <a:pPr lvl="1"/>
            <a:r>
              <a:rPr lang="en-US" dirty="0" smtClean="0"/>
              <a:t>Progressive </a:t>
            </a:r>
            <a:r>
              <a:rPr lang="en-US" dirty="0"/>
              <a:t>focal neurological signs.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seizure without full recovery.</a:t>
            </a:r>
          </a:p>
          <a:p>
            <a:pPr lvl="1"/>
            <a:r>
              <a:rPr lang="en-US" dirty="0" smtClean="0"/>
              <a:t>Definite </a:t>
            </a:r>
            <a:r>
              <a:rPr lang="en-US" dirty="0"/>
              <a:t>or suspected penetrating injury.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CSF leak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6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post-traumatic intracranial</a:t>
            </a:r>
            <a:br>
              <a:rPr lang="en-US" dirty="0"/>
            </a:br>
            <a:r>
              <a:rPr lang="en-US" dirty="0"/>
              <a:t>bleeding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34276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9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Extradural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Radiology</a:t>
            </a:r>
            <a:r>
              <a:rPr lang="en-US" i="1" dirty="0"/>
              <a:t>: </a:t>
            </a:r>
            <a:r>
              <a:rPr lang="en-US" dirty="0"/>
              <a:t>70% </a:t>
            </a:r>
            <a:r>
              <a:rPr lang="en-US" dirty="0" err="1"/>
              <a:t>temporoparietal</a:t>
            </a:r>
            <a:r>
              <a:rPr lang="en-US" dirty="0"/>
              <a:t>, 90% with fractures and underlying middle </a:t>
            </a:r>
            <a:r>
              <a:rPr lang="en-US" dirty="0" smtClean="0"/>
              <a:t>meningeal artery </a:t>
            </a:r>
            <a:r>
              <a:rPr lang="en-US" dirty="0"/>
              <a:t>injury</a:t>
            </a:r>
          </a:p>
          <a:p>
            <a:pPr lvl="1"/>
            <a:r>
              <a:rPr lang="en-US" dirty="0" smtClean="0"/>
              <a:t>Lenticular</a:t>
            </a:r>
            <a:r>
              <a:rPr lang="en-US" dirty="0"/>
              <a:t>, convex shape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have delayed enlargement</a:t>
            </a:r>
          </a:p>
          <a:p>
            <a:pPr lvl="1"/>
            <a:r>
              <a:rPr lang="en-US" dirty="0" smtClean="0"/>
              <a:t>Rarely </a:t>
            </a:r>
            <a:r>
              <a:rPr lang="en-US" dirty="0"/>
              <a:t>associated with other brain injury (in comparison to acute subdural hematoma</a:t>
            </a:r>
            <a:r>
              <a:rPr lang="en-US" dirty="0" smtClean="0"/>
              <a:t>)</a:t>
            </a:r>
          </a:p>
          <a:p>
            <a:pPr marL="857250" lvl="1" indent="-457200"/>
            <a:r>
              <a:rPr lang="en-US" dirty="0" smtClean="0"/>
              <a:t>Underlies </a:t>
            </a:r>
            <a:r>
              <a:rPr lang="en-US" dirty="0"/>
              <a:t>the fracture (that may have been seen on the skull X-ray)</a:t>
            </a:r>
          </a:p>
          <a:p>
            <a:pPr marL="857250" lvl="1" indent="-457200"/>
            <a:r>
              <a:rPr lang="en-US" dirty="0"/>
              <a:t>U</a:t>
            </a:r>
            <a:r>
              <a:rPr lang="en-US" dirty="0" smtClean="0"/>
              <a:t>nderlies </a:t>
            </a:r>
            <a:r>
              <a:rPr lang="en-US" dirty="0"/>
              <a:t>a boggy swelling on the skull</a:t>
            </a:r>
          </a:p>
          <a:p>
            <a:pPr marL="0" indent="0">
              <a:buNone/>
            </a:pPr>
            <a:r>
              <a:rPr lang="en-US" i="1" dirty="0" smtClean="0"/>
              <a:t>Outcome</a:t>
            </a:r>
            <a:r>
              <a:rPr lang="en-US" i="1" dirty="0"/>
              <a:t>: </a:t>
            </a:r>
            <a:r>
              <a:rPr lang="en-US" dirty="0"/>
              <a:t>5% mortality , 10–30% delayed enlargement</a:t>
            </a:r>
          </a:p>
          <a:p>
            <a:pPr marL="0" indent="0">
              <a:buNone/>
            </a:pPr>
            <a:r>
              <a:rPr lang="en-US" i="1" dirty="0" smtClean="0"/>
              <a:t>Presentation</a:t>
            </a:r>
            <a:r>
              <a:rPr lang="en-US" i="1" dirty="0"/>
              <a:t>: </a:t>
            </a:r>
            <a:r>
              <a:rPr lang="en-US" dirty="0"/>
              <a:t>Most have history of severe head trauma</a:t>
            </a:r>
          </a:p>
          <a:p>
            <a:pPr lvl="1"/>
            <a:r>
              <a:rPr lang="en-US" dirty="0" smtClean="0"/>
              <a:t>Classically </a:t>
            </a:r>
            <a:r>
              <a:rPr lang="en-US" dirty="0"/>
              <a:t>have a “lucid interval” with resolving confusion after initial injury and </a:t>
            </a:r>
            <a:r>
              <a:rPr lang="en-US" dirty="0" smtClean="0"/>
              <a:t>then neurological </a:t>
            </a:r>
            <a:r>
              <a:rPr lang="en-US" dirty="0"/>
              <a:t>decline (actually occurs in &lt; 30</a:t>
            </a:r>
            <a:r>
              <a:rPr lang="en-US" dirty="0" smtClean="0"/>
              <a:t>%)</a:t>
            </a:r>
          </a:p>
          <a:p>
            <a:pPr lvl="1"/>
            <a:r>
              <a:rPr lang="en-US" dirty="0" err="1" smtClean="0"/>
              <a:t>Ipsilateral</a:t>
            </a:r>
            <a:r>
              <a:rPr lang="en-US" dirty="0" smtClean="0"/>
              <a:t> pupil dilatation </a:t>
            </a:r>
          </a:p>
          <a:p>
            <a:pPr lvl="1"/>
            <a:r>
              <a:rPr lang="en-US" dirty="0" smtClean="0"/>
              <a:t>Contralateral  hemiparesis, </a:t>
            </a:r>
            <a:r>
              <a:rPr lang="en-US" dirty="0"/>
              <a:t>85% of cases </a:t>
            </a:r>
          </a:p>
          <a:p>
            <a:pPr marL="0" indent="0">
              <a:buNone/>
            </a:pPr>
            <a:r>
              <a:rPr lang="en-US" i="1" dirty="0" smtClean="0"/>
              <a:t>Treatment</a:t>
            </a:r>
            <a:r>
              <a:rPr lang="en-US" i="1" dirty="0"/>
              <a:t>: </a:t>
            </a:r>
            <a:r>
              <a:rPr lang="en-US" dirty="0"/>
              <a:t>Surgical evacuation versus observation (if small and asymptomatic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45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large </a:t>
            </a:r>
            <a:r>
              <a:rPr lang="en-US" dirty="0" smtClean="0"/>
              <a:t>left extradural</a:t>
            </a:r>
            <a:r>
              <a:rPr lang="en-US" dirty="0"/>
              <a:t> </a:t>
            </a:r>
            <a:r>
              <a:rPr lang="en-US" dirty="0" err="1" smtClean="0"/>
              <a:t>haematoma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biconvex shape </a:t>
            </a:r>
          </a:p>
          <a:p>
            <a:pPr marL="0" indent="0">
              <a:buNone/>
            </a:pPr>
            <a:r>
              <a:rPr lang="en-US" dirty="0" smtClean="0"/>
              <a:t>exerts </a:t>
            </a:r>
            <a:r>
              <a:rPr lang="en-US" dirty="0"/>
              <a:t>a mass effect</a:t>
            </a:r>
          </a:p>
          <a:p>
            <a:r>
              <a:rPr lang="en-US" dirty="0" smtClean="0"/>
              <a:t>A </a:t>
            </a:r>
            <a:r>
              <a:rPr lang="en-US" dirty="0"/>
              <a:t>smaller right </a:t>
            </a:r>
            <a:r>
              <a:rPr lang="en-US" dirty="0" smtClean="0"/>
              <a:t>acute subdural </a:t>
            </a:r>
            <a:r>
              <a:rPr lang="en-US" dirty="0" err="1"/>
              <a:t>haematoma</a:t>
            </a:r>
            <a:r>
              <a:rPr lang="en-US" dirty="0"/>
              <a:t> </a:t>
            </a:r>
            <a:r>
              <a:rPr lang="en-US" dirty="0" smtClean="0"/>
              <a:t>is also </a:t>
            </a:r>
            <a:r>
              <a:rPr lang="en-US" dirty="0"/>
              <a:t>evident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909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853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surgical </a:t>
            </a:r>
            <a:r>
              <a:rPr lang="en-US" dirty="0" smtClean="0"/>
              <a:t>temporal bone </a:t>
            </a:r>
            <a:r>
              <a:rPr lang="en-US" dirty="0"/>
              <a:t>exposure </a:t>
            </a:r>
            <a:r>
              <a:rPr lang="en-US" dirty="0" smtClean="0"/>
              <a:t>showing a </a:t>
            </a:r>
            <a:r>
              <a:rPr lang="en-US" dirty="0"/>
              <a:t>linear skull </a:t>
            </a:r>
            <a:r>
              <a:rPr lang="en-US" dirty="0" smtClean="0"/>
              <a:t>fracture with underlying extradural </a:t>
            </a:r>
            <a:r>
              <a:rPr lang="en-US" dirty="0" err="1" smtClean="0"/>
              <a:t>haematoma</a:t>
            </a:r>
            <a:r>
              <a:rPr lang="en-US" dirty="0"/>
              <a:t> </a:t>
            </a:r>
            <a:r>
              <a:rPr lang="en-US" dirty="0" smtClean="0"/>
              <a:t>visible </a:t>
            </a:r>
            <a:r>
              <a:rPr lang="en-US" dirty="0"/>
              <a:t>through a </a:t>
            </a:r>
            <a:r>
              <a:rPr lang="en-US" dirty="0" smtClean="0"/>
              <a:t>burr hole.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0119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60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Subdural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i="1" dirty="0"/>
              <a:t>Epidemiology: </a:t>
            </a:r>
            <a:r>
              <a:rPr lang="en-US" dirty="0"/>
              <a:t>Occurs in 15% of severe head trauma</a:t>
            </a:r>
          </a:p>
          <a:p>
            <a:pPr marL="0" indent="0">
              <a:buNone/>
            </a:pPr>
            <a:r>
              <a:rPr lang="en-US" dirty="0"/>
              <a:t>• Chronic </a:t>
            </a:r>
            <a:r>
              <a:rPr lang="en-US" dirty="0" err="1"/>
              <a:t>subdurals</a:t>
            </a:r>
            <a:r>
              <a:rPr lang="en-US" dirty="0"/>
              <a:t> are often seen in elderly with </a:t>
            </a:r>
            <a:r>
              <a:rPr lang="en-US" dirty="0" smtClean="0"/>
              <a:t>minor trauma </a:t>
            </a:r>
            <a:r>
              <a:rPr lang="en-US" dirty="0"/>
              <a:t>especially when </a:t>
            </a:r>
            <a:r>
              <a:rPr lang="en-US" dirty="0" smtClean="0"/>
              <a:t>on anticoagulation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Predisposition with conditions that cause brain atrophy and therefore, increased tension </a:t>
            </a:r>
            <a:r>
              <a:rPr lang="en-US" dirty="0" smtClean="0"/>
              <a:t>on bridging </a:t>
            </a:r>
            <a:r>
              <a:rPr lang="en-US" dirty="0"/>
              <a:t>veins (e.g. alcohol abuse, dementia)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Etiology: </a:t>
            </a:r>
            <a:r>
              <a:rPr lang="en-US" dirty="0"/>
              <a:t>Shear injury to bridging cortical veins (e.g., </a:t>
            </a:r>
            <a:r>
              <a:rPr lang="en-US" dirty="0" smtClean="0"/>
              <a:t>trauma, intracranial hypotension</a:t>
            </a:r>
            <a:r>
              <a:rPr lang="en-US" dirty="0"/>
              <a:t>, severe atrophy, birth trauma)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i="1" dirty="0"/>
              <a:t>Radiology (CT):</a:t>
            </a:r>
          </a:p>
          <a:p>
            <a:pPr marL="400050" lvl="1" indent="0">
              <a:buNone/>
            </a:pPr>
            <a:r>
              <a:rPr lang="en-US" dirty="0"/>
              <a:t>• Acute → </a:t>
            </a:r>
            <a:r>
              <a:rPr lang="en-US" dirty="0" err="1"/>
              <a:t>hyperintense</a:t>
            </a:r>
            <a:r>
              <a:rPr lang="en-US" dirty="0"/>
              <a:t> (can be </a:t>
            </a:r>
            <a:r>
              <a:rPr lang="en-US" dirty="0" err="1"/>
              <a:t>isointense</a:t>
            </a:r>
            <a:r>
              <a:rPr lang="en-US" dirty="0"/>
              <a:t> with low hematocrit or rapidly expanding lesions)</a:t>
            </a:r>
          </a:p>
          <a:p>
            <a:pPr marL="400050" lvl="1" indent="0">
              <a:buNone/>
            </a:pPr>
            <a:r>
              <a:rPr lang="en-US" dirty="0"/>
              <a:t>• </a:t>
            </a:r>
            <a:r>
              <a:rPr lang="en-US" dirty="0" err="1"/>
              <a:t>Subacute</a:t>
            </a:r>
            <a:r>
              <a:rPr lang="en-US" dirty="0"/>
              <a:t> → </a:t>
            </a:r>
            <a:r>
              <a:rPr lang="en-US" dirty="0" err="1"/>
              <a:t>isodense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• Chronic (&gt; 3 </a:t>
            </a:r>
            <a:r>
              <a:rPr lang="en-US" dirty="0" err="1"/>
              <a:t>wks</a:t>
            </a:r>
            <a:r>
              <a:rPr lang="en-US" dirty="0"/>
              <a:t>) → </a:t>
            </a:r>
            <a:r>
              <a:rPr lang="en-US" dirty="0" err="1"/>
              <a:t>hypodense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0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Extradural </a:t>
            </a:r>
            <a:r>
              <a:rPr lang="en-US" dirty="0" smtClean="0"/>
              <a:t>space:</a:t>
            </a:r>
          </a:p>
          <a:p>
            <a:pPr lvl="1"/>
            <a:r>
              <a:rPr lang="en-US" dirty="0" err="1" smtClean="0"/>
              <a:t>seperates</a:t>
            </a:r>
            <a:r>
              <a:rPr lang="en-US" dirty="0" smtClean="0"/>
              <a:t> </a:t>
            </a:r>
            <a:r>
              <a:rPr lang="en-US" dirty="0" err="1"/>
              <a:t>dura</a:t>
            </a:r>
            <a:r>
              <a:rPr lang="en-US" dirty="0"/>
              <a:t> from the </a:t>
            </a:r>
            <a:r>
              <a:rPr lang="en-US" dirty="0" smtClean="0"/>
              <a:t>skull</a:t>
            </a:r>
          </a:p>
          <a:p>
            <a:pPr lvl="1"/>
            <a:r>
              <a:rPr lang="en-US" dirty="0" smtClean="0"/>
              <a:t>meningeal </a:t>
            </a:r>
            <a:r>
              <a:rPr lang="en-US" dirty="0"/>
              <a:t>vessels run in </a:t>
            </a:r>
            <a:r>
              <a:rPr lang="en-US" dirty="0" smtClean="0"/>
              <a:t>this space 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venous sinuses</a:t>
            </a:r>
          </a:p>
          <a:p>
            <a:r>
              <a:rPr lang="en-US" dirty="0" smtClean="0"/>
              <a:t>Subdural space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seperates</a:t>
            </a:r>
            <a:r>
              <a:rPr lang="en-US" dirty="0"/>
              <a:t> arachnoid from </a:t>
            </a:r>
            <a:r>
              <a:rPr lang="en-US" dirty="0" err="1"/>
              <a:t>dura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958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21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Treatment: </a:t>
            </a:r>
            <a:r>
              <a:rPr lang="en-US" dirty="0"/>
              <a:t>Patients with symptomatic SDH </a:t>
            </a:r>
            <a:r>
              <a:rPr lang="en-US" dirty="0" smtClean="0"/>
              <a:t>with midline </a:t>
            </a:r>
            <a:r>
              <a:rPr lang="en-US" dirty="0"/>
              <a:t>shift should </a:t>
            </a:r>
            <a:r>
              <a:rPr lang="en-US" dirty="0" smtClean="0"/>
              <a:t>be surgically </a:t>
            </a:r>
            <a:r>
              <a:rPr lang="en-US" dirty="0"/>
              <a:t>evacuated</a:t>
            </a:r>
          </a:p>
          <a:p>
            <a:r>
              <a:rPr lang="en-US" dirty="0" smtClean="0"/>
              <a:t>Acute </a:t>
            </a:r>
            <a:r>
              <a:rPr lang="en-US" dirty="0"/>
              <a:t>SDH requires a trauma craniotomy; chronic SDH may be amenable to evacuation </a:t>
            </a:r>
            <a:r>
              <a:rPr lang="en-US" dirty="0" smtClean="0"/>
              <a:t>with burr </a:t>
            </a:r>
            <a:r>
              <a:rPr lang="en-US" dirty="0"/>
              <a:t>holes</a:t>
            </a:r>
          </a:p>
          <a:p>
            <a:r>
              <a:rPr lang="en-US" i="1" dirty="0" smtClean="0"/>
              <a:t>Outcome</a:t>
            </a:r>
            <a:r>
              <a:rPr lang="en-US" i="1" dirty="0"/>
              <a:t>: </a:t>
            </a:r>
            <a:r>
              <a:rPr lang="en-US" dirty="0"/>
              <a:t>35–90% mortality, depending on chronicity, patient age, </a:t>
            </a:r>
            <a:r>
              <a:rPr lang="en-US" dirty="0" smtClean="0"/>
              <a:t>and comorbidities</a:t>
            </a:r>
            <a:endParaRPr lang="en-US" dirty="0"/>
          </a:p>
          <a:p>
            <a:r>
              <a:rPr lang="en-US" dirty="0" err="1" smtClean="0"/>
              <a:t>Reaccumulation</a:t>
            </a:r>
            <a:r>
              <a:rPr lang="en-US" dirty="0" smtClean="0"/>
              <a:t> </a:t>
            </a:r>
            <a:r>
              <a:rPr lang="en-US" dirty="0"/>
              <a:t>of chronic SDH occurs in up to 45%</a:t>
            </a:r>
          </a:p>
        </p:txBody>
      </p:sp>
    </p:spTree>
    <p:extLst>
      <p:ext uri="{BB962C8B-B14F-4D97-AF65-F5344CB8AC3E}">
        <p14:creationId xmlns:p14="http://schemas.microsoft.com/office/powerpoint/2010/main" val="59466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Right-sided </a:t>
            </a:r>
            <a:r>
              <a:rPr lang="en-US" dirty="0" smtClean="0"/>
              <a:t>acute subdural</a:t>
            </a:r>
            <a:r>
              <a:rPr lang="en-US" dirty="0"/>
              <a:t> </a:t>
            </a:r>
            <a:r>
              <a:rPr lang="en-US" dirty="0" err="1" smtClean="0"/>
              <a:t>haematoma</a:t>
            </a:r>
            <a:endParaRPr lang="en-US" dirty="0"/>
          </a:p>
          <a:p>
            <a:r>
              <a:rPr lang="en-US" dirty="0"/>
              <a:t>The substantial </a:t>
            </a:r>
            <a:r>
              <a:rPr lang="en-US" dirty="0" smtClean="0"/>
              <a:t>midline shift </a:t>
            </a:r>
            <a:r>
              <a:rPr lang="en-US" dirty="0"/>
              <a:t>reflects </a:t>
            </a:r>
            <a:r>
              <a:rPr lang="en-US" dirty="0" smtClean="0"/>
              <a:t>brain swelling </a:t>
            </a:r>
            <a:r>
              <a:rPr lang="en-US" dirty="0"/>
              <a:t>as well </a:t>
            </a:r>
            <a:r>
              <a:rPr lang="en-US" dirty="0" smtClean="0"/>
              <a:t>as bleeding</a:t>
            </a:r>
            <a:r>
              <a:rPr lang="en-US" dirty="0"/>
              <a:t>: this is a </a:t>
            </a:r>
            <a:r>
              <a:rPr lang="en-US" dirty="0" smtClean="0"/>
              <a:t>high energy </a:t>
            </a:r>
            <a:r>
              <a:rPr lang="en-US" dirty="0"/>
              <a:t>injury.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0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3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Subarachnoid </a:t>
            </a:r>
            <a:r>
              <a:rPr lang="en-US" dirty="0" err="1"/>
              <a:t>haemorrhage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Trauma </a:t>
            </a:r>
            <a:r>
              <a:rPr lang="en-US" dirty="0"/>
              <a:t>is the most common cause of </a:t>
            </a:r>
            <a:r>
              <a:rPr lang="en-US" dirty="0" smtClean="0"/>
              <a:t>Subarachnoid </a:t>
            </a:r>
            <a:r>
              <a:rPr lang="en-US" dirty="0" err="1" smtClean="0"/>
              <a:t>haemorrhage</a:t>
            </a:r>
            <a:endParaRPr lang="en-US" dirty="0"/>
          </a:p>
          <a:p>
            <a:r>
              <a:rPr lang="en-US" dirty="0" smtClean="0"/>
              <a:t>Bleeding </a:t>
            </a:r>
            <a:r>
              <a:rPr lang="en-US" dirty="0"/>
              <a:t>occurs between the arachnoid and </a:t>
            </a:r>
            <a:r>
              <a:rPr lang="en-US" dirty="0" err="1" smtClean="0"/>
              <a:t>pia</a:t>
            </a:r>
            <a:r>
              <a:rPr lang="en-US" dirty="0"/>
              <a:t> </a:t>
            </a:r>
            <a:r>
              <a:rPr lang="en-US" dirty="0" smtClean="0"/>
              <a:t>mater.. SAH </a:t>
            </a:r>
            <a:r>
              <a:rPr lang="en-US" dirty="0"/>
              <a:t>may be complicated </a:t>
            </a:r>
            <a:r>
              <a:rPr lang="en-US" dirty="0" smtClean="0"/>
              <a:t>by hydrocephalus.</a:t>
            </a:r>
          </a:p>
          <a:p>
            <a:r>
              <a:rPr lang="en-US" dirty="0" smtClean="0"/>
              <a:t>Confusion </a:t>
            </a:r>
            <a:r>
              <a:rPr lang="en-US" dirty="0"/>
              <a:t>can sometimes arise between SAH </a:t>
            </a:r>
            <a:r>
              <a:rPr lang="en-US" dirty="0" smtClean="0"/>
              <a:t>due to </a:t>
            </a:r>
            <a:r>
              <a:rPr lang="en-US" dirty="0"/>
              <a:t>trauma and due to a ruptured aneurysm </a:t>
            </a:r>
            <a:r>
              <a:rPr lang="en-US" dirty="0" smtClean="0"/>
              <a:t>or </a:t>
            </a:r>
            <a:r>
              <a:rPr lang="en-US" dirty="0" err="1" smtClean="0"/>
              <a:t>arteriovenous</a:t>
            </a:r>
            <a:r>
              <a:rPr lang="en-US" dirty="0" smtClean="0"/>
              <a:t> </a:t>
            </a:r>
            <a:r>
              <a:rPr lang="en-US" dirty="0"/>
              <a:t>malformation (AVM); the </a:t>
            </a:r>
            <a:r>
              <a:rPr lang="en-US" dirty="0" smtClean="0"/>
              <a:t>patient may </a:t>
            </a:r>
            <a:r>
              <a:rPr lang="en-US" dirty="0"/>
              <a:t>collapse and hit their head as a result of </a:t>
            </a:r>
            <a:r>
              <a:rPr lang="en-US" dirty="0" smtClean="0"/>
              <a:t>a bleed </a:t>
            </a:r>
            <a:r>
              <a:rPr lang="en-US" dirty="0"/>
              <a:t>and the history (from the patient or a </a:t>
            </a:r>
            <a:r>
              <a:rPr lang="en-US" dirty="0" smtClean="0"/>
              <a:t>witness) is </a:t>
            </a:r>
            <a:r>
              <a:rPr lang="en-US" dirty="0"/>
              <a:t>important.</a:t>
            </a:r>
          </a:p>
        </p:txBody>
      </p:sp>
    </p:spTree>
    <p:extLst>
      <p:ext uri="{BB962C8B-B14F-4D97-AF65-F5344CB8AC3E}">
        <p14:creationId xmlns:p14="http://schemas.microsoft.com/office/powerpoint/2010/main" val="494877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0403"/>
            <a:ext cx="8229600" cy="1143000"/>
          </a:xfrm>
        </p:spPr>
        <p:txBody>
          <a:bodyPr/>
          <a:lstStyle/>
          <a:p>
            <a:r>
              <a:rPr lang="en-US" dirty="0"/>
              <a:t>Mechanisms of brain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mechanism of ‘coup’ or direct injury is </a:t>
            </a:r>
            <a:r>
              <a:rPr lang="en-US" dirty="0" smtClean="0"/>
              <a:t>similar to </a:t>
            </a:r>
            <a:r>
              <a:rPr lang="en-US" dirty="0"/>
              <a:t>a deceleration </a:t>
            </a:r>
            <a:r>
              <a:rPr lang="en-US" dirty="0" smtClean="0"/>
              <a:t>injury.</a:t>
            </a:r>
          </a:p>
          <a:p>
            <a:r>
              <a:rPr lang="en-US" dirty="0"/>
              <a:t>A ‘</a:t>
            </a:r>
            <a:r>
              <a:rPr lang="en-US" dirty="0" err="1"/>
              <a:t>contre</a:t>
            </a:r>
            <a:r>
              <a:rPr lang="en-US" dirty="0"/>
              <a:t>-coup’ injury affects the </a:t>
            </a:r>
            <a:r>
              <a:rPr lang="en-US" dirty="0" smtClean="0"/>
              <a:t>side opposite to the </a:t>
            </a:r>
            <a:r>
              <a:rPr lang="en-US" dirty="0"/>
              <a:t>blow because of rebound (horizontal section</a:t>
            </a:r>
            <a:r>
              <a:rPr lang="en-US" dirty="0" smtClean="0"/>
              <a:t>).</a:t>
            </a:r>
          </a:p>
          <a:p>
            <a:r>
              <a:rPr lang="en-US" dirty="0"/>
              <a:t>In rotational injury the </a:t>
            </a:r>
            <a:r>
              <a:rPr lang="en-US" dirty="0" smtClean="0"/>
              <a:t>brain suspended </a:t>
            </a:r>
            <a:r>
              <a:rPr lang="en-US" dirty="0"/>
              <a:t>within the cranium leads to the </a:t>
            </a:r>
            <a:r>
              <a:rPr lang="en-US" dirty="0" smtClean="0"/>
              <a:t>tearing of </a:t>
            </a:r>
            <a:r>
              <a:rPr lang="en-US" dirty="0"/>
              <a:t>surface vessels and subdural </a:t>
            </a:r>
            <a:r>
              <a:rPr lang="en-US" dirty="0" err="1" smtClean="0"/>
              <a:t>haemorrhage</a:t>
            </a:r>
            <a:r>
              <a:rPr lang="en-US" dirty="0" smtClean="0"/>
              <a:t> (</a:t>
            </a:r>
            <a:r>
              <a:rPr lang="en-US" dirty="0"/>
              <a:t>horizontal and sagittal sections)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2481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4972"/>
            <a:ext cx="43624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62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brain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Apparent </a:t>
            </a:r>
            <a:r>
              <a:rPr lang="en-US" dirty="0"/>
              <a:t>traumatic subarachnoid </a:t>
            </a:r>
            <a:r>
              <a:rPr lang="en-US" dirty="0" err="1"/>
              <a:t>haemorrhage</a:t>
            </a:r>
            <a:r>
              <a:rPr lang="en-US" dirty="0"/>
              <a:t> may actually be a </a:t>
            </a:r>
            <a:r>
              <a:rPr lang="en-US" dirty="0" smtClean="0"/>
              <a:t>spontaneous subarachnoid </a:t>
            </a:r>
            <a:r>
              <a:rPr lang="en-US" dirty="0" err="1"/>
              <a:t>haemorrhage</a:t>
            </a:r>
            <a:r>
              <a:rPr lang="en-US" dirty="0"/>
              <a:t> which then led to the fall.</a:t>
            </a:r>
          </a:p>
          <a:p>
            <a:r>
              <a:rPr lang="en-US" dirty="0" smtClean="0"/>
              <a:t>Diffuse </a:t>
            </a:r>
            <a:r>
              <a:rPr lang="en-US" dirty="0"/>
              <a:t>axonal injury results from high energy injury.</a:t>
            </a:r>
          </a:p>
          <a:p>
            <a:r>
              <a:rPr lang="en-US" dirty="0" smtClean="0"/>
              <a:t>Carotid </a:t>
            </a:r>
            <a:r>
              <a:rPr lang="en-US" dirty="0"/>
              <a:t>dissection may be a delayed complication of skull base fracture.</a:t>
            </a:r>
          </a:p>
          <a:p>
            <a:r>
              <a:rPr lang="en-US" dirty="0" smtClean="0"/>
              <a:t>Non-accidental </a:t>
            </a:r>
            <a:r>
              <a:rPr lang="en-US" dirty="0"/>
              <a:t>injury in children: beware delayed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8591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/>
              <a:t>brain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Brain swelling and mass lesions </a:t>
            </a:r>
            <a:r>
              <a:rPr lang="en-US" dirty="0" smtClean="0"/>
              <a:t>leads to raised </a:t>
            </a:r>
            <a:r>
              <a:rPr lang="en-US" dirty="0"/>
              <a:t>intracranial pressure </a:t>
            </a:r>
            <a:r>
              <a:rPr lang="en-US" dirty="0" smtClean="0"/>
              <a:t>and compromises</a:t>
            </a:r>
            <a:r>
              <a:rPr lang="en-US" dirty="0"/>
              <a:t> </a:t>
            </a:r>
            <a:r>
              <a:rPr lang="en-US" dirty="0" smtClean="0"/>
              <a:t>perfusion then secondary </a:t>
            </a:r>
            <a:r>
              <a:rPr lang="en-US" dirty="0"/>
              <a:t>brain injury &amp; further swelling.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4" y="1728788"/>
            <a:ext cx="4214985" cy="42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24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CT scan shows an intracranial </a:t>
            </a:r>
            <a:r>
              <a:rPr lang="en-US" dirty="0" err="1"/>
              <a:t>haematoma</a:t>
            </a:r>
            <a:r>
              <a:rPr lang="en-US" dirty="0"/>
              <a:t> </a:t>
            </a:r>
            <a:r>
              <a:rPr lang="en-US" dirty="0" smtClean="0"/>
              <a:t>and shift </a:t>
            </a:r>
            <a:r>
              <a:rPr lang="en-US" dirty="0"/>
              <a:t>of the underlying </a:t>
            </a:r>
            <a:r>
              <a:rPr lang="en-US" dirty="0" smtClean="0"/>
              <a:t>brain structures should be </a:t>
            </a:r>
            <a:r>
              <a:rPr lang="en-US" dirty="0" smtClean="0">
                <a:solidFill>
                  <a:srgbClr val="FF0000"/>
                </a:solidFill>
              </a:rPr>
              <a:t>evacuated</a:t>
            </a:r>
            <a:r>
              <a:rPr lang="en-US" dirty="0" smtClean="0"/>
              <a:t> </a:t>
            </a:r>
            <a:r>
              <a:rPr lang="en-US" dirty="0"/>
              <a:t>immediately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Non </a:t>
            </a:r>
            <a:r>
              <a:rPr lang="en-US" dirty="0"/>
              <a:t>surgical </a:t>
            </a:r>
            <a:r>
              <a:rPr lang="en-US" dirty="0" smtClean="0"/>
              <a:t>lesion</a:t>
            </a:r>
            <a:r>
              <a:rPr lang="en-US" dirty="0"/>
              <a:t>, or following the </a:t>
            </a:r>
            <a:r>
              <a:rPr lang="en-US" dirty="0" smtClean="0"/>
              <a:t>operation: </a:t>
            </a:r>
            <a:r>
              <a:rPr lang="en-US" dirty="0" smtClean="0">
                <a:solidFill>
                  <a:srgbClr val="FF0000"/>
                </a:solidFill>
              </a:rPr>
              <a:t>Measures </a:t>
            </a:r>
            <a:r>
              <a:rPr lang="en-US" dirty="0">
                <a:solidFill>
                  <a:srgbClr val="FF0000"/>
                </a:solidFill>
              </a:rPr>
              <a:t>to decrease brain swelling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areful </a:t>
            </a:r>
            <a:r>
              <a:rPr lang="en-US" dirty="0"/>
              <a:t>management of the airway </a:t>
            </a:r>
            <a:endParaRPr lang="en-US" dirty="0" smtClean="0"/>
          </a:p>
          <a:p>
            <a:pPr lvl="1"/>
            <a:r>
              <a:rPr lang="en-US" dirty="0" smtClean="0"/>
              <a:t>Adequate </a:t>
            </a:r>
            <a:r>
              <a:rPr lang="en-US" dirty="0"/>
              <a:t>oxygenation and </a:t>
            </a:r>
            <a:r>
              <a:rPr lang="en-US" dirty="0" smtClean="0"/>
              <a:t>ventilation.(</a:t>
            </a:r>
            <a:r>
              <a:rPr lang="en-US" dirty="0" err="1" smtClean="0"/>
              <a:t>Hypercapnia</a:t>
            </a:r>
            <a:r>
              <a:rPr lang="en-US" dirty="0"/>
              <a:t> </a:t>
            </a:r>
            <a:r>
              <a:rPr lang="en-US" dirty="0" smtClean="0"/>
              <a:t>leads to cerebral </a:t>
            </a:r>
            <a:r>
              <a:rPr lang="en-US" dirty="0"/>
              <a:t>vasodilatation </a:t>
            </a:r>
            <a:r>
              <a:rPr lang="en-US" dirty="0" smtClean="0"/>
              <a:t>and brain </a:t>
            </a:r>
            <a:r>
              <a:rPr lang="en-US" dirty="0"/>
              <a:t>swelling</a:t>
            </a:r>
          </a:p>
          <a:p>
            <a:pPr lvl="1"/>
            <a:r>
              <a:rPr lang="en-US" dirty="0" smtClean="0"/>
              <a:t>Elevation </a:t>
            </a:r>
            <a:r>
              <a:rPr lang="en-US" dirty="0"/>
              <a:t>of the head of the bed 20°</a:t>
            </a:r>
          </a:p>
          <a:p>
            <a:pPr lvl="1"/>
            <a:r>
              <a:rPr lang="en-US" dirty="0" smtClean="0"/>
              <a:t>Fluid </a:t>
            </a:r>
            <a:r>
              <a:rPr lang="en-US" dirty="0"/>
              <a:t>and electrolyte balance.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0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35938" r="23463" b="8209"/>
          <a:stretch/>
        </p:blipFill>
        <p:spPr bwMode="auto">
          <a:xfrm>
            <a:off x="152400" y="1600201"/>
            <a:ext cx="911496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09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Maintain </a:t>
            </a:r>
            <a:r>
              <a:rPr lang="en-US" dirty="0"/>
              <a:t>SBP &gt; 90 &lt; 160 (depending on baseline blood </a:t>
            </a:r>
            <a:r>
              <a:rPr lang="en-US" dirty="0" smtClean="0"/>
              <a:t>pressure and </a:t>
            </a:r>
            <a:r>
              <a:rPr lang="en-US" dirty="0"/>
              <a:t>ICP), place arterial line and central line</a:t>
            </a:r>
          </a:p>
          <a:p>
            <a:r>
              <a:rPr lang="en-US" dirty="0" smtClean="0"/>
              <a:t>Intubation </a:t>
            </a:r>
            <a:r>
              <a:rPr lang="en-US" dirty="0"/>
              <a:t>if required</a:t>
            </a:r>
          </a:p>
          <a:p>
            <a:r>
              <a:rPr lang="en-US" dirty="0" smtClean="0"/>
              <a:t>Ulcer </a:t>
            </a:r>
            <a:r>
              <a:rPr lang="en-US" dirty="0"/>
              <a:t>prophylaxis </a:t>
            </a:r>
            <a:r>
              <a:rPr lang="en-US" dirty="0" smtClean="0"/>
              <a:t>(PPI</a:t>
            </a:r>
            <a:r>
              <a:rPr lang="en-US" dirty="0"/>
              <a:t>)</a:t>
            </a:r>
          </a:p>
          <a:p>
            <a:r>
              <a:rPr lang="en-US" dirty="0" smtClean="0"/>
              <a:t>Foley </a:t>
            </a:r>
            <a:r>
              <a:rPr lang="en-US" dirty="0"/>
              <a:t>catheter (monitor urine output)</a:t>
            </a:r>
          </a:p>
          <a:p>
            <a:r>
              <a:rPr lang="en-US" i="1" dirty="0" smtClean="0"/>
              <a:t>Blood transfusion if needed </a:t>
            </a:r>
            <a:endParaRPr lang="en-US" dirty="0"/>
          </a:p>
          <a:p>
            <a:r>
              <a:rPr lang="en-US" dirty="0" smtClean="0"/>
              <a:t>Antibiotic </a:t>
            </a:r>
            <a:r>
              <a:rPr lang="en-US" dirty="0"/>
              <a:t>prophylaxis if a bolt or </a:t>
            </a:r>
            <a:r>
              <a:rPr lang="en-US" dirty="0" smtClean="0"/>
              <a:t>external ventricular </a:t>
            </a:r>
            <a:r>
              <a:rPr lang="en-US" dirty="0"/>
              <a:t>drain (EVD) is in place; tetanus, </a:t>
            </a:r>
            <a:r>
              <a:rPr lang="en-US" dirty="0" err="1"/>
              <a:t>hemophilus</a:t>
            </a:r>
            <a:r>
              <a:rPr lang="en-US" dirty="0"/>
              <a:t>, pneumococcus </a:t>
            </a:r>
            <a:r>
              <a:rPr lang="en-US" dirty="0" smtClean="0"/>
              <a:t>vaccine if indicated</a:t>
            </a:r>
          </a:p>
          <a:p>
            <a:r>
              <a:rPr lang="en-US" dirty="0"/>
              <a:t>NPO, isotonic saline (0.9% </a:t>
            </a:r>
            <a:r>
              <a:rPr lang="en-US" dirty="0" err="1"/>
              <a:t>NaCl</a:t>
            </a:r>
            <a:r>
              <a:rPr lang="en-US" dirty="0"/>
              <a:t>) with goal </a:t>
            </a:r>
            <a:r>
              <a:rPr lang="en-US" dirty="0" smtClean="0"/>
              <a:t>of </a:t>
            </a:r>
            <a:r>
              <a:rPr lang="en-US" dirty="0" err="1" smtClean="0"/>
              <a:t>euvolemia</a:t>
            </a:r>
            <a:r>
              <a:rPr lang="en-US" dirty="0"/>
              <a:t>, check electrolytes, </a:t>
            </a:r>
            <a:r>
              <a:rPr lang="en-US" dirty="0" err="1"/>
              <a:t>mannitol</a:t>
            </a:r>
            <a:r>
              <a:rPr lang="en-US" dirty="0"/>
              <a:t> to temporize elevated ICP for </a:t>
            </a:r>
            <a:r>
              <a:rPr lang="en-US" dirty="0" smtClean="0"/>
              <a:t>refractory intracranial </a:t>
            </a:r>
            <a:r>
              <a:rPr lang="en-US" dirty="0"/>
              <a:t>hypertension (to be held for serum </a:t>
            </a:r>
            <a:r>
              <a:rPr lang="en-US" dirty="0" err="1"/>
              <a:t>osm</a:t>
            </a:r>
            <a:r>
              <a:rPr lang="en-US" dirty="0"/>
              <a:t> &gt; 320), hypertonic </a:t>
            </a:r>
            <a:r>
              <a:rPr lang="en-US" dirty="0" smtClean="0"/>
              <a:t>saline (</a:t>
            </a:r>
            <a:r>
              <a:rPr lang="en-US" dirty="0"/>
              <a:t>goal of Na &gt; 145)</a:t>
            </a:r>
          </a:p>
        </p:txBody>
      </p:sp>
    </p:spTree>
    <p:extLst>
      <p:ext uri="{BB962C8B-B14F-4D97-AF65-F5344CB8AC3E}">
        <p14:creationId xmlns:p14="http://schemas.microsoft.com/office/powerpoint/2010/main" val="35925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885825"/>
            <a:ext cx="58578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8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Produced </a:t>
            </a:r>
            <a:r>
              <a:rPr lang="en-US" dirty="0"/>
              <a:t>in the choroid plexus of the lateral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ventricles</a:t>
            </a:r>
          </a:p>
          <a:p>
            <a:r>
              <a:rPr lang="en-US" dirty="0" smtClean="0"/>
              <a:t>Flow </a:t>
            </a:r>
            <a:r>
              <a:rPr lang="en-US" dirty="0"/>
              <a:t>is from the lateral to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to the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ventricle </a:t>
            </a:r>
            <a:r>
              <a:rPr lang="en-US" dirty="0"/>
              <a:t>via cerebral aqueduct</a:t>
            </a:r>
          </a:p>
          <a:p>
            <a:r>
              <a:rPr lang="en-US" dirty="0" smtClean="0"/>
              <a:t>Then </a:t>
            </a:r>
            <a:r>
              <a:rPr lang="en-US" dirty="0"/>
              <a:t>flows into </a:t>
            </a:r>
            <a:r>
              <a:rPr lang="en-US" dirty="0" err="1"/>
              <a:t>sunarachnoid</a:t>
            </a:r>
            <a:r>
              <a:rPr lang="en-US" dirty="0"/>
              <a:t> space via 2 </a:t>
            </a:r>
            <a:r>
              <a:rPr lang="en-US" dirty="0" smtClean="0"/>
              <a:t>foramen of </a:t>
            </a:r>
            <a:r>
              <a:rPr lang="en-US" dirty="0" err="1"/>
              <a:t>Luschka</a:t>
            </a:r>
            <a:r>
              <a:rPr lang="en-US" dirty="0"/>
              <a:t> and the single foramen of </a:t>
            </a:r>
            <a:r>
              <a:rPr lang="en-US" dirty="0" err="1"/>
              <a:t>magendie</a:t>
            </a:r>
            <a:endParaRPr lang="en-US" dirty="0"/>
          </a:p>
          <a:p>
            <a:r>
              <a:rPr lang="en-US" dirty="0" smtClean="0"/>
              <a:t>Absorbed </a:t>
            </a:r>
            <a:r>
              <a:rPr lang="en-US" dirty="0"/>
              <a:t>back into the blood stream via </a:t>
            </a:r>
            <a:r>
              <a:rPr lang="en-US" dirty="0" smtClean="0"/>
              <a:t>the arachnoid </a:t>
            </a:r>
            <a:r>
              <a:rPr lang="en-US" dirty="0"/>
              <a:t>villi which project into the sagittal sinus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Cerebral </a:t>
            </a:r>
            <a:r>
              <a:rPr lang="it-IT" dirty="0"/>
              <a:t>perfusion pressure (CPP) </a:t>
            </a:r>
            <a:r>
              <a:rPr lang="it-IT" b="1" dirty="0"/>
              <a:t>= </a:t>
            </a:r>
            <a:r>
              <a:rPr lang="it-IT" dirty="0"/>
              <a:t>MAP </a:t>
            </a:r>
            <a:r>
              <a:rPr lang="it-IT" b="1" dirty="0"/>
              <a:t>− </a:t>
            </a:r>
            <a:r>
              <a:rPr lang="it-IT" dirty="0"/>
              <a:t>ICP</a:t>
            </a:r>
          </a:p>
          <a:p>
            <a:r>
              <a:rPr lang="en-US" dirty="0" smtClean="0"/>
              <a:t>Normal </a:t>
            </a:r>
            <a:r>
              <a:rPr lang="en-US" dirty="0"/>
              <a:t>cerebral blood flow (CBF) = 55 mL/minute for every 100 g of brain tissue</a:t>
            </a:r>
          </a:p>
          <a:p>
            <a:r>
              <a:rPr lang="en-US" dirty="0" smtClean="0"/>
              <a:t>Less than 20 </a:t>
            </a:r>
            <a:r>
              <a:rPr lang="en-US" dirty="0"/>
              <a:t>mL/min </a:t>
            </a:r>
            <a:r>
              <a:rPr lang="en-US" dirty="0" smtClean="0"/>
              <a:t>means brain </a:t>
            </a:r>
            <a:r>
              <a:rPr lang="en-US" dirty="0" err="1" smtClean="0"/>
              <a:t>ischaemia</a:t>
            </a:r>
            <a:endParaRPr lang="en-US" dirty="0"/>
          </a:p>
          <a:p>
            <a:r>
              <a:rPr lang="en-US" dirty="0" smtClean="0"/>
              <a:t>Cerebral </a:t>
            </a:r>
            <a:r>
              <a:rPr lang="en-US" dirty="0"/>
              <a:t>perfusion is kept constant across a range of perfusion pressures by </a:t>
            </a:r>
            <a:r>
              <a:rPr lang="en-US" dirty="0" smtClean="0"/>
              <a:t>the process </a:t>
            </a:r>
            <a:r>
              <a:rPr lang="en-US" dirty="0"/>
              <a:t>of </a:t>
            </a:r>
            <a:r>
              <a:rPr lang="en-US" dirty="0" err="1"/>
              <a:t>autoregulation</a:t>
            </a:r>
            <a:r>
              <a:rPr lang="en-US" dirty="0"/>
              <a:t>.</a:t>
            </a:r>
          </a:p>
          <a:p>
            <a:r>
              <a:rPr lang="en-US" dirty="0" err="1" smtClean="0"/>
              <a:t>Autoregulation</a:t>
            </a:r>
            <a:r>
              <a:rPr lang="en-US" dirty="0" smtClean="0"/>
              <a:t> </a:t>
            </a:r>
            <a:r>
              <a:rPr lang="en-US" dirty="0"/>
              <a:t>is compromised in the injured brain.</a:t>
            </a:r>
          </a:p>
        </p:txBody>
      </p:sp>
    </p:spTree>
    <p:extLst>
      <p:ext uri="{BB962C8B-B14F-4D97-AF65-F5344CB8AC3E}">
        <p14:creationId xmlns:p14="http://schemas.microsoft.com/office/powerpoint/2010/main" val="14908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cranial compartment is incompressible</a:t>
            </a:r>
          </a:p>
          <a:p>
            <a:r>
              <a:rPr lang="en-US" dirty="0" smtClean="0"/>
              <a:t>The </a:t>
            </a:r>
            <a:r>
              <a:rPr lang="en-US" dirty="0"/>
              <a:t>volume inside the cranium is a fixed volume</a:t>
            </a:r>
          </a:p>
          <a:p>
            <a:r>
              <a:rPr lang="en-US" dirty="0" smtClean="0"/>
              <a:t>Its </a:t>
            </a:r>
            <a:r>
              <a:rPr lang="en-US" dirty="0"/>
              <a:t>constituents namely blood, CSF, and brain </a:t>
            </a:r>
            <a:r>
              <a:rPr lang="en-US" dirty="0" smtClean="0"/>
              <a:t>tissue create </a:t>
            </a:r>
            <a:r>
              <a:rPr lang="en-US" dirty="0"/>
              <a:t>a state of volume equilibrium</a:t>
            </a:r>
          </a:p>
          <a:p>
            <a:r>
              <a:rPr lang="en-US" dirty="0" smtClean="0"/>
              <a:t>Any </a:t>
            </a:r>
            <a:r>
              <a:rPr lang="en-US" dirty="0"/>
              <a:t>increase in volume of one of the cranial </a:t>
            </a:r>
            <a:r>
              <a:rPr lang="en-US" dirty="0" smtClean="0"/>
              <a:t>constituents must </a:t>
            </a:r>
            <a:r>
              <a:rPr lang="en-US" dirty="0"/>
              <a:t>be compensated by a decrease in volume </a:t>
            </a:r>
            <a:r>
              <a:rPr lang="en-US" dirty="0" smtClean="0"/>
              <a:t>of another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4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Monro</a:t>
            </a:r>
            <a:r>
              <a:rPr lang="en-US" dirty="0"/>
              <a:t>-Kellie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0" y="1219200"/>
            <a:ext cx="7429500" cy="18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2201"/>
            <a:ext cx="8357754" cy="172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4" y="4757388"/>
            <a:ext cx="7594026" cy="17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2305</Words>
  <Application>Microsoft Office PowerPoint</Application>
  <PresentationFormat>On-screen Show (4:3)</PresentationFormat>
  <Paragraphs>239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  </vt:lpstr>
      <vt:lpstr>Introduction</vt:lpstr>
      <vt:lpstr>SCALP  </vt:lpstr>
      <vt:lpstr>PowerPoint Presentation</vt:lpstr>
      <vt:lpstr>PowerPoint Presentation</vt:lpstr>
      <vt:lpstr>CSF</vt:lpstr>
      <vt:lpstr>Physiology</vt:lpstr>
      <vt:lpstr>Monro-Kellie doctrine</vt:lpstr>
      <vt:lpstr>Monro-Kellie doctrine</vt:lpstr>
      <vt:lpstr>Monro-Kellie doctrine</vt:lpstr>
      <vt:lpstr>Initial evaluation and management </vt:lpstr>
      <vt:lpstr>History</vt:lpstr>
      <vt:lpstr>Examination: Primary survey </vt:lpstr>
      <vt:lpstr>Examination: secondary survey </vt:lpstr>
      <vt:lpstr>Head </vt:lpstr>
      <vt:lpstr>PowerPoint Presentation</vt:lpstr>
      <vt:lpstr>PowerPoint Presentation</vt:lpstr>
      <vt:lpstr>Cervical spine immobilisation </vt:lpstr>
      <vt:lpstr>Examination of the whole patient in head injury </vt:lpstr>
      <vt:lpstr>Neurologic Assessment </vt:lpstr>
      <vt:lpstr>Glasgow Coma Scale (GCS)  </vt:lpstr>
      <vt:lpstr>Pupillary examination </vt:lpstr>
      <vt:lpstr>Motor and sensory examination </vt:lpstr>
      <vt:lpstr>PowerPoint Presentation</vt:lpstr>
      <vt:lpstr>Classification</vt:lpstr>
      <vt:lpstr>Criteria for performing a CT head scan </vt:lpstr>
      <vt:lpstr>Criteria for performing a CT head scan </vt:lpstr>
      <vt:lpstr>MRI </vt:lpstr>
      <vt:lpstr>Investigating injuries to the cervical spine </vt:lpstr>
      <vt:lpstr>PowerPoint Presentation</vt:lpstr>
      <vt:lpstr>Standard skull X-ray</vt:lpstr>
      <vt:lpstr>PowerPoint Presentation</vt:lpstr>
      <vt:lpstr>Indications for surgery </vt:lpstr>
      <vt:lpstr>Involving the neurosurgical department </vt:lpstr>
      <vt:lpstr>Types of post-traumatic intracranial bleeding </vt:lpstr>
      <vt:lpstr>Extradural haemorrhage </vt:lpstr>
      <vt:lpstr>PowerPoint Presentation</vt:lpstr>
      <vt:lpstr>PowerPoint Presentation</vt:lpstr>
      <vt:lpstr>Subdural haemorrhage </vt:lpstr>
      <vt:lpstr>PowerPoint Presentation</vt:lpstr>
      <vt:lpstr>PowerPoint Presentation</vt:lpstr>
      <vt:lpstr>Subarachnoid haemorrhage </vt:lpstr>
      <vt:lpstr>Mechanisms of brain injury</vt:lpstr>
      <vt:lpstr>Types of brain injury </vt:lpstr>
      <vt:lpstr>Secondary brain injury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Dr-Emad</dc:creator>
  <cp:lastModifiedBy>Dr-Emad</cp:lastModifiedBy>
  <cp:revision>43</cp:revision>
  <dcterms:created xsi:type="dcterms:W3CDTF">2006-08-16T00:00:00Z</dcterms:created>
  <dcterms:modified xsi:type="dcterms:W3CDTF">2020-01-27T09:25:22Z</dcterms:modified>
</cp:coreProperties>
</file>